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4" r:id="rId6"/>
    <p:sldId id="260" r:id="rId7"/>
    <p:sldId id="266" r:id="rId8"/>
    <p:sldId id="261" r:id="rId9"/>
    <p:sldId id="265" r:id="rId10"/>
    <p:sldId id="267" r:id="rId11"/>
    <p:sldId id="268" r:id="rId12"/>
    <p:sldId id="262" r:id="rId13"/>
    <p:sldId id="269" r:id="rId14"/>
    <p:sldId id="273" r:id="rId15"/>
    <p:sldId id="270" r:id="rId16"/>
    <p:sldId id="271" r:id="rId17"/>
    <p:sldId id="272" r:id="rId18"/>
    <p:sldId id="263" r:id="rId19"/>
    <p:sldId id="274" r:id="rId20"/>
    <p:sldId id="321" r:id="rId21"/>
    <p:sldId id="275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36"/>
    <p:restoredTop sz="91346"/>
  </p:normalViewPr>
  <p:slideViewPr>
    <p:cSldViewPr snapToGrid="0" snapToObjects="1">
      <p:cViewPr varScale="1">
        <p:scale>
          <a:sx n="115" d="100"/>
          <a:sy n="115" d="100"/>
        </p:scale>
        <p:origin x="12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A7A26-8597-E14A-B06B-635710307726}" type="datetimeFigureOut">
              <a:rPr kumimoji="1" lang="zh-CN" altLang="en-US" smtClean="0"/>
              <a:t>2021/10/21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16FD7-9AD5-0344-A1D1-F569D85D7D9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0619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16FD7-9AD5-0344-A1D1-F569D85D7D9F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66492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Penning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effect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16FD7-9AD5-0344-A1D1-F569D85D7D9F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7557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高流强 大面积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16FD7-9AD5-0344-A1D1-F569D85D7D9F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7034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CE55081D-AB8F-D94D-8835-12337FA3D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1565" y="4781021"/>
            <a:ext cx="9278242" cy="177833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FD645C4-EFE7-AF41-90DA-73F61628A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3837" y="1391255"/>
            <a:ext cx="6858000" cy="2096738"/>
          </a:xfrm>
        </p:spPr>
        <p:txBody>
          <a:bodyPr anchor="b">
            <a:normAutofit/>
          </a:bodyPr>
          <a:lstStyle>
            <a:lvl1pPr algn="ctr">
              <a:defRPr sz="3200">
                <a:latin typeface="Avenir Roman" panose="02000503020000020003" pitchFamily="2" charset="0"/>
                <a:ea typeface="Libian SC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5B293E2-E782-1740-8DDF-C6AFE42DBF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3837" y="3787801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Avenir Roman" panose="02000503020000020003" pitchFamily="2" charset="0"/>
                <a:ea typeface="Libian SC" panose="02010600040101010101" pitchFamily="2" charset="-122"/>
                <a:cs typeface="Times New Roman" panose="02020603050405020304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 dirty="0"/>
              <a:t>单击此处编辑母版副标题样式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4C893E-DECB-034B-B17D-7BEE162A3AD0}"/>
              </a:ext>
            </a:extLst>
          </p:cNvPr>
          <p:cNvSpPr txBox="1"/>
          <p:nvPr userDrawn="1"/>
        </p:nvSpPr>
        <p:spPr>
          <a:xfrm>
            <a:off x="1221180" y="292602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0" dirty="0">
                <a:solidFill>
                  <a:schemeClr val="accent1">
                    <a:lumMod val="75000"/>
                  </a:schemeClr>
                </a:solidFill>
                <a:latin typeface="Avenir Roman" panose="02000503020000020003" pitchFamily="2" charset="0"/>
                <a:ea typeface="Libian SC" panose="02010600040101010101" pitchFamily="2" charset="-122"/>
                <a:cs typeface="Times New Roman" panose="02020603050405020304" pitchFamily="18" charset="0"/>
              </a:rPr>
              <a:t>第十届全国先进气体探测器研讨会</a:t>
            </a:r>
            <a:endParaRPr lang="en-US" altLang="zh-CN" sz="2400" b="0" dirty="0">
              <a:solidFill>
                <a:schemeClr val="accent1">
                  <a:lumMod val="75000"/>
                </a:schemeClr>
              </a:solidFill>
              <a:latin typeface="Avenir Roman" panose="02000503020000020003" pitchFamily="2" charset="0"/>
              <a:ea typeface="Libian SC" panose="020106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0" name="直接连接符 3">
            <a:extLst>
              <a:ext uri="{FF2B5EF4-FFF2-40B4-BE49-F238E27FC236}">
                <a16:creationId xmlns:a16="http://schemas.microsoft.com/office/drawing/2014/main" id="{B5FF94DB-379C-2842-88DF-424554A56F08}"/>
              </a:ext>
            </a:extLst>
          </p:cNvPr>
          <p:cNvCxnSpPr/>
          <p:nvPr userDrawn="1"/>
        </p:nvCxnSpPr>
        <p:spPr>
          <a:xfrm flipV="1">
            <a:off x="1488617" y="890791"/>
            <a:ext cx="6890657" cy="816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 1">
            <a:extLst>
              <a:ext uri="{FF2B5EF4-FFF2-40B4-BE49-F238E27FC236}">
                <a16:creationId xmlns:a16="http://schemas.microsoft.com/office/drawing/2014/main" id="{86E8A82E-C9F9-0043-8FD3-B45ABDA78E25}"/>
              </a:ext>
            </a:extLst>
          </p:cNvPr>
          <p:cNvGrpSpPr/>
          <p:nvPr userDrawn="1"/>
        </p:nvGrpSpPr>
        <p:grpSpPr>
          <a:xfrm>
            <a:off x="-1" y="6528603"/>
            <a:ext cx="9144001" cy="327519"/>
            <a:chOff x="-1" y="6735536"/>
            <a:chExt cx="9144001" cy="122464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6E22DB6-EA28-2B4D-9466-3B1583252D6B}"/>
                </a:ext>
              </a:extLst>
            </p:cNvPr>
            <p:cNvSpPr/>
            <p:nvPr/>
          </p:nvSpPr>
          <p:spPr>
            <a:xfrm>
              <a:off x="5544000" y="6735536"/>
              <a:ext cx="3600000" cy="122464"/>
            </a:xfrm>
            <a:prstGeom prst="rect">
              <a:avLst/>
            </a:prstGeom>
            <a:gradFill flip="none" rotWithShape="1">
              <a:gsLst>
                <a:gs pos="85006">
                  <a:schemeClr val="accent1">
                    <a:lumMod val="60000"/>
                    <a:lumOff val="40000"/>
                  </a:schemeClr>
                </a:gs>
                <a:gs pos="10000">
                  <a:schemeClr val="bg1"/>
                </a:gs>
                <a:gs pos="72000">
                  <a:schemeClr val="accent1">
                    <a:lumMod val="45000"/>
                    <a:lumOff val="5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dirty="0">
                  <a:latin typeface="Avenir Roman" panose="02000503020000020003" pitchFamily="2" charset="0"/>
                  <a:ea typeface="Libian SC" panose="02010600040101010101" pitchFamily="2" charset="-122"/>
                </a:rPr>
                <a:t>   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0AD4053-0C91-4944-A992-98590E3C7736}"/>
                </a:ext>
              </a:extLst>
            </p:cNvPr>
            <p:cNvSpPr/>
            <p:nvPr/>
          </p:nvSpPr>
          <p:spPr>
            <a:xfrm>
              <a:off x="-1" y="6735536"/>
              <a:ext cx="3798277" cy="122464"/>
            </a:xfrm>
            <a:prstGeom prst="rect">
              <a:avLst/>
            </a:prstGeom>
            <a:gradFill flip="none" rotWithShape="1">
              <a:gsLst>
                <a:gs pos="41000">
                  <a:schemeClr val="accent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600" b="0" i="0" dirty="0">
                  <a:solidFill>
                    <a:schemeClr val="bg1"/>
                  </a:solidFill>
                  <a:latin typeface="Avenir Roman" panose="02000503020000020003" pitchFamily="2" charset="0"/>
                  <a:ea typeface="Libian SC" panose="02010600040101010101" pitchFamily="2" charset="-122"/>
                  <a:cs typeface="Times New Roman" panose="02020603050405020304" pitchFamily="18" charset="0"/>
                </a:rPr>
                <a:t>Application</a:t>
              </a:r>
              <a:r>
                <a:rPr lang="zh-CN" altLang="en-US" sz="1600" b="0" i="0" dirty="0">
                  <a:solidFill>
                    <a:schemeClr val="bg1"/>
                  </a:solidFill>
                  <a:latin typeface="Avenir Roman" panose="02000503020000020003" pitchFamily="2" charset="0"/>
                  <a:ea typeface="Libian SC" panose="020106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600" b="0" i="0" dirty="0">
                  <a:solidFill>
                    <a:schemeClr val="bg1"/>
                  </a:solidFill>
                  <a:latin typeface="Avenir Roman" panose="02000503020000020003" pitchFamily="2" charset="0"/>
                  <a:ea typeface="Libian SC" panose="02010600040101010101" pitchFamily="2" charset="-122"/>
                  <a:cs typeface="Times New Roman" panose="02020603050405020304" pitchFamily="18" charset="0"/>
                </a:rPr>
                <a:t>of</a:t>
              </a:r>
              <a:r>
                <a:rPr lang="zh-CN" altLang="en-US" sz="1600" b="0" i="0" dirty="0">
                  <a:solidFill>
                    <a:schemeClr val="bg1"/>
                  </a:solidFill>
                  <a:latin typeface="Avenir Roman" panose="02000503020000020003" pitchFamily="2" charset="0"/>
                  <a:ea typeface="Libian SC" panose="020106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600" b="0" i="0" dirty="0">
                  <a:solidFill>
                    <a:schemeClr val="bg1"/>
                  </a:solidFill>
                  <a:latin typeface="Avenir Roman" panose="02000503020000020003" pitchFamily="2" charset="0"/>
                  <a:ea typeface="Libian SC" panose="02010600040101010101" pitchFamily="2" charset="-122"/>
                  <a:cs typeface="Times New Roman" panose="02020603050405020304" pitchFamily="18" charset="0"/>
                </a:rPr>
                <a:t>MMD</a:t>
              </a:r>
              <a:r>
                <a:rPr lang="zh-CN" altLang="en-US" sz="1600" b="0" i="0" dirty="0">
                  <a:solidFill>
                    <a:schemeClr val="bg1"/>
                  </a:solidFill>
                  <a:latin typeface="Avenir Roman" panose="02000503020000020003" pitchFamily="2" charset="0"/>
                  <a:ea typeface="Libian SC" panose="020106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600" b="0" i="0" dirty="0">
                  <a:solidFill>
                    <a:schemeClr val="bg1"/>
                  </a:solidFill>
                  <a:latin typeface="Avenir Roman" panose="02000503020000020003" pitchFamily="2" charset="0"/>
                  <a:ea typeface="Libian SC" panose="02010600040101010101" pitchFamily="2" charset="-122"/>
                  <a:cs typeface="Times New Roman" panose="02020603050405020304" pitchFamily="18" charset="0"/>
                </a:rPr>
                <a:t>on</a:t>
              </a:r>
              <a:r>
                <a:rPr lang="zh-CN" altLang="en-US" sz="1600" b="0" i="0" dirty="0">
                  <a:solidFill>
                    <a:schemeClr val="bg1"/>
                  </a:solidFill>
                  <a:latin typeface="Avenir Roman" panose="02000503020000020003" pitchFamily="2" charset="0"/>
                  <a:ea typeface="Libian SC" panose="020106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600" b="0" i="0" dirty="0">
                  <a:solidFill>
                    <a:schemeClr val="bg1"/>
                  </a:solidFill>
                  <a:latin typeface="Avenir Roman" panose="02000503020000020003" pitchFamily="2" charset="0"/>
                  <a:ea typeface="Libian SC" panose="02010600040101010101" pitchFamily="2" charset="-122"/>
                  <a:cs typeface="Times New Roman" panose="02020603050405020304" pitchFamily="18" charset="0"/>
                </a:rPr>
                <a:t>X-ray</a:t>
              </a:r>
              <a:r>
                <a:rPr lang="zh-CN" altLang="en-US" sz="1600" b="0" i="0" dirty="0">
                  <a:solidFill>
                    <a:schemeClr val="bg1"/>
                  </a:solidFill>
                  <a:latin typeface="Avenir Roman" panose="02000503020000020003" pitchFamily="2" charset="0"/>
                  <a:ea typeface="Libian SC" panose="020106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600" b="0" i="0" dirty="0">
                  <a:solidFill>
                    <a:schemeClr val="bg1"/>
                  </a:solidFill>
                  <a:latin typeface="Avenir Roman" panose="02000503020000020003" pitchFamily="2" charset="0"/>
                  <a:ea typeface="Libian SC" panose="02010600040101010101" pitchFamily="2" charset="-122"/>
                  <a:cs typeface="Times New Roman" panose="02020603050405020304" pitchFamily="18" charset="0"/>
                </a:rPr>
                <a:t>detection</a:t>
              </a:r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0DD329F3-D007-274E-994F-BA3AD5EFB2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42" y="114986"/>
            <a:ext cx="1224000" cy="1224000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084B185C-2DCF-B441-A9F0-04E23235DCA2}"/>
              </a:ext>
            </a:extLst>
          </p:cNvPr>
          <p:cNvSpPr/>
          <p:nvPr userDrawn="1"/>
        </p:nvSpPr>
        <p:spPr>
          <a:xfrm>
            <a:off x="3798276" y="6531641"/>
            <a:ext cx="2159724" cy="327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0" i="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Roman" panose="02000503020000020003" pitchFamily="2" charset="0"/>
                <a:ea typeface="Libian SC" panose="02010600040101010101" pitchFamily="2" charset="-122"/>
              </a:rPr>
              <a:t>Kangkang</a:t>
            </a:r>
            <a:r>
              <a:rPr lang="zh-CN" altLang="en-US" sz="1600" b="0" i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Roman" panose="02000503020000020003" pitchFamily="2" charset="0"/>
                <a:ea typeface="Libian SC" panose="02010600040101010101" pitchFamily="2" charset="-122"/>
              </a:rPr>
              <a:t> </a:t>
            </a:r>
            <a:r>
              <a:rPr lang="en-US" altLang="zh-CN" sz="1600" b="0" i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Roman" panose="02000503020000020003" pitchFamily="2" charset="0"/>
                <a:ea typeface="Libian SC" panose="02010600040101010101" pitchFamily="2" charset="-122"/>
              </a:rPr>
              <a:t>Zhao</a:t>
            </a:r>
            <a:endParaRPr lang="zh-CN" altLang="en-US" sz="1600" b="0" i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Roman" panose="02000503020000020003" pitchFamily="2" charset="0"/>
              <a:ea typeface="Libian SC" panose="02010600040101010101" pitchFamily="2" charset="-122"/>
            </a:endParaRPr>
          </a:p>
        </p:txBody>
      </p:sp>
      <p:sp>
        <p:nvSpPr>
          <p:cNvPr id="29" name="灯片编号占位符 5">
            <a:extLst>
              <a:ext uri="{FF2B5EF4-FFF2-40B4-BE49-F238E27FC236}">
                <a16:creationId xmlns:a16="http://schemas.microsoft.com/office/drawing/2014/main" id="{C22A7EBC-65C1-0B4B-A117-C15302679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0436" y="6532842"/>
            <a:ext cx="2057400" cy="327600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Avenir Roman" panose="02000503020000020003" pitchFamily="2" charset="0"/>
                <a:ea typeface="Libian SC" panose="02010600040101010101" pitchFamily="2" charset="-122"/>
              </a:defRPr>
            </a:lvl1pPr>
          </a:lstStyle>
          <a:p>
            <a:fld id="{F3B51806-CF09-6547-BC61-D055314D0BAF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24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222C8D-62B7-2E4F-9F11-C3DEA72AC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D3D3AA9-EEB7-394A-A88E-8FDAEAB4D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3313BB-FE84-D84E-998A-20459DCBF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46EA4D-D760-DE4F-BC8E-BD111750A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8C6CCA-27DE-E047-89F0-7098DC13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1806-CF09-6547-BC61-D055314D0B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79493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18A9CAD-0B26-5447-888B-174BB8541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4FD2CC-EFFD-C344-8951-AAC705DAF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5F8AB9-C725-B447-9C3D-B4B07C6B3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059DF5-01B8-F746-A906-B028D9274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B0277A-C2C8-9D4C-AFD3-DFFB0FA7F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1806-CF09-6547-BC61-D055314D0B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0012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5C57FF-3B90-E14C-B174-94309D4EB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773" y="1160607"/>
            <a:ext cx="7886700" cy="4505902"/>
          </a:xfrm>
        </p:spPr>
        <p:txBody>
          <a:bodyPr/>
          <a:lstStyle>
            <a:lvl1pPr>
              <a:defRPr>
                <a:latin typeface="Avenir Roman" panose="02000503020000020003" pitchFamily="2" charset="0"/>
                <a:ea typeface="Libian SC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kumimoji="1" lang="zh-CN" altLang="en-US" dirty="0"/>
              <a:t>编辑母版文本样式
第二级
第三级
第四级
第五级</a:t>
            </a:r>
          </a:p>
        </p:txBody>
      </p:sp>
      <p:grpSp>
        <p:nvGrpSpPr>
          <p:cNvPr id="7" name="组 1">
            <a:extLst>
              <a:ext uri="{FF2B5EF4-FFF2-40B4-BE49-F238E27FC236}">
                <a16:creationId xmlns:a16="http://schemas.microsoft.com/office/drawing/2014/main" id="{3174A6F3-9602-0844-AEEA-294D848E5227}"/>
              </a:ext>
            </a:extLst>
          </p:cNvPr>
          <p:cNvGrpSpPr/>
          <p:nvPr userDrawn="1"/>
        </p:nvGrpSpPr>
        <p:grpSpPr>
          <a:xfrm>
            <a:off x="-1" y="6528603"/>
            <a:ext cx="9144001" cy="327519"/>
            <a:chOff x="-1" y="6735536"/>
            <a:chExt cx="9144001" cy="122464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1A1E089-928F-BF4C-AA60-904441A12C08}"/>
                </a:ext>
              </a:extLst>
            </p:cNvPr>
            <p:cNvSpPr/>
            <p:nvPr/>
          </p:nvSpPr>
          <p:spPr>
            <a:xfrm>
              <a:off x="-1" y="6735536"/>
              <a:ext cx="3868615" cy="122464"/>
            </a:xfrm>
            <a:prstGeom prst="rect">
              <a:avLst/>
            </a:prstGeom>
            <a:gradFill flip="none" rotWithShape="1">
              <a:gsLst>
                <a:gs pos="41000">
                  <a:schemeClr val="accent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600" b="0" i="0" dirty="0">
                  <a:solidFill>
                    <a:schemeClr val="bg1"/>
                  </a:solidFill>
                  <a:latin typeface="Avenir Roman" panose="02000503020000020003" pitchFamily="2" charset="0"/>
                  <a:ea typeface="Libian SC" panose="02010600040101010101" pitchFamily="2" charset="-122"/>
                  <a:cs typeface="Times New Roman" panose="02020603050405020304" pitchFamily="18" charset="0"/>
                </a:rPr>
                <a:t>Application</a:t>
              </a:r>
              <a:r>
                <a:rPr lang="zh-CN" altLang="en-US" sz="1600" b="0" i="0" dirty="0">
                  <a:solidFill>
                    <a:schemeClr val="bg1"/>
                  </a:solidFill>
                  <a:latin typeface="Avenir Roman" panose="02000503020000020003" pitchFamily="2" charset="0"/>
                  <a:ea typeface="Libian SC" panose="020106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600" b="0" i="0" dirty="0">
                  <a:solidFill>
                    <a:schemeClr val="bg1"/>
                  </a:solidFill>
                  <a:latin typeface="Avenir Roman" panose="02000503020000020003" pitchFamily="2" charset="0"/>
                  <a:ea typeface="Libian SC" panose="02010600040101010101" pitchFamily="2" charset="-122"/>
                  <a:cs typeface="Times New Roman" panose="02020603050405020304" pitchFamily="18" charset="0"/>
                </a:rPr>
                <a:t>of</a:t>
              </a:r>
              <a:r>
                <a:rPr lang="zh-CN" altLang="en-US" sz="1600" b="0" i="0" dirty="0">
                  <a:solidFill>
                    <a:schemeClr val="bg1"/>
                  </a:solidFill>
                  <a:latin typeface="Avenir Roman" panose="02000503020000020003" pitchFamily="2" charset="0"/>
                  <a:ea typeface="Libian SC" panose="020106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600" b="0" i="0" dirty="0">
                  <a:solidFill>
                    <a:schemeClr val="bg1"/>
                  </a:solidFill>
                  <a:latin typeface="Avenir Roman" panose="02000503020000020003" pitchFamily="2" charset="0"/>
                  <a:ea typeface="Libian SC" panose="02010600040101010101" pitchFamily="2" charset="-122"/>
                  <a:cs typeface="Times New Roman" panose="02020603050405020304" pitchFamily="18" charset="0"/>
                </a:rPr>
                <a:t>MMD</a:t>
              </a:r>
              <a:r>
                <a:rPr lang="zh-CN" altLang="en-US" sz="1600" b="0" i="0" dirty="0">
                  <a:solidFill>
                    <a:schemeClr val="bg1"/>
                  </a:solidFill>
                  <a:latin typeface="Avenir Roman" panose="02000503020000020003" pitchFamily="2" charset="0"/>
                  <a:ea typeface="Libian SC" panose="020106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600" b="0" i="0" dirty="0">
                  <a:solidFill>
                    <a:schemeClr val="bg1"/>
                  </a:solidFill>
                  <a:latin typeface="Avenir Roman" panose="02000503020000020003" pitchFamily="2" charset="0"/>
                  <a:ea typeface="Libian SC" panose="02010600040101010101" pitchFamily="2" charset="-122"/>
                  <a:cs typeface="Times New Roman" panose="02020603050405020304" pitchFamily="18" charset="0"/>
                </a:rPr>
                <a:t>on</a:t>
              </a:r>
              <a:r>
                <a:rPr lang="zh-CN" altLang="en-US" sz="1600" b="0" i="0" dirty="0">
                  <a:solidFill>
                    <a:schemeClr val="bg1"/>
                  </a:solidFill>
                  <a:latin typeface="Avenir Roman" panose="02000503020000020003" pitchFamily="2" charset="0"/>
                  <a:ea typeface="Libian SC" panose="020106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600" b="0" i="0" dirty="0">
                  <a:solidFill>
                    <a:schemeClr val="bg1"/>
                  </a:solidFill>
                  <a:latin typeface="Avenir Roman" panose="02000503020000020003" pitchFamily="2" charset="0"/>
                  <a:ea typeface="Libian SC" panose="02010600040101010101" pitchFamily="2" charset="-122"/>
                  <a:cs typeface="Times New Roman" panose="02020603050405020304" pitchFamily="18" charset="0"/>
                </a:rPr>
                <a:t>X-ray</a:t>
              </a:r>
              <a:r>
                <a:rPr lang="zh-CN" altLang="en-US" sz="1600" b="0" i="0" dirty="0">
                  <a:solidFill>
                    <a:schemeClr val="bg1"/>
                  </a:solidFill>
                  <a:latin typeface="Avenir Roman" panose="02000503020000020003" pitchFamily="2" charset="0"/>
                  <a:ea typeface="Libian SC" panose="020106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600" b="0" i="0" dirty="0">
                  <a:solidFill>
                    <a:schemeClr val="bg1"/>
                  </a:solidFill>
                  <a:latin typeface="Avenir Roman" panose="02000503020000020003" pitchFamily="2" charset="0"/>
                  <a:ea typeface="Libian SC" panose="02010600040101010101" pitchFamily="2" charset="-122"/>
                  <a:cs typeface="Times New Roman" panose="02020603050405020304" pitchFamily="18" charset="0"/>
                </a:rPr>
                <a:t>detection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3137942-051E-5347-A840-E392BF117B91}"/>
                </a:ext>
              </a:extLst>
            </p:cNvPr>
            <p:cNvSpPr/>
            <p:nvPr/>
          </p:nvSpPr>
          <p:spPr>
            <a:xfrm>
              <a:off x="5544000" y="6735536"/>
              <a:ext cx="3600000" cy="122464"/>
            </a:xfrm>
            <a:prstGeom prst="rect">
              <a:avLst/>
            </a:prstGeom>
            <a:gradFill flip="none" rotWithShape="1">
              <a:gsLst>
                <a:gs pos="85006">
                  <a:schemeClr val="accent1">
                    <a:lumMod val="60000"/>
                    <a:lumOff val="40000"/>
                  </a:schemeClr>
                </a:gs>
                <a:gs pos="10000">
                  <a:schemeClr val="bg1"/>
                </a:gs>
                <a:gs pos="72000">
                  <a:schemeClr val="accent1">
                    <a:lumMod val="45000"/>
                    <a:lumOff val="5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dirty="0">
                  <a:latin typeface="Avenir Roman" panose="02000503020000020003" pitchFamily="2" charset="0"/>
                  <a:ea typeface="Libian SC" panose="02010600040101010101" pitchFamily="2" charset="-122"/>
                </a:rPr>
                <a:t>   </a:t>
              </a:r>
            </a:p>
          </p:txBody>
        </p:sp>
      </p:grpSp>
      <p:cxnSp>
        <p:nvCxnSpPr>
          <p:cNvPr id="11" name="直接连接符 3">
            <a:extLst>
              <a:ext uri="{FF2B5EF4-FFF2-40B4-BE49-F238E27FC236}">
                <a16:creationId xmlns:a16="http://schemas.microsoft.com/office/drawing/2014/main" id="{95F50618-7412-B446-BEE7-9B084D6D93E9}"/>
              </a:ext>
            </a:extLst>
          </p:cNvPr>
          <p:cNvCxnSpPr>
            <a:cxnSpLocks/>
          </p:cNvCxnSpPr>
          <p:nvPr userDrawn="1"/>
        </p:nvCxnSpPr>
        <p:spPr>
          <a:xfrm>
            <a:off x="533744" y="840334"/>
            <a:ext cx="808487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灯片编号占位符 5">
            <a:extLst>
              <a:ext uri="{FF2B5EF4-FFF2-40B4-BE49-F238E27FC236}">
                <a16:creationId xmlns:a16="http://schemas.microsoft.com/office/drawing/2014/main" id="{1FF55604-5D90-B04C-B95F-A005E791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931" y="6532652"/>
            <a:ext cx="2057400" cy="327600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Avenir Roman" panose="02000503020000020003" pitchFamily="2" charset="0"/>
                <a:ea typeface="Libian SC" panose="02010600040101010101" pitchFamily="2" charset="-122"/>
              </a:defRPr>
            </a:lvl1pPr>
          </a:lstStyle>
          <a:p>
            <a:fld id="{F3B51806-CF09-6547-BC61-D055314D0BAF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C75A1B5-BB91-CF42-A819-5C60F406101F}"/>
              </a:ext>
            </a:extLst>
          </p:cNvPr>
          <p:cNvSpPr/>
          <p:nvPr userDrawn="1"/>
        </p:nvSpPr>
        <p:spPr>
          <a:xfrm>
            <a:off x="3774830" y="6531641"/>
            <a:ext cx="2183169" cy="327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0" i="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Roman" panose="02000503020000020003" pitchFamily="2" charset="0"/>
                <a:ea typeface="Libian SC" panose="02010600040101010101" pitchFamily="2" charset="-122"/>
              </a:rPr>
              <a:t>Kangkang</a:t>
            </a:r>
            <a:r>
              <a:rPr lang="zh-CN" altLang="en-US" sz="1600" b="0" i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Roman" panose="02000503020000020003" pitchFamily="2" charset="0"/>
                <a:ea typeface="Libian SC" panose="02010600040101010101" pitchFamily="2" charset="-122"/>
              </a:rPr>
              <a:t> </a:t>
            </a:r>
            <a:r>
              <a:rPr lang="en-US" altLang="zh-CN" sz="1600" b="0" i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Roman" panose="02000503020000020003" pitchFamily="2" charset="0"/>
                <a:ea typeface="Libian SC" panose="02010600040101010101" pitchFamily="2" charset="-122"/>
              </a:rPr>
              <a:t>Zhao</a:t>
            </a:r>
            <a:endParaRPr lang="zh-CN" altLang="en-US" sz="1600" b="0" i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Roman" panose="02000503020000020003" pitchFamily="2" charset="0"/>
              <a:ea typeface="Libian SC" panose="02010600040101010101" pitchFamily="2" charset="-122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3A2C0968-9450-7A41-99BB-F2C9E8126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7" y="178768"/>
            <a:ext cx="7989968" cy="590217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accent1"/>
                </a:solidFill>
                <a:latin typeface="Avenir Roman" panose="02000503020000020003" pitchFamily="2" charset="0"/>
                <a:ea typeface="Libian SC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26300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EE1417-88E6-D94D-BA9B-218A205F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E1C5A2F-C5F0-B34E-B3DC-14D3C5701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5D65D5-9E4E-3846-A57E-87D385513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CFF5A7-BE41-7140-AF43-27683525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565955-417F-904D-8C39-530E166A7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1806-CF09-6547-BC61-D055314D0BAF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931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E34320-238C-6340-918F-96533F250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59C736-3023-5F40-A0A7-40D7BDEF3E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D549889-CF9B-CC47-82A7-4BBFA011A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3C02C6-9BD7-7445-80FA-8420EC9C7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CDC63B-FE2B-D243-9202-D3D3DF15A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5D0522E-023E-1942-A488-D13091A9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1806-CF09-6547-BC61-D055314D0BAF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722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043F8B-E594-E946-B8DA-67F009692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811181B-7ED2-EC4E-B2E2-EF4B4D746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75EC09E-FB41-4A4B-A59D-F296D8188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F9CD1ED-6BE9-0045-A236-7C819FF7AB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02BF20D-1A61-AE42-AD7F-9C24E73389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43001FF-F2EE-2848-B7FF-E66936A9F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E7ED52B-BEA0-5845-86FB-8BD05E725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1F7C738-9C7A-D24F-B6C8-57EBBF000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1806-CF09-6547-BC61-D055314D0B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9384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B90F33-A506-504C-9E51-C5EA2F62A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D38F591-03C8-9748-A22E-9BD9049B4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6B02882-84F0-784B-A6E1-88D1685A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38907E5-7F08-FF4D-B3E8-266DA1E9F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1806-CF09-6547-BC61-D055314D0B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9909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88370E4-3BEA-E840-ABFA-F8E10681F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69CB8C0-FA1A-AD41-AC94-D43C7E612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2DCBC37-9848-2846-A4D2-C9EC1003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1806-CF09-6547-BC61-D055314D0B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7662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1F19DE-71BE-0640-8CF9-52114A7F8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2A38A9-0F90-6D4F-AA6F-FA52C91F1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C7A05F5-EF78-E346-9C6F-144DAE699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43AB0A-540B-FF4B-944C-5DF9CB1BE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70C7BE-1E36-3A4B-8019-8D78A6AB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BCCBB0-8331-9340-987E-7144EABD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1806-CF09-6547-BC61-D055314D0B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642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FD11BE-430F-9841-98A4-EEFA579E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F065BDD-F65F-C542-B60E-BB3A338C67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B8B2B38-FF6C-9C42-867F-14F0E6F93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C74C49-6DA0-5B4C-B301-4D2725D1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6772C1A-271C-0C46-9220-36688D7C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540580F-1784-E241-9646-74109DC23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1806-CF09-6547-BC61-D055314D0B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4272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FCB6C41-BE84-4D45-A4FA-B2EA09CF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FEF6EA2-468E-6C4E-A442-D2FE36246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613AF4-8F00-7142-BB6C-23ED053F4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EC5F6E-4D40-734D-AC62-1591C2EB0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F8B767-0763-F94C-B1AA-D88AF2AFA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51806-CF09-6547-BC61-D055314D0B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7882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3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3.png"/><Relationship Id="rId7" Type="http://schemas.openxmlformats.org/officeDocument/2006/relationships/image" Target="../media/image54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59.png"/><Relationship Id="rId4" Type="http://schemas.openxmlformats.org/officeDocument/2006/relationships/image" Target="../media/image56.png"/><Relationship Id="rId9" Type="http://schemas.openxmlformats.org/officeDocument/2006/relationships/image" Target="../media/image5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tif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769BD2-F442-C24F-94D9-9327CE3A6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320" y="1213126"/>
            <a:ext cx="8092044" cy="2147589"/>
          </a:xfrm>
        </p:spPr>
        <p:txBody>
          <a:bodyPr>
            <a:normAutofit/>
          </a:bodyPr>
          <a:lstStyle/>
          <a:p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Application</a:t>
            </a:r>
            <a:r>
              <a:rPr kumimoji="1" lang="zh-CN" altLang="en-US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of</a:t>
            </a:r>
            <a:r>
              <a:rPr kumimoji="1" lang="zh-CN" altLang="en-US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Micro-MEGAS</a:t>
            </a:r>
            <a:r>
              <a:rPr kumimoji="1" lang="zh-CN" altLang="en-US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on</a:t>
            </a:r>
            <a:r>
              <a:rPr kumimoji="1" lang="zh-CN" altLang="en-US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b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</a:br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measuring</a:t>
            </a:r>
            <a:r>
              <a:rPr kumimoji="1" lang="zh-CN" altLang="en-US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X-ray</a:t>
            </a:r>
            <a:r>
              <a:rPr kumimoji="1" lang="zh-CN" altLang="en-US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activity</a:t>
            </a:r>
            <a:r>
              <a:rPr kumimoji="1" lang="zh-CN" altLang="en-US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of</a:t>
            </a:r>
            <a:r>
              <a:rPr kumimoji="1" lang="zh-CN" altLang="en-US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b="1" baseline="30000" dirty="0">
                <a:latin typeface="PingFang SC" panose="020B0400000000000000" pitchFamily="34" charset="-122"/>
                <a:ea typeface="PingFang SC" panose="020B0400000000000000" pitchFamily="34" charset="-122"/>
              </a:rPr>
              <a:t>71</a:t>
            </a:r>
            <a:r>
              <a:rPr kumimoji="1"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Ge</a:t>
            </a:r>
            <a:endParaRPr kumimoji="1" lang="zh-CN" altLang="en-US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123D716-4A54-2647-882F-A81DF7732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3837" y="3894680"/>
            <a:ext cx="6858000" cy="1655762"/>
          </a:xfrm>
        </p:spPr>
        <p:txBody>
          <a:bodyPr>
            <a:normAutofit/>
          </a:bodyPr>
          <a:lstStyle/>
          <a:p>
            <a:r>
              <a:rPr kumimoji="1" lang="en-US" altLang="zh-CN" dirty="0" err="1"/>
              <a:t>Kangkang</a:t>
            </a:r>
            <a:r>
              <a:rPr kumimoji="1" lang="zh-CN" altLang="en-US" dirty="0"/>
              <a:t> </a:t>
            </a:r>
            <a:r>
              <a:rPr kumimoji="1" lang="en-US" altLang="zh-CN" dirty="0"/>
              <a:t>Zhao</a:t>
            </a:r>
          </a:p>
          <a:p>
            <a:r>
              <a:rPr lang="en-US" altLang="zh-CN" i="1" dirty="0"/>
              <a:t>State Key Laboratory of Particle Detection and Electronics</a:t>
            </a:r>
          </a:p>
          <a:p>
            <a:r>
              <a:rPr lang="en-US" altLang="zh-CN" i="1" dirty="0"/>
              <a:t>University of Science and Technology of China</a:t>
            </a:r>
            <a:endParaRPr kumimoji="1" lang="en-US" altLang="zh-CN" dirty="0"/>
          </a:p>
          <a:p>
            <a:r>
              <a:rPr kumimoji="1" lang="en-US" altLang="zh-CN" dirty="0"/>
              <a:t>2021,</a:t>
            </a:r>
            <a:r>
              <a:rPr kumimoji="1" lang="zh-CN" altLang="en-US" dirty="0"/>
              <a:t> </a:t>
            </a:r>
            <a:r>
              <a:rPr kumimoji="1" lang="en-US" altLang="zh-CN" dirty="0"/>
              <a:t>10.</a:t>
            </a:r>
            <a:r>
              <a:rPr kumimoji="1" lang="zh-CN" altLang="en-US" dirty="0"/>
              <a:t> </a:t>
            </a:r>
            <a:r>
              <a:rPr kumimoji="1" lang="en-US" altLang="zh-CN" dirty="0"/>
              <a:t>22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XiAn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China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9D54A0-B0EC-C24F-BFEA-A22FA082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1806-CF09-6547-BC61-D055314D0BAF}" type="slidenum">
              <a:rPr kumimoji="1" lang="zh-CN" altLang="en-US" smtClean="0"/>
              <a:pPr/>
              <a:t>0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8007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3307997-6773-2B46-90BF-4FF5FAED0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773" y="994355"/>
            <a:ext cx="7886700" cy="4505902"/>
          </a:xfrm>
        </p:spPr>
        <p:txBody>
          <a:bodyPr/>
          <a:lstStyle/>
          <a:p>
            <a:r>
              <a:rPr kumimoji="1" lang="en-US" altLang="zh-CN" dirty="0"/>
              <a:t>Energy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resolution:</a:t>
            </a:r>
            <a:r>
              <a:rPr kumimoji="1" lang="zh-CN" altLang="en-US" dirty="0"/>
              <a:t> </a:t>
            </a:r>
            <a:r>
              <a:rPr kumimoji="1" lang="en-US" altLang="zh-CN" dirty="0"/>
              <a:t>~9.1% FWHM@9.2 </a:t>
            </a:r>
            <a:r>
              <a:rPr kumimoji="1" lang="en-US" altLang="zh-CN" dirty="0" err="1"/>
              <a:t>keV</a:t>
            </a:r>
            <a:endParaRPr kumimoji="1" lang="en-US" altLang="zh-CN" dirty="0"/>
          </a:p>
          <a:p>
            <a:r>
              <a:rPr kumimoji="1" lang="en-US" altLang="zh-CN" dirty="0"/>
              <a:t>Fit:</a:t>
            </a:r>
          </a:p>
          <a:p>
            <a:pPr lvl="1"/>
            <a:r>
              <a:rPr kumimoji="1" lang="en-US" altLang="zh-CN" dirty="0"/>
              <a:t>Signal:</a:t>
            </a:r>
            <a:r>
              <a:rPr kumimoji="1" lang="zh-CN" altLang="en-US" dirty="0"/>
              <a:t> </a:t>
            </a:r>
            <a:r>
              <a:rPr kumimoji="1" lang="en-US" altLang="zh-CN" dirty="0"/>
              <a:t>5</a:t>
            </a:r>
            <a:r>
              <a:rPr kumimoji="1" lang="zh-CN" altLang="en-US" dirty="0"/>
              <a:t> </a:t>
            </a:r>
            <a:r>
              <a:rPr kumimoji="1" lang="en-US" altLang="zh-CN" dirty="0"/>
              <a:t>gaussian</a:t>
            </a:r>
            <a:r>
              <a:rPr kumimoji="1" lang="zh-CN" altLang="en-US" dirty="0"/>
              <a:t> </a:t>
            </a:r>
            <a:r>
              <a:rPr kumimoji="1" lang="en-US" altLang="zh-CN" dirty="0"/>
              <a:t>characteristic</a:t>
            </a:r>
            <a:r>
              <a:rPr kumimoji="1" lang="zh-CN" altLang="en-US" dirty="0"/>
              <a:t> </a:t>
            </a:r>
            <a:r>
              <a:rPr kumimoji="1" lang="en-US" altLang="zh-CN" dirty="0"/>
              <a:t>X-ray</a:t>
            </a:r>
          </a:p>
          <a:p>
            <a:pPr lvl="1"/>
            <a:r>
              <a:rPr kumimoji="1" lang="en-US" altLang="zh-CN" dirty="0"/>
              <a:t>Background:</a:t>
            </a:r>
            <a:r>
              <a:rPr kumimoji="1" lang="zh-CN" altLang="en-US" dirty="0"/>
              <a:t> </a:t>
            </a:r>
            <a:r>
              <a:rPr kumimoji="1" lang="en-US" altLang="zh-CN" dirty="0"/>
              <a:t>Argus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/>
              <a:t>Chebyshev polynomials</a:t>
            </a:r>
          </a:p>
          <a:p>
            <a:r>
              <a:rPr lang="en-US" altLang="zh-CN" dirty="0"/>
              <a:t>Prominent features:</a:t>
            </a:r>
            <a:r>
              <a:rPr lang="zh-CN" altLang="en-US" dirty="0"/>
              <a:t> </a:t>
            </a:r>
            <a:r>
              <a:rPr lang="en-US" altLang="zh-CN" dirty="0"/>
              <a:t>5.4keV,</a:t>
            </a:r>
            <a:r>
              <a:rPr lang="zh-CN" altLang="en-US" dirty="0"/>
              <a:t> </a:t>
            </a:r>
            <a:r>
              <a:rPr lang="en-US" altLang="zh-CN" dirty="0"/>
              <a:t>6.4keV,</a:t>
            </a:r>
            <a:r>
              <a:rPr lang="zh-CN" altLang="en-US" dirty="0"/>
              <a:t> </a:t>
            </a:r>
            <a:r>
              <a:rPr lang="en-US" altLang="zh-CN" dirty="0"/>
              <a:t>8.0keV,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seen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Fe-55</a:t>
            </a:r>
            <a:r>
              <a:rPr lang="zh-CN" altLang="en-US" dirty="0"/>
              <a:t> </a:t>
            </a:r>
            <a:r>
              <a:rPr lang="en-US" altLang="zh-CN" dirty="0"/>
              <a:t>spectrum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00A4984-F2A7-2744-AB54-F7C39098B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1806-CF09-6547-BC61-D055314D0BAF}" type="slidenum">
              <a:rPr kumimoji="1" lang="zh-CN" altLang="en-US" smtClean="0"/>
              <a:pPr/>
              <a:t>9</a:t>
            </a:fld>
            <a:endParaRPr kumimoji="1"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A426B4B3-E2B7-0344-A9FC-713F301F6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aseline="30000" dirty="0"/>
              <a:t>71</a:t>
            </a:r>
            <a:r>
              <a:rPr kumimoji="1" lang="en-US" altLang="zh-CN" dirty="0"/>
              <a:t>Ge</a:t>
            </a:r>
            <a:r>
              <a:rPr kumimoji="1" lang="zh-CN" altLang="en-US" dirty="0"/>
              <a:t> </a:t>
            </a:r>
            <a:r>
              <a:rPr kumimoji="1" lang="en-US" altLang="zh-CN" dirty="0"/>
              <a:t>X-ray</a:t>
            </a:r>
            <a:r>
              <a:rPr kumimoji="1" lang="zh-CN" altLang="en-US" dirty="0"/>
              <a:t> </a:t>
            </a:r>
            <a:r>
              <a:rPr kumimoji="1" lang="en-US" altLang="zh-CN" dirty="0"/>
              <a:t>spectrum</a:t>
            </a:r>
            <a:endParaRPr kumimoji="1"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8A64260-D4FD-4941-A56B-7402E9D8A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67" y="2956955"/>
            <a:ext cx="5266027" cy="357569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0F1A306-FE15-6A47-8C39-09692492C3E3}"/>
              </a:ext>
            </a:extLst>
          </p:cNvPr>
          <p:cNvSpPr/>
          <p:nvPr/>
        </p:nvSpPr>
        <p:spPr>
          <a:xfrm>
            <a:off x="4576180" y="1320532"/>
            <a:ext cx="2675732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kumimoji="1" lang="en-US" altLang="zh-CN" b="1" dirty="0">
                <a:solidFill>
                  <a:srgbClr val="0064F1"/>
                </a:solidFill>
              </a:rPr>
              <a:t>~11.4% FWHM@5.9 </a:t>
            </a:r>
            <a:r>
              <a:rPr kumimoji="1" lang="en-US" altLang="zh-CN" b="1" dirty="0" err="1">
                <a:solidFill>
                  <a:srgbClr val="0064F1"/>
                </a:solidFill>
              </a:rPr>
              <a:t>keV</a:t>
            </a:r>
            <a:endParaRPr lang="zh-CN" altLang="en-US" b="1" dirty="0">
              <a:solidFill>
                <a:srgbClr val="0064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34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95053C3-AD12-7A46-A017-B3827FC2C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8.0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keV</a:t>
            </a:r>
            <a:r>
              <a:rPr kumimoji="1" lang="zh-CN" altLang="en-US" dirty="0"/>
              <a:t> </a:t>
            </a:r>
            <a:r>
              <a:rPr kumimoji="1" lang="en-US" altLang="zh-CN" dirty="0"/>
              <a:t>peak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Cu</a:t>
            </a:r>
            <a:r>
              <a:rPr kumimoji="1" lang="zh-CN" altLang="en-US" dirty="0"/>
              <a:t> </a:t>
            </a:r>
            <a:r>
              <a:rPr kumimoji="1" lang="en-US" altLang="zh-CN" dirty="0"/>
              <a:t>collimator</a:t>
            </a:r>
            <a:r>
              <a:rPr kumimoji="1" lang="zh-CN" altLang="en-US" dirty="0"/>
              <a:t> </a:t>
            </a:r>
            <a:r>
              <a:rPr kumimoji="1" lang="en-US" altLang="zh-CN" dirty="0"/>
              <a:t>excitation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24DD2E2-3308-044B-B3A4-F5C616C2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1806-CF09-6547-BC61-D055314D0BAF}" type="slidenum">
              <a:rPr kumimoji="1" lang="zh-CN" altLang="en-US" smtClean="0"/>
              <a:pPr/>
              <a:t>10</a:t>
            </a:fld>
            <a:endParaRPr kumimoji="1"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FCB80E3B-1D11-344E-8435-8C538D857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Peak</a:t>
            </a:r>
            <a:r>
              <a:rPr kumimoji="1" lang="zh-CN" altLang="en-US" dirty="0"/>
              <a:t> </a:t>
            </a:r>
            <a:r>
              <a:rPr kumimoji="1" lang="en-US" altLang="zh-CN" dirty="0"/>
              <a:t>sources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2E5FE4D-CF02-3F4D-8045-B6639EBC40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96" r="6434"/>
          <a:stretch/>
        </p:blipFill>
        <p:spPr>
          <a:xfrm>
            <a:off x="581197" y="1635128"/>
            <a:ext cx="4021995" cy="270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89A8C97-6A77-A24B-BAA9-072E2B6A6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96" r="6164"/>
          <a:stretch/>
        </p:blipFill>
        <p:spPr>
          <a:xfrm>
            <a:off x="4598854" y="1635128"/>
            <a:ext cx="4033619" cy="270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1D97AF1-8451-4C40-87F6-B7B91DE1C0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034" y="4335128"/>
            <a:ext cx="2758114" cy="2153482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423EC54F-EC36-4F4F-9CAE-F85DC54B3813}"/>
              </a:ext>
            </a:extLst>
          </p:cNvPr>
          <p:cNvGrpSpPr>
            <a:grpSpLocks noChangeAspect="1"/>
          </p:cNvGrpSpPr>
          <p:nvPr/>
        </p:nvGrpSpPr>
        <p:grpSpPr>
          <a:xfrm>
            <a:off x="3637575" y="4335128"/>
            <a:ext cx="2167987" cy="1805902"/>
            <a:chOff x="6378400" y="4301315"/>
            <a:chExt cx="2520000" cy="209912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A6AA04C-0784-2647-B490-D23F47EFD0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78400" y="5579379"/>
              <a:ext cx="2520000" cy="82105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76888FF-1814-1C4B-A285-C6863A84FC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78400" y="4301315"/>
              <a:ext cx="2520000" cy="1244693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D8F6E556-353B-704E-BF4C-79EA504F48A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898" y="4727357"/>
            <a:ext cx="3248321" cy="145968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2DE5F4B-9AE8-4043-9A36-AB7801E96DE7}"/>
              </a:ext>
            </a:extLst>
          </p:cNvPr>
          <p:cNvSpPr txBox="1"/>
          <p:nvPr/>
        </p:nvSpPr>
        <p:spPr>
          <a:xfrm>
            <a:off x="1236082" y="2388205"/>
            <a:ext cx="1919692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dirty="0">
                <a:solidFill>
                  <a:srgbClr val="FF0000"/>
                </a:solidFill>
                <a:latin typeface="Avenir Roman" panose="02000503020000020003" pitchFamily="2" charset="0"/>
              </a:rPr>
              <a:t>With</a:t>
            </a:r>
            <a:r>
              <a:rPr kumimoji="1" lang="zh-CN" altLang="en-US" sz="1600" dirty="0">
                <a:solidFill>
                  <a:srgbClr val="FF0000"/>
                </a:solidFill>
                <a:latin typeface="Avenir Roman" panose="02000503020000020003" pitchFamily="2" charset="0"/>
              </a:rPr>
              <a:t> </a:t>
            </a:r>
            <a:r>
              <a:rPr kumimoji="1" lang="en-US" altLang="zh-CN" sz="1600" dirty="0">
                <a:solidFill>
                  <a:srgbClr val="FF0000"/>
                </a:solidFill>
                <a:latin typeface="Avenir Roman" panose="02000503020000020003" pitchFamily="2" charset="0"/>
              </a:rPr>
              <a:t>Cu-collimator</a:t>
            </a:r>
            <a:endParaRPr kumimoji="1" lang="zh-CN" altLang="en-US" sz="1600" dirty="0">
              <a:solidFill>
                <a:srgbClr val="FF0000"/>
              </a:solidFill>
              <a:latin typeface="Avenir Roman" panose="02000503020000020003" pitchFamily="2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F02B5EF-B755-ED41-9028-70110653DDF6}"/>
              </a:ext>
            </a:extLst>
          </p:cNvPr>
          <p:cNvSpPr txBox="1"/>
          <p:nvPr/>
        </p:nvSpPr>
        <p:spPr>
          <a:xfrm>
            <a:off x="5295594" y="2388205"/>
            <a:ext cx="2227469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dirty="0">
                <a:solidFill>
                  <a:srgbClr val="FF0000"/>
                </a:solidFill>
                <a:latin typeface="Avenir Roman" panose="02000503020000020003" pitchFamily="2" charset="0"/>
              </a:rPr>
              <a:t>Without</a:t>
            </a:r>
            <a:r>
              <a:rPr kumimoji="1" lang="zh-CN" altLang="en-US" sz="1600" dirty="0">
                <a:solidFill>
                  <a:srgbClr val="FF0000"/>
                </a:solidFill>
                <a:latin typeface="Avenir Roman" panose="02000503020000020003" pitchFamily="2" charset="0"/>
              </a:rPr>
              <a:t> </a:t>
            </a:r>
            <a:r>
              <a:rPr kumimoji="1" lang="en-US" altLang="zh-CN" sz="1600" dirty="0">
                <a:solidFill>
                  <a:srgbClr val="FF0000"/>
                </a:solidFill>
                <a:latin typeface="Avenir Roman" panose="02000503020000020003" pitchFamily="2" charset="0"/>
              </a:rPr>
              <a:t>Cu-collimator</a:t>
            </a:r>
            <a:endParaRPr kumimoji="1" lang="zh-CN" altLang="en-US" sz="1600" dirty="0">
              <a:solidFill>
                <a:srgbClr val="FF0000"/>
              </a:solidFill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94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CD22DCF-5E30-0A41-B54F-C257307C0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B80FB1E-8443-4449-88BE-8DFAFD70E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1806-CF09-6547-BC61-D055314D0BAF}" type="slidenum">
              <a:rPr kumimoji="1" lang="zh-CN" altLang="en-US" smtClean="0"/>
              <a:pPr/>
              <a:t>11</a:t>
            </a:fld>
            <a:endParaRPr kumimoji="1"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9562964F-D152-BD44-8483-699818AB5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Half-life</a:t>
            </a:r>
            <a:r>
              <a:rPr kumimoji="1" lang="zh-CN" altLang="en-US" dirty="0"/>
              <a:t> </a:t>
            </a:r>
            <a:r>
              <a:rPr kumimoji="1" lang="en-US" altLang="zh-CN" dirty="0"/>
              <a:t>fit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results</a:t>
            </a:r>
            <a:endParaRPr kumimoji="1" lang="zh-CN" altLang="en-US" dirty="0"/>
          </a:p>
        </p:txBody>
      </p:sp>
      <p:pic>
        <p:nvPicPr>
          <p:cNvPr id="5" name="内容占位符 9">
            <a:extLst>
              <a:ext uri="{FF2B5EF4-FFF2-40B4-BE49-F238E27FC236}">
                <a16:creationId xmlns:a16="http://schemas.microsoft.com/office/drawing/2014/main" id="{22A1AF91-E9BB-DB46-960A-AD6C4BB74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97" y="924934"/>
            <a:ext cx="3502059" cy="2520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FDD1ED6-0FCE-5541-A350-E6C5DAB0C77A}"/>
              </a:ext>
            </a:extLst>
          </p:cNvPr>
          <p:cNvSpPr txBox="1"/>
          <p:nvPr/>
        </p:nvSpPr>
        <p:spPr>
          <a:xfrm>
            <a:off x="2351846" y="1691917"/>
            <a:ext cx="91082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5.4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 err="1">
                <a:solidFill>
                  <a:srgbClr val="FF0000"/>
                </a:solidFill>
              </a:rPr>
              <a:t>keV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C8A00C1-68A8-C64E-8CCB-AFA0AC0FF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97" y="3389514"/>
            <a:ext cx="3502059" cy="252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E9A35DD-CB67-9141-84C8-882B96778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6556" y="3389514"/>
            <a:ext cx="3502059" cy="252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965D625-CBA7-B948-B173-8EEB6D386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6555" y="924934"/>
            <a:ext cx="3502059" cy="2520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9942775-AB31-BC44-BDA9-A346BFD41760}"/>
              </a:ext>
            </a:extLst>
          </p:cNvPr>
          <p:cNvSpPr txBox="1"/>
          <p:nvPr/>
        </p:nvSpPr>
        <p:spPr>
          <a:xfrm>
            <a:off x="5853905" y="1691917"/>
            <a:ext cx="91082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6.4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 err="1">
                <a:solidFill>
                  <a:srgbClr val="FF0000"/>
                </a:solidFill>
              </a:rPr>
              <a:t>keV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文本框 11">
            <a:extLst>
              <a:ext uri="{FF2B5EF4-FFF2-40B4-BE49-F238E27FC236}">
                <a16:creationId xmlns:a16="http://schemas.microsoft.com/office/drawing/2014/main" id="{D02ADC76-3675-4B4C-A933-864C9101D58E}"/>
              </a:ext>
            </a:extLst>
          </p:cNvPr>
          <p:cNvSpPr txBox="1"/>
          <p:nvPr/>
        </p:nvSpPr>
        <p:spPr>
          <a:xfrm>
            <a:off x="2351845" y="4183428"/>
            <a:ext cx="91082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solidFill>
                  <a:srgbClr val="FF0000"/>
                </a:solidFill>
              </a:rPr>
              <a:t>9.2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 err="1">
                <a:solidFill>
                  <a:srgbClr val="FF0000"/>
                </a:solidFill>
              </a:rPr>
              <a:t>keV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780C40F-C478-5046-BF9E-29788423EF5D}"/>
              </a:ext>
            </a:extLst>
          </p:cNvPr>
          <p:cNvSpPr txBox="1"/>
          <p:nvPr/>
        </p:nvSpPr>
        <p:spPr>
          <a:xfrm>
            <a:off x="5853904" y="4183428"/>
            <a:ext cx="103265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solidFill>
                  <a:srgbClr val="FF0000"/>
                </a:solidFill>
              </a:rPr>
              <a:t>10.3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 err="1">
                <a:solidFill>
                  <a:srgbClr val="FF0000"/>
                </a:solidFill>
              </a:rPr>
              <a:t>keV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90A0B382-F813-604C-8176-4A33DA01BA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032588"/>
              </p:ext>
            </p:extLst>
          </p:nvPr>
        </p:nvGraphicFramePr>
        <p:xfrm>
          <a:off x="7306339" y="1941303"/>
          <a:ext cx="1737568" cy="2643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784">
                  <a:extLst>
                    <a:ext uri="{9D8B030D-6E8A-4147-A177-3AD203B41FA5}">
                      <a16:colId xmlns:a16="http://schemas.microsoft.com/office/drawing/2014/main" val="2571165096"/>
                    </a:ext>
                  </a:extLst>
                </a:gridCol>
                <a:gridCol w="868784">
                  <a:extLst>
                    <a:ext uri="{9D8B030D-6E8A-4147-A177-3AD203B41FA5}">
                      <a16:colId xmlns:a16="http://schemas.microsoft.com/office/drawing/2014/main" val="3746673938"/>
                    </a:ext>
                  </a:extLst>
                </a:gridCol>
              </a:tblGrid>
              <a:tr h="53662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Energy</a:t>
                      </a:r>
                    </a:p>
                    <a:p>
                      <a:pPr algn="ctr"/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(</a:t>
                      </a:r>
                      <a:r>
                        <a:rPr lang="en-US" altLang="zh-CN" sz="1400" dirty="0" err="1"/>
                        <a:t>keV</a:t>
                      </a:r>
                      <a:r>
                        <a:rPr lang="en-US" altLang="zh-CN" sz="1400" dirty="0"/>
                        <a:t>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Half-life</a:t>
                      </a:r>
                    </a:p>
                    <a:p>
                      <a:pPr algn="ctr"/>
                      <a:r>
                        <a:rPr lang="en-US" altLang="zh-CN" sz="1400" dirty="0"/>
                        <a:t>(day)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722173"/>
                  </a:ext>
                </a:extLst>
              </a:tr>
              <a:tr h="5267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5.4</a:t>
                      </a:r>
                      <a:endParaRPr lang="zh-CN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11.28</a:t>
                      </a:r>
                      <a:endParaRPr lang="zh-CN" alt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7623190"/>
                  </a:ext>
                </a:extLst>
              </a:tr>
              <a:tr h="5267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6.4</a:t>
                      </a:r>
                      <a:endParaRPr lang="zh-CN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11.02</a:t>
                      </a:r>
                      <a:endParaRPr lang="zh-CN" alt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0322601"/>
                  </a:ext>
                </a:extLst>
              </a:tr>
              <a:tr h="5267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9.2</a:t>
                      </a:r>
                      <a:endParaRPr lang="zh-CN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12.12</a:t>
                      </a:r>
                      <a:endParaRPr lang="zh-CN" alt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2990094"/>
                  </a:ext>
                </a:extLst>
              </a:tr>
              <a:tr h="5267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10.3</a:t>
                      </a:r>
                      <a:endParaRPr lang="zh-CN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11.02</a:t>
                      </a:r>
                      <a:endParaRPr lang="zh-CN" alt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27430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39B491D-1D7F-2B4A-A664-87188C4AD214}"/>
                  </a:ext>
                </a:extLst>
              </p:cNvPr>
              <p:cNvSpPr txBox="1"/>
              <p:nvPr/>
            </p:nvSpPr>
            <p:spPr>
              <a:xfrm>
                <a:off x="294590" y="5891547"/>
                <a:ext cx="8849410" cy="671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Avenir Roman" panose="02000503020000020003" pitchFamily="2" charset="0"/>
                  </a:rPr>
                  <a:t>Half-life</a:t>
                </a:r>
                <a:r>
                  <a:rPr kumimoji="1" lang="zh-CN" altLang="en-US" dirty="0">
                    <a:latin typeface="Avenir Roman" panose="02000503020000020003" pitchFamily="2" charset="0"/>
                  </a:rPr>
                  <a:t> </a:t>
                </a:r>
                <a:r>
                  <a:rPr kumimoji="1" lang="en-US" altLang="zh-CN" dirty="0">
                    <a:latin typeface="Avenir Roman" panose="02000503020000020003" pitchFamily="2" charset="0"/>
                  </a:rPr>
                  <a:t>of</a:t>
                </a:r>
                <a:r>
                  <a:rPr kumimoji="1" lang="zh-CN" altLang="en-US" dirty="0">
                    <a:latin typeface="Avenir Roman" panose="02000503020000020003" pitchFamily="2" charset="0"/>
                  </a:rPr>
                  <a:t> </a:t>
                </a:r>
                <a:r>
                  <a:rPr kumimoji="1" lang="en-US" altLang="zh-CN" baseline="30000" dirty="0">
                    <a:latin typeface="Avenir Roman" panose="02000503020000020003" pitchFamily="2" charset="0"/>
                  </a:rPr>
                  <a:t>71</a:t>
                </a:r>
                <a:r>
                  <a:rPr kumimoji="1" lang="en-US" altLang="zh-CN" dirty="0">
                    <a:latin typeface="Avenir Roman" panose="02000503020000020003" pitchFamily="2" charset="0"/>
                  </a:rPr>
                  <a:t>Ge</a:t>
                </a:r>
                <a:r>
                  <a:rPr kumimoji="1" lang="zh-CN" altLang="en-US" dirty="0">
                    <a:latin typeface="Avenir Roman" panose="02000503020000020003" pitchFamily="2" charset="0"/>
                  </a:rPr>
                  <a:t> </a:t>
                </a:r>
                <a:r>
                  <a:rPr kumimoji="1" lang="en-US" altLang="zh-CN" dirty="0">
                    <a:latin typeface="Avenir Roman" panose="02000503020000020003" pitchFamily="2" charset="0"/>
                  </a:rPr>
                  <a:t>is</a:t>
                </a:r>
                <a:r>
                  <a:rPr kumimoji="1" lang="zh-CN" altLang="en-US" dirty="0">
                    <a:latin typeface="Avenir Roman" panose="02000503020000020003" pitchFamily="2" charset="0"/>
                  </a:rPr>
                  <a:t> </a:t>
                </a:r>
                <a:r>
                  <a:rPr kumimoji="1" lang="en-US" altLang="zh-CN" dirty="0">
                    <a:latin typeface="Avenir Roman" panose="02000503020000020003" pitchFamily="2" charset="0"/>
                  </a:rPr>
                  <a:t>11.42</a:t>
                </a:r>
                <a:r>
                  <a:rPr kumimoji="1" lang="zh-CN" altLang="en-US" dirty="0">
                    <a:latin typeface="Avenir Roman" panose="02000503020000020003" pitchFamily="2" charset="0"/>
                  </a:rPr>
                  <a:t> </a:t>
                </a:r>
                <a:r>
                  <a:rPr kumimoji="1" lang="en-US" altLang="zh-CN" dirty="0">
                    <a:latin typeface="Avenir Roman" panose="02000503020000020003" pitchFamily="2" charset="0"/>
                  </a:rPr>
                  <a:t>day,</a:t>
                </a:r>
                <a:r>
                  <a:rPr kumimoji="1" lang="zh-CN" altLang="en-US" dirty="0">
                    <a:latin typeface="Avenir Roman" panose="02000503020000020003" pitchFamily="2" charset="0"/>
                  </a:rPr>
                  <a:t> </a:t>
                </a:r>
                <a:r>
                  <a:rPr kumimoji="1" lang="en-US" altLang="zh-CN" dirty="0">
                    <a:latin typeface="Avenir Roman" panose="02000503020000020003" pitchFamily="2" charset="0"/>
                  </a:rPr>
                  <a:t>so</a:t>
                </a:r>
                <a:r>
                  <a:rPr kumimoji="1" lang="zh-CN" altLang="en-US" dirty="0">
                    <a:latin typeface="Avenir Roman" panose="02000503020000020003" pitchFamily="2" charset="0"/>
                  </a:rPr>
                  <a:t> </a:t>
                </a:r>
                <a:r>
                  <a:rPr kumimoji="1" lang="en-US" altLang="zh-CN" dirty="0">
                    <a:latin typeface="Avenir Roman" panose="02000503020000020003" pitchFamily="2" charset="0"/>
                  </a:rPr>
                  <a:t>the</a:t>
                </a:r>
                <a:r>
                  <a:rPr kumimoji="1" lang="zh-CN" altLang="en-US" dirty="0">
                    <a:latin typeface="Avenir Roman" panose="02000503020000020003" pitchFamily="2" charset="0"/>
                  </a:rPr>
                  <a:t> </a:t>
                </a:r>
                <a:r>
                  <a:rPr lang="en-US" altLang="zh-CN" dirty="0">
                    <a:latin typeface="Avenir Roman" panose="02000503020000020003" pitchFamily="2" charset="0"/>
                  </a:rPr>
                  <a:t>Prominent features:</a:t>
                </a:r>
                <a:r>
                  <a:rPr lang="zh-CN" altLang="en-US" dirty="0">
                    <a:latin typeface="Avenir Roman" panose="02000503020000020003" pitchFamily="2" charset="0"/>
                  </a:rPr>
                  <a:t> </a:t>
                </a:r>
                <a:r>
                  <a:rPr lang="en-US" altLang="zh-CN" dirty="0">
                    <a:latin typeface="Avenir Roman" panose="02000503020000020003" pitchFamily="2" charset="0"/>
                  </a:rPr>
                  <a:t>5.4keV,</a:t>
                </a:r>
                <a:r>
                  <a:rPr lang="zh-CN" altLang="en-US" dirty="0">
                    <a:latin typeface="Avenir Roman" panose="02000503020000020003" pitchFamily="2" charset="0"/>
                  </a:rPr>
                  <a:t> </a:t>
                </a:r>
                <a:r>
                  <a:rPr lang="en-US" altLang="zh-CN" dirty="0">
                    <a:latin typeface="Avenir Roman" panose="02000503020000020003" pitchFamily="2" charset="0"/>
                  </a:rPr>
                  <a:t>6.4keV</a:t>
                </a:r>
                <a:r>
                  <a:rPr lang="zh-CN" altLang="en-US" dirty="0">
                    <a:latin typeface="Avenir Roman" panose="02000503020000020003" pitchFamily="2" charset="0"/>
                  </a:rPr>
                  <a:t> </a:t>
                </a:r>
                <a:r>
                  <a:rPr lang="en-US" altLang="zh-CN" dirty="0">
                    <a:latin typeface="Avenir Roman" panose="02000503020000020003" pitchFamily="2" charset="0"/>
                  </a:rPr>
                  <a:t>are</a:t>
                </a:r>
                <a:r>
                  <a:rPr lang="zh-CN" altLang="en-US" dirty="0">
                    <a:latin typeface="Avenir Roman" panose="02000503020000020003" pitchFamily="2" charset="0"/>
                  </a:rPr>
                  <a:t> </a:t>
                </a:r>
                <a:r>
                  <a:rPr lang="en-US" altLang="zh-CN" dirty="0">
                    <a:latin typeface="Avenir Roman" panose="02000503020000020003" pitchFamily="2" charset="0"/>
                  </a:rPr>
                  <a:t>probably</a:t>
                </a:r>
                <a:r>
                  <a:rPr lang="zh-CN" altLang="en-US" dirty="0">
                    <a:latin typeface="Avenir Roman" panose="02000503020000020003" pitchFamily="2" charset="0"/>
                  </a:rPr>
                  <a:t> </a:t>
                </a:r>
                <a:r>
                  <a:rPr lang="en-US" altLang="zh-CN" dirty="0">
                    <a:latin typeface="Avenir Roman" panose="02000503020000020003" pitchFamily="2" charset="0"/>
                  </a:rPr>
                  <a:t>relative</a:t>
                </a:r>
                <a:r>
                  <a:rPr lang="zh-CN" altLang="en-US" dirty="0">
                    <a:latin typeface="Avenir Roman" panose="02000503020000020003" pitchFamily="2" charset="0"/>
                  </a:rPr>
                  <a:t> </a:t>
                </a:r>
                <a:r>
                  <a:rPr lang="en-US" altLang="zh-CN" dirty="0">
                    <a:latin typeface="Avenir Roman" panose="02000503020000020003" pitchFamily="2" charset="0"/>
                  </a:rPr>
                  <a:t>to</a:t>
                </a:r>
                <a:r>
                  <a:rPr lang="zh-CN" altLang="en-US" dirty="0">
                    <a:latin typeface="Avenir Roman" panose="02000503020000020003" pitchFamily="2" charset="0"/>
                  </a:rPr>
                  <a:t> </a:t>
                </a:r>
                <a:r>
                  <a:rPr lang="en-US" altLang="zh-CN" baseline="30000" dirty="0">
                    <a:latin typeface="Avenir Roman" panose="02000503020000020003" pitchFamily="2" charset="0"/>
                  </a:rPr>
                  <a:t>71</a:t>
                </a:r>
                <a:r>
                  <a:rPr lang="en-US" altLang="zh-CN" dirty="0">
                    <a:latin typeface="Avenir Roman" panose="02000503020000020003" pitchFamily="2" charset="0"/>
                  </a:rPr>
                  <a:t>Ge</a:t>
                </a:r>
                <a:r>
                  <a:rPr lang="zh-CN" altLang="en-US" dirty="0">
                    <a:latin typeface="Avenir Roman" panose="02000503020000020003" pitchFamily="2" charset="0"/>
                  </a:rPr>
                  <a:t> </a:t>
                </a:r>
                <a:r>
                  <a:rPr lang="en-US" altLang="zh-CN" dirty="0">
                    <a:latin typeface="Avenir Roman" panose="02000503020000020003" pitchFamily="2" charset="0"/>
                  </a:rPr>
                  <a:t>(</a:t>
                </a:r>
                <a:r>
                  <a:rPr lang="zh-CN" altLang="en-US" dirty="0">
                    <a:latin typeface="Avenir Roman" panose="02000503020000020003" pitchFamily="2" charset="0"/>
                  </a:rPr>
                  <a:t> </a:t>
                </a:r>
                <a:r>
                  <a:rPr lang="en-US" altLang="zh-CN" dirty="0">
                    <a:latin typeface="Avenir Roman" panose="02000503020000020003" pitchFamily="2" charset="0"/>
                  </a:rPr>
                  <a:t>9.2</a:t>
                </a:r>
                <a:r>
                  <a:rPr lang="zh-CN" altLang="en-US" dirty="0">
                    <a:latin typeface="Avenir Roman" panose="02000503020000020003" pitchFamily="2" charset="0"/>
                  </a:rPr>
                  <a:t> </a:t>
                </a:r>
                <a:r>
                  <a:rPr lang="en-US" altLang="zh-CN" dirty="0" err="1">
                    <a:latin typeface="Avenir Roman" panose="02000503020000020003" pitchFamily="2" charset="0"/>
                  </a:rPr>
                  <a:t>keV</a:t>
                </a:r>
                <a:r>
                  <a:rPr lang="zh-CN" altLang="en-US" dirty="0">
                    <a:latin typeface="Avenir Roman" panose="02000503020000020003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venir Roman" panose="02000503020000020003" pitchFamily="2" charset="0"/>
                  </a:rPr>
                  <a:t> </a:t>
                </a:r>
                <a:r>
                  <a:rPr lang="en-US" altLang="zh-CN" dirty="0">
                    <a:latin typeface="Avenir Roman" panose="02000503020000020003" pitchFamily="2" charset="0"/>
                  </a:rPr>
                  <a:t>,</a:t>
                </a:r>
                <a:r>
                  <a:rPr lang="zh-CN" altLang="en-US" dirty="0">
                    <a:latin typeface="Avenir Roman" panose="02000503020000020003" pitchFamily="2" charset="0"/>
                  </a:rPr>
                  <a:t> </a:t>
                </a:r>
                <a:r>
                  <a:rPr lang="en-US" altLang="zh-CN" dirty="0">
                    <a:latin typeface="Avenir Roman" panose="02000503020000020003" pitchFamily="2" charset="0"/>
                  </a:rPr>
                  <a:t>10.3</a:t>
                </a:r>
                <a:r>
                  <a:rPr lang="zh-CN" altLang="en-US" dirty="0">
                    <a:latin typeface="Avenir Roman" panose="02000503020000020003" pitchFamily="2" charset="0"/>
                  </a:rPr>
                  <a:t> </a:t>
                </a:r>
                <a:r>
                  <a:rPr lang="en-US" altLang="zh-CN" dirty="0" err="1">
                    <a:latin typeface="Avenir Roman" panose="02000503020000020003" pitchFamily="2" charset="0"/>
                  </a:rPr>
                  <a:t>keV</a:t>
                </a:r>
                <a:r>
                  <a:rPr lang="zh-CN" altLang="en-US" dirty="0">
                    <a:latin typeface="Avenir Roman" panose="02000503020000020003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Avenir Roman" panose="02000503020000020003" pitchFamily="2" charset="0"/>
                  </a:rPr>
                  <a:t>)</a:t>
                </a:r>
                <a:endParaRPr kumimoji="1" lang="zh-CN" altLang="en-US" dirty="0">
                  <a:latin typeface="Avenir Roman" panose="02000503020000020003" pitchFamily="2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39B491D-1D7F-2B4A-A664-87188C4AD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90" y="5891547"/>
                <a:ext cx="8849410" cy="671081"/>
              </a:xfrm>
              <a:prstGeom prst="rect">
                <a:avLst/>
              </a:prstGeom>
              <a:blipFill>
                <a:blip r:embed="rId6"/>
                <a:stretch>
                  <a:fillRect l="-287" t="-3704" b="-92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2242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00244C0-282A-8D47-97A8-45A70D7B3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Mesh</a:t>
            </a:r>
            <a:r>
              <a:rPr kumimoji="1" lang="zh-CN" altLang="en-US" dirty="0"/>
              <a:t> </a:t>
            </a:r>
            <a:r>
              <a:rPr kumimoji="1" lang="en-US" altLang="zh-CN" dirty="0"/>
              <a:t>material: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stain-less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mesh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3CFFF87-0158-1848-B559-14A5724C5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1806-CF09-6547-BC61-D055314D0BAF}" type="slidenum">
              <a:rPr kumimoji="1" lang="zh-CN" altLang="en-US" smtClean="0"/>
              <a:pPr/>
              <a:t>12</a:t>
            </a:fld>
            <a:endParaRPr kumimoji="1"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BA95B217-CF1B-E346-A4F6-2A2C16A7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Mesh</a:t>
            </a:r>
            <a:r>
              <a:rPr kumimoji="1" lang="zh-CN" altLang="en-US" dirty="0"/>
              <a:t> </a:t>
            </a:r>
            <a:r>
              <a:rPr kumimoji="1" lang="en-US" altLang="zh-CN" dirty="0"/>
              <a:t>material</a:t>
            </a:r>
            <a:r>
              <a:rPr kumimoji="1" lang="zh-CN" altLang="en-US" dirty="0"/>
              <a:t> </a:t>
            </a:r>
            <a:r>
              <a:rPr kumimoji="1" lang="en-US" altLang="zh-CN" dirty="0"/>
              <a:t>excitation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07AA671-607B-D147-93A8-9CD71389D9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8056" y="1824397"/>
            <a:ext cx="4140000" cy="285448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61AFB8C-6CD2-2B4B-B5F7-84780CB75C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309" y="1754571"/>
            <a:ext cx="3960000" cy="29243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DD0E29-B355-F141-AD53-B582B870A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288" y="4335563"/>
            <a:ext cx="1990768" cy="205411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786D040-A661-5846-959F-D79DEDD4F472}"/>
              </a:ext>
            </a:extLst>
          </p:cNvPr>
          <p:cNvSpPr txBox="1"/>
          <p:nvPr/>
        </p:nvSpPr>
        <p:spPr>
          <a:xfrm>
            <a:off x="4931670" y="5291253"/>
            <a:ext cx="325043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Cr,</a:t>
            </a:r>
            <a:r>
              <a:rPr kumimoji="1" lang="zh-CN" altLang="en-US" dirty="0"/>
              <a:t> </a:t>
            </a:r>
            <a:r>
              <a:rPr kumimoji="1" lang="en-US" altLang="zh-CN" dirty="0"/>
              <a:t>Mn,</a:t>
            </a:r>
            <a:r>
              <a:rPr kumimoji="1" lang="zh-CN" altLang="en-US" dirty="0"/>
              <a:t> </a:t>
            </a:r>
            <a:r>
              <a:rPr kumimoji="1" lang="en-US" altLang="zh-CN" dirty="0"/>
              <a:t>Fe</a:t>
            </a:r>
            <a:r>
              <a:rPr kumimoji="1" lang="zh-CN" altLang="en-US" dirty="0"/>
              <a:t> </a:t>
            </a:r>
            <a:r>
              <a:rPr kumimoji="1" lang="en-US" altLang="zh-CN" dirty="0"/>
              <a:t>elements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stainless mesh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excited</a:t>
            </a:r>
            <a:r>
              <a:rPr kumimoji="1"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0314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695F6DD-8432-0542-A1AE-B1F6A0594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Silicon</a:t>
            </a:r>
            <a:r>
              <a:rPr kumimoji="1" lang="zh-CN" altLang="en-US" dirty="0"/>
              <a:t> </a:t>
            </a:r>
            <a:r>
              <a:rPr kumimoji="1" lang="en-US" altLang="zh-CN" dirty="0"/>
              <a:t>Drift</a:t>
            </a:r>
            <a:r>
              <a:rPr kumimoji="1" lang="zh-CN" altLang="en-US" dirty="0"/>
              <a:t> </a:t>
            </a:r>
            <a:r>
              <a:rPr kumimoji="1" lang="en-US" altLang="zh-CN" dirty="0"/>
              <a:t>Detector</a:t>
            </a:r>
          </a:p>
          <a:p>
            <a:r>
              <a:rPr kumimoji="1" lang="en-US" altLang="zh-CN" dirty="0"/>
              <a:t>SDD</a:t>
            </a:r>
            <a:r>
              <a:rPr kumimoji="1" lang="zh-CN" altLang="en-US" dirty="0"/>
              <a:t> </a:t>
            </a:r>
            <a:r>
              <a:rPr kumimoji="1" lang="en-US" altLang="zh-CN" dirty="0"/>
              <a:t>Ge-71</a:t>
            </a:r>
            <a:r>
              <a:rPr kumimoji="1" lang="zh-CN" altLang="en-US" dirty="0"/>
              <a:t> </a:t>
            </a:r>
            <a:r>
              <a:rPr kumimoji="1" lang="en-US" altLang="zh-CN" dirty="0"/>
              <a:t>spectrum</a:t>
            </a:r>
          </a:p>
          <a:p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2DFC56E-31CA-C449-872B-DED1D42E6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1806-CF09-6547-BC61-D055314D0BAF}" type="slidenum">
              <a:rPr kumimoji="1" lang="zh-CN" altLang="en-US" smtClean="0"/>
              <a:pPr/>
              <a:t>13</a:t>
            </a:fld>
            <a:endParaRPr kumimoji="1"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F0622C35-175C-1B43-BDFF-55A0F2C61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SDD</a:t>
            </a:r>
            <a:r>
              <a:rPr kumimoji="1" lang="zh-CN" altLang="en-US" dirty="0"/>
              <a:t> </a:t>
            </a:r>
            <a:r>
              <a:rPr kumimoji="1" lang="en-US" altLang="zh-CN" dirty="0"/>
              <a:t>measurement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35BA665-AD42-634A-BD38-6F6FDB846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695" y="1098880"/>
            <a:ext cx="3843470" cy="2609765"/>
          </a:xfrm>
          <a:prstGeom prst="rect">
            <a:avLst/>
          </a:prstGeom>
        </p:spPr>
      </p:pic>
      <p:pic>
        <p:nvPicPr>
          <p:cNvPr id="1025" name="Picture 1" descr="page12image45069312">
            <a:extLst>
              <a:ext uri="{FF2B5EF4-FFF2-40B4-BE49-F238E27FC236}">
                <a16:creationId xmlns:a16="http://schemas.microsoft.com/office/drawing/2014/main" id="{DA52FF66-3BFD-D24B-85B0-AD747D6EB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7907" y="2270383"/>
            <a:ext cx="2482501" cy="41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12image45061408">
            <a:extLst>
              <a:ext uri="{FF2B5EF4-FFF2-40B4-BE49-F238E27FC236}">
                <a16:creationId xmlns:a16="http://schemas.microsoft.com/office/drawing/2014/main" id="{DD7FB09D-2203-7241-ADB9-9C0D7DB91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0536" y="2270383"/>
            <a:ext cx="1473099" cy="12106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A27AF24-AD95-4F4F-8EB4-7E0C839753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768" y="4117853"/>
            <a:ext cx="3629312" cy="243815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0B0D190-2DE0-7645-97BF-F667684D10BC}"/>
              </a:ext>
            </a:extLst>
          </p:cNvPr>
          <p:cNvSpPr txBox="1"/>
          <p:nvPr/>
        </p:nvSpPr>
        <p:spPr>
          <a:xfrm>
            <a:off x="2382830" y="5263588"/>
            <a:ext cx="79541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rgbClr val="FFFF00"/>
                </a:solidFill>
              </a:rPr>
              <a:t>SDD</a:t>
            </a:r>
            <a:endParaRPr kumimoji="1"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FA50E6F-2F4D-F041-9DAC-F01791D68C4A}"/>
              </a:ext>
            </a:extLst>
          </p:cNvPr>
          <p:cNvSpPr txBox="1"/>
          <p:nvPr/>
        </p:nvSpPr>
        <p:spPr>
          <a:xfrm>
            <a:off x="1717606" y="2440215"/>
            <a:ext cx="134363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rgbClr val="FFFF00"/>
                </a:solidFill>
              </a:rPr>
              <a:t>NTD-Ge</a:t>
            </a:r>
            <a:endParaRPr kumimoji="1" lang="zh-CN" altLang="en-US" sz="2400" b="1" dirty="0">
              <a:solidFill>
                <a:srgbClr val="FFFF00"/>
              </a:solidFill>
            </a:endParaRPr>
          </a:p>
        </p:txBody>
      </p: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4409102F-659C-2844-AFF2-DE442E813DBE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2389425" y="2901880"/>
            <a:ext cx="104393" cy="5791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80D0121D-D916-DC46-A2D9-E4198E138385}"/>
              </a:ext>
            </a:extLst>
          </p:cNvPr>
          <p:cNvSpPr/>
          <p:nvPr/>
        </p:nvSpPr>
        <p:spPr>
          <a:xfrm>
            <a:off x="3178241" y="4028113"/>
            <a:ext cx="755335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kumimoji="1" lang="en-US" altLang="zh-CN" b="1" dirty="0">
                <a:solidFill>
                  <a:srgbClr val="FFFF00"/>
                </a:solidFill>
              </a:rPr>
              <a:t>Mesh</a:t>
            </a:r>
            <a:endParaRPr lang="zh-CN" altLang="en-US" dirty="0"/>
          </a:p>
        </p:txBody>
      </p: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51FC2199-2687-CD4C-957B-4B25302DAA50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3431969" y="3848052"/>
            <a:ext cx="123940" cy="1800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145F1607-DC7B-2B4A-B1DD-93FA4921E149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3555909" y="3191456"/>
            <a:ext cx="509031" cy="8366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657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9A729F0C-B4B5-844E-8010-C3371C5BD8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5773" y="4386284"/>
                <a:ext cx="4942508" cy="196255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baseline="30000" dirty="0"/>
                  <a:t>71</a:t>
                </a:r>
                <a:r>
                  <a:rPr lang="en-US" altLang="zh-CN" dirty="0"/>
                  <a:t>Ge nuclides,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random and homogeneous 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zero kinetic </a:t>
                </a:r>
              </a:p>
              <a:p>
                <a:pPr marL="0" indent="0">
                  <a:buNone/>
                </a:pPr>
                <a:r>
                  <a:rPr lang="zh-CN" altLang="en-US" dirty="0"/>
                  <a:t>  </a:t>
                </a:r>
                <a:r>
                  <a:rPr lang="en-US" altLang="zh-CN" dirty="0"/>
                  <a:t>energy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placed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 in the NTD-Ge</a:t>
                </a:r>
                <a:r>
                  <a:rPr lang="zh-CN" altLang="en-US" dirty="0"/>
                  <a:t> 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  </a:t>
                </a:r>
                <a:r>
                  <a:rPr lang="en-US" altLang="zh-CN" dirty="0"/>
                  <a:t>by using 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G4GPS</a:t>
                </a:r>
              </a:p>
              <a:p>
                <a:r>
                  <a:rPr lang="en-US" altLang="zh-CN" dirty="0"/>
                  <a:t>eﬀiciency calculation, </a:t>
                </a:r>
                <a14:m>
                  <m:oMath xmlns:m="http://schemas.openxmlformats.org/officeDocument/2006/math">
                    <m: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altLang="zh-CN" dirty="0"/>
                  <a:t>=(3.584</a:t>
                </a:r>
                <a14:m>
                  <m:oMath xmlns:m="http://schemas.openxmlformats.org/officeDocument/2006/math">
                    <m: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l-GR" altLang="zh-CN" dirty="0"/>
                  <a:t>0.248) </a:t>
                </a:r>
                <a:r>
                  <a:rPr lang="en-US" altLang="zh-CN" dirty="0"/>
                  <a:t>E-4</a:t>
                </a:r>
                <a:endParaRPr lang="el-GR" altLang="zh-CN" dirty="0"/>
              </a:p>
              <a:p>
                <a:endParaRPr lang="en-US" altLang="zh-CN" dirty="0"/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9A729F0C-B4B5-844E-8010-C3371C5BD8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5773" y="4386284"/>
                <a:ext cx="4942508" cy="1962554"/>
              </a:xfrm>
              <a:blipFill>
                <a:blip r:embed="rId2"/>
                <a:stretch>
                  <a:fillRect l="-1026" t="-3846" b="-44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3BBBE92-8C47-C943-8CA0-4468DA4D2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1806-CF09-6547-BC61-D055314D0BAF}" type="slidenum">
              <a:rPr kumimoji="1" lang="zh-CN" altLang="en-US" smtClean="0"/>
              <a:pPr/>
              <a:t>14</a:t>
            </a:fld>
            <a:endParaRPr kumimoji="1"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CEBC5030-C8F0-FD4A-A6E1-C901B209E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Geant4</a:t>
            </a:r>
            <a:r>
              <a:rPr kumimoji="1" lang="zh-CN" altLang="en-US" dirty="0"/>
              <a:t> </a:t>
            </a:r>
            <a:r>
              <a:rPr kumimoji="1" lang="en-US" altLang="zh-CN" dirty="0"/>
              <a:t>simulation</a:t>
            </a:r>
            <a:endParaRPr kumimoji="1" lang="zh-CN" altLang="en-US" dirty="0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A862DBDE-8DE5-034C-9D6E-3ECCC8BF8953}"/>
              </a:ext>
            </a:extLst>
          </p:cNvPr>
          <p:cNvGrpSpPr/>
          <p:nvPr/>
        </p:nvGrpSpPr>
        <p:grpSpPr>
          <a:xfrm>
            <a:off x="201384" y="1301537"/>
            <a:ext cx="5375803" cy="2334102"/>
            <a:chOff x="-103595" y="1276612"/>
            <a:chExt cx="6092056" cy="2462471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43FA198-E789-CC44-ABC6-4375F46EB2C9}"/>
                </a:ext>
              </a:extLst>
            </p:cNvPr>
            <p:cNvSpPr/>
            <p:nvPr/>
          </p:nvSpPr>
          <p:spPr>
            <a:xfrm>
              <a:off x="1635082" y="2767532"/>
              <a:ext cx="394782" cy="576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1B3BF4C2-7C8B-1A43-9EAE-67F4BA38276F}"/>
                </a:ext>
              </a:extLst>
            </p:cNvPr>
            <p:cNvSpPr/>
            <p:nvPr/>
          </p:nvSpPr>
          <p:spPr>
            <a:xfrm>
              <a:off x="3650279" y="2767532"/>
              <a:ext cx="398382" cy="576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F4EFD13-FBD0-A144-9F35-18024CE81CC1}"/>
                </a:ext>
              </a:extLst>
            </p:cNvPr>
            <p:cNvSpPr/>
            <p:nvPr/>
          </p:nvSpPr>
          <p:spPr>
            <a:xfrm>
              <a:off x="335149" y="3343533"/>
              <a:ext cx="5314720" cy="3955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849C1CE-AFA7-C64A-821A-05ED2DA798B6}"/>
                </a:ext>
              </a:extLst>
            </p:cNvPr>
            <p:cNvSpPr/>
            <p:nvPr/>
          </p:nvSpPr>
          <p:spPr>
            <a:xfrm>
              <a:off x="335149" y="3343532"/>
              <a:ext cx="5314720" cy="4571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  <p:cxnSp>
          <p:nvCxnSpPr>
            <p:cNvPr id="9" name="直线箭头连接符 8">
              <a:extLst>
                <a:ext uri="{FF2B5EF4-FFF2-40B4-BE49-F238E27FC236}">
                  <a16:creationId xmlns:a16="http://schemas.microsoft.com/office/drawing/2014/main" id="{A0AB8A64-8434-9F40-86BD-5AB3EB3FD6D6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>
              <a:off x="1492591" y="2820251"/>
              <a:ext cx="328167" cy="539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11BA28D-0E56-7548-BB3B-929C7BE7A47D}"/>
                </a:ext>
              </a:extLst>
            </p:cNvPr>
            <p:cNvSpPr txBox="1"/>
            <p:nvPr/>
          </p:nvSpPr>
          <p:spPr>
            <a:xfrm>
              <a:off x="-103595" y="2430607"/>
              <a:ext cx="1596186" cy="7792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zh-CN" sz="1400" b="1" dirty="0"/>
                <a:t>Cu</a:t>
              </a:r>
              <a:r>
                <a:rPr kumimoji="1" lang="zh-CN" altLang="en-US" sz="1400" b="1" dirty="0"/>
                <a:t> </a:t>
              </a:r>
              <a:r>
                <a:rPr kumimoji="1" lang="en-US" altLang="zh-CN" sz="1400" b="1" dirty="0"/>
                <a:t>collimator</a:t>
              </a:r>
            </a:p>
            <a:p>
              <a:r>
                <a:rPr kumimoji="1" lang="en-US" altLang="zh-CN" sz="1400" b="1" dirty="0"/>
                <a:t>Thick</a:t>
              </a:r>
              <a:r>
                <a:rPr kumimoji="1" lang="zh-CN" altLang="en-US" sz="1400" b="1" dirty="0"/>
                <a:t> </a:t>
              </a:r>
              <a:r>
                <a:rPr kumimoji="1" lang="en-US" altLang="zh-CN" sz="1400" b="1" dirty="0"/>
                <a:t>5mm</a:t>
              </a:r>
            </a:p>
            <a:p>
              <a:r>
                <a:rPr kumimoji="1" lang="en-US" altLang="zh-CN" sz="1400" b="1" dirty="0"/>
                <a:t>D:6.45mm</a:t>
              </a:r>
              <a:endParaRPr kumimoji="1" lang="zh-CN" altLang="en-US" sz="1400" b="1" dirty="0"/>
            </a:p>
          </p:txBody>
        </p:sp>
        <p:cxnSp>
          <p:nvCxnSpPr>
            <p:cNvPr id="11" name="直线箭头连接符 10">
              <a:extLst>
                <a:ext uri="{FF2B5EF4-FFF2-40B4-BE49-F238E27FC236}">
                  <a16:creationId xmlns:a16="http://schemas.microsoft.com/office/drawing/2014/main" id="{6E0B505C-E5FD-A843-B089-0D692CF36C1B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 flipH="1">
              <a:off x="4539823" y="2997285"/>
              <a:ext cx="501516" cy="3462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E81E2DD-2CA4-7C4F-B819-1AC2F692A12B}"/>
                </a:ext>
              </a:extLst>
            </p:cNvPr>
            <p:cNvSpPr txBox="1"/>
            <p:nvPr/>
          </p:nvSpPr>
          <p:spPr>
            <a:xfrm>
              <a:off x="4094218" y="2412819"/>
              <a:ext cx="1894243" cy="584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b="1" dirty="0"/>
                <a:t>PET</a:t>
              </a:r>
              <a:r>
                <a:rPr kumimoji="1" lang="zh-CN" altLang="en-US" sz="1600" b="1" dirty="0"/>
                <a:t> </a:t>
              </a:r>
              <a:r>
                <a:rPr kumimoji="1" lang="en-US" altLang="zh-CN" sz="1600" b="1" dirty="0"/>
                <a:t>window</a:t>
              </a:r>
            </a:p>
            <a:p>
              <a:pPr algn="ctr"/>
              <a:r>
                <a:rPr kumimoji="1" lang="en-US" altLang="zh-CN" sz="1400" b="1" dirty="0"/>
                <a:t>15x15</a:t>
              </a:r>
              <a:r>
                <a:rPr kumimoji="1" lang="zh-CN" altLang="en-US" sz="1400" b="1" dirty="0"/>
                <a:t> </a:t>
              </a:r>
              <a:r>
                <a:rPr kumimoji="1" lang="en-US" altLang="zh-CN" sz="1400" b="1" dirty="0"/>
                <a:t>cm</a:t>
              </a:r>
              <a:r>
                <a:rPr kumimoji="1" lang="en-US" altLang="zh-CN" sz="1400" b="1" baseline="30000" dirty="0"/>
                <a:t>2</a:t>
              </a:r>
              <a:r>
                <a:rPr kumimoji="1" lang="en-US" altLang="zh-CN" sz="1400" b="1" dirty="0"/>
                <a:t>x330um</a:t>
              </a:r>
              <a:endParaRPr kumimoji="1" lang="zh-CN" altLang="en-US" sz="1400" b="1" dirty="0"/>
            </a:p>
          </p:txBody>
        </p:sp>
        <p:cxnSp>
          <p:nvCxnSpPr>
            <p:cNvPr id="13" name="直线箭头连接符 12">
              <a:extLst>
                <a:ext uri="{FF2B5EF4-FFF2-40B4-BE49-F238E27FC236}">
                  <a16:creationId xmlns:a16="http://schemas.microsoft.com/office/drawing/2014/main" id="{8D862DB8-4E07-BD4F-AC8C-6BABE2F5B197}"/>
                </a:ext>
              </a:extLst>
            </p:cNvPr>
            <p:cNvCxnSpPr>
              <a:cxnSpLocks/>
              <a:stCxn id="25" idx="3"/>
            </p:cNvCxnSpPr>
            <p:nvPr/>
          </p:nvCxnSpPr>
          <p:spPr>
            <a:xfrm flipH="1">
              <a:off x="5302131" y="1633132"/>
              <a:ext cx="627873" cy="19794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94A2B3C-C131-AE43-8B2C-00CE200EB8B0}"/>
                </a:ext>
              </a:extLst>
            </p:cNvPr>
            <p:cNvSpPr/>
            <p:nvPr/>
          </p:nvSpPr>
          <p:spPr>
            <a:xfrm>
              <a:off x="1638340" y="2373309"/>
              <a:ext cx="90229" cy="39847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F460D6D8-0408-CB47-AA07-5E02FD8E0F78}"/>
                </a:ext>
              </a:extLst>
            </p:cNvPr>
            <p:cNvSpPr/>
            <p:nvPr/>
          </p:nvSpPr>
          <p:spPr>
            <a:xfrm>
              <a:off x="3957318" y="2371181"/>
              <a:ext cx="90229" cy="39847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167A8ABB-55AC-2E4A-A198-A7394B0D72F6}"/>
                </a:ext>
              </a:extLst>
            </p:cNvPr>
            <p:cNvSpPr/>
            <p:nvPr/>
          </p:nvSpPr>
          <p:spPr>
            <a:xfrm>
              <a:off x="3864961" y="2373309"/>
              <a:ext cx="90229" cy="39847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D06FFDA-4742-3243-B8CC-121BC8F71DC0}"/>
                </a:ext>
              </a:extLst>
            </p:cNvPr>
            <p:cNvSpPr/>
            <p:nvPr/>
          </p:nvSpPr>
          <p:spPr>
            <a:xfrm>
              <a:off x="1728227" y="2373309"/>
              <a:ext cx="90229" cy="39847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BCC8ABA5-DBF4-8241-A30D-68956A0BCAFD}"/>
                </a:ext>
              </a:extLst>
            </p:cNvPr>
            <p:cNvSpPr/>
            <p:nvPr/>
          </p:nvSpPr>
          <p:spPr>
            <a:xfrm>
              <a:off x="1819281" y="2561993"/>
              <a:ext cx="2043552" cy="2002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C8C3B95-39E3-5E46-AF51-E71C26547419}"/>
                </a:ext>
              </a:extLst>
            </p:cNvPr>
            <p:cNvSpPr/>
            <p:nvPr/>
          </p:nvSpPr>
          <p:spPr>
            <a:xfrm>
              <a:off x="1830370" y="2569321"/>
              <a:ext cx="2019100" cy="183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  <p:cxnSp>
          <p:nvCxnSpPr>
            <p:cNvPr id="20" name="直线箭头连接符 19">
              <a:extLst>
                <a:ext uri="{FF2B5EF4-FFF2-40B4-BE49-F238E27FC236}">
                  <a16:creationId xmlns:a16="http://schemas.microsoft.com/office/drawing/2014/main" id="{80B52A7E-B01C-1C43-90C6-EE197F1F4160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 flipH="1">
              <a:off x="2923250" y="1899453"/>
              <a:ext cx="66115" cy="7615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071772A-F31B-2B4D-9940-46EE00C1E420}"/>
                </a:ext>
              </a:extLst>
            </p:cNvPr>
            <p:cNvSpPr txBox="1"/>
            <p:nvPr/>
          </p:nvSpPr>
          <p:spPr>
            <a:xfrm>
              <a:off x="2115898" y="1282517"/>
              <a:ext cx="1746934" cy="61693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b="1" dirty="0"/>
                <a:t>NTD-Ge</a:t>
              </a:r>
            </a:p>
            <a:p>
              <a:pPr algn="ctr"/>
              <a:r>
                <a:rPr kumimoji="1" lang="en-US" altLang="zh-CN" sz="1600" b="1" dirty="0"/>
                <a:t>10x10x1</a:t>
              </a:r>
              <a:r>
                <a:rPr kumimoji="1" lang="zh-CN" altLang="en-US" sz="1600" b="1" dirty="0"/>
                <a:t> </a:t>
              </a:r>
              <a:r>
                <a:rPr kumimoji="1" lang="en-US" altLang="zh-CN" sz="1600" b="1" dirty="0"/>
                <a:t>mm</a:t>
              </a:r>
              <a:r>
                <a:rPr kumimoji="1" lang="en-US" altLang="zh-CN" sz="1600" b="1" baseline="30000" dirty="0"/>
                <a:t>3</a:t>
              </a:r>
              <a:endParaRPr kumimoji="1" lang="zh-CN" altLang="en-US" sz="1600" b="1" baseline="30000" dirty="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35DCA17-2AFC-D842-9763-A79A0B2C7FBE}"/>
                </a:ext>
              </a:extLst>
            </p:cNvPr>
            <p:cNvSpPr txBox="1"/>
            <p:nvPr/>
          </p:nvSpPr>
          <p:spPr>
            <a:xfrm>
              <a:off x="662593" y="1307404"/>
              <a:ext cx="1186400" cy="58903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b="1" dirty="0"/>
                <a:t>PE</a:t>
              </a:r>
              <a:r>
                <a:rPr kumimoji="1" lang="zh-CN" altLang="en-US" sz="1600" b="1" dirty="0"/>
                <a:t> </a:t>
              </a:r>
              <a:r>
                <a:rPr kumimoji="1" lang="en-US" altLang="zh-CN" sz="1600" b="1" dirty="0"/>
                <a:t>Film</a:t>
              </a:r>
            </a:p>
            <a:p>
              <a:pPr algn="ctr"/>
              <a:r>
                <a:rPr kumimoji="1" lang="en-US" altLang="zh-CN" sz="1600" b="1" dirty="0"/>
                <a:t>8um</a:t>
              </a:r>
              <a:endParaRPr kumimoji="1" lang="zh-CN" altLang="en-US" sz="1600" b="1" dirty="0"/>
            </a:p>
          </p:txBody>
        </p:sp>
        <p:cxnSp>
          <p:nvCxnSpPr>
            <p:cNvPr id="23" name="直线箭头连接符 22">
              <a:extLst>
                <a:ext uri="{FF2B5EF4-FFF2-40B4-BE49-F238E27FC236}">
                  <a16:creationId xmlns:a16="http://schemas.microsoft.com/office/drawing/2014/main" id="{E8E792BF-649A-D645-BBD0-1206B411B599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>
              <a:off x="1255794" y="1896439"/>
              <a:ext cx="814896" cy="6491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线箭头连接符 23">
              <a:extLst>
                <a:ext uri="{FF2B5EF4-FFF2-40B4-BE49-F238E27FC236}">
                  <a16:creationId xmlns:a16="http://schemas.microsoft.com/office/drawing/2014/main" id="{FAE45443-9691-5847-9E9C-0F179C965489}"/>
                </a:ext>
              </a:extLst>
            </p:cNvPr>
            <p:cNvCxnSpPr/>
            <p:nvPr/>
          </p:nvCxnSpPr>
          <p:spPr>
            <a:xfrm>
              <a:off x="1522698" y="2985580"/>
              <a:ext cx="2243555" cy="30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0C8BA8C0-15F6-3E43-A2FB-56FC330645D7}"/>
                </a:ext>
              </a:extLst>
            </p:cNvPr>
            <p:cNvSpPr txBox="1"/>
            <p:nvPr/>
          </p:nvSpPr>
          <p:spPr>
            <a:xfrm>
              <a:off x="3983958" y="1276612"/>
              <a:ext cx="1946046" cy="7130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b="1" dirty="0"/>
                <a:t>Gas</a:t>
              </a:r>
              <a:r>
                <a:rPr kumimoji="1" lang="zh-CN" altLang="en-US" sz="1400" b="1" dirty="0"/>
                <a:t> </a:t>
              </a:r>
              <a:r>
                <a:rPr kumimoji="1" lang="en-US" altLang="zh-CN" sz="1400" b="1" dirty="0"/>
                <a:t>chamber</a:t>
              </a:r>
            </a:p>
            <a:p>
              <a:pPr algn="ctr"/>
              <a:r>
                <a:rPr kumimoji="1" lang="en-US" altLang="zh-CN" sz="1400" b="1" dirty="0"/>
                <a:t>15x15</a:t>
              </a:r>
              <a:r>
                <a:rPr kumimoji="1" lang="zh-CN" altLang="en-US" sz="1400" b="1" dirty="0"/>
                <a:t> </a:t>
              </a:r>
              <a:r>
                <a:rPr kumimoji="1" lang="en-US" altLang="zh-CN" sz="1400" b="1" dirty="0"/>
                <a:t>cm</a:t>
              </a:r>
              <a:r>
                <a:rPr kumimoji="1" lang="en-US" altLang="zh-CN" sz="1400" b="1" baseline="30000" dirty="0"/>
                <a:t>2</a:t>
              </a:r>
              <a:r>
                <a:rPr kumimoji="1" lang="en-US" altLang="zh-CN" sz="1400" b="1" dirty="0"/>
                <a:t>x1.1cm</a:t>
              </a:r>
            </a:p>
            <a:p>
              <a:pPr algn="ctr"/>
              <a:r>
                <a:rPr kumimoji="1" lang="en-US" altLang="zh-CN" sz="1200" b="1" dirty="0"/>
                <a:t>95%Ne+5%iC4H10</a:t>
              </a: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567F6933-3B7F-994C-B754-C52628818D3A}"/>
              </a:ext>
            </a:extLst>
          </p:cNvPr>
          <p:cNvSpPr txBox="1"/>
          <p:nvPr/>
        </p:nvSpPr>
        <p:spPr>
          <a:xfrm>
            <a:off x="5794318" y="1546993"/>
            <a:ext cx="32191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Efficiency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contribution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Source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NTD-Ge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Self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absorption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Cu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collimator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acceptance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Window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absorption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Interaction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with</a:t>
            </a:r>
            <a:r>
              <a:rPr kumimoji="1" lang="zh-CN" altLang="en-US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dirty="0">
                <a:latin typeface="PingFang SC" panose="020B0400000000000000" pitchFamily="34" charset="-122"/>
                <a:ea typeface="PingFang SC" panose="020B0400000000000000" pitchFamily="34" charset="-122"/>
              </a:rPr>
              <a:t>gas</a:t>
            </a:r>
            <a:endParaRPr kumimoji="1" lang="zh-CN" altLang="en-US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7570C9FD-61FA-2144-83F3-7983802E880E}"/>
              </a:ext>
            </a:extLst>
          </p:cNvPr>
          <p:cNvGrpSpPr>
            <a:grpSpLocks noChangeAspect="1"/>
          </p:cNvGrpSpPr>
          <p:nvPr/>
        </p:nvGrpSpPr>
        <p:grpSpPr>
          <a:xfrm>
            <a:off x="4871293" y="3696598"/>
            <a:ext cx="4013936" cy="2739948"/>
            <a:chOff x="486888" y="1068778"/>
            <a:chExt cx="8193974" cy="5593279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BBEE101D-E3D3-5045-8DC3-78F55FEE85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6888" y="1068778"/>
              <a:ext cx="8193974" cy="5593279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B67E36FF-1429-484D-A693-7490DE54E4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44484" y="2747848"/>
              <a:ext cx="3177980" cy="2140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9874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40E19CE-3521-0A40-9256-148C18501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772" y="1089357"/>
            <a:ext cx="7911339" cy="5038312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Fluence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uncertainty</a:t>
            </a:r>
            <a:r>
              <a:rPr kumimoji="1" lang="zh-CN" altLang="en-US" dirty="0"/>
              <a:t> </a:t>
            </a:r>
            <a:r>
              <a:rPr kumimoji="1" lang="en-US" altLang="zh-CN" dirty="0"/>
              <a:t>budget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MMD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SDD</a:t>
            </a:r>
            <a:r>
              <a:rPr kumimoji="1" lang="zh-CN" altLang="en-US" dirty="0"/>
              <a:t> </a:t>
            </a:r>
            <a:r>
              <a:rPr kumimoji="1" lang="en-US" altLang="zh-CN" dirty="0"/>
              <a:t>measured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consistent</a:t>
            </a:r>
          </a:p>
          <a:p>
            <a:r>
              <a:rPr kumimoji="1" lang="en-US" altLang="zh-CN" dirty="0"/>
              <a:t>Dominant</a:t>
            </a:r>
            <a:r>
              <a:rPr kumimoji="1" lang="zh-CN" altLang="en-US" dirty="0"/>
              <a:t> </a:t>
            </a:r>
            <a:r>
              <a:rPr kumimoji="1" lang="en-US" altLang="zh-CN" dirty="0"/>
              <a:t>uncertainty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MMD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comes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uncertainty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thickness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drift</a:t>
            </a:r>
            <a:r>
              <a:rPr kumimoji="1" lang="zh-CN" altLang="en-US" dirty="0"/>
              <a:t> </a:t>
            </a:r>
            <a:r>
              <a:rPr kumimoji="1" lang="en-US" altLang="zh-CN" dirty="0"/>
              <a:t>gas</a:t>
            </a:r>
            <a:r>
              <a:rPr kumimoji="1" lang="zh-CN" altLang="en-US" dirty="0"/>
              <a:t> </a:t>
            </a:r>
            <a:r>
              <a:rPr kumimoji="1" lang="en-US" altLang="zh-CN" dirty="0"/>
              <a:t>chamber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5EC8989-FF7F-C14E-8A4D-E75F14454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1806-CF09-6547-BC61-D055314D0BAF}" type="slidenum">
              <a:rPr kumimoji="1" lang="zh-CN" altLang="en-US" smtClean="0"/>
              <a:pPr/>
              <a:t>15</a:t>
            </a:fld>
            <a:endParaRPr kumimoji="1"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C223DFB9-4B55-914D-9B56-E471FF78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Thermal</a:t>
            </a:r>
            <a:r>
              <a:rPr kumimoji="1" lang="zh-CN" altLang="en-US" dirty="0"/>
              <a:t> </a:t>
            </a:r>
            <a:r>
              <a:rPr kumimoji="1" lang="en-US" altLang="zh-CN" dirty="0"/>
              <a:t>neutron</a:t>
            </a:r>
            <a:r>
              <a:rPr kumimoji="1" lang="zh-CN" altLang="en-US" dirty="0"/>
              <a:t> </a:t>
            </a:r>
            <a:r>
              <a:rPr kumimoji="1" lang="en-US" altLang="zh-CN" dirty="0"/>
              <a:t>fluence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results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C23B245-A6BF-EB42-9264-7A22C9510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82" y="1476049"/>
            <a:ext cx="4789357" cy="3446310"/>
          </a:xfrm>
          <a:prstGeom prst="rect">
            <a:avLst/>
          </a:prstGeom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FCE328D7-59E6-2E4A-8660-AB9AA3D37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877288"/>
              </p:ext>
            </p:extLst>
          </p:nvPr>
        </p:nvGraphicFramePr>
        <p:xfrm>
          <a:off x="4922446" y="1592365"/>
          <a:ext cx="3781459" cy="2946642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1375872">
                  <a:extLst>
                    <a:ext uri="{9D8B030D-6E8A-4147-A177-3AD203B41FA5}">
                      <a16:colId xmlns:a16="http://schemas.microsoft.com/office/drawing/2014/main" val="2073565749"/>
                    </a:ext>
                  </a:extLst>
                </a:gridCol>
                <a:gridCol w="1250610">
                  <a:extLst>
                    <a:ext uri="{9D8B030D-6E8A-4147-A177-3AD203B41FA5}">
                      <a16:colId xmlns:a16="http://schemas.microsoft.com/office/drawing/2014/main" val="33794728"/>
                    </a:ext>
                  </a:extLst>
                </a:gridCol>
                <a:gridCol w="1154977">
                  <a:extLst>
                    <a:ext uri="{9D8B030D-6E8A-4147-A177-3AD203B41FA5}">
                      <a16:colId xmlns:a16="http://schemas.microsoft.com/office/drawing/2014/main" val="1868411199"/>
                    </a:ext>
                  </a:extLst>
                </a:gridCol>
              </a:tblGrid>
              <a:tr h="3830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误差来源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</a:endParaRPr>
                    </a:p>
                  </a:txBody>
                  <a:tcPr marL="9494" marR="9494" marT="949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相对误差 </a:t>
                      </a:r>
                      <a:r>
                        <a:rPr lang="en-US" sz="1600" u="none" strike="noStrike" dirty="0">
                          <a:effectLst/>
                        </a:rPr>
                        <a:t>(</a:t>
                      </a:r>
                      <a:r>
                        <a:rPr lang="en-US" altLang="zh-CN" sz="1600" u="none" strike="noStrike" dirty="0">
                          <a:effectLst/>
                        </a:rPr>
                        <a:t>%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</a:endParaRPr>
                    </a:p>
                  </a:txBody>
                  <a:tcPr marL="9494" marR="9494" marT="949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</a:endParaRPr>
                    </a:p>
                  </a:txBody>
                  <a:tcPr marL="9494" marR="9494" marT="9494" marB="0" anchor="ctr"/>
                </a:tc>
                <a:extLst>
                  <a:ext uri="{0D108BD9-81ED-4DB2-BD59-A6C34878D82A}">
                    <a16:rowId xmlns:a16="http://schemas.microsoft.com/office/drawing/2014/main" val="53509906"/>
                  </a:ext>
                </a:extLst>
              </a:tr>
              <a:tr h="330068"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</a:endParaRPr>
                    </a:p>
                  </a:txBody>
                  <a:tcPr marL="9494" marR="9494" marT="9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MMD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</a:endParaRPr>
                    </a:p>
                  </a:txBody>
                  <a:tcPr marL="9494" marR="9494" marT="9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SDD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</a:endParaRPr>
                    </a:p>
                  </a:txBody>
                  <a:tcPr marL="9494" marR="9494" marT="9494" marB="0" anchor="ctr"/>
                </a:tc>
                <a:extLst>
                  <a:ext uri="{0D108BD9-81ED-4DB2-BD59-A6C34878D82A}">
                    <a16:rowId xmlns:a16="http://schemas.microsoft.com/office/drawing/2014/main" val="1165332722"/>
                  </a:ext>
                </a:extLst>
              </a:tr>
              <a:tr h="48718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截面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</a:endParaRPr>
                    </a:p>
                  </a:txBody>
                  <a:tcPr marL="9494" marR="9494" marT="9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1.5385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</a:endParaRPr>
                    </a:p>
                  </a:txBody>
                  <a:tcPr marL="9494" marR="9494" marT="9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1.5385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</a:endParaRPr>
                    </a:p>
                  </a:txBody>
                  <a:tcPr marL="9494" marR="9494" marT="9494" marB="0" anchor="ctr"/>
                </a:tc>
                <a:extLst>
                  <a:ext uri="{0D108BD9-81ED-4DB2-BD59-A6C34878D82A}">
                    <a16:rowId xmlns:a16="http://schemas.microsoft.com/office/drawing/2014/main" val="2127839881"/>
                  </a:ext>
                </a:extLst>
              </a:tr>
              <a:tr h="4497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探测器效率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</a:endParaRPr>
                    </a:p>
                  </a:txBody>
                  <a:tcPr marL="9494" marR="9494" marT="9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7.0335</a:t>
                      </a:r>
                      <a:endParaRPr lang="en-US" altLang="zh-CN" sz="1600" u="none" strike="noStrike" dirty="0"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</a:endParaRPr>
                    </a:p>
                  </a:txBody>
                  <a:tcPr marL="9494" marR="9494" marT="9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2.1203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</a:endParaRPr>
                    </a:p>
                  </a:txBody>
                  <a:tcPr marL="9494" marR="9494" marT="9494" marB="0" anchor="ctr"/>
                </a:tc>
                <a:extLst>
                  <a:ext uri="{0D108BD9-81ED-4DB2-BD59-A6C34878D82A}">
                    <a16:rowId xmlns:a16="http://schemas.microsoft.com/office/drawing/2014/main" val="136739325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输入参数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</a:endParaRPr>
                    </a:p>
                  </a:txBody>
                  <a:tcPr marL="9494" marR="9494" marT="9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2.9267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</a:endParaRPr>
                    </a:p>
                  </a:txBody>
                  <a:tcPr marL="9494" marR="9494" marT="9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2.9268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</a:endParaRPr>
                    </a:p>
                  </a:txBody>
                  <a:tcPr marL="9494" marR="9494" marT="9494" marB="0" anchor="ctr"/>
                </a:tc>
                <a:extLst>
                  <a:ext uri="{0D108BD9-81ED-4DB2-BD59-A6C34878D82A}">
                    <a16:rowId xmlns:a16="http://schemas.microsoft.com/office/drawing/2014/main" val="2042894583"/>
                  </a:ext>
                </a:extLst>
              </a:tr>
              <a:tr h="40473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半衰期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</a:endParaRPr>
                    </a:p>
                  </a:txBody>
                  <a:tcPr marL="9494" marR="9494" marT="9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2.9847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</a:endParaRPr>
                    </a:p>
                  </a:txBody>
                  <a:tcPr marL="9494" marR="9494" marT="9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2.8612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</a:endParaRPr>
                    </a:p>
                  </a:txBody>
                  <a:tcPr marL="9494" marR="9494" marT="9494" marB="0" anchor="ctr"/>
                </a:tc>
                <a:extLst>
                  <a:ext uri="{0D108BD9-81ED-4DB2-BD59-A6C34878D82A}">
                    <a16:rowId xmlns:a16="http://schemas.microsoft.com/office/drawing/2014/main" val="2579951492"/>
                  </a:ext>
                </a:extLst>
              </a:tr>
              <a:tr h="43471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合计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</a:endParaRPr>
                    </a:p>
                  </a:txBody>
                  <a:tcPr marL="9494" marR="9494" marT="9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8.3253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</a:endParaRPr>
                    </a:p>
                  </a:txBody>
                  <a:tcPr marL="9494" marR="9494" marT="9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4.8683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PingFang SC" panose="020B0400000000000000" pitchFamily="34" charset="-122"/>
                        <a:ea typeface="PingFang SC" panose="020B0400000000000000" pitchFamily="34" charset="-122"/>
                      </a:endParaRPr>
                    </a:p>
                  </a:txBody>
                  <a:tcPr marL="9494" marR="9494" marT="9494" marB="0" anchor="ctr"/>
                </a:tc>
                <a:extLst>
                  <a:ext uri="{0D108BD9-81ED-4DB2-BD59-A6C34878D82A}">
                    <a16:rowId xmlns:a16="http://schemas.microsoft.com/office/drawing/2014/main" val="3828184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56998E2C-328D-D548-AAFE-A46F5D5EFE0A}"/>
              </a:ext>
            </a:extLst>
          </p:cNvPr>
          <p:cNvSpPr txBox="1"/>
          <p:nvPr/>
        </p:nvSpPr>
        <p:spPr>
          <a:xfrm rot="19914559">
            <a:off x="1042268" y="3063075"/>
            <a:ext cx="3330786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CN" sz="320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>
                      <a:alpha val="69000"/>
                    </a:srgbClr>
                  </a:outerShdw>
                </a:effectLst>
              </a:rPr>
              <a:t>preliminary</a:t>
            </a:r>
            <a:endParaRPr kumimoji="1" lang="zh-CN" altLang="en-US" sz="3200" dirty="0">
              <a:solidFill>
                <a:srgbClr val="FFC000"/>
              </a:solidFill>
              <a:effectLst>
                <a:outerShdw blurRad="50800" dist="50800" dir="5400000" algn="ctr" rotWithShape="0">
                  <a:srgbClr val="000000">
                    <a:alpha val="69000"/>
                  </a:srgbClr>
                </a:outerShdw>
              </a:effectLst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269278D-6AC4-EA4C-8C7C-12CF7656ED80}"/>
              </a:ext>
            </a:extLst>
          </p:cNvPr>
          <p:cNvSpPr txBox="1"/>
          <p:nvPr/>
        </p:nvSpPr>
        <p:spPr>
          <a:xfrm rot="19914559">
            <a:off x="6087014" y="2863131"/>
            <a:ext cx="3330786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CN" sz="320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>
                      <a:alpha val="69000"/>
                    </a:srgbClr>
                  </a:outerShdw>
                </a:effectLst>
              </a:rPr>
              <a:t>preliminary</a:t>
            </a:r>
            <a:endParaRPr kumimoji="1" lang="zh-CN" altLang="en-US" sz="3200" dirty="0">
              <a:solidFill>
                <a:srgbClr val="FFC000"/>
              </a:solidFill>
              <a:effectLst>
                <a:outerShdw blurRad="50800" dist="50800" dir="5400000" algn="ctr" rotWithShape="0">
                  <a:srgbClr val="000000">
                    <a:alpha val="69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5530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45724E7-C682-194D-B00C-393F198F5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en-US" altLang="zh-CN" dirty="0"/>
              <a:t>Using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MMD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detect</a:t>
            </a:r>
            <a:r>
              <a:rPr kumimoji="1" lang="zh-CN" altLang="en-US" dirty="0"/>
              <a:t> </a:t>
            </a:r>
            <a:r>
              <a:rPr kumimoji="1" lang="en-US" altLang="zh-CN" dirty="0"/>
              <a:t>9.2,</a:t>
            </a:r>
            <a:r>
              <a:rPr kumimoji="1" lang="zh-CN" altLang="en-US" dirty="0"/>
              <a:t> </a:t>
            </a:r>
            <a:r>
              <a:rPr kumimoji="1" lang="en-US" altLang="zh-CN" dirty="0"/>
              <a:t>10.3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keV</a:t>
            </a:r>
            <a:r>
              <a:rPr kumimoji="1" lang="zh-CN" altLang="en-US" dirty="0"/>
              <a:t> </a:t>
            </a:r>
            <a:r>
              <a:rPr kumimoji="1" lang="en-US" altLang="zh-CN" dirty="0"/>
              <a:t>X-rays of </a:t>
            </a:r>
            <a:r>
              <a:rPr kumimoji="1" lang="en-US" altLang="zh-CN" baseline="30000" dirty="0"/>
              <a:t>71</a:t>
            </a:r>
            <a:r>
              <a:rPr kumimoji="1" lang="en-US" altLang="zh-CN" dirty="0"/>
              <a:t>Ge</a:t>
            </a:r>
          </a:p>
          <a:p>
            <a:pPr>
              <a:lnSpc>
                <a:spcPct val="100000"/>
              </a:lnSpc>
            </a:pPr>
            <a:r>
              <a:rPr kumimoji="1" lang="en-US" altLang="zh-CN" dirty="0"/>
              <a:t>Found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peaks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mesh</a:t>
            </a:r>
            <a:r>
              <a:rPr kumimoji="1" lang="zh-CN" altLang="en-US" dirty="0"/>
              <a:t> </a:t>
            </a:r>
            <a:r>
              <a:rPr kumimoji="1" lang="en-US" altLang="zh-CN" dirty="0"/>
              <a:t>material</a:t>
            </a:r>
            <a:r>
              <a:rPr kumimoji="1" lang="zh-CN" altLang="en-US" dirty="0"/>
              <a:t> </a:t>
            </a:r>
            <a:r>
              <a:rPr kumimoji="1" lang="en-US" altLang="zh-CN" dirty="0"/>
              <a:t>excitation, which are not seen by </a:t>
            </a:r>
            <a:r>
              <a:rPr kumimoji="1" lang="en-US" altLang="zh-CN" baseline="30000" dirty="0"/>
              <a:t>55</a:t>
            </a:r>
            <a:r>
              <a:rPr kumimoji="1" lang="en-US" altLang="zh-CN" dirty="0"/>
              <a:t>Fe source</a:t>
            </a:r>
          </a:p>
          <a:p>
            <a:pPr>
              <a:lnSpc>
                <a:spcPct val="100000"/>
              </a:lnSpc>
            </a:pPr>
            <a:r>
              <a:rPr kumimoji="1" lang="en-US" altLang="zh-CN" dirty="0"/>
              <a:t>Using Neon gas reached a good energy resolution of ~9.1% FWHM@9.2 </a:t>
            </a:r>
            <a:r>
              <a:rPr kumimoji="1" lang="en-US" altLang="zh-CN" dirty="0" err="1"/>
              <a:t>keV</a:t>
            </a:r>
            <a:endParaRPr kumimoji="1" lang="en-US" altLang="zh-CN" dirty="0"/>
          </a:p>
          <a:p>
            <a:pPr>
              <a:lnSpc>
                <a:spcPct val="100000"/>
              </a:lnSpc>
            </a:pPr>
            <a:r>
              <a:rPr kumimoji="1" lang="en-US" altLang="zh-CN" dirty="0"/>
              <a:t>Geant4 simulation give the detection-efficiency of  MMD </a:t>
            </a:r>
          </a:p>
          <a:p>
            <a:pPr>
              <a:lnSpc>
                <a:spcPct val="100000"/>
              </a:lnSpc>
            </a:pPr>
            <a:r>
              <a:rPr kumimoji="1" lang="en-US" altLang="zh-CN" dirty="0"/>
              <a:t>Firstly</a:t>
            </a:r>
            <a:r>
              <a:rPr kumimoji="1" lang="zh-CN" altLang="en-US" dirty="0"/>
              <a:t> </a:t>
            </a:r>
            <a:r>
              <a:rPr kumimoji="1" lang="en-US" altLang="zh-CN" dirty="0"/>
              <a:t>using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Ge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 MMD to</a:t>
            </a:r>
            <a:r>
              <a:rPr kumimoji="1" lang="zh-CN" altLang="en-US" dirty="0"/>
              <a:t> </a:t>
            </a:r>
            <a:r>
              <a:rPr kumimoji="1" lang="en-US" altLang="zh-CN" dirty="0"/>
              <a:t>measure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thermal</a:t>
            </a:r>
            <a:r>
              <a:rPr kumimoji="1" lang="zh-CN" altLang="en-US" dirty="0"/>
              <a:t> </a:t>
            </a:r>
            <a:r>
              <a:rPr kumimoji="1" lang="en-US" altLang="zh-CN" dirty="0"/>
              <a:t>neutron</a:t>
            </a:r>
            <a:r>
              <a:rPr kumimoji="1" lang="zh-CN" altLang="en-US" dirty="0"/>
              <a:t> </a:t>
            </a:r>
            <a:r>
              <a:rPr kumimoji="1" lang="en-US" altLang="zh-CN" dirty="0"/>
              <a:t>fluence</a:t>
            </a:r>
          </a:p>
          <a:p>
            <a:pPr>
              <a:lnSpc>
                <a:spcPct val="100000"/>
              </a:lnSpc>
            </a:pPr>
            <a:r>
              <a:rPr kumimoji="1" lang="en-US" altLang="zh-CN" dirty="0"/>
              <a:t>Future on-line reactor experiment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5EC4F52-59FD-DA4C-B2D8-2916EF26D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1806-CF09-6547-BC61-D055314D0BAF}" type="slidenum">
              <a:rPr kumimoji="1" lang="zh-CN" altLang="en-US" smtClean="0"/>
              <a:pPr/>
              <a:t>16</a:t>
            </a:fld>
            <a:endParaRPr kumimoji="1"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5E06D3A1-F679-5345-B708-59706BC88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Summary</a:t>
            </a:r>
            <a:endParaRPr kumimoji="1"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59F9AC7-A702-AA40-A0EF-70C170999630}"/>
              </a:ext>
            </a:extLst>
          </p:cNvPr>
          <p:cNvSpPr/>
          <p:nvPr/>
        </p:nvSpPr>
        <p:spPr>
          <a:xfrm rot="20482921">
            <a:off x="4404401" y="4546833"/>
            <a:ext cx="3834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en-US" altLang="zh-CN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ingFang SC" panose="020B0400000000000000" pitchFamily="34" charset="-122"/>
                <a:ea typeface="PingFang SC" panose="020B0400000000000000" pitchFamily="34" charset="-122"/>
              </a:rPr>
              <a:t>Thank</a:t>
            </a:r>
            <a:r>
              <a:rPr kumimoji="1" lang="zh-CN" alt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kumimoji="1" lang="en-US" altLang="zh-CN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ingFang SC" panose="020B0400000000000000" pitchFamily="34" charset="-122"/>
                <a:ea typeface="PingFang SC" panose="020B0400000000000000" pitchFamily="34" charset="-122"/>
              </a:rPr>
              <a:t>you!</a:t>
            </a:r>
            <a:endParaRPr lang="zh-CN" alt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362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1696F9E-FEA1-0345-813E-8356DAE41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773" y="952225"/>
            <a:ext cx="7886700" cy="4505902"/>
          </a:xfrm>
        </p:spPr>
        <p:txBody>
          <a:bodyPr/>
          <a:lstStyle/>
          <a:p>
            <a:r>
              <a:rPr kumimoji="1" lang="en-US" altLang="zh-CN" dirty="0"/>
              <a:t>MMD</a:t>
            </a:r>
            <a:r>
              <a:rPr kumimoji="1" lang="zh-CN" altLang="en-US" dirty="0"/>
              <a:t> </a:t>
            </a:r>
            <a:r>
              <a:rPr kumimoji="1" lang="en-US" altLang="zh-CN" dirty="0"/>
              <a:t>measured</a:t>
            </a:r>
            <a:r>
              <a:rPr kumimoji="1" lang="zh-CN" altLang="en-US" dirty="0"/>
              <a:t> </a:t>
            </a:r>
            <a:r>
              <a:rPr kumimoji="1" lang="en-US" altLang="zh-CN" dirty="0"/>
              <a:t>spectrum</a:t>
            </a:r>
            <a:r>
              <a:rPr kumimoji="1" lang="zh-CN" altLang="en-US" dirty="0"/>
              <a:t> </a:t>
            </a:r>
            <a:r>
              <a:rPr kumimoji="1" lang="en-US" altLang="zh-CN" dirty="0"/>
              <a:t>Fit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results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C7A6B2E-1F06-4649-B4F8-E267CF9AA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1806-CF09-6547-BC61-D055314D0BAF}" type="slidenum">
              <a:rPr kumimoji="1" lang="zh-CN" altLang="en-US" smtClean="0"/>
              <a:pPr/>
              <a:t>17</a:t>
            </a:fld>
            <a:endParaRPr kumimoji="1"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124CB1C5-15CA-4F4D-A587-A147FD152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Backup</a:t>
            </a:r>
            <a:endParaRPr kumimoji="1" lang="zh-CN" altLang="en-US" dirty="0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59B660C4-3D3B-DF4D-81E6-7214FBD9B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73" y="3829412"/>
            <a:ext cx="3502059" cy="25200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A6222B0-959B-334D-BE40-DD71A804B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647" y="3829412"/>
            <a:ext cx="3502059" cy="2520000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0B0D4289-9541-3A4A-854E-20E48921EDAF}"/>
              </a:ext>
            </a:extLst>
          </p:cNvPr>
          <p:cNvSpPr txBox="1"/>
          <p:nvPr/>
        </p:nvSpPr>
        <p:spPr>
          <a:xfrm>
            <a:off x="1549897" y="4703893"/>
            <a:ext cx="1919692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dirty="0">
                <a:solidFill>
                  <a:srgbClr val="FF0000"/>
                </a:solidFill>
                <a:latin typeface="Avenir Roman" panose="02000503020000020003" pitchFamily="2" charset="0"/>
              </a:rPr>
              <a:t>With</a:t>
            </a:r>
            <a:r>
              <a:rPr kumimoji="1" lang="zh-CN" altLang="en-US" sz="1600" dirty="0">
                <a:solidFill>
                  <a:srgbClr val="FF0000"/>
                </a:solidFill>
                <a:latin typeface="Avenir Roman" panose="02000503020000020003" pitchFamily="2" charset="0"/>
              </a:rPr>
              <a:t> </a:t>
            </a:r>
            <a:r>
              <a:rPr kumimoji="1" lang="en-US" altLang="zh-CN" sz="1600" dirty="0">
                <a:solidFill>
                  <a:srgbClr val="FF0000"/>
                </a:solidFill>
                <a:latin typeface="Avenir Roman" panose="02000503020000020003" pitchFamily="2" charset="0"/>
              </a:rPr>
              <a:t>Cu-collimator</a:t>
            </a:r>
            <a:endParaRPr kumimoji="1" lang="zh-CN" altLang="en-US" sz="1600" dirty="0">
              <a:solidFill>
                <a:srgbClr val="FF0000"/>
              </a:solidFill>
              <a:latin typeface="Avenir Roman" panose="02000503020000020003" pitchFamily="2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DF00396-B5BA-0742-8AF8-E7CB7A969342}"/>
              </a:ext>
            </a:extLst>
          </p:cNvPr>
          <p:cNvSpPr txBox="1"/>
          <p:nvPr/>
        </p:nvSpPr>
        <p:spPr>
          <a:xfrm>
            <a:off x="5329483" y="4703893"/>
            <a:ext cx="2227469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dirty="0">
                <a:solidFill>
                  <a:srgbClr val="FF0000"/>
                </a:solidFill>
                <a:latin typeface="Avenir Roman" panose="02000503020000020003" pitchFamily="2" charset="0"/>
              </a:rPr>
              <a:t>Without</a:t>
            </a:r>
            <a:r>
              <a:rPr kumimoji="1" lang="zh-CN" altLang="en-US" sz="1600" dirty="0">
                <a:solidFill>
                  <a:srgbClr val="FF0000"/>
                </a:solidFill>
                <a:latin typeface="Avenir Roman" panose="02000503020000020003" pitchFamily="2" charset="0"/>
              </a:rPr>
              <a:t> </a:t>
            </a:r>
            <a:r>
              <a:rPr kumimoji="1" lang="en-US" altLang="zh-CN" sz="1600" dirty="0">
                <a:solidFill>
                  <a:srgbClr val="FF0000"/>
                </a:solidFill>
                <a:latin typeface="Avenir Roman" panose="02000503020000020003" pitchFamily="2" charset="0"/>
              </a:rPr>
              <a:t>Cu-collimator</a:t>
            </a:r>
            <a:endParaRPr kumimoji="1" lang="zh-CN" altLang="en-US" sz="1600" dirty="0">
              <a:solidFill>
                <a:srgbClr val="FF0000"/>
              </a:solidFill>
              <a:latin typeface="Avenir Roman" panose="02000503020000020003" pitchFamily="2" charset="0"/>
            </a:endParaRPr>
          </a:p>
        </p:txBody>
      </p:sp>
      <p:pic>
        <p:nvPicPr>
          <p:cNvPr id="33" name="内容占位符 5">
            <a:extLst>
              <a:ext uri="{FF2B5EF4-FFF2-40B4-BE49-F238E27FC236}">
                <a16:creationId xmlns:a16="http://schemas.microsoft.com/office/drawing/2014/main" id="{7AE9D324-66D4-C34E-98B2-1D1D465FF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773" y="1373460"/>
            <a:ext cx="3502059" cy="252000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C08EEEBF-EC1C-1940-8E84-8475B8DBB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2646" y="1354067"/>
            <a:ext cx="3502059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66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CD67325-F2D0-1248-ADED-272C9F0FC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568DA66-B7FE-E649-A316-B3C472F57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1806-CF09-6547-BC61-D055314D0BAF}" type="slidenum">
              <a:rPr kumimoji="1" lang="zh-CN" altLang="en-US" smtClean="0"/>
              <a:pPr/>
              <a:t>18</a:t>
            </a:fld>
            <a:endParaRPr kumimoji="1"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797718A1-3414-B540-9F6B-530D36B6F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SDD</a:t>
            </a:r>
            <a:r>
              <a:rPr kumimoji="1" lang="zh-CN" altLang="en-US" dirty="0"/>
              <a:t> </a:t>
            </a:r>
            <a:r>
              <a:rPr kumimoji="1" lang="en-US" altLang="zh-CN" dirty="0"/>
              <a:t>info</a:t>
            </a:r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5D34C2E-C43C-3E4A-8923-C07FE1AA6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45" y="1200264"/>
            <a:ext cx="3442856" cy="231257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0E7A41F-4FAD-074E-B785-904A515DA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038" y="1208887"/>
            <a:ext cx="1106092" cy="2392362"/>
          </a:xfrm>
          <a:prstGeom prst="rect">
            <a:avLst/>
          </a:prstGeom>
        </p:spPr>
      </p:pic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57019021-F5BE-664D-A431-117413D681C6}"/>
              </a:ext>
            </a:extLst>
          </p:cNvPr>
          <p:cNvCxnSpPr/>
          <p:nvPr/>
        </p:nvCxnSpPr>
        <p:spPr>
          <a:xfrm flipV="1">
            <a:off x="3600450" y="1446621"/>
            <a:ext cx="502876" cy="1562644"/>
          </a:xfrm>
          <a:prstGeom prst="straightConnector1">
            <a:avLst/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74D935EE-6AC2-5645-84F1-574DB9D861D2}"/>
              </a:ext>
            </a:extLst>
          </p:cNvPr>
          <p:cNvCxnSpPr/>
          <p:nvPr/>
        </p:nvCxnSpPr>
        <p:spPr>
          <a:xfrm>
            <a:off x="3657600" y="3207549"/>
            <a:ext cx="445726" cy="250031"/>
          </a:xfrm>
          <a:prstGeom prst="straightConnector1">
            <a:avLst/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2F4B4DAD-C043-984D-8DB4-51B154AD122D}"/>
              </a:ext>
            </a:extLst>
          </p:cNvPr>
          <p:cNvCxnSpPr/>
          <p:nvPr/>
        </p:nvCxnSpPr>
        <p:spPr>
          <a:xfrm flipH="1" flipV="1">
            <a:off x="4761825" y="1622710"/>
            <a:ext cx="540000" cy="71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B689DE8-D8FF-F349-B151-097B45A16064}"/>
                  </a:ext>
                </a:extLst>
              </p:cNvPr>
              <p:cNvSpPr txBox="1"/>
              <p:nvPr/>
            </p:nvSpPr>
            <p:spPr>
              <a:xfrm>
                <a:off x="5301824" y="1366769"/>
                <a:ext cx="2248501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Be</a:t>
                </a:r>
                <a:r>
                  <a:rPr kumimoji="1" lang="zh-CN" altLang="en-US" dirty="0"/>
                  <a:t>窗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𝜙</m:t>
                    </m:r>
                    <m:r>
                      <a:rPr kumimoji="1" lang="en-US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7</m:t>
                    </m:r>
                    <m:r>
                      <m:rPr>
                        <m:sty m:val="p"/>
                      </m:rPr>
                      <a:rPr kumimoji="1" lang="en-US" altLang="zh-CN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mm</m:t>
                    </m:r>
                    <m:r>
                      <a:rPr kumimoji="1"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r>
                      <a:rPr kumimoji="1" lang="en-US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12.5</m:t>
                    </m:r>
                    <m:r>
                      <a:rPr kumimoji="1" lang="zh-CN" alt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  <m:r>
                      <a:rPr kumimoji="1"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𝑚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B689DE8-D8FF-F349-B151-097B45A16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824" y="1366769"/>
                <a:ext cx="2248501" cy="369332"/>
              </a:xfrm>
              <a:prstGeom prst="rect">
                <a:avLst/>
              </a:prstGeom>
              <a:blipFill>
                <a:blip r:embed="rId4"/>
                <a:stretch>
                  <a:fillRect l="-1667" t="-10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73FA380C-9B4A-3F49-838C-FEEA8465E359}"/>
              </a:ext>
            </a:extLst>
          </p:cNvPr>
          <p:cNvCxnSpPr/>
          <p:nvPr/>
        </p:nvCxnSpPr>
        <p:spPr>
          <a:xfrm flipH="1" flipV="1">
            <a:off x="4761825" y="2315298"/>
            <a:ext cx="607219" cy="71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C80C701-C260-2249-887C-B1B4C03878BC}"/>
                  </a:ext>
                </a:extLst>
              </p:cNvPr>
              <p:cNvSpPr txBox="1"/>
              <p:nvPr/>
            </p:nvSpPr>
            <p:spPr>
              <a:xfrm>
                <a:off x="5301824" y="1799969"/>
                <a:ext cx="3622165" cy="55399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kumimoji="1" lang="zh-CN" altLang="en-US" dirty="0">
                    <a:latin typeface="SimHei" charset="-122"/>
                    <a:ea typeface="SimHei" charset="-122"/>
                    <a:cs typeface="SimHei" charset="-122"/>
                  </a:rPr>
                  <a:t>多层准直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𝜙</m:t>
                    </m:r>
                    <m:r>
                      <a:rPr kumimoji="1" lang="en-US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4.66</m:t>
                    </m:r>
                    <m:r>
                      <m:rPr>
                        <m:sty m:val="p"/>
                      </m:rPr>
                      <a:rPr kumimoji="1" lang="en-US" altLang="zh-CN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mm</m:t>
                    </m:r>
                  </m:oMath>
                </a14:m>
                <a:endParaRPr kumimoji="1" lang="en-US" altLang="zh-CN" sz="1400" dirty="0"/>
              </a:p>
              <a:p>
                <a:r>
                  <a:rPr kumimoji="1" lang="zh-CN" altLang="en-US" sz="1200" dirty="0"/>
                  <a:t>厚度</a:t>
                </a:r>
                <a:r>
                  <a:rPr kumimoji="1" lang="en-US" altLang="zh-CN" sz="1200" dirty="0"/>
                  <a:t>100</a:t>
                </a:r>
                <a14:m>
                  <m:oMath xmlns:m="http://schemas.openxmlformats.org/officeDocument/2006/math">
                    <m:r>
                      <a:rPr kumimoji="1" lang="zh-CN" altLang="en-US" sz="1200" i="1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  <m:r>
                      <a:rPr kumimoji="1" lang="en-US" altLang="zh-CN" sz="1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𝑚</m:t>
                    </m:r>
                  </m:oMath>
                </a14:m>
                <a:r>
                  <a:rPr kumimoji="1" lang="zh-CN" altLang="en-US" sz="1200" dirty="0"/>
                  <a:t>钨</a:t>
                </a:r>
                <a:r>
                  <a:rPr kumimoji="1" lang="en-US" altLang="zh-CN" sz="1200" dirty="0"/>
                  <a:t>W+35</a:t>
                </a:r>
                <a14:m>
                  <m:oMath xmlns:m="http://schemas.openxmlformats.org/officeDocument/2006/math">
                    <m:r>
                      <a:rPr kumimoji="1" lang="zh-CN" altLang="en-US" sz="1200" i="1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  <m:r>
                      <a:rPr kumimoji="1" lang="en-US" altLang="zh-CN" sz="1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𝑚</m:t>
                    </m:r>
                  </m:oMath>
                </a14:m>
                <a:r>
                  <a:rPr kumimoji="1" lang="zh-CN" altLang="en-US" sz="1200" dirty="0"/>
                  <a:t>铬</a:t>
                </a:r>
                <a:r>
                  <a:rPr kumimoji="1" lang="en-US" altLang="zh-CN" sz="1200" dirty="0"/>
                  <a:t>Cr+15</a:t>
                </a:r>
                <a14:m>
                  <m:oMath xmlns:m="http://schemas.openxmlformats.org/officeDocument/2006/math">
                    <m:r>
                      <a:rPr kumimoji="1" lang="zh-CN" altLang="en-US" sz="1200" i="1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  <m:r>
                      <a:rPr kumimoji="1" lang="en-US" altLang="zh-CN" sz="1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𝑚</m:t>
                    </m:r>
                  </m:oMath>
                </a14:m>
                <a:r>
                  <a:rPr kumimoji="1" lang="zh-CN" altLang="en-US" sz="1200" dirty="0"/>
                  <a:t>钛</a:t>
                </a:r>
                <a:r>
                  <a:rPr kumimoji="1" lang="en-US" altLang="zh-CN" sz="1200" dirty="0"/>
                  <a:t>Ti+75</a:t>
                </a:r>
                <a14:m>
                  <m:oMath xmlns:m="http://schemas.openxmlformats.org/officeDocument/2006/math">
                    <m:r>
                      <a:rPr kumimoji="1" lang="zh-CN" altLang="en-US" sz="1200" i="1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  <m:r>
                      <a:rPr kumimoji="1" lang="en-US" altLang="zh-CN" sz="1200" i="1">
                        <a:latin typeface="Cambria Math" charset="0"/>
                        <a:ea typeface="Cambria Math" charset="0"/>
                        <a:cs typeface="Cambria Math" charset="0"/>
                      </a:rPr>
                      <m:t>𝑚</m:t>
                    </m:r>
                  </m:oMath>
                </a14:m>
                <a:r>
                  <a:rPr kumimoji="1" lang="zh-CN" altLang="en-US" sz="1200" dirty="0"/>
                  <a:t>铝</a:t>
                </a:r>
                <a:r>
                  <a:rPr kumimoji="1" lang="en-US" altLang="zh-CN" sz="1200" dirty="0"/>
                  <a:t>Al</a:t>
                </a:r>
                <a:endParaRPr kumimoji="1" lang="zh-CN" altLang="en-US" sz="12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C80C701-C260-2249-887C-B1B4C0387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824" y="1799969"/>
                <a:ext cx="3622165" cy="553998"/>
              </a:xfrm>
              <a:prstGeom prst="rect">
                <a:avLst/>
              </a:prstGeom>
              <a:blipFill>
                <a:blip r:embed="rId5"/>
                <a:stretch>
                  <a:fillRect l="-1042" t="-8889" b="-4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DD9ADEA-86DA-BC4F-AC39-4FDB2822F3DD}"/>
                  </a:ext>
                </a:extLst>
              </p:cNvPr>
              <p:cNvSpPr txBox="1"/>
              <p:nvPr/>
            </p:nvSpPr>
            <p:spPr>
              <a:xfrm>
                <a:off x="5301825" y="2452099"/>
                <a:ext cx="3063506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kumimoji="1" lang="zh-CN" altLang="en-US" dirty="0">
                    <a:latin typeface="SimHei" charset="-122"/>
                    <a:ea typeface="SimHei" charset="-122"/>
                    <a:cs typeface="SimHei" charset="-122"/>
                  </a:rPr>
                  <a:t>硅晶体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charset="0"/>
                        <a:ea typeface="SimHei" charset="-122"/>
                        <a:cs typeface="SimHei" charset="-122"/>
                      </a:rPr>
                      <m:t>5</m:t>
                    </m:r>
                    <m:r>
                      <m:rPr>
                        <m:sty m:val="p"/>
                      </m:rPr>
                      <a:rPr kumimoji="1" lang="en-US" altLang="zh-CN" i="1">
                        <a:latin typeface="Cambria Math" charset="0"/>
                        <a:ea typeface="SimHei" charset="-122"/>
                        <a:cs typeface="SimHei" charset="-122"/>
                      </a:rPr>
                      <m:t>mm</m:t>
                    </m:r>
                    <m:r>
                      <a:rPr kumimoji="1" lang="en-US" altLang="zh-CN" i="1">
                        <a:latin typeface="Cambria Math" charset="0"/>
                        <a:ea typeface="SimHei" charset="-122"/>
                        <a:cs typeface="SimHei" charset="-122"/>
                      </a:rPr>
                      <m:t>×5</m:t>
                    </m:r>
                    <m:r>
                      <m:rPr>
                        <m:sty m:val="p"/>
                      </m:rPr>
                      <a:rPr kumimoji="1" lang="en-US" altLang="zh-CN" i="1" smtClean="0">
                        <a:latin typeface="Cambria Math" charset="0"/>
                        <a:ea typeface="SimHei" charset="-122"/>
                        <a:cs typeface="SimHei" charset="-122"/>
                      </a:rPr>
                      <m:t>mm</m:t>
                    </m:r>
                    <m:r>
                      <a:rPr kumimoji="1" lang="en-US" altLang="zh-CN" i="1" smtClean="0">
                        <a:latin typeface="Cambria Math" charset="0"/>
                        <a:ea typeface="SimHei" charset="-122"/>
                        <a:cs typeface="SimHei" charset="-122"/>
                      </a:rPr>
                      <m:t>×500</m:t>
                    </m:r>
                    <m:r>
                      <m:rPr>
                        <m:sty m:val="p"/>
                      </m:rPr>
                      <a:rPr kumimoji="1" lang="en-US" altLang="zh-CN" i="1" smtClean="0">
                        <a:latin typeface="Cambria Math" charset="0"/>
                        <a:ea typeface="SimHei" charset="-122"/>
                        <a:cs typeface="SimHei" charset="-122"/>
                      </a:rPr>
                      <m:t>um</m:t>
                    </m:r>
                  </m:oMath>
                </a14:m>
                <a:endParaRPr kumimoji="1" lang="en-US" altLang="zh-CN" dirty="0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DD9ADEA-86DA-BC4F-AC39-4FDB2822F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825" y="2452099"/>
                <a:ext cx="3063506" cy="369332"/>
              </a:xfrm>
              <a:prstGeom prst="rect">
                <a:avLst/>
              </a:prstGeom>
              <a:blipFill>
                <a:blip r:embed="rId6"/>
                <a:stretch>
                  <a:fillRect l="-1230" t="-6452" b="-16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868802A9-AAED-664F-867F-CF3935DC9A02}"/>
              </a:ext>
            </a:extLst>
          </p:cNvPr>
          <p:cNvCxnSpPr>
            <a:stCxn id="14" idx="1"/>
          </p:cNvCxnSpPr>
          <p:nvPr/>
        </p:nvCxnSpPr>
        <p:spPr>
          <a:xfrm flipH="1" flipV="1">
            <a:off x="4834791" y="2425312"/>
            <a:ext cx="467034" cy="2114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F964FD7D-378E-8E45-946D-6FD4A9C899C5}"/>
              </a:ext>
            </a:extLst>
          </p:cNvPr>
          <p:cNvSpPr txBox="1"/>
          <p:nvPr/>
        </p:nvSpPr>
        <p:spPr>
          <a:xfrm>
            <a:off x="5301824" y="2950370"/>
            <a:ext cx="361357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SimHei" charset="-122"/>
                <a:ea typeface="SimHei" charset="-122"/>
                <a:cs typeface="SimHei" charset="-122"/>
              </a:rPr>
              <a:t>测试能区</a:t>
            </a:r>
            <a:r>
              <a:rPr kumimoji="1" lang="en-US" altLang="zh-CN" dirty="0">
                <a:ea typeface="SimHei" charset="-122"/>
                <a:cs typeface="SimHei" charset="-122"/>
              </a:rPr>
              <a:t>2-30 </a:t>
            </a:r>
            <a:r>
              <a:rPr kumimoji="1" lang="en-US" altLang="zh-CN" dirty="0" err="1">
                <a:ea typeface="SimHei" charset="-122"/>
                <a:cs typeface="SimHei" charset="-122"/>
              </a:rPr>
              <a:t>keV</a:t>
            </a:r>
            <a:endParaRPr kumimoji="1" lang="en-US" altLang="zh-CN" dirty="0">
              <a:ea typeface="SimHei" charset="-122"/>
              <a:cs typeface="SimHei" charset="-122"/>
            </a:endParaRPr>
          </a:p>
          <a:p>
            <a:r>
              <a:rPr kumimoji="1" lang="zh-CN" altLang="en-US" dirty="0">
                <a:latin typeface="SimHei" charset="-122"/>
                <a:ea typeface="SimHei" charset="-122"/>
                <a:cs typeface="SimHei" charset="-122"/>
              </a:rPr>
              <a:t>能量分辨率</a:t>
            </a:r>
            <a:r>
              <a:rPr kumimoji="1" lang="en-US" altLang="zh-CN" dirty="0"/>
              <a:t>150 eV@5.9keV</a:t>
            </a:r>
            <a:r>
              <a:rPr kumimoji="1" lang="zh-CN" altLang="en-US" dirty="0"/>
              <a:t> </a:t>
            </a:r>
            <a:r>
              <a:rPr kumimoji="1" lang="en-US" altLang="zh-CN" dirty="0"/>
              <a:t>(Fe55)</a:t>
            </a:r>
            <a:endParaRPr kumimoji="1"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E893720-6591-6040-95BC-9294AA7131A3}"/>
              </a:ext>
            </a:extLst>
          </p:cNvPr>
          <p:cNvSpPr/>
          <p:nvPr/>
        </p:nvSpPr>
        <p:spPr>
          <a:xfrm>
            <a:off x="110405" y="3596535"/>
            <a:ext cx="2466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7013" indent="-227013">
              <a:buFont typeface="Arial" charset="0"/>
              <a:buChar char="•"/>
              <a:tabLst>
                <a:tab pos="173038" algn="l"/>
              </a:tabLst>
            </a:pPr>
            <a:r>
              <a:rPr kumimoji="1" lang="zh-CN" altLang="en-US" sz="2000" b="1" dirty="0">
                <a:ea typeface="SimHei" charset="-122"/>
                <a:cs typeface="SimHei" charset="-122"/>
              </a:rPr>
              <a:t>实验室测试实物图</a:t>
            </a:r>
            <a:endParaRPr kumimoji="1" lang="en-US" altLang="zh-CN" sz="2000" b="1" dirty="0">
              <a:ea typeface="SimHei" charset="-122"/>
              <a:cs typeface="SimHei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C248734E-C438-424A-B464-FFCD46F97A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4287" y="3860559"/>
            <a:ext cx="2461787" cy="268184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8524904-0C46-CA42-BF2D-C6CC07E261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26177" y="4278165"/>
            <a:ext cx="2460604" cy="1845453"/>
          </a:xfrm>
          <a:prstGeom prst="rect">
            <a:avLst/>
          </a:prstGeom>
        </p:spPr>
      </p:pic>
      <p:pic>
        <p:nvPicPr>
          <p:cNvPr id="20" name="内容占位符 4">
            <a:extLst>
              <a:ext uri="{FF2B5EF4-FFF2-40B4-BE49-F238E27FC236}">
                <a16:creationId xmlns:a16="http://schemas.microsoft.com/office/drawing/2014/main" id="{BD18899E-4DF3-F540-8D68-3443F2628B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9273" y="3832855"/>
            <a:ext cx="3636126" cy="246897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3B75CA1D-34BB-0149-9AE7-E66BAE0A96D8}"/>
              </a:ext>
            </a:extLst>
          </p:cNvPr>
          <p:cNvSpPr/>
          <p:nvPr/>
        </p:nvSpPr>
        <p:spPr>
          <a:xfrm>
            <a:off x="1357313" y="4321969"/>
            <a:ext cx="1214437" cy="16502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2ED4EE8E-7169-F94B-95EF-0D5654C935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3752" y="3971703"/>
            <a:ext cx="1845454" cy="993706"/>
          </a:xfrm>
          <a:prstGeom prst="rect">
            <a:avLst/>
          </a:prstGeom>
        </p:spPr>
      </p:pic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5B5AB1EE-7BC7-3A4C-B25E-D9D898B4161D}"/>
              </a:ext>
            </a:extLst>
          </p:cNvPr>
          <p:cNvCxnSpPr/>
          <p:nvPr/>
        </p:nvCxnSpPr>
        <p:spPr>
          <a:xfrm flipV="1">
            <a:off x="1910730" y="4414838"/>
            <a:ext cx="1486543" cy="337073"/>
          </a:xfrm>
          <a:prstGeom prst="straightConnector1">
            <a:avLst/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D5EBB131-E901-404B-A26F-0155055824E7}"/>
              </a:ext>
            </a:extLst>
          </p:cNvPr>
          <p:cNvCxnSpPr/>
          <p:nvPr/>
        </p:nvCxnSpPr>
        <p:spPr>
          <a:xfrm>
            <a:off x="1925803" y="4810232"/>
            <a:ext cx="2024887" cy="576136"/>
          </a:xfrm>
          <a:prstGeom prst="straightConnector1">
            <a:avLst/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930518ED-87A7-B641-8AC3-5B50367ACF82}"/>
              </a:ext>
            </a:extLst>
          </p:cNvPr>
          <p:cNvSpPr/>
          <p:nvPr/>
        </p:nvSpPr>
        <p:spPr>
          <a:xfrm>
            <a:off x="3374671" y="4041484"/>
            <a:ext cx="1657154" cy="7467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BD9AF99-CBC2-5A4B-80B3-8DC9E77816CE}"/>
              </a:ext>
            </a:extLst>
          </p:cNvPr>
          <p:cNvSpPr txBox="1"/>
          <p:nvPr/>
        </p:nvSpPr>
        <p:spPr>
          <a:xfrm>
            <a:off x="6140904" y="5386368"/>
            <a:ext cx="967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9.22keV</a:t>
            </a:r>
            <a:endParaRPr kumimoji="1"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6EBA093-676B-3B4E-A811-9F21950D0471}"/>
              </a:ext>
            </a:extLst>
          </p:cNvPr>
          <p:cNvSpPr txBox="1"/>
          <p:nvPr/>
        </p:nvSpPr>
        <p:spPr>
          <a:xfrm>
            <a:off x="7205522" y="5485310"/>
            <a:ext cx="118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/>
              <a:t>10.26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keV</a:t>
            </a:r>
            <a:endParaRPr kumimoji="1"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DA297B9-77CA-C245-B3E0-5B2A1E1C6A93}"/>
              </a:ext>
            </a:extLst>
          </p:cNvPr>
          <p:cNvSpPr txBox="1"/>
          <p:nvPr/>
        </p:nvSpPr>
        <p:spPr>
          <a:xfrm>
            <a:off x="5914321" y="611716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aseline="30000" dirty="0"/>
              <a:t>71</a:t>
            </a:r>
            <a:r>
              <a:rPr kumimoji="1" lang="en-US" altLang="zh-CN" dirty="0"/>
              <a:t>GeEC</a:t>
            </a:r>
            <a:r>
              <a:rPr kumimoji="1" lang="zh-CN" altLang="en-US" dirty="0"/>
              <a:t>衰变</a:t>
            </a:r>
            <a:r>
              <a:rPr kumimoji="1" lang="en-US" altLang="zh-CN" dirty="0" err="1"/>
              <a:t>kX</a:t>
            </a:r>
            <a:r>
              <a:rPr kumimoji="1" lang="en-US" altLang="zh-CN" dirty="0"/>
              <a:t>-ray</a:t>
            </a:r>
            <a:r>
              <a:rPr kumimoji="1" lang="zh-CN" altLang="en-US" dirty="0"/>
              <a:t>能谱</a:t>
            </a:r>
          </a:p>
        </p:txBody>
      </p:sp>
    </p:spTree>
    <p:extLst>
      <p:ext uri="{BB962C8B-B14F-4D97-AF65-F5344CB8AC3E}">
        <p14:creationId xmlns:p14="http://schemas.microsoft.com/office/powerpoint/2010/main" val="4057245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822D75E-E16F-144D-A185-FC1834269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194" y="1826369"/>
            <a:ext cx="5643152" cy="36488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/>
              <a:t>NTD-Ge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thermistor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Ge-71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thermal</a:t>
            </a:r>
            <a:r>
              <a:rPr kumimoji="1" lang="zh-CN" altLang="en-US" dirty="0"/>
              <a:t> </a:t>
            </a:r>
            <a:r>
              <a:rPr kumimoji="1" lang="en-US" altLang="zh-CN" dirty="0"/>
              <a:t>neutron</a:t>
            </a:r>
            <a:r>
              <a:rPr kumimoji="1" lang="zh-CN" altLang="en-US" dirty="0"/>
              <a:t> </a:t>
            </a:r>
            <a:r>
              <a:rPr kumimoji="1" lang="en-US" altLang="zh-CN" dirty="0"/>
              <a:t>fluence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monitor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Micro-MEGAS:</a:t>
            </a:r>
            <a:r>
              <a:rPr kumimoji="1" lang="zh-CN" altLang="en-US" dirty="0"/>
              <a:t> </a:t>
            </a:r>
            <a:r>
              <a:rPr kumimoji="1" lang="en-US" altLang="zh-CN" dirty="0"/>
              <a:t>X-ray</a:t>
            </a:r>
            <a:r>
              <a:rPr kumimoji="1" lang="zh-CN" altLang="en-US" dirty="0"/>
              <a:t> </a:t>
            </a:r>
            <a:r>
              <a:rPr kumimoji="1" lang="en-US" altLang="zh-CN" dirty="0"/>
              <a:t>detection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Geant4</a:t>
            </a:r>
            <a:r>
              <a:rPr kumimoji="1" lang="zh-CN" altLang="en-US" dirty="0"/>
              <a:t> </a:t>
            </a:r>
            <a:r>
              <a:rPr kumimoji="1" lang="en-US" altLang="zh-CN" dirty="0"/>
              <a:t>simulation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Results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Summary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BC7CB8A-CD2F-A540-8770-1763AE752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1806-CF09-6547-BC61-D055314D0BAF}" type="slidenum">
              <a:rPr kumimoji="1" lang="zh-CN" altLang="en-US" smtClean="0"/>
              <a:pPr/>
              <a:t>1</a:t>
            </a:fld>
            <a:endParaRPr kumimoji="1"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42B75808-BCFC-E144-8EEA-97DFCFE4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9DCAAD2-52A8-2B42-891B-49FD1B996B42}"/>
              </a:ext>
            </a:extLst>
          </p:cNvPr>
          <p:cNvSpPr txBox="1"/>
          <p:nvPr/>
        </p:nvSpPr>
        <p:spPr>
          <a:xfrm>
            <a:off x="888274" y="41017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2512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7715D446-A92D-4145-B003-0EBD8701C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657" y="4225636"/>
            <a:ext cx="4088532" cy="2217836"/>
          </a:xfrm>
          <a:prstGeom prst="rect">
            <a:avLst/>
          </a:prstGeom>
        </p:spPr>
      </p:pic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B40D550B-88FD-B145-A20F-C3008EAA0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10397" y="1262029"/>
            <a:ext cx="2803477" cy="2236299"/>
          </a:xfr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B330CCE-F2B0-F941-A318-6A2157B4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1806-CF09-6547-BC61-D055314D0BAF}" type="slidenum">
              <a:rPr kumimoji="1" lang="zh-CN" altLang="en-US" smtClean="0"/>
              <a:pPr/>
              <a:t>19</a:t>
            </a:fld>
            <a:endParaRPr kumimoji="1"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044A8A72-7D5B-5948-A5C7-7D4E0A187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SDD</a:t>
            </a:r>
            <a:r>
              <a:rPr kumimoji="1" lang="zh-CN" altLang="en-US" dirty="0"/>
              <a:t> </a:t>
            </a:r>
            <a:r>
              <a:rPr kumimoji="1" lang="en-US" altLang="zh-CN" dirty="0"/>
              <a:t>geant4</a:t>
            </a:r>
            <a:r>
              <a:rPr kumimoji="1" lang="zh-CN" altLang="en-US" dirty="0"/>
              <a:t> </a:t>
            </a:r>
            <a:r>
              <a:rPr kumimoji="1" lang="en-US" altLang="zh-CN" dirty="0"/>
              <a:t>simulation</a:t>
            </a:r>
            <a:endParaRPr kumimoji="1"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1BC2DAE-86F6-874D-9058-65ABB6CB1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436" y="1095772"/>
            <a:ext cx="3683000" cy="2413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F95FCB4-EC62-1243-89BD-F1681B88F7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436" y="3589434"/>
            <a:ext cx="5973722" cy="76934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2A542CD-770F-BD48-9E1F-547DBE11C4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931" y="4568675"/>
            <a:ext cx="3933726" cy="187479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C0740EA-EC13-7B46-9340-7E24C5B976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5635" y="3519082"/>
            <a:ext cx="24765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61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73C6CD7-6EAA-9347-9CF0-7EE905CFD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D7C0DFF-21FA-C34B-A49D-608B7CEC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1806-CF09-6547-BC61-D055314D0BAF}" type="slidenum">
              <a:rPr kumimoji="1" lang="zh-CN" altLang="en-US" smtClean="0"/>
              <a:pPr/>
              <a:t>20</a:t>
            </a:fld>
            <a:endParaRPr kumimoji="1"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2EC813F6-C95B-7949-BDD8-F48D3B65B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41263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AC6311E5-2CFB-E04B-BD46-2D690856B1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4465" y="911228"/>
                <a:ext cx="7886700" cy="550267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zh-CN" sz="2000" dirty="0"/>
                  <a:t>Neutron Transmutation Doped semi-conductor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(Germanium)</a:t>
                </a:r>
              </a:p>
              <a:p>
                <a:endParaRPr kumimoji="1" lang="en-US" altLang="zh-CN" sz="2000" dirty="0"/>
              </a:p>
              <a:p>
                <a:endParaRPr kumimoji="1" lang="en-US" altLang="zh-CN" sz="2000" dirty="0"/>
              </a:p>
              <a:p>
                <a:endParaRPr kumimoji="1" lang="en-US" altLang="zh-CN" sz="2000" dirty="0"/>
              </a:p>
              <a:p>
                <a:endParaRPr kumimoji="1" lang="en-US" altLang="zh-CN" sz="2000" dirty="0"/>
              </a:p>
              <a:p>
                <a:endParaRPr kumimoji="1" lang="en-US" altLang="zh-CN" sz="2000" dirty="0"/>
              </a:p>
              <a:p>
                <a:endParaRPr kumimoji="1" lang="en-US" altLang="zh-CN" sz="2000" dirty="0"/>
              </a:p>
              <a:p>
                <a:endParaRPr kumimoji="1" lang="en-US" altLang="zh-CN" sz="2000" dirty="0"/>
              </a:p>
              <a:p>
                <a:endParaRPr kumimoji="1" lang="en-US" altLang="zh-CN" sz="2000" dirty="0"/>
              </a:p>
              <a:p>
                <a:pPr marL="0" indent="0">
                  <a:buNone/>
                </a:pPr>
                <a:endParaRPr kumimoji="1" lang="en-US" altLang="zh-CN" sz="2000" dirty="0"/>
              </a:p>
              <a:p>
                <a:r>
                  <a:rPr kumimoji="1" lang="en-US" altLang="zh-CN" sz="2000" dirty="0"/>
                  <a:t>The net carrier concentration is</a:t>
                </a:r>
                <a14:m>
                  <m:oMath xmlns:m="http://schemas.openxmlformats.org/officeDocument/2006/math">
                    <m:r>
                      <a:rPr kumimoji="1" lang="en-US" altLang="zh-CN" sz="20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kumimoji="1" lang="en-US" altLang="zh-CN" sz="2000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charset="0"/>
                            </a:rPr>
                            <m:t>𝐴</m:t>
                          </m:r>
                        </m:sub>
                      </m:sSub>
                      <m:r>
                        <a:rPr kumimoji="1" lang="en-US" altLang="zh-CN" sz="2000" i="1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zh-CN" sz="2000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sPre>
                            <m:sPrePr>
                              <m:ctrlPr>
                                <a:rPr kumimoji="1" lang="mr-I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kumimoji="1" lang="en-US" altLang="zh-CN" sz="2000" i="1">
                                  <a:latin typeface="Cambria Math" charset="0"/>
                                </a:rPr>
                                <m:t>31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charset="0"/>
                                </a:rPr>
                                <m:t>71</m:t>
                              </m:r>
                            </m:sup>
                            <m:e>
                              <m:r>
                                <a:rPr lang="en-US" altLang="zh-CN" sz="2000" i="1">
                                  <a:latin typeface="Cambria Math" charset="0"/>
                                </a:rPr>
                                <m:t>𝐺𝑎</m:t>
                              </m:r>
                            </m:e>
                          </m:sPre>
                        </m:sub>
                      </m:sSub>
                      <m:r>
                        <a:rPr kumimoji="1" lang="en-US" altLang="zh-CN" sz="2000" i="1">
                          <a:latin typeface="Cambria Math" charset="0"/>
                        </a:rPr>
                        <m:t>−(</m:t>
                      </m:r>
                      <m:sSub>
                        <m:sSub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sPre>
                            <m:sPrePr>
                              <m:ctrlPr>
                                <a:rPr kumimoji="1" lang="mr-I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kumimoji="1" lang="en-US" altLang="zh-CN" sz="2000" i="1">
                                  <a:latin typeface="Cambria Math" charset="0"/>
                                </a:rPr>
                                <m:t>33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charset="0"/>
                                </a:rPr>
                                <m:t>75</m:t>
                              </m:r>
                            </m:sup>
                            <m:e>
                              <m:r>
                                <a:rPr lang="en-US" altLang="zh-CN" sz="2000" i="1">
                                  <a:latin typeface="Cambria Math" charset="0"/>
                                </a:rPr>
                                <m:t>𝐴𝑠</m:t>
                              </m:r>
                            </m:e>
                          </m:sPre>
                        </m:sub>
                      </m:sSub>
                      <m:r>
                        <a:rPr lang="en-US" altLang="zh-CN" sz="2000" i="1">
                          <a:latin typeface="Cambria Math" charset="0"/>
                        </a:rPr>
                        <m:t>+2</m:t>
                      </m:r>
                      <m:r>
                        <a:rPr lang="en-US" altLang="zh-CN" sz="20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  <m:sSub>
                        <m:sSub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sPre>
                            <m:sPrePr>
                              <m:ctrlPr>
                                <a:rPr kumimoji="1" lang="mr-I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kumimoji="1" lang="en-US" altLang="zh-CN" sz="2000" i="1">
                                  <a:latin typeface="Cambria Math" charset="0"/>
                                </a:rPr>
                                <m:t>34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charset="0"/>
                                </a:rPr>
                                <m:t>77</m:t>
                              </m:r>
                            </m:sup>
                            <m:e>
                              <m:r>
                                <a:rPr lang="en-US" altLang="zh-CN" sz="2000" i="1">
                                  <a:latin typeface="Cambria Math" charset="0"/>
                                </a:rPr>
                                <m:t>𝑆𝑒</m:t>
                              </m:r>
                            </m:e>
                          </m:sPre>
                        </m:sub>
                      </m:sSub>
                      <m:r>
                        <a:rPr kumimoji="1" lang="en-US" altLang="zh-CN" sz="20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kumimoji="1" lang="en-US" altLang="zh-CN" sz="2000" dirty="0"/>
              </a:p>
              <a:p>
                <a:r>
                  <a:rPr kumimoji="1" lang="en-US" altLang="zh-CN" sz="2000" dirty="0"/>
                  <a:t>For a natural Ge, the neutron doping results in p-type due to its isotopic abundance and thermal neutron capture cross section</a:t>
                </a:r>
              </a:p>
            </p:txBody>
          </p:sp>
        </mc:Choice>
        <mc:Fallback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AC6311E5-2CFB-E04B-BD46-2D690856B1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465" y="911228"/>
                <a:ext cx="7886700" cy="5502674"/>
              </a:xfrm>
              <a:blipFill>
                <a:blip r:embed="rId2"/>
                <a:stretch>
                  <a:fillRect l="-6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A444D52-DE74-A64E-B8F9-37E8A29AB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1806-CF09-6547-BC61-D055314D0BAF}" type="slidenum">
              <a:rPr kumimoji="1" lang="zh-CN" altLang="en-US" smtClean="0"/>
              <a:pPr/>
              <a:t>2</a:t>
            </a:fld>
            <a:endParaRPr kumimoji="1"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F6312AF9-B39F-1C4B-9375-8AEC71404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NTD-Ge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thermistor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22DF6754-F15E-964E-8820-BBD6B92EB8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2582065"/>
                  </p:ext>
                </p:extLst>
              </p:nvPr>
            </p:nvGraphicFramePr>
            <p:xfrm>
              <a:off x="482590" y="1484414"/>
              <a:ext cx="8210152" cy="3242810"/>
            </p:xfrm>
            <a:graphic>
              <a:graphicData uri="http://schemas.openxmlformats.org/drawingml/2006/table">
                <a:tbl>
                  <a:tblPr firstRow="1" bandRow="1">
                    <a:tableStyleId>{2A488322-F2BA-4B5B-9748-0D474271808F}</a:tableStyleId>
                  </a:tblPr>
                  <a:tblGrid>
                    <a:gridCol w="870175">
                      <a:extLst>
                        <a:ext uri="{9D8B030D-6E8A-4147-A177-3AD203B41FA5}">
                          <a16:colId xmlns:a16="http://schemas.microsoft.com/office/drawing/2014/main" val="3886125381"/>
                        </a:ext>
                      </a:extLst>
                    </a:gridCol>
                    <a:gridCol w="1221534">
                      <a:extLst>
                        <a:ext uri="{9D8B030D-6E8A-4147-A177-3AD203B41FA5}">
                          <a16:colId xmlns:a16="http://schemas.microsoft.com/office/drawing/2014/main" val="1845072922"/>
                        </a:ext>
                      </a:extLst>
                    </a:gridCol>
                    <a:gridCol w="1396947">
                      <a:extLst>
                        <a:ext uri="{9D8B030D-6E8A-4147-A177-3AD203B41FA5}">
                          <a16:colId xmlns:a16="http://schemas.microsoft.com/office/drawing/2014/main" val="4203284033"/>
                        </a:ext>
                      </a:extLst>
                    </a:gridCol>
                    <a:gridCol w="1484249">
                      <a:extLst>
                        <a:ext uri="{9D8B030D-6E8A-4147-A177-3AD203B41FA5}">
                          <a16:colId xmlns:a16="http://schemas.microsoft.com/office/drawing/2014/main" val="4166832781"/>
                        </a:ext>
                      </a:extLst>
                    </a:gridCol>
                    <a:gridCol w="1852404">
                      <a:extLst>
                        <a:ext uri="{9D8B030D-6E8A-4147-A177-3AD203B41FA5}">
                          <a16:colId xmlns:a16="http://schemas.microsoft.com/office/drawing/2014/main" val="4231057429"/>
                        </a:ext>
                      </a:extLst>
                    </a:gridCol>
                    <a:gridCol w="1384843">
                      <a:extLst>
                        <a:ext uri="{9D8B030D-6E8A-4147-A177-3AD203B41FA5}">
                          <a16:colId xmlns:a16="http://schemas.microsoft.com/office/drawing/2014/main" val="2981531113"/>
                        </a:ext>
                      </a:extLst>
                    </a:gridCol>
                  </a:tblGrid>
                  <a:tr h="6520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Isotope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Abundance</a:t>
                          </a:r>
                        </a:p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(%)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Cross-section</a:t>
                          </a:r>
                        </a:p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(bar)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Production</a:t>
                          </a:r>
                        </a:p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(half-life)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Doped</a:t>
                          </a:r>
                          <a:r>
                            <a:rPr lang="zh-CN" altLang="en-US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 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product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Dopant</a:t>
                          </a:r>
                          <a:r>
                            <a:rPr lang="zh-CN" altLang="en-US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 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type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62722845"/>
                      </a:ext>
                    </a:extLst>
                  </a:tr>
                  <a:tr h="4983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baseline="3000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70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Ge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20.55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3.05(13)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i="0" baseline="3000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71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Ge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(11.2</a:t>
                          </a:r>
                          <a:r>
                            <a:rPr lang="zh-CN" altLang="en-US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 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d)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baseline="3000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71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Ga</a:t>
                          </a:r>
                          <a:r>
                            <a:rPr lang="zh-CN" altLang="en-US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 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(EC)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Acceptor</a:t>
                          </a:r>
                        </a:p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p-type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12516439"/>
                      </a:ext>
                    </a:extLst>
                  </a:tr>
                  <a:tr h="4983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baseline="3000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72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Ge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27.37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0.89(8)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i="0" baseline="3000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73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Ge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(stable)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baseline="3000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73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Ge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--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9144302"/>
                      </a:ext>
                    </a:extLst>
                  </a:tr>
                  <a:tr h="4983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baseline="3000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73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Ge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7.67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14.7(4)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i="0" baseline="3000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74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Ge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(stable)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baseline="3000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74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Ge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--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91746955"/>
                      </a:ext>
                    </a:extLst>
                  </a:tr>
                  <a:tr h="4983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baseline="3000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74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Ge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36.74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0.36(4)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i="0" baseline="3000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75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Ge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(82.8</a:t>
                          </a:r>
                          <a:r>
                            <a:rPr lang="zh-CN" altLang="en-US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 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m)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baseline="3000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75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As</a:t>
                          </a:r>
                          <a:r>
                            <a:rPr lang="zh-CN" altLang="en-US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 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β</m:t>
                              </m:r>
                            </m:oMath>
                          </a14:m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-</a:t>
                          </a:r>
                          <a:r>
                            <a:rPr lang="zh-CN" altLang="en-US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 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decay)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Donor</a:t>
                          </a:r>
                        </a:p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n-type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30408717"/>
                      </a:ext>
                    </a:extLst>
                  </a:tr>
                  <a:tr h="4983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baseline="3000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76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Ge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7.67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0.055(2)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i="0" baseline="3000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77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Ge</a:t>
                          </a:r>
                          <a:r>
                            <a:rPr lang="zh-CN" altLang="en-US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 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(38.8,</a:t>
                          </a:r>
                        </a:p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11.3</a:t>
                          </a:r>
                          <a:r>
                            <a:rPr lang="zh-CN" altLang="en-US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 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h)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baseline="3000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77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Se,</a:t>
                          </a:r>
                          <a:r>
                            <a:rPr lang="zh-CN" altLang="en-US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 </a:t>
                          </a:r>
                          <a:r>
                            <a:rPr lang="en-US" altLang="zh-CN" sz="1400" b="0" i="0" baseline="3000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77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As</a:t>
                          </a:r>
                          <a:r>
                            <a:rPr lang="zh-CN" altLang="en-US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 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β</m:t>
                              </m:r>
                            </m:oMath>
                          </a14:m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-,</a:t>
                          </a:r>
                          <a:r>
                            <a:rPr lang="zh-CN" altLang="en-US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β</m:t>
                              </m:r>
                            </m:oMath>
                          </a14:m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-)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Donor</a:t>
                          </a:r>
                        </a:p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n-type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687611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22DF6754-F15E-964E-8820-BBD6B92EB8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2582065"/>
                  </p:ext>
                </p:extLst>
              </p:nvPr>
            </p:nvGraphicFramePr>
            <p:xfrm>
              <a:off x="482590" y="1484414"/>
              <a:ext cx="8210152" cy="3242810"/>
            </p:xfrm>
            <a:graphic>
              <a:graphicData uri="http://schemas.openxmlformats.org/drawingml/2006/table">
                <a:tbl>
                  <a:tblPr firstRow="1" bandRow="1">
                    <a:tableStyleId>{2A488322-F2BA-4B5B-9748-0D474271808F}</a:tableStyleId>
                  </a:tblPr>
                  <a:tblGrid>
                    <a:gridCol w="870175">
                      <a:extLst>
                        <a:ext uri="{9D8B030D-6E8A-4147-A177-3AD203B41FA5}">
                          <a16:colId xmlns:a16="http://schemas.microsoft.com/office/drawing/2014/main" val="3886125381"/>
                        </a:ext>
                      </a:extLst>
                    </a:gridCol>
                    <a:gridCol w="1221534">
                      <a:extLst>
                        <a:ext uri="{9D8B030D-6E8A-4147-A177-3AD203B41FA5}">
                          <a16:colId xmlns:a16="http://schemas.microsoft.com/office/drawing/2014/main" val="1845072922"/>
                        </a:ext>
                      </a:extLst>
                    </a:gridCol>
                    <a:gridCol w="1396947">
                      <a:extLst>
                        <a:ext uri="{9D8B030D-6E8A-4147-A177-3AD203B41FA5}">
                          <a16:colId xmlns:a16="http://schemas.microsoft.com/office/drawing/2014/main" val="4203284033"/>
                        </a:ext>
                      </a:extLst>
                    </a:gridCol>
                    <a:gridCol w="1484249">
                      <a:extLst>
                        <a:ext uri="{9D8B030D-6E8A-4147-A177-3AD203B41FA5}">
                          <a16:colId xmlns:a16="http://schemas.microsoft.com/office/drawing/2014/main" val="4166832781"/>
                        </a:ext>
                      </a:extLst>
                    </a:gridCol>
                    <a:gridCol w="1852404">
                      <a:extLst>
                        <a:ext uri="{9D8B030D-6E8A-4147-A177-3AD203B41FA5}">
                          <a16:colId xmlns:a16="http://schemas.microsoft.com/office/drawing/2014/main" val="4231057429"/>
                        </a:ext>
                      </a:extLst>
                    </a:gridCol>
                    <a:gridCol w="1384843">
                      <a:extLst>
                        <a:ext uri="{9D8B030D-6E8A-4147-A177-3AD203B41FA5}">
                          <a16:colId xmlns:a16="http://schemas.microsoft.com/office/drawing/2014/main" val="2981531113"/>
                        </a:ext>
                      </a:extLst>
                    </a:gridCol>
                  </a:tblGrid>
                  <a:tr h="6520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Isotope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Abundance</a:t>
                          </a:r>
                        </a:p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(%)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Cross-section</a:t>
                          </a:r>
                        </a:p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(bar)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Production</a:t>
                          </a:r>
                        </a:p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(half-life)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Doped</a:t>
                          </a:r>
                          <a:r>
                            <a:rPr lang="zh-CN" altLang="en-US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 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product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Dopant</a:t>
                          </a:r>
                          <a:r>
                            <a:rPr lang="zh-CN" altLang="en-US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 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type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6272284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baseline="3000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70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Ge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20.55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3.05(13)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i="0" baseline="3000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71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Ge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(11.2</a:t>
                          </a:r>
                          <a:r>
                            <a:rPr lang="zh-CN" altLang="en-US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 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d)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baseline="3000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71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Ga</a:t>
                          </a:r>
                          <a:r>
                            <a:rPr lang="zh-CN" altLang="en-US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 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(EC)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Acceptor</a:t>
                          </a:r>
                        </a:p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p-type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1251643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baseline="3000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72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Ge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27.37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0.89(8)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i="0" baseline="3000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73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Ge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(stable)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baseline="3000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73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Ge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--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91443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baseline="3000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73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Ge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7.67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14.7(4)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i="0" baseline="3000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74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Ge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(stable)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baseline="3000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74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Ge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--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9174695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baseline="3000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74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Ge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36.74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0.36(4)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i="0" baseline="3000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75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Ge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(82.8</a:t>
                          </a:r>
                          <a:r>
                            <a:rPr lang="zh-CN" altLang="en-US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 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m)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66667" t="-429268" r="-74150" b="-1097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Donor</a:t>
                          </a:r>
                        </a:p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n-type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3040871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baseline="3000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76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Ge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7.67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0.055(2)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i="0" baseline="3000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77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Ge</a:t>
                          </a:r>
                          <a:r>
                            <a:rPr lang="zh-CN" altLang="en-US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 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(38.8,</a:t>
                          </a:r>
                        </a:p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11.3</a:t>
                          </a:r>
                          <a:r>
                            <a:rPr lang="zh-CN" altLang="en-US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 </a:t>
                          </a:r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h)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66667" t="-529268" r="-74150" b="-97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Donor</a:t>
                          </a:r>
                        </a:p>
                        <a:p>
                          <a:pPr algn="ctr"/>
                          <a:r>
                            <a:rPr lang="en-US" altLang="zh-CN" sz="1400" b="0" i="0" dirty="0">
                              <a:latin typeface="PingFang SC Medium" panose="020B0400000000000000" pitchFamily="34" charset="-122"/>
                              <a:ea typeface="PingFang SC Medium" panose="020B0400000000000000" pitchFamily="34" charset="-122"/>
                            </a:rPr>
                            <a:t>n-type</a:t>
                          </a:r>
                          <a:endParaRPr lang="zh-CN" altLang="en-US" sz="1400" b="0" i="0" dirty="0">
                            <a:latin typeface="PingFang SC Medium" panose="020B0400000000000000" pitchFamily="34" charset="-122"/>
                            <a:ea typeface="PingFang SC Medium" panose="020B0400000000000000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6876114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77002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9009C042-118B-1D4B-BF66-91F9E2C7B2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5773" y="1033152"/>
                <a:ext cx="7886700" cy="541514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zh-CN" sz="2000" dirty="0"/>
                  <a:t>The resistivity of a NTD Ge is given by Mott’s law as,</a:t>
                </a:r>
              </a:p>
              <a:p>
                <a:pPr>
                  <a:lnSpc>
                    <a:spcPct val="160000"/>
                  </a:lnSpc>
                </a:pPr>
                <a:endParaRPr kumimoji="1" lang="en-US" altLang="zh-CN" sz="2000" dirty="0"/>
              </a:p>
              <a:p>
                <a:pPr>
                  <a:lnSpc>
                    <a:spcPct val="160000"/>
                  </a:lnSpc>
                </a:pPr>
                <a:r>
                  <a:rPr kumimoji="1" lang="en-US" altLang="zh-CN" sz="2000" dirty="0"/>
                  <a:t>In a Variable Hopping mechanism, the 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is predicted to be 0.5</a:t>
                </a:r>
              </a:p>
              <a:p>
                <a:endParaRPr kumimoji="1" lang="en-US" altLang="zh-CN" sz="2000" dirty="0"/>
              </a:p>
              <a:p>
                <a:endParaRPr kumimoji="1" lang="en-US" altLang="zh-CN" sz="2000" dirty="0"/>
              </a:p>
              <a:p>
                <a:endParaRPr kumimoji="1" lang="en-US" altLang="zh-CN" sz="2000" dirty="0"/>
              </a:p>
              <a:p>
                <a:endParaRPr kumimoji="1" lang="en-US" altLang="zh-CN" sz="2000" dirty="0"/>
              </a:p>
              <a:p>
                <a:endParaRPr kumimoji="1" lang="en-US" altLang="zh-CN" sz="2000" dirty="0"/>
              </a:p>
              <a:p>
                <a:pPr marL="0" indent="0">
                  <a:buNone/>
                </a:pPr>
                <a:endParaRPr kumimoji="1" lang="en-US" altLang="zh-CN" sz="2000" dirty="0"/>
              </a:p>
              <a:p>
                <a:pPr marL="0" indent="0">
                  <a:buNone/>
                </a:pPr>
                <a:endParaRPr kumimoji="1" lang="en-US" altLang="zh-CN" sz="2000" dirty="0"/>
              </a:p>
              <a:p>
                <a:r>
                  <a:rPr kumimoji="1" lang="en-US" altLang="zh-CN" sz="2000" dirty="0"/>
                  <a:t>neutron capture cross-section - homogenous doping</a:t>
                </a:r>
              </a:p>
              <a:p>
                <a:r>
                  <a:rPr kumimoji="1" lang="en-US" altLang="zh-CN" sz="2000" dirty="0"/>
                  <a:t>high temperature sensitivity, reproducibility, mass production, low specific heat, fast rise time and simple read out.</a:t>
                </a:r>
                <a:endParaRPr kumimoji="1" lang="zh-CN" altLang="en-US" sz="2000" dirty="0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9009C042-118B-1D4B-BF66-91F9E2C7B2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5773" y="1033152"/>
                <a:ext cx="7886700" cy="5415149"/>
              </a:xfrm>
              <a:blipFill>
                <a:blip r:embed="rId2"/>
                <a:stretch>
                  <a:fillRect l="-643" r="-804" b="-14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727458A-0E1A-FF44-A986-6BC110CAC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1806-CF09-6547-BC61-D055314D0BAF}" type="slidenum">
              <a:rPr kumimoji="1" lang="zh-CN" altLang="en-US" smtClean="0"/>
              <a:pPr/>
              <a:t>3</a:t>
            </a:fld>
            <a:endParaRPr kumimoji="1"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29BEFC4F-8C5D-0942-9AAA-938A2F85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NTD-Ge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thermistor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B095551-18CD-294D-B496-4CC67C97ED75}"/>
                  </a:ext>
                </a:extLst>
              </p:cNvPr>
              <p:cNvSpPr txBox="1"/>
              <p:nvPr/>
            </p:nvSpPr>
            <p:spPr>
              <a:xfrm>
                <a:off x="3183024" y="1513600"/>
                <a:ext cx="2330125" cy="74219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𝑅</m:t>
                      </m:r>
                      <m:r>
                        <a:rPr kumimoji="1" lang="en-US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𝑒𝑥𝑝</m:t>
                      </m:r>
                      <m:sSup>
                        <m:sSup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mr-IN" altLang="zh-CN" sz="24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mr-IN" altLang="zh-CN" sz="24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zh-CN" sz="2400" b="0" i="1" smtClean="0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kumimoji="1" lang="en-US" altLang="zh-CN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kumimoji="1" lang="en-US" altLang="zh-CN" sz="24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T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zh-C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B095551-18CD-294D-B496-4CC67C97E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024" y="1513600"/>
                <a:ext cx="2330125" cy="742191"/>
              </a:xfrm>
              <a:prstGeom prst="rect">
                <a:avLst/>
              </a:prstGeom>
              <a:blipFill>
                <a:blip r:embed="rId3"/>
                <a:stretch>
                  <a:fillRect l="-2174"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椭圆 6">
            <a:extLst>
              <a:ext uri="{FF2B5EF4-FFF2-40B4-BE49-F238E27FC236}">
                <a16:creationId xmlns:a16="http://schemas.microsoft.com/office/drawing/2014/main" id="{D0B5B3FB-32DF-5748-92A8-0111E617F723}"/>
              </a:ext>
            </a:extLst>
          </p:cNvPr>
          <p:cNvSpPr/>
          <p:nvPr/>
        </p:nvSpPr>
        <p:spPr>
          <a:xfrm>
            <a:off x="3775402" y="1710390"/>
            <a:ext cx="402336" cy="457845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FA6C99F-8310-4446-95FB-F9C3B4678F2F}"/>
              </a:ext>
            </a:extLst>
          </p:cNvPr>
          <p:cNvSpPr txBox="1"/>
          <p:nvPr/>
        </p:nvSpPr>
        <p:spPr>
          <a:xfrm>
            <a:off x="973776" y="1906489"/>
            <a:ext cx="2134775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  <a:cs typeface="SimHei" charset="-122"/>
              </a:rPr>
              <a:t>Ge</a:t>
            </a:r>
            <a:r>
              <a:rPr kumimoji="1" lang="zh-CN" altLang="en-US" sz="1600" dirty="0">
                <a:latin typeface="PingFang SC" panose="020B0400000000000000" pitchFamily="34" charset="-122"/>
                <a:ea typeface="PingFang SC" panose="020B0400000000000000" pitchFamily="34" charset="-122"/>
                <a:cs typeface="SimHei" charset="-122"/>
              </a:rPr>
              <a:t> </a:t>
            </a:r>
            <a:r>
              <a:rPr kumimoji="1"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  <a:cs typeface="SimHei" charset="-122"/>
              </a:rPr>
              <a:t>intrinsic</a:t>
            </a:r>
            <a:r>
              <a:rPr kumimoji="1" lang="zh-CN" altLang="en-US" sz="1600" dirty="0">
                <a:latin typeface="PingFang SC" panose="020B0400000000000000" pitchFamily="34" charset="-122"/>
                <a:ea typeface="PingFang SC" panose="020B0400000000000000" pitchFamily="34" charset="-122"/>
                <a:cs typeface="SimHei" charset="-122"/>
              </a:rPr>
              <a:t> </a:t>
            </a:r>
            <a:r>
              <a:rPr kumimoji="1"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  <a:cs typeface="SimHei" charset="-122"/>
              </a:rPr>
              <a:t>property</a:t>
            </a:r>
            <a:endParaRPr kumimoji="1"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  <a:cs typeface="SimHei" charset="-122"/>
            </a:endParaRPr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80E5E557-0BFF-EC4C-AB97-C1AC4920D290}"/>
              </a:ext>
            </a:extLst>
          </p:cNvPr>
          <p:cNvCxnSpPr>
            <a:cxnSpLocks/>
            <a:stCxn id="8" idx="3"/>
            <a:endCxn id="7" idx="3"/>
          </p:cNvCxnSpPr>
          <p:nvPr/>
        </p:nvCxnSpPr>
        <p:spPr>
          <a:xfrm>
            <a:off x="3108551" y="2075766"/>
            <a:ext cx="725772" cy="25419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>
            <a:extLst>
              <a:ext uri="{FF2B5EF4-FFF2-40B4-BE49-F238E27FC236}">
                <a16:creationId xmlns:a16="http://schemas.microsoft.com/office/drawing/2014/main" id="{C21384FE-0F8C-E140-A8EC-A63BCB4C8CB2}"/>
              </a:ext>
            </a:extLst>
          </p:cNvPr>
          <p:cNvSpPr/>
          <p:nvPr/>
        </p:nvSpPr>
        <p:spPr>
          <a:xfrm>
            <a:off x="4773879" y="1501725"/>
            <a:ext cx="437883" cy="422078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5FE7549A-1FC3-EE47-869E-2D43AD01C4DC}"/>
              </a:ext>
            </a:extLst>
          </p:cNvPr>
          <p:cNvCxnSpPr>
            <a:cxnSpLocks/>
            <a:stCxn id="12" idx="1"/>
            <a:endCxn id="10" idx="5"/>
          </p:cNvCxnSpPr>
          <p:nvPr/>
        </p:nvCxnSpPr>
        <p:spPr>
          <a:xfrm flipH="1" flipV="1">
            <a:off x="5147636" y="1861991"/>
            <a:ext cx="660267" cy="77052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C13B8EAB-F847-F24A-9633-FF0983D98A5B}"/>
              </a:ext>
            </a:extLst>
          </p:cNvPr>
          <p:cNvSpPr txBox="1"/>
          <p:nvPr/>
        </p:nvSpPr>
        <p:spPr>
          <a:xfrm>
            <a:off x="5807903" y="1769766"/>
            <a:ext cx="1424170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  <a:cs typeface="SimHei" charset="-122"/>
              </a:rPr>
              <a:t>Doping</a:t>
            </a:r>
            <a:r>
              <a:rPr kumimoji="1" lang="zh-CN" altLang="en-US" sz="1600" dirty="0">
                <a:latin typeface="PingFang SC" panose="020B0400000000000000" pitchFamily="34" charset="-122"/>
                <a:ea typeface="PingFang SC" panose="020B0400000000000000" pitchFamily="34" charset="-122"/>
                <a:cs typeface="SimHei" charset="-122"/>
              </a:rPr>
              <a:t> </a:t>
            </a:r>
            <a:r>
              <a:rPr kumimoji="1" lang="en-US" altLang="zh-CN" sz="1600" dirty="0">
                <a:latin typeface="PingFang SC" panose="020B0400000000000000" pitchFamily="34" charset="-122"/>
                <a:ea typeface="PingFang SC" panose="020B0400000000000000" pitchFamily="34" charset="-122"/>
                <a:cs typeface="SimHei" charset="-122"/>
              </a:rPr>
              <a:t>level</a:t>
            </a:r>
            <a:endParaRPr kumimoji="1" lang="zh-CN" altLang="en-US" sz="1600" dirty="0">
              <a:latin typeface="PingFang SC" panose="020B0400000000000000" pitchFamily="34" charset="-122"/>
              <a:ea typeface="PingFang SC" panose="020B0400000000000000" pitchFamily="34" charset="-122"/>
              <a:cs typeface="SimHei" charset="-122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154C6326-FA55-F047-89B9-C3CF8B6A5B65}"/>
              </a:ext>
            </a:extLst>
          </p:cNvPr>
          <p:cNvGrpSpPr>
            <a:grpSpLocks noChangeAspect="1"/>
          </p:cNvGrpSpPr>
          <p:nvPr/>
        </p:nvGrpSpPr>
        <p:grpSpPr>
          <a:xfrm>
            <a:off x="431696" y="2730401"/>
            <a:ext cx="4342183" cy="2616615"/>
            <a:chOff x="431696" y="2601748"/>
            <a:chExt cx="4173832" cy="2743929"/>
          </a:xfrm>
        </p:grpSpPr>
        <p:grpSp>
          <p:nvGrpSpPr>
            <p:cNvPr id="57" name="组 17">
              <a:extLst>
                <a:ext uri="{FF2B5EF4-FFF2-40B4-BE49-F238E27FC236}">
                  <a16:creationId xmlns:a16="http://schemas.microsoft.com/office/drawing/2014/main" id="{A24988FB-906C-B54C-A6A4-0F8EC2C123F9}"/>
                </a:ext>
              </a:extLst>
            </p:cNvPr>
            <p:cNvGrpSpPr/>
            <p:nvPr/>
          </p:nvGrpSpPr>
          <p:grpSpPr>
            <a:xfrm>
              <a:off x="771144" y="2601748"/>
              <a:ext cx="3834384" cy="2701423"/>
              <a:chOff x="408432" y="2974497"/>
              <a:chExt cx="3834384" cy="2701423"/>
            </a:xfrm>
          </p:grpSpPr>
          <p:pic>
            <p:nvPicPr>
              <p:cNvPr id="60" name="图片 59">
                <a:extLst>
                  <a:ext uri="{FF2B5EF4-FFF2-40B4-BE49-F238E27FC236}">
                    <a16:creationId xmlns:a16="http://schemas.microsoft.com/office/drawing/2014/main" id="{42DD0F14-273C-6042-AFAD-3F5651C5C5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9808" y="2974497"/>
                <a:ext cx="3493008" cy="2280051"/>
              </a:xfrm>
              <a:prstGeom prst="rect">
                <a:avLst/>
              </a:prstGeom>
            </p:spPr>
          </p:pic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D6303A1E-65C0-FA46-8C7F-5A40370E1C98}"/>
                  </a:ext>
                </a:extLst>
              </p:cNvPr>
              <p:cNvSpPr txBox="1"/>
              <p:nvPr/>
            </p:nvSpPr>
            <p:spPr>
              <a:xfrm>
                <a:off x="749810" y="5217972"/>
                <a:ext cx="457200" cy="451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05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0.02</a:t>
                </a:r>
                <a:endParaRPr kumimoji="1" lang="zh-CN" altLang="en-US" sz="1050" dirty="0"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</p:txBody>
          </p:sp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0BA257FC-795E-BB46-ACE5-2C7A9FDC53FE}"/>
                  </a:ext>
                </a:extLst>
              </p:cNvPr>
              <p:cNvSpPr txBox="1"/>
              <p:nvPr/>
            </p:nvSpPr>
            <p:spPr>
              <a:xfrm>
                <a:off x="1341119" y="5224068"/>
                <a:ext cx="457200" cy="451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05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0.04</a:t>
                </a:r>
                <a:endParaRPr kumimoji="1" lang="zh-CN" altLang="en-US" sz="1050" dirty="0"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</p:txBody>
          </p:sp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36B43264-FB03-F641-A42B-596417C23A5D}"/>
                  </a:ext>
                </a:extLst>
              </p:cNvPr>
              <p:cNvSpPr txBox="1"/>
              <p:nvPr/>
            </p:nvSpPr>
            <p:spPr>
              <a:xfrm>
                <a:off x="1926336" y="5224068"/>
                <a:ext cx="457200" cy="451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05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0.06</a:t>
                </a:r>
                <a:endParaRPr kumimoji="1" lang="zh-CN" altLang="en-US" sz="1050" dirty="0"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</p:txBody>
          </p:sp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0C60EC94-1E83-0C41-9C3A-B87013D48BE9}"/>
                  </a:ext>
                </a:extLst>
              </p:cNvPr>
              <p:cNvSpPr txBox="1"/>
              <p:nvPr/>
            </p:nvSpPr>
            <p:spPr>
              <a:xfrm>
                <a:off x="2511552" y="5224067"/>
                <a:ext cx="457200" cy="451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05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0.08</a:t>
                </a:r>
                <a:endParaRPr kumimoji="1" lang="zh-CN" altLang="en-US" sz="1050" dirty="0"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</p:txBody>
          </p:sp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0486A624-A9C4-FF47-8A9E-0979FC325DA3}"/>
                  </a:ext>
                </a:extLst>
              </p:cNvPr>
              <p:cNvSpPr txBox="1"/>
              <p:nvPr/>
            </p:nvSpPr>
            <p:spPr>
              <a:xfrm>
                <a:off x="3096768" y="5224067"/>
                <a:ext cx="457200" cy="266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05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0.10</a:t>
                </a:r>
                <a:endParaRPr kumimoji="1" lang="zh-CN" altLang="en-US" sz="1050" dirty="0"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</p:txBody>
          </p:sp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4B33A044-643B-FB4E-98EE-98781B7D6F54}"/>
                  </a:ext>
                </a:extLst>
              </p:cNvPr>
              <p:cNvSpPr txBox="1"/>
              <p:nvPr/>
            </p:nvSpPr>
            <p:spPr>
              <a:xfrm>
                <a:off x="3645408" y="5224067"/>
                <a:ext cx="457200" cy="266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05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0.12</a:t>
                </a:r>
                <a:endParaRPr kumimoji="1" lang="zh-CN" altLang="en-US" sz="1050" dirty="0"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</p:txBody>
          </p:sp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0F8B6FB2-E7E0-B448-AFCE-F9D540401367}"/>
                  </a:ext>
                </a:extLst>
              </p:cNvPr>
              <p:cNvSpPr txBox="1"/>
              <p:nvPr/>
            </p:nvSpPr>
            <p:spPr>
              <a:xfrm>
                <a:off x="420624" y="5068811"/>
                <a:ext cx="530352" cy="274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05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10</a:t>
                </a:r>
                <a:r>
                  <a:rPr kumimoji="1" lang="en-US" altLang="zh-CN" sz="1050" baseline="300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2</a:t>
                </a:r>
                <a:endParaRPr kumimoji="1" lang="zh-CN" altLang="en-US" sz="1050" baseline="30000" dirty="0"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</p:txBody>
          </p:sp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1170DECB-4A6B-6A46-B7E3-ED96A530F48B}"/>
                  </a:ext>
                </a:extLst>
              </p:cNvPr>
              <p:cNvSpPr txBox="1"/>
              <p:nvPr/>
            </p:nvSpPr>
            <p:spPr>
              <a:xfrm>
                <a:off x="426720" y="4635995"/>
                <a:ext cx="530352" cy="274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05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10</a:t>
                </a:r>
                <a:r>
                  <a:rPr kumimoji="1" lang="en-US" altLang="zh-CN" sz="1050" baseline="300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3</a:t>
                </a:r>
                <a:endParaRPr kumimoji="1" lang="zh-CN" altLang="en-US" sz="1050" baseline="30000" dirty="0"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</p:txBody>
          </p:sp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6DE4AE86-1D5A-1647-99DF-E2C3DC343518}"/>
                  </a:ext>
                </a:extLst>
              </p:cNvPr>
              <p:cNvSpPr txBox="1"/>
              <p:nvPr/>
            </p:nvSpPr>
            <p:spPr>
              <a:xfrm>
                <a:off x="408432" y="4160507"/>
                <a:ext cx="530352" cy="274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05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10</a:t>
                </a:r>
                <a:r>
                  <a:rPr kumimoji="1" lang="en-US" altLang="zh-CN" sz="1050" baseline="300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4</a:t>
                </a:r>
                <a:endParaRPr kumimoji="1" lang="zh-CN" altLang="en-US" sz="1050" baseline="30000" dirty="0"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</p:txBody>
          </p:sp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95351C1C-9B90-FC40-83D1-CC1E07133D97}"/>
                  </a:ext>
                </a:extLst>
              </p:cNvPr>
              <p:cNvSpPr txBox="1"/>
              <p:nvPr/>
            </p:nvSpPr>
            <p:spPr>
              <a:xfrm>
                <a:off x="408432" y="3703305"/>
                <a:ext cx="530352" cy="274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05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10</a:t>
                </a:r>
                <a:r>
                  <a:rPr kumimoji="1" lang="en-US" altLang="zh-CN" sz="1050" baseline="300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5</a:t>
                </a:r>
                <a:endParaRPr kumimoji="1" lang="zh-CN" altLang="en-US" sz="1050" baseline="30000" dirty="0"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</p:txBody>
          </p:sp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17AD3745-45FD-3448-872E-DCBE557B3549}"/>
                  </a:ext>
                </a:extLst>
              </p:cNvPr>
              <p:cNvSpPr txBox="1"/>
              <p:nvPr/>
            </p:nvSpPr>
            <p:spPr>
              <a:xfrm>
                <a:off x="408432" y="3227819"/>
                <a:ext cx="530352" cy="274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05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10</a:t>
                </a:r>
                <a:r>
                  <a:rPr kumimoji="1" lang="en-US" altLang="zh-CN" sz="1050" baseline="30000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6</a:t>
                </a:r>
                <a:endParaRPr kumimoji="1" lang="zh-CN" altLang="en-US" sz="1050" baseline="30000" dirty="0"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</p:txBody>
          </p:sp>
        </p:grp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D56C8341-5821-764E-A218-84204FD71191}"/>
                </a:ext>
              </a:extLst>
            </p:cNvPr>
            <p:cNvSpPr txBox="1"/>
            <p:nvPr/>
          </p:nvSpPr>
          <p:spPr>
            <a:xfrm>
              <a:off x="2011680" y="5037900"/>
              <a:ext cx="21244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Temperature</a:t>
              </a:r>
              <a:r>
                <a:rPr kumimoji="1" lang="zh-CN" altLang="en-US" sz="14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 </a:t>
              </a:r>
              <a:r>
                <a:rPr kumimoji="1" lang="en-US" altLang="zh-CN" sz="14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(K)</a:t>
              </a:r>
              <a:endParaRPr kumimoji="1" lang="zh-CN" altLang="en-US" sz="1400" dirty="0"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410A3106-A84B-2E48-B63A-4D4947C1A8BE}"/>
                </a:ext>
              </a:extLst>
            </p:cNvPr>
            <p:cNvSpPr txBox="1"/>
            <p:nvPr/>
          </p:nvSpPr>
          <p:spPr>
            <a:xfrm rot="10800000">
              <a:off x="431696" y="3061816"/>
              <a:ext cx="400110" cy="140817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en-US" altLang="zh-CN" sz="14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Resistance</a:t>
              </a:r>
              <a:r>
                <a:rPr kumimoji="1" lang="zh-CN" altLang="en-US" sz="14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 </a:t>
              </a:r>
              <a:r>
                <a:rPr kumimoji="1" lang="en-US" altLang="zh-CN" sz="1400" dirty="0">
                  <a:latin typeface="PingFang SC" panose="020B0400000000000000" pitchFamily="34" charset="-122"/>
                  <a:ea typeface="PingFang SC" panose="020B0400000000000000" pitchFamily="34" charset="-122"/>
                </a:rPr>
                <a:t>(Ω)</a:t>
              </a:r>
              <a:endParaRPr kumimoji="1" lang="zh-CN" altLang="en-US" sz="1400" dirty="0"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BCBFCBBD-349E-C946-A520-408C18E21E42}"/>
              </a:ext>
            </a:extLst>
          </p:cNvPr>
          <p:cNvGrpSpPr/>
          <p:nvPr/>
        </p:nvGrpSpPr>
        <p:grpSpPr>
          <a:xfrm>
            <a:off x="5323934" y="2769954"/>
            <a:ext cx="2716045" cy="1991900"/>
            <a:chOff x="4931664" y="2589586"/>
            <a:chExt cx="3115056" cy="2359489"/>
          </a:xfrm>
        </p:grpSpPr>
        <p:pic>
          <p:nvPicPr>
            <p:cNvPr id="74" name="图片 73">
              <a:extLst>
                <a:ext uri="{FF2B5EF4-FFF2-40B4-BE49-F238E27FC236}">
                  <a16:creationId xmlns:a16="http://schemas.microsoft.com/office/drawing/2014/main" id="{C2755172-548E-484B-AF9D-5DE4FD04F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1664" y="2589586"/>
              <a:ext cx="3115056" cy="2359489"/>
            </a:xfrm>
            <a:prstGeom prst="rect">
              <a:avLst/>
            </a:prstGeom>
          </p:spPr>
        </p:pic>
        <p:cxnSp>
          <p:nvCxnSpPr>
            <p:cNvPr id="75" name="直线箭头连接符 74">
              <a:extLst>
                <a:ext uri="{FF2B5EF4-FFF2-40B4-BE49-F238E27FC236}">
                  <a16:creationId xmlns:a16="http://schemas.microsoft.com/office/drawing/2014/main" id="{84CB7D27-720F-1841-AA5A-C8CE2903DA43}"/>
                </a:ext>
              </a:extLst>
            </p:cNvPr>
            <p:cNvCxnSpPr/>
            <p:nvPr/>
          </p:nvCxnSpPr>
          <p:spPr>
            <a:xfrm>
              <a:off x="5632588" y="3897486"/>
              <a:ext cx="1008000" cy="79200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E13D83C8-B741-804C-9F8E-F08FF33F832D}"/>
                </a:ext>
              </a:extLst>
            </p:cNvPr>
            <p:cNvSpPr txBox="1"/>
            <p:nvPr/>
          </p:nvSpPr>
          <p:spPr>
            <a:xfrm rot="2304850">
              <a:off x="5574144" y="4173482"/>
              <a:ext cx="924275" cy="364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b="1" dirty="0">
                  <a:solidFill>
                    <a:srgbClr val="0432FF"/>
                  </a:solidFill>
                </a:rPr>
                <a:t>3.0</a:t>
              </a:r>
              <a:r>
                <a:rPr kumimoji="1" lang="zh-CN" altLang="en-US" sz="1400" b="1" dirty="0">
                  <a:solidFill>
                    <a:srgbClr val="0432FF"/>
                  </a:solidFill>
                </a:rPr>
                <a:t> </a:t>
              </a:r>
              <a:r>
                <a:rPr kumimoji="1" lang="en-US" altLang="zh-CN" sz="1400" b="1" dirty="0">
                  <a:solidFill>
                    <a:srgbClr val="0432FF"/>
                  </a:solidFill>
                </a:rPr>
                <a:t>mm</a:t>
              </a:r>
              <a:endParaRPr kumimoji="1" lang="zh-CN" altLang="en-US" sz="1400" b="1" dirty="0">
                <a:solidFill>
                  <a:srgbClr val="0432FF"/>
                </a:solidFill>
              </a:endParaRPr>
            </a:p>
          </p:txBody>
        </p:sp>
        <p:cxnSp>
          <p:nvCxnSpPr>
            <p:cNvPr id="77" name="直线箭头连接符 76">
              <a:extLst>
                <a:ext uri="{FF2B5EF4-FFF2-40B4-BE49-F238E27FC236}">
                  <a16:creationId xmlns:a16="http://schemas.microsoft.com/office/drawing/2014/main" id="{08592D29-99AB-6D4E-9245-35302FA87121}"/>
                </a:ext>
              </a:extLst>
            </p:cNvPr>
            <p:cNvCxnSpPr/>
            <p:nvPr/>
          </p:nvCxnSpPr>
          <p:spPr>
            <a:xfrm rot="16619772">
              <a:off x="6661386" y="3866798"/>
              <a:ext cx="1044000" cy="75600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4D3DE7EF-880B-074A-A5F8-F35C9198E579}"/>
                </a:ext>
              </a:extLst>
            </p:cNvPr>
            <p:cNvSpPr txBox="1"/>
            <p:nvPr/>
          </p:nvSpPr>
          <p:spPr>
            <a:xfrm rot="18708868">
              <a:off x="6858682" y="3940077"/>
              <a:ext cx="924276" cy="600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b="1" dirty="0">
                  <a:solidFill>
                    <a:srgbClr val="0432FF"/>
                  </a:solidFill>
                </a:rPr>
                <a:t>2.9</a:t>
              </a:r>
              <a:r>
                <a:rPr kumimoji="1" lang="zh-CN" altLang="en-US" sz="1400" b="1" dirty="0">
                  <a:solidFill>
                    <a:srgbClr val="0432FF"/>
                  </a:solidFill>
                </a:rPr>
                <a:t> </a:t>
              </a:r>
              <a:r>
                <a:rPr kumimoji="1" lang="en-US" altLang="zh-CN" sz="1400" b="1" dirty="0">
                  <a:solidFill>
                    <a:srgbClr val="0432FF"/>
                  </a:solidFill>
                </a:rPr>
                <a:t>mm</a:t>
              </a:r>
              <a:endParaRPr kumimoji="1" lang="zh-CN" altLang="en-US" sz="1400" b="1" dirty="0">
                <a:solidFill>
                  <a:srgbClr val="0432FF"/>
                </a:solidFill>
              </a:endParaRPr>
            </a:p>
          </p:txBody>
        </p:sp>
        <p:cxnSp>
          <p:nvCxnSpPr>
            <p:cNvPr id="79" name="直线箭头连接符 78">
              <a:extLst>
                <a:ext uri="{FF2B5EF4-FFF2-40B4-BE49-F238E27FC236}">
                  <a16:creationId xmlns:a16="http://schemas.microsoft.com/office/drawing/2014/main" id="{CA43720C-EF9C-064F-869F-C69901FE3010}"/>
                </a:ext>
              </a:extLst>
            </p:cNvPr>
            <p:cNvCxnSpPr/>
            <p:nvPr/>
          </p:nvCxnSpPr>
          <p:spPr>
            <a:xfrm>
              <a:off x="5577725" y="3612458"/>
              <a:ext cx="0" cy="25200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3D571C72-427A-0441-8EC8-89A40C277E1D}"/>
                </a:ext>
              </a:extLst>
            </p:cNvPr>
            <p:cNvSpPr txBox="1"/>
            <p:nvPr/>
          </p:nvSpPr>
          <p:spPr>
            <a:xfrm>
              <a:off x="4931664" y="3246493"/>
              <a:ext cx="924275" cy="364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b="1" dirty="0">
                  <a:solidFill>
                    <a:srgbClr val="0432FF"/>
                  </a:solidFill>
                </a:rPr>
                <a:t>0.9</a:t>
              </a:r>
              <a:r>
                <a:rPr kumimoji="1" lang="zh-CN" altLang="en-US" sz="1400" b="1" dirty="0">
                  <a:solidFill>
                    <a:srgbClr val="0432FF"/>
                  </a:solidFill>
                </a:rPr>
                <a:t> </a:t>
              </a:r>
              <a:r>
                <a:rPr kumimoji="1" lang="en-US" altLang="zh-CN" sz="1400" b="1" dirty="0">
                  <a:solidFill>
                    <a:srgbClr val="0432FF"/>
                  </a:solidFill>
                </a:rPr>
                <a:t>mm</a:t>
              </a:r>
              <a:endParaRPr kumimoji="1" lang="zh-CN" altLang="en-US" sz="1400" b="1" dirty="0">
                <a:solidFill>
                  <a:srgbClr val="0432FF"/>
                </a:solidFill>
              </a:endParaRPr>
            </a:p>
          </p:txBody>
        </p:sp>
        <p:cxnSp>
          <p:nvCxnSpPr>
            <p:cNvPr id="81" name="直线箭头连接符 80">
              <a:extLst>
                <a:ext uri="{FF2B5EF4-FFF2-40B4-BE49-F238E27FC236}">
                  <a16:creationId xmlns:a16="http://schemas.microsoft.com/office/drawing/2014/main" id="{D0FFDE03-A695-A44F-9918-2036C1F2028C}"/>
                </a:ext>
              </a:extLst>
            </p:cNvPr>
            <p:cNvCxnSpPr/>
            <p:nvPr/>
          </p:nvCxnSpPr>
          <p:spPr>
            <a:xfrm flipH="1">
              <a:off x="6875070" y="3061816"/>
              <a:ext cx="55681" cy="119668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C57F7327-2613-4244-AE18-DEC278192665}"/>
                </a:ext>
              </a:extLst>
            </p:cNvPr>
            <p:cNvSpPr txBox="1"/>
            <p:nvPr/>
          </p:nvSpPr>
          <p:spPr>
            <a:xfrm>
              <a:off x="6894576" y="2813676"/>
              <a:ext cx="924275" cy="364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b="1" dirty="0">
                  <a:solidFill>
                    <a:srgbClr val="0432FF"/>
                  </a:solidFill>
                </a:rPr>
                <a:t>0.2</a:t>
              </a:r>
              <a:r>
                <a:rPr kumimoji="1" lang="zh-CN" altLang="en-US" sz="1400" b="1" dirty="0">
                  <a:solidFill>
                    <a:srgbClr val="0432FF"/>
                  </a:solidFill>
                </a:rPr>
                <a:t> </a:t>
              </a:r>
              <a:r>
                <a:rPr kumimoji="1" lang="en-US" altLang="zh-CN" sz="1400" b="1" dirty="0">
                  <a:solidFill>
                    <a:srgbClr val="0432FF"/>
                  </a:solidFill>
                </a:rPr>
                <a:t>mm</a:t>
              </a:r>
              <a:endParaRPr kumimoji="1" lang="zh-CN" altLang="en-US" sz="1400" b="1" dirty="0">
                <a:solidFill>
                  <a:srgbClr val="0432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5016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609813D-B6F6-744B-BA07-2A7551119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773" y="1077481"/>
            <a:ext cx="7886700" cy="5204565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10Nine</a:t>
            </a:r>
            <a:r>
              <a:rPr kumimoji="1" lang="zh-CN" altLang="en-US" dirty="0"/>
              <a:t> </a:t>
            </a:r>
            <a:r>
              <a:rPr kumimoji="1" lang="en-US" altLang="zh-CN" dirty="0"/>
              <a:t>High-purity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Ge,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preparation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wrap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en-US" altLang="zh-CN" dirty="0"/>
              <a:t>China</a:t>
            </a:r>
            <a:r>
              <a:rPr kumimoji="1" lang="zh-CN" altLang="en-US" dirty="0"/>
              <a:t> </a:t>
            </a:r>
            <a:r>
              <a:rPr kumimoji="1" lang="en-US" altLang="zh-CN" dirty="0"/>
              <a:t>Advanced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Research</a:t>
            </a:r>
            <a:r>
              <a:rPr kumimoji="1" lang="zh-CN" altLang="en-US" dirty="0"/>
              <a:t> </a:t>
            </a:r>
            <a:r>
              <a:rPr kumimoji="1" lang="en-US" altLang="zh-CN" dirty="0"/>
              <a:t>reactor,</a:t>
            </a:r>
            <a:r>
              <a:rPr kumimoji="1" lang="zh-CN" altLang="en-US" dirty="0"/>
              <a:t> </a:t>
            </a:r>
            <a:r>
              <a:rPr kumimoji="1" lang="en-US" altLang="zh-CN" dirty="0"/>
              <a:t>CARR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2020.12.23,</a:t>
            </a:r>
            <a:r>
              <a:rPr kumimoji="1" lang="zh-CN" altLang="en-US" dirty="0"/>
              <a:t> </a:t>
            </a:r>
            <a:r>
              <a:rPr kumimoji="1" lang="en-US" altLang="zh-CN" dirty="0"/>
              <a:t>irradiation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</a:t>
            </a:r>
            <a:r>
              <a:rPr kumimoji="1" lang="zh-CN" altLang="en-US" dirty="0"/>
              <a:t> </a:t>
            </a:r>
            <a:r>
              <a:rPr kumimoji="1" lang="en-US" altLang="zh-CN" dirty="0"/>
              <a:t>64 h 29 min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Thermal</a:t>
            </a:r>
            <a:r>
              <a:rPr kumimoji="1" lang="zh-CN" altLang="en-US" dirty="0"/>
              <a:t> </a:t>
            </a:r>
            <a:r>
              <a:rPr kumimoji="1" lang="en-US" altLang="zh-CN" dirty="0"/>
              <a:t>neutron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percentage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&gt;</a:t>
            </a:r>
            <a:r>
              <a:rPr kumimoji="1" lang="zh-CN" altLang="en-US" dirty="0"/>
              <a:t> </a:t>
            </a:r>
            <a:r>
              <a:rPr kumimoji="1" lang="en-US" altLang="zh-CN" dirty="0"/>
              <a:t>99%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No</a:t>
            </a:r>
            <a:r>
              <a:rPr kumimoji="1" lang="zh-CN" altLang="en-US" dirty="0"/>
              <a:t> </a:t>
            </a:r>
            <a:r>
              <a:rPr kumimoji="1" lang="en-US" altLang="zh-CN" dirty="0"/>
              <a:t>fluence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monitor</a:t>
            </a:r>
          </a:p>
          <a:p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10343C6-588F-0742-86E0-CD91F218B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1806-CF09-6547-BC61-D055314D0BAF}" type="slidenum">
              <a:rPr kumimoji="1" lang="zh-CN" altLang="en-US" smtClean="0"/>
              <a:pPr/>
              <a:t>4</a:t>
            </a:fld>
            <a:endParaRPr kumimoji="1"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75C9D718-F93B-4F41-824D-6EC18A33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Neutron Irradiation of Ge </a:t>
            </a:r>
            <a:endParaRPr kumimoji="1" lang="zh-CN" altLang="en-US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514F07F-99B3-9A4F-97BA-C7D22B57EB2E}"/>
              </a:ext>
            </a:extLst>
          </p:cNvPr>
          <p:cNvGrpSpPr>
            <a:grpSpLocks noChangeAspect="1"/>
          </p:cNvGrpSpPr>
          <p:nvPr/>
        </p:nvGrpSpPr>
        <p:grpSpPr>
          <a:xfrm>
            <a:off x="439660" y="1563878"/>
            <a:ext cx="8273042" cy="2034347"/>
            <a:chOff x="581197" y="1635128"/>
            <a:chExt cx="8784033" cy="2160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CB51302-D634-2B4E-A90F-C3178FDBBC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1197" y="1635128"/>
              <a:ext cx="2160000" cy="216000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339BB77-2E5E-E543-A4BB-05CF2CA405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90384" y="1635128"/>
              <a:ext cx="2160000" cy="2160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A5262CFA-A7E9-7B40-8306-E1C44457C4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04577" y="1635128"/>
              <a:ext cx="2160000" cy="216000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871A3A-BEE9-A043-B6EE-E4B55C3EA12C}"/>
                </a:ext>
              </a:extLst>
            </p:cNvPr>
            <p:cNvSpPr/>
            <p:nvPr/>
          </p:nvSpPr>
          <p:spPr>
            <a:xfrm>
              <a:off x="760950" y="1732097"/>
              <a:ext cx="12486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1600" dirty="0">
                  <a:solidFill>
                    <a:schemeClr val="bg1"/>
                  </a:solidFill>
                  <a:latin typeface="Times New Roman" panose="02020603050405020304" pitchFamily="18" charset="0"/>
                  <a:ea typeface="Heiti SC Light" panose="02000000000000000000" pitchFamily="2" charset="-128"/>
                </a:rPr>
                <a:t>Wafer</a:t>
              </a:r>
              <a:r>
                <a:rPr kumimoji="1" lang="zh-CN" altLang="en-US" sz="1600" dirty="0">
                  <a:solidFill>
                    <a:schemeClr val="bg1"/>
                  </a:solidFill>
                  <a:latin typeface="Times New Roman" panose="02020603050405020304" pitchFamily="18" charset="0"/>
                  <a:ea typeface="Heiti SC Light" panose="02000000000000000000" pitchFamily="2" charset="-128"/>
                </a:rPr>
                <a:t> </a:t>
              </a:r>
              <a:r>
                <a:rPr kumimoji="1" lang="en-US" altLang="zh-CN" sz="1600" dirty="0">
                  <a:solidFill>
                    <a:schemeClr val="bg1"/>
                  </a:solidFill>
                  <a:latin typeface="Times New Roman" panose="02020603050405020304" pitchFamily="18" charset="0"/>
                  <a:ea typeface="Heiti SC Light" panose="02000000000000000000" pitchFamily="2" charset="-128"/>
                </a:rPr>
                <a:t>dicing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A58D480-7D94-3243-8BAE-66CC2E8C4F20}"/>
                </a:ext>
              </a:extLst>
            </p:cNvPr>
            <p:cNvSpPr/>
            <p:nvPr/>
          </p:nvSpPr>
          <p:spPr>
            <a:xfrm>
              <a:off x="2758660" y="1732097"/>
              <a:ext cx="2277723" cy="6792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1600" dirty="0">
                  <a:solidFill>
                    <a:schemeClr val="bg1"/>
                  </a:solidFill>
                  <a:latin typeface="Times New Roman" panose="02020603050405020304" pitchFamily="18" charset="0"/>
                  <a:ea typeface="Heiti SC Light" panose="02000000000000000000" pitchFamily="2" charset="-128"/>
                </a:rPr>
                <a:t>HNO</a:t>
              </a:r>
              <a:r>
                <a:rPr kumimoji="1" lang="en-US" altLang="zh-CN" sz="1600" baseline="-25000" dirty="0">
                  <a:solidFill>
                    <a:schemeClr val="bg1"/>
                  </a:solidFill>
                  <a:latin typeface="Times New Roman" panose="02020603050405020304" pitchFamily="18" charset="0"/>
                  <a:ea typeface="Heiti SC Light" panose="02000000000000000000" pitchFamily="2" charset="-128"/>
                </a:rPr>
                <a:t>3</a:t>
              </a:r>
              <a:r>
                <a:rPr kumimoji="1" lang="en-US" altLang="zh-CN" sz="1600" dirty="0">
                  <a:solidFill>
                    <a:schemeClr val="bg1"/>
                  </a:solidFill>
                  <a:latin typeface="Times New Roman" panose="02020603050405020304" pitchFamily="18" charset="0"/>
                  <a:ea typeface="Heiti SC Light" panose="02000000000000000000" pitchFamily="2" charset="-128"/>
                </a:rPr>
                <a:t>:HF=7:3</a:t>
              </a:r>
              <a:r>
                <a:rPr kumimoji="1" lang="zh-CN" altLang="en-US" sz="1600" dirty="0">
                  <a:solidFill>
                    <a:schemeClr val="bg1"/>
                  </a:solidFill>
                  <a:latin typeface="Times New Roman" panose="02020603050405020304" pitchFamily="18" charset="0"/>
                  <a:ea typeface="Heiti SC Light" panose="02000000000000000000" pitchFamily="2" charset="-128"/>
                </a:rPr>
                <a:t> </a:t>
              </a:r>
              <a:endParaRPr kumimoji="1"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Heiti SC Light" panose="02000000000000000000" pitchFamily="2" charset="-128"/>
              </a:endParaRPr>
            </a:p>
            <a:p>
              <a:r>
                <a:rPr kumimoji="1" lang="en-US" altLang="zh-CN" sz="1600" dirty="0">
                  <a:solidFill>
                    <a:schemeClr val="bg1"/>
                  </a:solidFill>
                  <a:latin typeface="Times New Roman" panose="02020603050405020304" pitchFamily="18" charset="0"/>
                  <a:ea typeface="Heiti SC Light" panose="02000000000000000000" pitchFamily="2" charset="-128"/>
                </a:rPr>
                <a:t>etching</a:t>
              </a:r>
              <a:r>
                <a:rPr kumimoji="1" lang="zh-CN" altLang="en-US" sz="1600" dirty="0">
                  <a:solidFill>
                    <a:schemeClr val="bg1"/>
                  </a:solidFill>
                  <a:latin typeface="Times New Roman" panose="02020603050405020304" pitchFamily="18" charset="0"/>
                  <a:ea typeface="Heiti SC Light" panose="02000000000000000000" pitchFamily="2" charset="-128"/>
                </a:rPr>
                <a:t> </a:t>
              </a:r>
              <a:r>
                <a:rPr kumimoji="1" lang="en-US" altLang="zh-CN" sz="1600" dirty="0">
                  <a:solidFill>
                    <a:schemeClr val="bg1"/>
                  </a:solidFill>
                  <a:latin typeface="Times New Roman" panose="02020603050405020304" pitchFamily="18" charset="0"/>
                  <a:ea typeface="Heiti SC Light" panose="02000000000000000000" pitchFamily="2" charset="-128"/>
                </a:rPr>
                <a:t>and</a:t>
              </a:r>
              <a:r>
                <a:rPr kumimoji="1" lang="zh-CN" altLang="en-US" sz="1600" dirty="0">
                  <a:solidFill>
                    <a:schemeClr val="bg1"/>
                  </a:solidFill>
                  <a:latin typeface="Times New Roman" panose="02020603050405020304" pitchFamily="18" charset="0"/>
                  <a:ea typeface="Heiti SC Light" panose="02000000000000000000" pitchFamily="2" charset="-128"/>
                </a:rPr>
                <a:t>  </a:t>
              </a:r>
              <a:r>
                <a:rPr kumimoji="1" lang="en-US" altLang="zh-CN" sz="1600" dirty="0">
                  <a:solidFill>
                    <a:schemeClr val="bg1"/>
                  </a:solidFill>
                  <a:latin typeface="Times New Roman" panose="02020603050405020304" pitchFamily="18" charset="0"/>
                  <a:ea typeface="Heiti SC Light" panose="02000000000000000000" pitchFamily="2" charset="-128"/>
                </a:rPr>
                <a:t>de-oxide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E28DD78-C2E9-4645-9732-80A7600D3895}"/>
                </a:ext>
              </a:extLst>
            </p:cNvPr>
            <p:cNvSpPr/>
            <p:nvPr/>
          </p:nvSpPr>
          <p:spPr>
            <a:xfrm>
              <a:off x="5112193" y="1732096"/>
              <a:ext cx="17698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1600" dirty="0">
                  <a:solidFill>
                    <a:schemeClr val="bg1"/>
                  </a:solidFill>
                  <a:latin typeface="Times New Roman" panose="02020603050405020304" pitchFamily="18" charset="0"/>
                  <a:ea typeface="Heiti SC Light" panose="02000000000000000000" pitchFamily="2" charset="-128"/>
                </a:rPr>
                <a:t>Wrap</a:t>
              </a:r>
              <a:r>
                <a:rPr kumimoji="1" lang="zh-CN" altLang="en-US" sz="1600" dirty="0">
                  <a:solidFill>
                    <a:schemeClr val="bg1"/>
                  </a:solidFill>
                  <a:latin typeface="Times New Roman" panose="02020603050405020304" pitchFamily="18" charset="0"/>
                  <a:ea typeface="Heiti SC Light" panose="02000000000000000000" pitchFamily="2" charset="-128"/>
                </a:rPr>
                <a:t> </a:t>
              </a:r>
              <a:r>
                <a:rPr kumimoji="1" lang="en-US" altLang="zh-CN" sz="1600" dirty="0">
                  <a:solidFill>
                    <a:schemeClr val="bg1"/>
                  </a:solidFill>
                  <a:latin typeface="Times New Roman" panose="02020603050405020304" pitchFamily="18" charset="0"/>
                  <a:ea typeface="Heiti SC Light" panose="02000000000000000000" pitchFamily="2" charset="-128"/>
                </a:rPr>
                <a:t>in</a:t>
              </a:r>
              <a:r>
                <a:rPr kumimoji="1" lang="zh-CN" altLang="en-US" sz="1600" dirty="0">
                  <a:solidFill>
                    <a:schemeClr val="bg1"/>
                  </a:solidFill>
                  <a:latin typeface="Times New Roman" panose="02020603050405020304" pitchFamily="18" charset="0"/>
                  <a:ea typeface="Heiti SC Light" panose="02000000000000000000" pitchFamily="2" charset="-128"/>
                </a:rPr>
                <a:t> </a:t>
              </a:r>
              <a:r>
                <a:rPr kumimoji="1" lang="en-US" altLang="zh-CN" sz="1600" dirty="0">
                  <a:solidFill>
                    <a:schemeClr val="bg1"/>
                  </a:solidFill>
                  <a:latin typeface="Times New Roman" panose="02020603050405020304" pitchFamily="18" charset="0"/>
                  <a:ea typeface="Heiti SC Light" panose="02000000000000000000" pitchFamily="2" charset="-128"/>
                </a:rPr>
                <a:t>quartz</a:t>
              </a:r>
              <a:r>
                <a:rPr kumimoji="1" lang="zh-CN" altLang="en-US" sz="1600" dirty="0">
                  <a:solidFill>
                    <a:schemeClr val="bg1"/>
                  </a:solidFill>
                  <a:latin typeface="Times New Roman" panose="02020603050405020304" pitchFamily="18" charset="0"/>
                  <a:ea typeface="Heiti SC Light" panose="02000000000000000000" pitchFamily="2" charset="-128"/>
                </a:rPr>
                <a:t> </a:t>
              </a:r>
              <a:r>
                <a:rPr kumimoji="1" lang="en-US" altLang="zh-CN" sz="1600" dirty="0">
                  <a:solidFill>
                    <a:schemeClr val="bg1"/>
                  </a:solidFill>
                  <a:latin typeface="Times New Roman" panose="02020603050405020304" pitchFamily="18" charset="0"/>
                  <a:ea typeface="Heiti SC Light" panose="02000000000000000000" pitchFamily="2" charset="-128"/>
                </a:rPr>
                <a:t>box</a:t>
              </a: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CE5AE8B-3128-7149-B068-95A8FC549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5230" y="1635128"/>
              <a:ext cx="2160000" cy="2160000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6D92366-ECAE-194D-9DEC-12FC4383AB76}"/>
                </a:ext>
              </a:extLst>
            </p:cNvPr>
            <p:cNvSpPr/>
            <p:nvPr/>
          </p:nvSpPr>
          <p:spPr>
            <a:xfrm>
              <a:off x="7310953" y="1732096"/>
              <a:ext cx="158088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</a:rPr>
                <a:t>Sealed</a:t>
              </a:r>
              <a:r>
                <a:rPr lang="zh-CN" altLang="en-US" sz="1600" dirty="0">
                  <a:solidFill>
                    <a:schemeClr val="bg1"/>
                  </a:solidFill>
                </a:rPr>
                <a:t> </a:t>
              </a:r>
              <a:r>
                <a:rPr lang="en-US" altLang="zh-CN" sz="1600" dirty="0">
                  <a:solidFill>
                    <a:schemeClr val="bg1"/>
                  </a:solidFill>
                </a:rPr>
                <a:t>in</a:t>
              </a:r>
              <a:r>
                <a:rPr lang="zh-CN" altLang="en-US" sz="1600" dirty="0">
                  <a:solidFill>
                    <a:schemeClr val="bg1"/>
                  </a:solidFill>
                </a:rPr>
                <a:t> </a:t>
              </a:r>
              <a:r>
                <a:rPr lang="en-US" altLang="zh-CN" sz="1600" dirty="0">
                  <a:solidFill>
                    <a:schemeClr val="bg1"/>
                  </a:solidFill>
                </a:rPr>
                <a:t>Al</a:t>
              </a:r>
              <a:r>
                <a:rPr lang="zh-CN" altLang="en-US" sz="1600" dirty="0">
                  <a:solidFill>
                    <a:schemeClr val="bg1"/>
                  </a:solidFill>
                </a:rPr>
                <a:t> </a:t>
              </a:r>
              <a:r>
                <a:rPr lang="en-US" altLang="zh-CN" sz="1600" dirty="0">
                  <a:solidFill>
                    <a:schemeClr val="bg1"/>
                  </a:solidFill>
                </a:rPr>
                <a:t>can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3482227-3612-514F-A6EA-4619B964A101}"/>
                </a:ext>
              </a:extLst>
            </p:cNvPr>
            <p:cNvSpPr/>
            <p:nvPr/>
          </p:nvSpPr>
          <p:spPr>
            <a:xfrm>
              <a:off x="2833414" y="3352519"/>
              <a:ext cx="134363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1600" dirty="0">
                  <a:solidFill>
                    <a:schemeClr val="bg1"/>
                  </a:solidFill>
                  <a:latin typeface="Times New Roman" panose="02020603050405020304" pitchFamily="18" charset="0"/>
                  <a:ea typeface="Heiti SC Light" panose="02000000000000000000" pitchFamily="2" charset="-128"/>
                </a:rPr>
                <a:t>10</a:t>
              </a:r>
              <a:r>
                <a:rPr kumimoji="1" lang="zh-CN" altLang="en-US" sz="1600" dirty="0">
                  <a:solidFill>
                    <a:schemeClr val="bg1"/>
                  </a:solidFill>
                  <a:latin typeface="Times New Roman" panose="02020603050405020304" pitchFamily="18" charset="0"/>
                  <a:ea typeface="Heiti SC Light" panose="02000000000000000000" pitchFamily="2" charset="-128"/>
                </a:rPr>
                <a:t>*</a:t>
              </a:r>
              <a:r>
                <a:rPr kumimoji="1" lang="en-US" altLang="zh-CN" sz="1600" dirty="0">
                  <a:solidFill>
                    <a:schemeClr val="bg1"/>
                  </a:solidFill>
                  <a:latin typeface="Times New Roman" panose="02020603050405020304" pitchFamily="18" charset="0"/>
                  <a:ea typeface="Heiti SC Light" panose="02000000000000000000" pitchFamily="2" charset="-128"/>
                </a:rPr>
                <a:t>10</a:t>
              </a:r>
              <a:r>
                <a:rPr kumimoji="1" lang="zh-CN" altLang="en-US" sz="1600" dirty="0">
                  <a:solidFill>
                    <a:schemeClr val="bg1"/>
                  </a:solidFill>
                  <a:latin typeface="Times New Roman" panose="02020603050405020304" pitchFamily="18" charset="0"/>
                  <a:ea typeface="Heiti SC Light" panose="02000000000000000000" pitchFamily="2" charset="-128"/>
                </a:rPr>
                <a:t>*</a:t>
              </a:r>
              <a:r>
                <a:rPr kumimoji="1" lang="en-US" altLang="zh-CN" sz="1600" dirty="0">
                  <a:solidFill>
                    <a:schemeClr val="bg1"/>
                  </a:solidFill>
                  <a:latin typeface="Times New Roman" panose="02020603050405020304" pitchFamily="18" charset="0"/>
                  <a:ea typeface="Heiti SC Light" panose="02000000000000000000" pitchFamily="2" charset="-128"/>
                </a:rPr>
                <a:t>1</a:t>
              </a:r>
              <a:r>
                <a:rPr kumimoji="1" lang="zh-CN" altLang="en-US" sz="1600" dirty="0">
                  <a:solidFill>
                    <a:schemeClr val="bg1"/>
                  </a:solidFill>
                  <a:latin typeface="Times New Roman" panose="02020603050405020304" pitchFamily="18" charset="0"/>
                  <a:ea typeface="Heiti SC Light" panose="02000000000000000000" pitchFamily="2" charset="-128"/>
                </a:rPr>
                <a:t> </a:t>
              </a:r>
              <a:r>
                <a:rPr kumimoji="1" lang="en-US" altLang="zh-CN" sz="1600" dirty="0">
                  <a:solidFill>
                    <a:schemeClr val="bg1"/>
                  </a:solidFill>
                  <a:latin typeface="Times New Roman" panose="02020603050405020304" pitchFamily="18" charset="0"/>
                  <a:ea typeface="Heiti SC Light" panose="02000000000000000000" pitchFamily="2" charset="-128"/>
                </a:rPr>
                <a:t>mm</a:t>
              </a:r>
              <a:r>
                <a:rPr kumimoji="1" lang="en-US" altLang="zh-CN" sz="1600" baseline="30000" dirty="0">
                  <a:solidFill>
                    <a:schemeClr val="bg1"/>
                  </a:solidFill>
                  <a:latin typeface="Times New Roman" panose="02020603050405020304" pitchFamily="18" charset="0"/>
                  <a:ea typeface="Heiti SC Light" panose="02000000000000000000" pitchFamily="2" charset="-128"/>
                </a:rPr>
                <a:t>3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830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A6F841BC-48F4-AC4C-86ED-F875F10510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5773" y="1029981"/>
                <a:ext cx="7886700" cy="5372046"/>
              </a:xfrm>
            </p:spPr>
            <p:txBody>
              <a:bodyPr>
                <a:normAutofit lnSpcReduction="10000"/>
              </a:bodyPr>
              <a:lstStyle/>
              <a:p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thermal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neutron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fluence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 err="1"/>
                  <a:t>HPGe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received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related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doping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level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NTD-Ge,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performance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thermistor</a:t>
                </a:r>
              </a:p>
              <a:p>
                <a:r>
                  <a:rPr kumimoji="1" lang="en-US" altLang="zh-CN" dirty="0"/>
                  <a:t>Using</a:t>
                </a:r>
                <a:r>
                  <a:rPr kumimoji="1" lang="zh-CN" altLang="en-US" dirty="0"/>
                  <a:t> </a:t>
                </a:r>
                <a:r>
                  <a:rPr kumimoji="1" lang="en-US" altLang="zh-CN" baseline="30000" dirty="0"/>
                  <a:t>70</a:t>
                </a:r>
                <a:r>
                  <a:rPr kumimoji="1" lang="en-US" altLang="zh-CN" dirty="0"/>
                  <a:t>Ge(n,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kumimoji="1" lang="en-US" altLang="zh-CN" dirty="0"/>
                  <a:t>)</a:t>
                </a:r>
                <a:r>
                  <a:rPr kumimoji="1" lang="en-US" altLang="zh-CN" baseline="30000" dirty="0"/>
                  <a:t> 71</a:t>
                </a:r>
                <a:r>
                  <a:rPr kumimoji="1" lang="en-US" altLang="zh-CN" dirty="0"/>
                  <a:t>Ge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reaction: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9.2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 err="1"/>
                  <a:t>keV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10.3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 err="1"/>
                  <a:t>keV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X-rays</a:t>
                </a:r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Principle of measurement</a:t>
                </a:r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X-ray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detection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was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carried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out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MMD</a:t>
                </a:r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A6F841BC-48F4-AC4C-86ED-F875F10510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5773" y="1029981"/>
                <a:ext cx="7886700" cy="5372046"/>
              </a:xfrm>
              <a:blipFill>
                <a:blip r:embed="rId3"/>
                <a:stretch>
                  <a:fillRect l="-643" t="-14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31383DC-2D36-3C4A-B820-7EC2A690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1806-CF09-6547-BC61-D055314D0BAF}" type="slidenum">
              <a:rPr kumimoji="1" lang="zh-CN" altLang="en-US" smtClean="0"/>
              <a:pPr/>
              <a:t>5</a:t>
            </a:fld>
            <a:endParaRPr kumimoji="1"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21079611-C9E3-0843-B8E6-BD0B4222C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Thermal</a:t>
            </a:r>
            <a:r>
              <a:rPr kumimoji="1" lang="zh-CN" altLang="en-US" dirty="0"/>
              <a:t> </a:t>
            </a:r>
            <a:r>
              <a:rPr kumimoji="1" lang="en-US" altLang="zh-CN" dirty="0"/>
              <a:t>neutron</a:t>
            </a:r>
            <a:r>
              <a:rPr kumimoji="1" lang="zh-CN" altLang="en-US" dirty="0"/>
              <a:t> </a:t>
            </a:r>
            <a:r>
              <a:rPr kumimoji="1" lang="en-US" altLang="zh-CN" dirty="0"/>
              <a:t>fluence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measurement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550BB0B-21CB-B944-BC3E-C63501E73A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684" y="2193393"/>
            <a:ext cx="3785898" cy="205367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0639A15-8C62-F54E-B268-5B85F18202DD}"/>
              </a:ext>
            </a:extLst>
          </p:cNvPr>
          <p:cNvSpPr txBox="1"/>
          <p:nvPr/>
        </p:nvSpPr>
        <p:spPr>
          <a:xfrm>
            <a:off x="4282626" y="2405059"/>
            <a:ext cx="583814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1600" baseline="30000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71</a:t>
            </a:r>
            <a:r>
              <a:rPr kumimoji="1" lang="en-US" altLang="zh-CN" sz="1600" dirty="0">
                <a:solidFill>
                  <a:srgbClr val="FF0000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Ga</a:t>
            </a:r>
            <a:endParaRPr kumimoji="1" lang="zh-CN" altLang="en-US" sz="1600" dirty="0">
              <a:solidFill>
                <a:srgbClr val="FF0000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A505CC0-E26F-8347-8A15-2113CA0998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317" y="2405059"/>
            <a:ext cx="3116003" cy="17908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56FF019-C05E-0748-8E49-85249CC5FD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773" y="4942076"/>
            <a:ext cx="3644733" cy="6579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8848239-223A-524A-A7FB-BFEF4E022D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6588" y="4533575"/>
            <a:ext cx="3944577" cy="120872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4A0B421-0DDB-E147-BAB2-324FBEBBFEF1}"/>
              </a:ext>
            </a:extLst>
          </p:cNvPr>
          <p:cNvSpPr/>
          <p:nvPr/>
        </p:nvSpPr>
        <p:spPr>
          <a:xfrm>
            <a:off x="5252225" y="3222703"/>
            <a:ext cx="1851102" cy="10132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95396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F0E535C-A542-1649-AD9B-AEE5AA3E2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Low-background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HPGe</a:t>
            </a:r>
            <a:r>
              <a:rPr kumimoji="1" lang="zh-CN" altLang="en-US" dirty="0"/>
              <a:t> </a:t>
            </a:r>
            <a:r>
              <a:rPr kumimoji="1" lang="en-US" altLang="zh-CN" dirty="0"/>
              <a:t>gamma</a:t>
            </a:r>
            <a:r>
              <a:rPr kumimoji="1" lang="zh-CN" altLang="en-US" dirty="0"/>
              <a:t> </a:t>
            </a:r>
            <a:r>
              <a:rPr kumimoji="1" lang="en-US" altLang="zh-CN" dirty="0"/>
              <a:t>spectrometer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95DA149-7DEB-374A-896F-B28E2111A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1806-CF09-6547-BC61-D055314D0BAF}" type="slidenum">
              <a:rPr kumimoji="1" lang="zh-CN" altLang="en-US" smtClean="0"/>
              <a:pPr/>
              <a:t>6</a:t>
            </a:fld>
            <a:endParaRPr kumimoji="1"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84D216FF-BE7C-2441-A04F-D05BF1E61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NTD-Ge</a:t>
            </a:r>
            <a:r>
              <a:rPr kumimoji="1" lang="zh-CN" altLang="en-US" dirty="0"/>
              <a:t> </a:t>
            </a:r>
            <a:r>
              <a:rPr kumimoji="1" lang="en-US" altLang="zh-CN" dirty="0"/>
              <a:t>Radioactivity</a:t>
            </a:r>
            <a:endParaRPr kumimoji="1" lang="zh-CN" altLang="en-US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2BC5231-1038-DA42-BFB0-20A00B38DA29}"/>
              </a:ext>
            </a:extLst>
          </p:cNvPr>
          <p:cNvGrpSpPr/>
          <p:nvPr/>
        </p:nvGrpSpPr>
        <p:grpSpPr>
          <a:xfrm>
            <a:off x="581197" y="1806116"/>
            <a:ext cx="7561732" cy="3357383"/>
            <a:chOff x="109728" y="1581518"/>
            <a:chExt cx="8658225" cy="385404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30D32D2-9AC1-E243-B7CD-3E6AE3ED8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728" y="1581518"/>
              <a:ext cx="8658225" cy="385404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682447BE-D080-3041-B3BA-63C576C4A0EE}"/>
                    </a:ext>
                  </a:extLst>
                </p:cNvPr>
                <p:cNvSpPr txBox="1"/>
                <p:nvPr/>
              </p:nvSpPr>
              <p:spPr>
                <a:xfrm>
                  <a:off x="914832" y="1820199"/>
                  <a:ext cx="26289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2000" b="1" dirty="0">
                      <a:solidFill>
                        <a:srgbClr val="0432FF"/>
                      </a:solidFill>
                    </a:rPr>
                    <a:t>EC</a:t>
                  </a:r>
                  <a:r>
                    <a:rPr kumimoji="1" lang="zh-CN" altLang="en-US" sz="2000" b="1" dirty="0">
                      <a:solidFill>
                        <a:srgbClr val="0432FF"/>
                      </a:solidFill>
                    </a:rPr>
                    <a:t>内轫致连续</a:t>
                  </a:r>
                  <a14:m>
                    <m:oMath xmlns:m="http://schemas.openxmlformats.org/officeDocument/2006/math">
                      <m:r>
                        <a:rPr kumimoji="1" lang="zh-CN" altLang="en-US" sz="2000" b="1" i="1" smtClean="0">
                          <a:solidFill>
                            <a:srgbClr val="0432FF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𝜸</m:t>
                      </m:r>
                    </m:oMath>
                  </a14:m>
                  <a:endParaRPr kumimoji="1" lang="zh-CN" altLang="en-US" sz="2000" b="1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682447BE-D080-3041-B3BA-63C576C4A0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832" y="1820199"/>
                  <a:ext cx="2628900" cy="400110"/>
                </a:xfrm>
                <a:prstGeom prst="rect">
                  <a:avLst/>
                </a:prstGeom>
                <a:blipFill>
                  <a:blip r:embed="rId3"/>
                  <a:stretch>
                    <a:fillRect l="-2198" t="-7143" b="-428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9D579EA-BC03-7546-8D88-907D3AC04EFA}"/>
                </a:ext>
              </a:extLst>
            </p:cNvPr>
            <p:cNvSpPr/>
            <p:nvPr/>
          </p:nvSpPr>
          <p:spPr>
            <a:xfrm>
              <a:off x="2229282" y="2154055"/>
              <a:ext cx="6884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/>
                <a:t>Cr-51</a:t>
              </a:r>
              <a:endParaRPr lang="zh-CN" altLang="en-US" b="1" dirty="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AA30A5F-6F2F-1D4D-870B-F19A4DC4BB55}"/>
                </a:ext>
              </a:extLst>
            </p:cNvPr>
            <p:cNvSpPr/>
            <p:nvPr/>
          </p:nvSpPr>
          <p:spPr>
            <a:xfrm>
              <a:off x="6027284" y="2975752"/>
              <a:ext cx="7232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Zn-65</a:t>
              </a:r>
              <a:endParaRPr lang="zh-CN" altLang="en-US" b="1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52A0E8B-B889-3645-8268-CC6D49AE0300}"/>
                </a:ext>
              </a:extLst>
            </p:cNvPr>
            <p:cNvSpPr/>
            <p:nvPr/>
          </p:nvSpPr>
          <p:spPr>
            <a:xfrm>
              <a:off x="6610488" y="2418822"/>
              <a:ext cx="7344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Co-60</a:t>
              </a:r>
              <a:endParaRPr lang="zh-CN" altLang="en-US" b="1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52516070-C593-CD45-9F95-4162BDB7E644}"/>
                </a:ext>
              </a:extLst>
            </p:cNvPr>
            <p:cNvSpPr/>
            <p:nvPr/>
          </p:nvSpPr>
          <p:spPr>
            <a:xfrm>
              <a:off x="7321972" y="2572344"/>
              <a:ext cx="7344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/>
                <a:t>Co-60</a:t>
              </a:r>
              <a:endParaRPr lang="zh-CN" altLang="en-US" b="1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CFAD794-D6ED-8347-A020-7D1209941765}"/>
                </a:ext>
              </a:extLst>
            </p:cNvPr>
            <p:cNvSpPr/>
            <p:nvPr/>
          </p:nvSpPr>
          <p:spPr>
            <a:xfrm>
              <a:off x="7052010" y="3258550"/>
              <a:ext cx="7072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/>
                <a:t>Fe-59</a:t>
              </a:r>
              <a:endParaRPr lang="zh-CN" altLang="en-US" b="1" dirty="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5B41286-C085-1C45-9E2B-04EF39D7E81F}"/>
                </a:ext>
              </a:extLst>
            </p:cNvPr>
            <p:cNvSpPr/>
            <p:nvPr/>
          </p:nvSpPr>
          <p:spPr>
            <a:xfrm>
              <a:off x="3600149" y="2941676"/>
              <a:ext cx="8386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/>
                <a:t>Sb-124</a:t>
              </a:r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ED98FBD4-F2E9-0044-9FF2-6745AE2C46B1}"/>
                  </a:ext>
                </a:extLst>
              </p:cNvPr>
              <p:cNvSpPr/>
              <p:nvPr/>
            </p:nvSpPr>
            <p:spPr>
              <a:xfrm>
                <a:off x="1284341" y="5373251"/>
                <a:ext cx="5859296" cy="5930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mr-IN" altLang="zh-CN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zh-CN" sz="2400">
                            <a:latin typeface="Cambria Math" charset="0"/>
                          </a:rPr>
                          <m:t>32</m:t>
                        </m:r>
                      </m:sub>
                      <m:sup>
                        <m:r>
                          <a:rPr lang="en-US" altLang="zh-CN" sz="2400">
                            <a:latin typeface="Cambria Math" charset="0"/>
                          </a:rPr>
                          <m:t>71</m:t>
                        </m:r>
                      </m:sup>
                      <m:e>
                        <m:r>
                          <a:rPr lang="en-US" altLang="zh-CN" sz="2400">
                            <a:latin typeface="Cambria Math" charset="0"/>
                          </a:rPr>
                          <m:t>𝐺𝑒</m:t>
                        </m:r>
                      </m:e>
                    </m:sPre>
                    <m:groupChr>
                      <m:groupChrPr>
                        <m:chr m:val="→"/>
                        <m:vertJc m:val="bot"/>
                        <m:ctrlPr>
                          <a:rPr lang="is-IS" altLang="zh-CN" sz="24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sz="2400">
                            <a:latin typeface="Cambria Math" charset="0"/>
                          </a:rPr>
                          <m:t>𝐸</m:t>
                        </m:r>
                        <m:r>
                          <a:rPr lang="en-US" altLang="zh-CN" sz="2400">
                            <a:latin typeface="Cambria Math" charset="0"/>
                          </a:rPr>
                          <m:t>𝐶</m:t>
                        </m:r>
                      </m:e>
                    </m:groupChr>
                    <m:sPre>
                      <m:sPrePr>
                        <m:ctrlPr>
                          <a:rPr lang="mr-IN" altLang="zh-CN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zh-CN" sz="2400">
                            <a:latin typeface="Cambria Math" charset="0"/>
                          </a:rPr>
                          <m:t>31</m:t>
                        </m:r>
                      </m:sub>
                      <m:sup>
                        <m:r>
                          <a:rPr lang="en-US" altLang="zh-CN" sz="2400">
                            <a:latin typeface="Cambria Math" charset="0"/>
                          </a:rPr>
                          <m:t>71</m:t>
                        </m:r>
                      </m:sup>
                      <m:e>
                        <m:r>
                          <a:rPr lang="en-US" altLang="zh-CN" sz="2400">
                            <a:latin typeface="Cambria Math" charset="0"/>
                          </a:rPr>
                          <m:t>𝐺𝑎</m:t>
                        </m:r>
                      </m:e>
                    </m:sPre>
                    <m:r>
                      <a:rPr lang="en-US" altLang="zh-CN" sz="240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zh-CN" altLang="en-US" sz="2400" dirty="0"/>
                  <a:t>，</a:t>
                </a:r>
                <a:r>
                  <a:rPr lang="en-US" altLang="zh-CN" sz="2400" dirty="0"/>
                  <a:t>100%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EC</a:t>
                </a:r>
                <a:r>
                  <a:rPr lang="zh-CN" altLang="en-US" sz="2400" dirty="0"/>
                  <a:t>，</a:t>
                </a:r>
                <a:r>
                  <a:rPr lang="en-US" altLang="zh-CN" sz="2400" dirty="0"/>
                  <a:t>Q=232.49keV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ED98FBD4-F2E9-0044-9FF2-6745AE2C4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341" y="5373251"/>
                <a:ext cx="5859296" cy="593047"/>
              </a:xfrm>
              <a:prstGeom prst="rect">
                <a:avLst/>
              </a:prstGeom>
              <a:blipFill>
                <a:blip r:embed="rId4"/>
                <a:stretch>
                  <a:fillRect r="-3030" b="-208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390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D4CAD6C-2815-6947-9DC9-32BD1A39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1806-CF09-6547-BC61-D055314D0BAF}" type="slidenum">
              <a:rPr kumimoji="1" lang="zh-CN" altLang="en-US" smtClean="0"/>
              <a:pPr/>
              <a:t>7</a:t>
            </a:fld>
            <a:endParaRPr kumimoji="1"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F13C939E-0418-7447-BE6F-69C57A1C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Micro-MEGAS</a:t>
            </a:r>
            <a:endParaRPr kumimoji="1" lang="zh-CN" altLang="en-US" dirty="0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B5AF02B7-FCB0-DA48-87AA-D735B260BDF5}"/>
              </a:ext>
            </a:extLst>
          </p:cNvPr>
          <p:cNvSpPr txBox="1">
            <a:spLocks/>
          </p:cNvSpPr>
          <p:nvPr/>
        </p:nvSpPr>
        <p:spPr>
          <a:xfrm>
            <a:off x="684465" y="1024697"/>
            <a:ext cx="7886700" cy="5338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venir Roman" panose="02000503020000020003" pitchFamily="2" charset="0"/>
                <a:ea typeface="Libian SC" panose="02010600040101010101" pitchFamily="2" charset="-122"/>
                <a:cs typeface="Times New Roman" panose="02020603050405020304" pitchFamily="18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9.2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keV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10.3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keV</a:t>
            </a:r>
            <a:r>
              <a:rPr kumimoji="1" lang="zh-CN" altLang="en-US" dirty="0"/>
              <a:t> </a:t>
            </a:r>
            <a:r>
              <a:rPr kumimoji="1" lang="en-US" altLang="zh-CN" dirty="0"/>
              <a:t>X-rays</a:t>
            </a:r>
            <a:r>
              <a:rPr kumimoji="1" lang="zh-CN" altLang="en-US" dirty="0"/>
              <a:t> </a:t>
            </a:r>
            <a:r>
              <a:rPr kumimoji="1" lang="en-US" altLang="zh-CN" dirty="0"/>
              <a:t>activities</a:t>
            </a:r>
            <a:r>
              <a:rPr kumimoji="1" lang="zh-CN" altLang="en-US" dirty="0"/>
              <a:t> </a:t>
            </a:r>
            <a:r>
              <a:rPr kumimoji="1" lang="en-US" altLang="zh-CN" dirty="0"/>
              <a:t>measurement</a:t>
            </a:r>
          </a:p>
          <a:p>
            <a:r>
              <a:rPr kumimoji="1" lang="en-US" altLang="zh-CN" dirty="0">
                <a:ea typeface="华文新魏" panose="02010800040101010101" pitchFamily="2" charset="-122"/>
              </a:rPr>
              <a:t>Clear</a:t>
            </a:r>
            <a:r>
              <a:rPr kumimoji="1" lang="zh-CN" altLang="en-US" dirty="0">
                <a:ea typeface="华文新魏" panose="02010800040101010101" pitchFamily="2" charset="-122"/>
              </a:rPr>
              <a:t> </a:t>
            </a:r>
            <a:r>
              <a:rPr kumimoji="1" lang="en-US" altLang="zh-CN" dirty="0">
                <a:ea typeface="华文新魏" panose="02010800040101010101" pitchFamily="2" charset="-122"/>
              </a:rPr>
              <a:t>structure:</a:t>
            </a:r>
            <a:r>
              <a:rPr kumimoji="1" lang="zh-CN" altLang="en-US" dirty="0">
                <a:ea typeface="华文新魏" panose="02010800040101010101" pitchFamily="2" charset="-122"/>
              </a:rPr>
              <a:t> </a:t>
            </a:r>
            <a:r>
              <a:rPr kumimoji="1" lang="en-US" altLang="zh-CN" dirty="0">
                <a:ea typeface="华文新魏" panose="02010800040101010101" pitchFamily="2" charset="-122"/>
              </a:rPr>
              <a:t>geant4</a:t>
            </a:r>
            <a:r>
              <a:rPr kumimoji="1" lang="zh-CN" altLang="en-US" dirty="0">
                <a:ea typeface="华文新魏" panose="02010800040101010101" pitchFamily="2" charset="-122"/>
              </a:rPr>
              <a:t> </a:t>
            </a:r>
            <a:r>
              <a:rPr kumimoji="1" lang="en-US" altLang="zh-CN" dirty="0">
                <a:ea typeface="华文新魏" panose="02010800040101010101" pitchFamily="2" charset="-122"/>
              </a:rPr>
              <a:t>simulation</a:t>
            </a:r>
            <a:r>
              <a:rPr kumimoji="1" lang="zh-CN" altLang="en-US" dirty="0">
                <a:ea typeface="华文新魏" panose="02010800040101010101" pitchFamily="2" charset="-122"/>
              </a:rPr>
              <a:t> </a:t>
            </a:r>
            <a:r>
              <a:rPr kumimoji="1" lang="en-US" altLang="zh-CN" dirty="0">
                <a:ea typeface="华文新魏" panose="02010800040101010101" pitchFamily="2" charset="-122"/>
              </a:rPr>
              <a:t>to</a:t>
            </a:r>
            <a:r>
              <a:rPr kumimoji="1" lang="zh-CN" altLang="en-US" dirty="0">
                <a:ea typeface="华文新魏" panose="02010800040101010101" pitchFamily="2" charset="-122"/>
              </a:rPr>
              <a:t> </a:t>
            </a:r>
            <a:r>
              <a:rPr kumimoji="1" lang="en-US" altLang="zh-CN" dirty="0">
                <a:ea typeface="华文新魏" panose="02010800040101010101" pitchFamily="2" charset="-122"/>
              </a:rPr>
              <a:t>obtain</a:t>
            </a:r>
            <a:r>
              <a:rPr kumimoji="1" lang="zh-CN" altLang="en-US" dirty="0">
                <a:ea typeface="华文新魏" panose="02010800040101010101" pitchFamily="2" charset="-122"/>
              </a:rPr>
              <a:t> </a:t>
            </a:r>
            <a:r>
              <a:rPr kumimoji="1" lang="en-US" altLang="zh-CN" dirty="0">
                <a:ea typeface="华文新魏" panose="02010800040101010101" pitchFamily="2" charset="-122"/>
              </a:rPr>
              <a:t>efficiency</a:t>
            </a:r>
            <a:endParaRPr lang="en-US" altLang="zh-CN" dirty="0">
              <a:ea typeface="华文新魏" panose="02010800040101010101" pitchFamily="2" charset="-122"/>
            </a:endParaRPr>
          </a:p>
          <a:p>
            <a:r>
              <a:rPr lang="en-US" altLang="zh-CN" dirty="0">
                <a:ea typeface="华文新魏" panose="02010800040101010101" pitchFamily="2" charset="-122"/>
              </a:rPr>
              <a:t>Thermal</a:t>
            </a:r>
            <a:r>
              <a:rPr lang="zh-CN" altLang="en-US" dirty="0">
                <a:ea typeface="华文新魏" panose="02010800040101010101" pitchFamily="2" charset="-122"/>
              </a:rPr>
              <a:t> </a:t>
            </a:r>
            <a:r>
              <a:rPr lang="en-US" altLang="zh-CN" dirty="0">
                <a:ea typeface="华文新魏" panose="02010800040101010101" pitchFamily="2" charset="-122"/>
              </a:rPr>
              <a:t>bonding</a:t>
            </a:r>
            <a:r>
              <a:rPr lang="zh-CN" altLang="en-US" dirty="0">
                <a:ea typeface="华文新魏" panose="02010800040101010101" pitchFamily="2" charset="-122"/>
              </a:rPr>
              <a:t> </a:t>
            </a:r>
            <a:r>
              <a:rPr lang="en-US" altLang="zh-CN" dirty="0">
                <a:ea typeface="华文新魏" panose="02010800040101010101" pitchFamily="2" charset="-122"/>
              </a:rPr>
              <a:t>method</a:t>
            </a:r>
            <a:r>
              <a:rPr lang="zh-CN" altLang="en-US" dirty="0">
                <a:ea typeface="华文新魏" panose="02010800040101010101" pitchFamily="2" charset="-122"/>
              </a:rPr>
              <a:t> </a:t>
            </a:r>
            <a:r>
              <a:rPr lang="en-US" altLang="zh-CN" dirty="0">
                <a:ea typeface="华文新魏" panose="02010800040101010101" pitchFamily="2" charset="-122"/>
              </a:rPr>
              <a:t>manufactured</a:t>
            </a:r>
            <a:r>
              <a:rPr lang="zh-CN" altLang="en-US" dirty="0">
                <a:ea typeface="华文新魏" panose="02010800040101010101" pitchFamily="2" charset="-122"/>
              </a:rPr>
              <a:t> </a:t>
            </a:r>
            <a:r>
              <a:rPr lang="en-US" altLang="zh-CN" dirty="0">
                <a:ea typeface="华文新魏" panose="02010800040101010101" pitchFamily="2" charset="-122"/>
              </a:rPr>
              <a:t>MMD</a:t>
            </a:r>
          </a:p>
          <a:p>
            <a:endParaRPr lang="en-US" altLang="zh-CN" dirty="0">
              <a:ea typeface="华文新魏" panose="02010800040101010101" pitchFamily="2" charset="-122"/>
            </a:endParaRPr>
          </a:p>
          <a:p>
            <a:endParaRPr lang="en-US" altLang="zh-CN" dirty="0">
              <a:ea typeface="华文新魏" panose="02010800040101010101" pitchFamily="2" charset="-122"/>
            </a:endParaRPr>
          </a:p>
          <a:p>
            <a:pPr marL="0" indent="0">
              <a:buNone/>
            </a:pPr>
            <a:endParaRPr lang="en-US" altLang="zh-CN" dirty="0">
              <a:ea typeface="华文新魏" panose="02010800040101010101" pitchFamily="2" charset="-122"/>
            </a:endParaRPr>
          </a:p>
          <a:p>
            <a:pPr marL="0" indent="0">
              <a:buNone/>
            </a:pPr>
            <a:endParaRPr lang="en-US" altLang="zh-CN" dirty="0">
              <a:ea typeface="华文新魏" panose="02010800040101010101" pitchFamily="2" charset="-122"/>
            </a:endParaRPr>
          </a:p>
          <a:p>
            <a:pPr marL="0" indent="0">
              <a:buNone/>
            </a:pPr>
            <a:endParaRPr lang="en-US" altLang="zh-CN" dirty="0">
              <a:ea typeface="华文新魏" panose="0201080004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C1D7730-5F87-6F4A-A579-411579B0B8BF}"/>
              </a:ext>
            </a:extLst>
          </p:cNvPr>
          <p:cNvSpPr txBox="1"/>
          <p:nvPr/>
        </p:nvSpPr>
        <p:spPr>
          <a:xfrm>
            <a:off x="192525" y="3643016"/>
            <a:ext cx="483177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i="1" dirty="0">
                <a:solidFill>
                  <a:srgbClr val="0064F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Feng J, Zhang Z, Liu J, et al</a:t>
            </a:r>
            <a:r>
              <a:rPr lang="zh-CN" altLang="en-US" sz="1600" b="1" i="1" dirty="0">
                <a:solidFill>
                  <a:srgbClr val="0064F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sz="1600" b="1" i="1" dirty="0">
                <a:solidFill>
                  <a:srgbClr val="0064F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2021, 989: 164958.</a:t>
            </a:r>
            <a:endParaRPr kumimoji="1" lang="zh-CN" altLang="en-US" sz="1600" b="1" i="1" dirty="0">
              <a:solidFill>
                <a:srgbClr val="0064F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1B48B7E-5FD2-D64C-9C78-C5C73939F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81" y="2301603"/>
            <a:ext cx="4579410" cy="13149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62A109B-2808-1E4D-B109-57C5CA7473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4179" y="4149563"/>
            <a:ext cx="2160000" cy="216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162329-23BB-F54D-9E2D-90D31F6520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623" y="4149563"/>
            <a:ext cx="2160000" cy="2160000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C095E307-28C4-E949-8DD5-73B4BA95F3B5}"/>
              </a:ext>
            </a:extLst>
          </p:cNvPr>
          <p:cNvGrpSpPr/>
          <p:nvPr/>
        </p:nvGrpSpPr>
        <p:grpSpPr>
          <a:xfrm>
            <a:off x="3604686" y="4149563"/>
            <a:ext cx="2160000" cy="2160000"/>
            <a:chOff x="2649358" y="3413297"/>
            <a:chExt cx="2160000" cy="21600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F502E267-CE86-FB47-A40C-2C6BA6BC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9358" y="3413297"/>
              <a:ext cx="2160000" cy="2160000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D26503F-31ED-0D45-8CE7-DE41410EF611}"/>
                </a:ext>
              </a:extLst>
            </p:cNvPr>
            <p:cNvSpPr txBox="1"/>
            <p:nvPr/>
          </p:nvSpPr>
          <p:spPr>
            <a:xfrm>
              <a:off x="2869882" y="3585326"/>
              <a:ext cx="18004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 err="1">
                  <a:solidFill>
                    <a:schemeClr val="bg1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HPGe</a:t>
              </a:r>
              <a:r>
                <a:rPr kumimoji="1" lang="en-US" altLang="zh-CN" sz="1400" dirty="0">
                  <a:solidFill>
                    <a:schemeClr val="bg1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:</a:t>
              </a:r>
              <a:r>
                <a:rPr kumimoji="1" lang="zh-CN" altLang="en-US" sz="1400" dirty="0">
                  <a:solidFill>
                    <a:schemeClr val="bg1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 </a:t>
              </a:r>
              <a:r>
                <a:rPr kumimoji="1" lang="en-US" altLang="zh-CN" sz="1400" dirty="0">
                  <a:solidFill>
                    <a:schemeClr val="bg1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10</a:t>
              </a:r>
              <a:r>
                <a:rPr kumimoji="1" lang="zh-CN" altLang="en-US" sz="1400" dirty="0">
                  <a:solidFill>
                    <a:schemeClr val="bg1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*</a:t>
              </a:r>
              <a:r>
                <a:rPr kumimoji="1" lang="en-US" altLang="zh-CN" sz="1400" dirty="0">
                  <a:solidFill>
                    <a:schemeClr val="bg1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10</a:t>
              </a:r>
              <a:r>
                <a:rPr kumimoji="1" lang="zh-CN" altLang="en-US" sz="1400" dirty="0">
                  <a:solidFill>
                    <a:schemeClr val="bg1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*</a:t>
              </a:r>
              <a:r>
                <a:rPr kumimoji="1" lang="en-US" altLang="zh-CN" sz="1400" dirty="0">
                  <a:solidFill>
                    <a:schemeClr val="bg1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1mm3</a:t>
              </a:r>
            </a:p>
            <a:p>
              <a:r>
                <a:rPr kumimoji="1" lang="en-US" altLang="zh-CN" sz="1400" dirty="0">
                  <a:solidFill>
                    <a:schemeClr val="bg1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Cu-collimator</a:t>
              </a:r>
              <a:r>
                <a:rPr kumimoji="1" lang="zh-CN" altLang="en-US" sz="1400" dirty="0">
                  <a:solidFill>
                    <a:schemeClr val="bg1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 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EACF773-BD29-A046-9067-02F50841B9DF}"/>
                </a:ext>
              </a:extLst>
            </p:cNvPr>
            <p:cNvSpPr txBox="1"/>
            <p:nvPr/>
          </p:nvSpPr>
          <p:spPr>
            <a:xfrm>
              <a:off x="2869882" y="5196547"/>
              <a:ext cx="16097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>
                  <a:solidFill>
                    <a:schemeClr val="bg1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PE</a:t>
              </a:r>
              <a:r>
                <a:rPr kumimoji="1" lang="zh-CN" altLang="en-US" sz="1400" dirty="0">
                  <a:solidFill>
                    <a:schemeClr val="bg1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 </a:t>
              </a:r>
              <a:r>
                <a:rPr kumimoji="1" lang="en-US" altLang="zh-CN" sz="1400" dirty="0">
                  <a:solidFill>
                    <a:schemeClr val="bg1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film</a:t>
              </a:r>
              <a:r>
                <a:rPr kumimoji="1" lang="zh-CN" altLang="en-US" sz="1400" dirty="0">
                  <a:solidFill>
                    <a:schemeClr val="bg1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 </a:t>
              </a:r>
              <a:r>
                <a:rPr kumimoji="1" lang="en-US" altLang="zh-CN" sz="1400" dirty="0">
                  <a:solidFill>
                    <a:schemeClr val="bg1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rPr>
                <a:t>wrapping</a:t>
              </a:r>
              <a:endParaRPr kumimoji="1" lang="zh-CN" altLang="en-US" sz="1400" dirty="0">
                <a:solidFill>
                  <a:schemeClr val="bg1"/>
                </a:solidFill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</p:grpSp>
      <p:sp>
        <p:nvSpPr>
          <p:cNvPr id="16" name="文本框 65">
            <a:extLst>
              <a:ext uri="{FF2B5EF4-FFF2-40B4-BE49-F238E27FC236}">
                <a16:creationId xmlns:a16="http://schemas.microsoft.com/office/drawing/2014/main" id="{54944918-A429-AA4B-A6AC-4D2FB2430B1E}"/>
              </a:ext>
            </a:extLst>
          </p:cNvPr>
          <p:cNvSpPr txBox="1"/>
          <p:nvPr/>
        </p:nvSpPr>
        <p:spPr>
          <a:xfrm>
            <a:off x="5083672" y="2136153"/>
            <a:ext cx="4075169" cy="1928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292357" indent="-292357">
              <a:buFont typeface="Arial" panose="020B0604020202020204" pitchFamily="34" charset="0"/>
              <a:buChar char="•"/>
            </a:pPr>
            <a:r>
              <a:rPr lang="en-US" altLang="zh-CN" sz="170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etching, no pollution</a:t>
            </a:r>
          </a:p>
          <a:p>
            <a:pPr marL="292357" indent="-292357">
              <a:buFont typeface="Arial" panose="020B0604020202020204" pitchFamily="34" charset="0"/>
              <a:buChar char="•"/>
            </a:pPr>
            <a:r>
              <a:rPr lang="en-US" altLang="zh-CN" sz="17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to handle at lab</a:t>
            </a:r>
          </a:p>
          <a:p>
            <a:pPr marL="292357" indent="-292357">
              <a:buFont typeface="Arial" panose="020B0604020202020204" pitchFamily="34" charset="0"/>
              <a:buChar char="•"/>
            </a:pPr>
            <a:r>
              <a:rPr lang="en-US" altLang="zh-CN" sz="17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to make new structures</a:t>
            </a:r>
          </a:p>
          <a:p>
            <a:pPr marL="292357" indent="-292357">
              <a:buFont typeface="Arial" panose="020B0604020202020204" pitchFamily="34" charset="0"/>
              <a:buChar char="•"/>
            </a:pPr>
            <a:r>
              <a:rPr lang="en-US" altLang="zh-CN" sz="17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Cheap </a:t>
            </a:r>
          </a:p>
          <a:p>
            <a:pPr marL="292357" indent="-292357">
              <a:buFont typeface="Arial" panose="020B0604020202020204" pitchFamily="34" charset="0"/>
              <a:buChar char="•"/>
            </a:pPr>
            <a:r>
              <a:rPr lang="el-GR" altLang="zh-CN" sz="170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zh-CN" sz="170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0.5mm-</a:t>
            </a:r>
            <a:r>
              <a:rPr lang="el-GR" altLang="zh-CN" sz="170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Φ</a:t>
            </a:r>
            <a:r>
              <a:rPr lang="en-US" altLang="zh-CN" sz="170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1mm spacers, ~1cm pitch </a:t>
            </a:r>
          </a:p>
          <a:p>
            <a:r>
              <a:rPr lang="en-US" altLang="zh-CN" sz="1705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easy to clean, especially for large area</a:t>
            </a:r>
          </a:p>
          <a:p>
            <a:r>
              <a:rPr lang="en-US" altLang="zh-CN" sz="1705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less than 1% spacer area </a:t>
            </a:r>
            <a:endParaRPr lang="en-US" altLang="zh-CN" sz="170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14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D4CAD6C-2815-6947-9DC9-32BD1A39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1806-CF09-6547-BC61-D055314D0BAF}" type="slidenum">
              <a:rPr kumimoji="1" lang="zh-CN" altLang="en-US" smtClean="0"/>
              <a:pPr/>
              <a:t>8</a:t>
            </a:fld>
            <a:endParaRPr kumimoji="1"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F13C939E-0418-7447-BE6F-69C57A1C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Experimental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setup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663E476-FE3F-E44F-AC6F-7E995B6AD6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906" y="2704732"/>
            <a:ext cx="3063918" cy="3232202"/>
          </a:xfrm>
          <a:prstGeom prst="rect">
            <a:avLst/>
          </a:prstGeom>
        </p:spPr>
      </p:pic>
      <p:sp>
        <p:nvSpPr>
          <p:cNvPr id="6" name="内容占位符 1">
            <a:extLst>
              <a:ext uri="{FF2B5EF4-FFF2-40B4-BE49-F238E27FC236}">
                <a16:creationId xmlns:a16="http://schemas.microsoft.com/office/drawing/2014/main" id="{B5AF02B7-FCB0-DA48-87AA-D735B260BDF5}"/>
              </a:ext>
            </a:extLst>
          </p:cNvPr>
          <p:cNvSpPr txBox="1">
            <a:spLocks/>
          </p:cNvSpPr>
          <p:nvPr/>
        </p:nvSpPr>
        <p:spPr>
          <a:xfrm>
            <a:off x="684465" y="989072"/>
            <a:ext cx="7886700" cy="5338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venir Roman" panose="02000503020000020003" pitchFamily="2" charset="0"/>
                <a:ea typeface="Libian SC" panose="02010600040101010101" pitchFamily="2" charset="-122"/>
                <a:cs typeface="Times New Roman" panose="02020603050405020304" pitchFamily="18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i="1" dirty="0">
                <a:ea typeface="华文新魏" panose="02010800040101010101" pitchFamily="2" charset="-122"/>
              </a:rPr>
              <a:t>Micro-</a:t>
            </a:r>
            <a:r>
              <a:rPr lang="en-US" altLang="zh-CN" i="1" dirty="0" err="1">
                <a:ea typeface="华文新魏" panose="02010800040101010101" pitchFamily="2" charset="-122"/>
              </a:rPr>
              <a:t>Megas</a:t>
            </a:r>
            <a:r>
              <a:rPr lang="en-US" altLang="zh-CN" i="1" dirty="0">
                <a:ea typeface="华文新魏" panose="02010800040101010101" pitchFamily="2" charset="-122"/>
              </a:rPr>
              <a:t>:</a:t>
            </a:r>
            <a:r>
              <a:rPr lang="zh-CN" altLang="en-US" i="1" dirty="0">
                <a:ea typeface="华文新魏" panose="02010800040101010101" pitchFamily="2" charset="-122"/>
              </a:rPr>
              <a:t> </a:t>
            </a:r>
            <a:r>
              <a:rPr lang="en-US" altLang="zh-CN" i="1" dirty="0">
                <a:ea typeface="华文新魏" panose="02010800040101010101" pitchFamily="2" charset="-122"/>
              </a:rPr>
              <a:t>Gas</a:t>
            </a:r>
            <a:r>
              <a:rPr lang="zh-CN" altLang="en-US" i="1" dirty="0">
                <a:ea typeface="华文新魏" panose="02010800040101010101" pitchFamily="2" charset="-122"/>
              </a:rPr>
              <a:t> </a:t>
            </a:r>
            <a:r>
              <a:rPr lang="en-US" altLang="zh-CN" i="1" dirty="0">
                <a:ea typeface="华文新魏" panose="02010800040101010101" pitchFamily="2" charset="-122"/>
              </a:rPr>
              <a:t>mixture</a:t>
            </a:r>
            <a:r>
              <a:rPr lang="zh-CN" altLang="en-US" i="1" dirty="0">
                <a:ea typeface="华文新魏" panose="02010800040101010101" pitchFamily="2" charset="-122"/>
              </a:rPr>
              <a:t> </a:t>
            </a:r>
            <a:r>
              <a:rPr lang="en-US" altLang="zh-CN" i="1" dirty="0">
                <a:ea typeface="华文新魏" panose="02010800040101010101" pitchFamily="2" charset="-122"/>
              </a:rPr>
              <a:t>95% Ne,</a:t>
            </a:r>
            <a:r>
              <a:rPr lang="zh-CN" altLang="en-US" i="1" dirty="0">
                <a:ea typeface="华文新魏" panose="02010800040101010101" pitchFamily="2" charset="-122"/>
              </a:rPr>
              <a:t> </a:t>
            </a:r>
            <a:r>
              <a:rPr lang="en-US" altLang="zh-CN" i="1" dirty="0">
                <a:ea typeface="华文新魏" panose="02010800040101010101" pitchFamily="2" charset="-122"/>
              </a:rPr>
              <a:t>5%</a:t>
            </a:r>
            <a:r>
              <a:rPr lang="zh-CN" altLang="en-US" i="1" dirty="0">
                <a:ea typeface="华文新魏" panose="02010800040101010101" pitchFamily="2" charset="-122"/>
              </a:rPr>
              <a:t> </a:t>
            </a:r>
            <a:r>
              <a:rPr lang="en-US" altLang="zh-CN" i="1" dirty="0">
                <a:ea typeface="华文新魏" panose="02010800040101010101" pitchFamily="2" charset="-122"/>
              </a:rPr>
              <a:t>iC</a:t>
            </a:r>
            <a:r>
              <a:rPr lang="en-US" altLang="zh-CN" i="1" baseline="-25000" dirty="0">
                <a:ea typeface="华文新魏" panose="02010800040101010101" pitchFamily="2" charset="-122"/>
              </a:rPr>
              <a:t>4</a:t>
            </a:r>
            <a:r>
              <a:rPr lang="en-US" altLang="zh-CN" i="1" dirty="0">
                <a:ea typeface="华文新魏" panose="02010800040101010101" pitchFamily="2" charset="-122"/>
              </a:rPr>
              <a:t>H</a:t>
            </a:r>
            <a:r>
              <a:rPr lang="en-US" altLang="zh-CN" i="1" baseline="-25000" dirty="0">
                <a:ea typeface="华文新魏" panose="02010800040101010101" pitchFamily="2" charset="-122"/>
              </a:rPr>
              <a:t>10</a:t>
            </a:r>
          </a:p>
          <a:p>
            <a:r>
              <a:rPr lang="zh-CN" altLang="en-US" i="1" baseline="-25000" dirty="0">
                <a:ea typeface="华文新魏" panose="02010800040101010101" pitchFamily="2" charset="-122"/>
              </a:rPr>
              <a:t> </a:t>
            </a:r>
            <a:r>
              <a:rPr lang="en-US" altLang="zh-CN" dirty="0">
                <a:ea typeface="华文新魏" panose="02010800040101010101" pitchFamily="2" charset="-122"/>
              </a:rPr>
              <a:t>Determine</a:t>
            </a:r>
            <a:r>
              <a:rPr lang="zh-CN" altLang="en-US" dirty="0">
                <a:ea typeface="华文新魏" panose="02010800040101010101" pitchFamily="2" charset="-122"/>
              </a:rPr>
              <a:t> </a:t>
            </a:r>
            <a:r>
              <a:rPr lang="en-US" altLang="zh-CN" dirty="0">
                <a:ea typeface="华文新魏" panose="02010800040101010101" pitchFamily="2" charset="-122"/>
              </a:rPr>
              <a:t>the</a:t>
            </a:r>
            <a:r>
              <a:rPr lang="zh-CN" altLang="en-US" dirty="0">
                <a:ea typeface="华文新魏" panose="02010800040101010101" pitchFamily="2" charset="-122"/>
              </a:rPr>
              <a:t> </a:t>
            </a:r>
            <a:r>
              <a:rPr lang="en-US" altLang="zh-CN" dirty="0">
                <a:ea typeface="华文新魏" panose="02010800040101010101" pitchFamily="2" charset="-122"/>
              </a:rPr>
              <a:t>optimal</a:t>
            </a:r>
            <a:r>
              <a:rPr lang="zh-CN" altLang="en-US" dirty="0">
                <a:ea typeface="华文新魏" panose="02010800040101010101" pitchFamily="2" charset="-122"/>
              </a:rPr>
              <a:t> </a:t>
            </a:r>
            <a:r>
              <a:rPr lang="en-US" altLang="zh-CN" dirty="0">
                <a:ea typeface="华文新魏" panose="02010800040101010101" pitchFamily="2" charset="-122"/>
              </a:rPr>
              <a:t>work</a:t>
            </a:r>
            <a:r>
              <a:rPr lang="zh-CN" altLang="en-US" dirty="0">
                <a:ea typeface="华文新魏" panose="02010800040101010101" pitchFamily="2" charset="-122"/>
              </a:rPr>
              <a:t> </a:t>
            </a:r>
            <a:r>
              <a:rPr lang="en-US" altLang="zh-CN" dirty="0">
                <a:ea typeface="华文新魏" panose="02010800040101010101" pitchFamily="2" charset="-122"/>
              </a:rPr>
              <a:t>points</a:t>
            </a:r>
            <a:r>
              <a:rPr lang="zh-CN" altLang="en-US" dirty="0">
                <a:ea typeface="华文新魏" panose="02010800040101010101" pitchFamily="2" charset="-122"/>
              </a:rPr>
              <a:t> </a:t>
            </a:r>
            <a:r>
              <a:rPr lang="en-US" altLang="zh-CN" dirty="0">
                <a:ea typeface="华文新魏" panose="02010800040101010101" pitchFamily="2" charset="-122"/>
              </a:rPr>
              <a:t>of</a:t>
            </a:r>
            <a:r>
              <a:rPr lang="zh-CN" altLang="en-US" dirty="0">
                <a:ea typeface="华文新魏" panose="02010800040101010101" pitchFamily="2" charset="-122"/>
              </a:rPr>
              <a:t> </a:t>
            </a:r>
            <a:r>
              <a:rPr lang="en-US" altLang="zh-CN" dirty="0">
                <a:ea typeface="华文新魏" panose="02010800040101010101" pitchFamily="2" charset="-122"/>
              </a:rPr>
              <a:t>MMD</a:t>
            </a:r>
            <a:endParaRPr lang="zh-CN" altLang="en-US" dirty="0"/>
          </a:p>
          <a:p>
            <a:pPr lvl="1"/>
            <a:r>
              <a:rPr lang="en-US" altLang="zh-CN" sz="2000" dirty="0">
                <a:latin typeface="Avenir Roman" panose="02000503020000020003" pitchFamily="2" charset="0"/>
              </a:rPr>
              <a:t>Electronic transparency </a:t>
            </a:r>
          </a:p>
          <a:p>
            <a:pPr marL="342900" lvl="1" indent="0">
              <a:buNone/>
            </a:pPr>
            <a:r>
              <a:rPr lang="en-US" altLang="zh-CN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Fixed</a:t>
            </a:r>
            <a:r>
              <a:rPr lang="zh-CN" altLang="en-US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 </a:t>
            </a:r>
            <a:r>
              <a:rPr lang="en-US" altLang="zh-CN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the</a:t>
            </a:r>
            <a:r>
              <a:rPr lang="zh-CN" altLang="en-US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 </a:t>
            </a:r>
            <a:r>
              <a:rPr lang="en-US" altLang="zh-CN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mesh</a:t>
            </a:r>
            <a:r>
              <a:rPr lang="zh-CN" altLang="en-US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 </a:t>
            </a:r>
            <a:r>
              <a:rPr lang="en-US" altLang="zh-CN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voltage,</a:t>
            </a:r>
            <a:r>
              <a:rPr lang="zh-CN" altLang="en-US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 </a:t>
            </a:r>
            <a:r>
              <a:rPr lang="en-US" altLang="zh-CN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adjust</a:t>
            </a:r>
            <a:r>
              <a:rPr lang="zh-CN" altLang="en-US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 </a:t>
            </a:r>
            <a:r>
              <a:rPr lang="en-US" altLang="zh-CN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drift</a:t>
            </a:r>
            <a:r>
              <a:rPr lang="zh-CN" altLang="en-US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 </a:t>
            </a:r>
            <a:r>
              <a:rPr lang="en-US" altLang="zh-CN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voltage,</a:t>
            </a:r>
            <a:r>
              <a:rPr lang="zh-CN" altLang="en-US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 </a:t>
            </a:r>
            <a:r>
              <a:rPr lang="en-US" altLang="zh-CN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choose</a:t>
            </a:r>
            <a:r>
              <a:rPr lang="zh-CN" altLang="en-US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 </a:t>
            </a:r>
            <a:r>
              <a:rPr lang="en-US" altLang="zh-CN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the</a:t>
            </a:r>
            <a:r>
              <a:rPr lang="zh-CN" altLang="en-US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 </a:t>
            </a:r>
            <a:r>
              <a:rPr lang="en-US" altLang="zh-CN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point</a:t>
            </a:r>
            <a:r>
              <a:rPr lang="zh-CN" altLang="en-US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 </a:t>
            </a:r>
            <a:r>
              <a:rPr lang="en-US" altLang="zh-CN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that</a:t>
            </a:r>
            <a:r>
              <a:rPr lang="zh-CN" altLang="en-US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 </a:t>
            </a:r>
            <a:r>
              <a:rPr lang="en-US" altLang="zh-CN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have</a:t>
            </a:r>
            <a:r>
              <a:rPr lang="zh-CN" altLang="en-US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 </a:t>
            </a:r>
            <a:r>
              <a:rPr lang="en-US" altLang="zh-CN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maximum</a:t>
            </a:r>
            <a:r>
              <a:rPr lang="zh-CN" altLang="en-US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 </a:t>
            </a:r>
            <a:r>
              <a:rPr lang="en-US" altLang="zh-CN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peak</a:t>
            </a:r>
            <a:r>
              <a:rPr lang="zh-CN" altLang="en-US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 </a:t>
            </a:r>
            <a:r>
              <a:rPr lang="en-US" altLang="zh-CN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position</a:t>
            </a:r>
            <a:endParaRPr lang="en-US" altLang="zh-CN" sz="2000" dirty="0">
              <a:latin typeface="Avenir Roman" panose="02000503020000020003" pitchFamily="2" charset="0"/>
            </a:endParaRPr>
          </a:p>
          <a:p>
            <a:pPr lvl="1"/>
            <a:r>
              <a:rPr kumimoji="1" lang="en-US" altLang="zh-CN" sz="2000" dirty="0">
                <a:latin typeface="Avenir Roman" panose="02000503020000020003" pitchFamily="2" charset="0"/>
              </a:rPr>
              <a:t>Energy</a:t>
            </a:r>
            <a:r>
              <a:rPr kumimoji="1" lang="zh-CN" altLang="en-US" sz="2000" dirty="0">
                <a:latin typeface="Avenir Roman" panose="02000503020000020003" pitchFamily="2" charset="0"/>
              </a:rPr>
              <a:t> </a:t>
            </a:r>
            <a:r>
              <a:rPr kumimoji="1" lang="en-US" altLang="zh-CN" sz="2000" dirty="0">
                <a:latin typeface="Avenir Roman" panose="02000503020000020003" pitchFamily="2" charset="0"/>
              </a:rPr>
              <a:t>resolution</a:t>
            </a:r>
            <a:r>
              <a:rPr kumimoji="1" lang="zh-CN" altLang="en-US" sz="2000" dirty="0">
                <a:latin typeface="Avenir Roman" panose="02000503020000020003" pitchFamily="2" charset="0"/>
              </a:rPr>
              <a:t> </a:t>
            </a:r>
            <a:r>
              <a:rPr kumimoji="1" lang="en-US" altLang="zh-CN" sz="2000" dirty="0">
                <a:latin typeface="Avenir Roman" panose="02000503020000020003" pitchFamily="2" charset="0"/>
              </a:rPr>
              <a:t>vs</a:t>
            </a:r>
            <a:r>
              <a:rPr kumimoji="1" lang="zh-CN" altLang="en-US" sz="2000" dirty="0">
                <a:latin typeface="Avenir Roman" panose="02000503020000020003" pitchFamily="2" charset="0"/>
              </a:rPr>
              <a:t> </a:t>
            </a:r>
            <a:r>
              <a:rPr kumimoji="1" lang="en-US" altLang="zh-CN" sz="2000" dirty="0">
                <a:latin typeface="Avenir Roman" panose="02000503020000020003" pitchFamily="2" charset="0"/>
              </a:rPr>
              <a:t>gain</a:t>
            </a:r>
          </a:p>
          <a:p>
            <a:pPr marL="342900" lvl="1" indent="0">
              <a:buNone/>
            </a:pPr>
            <a:r>
              <a:rPr kumimoji="1" lang="en-US" altLang="zh-CN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Fixed</a:t>
            </a:r>
            <a:r>
              <a:rPr kumimoji="1" lang="zh-CN" altLang="en-US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 </a:t>
            </a:r>
            <a:r>
              <a:rPr kumimoji="1" lang="en-US" altLang="zh-CN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the</a:t>
            </a:r>
            <a:r>
              <a:rPr kumimoji="1" lang="zh-CN" altLang="en-US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 </a:t>
            </a:r>
            <a:r>
              <a:rPr kumimoji="1" lang="en-US" altLang="zh-CN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field ratio,</a:t>
            </a:r>
            <a:r>
              <a:rPr kumimoji="1" lang="zh-CN" altLang="en-US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 </a:t>
            </a:r>
            <a:r>
              <a:rPr kumimoji="1" lang="en-US" altLang="zh-CN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adjust</a:t>
            </a:r>
            <a:r>
              <a:rPr kumimoji="1" lang="zh-CN" altLang="en-US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 </a:t>
            </a:r>
            <a:r>
              <a:rPr kumimoji="1" lang="en-US" altLang="zh-CN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voltage</a:t>
            </a:r>
            <a:r>
              <a:rPr kumimoji="1" lang="zh-CN" altLang="en-US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 </a:t>
            </a:r>
            <a:endParaRPr kumimoji="1" lang="en-US" altLang="zh-CN" sz="2000" dirty="0">
              <a:solidFill>
                <a:schemeClr val="accent1"/>
              </a:solidFill>
              <a:latin typeface="Avenir Roman" panose="02000503020000020003" pitchFamily="2" charset="0"/>
            </a:endParaRPr>
          </a:p>
          <a:p>
            <a:pPr marL="342900" lvl="1" indent="0">
              <a:buNone/>
            </a:pPr>
            <a:r>
              <a:rPr kumimoji="1" lang="en-US" altLang="zh-CN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value,</a:t>
            </a:r>
            <a:r>
              <a:rPr kumimoji="1" lang="zh-CN" altLang="en-US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 </a:t>
            </a:r>
            <a:r>
              <a:rPr kumimoji="1" lang="en-US" altLang="zh-CN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choose</a:t>
            </a:r>
            <a:r>
              <a:rPr kumimoji="1" lang="zh-CN" altLang="en-US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 </a:t>
            </a:r>
            <a:r>
              <a:rPr kumimoji="1" lang="en-US" altLang="zh-CN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the</a:t>
            </a:r>
            <a:r>
              <a:rPr kumimoji="1" lang="zh-CN" altLang="en-US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 </a:t>
            </a:r>
            <a:r>
              <a:rPr kumimoji="1" lang="en-US" altLang="zh-CN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gain</a:t>
            </a:r>
            <a:r>
              <a:rPr kumimoji="1" lang="zh-CN" altLang="en-US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 </a:t>
            </a:r>
            <a:r>
              <a:rPr kumimoji="1" lang="en-US" altLang="zh-CN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that</a:t>
            </a:r>
            <a:r>
              <a:rPr kumimoji="1" lang="zh-CN" altLang="en-US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 </a:t>
            </a:r>
            <a:r>
              <a:rPr kumimoji="1" lang="en-US" altLang="zh-CN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near</a:t>
            </a:r>
            <a:r>
              <a:rPr kumimoji="1" lang="zh-CN" altLang="en-US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 </a:t>
            </a:r>
            <a:r>
              <a:rPr kumimoji="1" lang="en-US" altLang="zh-CN" sz="2000" dirty="0">
                <a:solidFill>
                  <a:schemeClr val="accent1"/>
                </a:solidFill>
                <a:latin typeface="Avenir Roman" panose="02000503020000020003" pitchFamily="2" charset="0"/>
              </a:rPr>
              <a:t>5000</a:t>
            </a:r>
          </a:p>
          <a:p>
            <a:r>
              <a:rPr lang="en-US" altLang="zh-CN" dirty="0">
                <a:ea typeface="华文新魏" panose="02010800040101010101" pitchFamily="2" charset="-122"/>
              </a:rPr>
              <a:t>∅6.45mm Cu</a:t>
            </a:r>
            <a:r>
              <a:rPr lang="zh-CN" altLang="en-US" dirty="0">
                <a:ea typeface="华文新魏" panose="02010800040101010101" pitchFamily="2" charset="-122"/>
              </a:rPr>
              <a:t> </a:t>
            </a:r>
            <a:r>
              <a:rPr lang="en-US" altLang="zh-CN" dirty="0">
                <a:ea typeface="华文新魏" panose="02010800040101010101" pitchFamily="2" charset="-122"/>
              </a:rPr>
              <a:t>collimator</a:t>
            </a:r>
          </a:p>
          <a:p>
            <a:r>
              <a:rPr lang="en-US" altLang="zh-CN" dirty="0">
                <a:ea typeface="华文新魏" panose="02010800040101010101" pitchFamily="2" charset="-122"/>
              </a:rPr>
              <a:t>Anticoincidence</a:t>
            </a:r>
            <a:r>
              <a:rPr lang="zh-CN" altLang="en-US" dirty="0">
                <a:ea typeface="华文新魏" panose="02010800040101010101" pitchFamily="2" charset="-122"/>
              </a:rPr>
              <a:t> </a:t>
            </a:r>
            <a:r>
              <a:rPr lang="en-US" altLang="zh-CN" dirty="0">
                <a:ea typeface="华文新魏" panose="02010800040101010101" pitchFamily="2" charset="-122"/>
              </a:rPr>
              <a:t>system</a:t>
            </a:r>
            <a:r>
              <a:rPr lang="zh-CN" altLang="en-US" dirty="0">
                <a:ea typeface="华文新魏" panose="02010800040101010101" pitchFamily="2" charset="-122"/>
              </a:rPr>
              <a:t> </a:t>
            </a:r>
            <a:r>
              <a:rPr lang="en-US" altLang="zh-CN" dirty="0">
                <a:ea typeface="华文新魏" panose="02010800040101010101" pitchFamily="2" charset="-122"/>
              </a:rPr>
              <a:t>to</a:t>
            </a:r>
            <a:r>
              <a:rPr lang="zh-CN" altLang="en-US" dirty="0">
                <a:ea typeface="华文新魏" panose="02010800040101010101" pitchFamily="2" charset="-122"/>
              </a:rPr>
              <a:t> </a:t>
            </a:r>
            <a:r>
              <a:rPr lang="en-US" altLang="zh-CN" dirty="0">
                <a:ea typeface="华文新魏" panose="02010800040101010101" pitchFamily="2" charset="-122"/>
              </a:rPr>
              <a:t>reduce</a:t>
            </a:r>
            <a:r>
              <a:rPr lang="zh-CN" altLang="en-US" dirty="0">
                <a:ea typeface="华文新魏" panose="02010800040101010101" pitchFamily="2" charset="-122"/>
              </a:rPr>
              <a:t> </a:t>
            </a:r>
            <a:r>
              <a:rPr lang="en-US" altLang="zh-CN" dirty="0" err="1">
                <a:ea typeface="华文新魏" panose="02010800040101010101" pitchFamily="2" charset="-122"/>
              </a:rPr>
              <a:t>bkg</a:t>
            </a:r>
            <a:endParaRPr lang="en-US" altLang="zh-CN" dirty="0">
              <a:ea typeface="华文新魏" panose="02010800040101010101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EF4FDB4-DD54-4442-B5FE-CBD706077C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069" y="4551989"/>
            <a:ext cx="3307886" cy="186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47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蓝色​​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5823</TotalTime>
  <Words>1039</Words>
  <Application>Microsoft Macintosh PowerPoint</Application>
  <PresentationFormat>全屏显示(4:3)</PresentationFormat>
  <Paragraphs>322</Paragraphs>
  <Slides>21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等线</vt:lpstr>
      <vt:lpstr>等线 Light</vt:lpstr>
      <vt:lpstr>SimHei</vt:lpstr>
      <vt:lpstr>华文新魏</vt:lpstr>
      <vt:lpstr>宋体</vt:lpstr>
      <vt:lpstr>Heiti SC Light</vt:lpstr>
      <vt:lpstr>Libian SC</vt:lpstr>
      <vt:lpstr>PingFang SC</vt:lpstr>
      <vt:lpstr>PingFang SC Medium</vt:lpstr>
      <vt:lpstr>Arial</vt:lpstr>
      <vt:lpstr>Avenir Roman</vt:lpstr>
      <vt:lpstr>Cambria Math</vt:lpstr>
      <vt:lpstr>Mangal</vt:lpstr>
      <vt:lpstr>Times New Roman</vt:lpstr>
      <vt:lpstr>Wingdings</vt:lpstr>
      <vt:lpstr>Office 主题​​</vt:lpstr>
      <vt:lpstr>Application of Micro-MEGAS on  measuring X-ray activity of 71Ge</vt:lpstr>
      <vt:lpstr>Outline</vt:lpstr>
      <vt:lpstr>NTD-Ge thermistor</vt:lpstr>
      <vt:lpstr>NTD-Ge thermistor</vt:lpstr>
      <vt:lpstr>Neutron Irradiation of Ge </vt:lpstr>
      <vt:lpstr>Thermal neutron fluence measurement</vt:lpstr>
      <vt:lpstr>NTD-Ge Radioactivity</vt:lpstr>
      <vt:lpstr>Micro-MEGAS</vt:lpstr>
      <vt:lpstr>Experimental setup</vt:lpstr>
      <vt:lpstr>71Ge X-ray spectrum</vt:lpstr>
      <vt:lpstr>Peak sources</vt:lpstr>
      <vt:lpstr>Half-life fit results</vt:lpstr>
      <vt:lpstr>Mesh material excitation</vt:lpstr>
      <vt:lpstr>SDD measurement</vt:lpstr>
      <vt:lpstr>Geant4 simulation</vt:lpstr>
      <vt:lpstr>Thermal neutron fluence results</vt:lpstr>
      <vt:lpstr>Summary</vt:lpstr>
      <vt:lpstr>Backup</vt:lpstr>
      <vt:lpstr>SDD info</vt:lpstr>
      <vt:lpstr>SDD geant4 simulation</vt:lpstr>
      <vt:lpstr>PowerPoint 演示文稿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zhao kangkang</dc:creator>
  <cp:lastModifiedBy>zhao kangkang</cp:lastModifiedBy>
  <cp:revision>156</cp:revision>
  <cp:lastPrinted>2021-09-28T15:11:55Z</cp:lastPrinted>
  <dcterms:created xsi:type="dcterms:W3CDTF">2020-11-25T02:26:40Z</dcterms:created>
  <dcterms:modified xsi:type="dcterms:W3CDTF">2021-10-21T12:30:23Z</dcterms:modified>
</cp:coreProperties>
</file>