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5" r:id="rId3"/>
    <p:sldMasterId id="2147483660" r:id="rId4"/>
    <p:sldMasterId id="2147483673" r:id="rId5"/>
  </p:sldMasterIdLst>
  <p:notesMasterIdLst>
    <p:notesMasterId r:id="rId18"/>
  </p:notesMasterIdLst>
  <p:sldIdLst>
    <p:sldId id="256" r:id="rId6"/>
    <p:sldId id="315" r:id="rId7"/>
    <p:sldId id="314" r:id="rId8"/>
    <p:sldId id="316" r:id="rId9"/>
    <p:sldId id="317" r:id="rId10"/>
    <p:sldId id="261" r:id="rId11"/>
    <p:sldId id="311" r:id="rId12"/>
    <p:sldId id="271" r:id="rId13"/>
    <p:sldId id="319" r:id="rId14"/>
    <p:sldId id="318" r:id="rId15"/>
    <p:sldId id="320" r:id="rId16"/>
    <p:sldId id="32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1750-419C-4FF1-AFE9-91BA1DCEE6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F891-EC6F-4760-89AB-81935D51A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54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7F891-EC6F-4760-89AB-81935D51AE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6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E178-6F99-43DD-9235-127683A5B9EC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166687"/>
            <a:ext cx="1117600" cy="112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081463"/>
            <a:ext cx="11318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 preferRelativeResize="0"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 preferRelativeResize="0"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476251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 preferRelativeResize="0"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979488"/>
            <a:ext cx="91440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 preferRelativeResize="0"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3188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2670" y="3176"/>
            <a:ext cx="11001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6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5237-06C1-4EE5-9A46-1219510E70F6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19-32BC-4606-AB00-55EC534E1AFF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0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09BD-FDD3-41A6-947E-1FBB0EAE6720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78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8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1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189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1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728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71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22A3-4F18-4F0E-ADFF-E0CBD5A8E8A9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4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5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7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09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24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292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258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06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4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45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19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92E4-40D3-4AE7-B689-05246042D676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06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32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74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364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5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F228-2C18-4AA4-A7FE-42F49ECFE06B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092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C346-97B6-41AE-883D-33FE974F827B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537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4F-4EAC-488D-9A28-2EA1EFCD905E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446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93B-6CE8-4219-8F65-103EB28A8B4C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13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064A-4BF6-4934-85CC-0A2539D2269D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2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703-FBA2-47AD-A54F-F48A08A4B0B9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69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B13-CCC2-4E43-9413-C33FC53CEF06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245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264E-7FDF-4CC2-81AA-1585739CCD08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306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4390-C53C-4553-B78E-49C07E331C8F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0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0910-5862-47B1-BF18-0B806DC8B06E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416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B89B-A240-436C-8B3B-4A6A566A4F9C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37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3935-B3F1-4747-8497-04C14126849B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964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7C3E-DE9B-40BD-96CD-9439EB3E4E6F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1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1089-167A-4B5D-B8C2-A5FF9BB7F7D1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909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37C3-C85C-4439-BEAB-F9125C8F496C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70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9ED6-2FBF-4B46-8438-E3FF4EE93C19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9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018" y="32067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DEFB-06FF-4F7C-B8F9-5A3E78AA30F4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45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497F-89BA-480B-8B41-94C8EE970B20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52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E664-CDFD-4385-A86C-82475237EBB1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2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E172-648A-497D-B34F-6D460443B71A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091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B75-1392-4A9B-AD63-478D3F85117D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86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D4D1-5529-4D8D-AE0C-C718BDD1FA25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077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C0DB-0AAC-41F5-838B-3090AAF83961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13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0831-1CBD-42E0-B168-DF223A6EE0C9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77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536D-F555-4CCD-8F54-2716CB717EFB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8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0C98-B487-443F-8CB8-E6274C735F7A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7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A51-EEDB-4CA5-9DB1-991C95E45F7B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5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02AF-B3EB-4F5D-B6E0-12854FA51131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1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D41D-9F28-49DA-8D1D-BBE2F75B9077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5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22A3-4F18-4F0E-ADFF-E0CBD5A8E8A9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565E-3D9A-416C-AE67-45BB807DB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EE30-E433-4FB9-83BF-9BA4C69AD22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A0C0-8181-4C2E-86D8-47C327FB8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945D-EAF3-4940-9BFF-A2D06A8C94D6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BC1F-27AC-4C3A-B095-8A986D885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7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9EDE-DDC8-4E1A-BDE0-CF177B5D0F62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B840-994C-49D2-B7C7-34C4805AA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38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5077-08D0-4F8B-A7F0-93DD227120AA}" type="datetime1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BD57-0693-4DCE-8D9A-D2A0ED05EF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072095" y="2386449"/>
            <a:ext cx="83613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dirty="0" smtClean="0">
                <a:solidFill>
                  <a:srgbClr val="3F3B91"/>
                </a:solidFill>
                <a:latin typeface="Times New Roman" pitchFamily="18" charset="0"/>
                <a:ea typeface="楷体" pitchFamily="49" charset="-122"/>
                <a:cs typeface="+mj-cs"/>
              </a:rPr>
              <a:t>大面积</a:t>
            </a:r>
            <a:r>
              <a:rPr kumimoji="1" lang="en-US" altLang="zh-CN" sz="4400" dirty="0" smtClean="0">
                <a:solidFill>
                  <a:srgbClr val="3F3B91"/>
                </a:solidFill>
                <a:latin typeface="Times New Roman" pitchFamily="18" charset="0"/>
                <a:ea typeface="楷体" pitchFamily="49" charset="-122"/>
                <a:cs typeface="+mj-cs"/>
              </a:rPr>
              <a:t>RWELL</a:t>
            </a:r>
            <a:r>
              <a:rPr kumimoji="1" lang="zh-CN" altLang="en-US" sz="4400" dirty="0" smtClean="0">
                <a:solidFill>
                  <a:srgbClr val="3F3B91"/>
                </a:solidFill>
                <a:latin typeface="Times New Roman" pitchFamily="18" charset="0"/>
                <a:ea typeface="楷体" pitchFamily="49" charset="-122"/>
                <a:cs typeface="+mj-cs"/>
              </a:rPr>
              <a:t>探测器研制</a:t>
            </a:r>
            <a:endParaRPr kumimoji="1" lang="en-US" altLang="zh-CN" sz="4400" dirty="0">
              <a:solidFill>
                <a:srgbClr val="3F3B91"/>
              </a:solidFill>
              <a:latin typeface="Times New Roman" pitchFamily="18" charset="0"/>
              <a:ea typeface="楷体" pitchFamily="49" charset="-122"/>
              <a:cs typeface="+mj-cs"/>
            </a:endParaRPr>
          </a:p>
          <a:p>
            <a:pPr algn="ctr"/>
            <a:endParaRPr lang="en-US" altLang="zh-CN" sz="1400" dirty="0" smtClean="0"/>
          </a:p>
          <a:p>
            <a:pPr algn="ctr"/>
            <a:r>
              <a:rPr lang="zh-CN" altLang="en-US" sz="2400" dirty="0" smtClean="0"/>
              <a:t>洪道金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001881" y="5748685"/>
            <a:ext cx="9153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 smtClean="0">
                <a:solidFill>
                  <a:srgbClr val="4A5C30"/>
                </a:solidFill>
                <a:latin typeface="Cambria" pitchFamily="18" charset="0"/>
                <a:ea typeface="华文楷体" charset="-122"/>
              </a:rPr>
              <a:t>第十届</a:t>
            </a:r>
            <a:r>
              <a:rPr kumimoji="1" lang="zh-CN" altLang="en-US" sz="1600" dirty="0">
                <a:solidFill>
                  <a:srgbClr val="4A5C30"/>
                </a:solidFill>
                <a:latin typeface="Cambria" pitchFamily="18" charset="0"/>
                <a:ea typeface="华文楷体" charset="-122"/>
              </a:rPr>
              <a:t>全国</a:t>
            </a:r>
            <a:r>
              <a:rPr kumimoji="1" lang="zh-CN" altLang="en-US" sz="1600" dirty="0" smtClean="0">
                <a:solidFill>
                  <a:srgbClr val="4A5C30"/>
                </a:solidFill>
                <a:latin typeface="Cambria" pitchFamily="18" charset="0"/>
                <a:ea typeface="华文楷体" charset="-122"/>
              </a:rPr>
              <a:t>先进气体探测器研讨会</a:t>
            </a:r>
            <a:endParaRPr kumimoji="1" lang="en-US" altLang="zh-CN" sz="1600" dirty="0">
              <a:solidFill>
                <a:srgbClr val="4A5C30"/>
              </a:solidFill>
              <a:latin typeface="Cambria" pitchFamily="18" charset="0"/>
              <a:ea typeface="华文楷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4886" y="5161419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4A5C30"/>
                </a:solidFill>
                <a:latin typeface="Cambria" pitchFamily="18" charset="0"/>
                <a:ea typeface="华文楷体" charset="-122"/>
              </a:rPr>
              <a:t>2021.10.22</a:t>
            </a:r>
            <a:endParaRPr kumimoji="1" lang="en-US" altLang="zh-CN" dirty="0">
              <a:solidFill>
                <a:srgbClr val="4A5C30"/>
              </a:solidFill>
              <a:latin typeface="Cambria" pitchFamily="18" charset="0"/>
              <a:ea typeface="华文楷体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4058624" y="4297154"/>
            <a:ext cx="504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ts val="2400"/>
              </a:lnSpc>
              <a:spcBef>
                <a:spcPct val="20000"/>
              </a:spcBef>
              <a:buChar char="•"/>
              <a:defRPr kumimoji="1" sz="22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1pPr>
            <a:lvl2pPr marL="742950" indent="-285750" latinLnBrk="1">
              <a:lnSpc>
                <a:spcPts val="2400"/>
              </a:lnSpc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2pPr>
            <a:lvl3pPr marL="1143000" indent="-228600" latinLnBrk="1">
              <a:lnSpc>
                <a:spcPts val="2400"/>
              </a:lnSpc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3pPr>
            <a:lvl4pPr marL="1600200" indent="-228600" latinLnBrk="1">
              <a:lnSpc>
                <a:spcPts val="2400"/>
              </a:lnSpc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4pPr>
            <a:lvl5pPr marL="2057400" indent="-228600" latinLnBrk="1">
              <a:lnSpc>
                <a:spcPts val="2400"/>
              </a:lnSpc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5pPr>
            <a:lvl6pPr marL="2514600" indent="-22860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6pPr>
            <a:lvl7pPr marL="2971800" indent="-22860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7pPr>
            <a:lvl8pPr marL="3429000" indent="-22860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8pPr>
            <a:lvl9pPr marL="3886200" indent="-22860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-윤명조240" pitchFamily="18" charset="-127"/>
                <a:ea typeface="-윤명조240" pitchFamily="18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核探测与核电子学国家重点实验室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中国科学技术大学</a:t>
            </a:r>
            <a:endParaRPr lang="zh-CN" alt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31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849" y="35883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+mn-lt"/>
              </a:rPr>
              <a:t>发现</a:t>
            </a:r>
            <a:r>
              <a:rPr lang="zh-CN" altLang="en-US" sz="3200" b="1" dirty="0">
                <a:latin typeface="+mn-lt"/>
              </a:rPr>
              <a:t>的</a:t>
            </a:r>
            <a:r>
              <a:rPr lang="zh-CN" altLang="en-US" sz="3200" b="1" dirty="0" smtClean="0">
                <a:latin typeface="+mn-lt"/>
              </a:rPr>
              <a:t>问题及改进方案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38200" y="1870075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发现的问题：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2554" y="2304466"/>
            <a:ext cx="50603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阳极板和阻性层间的气隙对感应信号的增益产生影响。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多次清洗后</a:t>
            </a:r>
            <a:r>
              <a:rPr lang="en-US" altLang="zh-CN" dirty="0" smtClean="0"/>
              <a:t>RWELL</a:t>
            </a:r>
            <a:r>
              <a:rPr lang="zh-CN" altLang="en-US" dirty="0" smtClean="0"/>
              <a:t>膜上铜电极部分区域被氧化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132945" y="1870075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解决方案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67299" y="2304466"/>
            <a:ext cx="50603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为了减小阳极板和阻性层之间气隙的厚度，将长压条改为短压条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膜上铜电极沉金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417818" y="4014647"/>
            <a:ext cx="3893091" cy="2247607"/>
            <a:chOff x="1331171" y="4048815"/>
            <a:chExt cx="3776537" cy="213551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171" y="4048815"/>
              <a:ext cx="3776537" cy="2135511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1791855" y="4793673"/>
              <a:ext cx="3066472" cy="4525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73130" y="4014647"/>
            <a:ext cx="4135015" cy="2247607"/>
            <a:chOff x="6773130" y="4014648"/>
            <a:chExt cx="4248727" cy="2169678"/>
          </a:xfrm>
        </p:grpSpPr>
        <p:pic>
          <p:nvPicPr>
            <p:cNvPr id="10" name="图片 9" descr="1623225697(1)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130" y="4014648"/>
              <a:ext cx="4248727" cy="2169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椭圆 12"/>
            <p:cNvSpPr/>
            <p:nvPr/>
          </p:nvSpPr>
          <p:spPr>
            <a:xfrm rot="1479745">
              <a:off x="7458364" y="4421243"/>
              <a:ext cx="617094" cy="139065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上箭头 13"/>
          <p:cNvSpPr/>
          <p:nvPr/>
        </p:nvSpPr>
        <p:spPr>
          <a:xfrm rot="5400000">
            <a:off x="5874147" y="4633037"/>
            <a:ext cx="444316" cy="839496"/>
          </a:xfrm>
          <a:prstGeom prst="upArrow">
            <a:avLst/>
          </a:prstGeom>
          <a:solidFill>
            <a:schemeClr val="accent1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5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79" y="157543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第三版探测器性能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28055" y="1596993"/>
            <a:ext cx="7462360" cy="2320190"/>
            <a:chOff x="0" y="0"/>
            <a:chExt cx="11686482" cy="28491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74183" cy="284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3964647" y="52842"/>
              <a:ext cx="7721835" cy="2743460"/>
              <a:chOff x="3964647" y="52842"/>
              <a:chExt cx="7721835" cy="274346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647" y="52842"/>
                <a:ext cx="4006895" cy="2743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7375" y="64845"/>
                <a:ext cx="3839107" cy="2675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0" y="4104729"/>
            <a:ext cx="6392072" cy="241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56" y="1646238"/>
            <a:ext cx="3297890" cy="227094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97" y="4237651"/>
            <a:ext cx="3259801" cy="214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527279" y="1253605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Gain vs HV: </a:t>
            </a:r>
            <a:endParaRPr lang="zh-CN" altLang="en-US" sz="2000" b="1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533909" y="3972155"/>
            <a:ext cx="4257497" cy="60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/>
              <a:t>宇宙线探测效率</a:t>
            </a:r>
            <a:r>
              <a:rPr lang="en-US" altLang="zh-CN" sz="2000" b="1" dirty="0" smtClean="0"/>
              <a:t>: </a:t>
            </a:r>
            <a:r>
              <a:rPr lang="en-US" altLang="zh-CN" sz="2000" dirty="0" smtClean="0"/>
              <a:t>1112/1160~95.9</a:t>
            </a:r>
            <a:r>
              <a:rPr lang="en-US" altLang="zh-CN" sz="2000" dirty="0"/>
              <a:t>%</a:t>
            </a:r>
            <a:endParaRPr lang="zh-CN" altLang="en-US" sz="2000" b="1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533909" y="1247530"/>
            <a:ext cx="6241882" cy="60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/>
              <a:t>计数率能力：</a:t>
            </a:r>
            <a:r>
              <a:rPr lang="en-US" altLang="zh-CN" sz="2000" dirty="0" smtClean="0"/>
              <a:t>&gt;100 </a:t>
            </a:r>
            <a:r>
              <a:rPr lang="en-US" altLang="zh-CN" sz="2000" dirty="0" smtClean="0"/>
              <a:t>kHz/cm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@90%Gain</a:t>
            </a:r>
            <a:r>
              <a:rPr lang="en-US" altLang="zh-CN" sz="2000" baseline="30000" dirty="0" smtClean="0"/>
              <a:t> </a:t>
            </a:r>
            <a:r>
              <a:rPr lang="en-US" altLang="zh-CN" sz="2000" dirty="0" smtClean="0"/>
              <a:t> </a:t>
            </a:r>
            <a:endParaRPr lang="zh-CN" altLang="en-US" sz="2000" baseline="30000" dirty="0"/>
          </a:p>
          <a:p>
            <a:endParaRPr lang="zh-CN" altLang="en-US" sz="2000" b="1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441419" y="3955588"/>
            <a:ext cx="6241882" cy="60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/>
              <a:t>增益均匀性</a:t>
            </a:r>
            <a:r>
              <a:rPr lang="en-US" altLang="zh-CN" sz="2000" b="1" dirty="0" smtClean="0"/>
              <a:t>:</a:t>
            </a:r>
            <a:r>
              <a:rPr lang="en-US" altLang="zh-CN" sz="2000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RMS/Mean</a:t>
            </a:r>
            <a:r>
              <a:rPr lang="zh-CN" altLang="en-US" sz="2000" b="1" dirty="0">
                <a:solidFill>
                  <a:srgbClr val="FF0000"/>
                </a:solidFill>
              </a:rPr>
              <a:t>～</a:t>
            </a:r>
            <a:r>
              <a:rPr lang="en-US" altLang="zh-CN" sz="2000" b="1" dirty="0">
                <a:solidFill>
                  <a:srgbClr val="FF0000"/>
                </a:solidFill>
              </a:rPr>
              <a:t>14.0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%@~5175 Gain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9359" y="130515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大面积制作</a:t>
            </a:r>
            <a:r>
              <a:rPr lang="zh-CN" altLang="en-US" sz="2000" b="1" dirty="0" smtClean="0"/>
              <a:t>是微结构气体探测器的</a:t>
            </a:r>
            <a:r>
              <a:rPr lang="zh-CN" altLang="en-US" sz="2000" b="1" dirty="0"/>
              <a:t>一个</a:t>
            </a:r>
            <a:r>
              <a:rPr lang="zh-CN" altLang="en-US" sz="2000" b="1" dirty="0" smtClean="0"/>
              <a:t>重要</a:t>
            </a:r>
            <a:r>
              <a:rPr lang="zh-CN" altLang="en-US" sz="2000" b="1" dirty="0"/>
              <a:t>研究</a:t>
            </a:r>
            <a:r>
              <a:rPr lang="zh-CN" altLang="en-US" sz="2000" b="1" dirty="0" smtClean="0"/>
              <a:t>方向</a:t>
            </a:r>
            <a:r>
              <a:rPr lang="zh-CN" altLang="en-US" sz="2000" b="1" dirty="0"/>
              <a:t>。我们采用阳极板与阻性层分离</a:t>
            </a:r>
            <a:r>
              <a:rPr lang="zh-CN" altLang="en-US" sz="2000" b="1" dirty="0" smtClean="0"/>
              <a:t>设计、可</a:t>
            </a:r>
            <a:r>
              <a:rPr lang="zh-CN" altLang="en-US" sz="2000" b="1" dirty="0"/>
              <a:t>扩展的拼接</a:t>
            </a:r>
            <a:r>
              <a:rPr lang="zh-CN" altLang="en-US" sz="2000" b="1" dirty="0" smtClean="0"/>
              <a:t>方案以及真空</a:t>
            </a:r>
            <a:r>
              <a:rPr lang="zh-CN" altLang="en-US" sz="2000" b="1" dirty="0"/>
              <a:t>压</a:t>
            </a:r>
            <a:r>
              <a:rPr lang="zh-CN" altLang="en-US" sz="2000" b="1" dirty="0" smtClean="0"/>
              <a:t>接方法研制</a:t>
            </a:r>
            <a:r>
              <a:rPr lang="zh-CN" altLang="en-US" sz="2000" b="1" dirty="0"/>
              <a:t>了</a:t>
            </a:r>
            <a:r>
              <a:rPr lang="en-US" altLang="zh-CN" sz="2000" b="1" dirty="0"/>
              <a:t>100cm×50cm RWELL</a:t>
            </a:r>
            <a:r>
              <a:rPr lang="zh-CN" altLang="en-US" sz="2000" b="1" dirty="0" smtClean="0"/>
              <a:t>探测器。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针对在大面积</a:t>
            </a:r>
            <a:r>
              <a:rPr lang="en-US" altLang="zh-CN" sz="2000" b="1" dirty="0"/>
              <a:t>RWELL</a:t>
            </a:r>
            <a:r>
              <a:rPr lang="zh-CN" altLang="en-US" sz="2000" b="1" dirty="0"/>
              <a:t>探测器制作过程中遇到的问题进行了改进。最后结果表明探测器的增益均匀性为</a:t>
            </a:r>
            <a:r>
              <a:rPr lang="en-US" altLang="zh-CN" sz="2000" b="1" dirty="0"/>
              <a:t>14.0%@</a:t>
            </a:r>
            <a:r>
              <a:rPr lang="zh-CN" altLang="en-US" sz="2000" b="1" dirty="0"/>
              <a:t>～</a:t>
            </a:r>
            <a:r>
              <a:rPr lang="en-US" altLang="zh-CN" sz="2000" b="1" dirty="0"/>
              <a:t>5200</a:t>
            </a:r>
            <a:r>
              <a:rPr lang="zh-CN" altLang="en-US" sz="2000" b="1" dirty="0"/>
              <a:t>，在此增益下对</a:t>
            </a:r>
            <a:r>
              <a:rPr lang="en-US" altLang="zh-CN" sz="2000" b="1" dirty="0"/>
              <a:t>8 </a:t>
            </a:r>
            <a:r>
              <a:rPr lang="en-US" altLang="zh-CN" sz="2000" b="1" dirty="0" err="1"/>
              <a:t>keV</a:t>
            </a:r>
            <a:r>
              <a:rPr lang="en-US" altLang="zh-CN" sz="2000" b="1" dirty="0"/>
              <a:t> X</a:t>
            </a:r>
            <a:r>
              <a:rPr lang="zh-CN" altLang="en-US" sz="2000" b="1" dirty="0"/>
              <a:t>射线的计数率能力大于</a:t>
            </a:r>
            <a:r>
              <a:rPr lang="en-US" altLang="zh-CN" sz="2000" b="1" dirty="0"/>
              <a:t>100kHz/cm2</a:t>
            </a:r>
            <a:r>
              <a:rPr lang="zh-CN" altLang="en-US" sz="2000" b="1" dirty="0"/>
              <a:t>，对宇宙线探测效率大于</a:t>
            </a:r>
            <a:r>
              <a:rPr lang="en-US" altLang="zh-CN" sz="2000" b="1" dirty="0"/>
              <a:t>95%</a:t>
            </a:r>
            <a:r>
              <a:rPr lang="zh-CN" altLang="en-US" sz="2000" b="1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86255" y="4140851"/>
            <a:ext cx="259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谢谢！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49359" y="3468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展望</a:t>
            </a:r>
            <a:endParaRPr lang="zh-CN" altLang="en-US" sz="2800" b="1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27041" y="4414826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/>
              <a:t>结合基于</a:t>
            </a:r>
            <a:r>
              <a:rPr lang="en-US" altLang="zh-CN" sz="2000" b="1" dirty="0" smtClean="0"/>
              <a:t>MICROROC</a:t>
            </a:r>
            <a:r>
              <a:rPr lang="zh-CN" altLang="en-US" sz="2000" b="1" dirty="0" smtClean="0"/>
              <a:t>芯片的多通道读出电子学系统测试探测器性能。</a:t>
            </a:r>
            <a:endParaRPr lang="zh-CN" altLang="en-US" sz="2000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235855" y="4781108"/>
            <a:ext cx="8170216" cy="1673833"/>
            <a:chOff x="1247014" y="5044410"/>
            <a:chExt cx="8170216" cy="1673833"/>
          </a:xfrm>
        </p:grpSpPr>
        <p:grpSp>
          <p:nvGrpSpPr>
            <p:cNvPr id="14" name="组合 13"/>
            <p:cNvGrpSpPr/>
            <p:nvPr/>
          </p:nvGrpSpPr>
          <p:grpSpPr>
            <a:xfrm>
              <a:off x="1247014" y="5044410"/>
              <a:ext cx="8170216" cy="1673833"/>
              <a:chOff x="437118" y="5056348"/>
              <a:chExt cx="8170216" cy="167383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220392" y="5056348"/>
                <a:ext cx="4386942" cy="1673833"/>
                <a:chOff x="4868091" y="5037397"/>
                <a:chExt cx="4386942" cy="1673833"/>
              </a:xfrm>
            </p:grpSpPr>
            <p:pic>
              <p:nvPicPr>
                <p:cNvPr id="10" name="内容占位符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1832" y="5037397"/>
                  <a:ext cx="2233201" cy="1673833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8091" y="5064830"/>
                  <a:ext cx="2153742" cy="1614691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118" y="5166774"/>
                <a:ext cx="3780008" cy="1521309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5373189" y="5697992"/>
              <a:ext cx="896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S</a:t>
              </a:r>
              <a:r>
                <a:rPr lang="zh-CN" altLang="en-US" sz="1200" dirty="0" smtClean="0"/>
                <a:t>曲线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36733" y="5678670"/>
              <a:ext cx="896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能谱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13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788" y="1769065"/>
            <a:ext cx="8665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RWELL</a:t>
            </a:r>
            <a:r>
              <a:rPr lang="zh-CN" altLang="en-US" sz="2800" dirty="0" smtClean="0"/>
              <a:t>探测器介绍</a:t>
            </a:r>
            <a:endParaRPr lang="en-US" altLang="zh-CN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 smtClean="0"/>
              <a:t>大面积</a:t>
            </a:r>
            <a:r>
              <a:rPr lang="en-US" altLang="zh-CN" sz="2800" dirty="0" smtClean="0"/>
              <a:t>RWELL</a:t>
            </a:r>
            <a:r>
              <a:rPr lang="zh-CN" altLang="en-US" sz="2800" dirty="0" smtClean="0"/>
              <a:t>探测器设计</a:t>
            </a:r>
            <a:endParaRPr lang="en-US" altLang="zh-CN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 smtClean="0"/>
              <a:t>大面积</a:t>
            </a:r>
            <a:r>
              <a:rPr lang="en-US" altLang="zh-CN" sz="2800" dirty="0" smtClean="0"/>
              <a:t>RWELL</a:t>
            </a:r>
            <a:r>
              <a:rPr lang="zh-CN" altLang="en-US" sz="2800" dirty="0" smtClean="0"/>
              <a:t>探测器研制</a:t>
            </a:r>
            <a:endParaRPr lang="en-US" altLang="zh-CN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 smtClean="0"/>
              <a:t>小结与展望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5498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204" y="24460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+mn-lt"/>
              </a:rPr>
              <a:t>RWELL</a:t>
            </a:r>
            <a:r>
              <a:rPr lang="zh-CN" altLang="en-US" sz="3200" b="1" dirty="0" smtClean="0">
                <a:latin typeface="+mn-lt"/>
              </a:rPr>
              <a:t>探测器介绍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81C8FBA-B3E7-47DB-9B62-3D7730849FA9}"/>
              </a:ext>
            </a:extLst>
          </p:cNvPr>
          <p:cNvSpPr/>
          <p:nvPr/>
        </p:nvSpPr>
        <p:spPr>
          <a:xfrm>
            <a:off x="589310" y="1582358"/>
            <a:ext cx="3455305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dirty="0">
                <a:ea typeface="+mj-ea"/>
                <a:cs typeface="+mj-cs"/>
              </a:rPr>
              <a:t>阻性井型</a:t>
            </a:r>
            <a:r>
              <a:rPr lang="en-US" altLang="zh-CN" sz="2400" dirty="0">
                <a:ea typeface="+mj-ea"/>
                <a:cs typeface="+mj-cs"/>
              </a:rPr>
              <a:t>(RWELL)</a:t>
            </a:r>
            <a:r>
              <a:rPr lang="zh-CN" altLang="en-US" sz="2400" dirty="0">
                <a:ea typeface="+mj-ea"/>
                <a:cs typeface="+mj-cs"/>
              </a:rPr>
              <a:t>探测器</a:t>
            </a:r>
            <a:r>
              <a:rPr lang="en-US" altLang="zh-CN" sz="2400" dirty="0">
                <a:ea typeface="+mj-ea"/>
                <a:cs typeface="+mj-cs"/>
              </a:rPr>
              <a:t>:</a:t>
            </a:r>
          </a:p>
          <a:p>
            <a:endParaRPr lang="zh-CN" altLang="en-US" sz="24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29262" y="2348364"/>
            <a:ext cx="5068387" cy="1886286"/>
            <a:chOff x="905693" y="2350432"/>
            <a:chExt cx="5068387" cy="1886286"/>
          </a:xfrm>
        </p:grpSpPr>
        <p:sp>
          <p:nvSpPr>
            <p:cNvPr id="9" name="文本框 8"/>
            <p:cNvSpPr txBox="1"/>
            <p:nvPr/>
          </p:nvSpPr>
          <p:spPr>
            <a:xfrm>
              <a:off x="1830720" y="2350432"/>
              <a:ext cx="4143360" cy="188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漂移极</a:t>
              </a:r>
              <a:endParaRPr lang="en-US" altLang="zh-CN" sz="2000" dirty="0">
                <a:ea typeface="+mj-ea"/>
                <a:cs typeface="+mj-cs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单个倍增</a:t>
              </a:r>
              <a:r>
                <a:rPr lang="en-US" altLang="zh-CN" sz="2000" dirty="0">
                  <a:ea typeface="+mj-ea"/>
                  <a:cs typeface="+mj-cs"/>
                </a:rPr>
                <a:t>-RWELL</a:t>
              </a:r>
              <a:r>
                <a:rPr lang="zh-CN" altLang="en-US" sz="2000" dirty="0">
                  <a:ea typeface="+mj-ea"/>
                  <a:cs typeface="+mj-cs"/>
                </a:rPr>
                <a:t>膜</a:t>
              </a:r>
              <a:endParaRPr lang="en-US" altLang="zh-CN" sz="2000" dirty="0">
                <a:ea typeface="+mj-ea"/>
                <a:cs typeface="+mj-cs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阻性层</a:t>
              </a:r>
              <a:endParaRPr lang="en-US" altLang="zh-CN" sz="2000" dirty="0">
                <a:ea typeface="+mj-ea"/>
                <a:cs typeface="+mj-cs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读出阳极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05693" y="2380488"/>
              <a:ext cx="115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+mj-ea"/>
                  <a:cs typeface="+mj-cs"/>
                </a:rPr>
                <a:t>结构</a:t>
              </a:r>
              <a:r>
                <a:rPr lang="zh-CN" altLang="en-US" sz="2000" dirty="0" smtClean="0"/>
                <a:t>：</a:t>
              </a:r>
              <a:endParaRPr lang="zh-CN" altLang="en-US" sz="20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7772" y="4234650"/>
            <a:ext cx="5068387" cy="1754326"/>
            <a:chOff x="905693" y="2310234"/>
            <a:chExt cx="5068387" cy="1754326"/>
          </a:xfrm>
        </p:grpSpPr>
        <p:sp>
          <p:nvSpPr>
            <p:cNvPr id="13" name="文本框 12"/>
            <p:cNvSpPr txBox="1"/>
            <p:nvPr/>
          </p:nvSpPr>
          <p:spPr>
            <a:xfrm>
              <a:off x="1830720" y="2310234"/>
              <a:ext cx="41433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结构</a:t>
              </a:r>
              <a:r>
                <a:rPr lang="zh-CN" altLang="en-US" sz="2000" dirty="0" smtClean="0">
                  <a:ea typeface="+mj-ea"/>
                  <a:cs typeface="+mj-cs"/>
                </a:rPr>
                <a:t>简单紧凑</a:t>
              </a:r>
              <a:endParaRPr lang="en-US" altLang="zh-CN" sz="2000" dirty="0">
                <a:ea typeface="+mj-ea"/>
                <a:cs typeface="+mj-cs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安装迅速便捷</a:t>
              </a:r>
              <a:endParaRPr lang="en-US" altLang="zh-CN" sz="2000" dirty="0">
                <a:ea typeface="+mj-ea"/>
                <a:cs typeface="+mj-cs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ea typeface="+mj-ea"/>
                  <a:cs typeface="+mj-cs"/>
                </a:rPr>
                <a:t>高增益等</a:t>
              </a:r>
              <a:endParaRPr lang="en-US" altLang="zh-CN" sz="2000" dirty="0">
                <a:ea typeface="+mj-ea"/>
                <a:cs typeface="+mj-cs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zh-CN" altLang="en-US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05693" y="2380488"/>
              <a:ext cx="115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+mj-ea"/>
                  <a:cs typeface="+mj-cs"/>
                </a:rPr>
                <a:t>特点</a:t>
              </a:r>
              <a:r>
                <a:rPr lang="zh-CN" altLang="en-US" sz="2000" dirty="0" smtClean="0"/>
                <a:t>：</a:t>
              </a:r>
              <a:endParaRPr lang="zh-CN" altLang="en-US" sz="20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9642" y="1690688"/>
            <a:ext cx="6177329" cy="3813129"/>
            <a:chOff x="4969642" y="1690688"/>
            <a:chExt cx="6177329" cy="3813129"/>
          </a:xfrm>
        </p:grpSpPr>
        <p:grpSp>
          <p:nvGrpSpPr>
            <p:cNvPr id="4" name="组合 3"/>
            <p:cNvGrpSpPr/>
            <p:nvPr/>
          </p:nvGrpSpPr>
          <p:grpSpPr>
            <a:xfrm>
              <a:off x="4969642" y="1690688"/>
              <a:ext cx="6177329" cy="3813129"/>
              <a:chOff x="0" y="0"/>
              <a:chExt cx="2369185" cy="14748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69185" cy="1300480"/>
              </a:xfrm>
              <a:prstGeom prst="rect">
                <a:avLst/>
              </a:prstGeom>
            </p:spPr>
          </p:pic>
          <p:sp>
            <p:nvSpPr>
              <p:cNvPr id="6" name="文本框 4"/>
              <p:cNvSpPr txBox="1"/>
              <p:nvPr/>
            </p:nvSpPr>
            <p:spPr>
              <a:xfrm>
                <a:off x="195943" y="1300348"/>
                <a:ext cx="2143496" cy="17450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RWELL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探测器结构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 </a:t>
                </a:r>
                <a:endParaRPr 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697798" y="3524660"/>
              <a:ext cx="1478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～</a:t>
              </a:r>
              <a:r>
                <a:rPr lang="en-US" altLang="zh-CN" sz="1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5 </a:t>
              </a:r>
              <a:r>
                <a:rPr lang="el-GR" altLang="zh-CN" sz="1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μ</a:t>
              </a:r>
              <a:r>
                <a:rPr lang="en-US" altLang="zh-CN" sz="1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m</a:t>
              </a:r>
              <a:endParaRPr lang="zh-CN" altLang="en-US" sz="1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407721" y="3364026"/>
            <a:ext cx="147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～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4.2 mm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22567" y="5793575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大面积制作</a:t>
            </a:r>
            <a:r>
              <a:rPr lang="zh-CN" altLang="en-US" sz="2400" b="1" dirty="0"/>
              <a:t>是</a:t>
            </a:r>
            <a:r>
              <a:rPr lang="zh-CN" altLang="en-US" sz="2400" b="1" dirty="0" smtClean="0"/>
              <a:t>探测器研究的一</a:t>
            </a:r>
            <a:r>
              <a:rPr lang="zh-CN" altLang="en-US" sz="2400" b="1" dirty="0"/>
              <a:t>个</a:t>
            </a:r>
            <a:r>
              <a:rPr lang="zh-CN" altLang="en-US" sz="2400" b="1" dirty="0" smtClean="0"/>
              <a:t>重要方向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51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845533" y="1184618"/>
            <a:ext cx="5818128" cy="2806658"/>
            <a:chOff x="7694062" y="2876814"/>
            <a:chExt cx="5077172" cy="2320348"/>
          </a:xfrm>
        </p:grpSpPr>
        <p:grpSp>
          <p:nvGrpSpPr>
            <p:cNvPr id="22" name="组合 21"/>
            <p:cNvGrpSpPr/>
            <p:nvPr/>
          </p:nvGrpSpPr>
          <p:grpSpPr>
            <a:xfrm>
              <a:off x="7694062" y="2876814"/>
              <a:ext cx="4084194" cy="2320348"/>
              <a:chOff x="7193106" y="3082925"/>
              <a:chExt cx="3878568" cy="2018205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3106" y="3082925"/>
                <a:ext cx="3878568" cy="2004266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8357242" y="4207512"/>
                <a:ext cx="2275609" cy="44680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357241" y="4654321"/>
                <a:ext cx="2275609" cy="44680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上箭头 23"/>
            <p:cNvSpPr/>
            <p:nvPr/>
          </p:nvSpPr>
          <p:spPr>
            <a:xfrm rot="5400000">
              <a:off x="12201178" y="4263074"/>
              <a:ext cx="380805" cy="759307"/>
            </a:xfrm>
            <a:prstGeom prst="upArrow">
              <a:avLst/>
            </a:prstGeom>
            <a:solidFill>
              <a:schemeClr val="accent1"/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269" y="1977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+mn-lt"/>
              </a:rPr>
              <a:t>100cm×50cm RWELL</a:t>
            </a:r>
            <a:r>
              <a:rPr lang="zh-CN" altLang="en-US" sz="3200" b="1" dirty="0" smtClean="0">
                <a:latin typeface="+mn-lt"/>
              </a:rPr>
              <a:t>探测器设计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202806" y="1611365"/>
            <a:ext cx="4196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+mj-ea"/>
                <a:cs typeface="+mj-cs"/>
              </a:rPr>
              <a:t>RWELL</a:t>
            </a:r>
            <a:r>
              <a:rPr lang="zh-CN" altLang="en-US" sz="2000" dirty="0" smtClean="0">
                <a:ea typeface="+mj-ea"/>
                <a:cs typeface="+mj-cs"/>
              </a:rPr>
              <a:t>膜分区设计</a:t>
            </a:r>
            <a:endParaRPr lang="en-US" altLang="zh-CN" sz="2000" dirty="0" smtClean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a typeface="+mj-ea"/>
                <a:cs typeface="+mj-cs"/>
              </a:rPr>
              <a:t>阳极</a:t>
            </a:r>
            <a:r>
              <a:rPr lang="zh-CN" altLang="en-US" sz="2000" dirty="0">
                <a:ea typeface="+mj-ea"/>
                <a:cs typeface="+mj-cs"/>
              </a:rPr>
              <a:t>板和阻性层分离</a:t>
            </a:r>
            <a:r>
              <a:rPr lang="zh-CN" altLang="en-US" sz="2000" dirty="0" smtClean="0">
                <a:ea typeface="+mj-ea"/>
                <a:cs typeface="+mj-cs"/>
              </a:rPr>
              <a:t>设计</a:t>
            </a:r>
            <a:endParaRPr lang="en-US" altLang="zh-CN" sz="2000" dirty="0" smtClean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ea typeface="+mj-ea"/>
                <a:cs typeface="+mj-cs"/>
              </a:rPr>
              <a:t>阻性层上电荷泄放</a:t>
            </a:r>
            <a:r>
              <a:rPr lang="zh-CN" altLang="en-US" sz="2000" dirty="0" smtClean="0">
                <a:ea typeface="+mj-ea"/>
                <a:cs typeface="+mj-cs"/>
              </a:rPr>
              <a:t>回路</a:t>
            </a:r>
            <a:r>
              <a:rPr lang="zh-CN" altLang="en-US" sz="2000" dirty="0">
                <a:ea typeface="+mj-ea"/>
                <a:cs typeface="+mj-cs"/>
              </a:rPr>
              <a:t>设计</a:t>
            </a:r>
            <a:endParaRPr lang="en-US" altLang="zh-CN" sz="2000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a typeface="+mj-ea"/>
                <a:cs typeface="+mj-cs"/>
              </a:rPr>
              <a:t>大面积阳极板拼接设计</a:t>
            </a:r>
            <a:endParaRPr lang="en-US" altLang="zh-CN" sz="20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CN" altLang="en-US" sz="2000" dirty="0" smtClean="0">
                <a:ea typeface="+mj-ea"/>
                <a:cs typeface="+mj-cs"/>
              </a:rPr>
              <a:t> </a:t>
            </a:r>
            <a:endParaRPr lang="en-US" altLang="zh-CN" sz="2000" dirty="0">
              <a:ea typeface="+mj-ea"/>
              <a:cs typeface="+mj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81C8FBA-B3E7-47DB-9B62-3D7730849FA9}"/>
              </a:ext>
            </a:extLst>
          </p:cNvPr>
          <p:cNvSpPr/>
          <p:nvPr/>
        </p:nvSpPr>
        <p:spPr>
          <a:xfrm>
            <a:off x="6663661" y="1184618"/>
            <a:ext cx="2113079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dirty="0" smtClean="0">
                <a:ea typeface="+mj-ea"/>
                <a:cs typeface="+mj-cs"/>
              </a:rPr>
              <a:t>主要设计思路</a:t>
            </a:r>
            <a:r>
              <a:rPr lang="en-US" altLang="zh-CN" sz="2400" dirty="0" smtClean="0">
                <a:ea typeface="+mj-ea"/>
                <a:cs typeface="+mj-cs"/>
              </a:rPr>
              <a:t>:</a:t>
            </a:r>
            <a:endParaRPr lang="en-US" altLang="zh-CN" sz="2400" dirty="0">
              <a:ea typeface="+mj-ea"/>
              <a:cs typeface="+mj-cs"/>
            </a:endParaRPr>
          </a:p>
          <a:p>
            <a:endParaRPr lang="zh-CN" altLang="en-US" sz="2400" dirty="0"/>
          </a:p>
        </p:txBody>
      </p:sp>
      <p:grpSp>
        <p:nvGrpSpPr>
          <p:cNvPr id="38" name="组合 37"/>
          <p:cNvGrpSpPr/>
          <p:nvPr/>
        </p:nvGrpSpPr>
        <p:grpSpPr>
          <a:xfrm>
            <a:off x="7076520" y="2979133"/>
            <a:ext cx="3697929" cy="1744551"/>
            <a:chOff x="6555578" y="2978528"/>
            <a:chExt cx="3697929" cy="1744551"/>
          </a:xfrm>
        </p:grpSpPr>
        <p:pic>
          <p:nvPicPr>
            <p:cNvPr id="17" name="图片 16" descr="C:\Users\user\AppData\Local\Temp\1625709473(1)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578" y="2978528"/>
              <a:ext cx="3697929" cy="1744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矩形 32"/>
            <p:cNvSpPr/>
            <p:nvPr/>
          </p:nvSpPr>
          <p:spPr>
            <a:xfrm>
              <a:off x="7236961" y="3419443"/>
              <a:ext cx="2500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100cm×50cm </a:t>
              </a:r>
              <a:r>
                <a:rPr lang="en-US" altLang="zh-CN" b="1" dirty="0" smtClean="0">
                  <a:solidFill>
                    <a:srgbClr val="FFFF00"/>
                  </a:solidFill>
                </a:rPr>
                <a:t>RWELL</a:t>
              </a:r>
              <a:r>
                <a:rPr lang="zh-CN" altLang="en-US" b="1" dirty="0" smtClean="0">
                  <a:solidFill>
                    <a:srgbClr val="FFFF00"/>
                  </a:solidFill>
                </a:rPr>
                <a:t>膜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045386" y="3788775"/>
              <a:ext cx="1116011" cy="460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FFFF00"/>
                  </a:solidFill>
                </a:rPr>
                <a:t>20</a:t>
              </a:r>
              <a:r>
                <a:rPr lang="zh-CN" altLang="en-US" b="1" dirty="0">
                  <a:solidFill>
                    <a:srgbClr val="FFFF00"/>
                  </a:solidFill>
                </a:rPr>
                <a:t>个分区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2860" y="4079988"/>
            <a:ext cx="5796874" cy="2190285"/>
            <a:chOff x="540351" y="4111471"/>
            <a:chExt cx="5796874" cy="219028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51" y="4582814"/>
              <a:ext cx="1925979" cy="1718942"/>
            </a:xfrm>
            <a:prstGeom prst="rect">
              <a:avLst/>
            </a:prstGeom>
          </p:spPr>
        </p:pic>
        <p:sp>
          <p:nvSpPr>
            <p:cNvPr id="28" name="下箭头 27"/>
            <p:cNvSpPr/>
            <p:nvPr/>
          </p:nvSpPr>
          <p:spPr>
            <a:xfrm rot="2804108">
              <a:off x="1632274" y="4085770"/>
              <a:ext cx="397164" cy="5186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下箭头 31"/>
            <p:cNvSpPr/>
            <p:nvPr/>
          </p:nvSpPr>
          <p:spPr>
            <a:xfrm>
              <a:off x="4140286" y="4111471"/>
              <a:ext cx="397164" cy="4546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64040" y="4564115"/>
              <a:ext cx="1452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25cm×25cm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5269" y="4584880"/>
              <a:ext cx="3661956" cy="1694015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3140776" y="5117531"/>
              <a:ext cx="269496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100cm×50cm </a:t>
              </a:r>
              <a:r>
                <a:rPr lang="zh-CN" altLang="en-US" b="1" dirty="0" smtClean="0">
                  <a:solidFill>
                    <a:srgbClr val="FFFF00"/>
                  </a:solidFill>
                </a:rPr>
                <a:t>阻性层</a:t>
              </a:r>
              <a:r>
                <a:rPr lang="en-US" altLang="zh-CN" b="1" dirty="0" smtClean="0">
                  <a:solidFill>
                    <a:srgbClr val="FFFF00"/>
                  </a:solidFill>
                </a:rPr>
                <a:t>PCB</a:t>
              </a:r>
            </a:p>
            <a:p>
              <a:r>
                <a:rPr lang="en-US" altLang="zh-CN" sz="1600" b="1" dirty="0">
                  <a:solidFill>
                    <a:srgbClr val="FFFF00"/>
                  </a:solidFill>
                </a:rPr>
                <a:t> </a:t>
              </a:r>
              <a:r>
                <a:rPr lang="en-US" altLang="zh-CN" sz="1600" b="1" dirty="0" smtClean="0">
                  <a:solidFill>
                    <a:srgbClr val="FFFF00"/>
                  </a:solidFill>
                </a:rPr>
                <a:t>         </a:t>
              </a:r>
            </a:p>
            <a:p>
              <a:r>
                <a:rPr lang="en-US" altLang="zh-CN" sz="1600" b="1" dirty="0">
                  <a:solidFill>
                    <a:srgbClr val="FFFF00"/>
                  </a:solidFill>
                </a:rPr>
                <a:t> </a:t>
              </a:r>
              <a:r>
                <a:rPr lang="en-US" altLang="zh-CN" sz="1600" b="1" dirty="0" smtClean="0">
                  <a:solidFill>
                    <a:srgbClr val="FFFF00"/>
                  </a:solidFill>
                </a:rPr>
                <a:t>             0.15mm</a:t>
              </a:r>
              <a:r>
                <a:rPr lang="zh-CN" altLang="en-US" sz="1600" b="1" dirty="0" smtClean="0">
                  <a:solidFill>
                    <a:srgbClr val="FFFF00"/>
                  </a:solidFill>
                </a:rPr>
                <a:t>厚</a:t>
              </a:r>
              <a:endParaRPr lang="zh-CN" altLang="en-US" sz="16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47" name="肘形连接符 46"/>
          <p:cNvCxnSpPr>
            <a:stCxn id="44" idx="3"/>
            <a:endCxn id="17" idx="2"/>
          </p:cNvCxnSpPr>
          <p:nvPr/>
        </p:nvCxnSpPr>
        <p:spPr>
          <a:xfrm flipV="1">
            <a:off x="6669733" y="4723684"/>
            <a:ext cx="2232000" cy="676721"/>
          </a:xfrm>
          <a:prstGeom prst="bentConnector2">
            <a:avLst/>
          </a:prstGeom>
          <a:ln w="825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72860" y="6380529"/>
            <a:ext cx="641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8</a:t>
            </a:r>
            <a:r>
              <a:rPr lang="zh-CN" altLang="en-US" b="1" dirty="0" smtClean="0"/>
              <a:t>块</a:t>
            </a:r>
            <a:r>
              <a:rPr lang="en-US" altLang="zh-CN" b="1" dirty="0" smtClean="0"/>
              <a:t>25cm×25cm</a:t>
            </a:r>
            <a:r>
              <a:rPr lang="zh-CN" altLang="en-US" b="1" dirty="0" smtClean="0"/>
              <a:t>阳极板拼接成</a:t>
            </a:r>
            <a:r>
              <a:rPr lang="en-US" altLang="zh-CN" b="1" dirty="0" smtClean="0"/>
              <a:t>100cm×50cm</a:t>
            </a:r>
            <a:r>
              <a:rPr lang="zh-CN" altLang="en-US" b="1" dirty="0" smtClean="0"/>
              <a:t>阳极板</a:t>
            </a:r>
            <a:endParaRPr lang="zh-CN" altLang="en-US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7617449" y="5532648"/>
            <a:ext cx="198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真空压接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72387" y="4780877"/>
            <a:ext cx="2779095" cy="1477608"/>
            <a:chOff x="9302719" y="4807352"/>
            <a:chExt cx="2779095" cy="1477608"/>
          </a:xfrm>
        </p:grpSpPr>
        <p:sp>
          <p:nvSpPr>
            <p:cNvPr id="27" name="文本框 26"/>
            <p:cNvSpPr txBox="1"/>
            <p:nvPr/>
          </p:nvSpPr>
          <p:spPr>
            <a:xfrm>
              <a:off x="9760542" y="5207742"/>
              <a:ext cx="2321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ea typeface="+mj-ea"/>
                  <a:cs typeface="+mj-cs"/>
                </a:rPr>
                <a:t>孔径：</a:t>
              </a:r>
              <a:r>
                <a:rPr lang="en-US" altLang="zh-CN" sz="1600" dirty="0">
                  <a:ea typeface="+mj-ea"/>
                  <a:cs typeface="+mj-cs"/>
                </a:rPr>
                <a:t>0.5mm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ea typeface="+mj-ea"/>
                  <a:cs typeface="+mj-cs"/>
                </a:rPr>
                <a:t>孔间距：</a:t>
              </a:r>
              <a:r>
                <a:rPr lang="en-US" altLang="zh-CN" sz="1600" dirty="0">
                  <a:ea typeface="+mj-ea"/>
                  <a:cs typeface="+mj-cs"/>
                </a:rPr>
                <a:t>1mm 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ea typeface="+mj-ea"/>
                  <a:cs typeface="+mj-cs"/>
                </a:rPr>
                <a:t>厚度：</a:t>
              </a:r>
              <a:r>
                <a:rPr lang="en-US" altLang="zh-CN" sz="1600" dirty="0" smtClean="0">
                  <a:ea typeface="+mj-ea"/>
                  <a:cs typeface="+mj-cs"/>
                </a:rPr>
                <a:t>0.5mm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ea typeface="+mj-ea"/>
                  <a:cs typeface="+mj-cs"/>
                </a:rPr>
                <a:t>无</a:t>
              </a:r>
              <a:r>
                <a:rPr lang="en-US" altLang="zh-CN" sz="1600" dirty="0" smtClean="0">
                  <a:ea typeface="+mj-ea"/>
                  <a:cs typeface="+mj-cs"/>
                </a:rPr>
                <a:t>rim</a:t>
              </a:r>
              <a:endParaRPr lang="zh-CN" altLang="en-US" sz="1600" dirty="0">
                <a:ea typeface="+mj-ea"/>
                <a:cs typeface="+mj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581C8FBA-B3E7-47DB-9B62-3D7730849FA9}"/>
                </a:ext>
              </a:extLst>
            </p:cNvPr>
            <p:cNvSpPr/>
            <p:nvPr/>
          </p:nvSpPr>
          <p:spPr>
            <a:xfrm>
              <a:off x="9302719" y="4807352"/>
              <a:ext cx="17439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RWELL</a:t>
              </a:r>
              <a:r>
                <a:rPr lang="zh-CN" altLang="en-US" dirty="0" smtClean="0"/>
                <a:t>膜参数：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2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649" y="10508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+mn-lt"/>
              </a:rPr>
              <a:t>简要</a:t>
            </a:r>
            <a:r>
              <a:rPr lang="zh-CN" altLang="en-US" sz="3200" b="1" dirty="0" smtClean="0">
                <a:latin typeface="+mn-lt"/>
              </a:rPr>
              <a:t>制作</a:t>
            </a:r>
            <a:r>
              <a:rPr lang="zh-CN" altLang="en-US" sz="3200" b="1" dirty="0">
                <a:latin typeface="+mn-lt"/>
              </a:rPr>
              <a:t>流程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90419" y="1446367"/>
            <a:ext cx="11159256" cy="4464539"/>
            <a:chOff x="708891" y="1520258"/>
            <a:chExt cx="11159256" cy="4464539"/>
          </a:xfrm>
        </p:grpSpPr>
        <p:pic>
          <p:nvPicPr>
            <p:cNvPr id="4" name="内容占位符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291" y="1520258"/>
              <a:ext cx="1514762" cy="201968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91" y="4269662"/>
              <a:ext cx="3013364" cy="170396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91" y="1529457"/>
              <a:ext cx="3293908" cy="201309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817" y="1541288"/>
              <a:ext cx="3144633" cy="1981604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436" y="4269660"/>
              <a:ext cx="3130988" cy="1715137"/>
            </a:xfrm>
            <a:prstGeom prst="rect">
              <a:avLst/>
            </a:prstGeom>
          </p:spPr>
        </p:pic>
        <p:pic>
          <p:nvPicPr>
            <p:cNvPr id="13" name="内容占位符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642" y="4269662"/>
              <a:ext cx="3405505" cy="1715135"/>
            </a:xfrm>
            <a:prstGeom prst="rect">
              <a:avLst/>
            </a:prstGeom>
          </p:spPr>
        </p:pic>
        <p:sp>
          <p:nvSpPr>
            <p:cNvPr id="14" name="右箭头 13"/>
            <p:cNvSpPr/>
            <p:nvPr/>
          </p:nvSpPr>
          <p:spPr>
            <a:xfrm>
              <a:off x="4163070" y="2349378"/>
              <a:ext cx="701963" cy="3239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6681502" y="2349378"/>
              <a:ext cx="763366" cy="356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弧形箭头 15"/>
            <p:cNvSpPr/>
            <p:nvPr/>
          </p:nvSpPr>
          <p:spPr>
            <a:xfrm rot="21291720">
              <a:off x="10947960" y="2550326"/>
              <a:ext cx="522205" cy="156970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左箭头 16"/>
            <p:cNvSpPr/>
            <p:nvPr/>
          </p:nvSpPr>
          <p:spPr>
            <a:xfrm>
              <a:off x="7727145" y="4960005"/>
              <a:ext cx="669776" cy="3232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左箭头 17"/>
            <p:cNvSpPr/>
            <p:nvPr/>
          </p:nvSpPr>
          <p:spPr>
            <a:xfrm>
              <a:off x="3787976" y="4941610"/>
              <a:ext cx="669776" cy="3232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35146" y="3466050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冲洗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95627" y="3461577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烘干</a:t>
            </a:r>
            <a:endParaRPr lang="zh-CN" altLang="en-US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8280414" y="3487057"/>
            <a:ext cx="257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放置膜以及压条</a:t>
            </a:r>
            <a:endParaRPr lang="zh-CN" altLang="en-US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982200" y="6040309"/>
            <a:ext cx="101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涂胶</a:t>
            </a:r>
            <a:endParaRPr lang="zh-CN" altLang="en-US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5529112" y="6014393"/>
            <a:ext cx="198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真空压接</a:t>
            </a:r>
            <a:endParaRPr lang="zh-CN" altLang="en-US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1488203" y="5987018"/>
            <a:ext cx="198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组装探测器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23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="" xmlns:a16="http://schemas.microsoft.com/office/drawing/2014/main" id="{F2DF5660-F539-4227-A4BF-05B5B642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58" y="334060"/>
            <a:ext cx="10515600" cy="99585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+mn-lt"/>
              </a:rPr>
              <a:t>第一版</a:t>
            </a:r>
            <a:r>
              <a:rPr lang="en-US" altLang="zh-CN" sz="3200" b="1" dirty="0"/>
              <a:t>100cm×50cm RWELL</a:t>
            </a:r>
            <a:r>
              <a:rPr lang="zh-CN" altLang="en-US" sz="3200" b="1" dirty="0" smtClean="0"/>
              <a:t>探测器</a:t>
            </a:r>
            <a:endParaRPr lang="en-US" altLang="zh-CN" sz="3200" b="1" dirty="0">
              <a:latin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09205" y="1061114"/>
            <a:ext cx="2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气体</a:t>
            </a:r>
            <a:r>
              <a:rPr lang="en-US" altLang="zh-CN" dirty="0" smtClean="0"/>
              <a:t>: </a:t>
            </a:r>
            <a:r>
              <a:rPr lang="en-US" altLang="zh-CN" dirty="0"/>
              <a:t>Ar-5%iC</a:t>
            </a:r>
            <a:r>
              <a:rPr lang="en-US" altLang="zh-CN" baseline="-25000" dirty="0"/>
              <a:t>4</a:t>
            </a:r>
            <a:r>
              <a:rPr lang="en-US" altLang="zh-CN" dirty="0"/>
              <a:t>H</a:t>
            </a:r>
            <a:r>
              <a:rPr lang="en-US" altLang="zh-CN" baseline="-25000" dirty="0"/>
              <a:t>10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384812" y="1634825"/>
            <a:ext cx="5084171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具体设计</a:t>
            </a:r>
            <a:r>
              <a:rPr lang="en-US" altLang="zh-CN" sz="2000" dirty="0" smtClean="0"/>
              <a:t>:</a:t>
            </a:r>
          </a:p>
          <a:p>
            <a:pPr marL="0" indent="0">
              <a:buNone/>
            </a:pPr>
            <a:r>
              <a:rPr lang="en-US" altLang="zh-CN" sz="2000" dirty="0" smtClean="0"/>
              <a:t>  </a:t>
            </a:r>
            <a:endParaRPr lang="zh-CN" altLang="en-US" sz="2000" dirty="0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38" y="3774150"/>
            <a:ext cx="3798995" cy="20577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42612" y="3779705"/>
            <a:ext cx="2499902" cy="2052234"/>
            <a:chOff x="914438" y="4368827"/>
            <a:chExt cx="2405934" cy="196209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38" y="4368827"/>
              <a:ext cx="2405934" cy="1962091"/>
            </a:xfrm>
            <a:prstGeom prst="rect">
              <a:avLst/>
            </a:prstGeom>
          </p:spPr>
        </p:pic>
        <p:sp>
          <p:nvSpPr>
            <p:cNvPr id="77" name="文本框 76"/>
            <p:cNvSpPr txBox="1"/>
            <p:nvPr/>
          </p:nvSpPr>
          <p:spPr>
            <a:xfrm>
              <a:off x="1558609" y="5187983"/>
              <a:ext cx="1644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8 </a:t>
              </a:r>
              <a:r>
                <a:rPr lang="en-US" altLang="zh-CN" b="1" i="1" dirty="0" err="1" smtClean="0">
                  <a:solidFill>
                    <a:srgbClr val="FFFF00"/>
                  </a:solidFill>
                </a:rPr>
                <a:t>keV</a:t>
              </a:r>
              <a:r>
                <a:rPr lang="en-US" altLang="zh-CN" b="1" dirty="0" smtClean="0">
                  <a:solidFill>
                    <a:srgbClr val="FFFF00"/>
                  </a:solidFill>
                </a:rPr>
                <a:t> X ray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7221CF3F-C72E-4C20-A35B-A65BC2B98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27" y="3774150"/>
            <a:ext cx="4270253" cy="21659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1883" y="2067258"/>
            <a:ext cx="4886453" cy="12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ea typeface="+mj-ea"/>
                <a:cs typeface="+mj-cs"/>
              </a:rPr>
              <a:t>每两个分区之间挖槽</a:t>
            </a:r>
            <a:endParaRPr lang="en-US" altLang="zh-CN" dirty="0" smtClean="0"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ea typeface="+mj-ea"/>
                <a:cs typeface="+mj-cs"/>
              </a:rPr>
              <a:t>槽内涂胶</a:t>
            </a:r>
            <a:endParaRPr lang="en-US" altLang="zh-CN" dirty="0" smtClean="0"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ea typeface="+mj-ea"/>
                <a:cs typeface="+mj-cs"/>
              </a:rPr>
              <a:t>连接阻</a:t>
            </a:r>
            <a:r>
              <a:rPr lang="zh-CN" altLang="en-US" dirty="0">
                <a:ea typeface="+mj-ea"/>
                <a:cs typeface="+mj-cs"/>
              </a:rPr>
              <a:t>性</a:t>
            </a:r>
            <a:r>
              <a:rPr lang="zh-CN" altLang="en-US" dirty="0" smtClean="0">
                <a:ea typeface="+mj-ea"/>
                <a:cs typeface="+mj-cs"/>
              </a:rPr>
              <a:t>层上铜条和</a:t>
            </a:r>
            <a:r>
              <a:rPr lang="en-US" altLang="zh-CN" dirty="0" smtClean="0">
                <a:ea typeface="+mj-ea"/>
                <a:cs typeface="+mj-cs"/>
              </a:rPr>
              <a:t>RWELL</a:t>
            </a:r>
            <a:r>
              <a:rPr lang="zh-CN" altLang="en-US" dirty="0" smtClean="0">
                <a:ea typeface="+mj-ea"/>
                <a:cs typeface="+mj-cs"/>
              </a:rPr>
              <a:t>膜上外接地回路 </a:t>
            </a:r>
            <a:endParaRPr lang="en-US" altLang="zh-CN" dirty="0">
              <a:ea typeface="+mj-ea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93082" y="2148434"/>
            <a:ext cx="4650378" cy="1474510"/>
            <a:chOff x="456936" y="1403009"/>
            <a:chExt cx="4184527" cy="1723860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456936" y="1526769"/>
              <a:ext cx="1090729" cy="36004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</a:rPr>
                <a:t>RWELL</a:t>
              </a:r>
              <a:endPara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741362" y="2766829"/>
              <a:ext cx="720080" cy="36004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</a:rPr>
                <a:t>MCA</a:t>
              </a:r>
              <a:endParaRPr kumimoji="1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1979712" y="1403009"/>
              <a:ext cx="1177995" cy="60756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</a:rPr>
                <a:t>ORTEC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</a:rPr>
                <a:t>142 AH</a:t>
              </a:r>
              <a:endParaRPr kumimoji="1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3561343" y="1404000"/>
              <a:ext cx="1080120" cy="60756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rPr>
                <a:t>ORTEC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rPr>
                <a:t>671</a:t>
              </a:r>
              <a:endParaRPr kumimoji="1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2395520" y="2755191"/>
              <a:ext cx="720080" cy="36004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</a:rPr>
                <a:t>PC</a:t>
              </a:r>
              <a:endParaRPr kumimoji="1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  <p:cxnSp>
          <p:nvCxnSpPr>
            <p:cNvPr id="28" name="直接箭头连接符 27"/>
            <p:cNvCxnSpPr>
              <a:stCxn id="23" idx="3"/>
              <a:endCxn id="25" idx="1"/>
            </p:cNvCxnSpPr>
            <p:nvPr/>
          </p:nvCxnSpPr>
          <p:spPr bwMode="auto">
            <a:xfrm>
              <a:off x="1547665" y="1706790"/>
              <a:ext cx="43204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接箭头连接符 28"/>
            <p:cNvCxnSpPr>
              <a:stCxn id="25" idx="3"/>
              <a:endCxn id="26" idx="1"/>
            </p:cNvCxnSpPr>
            <p:nvPr/>
          </p:nvCxnSpPr>
          <p:spPr bwMode="auto">
            <a:xfrm>
              <a:off x="3157707" y="1706790"/>
              <a:ext cx="403636" cy="9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接箭头连接符 32"/>
            <p:cNvCxnSpPr>
              <a:stCxn id="26" idx="2"/>
              <a:endCxn id="24" idx="0"/>
            </p:cNvCxnSpPr>
            <p:nvPr/>
          </p:nvCxnSpPr>
          <p:spPr bwMode="auto">
            <a:xfrm flipH="1">
              <a:off x="4101403" y="2011561"/>
              <a:ext cx="1" cy="7552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接箭头连接符 33"/>
            <p:cNvCxnSpPr>
              <a:endCxn id="27" idx="3"/>
            </p:cNvCxnSpPr>
            <p:nvPr/>
          </p:nvCxnSpPr>
          <p:spPr bwMode="auto">
            <a:xfrm flipH="1">
              <a:off x="3115600" y="2926224"/>
              <a:ext cx="625762" cy="89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文本框 34"/>
          <p:cNvSpPr txBox="1"/>
          <p:nvPr/>
        </p:nvSpPr>
        <p:spPr>
          <a:xfrm>
            <a:off x="6738162" y="3214410"/>
            <a:ext cx="109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 ray</a:t>
            </a:r>
            <a:endParaRPr lang="zh-CN" altLang="en-US" dirty="0"/>
          </a:p>
        </p:txBody>
      </p:sp>
      <p:sp>
        <p:nvSpPr>
          <p:cNvPr id="9" name="上箭头 8"/>
          <p:cNvSpPr/>
          <p:nvPr/>
        </p:nvSpPr>
        <p:spPr>
          <a:xfrm>
            <a:off x="6948702" y="2778567"/>
            <a:ext cx="217714" cy="363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内容占位符 2"/>
          <p:cNvSpPr txBox="1">
            <a:spLocks/>
          </p:cNvSpPr>
          <p:nvPr/>
        </p:nvSpPr>
        <p:spPr>
          <a:xfrm>
            <a:off x="5608358" y="1692014"/>
            <a:ext cx="602139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测试系统</a:t>
            </a:r>
            <a:r>
              <a:rPr lang="en-US" altLang="zh-CN" sz="2000" dirty="0" smtClean="0"/>
              <a:t>:</a:t>
            </a:r>
          </a:p>
          <a:p>
            <a:pPr marL="0" indent="0">
              <a:buNone/>
            </a:pPr>
            <a:r>
              <a:rPr lang="en-US" altLang="zh-CN" sz="2000" dirty="0" smtClean="0"/>
              <a:t>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3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="" xmlns:a16="http://schemas.microsoft.com/office/drawing/2014/main" id="{F2DF5660-F539-4227-A4BF-05B5B642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9" y="176671"/>
            <a:ext cx="10515600" cy="105168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+mn-lt"/>
              </a:rPr>
              <a:t>性能</a:t>
            </a:r>
            <a:endParaRPr lang="en-US" altLang="zh-CN" sz="3200" b="1" dirty="0">
              <a:latin typeface="+mn-lt"/>
            </a:endParaRPr>
          </a:p>
        </p:txBody>
      </p:sp>
      <p:sp>
        <p:nvSpPr>
          <p:cNvPr id="23" name="内容占位符 2">
            <a:extLst>
              <a:ext uri="{FF2B5EF4-FFF2-40B4-BE49-F238E27FC236}">
                <a16:creationId xmlns="" xmlns:a16="http://schemas.microsoft.com/office/drawing/2014/main" id="{9691326D-3E24-43B5-9CDB-0385734A91B1}"/>
              </a:ext>
            </a:extLst>
          </p:cNvPr>
          <p:cNvSpPr txBox="1">
            <a:spLocks/>
          </p:cNvSpPr>
          <p:nvPr/>
        </p:nvSpPr>
        <p:spPr>
          <a:xfrm>
            <a:off x="1047324" y="4782055"/>
            <a:ext cx="6615786" cy="1380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1800" b="1" dirty="0"/>
              <a:t>仅统计</a:t>
            </a:r>
            <a:r>
              <a:rPr lang="en-US" altLang="zh-CN" sz="1800" b="1" dirty="0"/>
              <a:t>156</a:t>
            </a:r>
            <a:r>
              <a:rPr lang="zh-CN" altLang="en-US" sz="1800" b="1" dirty="0"/>
              <a:t>个</a:t>
            </a:r>
            <a:r>
              <a:rPr lang="en-US" altLang="zh-CN" sz="1800" b="1" dirty="0"/>
              <a:t>pads 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1800" b="1" dirty="0" smtClean="0"/>
              <a:t>两个分区放电频繁，断开</a:t>
            </a:r>
            <a:r>
              <a:rPr lang="en-US" altLang="zh-CN" sz="1800" b="1" dirty="0" smtClean="0"/>
              <a:t>; </a:t>
            </a:r>
            <a:endParaRPr lang="en-US" altLang="zh-CN" sz="1800" b="1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1800" b="1" dirty="0" smtClean="0"/>
              <a:t>部分</a:t>
            </a:r>
            <a:r>
              <a:rPr lang="en-US" altLang="zh-CN" sz="1800" b="1" dirty="0" smtClean="0"/>
              <a:t>pad</a:t>
            </a:r>
            <a:r>
              <a:rPr lang="zh-CN" altLang="en-US" sz="1800" b="1" dirty="0" smtClean="0"/>
              <a:t>仅能看到小信号</a:t>
            </a:r>
            <a:r>
              <a:rPr lang="en-US" altLang="zh-CN" sz="1800" b="1" dirty="0" smtClean="0"/>
              <a:t>;</a:t>
            </a:r>
          </a:p>
          <a:p>
            <a:pPr marL="0" indent="0">
              <a:buNone/>
            </a:pPr>
            <a:r>
              <a:rPr lang="en-US" altLang="zh-CN" sz="1800" b="1" dirty="0" smtClean="0"/>
              <a:t> </a:t>
            </a:r>
            <a:endParaRPr lang="en-US" altLang="zh-CN" sz="18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8" y="4123902"/>
            <a:ext cx="6523287" cy="265820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520604" y="4141452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增益</a:t>
            </a:r>
            <a:r>
              <a:rPr lang="zh-CN" altLang="en-US" sz="2000" b="1" dirty="0" smtClean="0"/>
              <a:t>均匀性</a:t>
            </a:r>
            <a:r>
              <a:rPr lang="en-US" altLang="zh-CN" sz="2000" b="1" dirty="0" smtClean="0"/>
              <a:t>: </a:t>
            </a:r>
            <a:r>
              <a:rPr lang="en-US" altLang="zh-CN" sz="2000" dirty="0" smtClean="0"/>
              <a:t>RMS/Mean</a:t>
            </a:r>
            <a:r>
              <a:rPr lang="zh-CN" altLang="en-US" sz="2000" dirty="0"/>
              <a:t>～</a:t>
            </a:r>
            <a:r>
              <a:rPr lang="en-US" altLang="zh-CN" sz="2000" dirty="0"/>
              <a:t>31.6%@</a:t>
            </a:r>
            <a:r>
              <a:rPr lang="zh-CN" altLang="en-US" sz="2000" dirty="0">
                <a:latin typeface="宋体" panose="02010600030101010101" pitchFamily="2" charset="-122"/>
              </a:rPr>
              <a:t>～</a:t>
            </a:r>
            <a:r>
              <a:rPr lang="en-US" altLang="zh-CN" sz="2000" dirty="0"/>
              <a:t>2100 </a:t>
            </a:r>
            <a:r>
              <a:rPr lang="zh-CN" altLang="en-US" sz="2000" dirty="0" smtClean="0"/>
              <a:t>增益</a:t>
            </a:r>
            <a:endParaRPr lang="zh-CN" altLang="en-US" sz="20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800101" y="1254536"/>
            <a:ext cx="10939423" cy="2756690"/>
            <a:chOff x="266276" y="3903017"/>
            <a:chExt cx="11517957" cy="26732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2321" y="3903017"/>
              <a:ext cx="3704474" cy="255852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276" y="3903017"/>
              <a:ext cx="3743129" cy="26054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3296" y="3903017"/>
              <a:ext cx="3880937" cy="2673274"/>
            </a:xfrm>
            <a:prstGeom prst="rect">
              <a:avLst/>
            </a:prstGeom>
          </p:spPr>
        </p:pic>
      </p:grpSp>
      <p:sp>
        <p:nvSpPr>
          <p:cNvPr id="16" name="内容占位符 2"/>
          <p:cNvSpPr txBox="1">
            <a:spLocks/>
          </p:cNvSpPr>
          <p:nvPr/>
        </p:nvSpPr>
        <p:spPr>
          <a:xfrm>
            <a:off x="520604" y="1094089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Gain vs HV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 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43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="" xmlns:a16="http://schemas.microsoft.com/office/drawing/2014/main" id="{568610D1-5978-49C0-93A4-0B16FB18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59" y="457875"/>
            <a:ext cx="10515600" cy="733311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+mn-lt"/>
              </a:rPr>
              <a:t>存在的问题以及改进方案</a:t>
            </a:r>
            <a:r>
              <a:rPr lang="en-US" altLang="zh-CN" sz="3200" b="1" dirty="0" smtClean="0">
                <a:latin typeface="+mn-lt"/>
              </a:rPr>
              <a:t> </a:t>
            </a:r>
            <a:endParaRPr lang="en-US" altLang="zh-CN" sz="3200" b="1" dirty="0">
              <a:latin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0204" y="3629826"/>
            <a:ext cx="1615834" cy="24787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171" y="1952282"/>
            <a:ext cx="5069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设计时在膜上挖槽减弱了膜的机械强度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铜电极太薄</a:t>
            </a:r>
            <a:r>
              <a:rPr lang="en-US" altLang="zh-CN" dirty="0" smtClean="0"/>
              <a:t>&lt;2 </a:t>
            </a:r>
            <a:r>
              <a:rPr lang="el-GR" altLang="zh-CN" dirty="0" smtClean="0"/>
              <a:t>μ</a:t>
            </a:r>
            <a:r>
              <a:rPr lang="en-US" altLang="zh-CN" dirty="0" smtClean="0"/>
              <a:t>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粘胶</a:t>
            </a:r>
            <a:r>
              <a:rPr lang="zh-CN" altLang="en-US" dirty="0" smtClean="0"/>
              <a:t>点不足，可以看到阻性层膜中间区域凸起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65E-3D9A-416C-AE67-45BB807DB5E6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23171" y="4030620"/>
            <a:ext cx="2258123" cy="1677132"/>
            <a:chOff x="1839776" y="3558778"/>
            <a:chExt cx="4009942" cy="2517118"/>
          </a:xfrm>
        </p:grpSpPr>
        <p:grpSp>
          <p:nvGrpSpPr>
            <p:cNvPr id="17" name="组合 16"/>
            <p:cNvGrpSpPr/>
            <p:nvPr/>
          </p:nvGrpSpPr>
          <p:grpSpPr>
            <a:xfrm>
              <a:off x="1839776" y="3558778"/>
              <a:ext cx="4009942" cy="2517118"/>
              <a:chOff x="4195049" y="3669615"/>
              <a:chExt cx="4009942" cy="2517118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95049" y="3669616"/>
                <a:ext cx="4009942" cy="2517117"/>
              </a:xfrm>
              <a:prstGeom prst="rect">
                <a:avLst/>
              </a:prstGeom>
            </p:spPr>
          </p:pic>
          <p:sp>
            <p:nvSpPr>
              <p:cNvPr id="16" name="椭圆 15"/>
              <p:cNvSpPr/>
              <p:nvPr/>
            </p:nvSpPr>
            <p:spPr>
              <a:xfrm>
                <a:off x="7915564" y="3669615"/>
                <a:ext cx="289426" cy="2415715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758685" y="3945568"/>
              <a:ext cx="370847" cy="357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FF00"/>
                  </a:solidFill>
                </a:rPr>
                <a:t>槽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内容占位符 2"/>
          <p:cNvSpPr txBox="1">
            <a:spLocks/>
          </p:cNvSpPr>
          <p:nvPr/>
        </p:nvSpPr>
        <p:spPr>
          <a:xfrm>
            <a:off x="514121" y="1524719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存在的问题：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90021" y="1952282"/>
            <a:ext cx="52219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不在膜上挖槽，避免机械强度弱等问题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减小阻性层上电荷泄放回路铜条厚度至～</a:t>
            </a:r>
            <a:r>
              <a:rPr lang="en-US" altLang="zh-CN" dirty="0"/>
              <a:t>5 </a:t>
            </a:r>
            <a:r>
              <a:rPr lang="el-GR" altLang="zh-CN" dirty="0"/>
              <a:t>μ</a:t>
            </a:r>
            <a:r>
              <a:rPr lang="en-US" altLang="zh-CN" dirty="0"/>
              <a:t>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增加</a:t>
            </a:r>
            <a:r>
              <a:rPr lang="zh-CN" altLang="en-US" dirty="0" smtClean="0"/>
              <a:t>铜电极厚度至～</a:t>
            </a:r>
            <a:r>
              <a:rPr lang="en-US" altLang="zh-CN" dirty="0" smtClean="0"/>
              <a:t>5 </a:t>
            </a:r>
            <a:r>
              <a:rPr lang="el-GR" altLang="zh-CN" dirty="0" smtClean="0"/>
              <a:t>μ</a:t>
            </a:r>
            <a:r>
              <a:rPr lang="en-US" altLang="zh-CN" dirty="0" smtClean="0"/>
              <a:t>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/>
              <a:t>在</a:t>
            </a:r>
            <a:r>
              <a:rPr lang="zh-CN" altLang="en-US" dirty="0" smtClean="0"/>
              <a:t>各分区中间每隔</a:t>
            </a:r>
            <a:r>
              <a:rPr lang="en-US" altLang="zh-CN" dirty="0" smtClean="0"/>
              <a:t>2.5cm</a:t>
            </a:r>
            <a:r>
              <a:rPr lang="zh-CN" altLang="en-US" dirty="0" smtClean="0"/>
              <a:t>增加一个粘胶点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6080971" y="1524719"/>
            <a:ext cx="10515600" cy="131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改进方案：</a:t>
            </a:r>
          </a:p>
        </p:txBody>
      </p:sp>
      <p:pic>
        <p:nvPicPr>
          <p:cNvPr id="26" name="内容占位符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52" y="4100091"/>
            <a:ext cx="3065947" cy="1545296"/>
          </a:xfr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E7F1E37B-F447-4E74-8330-A7154EE27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402" y="4100091"/>
            <a:ext cx="1425576" cy="158919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554026" y="4815882"/>
            <a:ext cx="286327" cy="31403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上箭头 17"/>
          <p:cNvSpPr/>
          <p:nvPr/>
        </p:nvSpPr>
        <p:spPr>
          <a:xfrm rot="5400000">
            <a:off x="5979095" y="4488013"/>
            <a:ext cx="444316" cy="839496"/>
          </a:xfrm>
          <a:prstGeom prst="upArrow">
            <a:avLst/>
          </a:prstGeom>
          <a:solidFill>
            <a:schemeClr val="accent1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38932" y="3772734"/>
            <a:ext cx="11469593" cy="2649754"/>
            <a:chOff x="101603" y="1012630"/>
            <a:chExt cx="12090397" cy="287455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" y="1012630"/>
              <a:ext cx="4113582" cy="28745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251" y="1110351"/>
              <a:ext cx="4158446" cy="2664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3762" y="1110351"/>
              <a:ext cx="4008238" cy="277682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936" y="1523792"/>
            <a:ext cx="6357327" cy="2306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824" y="24883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第二版</a:t>
            </a:r>
            <a:r>
              <a:rPr lang="zh-CN" altLang="en-US" sz="3200" b="1" dirty="0" smtClean="0"/>
              <a:t>探测器</a:t>
            </a:r>
            <a:r>
              <a:rPr lang="zh-CN" altLang="en-US" sz="3200" b="1" dirty="0"/>
              <a:t>性能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932" y="1306297"/>
            <a:ext cx="60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测试</a:t>
            </a:r>
            <a:r>
              <a:rPr lang="zh-CN" altLang="en-US" sz="2000" b="1" dirty="0"/>
              <a:t>过程中</a:t>
            </a:r>
            <a:r>
              <a:rPr lang="zh-CN" altLang="en-US" sz="2000" b="1" dirty="0" smtClean="0"/>
              <a:t>，仅统计</a:t>
            </a:r>
            <a:r>
              <a:rPr lang="en-US" altLang="zh-CN" sz="2000" b="1" dirty="0" smtClean="0"/>
              <a:t>186 pads</a:t>
            </a:r>
            <a:r>
              <a:rPr lang="en-US" altLang="zh-CN" sz="2000" b="1" dirty="0" smtClean="0"/>
              <a:t>.</a:t>
            </a:r>
            <a:endParaRPr lang="zh-CN" altLang="en-US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212" y="1692611"/>
            <a:ext cx="2953939" cy="1992191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1563928" y="3927645"/>
            <a:ext cx="2516005" cy="419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973729" y="1262678"/>
            <a:ext cx="557235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增益均匀性： </a:t>
            </a:r>
            <a:r>
              <a:rPr lang="en-US" altLang="zh-CN" sz="2000" b="1" dirty="0">
                <a:solidFill>
                  <a:srgbClr val="FF0000"/>
                </a:solidFill>
              </a:rPr>
              <a:t>RMS/Mean</a:t>
            </a:r>
            <a:r>
              <a:rPr lang="zh-CN" altLang="en-US" sz="2000" b="1" dirty="0">
                <a:solidFill>
                  <a:srgbClr val="FF0000"/>
                </a:solidFill>
              </a:rPr>
              <a:t>～</a:t>
            </a:r>
            <a:r>
              <a:rPr lang="en-US" altLang="zh-CN" sz="2000" b="1" dirty="0">
                <a:solidFill>
                  <a:srgbClr val="FF0000"/>
                </a:solidFill>
              </a:rPr>
              <a:t>13.8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%@~1500 Gain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0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388911" y="3574991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Gain vs HV: </a:t>
            </a:r>
            <a:endParaRPr lang="zh-CN" altLang="en-US" sz="20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9925295" y="937746"/>
            <a:ext cx="21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Gas: Ar-5%iC</a:t>
            </a:r>
            <a:r>
              <a:rPr lang="en-US" altLang="zh-CN" baseline="-25000" dirty="0"/>
              <a:t>4</a:t>
            </a:r>
            <a:r>
              <a:rPr lang="en-US" altLang="zh-CN" dirty="0"/>
              <a:t>H</a:t>
            </a:r>
            <a:r>
              <a:rPr lang="en-US" altLang="zh-CN" baseline="-25000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7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629</Words>
  <Application>Microsoft Office PowerPoint</Application>
  <PresentationFormat>宽屏</PresentationFormat>
  <Paragraphs>130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Gulim</vt:lpstr>
      <vt:lpstr>华文楷体</vt:lpstr>
      <vt:lpstr>华文新魏</vt:lpstr>
      <vt:lpstr>楷体</vt:lpstr>
      <vt:lpstr>宋体</vt:lpstr>
      <vt:lpstr>Arial</vt:lpstr>
      <vt:lpstr>Calibri</vt:lpstr>
      <vt:lpstr>Calibri Light</vt:lpstr>
      <vt:lpstr>Cambria</vt:lpstr>
      <vt:lpstr>Times New Roman</vt:lpstr>
      <vt:lpstr>Wingdings</vt:lpstr>
      <vt:lpstr>Office 主题</vt:lpstr>
      <vt:lpstr>3_自定义设计方案</vt:lpstr>
      <vt:lpstr>2_自定义设计方案</vt:lpstr>
      <vt:lpstr>自定义设计方案</vt:lpstr>
      <vt:lpstr>1_自定义设计方案</vt:lpstr>
      <vt:lpstr> </vt:lpstr>
      <vt:lpstr>内容</vt:lpstr>
      <vt:lpstr>RWELL探测器介绍</vt:lpstr>
      <vt:lpstr>100cm×50cm RWELL探测器设计</vt:lpstr>
      <vt:lpstr>简要制作流程</vt:lpstr>
      <vt:lpstr>第一版100cm×50cm RWELL探测器</vt:lpstr>
      <vt:lpstr>性能</vt:lpstr>
      <vt:lpstr>存在的问题以及改进方案 </vt:lpstr>
      <vt:lpstr>第二版探测器性能</vt:lpstr>
      <vt:lpstr>发现的问题及改进方案</vt:lpstr>
      <vt:lpstr>第三版探测器性能</vt:lpstr>
      <vt:lpstr>小结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100cm×50cm RWELL  进展</dc:title>
  <dc:creator>user</dc:creator>
  <cp:lastModifiedBy>user</cp:lastModifiedBy>
  <cp:revision>242</cp:revision>
  <dcterms:created xsi:type="dcterms:W3CDTF">2021-03-08T13:24:14Z</dcterms:created>
  <dcterms:modified xsi:type="dcterms:W3CDTF">2021-10-22T02:55:48Z</dcterms:modified>
</cp:coreProperties>
</file>