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75" r:id="rId4"/>
    <p:sldId id="260" r:id="rId5"/>
    <p:sldId id="276" r:id="rId6"/>
    <p:sldId id="286" r:id="rId7"/>
    <p:sldId id="259" r:id="rId8"/>
    <p:sldId id="279" r:id="rId9"/>
    <p:sldId id="283" r:id="rId10"/>
    <p:sldId id="284" r:id="rId11"/>
    <p:sldId id="285" r:id="rId12"/>
    <p:sldId id="277" r:id="rId13"/>
    <p:sldId id="287" r:id="rId14"/>
    <p:sldId id="288" r:id="rId15"/>
    <p:sldId id="289" r:id="rId16"/>
    <p:sldId id="261" r:id="rId17"/>
    <p:sldId id="265" r:id="rId18"/>
    <p:sldId id="264" r:id="rId19"/>
    <p:sldId id="266" r:id="rId20"/>
    <p:sldId id="267" r:id="rId21"/>
    <p:sldId id="268" r:id="rId22"/>
    <p:sldId id="269" r:id="rId23"/>
    <p:sldId id="270" r:id="rId24"/>
    <p:sldId id="271" r:id="rId25"/>
    <p:sldId id="278" r:id="rId26"/>
    <p:sldId id="272" r:id="rId27"/>
    <p:sldId id="273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DEF7A-38B6-4610-9BDB-F01AB52DD5DB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5C91F-486A-4AC6-9A3E-5CA1306EB8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0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58EC1-8261-4539-B9BA-BC6451D5110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7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5C91F-486A-4AC6-9A3E-5CA1306EB80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41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2000">
                <a:latin typeface="+mj-lt"/>
              </a:defRPr>
            </a:lvl1pPr>
          </a:lstStyle>
          <a:p>
            <a:fld id="{765202F0-02F1-4EEF-B691-A4E5336472A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96EC-42C1-4F78-81CE-2CEF392A11DE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3"/>
          </p:nvPr>
        </p:nvSpPr>
        <p:spPr>
          <a:xfrm>
            <a:off x="2781300" y="6356352"/>
            <a:ext cx="377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827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2" y="152400"/>
            <a:ext cx="7309757" cy="838200"/>
          </a:xfr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2000">
                <a:latin typeface="+mj-lt"/>
              </a:defRPr>
            </a:lvl1pPr>
          </a:lstStyle>
          <a:p>
            <a:fld id="{765202F0-02F1-4EEF-B691-A4E5336472A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3"/>
          </p:nvPr>
        </p:nvSpPr>
        <p:spPr>
          <a:xfrm>
            <a:off x="2781300" y="6356352"/>
            <a:ext cx="377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17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B832-5CE8-478C-AD61-6212BE444543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73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817565" y="152400"/>
            <a:ext cx="78692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论文答辩</a:t>
            </a:r>
            <a:r>
              <a:rPr lang="en-US" altLang="zh-CN" dirty="0" smtClean="0"/>
              <a:t>PPT</a:t>
            </a:r>
            <a:r>
              <a:rPr lang="zh-CN" altLang="en-US" dirty="0" smtClean="0"/>
              <a:t>模板</a:t>
            </a:r>
            <a:endParaRPr lang="en-US" altLang="zh-CN" dirty="0" smtClean="0"/>
          </a:p>
        </p:txBody>
      </p:sp>
      <p:sp>
        <p:nvSpPr>
          <p:cNvPr id="253981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38219"/>
            <a:ext cx="2133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ea typeface="宋体" charset="-122"/>
              </a:defRPr>
            </a:lvl1pPr>
          </a:lstStyle>
          <a:p>
            <a:fld id="{765202F0-02F1-4EEF-B691-A4E5336472A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35" name="Rectangle 13"/>
          <p:cNvSpPr txBox="1">
            <a:spLocks noChangeArrowheads="1"/>
          </p:cNvSpPr>
          <p:nvPr/>
        </p:nvSpPr>
        <p:spPr bwMode="auto">
          <a:xfrm>
            <a:off x="6553200" y="6245229"/>
            <a:ext cx="21336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CFDBC5C-082E-4564-B7AB-FD2C1486FE3A}" type="slidenum">
              <a:rPr lang="en-US" altLang="zh-CN" sz="1600" i="0" smtClean="0">
                <a:solidFill>
                  <a:srgbClr val="FFFFFF"/>
                </a:solidFill>
                <a:ea typeface="宋体" charset="-122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sz="1600" i="0" smtClean="0">
              <a:solidFill>
                <a:srgbClr val="FFFFFF"/>
              </a:solidFill>
              <a:ea typeface="宋体" charset="-122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>
            <a:off x="76200" y="954768"/>
            <a:ext cx="8839200" cy="0"/>
          </a:xfrm>
          <a:prstGeom prst="line">
            <a:avLst/>
          </a:prstGeom>
          <a:solidFill>
            <a:srgbClr val="FFFFFF"/>
          </a:solidFill>
          <a:ln w="88900" cap="flat" cmpd="sng" algn="ctr">
            <a:gradFill>
              <a:gsLst>
                <a:gs pos="0">
                  <a:schemeClr val="accent2">
                    <a:lumMod val="97000"/>
                  </a:schemeClr>
                </a:gs>
                <a:gs pos="100000">
                  <a:srgbClr val="E6E6E6">
                    <a:lumMod val="15000"/>
                    <a:lumOff val="85000"/>
                  </a:srgbClr>
                </a:gs>
              </a:gsLst>
              <a:lin ang="2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9BB02-D862-426C-8AB5-7C1E5032619E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2781300" y="6356352"/>
            <a:ext cx="377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7" y="127000"/>
            <a:ext cx="754200" cy="74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6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8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>
                <a:latin typeface="+mj-lt"/>
              </a:rPr>
              <a:t>基于</a:t>
            </a:r>
            <a:r>
              <a:rPr lang="en-US" altLang="zh-CN" dirty="0" err="1">
                <a:latin typeface="+mj-lt"/>
              </a:rPr>
              <a:t>μRWELL</a:t>
            </a:r>
            <a:r>
              <a:rPr lang="zh-CN" altLang="en-US" dirty="0">
                <a:latin typeface="+mj-lt"/>
              </a:rPr>
              <a:t>的高</a:t>
            </a:r>
            <a:r>
              <a:rPr lang="zh-CN" altLang="en-US" dirty="0" smtClean="0">
                <a:latin typeface="+mj-lt"/>
              </a:rPr>
              <a:t>计数率</a:t>
            </a:r>
            <a:r>
              <a:rPr lang="en-US" altLang="zh-CN" dirty="0" smtClean="0">
                <a:latin typeface="+mj-lt"/>
              </a:rPr>
              <a:t/>
            </a:r>
            <a:br>
              <a:rPr lang="en-US" altLang="zh-CN" dirty="0" smtClean="0">
                <a:latin typeface="+mj-lt"/>
              </a:rPr>
            </a:br>
            <a:r>
              <a:rPr lang="zh-CN" altLang="en-US" dirty="0" smtClean="0">
                <a:latin typeface="+mj-lt"/>
              </a:rPr>
              <a:t>低</a:t>
            </a:r>
            <a:r>
              <a:rPr lang="zh-CN" altLang="en-US" dirty="0">
                <a:latin typeface="+mj-lt"/>
              </a:rPr>
              <a:t>物质量探测器研究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sz="2400" dirty="0" smtClean="0">
                <a:latin typeface="+mj-lt"/>
              </a:rPr>
              <a:t>USTC</a:t>
            </a: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核探测与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核电子学国家重点实验室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方竹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君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 smtClean="0">
                <a:latin typeface="+mj-lt"/>
              </a:rPr>
              <a:t>2021.10.22</a:t>
            </a:r>
            <a:endParaRPr lang="zh-CN" altLang="en-US" sz="2400" dirty="0">
              <a:latin typeface="+mj-lt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BBD60A7-C969-4149-A2B0-CE1D2011019F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7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粘结材料优化</a:t>
            </a:r>
            <a:r>
              <a:rPr lang="en-US" altLang="zh-CN" dirty="0" smtClean="0"/>
              <a:t>-</a:t>
            </a:r>
            <a:r>
              <a:rPr lang="zh-CN" altLang="en-US" dirty="0" smtClean="0"/>
              <a:t>强度</a:t>
            </a:r>
            <a:r>
              <a:rPr lang="zh-CN" altLang="en-US" dirty="0"/>
              <a:t>测试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B8B1E-F424-4302-A95E-DDC77973A22C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86F2AF1-9750-4CC7-9E01-67AB12DB248A}" type="datetime1">
              <a:rPr lang="zh-CN" altLang="en-US" smtClean="0"/>
              <a:t>2021/10/22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089800"/>
              </p:ext>
            </p:extLst>
          </p:nvPr>
        </p:nvGraphicFramePr>
        <p:xfrm>
          <a:off x="431796" y="1159545"/>
          <a:ext cx="8255004" cy="34600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75834"/>
                <a:gridCol w="1375834"/>
                <a:gridCol w="1375834"/>
                <a:gridCol w="1375834"/>
                <a:gridCol w="1375834"/>
                <a:gridCol w="1375834"/>
              </a:tblGrid>
              <a:tr h="64456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粘结层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样品单</a:t>
                      </a:r>
                      <a:r>
                        <a:rPr lang="zh-CN" altLang="en-US" sz="1600" u="none" strike="noStrike" dirty="0" smtClean="0">
                          <a:effectLst/>
                        </a:rPr>
                        <a:t>层</a:t>
                      </a:r>
                      <a:endParaRPr lang="en-US" altLang="zh-CN" sz="16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600" u="none" strike="noStrike" dirty="0" smtClean="0">
                          <a:effectLst/>
                        </a:rPr>
                        <a:t>质量</a:t>
                      </a:r>
                      <a:r>
                        <a:rPr lang="zh-CN" altLang="en-US" sz="1600" u="none" strike="noStrike" dirty="0">
                          <a:effectLst/>
                        </a:rPr>
                        <a:t>（</a:t>
                      </a:r>
                      <a:r>
                        <a:rPr lang="en-US" altLang="zh-CN" sz="1600" u="none" strike="noStrike" dirty="0">
                          <a:effectLst/>
                        </a:rPr>
                        <a:t>g</a:t>
                      </a:r>
                      <a:r>
                        <a:rPr lang="zh-CN" altLang="en-US" sz="1600" u="none" strike="noStrike" dirty="0">
                          <a:effectLst/>
                        </a:rPr>
                        <a:t>）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平均</a:t>
                      </a:r>
                      <a:r>
                        <a:rPr lang="zh-CN" altLang="en-US" sz="1600" u="none" strike="noStrike" dirty="0" smtClean="0">
                          <a:effectLst/>
                        </a:rPr>
                        <a:t>破坏</a:t>
                      </a:r>
                      <a:endParaRPr lang="en-US" altLang="zh-CN" sz="16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600" u="none" strike="noStrike" dirty="0" smtClean="0">
                          <a:effectLst/>
                        </a:rPr>
                        <a:t>拉力</a:t>
                      </a:r>
                      <a:r>
                        <a:rPr lang="zh-CN" altLang="en-US" sz="1600" u="none" strike="noStrike" dirty="0">
                          <a:effectLst/>
                        </a:rPr>
                        <a:t>（</a:t>
                      </a:r>
                      <a:r>
                        <a:rPr lang="en-US" sz="1600" u="none" strike="noStrike" dirty="0">
                          <a:effectLst/>
                        </a:rPr>
                        <a:t>N）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平均</a:t>
                      </a:r>
                      <a:r>
                        <a:rPr lang="zh-CN" altLang="en-US" sz="1600" u="none" strike="noStrike" dirty="0" smtClean="0">
                          <a:effectLst/>
                        </a:rPr>
                        <a:t>破坏</a:t>
                      </a:r>
                      <a:endParaRPr lang="en-US" altLang="zh-CN" sz="16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zh-CN" altLang="en-US" sz="1600" u="none" strike="noStrike" dirty="0" smtClean="0">
                          <a:effectLst/>
                        </a:rPr>
                        <a:t>剪力</a:t>
                      </a:r>
                      <a:r>
                        <a:rPr lang="zh-CN" altLang="en-US" sz="1600" u="none" strike="noStrike" dirty="0">
                          <a:effectLst/>
                        </a:rPr>
                        <a:t>（</a:t>
                      </a:r>
                      <a:r>
                        <a:rPr lang="en-US" sz="1600" u="none" strike="noStrike" dirty="0">
                          <a:effectLst/>
                        </a:rPr>
                        <a:t>N）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抗拉强度（</a:t>
                      </a:r>
                      <a:r>
                        <a:rPr lang="en-US" altLang="zh-CN" sz="1600" u="none" strike="noStrike" dirty="0">
                          <a:effectLst/>
                        </a:rPr>
                        <a:t>MPa</a:t>
                      </a:r>
                      <a:r>
                        <a:rPr lang="zh-CN" altLang="en-US" sz="1600" u="none" strike="noStrike" dirty="0">
                          <a:effectLst/>
                        </a:rPr>
                        <a:t>）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 dirty="0">
                          <a:effectLst/>
                        </a:rPr>
                        <a:t>抗剪强度（</a:t>
                      </a:r>
                      <a:r>
                        <a:rPr lang="en-US" altLang="zh-CN" sz="1600" u="none" strike="noStrike" dirty="0">
                          <a:effectLst/>
                        </a:rPr>
                        <a:t>MPa</a:t>
                      </a:r>
                      <a:r>
                        <a:rPr lang="zh-CN" altLang="en-US" sz="1600" u="none" strike="noStrike" dirty="0">
                          <a:effectLst/>
                        </a:rPr>
                        <a:t>）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0.26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99.12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167.17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0.11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0.19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HJU80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0.38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192.77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216.97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0.21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0.24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331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HJU120 (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ht</a:t>
                      </a:r>
                      <a:r>
                        <a:rPr lang="en-US" sz="1600" u="none" strike="noStrike" dirty="0" smtClean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0.32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</a:rPr>
                        <a:t>185.33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187.17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0.21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0.21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HJV85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0.33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77.13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73.17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0.09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0.08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JH7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0.26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33.30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22.40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0.04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</a:rPr>
                        <a:t>0.02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liquid epoxy resin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0.32</a:t>
                      </a:r>
                      <a:endParaRPr lang="en-US" altLang="zh-CN" sz="1600" b="0" i="0" u="none" strike="noStrike" dirty="0">
                        <a:solidFill>
                          <a:schemeClr val="accent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244.63</a:t>
                      </a:r>
                      <a:endParaRPr lang="en-US" altLang="zh-CN" sz="1600" b="0" i="0" u="none" strike="noStrike" dirty="0">
                        <a:solidFill>
                          <a:schemeClr val="accent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212.97</a:t>
                      </a:r>
                      <a:endParaRPr lang="en-US" altLang="zh-CN" sz="1600" b="0" i="0" u="none" strike="noStrike" dirty="0">
                        <a:solidFill>
                          <a:schemeClr val="accent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0.27</a:t>
                      </a:r>
                      <a:endParaRPr lang="en-US" altLang="zh-CN" sz="1600" b="0" i="0" u="none" strike="noStrike" dirty="0">
                        <a:solidFill>
                          <a:schemeClr val="accent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0.24</a:t>
                      </a:r>
                      <a:endParaRPr lang="en-US" altLang="zh-CN" sz="1600" b="0" i="0" u="none" strike="noStrike" dirty="0">
                        <a:solidFill>
                          <a:schemeClr val="accent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1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araldite 2011</a:t>
                      </a:r>
                      <a:endParaRPr lang="en-US" sz="1600" b="0" i="0" u="none" strike="noStrike" dirty="0">
                        <a:solidFill>
                          <a:schemeClr val="accent2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169.37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250.37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331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PA, honeycomb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0.26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115.00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253.60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0.13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0.28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009104" y="4788572"/>
            <a:ext cx="61464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PA</a:t>
            </a:r>
            <a:r>
              <a:rPr lang="zh-CN" altLang="en-US" sz="2000" dirty="0" smtClean="0"/>
              <a:t>：之前研究所用粘结材料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AB</a:t>
            </a:r>
            <a:r>
              <a:rPr lang="zh-CN" altLang="en-US" sz="2000" dirty="0" smtClean="0"/>
              <a:t>胶：优于大部分热熔胶膜，但均匀度不好保证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</a:rPr>
              <a:t>Araldite 2011</a:t>
            </a:r>
            <a:r>
              <a:rPr lang="zh-CN" altLang="en-US" sz="2000" dirty="0" smtClean="0"/>
              <a:t>：仅贴合</a:t>
            </a:r>
            <a:r>
              <a:rPr lang="en-US" altLang="zh-CN" sz="2000" dirty="0" smtClean="0"/>
              <a:t>24h</a:t>
            </a:r>
            <a:r>
              <a:rPr lang="zh-CN" altLang="en-US" sz="2000" dirty="0" smtClean="0"/>
              <a:t>即测试，强度还有提升空间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</a:rPr>
              <a:t>HJU80</a:t>
            </a:r>
            <a:r>
              <a:rPr lang="zh-CN" altLang="en-US" sz="2000" dirty="0" smtClean="0"/>
              <a:t>：优选粘结材料（之后研究使用）</a:t>
            </a:r>
          </a:p>
        </p:txBody>
      </p:sp>
    </p:spTree>
    <p:extLst>
      <p:ext uri="{BB962C8B-B14F-4D97-AF65-F5344CB8AC3E}">
        <p14:creationId xmlns:p14="http://schemas.microsoft.com/office/powerpoint/2010/main" val="11373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低物质量化初步结果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835130"/>
              </p:ext>
            </p:extLst>
          </p:nvPr>
        </p:nvGraphicFramePr>
        <p:xfrm>
          <a:off x="356547" y="3382547"/>
          <a:ext cx="7886699" cy="1234440"/>
        </p:xfrm>
        <a:graphic>
          <a:graphicData uri="http://schemas.openxmlformats.org/drawingml/2006/table">
            <a:tbl>
              <a:tblPr firstRow="1" firstCol="1" bandRow="1"/>
              <a:tblGrid>
                <a:gridCol w="1580495"/>
                <a:gridCol w="996879"/>
                <a:gridCol w="1134107"/>
                <a:gridCol w="910125"/>
                <a:gridCol w="1134107"/>
                <a:gridCol w="996879"/>
                <a:gridCol w="1134107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结构支撑材料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</a:t>
                      </a: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PI</a:t>
                      </a:r>
                      <a:r>
                        <a:rPr lang="zh-CN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膜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内粘结层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承压层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外粘结层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外</a:t>
                      </a: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PI</a:t>
                      </a:r>
                      <a:r>
                        <a:rPr lang="zh-CN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膜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总物质量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芳纶纸蜂窝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0.028%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0.009%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0.033%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0.009%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0.030%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0.105%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Rohacell</a:t>
                      </a:r>
                      <a:r>
                        <a:rPr lang="zh-CN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泡沫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0.028%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0.009%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0.010%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0.008%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0.029%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0.084%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356547" y="2749249"/>
            <a:ext cx="32624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探测器承压内筒实测物质量</a:t>
            </a:r>
          </a:p>
        </p:txBody>
      </p:sp>
      <p:pic>
        <p:nvPicPr>
          <p:cNvPr id="9" name="图片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46" y="1246507"/>
            <a:ext cx="6236900" cy="1214050"/>
          </a:xfrm>
          <a:prstGeom prst="rect">
            <a:avLst/>
          </a:prstGeom>
          <a:noFill/>
        </p:spPr>
      </p:pic>
      <p:sp>
        <p:nvSpPr>
          <p:cNvPr id="10" name="文本框 9"/>
          <p:cNvSpPr txBox="1"/>
          <p:nvPr/>
        </p:nvSpPr>
        <p:spPr>
          <a:xfrm>
            <a:off x="1602046" y="4762000"/>
            <a:ext cx="60654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芳纶纸蜂窝与</a:t>
            </a:r>
            <a:r>
              <a:rPr lang="en-US" altLang="zh-CN" sz="2000" dirty="0" err="1" smtClean="0"/>
              <a:t>Rohacell</a:t>
            </a:r>
            <a:r>
              <a:rPr lang="zh-CN" altLang="en-US" sz="2000" dirty="0" smtClean="0"/>
              <a:t>泡沫均可作为承压层主材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搭配热熔胶和液态树脂胶开发不同的加工工艺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成型探测器单层物质量有望控制在</a:t>
            </a:r>
            <a:r>
              <a:rPr lang="en-US" altLang="zh-CN" sz="2000" dirty="0" smtClean="0"/>
              <a:t>0.2-0.25% X/X</a:t>
            </a:r>
            <a:r>
              <a:rPr lang="en-US" altLang="zh-CN" sz="2000" baseline="-25000" dirty="0" smtClean="0"/>
              <a:t>0</a:t>
            </a:r>
            <a:endParaRPr lang="zh-CN" altLang="en-US" sz="20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48340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摘  要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434105" y="2395471"/>
            <a:ext cx="47780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/>
              <a:t>1</a:t>
            </a:r>
            <a:r>
              <a:rPr lang="zh-CN" altLang="en-US" sz="2400" dirty="0" smtClean="0"/>
              <a:t>、研究背景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2</a:t>
            </a:r>
            <a:r>
              <a:rPr lang="zh-CN" altLang="en-US" sz="2400" dirty="0" smtClean="0"/>
              <a:t>、低物质量</a:t>
            </a:r>
            <a:r>
              <a:rPr lang="en-US" altLang="zh-CN" sz="2400" dirty="0" err="1" smtClean="0"/>
              <a:t>μRWELL</a:t>
            </a:r>
            <a:r>
              <a:rPr lang="zh-CN" altLang="en-US" sz="2400" dirty="0" smtClean="0"/>
              <a:t>工艺研发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3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、高计数率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μRWELL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性能研究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4</a:t>
            </a:r>
            <a:r>
              <a:rPr lang="zh-CN" altLang="en-US" sz="2400" dirty="0" smtClean="0"/>
              <a:t>、小结和展望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D25FE9D-D0C6-4B84-B82D-0116FDD545DA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55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组合 86"/>
          <p:cNvGrpSpPr/>
          <p:nvPr/>
        </p:nvGrpSpPr>
        <p:grpSpPr>
          <a:xfrm>
            <a:off x="3996820" y="1000279"/>
            <a:ext cx="4109550" cy="2435995"/>
            <a:chOff x="3996820" y="1206343"/>
            <a:chExt cx="4109550" cy="2435995"/>
          </a:xfrm>
        </p:grpSpPr>
        <p:grpSp>
          <p:nvGrpSpPr>
            <p:cNvPr id="48" name="组合 47"/>
            <p:cNvGrpSpPr/>
            <p:nvPr/>
          </p:nvGrpSpPr>
          <p:grpSpPr>
            <a:xfrm>
              <a:off x="3996820" y="1398783"/>
              <a:ext cx="4109550" cy="1923095"/>
              <a:chOff x="1262739" y="1335312"/>
              <a:chExt cx="9245607" cy="3976914"/>
            </a:xfrm>
          </p:grpSpPr>
          <p:sp>
            <p:nvSpPr>
              <p:cNvPr id="49" name="矩形 48"/>
              <p:cNvSpPr/>
              <p:nvPr/>
            </p:nvSpPr>
            <p:spPr>
              <a:xfrm>
                <a:off x="1262739" y="1335312"/>
                <a:ext cx="2496463" cy="174647"/>
              </a:xfrm>
              <a:prstGeom prst="rect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1262742" y="3962399"/>
                <a:ext cx="9245604" cy="304799"/>
              </a:xfrm>
              <a:prstGeom prst="rect">
                <a:avLst/>
              </a:prstGeom>
              <a:solidFill>
                <a:srgbClr val="00CC00"/>
              </a:solidFill>
              <a:ln w="12700" cap="flat" cmpd="sng" algn="ctr">
                <a:solidFill>
                  <a:srgbClr val="00CC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流程图: 手动输入 50"/>
              <p:cNvSpPr/>
              <p:nvPr/>
            </p:nvSpPr>
            <p:spPr>
              <a:xfrm rot="5400000">
                <a:off x="1611322" y="1161380"/>
                <a:ext cx="2452438" cy="3149602"/>
              </a:xfrm>
              <a:prstGeom prst="flowChartManualInpu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1262739" y="4267197"/>
                <a:ext cx="9245604" cy="870856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solidFill>
                  <a:srgbClr val="ED7D31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53" name="组合 52"/>
              <p:cNvGrpSpPr/>
              <p:nvPr/>
            </p:nvGrpSpPr>
            <p:grpSpPr>
              <a:xfrm>
                <a:off x="1262739" y="5138053"/>
                <a:ext cx="9245604" cy="174173"/>
                <a:chOff x="1262739" y="5138056"/>
                <a:chExt cx="9245600" cy="174173"/>
              </a:xfrm>
            </p:grpSpPr>
            <p:sp>
              <p:nvSpPr>
                <p:cNvPr id="57" name="矩形 56"/>
                <p:cNvSpPr/>
                <p:nvPr/>
              </p:nvSpPr>
              <p:spPr>
                <a:xfrm>
                  <a:off x="1262739" y="5138056"/>
                  <a:ext cx="885375" cy="174173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8" name="矩形 57"/>
                <p:cNvSpPr/>
                <p:nvPr/>
              </p:nvSpPr>
              <p:spPr>
                <a:xfrm>
                  <a:off x="2656110" y="5138056"/>
                  <a:ext cx="885375" cy="174173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9" name="矩形 58"/>
                <p:cNvSpPr/>
                <p:nvPr/>
              </p:nvSpPr>
              <p:spPr>
                <a:xfrm>
                  <a:off x="4049481" y="5138056"/>
                  <a:ext cx="885375" cy="174173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0" name="矩形 59"/>
                <p:cNvSpPr/>
                <p:nvPr/>
              </p:nvSpPr>
              <p:spPr>
                <a:xfrm>
                  <a:off x="5442852" y="5138056"/>
                  <a:ext cx="885375" cy="174173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1" name="矩形 60"/>
                <p:cNvSpPr/>
                <p:nvPr/>
              </p:nvSpPr>
              <p:spPr>
                <a:xfrm>
                  <a:off x="6836223" y="5138056"/>
                  <a:ext cx="885375" cy="174173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2" name="矩形 61"/>
                <p:cNvSpPr/>
                <p:nvPr/>
              </p:nvSpPr>
              <p:spPr>
                <a:xfrm>
                  <a:off x="8229594" y="5138056"/>
                  <a:ext cx="885375" cy="174173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>
                  <a:off x="9622964" y="5138056"/>
                  <a:ext cx="885375" cy="174173"/>
                </a:xfrm>
                <a:prstGeom prst="rect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54" name="矩形 53"/>
              <p:cNvSpPr/>
              <p:nvPr/>
            </p:nvSpPr>
            <p:spPr>
              <a:xfrm>
                <a:off x="8229596" y="1335312"/>
                <a:ext cx="2278742" cy="174647"/>
              </a:xfrm>
              <a:prstGeom prst="rect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5" name="流程图: 手动输入 54"/>
              <p:cNvSpPr/>
              <p:nvPr/>
            </p:nvSpPr>
            <p:spPr>
              <a:xfrm rot="16200000" flipH="1">
                <a:off x="7837948" y="1292005"/>
                <a:ext cx="2452438" cy="2888353"/>
              </a:xfrm>
              <a:prstGeom prst="flowChartManualInpu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56" name="图片 5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8063" b="49750" l="42070" r="54591">
                            <a14:foregroundMark x1="52755" y1="47245" x2="52755" y2="47245"/>
                            <a14:foregroundMark x1="51753" y1="46912" x2="51753" y2="46912"/>
                            <a14:foregroundMark x1="52588" y1="46244" x2="52588" y2="46244"/>
                            <a14:foregroundMark x1="53422" y1="45910" x2="53422" y2="45910"/>
                            <a14:foregroundMark x1="53756" y1="44908" x2="53756" y2="44908"/>
                            <a14:foregroundMark x1="52922" y1="43072" x2="52922" y2="43072"/>
                            <a14:foregroundMark x1="53088" y1="41402" x2="53088" y2="41402"/>
                            <a14:foregroundMark x1="53255" y1="39900" x2="53255" y2="39900"/>
                            <a14:foregroundMark x1="52254" y1="39566" x2="52254" y2="39566"/>
                            <a14:foregroundMark x1="54424" y1="39733" x2="54424" y2="39733"/>
                            <a14:foregroundMark x1="54257" y1="38230" x2="54257" y2="38230"/>
                            <a14:foregroundMark x1="53589" y1="48748" x2="53589" y2="48748"/>
                            <a14:foregroundMark x1="54090" y1="48581" x2="54090" y2="48581"/>
                            <a14:foregroundMark x1="54257" y1="49249" x2="54257" y2="49249"/>
                            <a14:foregroundMark x1="48915" y1="49416" x2="48915" y2="49416"/>
                            <a14:foregroundMark x1="46411" y1="48915" x2="46411" y2="48915"/>
                            <a14:foregroundMark x1="44073" y1="49082" x2="44073" y2="49082"/>
                            <a14:foregroundMark x1="45242" y1="48247" x2="45242" y2="48247"/>
                            <a14:foregroundMark x1="42905" y1="49416" x2="42905" y2="49416"/>
                            <a14:foregroundMark x1="42905" y1="38564" x2="42905" y2="3856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59" t="38206" r="45465" b="50282"/>
              <a:stretch/>
            </p:blipFill>
            <p:spPr>
              <a:xfrm rot="10800000">
                <a:off x="4492170" y="1335312"/>
                <a:ext cx="2859316" cy="2627085"/>
              </a:xfrm>
              <a:prstGeom prst="rect">
                <a:avLst/>
              </a:prstGeom>
            </p:spPr>
          </p:pic>
        </p:grpSp>
        <p:sp>
          <p:nvSpPr>
            <p:cNvPr id="69" name="文本框 68"/>
            <p:cNvSpPr txBox="1"/>
            <p:nvPr/>
          </p:nvSpPr>
          <p:spPr>
            <a:xfrm>
              <a:off x="4280319" y="1206343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rPr>
                <a:t>Upper copper layer</a:t>
              </a: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4390358" y="2426176"/>
              <a:ext cx="1165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rPr>
                <a:t>DLC layer</a:t>
              </a: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4381102" y="2821579"/>
              <a:ext cx="621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prstClr val="black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FR4</a:t>
              </a:r>
              <a:endParaRPr lang="zh-CN" altLang="en-US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4381102" y="3273006"/>
              <a:ext cx="19939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prstClr val="black"/>
                  </a:solidFill>
                  <a:ea typeface="宋体" panose="02010600030101010101" pitchFamily="2" charset="-122"/>
                  <a:cs typeface="Times New Roman" panose="02020603050405020304" pitchFamily="18" charset="0"/>
                </a:rPr>
                <a:t>Readout array</a:t>
              </a:r>
              <a:endParaRPr lang="zh-CN" altLang="en-US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高计数率</a:t>
            </a:r>
            <a:r>
              <a:rPr lang="en-US" altLang="zh-CN" dirty="0" err="1" smtClean="0"/>
              <a:t>μRWELL</a:t>
            </a:r>
            <a:r>
              <a:rPr lang="zh-CN" altLang="en-US" dirty="0" smtClean="0"/>
              <a:t>探测器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04109" y="1169555"/>
            <a:ext cx="3490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 smtClean="0"/>
              <a:t>μRWELL</a:t>
            </a:r>
            <a:r>
              <a:rPr lang="zh-CN" altLang="en-US" sz="2000" b="1" dirty="0" smtClean="0"/>
              <a:t>中的阻性层：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抑制探测器打火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单</a:t>
            </a:r>
            <a:r>
              <a:rPr lang="zh-CN" altLang="en-US" sz="2000" dirty="0" smtClean="0"/>
              <a:t>层探测器可实现高增益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提高长期工作稳定性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6624161" y="942914"/>
            <a:ext cx="2519839" cy="1900026"/>
            <a:chOff x="6624161" y="1148978"/>
            <a:chExt cx="2519839" cy="1900026"/>
          </a:xfrm>
        </p:grpSpPr>
        <p:cxnSp>
          <p:nvCxnSpPr>
            <p:cNvPr id="65" name="直接连接符 64"/>
            <p:cNvCxnSpPr>
              <a:endCxn id="67" idx="1"/>
            </p:cNvCxnSpPr>
            <p:nvPr/>
          </p:nvCxnSpPr>
          <p:spPr>
            <a:xfrm>
              <a:off x="6633167" y="1332670"/>
              <a:ext cx="2094034" cy="1410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6" name="椭圆 65"/>
            <p:cNvSpPr/>
            <p:nvPr/>
          </p:nvSpPr>
          <p:spPr>
            <a:xfrm>
              <a:off x="8727198" y="1148978"/>
              <a:ext cx="341087" cy="367379"/>
            </a:xfrm>
            <a:prstGeom prst="ellipse">
              <a:avLst/>
            </a:prstGeom>
            <a:solidFill>
              <a:srgbClr val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8727201" y="1208272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rPr>
                <a:t>HV</a:t>
              </a:r>
              <a:endPara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6624162" y="1280977"/>
              <a:ext cx="132121" cy="94642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6624162" y="2647276"/>
              <a:ext cx="232620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1" name="矩形 70"/>
            <p:cNvSpPr/>
            <p:nvPr/>
          </p:nvSpPr>
          <p:spPr>
            <a:xfrm>
              <a:off x="7306987" y="2612601"/>
              <a:ext cx="475639" cy="76397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8756730" y="2853218"/>
              <a:ext cx="387270" cy="131072"/>
              <a:chOff x="10441257" y="3590819"/>
              <a:chExt cx="377500" cy="178361"/>
            </a:xfrm>
          </p:grpSpPr>
          <p:cxnSp>
            <p:nvCxnSpPr>
              <p:cNvPr id="82" name="直接连接符 81"/>
              <p:cNvCxnSpPr/>
              <p:nvPr/>
            </p:nvCxnSpPr>
            <p:spPr>
              <a:xfrm>
                <a:off x="10441257" y="3590819"/>
                <a:ext cx="377500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直接连接符 82"/>
              <p:cNvCxnSpPr/>
              <p:nvPr/>
            </p:nvCxnSpPr>
            <p:spPr>
              <a:xfrm>
                <a:off x="10524659" y="3674591"/>
                <a:ext cx="210696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4" name="直接连接符 83"/>
              <p:cNvCxnSpPr/>
              <p:nvPr/>
            </p:nvCxnSpPr>
            <p:spPr>
              <a:xfrm>
                <a:off x="10568554" y="3769180"/>
                <a:ext cx="122906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73" name="直接连接符 72"/>
            <p:cNvCxnSpPr/>
            <p:nvPr/>
          </p:nvCxnSpPr>
          <p:spPr>
            <a:xfrm>
              <a:off x="8950365" y="2647276"/>
              <a:ext cx="0" cy="20594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4" name="椭圆 73"/>
            <p:cNvSpPr/>
            <p:nvPr/>
          </p:nvSpPr>
          <p:spPr>
            <a:xfrm>
              <a:off x="6624161" y="2604802"/>
              <a:ext cx="132121" cy="94642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7475716" y="267967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rPr>
                <a:t>R</a:t>
              </a:r>
              <a:r>
                <a:rPr kumimoji="0" lang="en-US" altLang="zh-CN" b="0" i="0" u="none" strike="noStrike" kern="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rPr>
                <a:t>0</a:t>
              </a:r>
              <a:endParaRPr kumimoji="0" lang="zh-CN" altLang="en-US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6879494" y="1109460"/>
            <a:ext cx="962123" cy="1318978"/>
            <a:chOff x="6879494" y="1315524"/>
            <a:chExt cx="962123" cy="1318978"/>
          </a:xfrm>
        </p:grpSpPr>
        <p:cxnSp>
          <p:nvCxnSpPr>
            <p:cNvPr id="79" name="直接箭头连接符 78"/>
            <p:cNvCxnSpPr/>
            <p:nvPr/>
          </p:nvCxnSpPr>
          <p:spPr>
            <a:xfrm>
              <a:off x="6903054" y="1315524"/>
              <a:ext cx="0" cy="1318978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sp>
          <p:nvSpPr>
            <p:cNvPr id="80" name="文本框 79"/>
            <p:cNvSpPr txBox="1"/>
            <p:nvPr/>
          </p:nvSpPr>
          <p:spPr>
            <a:xfrm>
              <a:off x="6879494" y="1684843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rPr>
                <a:t>U</a:t>
              </a:r>
              <a:r>
                <a:rPr kumimoji="0" lang="en-US" altLang="zh-CN" b="0" i="0" u="none" strike="noStrike" kern="0" cap="none" spc="0" normalizeH="0" baseline="-2500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rPr>
                <a:t>multiplier</a:t>
              </a:r>
              <a:endParaRPr kumimoji="0" lang="zh-CN" altLang="en-US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690222" y="1125901"/>
            <a:ext cx="1913832" cy="1367479"/>
            <a:chOff x="6690222" y="1331965"/>
            <a:chExt cx="1913832" cy="1367479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6690222" y="1331965"/>
              <a:ext cx="0" cy="1367479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78" name="文本框 77"/>
            <p:cNvSpPr txBox="1"/>
            <p:nvPr/>
          </p:nvSpPr>
          <p:spPr>
            <a:xfrm>
              <a:off x="7190345" y="2230857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rPr>
                <a:t>C</a:t>
              </a:r>
              <a:r>
                <a:rPr kumimoji="0" lang="en-US" altLang="zh-CN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宋体" panose="02010600030101010101" pitchFamily="2" charset="-122"/>
                  <a:cs typeface="Times New Roman" panose="02020603050405020304" pitchFamily="18" charset="0"/>
                </a:rPr>
                <a:t>urrent</a:t>
              </a:r>
              <a:endParaRPr kumimoji="0" lang="zh-CN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81" name="直接连接符 80"/>
            <p:cNvCxnSpPr/>
            <p:nvPr/>
          </p:nvCxnSpPr>
          <p:spPr>
            <a:xfrm flipV="1">
              <a:off x="6690222" y="2666925"/>
              <a:ext cx="1913832" cy="3261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miter lim="800000"/>
              <a:headEnd type="none" w="med" len="med"/>
              <a:tailEnd type="arrow" w="med" len="med"/>
            </a:ln>
            <a:effectLst/>
          </p:spPr>
        </p:cxnSp>
      </p:grpSp>
      <p:pic>
        <p:nvPicPr>
          <p:cNvPr id="93" name="图片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016" y="3471626"/>
            <a:ext cx="4139016" cy="32459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404109" y="3777789"/>
            <a:ext cx="377390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高计数率下，实验观测到显著的探测器增益降低：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探测器增益稳定性变差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带阻性层的探测器均受影响</a:t>
            </a:r>
            <a:r>
              <a:rPr lang="en-US" altLang="zh-CN" sz="2000" dirty="0" smtClean="0"/>
              <a:t>(</a:t>
            </a:r>
            <a:r>
              <a:rPr lang="en-US" altLang="zh-CN" sz="2000" dirty="0" err="1" smtClean="0"/>
              <a:t>μRWELL</a:t>
            </a:r>
            <a:r>
              <a:rPr lang="en-US" altLang="zh-CN" sz="2000" dirty="0" smtClean="0"/>
              <a:t>, RWELL, MM…)</a:t>
            </a:r>
          </a:p>
        </p:txBody>
      </p:sp>
      <p:sp>
        <p:nvSpPr>
          <p:cNvPr id="95" name="日期占位符 9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7A5C27-0C40-466D-BC04-4E0D1AA40A88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96" name="页脚占位符 9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97" name="灯片编号占位符 9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9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快速接地设计的研究现状</a:t>
            </a:r>
            <a:endParaRPr lang="zh-CN" altLang="en-US" dirty="0"/>
          </a:p>
        </p:txBody>
      </p:sp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0" y="1039260"/>
            <a:ext cx="4877306" cy="2675149"/>
          </a:xfrm>
          <a:prstGeom prst="rect">
            <a:avLst/>
          </a:prstGeom>
          <a:noFill/>
        </p:spPr>
      </p:pic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4E4914B-F623-43D6-BAA8-9097C15EBF25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60609" y="1187373"/>
            <a:ext cx="35787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快速接地设计：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阻性层通过接地条、点阵列接地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降低阻性层等效接地电阻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减少阻性层表面的压降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491" y="4416614"/>
            <a:ext cx="3222605" cy="18036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67" y="4416614"/>
            <a:ext cx="3092589" cy="18040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631" y="4352699"/>
            <a:ext cx="2005065" cy="18675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002867" y="3887569"/>
            <a:ext cx="16642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一维</a:t>
            </a:r>
            <a:r>
              <a:rPr lang="en-US" altLang="zh-CN" sz="2000" dirty="0" smtClean="0"/>
              <a:t>strip</a:t>
            </a:r>
            <a:r>
              <a:rPr lang="zh-CN" altLang="en-US" sz="2000" dirty="0" smtClean="0"/>
              <a:t>接地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4441469" y="3916775"/>
            <a:ext cx="1736373" cy="495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双层</a:t>
            </a:r>
            <a:r>
              <a:rPr lang="en-US" altLang="zh-CN" sz="2000" dirty="0" smtClean="0"/>
              <a:t>point</a:t>
            </a:r>
            <a:r>
              <a:rPr lang="zh-CN" altLang="en-US" sz="2000" dirty="0" smtClean="0"/>
              <a:t>接地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7014574" y="3917240"/>
            <a:ext cx="17363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单</a:t>
            </a:r>
            <a:r>
              <a:rPr lang="zh-CN" altLang="en-US" sz="2000" dirty="0" smtClean="0"/>
              <a:t>层</a:t>
            </a:r>
            <a:r>
              <a:rPr lang="en-US" altLang="zh-CN" sz="2000" dirty="0" smtClean="0"/>
              <a:t>point</a:t>
            </a:r>
            <a:r>
              <a:rPr lang="zh-CN" altLang="en-US" sz="2000" dirty="0" smtClean="0"/>
              <a:t>接地</a:t>
            </a:r>
          </a:p>
        </p:txBody>
      </p:sp>
    </p:spTree>
    <p:extLst>
      <p:ext uri="{BB962C8B-B14F-4D97-AF65-F5344CB8AC3E}">
        <p14:creationId xmlns:p14="http://schemas.microsoft.com/office/powerpoint/2010/main" val="32338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91" grpId="0"/>
      <p:bldP spid="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高计数率</a:t>
            </a:r>
            <a:r>
              <a:rPr lang="en-US" altLang="zh-CN" dirty="0" err="1" smtClean="0"/>
              <a:t>μRWELL</a:t>
            </a:r>
            <a:r>
              <a:rPr lang="zh-CN" altLang="en-US" dirty="0" smtClean="0"/>
              <a:t>研究现存问题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47190" y="2103803"/>
            <a:ext cx="6240120" cy="286232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现存</a:t>
            </a:r>
            <a:r>
              <a:rPr lang="zh-CN" altLang="en-US" sz="2000" b="1" dirty="0" smtClean="0"/>
              <a:t>问题：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err="1" smtClean="0"/>
              <a:t>μRWELL</a:t>
            </a:r>
            <a:r>
              <a:rPr lang="zh-CN" altLang="en-US" sz="2000" dirty="0" smtClean="0"/>
              <a:t>计数率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增益性能大多通过实验测量标定，没有模拟对照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部分实验结果与预期存在差距，需要理论解释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快速接地时，阻性层的等效接地电阻计算</a:t>
            </a:r>
            <a:r>
              <a:rPr lang="zh-CN" altLang="en-US" sz="2000" dirty="0" smtClean="0"/>
              <a:t>复杂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srgbClr val="FF0000"/>
                </a:solidFill>
              </a:rPr>
              <a:t>缺少阻性层与快速接地设计对增益影响的系统分析</a:t>
            </a:r>
            <a:endParaRPr lang="en-US" altLang="zh-CN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μRWELL</a:t>
            </a:r>
            <a:r>
              <a:rPr lang="zh-CN" altLang="en-US" dirty="0" smtClean="0"/>
              <a:t>计数率性能研究</a:t>
            </a:r>
            <a:endParaRPr lang="zh-CN" altLang="en-US" dirty="0"/>
          </a:p>
        </p:txBody>
      </p:sp>
      <p:pic>
        <p:nvPicPr>
          <p:cNvPr id="7" name="图片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667" y="1236371"/>
            <a:ext cx="5203065" cy="2853824"/>
          </a:xfrm>
          <a:prstGeom prst="rect">
            <a:avLst/>
          </a:prstGeom>
          <a:noFill/>
        </p:spPr>
      </p:pic>
      <p:sp>
        <p:nvSpPr>
          <p:cNvPr id="9" name="日期占位符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3D5D78E-B64C-4AA2-9AA5-7FF328D240DC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00507" y="1470228"/>
            <a:ext cx="37863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两种效应</a:t>
            </a:r>
            <a:r>
              <a:rPr lang="zh-CN" altLang="en-US" sz="2000" dirty="0" smtClean="0"/>
              <a:t>导致探测器增益降低：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/>
              <a:t>电荷泄放的电流</a:t>
            </a:r>
            <a:r>
              <a:rPr lang="zh-CN" altLang="en-US" sz="2000" dirty="0" smtClean="0"/>
              <a:t>在</a:t>
            </a:r>
            <a:r>
              <a:rPr lang="en-US" altLang="zh-CN" sz="2000" dirty="0" smtClean="0"/>
              <a:t>DLC</a:t>
            </a:r>
            <a:r>
              <a:rPr lang="zh-CN" altLang="en-US" sz="2000" dirty="0" smtClean="0"/>
              <a:t>表面形成压降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DLC</a:t>
            </a:r>
            <a:r>
              <a:rPr lang="zh-CN" altLang="en-US" sz="2000" dirty="0" smtClean="0"/>
              <a:t>表面有</a:t>
            </a:r>
            <a:r>
              <a:rPr lang="zh-CN" altLang="en-US" sz="2000" b="1" dirty="0" smtClean="0"/>
              <a:t>电荷堆积</a:t>
            </a:r>
            <a:r>
              <a:rPr lang="zh-CN" altLang="en-US" sz="2000" dirty="0" smtClean="0"/>
              <a:t>，影响倍增区电场</a:t>
            </a:r>
            <a:endParaRPr lang="en-US" altLang="zh-CN" sz="2000" dirty="0" smtClean="0"/>
          </a:p>
        </p:txBody>
      </p:sp>
      <p:sp>
        <p:nvSpPr>
          <p:cNvPr id="16" name="矩形 15"/>
          <p:cNvSpPr/>
          <p:nvPr/>
        </p:nvSpPr>
        <p:spPr>
          <a:xfrm>
            <a:off x="385292" y="4243155"/>
            <a:ext cx="3548130" cy="1938992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</a:rPr>
              <a:t>原理研究：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两种效应的贡献如何？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如何系统性模拟分析？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快速接地设计优化方向？</a:t>
            </a:r>
          </a:p>
        </p:txBody>
      </p:sp>
      <p:sp>
        <p:nvSpPr>
          <p:cNvPr id="17" name="矩形 16"/>
          <p:cNvSpPr/>
          <p:nvPr/>
        </p:nvSpPr>
        <p:spPr>
          <a:xfrm>
            <a:off x="4196099" y="4243155"/>
            <a:ext cx="4768671" cy="1938992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</a:rPr>
              <a:t>工艺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研究：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现有快速接地工艺哪些方面需要优化？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工艺瑕疵对性能影响如何？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可允许的尺寸、阻值工艺偏差如何？</a:t>
            </a:r>
          </a:p>
        </p:txBody>
      </p:sp>
    </p:spTree>
    <p:extLst>
      <p:ext uri="{BB962C8B-B14F-4D97-AF65-F5344CB8AC3E}">
        <p14:creationId xmlns:p14="http://schemas.microsoft.com/office/powerpoint/2010/main" val="27311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DLC</a:t>
            </a:r>
            <a:r>
              <a:rPr lang="zh-CN" altLang="en-US" dirty="0" smtClean="0"/>
              <a:t>表面电流影响研究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099" y="1889411"/>
            <a:ext cx="5235264" cy="217132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7335" y="1573339"/>
            <a:ext cx="42046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核心思路：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将</a:t>
            </a:r>
            <a:r>
              <a:rPr lang="en-US" altLang="zh-CN" sz="2000" dirty="0" smtClean="0"/>
              <a:t>DLC</a:t>
            </a:r>
            <a:r>
              <a:rPr lang="zh-CN" altLang="en-US" sz="2000" dirty="0" smtClean="0"/>
              <a:t>表面划分为二维网格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每个</a:t>
            </a:r>
            <a:r>
              <a:rPr lang="en-US" altLang="zh-CN" sz="2000" dirty="0" smtClean="0"/>
              <a:t>pixel</a:t>
            </a:r>
            <a:r>
              <a:rPr lang="zh-CN" altLang="en-US" sz="2000" dirty="0" smtClean="0"/>
              <a:t>电流流入、流出相等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接地</a:t>
            </a:r>
            <a:r>
              <a:rPr lang="en-US" altLang="zh-CN" sz="2000" dirty="0" smtClean="0"/>
              <a:t>pixel</a:t>
            </a:r>
            <a:r>
              <a:rPr lang="zh-CN" altLang="en-US" sz="2000" dirty="0" smtClean="0"/>
              <a:t>的电势为</a:t>
            </a:r>
            <a:r>
              <a:rPr lang="en-US" altLang="zh-CN" sz="2000" dirty="0" smtClean="0"/>
              <a:t>0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构建</a:t>
            </a:r>
            <a:r>
              <a:rPr lang="en-US" altLang="zh-CN" sz="2000" dirty="0" smtClean="0"/>
              <a:t>Kirchhoff</a:t>
            </a:r>
            <a:r>
              <a:rPr lang="zh-CN" altLang="en-US" sz="2000" dirty="0" smtClean="0"/>
              <a:t>方程组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求解每个</a:t>
            </a:r>
            <a:r>
              <a:rPr lang="en-US" altLang="zh-CN" sz="2000" dirty="0" smtClean="0"/>
              <a:t>pixel</a:t>
            </a:r>
            <a:r>
              <a:rPr lang="zh-CN" altLang="en-US" sz="2000" dirty="0" smtClean="0"/>
              <a:t>的电势，以及接地</a:t>
            </a:r>
            <a:r>
              <a:rPr lang="en-US" altLang="zh-CN" sz="2000" dirty="0" smtClean="0"/>
              <a:t>pixel</a:t>
            </a:r>
            <a:r>
              <a:rPr lang="zh-CN" altLang="en-US" sz="2000" dirty="0" smtClean="0"/>
              <a:t>的流出电流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65785" y="1450513"/>
            <a:ext cx="17219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受辐照的</a:t>
            </a:r>
            <a:r>
              <a:rPr lang="en-US" altLang="zh-CN" sz="2000" dirty="0" smtClean="0"/>
              <a:t>pixel</a:t>
            </a:r>
            <a:endParaRPr lang="zh-CN" altLang="en-US" sz="2000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7033302" y="1450513"/>
            <a:ext cx="19784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快速接地的</a:t>
            </a:r>
            <a:r>
              <a:rPr lang="en-US" altLang="zh-CN" sz="2000" dirty="0" smtClean="0"/>
              <a:t>pixel</a:t>
            </a:r>
            <a:endParaRPr lang="zh-CN" altLang="en-US" sz="2000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147335" y="1052820"/>
            <a:ext cx="37978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模拟方法一：基尔霍夫方程组法</a:t>
            </a:r>
            <a:endParaRPr lang="zh-CN" altLang="en-US" sz="2000" dirty="0" smtClean="0"/>
          </a:p>
        </p:txBody>
      </p:sp>
      <p:sp>
        <p:nvSpPr>
          <p:cNvPr id="13" name="矩形 12"/>
          <p:cNvSpPr/>
          <p:nvPr/>
        </p:nvSpPr>
        <p:spPr>
          <a:xfrm>
            <a:off x="316544" y="5119007"/>
            <a:ext cx="3866232" cy="1015663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FF"/>
                </a:solidFill>
              </a:rPr>
              <a:t>优势：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考虑</a:t>
            </a:r>
            <a:r>
              <a:rPr lang="en-US" altLang="zh-CN" sz="2000" dirty="0" smtClean="0"/>
              <a:t>DLC</a:t>
            </a:r>
            <a:r>
              <a:rPr lang="zh-CN" altLang="en-US" sz="2000" dirty="0" smtClean="0"/>
              <a:t>边界影响，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计算精准</a:t>
            </a:r>
          </a:p>
        </p:txBody>
      </p:sp>
      <p:sp>
        <p:nvSpPr>
          <p:cNvPr id="14" name="矩形 13"/>
          <p:cNvSpPr/>
          <p:nvPr/>
        </p:nvSpPr>
        <p:spPr>
          <a:xfrm>
            <a:off x="4910720" y="4464137"/>
            <a:ext cx="3866232" cy="1938992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</a:rPr>
              <a:t>劣势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：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运算速度慢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不能同步计算</a:t>
            </a:r>
            <a:r>
              <a:rPr lang="en-US" altLang="zh-CN" sz="2000" dirty="0" smtClean="0"/>
              <a:t>DLC</a:t>
            </a:r>
            <a:r>
              <a:rPr lang="zh-CN" altLang="en-US" sz="2000" dirty="0" smtClean="0"/>
              <a:t>等效接地电阻分布</a:t>
            </a:r>
          </a:p>
        </p:txBody>
      </p:sp>
    </p:spTree>
    <p:extLst>
      <p:ext uri="{BB962C8B-B14F-4D97-AF65-F5344CB8AC3E}">
        <p14:creationId xmlns:p14="http://schemas.microsoft.com/office/powerpoint/2010/main" val="10533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DLC</a:t>
            </a:r>
            <a:r>
              <a:rPr lang="zh-CN" altLang="en-US" dirty="0" smtClean="0"/>
              <a:t>表面电流影响研究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pic>
        <p:nvPicPr>
          <p:cNvPr id="11" name="图片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435" y="1072467"/>
            <a:ext cx="2673530" cy="2558365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147335" y="1047720"/>
            <a:ext cx="35397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模拟方法二：理想电势公式法</a:t>
            </a:r>
            <a:endParaRPr lang="zh-CN" altLang="en-US" sz="2000" dirty="0" smtClean="0"/>
          </a:p>
        </p:txBody>
      </p:sp>
      <p:sp>
        <p:nvSpPr>
          <p:cNvPr id="13" name="文本框 12"/>
          <p:cNvSpPr txBox="1"/>
          <p:nvPr/>
        </p:nvSpPr>
        <p:spPr>
          <a:xfrm>
            <a:off x="147335" y="1601718"/>
            <a:ext cx="42046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核心思路：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将</a:t>
            </a:r>
            <a:r>
              <a:rPr lang="en-US" altLang="zh-CN" sz="2000" dirty="0" smtClean="0"/>
              <a:t>DLC</a:t>
            </a:r>
            <a:r>
              <a:rPr lang="zh-CN" altLang="en-US" sz="2000" dirty="0" smtClean="0"/>
              <a:t>表面和辐照区域划分为二维网格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求解接地点流出电流分布矩阵：任意两</a:t>
            </a:r>
            <a:r>
              <a:rPr lang="zh-CN" altLang="en-US" sz="2000" dirty="0"/>
              <a:t>接地</a:t>
            </a:r>
            <a:r>
              <a:rPr lang="zh-CN" altLang="en-US" sz="2000" dirty="0" smtClean="0"/>
              <a:t>点间电势差为</a:t>
            </a:r>
            <a:r>
              <a:rPr lang="en-US" altLang="zh-CN" sz="2000" dirty="0" smtClean="0"/>
              <a:t>0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每对流入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流出电流在</a:t>
            </a:r>
            <a:r>
              <a:rPr lang="en-US" altLang="zh-CN" sz="2000" dirty="0" smtClean="0"/>
              <a:t>DLC</a:t>
            </a:r>
            <a:r>
              <a:rPr lang="zh-CN" altLang="en-US" sz="2000" dirty="0" smtClean="0"/>
              <a:t>上的电势分布均按公式计算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加权求和得到单个辐照点造成的</a:t>
            </a:r>
            <a:r>
              <a:rPr lang="en-US" altLang="zh-CN" sz="2000" dirty="0" smtClean="0"/>
              <a:t>DLC</a:t>
            </a:r>
            <a:r>
              <a:rPr lang="zh-CN" altLang="en-US" sz="2000" dirty="0" smtClean="0"/>
              <a:t>电势分布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遍历所有辐照面积计算总效应</a:t>
            </a:r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4110233"/>
              </p:ext>
            </p:extLst>
          </p:nvPr>
        </p:nvGraphicFramePr>
        <p:xfrm>
          <a:off x="5218649" y="3482108"/>
          <a:ext cx="2929310" cy="680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4" imgW="2171700" imgH="508000" progId="Equation.DSMT4">
                  <p:embed/>
                </p:oleObj>
              </mc:Choice>
              <mc:Fallback>
                <p:oleObj name="Equation" r:id="rId4" imgW="2171700" imgH="508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649" y="3482108"/>
                        <a:ext cx="2929310" cy="6809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矩形 17"/>
          <p:cNvSpPr/>
          <p:nvPr/>
        </p:nvSpPr>
        <p:spPr>
          <a:xfrm>
            <a:off x="4555650" y="4177607"/>
            <a:ext cx="4255308" cy="2400657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FF"/>
                </a:solidFill>
              </a:rPr>
              <a:t>优势：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小辐照面积时运算速度快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同步得到</a:t>
            </a:r>
            <a:r>
              <a:rPr lang="en-US" altLang="zh-CN" sz="2000" dirty="0" smtClean="0"/>
              <a:t>DLC</a:t>
            </a:r>
            <a:r>
              <a:rPr lang="zh-CN" altLang="en-US" sz="2000" dirty="0" smtClean="0"/>
              <a:t>等效接地电阻分布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FF"/>
                </a:solidFill>
              </a:rPr>
              <a:t>劣势：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DLC</a:t>
            </a:r>
            <a:r>
              <a:rPr lang="zh-CN" altLang="en-US" sz="2000" dirty="0" smtClean="0"/>
              <a:t>边界处结果有失真</a:t>
            </a:r>
            <a:endParaRPr lang="zh-CN" altLang="en-US" sz="2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4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DLC</a:t>
            </a:r>
            <a:r>
              <a:rPr lang="zh-CN" altLang="en-US" dirty="0"/>
              <a:t>表面电流</a:t>
            </a:r>
            <a:r>
              <a:rPr lang="zh-CN" altLang="en-US" dirty="0" smtClean="0"/>
              <a:t>影响模拟结果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7" y="3423140"/>
            <a:ext cx="2955331" cy="2878334"/>
          </a:xfrm>
          <a:prstGeom prst="rect">
            <a:avLst/>
          </a:prstGeom>
          <a:noFill/>
        </p:spPr>
      </p:pic>
      <p:pic>
        <p:nvPicPr>
          <p:cNvPr id="7" name="图片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876" y="3428423"/>
            <a:ext cx="2808131" cy="2873050"/>
          </a:xfrm>
          <a:prstGeom prst="rect">
            <a:avLst/>
          </a:prstGeom>
          <a:noFill/>
        </p:spPr>
      </p:pic>
      <p:pic>
        <p:nvPicPr>
          <p:cNvPr id="8" name="图片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90" y="3423140"/>
            <a:ext cx="2870204" cy="2878333"/>
          </a:xfrm>
          <a:prstGeom prst="rect">
            <a:avLst/>
          </a:prstGeom>
          <a:noFill/>
        </p:spPr>
      </p:pic>
      <p:sp>
        <p:nvSpPr>
          <p:cNvPr id="9" name="文本框 8"/>
          <p:cNvSpPr txBox="1"/>
          <p:nvPr/>
        </p:nvSpPr>
        <p:spPr>
          <a:xfrm>
            <a:off x="628650" y="3091262"/>
            <a:ext cx="22365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基尔霍夫方程组法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551158" y="3091262"/>
            <a:ext cx="19800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理想电势公式法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359289" y="3091262"/>
            <a:ext cx="2238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DLC</a:t>
            </a:r>
            <a:r>
              <a:rPr lang="zh-CN" altLang="en-US" sz="2000" dirty="0" smtClean="0"/>
              <a:t>压降差值比例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454508" y="1322478"/>
            <a:ext cx="64254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模拟结果：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1 MHz/cm</a:t>
            </a:r>
            <a:r>
              <a:rPr lang="en-US" altLang="zh-CN" sz="2000" baseline="30000" dirty="0" smtClean="0"/>
              <a:t>2</a:t>
            </a:r>
            <a:r>
              <a:rPr lang="en-US" altLang="zh-CN" sz="2000" dirty="0" smtClean="0"/>
              <a:t> 8.1 </a:t>
            </a:r>
            <a:r>
              <a:rPr lang="en-US" altLang="zh-CN" sz="2000" dirty="0" err="1" smtClean="0"/>
              <a:t>keV</a:t>
            </a:r>
            <a:r>
              <a:rPr lang="en-US" altLang="zh-CN" sz="2000" dirty="0" smtClean="0"/>
              <a:t> X ray</a:t>
            </a:r>
            <a:r>
              <a:rPr lang="zh-CN" altLang="en-US" sz="2000" dirty="0" smtClean="0"/>
              <a:t>时，</a:t>
            </a:r>
            <a:r>
              <a:rPr lang="en-US" altLang="zh-CN" sz="2000" dirty="0" smtClean="0"/>
              <a:t>DLC</a:t>
            </a:r>
            <a:r>
              <a:rPr lang="zh-CN" altLang="en-US" sz="2000" dirty="0" smtClean="0"/>
              <a:t>表面</a:t>
            </a:r>
            <a:r>
              <a:rPr lang="zh-CN" altLang="en-US" sz="2000" dirty="0"/>
              <a:t>非边缘区</a:t>
            </a:r>
            <a:r>
              <a:rPr lang="zh-CN" altLang="en-US" sz="2000" dirty="0" smtClean="0"/>
              <a:t>平均压降</a:t>
            </a:r>
            <a:r>
              <a:rPr lang="en-US" altLang="zh-CN" sz="2000" dirty="0" smtClean="0"/>
              <a:t>2.8 V±5%</a:t>
            </a:r>
            <a:r>
              <a:rPr lang="zh-CN" altLang="en-US" sz="2000" dirty="0" smtClean="0"/>
              <a:t>，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G/G</a:t>
            </a:r>
            <a:r>
              <a:rPr lang="en-US" altLang="zh-CN" sz="2000" b="1" baseline="-25000" dirty="0" smtClean="0">
                <a:solidFill>
                  <a:srgbClr val="FF0000"/>
                </a:solidFill>
              </a:rPr>
              <a:t>0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= 91.8%±0.3%</a:t>
            </a:r>
          </a:p>
        </p:txBody>
      </p:sp>
    </p:spTree>
    <p:extLst>
      <p:ext uri="{BB962C8B-B14F-4D97-AF65-F5344CB8AC3E}">
        <p14:creationId xmlns:p14="http://schemas.microsoft.com/office/powerpoint/2010/main" val="40877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摘  要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434105" y="2395471"/>
            <a:ext cx="47780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/>
              <a:t>1</a:t>
            </a:r>
            <a:r>
              <a:rPr lang="zh-CN" altLang="en-US" sz="2400" dirty="0" smtClean="0"/>
              <a:t>、研究背景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2</a:t>
            </a:r>
            <a:r>
              <a:rPr lang="zh-CN" altLang="en-US" sz="2400" dirty="0" smtClean="0"/>
              <a:t>、低物质量</a:t>
            </a:r>
            <a:r>
              <a:rPr lang="en-US" altLang="zh-CN" sz="2400" dirty="0" err="1" smtClean="0"/>
              <a:t>μRWELL</a:t>
            </a:r>
            <a:r>
              <a:rPr lang="zh-CN" altLang="en-US" sz="2400" dirty="0" smtClean="0"/>
              <a:t>工艺研发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3</a:t>
            </a:r>
            <a:r>
              <a:rPr lang="zh-CN" altLang="en-US" sz="2400" dirty="0" smtClean="0"/>
              <a:t>、高计数率</a:t>
            </a:r>
            <a:r>
              <a:rPr lang="en-US" altLang="zh-CN" sz="2400" dirty="0" err="1" smtClean="0"/>
              <a:t>μRWELL</a:t>
            </a:r>
            <a:r>
              <a:rPr lang="zh-CN" altLang="en-US" sz="2400" dirty="0" smtClean="0"/>
              <a:t>性能研究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4</a:t>
            </a:r>
            <a:r>
              <a:rPr lang="zh-CN" altLang="en-US" sz="2400" dirty="0" smtClean="0"/>
              <a:t>、小结和展望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D25FE9D-D0C6-4B84-B82D-0116FDD545DA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6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DLC</a:t>
            </a:r>
            <a:r>
              <a:rPr lang="zh-CN" altLang="en-US" dirty="0" smtClean="0"/>
              <a:t>电荷堆积影响模拟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13218"/>
            <a:ext cx="3018382" cy="1737709"/>
          </a:xfrm>
          <a:prstGeom prst="rect">
            <a:avLst/>
          </a:prstGeom>
          <a:noFill/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585648" y="4746060"/>
            <a:ext cx="2547477" cy="190570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8159" y="1061263"/>
            <a:ext cx="3857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/>
              <a:t>1</a:t>
            </a:r>
            <a:r>
              <a:rPr lang="zh-CN" altLang="en-US" sz="2000" b="1" dirty="0" smtClean="0"/>
              <a:t>、</a:t>
            </a:r>
            <a:r>
              <a:rPr lang="en-US" altLang="zh-CN" sz="2000" b="1" dirty="0" smtClean="0"/>
              <a:t>Maxwell</a:t>
            </a:r>
            <a:r>
              <a:rPr lang="zh-CN" altLang="en-US" sz="2000" b="1" dirty="0" smtClean="0"/>
              <a:t>静电场模拟：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不同面电荷密度时的倍增电场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48159" y="3730397"/>
            <a:ext cx="4346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/>
              <a:t>2</a:t>
            </a:r>
            <a:r>
              <a:rPr lang="zh-CN" altLang="en-US" sz="2000" b="1" dirty="0" smtClean="0"/>
              <a:t>、</a:t>
            </a:r>
            <a:r>
              <a:rPr lang="en-US" altLang="zh-CN" sz="2000" b="1" dirty="0" smtClean="0"/>
              <a:t>Garfield</a:t>
            </a:r>
            <a:r>
              <a:rPr lang="zh-CN" altLang="en-US" sz="2000" b="1" dirty="0" smtClean="0"/>
              <a:t>数据获取：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工作气体中，场强与汤森系数关系</a:t>
            </a:r>
          </a:p>
        </p:txBody>
      </p:sp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4493080" y="2584757"/>
            <a:ext cx="4559277" cy="35924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907423" y="1569094"/>
            <a:ext cx="38651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/>
              <a:t>3</a:t>
            </a:r>
            <a:r>
              <a:rPr lang="zh-CN" altLang="en-US" sz="2000" b="1" dirty="0" smtClean="0"/>
              <a:t>、倍增区域积分计算：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面电荷密度与平均增益的关系</a:t>
            </a:r>
          </a:p>
        </p:txBody>
      </p:sp>
    </p:spTree>
    <p:extLst>
      <p:ext uri="{BB962C8B-B14F-4D97-AF65-F5344CB8AC3E}">
        <p14:creationId xmlns:p14="http://schemas.microsoft.com/office/powerpoint/2010/main" val="49123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DLC</a:t>
            </a:r>
            <a:r>
              <a:rPr lang="zh-CN" altLang="en-US" dirty="0"/>
              <a:t>电荷堆积影响模拟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12906" y="990600"/>
            <a:ext cx="7000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真实的</a:t>
            </a:r>
            <a:r>
              <a:rPr lang="en-US" altLang="zh-CN" sz="2000" dirty="0" smtClean="0"/>
              <a:t>DLC</a:t>
            </a:r>
            <a:r>
              <a:rPr lang="zh-CN" altLang="en-US" sz="2000" dirty="0" smtClean="0"/>
              <a:t>面电荷密度受限于</a:t>
            </a:r>
            <a:r>
              <a:rPr lang="en-US" altLang="zh-CN" sz="2000" dirty="0" smtClean="0"/>
              <a:t>DLC-ground</a:t>
            </a:r>
            <a:r>
              <a:rPr lang="zh-CN" altLang="en-US" sz="2000" dirty="0" smtClean="0"/>
              <a:t>回路的时间常数</a:t>
            </a:r>
            <a:r>
              <a:rPr lang="en-US" altLang="zh-CN" sz="2000" dirty="0" smtClean="0"/>
              <a:t>τ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以</a:t>
            </a:r>
            <a:r>
              <a:rPr lang="en-US" altLang="zh-CN" sz="2000" dirty="0" smtClean="0"/>
              <a:t>PEDF </a:t>
            </a:r>
            <a:r>
              <a:rPr lang="en-US" altLang="zh-CN" sz="2000" dirty="0" err="1" smtClean="0"/>
              <a:t>μRWELL</a:t>
            </a:r>
            <a:r>
              <a:rPr lang="zh-CN" altLang="en-US" sz="2000" dirty="0" smtClean="0"/>
              <a:t>探测器</a:t>
            </a:r>
            <a:r>
              <a:rPr lang="zh-CN" altLang="en-US" sz="2000" dirty="0"/>
              <a:t>为</a:t>
            </a:r>
            <a:r>
              <a:rPr lang="zh-CN" altLang="en-US" sz="2000" dirty="0" smtClean="0"/>
              <a:t>例：</a:t>
            </a: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102962" y="2125174"/>
            <a:ext cx="4082164" cy="277419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2962" y="4782485"/>
            <a:ext cx="3477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/>
              <a:t>实测：</a:t>
            </a:r>
            <a:r>
              <a:rPr lang="en-US" altLang="zh-CN" sz="2000" dirty="0" smtClean="0"/>
              <a:t>DLC</a:t>
            </a:r>
            <a:r>
              <a:rPr lang="zh-CN" altLang="en-US" sz="2000" dirty="0" smtClean="0"/>
              <a:t>表面电流在</a:t>
            </a:r>
            <a:r>
              <a:rPr lang="en-US" altLang="zh-CN" sz="2000" dirty="0" smtClean="0"/>
              <a:t>111 </a:t>
            </a:r>
            <a:r>
              <a:rPr lang="en-US" altLang="zh-CN" sz="2000" dirty="0" err="1" smtClean="0"/>
              <a:t>ms</a:t>
            </a:r>
            <a:r>
              <a:rPr lang="zh-CN" altLang="en-US" sz="2000" dirty="0" smtClean="0"/>
              <a:t>内降为本底水平，粗测</a:t>
            </a:r>
            <a:r>
              <a:rPr lang="en-US" altLang="zh-CN" sz="2000" dirty="0" smtClean="0"/>
              <a:t>e</a:t>
            </a:r>
            <a:r>
              <a:rPr lang="en-US" altLang="zh-CN" sz="2000" baseline="30000" dirty="0" smtClean="0"/>
              <a:t>-t/τ</a:t>
            </a:r>
            <a:r>
              <a:rPr lang="en-US" altLang="zh-CN" sz="2000" dirty="0" smtClean="0"/>
              <a:t>=1.8%, t=4τ, </a:t>
            </a:r>
            <a:r>
              <a:rPr lang="en-US" altLang="zh-CN" sz="2000" b="1" dirty="0" smtClean="0"/>
              <a:t>τ&lt;28 </a:t>
            </a:r>
            <a:r>
              <a:rPr lang="en-US" altLang="zh-CN" sz="2000" b="1" dirty="0" err="1" smtClean="0"/>
              <a:t>ms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 smtClean="0"/>
              <a:t>计算：</a:t>
            </a:r>
            <a:r>
              <a:rPr lang="en-US" altLang="zh-CN" sz="2000" b="1" dirty="0" smtClean="0"/>
              <a:t>τ=RC=9.2 </a:t>
            </a:r>
            <a:r>
              <a:rPr lang="en-US" altLang="zh-CN" sz="2000" b="1" dirty="0" err="1" smtClean="0"/>
              <a:t>ms</a:t>
            </a:r>
            <a:endParaRPr lang="zh-CN" altLang="en-US" sz="2000" b="1" dirty="0" smtClean="0"/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4368811" y="2969676"/>
            <a:ext cx="4559277" cy="3592469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 bwMode="auto">
          <a:xfrm>
            <a:off x="6630397" y="3580141"/>
            <a:ext cx="137160" cy="137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31481" y="1580975"/>
            <a:ext cx="4102361" cy="147732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对于</a:t>
            </a:r>
            <a:r>
              <a:rPr lang="en-US" altLang="zh-CN" sz="2000" dirty="0" smtClean="0"/>
              <a:t>PEDF</a:t>
            </a:r>
            <a:r>
              <a:rPr lang="zh-CN" altLang="en-US" sz="2000" dirty="0" smtClean="0"/>
              <a:t>探测器而言，由堆积电荷造成的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G/G</a:t>
            </a:r>
            <a:r>
              <a:rPr lang="en-US" altLang="zh-CN" sz="2000" b="1" baseline="-25000" dirty="0" smtClean="0">
                <a:solidFill>
                  <a:srgbClr val="FF0000"/>
                </a:solidFill>
              </a:rPr>
              <a:t>0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&lt;2% @ 10 MHz/cm</a:t>
            </a:r>
            <a:r>
              <a:rPr lang="en-US" altLang="zh-CN" sz="2000" b="1" baseline="30000" dirty="0" smtClean="0">
                <a:solidFill>
                  <a:srgbClr val="FF0000"/>
                </a:solidFill>
              </a:rPr>
              <a:t>2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/>
              <a:t>8.1 </a:t>
            </a:r>
            <a:r>
              <a:rPr lang="en-US" altLang="zh-CN" sz="2000" dirty="0" err="1" smtClean="0"/>
              <a:t>keV</a:t>
            </a:r>
            <a:r>
              <a:rPr lang="en-US" altLang="zh-CN" sz="2000" dirty="0" smtClean="0"/>
              <a:t> X ray</a:t>
            </a:r>
            <a:endParaRPr lang="zh-CN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2584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综合模拟结果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-12879" y="2312454"/>
            <a:ext cx="4685592" cy="3572613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4594065" y="2312398"/>
            <a:ext cx="4560496" cy="356743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49251" y="1355148"/>
            <a:ext cx="2577950" cy="957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多种快速接地方法的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zh-CN" altLang="en-US" sz="2000" dirty="0" smtClean="0"/>
              <a:t>计数率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增益模拟曲线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093595" y="1355148"/>
            <a:ext cx="3593205" cy="957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/>
              <a:t>单层</a:t>
            </a:r>
            <a:r>
              <a:rPr lang="en-US" altLang="zh-CN" sz="2000" dirty="0"/>
              <a:t>5 </a:t>
            </a:r>
            <a:r>
              <a:rPr lang="en-US" altLang="zh-CN" sz="2000" dirty="0" smtClean="0"/>
              <a:t>mm</a:t>
            </a:r>
            <a:r>
              <a:rPr lang="zh-CN" altLang="en-US" sz="2000" dirty="0" smtClean="0"/>
              <a:t>点阵接地，不同辐照面积的计数率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增益曲线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61207" y="5865739"/>
            <a:ext cx="40318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注：需根据接地方案微调模拟算法</a:t>
            </a:r>
          </a:p>
        </p:txBody>
      </p:sp>
    </p:spTree>
    <p:extLst>
      <p:ext uri="{BB962C8B-B14F-4D97-AF65-F5344CB8AC3E}">
        <p14:creationId xmlns:p14="http://schemas.microsoft.com/office/powerpoint/2010/main" val="412669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实验验证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2" y="3867104"/>
            <a:ext cx="3427730" cy="2571115"/>
          </a:xfrm>
          <a:prstGeom prst="rect">
            <a:avLst/>
          </a:prstGeom>
          <a:noFill/>
        </p:spPr>
      </p:pic>
      <p:sp>
        <p:nvSpPr>
          <p:cNvPr id="7" name="文本框 6"/>
          <p:cNvSpPr txBox="1"/>
          <p:nvPr/>
        </p:nvSpPr>
        <p:spPr>
          <a:xfrm>
            <a:off x="175651" y="1102360"/>
            <a:ext cx="35148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基于</a:t>
            </a:r>
            <a:r>
              <a:rPr lang="zh-CN" altLang="en-US" sz="2000" dirty="0" smtClean="0"/>
              <a:t>单层点阵接地的</a:t>
            </a:r>
            <a:r>
              <a:rPr lang="en-US" altLang="zh-CN" sz="2000" dirty="0" smtClean="0"/>
              <a:t>PEDF, PEDP</a:t>
            </a:r>
            <a:r>
              <a:rPr lang="zh-CN" altLang="en-US" sz="2000" dirty="0" smtClean="0"/>
              <a:t>探测器，在考虑接地点非理想（存在接触电阻）时，验证算法准确性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PEDF</a:t>
            </a:r>
            <a:r>
              <a:rPr lang="zh-CN" altLang="en-US" sz="2000" dirty="0" smtClean="0"/>
              <a:t>接触电阻</a:t>
            </a:r>
            <a:r>
              <a:rPr lang="en-US" altLang="zh-CN" sz="2000" dirty="0" smtClean="0"/>
              <a:t>200-500 MΩ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 smtClean="0"/>
              <a:t>PEDP</a:t>
            </a:r>
            <a:r>
              <a:rPr lang="zh-CN" altLang="en-US" sz="2000" dirty="0" smtClean="0"/>
              <a:t>接触电阻</a:t>
            </a:r>
            <a:r>
              <a:rPr lang="en-US" altLang="zh-CN" sz="2000" dirty="0" smtClean="0"/>
              <a:t>15-35 MΩ</a:t>
            </a:r>
            <a:endParaRPr lang="zh-CN" altLang="en-US" sz="2000" dirty="0" smtClean="0"/>
          </a:p>
        </p:txBody>
      </p:sp>
      <p:pic>
        <p:nvPicPr>
          <p:cNvPr id="14" name="图片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62" y="2369713"/>
            <a:ext cx="4802782" cy="3931760"/>
          </a:xfrm>
          <a:prstGeom prst="rect">
            <a:avLst/>
          </a:prstGeom>
          <a:noFill/>
        </p:spPr>
      </p:pic>
      <p:sp>
        <p:nvSpPr>
          <p:cNvPr id="15" name="文本框 14"/>
          <p:cNvSpPr txBox="1"/>
          <p:nvPr/>
        </p:nvSpPr>
        <p:spPr>
          <a:xfrm>
            <a:off x="4795991" y="1760836"/>
            <a:ext cx="38908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实测</a:t>
            </a:r>
            <a:r>
              <a:rPr lang="en-US" altLang="zh-CN" sz="2000" dirty="0" smtClean="0"/>
              <a:t>PEDF</a:t>
            </a:r>
            <a:r>
              <a:rPr lang="zh-CN" altLang="en-US" sz="2000" dirty="0"/>
              <a:t>接地点</a:t>
            </a:r>
            <a:r>
              <a:rPr lang="zh-CN" altLang="en-US" sz="2000" dirty="0" smtClean="0"/>
              <a:t>阵列的接触电阻</a:t>
            </a:r>
          </a:p>
        </p:txBody>
      </p:sp>
    </p:spTree>
    <p:extLst>
      <p:ext uri="{BB962C8B-B14F-4D97-AF65-F5344CB8AC3E}">
        <p14:creationId xmlns:p14="http://schemas.microsoft.com/office/powerpoint/2010/main" val="330732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实验验证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pic>
        <p:nvPicPr>
          <p:cNvPr id="9" name="图片 8"/>
          <p:cNvPicPr/>
          <p:nvPr/>
        </p:nvPicPr>
        <p:blipFill rotWithShape="1">
          <a:blip r:embed="rId2"/>
          <a:srcRect r="9596"/>
          <a:stretch/>
        </p:blipFill>
        <p:spPr>
          <a:xfrm>
            <a:off x="4507606" y="2700724"/>
            <a:ext cx="4595246" cy="3600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099303" y="2119287"/>
            <a:ext cx="40446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PEDF, 8 mm</a:t>
            </a:r>
            <a:r>
              <a:rPr lang="zh-CN" altLang="en-US" sz="2000" dirty="0" smtClean="0"/>
              <a:t>圆斑 </a:t>
            </a:r>
            <a:r>
              <a:rPr lang="en-US" altLang="zh-CN" sz="2000" dirty="0" smtClean="0"/>
              <a:t>8.1 </a:t>
            </a:r>
            <a:r>
              <a:rPr lang="en-US" altLang="zh-CN" sz="2000" dirty="0" err="1" smtClean="0"/>
              <a:t>keV</a:t>
            </a:r>
            <a:r>
              <a:rPr lang="en-US" altLang="zh-CN" sz="2000" dirty="0" smtClean="0"/>
              <a:t>	X ray</a:t>
            </a:r>
            <a:r>
              <a:rPr lang="zh-CN" altLang="en-US" sz="2000" dirty="0" smtClean="0"/>
              <a:t>照射</a:t>
            </a:r>
          </a:p>
        </p:txBody>
      </p:sp>
      <p:pic>
        <p:nvPicPr>
          <p:cNvPr id="11" name="图片 10"/>
          <p:cNvPicPr/>
          <p:nvPr/>
        </p:nvPicPr>
        <p:blipFill rotWithShape="1">
          <a:blip r:embed="rId3"/>
          <a:srcRect r="9406"/>
          <a:stretch/>
        </p:blipFill>
        <p:spPr>
          <a:xfrm>
            <a:off x="-25758" y="2658798"/>
            <a:ext cx="4608124" cy="36426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66432" y="2126439"/>
            <a:ext cx="2875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/>
              <a:t>PEDP, 8.1 </a:t>
            </a:r>
            <a:r>
              <a:rPr lang="en-US" altLang="zh-CN" sz="2000" dirty="0" err="1" smtClean="0"/>
              <a:t>keV</a:t>
            </a:r>
            <a:r>
              <a:rPr lang="en-US" altLang="zh-CN" sz="2000" dirty="0" smtClean="0"/>
              <a:t> X ray</a:t>
            </a:r>
            <a:r>
              <a:rPr lang="zh-CN" altLang="en-US" sz="2000" dirty="0" smtClean="0"/>
              <a:t>照射</a:t>
            </a:r>
          </a:p>
        </p:txBody>
      </p:sp>
      <p:sp>
        <p:nvSpPr>
          <p:cNvPr id="13" name="矩形 12"/>
          <p:cNvSpPr/>
          <p:nvPr/>
        </p:nvSpPr>
        <p:spPr>
          <a:xfrm>
            <a:off x="1560278" y="1110776"/>
            <a:ext cx="6475105" cy="1015663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FF0000"/>
                </a:solidFill>
              </a:rPr>
              <a:t>模拟与实验结果匹配良好，证明模拟算法的准确性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solidFill>
                  <a:srgbClr val="FF0000"/>
                </a:solidFill>
              </a:rPr>
              <a:t>降低接地点的接触电阻十分重要</a:t>
            </a:r>
          </a:p>
        </p:txBody>
      </p:sp>
    </p:spTree>
    <p:extLst>
      <p:ext uri="{BB962C8B-B14F-4D97-AF65-F5344CB8AC3E}">
        <p14:creationId xmlns:p14="http://schemas.microsoft.com/office/powerpoint/2010/main" val="2011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摘  要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434105" y="2395471"/>
            <a:ext cx="47780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/>
              <a:t>1</a:t>
            </a:r>
            <a:r>
              <a:rPr lang="zh-CN" altLang="en-US" sz="2400" dirty="0" smtClean="0"/>
              <a:t>、研究背景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2</a:t>
            </a:r>
            <a:r>
              <a:rPr lang="zh-CN" altLang="en-US" sz="2400" dirty="0" smtClean="0"/>
              <a:t>、低物质量</a:t>
            </a:r>
            <a:r>
              <a:rPr lang="en-US" altLang="zh-CN" sz="2400" dirty="0" err="1" smtClean="0"/>
              <a:t>μRWELL</a:t>
            </a:r>
            <a:r>
              <a:rPr lang="zh-CN" altLang="en-US" sz="2400" dirty="0" smtClean="0"/>
              <a:t>工艺研发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3</a:t>
            </a:r>
            <a:r>
              <a:rPr lang="zh-CN" altLang="en-US" sz="2400" dirty="0" smtClean="0"/>
              <a:t>、高计数率</a:t>
            </a:r>
            <a:r>
              <a:rPr lang="en-US" altLang="zh-CN" sz="2400" dirty="0" err="1" smtClean="0"/>
              <a:t>μRWELL</a:t>
            </a:r>
            <a:r>
              <a:rPr lang="zh-CN" altLang="en-US" sz="2400" dirty="0" smtClean="0"/>
              <a:t>性能研究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4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、小结和展望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D25FE9D-D0C6-4B84-B82D-0116FDD545DA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0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小结和展望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38202" y="1321730"/>
            <a:ext cx="71501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低物质量</a:t>
            </a:r>
            <a:r>
              <a:rPr lang="en-US" altLang="zh-CN" sz="2000" b="1" dirty="0" err="1" smtClean="0"/>
              <a:t>μRWELL</a:t>
            </a:r>
            <a:r>
              <a:rPr lang="zh-CN" altLang="en-US" sz="2000" b="1" dirty="0" smtClean="0"/>
              <a:t>相关研究：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承压层与粘接材料优选，参数优化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针对</a:t>
            </a:r>
            <a:r>
              <a:rPr lang="zh-CN" altLang="en-US" sz="2000" dirty="0" smtClean="0"/>
              <a:t>不同承压层材料开发相应的制作工艺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物质量相较</a:t>
            </a:r>
            <a:r>
              <a:rPr lang="en-US" altLang="zh-CN" sz="2000" dirty="0" smtClean="0"/>
              <a:t>CGEM</a:t>
            </a:r>
            <a:r>
              <a:rPr lang="zh-CN" altLang="en-US" sz="2000" dirty="0" smtClean="0"/>
              <a:t>有望降低</a:t>
            </a:r>
            <a:r>
              <a:rPr lang="en-US" altLang="zh-CN" sz="2000" dirty="0" smtClean="0"/>
              <a:t>50% (0.5% X/X</a:t>
            </a:r>
            <a:r>
              <a:rPr lang="en-US" altLang="zh-CN" sz="2000" baseline="-25000" dirty="0" smtClean="0"/>
              <a:t>0</a:t>
            </a:r>
            <a:r>
              <a:rPr lang="en-US" altLang="zh-CN" sz="2000" dirty="0" smtClean="0"/>
              <a:t>-&gt;0.2-0.25% X/X</a:t>
            </a:r>
            <a:r>
              <a:rPr lang="en-US" altLang="zh-CN" sz="2000" baseline="-25000" dirty="0" smtClean="0"/>
              <a:t>0</a:t>
            </a:r>
            <a:r>
              <a:rPr lang="en-US" altLang="zh-CN" sz="2000" dirty="0" smtClean="0"/>
              <a:t>)</a:t>
            </a:r>
            <a:endParaRPr lang="zh-CN" altLang="en-US" sz="2000" dirty="0" smtClean="0"/>
          </a:p>
        </p:txBody>
      </p:sp>
      <p:sp>
        <p:nvSpPr>
          <p:cNvPr id="7" name="文本框 6"/>
          <p:cNvSpPr txBox="1"/>
          <p:nvPr/>
        </p:nvSpPr>
        <p:spPr>
          <a:xfrm>
            <a:off x="838202" y="3542698"/>
            <a:ext cx="79733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高计数率</a:t>
            </a:r>
            <a:r>
              <a:rPr lang="en-US" altLang="zh-CN" sz="2000" b="1" dirty="0" err="1" smtClean="0"/>
              <a:t>μRWELL</a:t>
            </a:r>
            <a:r>
              <a:rPr lang="zh-CN" altLang="en-US" sz="2000" b="1" dirty="0" smtClean="0"/>
              <a:t>相关研究：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提出了适用于</a:t>
            </a:r>
            <a:r>
              <a:rPr lang="en-US" altLang="zh-CN" sz="2000" dirty="0" smtClean="0"/>
              <a:t>strip</a:t>
            </a:r>
            <a:r>
              <a:rPr lang="zh-CN" altLang="en-US" sz="2000" dirty="0" smtClean="0"/>
              <a:t>接地、单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双层</a:t>
            </a:r>
            <a:r>
              <a:rPr lang="en-US" altLang="zh-CN" sz="2000" dirty="0" smtClean="0"/>
              <a:t>DLC point</a:t>
            </a:r>
            <a:r>
              <a:rPr lang="zh-CN" altLang="en-US" sz="2000" dirty="0" smtClean="0"/>
              <a:t>接地的系统性模拟算法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相关实验验证了算法的正确性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该模拟算法有助于</a:t>
            </a:r>
            <a:r>
              <a:rPr lang="zh-CN" altLang="en-US" sz="2000" dirty="0" smtClean="0"/>
              <a:t>快速接地方案选择、参数优化、性能预期</a:t>
            </a:r>
            <a:endParaRPr lang="en-US" altLang="zh-C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该算法亦适用于其他带阻性层的</a:t>
            </a:r>
            <a:r>
              <a:rPr lang="en-US" altLang="zh-CN" sz="2000" dirty="0" smtClean="0"/>
              <a:t>MPGD</a:t>
            </a:r>
          </a:p>
        </p:txBody>
      </p:sp>
    </p:spTree>
    <p:extLst>
      <p:ext uri="{BB962C8B-B14F-4D97-AF65-F5344CB8AC3E}">
        <p14:creationId xmlns:p14="http://schemas.microsoft.com/office/powerpoint/2010/main" val="8341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2" y="2831206"/>
            <a:ext cx="7309757" cy="838200"/>
          </a:xfrm>
        </p:spPr>
        <p:txBody>
          <a:bodyPr/>
          <a:lstStyle/>
          <a:p>
            <a:r>
              <a:rPr lang="en-US" altLang="zh-CN" dirty="0" smtClean="0"/>
              <a:t>THANKS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9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摘  要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434105" y="2395471"/>
            <a:ext cx="47780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1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、研究背景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2</a:t>
            </a:r>
            <a:r>
              <a:rPr lang="zh-CN" altLang="en-US" sz="2400" dirty="0" smtClean="0"/>
              <a:t>、低物质量</a:t>
            </a:r>
            <a:r>
              <a:rPr lang="en-US" altLang="zh-CN" sz="2400" dirty="0" err="1" smtClean="0"/>
              <a:t>μRWELL</a:t>
            </a:r>
            <a:r>
              <a:rPr lang="zh-CN" altLang="en-US" sz="2400" dirty="0" smtClean="0"/>
              <a:t>工艺研发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3</a:t>
            </a:r>
            <a:r>
              <a:rPr lang="zh-CN" altLang="en-US" sz="2400" dirty="0" smtClean="0"/>
              <a:t>、高计数率</a:t>
            </a:r>
            <a:r>
              <a:rPr lang="en-US" altLang="zh-CN" sz="2400" dirty="0" err="1" smtClean="0"/>
              <a:t>μRWELL</a:t>
            </a:r>
            <a:r>
              <a:rPr lang="zh-CN" altLang="en-US" sz="2400" dirty="0" smtClean="0"/>
              <a:t>性能研究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4</a:t>
            </a:r>
            <a:r>
              <a:rPr lang="zh-CN" altLang="en-US" sz="2400" dirty="0" smtClean="0"/>
              <a:t>、小结和展望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D25FE9D-D0C6-4B84-B82D-0116FDD545DA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μRWELL</a:t>
            </a:r>
            <a:r>
              <a:rPr lang="zh-CN" altLang="en-US" dirty="0" smtClean="0"/>
              <a:t>探测器及发展方向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42535F-BAB1-4ADB-BA93-80263CC80A2F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13508" y="1269031"/>
            <a:ext cx="3979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 smtClean="0"/>
              <a:t>μRWELL</a:t>
            </a:r>
            <a:r>
              <a:rPr lang="zh-CN" altLang="en-US" sz="2000" b="1" dirty="0" smtClean="0"/>
              <a:t>探测器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单</a:t>
            </a:r>
            <a:r>
              <a:rPr lang="zh-CN" altLang="en-US" sz="2000" dirty="0" smtClean="0"/>
              <a:t>层高增益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结构紧凑轻薄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感应读出，适用多种读出阵列</a:t>
            </a:r>
          </a:p>
        </p:txBody>
      </p:sp>
      <p:pic>
        <p:nvPicPr>
          <p:cNvPr id="20" name="图片 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980" y="917919"/>
            <a:ext cx="4775504" cy="2614609"/>
          </a:xfrm>
          <a:prstGeom prst="rect">
            <a:avLst/>
          </a:prstGeom>
          <a:noFill/>
        </p:spPr>
      </p:pic>
      <p:pic>
        <p:nvPicPr>
          <p:cNvPr id="22" name="图片 21"/>
          <p:cNvPicPr/>
          <p:nvPr/>
        </p:nvPicPr>
        <p:blipFill>
          <a:blip r:embed="rId3"/>
          <a:stretch>
            <a:fillRect/>
          </a:stretch>
        </p:blipFill>
        <p:spPr>
          <a:xfrm>
            <a:off x="6121495" y="4510992"/>
            <a:ext cx="2565305" cy="19272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29" y="4429124"/>
            <a:ext cx="1263075" cy="1927227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13508" y="3426828"/>
            <a:ext cx="62955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与其他</a:t>
            </a:r>
            <a:r>
              <a:rPr lang="en-US" altLang="zh-CN" sz="2000" dirty="0" smtClean="0"/>
              <a:t>MPGD</a:t>
            </a:r>
            <a:r>
              <a:rPr lang="zh-CN" altLang="en-US" sz="2000" dirty="0" smtClean="0"/>
              <a:t>一样，</a:t>
            </a:r>
            <a:r>
              <a:rPr lang="en-US" altLang="zh-CN" sz="2000" dirty="0" err="1" smtClean="0"/>
              <a:t>μRWELL</a:t>
            </a:r>
            <a:r>
              <a:rPr lang="zh-CN" altLang="en-US" sz="2000" dirty="0" smtClean="0"/>
              <a:t>也注重以下方面的发展：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67632" y="3978374"/>
            <a:ext cx="1475084" cy="495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FF"/>
                </a:solidFill>
              </a:rPr>
              <a:t>大探测面积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162745" y="3978374"/>
            <a:ext cx="25074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FF"/>
                </a:solidFill>
              </a:rPr>
              <a:t>特定应用的需求定制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360163" y="3984253"/>
            <a:ext cx="1733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00FF"/>
                </a:solidFill>
              </a:rPr>
              <a:t>高计数率性能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/>
          <a:srcRect t="43812"/>
          <a:stretch/>
        </p:blipFill>
        <p:spPr>
          <a:xfrm>
            <a:off x="2960869" y="4473959"/>
            <a:ext cx="2531504" cy="190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摘  要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434105" y="2395471"/>
            <a:ext cx="47780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/>
              <a:t>1</a:t>
            </a:r>
            <a:r>
              <a:rPr lang="zh-CN" altLang="en-US" sz="2400" dirty="0" smtClean="0"/>
              <a:t>、研究背景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、低物质量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μRWELL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工艺研发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3</a:t>
            </a:r>
            <a:r>
              <a:rPr lang="zh-CN" altLang="en-US" sz="2400" dirty="0" smtClean="0"/>
              <a:t>、高计数率</a:t>
            </a:r>
            <a:r>
              <a:rPr lang="en-US" altLang="zh-CN" sz="2400" dirty="0" err="1" smtClean="0"/>
              <a:t>μRWELL</a:t>
            </a:r>
            <a:r>
              <a:rPr lang="zh-CN" altLang="en-US" sz="2400" dirty="0" smtClean="0"/>
              <a:t>性能研究</a:t>
            </a:r>
            <a:endParaRPr lang="en-US" altLang="zh-CN" sz="2400" dirty="0" smtClean="0"/>
          </a:p>
          <a:p>
            <a:pPr>
              <a:lnSpc>
                <a:spcPct val="150000"/>
              </a:lnSpc>
            </a:pPr>
            <a:r>
              <a:rPr lang="en-US" altLang="zh-CN" sz="2400" dirty="0" smtClean="0"/>
              <a:t>4</a:t>
            </a:r>
            <a:r>
              <a:rPr lang="zh-CN" altLang="en-US" sz="2400" dirty="0" smtClean="0"/>
              <a:t>、小结和展望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D25FE9D-D0C6-4B84-B82D-0116FDD545DA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34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低物质量</a:t>
            </a:r>
            <a:r>
              <a:rPr lang="en-US" altLang="zh-CN" dirty="0" err="1" smtClean="0"/>
              <a:t>μRWELL</a:t>
            </a:r>
            <a:r>
              <a:rPr lang="zh-CN" altLang="en-US" dirty="0" smtClean="0"/>
              <a:t>探测器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4333225" y="990600"/>
            <a:ext cx="4439950" cy="2968588"/>
            <a:chOff x="4159891" y="990600"/>
            <a:chExt cx="4993727" cy="333884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59891" y="990600"/>
              <a:ext cx="3988068" cy="333884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7420451" y="1132121"/>
              <a:ext cx="1733167" cy="495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FF0000"/>
                  </a:solidFill>
                </a:rPr>
                <a:t>内</a:t>
              </a:r>
              <a:r>
                <a:rPr lang="zh-CN" altLang="en-US" sz="2000" b="1" dirty="0" smtClean="0">
                  <a:solidFill>
                    <a:srgbClr val="FF0000"/>
                  </a:solidFill>
                </a:rPr>
                <a:t>径迹探测器</a:t>
              </a:r>
            </a:p>
          </p:txBody>
        </p:sp>
        <p:cxnSp>
          <p:nvCxnSpPr>
            <p:cNvPr id="9" name="直接箭头连接符 8"/>
            <p:cNvCxnSpPr/>
            <p:nvPr/>
          </p:nvCxnSpPr>
          <p:spPr bwMode="auto">
            <a:xfrm flipH="1">
              <a:off x="6387921" y="1627706"/>
              <a:ext cx="1760038" cy="819280"/>
            </a:xfrm>
            <a:prstGeom prst="straightConnector1">
              <a:avLst/>
            </a:prstGeom>
            <a:solidFill>
              <a:srgbClr val="FFFF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1"/>
          <a:stretch/>
        </p:blipFill>
        <p:spPr>
          <a:xfrm>
            <a:off x="234808" y="3968807"/>
            <a:ext cx="4098417" cy="280754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67335" y="1175533"/>
            <a:ext cx="37658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 smtClean="0"/>
              <a:t>μRWELL</a:t>
            </a:r>
            <a:r>
              <a:rPr lang="zh-CN" altLang="en-US" sz="2000" b="1" dirty="0" smtClean="0"/>
              <a:t>探测器是</a:t>
            </a:r>
            <a:r>
              <a:rPr lang="en-US" altLang="zh-CN" sz="2000" b="1" dirty="0" smtClean="0"/>
              <a:t>STCF</a:t>
            </a:r>
            <a:r>
              <a:rPr lang="zh-CN" altLang="en-US" sz="2000" b="1" dirty="0" smtClean="0"/>
              <a:t>内径迹探测器的备选方案之一：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0000FF"/>
                </a:solidFill>
              </a:rPr>
              <a:t>低物质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量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高</a:t>
            </a:r>
            <a:r>
              <a:rPr lang="zh-CN" altLang="en-US" sz="2000" dirty="0" smtClean="0"/>
              <a:t>计数率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大探测面积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抗辐照性能</a:t>
            </a:r>
            <a:endParaRPr lang="en-US" altLang="zh-CN" sz="2000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4477369" y="3969961"/>
            <a:ext cx="4108360" cy="28063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781300" y="3859045"/>
            <a:ext cx="3606085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/>
              <a:t>探测器低物质量化能有效提升低能区的动量、位置分辨</a:t>
            </a:r>
          </a:p>
        </p:txBody>
      </p:sp>
    </p:spTree>
    <p:extLst>
      <p:ext uri="{BB962C8B-B14F-4D97-AF65-F5344CB8AC3E}">
        <p14:creationId xmlns:p14="http://schemas.microsoft.com/office/powerpoint/2010/main" val="115546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低物质量</a:t>
            </a:r>
            <a:r>
              <a:rPr lang="en-US" altLang="zh-CN" dirty="0" err="1" smtClean="0"/>
              <a:t>μRWELL</a:t>
            </a:r>
            <a:r>
              <a:rPr lang="zh-CN" altLang="en-US" dirty="0" smtClean="0"/>
              <a:t>设计及研发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9533F47-AA44-49E4-BDC0-F6F3F350C782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44" y="1457795"/>
            <a:ext cx="4951927" cy="4697268"/>
          </a:xfrm>
          <a:prstGeom prst="rect">
            <a:avLst/>
          </a:prstGeom>
          <a:noFill/>
        </p:spPr>
      </p:pic>
      <p:sp>
        <p:nvSpPr>
          <p:cNvPr id="7" name="文本框 6"/>
          <p:cNvSpPr txBox="1"/>
          <p:nvPr/>
        </p:nvSpPr>
        <p:spPr>
          <a:xfrm>
            <a:off x="345314" y="2703980"/>
            <a:ext cx="36012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/>
              <a:t>低物质量</a:t>
            </a:r>
            <a:r>
              <a:rPr lang="en-US" altLang="zh-CN" sz="2000" b="1" dirty="0" err="1" smtClean="0"/>
              <a:t>μRWELL</a:t>
            </a:r>
            <a:r>
              <a:rPr lang="zh-CN" altLang="en-US" sz="2000" b="1" dirty="0"/>
              <a:t>研究</a:t>
            </a:r>
            <a:r>
              <a:rPr lang="zh-CN" altLang="en-US" sz="2000" b="1" dirty="0" smtClean="0"/>
              <a:t>核心：</a:t>
            </a:r>
            <a:endParaRPr lang="en-US" altLang="zh-CN" sz="2000" b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承压</a:t>
            </a:r>
            <a:r>
              <a:rPr lang="zh-CN" altLang="en-US" sz="2000" dirty="0" smtClean="0"/>
              <a:t>层结构分析与参数优化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粘结层</a:t>
            </a:r>
            <a:r>
              <a:rPr lang="zh-CN" altLang="en-US" sz="2000" dirty="0" smtClean="0"/>
              <a:t>材料与工艺</a:t>
            </a:r>
            <a:r>
              <a:rPr lang="zh-CN" altLang="en-US" sz="2000" dirty="0" smtClean="0"/>
              <a:t>优化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圆柱形探测器制作工艺</a:t>
            </a:r>
            <a:endParaRPr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306350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低物质量</a:t>
            </a:r>
            <a:r>
              <a:rPr lang="en-US" altLang="zh-CN" dirty="0" err="1"/>
              <a:t>μRWELL</a:t>
            </a:r>
            <a:r>
              <a:rPr lang="zh-CN" altLang="en-US" dirty="0"/>
              <a:t>设计及研发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202F0-02F1-4EEF-B691-A4E5336472A7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A66ABB-AD54-4BF2-AD1C-78C49F28D9A1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smtClean="0"/>
              <a:t>第十届全国先进气体探测器研讨会</a:t>
            </a:r>
            <a:endParaRPr lang="zh-CN" altLang="en-US"/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3494664" y="1107582"/>
            <a:ext cx="5256530" cy="20212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6021" y="1841186"/>
            <a:ext cx="1980029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承压</a:t>
            </a:r>
            <a:r>
              <a:rPr lang="zh-CN" altLang="en-US" sz="2000" dirty="0" smtClean="0"/>
              <a:t>层受力分析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70458" y="3585877"/>
            <a:ext cx="4597758" cy="55399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诸多</a:t>
            </a:r>
            <a:r>
              <a:rPr lang="zh-CN" altLang="en-US" sz="2000" dirty="0" smtClean="0"/>
              <a:t>工艺参数对探测器结构强度的影响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CDE36B5-B648-40D0-879C-B47117274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8" r="19654"/>
          <a:stretch/>
        </p:blipFill>
        <p:spPr>
          <a:xfrm>
            <a:off x="5608749" y="3862876"/>
            <a:ext cx="3368060" cy="213786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5911" y="4232159"/>
            <a:ext cx="5617139" cy="193899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芳纶纸蜂窝接缝拼接形式（直缝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斜缝）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/>
              <a:t>承压</a:t>
            </a:r>
            <a:r>
              <a:rPr lang="zh-CN" altLang="en-US" sz="2000" dirty="0" smtClean="0"/>
              <a:t>层粘接剂种类（环氧</a:t>
            </a:r>
            <a:r>
              <a:rPr lang="en-US" altLang="zh-CN" sz="2000" dirty="0" smtClean="0"/>
              <a:t>AB</a:t>
            </a:r>
            <a:r>
              <a:rPr lang="zh-CN" altLang="en-US" sz="2000" dirty="0" smtClean="0"/>
              <a:t>胶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热熔胶膜</a:t>
            </a:r>
            <a:r>
              <a:rPr lang="en-US" altLang="zh-CN" sz="2000" dirty="0" smtClean="0"/>
              <a:t>/…</a:t>
            </a:r>
            <a:r>
              <a:rPr lang="zh-CN" altLang="en-US" sz="2000" dirty="0" smtClean="0"/>
              <a:t>）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承压层端侧固定形式（密封环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蜂窝层延展）</a:t>
            </a:r>
            <a:endParaRPr lang="en-US" altLang="zh-CN" sz="20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 smtClean="0"/>
              <a:t>外层</a:t>
            </a:r>
            <a:r>
              <a:rPr lang="en-US" altLang="zh-CN" sz="2000" dirty="0" err="1" smtClean="0"/>
              <a:t>μRWELL</a:t>
            </a:r>
            <a:r>
              <a:rPr lang="zh-CN" altLang="en-US" sz="2000" dirty="0" smtClean="0"/>
              <a:t>膜厚度（</a:t>
            </a:r>
            <a:r>
              <a:rPr lang="en-US" altLang="zh-CN" sz="2000" dirty="0" smtClean="0"/>
              <a:t>250 </a:t>
            </a:r>
            <a:r>
              <a:rPr lang="en-US" altLang="zh-CN" sz="2000" dirty="0" err="1" smtClean="0"/>
              <a:t>μm</a:t>
            </a:r>
            <a:r>
              <a:rPr lang="en-US" altLang="zh-CN" sz="2000" dirty="0" smtClean="0"/>
              <a:t>/200 </a:t>
            </a:r>
            <a:r>
              <a:rPr lang="en-US" altLang="zh-CN" sz="2000" dirty="0" err="1" smtClean="0"/>
              <a:t>μm</a:t>
            </a:r>
            <a:r>
              <a:rPr lang="zh-CN" altLang="en-US" sz="2000" dirty="0" smtClean="0"/>
              <a:t>）</a:t>
            </a:r>
            <a:endParaRPr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4264753" y="2851943"/>
            <a:ext cx="4576894" cy="49558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FF0000"/>
                </a:solidFill>
              </a:rPr>
              <a:t>2 mm</a:t>
            </a:r>
            <a:r>
              <a:rPr lang="zh-CN" altLang="en-US" sz="2000" dirty="0" smtClean="0">
                <a:solidFill>
                  <a:srgbClr val="FF0000"/>
                </a:solidFill>
              </a:rPr>
              <a:t>芳纶纸蜂窝</a:t>
            </a:r>
            <a:r>
              <a:rPr lang="en-US" altLang="zh-CN" sz="2000" dirty="0" smtClean="0">
                <a:solidFill>
                  <a:srgbClr val="FF0000"/>
                </a:solidFill>
              </a:rPr>
              <a:t>/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Rohacell</a:t>
            </a:r>
            <a:r>
              <a:rPr lang="zh-CN" altLang="en-US" sz="2000" dirty="0" smtClean="0">
                <a:solidFill>
                  <a:srgbClr val="FF0000"/>
                </a:solidFill>
              </a:rPr>
              <a:t>泡沫强度足够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762995" y="5121948"/>
            <a:ext cx="2988199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FF0000"/>
                </a:solidFill>
              </a:rPr>
              <a:t>探测器结构模型可短时间承受</a:t>
            </a:r>
            <a:r>
              <a:rPr lang="en-US" altLang="zh-CN" sz="2000" dirty="0" smtClean="0">
                <a:solidFill>
                  <a:srgbClr val="FF0000"/>
                </a:solidFill>
              </a:rPr>
              <a:t>1.1 </a:t>
            </a:r>
            <a:r>
              <a:rPr lang="en-US" altLang="zh-CN" sz="2000" dirty="0" err="1" smtClean="0">
                <a:solidFill>
                  <a:srgbClr val="FF0000"/>
                </a:solidFill>
              </a:rPr>
              <a:t>atm</a:t>
            </a:r>
            <a:r>
              <a:rPr lang="zh-CN" altLang="en-US" sz="2000" dirty="0" smtClean="0">
                <a:solidFill>
                  <a:srgbClr val="FF0000"/>
                </a:solidFill>
              </a:rPr>
              <a:t>内压</a:t>
            </a:r>
          </a:p>
        </p:txBody>
      </p:sp>
    </p:spTree>
    <p:extLst>
      <p:ext uri="{BB962C8B-B14F-4D97-AF65-F5344CB8AC3E}">
        <p14:creationId xmlns:p14="http://schemas.microsoft.com/office/powerpoint/2010/main" val="213632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粘结材料优化</a:t>
            </a:r>
            <a:r>
              <a:rPr lang="en-US" altLang="zh-CN" dirty="0" smtClean="0"/>
              <a:t>-</a:t>
            </a:r>
            <a:r>
              <a:rPr lang="zh-CN" altLang="en-US" dirty="0" smtClean="0"/>
              <a:t>强度</a:t>
            </a:r>
            <a:r>
              <a:rPr lang="zh-CN" altLang="en-US" dirty="0"/>
              <a:t>测试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3484" y="1924239"/>
            <a:ext cx="1679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/>
              <a:t>法向抗拉强度测试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3484" y="4626878"/>
            <a:ext cx="1679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/>
              <a:t>切向抗剪强度测试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44630" r="12222" b="24444"/>
          <a:stretch/>
        </p:blipFill>
        <p:spPr>
          <a:xfrm>
            <a:off x="2253557" y="968044"/>
            <a:ext cx="1983593" cy="11623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1" b="17778"/>
          <a:stretch/>
        </p:blipFill>
        <p:spPr>
          <a:xfrm>
            <a:off x="5258053" y="1597322"/>
            <a:ext cx="3620824" cy="22440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3" t="52778" r="22346" b="17037"/>
          <a:stretch/>
        </p:blipFill>
        <p:spPr>
          <a:xfrm>
            <a:off x="2253558" y="2524404"/>
            <a:ext cx="1987522" cy="13169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4074" r="20972" b="23704"/>
          <a:stretch/>
        </p:blipFill>
        <p:spPr>
          <a:xfrm>
            <a:off x="2253555" y="3880397"/>
            <a:ext cx="1983593" cy="13491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4" t="25000" r="19877" b="14444"/>
          <a:stretch/>
        </p:blipFill>
        <p:spPr>
          <a:xfrm rot="5400000">
            <a:off x="2596286" y="5206185"/>
            <a:ext cx="1298131" cy="19835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7" b="18703"/>
          <a:stretch/>
        </p:blipFill>
        <p:spPr>
          <a:xfrm>
            <a:off x="5258051" y="4710314"/>
            <a:ext cx="3620824" cy="213673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000091" y="2091893"/>
            <a:ext cx="2492990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平面、弧面测试样品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000091" y="5030668"/>
            <a:ext cx="2492990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平面、弧面测试样品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693605" y="1116586"/>
            <a:ext cx="2236510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平面样品破坏效果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693605" y="4433315"/>
            <a:ext cx="2236510" cy="553998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弧面样品破坏效果</a:t>
            </a:r>
          </a:p>
        </p:txBody>
      </p:sp>
      <p:sp>
        <p:nvSpPr>
          <p:cNvPr id="18" name="日期占位符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2F2868B-D039-4DD8-AFBB-16FCD52DBB63}" type="datetime1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FB33-FFD1-4A04-9E83-053A18CCE3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6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中科大-new-20210618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2000"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中科大-new-20210618" id="{BCA0E986-4050-40F1-8537-B552F8D242C4}" vid="{5802F920-6500-4C0C-9990-25AD0E371BC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中科大-new-20210618</Template>
  <TotalTime>1981</TotalTime>
  <Words>1676</Words>
  <Application>Microsoft Office PowerPoint</Application>
  <PresentationFormat>全屏显示(4:3)</PresentationFormat>
  <Paragraphs>352</Paragraphs>
  <Slides>27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7" baseType="lpstr">
      <vt:lpstr>黑体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中科大-new-20210618</vt:lpstr>
      <vt:lpstr>Equation</vt:lpstr>
      <vt:lpstr>基于μRWELL的高计数率 低物质量探测器研究</vt:lpstr>
      <vt:lpstr>摘  要</vt:lpstr>
      <vt:lpstr>摘  要</vt:lpstr>
      <vt:lpstr>μRWELL探测器及发展方向</vt:lpstr>
      <vt:lpstr>摘  要</vt:lpstr>
      <vt:lpstr>低物质量μRWELL探测器</vt:lpstr>
      <vt:lpstr>低物质量μRWELL设计及研发</vt:lpstr>
      <vt:lpstr>低物质量μRWELL设计及研发</vt:lpstr>
      <vt:lpstr>粘结材料优化-强度测试</vt:lpstr>
      <vt:lpstr>粘结材料优化-强度测试</vt:lpstr>
      <vt:lpstr>低物质量化初步结果</vt:lpstr>
      <vt:lpstr>摘  要</vt:lpstr>
      <vt:lpstr>高计数率μRWELL探测器</vt:lpstr>
      <vt:lpstr>快速接地设计的研究现状</vt:lpstr>
      <vt:lpstr>高计数率μRWELL研究现存问题</vt:lpstr>
      <vt:lpstr>μRWELL计数率性能研究</vt:lpstr>
      <vt:lpstr>DLC表面电流影响研究</vt:lpstr>
      <vt:lpstr>DLC表面电流影响研究</vt:lpstr>
      <vt:lpstr>DLC表面电流影响模拟结果</vt:lpstr>
      <vt:lpstr>DLC电荷堆积影响模拟</vt:lpstr>
      <vt:lpstr>DLC电荷堆积影响模拟</vt:lpstr>
      <vt:lpstr>综合模拟结果</vt:lpstr>
      <vt:lpstr>实验验证</vt:lpstr>
      <vt:lpstr>实验验证</vt:lpstr>
      <vt:lpstr>摘  要</vt:lpstr>
      <vt:lpstr>小结和展望</vt:lpstr>
      <vt:lpstr>THANKS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基于μRWELL的高计数率 低物质量探测器研究</dc:title>
  <dc:creator>方 竹君</dc:creator>
  <cp:lastModifiedBy>方 竹君</cp:lastModifiedBy>
  <cp:revision>91</cp:revision>
  <dcterms:created xsi:type="dcterms:W3CDTF">2021-10-18T06:51:29Z</dcterms:created>
  <dcterms:modified xsi:type="dcterms:W3CDTF">2021-10-22T03:29:16Z</dcterms:modified>
</cp:coreProperties>
</file>