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6" r:id="rId2"/>
    <p:sldId id="324" r:id="rId3"/>
    <p:sldId id="259" r:id="rId4"/>
    <p:sldId id="284" r:id="rId5"/>
    <p:sldId id="357" r:id="rId6"/>
    <p:sldId id="358" r:id="rId7"/>
    <p:sldId id="362" r:id="rId8"/>
    <p:sldId id="327" r:id="rId9"/>
    <p:sldId id="363" r:id="rId10"/>
    <p:sldId id="364" r:id="rId11"/>
    <p:sldId id="369" r:id="rId12"/>
    <p:sldId id="370" r:id="rId13"/>
    <p:sldId id="372" r:id="rId14"/>
    <p:sldId id="360" r:id="rId15"/>
    <p:sldId id="373" r:id="rId16"/>
    <p:sldId id="337" r:id="rId17"/>
    <p:sldId id="351" r:id="rId18"/>
    <p:sldId id="378" r:id="rId19"/>
    <p:sldId id="377" r:id="rId20"/>
    <p:sldId id="374" r:id="rId21"/>
    <p:sldId id="361" r:id="rId22"/>
    <p:sldId id="375" r:id="rId23"/>
    <p:sldId id="317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676"/>
    <a:srgbClr val="298CC5"/>
    <a:srgbClr val="EAEAEA"/>
    <a:srgbClr val="E4E4E4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AF21E-AA1D-4678-9985-583FF147C867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13EF-56DF-477F-9799-2CC6E8A63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7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5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51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23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15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1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20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8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613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97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85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25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7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869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5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24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4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2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7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3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9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5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0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54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33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263851" y="2266122"/>
            <a:ext cx="1371779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886713" y="2266122"/>
            <a:ext cx="1371779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09577" y="2266122"/>
            <a:ext cx="1371779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969763" y="1787635"/>
            <a:ext cx="1325654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2423089" y="2427901"/>
            <a:ext cx="1325654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3876418" y="1787635"/>
            <a:ext cx="1325654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375899" y="2427901"/>
            <a:ext cx="1325654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6848584" y="1787635"/>
            <a:ext cx="1325654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8669" y="1866901"/>
            <a:ext cx="2357438" cy="3946525"/>
          </a:xfrm>
          <a:custGeom>
            <a:avLst/>
            <a:gdLst>
              <a:gd name="connsiteX0" fmla="*/ 0 w 3143250"/>
              <a:gd name="connsiteY0" fmla="*/ 0 h 3946525"/>
              <a:gd name="connsiteX1" fmla="*/ 3143250 w 3143250"/>
              <a:gd name="connsiteY1" fmla="*/ 0 h 3946525"/>
              <a:gd name="connsiteX2" fmla="*/ 3143250 w 3143250"/>
              <a:gd name="connsiteY2" fmla="*/ 3946525 h 3946525"/>
              <a:gd name="connsiteX3" fmla="*/ 0 w 3143250"/>
              <a:gd name="connsiteY3" fmla="*/ 3946525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946525">
                <a:moveTo>
                  <a:pt x="0" y="0"/>
                </a:moveTo>
                <a:lnTo>
                  <a:pt x="3143250" y="0"/>
                </a:lnTo>
                <a:lnTo>
                  <a:pt x="3143250" y="3946525"/>
                </a:lnTo>
                <a:lnTo>
                  <a:pt x="0" y="3946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79227" y="1866918"/>
            <a:ext cx="3186113" cy="1910119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179227" y="3903324"/>
            <a:ext cx="3186113" cy="1910119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9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78176" y="1683655"/>
            <a:ext cx="5687597" cy="4287616"/>
          </a:xfrm>
          <a:custGeom>
            <a:avLst/>
            <a:gdLst>
              <a:gd name="connsiteX0" fmla="*/ 0 w 7583462"/>
              <a:gd name="connsiteY0" fmla="*/ 0 h 4287616"/>
              <a:gd name="connsiteX1" fmla="*/ 7583462 w 7583462"/>
              <a:gd name="connsiteY1" fmla="*/ 0 h 4287616"/>
              <a:gd name="connsiteX2" fmla="*/ 7583462 w 7583462"/>
              <a:gd name="connsiteY2" fmla="*/ 4287616 h 4287616"/>
              <a:gd name="connsiteX3" fmla="*/ 0 w 7583462"/>
              <a:gd name="connsiteY3" fmla="*/ 4287616 h 428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462" h="4287616">
                <a:moveTo>
                  <a:pt x="0" y="0"/>
                </a:moveTo>
                <a:lnTo>
                  <a:pt x="7583462" y="0"/>
                </a:lnTo>
                <a:lnTo>
                  <a:pt x="7583462" y="4287616"/>
                </a:lnTo>
                <a:lnTo>
                  <a:pt x="0" y="4287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14377" y="1574818"/>
            <a:ext cx="3876675" cy="2214563"/>
          </a:xfrm>
          <a:custGeom>
            <a:avLst/>
            <a:gdLst>
              <a:gd name="connsiteX0" fmla="*/ 0 w 5168900"/>
              <a:gd name="connsiteY0" fmla="*/ 0 h 2214563"/>
              <a:gd name="connsiteX1" fmla="*/ 5168900 w 5168900"/>
              <a:gd name="connsiteY1" fmla="*/ 0 h 2214563"/>
              <a:gd name="connsiteX2" fmla="*/ 5168900 w 5168900"/>
              <a:gd name="connsiteY2" fmla="*/ 2214563 h 2214563"/>
              <a:gd name="connsiteX3" fmla="*/ 0 w 5168900"/>
              <a:gd name="connsiteY3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900" h="2214563">
                <a:moveTo>
                  <a:pt x="0" y="0"/>
                </a:moveTo>
                <a:lnTo>
                  <a:pt x="5168900" y="0"/>
                </a:lnTo>
                <a:lnTo>
                  <a:pt x="5168900" y="2214563"/>
                </a:lnTo>
                <a:lnTo>
                  <a:pt x="0" y="2214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895850" y="3910184"/>
            <a:ext cx="3515916" cy="2100107"/>
          </a:xfrm>
          <a:custGeom>
            <a:avLst/>
            <a:gdLst>
              <a:gd name="connsiteX0" fmla="*/ 0 w 4687888"/>
              <a:gd name="connsiteY0" fmla="*/ 0 h 2100107"/>
              <a:gd name="connsiteX1" fmla="*/ 4687888 w 4687888"/>
              <a:gd name="connsiteY1" fmla="*/ 0 h 2100107"/>
              <a:gd name="connsiteX2" fmla="*/ 4687888 w 4687888"/>
              <a:gd name="connsiteY2" fmla="*/ 2100107 h 2100107"/>
              <a:gd name="connsiteX3" fmla="*/ 0 w 4687888"/>
              <a:gd name="connsiteY3" fmla="*/ 2100107 h 210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888" h="2100107">
                <a:moveTo>
                  <a:pt x="0" y="0"/>
                </a:moveTo>
                <a:lnTo>
                  <a:pt x="4687888" y="0"/>
                </a:lnTo>
                <a:lnTo>
                  <a:pt x="4687888" y="2100107"/>
                </a:lnTo>
                <a:lnTo>
                  <a:pt x="0" y="21001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8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574133" y="1"/>
            <a:ext cx="6569870" cy="7893048"/>
          </a:xfrm>
          <a:custGeom>
            <a:avLst/>
            <a:gdLst>
              <a:gd name="connsiteX0" fmla="*/ 7838282 w 8759827"/>
              <a:gd name="connsiteY0" fmla="*/ 3101973 h 7893048"/>
              <a:gd name="connsiteX1" fmla="*/ 8759827 w 8759827"/>
              <a:gd name="connsiteY1" fmla="*/ 4025048 h 7893048"/>
              <a:gd name="connsiteX2" fmla="*/ 8759827 w 8759827"/>
              <a:gd name="connsiteY2" fmla="*/ 6969974 h 7893048"/>
              <a:gd name="connsiteX3" fmla="*/ 7838282 w 8759827"/>
              <a:gd name="connsiteY3" fmla="*/ 7893048 h 7893048"/>
              <a:gd name="connsiteX4" fmla="*/ 5446713 w 8759827"/>
              <a:gd name="connsiteY4" fmla="*/ 5497511 h 7893048"/>
              <a:gd name="connsiteX5" fmla="*/ 5087145 w 8759827"/>
              <a:gd name="connsiteY5" fmla="*/ 352424 h 7893048"/>
              <a:gd name="connsiteX6" fmla="*/ 7478714 w 8759827"/>
              <a:gd name="connsiteY6" fmla="*/ 2747962 h 7893048"/>
              <a:gd name="connsiteX7" fmla="*/ 5087145 w 8759827"/>
              <a:gd name="connsiteY7" fmla="*/ 5143499 h 7893048"/>
              <a:gd name="connsiteX8" fmla="*/ 2695578 w 8759827"/>
              <a:gd name="connsiteY8" fmla="*/ 2747962 h 7893048"/>
              <a:gd name="connsiteX9" fmla="*/ 5459391 w 8759827"/>
              <a:gd name="connsiteY9" fmla="*/ 0 h 7893048"/>
              <a:gd name="connsiteX10" fmla="*/ 8759827 w 8759827"/>
              <a:gd name="connsiteY10" fmla="*/ 0 h 7893048"/>
              <a:gd name="connsiteX11" fmla="*/ 8759827 w 8759827"/>
              <a:gd name="connsiteY11" fmla="*/ 1485162 h 7893048"/>
              <a:gd name="connsiteX12" fmla="*/ 7838282 w 8759827"/>
              <a:gd name="connsiteY12" fmla="*/ 2408236 h 7893048"/>
              <a:gd name="connsiteX13" fmla="*/ 5446713 w 8759827"/>
              <a:gd name="connsiteY13" fmla="*/ 12699 h 7893048"/>
              <a:gd name="connsiteX14" fmla="*/ 12678 w 8759827"/>
              <a:gd name="connsiteY14" fmla="*/ 0 h 7893048"/>
              <a:gd name="connsiteX15" fmla="*/ 4770461 w 8759827"/>
              <a:gd name="connsiteY15" fmla="*/ 0 h 7893048"/>
              <a:gd name="connsiteX16" fmla="*/ 4783139 w 8759827"/>
              <a:gd name="connsiteY16" fmla="*/ 12699 h 7893048"/>
              <a:gd name="connsiteX17" fmla="*/ 2391571 w 8759827"/>
              <a:gd name="connsiteY17" fmla="*/ 2408236 h 7893048"/>
              <a:gd name="connsiteX18" fmla="*/ 0 w 8759827"/>
              <a:gd name="connsiteY18" fmla="*/ 12699 h 789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59827" h="7893048">
                <a:moveTo>
                  <a:pt x="7838282" y="3101973"/>
                </a:moveTo>
                <a:lnTo>
                  <a:pt x="8759827" y="4025048"/>
                </a:lnTo>
                <a:lnTo>
                  <a:pt x="8759827" y="6969974"/>
                </a:lnTo>
                <a:lnTo>
                  <a:pt x="7838282" y="7893048"/>
                </a:lnTo>
                <a:lnTo>
                  <a:pt x="5446713" y="5497511"/>
                </a:lnTo>
                <a:close/>
                <a:moveTo>
                  <a:pt x="5087145" y="352424"/>
                </a:moveTo>
                <a:lnTo>
                  <a:pt x="7478714" y="2747962"/>
                </a:lnTo>
                <a:lnTo>
                  <a:pt x="5087145" y="5143499"/>
                </a:lnTo>
                <a:lnTo>
                  <a:pt x="2695578" y="2747962"/>
                </a:lnTo>
                <a:close/>
                <a:moveTo>
                  <a:pt x="5459391" y="0"/>
                </a:moveTo>
                <a:lnTo>
                  <a:pt x="8759827" y="0"/>
                </a:lnTo>
                <a:lnTo>
                  <a:pt x="8759827" y="1485162"/>
                </a:lnTo>
                <a:lnTo>
                  <a:pt x="7838282" y="2408236"/>
                </a:lnTo>
                <a:lnTo>
                  <a:pt x="5446713" y="12699"/>
                </a:lnTo>
                <a:close/>
                <a:moveTo>
                  <a:pt x="12678" y="0"/>
                </a:moveTo>
                <a:lnTo>
                  <a:pt x="4770461" y="0"/>
                </a:lnTo>
                <a:lnTo>
                  <a:pt x="4783139" y="12699"/>
                </a:lnTo>
                <a:lnTo>
                  <a:pt x="2391571" y="2408236"/>
                </a:lnTo>
                <a:lnTo>
                  <a:pt x="0" y="12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6545439"/>
            <a:ext cx="581352" cy="44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63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3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9" r:id="rId9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cxnSpLocks/>
          </p:cNvCxnSpPr>
          <p:nvPr/>
        </p:nvCxnSpPr>
        <p:spPr>
          <a:xfrm flipH="1">
            <a:off x="-17588" y="2205623"/>
            <a:ext cx="665288" cy="5644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cxnSpLocks/>
          </p:cNvCxnSpPr>
          <p:nvPr/>
        </p:nvCxnSpPr>
        <p:spPr>
          <a:xfrm flipH="1">
            <a:off x="7998231" y="4839751"/>
            <a:ext cx="1145769" cy="9456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C642DD88-318A-4F7C-86A3-625E3F39B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39" y="2537868"/>
            <a:ext cx="1220494" cy="1232344"/>
          </a:xfrm>
          <a:prstGeom prst="rect">
            <a:avLst/>
          </a:prstGeom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75EF7ED-58D5-435B-A21D-F9CD9B1B1B1C}"/>
              </a:ext>
            </a:extLst>
          </p:cNvPr>
          <p:cNvSpPr txBox="1"/>
          <p:nvPr/>
        </p:nvSpPr>
        <p:spPr>
          <a:xfrm>
            <a:off x="135448" y="3165168"/>
            <a:ext cx="8866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Yuanxu Wang</a:t>
            </a: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Theoretical Physics and College of Physics, Jilin University</a:t>
            </a:r>
          </a:p>
          <a:p>
            <a:pPr algn="ctr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The 1st edition of Spicy Gluons Workshop for Young Scientists</a:t>
            </a:r>
          </a:p>
          <a:p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CCBF79-FC69-B71D-4A0C-31EA40B17CC1}"/>
              </a:ext>
            </a:extLst>
          </p:cNvPr>
          <p:cNvSpPr txBox="1"/>
          <p:nvPr/>
        </p:nvSpPr>
        <p:spPr>
          <a:xfrm>
            <a:off x="164944" y="1044947"/>
            <a:ext cx="87847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Holographic QCD and temperature density phase structure</a:t>
            </a:r>
            <a:endParaRPr lang="zh-CN" altLang="en-US" sz="44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D9D25F-5F95-5BFD-0182-B5BA13FA3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t="25180" r="28540" b="48608"/>
          <a:stretch/>
        </p:blipFill>
        <p:spPr>
          <a:xfrm>
            <a:off x="604283" y="2544354"/>
            <a:ext cx="1506411" cy="123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83B2B84C-F17A-1490-D698-1D1AC5FDF664}"/>
              </a:ext>
            </a:extLst>
          </p:cNvPr>
          <p:cNvSpPr/>
          <p:nvPr/>
        </p:nvSpPr>
        <p:spPr>
          <a:xfrm flipV="1">
            <a:off x="0" y="-119"/>
            <a:ext cx="1370188" cy="11463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5D8847CC-3C61-DFCA-8B8C-417511CC9711}"/>
              </a:ext>
            </a:extLst>
          </p:cNvPr>
          <p:cNvSpPr/>
          <p:nvPr/>
        </p:nvSpPr>
        <p:spPr>
          <a:xfrm rot="10800000" flipV="1">
            <a:off x="8007961" y="5887852"/>
            <a:ext cx="1136037" cy="970148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4EBB06C-84D8-F354-C159-C45AEC910059}"/>
              </a:ext>
            </a:extLst>
          </p:cNvPr>
          <p:cNvSpPr txBox="1"/>
          <p:nvPr/>
        </p:nvSpPr>
        <p:spPr>
          <a:xfrm>
            <a:off x="850186" y="5401456"/>
            <a:ext cx="7436962" cy="754440"/>
          </a:xfrm>
          <a:prstGeom prst="roundRect">
            <a:avLst>
              <a:gd name="adj" fmla="val 3936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He Song, Li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Yuan-Xu Wang,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106 (2022) 12, L121902. 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arXiv:2201.02004</a:t>
            </a:r>
          </a:p>
        </p:txBody>
      </p:sp>
    </p:spTree>
    <p:extLst>
      <p:ext uri="{BB962C8B-B14F-4D97-AF65-F5344CB8AC3E}">
        <p14:creationId xmlns:p14="http://schemas.microsoft.com/office/powerpoint/2010/main" val="141443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30297"/>
            <a:ext cx="606205" cy="427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506B841-A5C0-2D4D-6C95-33764E9A5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9745" r="7147" b="8246"/>
          <a:stretch/>
        </p:blipFill>
        <p:spPr>
          <a:xfrm>
            <a:off x="725005" y="1694421"/>
            <a:ext cx="3701677" cy="16620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398F95-7A0B-67B8-BA83-B0D73EDEF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6" y="4451327"/>
            <a:ext cx="4330745" cy="1424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C0F17C-847E-7525-8C23-7650A993E7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5508752" y="1694977"/>
            <a:ext cx="1957208" cy="4205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55A981-3F7C-4106-A1C7-D48D29D3A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39" y="3048602"/>
            <a:ext cx="4723234" cy="925391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A1E28D7-2C19-966D-137E-8EF09E2AE9C7}"/>
              </a:ext>
            </a:extLst>
          </p:cNvPr>
          <p:cNvSpPr/>
          <p:nvPr/>
        </p:nvSpPr>
        <p:spPr>
          <a:xfrm>
            <a:off x="411342" y="866462"/>
            <a:ext cx="2987516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Expansion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99BC045-ACF4-44B2-33F7-23055FBBC4F3}"/>
              </a:ext>
            </a:extLst>
          </p:cNvPr>
          <p:cNvSpPr/>
          <p:nvPr/>
        </p:nvSpPr>
        <p:spPr>
          <a:xfrm>
            <a:off x="411342" y="3624886"/>
            <a:ext cx="3109772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Expansion</a:t>
            </a: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1F3457B-08D5-9961-B6AC-3D995C0A0F8C}"/>
              </a:ext>
            </a:extLst>
          </p:cNvPr>
          <p:cNvSpPr/>
          <p:nvPr/>
        </p:nvSpPr>
        <p:spPr>
          <a:xfrm>
            <a:off x="6338250" y="2288246"/>
            <a:ext cx="239735" cy="58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1B8B345-7CC9-9957-FE37-66B2D22B25F9}"/>
              </a:ext>
            </a:extLst>
          </p:cNvPr>
          <p:cNvGrpSpPr/>
          <p:nvPr/>
        </p:nvGrpSpPr>
        <p:grpSpPr>
          <a:xfrm>
            <a:off x="5508752" y="4729395"/>
            <a:ext cx="1957208" cy="478423"/>
            <a:chOff x="7407252" y="5226058"/>
            <a:chExt cx="2408129" cy="53691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F75CE85-5453-1788-9C24-D983EC40E6E1}"/>
                </a:ext>
              </a:extLst>
            </p:cNvPr>
            <p:cNvGrpSpPr/>
            <p:nvPr/>
          </p:nvGrpSpPr>
          <p:grpSpPr>
            <a:xfrm>
              <a:off x="7407252" y="5234406"/>
              <a:ext cx="2408129" cy="528567"/>
              <a:chOff x="7407252" y="5234406"/>
              <a:chExt cx="2408129" cy="528567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81B23526-7922-2C20-B2AA-800AA0BF7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82"/>
              <a:stretch/>
            </p:blipFill>
            <p:spPr>
              <a:xfrm>
                <a:off x="7407252" y="5234406"/>
                <a:ext cx="2408129" cy="517465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80B24BE-D15F-2190-A56F-3AA231350CEB}"/>
                  </a:ext>
                </a:extLst>
              </p:cNvPr>
              <p:cNvSpPr/>
              <p:nvPr/>
            </p:nvSpPr>
            <p:spPr>
              <a:xfrm>
                <a:off x="7584193" y="5407741"/>
                <a:ext cx="419264" cy="245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647F58B-48DA-09F0-BEBB-38E7B6A136F6}"/>
                  </a:ext>
                </a:extLst>
              </p:cNvPr>
              <p:cNvSpPr/>
              <p:nvPr/>
            </p:nvSpPr>
            <p:spPr>
              <a:xfrm>
                <a:off x="8632723" y="5245508"/>
                <a:ext cx="419265" cy="517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DB77209-9A30-018E-1C38-0C158890F4C9}"/>
                </a:ext>
              </a:extLst>
            </p:cNvPr>
            <p:cNvSpPr txBox="1"/>
            <p:nvPr/>
          </p:nvSpPr>
          <p:spPr>
            <a:xfrm>
              <a:off x="7601385" y="5226058"/>
              <a:ext cx="554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5A72E4F-18B7-E4CD-7F3A-0AAC228271EC}"/>
                </a:ext>
              </a:extLst>
            </p:cNvPr>
            <p:cNvSpPr txBox="1"/>
            <p:nvPr/>
          </p:nvSpPr>
          <p:spPr>
            <a:xfrm>
              <a:off x="8641745" y="5232297"/>
              <a:ext cx="554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箭头: 下 35">
            <a:extLst>
              <a:ext uri="{FF2B5EF4-FFF2-40B4-BE49-F238E27FC236}">
                <a16:creationId xmlns:a16="http://schemas.microsoft.com/office/drawing/2014/main" id="{5BAA6EB7-749B-06E2-2F85-CC08CE8CC8D5}"/>
              </a:ext>
            </a:extLst>
          </p:cNvPr>
          <p:cNvSpPr/>
          <p:nvPr/>
        </p:nvSpPr>
        <p:spPr>
          <a:xfrm>
            <a:off x="6338250" y="4149182"/>
            <a:ext cx="239735" cy="58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9E4064-36B0-7069-91B5-2AAF12A30C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/>
          <a:stretch/>
        </p:blipFill>
        <p:spPr>
          <a:xfrm>
            <a:off x="4277663" y="5751874"/>
            <a:ext cx="902940" cy="331224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B0E97E8F-33F0-94FC-01F2-98C7541BB625}"/>
              </a:ext>
            </a:extLst>
          </p:cNvPr>
          <p:cNvSpPr/>
          <p:nvPr/>
        </p:nvSpPr>
        <p:spPr>
          <a:xfrm>
            <a:off x="4277663" y="5651469"/>
            <a:ext cx="980195" cy="51891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左 33">
            <a:extLst>
              <a:ext uri="{FF2B5EF4-FFF2-40B4-BE49-F238E27FC236}">
                <a16:creationId xmlns:a16="http://schemas.microsoft.com/office/drawing/2014/main" id="{5729DAD3-364D-1790-9FB0-410B1B654935}"/>
              </a:ext>
            </a:extLst>
          </p:cNvPr>
          <p:cNvSpPr/>
          <p:nvPr/>
        </p:nvSpPr>
        <p:spPr>
          <a:xfrm rot="2294836">
            <a:off x="3478760" y="5397938"/>
            <a:ext cx="953276" cy="193707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461877-83BE-6535-281F-908298B09300}"/>
              </a:ext>
            </a:extLst>
          </p:cNvPr>
          <p:cNvSpPr txBox="1"/>
          <p:nvPr/>
        </p:nvSpPr>
        <p:spPr>
          <a:xfrm>
            <a:off x="1552135" y="6363500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48468"/>
            <a:ext cx="560436" cy="4095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BF9C5561-C5E1-5281-BA3B-21378E1BC687}"/>
              </a:ext>
            </a:extLst>
          </p:cNvPr>
          <p:cNvSpPr/>
          <p:nvPr/>
        </p:nvSpPr>
        <p:spPr>
          <a:xfrm>
            <a:off x="8302731" y="4208651"/>
            <a:ext cx="792108" cy="18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A7FA41A-F920-C6BD-CB71-9D1CA523E911}"/>
              </a:ext>
            </a:extLst>
          </p:cNvPr>
          <p:cNvSpPr/>
          <p:nvPr/>
        </p:nvSpPr>
        <p:spPr>
          <a:xfrm>
            <a:off x="320706" y="1019720"/>
            <a:ext cx="1226187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551E3D-E45D-A076-793F-9ADA382B7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" y="1607665"/>
            <a:ext cx="5285000" cy="1191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693561-226F-4683-3AF7-C48BA979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" y="2519005"/>
            <a:ext cx="6792459" cy="10455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3E550D-D8E8-C384-0FA5-C55FC8AAD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64" y="1746987"/>
            <a:ext cx="908186" cy="8230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E8F46B-CA51-2362-B434-AA6E578052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9759"/>
          <a:stretch/>
        </p:blipFill>
        <p:spPr>
          <a:xfrm>
            <a:off x="5499750" y="1948632"/>
            <a:ext cx="2073027" cy="35034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DA1FDE4-B4A7-F5DB-CB96-4D2CAC8C6555}"/>
              </a:ext>
            </a:extLst>
          </p:cNvPr>
          <p:cNvSpPr/>
          <p:nvPr/>
        </p:nvSpPr>
        <p:spPr>
          <a:xfrm>
            <a:off x="4113402" y="3962198"/>
            <a:ext cx="4421001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baryon susceptibility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D2E0EF-B564-449B-E745-079917C01D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2" b="62371"/>
          <a:stretch/>
        </p:blipFill>
        <p:spPr>
          <a:xfrm>
            <a:off x="12879" y="3753627"/>
            <a:ext cx="3756546" cy="16398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0B18B02-FCCB-2D4A-04DB-97DCE08CC3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77636"/>
          <a:stretch/>
        </p:blipFill>
        <p:spPr>
          <a:xfrm>
            <a:off x="738759" y="5466687"/>
            <a:ext cx="5422005" cy="9817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D31A98-E906-D0AD-16B0-91030F38730C}"/>
              </a:ext>
            </a:extLst>
          </p:cNvPr>
          <p:cNvSpPr txBox="1"/>
          <p:nvPr/>
        </p:nvSpPr>
        <p:spPr>
          <a:xfrm>
            <a:off x="1552135" y="6334206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89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40129"/>
            <a:ext cx="609597" cy="4178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BF9C5561-C5E1-5281-BA3B-21378E1BC687}"/>
              </a:ext>
            </a:extLst>
          </p:cNvPr>
          <p:cNvSpPr/>
          <p:nvPr/>
        </p:nvSpPr>
        <p:spPr>
          <a:xfrm>
            <a:off x="8302731" y="4208651"/>
            <a:ext cx="792108" cy="18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CEDCA13-1B69-2E49-409E-07B9A9F44230}"/>
              </a:ext>
            </a:extLst>
          </p:cNvPr>
          <p:cNvSpPr/>
          <p:nvPr/>
        </p:nvSpPr>
        <p:spPr>
          <a:xfrm>
            <a:off x="461425" y="706267"/>
            <a:ext cx="3413195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On-shell action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43A0EA-E0D6-BAAC-BD26-7FB1264B9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/>
          <a:stretch/>
        </p:blipFill>
        <p:spPr>
          <a:xfrm>
            <a:off x="1552135" y="1511463"/>
            <a:ext cx="6065806" cy="14224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63861C-7CDA-205A-6668-5636B310C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" y="3200284"/>
            <a:ext cx="4337220" cy="2434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4E70E7-A5CE-4536-13D5-35F5A8111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87" y="3217125"/>
            <a:ext cx="4603629" cy="171743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E6168C11-B270-1B38-2FF8-E17B46353FAD}"/>
              </a:ext>
            </a:extLst>
          </p:cNvPr>
          <p:cNvSpPr/>
          <p:nvPr/>
        </p:nvSpPr>
        <p:spPr>
          <a:xfrm>
            <a:off x="4440004" y="2226521"/>
            <a:ext cx="589044" cy="58434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F93E73-D56E-1DAD-BB89-07047A684595}"/>
              </a:ext>
            </a:extLst>
          </p:cNvPr>
          <p:cNvSpPr txBox="1"/>
          <p:nvPr/>
        </p:nvSpPr>
        <p:spPr>
          <a:xfrm>
            <a:off x="1552135" y="6335707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上下 10">
            <a:extLst>
              <a:ext uri="{FF2B5EF4-FFF2-40B4-BE49-F238E27FC236}">
                <a16:creationId xmlns:a16="http://schemas.microsoft.com/office/drawing/2014/main" id="{A4224E60-B581-924F-0576-3C37C76BAA74}"/>
              </a:ext>
            </a:extLst>
          </p:cNvPr>
          <p:cNvSpPr/>
          <p:nvPr/>
        </p:nvSpPr>
        <p:spPr>
          <a:xfrm>
            <a:off x="6275152" y="4896823"/>
            <a:ext cx="239735" cy="58765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03ED478-8E27-65E0-ADC8-8BC1DDC59F3F}"/>
              </a:ext>
            </a:extLst>
          </p:cNvPr>
          <p:cNvGrpSpPr/>
          <p:nvPr/>
        </p:nvGrpSpPr>
        <p:grpSpPr>
          <a:xfrm>
            <a:off x="4306231" y="5484480"/>
            <a:ext cx="4130273" cy="684219"/>
            <a:chOff x="4015125" y="5443620"/>
            <a:chExt cx="4130273" cy="6842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50FC082-787B-1BC1-9367-8235B0B9E5B3}"/>
                </a:ext>
              </a:extLst>
            </p:cNvPr>
            <p:cNvGrpSpPr/>
            <p:nvPr/>
          </p:nvGrpSpPr>
          <p:grpSpPr>
            <a:xfrm>
              <a:off x="4015125" y="5443620"/>
              <a:ext cx="4130273" cy="684219"/>
              <a:chOff x="4015125" y="5443620"/>
              <a:chExt cx="4130273" cy="68421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CA4A2B91-40F9-395A-FE5E-CEC6FB2CC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5125" y="5508714"/>
                <a:ext cx="35909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3F33B2D1-FE88-00FB-6EF7-F1B4B1373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25" r="6224"/>
              <a:stretch/>
            </p:blipFill>
            <p:spPr>
              <a:xfrm>
                <a:off x="7443499" y="5443620"/>
                <a:ext cx="701899" cy="637844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4626863-AF72-883D-5103-2E31C7760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8"/>
            <a:stretch/>
          </p:blipFill>
          <p:spPr>
            <a:xfrm>
              <a:off x="7761924" y="5443620"/>
              <a:ext cx="383474" cy="6378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309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381135"/>
            <a:ext cx="606205" cy="4768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B1454A2-7E91-6096-F7EA-E683F18FF12F}"/>
              </a:ext>
            </a:extLst>
          </p:cNvPr>
          <p:cNvSpPr/>
          <p:nvPr/>
        </p:nvSpPr>
        <p:spPr>
          <a:xfrm>
            <a:off x="457340" y="697879"/>
            <a:ext cx="2636447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3CD264-15D8-AA2C-7010-A6FBD2DAF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5662" r="4175" b="7136"/>
          <a:stretch/>
        </p:blipFill>
        <p:spPr>
          <a:xfrm>
            <a:off x="384362" y="1434156"/>
            <a:ext cx="4507950" cy="1179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6DB09A-4A5A-6BEC-3C10-DCC58E210D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20786"/>
          <a:stretch/>
        </p:blipFill>
        <p:spPr>
          <a:xfrm>
            <a:off x="3945357" y="2646220"/>
            <a:ext cx="572379" cy="4810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ED0EF1-345B-9C5C-2AA1-638C6A0ECF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b="9284"/>
          <a:stretch/>
        </p:blipFill>
        <p:spPr>
          <a:xfrm>
            <a:off x="3989345" y="3141213"/>
            <a:ext cx="476165" cy="4363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98B6631-4A9A-ECB9-2DF9-18725C488270}"/>
              </a:ext>
            </a:extLst>
          </p:cNvPr>
          <p:cNvSpPr txBox="1"/>
          <p:nvPr/>
        </p:nvSpPr>
        <p:spPr>
          <a:xfrm>
            <a:off x="365303" y="2662441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Newton constant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90B979-7350-EBFB-7DB5-793DDADC8CB0}"/>
              </a:ext>
            </a:extLst>
          </p:cNvPr>
          <p:cNvSpPr txBox="1"/>
          <p:nvPr/>
        </p:nvSpPr>
        <p:spPr>
          <a:xfrm>
            <a:off x="1205244" y="3166681"/>
            <a:ext cx="194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source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BA0D28-03AF-7B61-5DAE-61A4E68D1C43}"/>
              </a:ext>
            </a:extLst>
          </p:cNvPr>
          <p:cNvSpPr txBox="1"/>
          <p:nvPr/>
        </p:nvSpPr>
        <p:spPr>
          <a:xfrm>
            <a:off x="394194" y="3639462"/>
            <a:ext cx="359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constant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E1E4500-F723-A4DD-9C85-59FEA60087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/>
          <a:stretch/>
        </p:blipFill>
        <p:spPr>
          <a:xfrm>
            <a:off x="462178" y="4061479"/>
            <a:ext cx="3973834" cy="1081104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D8C748C3-068C-E6C9-318F-B1DACFAA001F}"/>
              </a:ext>
            </a:extLst>
          </p:cNvPr>
          <p:cNvSpPr/>
          <p:nvPr/>
        </p:nvSpPr>
        <p:spPr>
          <a:xfrm>
            <a:off x="2349462" y="4704448"/>
            <a:ext cx="279043" cy="317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7810DA-FA0D-2C0F-FCFE-DDA2B1FD13D9}"/>
              </a:ext>
            </a:extLst>
          </p:cNvPr>
          <p:cNvSpPr txBox="1"/>
          <p:nvPr/>
        </p:nvSpPr>
        <p:spPr>
          <a:xfrm>
            <a:off x="368852" y="5278432"/>
            <a:ext cx="4307589" cy="646331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*[1407.6387]: 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Bazavov et al. [HotQCD],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*[2102.06660]: S.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Bors´anyi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Fodor 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EABE53-666B-727F-0CD2-560324D7199B}"/>
              </a:ext>
            </a:extLst>
          </p:cNvPr>
          <p:cNvSpPr txBox="1"/>
          <p:nvPr/>
        </p:nvSpPr>
        <p:spPr>
          <a:xfrm>
            <a:off x="1432838" y="6369403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42DE855-C631-6649-EBF1-257AA51C6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43" y="673873"/>
            <a:ext cx="4084945" cy="5646369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00573878-29A4-3E78-413D-60FE8E5A1343}"/>
              </a:ext>
            </a:extLst>
          </p:cNvPr>
          <p:cNvSpPr txBox="1"/>
          <p:nvPr/>
        </p:nvSpPr>
        <p:spPr>
          <a:xfrm>
            <a:off x="4038541" y="35798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57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>
            <a:cxnSpLocks/>
          </p:cNvCxnSpPr>
          <p:nvPr/>
        </p:nvCxnSpPr>
        <p:spPr>
          <a:xfrm flipH="1">
            <a:off x="6991136" y="0"/>
            <a:ext cx="2152864" cy="1702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 flipH="1">
            <a:off x="0" y="3792371"/>
            <a:ext cx="914400" cy="6837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015591" y="2135014"/>
            <a:ext cx="19597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03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4400" y="2930918"/>
            <a:ext cx="795794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Predictions &amp; QCD Phase diagram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036767" y="6498445"/>
            <a:ext cx="433543" cy="359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DB86F8B-2EEF-2445-8BA3-13D3F71412F7}"/>
              </a:ext>
            </a:extLst>
          </p:cNvPr>
          <p:cNvCxnSpPr>
            <a:cxnSpLocks/>
          </p:cNvCxnSpPr>
          <p:nvPr/>
        </p:nvCxnSpPr>
        <p:spPr>
          <a:xfrm flipH="1">
            <a:off x="1084582" y="2838029"/>
            <a:ext cx="3597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84C613B-E967-9215-157A-2718F23FD1E4}"/>
              </a:ext>
            </a:extLst>
          </p:cNvPr>
          <p:cNvSpPr/>
          <p:nvPr/>
        </p:nvSpPr>
        <p:spPr>
          <a:xfrm rot="16200000" flipV="1">
            <a:off x="236353" y="2478766"/>
            <a:ext cx="1096061" cy="707703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任意多边形 39">
            <a:extLst>
              <a:ext uri="{FF2B5EF4-FFF2-40B4-BE49-F238E27FC236}">
                <a16:creationId xmlns:a16="http://schemas.microsoft.com/office/drawing/2014/main" id="{AE111EAD-1411-743B-5D51-A63D8B9D4B90}"/>
              </a:ext>
            </a:extLst>
          </p:cNvPr>
          <p:cNvSpPr/>
          <p:nvPr/>
        </p:nvSpPr>
        <p:spPr>
          <a:xfrm>
            <a:off x="8367253" y="6246254"/>
            <a:ext cx="776748" cy="611743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A81D5BE-2A83-6002-6D0A-211FBAAF6102}"/>
              </a:ext>
            </a:extLst>
          </p:cNvPr>
          <p:cNvSpPr/>
          <p:nvPr/>
        </p:nvSpPr>
        <p:spPr>
          <a:xfrm rot="16200000" flipV="1">
            <a:off x="-90507" y="3151206"/>
            <a:ext cx="611545" cy="430531"/>
          </a:xfrm>
          <a:prstGeom prst="triangle">
            <a:avLst>
              <a:gd name="adj" fmla="val 489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0345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11642"/>
            <a:ext cx="609597" cy="4463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60598"/>
            <a:ext cx="9144000" cy="0"/>
            <a:chOff x="1524000" y="360595"/>
            <a:chExt cx="9144000" cy="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360595"/>
              <a:ext cx="28326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7835910" y="360595"/>
              <a:ext cx="283209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0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22B7E6A-BF71-EA15-DBFD-5E0705061E3A}"/>
              </a:ext>
            </a:extLst>
          </p:cNvPr>
          <p:cNvSpPr txBox="1"/>
          <p:nvPr/>
        </p:nvSpPr>
        <p:spPr>
          <a:xfrm>
            <a:off x="4781963" y="4541981"/>
            <a:ext cx="4130105" cy="400110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*[1812.00385v2]: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Gubler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Satow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BED9667-5D7E-0591-71D7-5D3B1A3C9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32" y="612925"/>
            <a:ext cx="6599136" cy="9222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A52508-CED9-473C-3E9E-CDE9FDA43873}"/>
              </a:ext>
            </a:extLst>
          </p:cNvPr>
          <p:cNvSpPr txBox="1"/>
          <p:nvPr/>
        </p:nvSpPr>
        <p:spPr>
          <a:xfrm>
            <a:off x="3071080" y="28150"/>
            <a:ext cx="3002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Condensation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939755-2D88-8F65-7C40-6637702DF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1" y="1454487"/>
            <a:ext cx="4413979" cy="40084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E55B391-A4B5-1B87-512C-0523F0416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46" y="1753064"/>
            <a:ext cx="3306206" cy="11982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5096EBD-FC55-1D73-0720-81B4698D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42" y="3330643"/>
            <a:ext cx="3666242" cy="6988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54D194A-31CB-AAC6-4DDB-3DDC78E87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8" y="5507223"/>
            <a:ext cx="7577656" cy="820799"/>
          </a:xfrm>
          <a:prstGeom prst="rect">
            <a:avLst/>
          </a:prstGeom>
        </p:spPr>
      </p:pic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9C3254B-C313-8835-CA6C-763CB3C03216}"/>
              </a:ext>
            </a:extLst>
          </p:cNvPr>
          <p:cNvSpPr/>
          <p:nvPr/>
        </p:nvSpPr>
        <p:spPr>
          <a:xfrm>
            <a:off x="842010" y="5480818"/>
            <a:ext cx="7692393" cy="82936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5A1C8F3-E371-1BC9-EE14-BCD4E21D133D}"/>
              </a:ext>
            </a:extLst>
          </p:cNvPr>
          <p:cNvSpPr txBox="1"/>
          <p:nvPr/>
        </p:nvSpPr>
        <p:spPr>
          <a:xfrm>
            <a:off x="1552135" y="6419511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73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91196"/>
            <a:ext cx="609597" cy="3668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CC3E858-2579-35DF-7054-453DDB714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31" y="4005643"/>
            <a:ext cx="3398524" cy="22345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D45466-A3FD-F8A5-3070-5D4FB29CE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711" r="5960"/>
          <a:stretch/>
        </p:blipFill>
        <p:spPr>
          <a:xfrm>
            <a:off x="2255361" y="3960464"/>
            <a:ext cx="3359607" cy="24089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0434641-9E33-D2CC-6797-C05260F44599}"/>
              </a:ext>
            </a:extLst>
          </p:cNvPr>
          <p:cNvGrpSpPr/>
          <p:nvPr/>
        </p:nvGrpSpPr>
        <p:grpSpPr>
          <a:xfrm>
            <a:off x="77385" y="617765"/>
            <a:ext cx="4660490" cy="3138155"/>
            <a:chOff x="-2" y="1628915"/>
            <a:chExt cx="6760922" cy="386574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5BFE35D-9BFB-0CD5-7E7E-479DC8A76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378" t="6842" r="732" b="20169"/>
            <a:stretch/>
          </p:blipFill>
          <p:spPr>
            <a:xfrm>
              <a:off x="5596437" y="1780868"/>
              <a:ext cx="1164483" cy="3241843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0693843-C3CC-6894-F294-CA13C98C8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932" b="6572"/>
            <a:stretch/>
          </p:blipFill>
          <p:spPr>
            <a:xfrm>
              <a:off x="-2" y="1628915"/>
              <a:ext cx="5722377" cy="386574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F29CF49-B476-8DA2-AAD0-B6D503B0A8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79" r="37641" b="7277"/>
          <a:stretch/>
        </p:blipFill>
        <p:spPr>
          <a:xfrm>
            <a:off x="4737875" y="617766"/>
            <a:ext cx="4346521" cy="302999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66804"/>
            <a:ext cx="9144000" cy="12989"/>
            <a:chOff x="1524000" y="366804"/>
            <a:chExt cx="9144000" cy="12989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366804"/>
              <a:ext cx="2191380" cy="1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8476620" y="366804"/>
              <a:ext cx="2191380" cy="64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-7136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EDE9131-25C0-CFE9-31BF-F4563EA710A5}"/>
              </a:ext>
            </a:extLst>
          </p:cNvPr>
          <p:cNvSpPr txBox="1"/>
          <p:nvPr/>
        </p:nvSpPr>
        <p:spPr>
          <a:xfrm>
            <a:off x="333690" y="4626981"/>
            <a:ext cx="1835406" cy="101566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*[2102.06660]: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Bors´anyi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Fodor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B5E175-FF6F-3DAA-0842-0B579A822C2F}"/>
              </a:ext>
            </a:extLst>
          </p:cNvPr>
          <p:cNvSpPr txBox="1"/>
          <p:nvPr/>
        </p:nvSpPr>
        <p:spPr>
          <a:xfrm>
            <a:off x="1531384" y="6398899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5D967E-5ACD-C653-F053-ECFF4057FEE1}"/>
              </a:ext>
            </a:extLst>
          </p:cNvPr>
          <p:cNvSpPr txBox="1"/>
          <p:nvPr/>
        </p:nvSpPr>
        <p:spPr>
          <a:xfrm>
            <a:off x="2186240" y="34109"/>
            <a:ext cx="46906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Finite chemical potential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01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511494"/>
            <a:ext cx="609597" cy="346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46506"/>
            <a:ext cx="9144000" cy="7045"/>
            <a:chOff x="1524000" y="346504"/>
            <a:chExt cx="9144000" cy="7045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346504"/>
              <a:ext cx="2802193" cy="70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7865806" y="346504"/>
              <a:ext cx="28021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0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9305528-7D17-F5D9-AEAB-01481E1F6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3" b="5461"/>
          <a:stretch/>
        </p:blipFill>
        <p:spPr>
          <a:xfrm>
            <a:off x="2224835" y="1114598"/>
            <a:ext cx="4694327" cy="4414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89F1C5-97BF-119F-C2A5-919D660EB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2202818"/>
            <a:ext cx="6123687" cy="38760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222B98B-2EA9-16D8-3213-456432333EBE}"/>
              </a:ext>
            </a:extLst>
          </p:cNvPr>
          <p:cNvSpPr txBox="1"/>
          <p:nvPr/>
        </p:nvSpPr>
        <p:spPr>
          <a:xfrm>
            <a:off x="1552133" y="6374079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E815D6-E7A3-4094-FFD3-24206F9A4C0A}"/>
              </a:ext>
            </a:extLst>
          </p:cNvPr>
          <p:cNvSpPr txBox="1"/>
          <p:nvPr/>
        </p:nvSpPr>
        <p:spPr>
          <a:xfrm>
            <a:off x="3154063" y="4203"/>
            <a:ext cx="2835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Phase diagram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7288818-ACB7-60A7-7901-24948DC79E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34" y="1705075"/>
            <a:ext cx="3682511" cy="2435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50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511494"/>
            <a:ext cx="609597" cy="346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46506"/>
            <a:ext cx="9144000" cy="7045"/>
            <a:chOff x="1524000" y="346504"/>
            <a:chExt cx="9144000" cy="7045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346504"/>
              <a:ext cx="2802193" cy="70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7865806" y="346504"/>
              <a:ext cx="28021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0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89F1C5-97BF-119F-C2A5-919D660EB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2202818"/>
            <a:ext cx="6123687" cy="38760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FE815D6-E7A3-4094-FFD3-24206F9A4C0A}"/>
              </a:ext>
            </a:extLst>
          </p:cNvPr>
          <p:cNvSpPr txBox="1"/>
          <p:nvPr/>
        </p:nvSpPr>
        <p:spPr>
          <a:xfrm>
            <a:off x="3154063" y="4203"/>
            <a:ext cx="2835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Phase diagram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E8E31E-F042-151E-3F39-57D4F62DC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45130" r="48239" b="18675"/>
          <a:stretch/>
        </p:blipFill>
        <p:spPr>
          <a:xfrm>
            <a:off x="5241953" y="1780737"/>
            <a:ext cx="3793892" cy="23601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BF9FC-868F-D640-4564-7C5D650E5BC1}"/>
              </a:ext>
            </a:extLst>
          </p:cNvPr>
          <p:cNvSpPr txBox="1"/>
          <p:nvPr/>
        </p:nvSpPr>
        <p:spPr>
          <a:xfrm>
            <a:off x="1882801" y="6326828"/>
            <a:ext cx="5378395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*[2404.12109]: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Qingxuan Fu, Song He, Li Li, Zhibin Li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3EBBF8-6309-57BF-E3CA-923732B6A1CF}"/>
              </a:ext>
            </a:extLst>
          </p:cNvPr>
          <p:cNvSpPr txBox="1"/>
          <p:nvPr/>
        </p:nvSpPr>
        <p:spPr>
          <a:xfrm>
            <a:off x="1356374" y="1093672"/>
            <a:ext cx="6431247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*[2309.00579]: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M.Hippert, J.Grefa, T.A.Manning, J.Noronha, etc.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95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511494"/>
            <a:ext cx="609597" cy="346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46506"/>
            <a:ext cx="9144000" cy="7045"/>
            <a:chOff x="1524000" y="346504"/>
            <a:chExt cx="9144000" cy="7045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346504"/>
              <a:ext cx="2802193" cy="70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7865806" y="346504"/>
              <a:ext cx="28021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0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22B98B-2EA9-16D8-3213-456432333EBE}"/>
              </a:ext>
            </a:extLst>
          </p:cNvPr>
          <p:cNvSpPr txBox="1"/>
          <p:nvPr/>
        </p:nvSpPr>
        <p:spPr>
          <a:xfrm>
            <a:off x="1882798" y="6361239"/>
            <a:ext cx="5378395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*[2404.12109]: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Qingxuan Fu, Song He, Li Li, Zhibin Li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E815D6-E7A3-4094-FFD3-24206F9A4C0A}"/>
              </a:ext>
            </a:extLst>
          </p:cNvPr>
          <p:cNvSpPr txBox="1"/>
          <p:nvPr/>
        </p:nvSpPr>
        <p:spPr>
          <a:xfrm>
            <a:off x="2924048" y="30152"/>
            <a:ext cx="32958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critical exponents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BA535B-3B82-BF0B-91E1-FA0501CDF5EF}"/>
              </a:ext>
            </a:extLst>
          </p:cNvPr>
          <p:cNvGrpSpPr/>
          <p:nvPr/>
        </p:nvGrpSpPr>
        <p:grpSpPr>
          <a:xfrm>
            <a:off x="183179" y="749924"/>
            <a:ext cx="8630153" cy="4835728"/>
            <a:chOff x="176982" y="973356"/>
            <a:chExt cx="8630153" cy="483572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2262F6D-9BB4-DE2D-7D75-A1F498D97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" t="2458" r="1069" b="2675"/>
            <a:stretch/>
          </p:blipFill>
          <p:spPr>
            <a:xfrm>
              <a:off x="973393" y="1368518"/>
              <a:ext cx="7049729" cy="4440566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3EF1C5D-6F14-6026-2122-1211D7D01F0C}"/>
                </a:ext>
              </a:extLst>
            </p:cNvPr>
            <p:cNvGrpSpPr/>
            <p:nvPr/>
          </p:nvGrpSpPr>
          <p:grpSpPr>
            <a:xfrm>
              <a:off x="356084" y="984064"/>
              <a:ext cx="2788117" cy="645830"/>
              <a:chOff x="346252" y="469540"/>
              <a:chExt cx="2788117" cy="645830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F1A2B6CB-80A8-F053-CECD-8E585606AF6D}"/>
                  </a:ext>
                </a:extLst>
              </p:cNvPr>
              <p:cNvGrpSpPr/>
              <p:nvPr/>
            </p:nvGrpSpPr>
            <p:grpSpPr>
              <a:xfrm>
                <a:off x="365916" y="469540"/>
                <a:ext cx="2768453" cy="645830"/>
                <a:chOff x="211169" y="1643214"/>
                <a:chExt cx="2768453" cy="645830"/>
              </a:xfrm>
            </p:grpSpPr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3A492F99-3741-66C6-B0FC-5019B6CF8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3338" b="86038"/>
                <a:stretch/>
              </p:blipFill>
              <p:spPr>
                <a:xfrm>
                  <a:off x="211169" y="1643214"/>
                  <a:ext cx="1381658" cy="645830"/>
                </a:xfrm>
                <a:prstGeom prst="roundRect">
                  <a:avLst/>
                </a:prstGeom>
              </p:spPr>
            </p:pic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C5CCAE86-04AD-DAF1-C506-0493DB24C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239" b="86038"/>
                <a:stretch/>
              </p:blipFill>
              <p:spPr>
                <a:xfrm>
                  <a:off x="1592827" y="1643214"/>
                  <a:ext cx="1386795" cy="645830"/>
                </a:xfrm>
                <a:prstGeom prst="roundRect">
                  <a:avLst/>
                </a:prstGeom>
              </p:spPr>
            </p:pic>
          </p:grp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87D225D-9EEE-CBE2-1844-F93411641ABB}"/>
                  </a:ext>
                </a:extLst>
              </p:cNvPr>
              <p:cNvSpPr/>
              <p:nvPr/>
            </p:nvSpPr>
            <p:spPr>
              <a:xfrm>
                <a:off x="346252" y="499268"/>
                <a:ext cx="2721413" cy="566710"/>
              </a:xfrm>
              <a:prstGeom prst="roundRect">
                <a:avLst/>
              </a:prstGeom>
              <a:noFill/>
              <a:ln w="28575">
                <a:solidFill>
                  <a:srgbClr val="4C467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A8AD0CC-886D-2E25-ED74-BE0AD57B5493}"/>
                </a:ext>
              </a:extLst>
            </p:cNvPr>
            <p:cNvGrpSpPr/>
            <p:nvPr/>
          </p:nvGrpSpPr>
          <p:grpSpPr>
            <a:xfrm>
              <a:off x="6085722" y="973356"/>
              <a:ext cx="2721413" cy="566710"/>
              <a:chOff x="6341245" y="543208"/>
              <a:chExt cx="2721413" cy="566710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2A8FE06-01FC-2059-4339-E8A1686909BF}"/>
                  </a:ext>
                </a:extLst>
              </p:cNvPr>
              <p:cNvSpPr/>
              <p:nvPr/>
            </p:nvSpPr>
            <p:spPr>
              <a:xfrm>
                <a:off x="6341245" y="543208"/>
                <a:ext cx="2721413" cy="56671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467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DC7F71D5-03D4-DD1A-59BE-B4E2972158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13" t="65227" r="26553" b="26788"/>
              <a:stretch/>
            </p:blipFill>
            <p:spPr>
              <a:xfrm>
                <a:off x="6513870" y="661561"/>
                <a:ext cx="2458065" cy="369332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4B5E48E-122D-D1BD-425C-784C7214B396}"/>
                </a:ext>
              </a:extLst>
            </p:cNvPr>
            <p:cNvGrpSpPr/>
            <p:nvPr/>
          </p:nvGrpSpPr>
          <p:grpSpPr>
            <a:xfrm>
              <a:off x="176982" y="5051125"/>
              <a:ext cx="2871019" cy="566710"/>
              <a:chOff x="-1" y="5346740"/>
              <a:chExt cx="2871019" cy="56671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EB7A35ED-597D-5D17-9E99-DFD5BD2026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9" t="14114" r="23328" b="74585"/>
              <a:stretch/>
            </p:blipFill>
            <p:spPr>
              <a:xfrm>
                <a:off x="-1" y="5359727"/>
                <a:ext cx="2871019" cy="522750"/>
              </a:xfrm>
              <a:prstGeom prst="rect">
                <a:avLst/>
              </a:prstGeom>
            </p:spPr>
          </p:pic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D83996DC-2CB5-0219-069F-947FFBB1F830}"/>
                  </a:ext>
                </a:extLst>
              </p:cNvPr>
              <p:cNvSpPr/>
              <p:nvPr/>
            </p:nvSpPr>
            <p:spPr>
              <a:xfrm>
                <a:off x="74801" y="5346740"/>
                <a:ext cx="2796217" cy="566710"/>
              </a:xfrm>
              <a:prstGeom prst="roundRect">
                <a:avLst/>
              </a:prstGeom>
              <a:noFill/>
              <a:ln w="28575">
                <a:solidFill>
                  <a:srgbClr val="4C467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1DCBC9A-9CA1-3544-8867-850411D2DA77}"/>
                </a:ext>
              </a:extLst>
            </p:cNvPr>
            <p:cNvGrpSpPr/>
            <p:nvPr/>
          </p:nvGrpSpPr>
          <p:grpSpPr>
            <a:xfrm>
              <a:off x="6085721" y="5049160"/>
              <a:ext cx="2721413" cy="566710"/>
              <a:chOff x="6594652" y="5346740"/>
              <a:chExt cx="2721413" cy="566710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966A7BD6-4FBC-EAEB-C64A-6DA0E67B49C2}"/>
                  </a:ext>
                </a:extLst>
              </p:cNvPr>
              <p:cNvSpPr/>
              <p:nvPr/>
            </p:nvSpPr>
            <p:spPr>
              <a:xfrm>
                <a:off x="6594652" y="5346740"/>
                <a:ext cx="2721413" cy="56671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467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93A0896F-09C4-79AE-E9A9-7B725BCD1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07" t="91833" r="28593" b="199"/>
              <a:stretch/>
            </p:blipFill>
            <p:spPr>
              <a:xfrm>
                <a:off x="6877366" y="5439263"/>
                <a:ext cx="2237887" cy="369332"/>
              </a:xfrm>
              <a:prstGeom prst="rect">
                <a:avLst/>
              </a:prstGeom>
            </p:spPr>
          </p:pic>
        </p:grp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DADA6F8-7D3F-6E67-C445-AF122A6510EF}"/>
              </a:ext>
            </a:extLst>
          </p:cNvPr>
          <p:cNvSpPr/>
          <p:nvPr/>
        </p:nvSpPr>
        <p:spPr>
          <a:xfrm>
            <a:off x="1412622" y="5665357"/>
            <a:ext cx="6318749" cy="5855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Closest to mean-field theory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0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>
            <a:cxnSpLocks/>
          </p:cNvCxnSpPr>
          <p:nvPr/>
        </p:nvCxnSpPr>
        <p:spPr>
          <a:xfrm flipH="1">
            <a:off x="7701566" y="4044"/>
            <a:ext cx="1442434" cy="805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/>
        </p:nvCxnSpPr>
        <p:spPr>
          <a:xfrm flipH="1">
            <a:off x="104974" y="6129747"/>
            <a:ext cx="959681" cy="7282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06E8559-6206-7E57-F088-719B7B35A848}"/>
              </a:ext>
            </a:extLst>
          </p:cNvPr>
          <p:cNvSpPr txBox="1"/>
          <p:nvPr/>
        </p:nvSpPr>
        <p:spPr>
          <a:xfrm>
            <a:off x="1084319" y="1402549"/>
            <a:ext cx="5434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 &amp; motivation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45413E7-2A4B-E793-9C52-7C89F5ADE6E8}"/>
              </a:ext>
            </a:extLst>
          </p:cNvPr>
          <p:cNvSpPr txBox="1"/>
          <p:nvPr/>
        </p:nvSpPr>
        <p:spPr>
          <a:xfrm>
            <a:off x="1084319" y="2699153"/>
            <a:ext cx="39677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Holographic model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60D0E2C-FA2C-4676-5C01-F5BFE93BFB52}"/>
              </a:ext>
            </a:extLst>
          </p:cNvPr>
          <p:cNvSpPr txBox="1"/>
          <p:nvPr/>
        </p:nvSpPr>
        <p:spPr>
          <a:xfrm>
            <a:off x="1084319" y="3995757"/>
            <a:ext cx="710130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Predictions &amp; QCD Phase diagram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FBAFDB-82C2-9148-4529-0B780651AF1E}"/>
              </a:ext>
            </a:extLst>
          </p:cNvPr>
          <p:cNvSpPr txBox="1"/>
          <p:nvPr/>
        </p:nvSpPr>
        <p:spPr>
          <a:xfrm>
            <a:off x="1084319" y="529236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99F8D32-76E3-C384-876B-3D249933E735}"/>
              </a:ext>
            </a:extLst>
          </p:cNvPr>
          <p:cNvCxnSpPr>
            <a:cxnSpLocks/>
          </p:cNvCxnSpPr>
          <p:nvPr/>
        </p:nvCxnSpPr>
        <p:spPr>
          <a:xfrm flipH="1">
            <a:off x="8687426" y="505586"/>
            <a:ext cx="456574" cy="247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ABB6FE0-5F8E-A877-3855-670491007972}"/>
              </a:ext>
            </a:extLst>
          </p:cNvPr>
          <p:cNvCxnSpPr>
            <a:cxnSpLocks/>
          </p:cNvCxnSpPr>
          <p:nvPr/>
        </p:nvCxnSpPr>
        <p:spPr>
          <a:xfrm>
            <a:off x="469017" y="0"/>
            <a:ext cx="1790837" cy="809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63429A3-921E-54B4-550B-C5873C607851}"/>
              </a:ext>
            </a:extLst>
          </p:cNvPr>
          <p:cNvSpPr/>
          <p:nvPr/>
        </p:nvSpPr>
        <p:spPr>
          <a:xfrm flipV="1">
            <a:off x="1505007" y="-4"/>
            <a:ext cx="6146429" cy="1257695"/>
          </a:xfrm>
          <a:prstGeom prst="triangle">
            <a:avLst>
              <a:gd name="adj" fmla="val 498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42D495-3133-8341-F6FA-70846E0A9A81}"/>
              </a:ext>
            </a:extLst>
          </p:cNvPr>
          <p:cNvSpPr txBox="1"/>
          <p:nvPr/>
        </p:nvSpPr>
        <p:spPr>
          <a:xfrm>
            <a:off x="3310107" y="-65632"/>
            <a:ext cx="29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68123D9-23C8-C1C8-6BE4-D036B894A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"/>
          <a:stretch/>
        </p:blipFill>
        <p:spPr>
          <a:xfrm>
            <a:off x="3676738" y="730620"/>
            <a:ext cx="4857665" cy="15155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0D24A0-7BB9-954D-7368-F76D82443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2132281"/>
            <a:ext cx="6394679" cy="411633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511494"/>
            <a:ext cx="609597" cy="346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37DAE7-5C19-7820-7887-BA966E76FAA7}"/>
              </a:ext>
            </a:extLst>
          </p:cNvPr>
          <p:cNvGrpSpPr/>
          <p:nvPr/>
        </p:nvGrpSpPr>
        <p:grpSpPr>
          <a:xfrm>
            <a:off x="0" y="346506"/>
            <a:ext cx="9144000" cy="7045"/>
            <a:chOff x="1524000" y="346504"/>
            <a:chExt cx="9144000" cy="7045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CAEC53F-5D69-EBDB-E0EC-90447577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346504"/>
              <a:ext cx="3824748" cy="70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A908F7D-5DEE-9755-8BE9-9B893C531895}"/>
                </a:ext>
              </a:extLst>
            </p:cNvPr>
            <p:cNvCxnSpPr>
              <a:cxnSpLocks/>
            </p:cNvCxnSpPr>
            <p:nvPr/>
          </p:nvCxnSpPr>
          <p:spPr>
            <a:xfrm>
              <a:off x="6877334" y="346504"/>
              <a:ext cx="37906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0" y="0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22B98B-2EA9-16D8-3213-456432333EBE}"/>
              </a:ext>
            </a:extLst>
          </p:cNvPr>
          <p:cNvSpPr txBox="1"/>
          <p:nvPr/>
        </p:nvSpPr>
        <p:spPr>
          <a:xfrm>
            <a:off x="1552134" y="6333180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E815D6-E7A3-4094-FFD3-24206F9A4C0A}"/>
              </a:ext>
            </a:extLst>
          </p:cNvPr>
          <p:cNvSpPr txBox="1"/>
          <p:nvPr/>
        </p:nvSpPr>
        <p:spPr>
          <a:xfrm>
            <a:off x="3154063" y="4203"/>
            <a:ext cx="28358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GWs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5794A1-4F77-106C-8C77-AA57A4B5E816}"/>
              </a:ext>
            </a:extLst>
          </p:cNvPr>
          <p:cNvSpPr txBox="1"/>
          <p:nvPr/>
        </p:nvSpPr>
        <p:spPr>
          <a:xfrm>
            <a:off x="462644" y="1077508"/>
            <a:ext cx="2988178" cy="707886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*[2103.06933]: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Guo H K, Sinha K, Vagie D, et al.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04A3BEF-0114-65F2-8C04-9BEF640E8634}"/>
              </a:ext>
            </a:extLst>
          </p:cNvPr>
          <p:cNvSpPr/>
          <p:nvPr/>
        </p:nvSpPr>
        <p:spPr>
          <a:xfrm>
            <a:off x="3126656" y="3429000"/>
            <a:ext cx="501447" cy="409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78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>
            <a:cxnSpLocks/>
          </p:cNvCxnSpPr>
          <p:nvPr/>
        </p:nvCxnSpPr>
        <p:spPr>
          <a:xfrm flipH="1">
            <a:off x="6991136" y="0"/>
            <a:ext cx="2152864" cy="1702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 flipH="1">
            <a:off x="0" y="4514045"/>
            <a:ext cx="1120462" cy="897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473043" y="2183366"/>
            <a:ext cx="19597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04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473043" y="2943066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036767" y="6498445"/>
            <a:ext cx="433543" cy="359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DB86F8B-2EEF-2445-8BA3-13D3F71412F7}"/>
              </a:ext>
            </a:extLst>
          </p:cNvPr>
          <p:cNvCxnSpPr>
            <a:cxnSpLocks/>
          </p:cNvCxnSpPr>
          <p:nvPr/>
        </p:nvCxnSpPr>
        <p:spPr>
          <a:xfrm flipH="1">
            <a:off x="2542034" y="2886381"/>
            <a:ext cx="3597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84C613B-E967-9215-157A-2718F23FD1E4}"/>
              </a:ext>
            </a:extLst>
          </p:cNvPr>
          <p:cNvSpPr/>
          <p:nvPr/>
        </p:nvSpPr>
        <p:spPr>
          <a:xfrm rot="16200000" flipV="1">
            <a:off x="1693805" y="2527118"/>
            <a:ext cx="1096061" cy="707703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任意多边形 39">
            <a:extLst>
              <a:ext uri="{FF2B5EF4-FFF2-40B4-BE49-F238E27FC236}">
                <a16:creationId xmlns:a16="http://schemas.microsoft.com/office/drawing/2014/main" id="{AE111EAD-1411-743B-5D51-A63D8B9D4B90}"/>
              </a:ext>
            </a:extLst>
          </p:cNvPr>
          <p:cNvSpPr/>
          <p:nvPr/>
        </p:nvSpPr>
        <p:spPr>
          <a:xfrm>
            <a:off x="8367253" y="6246254"/>
            <a:ext cx="776748" cy="611743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5932E3A8-CEA3-9402-CB17-7CE981CCCBE6}"/>
              </a:ext>
            </a:extLst>
          </p:cNvPr>
          <p:cNvSpPr/>
          <p:nvPr/>
        </p:nvSpPr>
        <p:spPr>
          <a:xfrm rot="16200000" flipV="1">
            <a:off x="-535687" y="2485008"/>
            <a:ext cx="2959358" cy="18879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9978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9">
            <a:extLst>
              <a:ext uri="{FF2B5EF4-FFF2-40B4-BE49-F238E27FC236}">
                <a16:creationId xmlns:a16="http://schemas.microsoft.com/office/drawing/2014/main" id="{41E97DAA-18E0-4106-A503-F63C91E3032D}"/>
              </a:ext>
            </a:extLst>
          </p:cNvPr>
          <p:cNvSpPr/>
          <p:nvPr/>
        </p:nvSpPr>
        <p:spPr>
          <a:xfrm>
            <a:off x="7834101" y="5840185"/>
            <a:ext cx="1309899" cy="101781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4671BF-70EC-551E-3C66-FBFF4432DF95}"/>
              </a:ext>
            </a:extLst>
          </p:cNvPr>
          <p:cNvSpPr txBox="1"/>
          <p:nvPr/>
        </p:nvSpPr>
        <p:spPr>
          <a:xfrm>
            <a:off x="463855" y="849915"/>
            <a:ext cx="82162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hQCD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to describe QCD phase diagram, yielding: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 with lattice simulations </a:t>
            </a:r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zero/</a:t>
            </a:r>
            <a:r>
              <a:rPr lang="it-IT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chemical potential</a:t>
            </a:r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/>
            <a:endParaRPr lang="it-IT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CEP,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agrees with </a:t>
            </a:r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field results and Bayesian analysis.</a:t>
            </a:r>
          </a:p>
          <a:p>
            <a:pPr indent="354013"/>
            <a:endParaRPr lang="it-IT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it-IT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behavier </a:t>
            </a:r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 with mean-field theory</a:t>
            </a:r>
          </a:p>
          <a:p>
            <a:pPr indent="354013"/>
            <a:endParaRPr lang="it-IT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stochastic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spectrum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by SFOPT.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3C96935-95F1-D107-504C-F987471CD92E}"/>
              </a:ext>
            </a:extLst>
          </p:cNvPr>
          <p:cNvGrpSpPr/>
          <p:nvPr/>
        </p:nvGrpSpPr>
        <p:grpSpPr>
          <a:xfrm>
            <a:off x="0" y="46740"/>
            <a:ext cx="9139917" cy="584775"/>
            <a:chOff x="1524000" y="46738"/>
            <a:chExt cx="9139917" cy="584775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E6EEF0F-8223-24CA-CD8D-C5ED5200EA54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524000" y="339125"/>
              <a:ext cx="307829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687949C-9A40-C77C-419F-E610CD9EE14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589704" y="339126"/>
              <a:ext cx="3074213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21CCB7-D92A-EBFB-E70D-FE50BB5A926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Summary</a:t>
              </a:r>
            </a:p>
          </p:txBody>
        </p:sp>
      </p:grp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A868F701-8F21-4533-967F-EA422E9973A1}"/>
              </a:ext>
            </a:extLst>
          </p:cNvPr>
          <p:cNvSpPr/>
          <p:nvPr/>
        </p:nvSpPr>
        <p:spPr>
          <a:xfrm flipV="1">
            <a:off x="0" y="0"/>
            <a:ext cx="1218957" cy="953697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88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flipV="1">
            <a:off x="0" y="0"/>
            <a:ext cx="4141093" cy="3513211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7142825" y="5167109"/>
            <a:ext cx="2001175" cy="1690891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2327812"/>
            <a:ext cx="2171699" cy="18010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2A0C45-932D-4063-B197-EA53B6D18701}"/>
              </a:ext>
            </a:extLst>
          </p:cNvPr>
          <p:cNvGrpSpPr/>
          <p:nvPr/>
        </p:nvGrpSpPr>
        <p:grpSpPr>
          <a:xfrm>
            <a:off x="1483400" y="2"/>
            <a:ext cx="3088600" cy="2669287"/>
            <a:chOff x="3702807" y="-55218"/>
            <a:chExt cx="3075052" cy="252400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702807" y="1755651"/>
              <a:ext cx="859880" cy="7131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cxnSpLocks/>
            </p:cNvCxnSpPr>
            <p:nvPr/>
          </p:nvCxnSpPr>
          <p:spPr>
            <a:xfrm flipH="1">
              <a:off x="4955453" y="-55218"/>
              <a:ext cx="1822406" cy="15113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>
            <a:cxnSpLocks/>
          </p:cNvCxnSpPr>
          <p:nvPr/>
        </p:nvCxnSpPr>
        <p:spPr>
          <a:xfrm flipH="1">
            <a:off x="7998231" y="4333154"/>
            <a:ext cx="1145769" cy="9456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BE16793-4F22-46C3-8308-311B356EE7CB}"/>
              </a:ext>
            </a:extLst>
          </p:cNvPr>
          <p:cNvGrpSpPr/>
          <p:nvPr/>
        </p:nvGrpSpPr>
        <p:grpSpPr>
          <a:xfrm>
            <a:off x="1707410" y="2994101"/>
            <a:ext cx="6653446" cy="1339053"/>
            <a:chOff x="1972875" y="2597286"/>
            <a:chExt cx="6653445" cy="133905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4881579-34ED-453E-BF3F-33BCAB319C21}"/>
                </a:ext>
              </a:extLst>
            </p:cNvPr>
            <p:cNvSpPr txBox="1"/>
            <p:nvPr/>
          </p:nvSpPr>
          <p:spPr>
            <a:xfrm>
              <a:off x="3664706" y="2597286"/>
              <a:ext cx="4961614" cy="10064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42915">
                <a:lnSpc>
                  <a:spcPct val="90000"/>
                </a:lnSpc>
                <a:spcBef>
                  <a:spcPct val="0"/>
                </a:spcBef>
                <a:spcAft>
                  <a:spcPts val="422"/>
                </a:spcAft>
                <a:defRPr/>
              </a:pPr>
              <a:r>
                <a:rPr lang="en-US" altLang="zh-CN" sz="66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Thank you！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92A6EB5-40BC-490E-8503-D748B3BF81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2875" y="3705282"/>
              <a:ext cx="5302996" cy="0"/>
            </a:xfrm>
            <a:prstGeom prst="lin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3C5EF2D-AE31-4857-B589-E952B9D60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8807" y="3936339"/>
              <a:ext cx="3632058" cy="0"/>
            </a:xfrm>
            <a:prstGeom prst="lin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01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>
            <a:cxnSpLocks/>
          </p:cNvCxnSpPr>
          <p:nvPr/>
        </p:nvCxnSpPr>
        <p:spPr>
          <a:xfrm flipH="1">
            <a:off x="6991136" y="0"/>
            <a:ext cx="2152864" cy="1702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 flipH="1">
            <a:off x="0" y="3934911"/>
            <a:ext cx="1138235" cy="856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500688" y="2091480"/>
            <a:ext cx="19597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01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00688" y="2838982"/>
            <a:ext cx="660091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 &amp; motivation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036767" y="6498445"/>
            <a:ext cx="433543" cy="359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DB86F8B-2EEF-2445-8BA3-13D3F71412F7}"/>
              </a:ext>
            </a:extLst>
          </p:cNvPr>
          <p:cNvCxnSpPr>
            <a:cxnSpLocks/>
          </p:cNvCxnSpPr>
          <p:nvPr/>
        </p:nvCxnSpPr>
        <p:spPr>
          <a:xfrm flipH="1">
            <a:off x="1569679" y="2794495"/>
            <a:ext cx="3597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84C613B-E967-9215-157A-2718F23FD1E4}"/>
              </a:ext>
            </a:extLst>
          </p:cNvPr>
          <p:cNvSpPr/>
          <p:nvPr/>
        </p:nvSpPr>
        <p:spPr>
          <a:xfrm rot="16200000" flipV="1">
            <a:off x="721450" y="2435232"/>
            <a:ext cx="1096061" cy="707703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任意多边形 39">
            <a:extLst>
              <a:ext uri="{FF2B5EF4-FFF2-40B4-BE49-F238E27FC236}">
                <a16:creationId xmlns:a16="http://schemas.microsoft.com/office/drawing/2014/main" id="{AE111EAD-1411-743B-5D51-A63D8B9D4B90}"/>
              </a:ext>
            </a:extLst>
          </p:cNvPr>
          <p:cNvSpPr/>
          <p:nvPr/>
        </p:nvSpPr>
        <p:spPr>
          <a:xfrm>
            <a:off x="8367253" y="6246254"/>
            <a:ext cx="776748" cy="611743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C874504-AB24-3988-3637-FA08DC845A07}"/>
              </a:ext>
            </a:extLst>
          </p:cNvPr>
          <p:cNvSpPr/>
          <p:nvPr/>
        </p:nvSpPr>
        <p:spPr>
          <a:xfrm rot="16200000" flipV="1">
            <a:off x="-165493" y="2888267"/>
            <a:ext cx="1258745" cy="927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188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cxnSpLocks/>
          </p:cNvCxnSpPr>
          <p:nvPr/>
        </p:nvCxnSpPr>
        <p:spPr>
          <a:xfrm>
            <a:off x="0" y="375593"/>
            <a:ext cx="31718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</p:cNvCxnSpPr>
          <p:nvPr/>
        </p:nvCxnSpPr>
        <p:spPr>
          <a:xfrm>
            <a:off x="5972184" y="375595"/>
            <a:ext cx="31718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078296" y="46740"/>
            <a:ext cx="2987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motivation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任意多边形 39">
            <a:extLst>
              <a:ext uri="{FF2B5EF4-FFF2-40B4-BE49-F238E27FC236}">
                <a16:creationId xmlns:a16="http://schemas.microsoft.com/office/drawing/2014/main" id="{A644A65C-3252-4989-B0B7-339D92DC26AA}"/>
              </a:ext>
            </a:extLst>
          </p:cNvPr>
          <p:cNvSpPr/>
          <p:nvPr/>
        </p:nvSpPr>
        <p:spPr>
          <a:xfrm>
            <a:off x="7945377" y="6071069"/>
            <a:ext cx="1198623" cy="783601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8FC107A9-C41C-45B0-AE19-F588E1805D73}"/>
              </a:ext>
            </a:extLst>
          </p:cNvPr>
          <p:cNvSpPr/>
          <p:nvPr/>
        </p:nvSpPr>
        <p:spPr>
          <a:xfrm flipV="1">
            <a:off x="0" y="5794"/>
            <a:ext cx="1602659" cy="1111046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3C1B20-0776-5592-EEF6-51BA196E9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1" y="960368"/>
            <a:ext cx="6684466" cy="53481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A9648A7-4BE4-2BCC-D017-BBE388B28991}"/>
              </a:ext>
            </a:extLst>
          </p:cNvPr>
          <p:cNvSpPr txBox="1"/>
          <p:nvPr/>
        </p:nvSpPr>
        <p:spPr>
          <a:xfrm>
            <a:off x="2910758" y="6308483"/>
            <a:ext cx="3384773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*[0809.3137]: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Tribble R, Heinz U.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79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cxnSpLocks/>
          </p:cNvCxnSpPr>
          <p:nvPr/>
        </p:nvCxnSpPr>
        <p:spPr>
          <a:xfrm>
            <a:off x="0" y="375593"/>
            <a:ext cx="31718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</p:cNvCxnSpPr>
          <p:nvPr/>
        </p:nvCxnSpPr>
        <p:spPr>
          <a:xfrm>
            <a:off x="5972184" y="375595"/>
            <a:ext cx="31718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078296" y="46740"/>
            <a:ext cx="2987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motivation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任意多边形 39">
            <a:extLst>
              <a:ext uri="{FF2B5EF4-FFF2-40B4-BE49-F238E27FC236}">
                <a16:creationId xmlns:a16="http://schemas.microsoft.com/office/drawing/2014/main" id="{A644A65C-3252-4989-B0B7-339D92DC26AA}"/>
              </a:ext>
            </a:extLst>
          </p:cNvPr>
          <p:cNvSpPr/>
          <p:nvPr/>
        </p:nvSpPr>
        <p:spPr>
          <a:xfrm>
            <a:off x="7945377" y="6071069"/>
            <a:ext cx="1198623" cy="783601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8FC107A9-C41C-45B0-AE19-F588E1805D73}"/>
              </a:ext>
            </a:extLst>
          </p:cNvPr>
          <p:cNvSpPr/>
          <p:nvPr/>
        </p:nvSpPr>
        <p:spPr>
          <a:xfrm flipV="1">
            <a:off x="0" y="5794"/>
            <a:ext cx="1602659" cy="1111046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8BA46F3-8389-872B-4FB1-34CD0BAB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768357"/>
            <a:ext cx="6400796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6B6A071E-E698-8CFD-9BD4-D50E4A9F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28" y="5588324"/>
            <a:ext cx="80911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Schwinger–Dyson equation (DSE):  2109.09935, 1607.01675, 1011.2876, 1403.3797, 1405.4762, 2002.07500.</a:t>
            </a:r>
          </a:p>
          <a:p>
            <a:pPr eaLnBrk="1" hangingPunct="1"/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Nambu–Jona-</a:t>
            </a:r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Lasinio</a:t>
            </a: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 (NJL, PNJL):  1801.09215, </a:t>
            </a:r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 504 (1989), 668-684.</a:t>
            </a:r>
          </a:p>
          <a:p>
            <a:pPr eaLnBrk="1" hangingPunct="1"/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renormalization group (FRG):  1909.02991, 1709.05654.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cxnSpLocks/>
          </p:cNvCxnSpPr>
          <p:nvPr/>
        </p:nvCxnSpPr>
        <p:spPr>
          <a:xfrm>
            <a:off x="0" y="363792"/>
            <a:ext cx="3561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</p:cNvCxnSpPr>
          <p:nvPr/>
        </p:nvCxnSpPr>
        <p:spPr>
          <a:xfrm>
            <a:off x="5460642" y="363792"/>
            <a:ext cx="36833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842750" y="52087"/>
            <a:ext cx="14005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hQCD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任意多边形 39">
            <a:extLst>
              <a:ext uri="{FF2B5EF4-FFF2-40B4-BE49-F238E27FC236}">
                <a16:creationId xmlns:a16="http://schemas.microsoft.com/office/drawing/2014/main" id="{A644A65C-3252-4989-B0B7-339D92DC26AA}"/>
              </a:ext>
            </a:extLst>
          </p:cNvPr>
          <p:cNvSpPr/>
          <p:nvPr/>
        </p:nvSpPr>
        <p:spPr>
          <a:xfrm>
            <a:off x="7945377" y="6074399"/>
            <a:ext cx="1198623" cy="783601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8FC107A9-C41C-45B0-AE19-F588E1805D73}"/>
              </a:ext>
            </a:extLst>
          </p:cNvPr>
          <p:cNvSpPr/>
          <p:nvPr/>
        </p:nvSpPr>
        <p:spPr>
          <a:xfrm flipV="1">
            <a:off x="0" y="0"/>
            <a:ext cx="1602659" cy="1111046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F808BB-77C3-5DC8-3D28-2975494AAB75}"/>
              </a:ext>
            </a:extLst>
          </p:cNvPr>
          <p:cNvSpPr txBox="1"/>
          <p:nvPr/>
        </p:nvSpPr>
        <p:spPr>
          <a:xfrm>
            <a:off x="352890" y="112028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/CFT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DF62CA-FCF0-09B1-59F9-B08997D2A699}"/>
              </a:ext>
            </a:extLst>
          </p:cNvPr>
          <p:cNvSpPr txBox="1"/>
          <p:nvPr/>
        </p:nvSpPr>
        <p:spPr>
          <a:xfrm>
            <a:off x="899649" y="3386664"/>
            <a:ext cx="286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97264C0-9214-7A0C-32A7-86D4CCA0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32" y="1820556"/>
            <a:ext cx="1950064" cy="6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2F75FF3-B492-2072-950F-674A6142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20" y="1926232"/>
            <a:ext cx="2514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4">
            <a:extLst>
              <a:ext uri="{FF2B5EF4-FFF2-40B4-BE49-F238E27FC236}">
                <a16:creationId xmlns:a16="http://schemas.microsoft.com/office/drawing/2014/main" id="{F5E5E127-6D9F-6333-FEB7-E6CA84AE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047" y="2011086"/>
            <a:ext cx="1400545" cy="293735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2A65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25C10A-96BB-6F67-410B-47E735F0A9DE}"/>
              </a:ext>
            </a:extLst>
          </p:cNvPr>
          <p:cNvSpPr txBox="1"/>
          <p:nvPr/>
        </p:nvSpPr>
        <p:spPr>
          <a:xfrm>
            <a:off x="5632863" y="3230619"/>
            <a:ext cx="2689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Non-Abelian gauge theory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E0DA486-1438-80FD-CF3B-8BA172B4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046" y="3560806"/>
            <a:ext cx="1400545" cy="293735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2A65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0419DE-6938-5469-6F09-DE7EFBAA5C83}"/>
              </a:ext>
            </a:extLst>
          </p:cNvPr>
          <p:cNvSpPr txBox="1"/>
          <p:nvPr/>
        </p:nvSpPr>
        <p:spPr>
          <a:xfrm>
            <a:off x="352890" y="255024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060AE2-6565-F7FC-0A4A-29D8E9EEA4EE}"/>
              </a:ext>
            </a:extLst>
          </p:cNvPr>
          <p:cNvSpPr txBox="1"/>
          <p:nvPr/>
        </p:nvSpPr>
        <p:spPr>
          <a:xfrm>
            <a:off x="352890" y="4159367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9B9C57-C81C-6118-68E9-B20DD9EF15A2}"/>
              </a:ext>
            </a:extLst>
          </p:cNvPr>
          <p:cNvSpPr txBox="1"/>
          <p:nvPr/>
        </p:nvSpPr>
        <p:spPr>
          <a:xfrm>
            <a:off x="871521" y="4965003"/>
            <a:ext cx="286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693CFB-84EE-F58A-0611-F26A5274F217}"/>
              </a:ext>
            </a:extLst>
          </p:cNvPr>
          <p:cNvSpPr txBox="1"/>
          <p:nvPr/>
        </p:nvSpPr>
        <p:spPr>
          <a:xfrm>
            <a:off x="5558962" y="4965002"/>
            <a:ext cx="268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48D301B3-9121-F5A2-8732-64878AFE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046" y="5110524"/>
            <a:ext cx="1400545" cy="293735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2A65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fornian FB" panose="0207040306080B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3BA83CC-E023-4707-1CC5-301896C88656}"/>
              </a:ext>
            </a:extLst>
          </p:cNvPr>
          <p:cNvSpPr/>
          <p:nvPr/>
        </p:nvSpPr>
        <p:spPr>
          <a:xfrm>
            <a:off x="1374923" y="4859257"/>
            <a:ext cx="1858427" cy="79627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5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>
            <a:cxnSpLocks/>
          </p:cNvCxnSpPr>
          <p:nvPr/>
        </p:nvCxnSpPr>
        <p:spPr>
          <a:xfrm flipH="1">
            <a:off x="6991136" y="0"/>
            <a:ext cx="2152864" cy="1702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 flipH="1">
            <a:off x="0" y="3934911"/>
            <a:ext cx="1138235" cy="856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500688" y="2091480"/>
            <a:ext cx="19597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02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00688" y="2887384"/>
            <a:ext cx="480932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Holographic model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036767" y="6498445"/>
            <a:ext cx="433543" cy="359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DB86F8B-2EEF-2445-8BA3-13D3F71412F7}"/>
              </a:ext>
            </a:extLst>
          </p:cNvPr>
          <p:cNvCxnSpPr>
            <a:cxnSpLocks/>
          </p:cNvCxnSpPr>
          <p:nvPr/>
        </p:nvCxnSpPr>
        <p:spPr>
          <a:xfrm flipH="1">
            <a:off x="1569679" y="2794495"/>
            <a:ext cx="3597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84C613B-E967-9215-157A-2718F23FD1E4}"/>
              </a:ext>
            </a:extLst>
          </p:cNvPr>
          <p:cNvSpPr/>
          <p:nvPr/>
        </p:nvSpPr>
        <p:spPr>
          <a:xfrm rot="16200000" flipV="1">
            <a:off x="721450" y="2435232"/>
            <a:ext cx="1096061" cy="707703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任意多边形 39">
            <a:extLst>
              <a:ext uri="{FF2B5EF4-FFF2-40B4-BE49-F238E27FC236}">
                <a16:creationId xmlns:a16="http://schemas.microsoft.com/office/drawing/2014/main" id="{AE111EAD-1411-743B-5D51-A63D8B9D4B90}"/>
              </a:ext>
            </a:extLst>
          </p:cNvPr>
          <p:cNvSpPr/>
          <p:nvPr/>
        </p:nvSpPr>
        <p:spPr>
          <a:xfrm>
            <a:off x="8367253" y="6246254"/>
            <a:ext cx="776748" cy="611743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C874504-AB24-3988-3637-FA08DC845A07}"/>
              </a:ext>
            </a:extLst>
          </p:cNvPr>
          <p:cNvSpPr/>
          <p:nvPr/>
        </p:nvSpPr>
        <p:spPr>
          <a:xfrm rot="16200000" flipV="1">
            <a:off x="-165493" y="2888267"/>
            <a:ext cx="1258745" cy="927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zh-CN" altLang="en-US" sz="1351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1854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390968"/>
            <a:ext cx="606205" cy="4670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F1F6D5D8-EC0E-EE60-5F71-3F3C25A08739}"/>
              </a:ext>
            </a:extLst>
          </p:cNvPr>
          <p:cNvSpPr/>
          <p:nvPr/>
        </p:nvSpPr>
        <p:spPr>
          <a:xfrm>
            <a:off x="331802" y="1059878"/>
            <a:ext cx="1633541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7040E6F-D028-6942-79CA-5C58FA020CF5}"/>
              </a:ext>
            </a:extLst>
          </p:cNvPr>
          <p:cNvSpPr/>
          <p:nvPr/>
        </p:nvSpPr>
        <p:spPr>
          <a:xfrm>
            <a:off x="331802" y="3346581"/>
            <a:ext cx="4902454" cy="5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Φ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Breaking Conformal Symmetry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1775B-B286-E099-2124-C9FF20203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30" y="1929105"/>
            <a:ext cx="7121814" cy="10231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332DF1-8295-F471-45F0-437FC3DA2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2" y="4067130"/>
            <a:ext cx="3672448" cy="93011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367A5DF-5017-0F03-4AC5-0796283AFD6D}"/>
              </a:ext>
            </a:extLst>
          </p:cNvPr>
          <p:cNvSpPr/>
          <p:nvPr/>
        </p:nvSpPr>
        <p:spPr>
          <a:xfrm>
            <a:off x="331802" y="5378871"/>
            <a:ext cx="4902454" cy="5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Baryon Chemical Potential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8A66C8-BF7D-EF8F-F783-CC6A41DDB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20" y="3272788"/>
            <a:ext cx="3527402" cy="2343678"/>
          </a:xfrm>
          <a:prstGeom prst="rect">
            <a:avLst/>
          </a:prstGeom>
        </p:spPr>
      </p:pic>
      <p:sp>
        <p:nvSpPr>
          <p:cNvPr id="20" name="箭头: 虚尾 19">
            <a:extLst>
              <a:ext uri="{FF2B5EF4-FFF2-40B4-BE49-F238E27FC236}">
                <a16:creationId xmlns:a16="http://schemas.microsoft.com/office/drawing/2014/main" id="{8B6B424E-48F9-8835-995C-C5C61AD94D91}"/>
              </a:ext>
            </a:extLst>
          </p:cNvPr>
          <p:cNvSpPr/>
          <p:nvPr/>
        </p:nvSpPr>
        <p:spPr>
          <a:xfrm rot="21236763">
            <a:off x="5376739" y="5470985"/>
            <a:ext cx="2836451" cy="221193"/>
          </a:xfrm>
          <a:prstGeom prst="stripedRightArrow">
            <a:avLst>
              <a:gd name="adj1" fmla="val 50000"/>
              <a:gd name="adj2" fmla="val 16515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5348A5-D85A-7FAF-6499-CD5ED49801BB}"/>
              </a:ext>
            </a:extLst>
          </p:cNvPr>
          <p:cNvSpPr/>
          <p:nvPr/>
        </p:nvSpPr>
        <p:spPr>
          <a:xfrm>
            <a:off x="6341808" y="5201891"/>
            <a:ext cx="560439" cy="17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F9C5561-C5E1-5281-BA3B-21378E1BC687}"/>
              </a:ext>
            </a:extLst>
          </p:cNvPr>
          <p:cNvSpPr/>
          <p:nvPr/>
        </p:nvSpPr>
        <p:spPr>
          <a:xfrm>
            <a:off x="8302731" y="4208651"/>
            <a:ext cx="792108" cy="18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7BC7B8-8E02-1278-90FC-2364AE6D2353}"/>
              </a:ext>
            </a:extLst>
          </p:cNvPr>
          <p:cNvSpPr txBox="1"/>
          <p:nvPr/>
        </p:nvSpPr>
        <p:spPr>
          <a:xfrm>
            <a:off x="2375947" y="854500"/>
            <a:ext cx="632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flavor system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Einstein-Maxwell-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(EMD) Model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3AF411-2003-F7B3-BF13-B33BE68F4F49}"/>
              </a:ext>
            </a:extLst>
          </p:cNvPr>
          <p:cNvSpPr txBox="1"/>
          <p:nvPr/>
        </p:nvSpPr>
        <p:spPr>
          <a:xfrm>
            <a:off x="1546893" y="6352974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39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A492B1C-21BB-4B85-9C9E-B1A90722EBC3}"/>
              </a:ext>
            </a:extLst>
          </p:cNvPr>
          <p:cNvCxnSpPr>
            <a:cxnSpLocks/>
          </p:cNvCxnSpPr>
          <p:nvPr/>
        </p:nvCxnSpPr>
        <p:spPr>
          <a:xfrm flipH="1">
            <a:off x="8534403" y="6410632"/>
            <a:ext cx="606205" cy="44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FB0753-A1FA-A48B-9CE4-78CE9882E0F0}"/>
              </a:ext>
            </a:extLst>
          </p:cNvPr>
          <p:cNvGrpSpPr/>
          <p:nvPr/>
        </p:nvGrpSpPr>
        <p:grpSpPr>
          <a:xfrm>
            <a:off x="0" y="46740"/>
            <a:ext cx="9140608" cy="584775"/>
            <a:chOff x="1524000" y="46738"/>
            <a:chExt cx="9094839" cy="584775"/>
          </a:xfrm>
        </p:grpSpPr>
        <p:cxnSp>
          <p:nvCxnSpPr>
            <p:cNvPr id="25" name="直接连接符 24"/>
            <p:cNvCxnSpPr>
              <a:cxnSpLocks/>
              <a:endCxn id="13" idx="1"/>
            </p:cNvCxnSpPr>
            <p:nvPr/>
          </p:nvCxnSpPr>
          <p:spPr>
            <a:xfrm flipV="1">
              <a:off x="1524000" y="339126"/>
              <a:ext cx="3078296" cy="100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  <a:stCxn id="13" idx="3"/>
            </p:cNvCxnSpPr>
            <p:nvPr/>
          </p:nvCxnSpPr>
          <p:spPr>
            <a:xfrm>
              <a:off x="7589704" y="339126"/>
              <a:ext cx="3029135" cy="147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8B0FFC-9F39-E512-5E5C-A4B35D47154A}"/>
                </a:ext>
              </a:extLst>
            </p:cNvPr>
            <p:cNvSpPr txBox="1"/>
            <p:nvPr/>
          </p:nvSpPr>
          <p:spPr>
            <a:xfrm>
              <a:off x="4602296" y="46738"/>
              <a:ext cx="298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EMD Model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任意多边形 39">
            <a:extLst>
              <a:ext uri="{FF2B5EF4-FFF2-40B4-BE49-F238E27FC236}">
                <a16:creationId xmlns:a16="http://schemas.microsoft.com/office/drawing/2014/main" id="{07B328CE-210E-4995-B8B0-4F31D32A1B0B}"/>
              </a:ext>
            </a:extLst>
          </p:cNvPr>
          <p:cNvSpPr/>
          <p:nvPr/>
        </p:nvSpPr>
        <p:spPr>
          <a:xfrm rot="10800000">
            <a:off x="3393" y="-3574"/>
            <a:ext cx="1238865" cy="973355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71BB69-87BA-53DB-B62B-494258363132}"/>
              </a:ext>
            </a:extLst>
          </p:cNvPr>
          <p:cNvSpPr/>
          <p:nvPr/>
        </p:nvSpPr>
        <p:spPr>
          <a:xfrm>
            <a:off x="425487" y="1058646"/>
            <a:ext cx="1633541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Ansatz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FD6E6C-3342-5BDF-9989-3438D2520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r="5901"/>
          <a:stretch/>
        </p:blipFill>
        <p:spPr>
          <a:xfrm>
            <a:off x="2127022" y="1439897"/>
            <a:ext cx="5692463" cy="183292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8FC40A3-7D74-A58C-2259-36F728C9A421}"/>
              </a:ext>
            </a:extLst>
          </p:cNvPr>
          <p:cNvSpPr/>
          <p:nvPr/>
        </p:nvSpPr>
        <p:spPr>
          <a:xfrm>
            <a:off x="425487" y="3017418"/>
            <a:ext cx="1633541" cy="58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D97FB2-6268-5930-4C0E-1D15C0ACE7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4018"/>
          <a:stretch/>
        </p:blipFill>
        <p:spPr>
          <a:xfrm>
            <a:off x="288569" y="3752752"/>
            <a:ext cx="4525713" cy="23075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1523CD-F405-06BD-9F28-D1DC99FE8C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/>
          <a:stretch/>
        </p:blipFill>
        <p:spPr>
          <a:xfrm>
            <a:off x="4789898" y="3839520"/>
            <a:ext cx="4326326" cy="12202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E8720-6DA5-4570-7160-4FD7F6F8C6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/>
          <a:stretch/>
        </p:blipFill>
        <p:spPr>
          <a:xfrm>
            <a:off x="4728645" y="5024294"/>
            <a:ext cx="3045222" cy="118583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6993B70-AA6B-A55A-60A2-977BA038874A}"/>
              </a:ext>
            </a:extLst>
          </p:cNvPr>
          <p:cNvGrpSpPr/>
          <p:nvPr/>
        </p:nvGrpSpPr>
        <p:grpSpPr>
          <a:xfrm>
            <a:off x="6476754" y="5194369"/>
            <a:ext cx="2057649" cy="455914"/>
            <a:chOff x="8734881" y="4965305"/>
            <a:chExt cx="2648983" cy="59322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CE319CE-8D7C-2C9A-2719-822E7F5CE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512" y="5004300"/>
              <a:ext cx="2162313" cy="494483"/>
            </a:xfrm>
            <a:prstGeom prst="rect">
              <a:avLst/>
            </a:prstGeom>
          </p:spPr>
        </p:pic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D38622E0-3733-E3AD-FBB9-7B700B52DE25}"/>
                </a:ext>
              </a:extLst>
            </p:cNvPr>
            <p:cNvSpPr/>
            <p:nvPr/>
          </p:nvSpPr>
          <p:spPr>
            <a:xfrm rot="20466376">
              <a:off x="8734881" y="5238825"/>
              <a:ext cx="530942" cy="3197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3E4CDCC-F2C1-270B-25D6-4CE1ECA78327}"/>
                </a:ext>
              </a:extLst>
            </p:cNvPr>
            <p:cNvSpPr/>
            <p:nvPr/>
          </p:nvSpPr>
          <p:spPr>
            <a:xfrm>
              <a:off x="9217453" y="4965305"/>
              <a:ext cx="2166411" cy="57785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B258BC2-AD80-3C59-22A5-2A287AAD02BE}"/>
              </a:ext>
            </a:extLst>
          </p:cNvPr>
          <p:cNvSpPr txBox="1"/>
          <p:nvPr/>
        </p:nvSpPr>
        <p:spPr>
          <a:xfrm>
            <a:off x="1552135" y="6366407"/>
            <a:ext cx="603973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*[2201.02004]: 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Rong-Gen Cai, Song He, Li Li, Yuan-Xu Wang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6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4c1112-77b0-44fd-b649-ab1d9e70d739"/>
</p:tagLst>
</file>

<file path=ppt/theme/theme1.xml><?xml version="1.0" encoding="utf-8"?>
<a:theme xmlns:a="http://schemas.openxmlformats.org/drawingml/2006/main" name="第一PPT，www.1ppt.com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CC5"/>
      </a:accent1>
      <a:accent2>
        <a:srgbClr val="4C4676"/>
      </a:accent2>
      <a:accent3>
        <a:srgbClr val="298CC5"/>
      </a:accent3>
      <a:accent4>
        <a:srgbClr val="4C4676"/>
      </a:accent4>
      <a:accent5>
        <a:srgbClr val="298CC5"/>
      </a:accent5>
      <a:accent6>
        <a:srgbClr val="4C467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9695</TotalTime>
  <Words>580</Words>
  <Application>Microsoft Office PowerPoint</Application>
  <PresentationFormat>全屏显示(4:3)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Arial</vt:lpstr>
      <vt:lpstr>Calibri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Yuanxu Wang</cp:lastModifiedBy>
  <cp:revision>166</cp:revision>
  <dcterms:created xsi:type="dcterms:W3CDTF">2017-08-08T02:58:07Z</dcterms:created>
  <dcterms:modified xsi:type="dcterms:W3CDTF">2024-05-17T10:59:32Z</dcterms:modified>
</cp:coreProperties>
</file>