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  <p:sldMasterId id="2147483680" r:id="rId5"/>
  </p:sldMasterIdLst>
  <p:notesMasterIdLst>
    <p:notesMasterId r:id="rId30"/>
  </p:notesMasterIdLst>
  <p:handoutMasterIdLst>
    <p:handoutMasterId r:id="rId31"/>
  </p:handoutMasterIdLst>
  <p:sldIdLst>
    <p:sldId id="304" r:id="rId6"/>
    <p:sldId id="340" r:id="rId7"/>
    <p:sldId id="339" r:id="rId8"/>
    <p:sldId id="356" r:id="rId9"/>
    <p:sldId id="490" r:id="rId10"/>
    <p:sldId id="357" r:id="rId11"/>
    <p:sldId id="415" r:id="rId12"/>
    <p:sldId id="329" r:id="rId13"/>
    <p:sldId id="330" r:id="rId14"/>
    <p:sldId id="324" r:id="rId15"/>
    <p:sldId id="327" r:id="rId16"/>
    <p:sldId id="461" r:id="rId17"/>
    <p:sldId id="292" r:id="rId18"/>
    <p:sldId id="333" r:id="rId19"/>
    <p:sldId id="435" r:id="rId20"/>
    <p:sldId id="409" r:id="rId21"/>
    <p:sldId id="412" r:id="rId22"/>
    <p:sldId id="326" r:id="rId23"/>
    <p:sldId id="487" r:id="rId24"/>
    <p:sldId id="488" r:id="rId25"/>
    <p:sldId id="332" r:id="rId26"/>
    <p:sldId id="303" r:id="rId27"/>
    <p:sldId id="293" r:id="rId28"/>
    <p:sldId id="489" r:id="rId29"/>
  </p:sldIdLst>
  <p:sldSz cx="12192000" cy="6858000"/>
  <p:notesSz cx="6858000" cy="9144000"/>
  <p:custDataLst>
    <p:tags r:id="rId32"/>
  </p:custDataLst>
  <p:defaultTextStyle>
    <a:defPPr rtl="0">
      <a:defRPr lang="zh-CN"/>
    </a:defPPr>
    <a:lvl1pPr marL="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9D"/>
    <a:srgbClr val="005CA5"/>
    <a:srgbClr val="A9D7D9"/>
    <a:srgbClr val="FFFFFF"/>
    <a:srgbClr val="93D3D9"/>
    <a:srgbClr val="7E8679"/>
    <a:srgbClr val="00447D"/>
    <a:srgbClr val="005AA2"/>
    <a:srgbClr val="235DDD"/>
    <a:srgbClr val="006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 autoAdjust="0"/>
    <p:restoredTop sz="94295" autoAdjust="0"/>
  </p:normalViewPr>
  <p:slideViewPr>
    <p:cSldViewPr snapToGrid="0">
      <p:cViewPr varScale="1">
        <p:scale>
          <a:sx n="83" d="100"/>
          <a:sy n="83" d="100"/>
        </p:scale>
        <p:origin x="534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79A58FD6-9F9D-472F-BAC5-DC79AF0F874E}" type="datetime1">
              <a:rPr lang="zh-CN" altLang="en-US" smtClean="0"/>
              <a:t>2024/5/16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17369B77-94AB-0344-9EBF-9DB9EE8D3ABC}" type="slidenum">
              <a:rPr lang="en-US" altLang="zh-CN" smtClean="0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8D0F44F8-7870-48E0-8D1F-45263C5C7300}" type="datetime1">
              <a:rPr lang="zh-CN" altLang="en-US" smtClean="0"/>
              <a:t>2024/5/16</a:t>
            </a:fld>
            <a:endParaRPr lang="zh-CN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</a:lstStyle>
          <a:p>
            <a:pPr rtl="0"/>
            <a:endParaRPr lang="zh-CN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zh-CN"/>
            </a:def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0775476F-A808-1F46-A368-07984F6DA22E}" type="slidenum">
              <a:rPr lang="en-US" altLang="zh-CN" smtClean="0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38065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  <a:t>11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99637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  <a:t>12</a:t>
            </a:fld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  <a:t>20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5983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包含文字、植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椭圆形 6"/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cxnSp>
        <p:nvCxnSpPr>
          <p:cNvPr id="9" name="直接连接符​​(S) 8"/>
          <p:cNvCxnSpPr/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 descr="包含文字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椭圆形 16"/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3" name="图片 12" descr="包含陶瓷、瓷器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zh-CN" sz="46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zh-CN" sz="2400"/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9" name="图片 8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长方形 10"/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3" name="图片 12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8" name="长方形 7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长方形 15"/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36" name="图片 35" descr="树的特写&#10;&#10;自动生成的中等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29" name="文本占位符 2"/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0" name="内容占位符 3"/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2" name="内容占位符 5"/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pic>
        <p:nvPicPr>
          <p:cNvPr id="38" name="图片 37" descr="一簇花&#10;&#10;自动生成的可信度较低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zh-CN" sz="30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cxnSp>
        <p:nvCxnSpPr>
          <p:cNvPr id="12" name="直接连接符​​(S) 11"/>
          <p:cNvCxnSpPr/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6" name="内容占位符 5"/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长方形 17"/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8" name="图片 7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图片 9" descr="花的特写&#10;&#10;自动生成的可信度较低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图片 11" descr="花的特写&#10;&#10;自动生成的可信度较低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长方形 13"/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16" name="长方形 15"/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zh-CN" sz="2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zh-CN" sz="20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 algn="ctr">
              <a:defRPr lang="zh-CN" sz="16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长方形 8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10" name="长方形 9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1" name="图片 10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长方形 2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6" name="长方形 5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7" name="图片 6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zh-CN" sz="32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长方形 9"/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3" name="图片 12" descr="一簇花&#10;&#10;自动生成的可信度较低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  <p:sp>
        <p:nvSpPr>
          <p:cNvPr id="32" name="内容占位符 5"/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zh-CN" sz="2400"/>
            </a:lvl1pPr>
            <a:lvl2pPr marL="228600">
              <a:buClr>
                <a:srgbClr val="73292A"/>
              </a:buClr>
              <a:defRPr lang="zh-CN" sz="2000"/>
            </a:lvl2pPr>
            <a:lvl3pPr marL="685800">
              <a:buClr>
                <a:srgbClr val="73292A"/>
              </a:buClr>
              <a:defRPr lang="zh-CN" sz="1800"/>
            </a:lvl3pPr>
            <a:lvl4pPr marL="1143000">
              <a:buClr>
                <a:srgbClr val="73292A"/>
              </a:buClr>
              <a:defRPr lang="zh-CN" sz="1600"/>
            </a:lvl4pPr>
            <a:lvl5pPr marL="1600200">
              <a:buClr>
                <a:srgbClr val="73292A"/>
              </a:buClr>
              <a:defRPr lang="zh-CN" sz="160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pic>
        <p:nvPicPr>
          <p:cNvPr id="6" name="图片 5" descr="包含花朵、植物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zh-CN" sz="30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X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QPT2023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>
              <a:solidFill>
                <a:schemeClr val="bg1"/>
              </a:solidFill>
            </a:endParaRPr>
          </a:p>
        </p:txBody>
      </p:sp>
      <p:sp>
        <p:nvSpPr>
          <p:cNvPr id="9" name="长方形 8"/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1" name="图片 10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zh-CN" sz="20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zh-CN" sz="18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 algn="ctr">
              <a:defRPr lang="zh-CN" sz="16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1" name="图片 10" descr="植物的特写&#10;&#10;自动生成的可信度较低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图片 8" descr="包含被褥、织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长方形 12"/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>
              <a:latin typeface="Microsoft YaHei UI Light" panose="020B0502040204020203" pitchFamily="34" charset="-79"/>
              <a:ea typeface="Microsoft YaHei UI Light" panose="020B0502040204020203" pitchFamily="34" charset="-122"/>
              <a:cs typeface="Gill Sans Light" panose="020B0302020104020203" pitchFamily="34" charset="-79"/>
            </a:endParaRPr>
          </a:p>
        </p:txBody>
      </p:sp>
      <p:pic>
        <p:nvPicPr>
          <p:cNvPr id="15" name="图片 14" descr="包含陶瓷、瓷器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图片 16" descr="包含文字的图片&#10;&#10;说明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zh-CN" sz="44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zh-CN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zh-C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绿色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8" name="图片 7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长方形 11"/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6" name="图片 15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图片 18" descr="包含软体动物、昆虫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zh-CN" sz="44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zh-CN" sz="2400">
                <a:solidFill>
                  <a:schemeClr val="accent3"/>
                </a:solidFill>
              </a:defRPr>
            </a:lvl1pPr>
            <a:lvl2pPr marL="457200" indent="0">
              <a:buNone/>
              <a:defRPr lang="zh-C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7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zh-CN" sz="14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”</a:t>
            </a:r>
          </a:p>
        </p:txBody>
      </p:sp>
      <p:sp>
        <p:nvSpPr>
          <p:cNvPr id="28" name="文本占位符 24"/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zh-CN" sz="14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“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8" name="长方形 7"/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22" name="图片占位符 17"/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1" name="图片占位符 17"/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3" name="文本占位符 19"/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2" name="文本占位符 19"/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0" name="图片占位符 17"/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5" name="文本占位符 19"/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4" name="文本占位符 19"/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9" name="图片占位符 17"/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7" name="文本占位符 19"/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6" name="文本占位符 19"/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sp>
        <p:nvSpPr>
          <p:cNvPr id="8" name="长方形 7"/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22" name="图片占位符 17"/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6" name="图片占位符 17"/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45" name="文本占位符 19"/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4" name="文本占位符 19"/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1" name="图片占位符 17"/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3" name="文本占位符 19"/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2" name="文本占位符 19"/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6" name="图片占位符 17"/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23" name="文本占位符 19"/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8" name="文本占位符 19"/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0" name="图片占位符 17"/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5" name="文本占位符 19"/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4" name="文本占位符 19"/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4" name="图片占位符 17"/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27" name="文本占位符 19"/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5" name="文本占位符 19"/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9" name="图片占位符 17"/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37" name="文本占位符 19"/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6" name="文本占位符 19"/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7" name="图片占位符 17"/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/>
          </a:p>
        </p:txBody>
      </p:sp>
      <p:sp>
        <p:nvSpPr>
          <p:cNvPr id="42" name="文本占位符 19"/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1" name="文本占位符 19"/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</a:lstStyle>
          <a:p>
            <a:pPr rtl="0"/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zh-CN" sz="12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sz="12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en-US" altLang="zh-CN" smtClean="0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sz="4400" kern="1200">
          <a:solidFill>
            <a:schemeClr val="accent3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zh-CN" sz="2800" kern="1200">
          <a:solidFill>
            <a:schemeClr val="accent3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2400" kern="1200">
          <a:solidFill>
            <a:schemeClr val="accent3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2000" kern="1200">
          <a:solidFill>
            <a:schemeClr val="accent3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1800" kern="1200">
          <a:solidFill>
            <a:schemeClr val="accent3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1800" kern="1200">
          <a:solidFill>
            <a:schemeClr val="accent3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/>
              <a:t>QPT2023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6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7" Type="http://schemas.openxmlformats.org/officeDocument/2006/relationships/image" Target="../media/image53.jp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3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11" Type="http://schemas.openxmlformats.org/officeDocument/2006/relationships/image" Target="../media/image700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74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60614" y="1168174"/>
            <a:ext cx="11056292" cy="2677656"/>
          </a:xfrm>
          <a:prstGeom prst="rect">
            <a:avLst/>
          </a:prstGeom>
          <a:solidFill>
            <a:srgbClr val="006DB8"/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400" b="1" kern="10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400" b="1" kern="10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  I</a:t>
            </a:r>
            <a:r>
              <a:rPr lang="en-US" altLang="zh-CN" sz="2400" b="1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nvestigating non-prompt charm hadron production in high energy pp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kern="100">
                <a:solidFill>
                  <a:schemeClr val="bg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collisions with the AMPT model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400" b="1" kern="10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2400" b="1" kern="10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8C02FF-C1C8-D1D1-523B-10AE4C1A12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294" y="236323"/>
            <a:ext cx="2544099" cy="683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D43846-9E72-07C6-EEC7-6CBE095FB4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383" y="124646"/>
            <a:ext cx="902922" cy="9065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824DA1-51C3-09DA-8690-8765B8C81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52"/>
          <a:stretch/>
        </p:blipFill>
        <p:spPr>
          <a:xfrm>
            <a:off x="1733184" y="90027"/>
            <a:ext cx="1167859" cy="97577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3649AD6-E0FE-4078-20DF-D3A3220CE574}"/>
              </a:ext>
            </a:extLst>
          </p:cNvPr>
          <p:cNvSpPr txBox="1"/>
          <p:nvPr/>
        </p:nvSpPr>
        <p:spPr>
          <a:xfrm>
            <a:off x="7184572" y="4495799"/>
            <a:ext cx="4283528" cy="115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600"/>
              <a:t>China University of Geosciences, Wuhan</a:t>
            </a:r>
          </a:p>
          <a:p>
            <a:pPr algn="r">
              <a:lnSpc>
                <a:spcPct val="150000"/>
              </a:lnSpc>
            </a:pPr>
            <a:r>
              <a:rPr lang="en-US" altLang="zh-CN" sz="1600"/>
              <a:t>School of Mathematics and Physics</a:t>
            </a:r>
          </a:p>
          <a:p>
            <a:pPr algn="r">
              <a:lnSpc>
                <a:spcPct val="150000"/>
              </a:lnSpc>
            </a:pPr>
            <a:r>
              <a:rPr lang="en-US" altLang="zh-CN" sz="1600"/>
              <a:t>JiaLin He </a:t>
            </a:r>
            <a:r>
              <a:rPr lang="zh-CN" altLang="en-US" sz="1600"/>
              <a:t>（何佳林）</a:t>
            </a:r>
            <a:endParaRPr lang="en-US" altLang="zh-CN" sz="160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E3F2CF-386C-29F6-63AE-4981FD349B73}"/>
              </a:ext>
            </a:extLst>
          </p:cNvPr>
          <p:cNvSpPr txBox="1"/>
          <p:nvPr/>
        </p:nvSpPr>
        <p:spPr>
          <a:xfrm>
            <a:off x="560614" y="4530270"/>
            <a:ext cx="4093936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/>
              <a:t>1th workshop on Spicy Gluons (</a:t>
            </a:r>
            <a:r>
              <a:rPr lang="zh-CN" altLang="en-US" sz="1600"/>
              <a:t>胶麻</a:t>
            </a:r>
            <a:r>
              <a:rPr lang="en-US" altLang="zh-CN" sz="1600"/>
              <a:t>) 2024</a:t>
            </a:r>
          </a:p>
          <a:p>
            <a:pPr>
              <a:lnSpc>
                <a:spcPct val="150000"/>
              </a:lnSpc>
            </a:pPr>
            <a:r>
              <a:rPr lang="en-US" altLang="zh-CN" sz="1600"/>
              <a:t>Zipeng Mountain, Hefei</a:t>
            </a:r>
          </a:p>
          <a:p>
            <a:pPr>
              <a:lnSpc>
                <a:spcPct val="150000"/>
              </a:lnSpc>
            </a:pPr>
            <a:r>
              <a:rPr lang="en-US" altLang="zh-CN" sz="1600"/>
              <a:t>2024.5.18</a:t>
            </a:r>
            <a:endParaRPr lang="zh-CN" altLang="en-US" sz="160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7D11DC3-A3A3-2020-48E7-596572FB0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011" y="4744473"/>
            <a:ext cx="3101976" cy="137838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ACEA7A8-120D-F7EE-33B3-D89087DEB194}"/>
              </a:ext>
            </a:extLst>
          </p:cNvPr>
          <p:cNvSpPr txBox="1"/>
          <p:nvPr/>
        </p:nvSpPr>
        <p:spPr>
          <a:xfrm>
            <a:off x="5505450" y="407196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（武汉）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35B131D9-0EA0-A835-B4FD-12027C6D86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</a:t>
            </a:fld>
            <a:endParaRPr 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443797" y="6460019"/>
            <a:ext cx="1542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arXiv:2402.16417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-differential production cross sections of  non-prompt c-hadrons</a:t>
                </a:r>
                <a:endParaRPr lang="zh-CN" altLang="en-US" sz="2000" i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61690" y="825554"/>
                <a:ext cx="10568951" cy="1703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can describe b-hadron decay.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predicts non-prompt D-mesons yields higher than experimental data,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also enhances non-prompt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The yield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in CR is significantly higher than in AMPT.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90" y="825554"/>
                <a:ext cx="10568951" cy="1703030"/>
              </a:xfrm>
              <a:prstGeom prst="rect">
                <a:avLst/>
              </a:prstGeom>
              <a:blipFill>
                <a:blip r:embed="rId3"/>
                <a:stretch>
                  <a:fillRect l="-404" r="-346" b="-4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205349F-E8B4-AD6C-8077-7469FB64D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10</a:t>
            </a:fld>
            <a:endParaRPr lang="zh-CN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8E8524-55BB-51C6-4BE2-7F6F48C61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887" y="2815295"/>
            <a:ext cx="9331205" cy="36602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34D68C5-8E41-6C9A-9343-EFC26AD3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110" y="4062113"/>
            <a:ext cx="6904890" cy="23542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20140" y="635937"/>
            <a:ext cx="1396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arXiv:2402.16417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</a:t>
                </a:r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-d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ependence of non-prompt D-mesons production</a:t>
                </a:r>
                <a:endParaRPr lang="en-US" altLang="zh-CN" sz="2000" i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0" y="3636289"/>
            <a:ext cx="5287110" cy="253402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The relative productions among D-mesons are consistent with experimental data.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The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non-prompt / prompt ratio have increasing behavior on AMPT and experimental data.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Experimental data have a dip around 3GeV/c.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92EC8D8-7049-C59A-178D-5ED1D438F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11</a:t>
            </a:fld>
            <a:endParaRPr 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483D6F-B34A-2F58-6D9C-5017585D2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40" y="912936"/>
            <a:ext cx="5442561" cy="26428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B7B075-12AC-3019-855F-6FC7A1F3B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12936"/>
            <a:ext cx="5914421" cy="27750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2.6  The multiplicity-dependence of non-prompt charm hadron production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95004" y="835835"/>
            <a:ext cx="160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arXiv:2302.07783v1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DAC08-A253-F6C9-C3B5-24314DF56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12</a:t>
            </a:fld>
            <a:endParaRPr 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279B12-B3CD-0020-CB55-236E29DC6843}"/>
                  </a:ext>
                </a:extLst>
              </p:cNvPr>
              <p:cNvSpPr txBox="1"/>
              <p:nvPr/>
            </p:nvSpPr>
            <p:spPr>
              <a:xfrm>
                <a:off x="25293" y="2254263"/>
                <a:ext cx="6306496" cy="253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Experimental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ratio shows no significant </a:t>
                </a: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multiplicity-</a:t>
                </a: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dependence.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ratio shows enhancement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in more central event.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ratio has no significant </a:t>
                </a: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multiplicity-</a:t>
                </a: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dependence, but has stronger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-dependence compared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sector.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279B12-B3CD-0020-CB55-236E29DC6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3" y="2254263"/>
                <a:ext cx="6306496" cy="2533963"/>
              </a:xfrm>
              <a:prstGeom prst="rect">
                <a:avLst/>
              </a:prstGeom>
              <a:blipFill>
                <a:blip r:embed="rId3"/>
                <a:stretch>
                  <a:fillRect l="-580" r="-1546" b="-3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48533ED6-7A28-0B27-6370-1EA4D55B4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77" y="1214637"/>
            <a:ext cx="5007492" cy="56433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 multiplicity-dependence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en-US" altLang="zh-CN" sz="20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integrated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non-prompt / prompt ratio</a:t>
                </a:r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10579608" y="5759520"/>
            <a:ext cx="156273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arXiv:2302.07783v1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03384" y="661024"/>
                <a:ext cx="11938959" cy="113511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The model predice stronger incresement non-prompt/prompt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ratio compare to data.</a:t>
                </a:r>
              </a:p>
              <a:p>
                <a:pPr marL="285750" indent="-285750" fontAlgn="auto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Non-prompt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ar-AE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zh-CN" altLang="ar-AE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0" lang="ar-AE" altLang="zh-CN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primarily come from b-meson decays, while non-prompt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primarily come from b-baryon decays.</a:t>
                </a:r>
              </a:p>
              <a:p>
                <a:pPr marL="285750" indent="-285750" fontAlgn="auto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The rising of non-prompt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ar-AE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zh-CN" altLang="ar-AE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0" lang="ar-AE" altLang="zh-CN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ratio is sensitive to b-baryon decay.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84" y="661024"/>
                <a:ext cx="11938959" cy="1135119"/>
              </a:xfrm>
              <a:prstGeom prst="rect">
                <a:avLst/>
              </a:prstGeom>
              <a:blipFill>
                <a:blip r:embed="rId3"/>
                <a:stretch>
                  <a:fillRect l="-255" r="-306" b="-6878"/>
                </a:stretch>
              </a:blipFill>
              <a:ln w="127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b="3726"/>
          <a:stretch/>
        </p:blipFill>
        <p:spPr>
          <a:xfrm>
            <a:off x="1600979" y="1796143"/>
            <a:ext cx="8990041" cy="5061857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A01386F-ADE8-47F7-3371-27C58BEEAD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13</a:t>
            </a:fld>
            <a:endParaRPr 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The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multiplicity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-dependence of baryon-to-meson ratio via hadronization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5793" y="814770"/>
            <a:ext cx="11019993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All models have increasement of the baryon-to-meson ratio in charm and beauty sector. </a:t>
            </a: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In CR the increasement of beauty is stronger than charm, in AMPT is similar. </a:t>
            </a: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</a:rPr>
              <a:t>The non-prompt / prompt increasement come from the rise of the baryon-to-meson fraction, rather than differences in the baryon-to-meson fraction of charm and beauty sector.</a:t>
            </a:r>
          </a:p>
        </p:txBody>
      </p:sp>
      <p:pic>
        <p:nvPicPr>
          <p:cNvPr id="2" name="图片 1" descr="draw3_c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61" y="2834887"/>
            <a:ext cx="4700629" cy="3533789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877DEA1-C35F-B40E-1C96-94AD954B3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14</a:t>
            </a:fld>
            <a:endParaRPr 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3B4CC3-486C-8EF0-904F-33B56999D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210" y="2843176"/>
            <a:ext cx="4700629" cy="35336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31701BD-EE7E-8487-671D-1611D2E4037C}"/>
              </a:ext>
            </a:extLst>
          </p:cNvPr>
          <p:cNvSpPr txBox="1"/>
          <p:nvPr/>
        </p:nvSpPr>
        <p:spPr>
          <a:xfrm>
            <a:off x="9478457" y="6278068"/>
            <a:ext cx="1508382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arXiv:2111.11948v2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en-US" altLang="en-US" sz="2000">
                <a:latin typeface="Arial" panose="020B0604020202020204" pitchFamily="34" charset="0"/>
                <a:ea typeface="微软雅黑" panose="020B0503020204020204" pitchFamily="34" charset="-122"/>
              </a:rPr>
              <a:t>Summary</a:t>
            </a:r>
            <a:endParaRPr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72859" y="1029764"/>
                <a:ext cx="11191336" cy="2118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describe the prompt charm-hadron reasonably by 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parameter.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The non-prompt charm production from b-hadron decay under multiplicity-dependence can be studied within the AMPT framework.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Both AMPT and CR predict a rising behavior of non-prompt / prompt ratio depend on the multiplicity, it conflicts with experimental data</a:t>
                </a: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.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9" y="1029764"/>
                <a:ext cx="11191336" cy="2118529"/>
              </a:xfrm>
              <a:prstGeom prst="rect">
                <a:avLst/>
              </a:prstGeom>
              <a:blipFill>
                <a:blip r:embed="rId2"/>
                <a:stretch>
                  <a:fillRect l="-327" b="-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91EDE-7FCC-D1C9-D066-BE362651B3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15</a:t>
            </a:fld>
            <a:endParaRPr 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C5451F9-D00A-4AB0-8FE8-E665BFBAAA4D}"/>
                  </a:ext>
                </a:extLst>
              </p:cNvPr>
              <p:cNvSpPr txBox="1"/>
              <p:nvPr/>
            </p:nvSpPr>
            <p:spPr>
              <a:xfrm>
                <a:off x="672859" y="3709708"/>
                <a:ext cx="11059065" cy="1712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>
                    <a:ea typeface="微软雅黑" panose="020B0503020204020204" pitchFamily="34" charset="-122"/>
                  </a:rPr>
                  <a:t>Resolving the issue of the excessive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en-US">
                    <a:ea typeface="微软雅黑" panose="020B0503020204020204" pitchFamily="34" charset="-122"/>
                  </a:rPr>
                  <a:t> production in pythia initial conditions.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>
                    <a:ea typeface="微软雅黑" panose="020B0503020204020204" pitchFamily="34" charset="-122"/>
                  </a:rPr>
                  <a:t>Implement cr</a:t>
                </a:r>
                <a:r>
                  <a:rPr lang="en-US" altLang="zh-CN">
                    <a:ea typeface="微软雅黑" panose="020B0503020204020204" pitchFamily="34" charset="-122"/>
                  </a:rPr>
                  <a:t>itical</a:t>
                </a:r>
                <a:r>
                  <a:rPr lang="en-US" altLang="en-US">
                    <a:ea typeface="微软雅黑" panose="020B0503020204020204" pitchFamily="34" charset="-122"/>
                  </a:rPr>
                  <a:t> conditions to tame rapid growth of baryon-to-meson ratio dependent on the event multiplicity.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>
                    <a:ea typeface="微软雅黑" panose="020B0503020204020204" pitchFamily="34" charset="-122"/>
                  </a:rPr>
                  <a:t>……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C5451F9-D00A-4AB0-8FE8-E665BFBAA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9" y="3709708"/>
                <a:ext cx="11059065" cy="1712200"/>
              </a:xfrm>
              <a:prstGeom prst="rect">
                <a:avLst/>
              </a:prstGeom>
              <a:blipFill>
                <a:blip r:embed="rId3"/>
                <a:stretch>
                  <a:fillRect l="-331" b="-5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53AE75EA-0E8F-CBDA-357C-33F64D9EB438}"/>
              </a:ext>
            </a:extLst>
          </p:cNvPr>
          <p:cNvSpPr txBox="1"/>
          <p:nvPr/>
        </p:nvSpPr>
        <p:spPr>
          <a:xfrm>
            <a:off x="3414515" y="5664457"/>
            <a:ext cx="5362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579D"/>
                </a:solidFill>
              </a:rPr>
              <a:t>Thanks for your attention!</a:t>
            </a:r>
            <a:endParaRPr lang="zh-CN" altLang="en-US" sz="3200" b="1" dirty="0">
              <a:solidFill>
                <a:srgbClr val="00579D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28366A-6FF6-7710-82C1-8677E5EBA92F}"/>
              </a:ext>
            </a:extLst>
          </p:cNvPr>
          <p:cNvSpPr txBox="1"/>
          <p:nvPr/>
        </p:nvSpPr>
        <p:spPr>
          <a:xfrm>
            <a:off x="342070" y="714384"/>
            <a:ext cx="168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Conclusions</a:t>
            </a: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968199-1206-170C-4023-B57B0CADBB4B}"/>
              </a:ext>
            </a:extLst>
          </p:cNvPr>
          <p:cNvSpPr txBox="1"/>
          <p:nvPr/>
        </p:nvSpPr>
        <p:spPr>
          <a:xfrm>
            <a:off x="342070" y="3182679"/>
            <a:ext cx="137562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>
                <a:latin typeface="Arial" panose="020B0604020202020204" pitchFamily="34" charset="0"/>
                <a:ea typeface="微软雅黑" panose="020B0503020204020204" pitchFamily="34" charset="-122"/>
              </a:rPr>
              <a:t>Prospects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35" y="0"/>
            <a:ext cx="6095365" cy="6858000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3" name="矩形 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000">
                <a:solidFill>
                  <a:srgbClr val="00447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 Backup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7553E3B-9052-74A0-32A4-0010FD8A04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16</a:t>
            </a:fld>
            <a:endParaRPr 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Transverse momentum spectra of b-quark on FONLL</a:t>
            </a:r>
            <a:endParaRPr altLang="en-US" sz="2000">
              <a:latin typeface="Cambria Math" panose="02040503050406030204" pitchFamily="18" charset="0"/>
            </a:endParaRPr>
          </a:p>
        </p:txBody>
      </p:sp>
      <p:pic>
        <p:nvPicPr>
          <p:cNvPr id="4" name="图片 3" descr="draw1_c1_AMP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360" y="581793"/>
            <a:ext cx="4444725" cy="3521985"/>
          </a:xfrm>
          <a:prstGeom prst="rect">
            <a:avLst/>
          </a:prstGeom>
        </p:spPr>
      </p:pic>
      <p:pic>
        <p:nvPicPr>
          <p:cNvPr id="6" name="图片 5" descr="draw1_c2_AM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762" y="581792"/>
            <a:ext cx="4443683" cy="35219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88A2B8E-3EA5-6AAB-4811-1239E335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77" y="3979511"/>
            <a:ext cx="4444725" cy="28784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982A7E-EB01-4FDE-8644-027FDB8AC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75" y="3979511"/>
            <a:ext cx="4444725" cy="2878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32A58C-C69E-5364-A32E-C95807454B1A}"/>
                  </a:ext>
                </a:extLst>
              </p:cNvPr>
              <p:cNvSpPr txBox="1"/>
              <p:nvPr/>
            </p:nvSpPr>
            <p:spPr>
              <a:xfrm>
                <a:off x="69883" y="2052515"/>
                <a:ext cx="3230607" cy="3930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/>
                  <a:t>Compared with FONLL, AMPT shows approximately a 5-fold increase in b-quark, b-hadron,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/>
                  <a:t>production.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/>
                  <a:t> Compared with experimental data, AMPT performs generally well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400"/>
                  <a:t>production but slightly underestimates it.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/>
                  <a:t>Considering FONLL's good description of heavy flavor, it is believed that AMPT's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400"/>
                  <a:t> production is overestimated.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32A58C-C69E-5364-A32E-C95807454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3" y="2052515"/>
                <a:ext cx="3230607" cy="3930371"/>
              </a:xfrm>
              <a:prstGeom prst="rect">
                <a:avLst/>
              </a:prstGeom>
              <a:blipFill>
                <a:blip r:embed="rId6"/>
                <a:stretch>
                  <a:fillRect l="-189" r="-1698" b="-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05223" y="729470"/>
                <a:ext cx="3306806" cy="727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/>
                  <a:t>pp13TeV Monash total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CN" sz="1400"/>
                  <a:t> cross-section value = 106.542860. (|eta|&lt;0.8)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23" y="729470"/>
                <a:ext cx="3306806" cy="727315"/>
              </a:xfrm>
              <a:prstGeom prst="rect">
                <a:avLst/>
              </a:prstGeom>
              <a:blipFill>
                <a:blip r:embed="rId7"/>
                <a:stretch>
                  <a:fillRect l="-552" r="-1473" b="-5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2D1522B-3B1F-225A-F7DA-6FB4288C8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17</a:t>
            </a:fld>
            <a:endParaRPr lang="zh-CN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6008F6C-2B09-3AAC-8358-AB2ECB8792F4}"/>
              </a:ext>
            </a:extLst>
          </p:cNvPr>
          <p:cNvCxnSpPr>
            <a:cxnSpLocks/>
          </p:cNvCxnSpPr>
          <p:nvPr/>
        </p:nvCxnSpPr>
        <p:spPr>
          <a:xfrm flipH="1">
            <a:off x="3777343" y="3972277"/>
            <a:ext cx="828192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1174" y="6079351"/>
            <a:ext cx="1524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arXiv:2402.16417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The</a:t>
                </a:r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-d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ependence non-prompt D-mesons production</a:t>
                </a:r>
                <a:endParaRPr lang="en-US" altLang="zh-CN" sz="2000" i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81888" y="2341289"/>
                <a:ext cx="3236595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ratio of both model and experiment 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shows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zh-CN" altLang="ar-A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ar-AE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dependence.</a:t>
                </a:r>
                <a:endParaRPr lang="en-US" altLang="zh-CN" sz="1400">
                  <a:latin typeface="Arial" panose="020B0604020202020204" pitchFamily="34" charset="0"/>
                  <a:ea typeface="微软雅黑" panose="020B0503020204020204" pitchFamily="34" charset="-122"/>
                  <a:sym typeface="+mn-ea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8" y="2341289"/>
                <a:ext cx="3236595" cy="698717"/>
              </a:xfrm>
              <a:prstGeom prst="rect">
                <a:avLst/>
              </a:prstGeom>
              <a:blipFill>
                <a:blip r:embed="rId5"/>
                <a:stretch>
                  <a:fillRect l="-188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238C62-8A38-7B46-8E11-7AAD81683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18</a:t>
            </a:fld>
            <a:endParaRPr 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ACCF6B-B49C-5C8F-2357-0F02643C3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509" y="685800"/>
            <a:ext cx="3390491" cy="6172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497B8A-E606-E28E-F5EF-47565B192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996" y="685799"/>
            <a:ext cx="3390491" cy="617220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74A45AA-BA37-AF03-DECA-36493301F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483" y="685799"/>
            <a:ext cx="3390491" cy="61722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58722" y="616223"/>
            <a:ext cx="15711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arXiv:2308.04877v2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02324" y="623442"/>
            <a:ext cx="1396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arXiv:2402.16417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 ratios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l-G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/(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-635" y="539115"/>
                <a:ext cx="6052185" cy="3284041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particle ratios reflect the differences in the number of</a:t>
                </a: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u,d, and s quarks stripped away during the heavy flavor quark hadronization process.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model's description of this process is consistent with experiment, regardless of whether the heavy flavor quark is c (prompt D) or b (non-prompt D).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//  </a:t>
                </a: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excessive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ar-AE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ar-AE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ar-AE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yield leads to synchronous increases in the production rates of non-prompt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,</a:t>
                </a:r>
                <a:r>
                  <a:rPr lang="zh-CN" altLang="en-US" sz="1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, and</a:t>
                </a: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, without affecting their proportional relationships (in accordance with uds fragmentation fractions).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5" y="539115"/>
                <a:ext cx="6052185" cy="3284041"/>
              </a:xfrm>
              <a:prstGeom prst="rect">
                <a:avLst/>
              </a:prstGeom>
              <a:blipFill>
                <a:blip r:embed="rId3"/>
                <a:stretch>
                  <a:fillRect l="-201" b="-111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822" y="4016872"/>
            <a:ext cx="6055178" cy="28411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51601"/>
            <a:ext cx="5981162" cy="28063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822" y="970604"/>
            <a:ext cx="6055179" cy="2841128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6075590" y="754723"/>
            <a:ext cx="37009" cy="590228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497408" y="3808209"/>
            <a:ext cx="11278827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92EC8D8-7049-C59A-178D-5ED1D438F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19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9357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Outline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4658" y="1991770"/>
            <a:ext cx="686165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pitchFamily="34" charset="-122"/>
              </a:rPr>
              <a:t>Why studying heavy flavor</a:t>
            </a:r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sym typeface="+mn-ea"/>
              </a:rPr>
              <a:t>A Multi-Phase Transport Model (AMPT)</a:t>
            </a:r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Heavy flavor hadron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The non-prompt / prompt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>
                <a:latin typeface="Arial" panose="020B0604020202020204" pitchFamily="34" charset="0"/>
                <a:ea typeface="微软雅黑" panose="020B0503020204020204" pitchFamily="34" charset="-122"/>
              </a:rPr>
              <a:t>Summary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E1639F-7B62-848A-239C-539B16AD5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</a:t>
            </a:fld>
            <a:endParaRPr lang="zh-C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differential non-prompt / prompt ratio of</a:t>
                </a:r>
                <a:r>
                  <a:rPr lang="en-US" altLang="zh-CN" sz="200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7045" y="779145"/>
                <a:ext cx="9612630" cy="6986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-dependence is present at each centrality.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Experimental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 </a:t>
                </a: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exhibits a dip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, which the model either lacks or shows less prominently.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45" y="779145"/>
                <a:ext cx="9612630" cy="698653"/>
              </a:xfrm>
              <a:prstGeom prst="rect">
                <a:avLst/>
              </a:prstGeom>
              <a:blipFill>
                <a:blip r:embed="rId4"/>
                <a:stretch>
                  <a:fillRect l="-127" b="-877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10099772" y="1071452"/>
            <a:ext cx="1605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arXiv:2302.07783v1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088" y="1501367"/>
            <a:ext cx="3653791" cy="53449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91" y="1489710"/>
            <a:ext cx="3669730" cy="53682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178" y="1489709"/>
            <a:ext cx="3669730" cy="536829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DAC08-A253-F6C9-C3B5-24314DF56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67991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27" y="752648"/>
            <a:ext cx="6140760" cy="28616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27" y="3752936"/>
            <a:ext cx="6140760" cy="28751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7767" y="3475794"/>
            <a:ext cx="1615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arXiv:2302.07783v1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Comparison of two centrality about the non-prompt / prompt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46685" y="1121410"/>
                <a:ext cx="6052820" cy="166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&lt;3 GeV/c, there is no significant difference between the two centralities in experimental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production.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However, in the model, the production in the 30-100% centrality range is lower than in the 0.1-30% centrality range.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85" y="1121410"/>
                <a:ext cx="6052820" cy="1668214"/>
              </a:xfrm>
              <a:prstGeom prst="rect">
                <a:avLst/>
              </a:prstGeom>
              <a:blipFill>
                <a:blip r:embed="rId4"/>
                <a:stretch>
                  <a:fillRect l="-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2936"/>
            <a:ext cx="6199417" cy="2875194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83B4C0-7A3F-2592-E6AF-FA9B9FC8C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21</a:t>
            </a:fld>
            <a:endParaRPr lang="zh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90" y="760787"/>
            <a:ext cx="2928369" cy="22013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88" y="2676038"/>
            <a:ext cx="2928371" cy="220139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432" y="4580072"/>
            <a:ext cx="2932915" cy="22048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424" y="753555"/>
            <a:ext cx="2928370" cy="22013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423" y="2668808"/>
            <a:ext cx="2928369" cy="22013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6658" y="6156549"/>
            <a:ext cx="2010545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arXiv:2111.11948v2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054" y="742331"/>
            <a:ext cx="2932917" cy="220480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054" y="2653965"/>
            <a:ext cx="2932917" cy="220480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066" y="4580358"/>
            <a:ext cx="2932915" cy="220480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056" y="4580071"/>
            <a:ext cx="2932917" cy="2204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differential baryon-to-meson ratio </a:t>
                </a:r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 rotWithShape="1">
                <a:blip r:embed="rId11"/>
                <a:stretch>
                  <a:fillRect l="-130" t="-2946" r="-568" b="-12896"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06381" y="1854250"/>
                <a:ext cx="3609249" cy="296087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model's baryon-to-meson ratio is consistent with experimental behavior: it increases with centrality and decreases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&lt;</a:t>
                </a: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GeV/c).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altLang="en-US" sz="1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enhancement of baryons due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parameters is reflected across all centralities and in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ranges.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1" y="1854250"/>
                <a:ext cx="3609249" cy="2960875"/>
              </a:xfrm>
              <a:prstGeom prst="rect">
                <a:avLst/>
              </a:prstGeom>
              <a:blipFill>
                <a:blip r:embed="rId12"/>
                <a:stretch>
                  <a:fillRect l="-169" b="-123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F8A8A0-C27A-A1E6-18A6-21401F29C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22</a:t>
            </a:fld>
            <a:endParaRPr lang="zh-C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5834" y="6180302"/>
            <a:ext cx="1508382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arXiv:2111.11948v2</a:t>
            </a:r>
            <a:endParaRPr lang="zh-CN" altLang="en-US" sz="12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75" y="581787"/>
            <a:ext cx="4174423" cy="31381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76" y="3719893"/>
            <a:ext cx="4174424" cy="3138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778" y="3719892"/>
            <a:ext cx="4174424" cy="3138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0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-</a:t>
                </a:r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integrated baryon-to-meson ratios </a:t>
                </a:r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 rotWithShape="1">
                <a:blip r:embed="rId5"/>
                <a:stretch>
                  <a:fillRect l="-130" t="-2946" r="-568" b="-12896"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4615" y="631825"/>
                <a:ext cx="7732214" cy="296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As the centrality increases,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 parameters in AMPT lead to a greater enhancement of baryons: high centrality events involve more secondary ZPC non-elastic collisions, resulting in more free quarks that undergo quark coalescence and hadronization.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Towards the periphery, the model becomes closer to and generally underestimates experimental data: AMPT and mode2CR use a unified Pythia string fragmentation description for peripheral events, which inadequately describes baryon production at the periphery.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mode2CR exhibits the highest slope: the purely string fragmentation mechanism is overly sensitive to centrality in baryon production.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5" y="631825"/>
                <a:ext cx="7732214" cy="2960875"/>
              </a:xfrm>
              <a:prstGeom prst="rect">
                <a:avLst/>
              </a:prstGeom>
              <a:blipFill>
                <a:blip r:embed="rId6"/>
                <a:stretch>
                  <a:fillRect l="-158" b="-1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8715E46-E70F-9B67-4546-F42FE9CE1A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23</a:t>
            </a:fld>
            <a:endParaRPr lang="zh-C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The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multiplicity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-dependence of baryon-to-meson ratio via hadronization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95680" y="4983667"/>
                <a:ext cx="10441940" cy="1682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proportion of baryons formed by hadronization of quarks increases with centrality; 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4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1400" i="1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reflect the overall baryon behavior, while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ar-AE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ar-AE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ar-AE"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ar-AE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ar-AE" altLang="zh-CN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ar-AE"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ar-AE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ar-AE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ar-AE"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ar-AE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ar-AE" altLang="zh-CN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ar-AE" altLang="zh-CN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reflect the overall meson behavior. </a:t>
                </a: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>
                    <a:latin typeface="Arial" panose="020B0604020202020204" pitchFamily="34" charset="0"/>
                    <a:ea typeface="微软雅黑" panose="020B0503020204020204" pitchFamily="34" charset="-122"/>
                  </a:rPr>
                  <a:t>The hadronization tendency of c-quarks and b-quarks in AMPT is consistent, with b-quarks more likely to form baryons than c-quarks in mode2CR.“</a:t>
                </a:r>
                <a:endParaRPr lang="en-US" altLang="zh-CN" sz="1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zh-CN" altLang="en-US" sz="14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80" y="4983667"/>
                <a:ext cx="10441940" cy="1682961"/>
              </a:xfrm>
              <a:prstGeom prst="rect">
                <a:avLst/>
              </a:prstGeom>
              <a:blipFill>
                <a:blip r:embed="rId2"/>
                <a:stretch>
                  <a:fillRect l="-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1207135" y="702945"/>
            <a:ext cx="4407535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altLang="en-US" sz="1400">
                <a:latin typeface="Arial" panose="020B0604020202020204" pitchFamily="34" charset="0"/>
                <a:ea typeface="微软雅黑" panose="020B0503020204020204" pitchFamily="34" charset="-122"/>
              </a:rPr>
              <a:t>Statistical objects: all baryons and mesons produced through hadronization.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576695" y="602615"/>
                <a:ext cx="5143500" cy="729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50000"/>
                  </a:lnSpc>
                  <a:buNone/>
                </a:pPr>
                <a:r>
                  <a:rPr altLang="en-US" sz="1400">
                    <a:latin typeface="+mn-ea"/>
                  </a:rPr>
                  <a:t>Statistical objects: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l-GR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altLang="zh-CN" sz="1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1400" i="1">
                            <a:latin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、</m:t>
                    </m:r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altLang="en-US" sz="1400" i="1">
                    <a:latin typeface="+mn-ea"/>
                    <a:sym typeface="+mn-ea"/>
                  </a:rPr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altLang="en-US" sz="1400">
                    <a:latin typeface="+mn-ea"/>
                  </a:rPr>
                  <a:t>produced through hadronization.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695" y="602615"/>
                <a:ext cx="5143500" cy="729174"/>
              </a:xfrm>
              <a:prstGeom prst="rect">
                <a:avLst/>
              </a:prstGeom>
              <a:blipFill>
                <a:blip r:embed="rId3"/>
                <a:stretch>
                  <a:fillRect l="-355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 descr="draw3_c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" y="1532890"/>
            <a:ext cx="4845050" cy="3642360"/>
          </a:xfrm>
          <a:prstGeom prst="rect">
            <a:avLst/>
          </a:prstGeom>
        </p:spPr>
      </p:pic>
      <p:pic>
        <p:nvPicPr>
          <p:cNvPr id="6" name="图片 5" descr="draw3_c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540" y="1532890"/>
            <a:ext cx="4843780" cy="3642360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877DEA1-C35F-B40E-1C96-94AD954B3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24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25581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Why studying heavy flavor hadronization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F5488D-F482-71E3-4F85-EF01B2C1F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3</a:t>
            </a:fld>
            <a:endParaRPr lang="zh-CN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F73D1B-C8F1-A75D-23DB-2274B8B19472}"/>
              </a:ext>
            </a:extLst>
          </p:cNvPr>
          <p:cNvSpPr txBox="1"/>
          <p:nvPr/>
        </p:nvSpPr>
        <p:spPr>
          <a:xfrm>
            <a:off x="1127185" y="800579"/>
            <a:ext cx="10178192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Q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&gt;&gt; ꓥ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QCD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, applicable in pQCD framework for a wide p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range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Q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&gt;&gt; T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QGP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, short formation time, thermalization time comparable to the fireball life time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7B9C8B-DB52-F776-ED7E-82AB4B20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222222"/>
              </a:clrFrom>
              <a:clrTo>
                <a:srgbClr val="222222">
                  <a:alpha val="0"/>
                </a:srgbClr>
              </a:clrTo>
            </a:clrChange>
          </a:blip>
          <a:srcRect l="48548" t="12413" r="640" b="27762"/>
          <a:stretch/>
        </p:blipFill>
        <p:spPr>
          <a:xfrm>
            <a:off x="4197287" y="2318509"/>
            <a:ext cx="3446554" cy="3040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56BF61-959D-8663-27D8-80A54A5A0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" t="23417" r="56632" b="72234"/>
          <a:stretch/>
        </p:blipFill>
        <p:spPr>
          <a:xfrm>
            <a:off x="1815262" y="1624851"/>
            <a:ext cx="4764050" cy="2958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E3B8E98-255A-F3C4-4546-C135DF20D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56"/>
          <a:stretch/>
        </p:blipFill>
        <p:spPr>
          <a:xfrm>
            <a:off x="8424834" y="2268392"/>
            <a:ext cx="3331751" cy="31762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7FB84C-8192-015A-AACC-C653578B0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06" y="2318509"/>
            <a:ext cx="3086928" cy="27883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C04D808-8413-F19C-743F-8F30FD49642F}"/>
              </a:ext>
            </a:extLst>
          </p:cNvPr>
          <p:cNvSpPr txBox="1"/>
          <p:nvPr/>
        </p:nvSpPr>
        <p:spPr>
          <a:xfrm>
            <a:off x="5448150" y="5444656"/>
            <a:ext cx="15362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/>
              <a:t>arXiv:2105.06335v2</a:t>
            </a:r>
            <a:endParaRPr lang="zh-CN" altLang="en-US" sz="1200" i="1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222F7F-EA46-6CE0-F7E7-AF22C6900096}"/>
              </a:ext>
            </a:extLst>
          </p:cNvPr>
          <p:cNvSpPr txBox="1"/>
          <p:nvPr/>
        </p:nvSpPr>
        <p:spPr>
          <a:xfrm>
            <a:off x="9569473" y="5444655"/>
            <a:ext cx="15362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/>
              <a:t>arXiv:2011.06078v3</a:t>
            </a:r>
            <a:endParaRPr lang="zh-CN" altLang="en-US" sz="1200" i="1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88528C-2311-40E8-7E9A-9481C897B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490"/>
          <a:stretch/>
        </p:blipFill>
        <p:spPr>
          <a:xfrm>
            <a:off x="3068704" y="6057421"/>
            <a:ext cx="6139304" cy="8005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6" y="1594218"/>
            <a:ext cx="6476714" cy="42451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2219" y="1147745"/>
            <a:ext cx="32796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Z.W.Lin</a:t>
            </a:r>
            <a:r>
              <a:rPr lang="en-US" altLang="zh-CN" sz="1400" dirty="0"/>
              <a:t> et.al., PRC 72 (2005) 064901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A Multi-Phase Transport Model (AMPT)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A8AB418-A351-9E38-C88E-91D351198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4</a:t>
            </a:fld>
            <a:endParaRPr lang="zh-CN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2C37F8D-2D5E-6D55-0CF4-F36D0D547A37}"/>
              </a:ext>
            </a:extLst>
          </p:cNvPr>
          <p:cNvSpPr txBox="1"/>
          <p:nvPr/>
        </p:nvSpPr>
        <p:spPr>
          <a:xfrm>
            <a:off x="8978589" y="1812276"/>
            <a:ext cx="22453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Initial condition</a:t>
            </a: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Partonic</a:t>
            </a:r>
            <a:r>
              <a:rPr lang="zh-CN" altLang="en-US"/>
              <a:t> </a:t>
            </a:r>
            <a:r>
              <a:rPr lang="en-US" altLang="zh-CN"/>
              <a:t>interaction</a:t>
            </a:r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Coalescence</a:t>
            </a:r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Hadron</a:t>
            </a:r>
            <a:r>
              <a:rPr lang="zh-CN" altLang="en-US"/>
              <a:t> </a:t>
            </a:r>
            <a:r>
              <a:rPr lang="en-US" altLang="zh-CN"/>
              <a:t>cascade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PYTHIA8 initial conditions of AMPT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A8AB418-A351-9E38-C88E-91D351198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5</a:t>
            </a:fld>
            <a:endParaRPr lang="zh-C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975B37-9474-7DDC-DE54-B292B56A2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50" t="52271" r="39366" b="13139"/>
          <a:stretch/>
        </p:blipFill>
        <p:spPr>
          <a:xfrm>
            <a:off x="6920445" y="1300095"/>
            <a:ext cx="952108" cy="6315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3160AA7-BF5A-38E5-9C9F-8076232E6B11}"/>
              </a:ext>
            </a:extLst>
          </p:cNvPr>
          <p:cNvSpPr txBox="1"/>
          <p:nvPr/>
        </p:nvSpPr>
        <p:spPr>
          <a:xfrm>
            <a:off x="3337411" y="5557008"/>
            <a:ext cx="1737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PRC 72 (2005) 064901</a:t>
            </a:r>
          </a:p>
          <a:p>
            <a:r>
              <a:rPr lang="en-US" altLang="zh-CN" sz="105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Nucl.Sci.Tech</a:t>
            </a:r>
            <a:r>
              <a:rPr lang="en-US" altLang="zh-CN" sz="10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. 32 (2021) 113</a:t>
            </a:r>
            <a:endParaRPr lang="zh-CN" altLang="en-US" sz="105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" name="Picture 2" descr="PYTHIA logo">
            <a:extLst>
              <a:ext uri="{FF2B5EF4-FFF2-40B4-BE49-F238E27FC236}">
                <a16:creationId xmlns:a16="http://schemas.microsoft.com/office/drawing/2014/main" id="{4F4D1BC9-A10A-E87A-894F-2B90B1D6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82" y="836416"/>
            <a:ext cx="1754669" cy="17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CC3960-2C59-E882-9B3A-044B6E79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51" y="1442381"/>
            <a:ext cx="5909279" cy="42007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89012CB-8C6C-A74C-A623-E1C27F15C9C5}"/>
              </a:ext>
            </a:extLst>
          </p:cNvPr>
          <p:cNvSpPr txBox="1"/>
          <p:nvPr/>
        </p:nvSpPr>
        <p:spPr>
          <a:xfrm>
            <a:off x="6429555" y="3510220"/>
            <a:ext cx="5762445" cy="2118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</a:rPr>
              <a:t>To address the challenges in describing small systems and to improve the heavy flavor production, initial conditions from PYTHIA8 were incorporated.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</a:rPr>
              <a:t>Possible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to </a:t>
            </a: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</a:rPr>
              <a:t>compare parton/hadron transport effects and color reconnection effects on </a:t>
            </a:r>
            <a:r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t>the </a:t>
            </a: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</a:rPr>
              <a:t>same basis.</a:t>
            </a:r>
            <a:endParaRPr lang="en-US" altLang="zh-CN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6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441925" y="1201686"/>
            <a:ext cx="7862026" cy="336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  <a:cs typeface="MS PGothic" panose="020B0600070205080204" pitchFamily="-112" charset="-128"/>
              </a:defRPr>
            </a:lvl1pPr>
            <a:lvl2pPr marL="742950" indent="-285750"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2pPr>
            <a:lvl3pPr marL="1143000" indent="-228600"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3pPr>
            <a:lvl4pPr marL="1600200" indent="-228600"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4pPr>
            <a:lvl5pPr marL="2057400" indent="-228600"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1995" algn="l"/>
                <a:tab pos="1445895" algn="l"/>
                <a:tab pos="2169795" algn="l"/>
                <a:tab pos="2893695" algn="l"/>
                <a:tab pos="3617595" algn="l"/>
                <a:tab pos="4343400" algn="l"/>
                <a:tab pos="5065395" algn="l"/>
                <a:tab pos="5789295" algn="l"/>
                <a:tab pos="6513195" algn="l"/>
                <a:tab pos="7237095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-112" charset="-128"/>
              </a:defRPr>
            </a:lvl9pPr>
          </a:lstStyle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zh-CN" sz="2800" dirty="0">
                <a:solidFill>
                  <a:srgbClr val="0000FF"/>
                </a:solidFill>
                <a:latin typeface="Times" charset="0"/>
              </a:rPr>
              <a:t>Hadronization</a:t>
            </a:r>
            <a:r>
              <a:rPr lang="en-GB" sz="2800" b="0" dirty="0">
                <a:solidFill>
                  <a:schemeClr val="tx1"/>
                </a:solidFill>
                <a:latin typeface="Times" charset="0"/>
              </a:rPr>
              <a:t>			spatial coalescence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88" y="2995911"/>
            <a:ext cx="1913340" cy="1913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09750" y="3257502"/>
            <a:ext cx="632586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 err="1">
                <a:cs typeface="Times" charset="0"/>
              </a:rPr>
              <a:t>d</a:t>
            </a:r>
            <a:r>
              <a:rPr lang="en-US" altLang="zh-CN" i="1" baseline="-25000" dirty="0" err="1">
                <a:cs typeface="Times" charset="0"/>
              </a:rPr>
              <a:t>M</a:t>
            </a:r>
            <a:r>
              <a:rPr lang="en-US" altLang="zh-CN" dirty="0">
                <a:cs typeface="Times" charset="0"/>
              </a:rPr>
              <a:t>: closest anti-quark partner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i="1" dirty="0">
                <a:cs typeface="Times" charset="0"/>
              </a:rPr>
              <a:t>d</a:t>
            </a:r>
            <a:r>
              <a:rPr lang="en-US" altLang="zh-CN" i="1" baseline="-25000" dirty="0">
                <a:cs typeface="Times" charset="0"/>
              </a:rPr>
              <a:t>B</a:t>
            </a:r>
            <a:r>
              <a:rPr lang="en-US" altLang="zh-CN" dirty="0">
                <a:cs typeface="Times" charset="0"/>
              </a:rPr>
              <a:t>: average distance among </a:t>
            </a:r>
            <a:r>
              <a:rPr lang="en-US" altLang="zh-CN">
                <a:cs typeface="Times" charset="0"/>
              </a:rPr>
              <a:t>3 quark with </a:t>
            </a:r>
            <a:r>
              <a:rPr lang="en-US" altLang="zh-CN" dirty="0">
                <a:cs typeface="Times" charset="0"/>
              </a:rPr>
              <a:t>closest </a:t>
            </a:r>
            <a:r>
              <a:rPr lang="en-US" altLang="zh-CN" i="1" dirty="0">
                <a:cs typeface="Times" charset="0"/>
              </a:rPr>
              <a:t>q</a:t>
            </a:r>
            <a:r>
              <a:rPr lang="en-US" altLang="zh-CN" i="1" baseline="-25000" dirty="0">
                <a:cs typeface="Times" charset="0"/>
              </a:rPr>
              <a:t>2</a:t>
            </a:r>
            <a:r>
              <a:rPr lang="en-US" altLang="zh-CN" i="1" dirty="0">
                <a:cs typeface="Times" charset="0"/>
              </a:rPr>
              <a:t> </a:t>
            </a:r>
            <a:r>
              <a:rPr lang="en-US" altLang="zh-CN" dirty="0">
                <a:cs typeface="Times" charset="0"/>
              </a:rPr>
              <a:t>&amp;</a:t>
            </a:r>
            <a:r>
              <a:rPr lang="en-US" altLang="zh-CN" i="1" dirty="0">
                <a:cs typeface="Times" charset="0"/>
              </a:rPr>
              <a:t> q</a:t>
            </a:r>
            <a:r>
              <a:rPr lang="en-US" altLang="zh-CN" i="1" baseline="-25000" dirty="0">
                <a:cs typeface="Times" charset="0"/>
              </a:rPr>
              <a:t>3</a:t>
            </a:r>
            <a:endParaRPr lang="zh-CN" altLang="en-US" i="1" baseline="-25000" dirty="0">
              <a:cs typeface="Times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b="30298"/>
          <a:stretch/>
        </p:blipFill>
        <p:spPr>
          <a:xfrm>
            <a:off x="1759962" y="4265464"/>
            <a:ext cx="4994664" cy="8623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Key parameters of AMPT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A8A3260-B859-B270-5FAB-F13FC82FD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6</a:t>
            </a:fld>
            <a:endParaRPr lang="zh-CN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A6D816F-4E1B-DD88-4212-08DC7AC5C425}"/>
              </a:ext>
            </a:extLst>
          </p:cNvPr>
          <p:cNvSpPr txBox="1"/>
          <p:nvPr/>
        </p:nvSpPr>
        <p:spPr>
          <a:xfrm>
            <a:off x="1759962" y="5271140"/>
            <a:ext cx="224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/>
              <a:t>arXiv:1703.02673v2</a:t>
            </a:r>
            <a:endParaRPr lang="zh-CN" altLang="en-US" sz="1400" i="1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3837C1-89D9-EE47-8160-6C9EC7CD67FF}"/>
              </a:ext>
            </a:extLst>
          </p:cNvPr>
          <p:cNvSpPr txBox="1"/>
          <p:nvPr/>
        </p:nvSpPr>
        <p:spPr>
          <a:xfrm>
            <a:off x="1509750" y="1822092"/>
            <a:ext cx="886477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The final state quarks are hadronized through a naive spatial coalescence model.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A parton finds the closest partner in space to form a hadron.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箭头: 下 2"/>
          <p:cNvSpPr/>
          <p:nvPr/>
        </p:nvSpPr>
        <p:spPr>
          <a:xfrm>
            <a:off x="2627737" y="1848598"/>
            <a:ext cx="283210" cy="193394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下 2"/>
          <p:cNvSpPr/>
          <p:nvPr/>
        </p:nvSpPr>
        <p:spPr>
          <a:xfrm>
            <a:off x="1684127" y="1812404"/>
            <a:ext cx="283210" cy="19317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下 2"/>
          <p:cNvSpPr/>
          <p:nvPr/>
        </p:nvSpPr>
        <p:spPr>
          <a:xfrm rot="18120000">
            <a:off x="5259180" y="2603346"/>
            <a:ext cx="125730" cy="14744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下 2"/>
          <p:cNvSpPr/>
          <p:nvPr/>
        </p:nvSpPr>
        <p:spPr>
          <a:xfrm rot="3360000">
            <a:off x="5392054" y="2580931"/>
            <a:ext cx="125730" cy="14744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下 4"/>
          <p:cNvSpPr/>
          <p:nvPr/>
        </p:nvSpPr>
        <p:spPr>
          <a:xfrm>
            <a:off x="4557502" y="1704453"/>
            <a:ext cx="283210" cy="533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下 4"/>
          <p:cNvSpPr/>
          <p:nvPr/>
        </p:nvSpPr>
        <p:spPr>
          <a:xfrm>
            <a:off x="5925927" y="1752078"/>
            <a:ext cx="283210" cy="533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1" cy="538843"/>
          </a:xfrm>
          <a:prstGeom prst="rect">
            <a:avLst/>
          </a:prstGeom>
          <a:gradFill flip="none" rotWithShape="1">
            <a:gsLst>
              <a:gs pos="0">
                <a:srgbClr val="006DB8">
                  <a:shade val="30000"/>
                  <a:satMod val="115000"/>
                </a:srgbClr>
              </a:gs>
              <a:gs pos="50000">
                <a:srgbClr val="006DB8">
                  <a:shade val="67500"/>
                  <a:satMod val="115000"/>
                </a:srgbClr>
              </a:gs>
              <a:gs pos="100000">
                <a:srgbClr val="006DB8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>
                <a:latin typeface="Arial" panose="020B0604020202020204" pitchFamily="34" charset="0"/>
                <a:ea typeface="微软雅黑" panose="020B0503020204020204" pitchFamily="34" charset="-122"/>
              </a:rPr>
              <a:t>  Non-prompt charm hadron </a:t>
            </a:r>
            <a:endParaRPr altLang="en-US" sz="2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6397" y="765140"/>
            <a:ext cx="986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charm</a:t>
            </a:r>
            <a:endParaRPr altLang="en-US" sz="1600"/>
          </a:p>
        </p:txBody>
      </p:sp>
      <p:sp>
        <p:nvSpPr>
          <p:cNvPr id="4" name="文本框 3"/>
          <p:cNvSpPr txBox="1"/>
          <p:nvPr/>
        </p:nvSpPr>
        <p:spPr>
          <a:xfrm>
            <a:off x="4989937" y="815453"/>
            <a:ext cx="1070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beauty</a:t>
            </a:r>
            <a:endParaRPr altLang="en-US" sz="1600"/>
          </a:p>
        </p:txBody>
      </p:sp>
      <p:sp>
        <p:nvSpPr>
          <p:cNvPr id="3" name="箭头: 下 2"/>
          <p:cNvSpPr/>
          <p:nvPr/>
        </p:nvSpPr>
        <p:spPr>
          <a:xfrm>
            <a:off x="2157837" y="1159623"/>
            <a:ext cx="283210" cy="5924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下 4"/>
          <p:cNvSpPr/>
          <p:nvPr/>
        </p:nvSpPr>
        <p:spPr>
          <a:xfrm>
            <a:off x="5256002" y="1218678"/>
            <a:ext cx="283210" cy="533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54738" y="3729461"/>
            <a:ext cx="1269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c-mesons</a:t>
            </a:r>
            <a:endParaRPr lang="zh-CN" altLang="en-US" sz="1600"/>
          </a:p>
        </p:txBody>
      </p:sp>
      <p:sp>
        <p:nvSpPr>
          <p:cNvPr id="8" name="文本框 7"/>
          <p:cNvSpPr txBox="1"/>
          <p:nvPr/>
        </p:nvSpPr>
        <p:spPr>
          <a:xfrm>
            <a:off x="4104747" y="2210535"/>
            <a:ext cx="1221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b-mesons</a:t>
            </a:r>
          </a:p>
        </p:txBody>
      </p:sp>
      <p:sp>
        <p:nvSpPr>
          <p:cNvPr id="9" name="箭头: 下 8"/>
          <p:cNvSpPr/>
          <p:nvPr/>
        </p:nvSpPr>
        <p:spPr>
          <a:xfrm>
            <a:off x="4557502" y="2545114"/>
            <a:ext cx="283210" cy="118516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54673" y="3744153"/>
            <a:ext cx="1216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c-mesons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1445367" y="1517128"/>
            <a:ext cx="1630680" cy="338554"/>
          </a:xfrm>
          <a:prstGeom prst="rect">
            <a:avLst/>
          </a:prstGeom>
          <a:solidFill>
            <a:srgbClr val="7E86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hadronization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28618" y="2730458"/>
            <a:ext cx="935897" cy="338554"/>
          </a:xfrm>
          <a:prstGeom prst="rect">
            <a:avLst/>
          </a:prstGeom>
          <a:solidFill>
            <a:srgbClr val="7E86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decay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8" name="箭头: 下 17"/>
          <p:cNvSpPr/>
          <p:nvPr/>
        </p:nvSpPr>
        <p:spPr>
          <a:xfrm>
            <a:off x="1900513" y="4077344"/>
            <a:ext cx="837565" cy="421005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65506" y="4498008"/>
            <a:ext cx="1747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prompt c-hadron</a:t>
            </a:r>
            <a:endParaRPr lang="zh-CN" altLang="en-US" sz="1600"/>
          </a:p>
        </p:txBody>
      </p:sp>
      <p:sp>
        <p:nvSpPr>
          <p:cNvPr id="23" name="文本框 22"/>
          <p:cNvSpPr txBox="1"/>
          <p:nvPr/>
        </p:nvSpPr>
        <p:spPr>
          <a:xfrm>
            <a:off x="1154738" y="5298028"/>
            <a:ext cx="1042766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Because the fast decay of b-hadrons, experiments have limitations in directly detecting them. Therefore, the hadronization process of beauty is studied indirectly through non-prompt c-hadrons.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77492" y="1517128"/>
            <a:ext cx="1840230" cy="338554"/>
          </a:xfrm>
          <a:prstGeom prst="rect">
            <a:avLst/>
          </a:prstGeom>
          <a:solidFill>
            <a:srgbClr val="7E86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hadronization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61637" y="2235165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b-baryons</a:t>
            </a:r>
          </a:p>
        </p:txBody>
      </p:sp>
      <p:sp>
        <p:nvSpPr>
          <p:cNvPr id="17" name="箭头: 下 8"/>
          <p:cNvSpPr/>
          <p:nvPr/>
        </p:nvSpPr>
        <p:spPr>
          <a:xfrm>
            <a:off x="5925927" y="2584473"/>
            <a:ext cx="283210" cy="11458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599537" y="2745030"/>
            <a:ext cx="935897" cy="338554"/>
          </a:xfrm>
          <a:prstGeom prst="rect">
            <a:avLst/>
          </a:prstGeom>
          <a:solidFill>
            <a:srgbClr val="7E86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decay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86719" y="3750317"/>
            <a:ext cx="1216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c-baryons</a:t>
            </a:r>
            <a:endParaRPr lang="zh-CN" altLang="en-US" sz="1600"/>
          </a:p>
        </p:txBody>
      </p:sp>
      <p:sp>
        <p:nvSpPr>
          <p:cNvPr id="30" name="文本框 29"/>
          <p:cNvSpPr txBox="1"/>
          <p:nvPr/>
        </p:nvSpPr>
        <p:spPr>
          <a:xfrm>
            <a:off x="2324816" y="3729461"/>
            <a:ext cx="1269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c-baryons</a:t>
            </a:r>
            <a:endParaRPr lang="zh-CN" altLang="en-US" sz="1600"/>
          </a:p>
        </p:txBody>
      </p:sp>
      <p:sp>
        <p:nvSpPr>
          <p:cNvPr id="31" name="箭头: 下 17"/>
          <p:cNvSpPr/>
          <p:nvPr/>
        </p:nvSpPr>
        <p:spPr>
          <a:xfrm>
            <a:off x="4978824" y="4120163"/>
            <a:ext cx="837565" cy="421005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4450911" y="4486321"/>
            <a:ext cx="2377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/>
              <a:t>non-prompt c-hadron</a:t>
            </a:r>
            <a:endParaRPr lang="zh-CN" altLang="en-US" sz="1600"/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3F54F5A8-414B-5125-03FB-A889ADC760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7</a:t>
            </a:fld>
            <a:endParaRPr lang="zh-CN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C3C6A7B-10A9-A396-8DBC-F2220A159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78" t="45846" b="10012"/>
          <a:stretch/>
        </p:blipFill>
        <p:spPr>
          <a:xfrm>
            <a:off x="8057135" y="1448639"/>
            <a:ext cx="2928803" cy="28103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ar-A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zh-CN" altLang="ar-AE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zh-CN" altLang="ar-AE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spectra of prompt c-hadron</a:t>
                </a:r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321235" y="1011461"/>
                <a:ext cx="7060766" cy="12875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describes prompt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overall quite well.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parameter enhances 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yield effectively.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AMPT and CR are similar in describing prompt charm hadrons.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235" y="1011461"/>
                <a:ext cx="7060766" cy="1287532"/>
              </a:xfrm>
              <a:prstGeom prst="rect">
                <a:avLst/>
              </a:prstGeom>
              <a:blipFill>
                <a:blip r:embed="rId3"/>
                <a:stretch>
                  <a:fillRect l="-604" b="-710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3979FEB-6C50-96D7-A911-D9DF520FC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8</a:t>
            </a:fld>
            <a:endParaRPr 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F894FB-61E4-D938-E93D-6DE83D7A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35" y="2771612"/>
            <a:ext cx="9112802" cy="35847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77855" y="6386319"/>
            <a:ext cx="1651716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arXiv:2111.11948v2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0" y="968228"/>
                <a:ext cx="7079411" cy="177343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𝐵𝑀</m:t>
                        </m:r>
                      </m:sub>
                    </m:sSub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parameter enhances 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 yield effectively.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In pythia</a:t>
                </a:r>
                <a:r>
                  <a:rPr lang="en-US" altLang="zh-CN">
                    <a:solidFill>
                      <a:prstClr val="black"/>
                    </a:solidFill>
                    <a:ea typeface="宋体" panose="02010600030101010101" pitchFamily="2" charset="-122"/>
                  </a:rPr>
                  <a:t> initial conditions, </a:t>
                </a:r>
                <a:r>
                  <a:rPr lang="en-US" altLang="zh-CN"/>
                  <a:t>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CN"/>
                  <a:t> cross-section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𝑑𝑦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/>
                  <a:t> is </a:t>
                </a:r>
                <a:r>
                  <a:rPr lang="en-US" altLang="zh-CN">
                    <a:solidFill>
                      <a:schemeClr val="tx1"/>
                    </a:solidFill>
                  </a:rPr>
                  <a:t>106</a:t>
                </a:r>
                <a14:m>
                  <m:oMath xmlns:m="http://schemas.openxmlformats.org/officeDocument/2006/math">
                    <m:r>
                      <a:rPr lang="en-US" altLang="zh-C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, larger than the experimental measurement.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CR predicts much higher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/</a:t>
                </a:r>
                <a:r>
                  <a:rPr lang="en-US" altLang="zh-CN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/>
                  <a:t> </a:t>
                </a:r>
                <a:r>
                  <a:rPr lang="en-US" altLang="zh-CN">
                    <a:latin typeface="Arial" panose="020B0604020202020204" pitchFamily="34" charset="0"/>
                    <a:ea typeface="微软雅黑" panose="020B0503020204020204" pitchFamily="34" charset="-122"/>
                  </a:rPr>
                  <a:t>ratio.</a:t>
                </a:r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8228"/>
                <a:ext cx="7079411" cy="1773434"/>
              </a:xfrm>
              <a:prstGeom prst="rect">
                <a:avLst/>
              </a:prstGeom>
              <a:blipFill>
                <a:blip r:embed="rId2"/>
                <a:stretch>
                  <a:fillRect l="-517" b="-44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gradFill flip="none" rotWithShape="1">
                <a:gsLst>
                  <a:gs pos="0">
                    <a:srgbClr val="006DB8">
                      <a:shade val="30000"/>
                      <a:satMod val="115000"/>
                    </a:srgbClr>
                  </a:gs>
                  <a:gs pos="50000">
                    <a:srgbClr val="006DB8">
                      <a:shade val="67500"/>
                      <a:satMod val="115000"/>
                    </a:srgbClr>
                  </a:gs>
                  <a:gs pos="100000">
                    <a:srgbClr val="006DB8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>
                    <a:latin typeface="Arial" panose="020B0604020202020204" pitchFamily="34" charset="0"/>
                    <a:ea typeface="微软雅黑" panose="020B0503020204020204" pitchFamily="34" charset="-122"/>
                  </a:rPr>
                  <a:t>  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CN" altLang="ar-A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0" lang="zh-CN" altLang="ar-A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0" lang="zh-CN" altLang="ar-AE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 spectra of </a:t>
                </a:r>
                <a:r>
                  <a:rPr lang="en-US" altLang="zh-CN" sz="200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b</a:t>
                </a: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rPr>
                  <a:t>-hadron</a:t>
                </a:r>
                <a:endParaRPr lang="zh-CN" altLang="en-US" sz="2000" i="1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1" cy="538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DF4914-0A9C-F4E8-8C01-111B3BA5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US" altLang="zh-CN" smtClean="0"/>
              <a:t>9</a:t>
            </a:fld>
            <a:endParaRPr lang="zh-C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05F715-2B79-F436-1AA2-9E3B4DEE7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40" y="648324"/>
            <a:ext cx="3360572" cy="2500057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880EF60-7C8C-CA79-603D-66975D052FB0}"/>
              </a:ext>
            </a:extLst>
          </p:cNvPr>
          <p:cNvCxnSpPr>
            <a:cxnSpLocks/>
          </p:cNvCxnSpPr>
          <p:nvPr/>
        </p:nvCxnSpPr>
        <p:spPr>
          <a:xfrm>
            <a:off x="10269574" y="981959"/>
            <a:ext cx="786809" cy="431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A4A32D8-D017-C28D-5355-053A7D37B9A8}"/>
                  </a:ext>
                </a:extLst>
              </p:cNvPr>
              <p:cNvSpPr txBox="1"/>
              <p:nvPr/>
            </p:nvSpPr>
            <p:spPr>
              <a:xfrm>
                <a:off x="10611065" y="1413607"/>
                <a:ext cx="16165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around </a:t>
                </a:r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80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A4A32D8-D017-C28D-5355-053A7D37B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065" y="1413607"/>
                <a:ext cx="1616516" cy="369332"/>
              </a:xfrm>
              <a:prstGeom prst="rect">
                <a:avLst/>
              </a:prstGeom>
              <a:blipFill>
                <a:blip r:embed="rId5"/>
                <a:stretch>
                  <a:fillRect l="-339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1964D6BC-4C14-91B4-AF57-2BDD94F4F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634" y="3284906"/>
            <a:ext cx="9093578" cy="357309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126D37-FC06-E0A6-05C8-80478D235758}"/>
              </a:ext>
            </a:extLst>
          </p:cNvPr>
          <p:cNvSpPr txBox="1"/>
          <p:nvPr/>
        </p:nvSpPr>
        <p:spPr>
          <a:xfrm>
            <a:off x="10529476" y="2490125"/>
            <a:ext cx="1616516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arXiv:2102.13601v2</a:t>
            </a:r>
            <a:endParaRPr lang="zh-CN" altLang="en-US" sz="1200" i="1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VhMzIzYTg0NzI4MTE3ZTY0ODc5Zjc1MzQxNTM1YzcifQ=="/>
</p:tagLst>
</file>

<file path=ppt/theme/theme1.xml><?xml version="1.0" encoding="utf-8"?>
<a:theme xmlns:a="http://schemas.openxmlformats.org/drawingml/2006/main" name="Office 主题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tx1"/>
          </a:solidFill>
        </a:ln>
      </a:spPr>
      <a:bodyPr wrap="square" rtlCol="0">
        <a:spAutoFit/>
      </a:bodyPr>
      <a:lstStyle>
        <a:defPPr marL="285750" indent="-285750" algn="l">
          <a:buFont typeface="Arial" panose="020B0604020202020204" pitchFamily="34" charset="0"/>
          <a:buChar char="•"/>
          <a:defRPr sz="20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/>
</ds:datastoreItem>
</file>

<file path=customXml/itemProps2.xml><?xml version="1.0" encoding="utf-8"?>
<ds:datastoreItem xmlns:ds="http://schemas.openxmlformats.org/officeDocument/2006/customXml" ds:itemID="{614EFF02-EA18-493C-972D-813DB244CB64}">
  <ds:schemaRefs/>
</ds:datastoreItem>
</file>

<file path=customXml/itemProps3.xml><?xml version="1.0" encoding="utf-8"?>
<ds:datastoreItem xmlns:ds="http://schemas.openxmlformats.org/officeDocument/2006/customXml" ds:itemID="{9ACE2AAA-C718-435C-B4E6-95A08ACAC44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{E909FB8B-0BA5-461B-B721-336F1E2CD28E}tf56410444_win32</Template>
  <TotalTime>3122</TotalTime>
  <Words>1393</Words>
  <Application>Microsoft Office PowerPoint</Application>
  <PresentationFormat>宽屏</PresentationFormat>
  <Paragraphs>178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Microsoft YaHei UI</vt:lpstr>
      <vt:lpstr>Microsoft YaHei UI Light</vt:lpstr>
      <vt:lpstr>等线</vt:lpstr>
      <vt:lpstr>宋体</vt:lpstr>
      <vt:lpstr>微软雅黑</vt:lpstr>
      <vt:lpstr>Arial</vt:lpstr>
      <vt:lpstr>Calibri</vt:lpstr>
      <vt:lpstr>Calibri Light</vt:lpstr>
      <vt:lpstr>Cambria Math</vt:lpstr>
      <vt:lpstr>Times</vt:lpstr>
      <vt:lpstr>Times New Roman</vt:lpstr>
      <vt:lpstr>Wingdings 2</vt:lpstr>
      <vt:lpstr>Office 主题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演示文稿标题1</dc:title>
  <dc:creator>jialin he</dc:creator>
  <cp:lastModifiedBy>jialin he</cp:lastModifiedBy>
  <cp:revision>656</cp:revision>
  <dcterms:created xsi:type="dcterms:W3CDTF">2024-03-30T06:24:00Z</dcterms:created>
  <dcterms:modified xsi:type="dcterms:W3CDTF">2024-05-16T12:52:01Z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271204506C09427B98266527E6D4226E_12</vt:lpwstr>
  </property>
  <property fmtid="{D5CDD505-2E9C-101B-9397-08002B2CF9AE}" pid="4" name="KSOProductBuildVer">
    <vt:lpwstr>2052-12.1.0.16729</vt:lpwstr>
  </property>
</Properties>
</file>