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57" r:id="rId2"/>
    <p:sldId id="662" r:id="rId3"/>
    <p:sldId id="278" r:id="rId4"/>
    <p:sldId id="655" r:id="rId5"/>
    <p:sldId id="661" r:id="rId6"/>
    <p:sldId id="659" r:id="rId7"/>
    <p:sldId id="271" r:id="rId8"/>
    <p:sldId id="274" r:id="rId9"/>
    <p:sldId id="660" r:id="rId10"/>
    <p:sldId id="270" r:id="rId11"/>
    <p:sldId id="259" r:id="rId12"/>
    <p:sldId id="656" r:id="rId13"/>
    <p:sldId id="654" r:id="rId14"/>
    <p:sldId id="663" r:id="rId15"/>
    <p:sldId id="6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0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73" autoAdjust="0"/>
    <p:restoredTop sz="94348" autoAdjust="0"/>
  </p:normalViewPr>
  <p:slideViewPr>
    <p:cSldViewPr snapToGrid="0">
      <p:cViewPr varScale="1">
        <p:scale>
          <a:sx n="74" d="100"/>
          <a:sy n="74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4AA4B-3332-42CC-8162-5B493CE268AA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DC77-3607-4F77-BAB9-FBFEEBC4E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6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zh-CN" altLang="en-US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DC77-3607-4F77-BAB9-FBFEEBC4EC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32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在底夸克的动力学演化中，我们的理论模型通过改变方程中的遮蔽因子（表示为</a:t>
            </a:r>
            <a:r>
              <a:rPr lang="en-US" altLang="zh-CN" dirty="0"/>
              <a:t>S</a:t>
            </a:r>
            <a:r>
              <a:rPr lang="zh-CN" altLang="en-US" dirty="0"/>
              <a:t>）和三个参数（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，</a:t>
            </a:r>
            <a:r>
              <a:rPr lang="en-US" altLang="zh-CN" dirty="0"/>
              <a:t>g</a:t>
            </a:r>
            <a:r>
              <a:rPr lang="zh-CN" altLang="en-US" dirty="0"/>
              <a:t>），为</a:t>
            </a:r>
            <a:r>
              <a:rPr lang="en-US" altLang="zh-CN" dirty="0"/>
              <a:t>5.02 </a:t>
            </a:r>
            <a:r>
              <a:rPr lang="en-US" altLang="zh-CN" dirty="0" err="1"/>
              <a:t>TeV</a:t>
            </a:r>
            <a:r>
              <a:rPr lang="en-US" altLang="zh-CN" dirty="0"/>
              <a:t> Pb–Pb</a:t>
            </a:r>
            <a:r>
              <a:rPr lang="zh-CN" altLang="en-US" dirty="0"/>
              <a:t>碰撞中的非瞬发</a:t>
            </a:r>
            <a:r>
              <a:rPr lang="en-US" altLang="zh-CN" dirty="0"/>
              <a:t>J/y</a:t>
            </a:r>
            <a:r>
              <a:rPr lang="zh-CN" altLang="en-US" dirty="0"/>
              <a:t>产生了大范围的</a:t>
            </a:r>
            <a:r>
              <a:rPr lang="en-US" altLang="zh-CN" dirty="0"/>
              <a:t>RAA</a:t>
            </a:r>
            <a:r>
              <a:rPr lang="zh-CN" altLang="en-US" dirty="0"/>
              <a:t>和</a:t>
            </a:r>
            <a:r>
              <a:rPr lang="en-US" altLang="zh-CN" dirty="0"/>
              <a:t>v2</a:t>
            </a:r>
            <a:r>
              <a:rPr lang="zh-CN" altLang="en-US" dirty="0"/>
              <a:t>值。该数据集将作为</a:t>
            </a:r>
            <a:r>
              <a:rPr lang="en-US" altLang="zh-CN" dirty="0"/>
              <a:t>CNN</a:t>
            </a:r>
            <a:r>
              <a:rPr lang="zh-CN" altLang="en-US" dirty="0"/>
              <a:t>的训练数据。进行实验测量，以确定三种不同中心的非瞬发</a:t>
            </a:r>
            <a:r>
              <a:rPr lang="en-US" altLang="zh-CN" dirty="0"/>
              <a:t>J/y</a:t>
            </a:r>
            <a:r>
              <a:rPr lang="zh-CN" altLang="en-US" dirty="0"/>
              <a:t>的核修正因子</a:t>
            </a:r>
            <a:r>
              <a:rPr lang="en-US" altLang="zh-CN" dirty="0"/>
              <a:t>RAA</a:t>
            </a:r>
            <a:r>
              <a:rPr lang="zh-CN" altLang="en-US" dirty="0"/>
              <a:t>（</a:t>
            </a:r>
            <a:r>
              <a:rPr lang="en-US" altLang="zh-CN" dirty="0" err="1"/>
              <a:t>pT</a:t>
            </a:r>
            <a:r>
              <a:rPr lang="zh-CN" altLang="en-US" dirty="0"/>
              <a:t>），以及</a:t>
            </a:r>
            <a:r>
              <a:rPr lang="en-US" altLang="zh-CN" dirty="0"/>
              <a:t>v2</a:t>
            </a:r>
            <a:r>
              <a:rPr lang="zh-CN" altLang="en-US" dirty="0"/>
              <a:t>的椭圆流动系数。在我们的方法中，我们将</a:t>
            </a:r>
            <a:r>
              <a:rPr lang="en-US" altLang="zh-CN" dirty="0"/>
              <a:t>RAA</a:t>
            </a:r>
            <a:r>
              <a:rPr lang="zh-CN" altLang="en-US" dirty="0"/>
              <a:t>（</a:t>
            </a:r>
            <a:r>
              <a:rPr lang="en-US" altLang="zh-CN" dirty="0" err="1"/>
              <a:t>pT</a:t>
            </a:r>
            <a:r>
              <a:rPr lang="zh-CN" altLang="en-US" dirty="0"/>
              <a:t>）的三个中心视为单独的通道，而</a:t>
            </a:r>
            <a:r>
              <a:rPr lang="en-US" altLang="zh-CN" dirty="0"/>
              <a:t>v2</a:t>
            </a:r>
            <a:r>
              <a:rPr lang="zh-CN" altLang="en-US" dirty="0"/>
              <a:t>（</a:t>
            </a:r>
            <a:r>
              <a:rPr lang="en-US" altLang="zh-CN" dirty="0" err="1"/>
              <a:t>pT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r>
              <a:rPr lang="en-US" altLang="zh-CN" dirty="0"/>
              <a:t>CNN</a:t>
            </a:r>
            <a:r>
              <a:rPr lang="zh-CN" altLang="en-US" dirty="0"/>
              <a:t>的输出层在扩散系数和阴影因子中包含相应的参数值，这被认为是输入数据的标签。基于</a:t>
            </a:r>
            <a:r>
              <a:rPr lang="en-US" altLang="zh-CN" dirty="0"/>
              <a:t>LICM</a:t>
            </a:r>
            <a:r>
              <a:rPr lang="zh-CN" altLang="en-US" dirty="0"/>
              <a:t>模型的理论计算建立了参数组合值（</a:t>
            </a:r>
            <a:r>
              <a:rPr lang="en-US" altLang="zh-CN" dirty="0"/>
              <a:t>S</a:t>
            </a:r>
            <a:r>
              <a:rPr lang="zh-CN" altLang="en-US" dirty="0"/>
              <a:t>，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，</a:t>
            </a:r>
            <a:r>
              <a:rPr lang="en-US" altLang="zh-CN" dirty="0"/>
              <a:t>g</a:t>
            </a:r>
            <a:r>
              <a:rPr lang="zh-CN" altLang="en-US" dirty="0"/>
              <a:t>）和实验可观测值（</a:t>
            </a:r>
            <a:r>
              <a:rPr lang="en-US" altLang="zh-CN" dirty="0"/>
              <a:t>RAA</a:t>
            </a:r>
            <a:r>
              <a:rPr lang="zh-CN" altLang="en-US" dirty="0"/>
              <a:t>，</a:t>
            </a:r>
            <a:r>
              <a:rPr lang="en-US" altLang="zh-CN" dirty="0"/>
              <a:t>v2</a:t>
            </a:r>
            <a:r>
              <a:rPr lang="zh-CN" altLang="en-US" dirty="0"/>
              <a:t>）之间的映射关系。图</a:t>
            </a:r>
            <a:r>
              <a:rPr lang="en-US" altLang="zh-CN" dirty="0"/>
              <a:t>1</a:t>
            </a:r>
            <a:r>
              <a:rPr lang="zh-CN" altLang="en-US" dirty="0"/>
              <a:t>提供了网络结构的图形表示，它由四个隐藏层组成，包括平均池化层和完全连接层。为这些层选择了</a:t>
            </a:r>
            <a:r>
              <a:rPr lang="en-US" altLang="zh-CN" dirty="0" err="1"/>
              <a:t>ReLU</a:t>
            </a:r>
            <a:r>
              <a:rPr lang="zh-CN" altLang="en-US" dirty="0"/>
              <a:t>激活函数。当使用</a:t>
            </a:r>
            <a:r>
              <a:rPr lang="en-US" altLang="zh-CN" dirty="0"/>
              <a:t>Sigmoid</a:t>
            </a:r>
            <a:r>
              <a:rPr lang="zh-CN" altLang="en-US" dirty="0"/>
              <a:t>函数时，与扩散系数参数相关的三个输出通道被投影为具有正值，而与阴影效应相关的通道被投影在</a:t>
            </a:r>
            <a:r>
              <a:rPr lang="en-US" altLang="zh-CN" dirty="0"/>
              <a:t>0–1</a:t>
            </a:r>
            <a:r>
              <a:rPr lang="zh-CN" altLang="en-US" dirty="0"/>
              <a:t>的范围内。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2</a:t>
            </a:r>
            <a:r>
              <a:rPr lang="zh-CN" altLang="en-US" dirty="0"/>
              <a:t>：通过改变模型中参数的值来生成</a:t>
            </a:r>
            <a:r>
              <a:rPr lang="en-US" altLang="zh-CN" dirty="0"/>
              <a:t>CNN</a:t>
            </a:r>
            <a:r>
              <a:rPr lang="zh-CN" altLang="en-US" dirty="0"/>
              <a:t>训练数据集的理论模型。我们绘制了（</a:t>
            </a:r>
            <a:r>
              <a:rPr lang="en-US" altLang="zh-CN" dirty="0"/>
              <a:t>RAA</a:t>
            </a:r>
            <a:r>
              <a:rPr lang="zh-CN" altLang="en-US" dirty="0"/>
              <a:t>（</a:t>
            </a:r>
            <a:r>
              <a:rPr lang="en-US" altLang="zh-CN" dirty="0" err="1"/>
              <a:t>pT</a:t>
            </a:r>
            <a:r>
              <a:rPr lang="zh-CN" altLang="en-US" dirty="0"/>
              <a:t>），</a:t>
            </a:r>
            <a:r>
              <a:rPr lang="en-US" altLang="zh-CN" dirty="0"/>
              <a:t>v2</a:t>
            </a:r>
            <a:r>
              <a:rPr lang="zh-CN" altLang="en-US" dirty="0"/>
              <a:t>（</a:t>
            </a:r>
            <a:r>
              <a:rPr lang="en-US" altLang="zh-CN" dirty="0" err="1"/>
              <a:t>pT</a:t>
            </a:r>
            <a:r>
              <a:rPr lang="zh-CN" altLang="en-US" dirty="0"/>
              <a:t>）），这些事件是从训练数据集的一个通道中随机选择的，如图</a:t>
            </a:r>
            <a:r>
              <a:rPr lang="en-US" altLang="zh-CN" dirty="0"/>
              <a:t>2</a:t>
            </a:r>
            <a:r>
              <a:rPr lang="zh-CN" altLang="en-US" dirty="0"/>
              <a:t>这些线可以覆盖实验数据，表明模型的训练范围包括实验数据的分布。该模型能够有效地应用于实验数据的分析。</a:t>
            </a:r>
            <a:endParaRPr lang="en-US" altLang="zh-CN" dirty="0"/>
          </a:p>
          <a:p>
            <a:r>
              <a:rPr lang="zh-CN" altLang="en-US" dirty="0"/>
              <a:t>由于关于</a:t>
            </a:r>
            <a:r>
              <a:rPr lang="en-US" altLang="zh-CN" dirty="0"/>
              <a:t>RAA</a:t>
            </a:r>
            <a:r>
              <a:rPr lang="zh-CN" altLang="en-US" dirty="0"/>
              <a:t>的实验数据点位于</a:t>
            </a:r>
            <a:r>
              <a:rPr lang="en-US" altLang="zh-CN" dirty="0"/>
              <a:t>pT≥2 GeV/c</a:t>
            </a:r>
            <a:r>
              <a:rPr lang="zh-CN" altLang="en-US" dirty="0"/>
              <a:t>，并且</a:t>
            </a:r>
            <a:r>
              <a:rPr lang="en-US" altLang="zh-CN" dirty="0"/>
              <a:t>v2</a:t>
            </a:r>
            <a:r>
              <a:rPr lang="zh-CN" altLang="en-US" dirty="0"/>
              <a:t>位于</a:t>
            </a:r>
            <a:r>
              <a:rPr lang="en-US" altLang="zh-CN" dirty="0"/>
              <a:t>pT≤4 GeV/c</a:t>
            </a:r>
            <a:r>
              <a:rPr lang="zh-CN" altLang="en-US" dirty="0"/>
              <a:t>中，</a:t>
            </a:r>
            <a:endParaRPr lang="en-US" altLang="zh-CN" dirty="0"/>
          </a:p>
          <a:p>
            <a:r>
              <a:rPr lang="zh-CN" altLang="en-US" dirty="0"/>
              <a:t>我们通过仅保留</a:t>
            </a:r>
            <a:r>
              <a:rPr lang="en-US" altLang="zh-CN" dirty="0" err="1"/>
              <a:t>pT</a:t>
            </a:r>
            <a:r>
              <a:rPr lang="zh-CN" altLang="en-US" dirty="0"/>
              <a:t>值高于</a:t>
            </a:r>
            <a:r>
              <a:rPr lang="en-US" altLang="zh-CN" dirty="0"/>
              <a:t>4 GeV/c</a:t>
            </a:r>
            <a:r>
              <a:rPr lang="zh-CN" altLang="en-US" dirty="0"/>
              <a:t>的数据来截断训练数据。这确保了训练数据的形状与实验数据尽可能紧密地对齐，从而更容易将它们合并到输入中。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总数据集的</a:t>
            </a:r>
            <a:r>
              <a:rPr lang="en-US" altLang="zh-CN" dirty="0"/>
              <a:t>70%</a:t>
            </a:r>
            <a:r>
              <a:rPr lang="zh-CN" altLang="en-US" dirty="0"/>
              <a:t>划分为训练数据，</a:t>
            </a:r>
            <a:r>
              <a:rPr lang="en-US" altLang="zh-CN" dirty="0"/>
              <a:t>30%</a:t>
            </a:r>
            <a:r>
              <a:rPr lang="zh-CN" altLang="en-US" dirty="0"/>
              <a:t>为验证数据。通过将（</a:t>
            </a:r>
            <a:r>
              <a:rPr lang="en-US" altLang="zh-CN" dirty="0"/>
              <a:t>RAA</a:t>
            </a:r>
            <a:r>
              <a:rPr lang="zh-CN" altLang="en-US" dirty="0"/>
              <a:t>，</a:t>
            </a:r>
            <a:r>
              <a:rPr lang="en-US" altLang="zh-CN" dirty="0"/>
              <a:t>v2</a:t>
            </a:r>
            <a:r>
              <a:rPr lang="zh-CN" altLang="en-US" dirty="0"/>
              <a:t>）作为</a:t>
            </a:r>
            <a:r>
              <a:rPr lang="en-US" altLang="zh-CN" dirty="0"/>
              <a:t>CNN</a:t>
            </a:r>
            <a:r>
              <a:rPr lang="zh-CN" altLang="en-US" dirty="0"/>
              <a:t>的输入，将参数值作为标签，我们可以计算训练和验证数据集的</a:t>
            </a:r>
            <a:r>
              <a:rPr lang="en-US" altLang="zh-CN" dirty="0"/>
              <a:t>CNN</a:t>
            </a:r>
            <a:r>
              <a:rPr lang="zh-CN" altLang="en-US" dirty="0"/>
              <a:t>损失。图</a:t>
            </a:r>
            <a:r>
              <a:rPr lang="en-US" altLang="zh-CN" dirty="0"/>
              <a:t>3</a:t>
            </a:r>
            <a:r>
              <a:rPr lang="zh-CN" altLang="en-US" dirty="0"/>
              <a:t>表明，在</a:t>
            </a:r>
            <a:r>
              <a:rPr lang="en-US" altLang="zh-CN" dirty="0"/>
              <a:t>250</a:t>
            </a:r>
            <a:r>
              <a:rPr lang="zh-CN" altLang="en-US" dirty="0"/>
              <a:t>个训练时期后，损失降至</a:t>
            </a:r>
            <a:r>
              <a:rPr lang="en-US" altLang="zh-CN" dirty="0"/>
              <a:t>5%</a:t>
            </a:r>
            <a:r>
              <a:rPr lang="zh-CN" altLang="en-US" dirty="0"/>
              <a:t>以下。值得注意的是，训练数据集的</a:t>
            </a:r>
            <a:r>
              <a:rPr lang="en-US" altLang="zh-CN" dirty="0"/>
              <a:t>CNN</a:t>
            </a:r>
            <a:r>
              <a:rPr lang="zh-CN" altLang="en-US" dirty="0"/>
              <a:t>损失与使用验证数据集时观察到的损失密切一致。这表明</a:t>
            </a:r>
            <a:r>
              <a:rPr lang="en-US" altLang="zh-CN" dirty="0"/>
              <a:t>CNN</a:t>
            </a:r>
            <a:r>
              <a:rPr lang="zh-CN" altLang="en-US" dirty="0"/>
              <a:t>模型没有表现出显著的过度拟合或拟合不足。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DC77-3607-4F77-BAB9-FBFEEBC4E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5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F13DF-C155-894D-7605-993C7B6B9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EE8C4E-24AA-930B-42D1-094412DB1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FC911-BC7A-4DF1-96B8-1E326881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B60AA4-E04C-E397-FF23-798A1139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BF485-FF3F-900B-3604-0422FCDB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3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3ADAC-4D95-D206-4FCD-FD8258C6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2BADFB-6843-9120-CD3C-8A404F9F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7DEBD0-5455-E59E-A234-427EA811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ED5915-3EEB-4361-4617-9C7ADA94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B96E20-F6BD-1709-7CA6-7AB91846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06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8B3128-6936-5DE8-D846-77BFD3347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28F0EC-2873-0F9F-85D0-DDB1A920C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BE4B70-0969-BEA9-1FB2-68E77C58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B8047-E991-4278-7B71-6AB8A3B6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AEDB28-685E-23EC-400D-BF33BDB3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2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61FCD-58ED-9CE1-1155-8EBD44CE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23937-54EA-607B-ECF3-3EE9DC72E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A916EF-80F4-64D7-7E39-AFFD61F8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351F8F-7B78-7C0D-756F-C2EE3BE9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CE0543-3AE4-29B9-C847-E638670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5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7B443-E0F7-2B32-FE45-D47169EC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72CDB1-1200-F0D8-7F3C-51F68E2C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2296-AA22-9355-3B9B-D3F225DF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07ABCB-791B-D766-364A-235A0A70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AEFCD0-9E9C-A33E-64BA-AAEA8B88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76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33D0E-0649-79AD-6701-D10F4295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CFC6A-5E73-A3CE-BF98-3391852DC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04CB42-1CB1-7E36-9951-7D60E1A0E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29E4CF-3E4B-B333-869C-7A839E4B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694F58-CB6C-5808-7E72-B2D45B57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4E5076-AB15-4B8A-EA99-D27B6F38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2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5942C2-435E-F292-795A-2D7C5C9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1FAEB-3029-DCD1-5E0F-2A677157B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A96697-FBE8-CE46-EDFD-450A69C92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0EFD0B-1977-DBDB-076B-D1DCFFF2E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67B97C-3581-85A9-1FC5-C52CB0D19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D7D2DF-B19E-51AB-6863-EFFF0E2F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6291150-64E1-85F6-A742-0AC3947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53BB11E-8655-70DB-DB77-79A1BB0D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7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3B371-570F-8EA6-02ED-FCC6432C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95BA69-91B3-52AA-666E-1A41D18B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6A32D9-EA8E-BC34-F680-F8691002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40AC2F-A035-C205-FB77-7631A555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20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04EFA0-F83B-7512-3D71-8AC64C49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CA61EF-AB55-33B8-3E58-5BDBB4CE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9F2263-12DF-1272-8C05-86F793F6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7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18E30-B04C-3F5F-DBB1-4FEFAD79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AD98E4-BA77-F584-3AA5-2AC397D6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E8E305-D83A-65FC-745A-6140B312E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AB7EEE-0028-DDD8-A5F3-B696807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9F0370-43DD-C6FA-2CB4-E32D817D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247AB2-7624-B50C-6651-7AE11BB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5C788-D73E-1A97-7D34-29128064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8DD035E-DD4B-615C-38FA-A1CC2EF2A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A850A6-FEE8-5EFA-C4E4-EF4BA7248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1F86B1-0684-E6E2-209F-5A15C0B0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10C438-2E54-A82D-AFDF-589EF870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B03F43-F322-0ED4-284E-402B8A5E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BC9F98-6B61-1BD8-99A0-48270EE8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771461-C9AB-AE7A-21FA-9C1D2E56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8AA5C-869F-373D-47F8-9026A1462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14DA-4513-45CC-84BE-3A6C4209BC11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E0ABBF-737B-599F-64FA-FCFA8C5E2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643D09-A8E9-54F0-F4FE-72AD7513A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0FF0-4B32-4F0F-95D4-CF82900CA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6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image" Target="../media/image10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5D0468-8F66-6703-11E5-DD349D041D4C}"/>
              </a:ext>
            </a:extLst>
          </p:cNvPr>
          <p:cNvSpPr txBox="1"/>
          <p:nvPr/>
        </p:nvSpPr>
        <p:spPr>
          <a:xfrm>
            <a:off x="4574445" y="3711077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Jiamin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Liu(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刘佳敏）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BD3802-82CD-4F23-0F47-7752D0FBCE83}"/>
              </a:ext>
            </a:extLst>
          </p:cNvPr>
          <p:cNvSpPr txBox="1"/>
          <p:nvPr/>
        </p:nvSpPr>
        <p:spPr>
          <a:xfrm>
            <a:off x="4574445" y="4278709"/>
            <a:ext cx="30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TianJin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045C74-C4D8-F1C6-1C38-E062E37C39F5}"/>
              </a:ext>
            </a:extLst>
          </p:cNvPr>
          <p:cNvSpPr txBox="1"/>
          <p:nvPr/>
        </p:nvSpPr>
        <p:spPr>
          <a:xfrm>
            <a:off x="521315" y="2173911"/>
            <a:ext cx="1146807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cs typeface="Times New Roman" panose="02020603050405020304" pitchFamily="18" charset="0"/>
              </a:rPr>
              <a:t>Quantitative Analysis of Heavy Quark Diffusion Coefficient using Deep Learning Approach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7D25551-2310-2F14-3917-71B0FD4A3454}"/>
              </a:ext>
            </a:extLst>
          </p:cNvPr>
          <p:cNvSpPr txBox="1"/>
          <p:nvPr/>
        </p:nvSpPr>
        <p:spPr>
          <a:xfrm>
            <a:off x="4426312" y="1123492"/>
            <a:ext cx="333937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方正方俊黑 简" panose="02000500000000000000" pitchFamily="2" charset="-122"/>
                <a:ea typeface="方正方俊黑 简" panose="02000500000000000000" pitchFamily="2" charset="-122"/>
              </a:rPr>
              <a:t>2024 Spicy Gluons</a:t>
            </a:r>
            <a:endParaRPr lang="zh-CN" altLang="en-US" sz="2800" dirty="0">
              <a:solidFill>
                <a:srgbClr val="FF0000"/>
              </a:solidFill>
              <a:latin typeface="方正方俊黑 简" panose="02000500000000000000" pitchFamily="2" charset="-122"/>
              <a:ea typeface="方正方俊黑 简" panose="02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135920-2FEB-220A-020E-8CA3A52FFB27}"/>
              </a:ext>
            </a:extLst>
          </p:cNvPr>
          <p:cNvSpPr/>
          <p:nvPr/>
        </p:nvSpPr>
        <p:spPr>
          <a:xfrm>
            <a:off x="105941" y="-22363"/>
            <a:ext cx="2252248" cy="21184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9E0207-FED2-DB43-894C-6AE2F5752B51}"/>
              </a:ext>
            </a:extLst>
          </p:cNvPr>
          <p:cNvSpPr txBox="1"/>
          <p:nvPr/>
        </p:nvSpPr>
        <p:spPr>
          <a:xfrm>
            <a:off x="6684700" y="5896760"/>
            <a:ext cx="493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2024.5.18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C476BE-8129-CB6D-74A8-6CC34FFCC8C5}"/>
              </a:ext>
            </a:extLst>
          </p:cNvPr>
          <p:cNvSpPr txBox="1"/>
          <p:nvPr/>
        </p:nvSpPr>
        <p:spPr>
          <a:xfrm>
            <a:off x="4205025" y="4846341"/>
            <a:ext cx="374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Advisor:Baoyi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4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E0C311-4332-059B-0021-5925254E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1" y="757903"/>
            <a:ext cx="4456376" cy="2299324"/>
          </a:xfrm>
          <a:prstGeom prst="rec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4098" name="Picture 2" descr="Figure 2">
            <a:extLst>
              <a:ext uri="{FF2B5EF4-FFF2-40B4-BE49-F238E27FC236}">
                <a16:creationId xmlns:a16="http://schemas.microsoft.com/office/drawing/2014/main" id="{C5BFB3A5-2EDF-BB91-487D-C740B365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4" y="3793406"/>
            <a:ext cx="2945128" cy="2280099"/>
          </a:xfrm>
          <a:prstGeom prst="rec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gure 5">
            <a:extLst>
              <a:ext uri="{FF2B5EF4-FFF2-40B4-BE49-F238E27FC236}">
                <a16:creationId xmlns:a16="http://schemas.microsoft.com/office/drawing/2014/main" id="{F759E475-7C9B-4D11-2190-B542DCA57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8"/>
          <a:stretch/>
        </p:blipFill>
        <p:spPr bwMode="auto">
          <a:xfrm>
            <a:off x="8443999" y="3722645"/>
            <a:ext cx="2743178" cy="2379168"/>
          </a:xfrm>
          <a:prstGeom prst="rec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B501BB-A61D-14A9-5509-A6F96AC33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87" y="3777924"/>
            <a:ext cx="3311171" cy="2311062"/>
          </a:xfrm>
          <a:prstGeom prst="rec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8E7D6A-3430-EDC0-A7D7-631406E53E56}"/>
              </a:ext>
            </a:extLst>
          </p:cNvPr>
          <p:cNvSpPr txBox="1"/>
          <p:nvPr/>
        </p:nvSpPr>
        <p:spPr>
          <a:xfrm>
            <a:off x="42349" y="596725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Fig1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4F0E49-3AE1-65E7-FF5D-BB224C3F6A23}"/>
              </a:ext>
            </a:extLst>
          </p:cNvPr>
          <p:cNvSpPr txBox="1"/>
          <p:nvPr/>
        </p:nvSpPr>
        <p:spPr>
          <a:xfrm>
            <a:off x="135657" y="3608740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Fig3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8E1562-F6C9-43EB-00AB-64CDF636E3EA}"/>
              </a:ext>
            </a:extLst>
          </p:cNvPr>
          <p:cNvSpPr txBox="1"/>
          <p:nvPr/>
        </p:nvSpPr>
        <p:spPr>
          <a:xfrm>
            <a:off x="3891230" y="3616108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Fig4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D4905B-0868-56C3-8592-CA1409AE61C1}"/>
              </a:ext>
            </a:extLst>
          </p:cNvPr>
          <p:cNvSpPr txBox="1"/>
          <p:nvPr/>
        </p:nvSpPr>
        <p:spPr>
          <a:xfrm>
            <a:off x="832413" y="3038082"/>
            <a:ext cx="33088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Pang, L.-G. et al. Nat </a:t>
            </a:r>
            <a:r>
              <a:rPr lang="en-US" altLang="zh-CN" sz="1200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Commun</a:t>
            </a:r>
            <a:r>
              <a:rPr lang="en-US" altLang="zh-CN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9, 210 (2018).</a:t>
            </a:r>
            <a:endParaRPr lang="zh-CN" altLang="zh-CN" sz="1200" b="1" i="1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01F526-CAEA-2BDD-EC6D-52AC04684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945" y="730050"/>
            <a:ext cx="3537158" cy="2326971"/>
          </a:xfrm>
          <a:prstGeom prst="rec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B903218-EE59-2AB1-0EB3-CB12FEE6AABE}"/>
              </a:ext>
            </a:extLst>
          </p:cNvPr>
          <p:cNvSpPr txBox="1"/>
          <p:nvPr/>
        </p:nvSpPr>
        <p:spPr>
          <a:xfrm>
            <a:off x="6426945" y="3031323"/>
            <a:ext cx="32475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i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Huang, </a:t>
            </a:r>
            <a:r>
              <a:rPr lang="en-US" altLang="zh-CN" sz="1200" b="1" i="1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YPhysics</a:t>
            </a:r>
            <a:r>
              <a:rPr lang="en-US" altLang="zh-CN" sz="1200" b="1" i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Letters B 827, 137001 (2022).</a:t>
            </a:r>
            <a:endParaRPr lang="zh-CN" altLang="zh-CN" sz="1200" b="1" i="1" kern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A98541-E225-54FB-2762-713D8AD6B95F}"/>
              </a:ext>
            </a:extLst>
          </p:cNvPr>
          <p:cNvSpPr txBox="1"/>
          <p:nvPr/>
        </p:nvSpPr>
        <p:spPr>
          <a:xfrm>
            <a:off x="1001571" y="6146271"/>
            <a:ext cx="3948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200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Shokr</a:t>
            </a:r>
            <a:r>
              <a:rPr lang="en-US" altLang="zh-CN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E.,. Sci Rep 12, 8449 (2022).</a:t>
            </a:r>
            <a:endParaRPr lang="zh-CN" altLang="zh-CN" sz="1200" b="1" i="1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B329CF-6B4A-EA2B-C089-1C6BF74F6179}"/>
              </a:ext>
            </a:extLst>
          </p:cNvPr>
          <p:cNvSpPr txBox="1"/>
          <p:nvPr/>
        </p:nvSpPr>
        <p:spPr>
          <a:xfrm>
            <a:off x="7863269" y="3525408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Fig5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DBA85E3-B438-78FC-8F7C-640064C5F64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528202" y="144118"/>
            <a:ext cx="4874806" cy="4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0" fontAlgn="auto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kern="0" dirty="0">
                <a:solidFill>
                  <a:prstClr val="black"/>
                </a:solidFill>
                <a:cs typeface="Arial" panose="020B0604020202020204" pitchFamily="34" charset="0"/>
              </a:rPr>
              <a:t>Applications of ML in High-Energy Domain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993291C-FA24-5D43-0DF7-4794BCB096A4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5E7EDBC-33E5-BAF3-5F4C-30EA94919F04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66260" y="361637"/>
            <a:ext cx="3461942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55AA9D9-E139-0213-C86A-04E76F346A79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8403008" y="361637"/>
            <a:ext cx="37889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620945B-EF65-8378-4EE4-C48E647757BE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52DD3B-0DA3-5207-4779-951A76CE7A1C}"/>
              </a:ext>
            </a:extLst>
          </p:cNvPr>
          <p:cNvSpPr txBox="1"/>
          <p:nvPr/>
        </p:nvSpPr>
        <p:spPr>
          <a:xfrm>
            <a:off x="5663163" y="641531"/>
            <a:ext cx="1146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Fig2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4" grpId="0"/>
      <p:bldP spid="13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89A90911-501F-5631-15BF-FF4FC037B60C}"/>
              </a:ext>
            </a:extLst>
          </p:cNvPr>
          <p:cNvSpPr txBox="1"/>
          <p:nvPr/>
        </p:nvSpPr>
        <p:spPr>
          <a:xfrm>
            <a:off x="8132257" y="2890368"/>
            <a:ext cx="3788992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events were randomly selected from one channel of the training dataset.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FF747A-1E83-2542-0CAF-9A438102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7656" r="9224" b="2449"/>
          <a:stretch/>
        </p:blipFill>
        <p:spPr>
          <a:xfrm>
            <a:off x="8187059" y="454873"/>
            <a:ext cx="3734190" cy="23979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A7A7CB-2D3C-5E45-914D-A70128E82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93" y="3221302"/>
            <a:ext cx="5657253" cy="14773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B6E0B9C-4442-659B-3163-AE81B5E4CCCD}"/>
              </a:ext>
            </a:extLst>
          </p:cNvPr>
          <p:cNvSpPr txBox="1"/>
          <p:nvPr/>
        </p:nvSpPr>
        <p:spPr>
          <a:xfrm>
            <a:off x="180755" y="596725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87372D-1475-D1D6-E9DE-36C701A81910}"/>
              </a:ext>
            </a:extLst>
          </p:cNvPr>
          <p:cNvSpPr txBox="1"/>
          <p:nvPr/>
        </p:nvSpPr>
        <p:spPr>
          <a:xfrm>
            <a:off x="522793" y="4782525"/>
            <a:ext cx="70638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-apple-system"/>
              </a:rPr>
              <a:t>(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-apple-system"/>
              </a:rPr>
              <a:t>RAA and v2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-apple-system"/>
              </a:rPr>
              <a:t>)----------------input</a:t>
            </a:r>
          </a:p>
          <a:p>
            <a:r>
              <a:rPr lang="en-US" altLang="zh-CN" dirty="0">
                <a:solidFill>
                  <a:srgbClr val="2C2C36"/>
                </a:solidFill>
                <a:highlight>
                  <a:srgbClr val="FFFF00"/>
                </a:highlight>
                <a:latin typeface="-apple-system"/>
              </a:rPr>
              <a:t>(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-apple-system"/>
              </a:rPr>
              <a:t>S,</a:t>
            </a:r>
            <a:r>
              <a:rPr lang="el-GR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α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-apple-system"/>
              </a:rPr>
              <a:t> ,</a:t>
            </a:r>
            <a:r>
              <a:rPr lang="el-GR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β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l-GR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γ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-apple-system"/>
              </a:rPr>
              <a:t>---------------------output</a:t>
            </a:r>
          </a:p>
          <a:p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-apple-system"/>
              </a:rPr>
              <a:t>three different centralities for the RAA data ----- three input channels </a:t>
            </a:r>
          </a:p>
          <a:p>
            <a:r>
              <a:rPr lang="en-US" altLang="zh-CN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-apple-system"/>
              </a:rPr>
              <a:t>two distinct centralities for the V2 data ----------- two additional channels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2C2C36"/>
                </a:solidFill>
                <a:highlight>
                  <a:srgbClr val="FFFFFF"/>
                </a:highlight>
                <a:latin typeface="-apple-system"/>
              </a:rPr>
              <a:t>20000</a:t>
            </a:r>
            <a:r>
              <a:rPr lang="zh-CN" altLang="en-US" dirty="0">
                <a:solidFill>
                  <a:srgbClr val="2C2C36"/>
                </a:solidFill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dirty="0">
                <a:solidFill>
                  <a:srgbClr val="2C2C36"/>
                </a:solidFill>
                <a:highlight>
                  <a:srgbClr val="FFFFFF"/>
                </a:highlight>
                <a:latin typeface="-apple-system"/>
              </a:rPr>
              <a:t>events,90%---train data,10%----valid data</a:t>
            </a:r>
            <a:endParaRPr lang="zh-CN" altLang="en-US" dirty="0">
              <a:solidFill>
                <a:srgbClr val="2C2C36"/>
              </a:solidFill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CB5EDD-ACC7-21F9-D1D6-2024F18A860B}"/>
              </a:ext>
            </a:extLst>
          </p:cNvPr>
          <p:cNvSpPr txBox="1"/>
          <p:nvPr/>
        </p:nvSpPr>
        <p:spPr>
          <a:xfrm>
            <a:off x="7454006" y="605229"/>
            <a:ext cx="67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446416A-0452-3C8C-977C-D61E2DF7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5" y="598147"/>
            <a:ext cx="5347322" cy="24042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BE61B0-A9EE-E6EC-CBF7-C8AB8C9FB3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8259027" y="3537190"/>
            <a:ext cx="3734190" cy="25102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0018EE3-D521-E8A6-A954-2DFB4B24094B}"/>
              </a:ext>
            </a:extLst>
          </p:cNvPr>
          <p:cNvSpPr txBox="1"/>
          <p:nvPr/>
        </p:nvSpPr>
        <p:spPr>
          <a:xfrm>
            <a:off x="461452" y="6469829"/>
            <a:ext cx="3812941" cy="37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Chen B.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Y.,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Entropy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25, 1563 (2023).</a:t>
            </a:r>
            <a:endParaRPr lang="zh-CN" altLang="zh-CN" sz="1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758189-AE7A-ADDB-F8A0-618DBF4804A6}"/>
              </a:ext>
            </a:extLst>
          </p:cNvPr>
          <p:cNvSpPr txBox="1"/>
          <p:nvPr/>
        </p:nvSpPr>
        <p:spPr>
          <a:xfrm>
            <a:off x="7657232" y="3550246"/>
            <a:ext cx="67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6A6D3E-5464-0CDD-5944-57A620552A7A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20C96-54A8-7B64-3232-4FEE7109F7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528202" y="144118"/>
            <a:ext cx="4874806" cy="4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0" fontAlgn="auto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Results </a:t>
            </a:r>
            <a:r>
              <a:rPr lang="en-US" altLang="zh-CN" sz="1800" b="1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heavy ion collision using CNN</a:t>
            </a:r>
            <a:endParaRPr lang="en-US" altLang="zh-CN" sz="1800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9E449CE-EA74-286B-26D9-32925C07BF7C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87E139-ADFF-AB8C-64B8-4A40F2E40E24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66260" y="361637"/>
            <a:ext cx="3461942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7399169-6162-F091-5E04-AFF15EC6D1E2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8403008" y="361637"/>
            <a:ext cx="37889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02E3D86-50B5-FA8B-7C5F-3C821303C33D}"/>
              </a:ext>
            </a:extLst>
          </p:cNvPr>
          <p:cNvSpPr txBox="1"/>
          <p:nvPr/>
        </p:nvSpPr>
        <p:spPr>
          <a:xfrm>
            <a:off x="8538383" y="6047396"/>
            <a:ext cx="3518241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CNN model’s loss-------about 2%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13" grpId="0"/>
      <p:bldP spid="7" grpId="0"/>
      <p:bldP spid="1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D00E3DF-F9E0-45CF-F255-76F68F33903A}"/>
              </a:ext>
            </a:extLst>
          </p:cNvPr>
          <p:cNvSpPr txBox="1"/>
          <p:nvPr/>
        </p:nvSpPr>
        <p:spPr>
          <a:xfrm>
            <a:off x="170954" y="3368059"/>
            <a:ext cx="6307119" cy="3077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FB548216-99DC-C928-42C3-3789B93AD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17720"/>
              </p:ext>
            </p:extLst>
          </p:nvPr>
        </p:nvGraphicFramePr>
        <p:xfrm>
          <a:off x="6890196" y="3453431"/>
          <a:ext cx="5066658" cy="294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443">
                  <a:extLst>
                    <a:ext uri="{9D8B030D-6E8A-4147-A177-3AD203B41FA5}">
                      <a16:colId xmlns:a16="http://schemas.microsoft.com/office/drawing/2014/main" val="1488794086"/>
                    </a:ext>
                  </a:extLst>
                </a:gridCol>
                <a:gridCol w="844443">
                  <a:extLst>
                    <a:ext uri="{9D8B030D-6E8A-4147-A177-3AD203B41FA5}">
                      <a16:colId xmlns:a16="http://schemas.microsoft.com/office/drawing/2014/main" val="3120377565"/>
                    </a:ext>
                  </a:extLst>
                </a:gridCol>
                <a:gridCol w="844443">
                  <a:extLst>
                    <a:ext uri="{9D8B030D-6E8A-4147-A177-3AD203B41FA5}">
                      <a16:colId xmlns:a16="http://schemas.microsoft.com/office/drawing/2014/main" val="1361330660"/>
                    </a:ext>
                  </a:extLst>
                </a:gridCol>
                <a:gridCol w="844443">
                  <a:extLst>
                    <a:ext uri="{9D8B030D-6E8A-4147-A177-3AD203B41FA5}">
                      <a16:colId xmlns:a16="http://schemas.microsoft.com/office/drawing/2014/main" val="3977477403"/>
                    </a:ext>
                  </a:extLst>
                </a:gridCol>
                <a:gridCol w="844443">
                  <a:extLst>
                    <a:ext uri="{9D8B030D-6E8A-4147-A177-3AD203B41FA5}">
                      <a16:colId xmlns:a16="http://schemas.microsoft.com/office/drawing/2014/main" val="1554169506"/>
                    </a:ext>
                  </a:extLst>
                </a:gridCol>
                <a:gridCol w="844443">
                  <a:extLst>
                    <a:ext uri="{9D8B030D-6E8A-4147-A177-3AD203B41FA5}">
                      <a16:colId xmlns:a16="http://schemas.microsoft.com/office/drawing/2014/main" val="732354881"/>
                    </a:ext>
                  </a:extLst>
                </a:gridCol>
              </a:tblGrid>
              <a:tr h="59457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actionn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48266"/>
                  </a:ext>
                </a:extLst>
              </a:tr>
              <a:tr h="6571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737519"/>
                  </a:ext>
                </a:extLst>
              </a:tr>
              <a:tr h="6571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state2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sz="1800" kern="12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381128"/>
                  </a:ext>
                </a:extLst>
              </a:tr>
              <a:tr h="3755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6778"/>
                  </a:ext>
                </a:extLst>
              </a:tr>
              <a:tr h="657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staten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5916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8663C8-1987-3E0F-9E38-009EC08C6820}"/>
                  </a:ext>
                </a:extLst>
              </p:cNvPr>
              <p:cNvSpPr txBox="1"/>
              <p:nvPr/>
            </p:nvSpPr>
            <p:spPr>
              <a:xfrm>
                <a:off x="419970" y="2521847"/>
                <a:ext cx="6702334" cy="3738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𝑚𝑎𝑥𝑄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Q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8663C8-1987-3E0F-9E38-009EC08C6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0" y="2521847"/>
                <a:ext cx="6702334" cy="373820"/>
              </a:xfrm>
              <a:prstGeom prst="rect">
                <a:avLst/>
              </a:prstGeom>
              <a:blipFill>
                <a:blip r:embed="rId2"/>
                <a:stretch>
                  <a:fillRect l="-2002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EE1D8DBE-A94F-9D7D-195D-E934CD5FF39C}"/>
              </a:ext>
            </a:extLst>
          </p:cNvPr>
          <p:cNvSpPr txBox="1"/>
          <p:nvPr/>
        </p:nvSpPr>
        <p:spPr>
          <a:xfrm>
            <a:off x="-32571" y="2168583"/>
            <a:ext cx="3160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Bellman equation: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BE1AA0C-CE8E-29C0-7707-FB89441A9D04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D911C08-BF4C-4D77-BA75-E44B1F59953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45773" y="237188"/>
            <a:ext cx="4874806" cy="31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  <a:defRPr/>
            </a:pPr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Reinforcement Learning</a:t>
            </a:r>
            <a:r>
              <a:rPr lang="zh-CN" altLang="en-US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Q-Learning</a:t>
            </a:r>
            <a:r>
              <a:rPr lang="zh-CN" altLang="en-US" sz="1800" b="1" dirty="0">
                <a:highlight>
                  <a:srgbClr val="FFFFFF"/>
                </a:highlight>
                <a:latin typeface="Times New Roman" panose="02020603050405020304" pitchFamily="18" charset="0"/>
                <a:cs typeface="Arial" panose="020B0604020202020204" pitchFamily="34" charset="0"/>
              </a:rPr>
              <a:t>）</a:t>
            </a:r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1C08CA3-51A9-7B7C-5D56-1C2F89331BA9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C278F94-DDF7-F356-E545-1574ADE07F4F}"/>
              </a:ext>
            </a:extLst>
          </p:cNvPr>
          <p:cNvCxnSpPr>
            <a:cxnSpLocks/>
          </p:cNvCxnSpPr>
          <p:nvPr/>
        </p:nvCxnSpPr>
        <p:spPr>
          <a:xfrm flipV="1">
            <a:off x="170954" y="367153"/>
            <a:ext cx="3160385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3D1DA7F-5FF5-2257-CF90-C4986B750179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8320579" y="395531"/>
            <a:ext cx="3805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F72C4FD-A88B-6D01-C23A-978EC344CA5A}"/>
              </a:ext>
            </a:extLst>
          </p:cNvPr>
          <p:cNvSpPr txBox="1"/>
          <p:nvPr/>
        </p:nvSpPr>
        <p:spPr>
          <a:xfrm>
            <a:off x="220911" y="1269443"/>
            <a:ext cx="208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4A456267-CA49-A829-E896-7E78A9A2034C}"/>
              </a:ext>
            </a:extLst>
          </p:cNvPr>
          <p:cNvSpPr/>
          <p:nvPr/>
        </p:nvSpPr>
        <p:spPr>
          <a:xfrm>
            <a:off x="2184092" y="962838"/>
            <a:ext cx="303639" cy="102134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92F7B6-A118-E68E-7DBD-F8ECE966ED96}"/>
              </a:ext>
            </a:extLst>
          </p:cNvPr>
          <p:cNvSpPr txBox="1"/>
          <p:nvPr/>
        </p:nvSpPr>
        <p:spPr>
          <a:xfrm>
            <a:off x="2489108" y="783452"/>
            <a:ext cx="244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Supervised learning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EE5DF18-3B2C-5571-CBE9-D90B0F9BD0B9}"/>
              </a:ext>
            </a:extLst>
          </p:cNvPr>
          <p:cNvSpPr txBox="1"/>
          <p:nvPr/>
        </p:nvSpPr>
        <p:spPr>
          <a:xfrm>
            <a:off x="2527489" y="1256848"/>
            <a:ext cx="244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unsupervised learning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487CDF-D8B3-F5D1-F716-268D08DE6E78}"/>
              </a:ext>
            </a:extLst>
          </p:cNvPr>
          <p:cNvSpPr txBox="1"/>
          <p:nvPr/>
        </p:nvSpPr>
        <p:spPr>
          <a:xfrm>
            <a:off x="2496540" y="1800668"/>
            <a:ext cx="30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Reinforcement Learning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1BCC59D-BE07-554C-E93C-231B9F20E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"/>
          <a:stretch/>
        </p:blipFill>
        <p:spPr>
          <a:xfrm>
            <a:off x="8712989" y="473701"/>
            <a:ext cx="3020339" cy="289435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441327BB-8AB2-6DB9-9CCE-37AF7D22676E}"/>
              </a:ext>
            </a:extLst>
          </p:cNvPr>
          <p:cNvSpPr txBox="1"/>
          <p:nvPr/>
        </p:nvSpPr>
        <p:spPr>
          <a:xfrm>
            <a:off x="10782097" y="3057133"/>
            <a:ext cx="11747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E7E32A-432D-CDCA-47A0-917B47B0C1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64"/>
          <a:stretch/>
        </p:blipFill>
        <p:spPr>
          <a:xfrm>
            <a:off x="844084" y="3372062"/>
            <a:ext cx="4818631" cy="2414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62901B1-2C0A-86FB-1708-CA80A9414E1B}"/>
                  </a:ext>
                </a:extLst>
              </p:cNvPr>
              <p:cNvSpPr txBox="1"/>
              <p:nvPr/>
            </p:nvSpPr>
            <p:spPr>
              <a:xfrm>
                <a:off x="960099" y="2971454"/>
                <a:ext cx="69081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0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-apple-system"/>
                  </a:rPr>
                  <a:t>:Next state and action,</a:t>
                </a:r>
                <a14:m>
                  <m:oMath xmlns:m="http://schemas.openxmlformats.org/officeDocument/2006/math">
                    <m:r>
                      <a:rPr lang="zh-CN" altLang="en-US" sz="2000" smtClean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decay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highlight>
                      <a:srgbClr val="FFFFFF"/>
                    </a:highlight>
                    <a:latin typeface="-apple-system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highlight>
                      <a:srgbClr val="FFFFFF"/>
                    </a:highlight>
                    <a:latin typeface="-apple-system"/>
                  </a:rPr>
                  <a:t>value,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highlight>
                      <a:srgbClr val="FFFFFF"/>
                    </a:highlight>
                    <a:latin typeface="-apple-system"/>
                  </a:rPr>
                  <a:t>:reward</a:t>
                </a:r>
                <a:endParaRPr lang="zh-CN" altLang="en-US" sz="2000" dirty="0">
                  <a:solidFill>
                    <a:schemeClr val="tx1"/>
                  </a:solidFill>
                  <a:highlight>
                    <a:srgbClr val="FFFFFF"/>
                  </a:highlight>
                  <a:latin typeface="-apple-system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62901B1-2C0A-86FB-1708-CA80A9414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99" y="2971454"/>
                <a:ext cx="6908172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A3D2502-B900-E7EA-81B2-E49BA853B217}"/>
              </a:ext>
            </a:extLst>
          </p:cNvPr>
          <p:cNvSpPr txBox="1"/>
          <p:nvPr/>
        </p:nvSpPr>
        <p:spPr>
          <a:xfrm>
            <a:off x="3445773" y="6009897"/>
            <a:ext cx="8615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D46925BB-01B7-28A3-6599-286C264B1196}"/>
              </a:ext>
            </a:extLst>
          </p:cNvPr>
          <p:cNvSpPr/>
          <p:nvPr/>
        </p:nvSpPr>
        <p:spPr>
          <a:xfrm>
            <a:off x="5289889" y="1524669"/>
            <a:ext cx="372826" cy="93358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81F1EB-A561-104C-3DA8-4089B8C9330C}"/>
              </a:ext>
            </a:extLst>
          </p:cNvPr>
          <p:cNvSpPr txBox="1"/>
          <p:nvPr/>
        </p:nvSpPr>
        <p:spPr>
          <a:xfrm>
            <a:off x="5789145" y="1344932"/>
            <a:ext cx="1660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Q-Learning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E348A1-01A9-117D-3ED0-929D07AC6FCA}"/>
              </a:ext>
            </a:extLst>
          </p:cNvPr>
          <p:cNvSpPr txBox="1"/>
          <p:nvPr/>
        </p:nvSpPr>
        <p:spPr>
          <a:xfrm>
            <a:off x="5785259" y="1714264"/>
            <a:ext cx="156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DQN model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0D1240-B1B3-96E0-0067-21651C8C8A6D}"/>
              </a:ext>
            </a:extLst>
          </p:cNvPr>
          <p:cNvSpPr txBox="1"/>
          <p:nvPr/>
        </p:nvSpPr>
        <p:spPr>
          <a:xfrm>
            <a:off x="5835658" y="2250275"/>
            <a:ext cx="1567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……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8A557F-27A1-A759-2839-F033C9E74D06}"/>
              </a:ext>
            </a:extLst>
          </p:cNvPr>
          <p:cNvSpPr txBox="1"/>
          <p:nvPr/>
        </p:nvSpPr>
        <p:spPr>
          <a:xfrm>
            <a:off x="96591" y="5611248"/>
            <a:ext cx="6381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Agent--</a:t>
            </a:r>
            <a:r>
              <a:rPr lang="en-US" altLang="zh-CN" sz="2400" b="0" i="0" dirty="0">
                <a:solidFill>
                  <a:srgbClr val="122036"/>
                </a:solidFill>
                <a:effectLst/>
                <a:highlight>
                  <a:srgbClr val="FFFFFF"/>
                </a:highlight>
                <a:latin typeface="-apple-system"/>
              </a:rPr>
              <a:t>machine  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Environment--</a:t>
            </a:r>
            <a:r>
              <a:rPr lang="en-US" altLang="zh-CN" sz="2400" dirty="0">
                <a:solidFill>
                  <a:srgbClr val="122036"/>
                </a:solidFill>
                <a:highlight>
                  <a:srgbClr val="FFFFFF"/>
                </a:highlight>
                <a:latin typeface="-apple-system"/>
              </a:rPr>
              <a:t>people experience</a:t>
            </a:r>
          </a:p>
          <a:p>
            <a:r>
              <a:rPr lang="en-US" altLang="zh-CN" sz="2400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Action--</a:t>
            </a:r>
            <a:r>
              <a:rPr lang="en-US" altLang="zh-CN" sz="2400" dirty="0" err="1">
                <a:solidFill>
                  <a:srgbClr val="122036"/>
                </a:solidFill>
                <a:highlight>
                  <a:srgbClr val="FFFFFF"/>
                </a:highlight>
                <a:latin typeface="-apple-system"/>
              </a:rPr>
              <a:t>up,down,left,right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FF"/>
                </a:highlight>
                <a:latin typeface="-apple-system"/>
              </a:rPr>
              <a:t>     State----</a:t>
            </a:r>
            <a:r>
              <a:rPr lang="en-US" altLang="zh-CN" sz="2400" dirty="0" err="1">
                <a:solidFill>
                  <a:srgbClr val="122036"/>
                </a:solidFill>
                <a:highlight>
                  <a:srgbClr val="FFFFFF"/>
                </a:highlight>
                <a:latin typeface="-apple-system"/>
              </a:rPr>
              <a:t>chessbord</a:t>
            </a:r>
            <a:endParaRPr lang="zh-CN" altLang="en-US" sz="2400" dirty="0">
              <a:solidFill>
                <a:srgbClr val="122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4" grpId="0"/>
      <p:bldP spid="16" grpId="0" animBg="1"/>
      <p:bldP spid="22" grpId="0"/>
      <p:bldP spid="24" grpId="0"/>
      <p:bldP spid="27" grpId="0"/>
      <p:bldP spid="34" grpId="0"/>
      <p:bldP spid="6" grpId="0" animBg="1"/>
      <p:bldP spid="8" grpId="0"/>
      <p:bldP spid="10" grpId="0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文本框 437">
            <a:extLst>
              <a:ext uri="{FF2B5EF4-FFF2-40B4-BE49-F238E27FC236}">
                <a16:creationId xmlns:a16="http://schemas.microsoft.com/office/drawing/2014/main" id="{0F718A20-EE43-A96B-4063-75E1BCADC015}"/>
              </a:ext>
            </a:extLst>
          </p:cNvPr>
          <p:cNvSpPr txBox="1"/>
          <p:nvPr/>
        </p:nvSpPr>
        <p:spPr>
          <a:xfrm>
            <a:off x="9790076" y="729563"/>
            <a:ext cx="2355009" cy="1831161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2" name="文本框 421">
            <a:extLst>
              <a:ext uri="{FF2B5EF4-FFF2-40B4-BE49-F238E27FC236}">
                <a16:creationId xmlns:a16="http://schemas.microsoft.com/office/drawing/2014/main" id="{1B488923-BE9B-6AA6-6123-C9D81A2A6911}"/>
              </a:ext>
            </a:extLst>
          </p:cNvPr>
          <p:cNvSpPr txBox="1"/>
          <p:nvPr/>
        </p:nvSpPr>
        <p:spPr>
          <a:xfrm>
            <a:off x="4029834" y="750473"/>
            <a:ext cx="4478285" cy="195404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28" name="图片 427">
            <a:extLst>
              <a:ext uri="{FF2B5EF4-FFF2-40B4-BE49-F238E27FC236}">
                <a16:creationId xmlns:a16="http://schemas.microsoft.com/office/drawing/2014/main" id="{50C871F0-25AB-DD9B-3C7C-2242C71C2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4" y="1179484"/>
            <a:ext cx="1546408" cy="1493206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A4B6649D-136C-5C63-F153-6E5C8EA27D3A}"/>
              </a:ext>
            </a:extLst>
          </p:cNvPr>
          <p:cNvSpPr/>
          <p:nvPr/>
        </p:nvSpPr>
        <p:spPr>
          <a:xfrm>
            <a:off x="2124255" y="949781"/>
            <a:ext cx="1196124" cy="589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5C1C951-7DEE-E084-2409-BA915BCDA224}"/>
              </a:ext>
            </a:extLst>
          </p:cNvPr>
          <p:cNvSpPr/>
          <p:nvPr/>
        </p:nvSpPr>
        <p:spPr>
          <a:xfrm>
            <a:off x="4187600" y="2111134"/>
            <a:ext cx="1550394" cy="435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1A82DA-043D-2755-545D-A1E11365A798}"/>
              </a:ext>
            </a:extLst>
          </p:cNvPr>
          <p:cNvSpPr/>
          <p:nvPr/>
        </p:nvSpPr>
        <p:spPr>
          <a:xfrm>
            <a:off x="162349" y="851071"/>
            <a:ext cx="1529633" cy="299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F36EC51-EB37-8937-3B3C-6824A0DF1F22}"/>
              </a:ext>
            </a:extLst>
          </p:cNvPr>
          <p:cNvSpPr/>
          <p:nvPr/>
        </p:nvSpPr>
        <p:spPr>
          <a:xfrm>
            <a:off x="5183036" y="1011366"/>
            <a:ext cx="1546341" cy="4359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95FC34D-9B93-7786-5C41-842E1FCFFEFE}"/>
              </a:ext>
            </a:extLst>
          </p:cNvPr>
          <p:cNvCxnSpPr>
            <a:cxnSpLocks/>
            <a:stCxn id="428" idx="3"/>
            <a:endCxn id="11" idx="2"/>
          </p:cNvCxnSpPr>
          <p:nvPr/>
        </p:nvCxnSpPr>
        <p:spPr>
          <a:xfrm flipV="1">
            <a:off x="1691982" y="1244716"/>
            <a:ext cx="432273" cy="68137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0C1D0D7-CDC8-6662-F253-0ADD3EA1B32F}"/>
              </a:ext>
            </a:extLst>
          </p:cNvPr>
          <p:cNvCxnSpPr>
            <a:cxnSpLocks/>
            <a:stCxn id="11" idx="6"/>
            <a:endCxn id="14" idx="1"/>
          </p:cNvCxnSpPr>
          <p:nvPr/>
        </p:nvCxnSpPr>
        <p:spPr>
          <a:xfrm flipV="1">
            <a:off x="3320379" y="1229343"/>
            <a:ext cx="1862657" cy="1537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88566C-C5AD-611C-ADFC-9937B07B2B55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flipH="1">
            <a:off x="4962797" y="1447319"/>
            <a:ext cx="993410" cy="6638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0" name="图片 359">
            <a:extLst>
              <a:ext uri="{FF2B5EF4-FFF2-40B4-BE49-F238E27FC236}">
                <a16:creationId xmlns:a16="http://schemas.microsoft.com/office/drawing/2014/main" id="{F7A3E259-AE67-D1A0-971B-DF8D218F4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64471" y="3061330"/>
            <a:ext cx="2540948" cy="2402402"/>
          </a:xfrm>
          <a:prstGeom prst="rect">
            <a:avLst/>
          </a:prstGeom>
        </p:spPr>
      </p:pic>
      <p:pic>
        <p:nvPicPr>
          <p:cNvPr id="372" name="图片 371">
            <a:extLst>
              <a:ext uri="{FF2B5EF4-FFF2-40B4-BE49-F238E27FC236}">
                <a16:creationId xmlns:a16="http://schemas.microsoft.com/office/drawing/2014/main" id="{A453400C-D067-2CF3-3797-3FFAA1716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57" y="3177679"/>
            <a:ext cx="2540948" cy="2402402"/>
          </a:xfrm>
          <a:prstGeom prst="rect">
            <a:avLst/>
          </a:prstGeom>
        </p:spPr>
      </p:pic>
      <p:sp>
        <p:nvSpPr>
          <p:cNvPr id="380" name="椭圆 379">
            <a:extLst>
              <a:ext uri="{FF2B5EF4-FFF2-40B4-BE49-F238E27FC236}">
                <a16:creationId xmlns:a16="http://schemas.microsoft.com/office/drawing/2014/main" id="{F81CC213-FBEA-1ED4-D567-71B4B74FE71E}"/>
              </a:ext>
            </a:extLst>
          </p:cNvPr>
          <p:cNvSpPr/>
          <p:nvPr/>
        </p:nvSpPr>
        <p:spPr>
          <a:xfrm>
            <a:off x="6287153" y="2077508"/>
            <a:ext cx="2095584" cy="4248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state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5" name="直接箭头连接符 384">
            <a:extLst>
              <a:ext uri="{FF2B5EF4-FFF2-40B4-BE49-F238E27FC236}">
                <a16:creationId xmlns:a16="http://schemas.microsoft.com/office/drawing/2014/main" id="{6CF34B90-AE1F-2FF4-1CFC-1CC03D40A94B}"/>
              </a:ext>
            </a:extLst>
          </p:cNvPr>
          <p:cNvCxnSpPr>
            <a:cxnSpLocks/>
            <a:stCxn id="14" idx="2"/>
            <a:endCxn id="380" idx="0"/>
          </p:cNvCxnSpPr>
          <p:nvPr/>
        </p:nvCxnSpPr>
        <p:spPr>
          <a:xfrm>
            <a:off x="5956207" y="1447319"/>
            <a:ext cx="1378738" cy="630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4" name="文本框 393">
                <a:extLst>
                  <a:ext uri="{FF2B5EF4-FFF2-40B4-BE49-F238E27FC236}">
                    <a16:creationId xmlns:a16="http://schemas.microsoft.com/office/drawing/2014/main" id="{DE5C05BA-9BB4-D4A7-C408-3395F390F641}"/>
                  </a:ext>
                </a:extLst>
              </p:cNvPr>
              <p:cNvSpPr txBox="1"/>
              <p:nvPr/>
            </p:nvSpPr>
            <p:spPr>
              <a:xfrm>
                <a:off x="4997578" y="4534822"/>
                <a:ext cx="955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94" name="文本框 393">
                <a:extLst>
                  <a:ext uri="{FF2B5EF4-FFF2-40B4-BE49-F238E27FC236}">
                    <a16:creationId xmlns:a16="http://schemas.microsoft.com/office/drawing/2014/main" id="{DE5C05BA-9BB4-D4A7-C408-3395F390F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78" y="4534822"/>
                <a:ext cx="955857" cy="369332"/>
              </a:xfrm>
              <a:prstGeom prst="rect">
                <a:avLst/>
              </a:prstGeom>
              <a:blipFill>
                <a:blip r:embed="rId4"/>
                <a:stretch>
                  <a:fillRect l="-1274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6" name="文本框 395">
                <a:extLst>
                  <a:ext uri="{FF2B5EF4-FFF2-40B4-BE49-F238E27FC236}">
                    <a16:creationId xmlns:a16="http://schemas.microsoft.com/office/drawing/2014/main" id="{6EAB5F31-CB30-0CE4-C3CB-4030FF0E1227}"/>
                  </a:ext>
                </a:extLst>
              </p:cNvPr>
              <p:cNvSpPr txBox="1"/>
              <p:nvPr/>
            </p:nvSpPr>
            <p:spPr>
              <a:xfrm>
                <a:off x="5852569" y="4534822"/>
                <a:ext cx="953991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96" name="文本框 395">
                <a:extLst>
                  <a:ext uri="{FF2B5EF4-FFF2-40B4-BE49-F238E27FC236}">
                    <a16:creationId xmlns:a16="http://schemas.microsoft.com/office/drawing/2014/main" id="{6EAB5F31-CB30-0CE4-C3CB-4030FF0E1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569" y="4534822"/>
                <a:ext cx="953991" cy="381451"/>
              </a:xfrm>
              <a:prstGeom prst="rect">
                <a:avLst/>
              </a:prstGeom>
              <a:blipFill>
                <a:blip r:embed="rId5"/>
                <a:stretch>
                  <a:fillRect l="-1274" r="-16561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7" name="椭圆 416">
            <a:extLst>
              <a:ext uri="{FF2B5EF4-FFF2-40B4-BE49-F238E27FC236}">
                <a16:creationId xmlns:a16="http://schemas.microsoft.com/office/drawing/2014/main" id="{557ECED3-43F8-8E85-DC54-C234AA0E707B}"/>
              </a:ext>
            </a:extLst>
          </p:cNvPr>
          <p:cNvSpPr/>
          <p:nvPr/>
        </p:nvSpPr>
        <p:spPr>
          <a:xfrm>
            <a:off x="8711014" y="4148997"/>
            <a:ext cx="1636832" cy="4359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state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椭圆 417">
            <a:extLst>
              <a:ext uri="{FF2B5EF4-FFF2-40B4-BE49-F238E27FC236}">
                <a16:creationId xmlns:a16="http://schemas.microsoft.com/office/drawing/2014/main" id="{A32F1A2E-ADC1-8F9C-9CD8-47AE468378A0}"/>
              </a:ext>
            </a:extLst>
          </p:cNvPr>
          <p:cNvSpPr/>
          <p:nvPr/>
        </p:nvSpPr>
        <p:spPr>
          <a:xfrm>
            <a:off x="1785428" y="4145132"/>
            <a:ext cx="1178156" cy="5209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右大括号 418">
            <a:extLst>
              <a:ext uri="{FF2B5EF4-FFF2-40B4-BE49-F238E27FC236}">
                <a16:creationId xmlns:a16="http://schemas.microsoft.com/office/drawing/2014/main" id="{B8735E80-A8A5-A0EE-FA6A-8D318EBB4112}"/>
              </a:ext>
            </a:extLst>
          </p:cNvPr>
          <p:cNvSpPr/>
          <p:nvPr/>
        </p:nvSpPr>
        <p:spPr>
          <a:xfrm rot="5400000">
            <a:off x="5650398" y="4740295"/>
            <a:ext cx="435952" cy="1260181"/>
          </a:xfrm>
          <a:prstGeom prst="rightBrac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文本框 419">
            <a:extLst>
              <a:ext uri="{FF2B5EF4-FFF2-40B4-BE49-F238E27FC236}">
                <a16:creationId xmlns:a16="http://schemas.microsoft.com/office/drawing/2014/main" id="{78646EC7-03C1-B86A-3BFD-676A07492768}"/>
              </a:ext>
            </a:extLst>
          </p:cNvPr>
          <p:cNvSpPr txBox="1"/>
          <p:nvPr/>
        </p:nvSpPr>
        <p:spPr>
          <a:xfrm>
            <a:off x="5117350" y="5704486"/>
            <a:ext cx="156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MSELoss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文本框 426">
                <a:extLst>
                  <a:ext uri="{FF2B5EF4-FFF2-40B4-BE49-F238E27FC236}">
                    <a16:creationId xmlns:a16="http://schemas.microsoft.com/office/drawing/2014/main" id="{E4043D6F-CDA2-F8D7-81D3-861943DBA7A3}"/>
                  </a:ext>
                </a:extLst>
              </p:cNvPr>
              <p:cNvSpPr txBox="1"/>
              <p:nvPr/>
            </p:nvSpPr>
            <p:spPr>
              <a:xfrm>
                <a:off x="3816979" y="6110996"/>
                <a:ext cx="4361707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𝑳𝒐𝒔𝒔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𝑹𝒆𝒘𝒂𝒓𝒅𝒔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𝒎𝒂𝒙𝑸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27" name="文本框 426">
                <a:extLst>
                  <a:ext uri="{FF2B5EF4-FFF2-40B4-BE49-F238E27FC236}">
                    <a16:creationId xmlns:a16="http://schemas.microsoft.com/office/drawing/2014/main" id="{E4043D6F-CDA2-F8D7-81D3-861943DBA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79" y="6110996"/>
                <a:ext cx="4361707" cy="283219"/>
              </a:xfrm>
              <a:prstGeom prst="rect">
                <a:avLst/>
              </a:prstGeom>
              <a:blipFill>
                <a:blip r:embed="rId6"/>
                <a:stretch>
                  <a:fillRect l="-559" t="-4255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1" name="文本框 430">
            <a:extLst>
              <a:ext uri="{FF2B5EF4-FFF2-40B4-BE49-F238E27FC236}">
                <a16:creationId xmlns:a16="http://schemas.microsoft.com/office/drawing/2014/main" id="{1D0F49A7-B929-45F5-0F49-261EA3704FE8}"/>
              </a:ext>
            </a:extLst>
          </p:cNvPr>
          <p:cNvSpPr txBox="1"/>
          <p:nvPr/>
        </p:nvSpPr>
        <p:spPr>
          <a:xfrm>
            <a:off x="3056146" y="5584122"/>
            <a:ext cx="168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 network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" name="文本框 431">
            <a:extLst>
              <a:ext uri="{FF2B5EF4-FFF2-40B4-BE49-F238E27FC236}">
                <a16:creationId xmlns:a16="http://schemas.microsoft.com/office/drawing/2014/main" id="{AE44C154-A63E-7C63-18F6-33910A0AD8D1}"/>
              </a:ext>
            </a:extLst>
          </p:cNvPr>
          <p:cNvSpPr txBox="1"/>
          <p:nvPr/>
        </p:nvSpPr>
        <p:spPr>
          <a:xfrm>
            <a:off x="7103530" y="5546238"/>
            <a:ext cx="326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network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4" name="直接箭头连接符 433">
            <a:extLst>
              <a:ext uri="{FF2B5EF4-FFF2-40B4-BE49-F238E27FC236}">
                <a16:creationId xmlns:a16="http://schemas.microsoft.com/office/drawing/2014/main" id="{037A4970-9CDD-35C4-D380-C3A4E9E23DBD}"/>
              </a:ext>
            </a:extLst>
          </p:cNvPr>
          <p:cNvCxnSpPr>
            <a:stCxn id="427" idx="3"/>
          </p:cNvCxnSpPr>
          <p:nvPr/>
        </p:nvCxnSpPr>
        <p:spPr>
          <a:xfrm flipV="1">
            <a:off x="8178686" y="6249495"/>
            <a:ext cx="944328" cy="311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文本框 434">
            <a:extLst>
              <a:ext uri="{FF2B5EF4-FFF2-40B4-BE49-F238E27FC236}">
                <a16:creationId xmlns:a16="http://schemas.microsoft.com/office/drawing/2014/main" id="{2B899A62-35D5-5623-29AA-DA887C99B7D5}"/>
              </a:ext>
            </a:extLst>
          </p:cNvPr>
          <p:cNvSpPr txBox="1"/>
          <p:nvPr/>
        </p:nvSpPr>
        <p:spPr>
          <a:xfrm>
            <a:off x="9809435" y="876669"/>
            <a:ext cx="245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Langevin model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6" name="十字形 435">
            <a:extLst>
              <a:ext uri="{FF2B5EF4-FFF2-40B4-BE49-F238E27FC236}">
                <a16:creationId xmlns:a16="http://schemas.microsoft.com/office/drawing/2014/main" id="{72E60929-6EB3-86A9-B8BC-4EA694E2EA0D}"/>
              </a:ext>
            </a:extLst>
          </p:cNvPr>
          <p:cNvSpPr/>
          <p:nvPr/>
        </p:nvSpPr>
        <p:spPr>
          <a:xfrm>
            <a:off x="10739336" y="1496294"/>
            <a:ext cx="300891" cy="268890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文本框 436">
            <a:extLst>
              <a:ext uri="{FF2B5EF4-FFF2-40B4-BE49-F238E27FC236}">
                <a16:creationId xmlns:a16="http://schemas.microsoft.com/office/drawing/2014/main" id="{96FFC539-3F57-A015-9EA4-6546AD969546}"/>
              </a:ext>
            </a:extLst>
          </p:cNvPr>
          <p:cNvSpPr txBox="1"/>
          <p:nvPr/>
        </p:nvSpPr>
        <p:spPr>
          <a:xfrm>
            <a:off x="9771670" y="1945103"/>
            <a:ext cx="245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data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" name="文本框 438">
            <a:extLst>
              <a:ext uri="{FF2B5EF4-FFF2-40B4-BE49-F238E27FC236}">
                <a16:creationId xmlns:a16="http://schemas.microsoft.com/office/drawing/2014/main" id="{B36C8F6D-752E-B1DE-D718-64C84C339539}"/>
              </a:ext>
            </a:extLst>
          </p:cNvPr>
          <p:cNvSpPr txBox="1"/>
          <p:nvPr/>
        </p:nvSpPr>
        <p:spPr>
          <a:xfrm>
            <a:off x="9175914" y="6061330"/>
            <a:ext cx="168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optimize</a:t>
            </a:r>
            <a:endParaRPr lang="zh-CN" altLang="en-US" sz="2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箭头: 右 439">
            <a:extLst>
              <a:ext uri="{FF2B5EF4-FFF2-40B4-BE49-F238E27FC236}">
                <a16:creationId xmlns:a16="http://schemas.microsoft.com/office/drawing/2014/main" id="{9E05110B-23FE-8B7A-FFAF-320B1082F7A8}"/>
              </a:ext>
            </a:extLst>
          </p:cNvPr>
          <p:cNvSpPr/>
          <p:nvPr/>
        </p:nvSpPr>
        <p:spPr>
          <a:xfrm rot="10800000">
            <a:off x="6829043" y="977696"/>
            <a:ext cx="2877444" cy="4359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流程图: 接点 440">
            <a:extLst>
              <a:ext uri="{FF2B5EF4-FFF2-40B4-BE49-F238E27FC236}">
                <a16:creationId xmlns:a16="http://schemas.microsoft.com/office/drawing/2014/main" id="{7CA18531-6CB3-28FE-D460-1138202BF05E}"/>
              </a:ext>
            </a:extLst>
          </p:cNvPr>
          <p:cNvSpPr/>
          <p:nvPr/>
        </p:nvSpPr>
        <p:spPr>
          <a:xfrm>
            <a:off x="240886" y="5233998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流程图: 接点 441">
            <a:extLst>
              <a:ext uri="{FF2B5EF4-FFF2-40B4-BE49-F238E27FC236}">
                <a16:creationId xmlns:a16="http://schemas.microsoft.com/office/drawing/2014/main" id="{4B358EE6-7FA5-D12C-4BF9-1C31D9F8628E}"/>
              </a:ext>
            </a:extLst>
          </p:cNvPr>
          <p:cNvSpPr/>
          <p:nvPr/>
        </p:nvSpPr>
        <p:spPr>
          <a:xfrm>
            <a:off x="228920" y="3812912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流程图: 接点 442">
            <a:extLst>
              <a:ext uri="{FF2B5EF4-FFF2-40B4-BE49-F238E27FC236}">
                <a16:creationId xmlns:a16="http://schemas.microsoft.com/office/drawing/2014/main" id="{4BF2C4C1-B300-9691-497D-8FE59E4DFD2B}"/>
              </a:ext>
            </a:extLst>
          </p:cNvPr>
          <p:cNvSpPr/>
          <p:nvPr/>
        </p:nvSpPr>
        <p:spPr>
          <a:xfrm>
            <a:off x="228919" y="4534822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流程图: 接点 443">
            <a:extLst>
              <a:ext uri="{FF2B5EF4-FFF2-40B4-BE49-F238E27FC236}">
                <a16:creationId xmlns:a16="http://schemas.microsoft.com/office/drawing/2014/main" id="{3B7B7D35-CFBA-FA08-5592-4523D6585AC5}"/>
              </a:ext>
            </a:extLst>
          </p:cNvPr>
          <p:cNvSpPr/>
          <p:nvPr/>
        </p:nvSpPr>
        <p:spPr>
          <a:xfrm>
            <a:off x="228920" y="3133271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45" name="箭头: 右 444">
            <a:extLst>
              <a:ext uri="{FF2B5EF4-FFF2-40B4-BE49-F238E27FC236}">
                <a16:creationId xmlns:a16="http://schemas.microsoft.com/office/drawing/2014/main" id="{34AC8916-1838-225F-5EB4-A35864211726}"/>
              </a:ext>
            </a:extLst>
          </p:cNvPr>
          <p:cNvSpPr/>
          <p:nvPr/>
        </p:nvSpPr>
        <p:spPr>
          <a:xfrm>
            <a:off x="1070321" y="4217493"/>
            <a:ext cx="604025" cy="381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6" name="右大括号 445">
            <a:extLst>
              <a:ext uri="{FF2B5EF4-FFF2-40B4-BE49-F238E27FC236}">
                <a16:creationId xmlns:a16="http://schemas.microsoft.com/office/drawing/2014/main" id="{4C3FCB1C-3677-FF7D-397C-9B2D80AD0702}"/>
              </a:ext>
            </a:extLst>
          </p:cNvPr>
          <p:cNvSpPr/>
          <p:nvPr/>
        </p:nvSpPr>
        <p:spPr>
          <a:xfrm>
            <a:off x="895335" y="3287596"/>
            <a:ext cx="108400" cy="2328752"/>
          </a:xfrm>
          <a:prstGeom prst="rightBrac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7" name="矩形: 圆角 446">
            <a:extLst>
              <a:ext uri="{FF2B5EF4-FFF2-40B4-BE49-F238E27FC236}">
                <a16:creationId xmlns:a16="http://schemas.microsoft.com/office/drawing/2014/main" id="{455FE964-1B01-9930-BCCE-7E5519434E64}"/>
              </a:ext>
            </a:extLst>
          </p:cNvPr>
          <p:cNvSpPr/>
          <p:nvPr/>
        </p:nvSpPr>
        <p:spPr>
          <a:xfrm>
            <a:off x="3983174" y="2788714"/>
            <a:ext cx="4524945" cy="9831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and output: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α , β, γ</a:t>
            </a:r>
            <a:endParaRPr lang="en-US" altLang="zh-CN" sz="24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Target: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suitable </a:t>
            </a:r>
            <a:r>
              <a:rPr lang="en-US" altLang="zh-CN" sz="2400" dirty="0">
                <a:solidFill>
                  <a:srgbClr val="2C2C36"/>
                </a:solidFill>
                <a:latin typeface="-apple-system"/>
              </a:rPr>
              <a:t>S,</a:t>
            </a:r>
            <a:r>
              <a:rPr lang="el-GR" altLang="zh-CN" sz="2400" dirty="0">
                <a:solidFill>
                  <a:srgbClr val="2C2C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α</a:t>
            </a:r>
            <a:r>
              <a:rPr lang="en-US" altLang="zh-CN" sz="2400" dirty="0">
                <a:solidFill>
                  <a:srgbClr val="2C2C36"/>
                </a:solidFill>
                <a:latin typeface="-apple-system"/>
              </a:rPr>
              <a:t> ,</a:t>
            </a:r>
            <a:r>
              <a:rPr lang="el-GR" altLang="zh-CN" sz="2400" dirty="0">
                <a:solidFill>
                  <a:srgbClr val="2C2C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β</a:t>
            </a:r>
            <a:r>
              <a:rPr lang="en-US" altLang="zh-CN" sz="2400" dirty="0">
                <a:solidFill>
                  <a:srgbClr val="2C2C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l-GR" altLang="zh-CN" sz="2400" dirty="0">
                <a:solidFill>
                  <a:srgbClr val="2C2C3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γ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45FB73A-4219-9975-FAEC-A46EDAE6BCB4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CD530-0441-F96E-501B-2DEF6A2E91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45773" y="237188"/>
            <a:ext cx="4874806" cy="31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70">
              <a:lnSpc>
                <a:spcPct val="80000"/>
              </a:lnSpc>
              <a:buNone/>
              <a:defRPr/>
            </a:pPr>
            <a:r>
              <a:rPr lang="en-US" altLang="zh-CN" sz="1800" b="1" dirty="0">
                <a:solidFill>
                  <a:srgbClr val="2C2C36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Deep Q-Learning(DQN model)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0496A96-B3E1-7852-D640-9D195EA8B31E}"/>
              </a:ext>
            </a:extLst>
          </p:cNvPr>
          <p:cNvCxnSpPr>
            <a:cxnSpLocks/>
          </p:cNvCxnSpPr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7A8E32D-DB40-3330-8236-6466323AD89D}"/>
              </a:ext>
            </a:extLst>
          </p:cNvPr>
          <p:cNvCxnSpPr>
            <a:cxnSpLocks/>
          </p:cNvCxnSpPr>
          <p:nvPr/>
        </p:nvCxnSpPr>
        <p:spPr>
          <a:xfrm flipV="1">
            <a:off x="170954" y="367153"/>
            <a:ext cx="3160385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914AB9E-3489-3F3D-7816-8838B7735701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8320579" y="395531"/>
            <a:ext cx="3805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5E8C692-2C99-B12C-312E-9C5EFC3A8A90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1141223" y="2646728"/>
            <a:ext cx="1552287" cy="16346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E4E71A7-8203-CC3A-D83A-D39F55F06E2A}"/>
              </a:ext>
            </a:extLst>
          </p:cNvPr>
          <p:cNvCxnSpPr>
            <a:cxnSpLocks/>
            <a:stCxn id="380" idx="5"/>
            <a:endCxn id="359" idx="1"/>
          </p:cNvCxnSpPr>
          <p:nvPr/>
        </p:nvCxnSpPr>
        <p:spPr>
          <a:xfrm>
            <a:off x="8075846" y="2440161"/>
            <a:ext cx="3089000" cy="190386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接点 36">
            <a:extLst>
              <a:ext uri="{FF2B5EF4-FFF2-40B4-BE49-F238E27FC236}">
                <a16:creationId xmlns:a16="http://schemas.microsoft.com/office/drawing/2014/main" id="{5D3E9B71-BE36-DC14-A47C-C21D6877F496}"/>
              </a:ext>
            </a:extLst>
          </p:cNvPr>
          <p:cNvSpPr/>
          <p:nvPr/>
        </p:nvSpPr>
        <p:spPr>
          <a:xfrm>
            <a:off x="11377305" y="5160323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γ'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流程图: 接点 37">
            <a:extLst>
              <a:ext uri="{FF2B5EF4-FFF2-40B4-BE49-F238E27FC236}">
                <a16:creationId xmlns:a16="http://schemas.microsoft.com/office/drawing/2014/main" id="{88B7E6A3-7C90-4DF9-0167-B13C9DF3D2AD}"/>
              </a:ext>
            </a:extLst>
          </p:cNvPr>
          <p:cNvSpPr/>
          <p:nvPr/>
        </p:nvSpPr>
        <p:spPr>
          <a:xfrm>
            <a:off x="11365339" y="3739237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9" name="流程图: 接点 38">
            <a:extLst>
              <a:ext uri="{FF2B5EF4-FFF2-40B4-BE49-F238E27FC236}">
                <a16:creationId xmlns:a16="http://schemas.microsoft.com/office/drawing/2014/main" id="{9F628ECE-5A86-E77F-07D4-BCB52D736E68}"/>
              </a:ext>
            </a:extLst>
          </p:cNvPr>
          <p:cNvSpPr/>
          <p:nvPr/>
        </p:nvSpPr>
        <p:spPr>
          <a:xfrm>
            <a:off x="11365338" y="4461147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40" name="流程图: 接点 39">
            <a:extLst>
              <a:ext uri="{FF2B5EF4-FFF2-40B4-BE49-F238E27FC236}">
                <a16:creationId xmlns:a16="http://schemas.microsoft.com/office/drawing/2014/main" id="{FE448A21-21EB-99B1-CAB3-AF1CAA98CEFD}"/>
              </a:ext>
            </a:extLst>
          </p:cNvPr>
          <p:cNvSpPr/>
          <p:nvPr/>
        </p:nvSpPr>
        <p:spPr>
          <a:xfrm>
            <a:off x="11365339" y="3059596"/>
            <a:ext cx="593737" cy="5609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S’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1" name="右大括号 40">
            <a:extLst>
              <a:ext uri="{FF2B5EF4-FFF2-40B4-BE49-F238E27FC236}">
                <a16:creationId xmlns:a16="http://schemas.microsoft.com/office/drawing/2014/main" id="{83C08A9E-7883-BA1E-11B8-033796105254}"/>
              </a:ext>
            </a:extLst>
          </p:cNvPr>
          <p:cNvSpPr/>
          <p:nvPr/>
        </p:nvSpPr>
        <p:spPr>
          <a:xfrm rot="10800000">
            <a:off x="11188265" y="3198877"/>
            <a:ext cx="108400" cy="2328752"/>
          </a:xfrm>
          <a:prstGeom prst="rightBrac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箭头: 右 358">
            <a:extLst>
              <a:ext uri="{FF2B5EF4-FFF2-40B4-BE49-F238E27FC236}">
                <a16:creationId xmlns:a16="http://schemas.microsoft.com/office/drawing/2014/main" id="{58F1D467-C72F-B527-1C20-78230F52B858}"/>
              </a:ext>
            </a:extLst>
          </p:cNvPr>
          <p:cNvSpPr/>
          <p:nvPr/>
        </p:nvSpPr>
        <p:spPr>
          <a:xfrm rot="10800000">
            <a:off x="10560821" y="4153223"/>
            <a:ext cx="604025" cy="381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B2A662-A95D-F907-FFBD-F703109B2BC2}"/>
              </a:ext>
            </a:extLst>
          </p:cNvPr>
          <p:cNvSpPr txBox="1"/>
          <p:nvPr/>
        </p:nvSpPr>
        <p:spPr>
          <a:xfrm>
            <a:off x="-38247" y="5865662"/>
            <a:ext cx="23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 diffusion coefficient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F8F4768-5809-D46E-D72F-EE61BF226EFD}"/>
              </a:ext>
            </a:extLst>
          </p:cNvPr>
          <p:cNvSpPr/>
          <p:nvPr/>
        </p:nvSpPr>
        <p:spPr>
          <a:xfrm>
            <a:off x="2086039" y="2125755"/>
            <a:ext cx="1214941" cy="5209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B803ACC-0371-E166-4155-3D90F5493A58}"/>
              </a:ext>
            </a:extLst>
          </p:cNvPr>
          <p:cNvCxnSpPr>
            <a:cxnSpLocks/>
            <a:stCxn id="428" idx="3"/>
            <a:endCxn id="5" idx="2"/>
          </p:cNvCxnSpPr>
          <p:nvPr/>
        </p:nvCxnSpPr>
        <p:spPr>
          <a:xfrm>
            <a:off x="1691982" y="1926087"/>
            <a:ext cx="394057" cy="4601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7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/>
      <p:bldP spid="422" grpId="0" animBg="1"/>
      <p:bldP spid="11" grpId="0" animBg="1"/>
      <p:bldP spid="12" grpId="0" animBg="1"/>
      <p:bldP spid="13" grpId="0" animBg="1"/>
      <p:bldP spid="14" grpId="0" animBg="1"/>
      <p:bldP spid="380" grpId="0" animBg="1"/>
      <p:bldP spid="394" grpId="0"/>
      <p:bldP spid="396" grpId="0"/>
      <p:bldP spid="417" grpId="0" animBg="1"/>
      <p:bldP spid="418" grpId="0" animBg="1"/>
      <p:bldP spid="419" grpId="0" animBg="1"/>
      <p:bldP spid="420" grpId="0"/>
      <p:bldP spid="427" grpId="0"/>
      <p:bldP spid="431" grpId="0"/>
      <p:bldP spid="432" grpId="0"/>
      <p:bldP spid="435" grpId="0"/>
      <p:bldP spid="436" grpId="0" animBg="1"/>
      <p:bldP spid="437" grpId="0"/>
      <p:bldP spid="439" grpId="0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2" grpId="0"/>
      <p:bldP spid="37" grpId="0" animBg="1"/>
      <p:bldP spid="38" grpId="0" animBg="1"/>
      <p:bldP spid="39" grpId="0" animBg="1"/>
      <p:bldP spid="40" grpId="0" animBg="1"/>
      <p:bldP spid="41" grpId="0" animBg="1"/>
      <p:bldP spid="359" grpId="0" animBg="1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7021FA2E-F682-5A0C-9076-626A0D657D64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7B2499F7-ED2E-D130-C2D7-81C148A939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37824" y="367152"/>
            <a:ext cx="469358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9E17DE10-ED01-2D55-704B-34A699B2FD71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6780977" y="367153"/>
            <a:ext cx="5344762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40DA369-8974-C49E-28B6-02A764313D5C}"/>
              </a:ext>
            </a:extLst>
          </p:cNvPr>
          <p:cNvSpPr txBox="1"/>
          <p:nvPr/>
        </p:nvSpPr>
        <p:spPr>
          <a:xfrm>
            <a:off x="4831404" y="74765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Summary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115738-C82E-E5CD-7F40-546111B96E2A}"/>
              </a:ext>
            </a:extLst>
          </p:cNvPr>
          <p:cNvSpPr txBox="1"/>
          <p:nvPr/>
        </p:nvSpPr>
        <p:spPr>
          <a:xfrm>
            <a:off x="770263" y="1422860"/>
            <a:ext cx="109141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We develop </a:t>
            </a:r>
            <a:r>
              <a:rPr kumimoji="1" lang="en-US" altLang="zh-CN" sz="2200" dirty="0">
                <a:solidFill>
                  <a:srgbClr val="122036"/>
                </a:solidFill>
                <a:latin typeface="Calibri" panose="020F0502020204030204"/>
                <a:ea typeface="宋体" panose="02010600030101010101" pitchFamily="2" charset="-122"/>
              </a:rPr>
              <a:t>Langevin + Instantaneous Coalescence Model (LICM) </a:t>
            </a:r>
            <a:r>
              <a:rPr kumimoji="1"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to study the realistic diffusions of charm quarks in the hot medium.-----</a:t>
            </a:r>
            <a:r>
              <a:rPr kumimoji="1" lang="en-US" altLang="zh-CN" sz="22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(RAA and v2)</a:t>
            </a:r>
          </a:p>
          <a:p>
            <a:pPr marL="342900" indent="-342900">
              <a:buFont typeface="Wingdings" charset="2"/>
              <a:buChar char="Ø"/>
            </a:pPr>
            <a:endParaRPr kumimoji="1" lang="en-US" altLang="zh-CN" sz="22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We input D meson data into a Convolutional Neural Network (CNN) for training; however, the parameter selection was overly arbitrary and requires further optimization.</a:t>
            </a:r>
          </a:p>
          <a:p>
            <a:pPr marL="342900" indent="-342900">
              <a:buFont typeface="Wingdings" charset="2"/>
              <a:buChar char="Ø"/>
            </a:pPr>
            <a:endParaRPr kumimoji="1" lang="en-US" altLang="zh-CN" sz="22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342900" indent="-342900">
              <a:buFont typeface="Wingdings" charset="2"/>
              <a:buChar char="Ø"/>
            </a:pPr>
            <a:r>
              <a:rPr kumimoji="1"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We opted for the Deep Q-Network (DQN) reinforcement learning model to optimize parameter selection, with the aim of enhancing the agreement between the theoretical calculations based on the Langevin equation and experimental data.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417B72-F83F-44A7-0797-DD50F301F549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71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5D0468-8F66-6703-11E5-DD349D041D4C}"/>
              </a:ext>
            </a:extLst>
          </p:cNvPr>
          <p:cNvSpPr txBox="1"/>
          <p:nvPr/>
        </p:nvSpPr>
        <p:spPr>
          <a:xfrm>
            <a:off x="4806031" y="3348751"/>
            <a:ext cx="3361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Jiamin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Liu(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刘佳敏）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2024.5.18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506822-5C9D-8A03-42AE-BFF406123D48}"/>
              </a:ext>
            </a:extLst>
          </p:cNvPr>
          <p:cNvSpPr txBox="1"/>
          <p:nvPr/>
        </p:nvSpPr>
        <p:spPr>
          <a:xfrm>
            <a:off x="2837119" y="2155033"/>
            <a:ext cx="7478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+mn-ea"/>
              </a:rPr>
              <a:t>Thanks for your listening!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CF58F4-18D0-5717-7470-1412599F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44374" cy="13512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FA6E515-8B44-A5BE-5F55-674EB1D69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71" y="5101276"/>
            <a:ext cx="3386759" cy="15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8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109FCD-7A39-9394-E743-3213ED06B94E}"/>
              </a:ext>
            </a:extLst>
          </p:cNvPr>
          <p:cNvSpPr txBox="1"/>
          <p:nvPr/>
        </p:nvSpPr>
        <p:spPr>
          <a:xfrm>
            <a:off x="4335142" y="1422883"/>
            <a:ext cx="336003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rgbClr val="5B9BD5">
                    <a:lumMod val="75000"/>
                  </a:srgbClr>
                </a:solidFill>
                <a:latin typeface="Arial" charset="0"/>
              </a:rPr>
              <a:t>Introduction</a:t>
            </a:r>
            <a:endParaRPr lang="en-US" altLang="zh-CN" sz="4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E49F7BC-5A16-5DF0-CB5C-687BD5CF8B0F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C76C9EE-2817-3306-A2F3-A1AC388FA7DE}"/>
              </a:ext>
            </a:extLst>
          </p:cNvPr>
          <p:cNvCxnSpPr>
            <a:cxnSpLocks/>
          </p:cNvCxnSpPr>
          <p:nvPr/>
        </p:nvCxnSpPr>
        <p:spPr>
          <a:xfrm flipV="1">
            <a:off x="66260" y="361637"/>
            <a:ext cx="4867690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6CD8704-0B71-696A-6F44-78289D4E85B4}"/>
              </a:ext>
            </a:extLst>
          </p:cNvPr>
          <p:cNvCxnSpPr>
            <a:cxnSpLocks/>
          </p:cNvCxnSpPr>
          <p:nvPr/>
        </p:nvCxnSpPr>
        <p:spPr>
          <a:xfrm flipH="1">
            <a:off x="6699250" y="361637"/>
            <a:ext cx="54927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726BD62-F260-2A91-7646-38371942C07F}"/>
              </a:ext>
            </a:extLst>
          </p:cNvPr>
          <p:cNvSpPr txBox="1"/>
          <p:nvPr/>
        </p:nvSpPr>
        <p:spPr>
          <a:xfrm>
            <a:off x="4335142" y="2555568"/>
            <a:ext cx="4164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heavy ion collision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Research Probe</a:t>
            </a:r>
          </a:p>
          <a:p>
            <a:pPr algn="l"/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420305-A10A-2BEF-D3A5-167340CB96E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67772" y="180111"/>
            <a:ext cx="4309151" cy="3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+mn-ea"/>
                <a:ea typeface="+mn-ea"/>
              </a:rPr>
              <a:t>Part I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9246C5-5DA8-D241-4778-5543A147A065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2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AD7AD06-3A6C-37D2-266F-531753880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831" r="2489"/>
          <a:stretch/>
        </p:blipFill>
        <p:spPr>
          <a:xfrm>
            <a:off x="7196117" y="764422"/>
            <a:ext cx="4679323" cy="207370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B1E7847-5FC4-115E-2E77-8C897531BF08}"/>
              </a:ext>
            </a:extLst>
          </p:cNvPr>
          <p:cNvSpPr txBox="1">
            <a:spLocks/>
          </p:cNvSpPr>
          <p:nvPr/>
        </p:nvSpPr>
        <p:spPr>
          <a:xfrm>
            <a:off x="671552" y="4633348"/>
            <a:ext cx="10725313" cy="7116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pp collisions, AA collisions produce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extremely hot de-confined medium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significant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color screening   +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parton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inelastic scatterings</a:t>
            </a:r>
          </a:p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9909815A-EAC9-3A99-317E-7D18E84AAA8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82149" y="190436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Heavy ion collisions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9E9838F-E6EC-4B8B-9369-7D63490DE13C}"/>
              </a:ext>
            </a:extLst>
          </p:cNvPr>
          <p:cNvGrpSpPr/>
          <p:nvPr/>
        </p:nvGrpSpPr>
        <p:grpSpPr>
          <a:xfrm>
            <a:off x="578787" y="746237"/>
            <a:ext cx="5987222" cy="3343908"/>
            <a:chOff x="-36513" y="739095"/>
            <a:chExt cx="9217026" cy="568801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B89AFF2-EC63-45B2-45A2-F22A8F7C51F1}"/>
                </a:ext>
              </a:extLst>
            </p:cNvPr>
            <p:cNvGrpSpPr/>
            <p:nvPr/>
          </p:nvGrpSpPr>
          <p:grpSpPr>
            <a:xfrm>
              <a:off x="-36513" y="739095"/>
              <a:ext cx="9180513" cy="5688013"/>
              <a:chOff x="-36513" y="739095"/>
              <a:chExt cx="9180513" cy="5688013"/>
            </a:xfrm>
          </p:grpSpPr>
          <p:pic>
            <p:nvPicPr>
              <p:cNvPr id="23" name="Picture 51" descr="C:\Users\qm\Desktop\QQ截图20140508105544.png">
                <a:extLst>
                  <a:ext uri="{FF2B5EF4-FFF2-40B4-BE49-F238E27FC236}">
                    <a16:creationId xmlns:a16="http://schemas.microsoft.com/office/drawing/2014/main" id="{46DE5805-5D18-2B57-902F-D3BDC03EF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3" y="739095"/>
                <a:ext cx="9180513" cy="5688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68BB9B5E-86C8-598D-FC3E-0C883D0A0AB9}"/>
                      </a:ext>
                    </a:extLst>
                  </p:cNvPr>
                  <p:cNvSpPr txBox="1"/>
                  <p:nvPr/>
                </p:nvSpPr>
                <p:spPr>
                  <a:xfrm>
                    <a:off x="2049438" y="5097902"/>
                    <a:ext cx="3613202" cy="47117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68BB9B5E-86C8-598D-FC3E-0C883D0A0A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9438" y="5097902"/>
                    <a:ext cx="3613202" cy="4711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780A1EE9-AC3D-F18A-6207-95BC98722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388" y="786667"/>
              <a:ext cx="2516125" cy="49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@ C. 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Shen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322016B8-40CE-D8FE-578B-167462D812FC}"/>
              </a:ext>
            </a:extLst>
          </p:cNvPr>
          <p:cNvSpPr/>
          <p:nvPr/>
        </p:nvSpPr>
        <p:spPr>
          <a:xfrm>
            <a:off x="1193330" y="5519526"/>
            <a:ext cx="286608" cy="566874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1DB3041-713B-273A-F04E-561A78FD4AB5}"/>
              </a:ext>
            </a:extLst>
          </p:cNvPr>
          <p:cNvSpPr txBox="1"/>
          <p:nvPr/>
        </p:nvSpPr>
        <p:spPr>
          <a:xfrm>
            <a:off x="1479939" y="5871583"/>
            <a:ext cx="103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Charmonium/bottomonium:  </a:t>
            </a:r>
            <a:r>
              <a:rPr kumimoji="1"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primordial production + coalescence inside QGP (T&gt;Tc)</a:t>
            </a:r>
            <a:endParaRPr kumimoji="1" lang="zh-CN" altLang="en-US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3E505BA-A61D-B8AD-3A15-020E2A559884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8890A4F2-496B-FDE5-8396-260557BE3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116" y="2452253"/>
            <a:ext cx="4679323" cy="201773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68FFC82-7D76-193F-E22A-1250ACE4BC84}"/>
              </a:ext>
            </a:extLst>
          </p:cNvPr>
          <p:cNvSpPr txBox="1"/>
          <p:nvPr/>
        </p:nvSpPr>
        <p:spPr>
          <a:xfrm>
            <a:off x="10618960" y="4233432"/>
            <a:ext cx="1374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STAR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CA96A4-412D-ACE3-1847-FC13A4A94D46}"/>
              </a:ext>
            </a:extLst>
          </p:cNvPr>
          <p:cNvSpPr txBox="1"/>
          <p:nvPr/>
        </p:nvSpPr>
        <p:spPr>
          <a:xfrm>
            <a:off x="1524435" y="5376827"/>
            <a:ext cx="783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Light hadrons: </a:t>
            </a:r>
            <a:r>
              <a:rPr kumimoji="1"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produced at the boundaries of QGP phase transition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1A70250F-A05C-38A3-E14B-4A8F02E8CAC5}"/>
              </a:ext>
            </a:extLst>
          </p:cNvPr>
          <p:cNvCxnSpPr>
            <a:cxnSpLocks/>
          </p:cNvCxnSpPr>
          <p:nvPr/>
        </p:nvCxnSpPr>
        <p:spPr>
          <a:xfrm>
            <a:off x="66260" y="379206"/>
            <a:ext cx="4015410" cy="213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7982CC37-2289-AF97-5663-100F64989619}"/>
              </a:ext>
            </a:extLst>
          </p:cNvPr>
          <p:cNvCxnSpPr>
            <a:cxnSpLocks/>
          </p:cNvCxnSpPr>
          <p:nvPr/>
        </p:nvCxnSpPr>
        <p:spPr>
          <a:xfrm flipH="1">
            <a:off x="7785652" y="400602"/>
            <a:ext cx="43930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60A8A27-F003-0F1C-9229-DF4CFD3FFDE6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03B7F2-B4C9-FB53-B4C4-D6266BC9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5" b="1319"/>
          <a:stretch/>
        </p:blipFill>
        <p:spPr>
          <a:xfrm>
            <a:off x="6051593" y="1835368"/>
            <a:ext cx="5692438" cy="3786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39C8E23-6860-F501-E4BA-8C9182D7FB27}"/>
                  </a:ext>
                </a:extLst>
              </p:cNvPr>
              <p:cNvSpPr txBox="1"/>
              <p:nvPr/>
            </p:nvSpPr>
            <p:spPr>
              <a:xfrm>
                <a:off x="1081317" y="902691"/>
                <a:ext cx="3739743" cy="786434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)/(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𝐴𝐴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39C8E23-6860-F501-E4BA-8C9182D7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17" y="902691"/>
                <a:ext cx="3739743" cy="78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4AE8D9-4257-6EA5-A598-F8AD005CF759}"/>
                  </a:ext>
                </a:extLst>
              </p:cNvPr>
              <p:cNvSpPr txBox="1"/>
              <p:nvPr/>
            </p:nvSpPr>
            <p:spPr>
              <a:xfrm>
                <a:off x="6979015" y="1067523"/>
                <a:ext cx="2845586" cy="36933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400" i="1">
                    <a:latin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4AE8D9-4257-6EA5-A598-F8AD005C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15" y="1067523"/>
                <a:ext cx="2845586" cy="369332"/>
              </a:xfrm>
              <a:prstGeom prst="rect">
                <a:avLst/>
              </a:prstGeom>
              <a:blipFill>
                <a:blip r:embed="rId4"/>
                <a:stretch>
                  <a:fillRect l="-423" b="-2985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C64CE68-360C-24F7-6367-94464D13602D}"/>
              </a:ext>
            </a:extLst>
          </p:cNvPr>
          <p:cNvSpPr txBox="1"/>
          <p:nvPr/>
        </p:nvSpPr>
        <p:spPr>
          <a:xfrm>
            <a:off x="7113216" y="6516729"/>
            <a:ext cx="4468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Braun-</a:t>
            </a:r>
            <a:r>
              <a:rPr lang="en-US" altLang="zh-CN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Munzinger</a:t>
            </a:r>
            <a:r>
              <a:rPr lang="en-US" altLang="zh-CN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Nature 448, 302–309 (2007).</a:t>
            </a:r>
            <a:endParaRPr lang="zh-CN" altLang="en-US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F659677-A241-10BF-D085-1685E099C3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04"/>
          <a:stretch/>
        </p:blipFill>
        <p:spPr>
          <a:xfrm>
            <a:off x="890495" y="1844020"/>
            <a:ext cx="3913325" cy="37695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FEE40D0-BA6C-407D-A793-104FE9C58439}"/>
              </a:ext>
            </a:extLst>
          </p:cNvPr>
          <p:cNvSpPr txBox="1"/>
          <p:nvPr/>
        </p:nvSpPr>
        <p:spPr>
          <a:xfrm>
            <a:off x="761930" y="6499266"/>
            <a:ext cx="53953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Adams, J. et al. Phys. Rev. Lett. 91, 172302 (2003).</a:t>
            </a:r>
            <a:endParaRPr lang="zh-CN" altLang="en-US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6EEBA44-621F-6543-815B-41757F4671B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311968" y="135223"/>
            <a:ext cx="7303024" cy="42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Research Probe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2FEB6E5-81C1-C3FA-8D7E-900522271B99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69084095-D4EC-9784-E2A0-1DF465CBD2E9}"/>
              </a:ext>
            </a:extLst>
          </p:cNvPr>
          <p:cNvCxnSpPr>
            <a:cxnSpLocks/>
          </p:cNvCxnSpPr>
          <p:nvPr/>
        </p:nvCxnSpPr>
        <p:spPr>
          <a:xfrm>
            <a:off x="66260" y="379206"/>
            <a:ext cx="42609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1BF0439-F767-BBCE-264D-27D5BECB4106}"/>
              </a:ext>
            </a:extLst>
          </p:cNvPr>
          <p:cNvCxnSpPr>
            <a:cxnSpLocks/>
          </p:cNvCxnSpPr>
          <p:nvPr/>
        </p:nvCxnSpPr>
        <p:spPr>
          <a:xfrm flipH="1">
            <a:off x="7653130" y="400602"/>
            <a:ext cx="45256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5AB50AB-8C83-0F5D-ECB9-1ED0D527114B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6427E1-6741-6D8E-08CC-1665AE5551AB}"/>
              </a:ext>
            </a:extLst>
          </p:cNvPr>
          <p:cNvSpPr txBox="1"/>
          <p:nvPr/>
        </p:nvSpPr>
        <p:spPr>
          <a:xfrm rot="16200000">
            <a:off x="631064" y="1983346"/>
            <a:ext cx="63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Rcp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11CCCE-0E06-D3E2-A2BB-DC0E501EB35D}"/>
              </a:ext>
            </a:extLst>
          </p:cNvPr>
          <p:cNvSpPr txBox="1"/>
          <p:nvPr/>
        </p:nvSpPr>
        <p:spPr>
          <a:xfrm>
            <a:off x="218941" y="508419"/>
            <a:ext cx="4468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modification factors: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F855BA-814A-B334-0FA8-C44B8FAF1660}"/>
              </a:ext>
            </a:extLst>
          </p:cNvPr>
          <p:cNvSpPr txBox="1"/>
          <p:nvPr/>
        </p:nvSpPr>
        <p:spPr>
          <a:xfrm>
            <a:off x="6407240" y="614450"/>
            <a:ext cx="4082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elliptic flow: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D46F517-3EA1-38C3-BF31-25BDC56DC198}"/>
                  </a:ext>
                </a:extLst>
              </p:cNvPr>
              <p:cNvSpPr txBox="1"/>
              <p:nvPr/>
            </p:nvSpPr>
            <p:spPr>
              <a:xfrm>
                <a:off x="890495" y="5646024"/>
                <a:ext cx="3857283" cy="7321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sz="12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𝑏𝑖𝑛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𝑐𝑒𝑛𝑡𝑟𝑎𝑙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sz="12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200" i="1">
                                          <a:latin typeface="Cambria Math" panose="02040503050406030204" pitchFamily="18" charset="0"/>
                                        </a:rPr>
                                        <m:t>𝑏𝑖𝑛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𝑝𝑒𝑟𝑖𝑝h𝑒𝑟𝑎𝑙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D46F517-3EA1-38C3-BF31-25BDC56DC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5" y="5646024"/>
                <a:ext cx="3857283" cy="732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6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109FCD-7A39-9394-E743-3213ED06B94E}"/>
              </a:ext>
            </a:extLst>
          </p:cNvPr>
          <p:cNvSpPr txBox="1"/>
          <p:nvPr/>
        </p:nvSpPr>
        <p:spPr>
          <a:xfrm>
            <a:off x="1545206" y="1385449"/>
            <a:ext cx="910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4000" b="1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Calculations of coalescence model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E49F7BC-5A16-5DF0-CB5C-687BD5CF8B0F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C76C9EE-2817-3306-A2F3-A1AC388FA7DE}"/>
              </a:ext>
            </a:extLst>
          </p:cNvPr>
          <p:cNvCxnSpPr>
            <a:cxnSpLocks/>
          </p:cNvCxnSpPr>
          <p:nvPr/>
        </p:nvCxnSpPr>
        <p:spPr>
          <a:xfrm>
            <a:off x="66260" y="379206"/>
            <a:ext cx="50327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6CD8704-0B71-696A-6F44-78289D4E85B4}"/>
              </a:ext>
            </a:extLst>
          </p:cNvPr>
          <p:cNvCxnSpPr>
            <a:cxnSpLocks/>
          </p:cNvCxnSpPr>
          <p:nvPr/>
        </p:nvCxnSpPr>
        <p:spPr>
          <a:xfrm flipH="1">
            <a:off x="7137400" y="361637"/>
            <a:ext cx="5054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726BD62-F260-2A91-7646-38371942C07F}"/>
              </a:ext>
            </a:extLst>
          </p:cNvPr>
          <p:cNvSpPr txBox="1"/>
          <p:nvPr/>
        </p:nvSpPr>
        <p:spPr>
          <a:xfrm>
            <a:off x="2678806" y="2445723"/>
            <a:ext cx="95131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Bulk medium evolutions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Charm diffusions in QGP   (Classical Langevin equation)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coalescence via ICM model</a:t>
            </a:r>
          </a:p>
          <a:p>
            <a:pPr algn="l"/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E5BD39-067D-FD6A-4D5A-B6089A97DB8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41424" y="162600"/>
            <a:ext cx="4309151" cy="3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+mn-ea"/>
                <a:ea typeface="+mn-ea"/>
              </a:rPr>
              <a:t>Part Ⅱ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3C33B2-734B-50FD-5299-DC8E6A0E7B86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3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273E698-8CBB-613B-A8C2-60710A1DC845}"/>
              </a:ext>
            </a:extLst>
          </p:cNvPr>
          <p:cNvSpPr txBox="1"/>
          <p:nvPr/>
        </p:nvSpPr>
        <p:spPr>
          <a:xfrm>
            <a:off x="2683566" y="234949"/>
            <a:ext cx="6592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3000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Calculations of coalescence model</a:t>
            </a:r>
            <a:endParaRPr lang="zh-CN" altLang="en-US" sz="3000" kern="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9F387D6-8934-883E-BD46-88A13B9E697E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947083B-327D-6E79-70EC-E82E10B3A445}"/>
              </a:ext>
            </a:extLst>
          </p:cNvPr>
          <p:cNvCxnSpPr>
            <a:cxnSpLocks/>
          </p:cNvCxnSpPr>
          <p:nvPr/>
        </p:nvCxnSpPr>
        <p:spPr>
          <a:xfrm>
            <a:off x="66260" y="379206"/>
            <a:ext cx="23588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FBD434F-E486-B48B-E62A-80654BE8B088}"/>
              </a:ext>
            </a:extLst>
          </p:cNvPr>
          <p:cNvCxnSpPr>
            <a:cxnSpLocks/>
          </p:cNvCxnSpPr>
          <p:nvPr/>
        </p:nvCxnSpPr>
        <p:spPr>
          <a:xfrm flipH="1">
            <a:off x="9660835" y="400602"/>
            <a:ext cx="25179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0F24847-AA37-905B-1595-E4663C37A970}"/>
              </a:ext>
            </a:extLst>
          </p:cNvPr>
          <p:cNvSpPr txBox="1"/>
          <p:nvPr/>
        </p:nvSpPr>
        <p:spPr>
          <a:xfrm>
            <a:off x="545805" y="757430"/>
            <a:ext cx="778355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5.02 </a:t>
            </a:r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TeV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Pb-Pb collisions,  </a:t>
            </a:r>
          </a:p>
          <a:p>
            <a:pPr>
              <a:lnSpc>
                <a:spcPts val="28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MUSIC hydro 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model is employed     (crossover phase transition)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7947537-3556-2E17-6023-66ADD588068C}"/>
              </a:ext>
            </a:extLst>
          </p:cNvPr>
          <p:cNvSpPr txBox="1"/>
          <p:nvPr/>
        </p:nvSpPr>
        <p:spPr>
          <a:xfrm>
            <a:off x="355686" y="2378782"/>
            <a:ext cx="9752764" cy="429348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At the center of the fireball  (r=0) , its local temperature evolution is plotted: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CE9EFFC-D5A7-350A-375C-670FE30EAFAB}"/>
                  </a:ext>
                </a:extLst>
              </p:cNvPr>
              <p:cNvSpPr/>
              <p:nvPr/>
            </p:nvSpPr>
            <p:spPr>
              <a:xfrm>
                <a:off x="6265983" y="4786309"/>
                <a:ext cx="1030146" cy="615553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CN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  <a:p>
                <a:r>
                  <a:rPr lang="en-US" altLang="zh-CN" sz="1600" b="1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(170 MeV)</a:t>
                </a:r>
                <a:endParaRPr lang="zh-CN" altLang="en-US" sz="16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CE9EFFC-D5A7-350A-375C-670FE30EA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983" y="4786309"/>
                <a:ext cx="1030146" cy="615553"/>
              </a:xfrm>
              <a:prstGeom prst="rect">
                <a:avLst/>
              </a:prstGeom>
              <a:blipFill>
                <a:blip r:embed="rId2"/>
                <a:stretch>
                  <a:fillRect l="-1714" r="-4571" b="-841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0902247-A021-82E6-519E-428273DD010C}"/>
                  </a:ext>
                </a:extLst>
              </p:cNvPr>
              <p:cNvSpPr/>
              <p:nvPr/>
            </p:nvSpPr>
            <p:spPr>
              <a:xfrm>
                <a:off x="7716151" y="3801711"/>
                <a:ext cx="1979652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CN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 + g 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0902247-A021-82E6-519E-428273DD0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51" y="3801711"/>
                <a:ext cx="1979652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箭头连接符 14">
            <a:extLst>
              <a:ext uri="{FF2B5EF4-FFF2-40B4-BE49-F238E27FC236}">
                <a16:creationId xmlns:a16="http://schemas.microsoft.com/office/drawing/2014/main" id="{87333112-9CCF-C214-FEA0-722DE77D3514}"/>
              </a:ext>
            </a:extLst>
          </p:cNvPr>
          <p:cNvCxnSpPr>
            <a:cxnSpLocks/>
          </p:cNvCxnSpPr>
          <p:nvPr/>
        </p:nvCxnSpPr>
        <p:spPr>
          <a:xfrm flipV="1">
            <a:off x="4692795" y="4423966"/>
            <a:ext cx="2850012" cy="691373"/>
          </a:xfrm>
          <a:prstGeom prst="straightConnector1">
            <a:avLst/>
          </a:prstGeom>
          <a:noFill/>
          <a:ln w="28575" cap="flat" cmpd="sng" algn="ctr">
            <a:solidFill>
              <a:srgbClr val="5B9BD5"/>
            </a:solidFill>
            <a:prstDash val="dash"/>
            <a:miter lim="800000"/>
            <a:tailEnd type="triangle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E4C3DA1C-CEA8-7E31-8F62-0A6508DBB91E}"/>
              </a:ext>
            </a:extLst>
          </p:cNvPr>
          <p:cNvSpPr/>
          <p:nvPr/>
        </p:nvSpPr>
        <p:spPr>
          <a:xfrm>
            <a:off x="1530075" y="1567402"/>
            <a:ext cx="5550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QGP </a:t>
            </a:r>
            <a:r>
              <a:rPr lang="en-US" altLang="zh-CN" sz="220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EoS</a:t>
            </a:r>
            <a:r>
              <a:rPr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is from Lattice QCD results</a:t>
            </a:r>
          </a:p>
          <a:p>
            <a:r>
              <a:rPr lang="en-US" altLang="zh-CN" sz="2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Hadron phase is treated as an ideal gas               </a:t>
            </a:r>
            <a:endParaRPr lang="zh-CN" altLang="en-US" sz="22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5B11B0-9C5E-2247-F990-4495443870B8}"/>
              </a:ext>
            </a:extLst>
          </p:cNvPr>
          <p:cNvSpPr/>
          <p:nvPr/>
        </p:nvSpPr>
        <p:spPr>
          <a:xfrm>
            <a:off x="569884" y="1624047"/>
            <a:ext cx="79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EoS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: 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2C5DA56E-14D4-65B3-A055-972731BE933F}"/>
              </a:ext>
            </a:extLst>
          </p:cNvPr>
          <p:cNvSpPr/>
          <p:nvPr/>
        </p:nvSpPr>
        <p:spPr>
          <a:xfrm>
            <a:off x="1251295" y="1567402"/>
            <a:ext cx="278780" cy="707886"/>
          </a:xfrm>
          <a:prstGeom prst="leftBrace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B0104A2-E24E-C8A0-3688-B82306F3AC5C}"/>
                  </a:ext>
                </a:extLst>
              </p:cNvPr>
              <p:cNvSpPr txBox="1"/>
              <p:nvPr/>
            </p:nvSpPr>
            <p:spPr>
              <a:xfrm>
                <a:off x="5384503" y="5757875"/>
                <a:ext cx="63366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="1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For D mesons,  mainly produced close to the QGP phase boundaries with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kumimoji="1" lang="en-US" altLang="zh-CN" sz="1800" b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B0104A2-E24E-C8A0-3688-B82306F3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503" y="5757875"/>
                <a:ext cx="6336648" cy="646331"/>
              </a:xfrm>
              <a:prstGeom prst="rect">
                <a:avLst/>
              </a:prstGeom>
              <a:blipFill>
                <a:blip r:embed="rId4"/>
                <a:stretch>
                  <a:fillRect l="-76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CEA30E39-221B-E25E-DDF6-014457A45234}"/>
              </a:ext>
            </a:extLst>
          </p:cNvPr>
          <p:cNvSpPr txBox="1"/>
          <p:nvPr/>
        </p:nvSpPr>
        <p:spPr>
          <a:xfrm>
            <a:off x="230516" y="64628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Chen, B., Jiang, L </a:t>
            </a:r>
            <a:r>
              <a:rPr lang="en-US" altLang="zh-CN" sz="18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Phys. Rev. C</a:t>
            </a:r>
            <a:r>
              <a:rPr lang="en-US" altLang="zh-CN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105, 054901 (2022).</a:t>
            </a:r>
            <a:endParaRPr lang="zh-CN" altLang="zh-CN" sz="1800" b="1" kern="1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044F405-FA26-BB5C-CC11-C6FB4EEA0F4B}"/>
              </a:ext>
            </a:extLst>
          </p:cNvPr>
          <p:cNvSpPr txBox="1"/>
          <p:nvPr/>
        </p:nvSpPr>
        <p:spPr>
          <a:xfrm>
            <a:off x="5528683" y="2888000"/>
            <a:ext cx="6076503" cy="451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Langevin + Instantaneous coalescence model </a:t>
            </a:r>
            <a:r>
              <a:rPr lang="zh-CN" altLang="en-US" sz="20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 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(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LICM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) </a:t>
            </a:r>
          </a:p>
        </p:txBody>
      </p:sp>
      <p:sp>
        <p:nvSpPr>
          <p:cNvPr id="25" name="下箭头 10">
            <a:extLst>
              <a:ext uri="{FF2B5EF4-FFF2-40B4-BE49-F238E27FC236}">
                <a16:creationId xmlns:a16="http://schemas.microsoft.com/office/drawing/2014/main" id="{7CDB144B-E590-9DAE-456A-73A98AA2E01B}"/>
              </a:ext>
            </a:extLst>
          </p:cNvPr>
          <p:cNvSpPr/>
          <p:nvPr/>
        </p:nvSpPr>
        <p:spPr>
          <a:xfrm rot="16200000">
            <a:off x="5837326" y="3674751"/>
            <a:ext cx="138896" cy="56381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1EAB883-163E-F8BA-761C-D81123D12DEB}"/>
                  </a:ext>
                </a:extLst>
              </p:cNvPr>
              <p:cNvSpPr/>
              <p:nvPr/>
            </p:nvSpPr>
            <p:spPr>
              <a:xfrm>
                <a:off x="4839268" y="3774974"/>
                <a:ext cx="7856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1EAB883-163E-F8BA-761C-D81123D12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268" y="3774974"/>
                <a:ext cx="785600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4BF3F7D1-FBE2-45EC-C8F8-18D39F59F46E}"/>
              </a:ext>
            </a:extLst>
          </p:cNvPr>
          <p:cNvSpPr/>
          <p:nvPr/>
        </p:nvSpPr>
        <p:spPr>
          <a:xfrm>
            <a:off x="7716152" y="3426788"/>
            <a:ext cx="208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(Langevin equation)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9581806-9869-C481-5915-1E56C6567F87}"/>
                  </a:ext>
                </a:extLst>
              </p:cNvPr>
              <p:cNvSpPr/>
              <p:nvPr/>
            </p:nvSpPr>
            <p:spPr>
              <a:xfrm>
                <a:off x="6435443" y="4105005"/>
                <a:ext cx="4135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9581806-9869-C481-5915-1E56C656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443" y="4105005"/>
                <a:ext cx="41357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下箭头 35">
            <a:extLst>
              <a:ext uri="{FF2B5EF4-FFF2-40B4-BE49-F238E27FC236}">
                <a16:creationId xmlns:a16="http://schemas.microsoft.com/office/drawing/2014/main" id="{16238CAA-2CDB-8FDA-D7B9-197E4CACF49E}"/>
              </a:ext>
            </a:extLst>
          </p:cNvPr>
          <p:cNvSpPr/>
          <p:nvPr/>
        </p:nvSpPr>
        <p:spPr>
          <a:xfrm rot="16200000">
            <a:off x="7166679" y="3820300"/>
            <a:ext cx="138896" cy="29175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74213A8-67CD-58F0-0F79-2973D9F7E821}"/>
              </a:ext>
            </a:extLst>
          </p:cNvPr>
          <p:cNvSpPr/>
          <p:nvPr/>
        </p:nvSpPr>
        <p:spPr>
          <a:xfrm>
            <a:off x="6250008" y="377770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charm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CD30E8A-BEE1-6EFB-3914-11A825659543}"/>
              </a:ext>
            </a:extLst>
          </p:cNvPr>
          <p:cNvSpPr/>
          <p:nvPr/>
        </p:nvSpPr>
        <p:spPr>
          <a:xfrm>
            <a:off x="9757180" y="3958427"/>
            <a:ext cx="18480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D meson diffusions</a:t>
            </a:r>
          </a:p>
          <a:p>
            <a:r>
              <a:rPr lang="en-US" altLang="zh-CN" sz="15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in hadronic medium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189FD5F-B0B0-A466-B199-D7C21E52DA73}"/>
              </a:ext>
            </a:extLst>
          </p:cNvPr>
          <p:cNvSpPr/>
          <p:nvPr/>
        </p:nvSpPr>
        <p:spPr>
          <a:xfrm>
            <a:off x="8410496" y="413059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(ICM) </a:t>
            </a: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下箭头 45">
            <a:extLst>
              <a:ext uri="{FF2B5EF4-FFF2-40B4-BE49-F238E27FC236}">
                <a16:creationId xmlns:a16="http://schemas.microsoft.com/office/drawing/2014/main" id="{1F6F4691-736C-B660-16EA-D3C31394227C}"/>
              </a:ext>
            </a:extLst>
          </p:cNvPr>
          <p:cNvSpPr/>
          <p:nvPr/>
        </p:nvSpPr>
        <p:spPr>
          <a:xfrm rot="16200000">
            <a:off x="10356263" y="3371604"/>
            <a:ext cx="119677" cy="111417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ACA483C-BDC7-CDF4-81A0-A99078B9374C}"/>
                  </a:ext>
                </a:extLst>
              </p:cNvPr>
              <p:cNvSpPr/>
              <p:nvPr/>
            </p:nvSpPr>
            <p:spPr>
              <a:xfrm>
                <a:off x="10996846" y="3690520"/>
                <a:ext cx="1188467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𝑓𝑟𝑒𝑒𝑧𝑒</m:t>
                          </m:r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ACA483C-BDC7-CDF4-81A0-A99078B93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846" y="3690520"/>
                <a:ext cx="1188467" cy="358303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8E7663A7-DEF6-B38D-FF1F-FA95B68042C8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410E8D9-5A89-645A-FFAE-4D9ECD556DF6}"/>
              </a:ext>
            </a:extLst>
          </p:cNvPr>
          <p:cNvGrpSpPr/>
          <p:nvPr/>
        </p:nvGrpSpPr>
        <p:grpSpPr>
          <a:xfrm>
            <a:off x="-37747" y="2808130"/>
            <a:ext cx="5063899" cy="3632243"/>
            <a:chOff x="460685" y="2887562"/>
            <a:chExt cx="5367482" cy="3833916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77A091DF-0EB0-3996-DADE-F36DC40BF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85" y="2887562"/>
              <a:ext cx="5367482" cy="3833916"/>
            </a:xfrm>
            <a:prstGeom prst="rect">
              <a:avLst/>
            </a:prstGeom>
          </p:spPr>
        </p:pic>
        <p:cxnSp>
          <p:nvCxnSpPr>
            <p:cNvPr id="48" name="直线连接符 2">
              <a:extLst>
                <a:ext uri="{FF2B5EF4-FFF2-40B4-BE49-F238E27FC236}">
                  <a16:creationId xmlns:a16="http://schemas.microsoft.com/office/drawing/2014/main" id="{666C8A2D-EFAD-0065-A621-A3B3364A6825}"/>
                </a:ext>
              </a:extLst>
            </p:cNvPr>
            <p:cNvCxnSpPr>
              <a:cxnSpLocks/>
            </p:cNvCxnSpPr>
            <p:nvPr/>
          </p:nvCxnSpPr>
          <p:spPr>
            <a:xfrm>
              <a:off x="1400535" y="5254910"/>
              <a:ext cx="4074291" cy="67964"/>
            </a:xfrm>
            <a:prstGeom prst="line">
              <a:avLst/>
            </a:prstGeom>
            <a:noFill/>
            <a:ln w="25400" cap="flat" cmpd="sng" algn="ctr">
              <a:solidFill>
                <a:srgbClr val="5B9BD5">
                  <a:lumMod val="75000"/>
                </a:srgbClr>
              </a:solidFill>
              <a:prstDash val="sysDash"/>
              <a:miter lim="800000"/>
            </a:ln>
            <a:effectLst/>
          </p:spPr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7CD76234-FE43-DEC3-37FA-9589264D2DBF}"/>
              </a:ext>
            </a:extLst>
          </p:cNvPr>
          <p:cNvSpPr txBox="1"/>
          <p:nvPr/>
        </p:nvSpPr>
        <p:spPr>
          <a:xfrm>
            <a:off x="1757488" y="4199548"/>
            <a:ext cx="981631" cy="55399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Charm diffusions</a:t>
            </a:r>
            <a:endParaRPr kumimoji="1" lang="zh-CN" altLang="en-U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BD3701C-6676-05D9-7266-0D0872EF83B8}"/>
              </a:ext>
            </a:extLst>
          </p:cNvPr>
          <p:cNvSpPr txBox="1"/>
          <p:nvPr/>
        </p:nvSpPr>
        <p:spPr>
          <a:xfrm>
            <a:off x="3370542" y="5293188"/>
            <a:ext cx="965378" cy="553998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D meson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diffusions</a:t>
            </a:r>
            <a:endParaRPr kumimoji="1" lang="zh-CN" altLang="en-US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8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2" grpId="0"/>
      <p:bldP spid="24" grpId="0" animBg="1"/>
      <p:bldP spid="25" grpId="0" animBg="1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1A551EF-8869-0300-7143-7145C3468DF9}"/>
              </a:ext>
            </a:extLst>
          </p:cNvPr>
          <p:cNvSpPr txBox="1"/>
          <p:nvPr/>
        </p:nvSpPr>
        <p:spPr>
          <a:xfrm>
            <a:off x="359474" y="2293064"/>
            <a:ext cx="11684374" cy="26909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490EBD-C286-DC3F-76A0-1647D8239D80}"/>
              </a:ext>
            </a:extLst>
          </p:cNvPr>
          <p:cNvSpPr txBox="1"/>
          <p:nvPr/>
        </p:nvSpPr>
        <p:spPr>
          <a:xfrm>
            <a:off x="7160736" y="5132307"/>
            <a:ext cx="3415731" cy="123041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D9E9E34-F9E9-EA83-26B7-1197C8773E78}"/>
                  </a:ext>
                </a:extLst>
              </p:cNvPr>
              <p:cNvSpPr/>
              <p:nvPr/>
            </p:nvSpPr>
            <p:spPr>
              <a:xfrm>
                <a:off x="5830383" y="572773"/>
                <a:ext cx="19244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𝜅</m:t>
                      </m:r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/(2</m:t>
                      </m:r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ED9E9E34-F9E9-EA83-26B7-1197C8773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383" y="572773"/>
                <a:ext cx="1924437" cy="338554"/>
              </a:xfrm>
              <a:prstGeom prst="rect">
                <a:avLst/>
              </a:prstGeom>
              <a:blipFill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73638D7-9344-6838-D1C5-4F6E5D38EF1C}"/>
                  </a:ext>
                </a:extLst>
              </p:cNvPr>
              <p:cNvSpPr/>
              <p:nvPr/>
            </p:nvSpPr>
            <p:spPr>
              <a:xfrm>
                <a:off x="5791869" y="1519178"/>
                <a:ext cx="14207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𝜅</m:t>
                      </m:r>
                      <m:sSub>
                        <m:sSub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highlight>
                                <a:srgbClr val="FFFF00"/>
                              </a:highlight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highlight>
                                <a:srgbClr val="FFFF00"/>
                              </a:highlight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=2</m:t>
                      </m:r>
                      <m:sSup>
                        <m:sSupPr>
                          <m:ctrlP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60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73638D7-9344-6838-D1C5-4F6E5D38E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869" y="1519178"/>
                <a:ext cx="142071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97DA45F-277E-46B9-A0E7-5C648D5C9B2B}"/>
                  </a:ext>
                </a:extLst>
              </p:cNvPr>
              <p:cNvSpPr/>
              <p:nvPr/>
            </p:nvSpPr>
            <p:spPr>
              <a:xfrm>
                <a:off x="8139031" y="1192777"/>
                <a:ext cx="32355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,</a:t>
                </a:r>
                <a:r>
                  <a:rPr lang="en-US" altLang="zh-CN" dirty="0">
                    <a:solidFill>
                      <a:prstClr val="black"/>
                    </a:solidFill>
                    <a:latin typeface="Calibri" panose="020F0502020204030204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𝜅</m:t>
                    </m:r>
                  </m:oMath>
                </a14:m>
                <a:r>
                  <a:rPr kumimoji="1" lang="en-US" altLang="zh-CN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: Spatial and Momentum </a:t>
                </a:r>
              </a:p>
              <a:p>
                <a:r>
                  <a:rPr kumimoji="1" lang="en-US" altLang="zh-CN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           Diffusion coefficients</a:t>
                </a:r>
                <a:endParaRPr lang="zh-CN" altLang="en-US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97DA45F-277E-46B9-A0E7-5C648D5C9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031" y="1192777"/>
                <a:ext cx="3235528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54CCEACD-F1BA-7176-2707-8002DA7B94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14232"/>
          <a:stretch/>
        </p:blipFill>
        <p:spPr>
          <a:xfrm>
            <a:off x="7298554" y="5234817"/>
            <a:ext cx="3197510" cy="103127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B0E9EFF-7DFE-5E50-279F-835C4DC6D8EA}"/>
              </a:ext>
            </a:extLst>
          </p:cNvPr>
          <p:cNvSpPr/>
          <p:nvPr/>
        </p:nvSpPr>
        <p:spPr>
          <a:xfrm>
            <a:off x="1505149" y="5683729"/>
            <a:ext cx="4945232" cy="707886"/>
          </a:xfrm>
          <a:prstGeom prst="rect">
            <a:avLst/>
          </a:prstGeom>
          <a:solidFill>
            <a:srgbClr val="5B9BD5">
              <a:alpha val="29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At each time step, the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discretization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of Equation (1) is performed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DA12AF7-775D-273A-9974-5D201E576290}"/>
                  </a:ext>
                </a:extLst>
              </p:cNvPr>
              <p:cNvSpPr txBox="1"/>
              <p:nvPr/>
            </p:nvSpPr>
            <p:spPr>
              <a:xfrm>
                <a:off x="1410503" y="1139686"/>
                <a:ext cx="2353658" cy="562333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2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charset="0"/>
                    <a:cs typeface="Cambria Math" charset="0"/>
                  </a:defRPr>
                </a:lvl1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DA12AF7-775D-273A-9974-5D201E57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03" y="1139686"/>
                <a:ext cx="2353658" cy="562333"/>
              </a:xfrm>
              <a:prstGeom prst="rect">
                <a:avLst/>
              </a:prstGeom>
              <a:blipFill>
                <a:blip r:embed="rId6"/>
                <a:stretch>
                  <a:fillRect b="-1000"/>
                </a:stretch>
              </a:blipFill>
              <a:ln w="476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7E228D2-7BE7-8098-CDF3-B84F62AB1043}"/>
                  </a:ext>
                </a:extLst>
              </p:cNvPr>
              <p:cNvSpPr txBox="1"/>
              <p:nvPr/>
            </p:nvSpPr>
            <p:spPr>
              <a:xfrm>
                <a:off x="5602129" y="1815171"/>
                <a:ext cx="2380944" cy="40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en-US" altLang="zh-CN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altLang="zh-CN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𝑑𝑡</m:t>
                      </m:r>
                    </m:oMath>
                  </m:oMathPara>
                </a14:m>
                <a:endParaRPr lang="zh-CN" altLang="zh-CN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17E228D2-7BE7-8098-CDF3-B84F62AB1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129" y="1815171"/>
                <a:ext cx="2380944" cy="401264"/>
              </a:xfrm>
              <a:prstGeom prst="rect">
                <a:avLst/>
              </a:prstGeom>
              <a:blipFill>
                <a:blip r:embed="rId7"/>
                <a:stretch>
                  <a:fillRect t="-10606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右大括号 27">
            <a:extLst>
              <a:ext uri="{FF2B5EF4-FFF2-40B4-BE49-F238E27FC236}">
                <a16:creationId xmlns:a16="http://schemas.microsoft.com/office/drawing/2014/main" id="{F9D43FC0-4F10-55EC-FB92-0A201984DB77}"/>
              </a:ext>
            </a:extLst>
          </p:cNvPr>
          <p:cNvSpPr/>
          <p:nvPr/>
        </p:nvSpPr>
        <p:spPr>
          <a:xfrm>
            <a:off x="7673679" y="698339"/>
            <a:ext cx="363205" cy="140506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ECE717E-FDBF-A1F7-307E-4BB484D0ED43}"/>
                  </a:ext>
                </a:extLst>
              </p:cNvPr>
              <p:cNvSpPr txBox="1"/>
              <p:nvPr/>
            </p:nvSpPr>
            <p:spPr>
              <a:xfrm>
                <a:off x="497349" y="3307470"/>
                <a:ext cx="4151778" cy="787523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2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charset="0"/>
                    <a:cs typeface="Cambria Math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]×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ECE717E-FDBF-A1F7-307E-4BB484D0E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9" y="3307470"/>
                <a:ext cx="4151778" cy="78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476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AD6031B-0325-4182-0C56-1BD244C2523E}"/>
                  </a:ext>
                </a:extLst>
              </p:cNvPr>
              <p:cNvSpPr txBox="1"/>
              <p:nvPr/>
            </p:nvSpPr>
            <p:spPr>
              <a:xfrm>
                <a:off x="1410503" y="4244474"/>
                <a:ext cx="2082301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AD6031B-0325-4182-0C56-1BD244C25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503" y="4244474"/>
                <a:ext cx="2082301" cy="563680"/>
              </a:xfrm>
              <a:prstGeom prst="rect">
                <a:avLst/>
              </a:prstGeom>
              <a:blipFill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7F75856-BD4D-8287-F51E-3E131EB86BD4}"/>
                  </a:ext>
                </a:extLst>
              </p:cNvPr>
              <p:cNvSpPr txBox="1"/>
              <p:nvPr/>
            </p:nvSpPr>
            <p:spPr>
              <a:xfrm>
                <a:off x="1049928" y="2519306"/>
                <a:ext cx="1154773" cy="37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7F75856-BD4D-8287-F51E-3E131EB8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28" y="2519306"/>
                <a:ext cx="1154773" cy="375345"/>
              </a:xfrm>
              <a:prstGeom prst="rect">
                <a:avLst/>
              </a:prstGeom>
              <a:blipFill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6C7A3CC-2B8A-CE7A-E04C-64BB61CC247D}"/>
              </a:ext>
            </a:extLst>
          </p:cNvPr>
          <p:cNvCxnSpPr>
            <a:cxnSpLocks/>
          </p:cNvCxnSpPr>
          <p:nvPr/>
        </p:nvCxnSpPr>
        <p:spPr>
          <a:xfrm>
            <a:off x="1897073" y="2764196"/>
            <a:ext cx="11172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FF274024-328F-76B3-C7DC-9C3E649436A3}"/>
              </a:ext>
            </a:extLst>
          </p:cNvPr>
          <p:cNvSpPr txBox="1"/>
          <p:nvPr/>
        </p:nvSpPr>
        <p:spPr>
          <a:xfrm>
            <a:off x="3102771" y="2565673"/>
            <a:ext cx="1154773" cy="37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CN" dirty="0">
                <a:highlight>
                  <a:srgbClr val="FFFF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,β,</a:t>
            </a:r>
            <a:r>
              <a:rPr lang="el-GR" altLang="zh-CN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γ</a:t>
            </a:r>
            <a:r>
              <a:rPr lang="en-US" altLang="zh-CN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,S</a:t>
            </a:r>
            <a:endParaRPr lang="zh-CN" altLang="en-US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AEB33B-BACB-DDB0-280B-11AAF86AD61E}"/>
                  </a:ext>
                </a:extLst>
              </p:cNvPr>
              <p:cNvSpPr txBox="1"/>
              <p:nvPr/>
            </p:nvSpPr>
            <p:spPr>
              <a:xfrm>
                <a:off x="5953768" y="962259"/>
                <a:ext cx="1868652" cy="5010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FAEB33B-BACB-DDB0-280B-11AAF86AD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68" y="962259"/>
                <a:ext cx="1868652" cy="5010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4">
            <a:extLst>
              <a:ext uri="{FF2B5EF4-FFF2-40B4-BE49-F238E27FC236}">
                <a16:creationId xmlns:a16="http://schemas.microsoft.com/office/drawing/2014/main" id="{B979744F-21A5-65DB-DB28-7067A2D8FC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528202" y="144118"/>
            <a:ext cx="4874806" cy="4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0" fontAlgn="auto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kern="0" dirty="0">
                <a:solidFill>
                  <a:prstClr val="black"/>
                </a:solidFill>
                <a:cs typeface="Arial" panose="020B0604020202020204" pitchFamily="34" charset="0"/>
              </a:rPr>
              <a:t>Charm diffusions in QGP</a:t>
            </a:r>
          </a:p>
        </p:txBody>
      </p:sp>
      <p:pic>
        <p:nvPicPr>
          <p:cNvPr id="2" name="Picture 2" descr="Figure 1">
            <a:extLst>
              <a:ext uri="{FF2B5EF4-FFF2-40B4-BE49-F238E27FC236}">
                <a16:creationId xmlns:a16="http://schemas.microsoft.com/office/drawing/2014/main" id="{107524EF-D329-6543-452F-4B9169F2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27" y="2351333"/>
            <a:ext cx="3456148" cy="26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B34A16E-7B7A-840B-A22A-1C12D711E11A}"/>
              </a:ext>
            </a:extLst>
          </p:cNvPr>
          <p:cNvSpPr txBox="1"/>
          <p:nvPr/>
        </p:nvSpPr>
        <p:spPr>
          <a:xfrm>
            <a:off x="8781816" y="3370961"/>
            <a:ext cx="3235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i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Min He, Ralf Rapp, et al PRL 2012c</a:t>
            </a:r>
            <a:endParaRPr kumimoji="1" lang="zh-CN" altLang="en-US" sz="1600" b="1" i="1" u="sng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E41F78-02A9-04F0-F225-190D6D1C0C8A}"/>
              </a:ext>
            </a:extLst>
          </p:cNvPr>
          <p:cNvSpPr/>
          <p:nvPr/>
        </p:nvSpPr>
        <p:spPr>
          <a:xfrm>
            <a:off x="1525507" y="5120444"/>
            <a:ext cx="4924874" cy="400110"/>
          </a:xfrm>
          <a:prstGeom prst="rect">
            <a:avLst/>
          </a:prstGeom>
          <a:solidFill>
            <a:srgbClr val="5B9BD5">
              <a:alpha val="29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Test particle Monte Carlo method 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is used.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B5963A-8170-FEEE-26C2-BFFCCE4F17DF}"/>
              </a:ext>
            </a:extLst>
          </p:cNvPr>
          <p:cNvSpPr txBox="1"/>
          <p:nvPr/>
        </p:nvSpPr>
        <p:spPr>
          <a:xfrm>
            <a:off x="4104844" y="1350728"/>
            <a:ext cx="608714" cy="37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(1) </a:t>
            </a: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580BA3B-1800-9C1E-26A5-73DD3D8AC540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A30D669-5A43-A6EB-159D-7B813685CBCB}"/>
              </a:ext>
            </a:extLst>
          </p:cNvPr>
          <p:cNvCxnSpPr>
            <a:cxnSpLocks/>
          </p:cNvCxnSpPr>
          <p:nvPr/>
        </p:nvCxnSpPr>
        <p:spPr>
          <a:xfrm flipV="1">
            <a:off x="66260" y="361637"/>
            <a:ext cx="3765674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EE44641-9831-D9A2-1250-720AC3DD63F8}"/>
              </a:ext>
            </a:extLst>
          </p:cNvPr>
          <p:cNvCxnSpPr>
            <a:cxnSpLocks/>
          </p:cNvCxnSpPr>
          <p:nvPr/>
        </p:nvCxnSpPr>
        <p:spPr>
          <a:xfrm flipH="1">
            <a:off x="8099275" y="361637"/>
            <a:ext cx="4092725" cy="26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C008A191-7B1B-BAA3-6D6D-9ECD1AE6ABB7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/>
      <p:bldP spid="18" grpId="0"/>
      <p:bldP spid="20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/>
      <p:bldP spid="33" grpId="0"/>
      <p:bldP spid="37" grpId="0"/>
      <p:bldP spid="3" grpId="0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29718182-4740-B888-0C10-ABD8230A5A2B}"/>
              </a:ext>
            </a:extLst>
          </p:cNvPr>
          <p:cNvSpPr txBox="1"/>
          <p:nvPr/>
        </p:nvSpPr>
        <p:spPr>
          <a:xfrm>
            <a:off x="276561" y="731742"/>
            <a:ext cx="810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kumimoji="1" lang="en-US" altLang="zh-CN" sz="24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D meson</a:t>
            </a:r>
            <a:r>
              <a:rPr kumimoji="1" lang="zh-CN" altLang="en-US" sz="24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kumimoji="1" lang="en-US" altLang="zh-CN" sz="2400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coalescence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F258A4D-75B1-EA94-5BB2-90EB332A0307}"/>
                  </a:ext>
                </a:extLst>
              </p:cNvPr>
              <p:cNvSpPr/>
              <p:nvPr/>
            </p:nvSpPr>
            <p:spPr>
              <a:xfrm>
                <a:off x="513163" y="1332228"/>
                <a:ext cx="8909824" cy="980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en-US" altLang="zh-CN" sz="22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mr-IN" altLang="zh-CN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mr-IN" altLang="zh-CN" sz="2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2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20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mr-IN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mr-IN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mr-IN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mr-IN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𝑊</m:t>
                          </m:r>
                        </m:sup>
                      </m:sSubSup>
                      <m:d>
                        <m:dPr>
                          <m:ctrlP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 smtClean="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altLang="zh-CN" sz="22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altLang="zh-CN" sz="2200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altLang="zh-CN" sz="22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r>
                        <a:rPr lang="en-US" altLang="zh-CN" sz="22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2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altLang="zh-CN" sz="2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200" i="1" smtClean="0">
                          <a:solidFill>
                            <a:prstClr val="black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altLang="zh-CN" sz="22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F258A4D-75B1-EA94-5BB2-90EB332A0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3" y="1332228"/>
                <a:ext cx="8909824" cy="980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75F9F39-FC10-3D49-055A-09B043D1B094}"/>
                  </a:ext>
                </a:extLst>
              </p:cNvPr>
              <p:cNvSpPr/>
              <p:nvPr/>
            </p:nvSpPr>
            <p:spPr>
              <a:xfrm>
                <a:off x="448769" y="3529393"/>
                <a:ext cx="11294462" cy="2596865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:  </a:t>
                </a:r>
                <a:r>
                  <a:rPr kumimoji="1" lang="en-US" altLang="zh-CN" sz="2000" b="1" u="sng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charm</a:t>
                </a:r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momentum distribution                        </a:t>
                </a:r>
              </a:p>
              <a:p>
                <a:pPr marL="342900" indent="-342900">
                  <a:buFont typeface="Wingdings" charset="2"/>
                  <a:buChar char="Ø"/>
                </a:pPr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:  </a:t>
                </a:r>
                <a:r>
                  <a:rPr kumimoji="1" lang="en-US" altLang="zh-CN" sz="2000" b="1" u="sng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light quark</a:t>
                </a:r>
                <a:r>
                  <a:rPr kumimoji="1" lang="en-US" altLang="zh-CN" sz="2000" u="sng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momentum distribution.</a:t>
                </a:r>
              </a:p>
              <a:p>
                <a:pPr marL="342900" indent="-3429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𝑀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𝑊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:   Wigner function.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) in the center of mass frame of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charset="0"/>
                      </a:rPr>
                      <m:t>𝑐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kumimoji="1" lang="en-US" altLang="zh-CN" sz="20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  <a:p>
                <a:pPr marL="342900" indent="-342900">
                  <a:buFont typeface="Wingdings" charset="2"/>
                  <a:buChar char="Ø"/>
                </a:pPr>
                <a:r>
                  <a:rPr kumimoji="1" lang="en-US" altLang="zh-CN" sz="2000" b="1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Wigner function:   </a:t>
                </a:r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the Weyl transform of the charmonium wave function</a:t>
                </a:r>
              </a:p>
              <a:p>
                <a:pPr marL="342900" indent="-342900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𝑐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r>
                      <a:rPr lang="is-IS" altLang="zh-CN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𝐷</m:t>
                    </m:r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+g,  the gluon momentum has been neglected to get 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𝑀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</a:p>
              <a:p>
                <a:pPr marL="342900" indent="-342900">
                  <a:buFont typeface="Wingdings" charset="2"/>
                  <a:buChar char="Ø"/>
                </a:pPr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Assume all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charset="0"/>
                      </a:rPr>
                      <m:t>𝑐</m:t>
                    </m:r>
                    <m:r>
                      <a:rPr lang="is-IS" altLang="zh-CN" sz="20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via the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coalescence process</a:t>
                </a:r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,  neglect the fragmentation.</a:t>
                </a:r>
              </a:p>
              <a:p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     This simplification works well in low or moderate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 region.</a:t>
                </a:r>
                <a:endParaRPr kumimoji="1" lang="zh-CN" altLang="en-US" sz="20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75F9F39-FC10-3D49-055A-09B043D1B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9" y="3529393"/>
                <a:ext cx="11294462" cy="2596865"/>
              </a:xfrm>
              <a:prstGeom prst="rect">
                <a:avLst/>
              </a:prstGeom>
              <a:blipFill>
                <a:blip r:embed="rId3"/>
                <a:stretch>
                  <a:fillRect l="-377" b="-279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">
            <a:extLst>
              <a:ext uri="{FF2B5EF4-FFF2-40B4-BE49-F238E27FC236}">
                <a16:creationId xmlns:a16="http://schemas.microsoft.com/office/drawing/2014/main" id="{9F28D0AB-BF93-DD17-FEE1-126B47EFD43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528202" y="144118"/>
            <a:ext cx="5012824" cy="4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370" fontAlgn="auto">
              <a:lnSpc>
                <a:spcPct val="8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kern="0" dirty="0">
                <a:solidFill>
                  <a:prstClr val="black"/>
                </a:solidFill>
                <a:cs typeface="Arial" panose="020B0604020202020204" pitchFamily="34" charset="0"/>
              </a:rPr>
              <a:t>Coalescence via ICM model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95E5296-D336-918B-8D51-A8999C6E770D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94A8F45C-511C-0C49-A3BC-70F20ED1029D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66260" y="361637"/>
            <a:ext cx="3461942" cy="17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72DA4949-2FA3-C944-4875-18E4BA0134DA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8541026" y="361637"/>
            <a:ext cx="3650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B3F87BC8-5FBB-287E-49F1-B938631E933F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9846773-FEE7-40FE-65DF-AC1B6ABC24B1}"/>
                  </a:ext>
                </a:extLst>
              </p:cNvPr>
              <p:cNvSpPr/>
              <p:nvPr/>
            </p:nvSpPr>
            <p:spPr>
              <a:xfrm>
                <a:off x="663891" y="2559165"/>
                <a:ext cx="5116677" cy="769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2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 charset="0"/>
                            </a:rPr>
                            <m:t>𝑊</m:t>
                          </m:r>
                        </m:sup>
                      </m:sSubSup>
                      <m:d>
                        <m:d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sz="22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altLang="zh-CN" sz="2200" b="0" i="1" smtClean="0">
                          <a:latin typeface="Cambria Math" charset="0"/>
                        </a:rPr>
                        <m:t>=8</m:t>
                      </m:r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charset="0"/>
                        </a:rPr>
                        <m:t>exp</m:t>
                      </m:r>
                      <m:r>
                        <a:rPr lang="en-US" altLang="zh-CN" sz="2200" b="0" i="0" smtClean="0">
                          <a:latin typeface="Cambria Math" charset="0"/>
                        </a:rPr>
                        <m:t>[−</m:t>
                      </m:r>
                      <m:f>
                        <m:fPr>
                          <m:ctrlPr>
                            <a:rPr lang="mr-IN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mr-IN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altLang="zh-CN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200" b="0" i="1" smtClean="0">
                          <a:latin typeface="Cambria Math" charset="0"/>
                        </a:rPr>
                        <m:t>−</m:t>
                      </m:r>
                      <m:sSup>
                        <m:sSupPr>
                          <m:ctrlPr>
                            <a:rPr lang="mr-IN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mr-IN" altLang="zh-C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2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2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200" i="1">
                              <a:latin typeface="Cambria Math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sz="2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200" b="0" i="0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9846773-FEE7-40FE-65DF-AC1B6ABC2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1" y="2559165"/>
                <a:ext cx="5116677" cy="769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EF11354-08E8-89A8-6D7D-2CBF2F1432B9}"/>
              </a:ext>
            </a:extLst>
          </p:cNvPr>
          <p:cNvSpPr txBox="1"/>
          <p:nvPr/>
        </p:nvSpPr>
        <p:spPr>
          <a:xfrm>
            <a:off x="598098" y="2266651"/>
            <a:ext cx="6104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kumimoji="1" lang="en-US" altLang="zh-CN" b="1" dirty="0">
                <a:solidFill>
                  <a:srgbClr val="FF0000"/>
                </a:solidFill>
              </a:rPr>
              <a:t>Wigner function: 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76F9060-3D4F-639C-018A-FF3B83FD7EA6}"/>
                  </a:ext>
                </a:extLst>
              </p:cNvPr>
              <p:cNvSpPr txBox="1"/>
              <p:nvPr/>
            </p:nvSpPr>
            <p:spPr>
              <a:xfrm>
                <a:off x="5458727" y="-24606"/>
                <a:ext cx="6733273" cy="1323439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After coalescence</a:t>
                </a:r>
                <a:r>
                  <a: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at Tc,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D meson continues diffusion in hadronic medium via </a:t>
                </a:r>
                <a:r>
                  <a:rPr kumimoji="1" lang="en-US" altLang="zh-CN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Langevin</a:t>
                </a: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,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kumimoji="0" lang="en-US" altLang="zh-CN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</m:d>
                    <m:r>
                      <a:rPr kumimoji="0" lang="en-US" altLang="zh-CN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Cambria Math" charset="0"/>
                        <a:cs typeface="Cambria Math" charset="0"/>
                      </a:rPr>
                      <m:t>=8</m:t>
                    </m:r>
                  </m:oMath>
                </a14:m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Until kinetic freeze-out T=0.14 GeV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76F9060-3D4F-639C-018A-FF3B83FD7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727" y="-24606"/>
                <a:ext cx="6733273" cy="1323439"/>
              </a:xfrm>
              <a:prstGeom prst="rect">
                <a:avLst/>
              </a:prstGeom>
              <a:blipFill>
                <a:blip r:embed="rId5"/>
                <a:stretch>
                  <a:fillRect l="-1357" t="-2765" r="-3077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2FFC138-3CE0-502E-F4E3-13E59DABE97B}"/>
                  </a:ext>
                </a:extLst>
              </p:cNvPr>
              <p:cNvSpPr/>
              <p:nvPr/>
            </p:nvSpPr>
            <p:spPr>
              <a:xfrm>
                <a:off x="6479753" y="2643636"/>
                <a:ext cx="6103676" cy="853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mr-IN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2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altLang="zh-C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mr-IN" altLang="zh-CN" sz="22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mr-IN" altLang="zh-CN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&gt;</m:t>
                          </m:r>
                        </m:e>
                        <m:sub>
                          <m:r>
                            <a:rPr lang="en-US" altLang="zh-CN" sz="2200" i="1"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2FFC138-3CE0-502E-F4E3-13E59DABE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753" y="2643636"/>
                <a:ext cx="610367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BB64D11-C201-71D3-10EF-F2CDB5D30EC1}"/>
                  </a:ext>
                </a:extLst>
              </p:cNvPr>
              <p:cNvSpPr txBox="1"/>
              <p:nvPr/>
            </p:nvSpPr>
            <p:spPr>
              <a:xfrm>
                <a:off x="6925614" y="2310082"/>
                <a:ext cx="43691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charset="2"/>
                  <a:buChar char="Ø"/>
                </a:pP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The</a:t>
                </a:r>
                <a:r>
                  <a:rPr kumimoji="1" lang="zh-CN" altLang="en-US" sz="18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mr-IN" altLang="zh-CN" sz="1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kumimoji="1" lang="en-US" altLang="zh-CN" sz="1800" b="1" dirty="0">
                    <a:solidFill>
                      <a:srgbClr val="FF0000"/>
                    </a:solidFill>
                  </a:rPr>
                  <a:t> in the Wigner function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BB64D11-C201-71D3-10EF-F2CDB5D30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614" y="2310082"/>
                <a:ext cx="4369158" cy="369332"/>
              </a:xfrm>
              <a:prstGeom prst="rect">
                <a:avLst/>
              </a:prstGeom>
              <a:blipFill>
                <a:blip r:embed="rId7"/>
                <a:stretch>
                  <a:fillRect l="-837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4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7" grpId="0"/>
      <p:bldP spid="9" grpId="0"/>
      <p:bldP spid="12" grpId="0" animBg="1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D109FCD-7A39-9394-E743-3213ED06B94E}"/>
              </a:ext>
            </a:extLst>
          </p:cNvPr>
          <p:cNvSpPr txBox="1"/>
          <p:nvPr/>
        </p:nvSpPr>
        <p:spPr>
          <a:xfrm>
            <a:off x="719739" y="1425010"/>
            <a:ext cx="107814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4000" b="1" kern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ML and results in Heavy Ion Collisions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E49F7BC-5A16-5DF0-CB5C-687BD5CF8B0F}"/>
              </a:ext>
            </a:extLst>
          </p:cNvPr>
          <p:cNvCxnSpPr/>
          <p:nvPr/>
        </p:nvCxnSpPr>
        <p:spPr>
          <a:xfrm>
            <a:off x="0" y="6457398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3C76C9EE-2817-3306-A2F3-A1AC388FA7DE}"/>
              </a:ext>
            </a:extLst>
          </p:cNvPr>
          <p:cNvCxnSpPr>
            <a:cxnSpLocks/>
          </p:cNvCxnSpPr>
          <p:nvPr/>
        </p:nvCxnSpPr>
        <p:spPr>
          <a:xfrm>
            <a:off x="66260" y="379206"/>
            <a:ext cx="46390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6CD8704-0B71-696A-6F44-78289D4E85B4}"/>
              </a:ext>
            </a:extLst>
          </p:cNvPr>
          <p:cNvCxnSpPr>
            <a:cxnSpLocks/>
          </p:cNvCxnSpPr>
          <p:nvPr/>
        </p:nvCxnSpPr>
        <p:spPr>
          <a:xfrm flipH="1">
            <a:off x="7315200" y="361637"/>
            <a:ext cx="4876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726BD62-F260-2A91-7646-38371942C07F}"/>
              </a:ext>
            </a:extLst>
          </p:cNvPr>
          <p:cNvSpPr txBox="1"/>
          <p:nvPr/>
        </p:nvSpPr>
        <p:spPr>
          <a:xfrm>
            <a:off x="1398172" y="2329469"/>
            <a:ext cx="98261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Applications of Machine Learning in High-Energy Domain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CNN for Identifying D Meson's RAA and v2 Data to Predict Diffusion Coefficient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b="0" i="0" dirty="0">
              <a:solidFill>
                <a:srgbClr val="2C2C36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C2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Reinforcement Learning with DQN Model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A6AB06A-2F39-9482-4463-09CBF6ADB4F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56672" y="180111"/>
            <a:ext cx="4309151" cy="3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latin typeface="+mn-ea"/>
                <a:ea typeface="+mn-ea"/>
              </a:rPr>
              <a:t>Part Ⅲ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B5193E-0B76-198F-69CF-B4BBDAE1FB34}"/>
              </a:ext>
            </a:extLst>
          </p:cNvPr>
          <p:cNvSpPr txBox="1"/>
          <p:nvPr/>
        </p:nvSpPr>
        <p:spPr>
          <a:xfrm>
            <a:off x="11794435" y="6519446"/>
            <a:ext cx="397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9435</TotalTime>
  <Words>1571</Words>
  <Application>Microsoft Office PowerPoint</Application>
  <PresentationFormat>宽屏</PresentationFormat>
  <Paragraphs>228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-apple-system</vt:lpstr>
      <vt:lpstr>Söhne</vt:lpstr>
      <vt:lpstr>等线</vt:lpstr>
      <vt:lpstr>等线 Light</vt:lpstr>
      <vt:lpstr>方正方俊黑 简</vt:lpstr>
      <vt:lpstr>微软雅黑</vt:lpstr>
      <vt:lpstr>Arial</vt:lpstr>
      <vt:lpstr>Calibri</vt:lpstr>
      <vt:lpstr>Cambria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深度学习方法定量分析重夸克的扩散系数</dc:title>
  <dc:creator>佳 刘</dc:creator>
  <cp:lastModifiedBy>佳 刘</cp:lastModifiedBy>
  <cp:revision>48</cp:revision>
  <dcterms:created xsi:type="dcterms:W3CDTF">2024-04-27T14:16:57Z</dcterms:created>
  <dcterms:modified xsi:type="dcterms:W3CDTF">2024-05-16T07:33:38Z</dcterms:modified>
</cp:coreProperties>
</file>