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handoutMasterIdLst>
    <p:handoutMasterId r:id="rId24"/>
  </p:handoutMasterIdLst>
  <p:sldIdLst>
    <p:sldId id="536" r:id="rId2"/>
    <p:sldId id="566" r:id="rId3"/>
    <p:sldId id="549" r:id="rId4"/>
    <p:sldId id="541" r:id="rId5"/>
    <p:sldId id="567" r:id="rId6"/>
    <p:sldId id="570" r:id="rId7"/>
    <p:sldId id="543" r:id="rId8"/>
    <p:sldId id="575" r:id="rId9"/>
    <p:sldId id="574" r:id="rId10"/>
    <p:sldId id="540" r:id="rId11"/>
    <p:sldId id="562" r:id="rId12"/>
    <p:sldId id="519" r:id="rId13"/>
    <p:sldId id="545" r:id="rId14"/>
    <p:sldId id="571" r:id="rId15"/>
    <p:sldId id="553" r:id="rId16"/>
    <p:sldId id="554" r:id="rId17"/>
    <p:sldId id="476" r:id="rId18"/>
    <p:sldId id="316" r:id="rId19"/>
    <p:sldId id="323" r:id="rId20"/>
    <p:sldId id="560" r:id="rId21"/>
    <p:sldId id="561"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0"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用户"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38"/>
    <p:restoredTop sz="96003"/>
  </p:normalViewPr>
  <p:slideViewPr>
    <p:cSldViewPr snapToGrid="0" snapToObjects="1">
      <p:cViewPr varScale="1">
        <p:scale>
          <a:sx n="112" d="100"/>
          <a:sy n="112" d="100"/>
        </p:scale>
        <p:origin x="200" y="336"/>
      </p:cViewPr>
      <p:guideLst>
        <p:guide orient="horz" pos="3000"/>
        <p:guide pos="3840"/>
      </p:guideLst>
    </p:cSldViewPr>
  </p:slideViewPr>
  <p:notesTextViewPr>
    <p:cViewPr>
      <p:scale>
        <a:sx n="90" d="100"/>
        <a:sy n="9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1F89F2-CED0-3647-A05B-88C2C08624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1F111B-FEF0-8D4F-ADEA-4F59ADCA45B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A0C53D-CB8A-C94F-9144-D4B2DCB9382C}" type="datetime1">
              <a:rPr lang="en-US" altLang="zh-CN" smtClean="0"/>
              <a:t>5/18/24</a:t>
            </a:fld>
            <a:endParaRPr lang="en-US"/>
          </a:p>
        </p:txBody>
      </p:sp>
      <p:sp>
        <p:nvSpPr>
          <p:cNvPr id="4" name="Footer Placeholder 3">
            <a:extLst>
              <a:ext uri="{FF2B5EF4-FFF2-40B4-BE49-F238E27FC236}">
                <a16:creationId xmlns:a16="http://schemas.microsoft.com/office/drawing/2014/main" id="{361A598E-FEA0-CC4B-906F-4DBE9A3B98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9AB9F6C-9D19-7345-9F53-0437B9CB4B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1A9FA8-C7CA-8F4E-8195-13517713A0A7}" type="slidenum">
              <a:rPr lang="en-US" smtClean="0"/>
              <a:t>‹#›</a:t>
            </a:fld>
            <a:endParaRPr lang="en-US"/>
          </a:p>
        </p:txBody>
      </p:sp>
    </p:spTree>
    <p:extLst>
      <p:ext uri="{BB962C8B-B14F-4D97-AF65-F5344CB8AC3E}">
        <p14:creationId xmlns:p14="http://schemas.microsoft.com/office/powerpoint/2010/main" val="400741171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6629551B-2C2D-3D4D-8945-5FFFF7D52AF2}" type="datetime1">
              <a:rPr kumimoji="1" lang="en-US" altLang="zh-CN" smtClean="0"/>
              <a:t>5/18/24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3F248A-FBD2-3E43-BDC1-41D53B616109}" type="slidenum">
              <a:rPr kumimoji="1" lang="zh-CN" altLang="en-US" smtClean="0"/>
              <a:t>‹#›</a:t>
            </a:fld>
            <a:endParaRPr kumimoji="1" lang="zh-CN" altLang="en-US"/>
          </a:p>
        </p:txBody>
      </p:sp>
    </p:spTree>
    <p:extLst>
      <p:ext uri="{BB962C8B-B14F-4D97-AF65-F5344CB8AC3E}">
        <p14:creationId xmlns:p14="http://schemas.microsoft.com/office/powerpoint/2010/main" val="165308301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Good afternoon</a:t>
            </a:r>
            <a:r>
              <a:rPr lang="zh-CN" altLang="en-US" dirty="0"/>
              <a:t> </a:t>
            </a:r>
            <a:r>
              <a:rPr lang="en-CN" dirty="0"/>
              <a:t> everyone,  </a:t>
            </a:r>
          </a:p>
          <a:p>
            <a:pPr algn="ctr"/>
            <a:r>
              <a:rPr lang="en-US" altLang="zh-CN" baseline="30000" dirty="0">
                <a:latin typeface="Arial" panose="020B0604020202020204" pitchFamily="34" charset="0"/>
                <a:cs typeface="Arial" panose="020B0604020202020204" pitchFamily="34" charset="0"/>
              </a:rPr>
              <a:t>1</a:t>
            </a:r>
            <a:r>
              <a:rPr lang="en-US" altLang="zh-CN" dirty="0">
                <a:latin typeface="Arial" panose="020B0604020202020204" pitchFamily="34" charset="0"/>
                <a:cs typeface="Arial" panose="020B0604020202020204" pitchFamily="34" charset="0"/>
              </a:rPr>
              <a:t>Guangxi Normal University</a:t>
            </a:r>
          </a:p>
          <a:p>
            <a:pPr algn="ctr"/>
            <a:r>
              <a:rPr lang="en-US" altLang="zh-CN" baseline="30000" dirty="0">
                <a:latin typeface="Arial" panose="020B0604020202020204" pitchFamily="34" charset="0"/>
                <a:cs typeface="Arial" panose="020B0604020202020204" pitchFamily="34" charset="0"/>
              </a:rPr>
              <a:t>2</a:t>
            </a:r>
            <a:r>
              <a:rPr lang="en-US" altLang="zh-CN" dirty="0">
                <a:latin typeface="Arial" panose="020B0604020202020204" pitchFamily="34" charset="0"/>
                <a:cs typeface="Arial" panose="020B0604020202020204" pitchFamily="34" charset="0"/>
              </a:rPr>
              <a:t>Central China Normal University</a:t>
            </a:r>
          </a:p>
          <a:p>
            <a:pPr algn="ctr"/>
            <a:r>
              <a:rPr lang="en-US" altLang="zh-CN" baseline="30000" dirty="0">
                <a:latin typeface="Arial" panose="020B0604020202020204" pitchFamily="34" charset="0"/>
                <a:cs typeface="Arial" panose="020B0604020202020204" pitchFamily="34" charset="0"/>
                <a:sym typeface="+mn-ea"/>
              </a:rPr>
              <a:t>3</a:t>
            </a:r>
            <a:r>
              <a:rPr lang="en-US" altLang="zh-CN" dirty="0">
                <a:latin typeface="Arial" panose="020B0604020202020204" pitchFamily="34" charset="0"/>
                <a:cs typeface="Arial" panose="020B0604020202020204" pitchFamily="34" charset="0"/>
                <a:sym typeface="+mn-ea"/>
              </a:rPr>
              <a:t>Fudan University</a:t>
            </a:r>
            <a:endParaRPr lang="en-US" altLang="zh-CN" dirty="0">
              <a:latin typeface="Arial" panose="020B0604020202020204" pitchFamily="34" charset="0"/>
              <a:cs typeface="Arial" panose="020B0604020202020204" pitchFamily="34" charset="0"/>
            </a:endParaRPr>
          </a:p>
          <a:p>
            <a:pPr algn="ctr"/>
            <a:r>
              <a:rPr lang="en-US" altLang="zh-CN" baseline="30000" dirty="0">
                <a:latin typeface="Arial" panose="020B0604020202020204" pitchFamily="34" charset="0"/>
                <a:cs typeface="Arial" panose="020B0604020202020204" pitchFamily="34" charset="0"/>
              </a:rPr>
              <a:t>4</a:t>
            </a:r>
            <a:r>
              <a:rPr lang="en-US" altLang="zh-CN" dirty="0">
                <a:latin typeface="Arial" panose="020B0604020202020204" pitchFamily="34" charset="0"/>
                <a:cs typeface="Arial" panose="020B0604020202020204" pitchFamily="34" charset="0"/>
              </a:rPr>
              <a:t>Brookhaven National Laboratory</a:t>
            </a:r>
          </a:p>
          <a:p>
            <a:pPr algn="ctr"/>
            <a:r>
              <a:rPr lang="en-US" altLang="zh-CN" spc="-1" baseline="30000" dirty="0">
                <a:solidFill>
                  <a:srgbClr val="000000"/>
                </a:solidFill>
                <a:uFill>
                  <a:solidFill>
                    <a:srgbClr val="FFFFFF"/>
                  </a:solidFill>
                </a:uFill>
                <a:latin typeface="Arial" panose="020B0604020202020204" pitchFamily="34" charset="0"/>
                <a:cs typeface="Arial" panose="020B0604020202020204" pitchFamily="34" charset="0"/>
              </a:rPr>
              <a:t>5</a:t>
            </a:r>
            <a:r>
              <a:rPr lang="en-US" spc="-1" dirty="0">
                <a:solidFill>
                  <a:srgbClr val="000000"/>
                </a:solidFill>
                <a:uFill>
                  <a:solidFill>
                    <a:srgbClr val="FFFFFF"/>
                  </a:solidFill>
                </a:uFill>
                <a:latin typeface="Arial" panose="020B0604020202020204" pitchFamily="34" charset="0"/>
                <a:cs typeface="Arial" panose="020B0604020202020204" pitchFamily="34" charset="0"/>
              </a:rPr>
              <a:t>University of California, Los Angeles</a:t>
            </a:r>
          </a:p>
          <a:p>
            <a:endParaRPr lang="en-CN" dirty="0"/>
          </a:p>
        </p:txBody>
      </p:sp>
      <p:sp>
        <p:nvSpPr>
          <p:cNvPr id="4" name="Date Placeholder 3"/>
          <p:cNvSpPr>
            <a:spLocks noGrp="1"/>
          </p:cNvSpPr>
          <p:nvPr>
            <p:ph type="dt" idx="1"/>
          </p:nvPr>
        </p:nvSpPr>
        <p:spPr/>
        <p:txBody>
          <a:bodyPr/>
          <a:lstStyle/>
          <a:p>
            <a:fld id="{BE43DF6D-0250-DD4F-9954-53B69A7B4AA4}" type="datetime1">
              <a:rPr kumimoji="1" lang="en-US" altLang="zh-CN" smtClean="0"/>
              <a:t>5/18/24</a:t>
            </a:fld>
            <a:endParaRPr kumimoji="1" lang="zh-CN" altLang="en-US"/>
          </a:p>
        </p:txBody>
      </p:sp>
      <p:sp>
        <p:nvSpPr>
          <p:cNvPr id="5" name="Slide Number Placeholder 4"/>
          <p:cNvSpPr>
            <a:spLocks noGrp="1"/>
          </p:cNvSpPr>
          <p:nvPr>
            <p:ph type="sldNum" sz="quarter" idx="5"/>
          </p:nvPr>
        </p:nvSpPr>
        <p:spPr/>
        <p:txBody>
          <a:bodyPr/>
          <a:lstStyle/>
          <a:p>
            <a:fld id="{C53F248A-FBD2-3E43-BDC1-41D53B616109}" type="slidenum">
              <a:rPr kumimoji="1" lang="zh-CN" altLang="en-US" smtClean="0"/>
              <a:t>1</a:t>
            </a:fld>
            <a:endParaRPr kumimoji="1" lang="zh-CN" altLang="en-US"/>
          </a:p>
        </p:txBody>
      </p:sp>
    </p:spTree>
    <p:extLst>
      <p:ext uri="{BB962C8B-B14F-4D97-AF65-F5344CB8AC3E}">
        <p14:creationId xmlns:p14="http://schemas.microsoft.com/office/powerpoint/2010/main" val="2176930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JetBrains Mono"/>
              </a:rPr>
              <a:t>open diamond, open square, open circle</a:t>
            </a:r>
            <a:endParaRPr lang="en-US" sz="1200" dirty="0">
              <a:solidFill>
                <a:srgbClr val="000000"/>
              </a:solidFill>
              <a:ea typeface="Times New Roman" charset="0"/>
              <a:cs typeface="Arial" panose="020B0604020202020204" pitchFamily="34" charset="0"/>
            </a:endParaRPr>
          </a:p>
        </p:txBody>
      </p:sp>
      <p:sp>
        <p:nvSpPr>
          <p:cNvPr id="4" name="灯片编号占位符 3"/>
          <p:cNvSpPr>
            <a:spLocks noGrp="1"/>
          </p:cNvSpPr>
          <p:nvPr>
            <p:ph type="sldNum" sz="quarter" idx="5"/>
          </p:nvPr>
        </p:nvSpPr>
        <p:spPr/>
        <p:txBody>
          <a:bodyPr/>
          <a:lstStyle/>
          <a:p>
            <a:fld id="{C53F248A-FBD2-3E43-BDC1-41D53B616109}" type="slidenum">
              <a:rPr kumimoji="1" lang="zh-CN" altLang="en-US" smtClean="0"/>
              <a:t>10</a:t>
            </a:fld>
            <a:endParaRPr kumimoji="1" lang="zh-CN" altLang="en-US"/>
          </a:p>
        </p:txBody>
      </p:sp>
      <p:sp>
        <p:nvSpPr>
          <p:cNvPr id="5" name="Date Placeholder 4">
            <a:extLst>
              <a:ext uri="{FF2B5EF4-FFF2-40B4-BE49-F238E27FC236}">
                <a16:creationId xmlns:a16="http://schemas.microsoft.com/office/drawing/2014/main" id="{9390DAAC-5586-C748-AD9C-B527B01CFC56}"/>
              </a:ext>
            </a:extLst>
          </p:cNvPr>
          <p:cNvSpPr>
            <a:spLocks noGrp="1"/>
          </p:cNvSpPr>
          <p:nvPr>
            <p:ph type="dt" idx="1"/>
          </p:nvPr>
        </p:nvSpPr>
        <p:spPr/>
        <p:txBody>
          <a:bodyPr/>
          <a:lstStyle/>
          <a:p>
            <a:fld id="{6A322902-08D5-E04F-AECE-C5D43A520A79}" type="datetime1">
              <a:rPr kumimoji="1" lang="en-US" altLang="zh-CN" smtClean="0"/>
              <a:t>5/18/24</a:t>
            </a:fld>
            <a:endParaRPr kumimoji="1" lang="zh-CN" altLang="en-US"/>
          </a:p>
        </p:txBody>
      </p:sp>
    </p:spTree>
    <p:extLst>
      <p:ext uri="{BB962C8B-B14F-4D97-AF65-F5344CB8AC3E}">
        <p14:creationId xmlns:p14="http://schemas.microsoft.com/office/powerpoint/2010/main" val="385683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a typeface="Times New Roman" charset="0"/>
                <a:cs typeface="Arial" panose="020B0604020202020204" pitchFamily="34" charset="0"/>
              </a:rPr>
              <a:t>Both POI, v</a:t>
            </a:r>
            <a:r>
              <a:rPr lang="en-US" sz="1200" baseline="-25000" dirty="0">
                <a:solidFill>
                  <a:srgbClr val="000000"/>
                </a:solidFill>
                <a:ea typeface="Times New Roman" charset="0"/>
                <a:cs typeface="Arial" panose="020B0604020202020204" pitchFamily="34" charset="0"/>
              </a:rPr>
              <a:t>2</a:t>
            </a:r>
            <a:r>
              <a:rPr lang="en-US" sz="1200" dirty="0">
                <a:solidFill>
                  <a:srgbClr val="000000"/>
                </a:solidFill>
                <a:ea typeface="Times New Roman" charset="0"/>
                <a:cs typeface="Arial" panose="020B0604020202020204" pitchFamily="34" charset="0"/>
              </a:rPr>
              <a:t>(observe) and resolution are applied the same weight factor (bin-by-bin difference between </a:t>
            </a:r>
            <a:r>
              <a:rPr lang="en-US" sz="1200" dirty="0" err="1">
                <a:solidFill>
                  <a:srgbClr val="000000"/>
                </a:solidFill>
                <a:ea typeface="Times New Roman" charset="0"/>
                <a:cs typeface="Arial" panose="020B0604020202020204" pitchFamily="34" charset="0"/>
              </a:rPr>
              <a:t>Ru+Ru</a:t>
            </a:r>
            <a:r>
              <a:rPr lang="en-US" sz="1200" dirty="0">
                <a:solidFill>
                  <a:srgbClr val="000000"/>
                </a:solidFill>
                <a:ea typeface="Times New Roman" charset="0"/>
                <a:cs typeface="Arial" panose="020B0604020202020204" pitchFamily="34" charset="0"/>
              </a:rPr>
              <a:t> and </a:t>
            </a:r>
            <a:r>
              <a:rPr lang="en-US" sz="1200" dirty="0" err="1">
                <a:solidFill>
                  <a:srgbClr val="000000"/>
                </a:solidFill>
                <a:ea typeface="Times New Roman" charset="0"/>
                <a:cs typeface="Arial" panose="020B0604020202020204" pitchFamily="34" charset="0"/>
              </a:rPr>
              <a:t>Zr+Zr</a:t>
            </a:r>
            <a:r>
              <a:rPr lang="en-US" sz="1200" dirty="0">
                <a:solidFill>
                  <a:srgbClr val="000000"/>
                </a:solidFill>
                <a:ea typeface="Times New Roman" charset="0"/>
                <a:cs typeface="Arial" panose="020B0604020202020204" pitchFamily="34" charset="0"/>
              </a:rPr>
              <a:t>), and the final observables will apply the same factor as well.</a:t>
            </a:r>
          </a:p>
        </p:txBody>
      </p:sp>
      <p:sp>
        <p:nvSpPr>
          <p:cNvPr id="4" name="灯片编号占位符 3"/>
          <p:cNvSpPr>
            <a:spLocks noGrp="1"/>
          </p:cNvSpPr>
          <p:nvPr>
            <p:ph type="sldNum" sz="quarter" idx="5"/>
          </p:nvPr>
        </p:nvSpPr>
        <p:spPr/>
        <p:txBody>
          <a:bodyPr/>
          <a:lstStyle/>
          <a:p>
            <a:fld id="{C53F248A-FBD2-3E43-BDC1-41D53B616109}" type="slidenum">
              <a:rPr kumimoji="1" lang="zh-CN" altLang="en-US" smtClean="0"/>
              <a:t>11</a:t>
            </a:fld>
            <a:endParaRPr kumimoji="1" lang="zh-CN" altLang="en-US"/>
          </a:p>
        </p:txBody>
      </p:sp>
      <p:sp>
        <p:nvSpPr>
          <p:cNvPr id="5" name="Date Placeholder 4">
            <a:extLst>
              <a:ext uri="{FF2B5EF4-FFF2-40B4-BE49-F238E27FC236}">
                <a16:creationId xmlns:a16="http://schemas.microsoft.com/office/drawing/2014/main" id="{9390DAAC-5586-C748-AD9C-B527B01CFC56}"/>
              </a:ext>
            </a:extLst>
          </p:cNvPr>
          <p:cNvSpPr>
            <a:spLocks noGrp="1"/>
          </p:cNvSpPr>
          <p:nvPr>
            <p:ph type="dt" idx="1"/>
          </p:nvPr>
        </p:nvSpPr>
        <p:spPr/>
        <p:txBody>
          <a:bodyPr/>
          <a:lstStyle/>
          <a:p>
            <a:fld id="{3EBE4BBD-5F79-1144-A509-15B80F677C1F}" type="datetime1">
              <a:rPr kumimoji="1" lang="en-US" altLang="zh-CN" smtClean="0"/>
              <a:t>5/18/24</a:t>
            </a:fld>
            <a:endParaRPr kumimoji="1" lang="zh-CN" altLang="en-US"/>
          </a:p>
        </p:txBody>
      </p:sp>
    </p:spTree>
    <p:extLst>
      <p:ext uri="{BB962C8B-B14F-4D97-AF65-F5344CB8AC3E}">
        <p14:creationId xmlns:p14="http://schemas.microsoft.com/office/powerpoint/2010/main" val="235611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C53F248A-FBD2-3E43-BDC1-41D53B616109}" type="slidenum">
              <a:rPr kumimoji="1" lang="zh-CN" altLang="en-US" smtClean="0"/>
              <a:t>12</a:t>
            </a:fld>
            <a:endParaRPr kumimoji="1" lang="zh-CN" altLang="en-US"/>
          </a:p>
        </p:txBody>
      </p:sp>
      <p:sp>
        <p:nvSpPr>
          <p:cNvPr id="5" name="Date Placeholder 4">
            <a:extLst>
              <a:ext uri="{FF2B5EF4-FFF2-40B4-BE49-F238E27FC236}">
                <a16:creationId xmlns:a16="http://schemas.microsoft.com/office/drawing/2014/main" id="{9390DAAC-5586-C748-AD9C-B527B01CFC56}"/>
              </a:ext>
            </a:extLst>
          </p:cNvPr>
          <p:cNvSpPr>
            <a:spLocks noGrp="1"/>
          </p:cNvSpPr>
          <p:nvPr>
            <p:ph type="dt" idx="1"/>
          </p:nvPr>
        </p:nvSpPr>
        <p:spPr/>
        <p:txBody>
          <a:bodyPr/>
          <a:lstStyle/>
          <a:p>
            <a:fld id="{2CC333DA-2A8A-8048-9ADC-815A7A830EC2}" type="datetime1">
              <a:rPr kumimoji="1" lang="en-US" altLang="zh-CN" smtClean="0"/>
              <a:t>5/18/24</a:t>
            </a:fld>
            <a:endParaRPr kumimoji="1" lang="zh-CN" altLang="en-US"/>
          </a:p>
        </p:txBody>
      </p:sp>
    </p:spTree>
    <p:extLst>
      <p:ext uri="{BB962C8B-B14F-4D97-AF65-F5344CB8AC3E}">
        <p14:creationId xmlns:p14="http://schemas.microsoft.com/office/powerpoint/2010/main" val="3349019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1" dirty="0">
                <a:solidFill>
                  <a:srgbClr val="000000"/>
                </a:solidFill>
                <a:ea typeface="Times New Roman" charset="0"/>
                <a:cs typeface="Arial" panose="020B0604020202020204" pitchFamily="34" charset="0"/>
              </a:rPr>
              <a:t>No obvious CME signal has been observed in Isobar collisions, either with the SBF method or the 𝛾 correlator method, when the differences in multiplicity and 𝑣_2 have been removed using forced matching.</a:t>
            </a:r>
          </a:p>
        </p:txBody>
      </p:sp>
      <p:sp>
        <p:nvSpPr>
          <p:cNvPr id="4" name="灯片编号占位符 3"/>
          <p:cNvSpPr>
            <a:spLocks noGrp="1"/>
          </p:cNvSpPr>
          <p:nvPr>
            <p:ph type="sldNum" sz="quarter" idx="5"/>
          </p:nvPr>
        </p:nvSpPr>
        <p:spPr/>
        <p:txBody>
          <a:bodyPr/>
          <a:lstStyle/>
          <a:p>
            <a:fld id="{C53F248A-FBD2-3E43-BDC1-41D53B616109}" type="slidenum">
              <a:rPr kumimoji="1" lang="zh-CN" altLang="en-US" smtClean="0"/>
              <a:t>13</a:t>
            </a:fld>
            <a:endParaRPr kumimoji="1" lang="zh-CN" altLang="en-US"/>
          </a:p>
        </p:txBody>
      </p:sp>
      <p:sp>
        <p:nvSpPr>
          <p:cNvPr id="5" name="Date Placeholder 4">
            <a:extLst>
              <a:ext uri="{FF2B5EF4-FFF2-40B4-BE49-F238E27FC236}">
                <a16:creationId xmlns:a16="http://schemas.microsoft.com/office/drawing/2014/main" id="{9390DAAC-5586-C748-AD9C-B527B01CFC56}"/>
              </a:ext>
            </a:extLst>
          </p:cNvPr>
          <p:cNvSpPr>
            <a:spLocks noGrp="1"/>
          </p:cNvSpPr>
          <p:nvPr>
            <p:ph type="dt" idx="1"/>
          </p:nvPr>
        </p:nvSpPr>
        <p:spPr/>
        <p:txBody>
          <a:bodyPr/>
          <a:lstStyle/>
          <a:p>
            <a:fld id="{87F24127-AFE2-5148-939C-BA27A30AB323}" type="datetime1">
              <a:rPr kumimoji="1" lang="en-US" altLang="zh-CN" smtClean="0"/>
              <a:t>5/18/24</a:t>
            </a:fld>
            <a:endParaRPr kumimoji="1" lang="zh-CN" altLang="en-US"/>
          </a:p>
        </p:txBody>
      </p:sp>
    </p:spTree>
    <p:extLst>
      <p:ext uri="{BB962C8B-B14F-4D97-AF65-F5344CB8AC3E}">
        <p14:creationId xmlns:p14="http://schemas.microsoft.com/office/powerpoint/2010/main" val="4146576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800" dirty="0"/>
              <a:t>After several years efforts, the Isobar blind analysis was posted by STAR. </a:t>
            </a:r>
          </a:p>
          <a:p>
            <a:r>
              <a:rPr lang="en-US" sz="1800" dirty="0"/>
              <a:t>This plots shows the blind analysis results, </a:t>
            </a:r>
            <a:r>
              <a:rPr lang="zh-CN" altLang="en-US" sz="1800" dirty="0"/>
              <a:t> </a:t>
            </a:r>
            <a:r>
              <a:rPr lang="en-US" sz="1800" dirty="0"/>
              <a:t>as we can see, the ratio of Ru to Zr from all 5 STAR analysis groups are consistent and less than 1, </a:t>
            </a:r>
          </a:p>
          <a:p>
            <a:r>
              <a:rPr lang="en-US" sz="1800" dirty="0"/>
              <a:t>Indicating that no pre-defined signature of CME is observed. </a:t>
            </a:r>
          </a:p>
          <a:p>
            <a:endParaRPr lang="en-US" sz="1800" dirty="0"/>
          </a:p>
          <a:p>
            <a:r>
              <a:rPr lang="en-US" sz="1800" dirty="0"/>
              <a:t>So, the question come out, What’s happen to the Isobar collision?</a:t>
            </a:r>
          </a:p>
          <a:p>
            <a:endParaRPr lang="en-US" sz="1800" dirty="0"/>
          </a:p>
          <a:p>
            <a:r>
              <a:rPr lang="en-US" sz="1800" dirty="0" err="1"/>
              <a:t>突破性思维</a:t>
            </a:r>
            <a:r>
              <a:rPr lang="zh-CN" altLang="en-US" sz="1800" dirty="0"/>
              <a:t>。</a:t>
            </a:r>
            <a:endParaRPr lang="en-US" sz="1800" dirty="0"/>
          </a:p>
        </p:txBody>
      </p:sp>
      <p:sp>
        <p:nvSpPr>
          <p:cNvPr id="4" name="灯片编号占位符 3"/>
          <p:cNvSpPr>
            <a:spLocks noGrp="1"/>
          </p:cNvSpPr>
          <p:nvPr>
            <p:ph type="sldNum" sz="quarter" idx="5"/>
          </p:nvPr>
        </p:nvSpPr>
        <p:spPr/>
        <p:txBody>
          <a:bodyPr/>
          <a:lstStyle/>
          <a:p>
            <a:fld id="{C53F248A-FBD2-3E43-BDC1-41D53B616109}" type="slidenum">
              <a:rPr kumimoji="1" lang="zh-CN" altLang="en-US" smtClean="0"/>
              <a:t>14</a:t>
            </a:fld>
            <a:endParaRPr kumimoji="1" lang="zh-CN" altLang="en-US"/>
          </a:p>
        </p:txBody>
      </p:sp>
      <p:sp>
        <p:nvSpPr>
          <p:cNvPr id="5" name="Date Placeholder 4">
            <a:extLst>
              <a:ext uri="{FF2B5EF4-FFF2-40B4-BE49-F238E27FC236}">
                <a16:creationId xmlns:a16="http://schemas.microsoft.com/office/drawing/2014/main" id="{E51B6843-1626-D042-87C2-DDF5B14A6D39}"/>
              </a:ext>
            </a:extLst>
          </p:cNvPr>
          <p:cNvSpPr>
            <a:spLocks noGrp="1"/>
          </p:cNvSpPr>
          <p:nvPr>
            <p:ph type="dt" idx="1"/>
          </p:nvPr>
        </p:nvSpPr>
        <p:spPr/>
        <p:txBody>
          <a:bodyPr/>
          <a:lstStyle/>
          <a:p>
            <a:fld id="{BC61B72C-640A-7642-8624-359CDD337D05}" type="datetime1">
              <a:rPr kumimoji="1" lang="en-US" altLang="zh-CN" smtClean="0"/>
              <a:t>5/18/24</a:t>
            </a:fld>
            <a:endParaRPr kumimoji="1" lang="zh-CN" altLang="en-US"/>
          </a:p>
        </p:txBody>
      </p:sp>
    </p:spTree>
    <p:extLst>
      <p:ext uri="{BB962C8B-B14F-4D97-AF65-F5344CB8AC3E}">
        <p14:creationId xmlns:p14="http://schemas.microsoft.com/office/powerpoint/2010/main" val="3163200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C00000"/>
              </a:solidFill>
              <a:ea typeface="Times New Roman" charset="0"/>
              <a:cs typeface="Arial" panose="020B0604020202020204" pitchFamily="34" charset="0"/>
            </a:endParaRPr>
          </a:p>
        </p:txBody>
      </p:sp>
      <p:sp>
        <p:nvSpPr>
          <p:cNvPr id="4" name="灯片编号占位符 3"/>
          <p:cNvSpPr>
            <a:spLocks noGrp="1"/>
          </p:cNvSpPr>
          <p:nvPr>
            <p:ph type="sldNum" sz="quarter" idx="5"/>
          </p:nvPr>
        </p:nvSpPr>
        <p:spPr/>
        <p:txBody>
          <a:bodyPr/>
          <a:lstStyle/>
          <a:p>
            <a:fld id="{C53F248A-FBD2-3E43-BDC1-41D53B616109}" type="slidenum">
              <a:rPr kumimoji="1" lang="zh-CN" altLang="en-US" smtClean="0"/>
              <a:t>15</a:t>
            </a:fld>
            <a:endParaRPr kumimoji="1" lang="zh-CN" altLang="en-US"/>
          </a:p>
        </p:txBody>
      </p:sp>
      <p:sp>
        <p:nvSpPr>
          <p:cNvPr id="5" name="Date Placeholder 4">
            <a:extLst>
              <a:ext uri="{FF2B5EF4-FFF2-40B4-BE49-F238E27FC236}">
                <a16:creationId xmlns:a16="http://schemas.microsoft.com/office/drawing/2014/main" id="{9390DAAC-5586-C748-AD9C-B527B01CFC56}"/>
              </a:ext>
            </a:extLst>
          </p:cNvPr>
          <p:cNvSpPr>
            <a:spLocks noGrp="1"/>
          </p:cNvSpPr>
          <p:nvPr>
            <p:ph type="dt" idx="1"/>
          </p:nvPr>
        </p:nvSpPr>
        <p:spPr/>
        <p:txBody>
          <a:bodyPr/>
          <a:lstStyle/>
          <a:p>
            <a:fld id="{7E70EDE0-684C-F042-B106-684A82E9993B}" type="datetime1">
              <a:rPr kumimoji="1" lang="en-US" altLang="zh-CN" smtClean="0"/>
              <a:t>5/18/24</a:t>
            </a:fld>
            <a:endParaRPr kumimoji="1" lang="zh-CN" altLang="en-US"/>
          </a:p>
        </p:txBody>
      </p:sp>
    </p:spTree>
    <p:extLst>
      <p:ext uri="{BB962C8B-B14F-4D97-AF65-F5344CB8AC3E}">
        <p14:creationId xmlns:p14="http://schemas.microsoft.com/office/powerpoint/2010/main" val="3126517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C53F248A-FBD2-3E43-BDC1-41D53B616109}" type="slidenum">
              <a:rPr kumimoji="1" lang="zh-CN" altLang="en-US" smtClean="0"/>
              <a:t>16</a:t>
            </a:fld>
            <a:endParaRPr kumimoji="1" lang="zh-CN" altLang="en-US"/>
          </a:p>
        </p:txBody>
      </p:sp>
      <p:sp>
        <p:nvSpPr>
          <p:cNvPr id="5" name="Date Placeholder 4">
            <a:extLst>
              <a:ext uri="{FF2B5EF4-FFF2-40B4-BE49-F238E27FC236}">
                <a16:creationId xmlns:a16="http://schemas.microsoft.com/office/drawing/2014/main" id="{9390DAAC-5586-C748-AD9C-B527B01CFC56}"/>
              </a:ext>
            </a:extLst>
          </p:cNvPr>
          <p:cNvSpPr>
            <a:spLocks noGrp="1"/>
          </p:cNvSpPr>
          <p:nvPr>
            <p:ph type="dt" idx="1"/>
          </p:nvPr>
        </p:nvSpPr>
        <p:spPr/>
        <p:txBody>
          <a:bodyPr/>
          <a:lstStyle/>
          <a:p>
            <a:fld id="{7E70EDE0-684C-F042-B106-684A82E9993B}" type="datetime1">
              <a:rPr kumimoji="1" lang="en-US" altLang="zh-CN" smtClean="0"/>
              <a:t>5/18/24</a:t>
            </a:fld>
            <a:endParaRPr kumimoji="1" lang="zh-CN" altLang="en-US"/>
          </a:p>
        </p:txBody>
      </p:sp>
    </p:spTree>
    <p:extLst>
      <p:ext uri="{BB962C8B-B14F-4D97-AF65-F5344CB8AC3E}">
        <p14:creationId xmlns:p14="http://schemas.microsoft.com/office/powerpoint/2010/main" val="1747971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That indicate the fluctuation of POI and v2 have been removed successfully.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So, the POI and v2 fluctuation have been removed.</a:t>
            </a:r>
            <a:endParaRPr kumimoji="1" lang="zh-CN" altLang="en-US" dirty="0"/>
          </a:p>
        </p:txBody>
      </p:sp>
      <p:sp>
        <p:nvSpPr>
          <p:cNvPr id="4" name="灯片编号占位符 3"/>
          <p:cNvSpPr>
            <a:spLocks noGrp="1"/>
          </p:cNvSpPr>
          <p:nvPr>
            <p:ph type="sldNum" sz="quarter" idx="5"/>
          </p:nvPr>
        </p:nvSpPr>
        <p:spPr/>
        <p:txBody>
          <a:bodyPr/>
          <a:lstStyle/>
          <a:p>
            <a:fld id="{C53F248A-FBD2-3E43-BDC1-41D53B616109}" type="slidenum">
              <a:rPr kumimoji="1" lang="zh-CN" altLang="en-US" smtClean="0"/>
              <a:t>17</a:t>
            </a:fld>
            <a:endParaRPr kumimoji="1" lang="zh-CN" altLang="en-US"/>
          </a:p>
        </p:txBody>
      </p:sp>
      <p:sp>
        <p:nvSpPr>
          <p:cNvPr id="5" name="Date Placeholder 4">
            <a:extLst>
              <a:ext uri="{FF2B5EF4-FFF2-40B4-BE49-F238E27FC236}">
                <a16:creationId xmlns:a16="http://schemas.microsoft.com/office/drawing/2014/main" id="{9390DAAC-5586-C748-AD9C-B527B01CFC56}"/>
              </a:ext>
            </a:extLst>
          </p:cNvPr>
          <p:cNvSpPr>
            <a:spLocks noGrp="1"/>
          </p:cNvSpPr>
          <p:nvPr>
            <p:ph type="dt" idx="1"/>
          </p:nvPr>
        </p:nvSpPr>
        <p:spPr/>
        <p:txBody>
          <a:bodyPr/>
          <a:lstStyle/>
          <a:p>
            <a:fld id="{BAA3905A-606B-A645-A7D0-432BB463CF82}" type="datetime1">
              <a:rPr kumimoji="1" lang="en-US" altLang="zh-CN" smtClean="0"/>
              <a:t>5/18/24</a:t>
            </a:fld>
            <a:endParaRPr kumimoji="1" lang="zh-CN" altLang="en-US"/>
          </a:p>
        </p:txBody>
      </p:sp>
    </p:spTree>
    <p:extLst>
      <p:ext uri="{BB962C8B-B14F-4D97-AF65-F5344CB8AC3E}">
        <p14:creationId xmlns:p14="http://schemas.microsoft.com/office/powerpoint/2010/main" val="886785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b="0" dirty="0"/>
              <a:t>And then the last steps: </a:t>
            </a:r>
            <a:r>
              <a:rPr kumimoji="1" lang="en-US" altLang="zh-CN" sz="1200" b="0" baseline="0" dirty="0">
                <a:solidFill>
                  <a:srgbClr val="0432FF"/>
                </a:solidFill>
                <a:latin typeface="Arial" panose="020B0604020202020204" pitchFamily="34" charset="0"/>
                <a:cs typeface="Arial" panose="020B0604020202020204" pitchFamily="34" charset="0"/>
              </a:rPr>
              <a:t>Look for enhanced event-by-event fluctuation of net-ordering in y direction. </a:t>
            </a:r>
            <a:endParaRPr kumimoji="1" lang="zh-CN" altLang="en-US" sz="1200" b="0" baseline="0" dirty="0">
              <a:solidFill>
                <a:srgbClr val="0432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b="0" dirty="0"/>
              <a:t>This picture shows the simulation result of delta B</a:t>
            </a:r>
            <a:r>
              <a:rPr kumimoji="1" lang="en-US" altLang="zh-CN" b="0" baseline="-25000" dirty="0"/>
              <a:t>y</a:t>
            </a:r>
            <a:r>
              <a:rPr kumimoji="1" lang="en-US" altLang="zh-CN" b="0" baseline="0" dirty="0"/>
              <a:t>,</a:t>
            </a:r>
            <a:endParaRPr kumimoji="1" lang="en-US" altLang="zh-CN"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b="0" dirty="0"/>
              <a:t>Here is the simulation of  net-ordering in y   delta By,   the red color is with CME, with CME the width of the distribution is widen,  and blue color without CME, </a:t>
            </a:r>
            <a:endParaRPr kumimoji="1" lang="zh-CN" altLang="en-US" b="0" dirty="0"/>
          </a:p>
        </p:txBody>
      </p:sp>
      <p:sp>
        <p:nvSpPr>
          <p:cNvPr id="4" name="灯片编号占位符 3"/>
          <p:cNvSpPr>
            <a:spLocks noGrp="1"/>
          </p:cNvSpPr>
          <p:nvPr>
            <p:ph type="sldNum" sz="quarter" idx="5"/>
          </p:nvPr>
        </p:nvSpPr>
        <p:spPr/>
        <p:txBody>
          <a:bodyPr/>
          <a:lstStyle/>
          <a:p>
            <a:fld id="{C53F248A-FBD2-3E43-BDC1-41D53B616109}" type="slidenum">
              <a:rPr kumimoji="1" lang="zh-CN" altLang="en-US" smtClean="0"/>
              <a:t>18</a:t>
            </a:fld>
            <a:endParaRPr kumimoji="1" lang="zh-CN" altLang="en-US"/>
          </a:p>
        </p:txBody>
      </p:sp>
    </p:spTree>
    <p:extLst>
      <p:ext uri="{BB962C8B-B14F-4D97-AF65-F5344CB8AC3E}">
        <p14:creationId xmlns:p14="http://schemas.microsoft.com/office/powerpoint/2010/main" val="1077544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For the pair of the particles,</a:t>
            </a:r>
          </a:p>
          <a:p>
            <a:r>
              <a:rPr lang="en-US" dirty="0"/>
              <a:t> </a:t>
            </a:r>
            <a:r>
              <a:rPr lang="en-US" altLang="zh-CN" sz="1200" dirty="0">
                <a:latin typeface="Times New Roman" panose="02020603050405020304" pitchFamily="18" charset="0"/>
                <a:cs typeface="Times New Roman" panose="02020603050405020304" pitchFamily="18" charset="0"/>
              </a:rPr>
              <a:t>if examined with the consideration of azimuthal angle only in lab frame, </a:t>
            </a:r>
            <a:r>
              <a:rPr lang="zh-CN" altLang="en-US" sz="1200" dirty="0">
                <a:latin typeface="Times New Roman" panose="02020603050405020304" pitchFamily="18" charset="0"/>
                <a:cs typeface="Times New Roman" panose="02020603050405020304" pitchFamily="18" charset="0"/>
              </a:rPr>
              <a:t>α</a:t>
            </a:r>
            <a:r>
              <a:rPr lang="en-US" altLang="zh-CN" sz="1200" dirty="0">
                <a:latin typeface="Times New Roman" panose="02020603050405020304" pitchFamily="18" charset="0"/>
                <a:cs typeface="Times New Roman" panose="02020603050405020304" pitchFamily="18" charset="0"/>
              </a:rPr>
              <a:t> is leading β, because α being closer to y-axis than β.</a:t>
            </a:r>
          </a:p>
          <a:p>
            <a:r>
              <a:rPr lang="en-US" altLang="zh-CN" sz="1200" dirty="0">
                <a:latin typeface="Times New Roman" panose="02020603050405020304" pitchFamily="18" charset="0"/>
                <a:cs typeface="Times New Roman" panose="02020603050405020304" pitchFamily="18" charset="0"/>
              </a:rPr>
              <a:t>But the reality is the opposite when the same pair is viewed in the pair rest frame.</a:t>
            </a:r>
          </a:p>
          <a:p>
            <a:endParaRPr lang="en-US" altLang="zh-CN" sz="1200" dirty="0">
              <a:latin typeface="Times New Roman" panose="02020603050405020304" pitchFamily="18" charset="0"/>
              <a:cs typeface="Times New Roman" panose="02020603050405020304" pitchFamily="18" charset="0"/>
            </a:endParaRPr>
          </a:p>
          <a:p>
            <a:r>
              <a:rPr lang="en-US" dirty="0"/>
              <a:t>Due to the  </a:t>
            </a:r>
            <a:r>
              <a:rPr lang="en-US" altLang="zh-CN" sz="1200" b="0" baseline="0" dirty="0">
                <a:latin typeface="Times New Roman" panose="02020603050405020304" pitchFamily="18" charset="0"/>
                <a:cs typeface="Times New Roman" panose="02020603050405020304" pitchFamily="18" charset="0"/>
                <a:sym typeface="+mn-ea"/>
              </a:rPr>
              <a:t>signed balance function method need to count  the pairs of the particles, rest frame holds the right answer to it.</a:t>
            </a:r>
          </a:p>
          <a:p>
            <a:endParaRPr lang="en-US" dirty="0"/>
          </a:p>
          <a:p>
            <a:r>
              <a:rPr kumimoji="1" lang="en-US" altLang="zh-CN" dirty="0">
                <a:sym typeface="+mn-ea"/>
              </a:rPr>
              <a:t>At this point, r can be calculated in both lab.  and pair’s rest frame and the </a:t>
            </a:r>
            <a:r>
              <a:rPr kumimoji="1" lang="en-US" altLang="zh-CN" dirty="0" err="1">
                <a:solidFill>
                  <a:srgbClr val="FF0000"/>
                </a:solidFill>
                <a:sym typeface="+mn-ea"/>
              </a:rPr>
              <a:t>r</a:t>
            </a:r>
            <a:r>
              <a:rPr kumimoji="1" lang="en-US" altLang="zh-CN" baseline="-25000" dirty="0" err="1">
                <a:solidFill>
                  <a:srgbClr val="FF0000"/>
                </a:solidFill>
                <a:sym typeface="+mn-ea"/>
              </a:rPr>
              <a:t>rest</a:t>
            </a:r>
            <a:r>
              <a:rPr kumimoji="1" lang="en-US" altLang="zh-CN" dirty="0">
                <a:sym typeface="+mn-ea"/>
              </a:rPr>
              <a:t> has the best sensitivity for real charge separation.  (but not guaranteed so for background) </a:t>
            </a:r>
            <a:endParaRPr lang="en-US" altLang="zh-CN" b="0" baseline="0" dirty="0">
              <a:solidFill>
                <a:srgbClr val="FF9900"/>
              </a:solidFill>
              <a:latin typeface="Arial" panose="020B0604020202090204" pitchFamily="34" charset="0"/>
            </a:endParaRPr>
          </a:p>
          <a:p>
            <a:r>
              <a:rPr lang="en-US" dirty="0"/>
              <a:t>It's will be useful to calculate their ratio, and the Capital R</a:t>
            </a:r>
            <a:r>
              <a:rPr lang="en-US" baseline="-25000" dirty="0"/>
              <a:t>B</a:t>
            </a:r>
            <a:r>
              <a:rPr lang="en-US" dirty="0"/>
              <a:t> should be large than Unity with CME</a:t>
            </a:r>
          </a:p>
        </p:txBody>
      </p:sp>
      <p:sp>
        <p:nvSpPr>
          <p:cNvPr id="4" name="灯片编号占位符 3"/>
          <p:cNvSpPr>
            <a:spLocks noGrp="1"/>
          </p:cNvSpPr>
          <p:nvPr>
            <p:ph type="sldNum" sz="quarter" idx="5"/>
          </p:nvPr>
        </p:nvSpPr>
        <p:spPr/>
        <p:txBody>
          <a:bodyPr/>
          <a:lstStyle/>
          <a:p>
            <a:fld id="{C53F248A-FBD2-3E43-BDC1-41D53B616109}" type="slidenum">
              <a:rPr kumimoji="1" lang="zh-CN" altLang="en-US" smtClean="0"/>
              <a:t>19</a:t>
            </a:fld>
            <a:endParaRPr kumimoji="1" lang="zh-CN" altLang="en-US"/>
          </a:p>
        </p:txBody>
      </p:sp>
    </p:spTree>
    <p:extLst>
      <p:ext uri="{BB962C8B-B14F-4D97-AF65-F5344CB8AC3E}">
        <p14:creationId xmlns:p14="http://schemas.microsoft.com/office/powerpoint/2010/main" val="409746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sz="2800" b="0" i="0" dirty="0">
                    <a:solidFill>
                      <a:srgbClr val="555555"/>
                    </a:solidFill>
                    <a:effectLst/>
                    <a:latin typeface="Proxima Nova"/>
                  </a:rPr>
                  <a:t>The basic idea is to contrast the CME-sensitive observables in two different colliding systems, </a:t>
                </a:r>
              </a:p>
              <a:p>
                <a:r>
                  <a:rPr lang="en-US" sz="2800" b="0" i="0" dirty="0">
                    <a:solidFill>
                      <a:srgbClr val="555555"/>
                    </a:solidFill>
                    <a:effectLst/>
                    <a:latin typeface="Proxima Nova"/>
                  </a:rPr>
                  <a:t>the </a:t>
                </a:r>
                <a:r>
                  <a:rPr lang="en-US" sz="2800" b="0" i="0" dirty="0" err="1">
                    <a:solidFill>
                      <a:srgbClr val="555555"/>
                    </a:solidFill>
                    <a:effectLst/>
                    <a:latin typeface="Proxima Nova"/>
                  </a:rPr>
                  <a:t>RuRu</a:t>
                </a:r>
                <a:r>
                  <a:rPr lang="en-US" sz="2800" b="0" i="0" dirty="0">
                    <a:solidFill>
                      <a:srgbClr val="555555"/>
                    </a:solidFill>
                    <a:effectLst/>
                    <a:latin typeface="Proxima Nova"/>
                  </a:rPr>
                  <a:t> and the </a:t>
                </a:r>
                <a:r>
                  <a:rPr lang="en-US" sz="2800" b="0" i="0" dirty="0" err="1">
                    <a:solidFill>
                      <a:srgbClr val="555555"/>
                    </a:solidFill>
                    <a:effectLst/>
                    <a:latin typeface="Proxima Nova"/>
                  </a:rPr>
                  <a:t>ZrZr</a:t>
                </a:r>
                <a:r>
                  <a:rPr lang="en-US" sz="2800" b="0" i="0" dirty="0">
                    <a:solidFill>
                      <a:srgbClr val="555555"/>
                    </a:solidFill>
                    <a:effectLst/>
                    <a:latin typeface="Proxima Nova"/>
                  </a:rPr>
                  <a:t>, where the Ru and Zr are a pair of isobars with the same nucleon numbers (A = 96) but different nuclear charges (Z = 44 and Z = 40 respectively).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MR8"/>
                  </a:rPr>
                  <a:t>left) Four types of chiral fermions are produced in the system: left and right handed quarks (with positive electric charge) and anti-quarks (with negative electric charge). Their spins are randomly oriented, as are their momentum directions. This does not lead to any observable effect. (Upper right) The presence of an external electromagnetic field (</a:t>
                </a:r>
                <a:r>
                  <a:rPr lang="en-US" sz="1800" dirty="0">
                    <a:effectLst/>
                    <a:latin typeface="CMMI8"/>
                  </a:rPr>
                  <a:t>B⃗</a:t>
                </a:r>
                <a:r>
                  <a:rPr lang="en-US" sz="1800" dirty="0">
                    <a:effectLst/>
                    <a:latin typeface="CMR8"/>
                  </a:rPr>
                  <a:t>) aligns the spin of the quarks due to polarization, where positive quarks are aligned along </a:t>
                </a:r>
                <a:r>
                  <a:rPr lang="en-US" sz="1800" dirty="0">
                    <a:effectLst/>
                    <a:latin typeface="CMMI8"/>
                  </a:rPr>
                  <a:t>B⃗ </a:t>
                </a:r>
                <a:r>
                  <a:rPr lang="en-US" sz="1800" dirty="0">
                    <a:effectLst/>
                    <a:latin typeface="CMR8"/>
                  </a:rPr>
                  <a:t>and the anti-quarks are anti-aligned. Still, nothing noticeable happens that can be detected by known experiments. (Lower left) In a situation where more right handed quarks are produced, a vector current (</a:t>
                </a:r>
                <a:r>
                  <a:rPr lang="en-US" sz="1800" dirty="0">
                    <a:effectLst/>
                    <a:latin typeface="CMMI8"/>
                  </a:rPr>
                  <a:t>J⃗</a:t>
                </a:r>
                <a:r>
                  <a:rPr lang="en-US" sz="1800" dirty="0">
                    <a:effectLst/>
                    <a:latin typeface="CMR8"/>
                  </a:rPr>
                  <a:t>) will be generated along </a:t>
                </a:r>
                <a:r>
                  <a:rPr lang="en-US" sz="1800" dirty="0">
                    <a:effectLst/>
                    <a:latin typeface="CMMI8"/>
                  </a:rPr>
                  <a:t>B⃗</a:t>
                </a:r>
                <a:r>
                  <a:rPr lang="en-US" sz="1800" dirty="0">
                    <a:effectLst/>
                    <a:latin typeface="CMR8"/>
                  </a:rPr>
                  <a:t>. (Lower right) In a situation where more left handed quarks are produced, a vector current (</a:t>
                </a:r>
                <a:r>
                  <a:rPr lang="en-US" sz="1800" dirty="0">
                    <a:effectLst/>
                    <a:latin typeface="CMMI8"/>
                  </a:rPr>
                  <a:t>J⃗</a:t>
                </a:r>
                <a:r>
                  <a:rPr lang="en-US" sz="1800" dirty="0">
                    <a:effectLst/>
                    <a:latin typeface="CMR8"/>
                  </a:rPr>
                  <a:t>) will be generated anti-parallel to </a:t>
                </a:r>
                <a:r>
                  <a:rPr lang="en-US" sz="1800" dirty="0">
                    <a:effectLst/>
                    <a:latin typeface="CMMI8"/>
                  </a:rPr>
                  <a:t>B⃗ </a:t>
                </a:r>
                <a:r>
                  <a:rPr lang="en-US" sz="1800" dirty="0">
                    <a:effectLst/>
                    <a:latin typeface="CMR8"/>
                  </a:rPr>
                  <a:t>. This phenomenon of generation of </a:t>
                </a:r>
                <a:r>
                  <a:rPr lang="en-US" sz="1800" dirty="0">
                    <a:effectLst/>
                    <a:latin typeface="CMMI8"/>
                  </a:rPr>
                  <a:t>J⃗</a:t>
                </a:r>
                <a:r>
                  <a:rPr lang="en-US" sz="1800" dirty="0">
                    <a:effectLst/>
                    <a:latin typeface="CMSY8"/>
                  </a:rPr>
                  <a:t>||</a:t>
                </a:r>
                <a:r>
                  <a:rPr lang="en-US" sz="1800" dirty="0">
                    <a:effectLst/>
                    <a:latin typeface="CMMI8"/>
                  </a:rPr>
                  <a:t>B⃗ </a:t>
                </a:r>
                <a:r>
                  <a:rPr lang="en-US" sz="1800" dirty="0">
                    <a:effectLst/>
                    <a:latin typeface="CMR8"/>
                  </a:rPr>
                  <a:t>or </a:t>
                </a:r>
                <a:r>
                  <a:rPr lang="en-US" sz="1800" dirty="0">
                    <a:effectLst/>
                    <a:latin typeface="CMMI8"/>
                  </a:rPr>
                  <a:t>J⃗</a:t>
                </a:r>
                <a:r>
                  <a:rPr lang="en-US" sz="1800" dirty="0">
                    <a:effectLst/>
                    <a:latin typeface="CMSY8"/>
                  </a:rPr>
                  <a:t>|| − </a:t>
                </a:r>
                <a:r>
                  <a:rPr lang="en-US" sz="1800" dirty="0">
                    <a:effectLst/>
                    <a:latin typeface="CMMI8"/>
                  </a:rPr>
                  <a:t>B⃗ </a:t>
                </a:r>
                <a:r>
                  <a:rPr lang="en-US" sz="1800" dirty="0">
                    <a:effectLst/>
                    <a:latin typeface="CMR8"/>
                  </a:rPr>
                  <a:t>is called the CME. This will lead to an observable effect of charge separation along </a:t>
                </a:r>
                <a:r>
                  <a:rPr lang="en-US" sz="1800" dirty="0">
                    <a:effectLst/>
                    <a:latin typeface="CMMI8"/>
                  </a:rPr>
                  <a:t>B⃗ </a:t>
                </a:r>
                <a:r>
                  <a:rPr lang="en-US" sz="1800" dirty="0">
                    <a:effectLst/>
                    <a:latin typeface="CMR8"/>
                  </a:rPr>
                  <a:t>.</a:t>
                </a:r>
                <a:endParaRPr lang="en-US" sz="2800" b="0" i="0" dirty="0">
                  <a:solidFill>
                    <a:srgbClr val="555555"/>
                  </a:solidFill>
                  <a:effectLst/>
                  <a:latin typeface="Proxima Nova"/>
                </a:endParaRPr>
              </a:p>
              <a:p>
                <a:endParaRPr lang="en-US" sz="2800" b="0" i="0" dirty="0">
                  <a:solidFill>
                    <a:srgbClr val="555555"/>
                  </a:solidFill>
                  <a:effectLst/>
                  <a:latin typeface="Proxima Nova"/>
                </a:endParaRPr>
              </a:p>
              <a:p>
                <a:r>
                  <a:rPr lang="en-US" sz="2800" b="0" i="0" dirty="0">
                    <a:solidFill>
                      <a:srgbClr val="555555"/>
                    </a:solidFill>
                    <a:effectLst/>
                    <a:latin typeface="Proxima Nova"/>
                  </a:rPr>
                  <a:t>The expectation is that the two systems will have the same background contributions, </a:t>
                </a:r>
              </a:p>
              <a:p>
                <a:r>
                  <a:rPr lang="en-US" sz="2800" b="0" i="0" dirty="0">
                    <a:solidFill>
                      <a:srgbClr val="555555"/>
                    </a:solidFill>
                    <a:effectLst/>
                    <a:latin typeface="Proxima Nova"/>
                  </a:rPr>
                  <a:t> while quite different CME signals due to the difference  proton numbers and thus magnetic field strength.</a:t>
                </a:r>
              </a:p>
              <a:p>
                <a:endParaRPr lang="en-US" sz="1800" dirty="0">
                  <a:effectLst/>
                  <a:latin typeface="AppleSystemUIFont"/>
                  <a:ea typeface="SimSun" panose="02010600030101010101" pitchFamily="2" charset="-122"/>
                  <a:cs typeface="AppleSystemUIFont"/>
                </a:endParaRPr>
              </a:p>
              <a:p>
                <a:r>
                  <a:rPr lang="en-US" sz="1800" dirty="0">
                    <a:effectLst/>
                    <a:latin typeface="AppleSystemUIFont"/>
                    <a:ea typeface="SimSun" panose="02010600030101010101" pitchFamily="2" charset="-122"/>
                    <a:cs typeface="AppleSystemUIFont"/>
                  </a:rPr>
                  <a:t>The Isobar collision can provided a unique opportunity to detect CME. </a:t>
                </a:r>
              </a:p>
              <a:p>
                <a:endParaRPr lang="en-US" sz="2800" b="0" i="0" dirty="0">
                  <a:solidFill>
                    <a:srgbClr val="555555"/>
                  </a:solidFill>
                  <a:effectLst/>
                  <a:latin typeface="Proxima Nova"/>
                </a:endParaRPr>
              </a:p>
              <a:p>
                <a:endParaRPr lang="en-US" altLang="zh-CN" sz="2800" b="0" i="0" baseline="0" dirty="0">
                  <a:solidFill>
                    <a:srgbClr val="555555"/>
                  </a:solidFill>
                  <a:effectLst/>
                  <a:latin typeface="Proxima Nov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N" sz="1800" dirty="0">
                    <a:solidFill>
                      <a:srgbClr val="0432FF"/>
                    </a:solidFill>
                    <a:ea typeface="Times New Roman" charset="0"/>
                    <a:cs typeface="Arial" panose="020B0604020202020204" pitchFamily="34" charset="0"/>
                  </a:rPr>
                  <a:t>CME difference about 10%</a:t>
                </a:r>
                <a:endParaRPr lang="en-US" altLang="zh-CN" sz="1800" b="0" baseline="0" dirty="0">
                  <a:solidFill>
                    <a:srgbClr val="0432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b="0" baseline="0" dirty="0">
                  <a:solidFill>
                    <a:srgbClr val="0432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baseline="0" dirty="0">
                    <a:solidFill>
                      <a:srgbClr val="0432FF"/>
                    </a:solidFill>
                    <a:latin typeface="Arial" panose="020B0604020202020204" pitchFamily="34" charset="0"/>
                    <a:cs typeface="Arial" panose="020B0604020202020204" pitchFamily="34" charset="0"/>
                  </a:rPr>
                  <a:t>CME-induced charge separation shifts pos. and neg. particles in opposite directions.</a:t>
                </a:r>
                <a:endParaRPr lang="en-CN" sz="1800" dirty="0">
                  <a:solidFill>
                    <a:srgbClr val="000000"/>
                  </a:solidFill>
                  <a:ea typeface="Times New Roman" charset="0"/>
                  <a:cs typeface="Arial" panose="020B0604020202020204" pitchFamily="34" charset="0"/>
                </a:endParaRPr>
              </a:p>
              <a:p>
                <a:pPr algn="l"/>
                <a:endParaRPr lang="en-CN" sz="1800" dirty="0">
                  <a:solidFill>
                    <a:srgbClr val="000000"/>
                  </a:solidFill>
                  <a:ea typeface="Times New Roman"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N" sz="1800" dirty="0">
                    <a:solidFill>
                      <a:srgbClr val="000000"/>
                    </a:solidFill>
                    <a:ea typeface="Times New Roman" charset="0"/>
                    <a:cs typeface="Arial" panose="020B0604020202020204" pitchFamily="34" charset="0"/>
                  </a:rPr>
                  <a:t>Backgrounds issue: </a:t>
                </a:r>
                <a:r>
                  <a:rPr lang="en-US" sz="1800" dirty="0">
                    <a:effectLst/>
                    <a:latin typeface="t1-gul-regular"/>
                  </a:rPr>
                  <a:t>resonances’ </a:t>
                </a:r>
                <a14:m>
                  <m:oMath xmlns:m="http://schemas.openxmlformats.org/officeDocument/2006/math">
                    <m:sSub>
                      <m:sSubPr>
                        <m:ctrlPr>
                          <a:rPr lang="en-US" sz="1800" i="1" smtClean="0">
                            <a:effectLst/>
                            <a:latin typeface="Cambria Math" panose="02040503050406030204" pitchFamily="18" charset="0"/>
                          </a:rPr>
                        </m:ctrlPr>
                      </m:sSubPr>
                      <m:e>
                        <m:r>
                          <a:rPr lang="en-US" sz="1800" b="0" i="1" smtClean="0">
                            <a:effectLst/>
                            <a:latin typeface="Cambria Math" panose="02040503050406030204" pitchFamily="18" charset="0"/>
                          </a:rPr>
                          <m:t>𝑣</m:t>
                        </m:r>
                      </m:e>
                      <m:sub>
                        <m:r>
                          <a:rPr lang="en-US" sz="1800" b="0" i="1" smtClean="0">
                            <a:effectLst/>
                            <a:latin typeface="Cambria Math" panose="02040503050406030204" pitchFamily="18" charset="0"/>
                          </a:rPr>
                          <m:t>2</m:t>
                        </m:r>
                      </m:sub>
                    </m:sSub>
                  </m:oMath>
                </a14:m>
                <a:r>
                  <a:rPr lang="en-US" sz="1800" dirty="0"/>
                  <a:t>, local charge conservation and momentum conservation etc.</a:t>
                </a:r>
              </a:p>
              <a:p>
                <a:pPr algn="l"/>
                <a:endParaRPr lang="en-CN" sz="1800" dirty="0">
                  <a:solidFill>
                    <a:srgbClr val="000000"/>
                  </a:solidFill>
                  <a:ea typeface="Times New Roman" charset="0"/>
                  <a:cs typeface="Arial" panose="020B0604020202020204" pitchFamily="34" charset="0"/>
                </a:endParaRPr>
              </a:p>
              <a:p>
                <a:pPr algn="l"/>
                <a:br>
                  <a:rPr lang="en-CN" sz="1800" dirty="0">
                    <a:solidFill>
                      <a:srgbClr val="000000"/>
                    </a:solidFill>
                    <a:ea typeface="Times New Roman" charset="0"/>
                    <a:cs typeface="Arial" panose="020B0604020202020204" pitchFamily="34" charset="0"/>
                  </a:rPr>
                </a:br>
                <a:r>
                  <a:rPr lang="en-CN" sz="1800" dirty="0">
                    <a:solidFill>
                      <a:srgbClr val="000000"/>
                    </a:solidFill>
                    <a:ea typeface="Times New Roman" charset="0"/>
                    <a:cs typeface="Arial" panose="020B0604020202020204" pitchFamily="34" charset="0"/>
                  </a:rPr>
                  <a:t>Key idea: constrasting two systems with identical buld, caried magnetic field.</a:t>
                </a:r>
              </a:p>
              <a:p>
                <a:pPr algn="l"/>
                <a:endParaRPr lang="en-CN" sz="1800" dirty="0">
                  <a:solidFill>
                    <a:srgbClr val="000000"/>
                  </a:solidFill>
                  <a:ea typeface="Times New Roman" charset="0"/>
                  <a:cs typeface="Arial" panose="020B0604020202020204" pitchFamily="34" charset="0"/>
                </a:endParaRPr>
              </a:p>
              <a:p>
                <a:pPr algn="l"/>
                <a:endParaRPr lang="en-CN" sz="1800" dirty="0">
                  <a:solidFill>
                    <a:srgbClr val="000000"/>
                  </a:solidFill>
                  <a:ea typeface="Times New Roman" charset="0"/>
                  <a:cs typeface="Arial" panose="020B0604020202020204" pitchFamily="34" charset="0"/>
                </a:endParaRPr>
              </a:p>
              <a:p>
                <a:r>
                  <a:rPr lang="en-US" sz="1800" dirty="0">
                    <a:solidFill>
                      <a:srgbClr val="211E1E"/>
                    </a:solidFill>
                    <a:effectLst/>
                    <a:latin typeface="AdvOT483a8203"/>
                  </a:rPr>
                  <a:t>W.-T. Deng, X.-G. Huang, G.-L. Ma, and G. Wang, </a:t>
                </a:r>
                <a:r>
                  <a:rPr lang="en-US" sz="1800" dirty="0">
                    <a:solidFill>
                      <a:srgbClr val="2D2D91"/>
                    </a:solidFill>
                    <a:effectLst/>
                    <a:latin typeface="AdvOT483a8203"/>
                  </a:rPr>
                  <a:t>Phys. Rev. C </a:t>
                </a:r>
                <a:r>
                  <a:rPr lang="en-US" sz="1800" dirty="0">
                    <a:solidFill>
                      <a:srgbClr val="2D2D91"/>
                    </a:solidFill>
                    <a:effectLst/>
                    <a:latin typeface="AdvOT19ee2aa8.B"/>
                  </a:rPr>
                  <a:t>94</a:t>
                </a:r>
                <a:r>
                  <a:rPr lang="en-US" sz="1800" dirty="0">
                    <a:solidFill>
                      <a:srgbClr val="2D2D91"/>
                    </a:solidFill>
                    <a:effectLst/>
                    <a:latin typeface="AdvOT483a8203"/>
                  </a:rPr>
                  <a:t>, 041901 (2016)</a:t>
                </a:r>
                <a:endParaRPr lang="en-US" altLang="zh-CN" sz="1800" b="0" baseline="0" dirty="0">
                  <a:solidFill>
                    <a:srgbClr val="0432FF"/>
                  </a:solidFill>
                  <a:latin typeface="Arial" panose="020B0604020202020204" pitchFamily="34" charset="0"/>
                  <a:cs typeface="Arial" panose="020B0604020202020204" pitchFamily="34" charset="0"/>
                </a:endParaRPr>
              </a:p>
              <a:p>
                <a:r>
                  <a:rPr lang="en-US" sz="1800" dirty="0">
                    <a:effectLst/>
                    <a:latin typeface="Times"/>
                  </a:rPr>
                  <a:t>L. Huang, M.-W. </a:t>
                </a:r>
                <a:r>
                  <a:rPr lang="en-US" sz="1800" dirty="0" err="1">
                    <a:effectLst/>
                    <a:latin typeface="Times"/>
                  </a:rPr>
                  <a:t>Nie</a:t>
                </a:r>
                <a:r>
                  <a:rPr lang="en-US" sz="1800" dirty="0">
                    <a:effectLst/>
                    <a:latin typeface="Times"/>
                  </a:rPr>
                  <a:t>, and G.-L. Ma, </a:t>
                </a:r>
                <a:r>
                  <a:rPr lang="en-US" sz="1800" dirty="0">
                    <a:solidFill>
                      <a:srgbClr val="0000FF"/>
                    </a:solidFill>
                    <a:effectLst/>
                    <a:latin typeface="Times"/>
                  </a:rPr>
                  <a:t>Phys. Rev. C </a:t>
                </a:r>
                <a:r>
                  <a:rPr lang="en-US" sz="1800" b="1" dirty="0">
                    <a:solidFill>
                      <a:srgbClr val="0000FF"/>
                    </a:solidFill>
                    <a:effectLst/>
                    <a:latin typeface="Times"/>
                  </a:rPr>
                  <a:t>101</a:t>
                </a:r>
                <a:r>
                  <a:rPr lang="en-US" sz="1800" dirty="0">
                    <a:solidFill>
                      <a:srgbClr val="0000FF"/>
                    </a:solidFill>
                    <a:effectLst/>
                    <a:latin typeface="Times"/>
                  </a:rPr>
                  <a:t>, 024916 (2020)</a:t>
                </a:r>
                <a:r>
                  <a:rPr lang="en-US" sz="1800" dirty="0">
                    <a:effectLst/>
                    <a:latin typeface="Times"/>
                  </a:rPr>
                  <a:t>.</a:t>
                </a:r>
                <a:br>
                  <a:rPr lang="en-US" sz="1800" dirty="0">
                    <a:effectLst/>
                    <a:latin typeface="Times"/>
                  </a:rPr>
                </a:br>
                <a:r>
                  <a:rPr lang="en-US" sz="2800" b="0" i="0" dirty="0">
                    <a:solidFill>
                      <a:srgbClr val="555555"/>
                    </a:solidFill>
                    <a:effectLst/>
                    <a:latin typeface="Proxima Nova"/>
                  </a:rPr>
                  <a:t>Sergei A. Voloshin, Phys. Rev. Lett. </a:t>
                </a:r>
                <a:r>
                  <a:rPr lang="en-US" sz="2800" b="1" i="0" dirty="0">
                    <a:solidFill>
                      <a:srgbClr val="555555"/>
                    </a:solidFill>
                    <a:effectLst/>
                    <a:latin typeface="Proxima Nova"/>
                  </a:rPr>
                  <a:t>105</a:t>
                </a:r>
                <a:r>
                  <a:rPr lang="en-US" sz="2800" b="0" i="0" dirty="0">
                    <a:solidFill>
                      <a:srgbClr val="555555"/>
                    </a:solidFill>
                    <a:effectLst/>
                    <a:latin typeface="Proxima Nova"/>
                  </a:rPr>
                  <a:t>, 172301 (2010)</a:t>
                </a:r>
                <a:br>
                  <a:rPr lang="en-US" sz="2800" b="0" i="0" dirty="0">
                    <a:solidFill>
                      <a:srgbClr val="555555"/>
                    </a:solidFill>
                    <a:effectLst/>
                    <a:latin typeface="Proxima Nova"/>
                  </a:rPr>
                </a:br>
                <a:endParaRPr lang="en-US" sz="2800" b="0" i="0" dirty="0">
                  <a:solidFill>
                    <a:srgbClr val="555555"/>
                  </a:solidFill>
                  <a:effectLst/>
                  <a:latin typeface="Proxima Nova"/>
                </a:endParaRPr>
              </a:p>
              <a:p>
                <a:pPr algn="l"/>
                <a:endParaRPr lang="en-CN" sz="1800" dirty="0">
                  <a:solidFill>
                    <a:srgbClr val="000000"/>
                  </a:solidFill>
                  <a:ea typeface="Times New Roman" charset="0"/>
                  <a:cs typeface="Arial" panose="020B0604020202020204" pitchFamily="34" charset="0"/>
                </a:endParaRPr>
              </a:p>
              <a:p>
                <a:pPr algn="l"/>
                <a:endParaRPr lang="en-CN" sz="1800" dirty="0">
                  <a:solidFill>
                    <a:srgbClr val="000000"/>
                  </a:solidFill>
                  <a:ea typeface="Times New Roman" charset="0"/>
                  <a:cs typeface="Arial" panose="020B0604020202020204" pitchFamily="34" charset="0"/>
                </a:endParaRPr>
              </a:p>
              <a:p>
                <a:pPr algn="l"/>
                <a:endParaRPr lang="en-CN" sz="1800" dirty="0">
                  <a:solidFill>
                    <a:srgbClr val="000000"/>
                  </a:solidFill>
                  <a:ea typeface="Times New Roman" charset="0"/>
                  <a:cs typeface="Arial" panose="020B0604020202020204" pitchFamily="34" charset="0"/>
                </a:endParaRPr>
              </a:p>
            </p:txBody>
          </p:sp>
        </mc:Choice>
        <mc:Fallback xmlns="">
          <p:sp>
            <p:nvSpPr>
              <p:cNvPr id="3" name="备注占位符 2"/>
              <p:cNvSpPr>
                <a:spLocks noGrp="1"/>
              </p:cNvSpPr>
              <p:nvPr>
                <p:ph type="body" idx="1"/>
              </p:nvPr>
            </p:nvSpPr>
            <p:spPr/>
            <p:txBody>
              <a:bodyPr/>
              <a:lstStyle/>
              <a:p>
                <a:r>
                  <a:rPr lang="en-US" sz="1800" dirty="0">
                    <a:solidFill>
                      <a:srgbClr val="211E1E"/>
                    </a:solidFill>
                    <a:effectLst/>
                    <a:latin typeface="AdvOT483a8203"/>
                  </a:rPr>
                  <a:t>W.-T. Deng, X.-G. Huang, G.-L. Ma, and G. Wang, </a:t>
                </a:r>
                <a:r>
                  <a:rPr lang="en-US" sz="1800" dirty="0">
                    <a:solidFill>
                      <a:srgbClr val="2D2D91"/>
                    </a:solidFill>
                    <a:effectLst/>
                    <a:latin typeface="AdvOT483a8203"/>
                  </a:rPr>
                  <a:t>Phys. Rev. C </a:t>
                </a:r>
                <a:r>
                  <a:rPr lang="en-US" sz="1800" dirty="0">
                    <a:solidFill>
                      <a:srgbClr val="2D2D91"/>
                    </a:solidFill>
                    <a:effectLst/>
                    <a:latin typeface="AdvOT19ee2aa8.B"/>
                  </a:rPr>
                  <a:t>94</a:t>
                </a:r>
                <a:r>
                  <a:rPr lang="en-US" sz="1800" dirty="0">
                    <a:solidFill>
                      <a:srgbClr val="2D2D91"/>
                    </a:solidFill>
                    <a:effectLst/>
                    <a:latin typeface="AdvOT483a8203"/>
                  </a:rPr>
                  <a:t>, 041901 (2016)</a:t>
                </a:r>
                <a:endParaRPr lang="en-US" altLang="zh-CN" sz="1800" b="0" baseline="0" dirty="0">
                  <a:solidFill>
                    <a:srgbClr val="0432FF"/>
                  </a:solidFill>
                  <a:latin typeface="Arial" panose="020B0604020202020204" pitchFamily="34" charset="0"/>
                  <a:cs typeface="Arial" panose="020B0604020202020204" pitchFamily="34" charset="0"/>
                </a:endParaRPr>
              </a:p>
              <a:p>
                <a:r>
                  <a:rPr lang="en-US" sz="1800" dirty="0">
                    <a:effectLst/>
                    <a:latin typeface="Times"/>
                  </a:rPr>
                  <a:t>L. Huang, M.-W. </a:t>
                </a:r>
                <a:r>
                  <a:rPr lang="en-US" sz="1800" dirty="0" err="1">
                    <a:effectLst/>
                    <a:latin typeface="Times"/>
                  </a:rPr>
                  <a:t>Nie</a:t>
                </a:r>
                <a:r>
                  <a:rPr lang="en-US" sz="1800" dirty="0">
                    <a:effectLst/>
                    <a:latin typeface="Times"/>
                  </a:rPr>
                  <a:t>, and G.-L. Ma, </a:t>
                </a:r>
                <a:r>
                  <a:rPr lang="en-US" sz="1800" dirty="0">
                    <a:solidFill>
                      <a:srgbClr val="0000FF"/>
                    </a:solidFill>
                    <a:effectLst/>
                    <a:latin typeface="Times"/>
                  </a:rPr>
                  <a:t>Phys. Rev. C </a:t>
                </a:r>
                <a:r>
                  <a:rPr lang="en-US" sz="1800" b="1" dirty="0">
                    <a:solidFill>
                      <a:srgbClr val="0000FF"/>
                    </a:solidFill>
                    <a:effectLst/>
                    <a:latin typeface="Times"/>
                  </a:rPr>
                  <a:t>101</a:t>
                </a:r>
                <a:r>
                  <a:rPr lang="en-US" sz="1800" dirty="0">
                    <a:solidFill>
                      <a:srgbClr val="0000FF"/>
                    </a:solidFill>
                    <a:effectLst/>
                    <a:latin typeface="Times"/>
                  </a:rPr>
                  <a:t>, 024916 (2020)</a:t>
                </a:r>
                <a:r>
                  <a:rPr lang="en-US" sz="1800" dirty="0">
                    <a:effectLst/>
                    <a:latin typeface="Times"/>
                  </a:rPr>
                  <a:t>.</a:t>
                </a:r>
                <a:br>
                  <a:rPr lang="en-US" sz="1800" dirty="0">
                    <a:effectLst/>
                    <a:latin typeface="Times"/>
                  </a:rPr>
                </a:br>
                <a:r>
                  <a:rPr lang="en-US" sz="2800" b="0" i="0" dirty="0">
                    <a:solidFill>
                      <a:srgbClr val="555555"/>
                    </a:solidFill>
                    <a:effectLst/>
                    <a:latin typeface="Proxima Nova"/>
                  </a:rPr>
                  <a:t>Sergei A. Voloshin, Phys. Rev. Lett. </a:t>
                </a:r>
                <a:r>
                  <a:rPr lang="en-US" sz="2800" b="1" i="0" dirty="0">
                    <a:solidFill>
                      <a:srgbClr val="555555"/>
                    </a:solidFill>
                    <a:effectLst/>
                    <a:latin typeface="Proxima Nova"/>
                  </a:rPr>
                  <a:t>105</a:t>
                </a:r>
                <a:r>
                  <a:rPr lang="en-US" sz="2800" b="0" i="0" dirty="0">
                    <a:solidFill>
                      <a:srgbClr val="555555"/>
                    </a:solidFill>
                    <a:effectLst/>
                    <a:latin typeface="Proxima Nova"/>
                  </a:rPr>
                  <a:t>, 172301 (2010)</a:t>
                </a:r>
                <a:endParaRPr lang="en-US" altLang="zh-CN" sz="1800" b="0" baseline="0" dirty="0">
                  <a:solidFill>
                    <a:srgbClr val="0432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b="0" baseline="0" dirty="0">
                  <a:solidFill>
                    <a:srgbClr val="0432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baseline="0" dirty="0">
                    <a:solidFill>
                      <a:srgbClr val="0432FF"/>
                    </a:solidFill>
                    <a:latin typeface="Arial" panose="020B0604020202020204" pitchFamily="34" charset="0"/>
                    <a:cs typeface="Arial" panose="020B0604020202020204" pitchFamily="34" charset="0"/>
                  </a:rPr>
                  <a:t>CME-induced charge separation shifts pos. and neg. particles in opposite directions.</a:t>
                </a:r>
                <a:endParaRPr lang="en-CN" sz="1800" dirty="0">
                  <a:solidFill>
                    <a:srgbClr val="000000"/>
                  </a:solidFill>
                  <a:ea typeface="Times New Roman" charset="0"/>
                  <a:cs typeface="Arial" panose="020B0604020202020204" pitchFamily="34" charset="0"/>
                </a:endParaRPr>
              </a:p>
              <a:p>
                <a:pPr algn="l"/>
                <a:endParaRPr lang="en-CN" sz="1800" dirty="0">
                  <a:solidFill>
                    <a:srgbClr val="000000"/>
                  </a:solidFill>
                  <a:ea typeface="Times New Roman"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N" sz="1800" dirty="0">
                    <a:solidFill>
                      <a:srgbClr val="000000"/>
                    </a:solidFill>
                    <a:ea typeface="Times New Roman" charset="0"/>
                    <a:cs typeface="Arial" panose="020B0604020202020204" pitchFamily="34" charset="0"/>
                  </a:rPr>
                  <a:t>Backgrounds issue: </a:t>
                </a:r>
                <a:r>
                  <a:rPr lang="en-US" sz="1800" dirty="0">
                    <a:effectLst/>
                    <a:latin typeface="t1-gul-regular"/>
                  </a:rPr>
                  <a:t>resonances’ </a:t>
                </a:r>
                <a:r>
                  <a:rPr lang="en-US" sz="1800" b="0" i="0">
                    <a:effectLst/>
                    <a:latin typeface="Cambria Math" panose="02040503050406030204" pitchFamily="18" charset="0"/>
                  </a:rPr>
                  <a:t>𝑣_2</a:t>
                </a:r>
                <a:r>
                  <a:rPr lang="en-US" sz="1800" dirty="0"/>
                  <a:t>, local charge conservation and momentum conservation etc.</a:t>
                </a:r>
              </a:p>
              <a:p>
                <a:pPr algn="l"/>
                <a:endParaRPr lang="en-CN" sz="1800" dirty="0">
                  <a:solidFill>
                    <a:srgbClr val="000000"/>
                  </a:solidFill>
                  <a:ea typeface="Times New Roman" charset="0"/>
                  <a:cs typeface="Arial" panose="020B0604020202020204" pitchFamily="34" charset="0"/>
                </a:endParaRPr>
              </a:p>
              <a:p>
                <a:pPr algn="l"/>
                <a:br>
                  <a:rPr lang="en-CN" sz="1800" dirty="0">
                    <a:solidFill>
                      <a:srgbClr val="000000"/>
                    </a:solidFill>
                    <a:ea typeface="Times New Roman" charset="0"/>
                    <a:cs typeface="Arial" panose="020B0604020202020204" pitchFamily="34" charset="0"/>
                  </a:rPr>
                </a:br>
                <a:r>
                  <a:rPr lang="en-CN" sz="1800" dirty="0">
                    <a:solidFill>
                      <a:srgbClr val="000000"/>
                    </a:solidFill>
                    <a:ea typeface="Times New Roman" charset="0"/>
                    <a:cs typeface="Arial" panose="020B0604020202020204" pitchFamily="34" charset="0"/>
                  </a:rPr>
                  <a:t>Key idea: constrasting two systems with identical buld, caried magnetic field.</a:t>
                </a:r>
              </a:p>
              <a:p>
                <a:pPr algn="l"/>
                <a:endParaRPr lang="en-CN" sz="1800" dirty="0">
                  <a:solidFill>
                    <a:srgbClr val="000000"/>
                  </a:solidFill>
                  <a:ea typeface="Times New Roman" charset="0"/>
                  <a:cs typeface="Arial" panose="020B0604020202020204" pitchFamily="34" charset="0"/>
                </a:endParaRPr>
              </a:p>
              <a:p>
                <a:pPr algn="l"/>
                <a:endParaRPr lang="en-CN" sz="1800" dirty="0">
                  <a:solidFill>
                    <a:srgbClr val="000000"/>
                  </a:solidFill>
                  <a:ea typeface="Times New Roman" charset="0"/>
                  <a:cs typeface="Arial" panose="020B0604020202020204" pitchFamily="34" charset="0"/>
                </a:endParaRPr>
              </a:p>
            </p:txBody>
          </p:sp>
        </mc:Fallback>
      </mc:AlternateContent>
      <p:sp>
        <p:nvSpPr>
          <p:cNvPr id="4" name="灯片编号占位符 3"/>
          <p:cNvSpPr>
            <a:spLocks noGrp="1"/>
          </p:cNvSpPr>
          <p:nvPr>
            <p:ph type="sldNum" sz="quarter" idx="5"/>
          </p:nvPr>
        </p:nvSpPr>
        <p:spPr/>
        <p:txBody>
          <a:bodyPr/>
          <a:lstStyle/>
          <a:p>
            <a:fld id="{C53F248A-FBD2-3E43-BDC1-41D53B616109}" type="slidenum">
              <a:rPr kumimoji="1" lang="zh-CN" altLang="en-US" smtClean="0"/>
              <a:t>2</a:t>
            </a:fld>
            <a:endParaRPr kumimoji="1" lang="zh-CN" altLang="en-US"/>
          </a:p>
        </p:txBody>
      </p:sp>
      <p:sp>
        <p:nvSpPr>
          <p:cNvPr id="5" name="Date Placeholder 4">
            <a:extLst>
              <a:ext uri="{FF2B5EF4-FFF2-40B4-BE49-F238E27FC236}">
                <a16:creationId xmlns:a16="http://schemas.microsoft.com/office/drawing/2014/main" id="{E51B6843-1626-D042-87C2-DDF5B14A6D39}"/>
              </a:ext>
            </a:extLst>
          </p:cNvPr>
          <p:cNvSpPr>
            <a:spLocks noGrp="1"/>
          </p:cNvSpPr>
          <p:nvPr>
            <p:ph type="dt" idx="1"/>
          </p:nvPr>
        </p:nvSpPr>
        <p:spPr/>
        <p:txBody>
          <a:bodyPr/>
          <a:lstStyle/>
          <a:p>
            <a:fld id="{2D7919C2-54B1-4C43-BD99-A23C862972FE}" type="datetime1">
              <a:rPr kumimoji="1" lang="en-US" altLang="zh-CN" smtClean="0"/>
              <a:t>5/18/24</a:t>
            </a:fld>
            <a:endParaRPr kumimoji="1" lang="zh-CN" altLang="en-US"/>
          </a:p>
        </p:txBody>
      </p:sp>
    </p:spTree>
    <p:extLst>
      <p:ext uri="{BB962C8B-B14F-4D97-AF65-F5344CB8AC3E}">
        <p14:creationId xmlns:p14="http://schemas.microsoft.com/office/powerpoint/2010/main" val="2568322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For the pair of the particles,</a:t>
            </a:r>
          </a:p>
          <a:p>
            <a:r>
              <a:rPr lang="en-US" dirty="0"/>
              <a:t> </a:t>
            </a:r>
            <a:r>
              <a:rPr lang="en-US" altLang="zh-CN" sz="1200" dirty="0">
                <a:latin typeface="Times New Roman" panose="02020603050405020304" pitchFamily="18" charset="0"/>
                <a:cs typeface="Times New Roman" panose="02020603050405020304" pitchFamily="18" charset="0"/>
              </a:rPr>
              <a:t>if examined with the consideration of azimuthal angle only in lab frame, </a:t>
            </a:r>
            <a:r>
              <a:rPr lang="zh-CN" altLang="en-US" sz="1200" dirty="0">
                <a:latin typeface="Times New Roman" panose="02020603050405020304" pitchFamily="18" charset="0"/>
                <a:cs typeface="Times New Roman" panose="02020603050405020304" pitchFamily="18" charset="0"/>
              </a:rPr>
              <a:t>α</a:t>
            </a:r>
            <a:r>
              <a:rPr lang="en-US" altLang="zh-CN" sz="1200" dirty="0">
                <a:latin typeface="Times New Roman" panose="02020603050405020304" pitchFamily="18" charset="0"/>
                <a:cs typeface="Times New Roman" panose="02020603050405020304" pitchFamily="18" charset="0"/>
              </a:rPr>
              <a:t> is leading β, because α being closer to y-axis than β.</a:t>
            </a:r>
          </a:p>
          <a:p>
            <a:r>
              <a:rPr lang="en-US" altLang="zh-CN" sz="1200" dirty="0">
                <a:latin typeface="Times New Roman" panose="02020603050405020304" pitchFamily="18" charset="0"/>
                <a:cs typeface="Times New Roman" panose="02020603050405020304" pitchFamily="18" charset="0"/>
              </a:rPr>
              <a:t>But the reality is the opposite when the same pair is viewed in the pair rest frame.</a:t>
            </a:r>
          </a:p>
          <a:p>
            <a:endParaRPr lang="en-US" altLang="zh-CN" sz="1200" dirty="0">
              <a:latin typeface="Times New Roman" panose="02020603050405020304" pitchFamily="18" charset="0"/>
              <a:cs typeface="Times New Roman" panose="02020603050405020304" pitchFamily="18" charset="0"/>
            </a:endParaRPr>
          </a:p>
          <a:p>
            <a:r>
              <a:rPr lang="en-US" dirty="0"/>
              <a:t>Due to the  </a:t>
            </a:r>
            <a:r>
              <a:rPr lang="en-US" altLang="zh-CN" sz="1200" b="0" baseline="0" dirty="0">
                <a:latin typeface="Times New Roman" panose="02020603050405020304" pitchFamily="18" charset="0"/>
                <a:cs typeface="Times New Roman" panose="02020603050405020304" pitchFamily="18" charset="0"/>
                <a:sym typeface="+mn-ea"/>
              </a:rPr>
              <a:t>signed balance function method need to count  the pairs of the particles, rest frame holds the right answer to it.</a:t>
            </a:r>
          </a:p>
          <a:p>
            <a:endParaRPr lang="en-US" dirty="0"/>
          </a:p>
          <a:p>
            <a:r>
              <a:rPr kumimoji="1" lang="en-US" altLang="zh-CN" dirty="0">
                <a:sym typeface="+mn-ea"/>
              </a:rPr>
              <a:t>At this point, r can be calculated in both lab.  and pair’s rest frame and the </a:t>
            </a:r>
            <a:r>
              <a:rPr kumimoji="1" lang="en-US" altLang="zh-CN" dirty="0" err="1">
                <a:solidFill>
                  <a:srgbClr val="FF0000"/>
                </a:solidFill>
                <a:sym typeface="+mn-ea"/>
              </a:rPr>
              <a:t>r</a:t>
            </a:r>
            <a:r>
              <a:rPr kumimoji="1" lang="en-US" altLang="zh-CN" baseline="-25000" dirty="0" err="1">
                <a:solidFill>
                  <a:srgbClr val="FF0000"/>
                </a:solidFill>
                <a:sym typeface="+mn-ea"/>
              </a:rPr>
              <a:t>rest</a:t>
            </a:r>
            <a:r>
              <a:rPr kumimoji="1" lang="en-US" altLang="zh-CN" dirty="0">
                <a:sym typeface="+mn-ea"/>
              </a:rPr>
              <a:t> has the best sensitivity for real charge separation.  (but not guaranteed so for background) </a:t>
            </a:r>
            <a:endParaRPr lang="en-US" altLang="zh-CN" b="0" baseline="0" dirty="0">
              <a:solidFill>
                <a:srgbClr val="FF9900"/>
              </a:solidFill>
              <a:latin typeface="Arial" panose="020B0604020202090204" pitchFamily="34" charset="0"/>
            </a:endParaRPr>
          </a:p>
          <a:p>
            <a:r>
              <a:rPr lang="en-US" dirty="0"/>
              <a:t>It's will be useful to calculate their ratio, and the Capital R</a:t>
            </a:r>
            <a:r>
              <a:rPr lang="en-US" baseline="-25000" dirty="0"/>
              <a:t>B</a:t>
            </a:r>
            <a:r>
              <a:rPr lang="en-US" dirty="0"/>
              <a:t> should be large than Unity with CME</a:t>
            </a:r>
          </a:p>
        </p:txBody>
      </p:sp>
      <p:sp>
        <p:nvSpPr>
          <p:cNvPr id="4" name="灯片编号占位符 3"/>
          <p:cNvSpPr>
            <a:spLocks noGrp="1"/>
          </p:cNvSpPr>
          <p:nvPr>
            <p:ph type="sldNum" sz="quarter" idx="5"/>
          </p:nvPr>
        </p:nvSpPr>
        <p:spPr/>
        <p:txBody>
          <a:bodyPr/>
          <a:lstStyle/>
          <a:p>
            <a:fld id="{C53F248A-FBD2-3E43-BDC1-41D53B616109}" type="slidenum">
              <a:rPr kumimoji="1" lang="zh-CN" altLang="en-US" smtClean="0"/>
              <a:t>20</a:t>
            </a:fld>
            <a:endParaRPr kumimoji="1" lang="zh-CN" altLang="en-US"/>
          </a:p>
        </p:txBody>
      </p:sp>
    </p:spTree>
    <p:extLst>
      <p:ext uri="{BB962C8B-B14F-4D97-AF65-F5344CB8AC3E}">
        <p14:creationId xmlns:p14="http://schemas.microsoft.com/office/powerpoint/2010/main" val="1141323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For the pair of the particles,</a:t>
            </a:r>
          </a:p>
          <a:p>
            <a:r>
              <a:rPr lang="en-US" dirty="0"/>
              <a:t> </a:t>
            </a:r>
            <a:r>
              <a:rPr lang="en-US" altLang="zh-CN" sz="1200" dirty="0">
                <a:latin typeface="Times New Roman" panose="02020603050405020304" pitchFamily="18" charset="0"/>
                <a:cs typeface="Times New Roman" panose="02020603050405020304" pitchFamily="18" charset="0"/>
              </a:rPr>
              <a:t>if examined with the consideration of azimuthal angle only in lab frame, </a:t>
            </a:r>
            <a:r>
              <a:rPr lang="zh-CN" altLang="en-US" sz="1200" dirty="0">
                <a:latin typeface="Times New Roman" panose="02020603050405020304" pitchFamily="18" charset="0"/>
                <a:cs typeface="Times New Roman" panose="02020603050405020304" pitchFamily="18" charset="0"/>
              </a:rPr>
              <a:t>α</a:t>
            </a:r>
            <a:r>
              <a:rPr lang="en-US" altLang="zh-CN" sz="1200" dirty="0">
                <a:latin typeface="Times New Roman" panose="02020603050405020304" pitchFamily="18" charset="0"/>
                <a:cs typeface="Times New Roman" panose="02020603050405020304" pitchFamily="18" charset="0"/>
              </a:rPr>
              <a:t> is leading β, because α being closer to y-axis than β.</a:t>
            </a:r>
          </a:p>
          <a:p>
            <a:r>
              <a:rPr lang="en-US" altLang="zh-CN" sz="1200" dirty="0">
                <a:latin typeface="Times New Roman" panose="02020603050405020304" pitchFamily="18" charset="0"/>
                <a:cs typeface="Times New Roman" panose="02020603050405020304" pitchFamily="18" charset="0"/>
              </a:rPr>
              <a:t>But the reality is the opposite when the same pair is viewed in the pair rest frame.</a:t>
            </a:r>
          </a:p>
          <a:p>
            <a:endParaRPr lang="en-US" altLang="zh-CN" sz="1200" dirty="0">
              <a:latin typeface="Times New Roman" panose="02020603050405020304" pitchFamily="18" charset="0"/>
              <a:cs typeface="Times New Roman" panose="02020603050405020304" pitchFamily="18" charset="0"/>
            </a:endParaRPr>
          </a:p>
          <a:p>
            <a:r>
              <a:rPr lang="en-US" dirty="0"/>
              <a:t>Due to the  </a:t>
            </a:r>
            <a:r>
              <a:rPr lang="en-US" altLang="zh-CN" sz="1200" b="0" baseline="0" dirty="0">
                <a:latin typeface="Times New Roman" panose="02020603050405020304" pitchFamily="18" charset="0"/>
                <a:cs typeface="Times New Roman" panose="02020603050405020304" pitchFamily="18" charset="0"/>
                <a:sym typeface="+mn-ea"/>
              </a:rPr>
              <a:t>signed balance function method need to count  the pairs of the particles, rest frame holds the right answer to it.</a:t>
            </a:r>
          </a:p>
          <a:p>
            <a:endParaRPr lang="en-US" dirty="0"/>
          </a:p>
          <a:p>
            <a:r>
              <a:rPr kumimoji="1" lang="en-US" altLang="zh-CN" dirty="0">
                <a:sym typeface="+mn-ea"/>
              </a:rPr>
              <a:t>At this point, r can be calculated in both lab.  and pair’s rest frame and the </a:t>
            </a:r>
            <a:r>
              <a:rPr kumimoji="1" lang="en-US" altLang="zh-CN" dirty="0" err="1">
                <a:solidFill>
                  <a:srgbClr val="FF0000"/>
                </a:solidFill>
                <a:sym typeface="+mn-ea"/>
              </a:rPr>
              <a:t>r</a:t>
            </a:r>
            <a:r>
              <a:rPr kumimoji="1" lang="en-US" altLang="zh-CN" baseline="-25000" dirty="0" err="1">
                <a:solidFill>
                  <a:srgbClr val="FF0000"/>
                </a:solidFill>
                <a:sym typeface="+mn-ea"/>
              </a:rPr>
              <a:t>rest</a:t>
            </a:r>
            <a:r>
              <a:rPr kumimoji="1" lang="en-US" altLang="zh-CN" dirty="0">
                <a:sym typeface="+mn-ea"/>
              </a:rPr>
              <a:t> has the best sensitivity for real charge separation.  (but not guaranteed so for background) </a:t>
            </a:r>
            <a:endParaRPr lang="en-US" altLang="zh-CN" b="0" baseline="0" dirty="0">
              <a:solidFill>
                <a:srgbClr val="FF9900"/>
              </a:solidFill>
              <a:latin typeface="Arial" panose="020B0604020202090204" pitchFamily="34" charset="0"/>
            </a:endParaRPr>
          </a:p>
          <a:p>
            <a:r>
              <a:rPr lang="en-US" dirty="0"/>
              <a:t>It's will be useful to calculate their ratio, and the Capital R</a:t>
            </a:r>
            <a:r>
              <a:rPr lang="en-US" baseline="-25000" dirty="0"/>
              <a:t>B</a:t>
            </a:r>
            <a:r>
              <a:rPr lang="en-US" dirty="0"/>
              <a:t> should be large than Unity with CME</a:t>
            </a:r>
          </a:p>
        </p:txBody>
      </p:sp>
      <p:sp>
        <p:nvSpPr>
          <p:cNvPr id="4" name="灯片编号占位符 3"/>
          <p:cNvSpPr>
            <a:spLocks noGrp="1"/>
          </p:cNvSpPr>
          <p:nvPr>
            <p:ph type="sldNum" sz="quarter" idx="5"/>
          </p:nvPr>
        </p:nvSpPr>
        <p:spPr/>
        <p:txBody>
          <a:bodyPr/>
          <a:lstStyle/>
          <a:p>
            <a:fld id="{C53F248A-FBD2-3E43-BDC1-41D53B616109}" type="slidenum">
              <a:rPr kumimoji="1" lang="zh-CN" altLang="en-US" smtClean="0"/>
              <a:t>21</a:t>
            </a:fld>
            <a:endParaRPr kumimoji="1" lang="zh-CN" altLang="en-US"/>
          </a:p>
        </p:txBody>
      </p:sp>
    </p:spTree>
    <p:extLst>
      <p:ext uri="{BB962C8B-B14F-4D97-AF65-F5344CB8AC3E}">
        <p14:creationId xmlns:p14="http://schemas.microsoft.com/office/powerpoint/2010/main" val="1460061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sz="1800" dirty="0"/>
                  <a:t>Firstly, let me remind you the methods can be used to searching CME signal.</a:t>
                </a:r>
              </a:p>
              <a:p>
                <a:endParaRPr lang="en-US" sz="1800" dirty="0"/>
              </a:p>
              <a:p>
                <a:r>
                  <a:rPr lang="en-US" sz="1800" dirty="0"/>
                  <a:t>The first method, is </a:t>
                </a:r>
                <a:r>
                  <a:rPr lang="en-US" sz="1800" spc="-1" dirty="0">
                    <a:uFill>
                      <a:solidFill>
                        <a:srgbClr val="FFFFFF"/>
                      </a:solidFill>
                    </a:uFill>
                    <a:cs typeface="Arial" panose="020B0604020202020204" pitchFamily="34" charset="0"/>
                  </a:rPr>
                  <a:t>𝛄-correlator, which by utilizing the azimuthal correlation, delta gamma 112, </a:t>
                </a:r>
              </a:p>
              <a:p>
                <a:r>
                  <a:rPr lang="en-US" sz="1800" spc="-1" dirty="0">
                    <a:uFill>
                      <a:solidFill>
                        <a:srgbClr val="FFFFFF"/>
                      </a:solidFill>
                    </a:uFill>
                    <a:cs typeface="Arial" panose="020B0604020202020204" pitchFamily="34" charset="0"/>
                  </a:rPr>
                  <a:t>And. The normalized quantity delta gamma 112 over v2  to account for the </a:t>
                </a:r>
                <a:r>
                  <a:rPr lang="en-US" sz="1800" spc="-1" dirty="0" err="1">
                    <a:uFill>
                      <a:solidFill>
                        <a:srgbClr val="FFFFFF"/>
                      </a:solidFill>
                    </a:uFill>
                    <a:cs typeface="Arial" panose="020B0604020202020204" pitchFamily="34" charset="0"/>
                  </a:rPr>
                  <a:t>tribial</a:t>
                </a:r>
                <a:r>
                  <a:rPr lang="en-US" sz="1800" spc="-1" dirty="0">
                    <a:uFill>
                      <a:solidFill>
                        <a:srgbClr val="FFFFFF"/>
                      </a:solidFill>
                    </a:uFill>
                    <a:cs typeface="Arial" panose="020B0604020202020204" pitchFamily="34" charset="0"/>
                  </a:rPr>
                  <a:t> scaling from the v2 contribution,</a:t>
                </a:r>
              </a:p>
              <a:p>
                <a:endParaRPr lang="en-US" sz="1800" spc="-1" dirty="0">
                  <a:uFill>
                    <a:solidFill>
                      <a:srgbClr val="FFFFFF"/>
                    </a:solidFill>
                  </a:u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000000"/>
                    </a:solidFill>
                    <a:cs typeface="Arial" panose="020B0604020202020204" pitchFamily="34" charset="0"/>
                  </a:rPr>
                  <a:t>The </a:t>
                </a:r>
                <a14:m>
                  <m:oMath xmlns:m="http://schemas.openxmlformats.org/officeDocument/2006/math">
                    <m:f>
                      <m:fPr>
                        <m:ctrlPr>
                          <a:rPr lang="en-US" altLang="zh-CN" sz="1800" i="1">
                            <a:solidFill>
                              <a:srgbClr val="000000"/>
                            </a:solidFill>
                            <a:latin typeface="Cambria Math" panose="02040503050406030204" pitchFamily="18" charset="0"/>
                            <a:cs typeface="Arial" panose="020B0604020202020204" pitchFamily="34" charset="0"/>
                          </a:rPr>
                        </m:ctrlPr>
                      </m:fPr>
                      <m:num>
                        <m:sSub>
                          <m:sSubPr>
                            <m:ctrlPr>
                              <a:rPr lang="en-US" altLang="zh-CN" sz="1800" i="1">
                                <a:solidFill>
                                  <a:srgbClr val="000000"/>
                                </a:solidFill>
                                <a:latin typeface="Cambria Math" panose="02040503050406030204" pitchFamily="18" charset="0"/>
                                <a:cs typeface="Arial" panose="020B0604020202020204" pitchFamily="34" charset="0"/>
                              </a:rPr>
                            </m:ctrlPr>
                          </m:sSubPr>
                          <m:e>
                            <m:r>
                              <a:rPr lang="en-US" altLang="zh-CN" sz="18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altLang="zh-CN" sz="1800" i="1">
                                <a:solidFill>
                                  <a:srgbClr val="000000"/>
                                </a:solidFill>
                                <a:latin typeface="Cambria Math" panose="02040503050406030204" pitchFamily="18" charset="0"/>
                                <a:ea typeface="Cambria Math" panose="02040503050406030204" pitchFamily="18" charset="0"/>
                                <a:cs typeface="Arial" panose="020B0604020202020204" pitchFamily="34" charset="0"/>
                              </a:rPr>
                              <m:t>𝛾</m:t>
                            </m:r>
                          </m:e>
                          <m:sub>
                            <m:r>
                              <a:rPr lang="en-US" altLang="zh-CN" sz="1800" i="1">
                                <a:solidFill>
                                  <a:srgbClr val="000000"/>
                                </a:solidFill>
                                <a:latin typeface="Cambria Math" panose="02040503050406030204" pitchFamily="18" charset="0"/>
                                <a:cs typeface="Arial" panose="020B0604020202020204" pitchFamily="34" charset="0"/>
                              </a:rPr>
                              <m:t>112</m:t>
                            </m:r>
                          </m:sub>
                        </m:sSub>
                      </m:num>
                      <m:den>
                        <m:sSub>
                          <m:sSubPr>
                            <m:ctrlPr>
                              <a:rPr lang="en-US" altLang="zh-CN" sz="1800" i="1">
                                <a:solidFill>
                                  <a:srgbClr val="000000"/>
                                </a:solidFill>
                                <a:latin typeface="Cambria Math" panose="02040503050406030204" pitchFamily="18" charset="0"/>
                                <a:cs typeface="Arial" panose="020B0604020202020204" pitchFamily="34" charset="0"/>
                              </a:rPr>
                            </m:ctrlPr>
                          </m:sSubPr>
                          <m:e>
                            <m:r>
                              <a:rPr lang="en-US" altLang="zh-CN" sz="1800" i="1">
                                <a:solidFill>
                                  <a:srgbClr val="000000"/>
                                </a:solidFill>
                                <a:latin typeface="Cambria Math" panose="02040503050406030204" pitchFamily="18" charset="0"/>
                                <a:cs typeface="Arial" panose="020B0604020202020204" pitchFamily="34" charset="0"/>
                              </a:rPr>
                              <m:t>𝑣</m:t>
                            </m:r>
                          </m:e>
                          <m:sub>
                            <m:r>
                              <a:rPr lang="en-US" altLang="zh-CN" sz="1800" i="1">
                                <a:solidFill>
                                  <a:srgbClr val="000000"/>
                                </a:solidFill>
                                <a:latin typeface="Cambria Math" panose="02040503050406030204" pitchFamily="18" charset="0"/>
                                <a:cs typeface="Arial" panose="020B0604020202020204" pitchFamily="34" charset="0"/>
                              </a:rPr>
                              <m:t>2</m:t>
                            </m:r>
                          </m:sub>
                        </m:sSub>
                      </m:den>
                    </m:f>
                  </m:oMath>
                </a14:m>
                <a:r>
                  <a:rPr lang="en-US" altLang="zh-CN" sz="1800" dirty="0">
                    <a:solidFill>
                      <a:srgbClr val="000000"/>
                    </a:solidFill>
                    <a:ea typeface="Times New Roman" charset="0"/>
                    <a:cs typeface="Arial" panose="020B0604020202020204" pitchFamily="34" charset="0"/>
                  </a:rPr>
                  <a:t> is</a:t>
                </a:r>
                <a:r>
                  <a:rPr lang="en-US" sz="1800" dirty="0"/>
                  <a:t> sensitive to CME and</a:t>
                </a:r>
                <a:r>
                  <a:rPr lang="zh-CN" altLang="en-US" sz="1800" dirty="0"/>
                  <a:t> </a:t>
                </a:r>
                <a:r>
                  <a:rPr lang="en-US" altLang="zh-CN" sz="1800" dirty="0"/>
                  <a:t>can be clearly observed in AVFD events</a:t>
                </a:r>
                <a:r>
                  <a:rPr lang="en-US" sz="1800" dirty="0">
                    <a:solidFill>
                      <a:srgbClr val="000000"/>
                    </a:solidFill>
                    <a:ea typeface="Times New Roman" charset="0"/>
                    <a:cs typeface="Arial" panose="020B0604020202020204" pitchFamily="34" charset="0"/>
                  </a:rPr>
                  <a:t>. </a:t>
                </a:r>
              </a:p>
            </p:txBody>
          </p:sp>
        </mc:Choice>
        <mc:Fallback xmlns="">
          <p:sp>
            <p:nvSpPr>
              <p:cNvPr id="3" name="备注占位符 2"/>
              <p:cNvSpPr>
                <a:spLocks noGrp="1"/>
              </p:cNvSpPr>
              <p:nvPr>
                <p:ph type="body" idx="1"/>
              </p:nvPr>
            </p:nvSpPr>
            <p:spPr/>
            <p:txBody>
              <a:bodyPr/>
              <a:lstStyle/>
              <a:p>
                <a:r>
                  <a:rPr lang="en-US" sz="1800" dirty="0"/>
                  <a:t>Firstly, let me remind you the methods can be used to searching CME signal.</a:t>
                </a:r>
              </a:p>
              <a:p>
                <a:endParaRPr lang="en-US" sz="1800" dirty="0"/>
              </a:p>
              <a:p>
                <a:r>
                  <a:rPr lang="en-US" sz="1800" dirty="0"/>
                  <a:t>The first method, is </a:t>
                </a:r>
                <a:r>
                  <a:rPr lang="en-US" sz="1800" spc="-1" dirty="0">
                    <a:uFill>
                      <a:solidFill>
                        <a:srgbClr val="FFFFFF"/>
                      </a:solidFill>
                    </a:uFill>
                    <a:cs typeface="Arial" panose="020B0604020202020204" pitchFamily="34" charset="0"/>
                  </a:rPr>
                  <a:t>𝛄-correlator, which by utilizing the azimuthal correlation, delta gamma 112, </a:t>
                </a:r>
              </a:p>
              <a:p>
                <a:r>
                  <a:rPr lang="en-US" sz="1800" spc="-1" dirty="0">
                    <a:uFill>
                      <a:solidFill>
                        <a:srgbClr val="FFFFFF"/>
                      </a:solidFill>
                    </a:uFill>
                    <a:cs typeface="Arial" panose="020B0604020202020204" pitchFamily="34" charset="0"/>
                  </a:rPr>
                  <a:t>And. The normalized quantity delta gamma 112 over v2  to account for the </a:t>
                </a:r>
                <a:r>
                  <a:rPr lang="en-US" sz="1800" spc="-1" dirty="0" err="1">
                    <a:uFill>
                      <a:solidFill>
                        <a:srgbClr val="FFFFFF"/>
                      </a:solidFill>
                    </a:uFill>
                    <a:cs typeface="Arial" panose="020B0604020202020204" pitchFamily="34" charset="0"/>
                  </a:rPr>
                  <a:t>tribial</a:t>
                </a:r>
                <a:r>
                  <a:rPr lang="en-US" sz="1800" spc="-1" dirty="0">
                    <a:uFill>
                      <a:solidFill>
                        <a:srgbClr val="FFFFFF"/>
                      </a:solidFill>
                    </a:uFill>
                    <a:cs typeface="Arial" panose="020B0604020202020204" pitchFamily="34" charset="0"/>
                  </a:rPr>
                  <a:t> scaling from the v2 contribution,</a:t>
                </a:r>
              </a:p>
              <a:p>
                <a:endParaRPr lang="en-US" sz="1800" spc="-1" dirty="0">
                  <a:uFill>
                    <a:solidFill>
                      <a:srgbClr val="FFFFFF"/>
                    </a:solidFill>
                  </a:u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000000"/>
                    </a:solidFill>
                    <a:cs typeface="Arial" panose="020B0604020202020204" pitchFamily="34" charset="0"/>
                  </a:rPr>
                  <a:t>The </a:t>
                </a:r>
                <a:r>
                  <a:rPr lang="en-US" altLang="zh-CN" sz="1800" i="0">
                    <a:solidFill>
                      <a:srgbClr val="000000"/>
                    </a:solidFill>
                    <a:latin typeface="Cambria Math" panose="02040503050406030204" pitchFamily="18" charset="0"/>
                    <a:cs typeface="Arial" panose="020B0604020202020204" pitchFamily="34" charset="0"/>
                  </a:rPr>
                  <a:t>〖</a:t>
                </a:r>
                <a:r>
                  <a:rPr lang="en-US" altLang="zh-CN" sz="1800" i="0">
                    <a:solidFill>
                      <a:srgbClr val="000000"/>
                    </a:solidFill>
                    <a:latin typeface="Cambria Math" panose="02040503050406030204" pitchFamily="18" charset="0"/>
                    <a:ea typeface="Cambria Math" panose="02040503050406030204" pitchFamily="18" charset="0"/>
                    <a:cs typeface="Arial" panose="020B0604020202020204" pitchFamily="34" charset="0"/>
                  </a:rPr>
                  <a:t>∆𝛾〗_</a:t>
                </a:r>
                <a:r>
                  <a:rPr lang="en-US" altLang="zh-CN" sz="1800" i="0">
                    <a:solidFill>
                      <a:srgbClr val="000000"/>
                    </a:solidFill>
                    <a:latin typeface="Cambria Math" panose="02040503050406030204" pitchFamily="18" charset="0"/>
                    <a:cs typeface="Arial" panose="020B0604020202020204" pitchFamily="34" charset="0"/>
                  </a:rPr>
                  <a:t>112/𝑣_2 </a:t>
                </a:r>
                <a:r>
                  <a:rPr lang="en-US" altLang="zh-CN" sz="1800" dirty="0">
                    <a:solidFill>
                      <a:srgbClr val="000000"/>
                    </a:solidFill>
                    <a:ea typeface="Times New Roman" charset="0"/>
                    <a:cs typeface="Arial" panose="020B0604020202020204" pitchFamily="34" charset="0"/>
                  </a:rPr>
                  <a:t> is</a:t>
                </a:r>
                <a:r>
                  <a:rPr lang="en-US" sz="1800" dirty="0"/>
                  <a:t> sensitive to CME and</a:t>
                </a:r>
                <a:r>
                  <a:rPr lang="zh-CN" altLang="en-US" sz="1800" dirty="0"/>
                  <a:t> </a:t>
                </a:r>
                <a:r>
                  <a:rPr lang="en-US" altLang="zh-CN" sz="1800" dirty="0"/>
                  <a:t>can be clearly observed in AVFD events</a:t>
                </a:r>
                <a:r>
                  <a:rPr lang="en-US" sz="1800" dirty="0">
                    <a:solidFill>
                      <a:srgbClr val="000000"/>
                    </a:solidFill>
                    <a:ea typeface="Times New Roman" charset="0"/>
                    <a:cs typeface="Arial" panose="020B0604020202020204" pitchFamily="34" charset="0"/>
                  </a:rPr>
                  <a:t>. </a:t>
                </a:r>
              </a:p>
            </p:txBody>
          </p:sp>
        </mc:Fallback>
      </mc:AlternateContent>
      <p:sp>
        <p:nvSpPr>
          <p:cNvPr id="4" name="灯片编号占位符 3"/>
          <p:cNvSpPr>
            <a:spLocks noGrp="1"/>
          </p:cNvSpPr>
          <p:nvPr>
            <p:ph type="sldNum" sz="quarter" idx="5"/>
          </p:nvPr>
        </p:nvSpPr>
        <p:spPr/>
        <p:txBody>
          <a:bodyPr/>
          <a:lstStyle/>
          <a:p>
            <a:fld id="{C53F248A-FBD2-3E43-BDC1-41D53B616109}" type="slidenum">
              <a:rPr kumimoji="1" lang="zh-CN" altLang="en-US" smtClean="0"/>
              <a:t>3</a:t>
            </a:fld>
            <a:endParaRPr kumimoji="1" lang="zh-CN" altLang="en-US"/>
          </a:p>
        </p:txBody>
      </p:sp>
      <p:sp>
        <p:nvSpPr>
          <p:cNvPr id="5" name="Date Placeholder 4">
            <a:extLst>
              <a:ext uri="{FF2B5EF4-FFF2-40B4-BE49-F238E27FC236}">
                <a16:creationId xmlns:a16="http://schemas.microsoft.com/office/drawing/2014/main" id="{E51B6843-1626-D042-87C2-DDF5B14A6D39}"/>
              </a:ext>
            </a:extLst>
          </p:cNvPr>
          <p:cNvSpPr>
            <a:spLocks noGrp="1"/>
          </p:cNvSpPr>
          <p:nvPr>
            <p:ph type="dt" idx="1"/>
          </p:nvPr>
        </p:nvSpPr>
        <p:spPr/>
        <p:txBody>
          <a:bodyPr/>
          <a:lstStyle/>
          <a:p>
            <a:fld id="{0EE95C1E-CD49-A04B-9340-EB1831E60340}" type="datetime1">
              <a:rPr kumimoji="1" lang="en-US" altLang="zh-CN" smtClean="0"/>
              <a:t>5/18/24</a:t>
            </a:fld>
            <a:endParaRPr kumimoji="1" lang="zh-CN" altLang="en-US"/>
          </a:p>
        </p:txBody>
      </p:sp>
    </p:spTree>
    <p:extLst>
      <p:ext uri="{BB962C8B-B14F-4D97-AF65-F5344CB8AC3E}">
        <p14:creationId xmlns:p14="http://schemas.microsoft.com/office/powerpoint/2010/main" val="3051772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dirty="0"/>
                  <a:t>The other method is signed balance function,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dirty="0"/>
                  <a:t>Which by accounting the momentum ordering  with balance function,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dirty="0"/>
                  <a:t>The  observable is </a:t>
                </a:r>
                <a:r>
                  <a:rPr lang="en-US" sz="1200" dirty="0">
                    <a:solidFill>
                      <a:srgbClr val="000000"/>
                    </a:solidFill>
                    <a:ea typeface="Times New Roman" charset="0"/>
                    <a:cs typeface="Arial" panose="020B0604020202020204" pitchFamily="34" charset="0"/>
                  </a:rPr>
                  <a:t> </a:t>
                </a:r>
                <a14:m>
                  <m:oMath xmlns:m="http://schemas.openxmlformats.org/officeDocument/2006/math">
                    <m:sSub>
                      <m:sSubPr>
                        <m:ctrlPr>
                          <a:rPr lang="en-US" sz="1200" i="1" smtClean="0">
                            <a:solidFill>
                              <a:srgbClr val="000000"/>
                            </a:solidFill>
                            <a:latin typeface="Cambria Math" panose="02040503050406030204" pitchFamily="18" charset="0"/>
                            <a:cs typeface="Arial" panose="020B0604020202020204" pitchFamily="34" charset="0"/>
                          </a:rPr>
                        </m:ctrlPr>
                      </m:sSubPr>
                      <m:e>
                        <m:r>
                          <a:rPr lang="en-US" sz="1200" b="0" i="1" smtClean="0">
                            <a:solidFill>
                              <a:srgbClr val="000000"/>
                            </a:solidFill>
                            <a:latin typeface="Cambria Math" panose="02040503050406030204" pitchFamily="18" charset="0"/>
                            <a:cs typeface="Arial" panose="020B0604020202020204" pitchFamily="34" charset="0"/>
                          </a:rPr>
                          <m:t>𝑟</m:t>
                        </m:r>
                      </m:e>
                      <m:sub>
                        <m:r>
                          <a:rPr lang="en-US" sz="1200" b="0" i="1" smtClean="0">
                            <a:solidFill>
                              <a:srgbClr val="000000"/>
                            </a:solidFill>
                            <a:latin typeface="Cambria Math" panose="02040503050406030204" pitchFamily="18" charset="0"/>
                            <a:cs typeface="Arial" panose="020B0604020202020204" pitchFamily="34" charset="0"/>
                          </a:rPr>
                          <m:t>𝑙𝑎𝑏</m:t>
                        </m:r>
                      </m:sub>
                    </m:sSub>
                  </m:oMath>
                </a14:m>
                <a:r>
                  <a:rPr lang="en-US" sz="1200" dirty="0">
                    <a:solidFill>
                      <a:srgbClr val="000000"/>
                    </a:solidFill>
                    <a:ea typeface="Times New Roman" charset="0"/>
                    <a:cs typeface="Arial" panose="020B0604020202020204" pitchFamily="34" charset="0"/>
                  </a:rPr>
                  <a:t> and </a:t>
                </a:r>
                <a14:m>
                  <m:oMath xmlns:m="http://schemas.openxmlformats.org/officeDocument/2006/math">
                    <m:sSub>
                      <m:sSubPr>
                        <m:ctrlPr>
                          <a:rPr lang="en-US" sz="1200" i="1" smtClean="0">
                            <a:solidFill>
                              <a:srgbClr val="000000"/>
                            </a:solidFill>
                            <a:latin typeface="Cambria Math" panose="02040503050406030204" pitchFamily="18" charset="0"/>
                            <a:cs typeface="Arial" panose="020B0604020202020204" pitchFamily="34" charset="0"/>
                          </a:rPr>
                        </m:ctrlPr>
                      </m:sSubPr>
                      <m:e>
                        <m:r>
                          <a:rPr lang="en-US" sz="1200" b="0" i="1" smtClean="0">
                            <a:solidFill>
                              <a:srgbClr val="000000"/>
                            </a:solidFill>
                            <a:latin typeface="Cambria Math" panose="02040503050406030204" pitchFamily="18" charset="0"/>
                            <a:cs typeface="Arial" panose="020B0604020202020204" pitchFamily="34" charset="0"/>
                          </a:rPr>
                          <m:t>𝑅</m:t>
                        </m:r>
                      </m:e>
                      <m:sub>
                        <m:r>
                          <a:rPr lang="en-US" sz="1200" b="0" i="1" smtClean="0">
                            <a:solidFill>
                              <a:srgbClr val="000000"/>
                            </a:solidFill>
                            <a:latin typeface="Cambria Math" panose="02040503050406030204" pitchFamily="18" charset="0"/>
                            <a:cs typeface="Arial" panose="020B0604020202020204" pitchFamily="34" charset="0"/>
                          </a:rPr>
                          <m:t>𝐵</m:t>
                        </m:r>
                      </m:sub>
                    </m:sSub>
                  </m:oMath>
                </a14:m>
                <a:r>
                  <a:rPr lang="en-US" sz="1200" dirty="0">
                    <a:solidFill>
                      <a:srgbClr val="000000"/>
                    </a:solidFill>
                    <a:ea typeface="Times New Roman" charset="0"/>
                    <a:cs typeface="Arial" panose="020B0604020202020204" pitchFamily="34" charset="0"/>
                  </a:rPr>
                  <a:t> are have been test</a:t>
                </a:r>
                <a:r>
                  <a:rPr lang="en-US" sz="1200" baseline="0" dirty="0">
                    <a:solidFill>
                      <a:srgbClr val="000000"/>
                    </a:solidFill>
                    <a:ea typeface="Times New Roman" charset="0"/>
                    <a:cs typeface="Arial" panose="020B0604020202020204" pitchFamily="34" charset="0"/>
                  </a:rPr>
                  <a:t> and they are</a:t>
                </a:r>
                <a:r>
                  <a:rPr lang="en-US" sz="1200" dirty="0">
                    <a:solidFill>
                      <a:srgbClr val="000000"/>
                    </a:solidFill>
                    <a:ea typeface="Times New Roman" charset="0"/>
                    <a:cs typeface="Arial" panose="020B0604020202020204" pitchFamily="34" charset="0"/>
                  </a:rPr>
                  <a:t> sensitive to the CME signal and</a:t>
                </a:r>
                <a:r>
                  <a:rPr lang="en-US" sz="1200" dirty="0"/>
                  <a:t> the differences between isobars system two systems can observed</a:t>
                </a:r>
                <a:r>
                  <a:rPr lang="zh-CN" altLang="en-US" sz="1200" dirty="0"/>
                  <a:t> </a:t>
                </a:r>
                <a:r>
                  <a:rPr lang="en-US" altLang="zh-CN" sz="1200" dirty="0"/>
                  <a:t>in models</a:t>
                </a:r>
                <a:r>
                  <a:rPr lang="en-US" sz="1200" dirty="0">
                    <a:solidFill>
                      <a:srgbClr val="000000"/>
                    </a:solidFill>
                    <a:ea typeface="Times New Roman"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zh-CN" dirty="0"/>
              </a:p>
            </p:txBody>
          </p:sp>
        </mc:Choice>
        <mc:Fallback xmlns="">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dirty="0"/>
                  <a:t>The other method is signed balance function,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dirty="0"/>
                  <a:t>Which by accounting the momentum ordering  with balance function,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dirty="0"/>
                  <a:t>The  observable is </a:t>
                </a:r>
                <a:r>
                  <a:rPr lang="en-US" sz="1200" dirty="0">
                    <a:solidFill>
                      <a:srgbClr val="000000"/>
                    </a:solidFill>
                    <a:ea typeface="Times New Roman" charset="0"/>
                    <a:cs typeface="Arial" panose="020B0604020202020204" pitchFamily="34" charset="0"/>
                  </a:rPr>
                  <a:t> </a:t>
                </a:r>
                <a:r>
                  <a:rPr lang="en-US" sz="1200" b="0" i="0">
                    <a:solidFill>
                      <a:srgbClr val="000000"/>
                    </a:solidFill>
                    <a:latin typeface="Cambria Math" panose="02040503050406030204" pitchFamily="18" charset="0"/>
                    <a:cs typeface="Arial" panose="020B0604020202020204" pitchFamily="34" charset="0"/>
                  </a:rPr>
                  <a:t>𝑟_𝑙𝑎𝑏</a:t>
                </a:r>
                <a:r>
                  <a:rPr lang="en-US" sz="1200" dirty="0">
                    <a:solidFill>
                      <a:srgbClr val="000000"/>
                    </a:solidFill>
                    <a:ea typeface="Times New Roman" charset="0"/>
                    <a:cs typeface="Arial" panose="020B0604020202020204" pitchFamily="34" charset="0"/>
                  </a:rPr>
                  <a:t> and </a:t>
                </a:r>
                <a:r>
                  <a:rPr lang="en-US" sz="1200" b="0" i="0">
                    <a:solidFill>
                      <a:srgbClr val="000000"/>
                    </a:solidFill>
                    <a:latin typeface="Cambria Math" panose="02040503050406030204" pitchFamily="18" charset="0"/>
                    <a:cs typeface="Arial" panose="020B0604020202020204" pitchFamily="34" charset="0"/>
                  </a:rPr>
                  <a:t>𝑅_𝐵</a:t>
                </a:r>
                <a:r>
                  <a:rPr lang="en-US" sz="1200" dirty="0">
                    <a:solidFill>
                      <a:srgbClr val="000000"/>
                    </a:solidFill>
                    <a:ea typeface="Times New Roman" charset="0"/>
                    <a:cs typeface="Arial" panose="020B0604020202020204" pitchFamily="34" charset="0"/>
                  </a:rPr>
                  <a:t> are have been test</a:t>
                </a:r>
                <a:r>
                  <a:rPr lang="en-US" sz="1200" baseline="0" dirty="0">
                    <a:solidFill>
                      <a:srgbClr val="000000"/>
                    </a:solidFill>
                    <a:ea typeface="Times New Roman" charset="0"/>
                    <a:cs typeface="Arial" panose="020B0604020202020204" pitchFamily="34" charset="0"/>
                  </a:rPr>
                  <a:t> and they are</a:t>
                </a:r>
                <a:r>
                  <a:rPr lang="en-US" sz="1200" dirty="0">
                    <a:solidFill>
                      <a:srgbClr val="000000"/>
                    </a:solidFill>
                    <a:ea typeface="Times New Roman" charset="0"/>
                    <a:cs typeface="Arial" panose="020B0604020202020204" pitchFamily="34" charset="0"/>
                  </a:rPr>
                  <a:t> sensitive to the CME signal and</a:t>
                </a:r>
                <a:r>
                  <a:rPr lang="en-US" sz="1200" dirty="0"/>
                  <a:t> the differences between isobars system two systems can observed</a:t>
                </a:r>
                <a:r>
                  <a:rPr lang="zh-CN" altLang="en-US" sz="1200" dirty="0"/>
                  <a:t> </a:t>
                </a:r>
                <a:r>
                  <a:rPr lang="en-US" altLang="zh-CN" sz="1200" dirty="0"/>
                  <a:t>in models</a:t>
                </a:r>
                <a:r>
                  <a:rPr lang="en-US" sz="1200" dirty="0">
                    <a:solidFill>
                      <a:srgbClr val="000000"/>
                    </a:solidFill>
                    <a:ea typeface="Times New Roman"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zh-CN" dirty="0"/>
              </a:p>
            </p:txBody>
          </p:sp>
        </mc:Fallback>
      </mc:AlternateContent>
      <p:sp>
        <p:nvSpPr>
          <p:cNvPr id="4" name="灯片编号占位符 3"/>
          <p:cNvSpPr>
            <a:spLocks noGrp="1"/>
          </p:cNvSpPr>
          <p:nvPr>
            <p:ph type="sldNum" sz="quarter" idx="5"/>
          </p:nvPr>
        </p:nvSpPr>
        <p:spPr/>
        <p:txBody>
          <a:bodyPr/>
          <a:lstStyle/>
          <a:p>
            <a:fld id="{C53F248A-FBD2-3E43-BDC1-41D53B616109}" type="slidenum">
              <a:rPr kumimoji="1" lang="zh-CN" altLang="en-US" smtClean="0"/>
              <a:t>4</a:t>
            </a:fld>
            <a:endParaRPr kumimoji="1" lang="zh-CN" altLang="en-US"/>
          </a:p>
        </p:txBody>
      </p:sp>
    </p:spTree>
    <p:extLst>
      <p:ext uri="{BB962C8B-B14F-4D97-AF65-F5344CB8AC3E}">
        <p14:creationId xmlns:p14="http://schemas.microsoft.com/office/powerpoint/2010/main" val="1465014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800" dirty="0"/>
              <a:t>After several years efforts, the Isobar blind analysis was posted by STAR. </a:t>
            </a:r>
          </a:p>
          <a:p>
            <a:r>
              <a:rPr lang="en-US" sz="1800" dirty="0"/>
              <a:t>This plots shows the blind analysis results, </a:t>
            </a:r>
            <a:r>
              <a:rPr lang="zh-CN" altLang="en-US" sz="1800" dirty="0"/>
              <a:t> </a:t>
            </a:r>
            <a:r>
              <a:rPr lang="en-US" sz="1800" dirty="0"/>
              <a:t>as we can see, the ratio of Ru to Zr from all 5 STAR analysis groups are consistent and less than 1, </a:t>
            </a:r>
          </a:p>
          <a:p>
            <a:r>
              <a:rPr lang="en-US" sz="1800" dirty="0"/>
              <a:t>Indicating that no pre-defined signature of CME is observed. </a:t>
            </a:r>
          </a:p>
          <a:p>
            <a:endParaRPr lang="en-US" sz="1800" dirty="0"/>
          </a:p>
          <a:p>
            <a:r>
              <a:rPr lang="en-US" sz="1800" dirty="0"/>
              <a:t>So, the question come out, What’s happen to the Isobar collision?</a:t>
            </a:r>
          </a:p>
        </p:txBody>
      </p:sp>
      <p:sp>
        <p:nvSpPr>
          <p:cNvPr id="4" name="灯片编号占位符 3"/>
          <p:cNvSpPr>
            <a:spLocks noGrp="1"/>
          </p:cNvSpPr>
          <p:nvPr>
            <p:ph type="sldNum" sz="quarter" idx="5"/>
          </p:nvPr>
        </p:nvSpPr>
        <p:spPr/>
        <p:txBody>
          <a:bodyPr/>
          <a:lstStyle/>
          <a:p>
            <a:fld id="{C53F248A-FBD2-3E43-BDC1-41D53B616109}" type="slidenum">
              <a:rPr kumimoji="1" lang="zh-CN" altLang="en-US" smtClean="0"/>
              <a:t>5</a:t>
            </a:fld>
            <a:endParaRPr kumimoji="1" lang="zh-CN" altLang="en-US"/>
          </a:p>
        </p:txBody>
      </p:sp>
      <p:sp>
        <p:nvSpPr>
          <p:cNvPr id="5" name="Date Placeholder 4">
            <a:extLst>
              <a:ext uri="{FF2B5EF4-FFF2-40B4-BE49-F238E27FC236}">
                <a16:creationId xmlns:a16="http://schemas.microsoft.com/office/drawing/2014/main" id="{E51B6843-1626-D042-87C2-DDF5B14A6D39}"/>
              </a:ext>
            </a:extLst>
          </p:cNvPr>
          <p:cNvSpPr>
            <a:spLocks noGrp="1"/>
          </p:cNvSpPr>
          <p:nvPr>
            <p:ph type="dt" idx="1"/>
          </p:nvPr>
        </p:nvSpPr>
        <p:spPr/>
        <p:txBody>
          <a:bodyPr/>
          <a:lstStyle/>
          <a:p>
            <a:fld id="{5C14C4C0-1CEC-E64C-9DA8-3C5AF2205B6D}" type="datetime1">
              <a:rPr kumimoji="1" lang="en-US" altLang="zh-CN" smtClean="0"/>
              <a:t>5/18/24</a:t>
            </a:fld>
            <a:endParaRPr kumimoji="1" lang="zh-CN" altLang="en-US"/>
          </a:p>
        </p:txBody>
      </p:sp>
    </p:spTree>
    <p:extLst>
      <p:ext uri="{BB962C8B-B14F-4D97-AF65-F5344CB8AC3E}">
        <p14:creationId xmlns:p14="http://schemas.microsoft.com/office/powerpoint/2010/main" val="2597106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It’s due to an unexpected  the multiplicity and v2 </a:t>
                </a:r>
                <a:r>
                  <a:rPr kumimoji="1" lang="en-US" altLang="zh-CN" dirty="0" err="1"/>
                  <a:t>defference</a:t>
                </a:r>
                <a:r>
                  <a:rPr kumimoji="1" lang="en-US" altLang="zh-CN"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Differences in the multiplicity and 𝑣_2 is observed between the two 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If we want to figure out whether there is CME signal difference, the  differences should be cancel,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So, an force match is employed to remove these differences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When we moved to the multiplicity and v2,  the ratio of the Ru to Zr are clearly not </a:t>
                </a:r>
                <a:r>
                  <a:rPr kumimoji="1" lang="en-US" altLang="zh-CN" dirty="0" err="1"/>
                  <a:t>equit</a:t>
                </a:r>
                <a:r>
                  <a:rPr kumimoji="1" lang="en-US" altLang="zh-CN" dirty="0"/>
                  <a:t> to1,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br>
                  <a:rPr kumimoji="1" lang="en-US" altLang="zh-CN" dirty="0"/>
                </a:b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br>
                  <a:rPr kumimoji="1" lang="en-US" altLang="zh-CN" dirty="0"/>
                </a:b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br>
                  <a:rPr kumimoji="1" lang="en-US" altLang="zh-CN" dirty="0"/>
                </a:br>
                <a:r>
                  <a:rPr kumimoji="1" lang="en-US" altLang="zh-CN" dirty="0"/>
                  <a:t>The first blind analysis results from this important experiment were recently released by the STAR Collaboration.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Under the pre-defined assumption of identical background in </a:t>
                </a:r>
                <a:r>
                  <a:rPr kumimoji="1" lang="en-US" altLang="zh-CN" dirty="0" err="1"/>
                  <a:t>RuRu</a:t>
                </a:r>
                <a:r>
                  <a:rPr kumimoji="1" lang="en-US" altLang="zh-CN" dirty="0"/>
                  <a:t> and </a:t>
                </a:r>
                <a:r>
                  <a:rPr kumimoji="1" lang="en-US" altLang="zh-CN" dirty="0" err="1"/>
                  <a:t>ZrZr</a:t>
                </a:r>
                <a:r>
                  <a:rPr kumimoji="1" lang="en-US" altLang="zh-CN" dirty="0"/>
                  <a:t>, the results are inconsistent with the presence of CME, as well as with all existing theoretical models (whether including CME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 Unexpected backgrounds difference </a:t>
                </a:r>
                <a:r>
                  <a:rPr lang="en-US" sz="1200" dirty="0">
                    <a:solidFill>
                      <a:srgbClr val="000000"/>
                    </a:solidFill>
                    <a:ea typeface="Times New Roman" charset="0"/>
                    <a:cs typeface="Arial" panose="020B0604020202020204" pitchFamily="34" charset="0"/>
                  </a:rPr>
                  <a:t>in the multiplicity and </a:t>
                </a:r>
                <a:r>
                  <a:rPr lang="en-US" sz="1200" b="0" i="0">
                    <a:solidFill>
                      <a:srgbClr val="000000"/>
                    </a:solidFill>
                    <a:latin typeface="Cambria Math" panose="02040503050406030204" pitchFamily="18" charset="0"/>
                    <a:cs typeface="Arial" panose="020B0604020202020204" pitchFamily="34" charset="0"/>
                  </a:rPr>
                  <a:t>𝑣_2</a:t>
                </a:r>
                <a:r>
                  <a:rPr lang="en-US" sz="1200" dirty="0">
                    <a:solidFill>
                      <a:srgbClr val="000000"/>
                    </a:solidFill>
                    <a:ea typeface="Times New Roman" charset="0"/>
                    <a:cs typeface="Arial" panose="020B0604020202020204" pitchFamily="34" charset="0"/>
                  </a:rPr>
                  <a:t> is observed between the two species,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a:solidFill>
                      <a:srgbClr val="000000"/>
                    </a:solidFill>
                    <a:cs typeface="Arial" panose="020B0604020202020204" pitchFamily="34" charset="0"/>
                  </a:rPr>
                  <a:t>this difference is extremely important in the search for the ≈1% CME effect.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a:solidFill>
                      <a:srgbClr val="000000"/>
                    </a:solidFill>
                    <a:cs typeface="Arial" panose="020B0604020202020204" pitchFamily="34" charset="0"/>
                  </a:rPr>
                  <a:t>This situation requires a more careful isobar comparison with a proper baseline identification.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200" dirty="0">
                  <a:solidFill>
                    <a:srgbClr val="000000"/>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1" lang="en-US" altLang="zh-CN" dirty="0"/>
                </a:br>
                <a:br>
                  <a:rPr kumimoji="1" lang="en-US" altLang="zh-CN" dirty="0"/>
                </a:br>
                <a:r>
                  <a:rPr kumimoji="1" lang="en-US" altLang="zh-CN" dirty="0"/>
                  <a:t>The first blind analysis results from this important experiment were recently released by the STAR Collaboration.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Under the pre-defined assumption of identical background in </a:t>
                </a:r>
                <a:r>
                  <a:rPr kumimoji="1" lang="en-US" altLang="zh-CN" dirty="0" err="1"/>
                  <a:t>RuRu</a:t>
                </a:r>
                <a:r>
                  <a:rPr kumimoji="1" lang="en-US" altLang="zh-CN" dirty="0"/>
                  <a:t> and </a:t>
                </a:r>
                <a:r>
                  <a:rPr kumimoji="1" lang="en-US" altLang="zh-CN" dirty="0" err="1"/>
                  <a:t>ZrZr</a:t>
                </a:r>
                <a:r>
                  <a:rPr kumimoji="1" lang="en-US" altLang="zh-CN" dirty="0"/>
                  <a:t>, the results are inconsistent with the presence of CME, as well as with all existing theoretical models (whether including CME or not).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However the observed difference of backgrounds must be taken into account before any physical conclusion is drawn.</a:t>
                </a:r>
                <a:endParaRPr kumimoji="1" lang="zh-CN" altLang="en-US" dirty="0"/>
              </a:p>
            </p:txBody>
          </p:sp>
        </mc:Fallback>
      </mc:AlternateContent>
      <p:sp>
        <p:nvSpPr>
          <p:cNvPr id="4" name="灯片编号占位符 3"/>
          <p:cNvSpPr>
            <a:spLocks noGrp="1"/>
          </p:cNvSpPr>
          <p:nvPr>
            <p:ph type="sldNum" sz="quarter" idx="5"/>
          </p:nvPr>
        </p:nvSpPr>
        <p:spPr/>
        <p:txBody>
          <a:bodyPr/>
          <a:lstStyle/>
          <a:p>
            <a:fld id="{C53F248A-FBD2-3E43-BDC1-41D53B616109}" type="slidenum">
              <a:rPr kumimoji="1" lang="zh-CN" altLang="en-US" smtClean="0"/>
              <a:t>6</a:t>
            </a:fld>
            <a:endParaRPr kumimoji="1" lang="zh-CN" altLang="en-US"/>
          </a:p>
        </p:txBody>
      </p:sp>
      <p:sp>
        <p:nvSpPr>
          <p:cNvPr id="5" name="Date Placeholder 4">
            <a:extLst>
              <a:ext uri="{FF2B5EF4-FFF2-40B4-BE49-F238E27FC236}">
                <a16:creationId xmlns:a16="http://schemas.microsoft.com/office/drawing/2014/main" id="{9390DAAC-5586-C748-AD9C-B527B01CFC56}"/>
              </a:ext>
            </a:extLst>
          </p:cNvPr>
          <p:cNvSpPr>
            <a:spLocks noGrp="1"/>
          </p:cNvSpPr>
          <p:nvPr>
            <p:ph type="dt" idx="1"/>
          </p:nvPr>
        </p:nvSpPr>
        <p:spPr/>
        <p:txBody>
          <a:bodyPr/>
          <a:lstStyle/>
          <a:p>
            <a:fld id="{CE484836-5BA2-0046-AD8D-B2EE58362E0A}" type="datetime1">
              <a:rPr kumimoji="1" lang="en-US" altLang="zh-CN" smtClean="0"/>
              <a:t>5/18/24</a:t>
            </a:fld>
            <a:endParaRPr kumimoji="1" lang="zh-CN" altLang="en-US"/>
          </a:p>
        </p:txBody>
      </p:sp>
    </p:spTree>
    <p:extLst>
      <p:ext uri="{BB962C8B-B14F-4D97-AF65-F5344CB8AC3E}">
        <p14:creationId xmlns:p14="http://schemas.microsoft.com/office/powerpoint/2010/main" val="3089080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For an distribution can be  obtained in two system, for example, the particles of </a:t>
                </a:r>
                <a:r>
                  <a:rPr lang="en-US" sz="1600" dirty="0" err="1"/>
                  <a:t>intrrest</a:t>
                </a:r>
                <a:r>
                  <a:rPr lang="en-US" sz="1600" dirty="0"/>
                  <a:t> (POI), their distribution are different as show, Blue and black circle, then an weights can be apply to Ru in corresponding bin,  finally we have the red star, which are exactly the identical with the blue circle.</a:t>
                </a:r>
                <a:br>
                  <a:rPr lang="en-US" sz="1600" dirty="0"/>
                </a:b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 order to remove</a:t>
                </a:r>
                <a:r>
                  <a:rPr lang="en-US" sz="1600" baseline="0" dirty="0"/>
                  <a:t> the backgrounds difference in two system, a forced matched method is proposal.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ea typeface="Times New Roman" charset="0"/>
                    <a:cs typeface="Arial" panose="020B0604020202020204" pitchFamily="34" charset="0"/>
                  </a:rPr>
                  <a:t>, making the interpretation on the ratio between  isobar systems straightforward</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600"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analyze isobar data with forced match of M and v2</a:t>
                </a:r>
                <a:endParaRPr lang="en-CN" sz="1800">
                  <a:solidFill>
                    <a:srgbClr val="000000"/>
                  </a:solidFill>
                  <a:ea typeface="Times New Roman"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a typeface="Times New Roman" charset="0"/>
                    <a:cs typeface="Arial" panose="020B0604020202020204" pitchFamily="34" charset="0"/>
                  </a:rPr>
                  <a:t>In this way, the CME backgrounds(multiplicity for particles of interest(POI),</a:t>
                </a:r>
                <a:r>
                  <a:rPr lang="en-CN" sz="1200">
                    <a:solidFill>
                      <a:srgbClr val="000000"/>
                    </a:solidFill>
                    <a:ea typeface="Times New Roman" charset="0"/>
                    <a:cs typeface="Arial" panose="020B0604020202020204" pitchFamily="34" charset="0"/>
                  </a:rPr>
                  <a:t> </a:t>
                </a:r>
                <a:r>
                  <a:rPr lang="en-US" sz="1200" dirty="0">
                    <a:solidFill>
                      <a:srgbClr val="000000"/>
                    </a:solidFill>
                    <a:ea typeface="Times New Roman" charset="0"/>
                    <a:cs typeface="Arial" panose="020B0604020202020204" pitchFamily="34" charset="0"/>
                  </a:rPr>
                  <a:t> </a:t>
                </a:r>
                <a:r>
                  <a:rPr lang="en-US" sz="1200" i="0">
                    <a:solidFill>
                      <a:srgbClr val="000000"/>
                    </a:solidFill>
                    <a:latin typeface="Cambria Math" panose="02040503050406030204" pitchFamily="18" charset="0"/>
                    <a:cs typeface="Arial" panose="020B0604020202020204" pitchFamily="34" charset="0"/>
                  </a:rPr>
                  <a:t>𝑣_2 (</a:t>
                </a:r>
                <a:r>
                  <a:rPr lang="en-US" sz="1200" b="0" i="0">
                    <a:solidFill>
                      <a:srgbClr val="000000"/>
                    </a:solidFill>
                    <a:latin typeface="Cambria Math" panose="02040503050406030204" pitchFamily="18" charset="0"/>
                    <a:cs typeface="Arial" panose="020B0604020202020204" pitchFamily="34" charset="0"/>
                  </a:rPr>
                  <a:t>𝑜𝑏𝑠𝑒𝑟𝑣𝑒)</a:t>
                </a:r>
                <a:r>
                  <a:rPr lang="en-US" sz="1200" dirty="0">
                    <a:solidFill>
                      <a:srgbClr val="000000"/>
                    </a:solidFill>
                    <a:ea typeface="Times New Roman" charset="0"/>
                    <a:cs typeface="Arial" panose="020B0604020202020204" pitchFamily="34" charset="0"/>
                  </a:rPr>
                  <a:t> and resolution) can be exactly the same in two Isobar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mc:Fallback>
      </mc:AlternateContent>
      <p:sp>
        <p:nvSpPr>
          <p:cNvPr id="4" name="灯片编号占位符 3"/>
          <p:cNvSpPr>
            <a:spLocks noGrp="1"/>
          </p:cNvSpPr>
          <p:nvPr>
            <p:ph type="sldNum" sz="quarter" idx="5"/>
          </p:nvPr>
        </p:nvSpPr>
        <p:spPr/>
        <p:txBody>
          <a:bodyPr/>
          <a:lstStyle/>
          <a:p>
            <a:fld id="{C53F248A-FBD2-3E43-BDC1-41D53B616109}" type="slidenum">
              <a:rPr kumimoji="1" lang="zh-CN" altLang="en-US" smtClean="0"/>
              <a:t>7</a:t>
            </a:fld>
            <a:endParaRPr kumimoji="1" lang="zh-CN" altLang="en-US"/>
          </a:p>
        </p:txBody>
      </p:sp>
      <p:sp>
        <p:nvSpPr>
          <p:cNvPr id="5" name="Date Placeholder 4">
            <a:extLst>
              <a:ext uri="{FF2B5EF4-FFF2-40B4-BE49-F238E27FC236}">
                <a16:creationId xmlns:a16="http://schemas.microsoft.com/office/drawing/2014/main" id="{9390DAAC-5586-C748-AD9C-B527B01CFC56}"/>
              </a:ext>
            </a:extLst>
          </p:cNvPr>
          <p:cNvSpPr>
            <a:spLocks noGrp="1"/>
          </p:cNvSpPr>
          <p:nvPr>
            <p:ph type="dt" idx="1"/>
          </p:nvPr>
        </p:nvSpPr>
        <p:spPr/>
        <p:txBody>
          <a:bodyPr/>
          <a:lstStyle/>
          <a:p>
            <a:fld id="{929B10B4-7E73-8D49-B66A-9DC4FAC7C609}" type="datetime1">
              <a:rPr kumimoji="1" lang="en-US" altLang="zh-CN" smtClean="0"/>
              <a:t>5/18/24</a:t>
            </a:fld>
            <a:endParaRPr kumimoji="1" lang="zh-CN" altLang="en-US"/>
          </a:p>
        </p:txBody>
      </p:sp>
    </p:spTree>
    <p:extLst>
      <p:ext uri="{BB962C8B-B14F-4D97-AF65-F5344CB8AC3E}">
        <p14:creationId xmlns:p14="http://schemas.microsoft.com/office/powerpoint/2010/main" val="2447290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JetBrains Mono"/>
              </a:rPr>
              <a:t>open diamond, open square, open circle</a:t>
            </a:r>
            <a:endParaRPr lang="en-US" sz="1200" dirty="0">
              <a:solidFill>
                <a:srgbClr val="000000"/>
              </a:solidFill>
              <a:ea typeface="Times New Roman" charset="0"/>
              <a:cs typeface="Arial" panose="020B0604020202020204" pitchFamily="34" charset="0"/>
            </a:endParaRPr>
          </a:p>
        </p:txBody>
      </p:sp>
      <p:sp>
        <p:nvSpPr>
          <p:cNvPr id="4" name="灯片编号占位符 3"/>
          <p:cNvSpPr>
            <a:spLocks noGrp="1"/>
          </p:cNvSpPr>
          <p:nvPr>
            <p:ph type="sldNum" sz="quarter" idx="5"/>
          </p:nvPr>
        </p:nvSpPr>
        <p:spPr/>
        <p:txBody>
          <a:bodyPr/>
          <a:lstStyle/>
          <a:p>
            <a:fld id="{C53F248A-FBD2-3E43-BDC1-41D53B616109}" type="slidenum">
              <a:rPr kumimoji="1" lang="zh-CN" altLang="en-US" smtClean="0"/>
              <a:t>8</a:t>
            </a:fld>
            <a:endParaRPr kumimoji="1" lang="zh-CN" altLang="en-US"/>
          </a:p>
        </p:txBody>
      </p:sp>
      <p:sp>
        <p:nvSpPr>
          <p:cNvPr id="5" name="Date Placeholder 4">
            <a:extLst>
              <a:ext uri="{FF2B5EF4-FFF2-40B4-BE49-F238E27FC236}">
                <a16:creationId xmlns:a16="http://schemas.microsoft.com/office/drawing/2014/main" id="{9390DAAC-5586-C748-AD9C-B527B01CFC56}"/>
              </a:ext>
            </a:extLst>
          </p:cNvPr>
          <p:cNvSpPr>
            <a:spLocks noGrp="1"/>
          </p:cNvSpPr>
          <p:nvPr>
            <p:ph type="dt" idx="1"/>
          </p:nvPr>
        </p:nvSpPr>
        <p:spPr/>
        <p:txBody>
          <a:bodyPr/>
          <a:lstStyle/>
          <a:p>
            <a:fld id="{6A322902-08D5-E04F-AECE-C5D43A520A79}" type="datetime1">
              <a:rPr kumimoji="1" lang="en-US" altLang="zh-CN" smtClean="0"/>
              <a:t>5/18/24</a:t>
            </a:fld>
            <a:endParaRPr kumimoji="1" lang="zh-CN" altLang="en-US"/>
          </a:p>
        </p:txBody>
      </p:sp>
    </p:spTree>
    <p:extLst>
      <p:ext uri="{BB962C8B-B14F-4D97-AF65-F5344CB8AC3E}">
        <p14:creationId xmlns:p14="http://schemas.microsoft.com/office/powerpoint/2010/main" val="3141366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342900" indent="-342900" algn="l">
                  <a:buFont typeface="Arial" panose="020B0604020202020204" pitchFamily="34" charset="0"/>
                  <a:buChar char="•"/>
                </a:pPr>
                <a:r>
                  <a:rPr lang="en-US" sz="1600" b="0" i="0" dirty="0">
                    <a:solidFill>
                      <a:srgbClr val="555555"/>
                    </a:solidFill>
                    <a:effectLst/>
                  </a:rPr>
                  <a:t>Heavy Ion Jet </a:t>
                </a:r>
                <a:r>
                  <a:rPr lang="en-US" sz="1600" b="0" i="0" dirty="0" err="1">
                    <a:solidFill>
                      <a:srgbClr val="555555"/>
                    </a:solidFill>
                    <a:effectLst/>
                  </a:rPr>
                  <a:t>INteraction</a:t>
                </a:r>
                <a:r>
                  <a:rPr lang="en-US" sz="1600" b="0" i="0" dirty="0">
                    <a:solidFill>
                      <a:srgbClr val="555555"/>
                    </a:solidFill>
                    <a:effectLst/>
                  </a:rPr>
                  <a:t> Generator:</a:t>
                </a:r>
              </a:p>
              <a:p>
                <a:pPr algn="l"/>
                <a:r>
                  <a:rPr lang="en-US" sz="1600" b="0" i="0" dirty="0">
                    <a:solidFill>
                      <a:srgbClr val="555555"/>
                    </a:solidFill>
                    <a:effectLst/>
                  </a:rPr>
                  <a:t>    which simulates </a:t>
                </a:r>
                <a:r>
                  <a:rPr lang="en-US" sz="1600" b="0" i="0" dirty="0" err="1">
                    <a:solidFill>
                      <a:srgbClr val="555555"/>
                    </a:solidFill>
                    <a:effectLst/>
                  </a:rPr>
                  <a:t>parton-parton</a:t>
                </a:r>
                <a:r>
                  <a:rPr lang="en-US" sz="1600" b="0" i="0" dirty="0">
                    <a:solidFill>
                      <a:srgbClr val="555555"/>
                    </a:solidFill>
                    <a:effectLst/>
                  </a:rPr>
                  <a:t> hard scatterings based on perturbative QCD and gives a reasonable description of partonic energy loss in the QGP medium (jet quenching).</a:t>
                </a:r>
                <a:endParaRPr lang="en-CN" sz="1600" b="0" i="0" dirty="0">
                  <a:solidFill>
                    <a:srgbClr val="555555"/>
                  </a:solidFill>
                  <a:effectLst/>
                </a:endParaRPr>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analyze isobar data with forced match of M and v2</a:t>
                </a:r>
                <a:endParaRPr lang="en-CN" sz="1800">
                  <a:solidFill>
                    <a:srgbClr val="000000"/>
                  </a:solidFill>
                  <a:ea typeface="Times New Roman"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a typeface="Times New Roman" charset="0"/>
                    <a:cs typeface="Arial" panose="020B0604020202020204" pitchFamily="34" charset="0"/>
                  </a:rPr>
                  <a:t>In this way, the CME backgrounds(multiplicity for particles of interest(POI),</a:t>
                </a:r>
                <a:r>
                  <a:rPr lang="en-CN" sz="1200">
                    <a:solidFill>
                      <a:srgbClr val="000000"/>
                    </a:solidFill>
                    <a:ea typeface="Times New Roman" charset="0"/>
                    <a:cs typeface="Arial" panose="020B0604020202020204" pitchFamily="34" charset="0"/>
                  </a:rPr>
                  <a:t> </a:t>
                </a:r>
                <a:r>
                  <a:rPr lang="en-US" sz="1200" dirty="0">
                    <a:solidFill>
                      <a:srgbClr val="000000"/>
                    </a:solidFill>
                    <a:ea typeface="Times New Roman" charset="0"/>
                    <a:cs typeface="Arial" panose="020B0604020202020204" pitchFamily="34" charset="0"/>
                  </a:rPr>
                  <a:t> </a:t>
                </a:r>
                <a:r>
                  <a:rPr lang="en-US" sz="1200" i="0">
                    <a:solidFill>
                      <a:srgbClr val="000000"/>
                    </a:solidFill>
                    <a:latin typeface="Cambria Math" panose="02040503050406030204" pitchFamily="18" charset="0"/>
                    <a:cs typeface="Arial" panose="020B0604020202020204" pitchFamily="34" charset="0"/>
                  </a:rPr>
                  <a:t>𝑣_2 (</a:t>
                </a:r>
                <a:r>
                  <a:rPr lang="en-US" sz="1200" b="0" i="0">
                    <a:solidFill>
                      <a:srgbClr val="000000"/>
                    </a:solidFill>
                    <a:latin typeface="Cambria Math" panose="02040503050406030204" pitchFamily="18" charset="0"/>
                    <a:cs typeface="Arial" panose="020B0604020202020204" pitchFamily="34" charset="0"/>
                  </a:rPr>
                  <a:t>𝑜𝑏𝑠𝑒𝑟𝑣𝑒)</a:t>
                </a:r>
                <a:r>
                  <a:rPr lang="en-US" sz="1200" dirty="0">
                    <a:solidFill>
                      <a:srgbClr val="000000"/>
                    </a:solidFill>
                    <a:ea typeface="Times New Roman" charset="0"/>
                    <a:cs typeface="Arial" panose="020B0604020202020204" pitchFamily="34" charset="0"/>
                  </a:rPr>
                  <a:t> and resolution) can be exactly the same in two Isobar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mc:Fallback>
      </mc:AlternateContent>
      <p:sp>
        <p:nvSpPr>
          <p:cNvPr id="4" name="灯片编号占位符 3"/>
          <p:cNvSpPr>
            <a:spLocks noGrp="1"/>
          </p:cNvSpPr>
          <p:nvPr>
            <p:ph type="sldNum" sz="quarter" idx="5"/>
          </p:nvPr>
        </p:nvSpPr>
        <p:spPr/>
        <p:txBody>
          <a:bodyPr/>
          <a:lstStyle/>
          <a:p>
            <a:fld id="{C53F248A-FBD2-3E43-BDC1-41D53B616109}" type="slidenum">
              <a:rPr kumimoji="1" lang="zh-CN" altLang="en-US" smtClean="0"/>
              <a:t>9</a:t>
            </a:fld>
            <a:endParaRPr kumimoji="1" lang="zh-CN" altLang="en-US"/>
          </a:p>
        </p:txBody>
      </p:sp>
      <p:sp>
        <p:nvSpPr>
          <p:cNvPr id="5" name="Date Placeholder 4">
            <a:extLst>
              <a:ext uri="{FF2B5EF4-FFF2-40B4-BE49-F238E27FC236}">
                <a16:creationId xmlns:a16="http://schemas.microsoft.com/office/drawing/2014/main" id="{9390DAAC-5586-C748-AD9C-B527B01CFC56}"/>
              </a:ext>
            </a:extLst>
          </p:cNvPr>
          <p:cNvSpPr>
            <a:spLocks noGrp="1"/>
          </p:cNvSpPr>
          <p:nvPr>
            <p:ph type="dt" idx="1"/>
          </p:nvPr>
        </p:nvSpPr>
        <p:spPr/>
        <p:txBody>
          <a:bodyPr/>
          <a:lstStyle/>
          <a:p>
            <a:fld id="{929B10B4-7E73-8D49-B66A-9DC4FAC7C609}" type="datetime1">
              <a:rPr kumimoji="1" lang="en-US" altLang="zh-CN" smtClean="0"/>
              <a:t>5/18/24</a:t>
            </a:fld>
            <a:endParaRPr kumimoji="1" lang="zh-CN" altLang="en-US"/>
          </a:p>
        </p:txBody>
      </p:sp>
    </p:spTree>
    <p:extLst>
      <p:ext uri="{BB962C8B-B14F-4D97-AF65-F5344CB8AC3E}">
        <p14:creationId xmlns:p14="http://schemas.microsoft.com/office/powerpoint/2010/main" val="631152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r>
              <a:rPr kumimoji="1" lang="en-US" altLang="zh-CN"/>
              <a:t>Yufu Lin</a:t>
            </a:r>
            <a:endParaRPr kumimoji="1" lang="zh-CN" altLang="en-US"/>
          </a:p>
        </p:txBody>
      </p:sp>
      <p:sp>
        <p:nvSpPr>
          <p:cNvPr id="5" name="页脚占位符 4"/>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6" name="幻灯片编号占位符 5"/>
          <p:cNvSpPr>
            <a:spLocks noGrp="1"/>
          </p:cNvSpPr>
          <p:nvPr>
            <p:ph type="sldNum" sz="quarter" idx="12"/>
          </p:nvPr>
        </p:nvSpPr>
        <p:spPr/>
        <p:txBody>
          <a:bodyPr/>
          <a:lstStyle/>
          <a:p>
            <a:fld id="{4E9CE723-9E13-E64D-969C-AFC3C0AC44EC}" type="slidenum">
              <a:rPr kumimoji="1" lang="zh-CN" altLang="en-US" smtClean="0"/>
              <a:t>‹#›</a:t>
            </a:fld>
            <a:endParaRPr kumimoji="1" lang="zh-CN" altLang="en-US"/>
          </a:p>
        </p:txBody>
      </p:sp>
    </p:spTree>
    <p:extLst>
      <p:ext uri="{BB962C8B-B14F-4D97-AF65-F5344CB8AC3E}">
        <p14:creationId xmlns:p14="http://schemas.microsoft.com/office/powerpoint/2010/main" val="1819358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r>
              <a:rPr kumimoji="1" lang="en-US" altLang="zh-CN"/>
              <a:t>Yufu Lin</a:t>
            </a:r>
            <a:endParaRPr kumimoji="1" lang="zh-CN" altLang="en-US"/>
          </a:p>
        </p:txBody>
      </p:sp>
      <p:sp>
        <p:nvSpPr>
          <p:cNvPr id="5" name="页脚占位符 4"/>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6" name="幻灯片编号占位符 5"/>
          <p:cNvSpPr>
            <a:spLocks noGrp="1"/>
          </p:cNvSpPr>
          <p:nvPr>
            <p:ph type="sldNum" sz="quarter" idx="12"/>
          </p:nvPr>
        </p:nvSpPr>
        <p:spPr/>
        <p:txBody>
          <a:bodyPr/>
          <a:lstStyle/>
          <a:p>
            <a:fld id="{4E9CE723-9E13-E64D-969C-AFC3C0AC44EC}" type="slidenum">
              <a:rPr kumimoji="1" lang="zh-CN" altLang="en-US" smtClean="0"/>
              <a:t>‹#›</a:t>
            </a:fld>
            <a:endParaRPr kumimoji="1" lang="zh-CN" altLang="en-US"/>
          </a:p>
        </p:txBody>
      </p:sp>
    </p:spTree>
    <p:extLst>
      <p:ext uri="{BB962C8B-B14F-4D97-AF65-F5344CB8AC3E}">
        <p14:creationId xmlns:p14="http://schemas.microsoft.com/office/powerpoint/2010/main" val="798998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r>
              <a:rPr kumimoji="1" lang="en-US" altLang="zh-CN"/>
              <a:t>Yufu Lin</a:t>
            </a:r>
            <a:endParaRPr kumimoji="1" lang="zh-CN" altLang="en-US"/>
          </a:p>
        </p:txBody>
      </p:sp>
      <p:sp>
        <p:nvSpPr>
          <p:cNvPr id="5" name="页脚占位符 4"/>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6" name="幻灯片编号占位符 5"/>
          <p:cNvSpPr>
            <a:spLocks noGrp="1"/>
          </p:cNvSpPr>
          <p:nvPr>
            <p:ph type="sldNum" sz="quarter" idx="12"/>
          </p:nvPr>
        </p:nvSpPr>
        <p:spPr/>
        <p:txBody>
          <a:bodyPr/>
          <a:lstStyle/>
          <a:p>
            <a:fld id="{4E9CE723-9E13-E64D-969C-AFC3C0AC44EC}" type="slidenum">
              <a:rPr kumimoji="1" lang="zh-CN" altLang="en-US" smtClean="0"/>
              <a:t>‹#›</a:t>
            </a:fld>
            <a:endParaRPr kumimoji="1" lang="zh-CN" altLang="en-US"/>
          </a:p>
        </p:txBody>
      </p:sp>
    </p:spTree>
    <p:extLst>
      <p:ext uri="{BB962C8B-B14F-4D97-AF65-F5344CB8AC3E}">
        <p14:creationId xmlns:p14="http://schemas.microsoft.com/office/powerpoint/2010/main" val="546107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r>
              <a:rPr kumimoji="1" lang="en-US" altLang="zh-CN"/>
              <a:t>Yufu Lin</a:t>
            </a:r>
            <a:endParaRPr kumimoji="1" lang="zh-CN" altLang="en-US"/>
          </a:p>
        </p:txBody>
      </p:sp>
      <p:sp>
        <p:nvSpPr>
          <p:cNvPr id="5" name="页脚占位符 4"/>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6" name="幻灯片编号占位符 5"/>
          <p:cNvSpPr>
            <a:spLocks noGrp="1"/>
          </p:cNvSpPr>
          <p:nvPr>
            <p:ph type="sldNum" sz="quarter" idx="12"/>
          </p:nvPr>
        </p:nvSpPr>
        <p:spPr/>
        <p:txBody>
          <a:bodyPr/>
          <a:lstStyle/>
          <a:p>
            <a:fld id="{4E9CE723-9E13-E64D-969C-AFC3C0AC44EC}" type="slidenum">
              <a:rPr kumimoji="1" lang="zh-CN" altLang="en-US" smtClean="0"/>
              <a:t>‹#›</a:t>
            </a:fld>
            <a:endParaRPr kumimoji="1" lang="zh-CN" altLang="en-US"/>
          </a:p>
        </p:txBody>
      </p:sp>
    </p:spTree>
    <p:extLst>
      <p:ext uri="{BB962C8B-B14F-4D97-AF65-F5344CB8AC3E}">
        <p14:creationId xmlns:p14="http://schemas.microsoft.com/office/powerpoint/2010/main" val="2085336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r>
              <a:rPr kumimoji="1" lang="en-US" altLang="zh-CN"/>
              <a:t>Yufu Lin</a:t>
            </a:r>
            <a:endParaRPr kumimoji="1" lang="zh-CN" altLang="en-US"/>
          </a:p>
        </p:txBody>
      </p:sp>
      <p:sp>
        <p:nvSpPr>
          <p:cNvPr id="5" name="页脚占位符 4"/>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6" name="幻灯片编号占位符 5"/>
          <p:cNvSpPr>
            <a:spLocks noGrp="1"/>
          </p:cNvSpPr>
          <p:nvPr>
            <p:ph type="sldNum" sz="quarter" idx="12"/>
          </p:nvPr>
        </p:nvSpPr>
        <p:spPr/>
        <p:txBody>
          <a:bodyPr/>
          <a:lstStyle/>
          <a:p>
            <a:fld id="{4E9CE723-9E13-E64D-969C-AFC3C0AC44EC}" type="slidenum">
              <a:rPr kumimoji="1" lang="zh-CN" altLang="en-US" smtClean="0"/>
              <a:t>‹#›</a:t>
            </a:fld>
            <a:endParaRPr kumimoji="1" lang="zh-CN" altLang="en-US"/>
          </a:p>
        </p:txBody>
      </p:sp>
    </p:spTree>
    <p:extLst>
      <p:ext uri="{BB962C8B-B14F-4D97-AF65-F5344CB8AC3E}">
        <p14:creationId xmlns:p14="http://schemas.microsoft.com/office/powerpoint/2010/main" val="1322108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r>
              <a:rPr kumimoji="1" lang="en-US" altLang="zh-CN"/>
              <a:t>Yufu Lin</a:t>
            </a:r>
            <a:endParaRPr kumimoji="1" lang="zh-CN" altLang="en-US"/>
          </a:p>
        </p:txBody>
      </p:sp>
      <p:sp>
        <p:nvSpPr>
          <p:cNvPr id="6" name="页脚占位符 5"/>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7" name="幻灯片编号占位符 6"/>
          <p:cNvSpPr>
            <a:spLocks noGrp="1"/>
          </p:cNvSpPr>
          <p:nvPr>
            <p:ph type="sldNum" sz="quarter" idx="12"/>
          </p:nvPr>
        </p:nvSpPr>
        <p:spPr/>
        <p:txBody>
          <a:bodyPr/>
          <a:lstStyle/>
          <a:p>
            <a:fld id="{4E9CE723-9E13-E64D-969C-AFC3C0AC44EC}" type="slidenum">
              <a:rPr kumimoji="1" lang="zh-CN" altLang="en-US" smtClean="0"/>
              <a:t>‹#›</a:t>
            </a:fld>
            <a:endParaRPr kumimoji="1" lang="zh-CN" altLang="en-US"/>
          </a:p>
        </p:txBody>
      </p:sp>
    </p:spTree>
    <p:extLst>
      <p:ext uri="{BB962C8B-B14F-4D97-AF65-F5344CB8AC3E}">
        <p14:creationId xmlns:p14="http://schemas.microsoft.com/office/powerpoint/2010/main" val="669406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r>
              <a:rPr kumimoji="1" lang="en-US" altLang="zh-CN"/>
              <a:t>Yufu Lin</a:t>
            </a:r>
            <a:endParaRPr kumimoji="1" lang="zh-CN" altLang="en-US"/>
          </a:p>
        </p:txBody>
      </p:sp>
      <p:sp>
        <p:nvSpPr>
          <p:cNvPr id="8" name="页脚占位符 7"/>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9" name="幻灯片编号占位符 8"/>
          <p:cNvSpPr>
            <a:spLocks noGrp="1"/>
          </p:cNvSpPr>
          <p:nvPr>
            <p:ph type="sldNum" sz="quarter" idx="12"/>
          </p:nvPr>
        </p:nvSpPr>
        <p:spPr/>
        <p:txBody>
          <a:bodyPr/>
          <a:lstStyle/>
          <a:p>
            <a:fld id="{4E9CE723-9E13-E64D-969C-AFC3C0AC44EC}" type="slidenum">
              <a:rPr kumimoji="1" lang="zh-CN" altLang="en-US" smtClean="0"/>
              <a:t>‹#›</a:t>
            </a:fld>
            <a:endParaRPr kumimoji="1" lang="zh-CN" altLang="en-US"/>
          </a:p>
        </p:txBody>
      </p:sp>
    </p:spTree>
    <p:extLst>
      <p:ext uri="{BB962C8B-B14F-4D97-AF65-F5344CB8AC3E}">
        <p14:creationId xmlns:p14="http://schemas.microsoft.com/office/powerpoint/2010/main" val="55496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r>
              <a:rPr kumimoji="1" lang="en-US" altLang="zh-CN"/>
              <a:t>Yufu Lin</a:t>
            </a:r>
            <a:endParaRPr kumimoji="1" lang="zh-CN" altLang="en-US"/>
          </a:p>
        </p:txBody>
      </p:sp>
      <p:sp>
        <p:nvSpPr>
          <p:cNvPr id="4" name="页脚占位符 3"/>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5" name="幻灯片编号占位符 4"/>
          <p:cNvSpPr>
            <a:spLocks noGrp="1"/>
          </p:cNvSpPr>
          <p:nvPr>
            <p:ph type="sldNum" sz="quarter" idx="12"/>
          </p:nvPr>
        </p:nvSpPr>
        <p:spPr/>
        <p:txBody>
          <a:bodyPr/>
          <a:lstStyle/>
          <a:p>
            <a:fld id="{4E9CE723-9E13-E64D-969C-AFC3C0AC44EC}" type="slidenum">
              <a:rPr kumimoji="1" lang="zh-CN" altLang="en-US" smtClean="0"/>
              <a:t>‹#›</a:t>
            </a:fld>
            <a:endParaRPr kumimoji="1" lang="zh-CN" altLang="en-US"/>
          </a:p>
        </p:txBody>
      </p:sp>
    </p:spTree>
    <p:extLst>
      <p:ext uri="{BB962C8B-B14F-4D97-AF65-F5344CB8AC3E}">
        <p14:creationId xmlns:p14="http://schemas.microsoft.com/office/powerpoint/2010/main" val="718377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r>
              <a:rPr kumimoji="1" lang="en-US" altLang="zh-CN"/>
              <a:t>Yufu Lin</a:t>
            </a:r>
            <a:endParaRPr kumimoji="1" lang="zh-CN" altLang="en-US"/>
          </a:p>
        </p:txBody>
      </p:sp>
      <p:sp>
        <p:nvSpPr>
          <p:cNvPr id="3" name="页脚占位符 2"/>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4" name="幻灯片编号占位符 3"/>
          <p:cNvSpPr>
            <a:spLocks noGrp="1"/>
          </p:cNvSpPr>
          <p:nvPr>
            <p:ph type="sldNum" sz="quarter" idx="12"/>
          </p:nvPr>
        </p:nvSpPr>
        <p:spPr/>
        <p:txBody>
          <a:bodyPr/>
          <a:lstStyle/>
          <a:p>
            <a:fld id="{4E9CE723-9E13-E64D-969C-AFC3C0AC44EC}" type="slidenum">
              <a:rPr kumimoji="1" lang="zh-CN" altLang="en-US" smtClean="0"/>
              <a:t>‹#›</a:t>
            </a:fld>
            <a:endParaRPr kumimoji="1" lang="zh-CN" altLang="en-US"/>
          </a:p>
        </p:txBody>
      </p:sp>
    </p:spTree>
    <p:extLst>
      <p:ext uri="{BB962C8B-B14F-4D97-AF65-F5344CB8AC3E}">
        <p14:creationId xmlns:p14="http://schemas.microsoft.com/office/powerpoint/2010/main" val="620738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r>
              <a:rPr kumimoji="1" lang="en-US" altLang="zh-CN"/>
              <a:t>Yufu Lin</a:t>
            </a:r>
            <a:endParaRPr kumimoji="1" lang="zh-CN" altLang="en-US"/>
          </a:p>
        </p:txBody>
      </p:sp>
      <p:sp>
        <p:nvSpPr>
          <p:cNvPr id="6" name="页脚占位符 5"/>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7" name="幻灯片编号占位符 6"/>
          <p:cNvSpPr>
            <a:spLocks noGrp="1"/>
          </p:cNvSpPr>
          <p:nvPr>
            <p:ph type="sldNum" sz="quarter" idx="12"/>
          </p:nvPr>
        </p:nvSpPr>
        <p:spPr/>
        <p:txBody>
          <a:bodyPr/>
          <a:lstStyle/>
          <a:p>
            <a:fld id="{4E9CE723-9E13-E64D-969C-AFC3C0AC44EC}" type="slidenum">
              <a:rPr kumimoji="1" lang="zh-CN" altLang="en-US" smtClean="0"/>
              <a:t>‹#›</a:t>
            </a:fld>
            <a:endParaRPr kumimoji="1" lang="zh-CN" altLang="en-US"/>
          </a:p>
        </p:txBody>
      </p:sp>
    </p:spTree>
    <p:extLst>
      <p:ext uri="{BB962C8B-B14F-4D97-AF65-F5344CB8AC3E}">
        <p14:creationId xmlns:p14="http://schemas.microsoft.com/office/powerpoint/2010/main" val="28115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r>
              <a:rPr kumimoji="1" lang="en-US" altLang="zh-CN"/>
              <a:t>Yufu Lin</a:t>
            </a:r>
            <a:endParaRPr kumimoji="1" lang="zh-CN" altLang="en-US"/>
          </a:p>
        </p:txBody>
      </p:sp>
      <p:sp>
        <p:nvSpPr>
          <p:cNvPr id="6" name="页脚占位符 5"/>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7" name="幻灯片编号占位符 6"/>
          <p:cNvSpPr>
            <a:spLocks noGrp="1"/>
          </p:cNvSpPr>
          <p:nvPr>
            <p:ph type="sldNum" sz="quarter" idx="12"/>
          </p:nvPr>
        </p:nvSpPr>
        <p:spPr/>
        <p:txBody>
          <a:bodyPr/>
          <a:lstStyle/>
          <a:p>
            <a:fld id="{4E9CE723-9E13-E64D-969C-AFC3C0AC44EC}" type="slidenum">
              <a:rPr kumimoji="1" lang="zh-CN" altLang="en-US" smtClean="0"/>
              <a:t>‹#›</a:t>
            </a:fld>
            <a:endParaRPr kumimoji="1" lang="zh-CN" altLang="en-US"/>
          </a:p>
        </p:txBody>
      </p:sp>
    </p:spTree>
    <p:extLst>
      <p:ext uri="{BB962C8B-B14F-4D97-AF65-F5344CB8AC3E}">
        <p14:creationId xmlns:p14="http://schemas.microsoft.com/office/powerpoint/2010/main" val="856766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zh-CN"/>
              <a:t>Yufu Lin</a:t>
            </a:r>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9CE723-9E13-E64D-969C-AFC3C0AC44EC}" type="slidenum">
              <a:rPr kumimoji="1" lang="zh-CN" altLang="en-US" smtClean="0"/>
              <a:t>‹#›</a:t>
            </a:fld>
            <a:endParaRPr kumimoji="1" lang="zh-CN" altLang="en-US"/>
          </a:p>
        </p:txBody>
      </p:sp>
    </p:spTree>
    <p:extLst>
      <p:ext uri="{BB962C8B-B14F-4D97-AF65-F5344CB8AC3E}">
        <p14:creationId xmlns:p14="http://schemas.microsoft.com/office/powerpoint/2010/main" val="346884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0.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1.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0.emf"/><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www.nobelprize.org/prizes/physics/1957/summary/" TargetMode="External"/><Relationship Id="rId5" Type="http://schemas.openxmlformats.org/officeDocument/2006/relationships/image" Target="../media/image34.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1.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1.png"/><Relationship Id="rId7" Type="http://schemas.openxmlformats.org/officeDocument/2006/relationships/image" Target="../media/image44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20.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7.png"/><Relationship Id="rId4" Type="http://schemas.openxmlformats.org/officeDocument/2006/relationships/image" Target="../media/image51.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60.png"/><Relationship Id="rId12" Type="http://schemas.openxmlformats.org/officeDocument/2006/relationships/image" Target="../media/image20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emf"/><Relationship Id="rId11" Type="http://schemas.openxmlformats.org/officeDocument/2006/relationships/image" Target="../media/image190.png"/><Relationship Id="rId5" Type="http://schemas.openxmlformats.org/officeDocument/2006/relationships/image" Target="../media/image110.png"/><Relationship Id="rId4" Type="http://schemas.openxmlformats.org/officeDocument/2006/relationships/image" Target="../media/image100.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0.png"/><Relationship Id="rId11" Type="http://schemas.openxmlformats.org/officeDocument/2006/relationships/image" Target="../media/image28.png"/><Relationship Id="rId5" Type="http://schemas.openxmlformats.org/officeDocument/2006/relationships/image" Target="../media/image240.png"/><Relationship Id="rId4" Type="http://schemas.openxmlformats.org/officeDocument/2006/relationships/image" Target="../media/image230.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70.png"/><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0B2B-96A5-1B45-AF77-9FCE53284CD9}"/>
              </a:ext>
            </a:extLst>
          </p:cNvPr>
          <p:cNvSpPr>
            <a:spLocks noGrp="1"/>
          </p:cNvSpPr>
          <p:nvPr>
            <p:ph type="ctrTitle"/>
          </p:nvPr>
        </p:nvSpPr>
        <p:spPr>
          <a:xfrm>
            <a:off x="1059364" y="1385427"/>
            <a:ext cx="10006200" cy="1631283"/>
          </a:xfrm>
        </p:spPr>
        <p:txBody>
          <a:bodyPr>
            <a:normAutofit fontScale="90000"/>
          </a:bodyPr>
          <a:lstStyle/>
          <a:p>
            <a:r>
              <a:rPr lang="en-US" sz="4000" dirty="0">
                <a:solidFill>
                  <a:srgbClr val="0432FF"/>
                </a:solidFill>
              </a:rPr>
              <a:t>Search for the Chiral Magnetic Effect </a:t>
            </a:r>
            <a:br>
              <a:rPr lang="en-US" sz="4000" dirty="0">
                <a:solidFill>
                  <a:srgbClr val="0432FF"/>
                </a:solidFill>
              </a:rPr>
            </a:br>
            <a:r>
              <a:rPr lang="en-US" sz="4000" dirty="0">
                <a:solidFill>
                  <a:srgbClr val="0432FF"/>
                </a:solidFill>
              </a:rPr>
              <a:t>with Forced Match of Multiplicity and Elliptic Flow in Isobar Collisions at STAR </a:t>
            </a:r>
          </a:p>
        </p:txBody>
      </p:sp>
      <p:sp>
        <p:nvSpPr>
          <p:cNvPr id="5" name="CustomShape 2">
            <a:extLst>
              <a:ext uri="{FF2B5EF4-FFF2-40B4-BE49-F238E27FC236}">
                <a16:creationId xmlns:a16="http://schemas.microsoft.com/office/drawing/2014/main" id="{AE2C6D5F-37D6-6940-9E19-1AEA64E82F0F}"/>
              </a:ext>
            </a:extLst>
          </p:cNvPr>
          <p:cNvSpPr/>
          <p:nvPr/>
        </p:nvSpPr>
        <p:spPr>
          <a:xfrm>
            <a:off x="3019670" y="3436184"/>
            <a:ext cx="6561274" cy="877363"/>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r>
              <a:rPr lang="en-US" altLang="zh-CN" sz="2400" b="1" dirty="0" err="1">
                <a:cs typeface="Arial" panose="020B0604020202020204" pitchFamily="34" charset="0"/>
              </a:rPr>
              <a:t>Yufu</a:t>
            </a:r>
            <a:r>
              <a:rPr lang="en-US" altLang="zh-CN" sz="2400" b="1" dirty="0">
                <a:cs typeface="Arial" panose="020B0604020202020204" pitchFamily="34" charset="0"/>
              </a:rPr>
              <a:t> Lin</a:t>
            </a:r>
            <a:r>
              <a:rPr lang="en-US" altLang="zh-CN" sz="2400" dirty="0">
                <a:cs typeface="Arial" panose="020B0604020202020204" pitchFamily="34" charset="0"/>
              </a:rPr>
              <a:t>, </a:t>
            </a:r>
            <a:r>
              <a:rPr lang="zh-CN" altLang="en-US" sz="2400" dirty="0">
                <a:cs typeface="Arial" panose="020B0604020202020204" pitchFamily="34" charset="0"/>
              </a:rPr>
              <a:t> </a:t>
            </a:r>
            <a:endParaRPr lang="en-US" altLang="zh-CN" sz="2400" dirty="0">
              <a:cs typeface="Arial" panose="020B0604020202020204" pitchFamily="34" charset="0"/>
            </a:endParaRPr>
          </a:p>
          <a:p>
            <a:pPr algn="ctr"/>
            <a:r>
              <a:rPr lang="en-US" altLang="zh-CN" sz="2400" dirty="0">
                <a:latin typeface="Arial" panose="020B0604020202020204" pitchFamily="34" charset="0"/>
                <a:cs typeface="Arial" panose="020B0604020202020204" pitchFamily="34" charset="0"/>
              </a:rPr>
              <a:t>Guangxi Normal University, Guilin</a:t>
            </a:r>
          </a:p>
          <a:p>
            <a:pPr algn="ctr"/>
            <a:endParaRPr lang="en-US" altLang="zh-CN" sz="2400" b="1" i="1" spc="-1" dirty="0">
              <a:solidFill>
                <a:srgbClr val="FF0000"/>
              </a:solidFill>
              <a:uFill>
                <a:solidFill>
                  <a:srgbClr val="FFFFFF"/>
                </a:solidFill>
              </a:uFill>
              <a:ea typeface="Times New Roman" charset="0"/>
              <a:cs typeface="Arial" panose="020B0604020202020204" pitchFamily="34" charset="0"/>
            </a:endParaRPr>
          </a:p>
        </p:txBody>
      </p:sp>
      <p:pic>
        <p:nvPicPr>
          <p:cNvPr id="9" name="图片 7">
            <a:extLst>
              <a:ext uri="{FF2B5EF4-FFF2-40B4-BE49-F238E27FC236}">
                <a16:creationId xmlns:a16="http://schemas.microsoft.com/office/drawing/2014/main" id="{58FDF3E6-E7A7-8F4E-885C-2EB555886C34}"/>
              </a:ext>
            </a:extLst>
          </p:cNvPr>
          <p:cNvPicPr>
            <a:picLocks noChangeAspect="1"/>
          </p:cNvPicPr>
          <p:nvPr/>
        </p:nvPicPr>
        <p:blipFill>
          <a:blip r:embed="rId3"/>
          <a:stretch>
            <a:fillRect/>
          </a:stretch>
        </p:blipFill>
        <p:spPr>
          <a:xfrm>
            <a:off x="0" y="140339"/>
            <a:ext cx="1812098" cy="1399108"/>
          </a:xfrm>
          <a:prstGeom prst="rect">
            <a:avLst/>
          </a:prstGeom>
        </p:spPr>
      </p:pic>
      <p:sp>
        <p:nvSpPr>
          <p:cNvPr id="4" name="TextBox 3">
            <a:extLst>
              <a:ext uri="{FF2B5EF4-FFF2-40B4-BE49-F238E27FC236}">
                <a16:creationId xmlns:a16="http://schemas.microsoft.com/office/drawing/2014/main" id="{1029A140-0896-F64A-AA94-7EB9F88E060B}"/>
              </a:ext>
            </a:extLst>
          </p:cNvPr>
          <p:cNvSpPr txBox="1"/>
          <p:nvPr/>
        </p:nvSpPr>
        <p:spPr>
          <a:xfrm>
            <a:off x="2863665" y="5135036"/>
            <a:ext cx="9470529" cy="830997"/>
          </a:xfrm>
          <a:prstGeom prst="rect">
            <a:avLst/>
          </a:prstGeom>
          <a:noFill/>
        </p:spPr>
        <p:txBody>
          <a:bodyPr wrap="square" rtlCol="0">
            <a:spAutoFit/>
          </a:bodyPr>
          <a:lstStyle/>
          <a:p>
            <a:r>
              <a:rPr lang="en-US" sz="2400" i="0" dirty="0">
                <a:effectLst/>
              </a:rPr>
              <a:t>Spicy Gluons (</a:t>
            </a:r>
            <a:r>
              <a:rPr lang="zh-CN" altLang="en-US" sz="2400" i="0" dirty="0">
                <a:effectLst/>
              </a:rPr>
              <a:t>胶麻</a:t>
            </a:r>
            <a:r>
              <a:rPr lang="en-US" altLang="zh-CN" sz="2400" i="0" dirty="0">
                <a:effectLst/>
              </a:rPr>
              <a:t>) 2024: </a:t>
            </a:r>
            <a:r>
              <a:rPr lang="en-US" sz="2400" i="0" dirty="0">
                <a:effectLst/>
              </a:rPr>
              <a:t>Workshop for Young Scientists on the quark-gluon matter in extreme conditions</a:t>
            </a:r>
            <a:r>
              <a:rPr lang="en-CN" sz="2400" dirty="0"/>
              <a:t>, </a:t>
            </a:r>
            <a:r>
              <a:rPr lang="en-US" sz="2400" dirty="0">
                <a:ea typeface="Times New Roman" charset="0"/>
                <a:cs typeface="Arial" panose="020B0604020202020204" pitchFamily="34" charset="0"/>
              </a:rPr>
              <a:t>May 15-18, 2024, Hefei</a:t>
            </a:r>
            <a:endParaRPr lang="en-CN" sz="2400" dirty="0">
              <a:ea typeface="Times New Roman" charset="0"/>
              <a:cs typeface="Arial" panose="020B0604020202020204" pitchFamily="34" charset="0"/>
            </a:endParaRPr>
          </a:p>
        </p:txBody>
      </p:sp>
      <p:pic>
        <p:nvPicPr>
          <p:cNvPr id="13" name="Picture 12">
            <a:extLst>
              <a:ext uri="{FF2B5EF4-FFF2-40B4-BE49-F238E27FC236}">
                <a16:creationId xmlns:a16="http://schemas.microsoft.com/office/drawing/2014/main" id="{BD3D466C-DC08-6D47-A80F-0ED0CF188139}"/>
              </a:ext>
            </a:extLst>
          </p:cNvPr>
          <p:cNvPicPr>
            <a:picLocks noChangeAspect="1"/>
          </p:cNvPicPr>
          <p:nvPr/>
        </p:nvPicPr>
        <p:blipFill>
          <a:blip r:embed="rId4"/>
          <a:stretch>
            <a:fillRect/>
          </a:stretch>
        </p:blipFill>
        <p:spPr>
          <a:xfrm>
            <a:off x="-88407" y="2607772"/>
            <a:ext cx="3294586" cy="3294586"/>
          </a:xfrm>
          <a:prstGeom prst="rect">
            <a:avLst/>
          </a:prstGeom>
        </p:spPr>
      </p:pic>
      <p:pic>
        <p:nvPicPr>
          <p:cNvPr id="10" name="Picture 9">
            <a:extLst>
              <a:ext uri="{FF2B5EF4-FFF2-40B4-BE49-F238E27FC236}">
                <a16:creationId xmlns:a16="http://schemas.microsoft.com/office/drawing/2014/main" id="{6E48CEBF-6527-0A43-A09E-08690C9B940B}"/>
              </a:ext>
            </a:extLst>
          </p:cNvPr>
          <p:cNvPicPr>
            <a:picLocks noChangeAspect="1"/>
          </p:cNvPicPr>
          <p:nvPr/>
        </p:nvPicPr>
        <p:blipFill>
          <a:blip r:embed="rId5"/>
          <a:stretch>
            <a:fillRect/>
          </a:stretch>
        </p:blipFill>
        <p:spPr>
          <a:xfrm>
            <a:off x="10663128" y="111117"/>
            <a:ext cx="1313465" cy="1267288"/>
          </a:xfrm>
          <a:prstGeom prst="rect">
            <a:avLst/>
          </a:prstGeom>
        </p:spPr>
      </p:pic>
      <p:sp>
        <p:nvSpPr>
          <p:cNvPr id="3" name="TextBox 2">
            <a:extLst>
              <a:ext uri="{FF2B5EF4-FFF2-40B4-BE49-F238E27FC236}">
                <a16:creationId xmlns:a16="http://schemas.microsoft.com/office/drawing/2014/main" id="{592B7F56-329B-1B41-AE75-8497A6A27943}"/>
              </a:ext>
            </a:extLst>
          </p:cNvPr>
          <p:cNvSpPr txBox="1"/>
          <p:nvPr/>
        </p:nvSpPr>
        <p:spPr>
          <a:xfrm>
            <a:off x="3143391" y="4313547"/>
            <a:ext cx="8176469" cy="461665"/>
          </a:xfrm>
          <a:prstGeom prst="rect">
            <a:avLst/>
          </a:prstGeom>
          <a:noFill/>
        </p:spPr>
        <p:txBody>
          <a:bodyPr wrap="none" rtlCol="0">
            <a:spAutoFit/>
          </a:bodyPr>
          <a:lstStyle/>
          <a:p>
            <a:pPr algn="ctr"/>
            <a:r>
              <a:rPr lang="en-US" altLang="zh-CN" sz="2400" dirty="0">
                <a:latin typeface="Arial" panose="020B0604020202020204" pitchFamily="34" charset="0"/>
                <a:cs typeface="Arial" panose="020B0604020202020204" pitchFamily="34" charset="0"/>
              </a:rPr>
              <a:t>In collaborate with:  </a:t>
            </a:r>
            <a:r>
              <a:rPr lang="en-US" altLang="zh-CN" sz="2400" dirty="0" err="1">
                <a:latin typeface="Arial" panose="020B0604020202020204" pitchFamily="34" charset="0"/>
                <a:cs typeface="Arial" panose="020B0604020202020204" pitchFamily="34" charset="0"/>
              </a:rPr>
              <a:t>Diyu</a:t>
            </a:r>
            <a:r>
              <a:rPr lang="en-US" altLang="zh-CN" sz="2400" dirty="0">
                <a:latin typeface="Arial" panose="020B0604020202020204" pitchFamily="34" charset="0"/>
                <a:cs typeface="Arial" panose="020B0604020202020204" pitchFamily="34" charset="0"/>
              </a:rPr>
              <a:t> Shen,</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 </a:t>
            </a:r>
            <a:r>
              <a:rPr lang="en-US" altLang="zh-CN" sz="2400" dirty="0" err="1">
                <a:latin typeface="Arial" panose="020B0604020202020204" pitchFamily="34" charset="0"/>
                <a:cs typeface="Arial" panose="020B0604020202020204" pitchFamily="34" charset="0"/>
              </a:rPr>
              <a:t>Aihong</a:t>
            </a:r>
            <a:r>
              <a:rPr lang="en-US" altLang="zh-CN" sz="2400" dirty="0">
                <a:latin typeface="Arial" panose="020B0604020202020204" pitchFamily="34" charset="0"/>
                <a:cs typeface="Arial" panose="020B0604020202020204" pitchFamily="34" charset="0"/>
              </a:rPr>
              <a:t> Tang, </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Gang Wang</a:t>
            </a:r>
          </a:p>
        </p:txBody>
      </p:sp>
    </p:spTree>
    <p:extLst>
      <p:ext uri="{BB962C8B-B14F-4D97-AF65-F5344CB8AC3E}">
        <p14:creationId xmlns:p14="http://schemas.microsoft.com/office/powerpoint/2010/main" val="3412232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8" name="CustomShape 2"/>
              <p:cNvSpPr/>
              <p:nvPr/>
            </p:nvSpPr>
            <p:spPr>
              <a:xfrm>
                <a:off x="2" y="175869"/>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r>
                  <a:rPr lang="en-US" sz="2800" spc="-1" dirty="0">
                    <a:uFill>
                      <a:solidFill>
                        <a:srgbClr val="FFFFFF"/>
                      </a:solidFill>
                    </a:uFill>
                  </a:rPr>
                  <a:t>Analysis results: </a:t>
                </a:r>
                <a14:m>
                  <m:oMath xmlns:m="http://schemas.openxmlformats.org/officeDocument/2006/math">
                    <m:r>
                      <a:rPr lang="en-US" sz="2800" i="1" spc="-1" smtClean="0">
                        <a:uFill>
                          <a:solidFill>
                            <a:srgbClr val="FFFFFF"/>
                          </a:solidFill>
                        </a:uFill>
                        <a:latin typeface="Cambria Math" panose="02040503050406030204" pitchFamily="18" charset="0"/>
                        <a:ea typeface="Cambria Math" panose="02040503050406030204" pitchFamily="18" charset="0"/>
                      </a:rPr>
                      <m:t>𝛾</m:t>
                    </m:r>
                  </m:oMath>
                </a14:m>
                <a:r>
                  <a:rPr lang="en-US" sz="2800" spc="-1" dirty="0">
                    <a:uFill>
                      <a:solidFill>
                        <a:srgbClr val="FFFFFF"/>
                      </a:solidFill>
                    </a:uFill>
                  </a:rPr>
                  <a:t> </a:t>
                </a:r>
              </a:p>
            </p:txBody>
          </p:sp>
        </mc:Choice>
        <mc:Fallback xmlns="">
          <p:sp>
            <p:nvSpPr>
              <p:cNvPr id="188" name="CustomShape 2"/>
              <p:cNvSpPr>
                <a:spLocks noRot="1" noChangeAspect="1" noMove="1" noResize="1" noEditPoints="1" noAdjustHandles="1" noChangeArrowheads="1" noChangeShapeType="1" noTextEdit="1"/>
              </p:cNvSpPr>
              <p:nvPr/>
            </p:nvSpPr>
            <p:spPr>
              <a:xfrm>
                <a:off x="2" y="175869"/>
                <a:ext cx="12191998" cy="751348"/>
              </a:xfrm>
              <a:prstGeom prst="rect">
                <a:avLst/>
              </a:prstGeom>
              <a:blipFill>
                <a:blip r:embed="rId3"/>
                <a:stretch>
                  <a:fillRect t="-8333"/>
                </a:stretch>
              </a:blipFill>
              <a:ln>
                <a:noFill/>
              </a:ln>
            </p:spPr>
            <p:txBody>
              <a:bodyPr/>
              <a:lstStyle/>
              <a:p>
                <a:r>
                  <a:rPr lang="en-CN">
                    <a:noFill/>
                  </a:rPr>
                  <a:t> </a:t>
                </a:r>
              </a:p>
            </p:txBody>
          </p:sp>
        </mc:Fallback>
      </mc:AlternateContent>
      <p:sp>
        <p:nvSpPr>
          <p:cNvPr id="65" name="Line 7">
            <a:extLst>
              <a:ext uri="{FF2B5EF4-FFF2-40B4-BE49-F238E27FC236}">
                <a16:creationId xmlns:a16="http://schemas.microsoft.com/office/drawing/2014/main" id="{C26C068D-CE5F-8C44-8BA2-736250BF5995}"/>
              </a:ext>
            </a:extLst>
          </p:cNvPr>
          <p:cNvSpPr/>
          <p:nvPr/>
        </p:nvSpPr>
        <p:spPr>
          <a:xfrm flipV="1">
            <a:off x="349250" y="77100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pic>
        <p:nvPicPr>
          <p:cNvPr id="13" name="图片 7">
            <a:extLst>
              <a:ext uri="{FF2B5EF4-FFF2-40B4-BE49-F238E27FC236}">
                <a16:creationId xmlns:a16="http://schemas.microsoft.com/office/drawing/2014/main" id="{5518FDD3-033B-5748-BAF8-756177AABB19}"/>
              </a:ext>
            </a:extLst>
          </p:cNvPr>
          <p:cNvPicPr>
            <a:picLocks noChangeAspect="1"/>
          </p:cNvPicPr>
          <p:nvPr/>
        </p:nvPicPr>
        <p:blipFill>
          <a:blip r:embed="rId4"/>
          <a:stretch>
            <a:fillRect/>
          </a:stretch>
        </p:blipFill>
        <p:spPr>
          <a:xfrm>
            <a:off x="-1" y="78249"/>
            <a:ext cx="837116" cy="646331"/>
          </a:xfrm>
          <a:prstGeom prst="rect">
            <a:avLst/>
          </a:prstGeom>
        </p:spPr>
      </p:pic>
      <p:sp>
        <p:nvSpPr>
          <p:cNvPr id="34" name="Line 7">
            <a:extLst>
              <a:ext uri="{FF2B5EF4-FFF2-40B4-BE49-F238E27FC236}">
                <a16:creationId xmlns:a16="http://schemas.microsoft.com/office/drawing/2014/main" id="{F8DD175F-36C0-F941-940B-6A452A5053DE}"/>
              </a:ext>
            </a:extLst>
          </p:cNvPr>
          <p:cNvSpPr/>
          <p:nvPr/>
        </p:nvSpPr>
        <p:spPr>
          <a:xfrm>
            <a:off x="0" y="6420226"/>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pic>
        <p:nvPicPr>
          <p:cNvPr id="10" name="Picture 9">
            <a:extLst>
              <a:ext uri="{FF2B5EF4-FFF2-40B4-BE49-F238E27FC236}">
                <a16:creationId xmlns:a16="http://schemas.microsoft.com/office/drawing/2014/main" id="{1021FB57-0B39-7D4E-AE0C-04E6D5F26E94}"/>
              </a:ext>
            </a:extLst>
          </p:cNvPr>
          <p:cNvPicPr>
            <a:picLocks noChangeAspect="1"/>
          </p:cNvPicPr>
          <p:nvPr/>
        </p:nvPicPr>
        <p:blipFill>
          <a:blip r:embed="rId5"/>
          <a:stretch>
            <a:fillRect/>
          </a:stretch>
        </p:blipFill>
        <p:spPr>
          <a:xfrm>
            <a:off x="108734" y="1053290"/>
            <a:ext cx="4190759" cy="4619443"/>
          </a:xfrm>
          <a:prstGeom prst="rect">
            <a:avLst/>
          </a:prstGeom>
        </p:spPr>
      </p:pic>
      <p:sp>
        <p:nvSpPr>
          <p:cNvPr id="4" name="Footer Placeholder 3">
            <a:extLst>
              <a:ext uri="{FF2B5EF4-FFF2-40B4-BE49-F238E27FC236}">
                <a16:creationId xmlns:a16="http://schemas.microsoft.com/office/drawing/2014/main" id="{AFF88229-6A01-B149-9060-256076CFB389}"/>
              </a:ext>
            </a:extLst>
          </p:cNvPr>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2" name="Date Placeholder 1">
            <a:extLst>
              <a:ext uri="{FF2B5EF4-FFF2-40B4-BE49-F238E27FC236}">
                <a16:creationId xmlns:a16="http://schemas.microsoft.com/office/drawing/2014/main" id="{5758482E-8D2D-724B-8CE1-38DE6E66F198}"/>
              </a:ext>
            </a:extLst>
          </p:cNvPr>
          <p:cNvSpPr>
            <a:spLocks noGrp="1"/>
          </p:cNvSpPr>
          <p:nvPr>
            <p:ph type="dt" sz="half" idx="10"/>
          </p:nvPr>
        </p:nvSpPr>
        <p:spPr/>
        <p:txBody>
          <a:bodyPr/>
          <a:lstStyle/>
          <a:p>
            <a:r>
              <a:rPr kumimoji="1" lang="en-US" altLang="zh-CN"/>
              <a:t>Yufu Lin</a:t>
            </a:r>
            <a:endParaRPr kumimoji="1" lang="zh-CN" altLang="en-US"/>
          </a:p>
        </p:txBody>
      </p:sp>
      <p:sp>
        <p:nvSpPr>
          <p:cNvPr id="3" name="Slide Number Placeholder 2">
            <a:extLst>
              <a:ext uri="{FF2B5EF4-FFF2-40B4-BE49-F238E27FC236}">
                <a16:creationId xmlns:a16="http://schemas.microsoft.com/office/drawing/2014/main" id="{0D577146-8428-E44A-8BF2-672E2C5F912C}"/>
              </a:ext>
            </a:extLst>
          </p:cNvPr>
          <p:cNvSpPr>
            <a:spLocks noGrp="1"/>
          </p:cNvSpPr>
          <p:nvPr>
            <p:ph type="sldNum" sz="quarter" idx="12"/>
          </p:nvPr>
        </p:nvSpPr>
        <p:spPr/>
        <p:txBody>
          <a:bodyPr/>
          <a:lstStyle/>
          <a:p>
            <a:fld id="{4E9CE723-9E13-E64D-969C-AFC3C0AC44EC}" type="slidenum">
              <a:rPr kumimoji="1" lang="zh-CN" altLang="en-US" smtClean="0"/>
              <a:t>10</a:t>
            </a:fld>
            <a:endParaRPr kumimoji="1" lang="zh-CN" altLang="en-US"/>
          </a:p>
        </p:txBody>
      </p:sp>
      <p:pic>
        <p:nvPicPr>
          <p:cNvPr id="15" name="Picture 14">
            <a:extLst>
              <a:ext uri="{FF2B5EF4-FFF2-40B4-BE49-F238E27FC236}">
                <a16:creationId xmlns:a16="http://schemas.microsoft.com/office/drawing/2014/main" id="{FC86B491-1F8C-2540-AF42-91D29BEDA7E3}"/>
              </a:ext>
            </a:extLst>
          </p:cNvPr>
          <p:cNvPicPr>
            <a:picLocks noChangeAspect="1"/>
          </p:cNvPicPr>
          <p:nvPr/>
        </p:nvPicPr>
        <p:blipFill>
          <a:blip r:embed="rId6"/>
          <a:stretch>
            <a:fillRect/>
          </a:stretch>
        </p:blipFill>
        <p:spPr>
          <a:xfrm>
            <a:off x="4086996" y="1062178"/>
            <a:ext cx="4082400" cy="4500000"/>
          </a:xfrm>
          <a:prstGeom prst="rect">
            <a:avLst/>
          </a:prstGeom>
        </p:spPr>
      </p:pic>
      <p:pic>
        <p:nvPicPr>
          <p:cNvPr id="16" name="Picture 15">
            <a:extLst>
              <a:ext uri="{FF2B5EF4-FFF2-40B4-BE49-F238E27FC236}">
                <a16:creationId xmlns:a16="http://schemas.microsoft.com/office/drawing/2014/main" id="{DFFFB73F-57E3-4244-BE88-836C310FF6D3}"/>
              </a:ext>
            </a:extLst>
          </p:cNvPr>
          <p:cNvPicPr>
            <a:picLocks noChangeAspect="1"/>
          </p:cNvPicPr>
          <p:nvPr/>
        </p:nvPicPr>
        <p:blipFill>
          <a:blip r:embed="rId7"/>
          <a:stretch>
            <a:fillRect/>
          </a:stretch>
        </p:blipFill>
        <p:spPr>
          <a:xfrm>
            <a:off x="7914911" y="1036353"/>
            <a:ext cx="4082808" cy="4500000"/>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AFFE252-7DB1-D444-B634-5597413D742D}"/>
                  </a:ext>
                </a:extLst>
              </p:cNvPr>
              <p:cNvSpPr txBox="1"/>
              <p:nvPr/>
            </p:nvSpPr>
            <p:spPr>
              <a:xfrm>
                <a:off x="2555389" y="5712312"/>
                <a:ext cx="6055211" cy="669863"/>
              </a:xfrm>
              <a:prstGeom prst="rect">
                <a:avLst/>
              </a:prstGeom>
              <a:noFill/>
            </p:spPr>
            <p:txBody>
              <a:bodyPr wrap="square" rtlCol="0">
                <a:spAutoFit/>
              </a:bodyPr>
              <a:lstStyle/>
              <a:p>
                <a:pPr marL="342900" indent="-342900">
                  <a:buFont typeface="Wingdings" pitchFamily="2" charset="2"/>
                  <a:buChar char="Ø"/>
                </a:pPr>
                <a:r>
                  <a:rPr lang="en-US" altLang="zh-CN" sz="2400" dirty="0">
                    <a:solidFill>
                      <a:srgbClr val="000000"/>
                    </a:solidFill>
                    <a:ea typeface="Times New Roman" charset="0"/>
                    <a:cs typeface="Arial" panose="020B0604020202020204" pitchFamily="34" charset="0"/>
                  </a:rPr>
                  <a:t>The ratio </a:t>
                </a:r>
                <a14:m>
                  <m:oMath xmlns:m="http://schemas.openxmlformats.org/officeDocument/2006/math">
                    <m:f>
                      <m:fPr>
                        <m:ctrlPr>
                          <a:rPr lang="en-US" altLang="zh-CN" sz="2400" i="1">
                            <a:solidFill>
                              <a:srgbClr val="000000"/>
                            </a:solidFill>
                            <a:latin typeface="Cambria Math" panose="02040503050406030204" pitchFamily="18" charset="0"/>
                            <a:cs typeface="Arial" panose="020B0604020202020204" pitchFamily="34" charset="0"/>
                          </a:rPr>
                        </m:ctrlPr>
                      </m:fPr>
                      <m:num>
                        <m:sSub>
                          <m:sSubPr>
                            <m:ctrlPr>
                              <a:rPr lang="en-US" altLang="zh-CN" sz="2400" i="1">
                                <a:solidFill>
                                  <a:srgbClr val="000000"/>
                                </a:solidFill>
                                <a:latin typeface="Cambria Math" panose="02040503050406030204" pitchFamily="18" charset="0"/>
                                <a:cs typeface="Arial" panose="020B0604020202020204" pitchFamily="34" charset="0"/>
                              </a:rPr>
                            </m:ctrlPr>
                          </m:sSubPr>
                          <m:e>
                            <m:r>
                              <a:rPr lang="en-US" altLang="zh-CN" sz="24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altLang="zh-CN" sz="2400" i="1">
                                <a:solidFill>
                                  <a:srgbClr val="000000"/>
                                </a:solidFill>
                                <a:latin typeface="Cambria Math" panose="02040503050406030204" pitchFamily="18" charset="0"/>
                                <a:ea typeface="Cambria Math" panose="02040503050406030204" pitchFamily="18" charset="0"/>
                                <a:cs typeface="Arial" panose="020B0604020202020204" pitchFamily="34" charset="0"/>
                              </a:rPr>
                              <m:t>𝛾</m:t>
                            </m:r>
                          </m:e>
                          <m:sub>
                            <m:r>
                              <a:rPr lang="en-US" altLang="zh-CN" sz="2400" i="1">
                                <a:solidFill>
                                  <a:srgbClr val="000000"/>
                                </a:solidFill>
                                <a:latin typeface="Cambria Math" panose="02040503050406030204" pitchFamily="18" charset="0"/>
                                <a:cs typeface="Arial" panose="020B0604020202020204" pitchFamily="34" charset="0"/>
                              </a:rPr>
                              <m:t>112</m:t>
                            </m:r>
                          </m:sub>
                        </m:sSub>
                      </m:num>
                      <m:den>
                        <m:sSub>
                          <m:sSubPr>
                            <m:ctrlPr>
                              <a:rPr lang="en-US" altLang="zh-CN" sz="2400" i="1">
                                <a:solidFill>
                                  <a:srgbClr val="000000"/>
                                </a:solidFill>
                                <a:latin typeface="Cambria Math" panose="02040503050406030204" pitchFamily="18" charset="0"/>
                                <a:cs typeface="Arial" panose="020B0604020202020204" pitchFamily="34" charset="0"/>
                              </a:rPr>
                            </m:ctrlPr>
                          </m:sSubPr>
                          <m:e>
                            <m:r>
                              <a:rPr lang="en-US" altLang="zh-CN" sz="2400" i="1">
                                <a:solidFill>
                                  <a:srgbClr val="000000"/>
                                </a:solidFill>
                                <a:latin typeface="Cambria Math" panose="02040503050406030204" pitchFamily="18" charset="0"/>
                                <a:cs typeface="Arial" panose="020B0604020202020204" pitchFamily="34" charset="0"/>
                              </a:rPr>
                              <m:t>𝑣</m:t>
                            </m:r>
                          </m:e>
                          <m:sub>
                            <m:r>
                              <a:rPr lang="en-US" altLang="zh-CN" sz="2400" i="1">
                                <a:solidFill>
                                  <a:srgbClr val="000000"/>
                                </a:solidFill>
                                <a:latin typeface="Cambria Math" panose="02040503050406030204" pitchFamily="18" charset="0"/>
                                <a:cs typeface="Arial" panose="020B0604020202020204" pitchFamily="34" charset="0"/>
                              </a:rPr>
                              <m:t>2</m:t>
                            </m:r>
                          </m:sub>
                        </m:sSub>
                      </m:den>
                    </m:f>
                    <m:r>
                      <a:rPr lang="en-US" altLang="zh-CN" sz="24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altLang="zh-CN" sz="2400" i="1">
                        <a:solidFill>
                          <a:srgbClr val="000000"/>
                        </a:solidFill>
                        <a:latin typeface="Cambria Math" panose="02040503050406030204" pitchFamily="18" charset="0"/>
                        <a:cs typeface="Arial" panose="020B0604020202020204" pitchFamily="34" charset="0"/>
                      </a:rPr>
                      <m:t>1</m:t>
                    </m:r>
                  </m:oMath>
                </a14:m>
                <a:r>
                  <a:rPr lang="en-US" sz="2400" dirty="0">
                    <a:solidFill>
                      <a:srgbClr val="000000"/>
                    </a:solidFill>
                    <a:ea typeface="Times New Roman" charset="0"/>
                    <a:cs typeface="Arial" panose="020B0604020202020204" pitchFamily="34" charset="0"/>
                  </a:rPr>
                  <a:t> with </a:t>
                </a:r>
                <a14:m>
                  <m:oMath xmlns:m="http://schemas.openxmlformats.org/officeDocument/2006/math">
                    <m:sSub>
                      <m:sSubPr>
                        <m:ctrlPr>
                          <a:rPr lang="en-US" sz="2400" i="1">
                            <a:solidFill>
                              <a:srgbClr val="000000"/>
                            </a:solidFill>
                            <a:latin typeface="Cambria Math" panose="02040503050406030204" pitchFamily="18" charset="0"/>
                            <a:cs typeface="Arial" panose="020B0604020202020204" pitchFamily="34" charset="0"/>
                          </a:rPr>
                        </m:ctrlPr>
                      </m:sSubPr>
                      <m:e>
                        <m:r>
                          <a:rPr lang="en-US" sz="2400" i="1">
                            <a:solidFill>
                              <a:srgbClr val="000000"/>
                            </a:solidFill>
                            <a:latin typeface="Cambria Math" panose="02040503050406030204" pitchFamily="18" charset="0"/>
                            <a:cs typeface="Arial" panose="020B0604020202020204" pitchFamily="34" charset="0"/>
                          </a:rPr>
                          <m:t>𝑁</m:t>
                        </m:r>
                      </m:e>
                      <m:sub>
                        <m:r>
                          <a:rPr lang="en-US" sz="2400" i="1">
                            <a:solidFill>
                              <a:srgbClr val="000000"/>
                            </a:solidFill>
                            <a:latin typeface="Cambria Math" panose="02040503050406030204" pitchFamily="18" charset="0"/>
                            <a:cs typeface="Arial" panose="020B0604020202020204" pitchFamily="34" charset="0"/>
                          </a:rPr>
                          <m:t>𝑃𝑂𝐼</m:t>
                        </m:r>
                      </m:sub>
                    </m:sSub>
                    <m:r>
                      <a:rPr lang="en-US" sz="2400" i="1">
                        <a:solidFill>
                          <a:srgbClr val="000000"/>
                        </a:solidFill>
                        <a:latin typeface="Cambria Math" panose="02040503050406030204" pitchFamily="18" charset="0"/>
                        <a:cs typeface="Arial" panose="020B0604020202020204" pitchFamily="34" charset="0"/>
                      </a:rPr>
                      <m:t> </m:t>
                    </m:r>
                  </m:oMath>
                </a14:m>
                <a:r>
                  <a:rPr lang="en-US" sz="2400" dirty="0">
                    <a:solidFill>
                      <a:srgbClr val="000000"/>
                    </a:solidFill>
                    <a:ea typeface="Times New Roman" charset="0"/>
                    <a:cs typeface="Arial" panose="020B0604020202020204" pitchFamily="34" charset="0"/>
                  </a:rPr>
                  <a:t>matched.</a:t>
                </a:r>
              </a:p>
            </p:txBody>
          </p:sp>
        </mc:Choice>
        <mc:Fallback xmlns="">
          <p:sp>
            <p:nvSpPr>
              <p:cNvPr id="18" name="TextBox 17">
                <a:extLst>
                  <a:ext uri="{FF2B5EF4-FFF2-40B4-BE49-F238E27FC236}">
                    <a16:creationId xmlns:a16="http://schemas.microsoft.com/office/drawing/2014/main" id="{CAFFE252-7DB1-D444-B634-5597413D742D}"/>
                  </a:ext>
                </a:extLst>
              </p:cNvPr>
              <p:cNvSpPr txBox="1">
                <a:spLocks noRot="1" noChangeAspect="1" noMove="1" noResize="1" noEditPoints="1" noAdjustHandles="1" noChangeArrowheads="1" noChangeShapeType="1" noTextEdit="1"/>
              </p:cNvSpPr>
              <p:nvPr/>
            </p:nvSpPr>
            <p:spPr>
              <a:xfrm>
                <a:off x="2555389" y="5712312"/>
                <a:ext cx="6055211" cy="669863"/>
              </a:xfrm>
              <a:prstGeom prst="rect">
                <a:avLst/>
              </a:prstGeom>
              <a:blipFill>
                <a:blip r:embed="rId8"/>
                <a:stretch>
                  <a:fillRect l="-1464"/>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9FFBE5D-632F-F046-8E98-F9FC68AD9E4B}"/>
                  </a:ext>
                </a:extLst>
              </p:cNvPr>
              <p:cNvSpPr txBox="1"/>
              <p:nvPr/>
            </p:nvSpPr>
            <p:spPr>
              <a:xfrm>
                <a:off x="269240" y="834363"/>
                <a:ext cx="7354570" cy="338554"/>
              </a:xfrm>
              <a:prstGeom prst="rect">
                <a:avLst/>
              </a:prstGeom>
              <a:noFill/>
            </p:spPr>
            <p:txBody>
              <a:bodyPr wrap="square">
                <a:spAutoFit/>
              </a:bodyPr>
              <a:lstStyle/>
              <a:p>
                <a:pPr marL="342900" indent="-342900">
                  <a:buFont typeface="Arial" panose="020B0604020202020204" pitchFamily="34" charset="0"/>
                  <a:buChar char="•"/>
                </a:pPr>
                <a:r>
                  <a:rPr lang="en-US" sz="1600" spc="-1" dirty="0">
                    <a:uFill>
                      <a:solidFill>
                        <a:srgbClr val="FFFFFF"/>
                      </a:solidFill>
                    </a:uFill>
                    <a:cs typeface="Arial" panose="020B0604020202020204" pitchFamily="34" charset="0"/>
                  </a:rPr>
                  <a:t>𝛄-correlator</a:t>
                </a:r>
                <a:r>
                  <a:rPr lang="zh-CN" altLang="en-US" sz="1600" spc="-1" dirty="0">
                    <a:uFill>
                      <a:solidFill>
                        <a:srgbClr val="FFFFFF"/>
                      </a:solidFill>
                    </a:uFill>
                    <a:cs typeface="Arial" panose="020B0604020202020204" pitchFamily="34" charset="0"/>
                  </a:rPr>
                  <a:t>： </a:t>
                </a:r>
                <a:r>
                  <a:rPr lang="en-US" altLang="zh-CN" sz="1600" spc="-1" dirty="0">
                    <a:uFill>
                      <a:solidFill>
                        <a:srgbClr val="FFFFFF"/>
                      </a:solidFill>
                    </a:uFill>
                    <a:cs typeface="Arial" panose="020B0604020202020204" pitchFamily="34" charset="0"/>
                  </a:rPr>
                  <a:t>Only the</a:t>
                </a:r>
                <a:r>
                  <a:rPr lang="en-US" sz="1600" dirty="0">
                    <a:solidFill>
                      <a:schemeClr val="tx1"/>
                    </a:solidFill>
                    <a:ea typeface="Times New Roman" charset="0"/>
                    <a:cs typeface="Arial" panose="020B0604020202020204" pitchFamily="34" charset="0"/>
                  </a:rPr>
                  <a:t> </a:t>
                </a:r>
                <a14:m>
                  <m:oMath xmlns:m="http://schemas.openxmlformats.org/officeDocument/2006/math">
                    <m:sSub>
                      <m:sSubPr>
                        <m:ctrlPr>
                          <a:rPr lang="en-US" sz="1600" i="1">
                            <a:solidFill>
                              <a:schemeClr val="tx1"/>
                            </a:solidFill>
                            <a:latin typeface="Cambria Math" panose="02040503050406030204" pitchFamily="18" charset="0"/>
                            <a:cs typeface="Arial" panose="020B0604020202020204" pitchFamily="34" charset="0"/>
                          </a:rPr>
                        </m:ctrlPr>
                      </m:sSubPr>
                      <m:e>
                        <m:r>
                          <a:rPr lang="en-US" sz="1600" i="1">
                            <a:solidFill>
                              <a:schemeClr val="tx1"/>
                            </a:solidFill>
                            <a:latin typeface="Cambria Math" panose="02040503050406030204" pitchFamily="18" charset="0"/>
                            <a:cs typeface="Arial" panose="020B0604020202020204" pitchFamily="34" charset="0"/>
                          </a:rPr>
                          <m:t>𝑁</m:t>
                        </m:r>
                      </m:e>
                      <m:sub>
                        <m:r>
                          <a:rPr lang="en-US" sz="1600" i="1">
                            <a:solidFill>
                              <a:schemeClr val="tx1"/>
                            </a:solidFill>
                            <a:latin typeface="Cambria Math" panose="02040503050406030204" pitchFamily="18" charset="0"/>
                            <a:cs typeface="Arial" panose="020B0604020202020204" pitchFamily="34" charset="0"/>
                          </a:rPr>
                          <m:t>𝑃𝑂𝐼</m:t>
                        </m:r>
                      </m:sub>
                    </m:sSub>
                  </m:oMath>
                </a14:m>
                <a:r>
                  <a:rPr lang="en-US" sz="1600" spc="-1" dirty="0">
                    <a:uFill>
                      <a:solidFill>
                        <a:srgbClr val="FFFFFF"/>
                      </a:solidFill>
                    </a:uFill>
                    <a:cs typeface="Arial" panose="020B0604020202020204" pitchFamily="34" charset="0"/>
                  </a:rPr>
                  <a:t> as the matching dimension.</a:t>
                </a:r>
              </a:p>
            </p:txBody>
          </p:sp>
        </mc:Choice>
        <mc:Fallback xmlns="">
          <p:sp>
            <p:nvSpPr>
              <p:cNvPr id="19" name="TextBox 18">
                <a:extLst>
                  <a:ext uri="{FF2B5EF4-FFF2-40B4-BE49-F238E27FC236}">
                    <a16:creationId xmlns:a16="http://schemas.microsoft.com/office/drawing/2014/main" id="{A9FFBE5D-632F-F046-8E98-F9FC68AD9E4B}"/>
                  </a:ext>
                </a:extLst>
              </p:cNvPr>
              <p:cNvSpPr txBox="1">
                <a:spLocks noRot="1" noChangeAspect="1" noMove="1" noResize="1" noEditPoints="1" noAdjustHandles="1" noChangeArrowheads="1" noChangeShapeType="1" noTextEdit="1"/>
              </p:cNvSpPr>
              <p:nvPr/>
            </p:nvSpPr>
            <p:spPr>
              <a:xfrm>
                <a:off x="269240" y="834363"/>
                <a:ext cx="7354570" cy="338554"/>
              </a:xfrm>
              <a:prstGeom prst="rect">
                <a:avLst/>
              </a:prstGeom>
              <a:blipFill>
                <a:blip r:embed="rId9"/>
                <a:stretch>
                  <a:fillRect l="-345" t="-10714" b="-17857"/>
                </a:stretch>
              </a:blipFill>
            </p:spPr>
            <p:txBody>
              <a:bodyPr/>
              <a:lstStyle/>
              <a:p>
                <a:r>
                  <a:rPr lang="en-CN">
                    <a:noFill/>
                  </a:rPr>
                  <a:t> </a:t>
                </a:r>
              </a:p>
            </p:txBody>
          </p:sp>
        </mc:Fallback>
      </mc:AlternateContent>
    </p:spTree>
    <p:extLst>
      <p:ext uri="{BB962C8B-B14F-4D97-AF65-F5344CB8AC3E}">
        <p14:creationId xmlns:p14="http://schemas.microsoft.com/office/powerpoint/2010/main" val="14594198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Line 7">
            <a:extLst>
              <a:ext uri="{FF2B5EF4-FFF2-40B4-BE49-F238E27FC236}">
                <a16:creationId xmlns:a16="http://schemas.microsoft.com/office/drawing/2014/main" id="{C26C068D-CE5F-8C44-8BA2-736250BF5995}"/>
              </a:ext>
            </a:extLst>
          </p:cNvPr>
          <p:cNvSpPr/>
          <p:nvPr/>
        </p:nvSpPr>
        <p:spPr>
          <a:xfrm flipV="1">
            <a:off x="349250" y="77100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pic>
        <p:nvPicPr>
          <p:cNvPr id="13" name="图片 7">
            <a:extLst>
              <a:ext uri="{FF2B5EF4-FFF2-40B4-BE49-F238E27FC236}">
                <a16:creationId xmlns:a16="http://schemas.microsoft.com/office/drawing/2014/main" id="{5518FDD3-033B-5748-BAF8-756177AABB19}"/>
              </a:ext>
            </a:extLst>
          </p:cNvPr>
          <p:cNvPicPr>
            <a:picLocks noChangeAspect="1"/>
          </p:cNvPicPr>
          <p:nvPr/>
        </p:nvPicPr>
        <p:blipFill>
          <a:blip r:embed="rId3"/>
          <a:stretch>
            <a:fillRect/>
          </a:stretch>
        </p:blipFill>
        <p:spPr>
          <a:xfrm>
            <a:off x="-1" y="78249"/>
            <a:ext cx="837116" cy="646331"/>
          </a:xfrm>
          <a:prstGeom prst="rect">
            <a:avLst/>
          </a:prstGeom>
        </p:spPr>
      </p:pic>
      <p:sp>
        <p:nvSpPr>
          <p:cNvPr id="34" name="Line 7">
            <a:extLst>
              <a:ext uri="{FF2B5EF4-FFF2-40B4-BE49-F238E27FC236}">
                <a16:creationId xmlns:a16="http://schemas.microsoft.com/office/drawing/2014/main" id="{F8DD175F-36C0-F941-940B-6A452A5053DE}"/>
              </a:ext>
            </a:extLst>
          </p:cNvPr>
          <p:cNvSpPr/>
          <p:nvPr/>
        </p:nvSpPr>
        <p:spPr>
          <a:xfrm>
            <a:off x="0" y="6420226"/>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C9D24EF-C470-A74F-A9E0-2C03B82907C6}"/>
                  </a:ext>
                </a:extLst>
              </p:cNvPr>
              <p:cNvSpPr txBox="1"/>
              <p:nvPr/>
            </p:nvSpPr>
            <p:spPr>
              <a:xfrm>
                <a:off x="418557" y="5801778"/>
                <a:ext cx="11849591" cy="523220"/>
              </a:xfrm>
              <a:prstGeom prst="rect">
                <a:avLst/>
              </a:prstGeom>
              <a:noFill/>
            </p:spPr>
            <p:txBody>
              <a:bodyPr wrap="none" rtlCol="0">
                <a:spAutoFit/>
              </a:bodyPr>
              <a:lstStyle/>
              <a:p>
                <a:pPr marL="342900" indent="-342900">
                  <a:buFont typeface="Wingdings" pitchFamily="2" charset="2"/>
                  <a:buChar char="Ø"/>
                </a:pPr>
                <a:r>
                  <a:rPr lang="en-US" sz="2800" dirty="0">
                    <a:solidFill>
                      <a:schemeClr val="tx1"/>
                    </a:solidFill>
                    <a:ea typeface="Times New Roman" charset="0"/>
                    <a:cs typeface="Arial" panose="020B0604020202020204" pitchFamily="34" charset="0"/>
                  </a:rPr>
                  <a:t>The difference </a:t>
                </a:r>
                <a:r>
                  <a:rPr lang="en-US" sz="2800" dirty="0">
                    <a:ea typeface="Times New Roman" charset="0"/>
                    <a:cs typeface="Arial" panose="020B0604020202020204" pitchFamily="34" charset="0"/>
                  </a:rPr>
                  <a:t>in</a:t>
                </a:r>
                <a:r>
                  <a:rPr lang="en-US" sz="2800" dirty="0">
                    <a:solidFill>
                      <a:schemeClr val="tx1"/>
                    </a:solidFill>
                    <a:ea typeface="Times New Roman" charset="0"/>
                    <a:cs typeface="Arial" panose="020B0604020202020204" pitchFamily="34" charset="0"/>
                  </a:rPr>
                  <a:t> </a:t>
                </a:r>
                <a14:m>
                  <m:oMath xmlns:m="http://schemas.openxmlformats.org/officeDocument/2006/math">
                    <m:sSub>
                      <m:sSubPr>
                        <m:ctrlPr>
                          <a:rPr lang="en-US" sz="2800" i="1">
                            <a:solidFill>
                              <a:schemeClr val="tx1"/>
                            </a:solidFill>
                            <a:latin typeface="Cambria Math" panose="02040503050406030204" pitchFamily="18" charset="0"/>
                            <a:cs typeface="Arial" panose="020B0604020202020204" pitchFamily="34" charset="0"/>
                          </a:rPr>
                        </m:ctrlPr>
                      </m:sSubPr>
                      <m:e>
                        <m:r>
                          <a:rPr lang="en-US" sz="2800" i="1">
                            <a:solidFill>
                              <a:schemeClr val="tx1"/>
                            </a:solidFill>
                            <a:latin typeface="Cambria Math" panose="02040503050406030204" pitchFamily="18" charset="0"/>
                            <a:cs typeface="Arial" panose="020B0604020202020204" pitchFamily="34" charset="0"/>
                          </a:rPr>
                          <m:t>𝑁</m:t>
                        </m:r>
                      </m:e>
                      <m:sub>
                        <m:r>
                          <a:rPr lang="en-US" sz="2800" i="1">
                            <a:solidFill>
                              <a:schemeClr val="tx1"/>
                            </a:solidFill>
                            <a:latin typeface="Cambria Math" panose="02040503050406030204" pitchFamily="18" charset="0"/>
                            <a:cs typeface="Arial" panose="020B0604020202020204" pitchFamily="34" charset="0"/>
                          </a:rPr>
                          <m:t>𝑃𝑂𝐼</m:t>
                        </m:r>
                      </m:sub>
                    </m:sSub>
                  </m:oMath>
                </a14:m>
                <a:r>
                  <a:rPr lang="en-US" sz="2800" dirty="0">
                    <a:solidFill>
                      <a:schemeClr val="tx1"/>
                    </a:solidFill>
                    <a:ea typeface="Times New Roman" charset="0"/>
                    <a:cs typeface="Arial" panose="020B0604020202020204" pitchFamily="34" charset="0"/>
                  </a:rPr>
                  <a:t>, </a:t>
                </a:r>
                <a14:m>
                  <m:oMath xmlns:m="http://schemas.openxmlformats.org/officeDocument/2006/math">
                    <m:sSub>
                      <m:sSubPr>
                        <m:ctrlPr>
                          <a:rPr lang="en-US" sz="2800" i="1">
                            <a:solidFill>
                              <a:schemeClr val="tx1"/>
                            </a:solidFill>
                            <a:latin typeface="Cambria Math" panose="02040503050406030204" pitchFamily="18" charset="0"/>
                            <a:cs typeface="Arial" panose="020B0604020202020204" pitchFamily="34" charset="0"/>
                          </a:rPr>
                        </m:ctrlPr>
                      </m:sSubPr>
                      <m:e>
                        <m:r>
                          <a:rPr lang="en-US" sz="2800" i="1">
                            <a:solidFill>
                              <a:schemeClr val="tx1"/>
                            </a:solidFill>
                            <a:latin typeface="Cambria Math" panose="02040503050406030204" pitchFamily="18" charset="0"/>
                            <a:cs typeface="Arial" panose="020B0604020202020204" pitchFamily="34" charset="0"/>
                          </a:rPr>
                          <m:t>𝑣</m:t>
                        </m:r>
                      </m:e>
                      <m:sub>
                        <m:r>
                          <a:rPr lang="en-US" sz="2800" i="1">
                            <a:solidFill>
                              <a:schemeClr val="tx1"/>
                            </a:solidFill>
                            <a:latin typeface="Cambria Math" panose="02040503050406030204" pitchFamily="18" charset="0"/>
                            <a:cs typeface="Arial" panose="020B0604020202020204" pitchFamily="34" charset="0"/>
                          </a:rPr>
                          <m:t>2</m:t>
                        </m:r>
                      </m:sub>
                    </m:sSub>
                    <m:d>
                      <m:dPr>
                        <m:ctrlPr>
                          <a:rPr lang="en-US" sz="2800" i="1">
                            <a:solidFill>
                              <a:schemeClr val="tx1"/>
                            </a:solidFill>
                            <a:latin typeface="Cambria Math" panose="02040503050406030204" pitchFamily="18" charset="0"/>
                            <a:cs typeface="Arial" panose="020B0604020202020204" pitchFamily="34" charset="0"/>
                          </a:rPr>
                        </m:ctrlPr>
                      </m:dPr>
                      <m:e>
                        <m:r>
                          <a:rPr lang="en-US" sz="2800" i="1">
                            <a:solidFill>
                              <a:schemeClr val="tx1"/>
                            </a:solidFill>
                            <a:latin typeface="Cambria Math" panose="02040503050406030204" pitchFamily="18" charset="0"/>
                            <a:cs typeface="Arial" panose="020B0604020202020204" pitchFamily="34" charset="0"/>
                          </a:rPr>
                          <m:t>𝑜𝑏𝑠𝑒𝑟𝑣𝑒</m:t>
                        </m:r>
                      </m:e>
                    </m:d>
                  </m:oMath>
                </a14:m>
                <a:r>
                  <a:rPr lang="en-US" sz="2800" dirty="0">
                    <a:solidFill>
                      <a:schemeClr val="tx1"/>
                    </a:solidFill>
                    <a:ea typeface="Times New Roman" charset="0"/>
                    <a:cs typeface="Arial" panose="020B0604020202020204" pitchFamily="34" charset="0"/>
                  </a:rPr>
                  <a:t> and </a:t>
                </a:r>
                <a14:m>
                  <m:oMath xmlns:m="http://schemas.openxmlformats.org/officeDocument/2006/math">
                    <m:r>
                      <a:rPr lang="en-US" sz="2800" i="1">
                        <a:solidFill>
                          <a:srgbClr val="000000"/>
                        </a:solidFill>
                        <a:latin typeface="Cambria Math" panose="02040503050406030204" pitchFamily="18" charset="0"/>
                        <a:ea typeface="Times New Roman" charset="0"/>
                        <a:cs typeface="Arial" panose="020B0604020202020204" pitchFamily="34" charset="0"/>
                      </a:rPr>
                      <m:t>𝑐𝑜𝑠</m:t>
                    </m:r>
                    <m:d>
                      <m:dPr>
                        <m:begChr m:val="["/>
                        <m:endChr m:val="]"/>
                        <m:ctrlPr>
                          <a:rPr lang="en-US" sz="2800" i="1">
                            <a:solidFill>
                              <a:srgbClr val="000000"/>
                            </a:solidFill>
                            <a:latin typeface="Cambria Math" panose="02040503050406030204" pitchFamily="18" charset="0"/>
                            <a:cs typeface="Arial" panose="020B0604020202020204" pitchFamily="34" charset="0"/>
                          </a:rPr>
                        </m:ctrlPr>
                      </m:dPr>
                      <m:e>
                        <m:r>
                          <a:rPr lang="en-US" sz="2800" i="1">
                            <a:solidFill>
                              <a:srgbClr val="000000"/>
                            </a:solidFill>
                            <a:latin typeface="Cambria Math" panose="02040503050406030204" pitchFamily="18" charset="0"/>
                            <a:cs typeface="Arial" panose="020B0604020202020204" pitchFamily="34" charset="0"/>
                          </a:rPr>
                          <m:t>2</m:t>
                        </m:r>
                        <m:d>
                          <m:dPr>
                            <m:ctrlPr>
                              <a:rPr lang="en-US" sz="2800" i="1">
                                <a:solidFill>
                                  <a:srgbClr val="000000"/>
                                </a:solidFill>
                                <a:latin typeface="Cambria Math" panose="02040503050406030204" pitchFamily="18" charset="0"/>
                                <a:cs typeface="Arial" panose="020B0604020202020204" pitchFamily="34" charset="0"/>
                              </a:rPr>
                            </m:ctrlPr>
                          </m:dPr>
                          <m:e>
                            <m:sSub>
                              <m:sSubPr>
                                <m:ctrlPr>
                                  <a:rPr lang="en-US" sz="2800" i="1">
                                    <a:solidFill>
                                      <a:srgbClr val="000000"/>
                                    </a:solidFill>
                                    <a:latin typeface="Cambria Math" panose="02040503050406030204" pitchFamily="18" charset="0"/>
                                    <a:cs typeface="Arial" panose="020B0604020202020204" pitchFamily="34" charset="0"/>
                                  </a:rPr>
                                </m:ctrlPr>
                              </m:sSubPr>
                              <m:e>
                                <m:r>
                                  <m:rPr>
                                    <m:sty m:val="p"/>
                                  </m:rPr>
                                  <a:rPr lang="el-GR" sz="2800" i="1">
                                    <a:solidFill>
                                      <a:srgbClr val="000000"/>
                                    </a:solidFill>
                                    <a:latin typeface="Cambria Math" panose="02040503050406030204" pitchFamily="18" charset="0"/>
                                    <a:ea typeface="Cambria Math" panose="02040503050406030204" pitchFamily="18" charset="0"/>
                                    <a:cs typeface="Arial" panose="020B0604020202020204" pitchFamily="34" charset="0"/>
                                  </a:rPr>
                                  <m:t>Ψ</m:t>
                                </m:r>
                              </m:e>
                              <m:sub>
                                <m:r>
                                  <a:rPr lang="en-US" sz="2800" i="1">
                                    <a:solidFill>
                                      <a:srgbClr val="000000"/>
                                    </a:solidFill>
                                    <a:latin typeface="Cambria Math" panose="02040503050406030204" pitchFamily="18" charset="0"/>
                                    <a:cs typeface="Arial" panose="020B0604020202020204" pitchFamily="34" charset="0"/>
                                  </a:rPr>
                                  <m:t>𝐸</m:t>
                                </m:r>
                              </m:sub>
                            </m:sSub>
                            <m:r>
                              <a:rPr lang="en-US" sz="2800" i="1">
                                <a:solidFill>
                                  <a:srgbClr val="000000"/>
                                </a:solidFill>
                                <a:latin typeface="Cambria Math" panose="02040503050406030204" pitchFamily="18" charset="0"/>
                                <a:cs typeface="Arial" panose="020B0604020202020204" pitchFamily="34" charset="0"/>
                              </a:rPr>
                              <m:t>−</m:t>
                            </m:r>
                            <m:sSub>
                              <m:sSubPr>
                                <m:ctrlPr>
                                  <a:rPr lang="en-US" sz="2800" i="1">
                                    <a:solidFill>
                                      <a:srgbClr val="000000"/>
                                    </a:solidFill>
                                    <a:latin typeface="Cambria Math" panose="02040503050406030204" pitchFamily="18" charset="0"/>
                                    <a:cs typeface="Arial" panose="020B0604020202020204" pitchFamily="34" charset="0"/>
                                  </a:rPr>
                                </m:ctrlPr>
                              </m:sSubPr>
                              <m:e>
                                <m:r>
                                  <m:rPr>
                                    <m:sty m:val="p"/>
                                  </m:rPr>
                                  <a:rPr lang="el-GR" sz="2800" i="1">
                                    <a:solidFill>
                                      <a:srgbClr val="000000"/>
                                    </a:solidFill>
                                    <a:latin typeface="Cambria Math" panose="02040503050406030204" pitchFamily="18" charset="0"/>
                                    <a:ea typeface="Cambria Math" panose="02040503050406030204" pitchFamily="18" charset="0"/>
                                    <a:cs typeface="Arial" panose="020B0604020202020204" pitchFamily="34" charset="0"/>
                                  </a:rPr>
                                  <m:t>Ψ</m:t>
                                </m:r>
                              </m:e>
                              <m:sub>
                                <m:r>
                                  <a:rPr lang="en-US" sz="2800" i="1">
                                    <a:solidFill>
                                      <a:srgbClr val="000000"/>
                                    </a:solidFill>
                                    <a:latin typeface="Cambria Math" panose="02040503050406030204" pitchFamily="18" charset="0"/>
                                    <a:cs typeface="Arial" panose="020B0604020202020204" pitchFamily="34" charset="0"/>
                                  </a:rPr>
                                  <m:t>𝑊</m:t>
                                </m:r>
                              </m:sub>
                            </m:sSub>
                          </m:e>
                        </m:d>
                      </m:e>
                    </m:d>
                  </m:oMath>
                </a14:m>
                <a:r>
                  <a:rPr lang="en-US" sz="2800" dirty="0">
                    <a:solidFill>
                      <a:schemeClr val="tx1"/>
                    </a:solidFill>
                    <a:ea typeface="Times New Roman" charset="0"/>
                    <a:cs typeface="Arial" panose="020B0604020202020204" pitchFamily="34" charset="0"/>
                  </a:rPr>
                  <a:t> are removed.</a:t>
                </a:r>
                <a:endParaRPr lang="en-US" sz="2800" spc="-1" dirty="0">
                  <a:uFill>
                    <a:solidFill>
                      <a:srgbClr val="FFFFFF"/>
                    </a:solidFill>
                  </a:uFill>
                  <a:latin typeface="+mj-lt"/>
                  <a:cs typeface="Arial" panose="020B0604020202020204" pitchFamily="34" charset="0"/>
                </a:endParaRPr>
              </a:p>
            </p:txBody>
          </p:sp>
        </mc:Choice>
        <mc:Fallback xmlns="">
          <p:sp>
            <p:nvSpPr>
              <p:cNvPr id="4" name="TextBox 3">
                <a:extLst>
                  <a:ext uri="{FF2B5EF4-FFF2-40B4-BE49-F238E27FC236}">
                    <a16:creationId xmlns:a16="http://schemas.microsoft.com/office/drawing/2014/main" id="{1C9D24EF-C470-A74F-A9E0-2C03B82907C6}"/>
                  </a:ext>
                </a:extLst>
              </p:cNvPr>
              <p:cNvSpPr txBox="1">
                <a:spLocks noRot="1" noChangeAspect="1" noMove="1" noResize="1" noEditPoints="1" noAdjustHandles="1" noChangeArrowheads="1" noChangeShapeType="1" noTextEdit="1"/>
              </p:cNvSpPr>
              <p:nvPr/>
            </p:nvSpPr>
            <p:spPr>
              <a:xfrm>
                <a:off x="418557" y="5801778"/>
                <a:ext cx="11849591" cy="523220"/>
              </a:xfrm>
              <a:prstGeom prst="rect">
                <a:avLst/>
              </a:prstGeom>
              <a:blipFill>
                <a:blip r:embed="rId4"/>
                <a:stretch>
                  <a:fillRect l="-965" t="-11628" r="-214" b="-27907"/>
                </a:stretch>
              </a:blipFill>
            </p:spPr>
            <p:txBody>
              <a:bodyPr/>
              <a:lstStyle/>
              <a:p>
                <a:r>
                  <a:rPr lang="en-CN">
                    <a:noFill/>
                  </a:rPr>
                  <a:t> </a:t>
                </a:r>
              </a:p>
            </p:txBody>
          </p:sp>
        </mc:Fallback>
      </mc:AlternateContent>
      <p:pic>
        <p:nvPicPr>
          <p:cNvPr id="7" name="Picture 6">
            <a:extLst>
              <a:ext uri="{FF2B5EF4-FFF2-40B4-BE49-F238E27FC236}">
                <a16:creationId xmlns:a16="http://schemas.microsoft.com/office/drawing/2014/main" id="{A2B096CF-D922-C54C-9280-40FD545E673F}"/>
              </a:ext>
            </a:extLst>
          </p:cNvPr>
          <p:cNvPicPr>
            <a:picLocks noChangeAspect="1"/>
          </p:cNvPicPr>
          <p:nvPr/>
        </p:nvPicPr>
        <p:blipFill>
          <a:blip r:embed="rId5"/>
          <a:stretch>
            <a:fillRect/>
          </a:stretch>
        </p:blipFill>
        <p:spPr>
          <a:xfrm>
            <a:off x="577381" y="1466437"/>
            <a:ext cx="3379157" cy="3903612"/>
          </a:xfrm>
          <a:prstGeom prst="rect">
            <a:avLst/>
          </a:prstGeom>
        </p:spPr>
      </p:pic>
      <p:pic>
        <p:nvPicPr>
          <p:cNvPr id="10" name="Picture 9">
            <a:extLst>
              <a:ext uri="{FF2B5EF4-FFF2-40B4-BE49-F238E27FC236}">
                <a16:creationId xmlns:a16="http://schemas.microsoft.com/office/drawing/2014/main" id="{6358C00F-F9B9-6044-B9B8-9E763ACF485E}"/>
              </a:ext>
            </a:extLst>
          </p:cNvPr>
          <p:cNvPicPr>
            <a:picLocks noChangeAspect="1"/>
          </p:cNvPicPr>
          <p:nvPr/>
        </p:nvPicPr>
        <p:blipFill>
          <a:blip r:embed="rId6"/>
          <a:stretch>
            <a:fillRect/>
          </a:stretch>
        </p:blipFill>
        <p:spPr>
          <a:xfrm>
            <a:off x="4161169" y="1419934"/>
            <a:ext cx="3583786" cy="4140000"/>
          </a:xfrm>
          <a:prstGeom prst="rect">
            <a:avLst/>
          </a:prstGeom>
        </p:spPr>
      </p:pic>
      <p:pic>
        <p:nvPicPr>
          <p:cNvPr id="14" name="Picture 13">
            <a:extLst>
              <a:ext uri="{FF2B5EF4-FFF2-40B4-BE49-F238E27FC236}">
                <a16:creationId xmlns:a16="http://schemas.microsoft.com/office/drawing/2014/main" id="{9FEBE28B-830E-224C-99B6-A961D29609D7}"/>
              </a:ext>
            </a:extLst>
          </p:cNvPr>
          <p:cNvPicPr>
            <a:picLocks noChangeAspect="1"/>
          </p:cNvPicPr>
          <p:nvPr/>
        </p:nvPicPr>
        <p:blipFill>
          <a:blip r:embed="rId7"/>
          <a:stretch>
            <a:fillRect/>
          </a:stretch>
        </p:blipFill>
        <p:spPr>
          <a:xfrm>
            <a:off x="8030832" y="1451286"/>
            <a:ext cx="3583787" cy="414000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784E2CE-6866-C548-8DD0-D4C888884D5D}"/>
                  </a:ext>
                </a:extLst>
              </p:cNvPr>
              <p:cNvSpPr txBox="1"/>
              <p:nvPr/>
            </p:nvSpPr>
            <p:spPr>
              <a:xfrm>
                <a:off x="269240" y="896676"/>
                <a:ext cx="10419323" cy="400110"/>
              </a:xfrm>
              <a:prstGeom prst="rect">
                <a:avLst/>
              </a:prstGeom>
              <a:noFill/>
            </p:spPr>
            <p:txBody>
              <a:bodyPr wrap="square">
                <a:spAutoFit/>
              </a:bodyPr>
              <a:lstStyle/>
              <a:p>
                <a:pPr marL="342900" indent="-342900">
                  <a:buFont typeface="Arial" panose="020B0604020202020204" pitchFamily="34" charset="0"/>
                  <a:buChar char="•"/>
                </a:pPr>
                <a:r>
                  <a:rPr lang="en-US" sz="2000" spc="-1" dirty="0">
                    <a:uFill>
                      <a:solidFill>
                        <a:srgbClr val="FFFFFF"/>
                      </a:solidFill>
                    </a:uFill>
                    <a:latin typeface="+mj-lt"/>
                    <a:cs typeface="Arial" panose="020B0604020202020204" pitchFamily="34" charset="0"/>
                  </a:rPr>
                  <a:t>SBF: </a:t>
                </a:r>
                <a14:m>
                  <m:oMath xmlns:m="http://schemas.openxmlformats.org/officeDocument/2006/math">
                    <m:sSub>
                      <m:sSubPr>
                        <m:ctrlPr>
                          <a:rPr lang="en-US" sz="2000" i="1" smtClean="0">
                            <a:solidFill>
                              <a:schemeClr val="tx1"/>
                            </a:solidFill>
                            <a:latin typeface="Cambria Math" panose="02040503050406030204" pitchFamily="18" charset="0"/>
                            <a:cs typeface="Arial" panose="020B0604020202020204" pitchFamily="34" charset="0"/>
                          </a:rPr>
                        </m:ctrlPr>
                      </m:sSubPr>
                      <m:e>
                        <m:r>
                          <a:rPr lang="en-US" sz="2000" i="1">
                            <a:solidFill>
                              <a:schemeClr val="tx1"/>
                            </a:solidFill>
                            <a:latin typeface="Cambria Math" panose="02040503050406030204" pitchFamily="18" charset="0"/>
                            <a:cs typeface="Arial" panose="020B0604020202020204" pitchFamily="34" charset="0"/>
                          </a:rPr>
                          <m:t>𝑁</m:t>
                        </m:r>
                      </m:e>
                      <m:sub>
                        <m:r>
                          <a:rPr lang="en-US" sz="2000" i="1">
                            <a:solidFill>
                              <a:schemeClr val="tx1"/>
                            </a:solidFill>
                            <a:latin typeface="Cambria Math" panose="02040503050406030204" pitchFamily="18" charset="0"/>
                            <a:cs typeface="Arial" panose="020B0604020202020204" pitchFamily="34" charset="0"/>
                          </a:rPr>
                          <m:t>𝑃𝑂𝐼</m:t>
                        </m:r>
                      </m:sub>
                    </m:sSub>
                  </m:oMath>
                </a14:m>
                <a:r>
                  <a:rPr lang="en-US" sz="2000" dirty="0">
                    <a:solidFill>
                      <a:schemeClr val="tx1"/>
                    </a:solidFill>
                    <a:ea typeface="Times New Roman" charset="0"/>
                    <a:cs typeface="Arial" panose="020B0604020202020204" pitchFamily="34" charset="0"/>
                  </a:rPr>
                  <a:t>, </a:t>
                </a:r>
                <a14:m>
                  <m:oMath xmlns:m="http://schemas.openxmlformats.org/officeDocument/2006/math">
                    <m:sSub>
                      <m:sSubPr>
                        <m:ctrlPr>
                          <a:rPr lang="en-US" sz="2000" i="1">
                            <a:solidFill>
                              <a:schemeClr val="tx1"/>
                            </a:solidFill>
                            <a:latin typeface="Cambria Math" panose="02040503050406030204" pitchFamily="18" charset="0"/>
                            <a:cs typeface="Arial" panose="020B0604020202020204" pitchFamily="34" charset="0"/>
                          </a:rPr>
                        </m:ctrlPr>
                      </m:sSubPr>
                      <m:e>
                        <m:r>
                          <a:rPr lang="en-US" sz="2000" i="1">
                            <a:solidFill>
                              <a:schemeClr val="tx1"/>
                            </a:solidFill>
                            <a:latin typeface="Cambria Math" panose="02040503050406030204" pitchFamily="18" charset="0"/>
                            <a:cs typeface="Arial" panose="020B0604020202020204" pitchFamily="34" charset="0"/>
                          </a:rPr>
                          <m:t>𝑣</m:t>
                        </m:r>
                      </m:e>
                      <m:sub>
                        <m:r>
                          <a:rPr lang="en-US" sz="2000" i="1">
                            <a:solidFill>
                              <a:schemeClr val="tx1"/>
                            </a:solidFill>
                            <a:latin typeface="Cambria Math" panose="02040503050406030204" pitchFamily="18" charset="0"/>
                            <a:cs typeface="Arial" panose="020B0604020202020204" pitchFamily="34" charset="0"/>
                          </a:rPr>
                          <m:t>2</m:t>
                        </m:r>
                      </m:sub>
                    </m:sSub>
                    <m:d>
                      <m:dPr>
                        <m:ctrlPr>
                          <a:rPr lang="en-US" sz="2000" i="1">
                            <a:solidFill>
                              <a:schemeClr val="tx1"/>
                            </a:solidFill>
                            <a:latin typeface="Cambria Math" panose="02040503050406030204" pitchFamily="18" charset="0"/>
                            <a:cs typeface="Arial" panose="020B0604020202020204" pitchFamily="34" charset="0"/>
                          </a:rPr>
                        </m:ctrlPr>
                      </m:dPr>
                      <m:e>
                        <m:r>
                          <a:rPr lang="en-US" sz="2000" i="1">
                            <a:solidFill>
                              <a:schemeClr val="tx1"/>
                            </a:solidFill>
                            <a:latin typeface="Cambria Math" panose="02040503050406030204" pitchFamily="18" charset="0"/>
                            <a:cs typeface="Arial" panose="020B0604020202020204" pitchFamily="34" charset="0"/>
                          </a:rPr>
                          <m:t>𝑜𝑏𝑠𝑒𝑟𝑣𝑒</m:t>
                        </m:r>
                      </m:e>
                    </m:d>
                  </m:oMath>
                </a14:m>
                <a:r>
                  <a:rPr lang="en-US" sz="2000" dirty="0">
                    <a:solidFill>
                      <a:schemeClr val="tx1"/>
                    </a:solidFill>
                    <a:ea typeface="Times New Roman" charset="0"/>
                    <a:cs typeface="Arial" panose="020B0604020202020204" pitchFamily="34" charset="0"/>
                  </a:rPr>
                  <a:t> and </a:t>
                </a:r>
                <a14:m>
                  <m:oMath xmlns:m="http://schemas.openxmlformats.org/officeDocument/2006/math">
                    <m:r>
                      <a:rPr lang="en-US" sz="2000" i="1">
                        <a:solidFill>
                          <a:srgbClr val="000000"/>
                        </a:solidFill>
                        <a:latin typeface="Cambria Math" panose="02040503050406030204" pitchFamily="18" charset="0"/>
                        <a:ea typeface="Times New Roman" charset="0"/>
                        <a:cs typeface="Arial" panose="020B0604020202020204" pitchFamily="34" charset="0"/>
                      </a:rPr>
                      <m:t>𝑐𝑜𝑠</m:t>
                    </m:r>
                    <m:d>
                      <m:dPr>
                        <m:begChr m:val="["/>
                        <m:endChr m:val="]"/>
                        <m:ctrlPr>
                          <a:rPr lang="en-US" sz="2000" i="1">
                            <a:solidFill>
                              <a:srgbClr val="000000"/>
                            </a:solidFill>
                            <a:latin typeface="Cambria Math" panose="02040503050406030204" pitchFamily="18" charset="0"/>
                            <a:cs typeface="Arial" panose="020B0604020202020204" pitchFamily="34" charset="0"/>
                          </a:rPr>
                        </m:ctrlPr>
                      </m:dPr>
                      <m:e>
                        <m:r>
                          <a:rPr lang="en-US" sz="2000" i="1">
                            <a:solidFill>
                              <a:srgbClr val="000000"/>
                            </a:solidFill>
                            <a:latin typeface="Cambria Math" panose="02040503050406030204" pitchFamily="18" charset="0"/>
                            <a:cs typeface="Arial" panose="020B0604020202020204" pitchFamily="34" charset="0"/>
                          </a:rPr>
                          <m:t>2</m:t>
                        </m:r>
                        <m:d>
                          <m:dPr>
                            <m:ctrlPr>
                              <a:rPr lang="en-US" sz="2000" i="1">
                                <a:solidFill>
                                  <a:srgbClr val="000000"/>
                                </a:solidFill>
                                <a:latin typeface="Cambria Math" panose="02040503050406030204" pitchFamily="18" charset="0"/>
                                <a:cs typeface="Arial" panose="020B0604020202020204" pitchFamily="34" charset="0"/>
                              </a:rPr>
                            </m:ctrlPr>
                          </m:dPr>
                          <m:e>
                            <m:sSub>
                              <m:sSubPr>
                                <m:ctrlPr>
                                  <a:rPr lang="en-US" sz="2000" i="1">
                                    <a:solidFill>
                                      <a:srgbClr val="000000"/>
                                    </a:solidFill>
                                    <a:latin typeface="Cambria Math" panose="02040503050406030204" pitchFamily="18" charset="0"/>
                                    <a:cs typeface="Arial" panose="020B0604020202020204" pitchFamily="34" charset="0"/>
                                  </a:rPr>
                                </m:ctrlPr>
                              </m:sSubPr>
                              <m:e>
                                <m:r>
                                  <m:rPr>
                                    <m:sty m:val="p"/>
                                  </m:rPr>
                                  <a:rPr lang="el-GR" sz="2000" i="1">
                                    <a:solidFill>
                                      <a:srgbClr val="000000"/>
                                    </a:solidFill>
                                    <a:latin typeface="Cambria Math" panose="02040503050406030204" pitchFamily="18" charset="0"/>
                                    <a:ea typeface="Cambria Math" panose="02040503050406030204" pitchFamily="18" charset="0"/>
                                    <a:cs typeface="Arial" panose="020B0604020202020204" pitchFamily="34" charset="0"/>
                                  </a:rPr>
                                  <m:t>Ψ</m:t>
                                </m:r>
                              </m:e>
                              <m:sub>
                                <m:r>
                                  <a:rPr lang="en-US" sz="2000" i="1">
                                    <a:solidFill>
                                      <a:srgbClr val="000000"/>
                                    </a:solidFill>
                                    <a:latin typeface="Cambria Math" panose="02040503050406030204" pitchFamily="18" charset="0"/>
                                    <a:cs typeface="Arial" panose="020B0604020202020204" pitchFamily="34" charset="0"/>
                                  </a:rPr>
                                  <m:t>𝐸</m:t>
                                </m:r>
                              </m:sub>
                            </m:sSub>
                            <m:r>
                              <a:rPr lang="en-US" sz="2000" i="1">
                                <a:solidFill>
                                  <a:srgbClr val="000000"/>
                                </a:solidFill>
                                <a:latin typeface="Cambria Math" panose="02040503050406030204" pitchFamily="18" charset="0"/>
                                <a:cs typeface="Arial" panose="020B0604020202020204" pitchFamily="34" charset="0"/>
                              </a:rPr>
                              <m:t>−</m:t>
                            </m:r>
                            <m:sSub>
                              <m:sSubPr>
                                <m:ctrlPr>
                                  <a:rPr lang="en-US" sz="2000" i="1">
                                    <a:solidFill>
                                      <a:srgbClr val="000000"/>
                                    </a:solidFill>
                                    <a:latin typeface="Cambria Math" panose="02040503050406030204" pitchFamily="18" charset="0"/>
                                    <a:cs typeface="Arial" panose="020B0604020202020204" pitchFamily="34" charset="0"/>
                                  </a:rPr>
                                </m:ctrlPr>
                              </m:sSubPr>
                              <m:e>
                                <m:r>
                                  <m:rPr>
                                    <m:sty m:val="p"/>
                                  </m:rPr>
                                  <a:rPr lang="el-GR" sz="2000" i="1">
                                    <a:solidFill>
                                      <a:srgbClr val="000000"/>
                                    </a:solidFill>
                                    <a:latin typeface="Cambria Math" panose="02040503050406030204" pitchFamily="18" charset="0"/>
                                    <a:ea typeface="Cambria Math" panose="02040503050406030204" pitchFamily="18" charset="0"/>
                                    <a:cs typeface="Arial" panose="020B0604020202020204" pitchFamily="34" charset="0"/>
                                  </a:rPr>
                                  <m:t>Ψ</m:t>
                                </m:r>
                              </m:e>
                              <m:sub>
                                <m:r>
                                  <a:rPr lang="en-US" sz="2000" i="1">
                                    <a:solidFill>
                                      <a:srgbClr val="000000"/>
                                    </a:solidFill>
                                    <a:latin typeface="Cambria Math" panose="02040503050406030204" pitchFamily="18" charset="0"/>
                                    <a:cs typeface="Arial" panose="020B0604020202020204" pitchFamily="34" charset="0"/>
                                  </a:rPr>
                                  <m:t>𝑊</m:t>
                                </m:r>
                              </m:sub>
                            </m:sSub>
                          </m:e>
                        </m:d>
                      </m:e>
                    </m:d>
                  </m:oMath>
                </a14:m>
                <a:r>
                  <a:rPr lang="en-US" sz="2000" dirty="0">
                    <a:solidFill>
                      <a:srgbClr val="000000"/>
                    </a:solidFill>
                    <a:ea typeface="Times New Roman" charset="0"/>
                    <a:cs typeface="Arial" panose="020B0604020202020204" pitchFamily="34" charset="0"/>
                  </a:rPr>
                  <a:t> all as the matching dimensions.</a:t>
                </a:r>
              </a:p>
            </p:txBody>
          </p:sp>
        </mc:Choice>
        <mc:Fallback xmlns="">
          <p:sp>
            <p:nvSpPr>
              <p:cNvPr id="12" name="TextBox 11">
                <a:extLst>
                  <a:ext uri="{FF2B5EF4-FFF2-40B4-BE49-F238E27FC236}">
                    <a16:creationId xmlns:a16="http://schemas.microsoft.com/office/drawing/2014/main" id="{5784E2CE-6866-C548-8DD0-D4C888884D5D}"/>
                  </a:ext>
                </a:extLst>
              </p:cNvPr>
              <p:cNvSpPr txBox="1">
                <a:spLocks noRot="1" noChangeAspect="1" noMove="1" noResize="1" noEditPoints="1" noAdjustHandles="1" noChangeArrowheads="1" noChangeShapeType="1" noTextEdit="1"/>
              </p:cNvSpPr>
              <p:nvPr/>
            </p:nvSpPr>
            <p:spPr>
              <a:xfrm>
                <a:off x="269240" y="896676"/>
                <a:ext cx="10419323" cy="400110"/>
              </a:xfrm>
              <a:prstGeom prst="rect">
                <a:avLst/>
              </a:prstGeom>
              <a:blipFill>
                <a:blip r:embed="rId8"/>
                <a:stretch>
                  <a:fillRect l="-487" t="-6061" b="-24242"/>
                </a:stretch>
              </a:blipFill>
            </p:spPr>
            <p:txBody>
              <a:bodyPr/>
              <a:lstStyle/>
              <a:p>
                <a:r>
                  <a:rPr lang="en-CN">
                    <a:noFill/>
                  </a:rPr>
                  <a:t> </a:t>
                </a:r>
              </a:p>
            </p:txBody>
          </p:sp>
        </mc:Fallback>
      </mc:AlternateContent>
      <p:sp>
        <p:nvSpPr>
          <p:cNvPr id="16" name="CustomShape 2">
            <a:extLst>
              <a:ext uri="{FF2B5EF4-FFF2-40B4-BE49-F238E27FC236}">
                <a16:creationId xmlns:a16="http://schemas.microsoft.com/office/drawing/2014/main" id="{00E5B594-413E-054F-9578-6CF8EEC1BACB}"/>
              </a:ext>
            </a:extLst>
          </p:cNvPr>
          <p:cNvSpPr/>
          <p:nvPr/>
        </p:nvSpPr>
        <p:spPr>
          <a:xfrm>
            <a:off x="2" y="175869"/>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r>
              <a:rPr lang="en-US" sz="3200" spc="-1" dirty="0">
                <a:uFill>
                  <a:solidFill>
                    <a:srgbClr val="FFFFFF"/>
                  </a:solidFill>
                </a:uFill>
              </a:rPr>
              <a:t>Analysis results: SBF</a:t>
            </a:r>
          </a:p>
        </p:txBody>
      </p:sp>
      <p:sp>
        <p:nvSpPr>
          <p:cNvPr id="6" name="Footer Placeholder 5">
            <a:extLst>
              <a:ext uri="{FF2B5EF4-FFF2-40B4-BE49-F238E27FC236}">
                <a16:creationId xmlns:a16="http://schemas.microsoft.com/office/drawing/2014/main" id="{CEB7204C-5C66-8A46-BA43-055FC1477064}"/>
              </a:ext>
            </a:extLst>
          </p:cNvPr>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2" name="Date Placeholder 1">
            <a:extLst>
              <a:ext uri="{FF2B5EF4-FFF2-40B4-BE49-F238E27FC236}">
                <a16:creationId xmlns:a16="http://schemas.microsoft.com/office/drawing/2014/main" id="{D0CBE181-1F3B-9B44-AE98-E51FBB487056}"/>
              </a:ext>
            </a:extLst>
          </p:cNvPr>
          <p:cNvSpPr>
            <a:spLocks noGrp="1"/>
          </p:cNvSpPr>
          <p:nvPr>
            <p:ph type="dt" sz="half" idx="10"/>
          </p:nvPr>
        </p:nvSpPr>
        <p:spPr/>
        <p:txBody>
          <a:bodyPr/>
          <a:lstStyle/>
          <a:p>
            <a:r>
              <a:rPr kumimoji="1" lang="en-US" altLang="zh-CN"/>
              <a:t>Yufu Lin</a:t>
            </a:r>
            <a:endParaRPr kumimoji="1" lang="zh-CN" altLang="en-US"/>
          </a:p>
        </p:txBody>
      </p:sp>
      <p:sp>
        <p:nvSpPr>
          <p:cNvPr id="3" name="Slide Number Placeholder 2">
            <a:extLst>
              <a:ext uri="{FF2B5EF4-FFF2-40B4-BE49-F238E27FC236}">
                <a16:creationId xmlns:a16="http://schemas.microsoft.com/office/drawing/2014/main" id="{BE890406-E6AC-B946-9907-1929FBC58582}"/>
              </a:ext>
            </a:extLst>
          </p:cNvPr>
          <p:cNvSpPr>
            <a:spLocks noGrp="1"/>
          </p:cNvSpPr>
          <p:nvPr>
            <p:ph type="sldNum" sz="quarter" idx="12"/>
          </p:nvPr>
        </p:nvSpPr>
        <p:spPr/>
        <p:txBody>
          <a:bodyPr/>
          <a:lstStyle/>
          <a:p>
            <a:fld id="{4E9CE723-9E13-E64D-969C-AFC3C0AC44EC}" type="slidenum">
              <a:rPr kumimoji="1" lang="zh-CN" altLang="en-US" smtClean="0"/>
              <a:t>11</a:t>
            </a:fld>
            <a:endParaRPr kumimoji="1" lang="zh-CN" altLang="en-US"/>
          </a:p>
        </p:txBody>
      </p:sp>
    </p:spTree>
    <p:extLst>
      <p:ext uri="{BB962C8B-B14F-4D97-AF65-F5344CB8AC3E}">
        <p14:creationId xmlns:p14="http://schemas.microsoft.com/office/powerpoint/2010/main" val="37809526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2"/>
          <p:cNvSpPr/>
          <p:nvPr/>
        </p:nvSpPr>
        <p:spPr>
          <a:xfrm>
            <a:off x="2" y="175869"/>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r>
              <a:rPr lang="en-US" sz="3200" spc="-1" dirty="0">
                <a:uFill>
                  <a:solidFill>
                    <a:srgbClr val="FFFFFF"/>
                  </a:solidFill>
                </a:uFill>
              </a:rPr>
              <a:t>Analysis results: SBF</a:t>
            </a:r>
          </a:p>
        </p:txBody>
      </p:sp>
      <p:sp>
        <p:nvSpPr>
          <p:cNvPr id="65" name="Line 7">
            <a:extLst>
              <a:ext uri="{FF2B5EF4-FFF2-40B4-BE49-F238E27FC236}">
                <a16:creationId xmlns:a16="http://schemas.microsoft.com/office/drawing/2014/main" id="{C26C068D-CE5F-8C44-8BA2-736250BF5995}"/>
              </a:ext>
            </a:extLst>
          </p:cNvPr>
          <p:cNvSpPr/>
          <p:nvPr/>
        </p:nvSpPr>
        <p:spPr>
          <a:xfrm flipV="1">
            <a:off x="349250" y="77100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pic>
        <p:nvPicPr>
          <p:cNvPr id="13" name="图片 7">
            <a:extLst>
              <a:ext uri="{FF2B5EF4-FFF2-40B4-BE49-F238E27FC236}">
                <a16:creationId xmlns:a16="http://schemas.microsoft.com/office/drawing/2014/main" id="{5518FDD3-033B-5748-BAF8-756177AABB19}"/>
              </a:ext>
            </a:extLst>
          </p:cNvPr>
          <p:cNvPicPr>
            <a:picLocks noChangeAspect="1"/>
          </p:cNvPicPr>
          <p:nvPr/>
        </p:nvPicPr>
        <p:blipFill>
          <a:blip r:embed="rId3"/>
          <a:stretch>
            <a:fillRect/>
          </a:stretch>
        </p:blipFill>
        <p:spPr>
          <a:xfrm>
            <a:off x="-1" y="78249"/>
            <a:ext cx="837116" cy="646331"/>
          </a:xfrm>
          <a:prstGeom prst="rect">
            <a:avLst/>
          </a:prstGeom>
        </p:spPr>
      </p:pic>
      <p:sp>
        <p:nvSpPr>
          <p:cNvPr id="15" name="Line 7">
            <a:extLst>
              <a:ext uri="{FF2B5EF4-FFF2-40B4-BE49-F238E27FC236}">
                <a16:creationId xmlns:a16="http://schemas.microsoft.com/office/drawing/2014/main" id="{1491F62A-1E8F-BD43-908C-6CE764C1C004}"/>
              </a:ext>
            </a:extLst>
          </p:cNvPr>
          <p:cNvSpPr/>
          <p:nvPr/>
        </p:nvSpPr>
        <p:spPr>
          <a:xfrm>
            <a:off x="0" y="6420226"/>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0985E58-09E4-F542-A13A-993ED99DAE61}"/>
                  </a:ext>
                </a:extLst>
              </p:cNvPr>
              <p:cNvSpPr txBox="1"/>
              <p:nvPr/>
            </p:nvSpPr>
            <p:spPr>
              <a:xfrm>
                <a:off x="8403335" y="3030442"/>
                <a:ext cx="3581401" cy="1815882"/>
              </a:xfrm>
              <a:prstGeom prst="rect">
                <a:avLst/>
              </a:prstGeom>
              <a:noFill/>
            </p:spPr>
            <p:txBody>
              <a:bodyPr wrap="square" rtlCol="0">
                <a:spAutoFit/>
              </a:bodyPr>
              <a:lstStyle/>
              <a:p>
                <a:pPr marL="342900" indent="-342900">
                  <a:buFont typeface="Wingdings" pitchFamily="2" charset="2"/>
                  <a:buChar char="Ø"/>
                </a:pPr>
                <a:r>
                  <a:rPr lang="en-US" altLang="zh-CN" sz="2800" dirty="0">
                    <a:solidFill>
                      <a:srgbClr val="000000"/>
                    </a:solidFill>
                    <a:ea typeface="Times New Roman" charset="0"/>
                    <a:cs typeface="Arial" panose="020B0604020202020204" pitchFamily="34" charset="0"/>
                  </a:rPr>
                  <a:t>Both the ratio of </a:t>
                </a:r>
                <a14:m>
                  <m:oMath xmlns:m="http://schemas.openxmlformats.org/officeDocument/2006/math">
                    <m:sSub>
                      <m:sSubPr>
                        <m:ctrlPr>
                          <a:rPr lang="en-US" altLang="zh-CN" sz="2800" i="1">
                            <a:solidFill>
                              <a:srgbClr val="000000"/>
                            </a:solidFill>
                            <a:latin typeface="Cambria Math" panose="02040503050406030204" pitchFamily="18" charset="0"/>
                            <a:cs typeface="Arial" panose="020B0604020202020204" pitchFamily="34" charset="0"/>
                          </a:rPr>
                        </m:ctrlPr>
                      </m:sSubPr>
                      <m:e>
                        <m:r>
                          <a:rPr lang="en-US" altLang="zh-CN" sz="2800" i="1">
                            <a:solidFill>
                              <a:srgbClr val="000000"/>
                            </a:solidFill>
                            <a:latin typeface="Cambria Math" panose="02040503050406030204" pitchFamily="18" charset="0"/>
                            <a:cs typeface="Arial" panose="020B0604020202020204" pitchFamily="34" charset="0"/>
                          </a:rPr>
                          <m:t>𝑟</m:t>
                        </m:r>
                      </m:e>
                      <m:sub>
                        <m:r>
                          <a:rPr lang="en-US" altLang="zh-CN" sz="2800" i="1">
                            <a:solidFill>
                              <a:srgbClr val="000000"/>
                            </a:solidFill>
                            <a:latin typeface="Cambria Math" panose="02040503050406030204" pitchFamily="18" charset="0"/>
                            <a:cs typeface="Arial" panose="020B0604020202020204" pitchFamily="34" charset="0"/>
                          </a:rPr>
                          <m:t>𝑙𝑎𝑏</m:t>
                        </m:r>
                      </m:sub>
                    </m:sSub>
                  </m:oMath>
                </a14:m>
                <a:r>
                  <a:rPr lang="en-US" sz="2800" dirty="0">
                    <a:solidFill>
                      <a:srgbClr val="000000"/>
                    </a:solidFill>
                    <a:ea typeface="Times New Roman" charset="0"/>
                    <a:cs typeface="Arial" panose="020B0604020202020204" pitchFamily="34" charset="0"/>
                  </a:rPr>
                  <a:t> and </a:t>
                </a:r>
                <a14:m>
                  <m:oMath xmlns:m="http://schemas.openxmlformats.org/officeDocument/2006/math">
                    <m:sSub>
                      <m:sSubPr>
                        <m:ctrlPr>
                          <a:rPr lang="en-US" sz="2800" i="1" smtClean="0">
                            <a:solidFill>
                              <a:srgbClr val="000000"/>
                            </a:solidFill>
                            <a:latin typeface="Cambria Math" panose="02040503050406030204" pitchFamily="18" charset="0"/>
                            <a:cs typeface="Arial" panose="020B0604020202020204" pitchFamily="34" charset="0"/>
                          </a:rPr>
                        </m:ctrlPr>
                      </m:sSubPr>
                      <m:e>
                        <m:r>
                          <a:rPr lang="en-US" sz="2800" b="0" i="1" smtClean="0">
                            <a:solidFill>
                              <a:srgbClr val="000000"/>
                            </a:solidFill>
                            <a:latin typeface="Cambria Math" panose="02040503050406030204" pitchFamily="18" charset="0"/>
                            <a:cs typeface="Arial" panose="020B0604020202020204" pitchFamily="34" charset="0"/>
                          </a:rPr>
                          <m:t>𝑅</m:t>
                        </m:r>
                      </m:e>
                      <m:sub>
                        <m:r>
                          <a:rPr lang="en-US" sz="2800" b="0" i="1" smtClean="0">
                            <a:solidFill>
                              <a:srgbClr val="000000"/>
                            </a:solidFill>
                            <a:latin typeface="Cambria Math" panose="02040503050406030204" pitchFamily="18" charset="0"/>
                            <a:cs typeface="Arial" panose="020B0604020202020204" pitchFamily="34" charset="0"/>
                          </a:rPr>
                          <m:t>𝐵</m:t>
                        </m:r>
                      </m:sub>
                    </m:sSub>
                  </m:oMath>
                </a14:m>
                <a:r>
                  <a:rPr lang="en-US" sz="2800" dirty="0">
                    <a:solidFill>
                      <a:srgbClr val="000000"/>
                    </a:solidFill>
                    <a:ea typeface="Times New Roman" charset="0"/>
                    <a:cs typeface="Arial" panose="020B0604020202020204" pitchFamily="34" charset="0"/>
                  </a:rPr>
                  <a:t> are consistent  with 1 with forced match. </a:t>
                </a:r>
              </a:p>
            </p:txBody>
          </p:sp>
        </mc:Choice>
        <mc:Fallback xmlns="">
          <p:sp>
            <p:nvSpPr>
              <p:cNvPr id="16" name="TextBox 15">
                <a:extLst>
                  <a:ext uri="{FF2B5EF4-FFF2-40B4-BE49-F238E27FC236}">
                    <a16:creationId xmlns:a16="http://schemas.microsoft.com/office/drawing/2014/main" id="{30985E58-09E4-F542-A13A-993ED99DAE61}"/>
                  </a:ext>
                </a:extLst>
              </p:cNvPr>
              <p:cNvSpPr txBox="1">
                <a:spLocks noRot="1" noChangeAspect="1" noMove="1" noResize="1" noEditPoints="1" noAdjustHandles="1" noChangeArrowheads="1" noChangeShapeType="1" noTextEdit="1"/>
              </p:cNvSpPr>
              <p:nvPr/>
            </p:nvSpPr>
            <p:spPr>
              <a:xfrm>
                <a:off x="8403335" y="3030442"/>
                <a:ext cx="3581401" cy="1815882"/>
              </a:xfrm>
              <a:prstGeom prst="rect">
                <a:avLst/>
              </a:prstGeom>
              <a:blipFill>
                <a:blip r:embed="rId4"/>
                <a:stretch>
                  <a:fillRect l="-2827" t="-3472" r="-1767" b="-8333"/>
                </a:stretch>
              </a:blipFill>
            </p:spPr>
            <p:txBody>
              <a:bodyPr/>
              <a:lstStyle/>
              <a:p>
                <a:r>
                  <a:rPr lang="en-CN">
                    <a:noFill/>
                  </a:rPr>
                  <a:t> </a:t>
                </a:r>
              </a:p>
            </p:txBody>
          </p:sp>
        </mc:Fallback>
      </mc:AlternateContent>
      <p:pic>
        <p:nvPicPr>
          <p:cNvPr id="7" name="Picture 6">
            <a:extLst>
              <a:ext uri="{FF2B5EF4-FFF2-40B4-BE49-F238E27FC236}">
                <a16:creationId xmlns:a16="http://schemas.microsoft.com/office/drawing/2014/main" id="{EF39D611-06AB-5849-998A-CEFA0549EAB7}"/>
              </a:ext>
            </a:extLst>
          </p:cNvPr>
          <p:cNvPicPr>
            <a:picLocks noChangeAspect="1"/>
          </p:cNvPicPr>
          <p:nvPr/>
        </p:nvPicPr>
        <p:blipFill>
          <a:blip r:embed="rId5"/>
          <a:stretch>
            <a:fillRect/>
          </a:stretch>
        </p:blipFill>
        <p:spPr>
          <a:xfrm>
            <a:off x="102587" y="1391783"/>
            <a:ext cx="3904181" cy="4500000"/>
          </a:xfrm>
          <a:prstGeom prst="rect">
            <a:avLst/>
          </a:prstGeom>
        </p:spPr>
      </p:pic>
      <p:pic>
        <p:nvPicPr>
          <p:cNvPr id="10" name="Picture 9">
            <a:extLst>
              <a:ext uri="{FF2B5EF4-FFF2-40B4-BE49-F238E27FC236}">
                <a16:creationId xmlns:a16="http://schemas.microsoft.com/office/drawing/2014/main" id="{5EFBEB56-560F-044C-A66D-C3BE66D340EF}"/>
              </a:ext>
            </a:extLst>
          </p:cNvPr>
          <p:cNvPicPr>
            <a:picLocks noChangeAspect="1"/>
          </p:cNvPicPr>
          <p:nvPr/>
        </p:nvPicPr>
        <p:blipFill>
          <a:blip r:embed="rId6"/>
          <a:stretch>
            <a:fillRect/>
          </a:stretch>
        </p:blipFill>
        <p:spPr>
          <a:xfrm>
            <a:off x="4143908" y="1391783"/>
            <a:ext cx="3904181" cy="4500000"/>
          </a:xfrm>
          <a:prstGeom prst="rect">
            <a:avLst/>
          </a:prstGeom>
        </p:spPr>
      </p:pic>
      <p:sp>
        <p:nvSpPr>
          <p:cNvPr id="4" name="Footer Placeholder 3">
            <a:extLst>
              <a:ext uri="{FF2B5EF4-FFF2-40B4-BE49-F238E27FC236}">
                <a16:creationId xmlns:a16="http://schemas.microsoft.com/office/drawing/2014/main" id="{3ED6DAC5-361C-174D-B41C-3463C679C9C7}"/>
              </a:ext>
            </a:extLst>
          </p:cNvPr>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2" name="Date Placeholder 1">
            <a:extLst>
              <a:ext uri="{FF2B5EF4-FFF2-40B4-BE49-F238E27FC236}">
                <a16:creationId xmlns:a16="http://schemas.microsoft.com/office/drawing/2014/main" id="{479D488D-49DC-A247-BE04-97F1862BB88E}"/>
              </a:ext>
            </a:extLst>
          </p:cNvPr>
          <p:cNvSpPr>
            <a:spLocks noGrp="1"/>
          </p:cNvSpPr>
          <p:nvPr>
            <p:ph type="dt" sz="half" idx="10"/>
          </p:nvPr>
        </p:nvSpPr>
        <p:spPr/>
        <p:txBody>
          <a:bodyPr/>
          <a:lstStyle/>
          <a:p>
            <a:r>
              <a:rPr kumimoji="1" lang="en-US" altLang="zh-CN"/>
              <a:t>Yufu Lin</a:t>
            </a:r>
            <a:endParaRPr kumimoji="1" lang="zh-CN" altLang="en-US"/>
          </a:p>
        </p:txBody>
      </p:sp>
      <p:sp>
        <p:nvSpPr>
          <p:cNvPr id="3" name="Slide Number Placeholder 2">
            <a:extLst>
              <a:ext uri="{FF2B5EF4-FFF2-40B4-BE49-F238E27FC236}">
                <a16:creationId xmlns:a16="http://schemas.microsoft.com/office/drawing/2014/main" id="{83E79A48-FC71-EB49-931B-78C1C1E2FA63}"/>
              </a:ext>
            </a:extLst>
          </p:cNvPr>
          <p:cNvSpPr>
            <a:spLocks noGrp="1"/>
          </p:cNvSpPr>
          <p:nvPr>
            <p:ph type="sldNum" sz="quarter" idx="12"/>
          </p:nvPr>
        </p:nvSpPr>
        <p:spPr/>
        <p:txBody>
          <a:bodyPr/>
          <a:lstStyle/>
          <a:p>
            <a:fld id="{4E9CE723-9E13-E64D-969C-AFC3C0AC44EC}" type="slidenum">
              <a:rPr kumimoji="1" lang="zh-CN" altLang="en-US" smtClean="0"/>
              <a:t>12</a:t>
            </a:fld>
            <a:endParaRPr kumimoji="1" lang="zh-CN" altLang="en-US"/>
          </a:p>
        </p:txBody>
      </p:sp>
    </p:spTree>
    <p:extLst>
      <p:ext uri="{BB962C8B-B14F-4D97-AF65-F5344CB8AC3E}">
        <p14:creationId xmlns:p14="http://schemas.microsoft.com/office/powerpoint/2010/main" val="4330932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2"/>
          <p:cNvSpPr/>
          <p:nvPr/>
        </p:nvSpPr>
        <p:spPr>
          <a:xfrm>
            <a:off x="2" y="175869"/>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r>
              <a:rPr lang="en-US" sz="3200" spc="-1" dirty="0">
                <a:uFill>
                  <a:solidFill>
                    <a:srgbClr val="FFFFFF"/>
                  </a:solidFill>
                </a:uFill>
              </a:rPr>
              <a:t>Summary</a:t>
            </a:r>
          </a:p>
        </p:txBody>
      </p:sp>
      <p:sp>
        <p:nvSpPr>
          <p:cNvPr id="65" name="Line 7">
            <a:extLst>
              <a:ext uri="{FF2B5EF4-FFF2-40B4-BE49-F238E27FC236}">
                <a16:creationId xmlns:a16="http://schemas.microsoft.com/office/drawing/2014/main" id="{C26C068D-CE5F-8C44-8BA2-736250BF5995}"/>
              </a:ext>
            </a:extLst>
          </p:cNvPr>
          <p:cNvSpPr/>
          <p:nvPr/>
        </p:nvSpPr>
        <p:spPr>
          <a:xfrm flipV="1">
            <a:off x="349250" y="77100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pic>
        <p:nvPicPr>
          <p:cNvPr id="13" name="图片 7">
            <a:extLst>
              <a:ext uri="{FF2B5EF4-FFF2-40B4-BE49-F238E27FC236}">
                <a16:creationId xmlns:a16="http://schemas.microsoft.com/office/drawing/2014/main" id="{5518FDD3-033B-5748-BAF8-756177AABB19}"/>
              </a:ext>
            </a:extLst>
          </p:cNvPr>
          <p:cNvPicPr>
            <a:picLocks noChangeAspect="1"/>
          </p:cNvPicPr>
          <p:nvPr/>
        </p:nvPicPr>
        <p:blipFill>
          <a:blip r:embed="rId3"/>
          <a:stretch>
            <a:fillRect/>
          </a:stretch>
        </p:blipFill>
        <p:spPr>
          <a:xfrm>
            <a:off x="-1" y="78249"/>
            <a:ext cx="837116" cy="646331"/>
          </a:xfrm>
          <a:prstGeom prst="rect">
            <a:avLst/>
          </a:prstGeom>
        </p:spPr>
      </p:pic>
      <p:sp>
        <p:nvSpPr>
          <p:cNvPr id="15" name="Line 7">
            <a:extLst>
              <a:ext uri="{FF2B5EF4-FFF2-40B4-BE49-F238E27FC236}">
                <a16:creationId xmlns:a16="http://schemas.microsoft.com/office/drawing/2014/main" id="{1491F62A-1E8F-BD43-908C-6CE764C1C004}"/>
              </a:ext>
            </a:extLst>
          </p:cNvPr>
          <p:cNvSpPr/>
          <p:nvPr/>
        </p:nvSpPr>
        <p:spPr>
          <a:xfrm>
            <a:off x="0" y="6420226"/>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DDC9DBA-63DD-7948-AC68-A0D546251638}"/>
                  </a:ext>
                </a:extLst>
              </p:cNvPr>
              <p:cNvSpPr txBox="1"/>
              <p:nvPr/>
            </p:nvSpPr>
            <p:spPr>
              <a:xfrm>
                <a:off x="994532" y="5024238"/>
                <a:ext cx="10981541" cy="1077218"/>
              </a:xfrm>
              <a:prstGeom prst="rect">
                <a:avLst/>
              </a:prstGeom>
              <a:noFill/>
            </p:spPr>
            <p:txBody>
              <a:bodyPr wrap="square">
                <a:spAutoFit/>
              </a:bodyPr>
              <a:lstStyle/>
              <a:p>
                <a:pPr marL="342900" indent="-342900">
                  <a:buFont typeface="Wingdings" pitchFamily="2" charset="2"/>
                  <a:buChar char="ü"/>
                </a:pPr>
                <a:r>
                  <a:rPr lang="en-US" sz="2800" dirty="0">
                    <a:solidFill>
                      <a:srgbClr val="000000"/>
                    </a:solidFill>
                    <a:ea typeface="Times New Roman" charset="0"/>
                    <a:cs typeface="Arial" panose="020B0604020202020204" pitchFamily="34" charset="0"/>
                  </a:rPr>
                  <a:t>No obvious CME signal has been observed in Isobar collisions.</a:t>
                </a:r>
              </a:p>
              <a:p>
                <a:r>
                  <a:rPr lang="en-US" sz="2000" dirty="0">
                    <a:solidFill>
                      <a:srgbClr val="000000"/>
                    </a:solidFill>
                    <a:ea typeface="Times New Roman" charset="0"/>
                    <a:cs typeface="Arial" panose="020B0604020202020204" pitchFamily="34" charset="0"/>
                  </a:rPr>
                  <a:t>    </a:t>
                </a:r>
                <a:r>
                  <a:rPr lang="en-US" sz="1600" dirty="0">
                    <a:solidFill>
                      <a:srgbClr val="000000"/>
                    </a:solidFill>
                    <a:ea typeface="Times New Roman" charset="0"/>
                    <a:cs typeface="Arial" panose="020B0604020202020204" pitchFamily="34" charset="0"/>
                  </a:rPr>
                  <a:t>Either with SBF method or </a:t>
                </a:r>
                <a14:m>
                  <m:oMath xmlns:m="http://schemas.openxmlformats.org/officeDocument/2006/math">
                    <m:r>
                      <a:rPr lang="en-US" sz="16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𝛾</m:t>
                    </m:r>
                  </m:oMath>
                </a14:m>
                <a:r>
                  <a:rPr lang="en-US" sz="1600" dirty="0">
                    <a:solidFill>
                      <a:srgbClr val="000000"/>
                    </a:solidFill>
                    <a:ea typeface="Times New Roman" charset="0"/>
                    <a:cs typeface="Arial" panose="020B0604020202020204" pitchFamily="34" charset="0"/>
                  </a:rPr>
                  <a:t> correlator method, when the differences of the multiplicity </a:t>
                </a:r>
              </a:p>
              <a:p>
                <a:r>
                  <a:rPr lang="en-US" sz="1600" dirty="0">
                    <a:solidFill>
                      <a:srgbClr val="000000"/>
                    </a:solidFill>
                    <a:ea typeface="Times New Roman" charset="0"/>
                    <a:cs typeface="Arial" panose="020B0604020202020204" pitchFamily="34" charset="0"/>
                  </a:rPr>
                  <a:t>    and </a:t>
                </a:r>
                <a14:m>
                  <m:oMath xmlns:m="http://schemas.openxmlformats.org/officeDocument/2006/math">
                    <m:sSub>
                      <m:sSubPr>
                        <m:ctrlPr>
                          <a:rPr lang="en-US" sz="1600" i="1">
                            <a:solidFill>
                              <a:srgbClr val="000000"/>
                            </a:solidFill>
                            <a:latin typeface="Cambria Math" panose="02040503050406030204" pitchFamily="18" charset="0"/>
                            <a:cs typeface="Arial" panose="020B0604020202020204" pitchFamily="34" charset="0"/>
                          </a:rPr>
                        </m:ctrlPr>
                      </m:sSubPr>
                      <m:e>
                        <m:r>
                          <a:rPr lang="en-US" sz="1600" i="1">
                            <a:solidFill>
                              <a:srgbClr val="000000"/>
                            </a:solidFill>
                            <a:latin typeface="Cambria Math" panose="02040503050406030204" pitchFamily="18" charset="0"/>
                            <a:cs typeface="Arial" panose="020B0604020202020204" pitchFamily="34" charset="0"/>
                          </a:rPr>
                          <m:t>𝑣</m:t>
                        </m:r>
                      </m:e>
                      <m:sub>
                        <m:r>
                          <a:rPr lang="en-US" sz="1600" i="1">
                            <a:solidFill>
                              <a:srgbClr val="000000"/>
                            </a:solidFill>
                            <a:latin typeface="Cambria Math" panose="02040503050406030204" pitchFamily="18" charset="0"/>
                            <a:cs typeface="Arial" panose="020B0604020202020204" pitchFamily="34" charset="0"/>
                          </a:rPr>
                          <m:t>2</m:t>
                        </m:r>
                      </m:sub>
                    </m:sSub>
                  </m:oMath>
                </a14:m>
                <a:r>
                  <a:rPr lang="en-US" sz="1600" dirty="0">
                    <a:solidFill>
                      <a:srgbClr val="000000"/>
                    </a:solidFill>
                    <a:ea typeface="Times New Roman" charset="0"/>
                    <a:cs typeface="Arial" panose="020B0604020202020204" pitchFamily="34" charset="0"/>
                  </a:rPr>
                  <a:t> have been removed with forced match.</a:t>
                </a:r>
              </a:p>
            </p:txBody>
          </p:sp>
        </mc:Choice>
        <mc:Fallback xmlns="">
          <p:sp>
            <p:nvSpPr>
              <p:cNvPr id="19" name="TextBox 18">
                <a:extLst>
                  <a:ext uri="{FF2B5EF4-FFF2-40B4-BE49-F238E27FC236}">
                    <a16:creationId xmlns:a16="http://schemas.microsoft.com/office/drawing/2014/main" id="{3DDC9DBA-63DD-7948-AC68-A0D546251638}"/>
                  </a:ext>
                </a:extLst>
              </p:cNvPr>
              <p:cNvSpPr txBox="1">
                <a:spLocks noRot="1" noChangeAspect="1" noMove="1" noResize="1" noEditPoints="1" noAdjustHandles="1" noChangeArrowheads="1" noChangeShapeType="1" noTextEdit="1"/>
              </p:cNvSpPr>
              <p:nvPr/>
            </p:nvSpPr>
            <p:spPr>
              <a:xfrm>
                <a:off x="994532" y="5024238"/>
                <a:ext cx="10981541" cy="1077218"/>
              </a:xfrm>
              <a:prstGeom prst="rect">
                <a:avLst/>
              </a:prstGeom>
              <a:blipFill>
                <a:blip r:embed="rId4"/>
                <a:stretch>
                  <a:fillRect l="-1039" t="-5814" b="-5814"/>
                </a:stretch>
              </a:blipFill>
            </p:spPr>
            <p:txBody>
              <a:bodyPr/>
              <a:lstStyle/>
              <a:p>
                <a:r>
                  <a:rPr lang="en-CN">
                    <a:noFill/>
                  </a:rPr>
                  <a:t> </a:t>
                </a:r>
              </a:p>
            </p:txBody>
          </p:sp>
        </mc:Fallback>
      </mc:AlternateContent>
      <p:pic>
        <p:nvPicPr>
          <p:cNvPr id="4" name="Picture 3">
            <a:extLst>
              <a:ext uri="{FF2B5EF4-FFF2-40B4-BE49-F238E27FC236}">
                <a16:creationId xmlns:a16="http://schemas.microsoft.com/office/drawing/2014/main" id="{12983CC2-F33A-0449-AA6D-52E72EB49B0F}"/>
              </a:ext>
            </a:extLst>
          </p:cNvPr>
          <p:cNvPicPr>
            <a:picLocks noChangeAspect="1"/>
          </p:cNvPicPr>
          <p:nvPr/>
        </p:nvPicPr>
        <p:blipFill>
          <a:blip r:embed="rId5"/>
          <a:stretch>
            <a:fillRect/>
          </a:stretch>
        </p:blipFill>
        <p:spPr>
          <a:xfrm>
            <a:off x="215927" y="787093"/>
            <a:ext cx="11760146" cy="4150640"/>
          </a:xfrm>
          <a:prstGeom prst="rect">
            <a:avLst/>
          </a:prstGeom>
        </p:spPr>
      </p:pic>
      <p:sp>
        <p:nvSpPr>
          <p:cNvPr id="5" name="Footer Placeholder 4">
            <a:extLst>
              <a:ext uri="{FF2B5EF4-FFF2-40B4-BE49-F238E27FC236}">
                <a16:creationId xmlns:a16="http://schemas.microsoft.com/office/drawing/2014/main" id="{6A7F9012-7D30-774B-B1F4-3D62EC178374}"/>
              </a:ext>
            </a:extLst>
          </p:cNvPr>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2" name="Date Placeholder 1">
            <a:extLst>
              <a:ext uri="{FF2B5EF4-FFF2-40B4-BE49-F238E27FC236}">
                <a16:creationId xmlns:a16="http://schemas.microsoft.com/office/drawing/2014/main" id="{E4D76640-603C-4A4B-9677-B5877DC17CFB}"/>
              </a:ext>
            </a:extLst>
          </p:cNvPr>
          <p:cNvSpPr>
            <a:spLocks noGrp="1"/>
          </p:cNvSpPr>
          <p:nvPr>
            <p:ph type="dt" sz="half" idx="10"/>
          </p:nvPr>
        </p:nvSpPr>
        <p:spPr/>
        <p:txBody>
          <a:bodyPr/>
          <a:lstStyle/>
          <a:p>
            <a:r>
              <a:rPr kumimoji="1" lang="en-US" altLang="zh-CN"/>
              <a:t>Yufu Lin</a:t>
            </a:r>
            <a:endParaRPr kumimoji="1" lang="zh-CN" altLang="en-US"/>
          </a:p>
        </p:txBody>
      </p:sp>
      <p:sp>
        <p:nvSpPr>
          <p:cNvPr id="3" name="Slide Number Placeholder 2">
            <a:extLst>
              <a:ext uri="{FF2B5EF4-FFF2-40B4-BE49-F238E27FC236}">
                <a16:creationId xmlns:a16="http://schemas.microsoft.com/office/drawing/2014/main" id="{F2CB0D80-B20D-C94A-ABC8-68350D955F42}"/>
              </a:ext>
            </a:extLst>
          </p:cNvPr>
          <p:cNvSpPr>
            <a:spLocks noGrp="1"/>
          </p:cNvSpPr>
          <p:nvPr>
            <p:ph type="sldNum" sz="quarter" idx="12"/>
          </p:nvPr>
        </p:nvSpPr>
        <p:spPr/>
        <p:txBody>
          <a:bodyPr/>
          <a:lstStyle/>
          <a:p>
            <a:fld id="{4E9CE723-9E13-E64D-969C-AFC3C0AC44EC}" type="slidenum">
              <a:rPr kumimoji="1" lang="zh-CN" altLang="en-US" smtClean="0"/>
              <a:t>13</a:t>
            </a:fld>
            <a:endParaRPr kumimoji="1" lang="zh-CN" altLang="en-US"/>
          </a:p>
        </p:txBody>
      </p:sp>
    </p:spTree>
    <p:extLst>
      <p:ext uri="{BB962C8B-B14F-4D97-AF65-F5344CB8AC3E}">
        <p14:creationId xmlns:p14="http://schemas.microsoft.com/office/powerpoint/2010/main" val="322902486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2">
            <a:extLst>
              <a:ext uri="{FF2B5EF4-FFF2-40B4-BE49-F238E27FC236}">
                <a16:creationId xmlns:a16="http://schemas.microsoft.com/office/drawing/2014/main" id="{2ECBFD2C-862F-4041-9783-8018111D55AB}"/>
              </a:ext>
            </a:extLst>
          </p:cNvPr>
          <p:cNvSpPr/>
          <p:nvPr/>
        </p:nvSpPr>
        <p:spPr>
          <a:xfrm>
            <a:off x="-1" y="136332"/>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lnSpc>
                <a:spcPct val="100000"/>
              </a:lnSpc>
            </a:pPr>
            <a:r>
              <a:rPr lang="en-US" sz="3200" spc="-1" dirty="0">
                <a:uFill>
                  <a:solidFill>
                    <a:srgbClr val="FFFFFF"/>
                  </a:solidFill>
                </a:uFill>
                <a:latin typeface="+mj-lt"/>
                <a:cs typeface="Arial" panose="020B0604020202020204" pitchFamily="34" charset="0"/>
              </a:rPr>
              <a:t>Outlook and good news</a:t>
            </a:r>
          </a:p>
        </p:txBody>
      </p:sp>
      <p:sp>
        <p:nvSpPr>
          <p:cNvPr id="54" name="Line 7">
            <a:extLst>
              <a:ext uri="{FF2B5EF4-FFF2-40B4-BE49-F238E27FC236}">
                <a16:creationId xmlns:a16="http://schemas.microsoft.com/office/drawing/2014/main" id="{DBF8F479-B84B-3740-8AA4-64FEF8AFB2F6}"/>
              </a:ext>
            </a:extLst>
          </p:cNvPr>
          <p:cNvSpPr/>
          <p:nvPr/>
        </p:nvSpPr>
        <p:spPr>
          <a:xfrm>
            <a:off x="0" y="6407163"/>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pic>
        <p:nvPicPr>
          <p:cNvPr id="12" name="图片 7">
            <a:extLst>
              <a:ext uri="{FF2B5EF4-FFF2-40B4-BE49-F238E27FC236}">
                <a16:creationId xmlns:a16="http://schemas.microsoft.com/office/drawing/2014/main" id="{09AD8C8C-0A94-844C-8DB7-D72CA60F84C5}"/>
              </a:ext>
            </a:extLst>
          </p:cNvPr>
          <p:cNvPicPr>
            <a:picLocks noChangeAspect="1"/>
          </p:cNvPicPr>
          <p:nvPr/>
        </p:nvPicPr>
        <p:blipFill>
          <a:blip r:embed="rId3"/>
          <a:stretch>
            <a:fillRect/>
          </a:stretch>
        </p:blipFill>
        <p:spPr>
          <a:xfrm>
            <a:off x="-1" y="78249"/>
            <a:ext cx="837116" cy="646331"/>
          </a:xfrm>
          <a:prstGeom prst="rect">
            <a:avLst/>
          </a:prstGeom>
        </p:spPr>
      </p:pic>
      <p:sp>
        <p:nvSpPr>
          <p:cNvPr id="11" name="Line 7">
            <a:extLst>
              <a:ext uri="{FF2B5EF4-FFF2-40B4-BE49-F238E27FC236}">
                <a16:creationId xmlns:a16="http://schemas.microsoft.com/office/drawing/2014/main" id="{73360221-B9EE-B542-B75E-63BD7186707C}"/>
              </a:ext>
            </a:extLst>
          </p:cNvPr>
          <p:cNvSpPr/>
          <p:nvPr/>
        </p:nvSpPr>
        <p:spPr>
          <a:xfrm flipV="1">
            <a:off x="349250" y="77100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sp>
        <p:nvSpPr>
          <p:cNvPr id="5" name="Footer Placeholder 4">
            <a:extLst>
              <a:ext uri="{FF2B5EF4-FFF2-40B4-BE49-F238E27FC236}">
                <a16:creationId xmlns:a16="http://schemas.microsoft.com/office/drawing/2014/main" id="{27642769-E0ED-2141-B16C-5D951C316599}"/>
              </a:ext>
            </a:extLst>
          </p:cNvPr>
          <p:cNvSpPr>
            <a:spLocks noGrp="1"/>
          </p:cNvSpPr>
          <p:nvPr>
            <p:ph type="ftr" sz="quarter" idx="11"/>
          </p:nvPr>
        </p:nvSpPr>
        <p:spPr/>
        <p:txBody>
          <a:bodyPr/>
          <a:lstStyle/>
          <a:p>
            <a:r>
              <a:rPr kumimoji="1" lang="en-US" altLang="zh-CN" dirty="0"/>
              <a:t>Spicy Gluons (</a:t>
            </a:r>
            <a:r>
              <a:rPr kumimoji="1" lang="zh-CN" altLang="en-US" dirty="0"/>
              <a:t>胶麻</a:t>
            </a:r>
            <a:r>
              <a:rPr kumimoji="1" lang="en-US" altLang="zh-CN" dirty="0"/>
              <a:t>) 2024, Hefei, May 15-18, 2024</a:t>
            </a:r>
            <a:endParaRPr kumimoji="1" lang="zh-CN" altLang="en-US" dirty="0"/>
          </a:p>
        </p:txBody>
      </p:sp>
      <p:sp>
        <p:nvSpPr>
          <p:cNvPr id="4" name="Date Placeholder 3">
            <a:extLst>
              <a:ext uri="{FF2B5EF4-FFF2-40B4-BE49-F238E27FC236}">
                <a16:creationId xmlns:a16="http://schemas.microsoft.com/office/drawing/2014/main" id="{AD97C767-2074-4F4C-B6AC-F6A1F8AC0C3D}"/>
              </a:ext>
            </a:extLst>
          </p:cNvPr>
          <p:cNvSpPr>
            <a:spLocks noGrp="1"/>
          </p:cNvSpPr>
          <p:nvPr>
            <p:ph type="dt" sz="half" idx="10"/>
          </p:nvPr>
        </p:nvSpPr>
        <p:spPr/>
        <p:txBody>
          <a:bodyPr/>
          <a:lstStyle/>
          <a:p>
            <a:r>
              <a:rPr kumimoji="1" lang="en-US" altLang="zh-CN"/>
              <a:t>Yufu Lin</a:t>
            </a:r>
            <a:endParaRPr kumimoji="1" lang="zh-CN" altLang="en-US"/>
          </a:p>
        </p:txBody>
      </p:sp>
      <p:sp>
        <p:nvSpPr>
          <p:cNvPr id="2" name="TextBox 1">
            <a:extLst>
              <a:ext uri="{FF2B5EF4-FFF2-40B4-BE49-F238E27FC236}">
                <a16:creationId xmlns:a16="http://schemas.microsoft.com/office/drawing/2014/main" id="{C7547154-4A63-5348-9AA3-7F8130FEF051}"/>
              </a:ext>
            </a:extLst>
          </p:cNvPr>
          <p:cNvSpPr txBox="1"/>
          <p:nvPr/>
        </p:nvSpPr>
        <p:spPr>
          <a:xfrm>
            <a:off x="947038" y="1075503"/>
            <a:ext cx="10701022" cy="1938992"/>
          </a:xfrm>
          <a:prstGeom prst="rect">
            <a:avLst/>
          </a:prstGeom>
          <a:noFill/>
        </p:spPr>
        <p:txBody>
          <a:bodyPr wrap="square" rtlCol="0">
            <a:spAutoFit/>
          </a:bodyPr>
          <a:lstStyle/>
          <a:p>
            <a:pPr marL="342900" indent="-342900">
              <a:buFont typeface="Wingdings" pitchFamily="2" charset="2"/>
              <a:buChar char="Ø"/>
            </a:pPr>
            <a:r>
              <a:rPr lang="en-CN" sz="2400" dirty="0">
                <a:solidFill>
                  <a:srgbClr val="0432FF"/>
                </a:solidFill>
              </a:rPr>
              <a:t>RHIC Au</a:t>
            </a:r>
            <a:r>
              <a:rPr lang="en-US" altLang="zh-CN" sz="2400" dirty="0">
                <a:solidFill>
                  <a:srgbClr val="0432FF"/>
                </a:solidFill>
              </a:rPr>
              <a:t>+</a:t>
            </a:r>
            <a:r>
              <a:rPr lang="en-CN" sz="2400" dirty="0">
                <a:solidFill>
                  <a:srgbClr val="0432FF"/>
                </a:solidFill>
              </a:rPr>
              <a:t>Au</a:t>
            </a:r>
            <a:r>
              <a:rPr lang="en-CN" sz="2400" dirty="0"/>
              <a:t>: Upcoming large data set 2023~2025, pushing measurements toward high sigma level for a decisive conclusion.</a:t>
            </a:r>
          </a:p>
          <a:p>
            <a:pPr marL="342900" indent="-342900">
              <a:buFont typeface="Wingdings" pitchFamily="2" charset="2"/>
              <a:buChar char="Ø"/>
            </a:pPr>
            <a:r>
              <a:rPr lang="en-CN" sz="2400" dirty="0">
                <a:solidFill>
                  <a:srgbClr val="0432FF"/>
                </a:solidFill>
              </a:rPr>
              <a:t>Beam energy scan</a:t>
            </a:r>
            <a:r>
              <a:rPr lang="en-CN" sz="2400" dirty="0"/>
              <a:t>: Mapping the full range beam energy dependence of CME phenomenon from BES energies.</a:t>
            </a:r>
          </a:p>
          <a:p>
            <a:pPr marL="342900" indent="-342900" algn="l">
              <a:buFont typeface="Wingdings" pitchFamily="2" charset="2"/>
              <a:buChar char="Ø"/>
            </a:pPr>
            <a:endParaRPr lang="en-CN" sz="2400" b="0" i="0" dirty="0">
              <a:solidFill>
                <a:srgbClr val="555555"/>
              </a:solidFill>
              <a:effectLst/>
            </a:endParaRPr>
          </a:p>
        </p:txBody>
      </p:sp>
      <p:sp>
        <p:nvSpPr>
          <p:cNvPr id="3" name="TextBox 2">
            <a:extLst>
              <a:ext uri="{FF2B5EF4-FFF2-40B4-BE49-F238E27FC236}">
                <a16:creationId xmlns:a16="http://schemas.microsoft.com/office/drawing/2014/main" id="{D2DDFDF8-0987-A84F-8D37-D4E663588D5E}"/>
              </a:ext>
            </a:extLst>
          </p:cNvPr>
          <p:cNvSpPr txBox="1"/>
          <p:nvPr/>
        </p:nvSpPr>
        <p:spPr>
          <a:xfrm>
            <a:off x="837115" y="5855818"/>
            <a:ext cx="10720051" cy="523220"/>
          </a:xfrm>
          <a:prstGeom prst="rect">
            <a:avLst/>
          </a:prstGeom>
          <a:noFill/>
        </p:spPr>
        <p:txBody>
          <a:bodyPr wrap="none" rtlCol="0">
            <a:spAutoFit/>
          </a:bodyPr>
          <a:lstStyle/>
          <a:p>
            <a:pPr marL="457200" indent="-457200" algn="l">
              <a:buFont typeface="Wingdings" pitchFamily="2" charset="2"/>
              <a:buChar char="Ø"/>
            </a:pPr>
            <a:r>
              <a:rPr lang="en-CN" sz="2800" dirty="0">
                <a:solidFill>
                  <a:srgbClr val="FF0000"/>
                </a:solidFill>
              </a:rPr>
              <a:t>Good news: A possible Nobel prize is still there waitting for you.</a:t>
            </a:r>
            <a:endParaRPr lang="en-CN" sz="2800" b="0" i="0" dirty="0">
              <a:solidFill>
                <a:srgbClr val="FF0000"/>
              </a:solidFill>
              <a:effectLst/>
            </a:endParaRPr>
          </a:p>
        </p:txBody>
      </p:sp>
      <p:sp>
        <p:nvSpPr>
          <p:cNvPr id="7" name="Slide Number Placeholder 6">
            <a:extLst>
              <a:ext uri="{FF2B5EF4-FFF2-40B4-BE49-F238E27FC236}">
                <a16:creationId xmlns:a16="http://schemas.microsoft.com/office/drawing/2014/main" id="{E6C11696-8AF5-3D4C-B1D5-9DC04D038BFD}"/>
              </a:ext>
            </a:extLst>
          </p:cNvPr>
          <p:cNvSpPr>
            <a:spLocks noGrp="1"/>
          </p:cNvSpPr>
          <p:nvPr>
            <p:ph type="sldNum" sz="quarter" idx="12"/>
          </p:nvPr>
        </p:nvSpPr>
        <p:spPr/>
        <p:txBody>
          <a:bodyPr/>
          <a:lstStyle/>
          <a:p>
            <a:fld id="{4E9CE723-9E13-E64D-969C-AFC3C0AC44EC}" type="slidenum">
              <a:rPr kumimoji="1" lang="zh-CN" altLang="en-US" smtClean="0"/>
              <a:t>14</a:t>
            </a:fld>
            <a:endParaRPr kumimoji="1" lang="zh-CN" altLang="en-US"/>
          </a:p>
        </p:txBody>
      </p:sp>
      <p:grpSp>
        <p:nvGrpSpPr>
          <p:cNvPr id="9" name="Group 8">
            <a:extLst>
              <a:ext uri="{FF2B5EF4-FFF2-40B4-BE49-F238E27FC236}">
                <a16:creationId xmlns:a16="http://schemas.microsoft.com/office/drawing/2014/main" id="{492DAB6C-DC20-D848-A77D-BFF74F8BE770}"/>
              </a:ext>
            </a:extLst>
          </p:cNvPr>
          <p:cNvGrpSpPr/>
          <p:nvPr/>
        </p:nvGrpSpPr>
        <p:grpSpPr>
          <a:xfrm>
            <a:off x="1023981" y="2869123"/>
            <a:ext cx="11168016" cy="2798725"/>
            <a:chOff x="1023981" y="2869123"/>
            <a:chExt cx="11168016" cy="2798725"/>
          </a:xfrm>
        </p:grpSpPr>
        <p:pic>
          <p:nvPicPr>
            <p:cNvPr id="13" name="Picture 2">
              <a:extLst>
                <a:ext uri="{FF2B5EF4-FFF2-40B4-BE49-F238E27FC236}">
                  <a16:creationId xmlns:a16="http://schemas.microsoft.com/office/drawing/2014/main" id="{8D38C09B-7A09-0049-A3EF-A256FA165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8274" y="3507848"/>
              <a:ext cx="144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AFB1B1D3-19AF-6549-8327-72E107D3EB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7864" y="3458656"/>
              <a:ext cx="144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0A5B9C6-AEB7-2643-A21B-6326EAF60FE7}"/>
                </a:ext>
              </a:extLst>
            </p:cNvPr>
            <p:cNvSpPr txBox="1"/>
            <p:nvPr/>
          </p:nvSpPr>
          <p:spPr>
            <a:xfrm>
              <a:off x="1023981" y="2869123"/>
              <a:ext cx="4510787" cy="461665"/>
            </a:xfrm>
            <a:prstGeom prst="rect">
              <a:avLst/>
            </a:prstGeom>
            <a:noFill/>
          </p:spPr>
          <p:txBody>
            <a:bodyPr wrap="none" rtlCol="0">
              <a:spAutoFit/>
            </a:bodyPr>
            <a:lstStyle/>
            <a:p>
              <a:pPr marL="342900" indent="-342900">
                <a:buFont typeface="Arial" panose="020B0604020202020204" pitchFamily="34" charset="0"/>
                <a:buChar char="•"/>
              </a:pPr>
              <a:r>
                <a:rPr lang="en-US" sz="2400" b="1" i="0" dirty="0">
                  <a:effectLst/>
                  <a:latin typeface="var(--primary-font)"/>
                  <a:hlinkClick r:id="rId6"/>
                </a:rPr>
                <a:t>The Nobel Prize in Physics 1957</a:t>
              </a:r>
              <a:endParaRPr lang="en-US" sz="2400" b="1" i="0" dirty="0">
                <a:effectLst/>
                <a:latin typeface="var(--primary-font)"/>
              </a:endParaRPr>
            </a:p>
          </p:txBody>
        </p:sp>
        <p:pic>
          <p:nvPicPr>
            <p:cNvPr id="16" name="Picture 15">
              <a:extLst>
                <a:ext uri="{FF2B5EF4-FFF2-40B4-BE49-F238E27FC236}">
                  <a16:creationId xmlns:a16="http://schemas.microsoft.com/office/drawing/2014/main" id="{AE362244-8D88-C14F-A2F0-083513A276A7}"/>
                </a:ext>
              </a:extLst>
            </p:cNvPr>
            <p:cNvPicPr>
              <a:picLocks noChangeAspect="1"/>
            </p:cNvPicPr>
            <p:nvPr/>
          </p:nvPicPr>
          <p:blipFill>
            <a:blip r:embed="rId7"/>
            <a:stretch>
              <a:fillRect/>
            </a:stretch>
          </p:blipFill>
          <p:spPr>
            <a:xfrm>
              <a:off x="4991088" y="3581134"/>
              <a:ext cx="7200909" cy="1915043"/>
            </a:xfrm>
            <a:prstGeom prst="rect">
              <a:avLst/>
            </a:prstGeom>
          </p:spPr>
        </p:pic>
      </p:grpSp>
    </p:spTree>
    <p:extLst>
      <p:ext uri="{BB962C8B-B14F-4D97-AF65-F5344CB8AC3E}">
        <p14:creationId xmlns:p14="http://schemas.microsoft.com/office/powerpoint/2010/main" val="2160984151"/>
      </p:ext>
    </p:extLst>
  </p:cSld>
  <p:clrMapOvr>
    <a:masterClrMapping/>
  </p:clrMapOvr>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2"/>
          <p:cNvSpPr/>
          <p:nvPr/>
        </p:nvSpPr>
        <p:spPr>
          <a:xfrm>
            <a:off x="2" y="175869"/>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r>
              <a:rPr lang="en-US" sz="2800" dirty="0">
                <a:effectLst/>
                <a:latin typeface="Helvetica Neue" panose="02000503000000020004" pitchFamily="2" charset="0"/>
              </a:rPr>
              <a:t>Scenery of Guilin</a:t>
            </a:r>
            <a:endParaRPr lang="en-US" sz="2800" spc="-1" dirty="0">
              <a:uFill>
                <a:solidFill>
                  <a:srgbClr val="FFFFFF"/>
                </a:solidFill>
              </a:uFill>
            </a:endParaRPr>
          </a:p>
        </p:txBody>
      </p:sp>
      <p:sp>
        <p:nvSpPr>
          <p:cNvPr id="65" name="Line 7">
            <a:extLst>
              <a:ext uri="{FF2B5EF4-FFF2-40B4-BE49-F238E27FC236}">
                <a16:creationId xmlns:a16="http://schemas.microsoft.com/office/drawing/2014/main" id="{C26C068D-CE5F-8C44-8BA2-736250BF5995}"/>
              </a:ext>
            </a:extLst>
          </p:cNvPr>
          <p:cNvSpPr/>
          <p:nvPr/>
        </p:nvSpPr>
        <p:spPr>
          <a:xfrm flipV="1">
            <a:off x="349250" y="77100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sp>
        <p:nvSpPr>
          <p:cNvPr id="15" name="Line 7">
            <a:extLst>
              <a:ext uri="{FF2B5EF4-FFF2-40B4-BE49-F238E27FC236}">
                <a16:creationId xmlns:a16="http://schemas.microsoft.com/office/drawing/2014/main" id="{1491F62A-1E8F-BD43-908C-6CE764C1C004}"/>
              </a:ext>
            </a:extLst>
          </p:cNvPr>
          <p:cNvSpPr/>
          <p:nvPr/>
        </p:nvSpPr>
        <p:spPr>
          <a:xfrm>
            <a:off x="0" y="6420226"/>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sp>
        <p:nvSpPr>
          <p:cNvPr id="2" name="Slide Number Placeholder 1">
            <a:extLst>
              <a:ext uri="{FF2B5EF4-FFF2-40B4-BE49-F238E27FC236}">
                <a16:creationId xmlns:a16="http://schemas.microsoft.com/office/drawing/2014/main" id="{A597BE0E-8230-054F-91CE-CD3E1776360E}"/>
              </a:ext>
            </a:extLst>
          </p:cNvPr>
          <p:cNvSpPr>
            <a:spLocks noGrp="1"/>
          </p:cNvSpPr>
          <p:nvPr>
            <p:ph type="sldNum" sz="quarter" idx="12"/>
          </p:nvPr>
        </p:nvSpPr>
        <p:spPr/>
        <p:txBody>
          <a:bodyPr/>
          <a:lstStyle/>
          <a:p>
            <a:fld id="{4E9CE723-9E13-E64D-969C-AFC3C0AC44EC}" type="slidenum">
              <a:rPr kumimoji="1" lang="zh-CN" altLang="en-US" smtClean="0"/>
              <a:t>15</a:t>
            </a:fld>
            <a:endParaRPr kumimoji="1" lang="zh-CN" altLang="en-US"/>
          </a:p>
        </p:txBody>
      </p:sp>
      <p:sp>
        <p:nvSpPr>
          <p:cNvPr id="3" name="Date Placeholder 2">
            <a:extLst>
              <a:ext uri="{FF2B5EF4-FFF2-40B4-BE49-F238E27FC236}">
                <a16:creationId xmlns:a16="http://schemas.microsoft.com/office/drawing/2014/main" id="{FF3B7190-26F1-C049-B468-5403745CB93E}"/>
              </a:ext>
            </a:extLst>
          </p:cNvPr>
          <p:cNvSpPr>
            <a:spLocks noGrp="1"/>
          </p:cNvSpPr>
          <p:nvPr>
            <p:ph type="dt" sz="half" idx="10"/>
          </p:nvPr>
        </p:nvSpPr>
        <p:spPr/>
        <p:txBody>
          <a:bodyPr/>
          <a:lstStyle/>
          <a:p>
            <a:r>
              <a:rPr kumimoji="1" lang="en-US" altLang="zh-CN"/>
              <a:t>10/18/23</a:t>
            </a:r>
            <a:endParaRPr kumimoji="1" lang="zh-CN" altLang="en-US"/>
          </a:p>
        </p:txBody>
      </p:sp>
      <p:sp>
        <p:nvSpPr>
          <p:cNvPr id="4" name="Footer Placeholder 3">
            <a:extLst>
              <a:ext uri="{FF2B5EF4-FFF2-40B4-BE49-F238E27FC236}">
                <a16:creationId xmlns:a16="http://schemas.microsoft.com/office/drawing/2014/main" id="{75BA8323-F435-ED40-9A51-177DEC72658B}"/>
              </a:ext>
            </a:extLst>
          </p:cNvPr>
          <p:cNvSpPr>
            <a:spLocks noGrp="1"/>
          </p:cNvSpPr>
          <p:nvPr>
            <p:ph type="ftr" sz="quarter" idx="11"/>
          </p:nvPr>
        </p:nvSpPr>
        <p:spPr/>
        <p:txBody>
          <a:bodyPr/>
          <a:lstStyle/>
          <a:p>
            <a:r>
              <a:rPr kumimoji="1" lang="en-US" altLang="zh-CN"/>
              <a:t>STAR Council Meeting</a:t>
            </a:r>
            <a:endParaRPr kumimoji="1" lang="zh-CN" altLang="en-US"/>
          </a:p>
        </p:txBody>
      </p:sp>
      <p:pic>
        <p:nvPicPr>
          <p:cNvPr id="12" name="图片 4" descr="PPT排版">
            <a:extLst>
              <a:ext uri="{FF2B5EF4-FFF2-40B4-BE49-F238E27FC236}">
                <a16:creationId xmlns:a16="http://schemas.microsoft.com/office/drawing/2014/main" id="{BCC87F0D-ECA2-9C4B-824E-7DEB75157795}"/>
              </a:ext>
            </a:extLst>
          </p:cNvPr>
          <p:cNvPicPr>
            <a:picLocks noChangeAspect="1"/>
          </p:cNvPicPr>
          <p:nvPr/>
        </p:nvPicPr>
        <p:blipFill rotWithShape="1">
          <a:blip r:embed="rId3"/>
          <a:srcRect r="80622"/>
          <a:stretch/>
        </p:blipFill>
        <p:spPr>
          <a:xfrm>
            <a:off x="11219814" y="60852"/>
            <a:ext cx="622935" cy="618167"/>
          </a:xfrm>
          <a:prstGeom prst="rect">
            <a:avLst/>
          </a:prstGeom>
        </p:spPr>
      </p:pic>
      <p:pic>
        <p:nvPicPr>
          <p:cNvPr id="6" name="Picture 5">
            <a:extLst>
              <a:ext uri="{FF2B5EF4-FFF2-40B4-BE49-F238E27FC236}">
                <a16:creationId xmlns:a16="http://schemas.microsoft.com/office/drawing/2014/main" id="{E334BBE0-536B-3142-811A-24DAFF6AD862}"/>
              </a:ext>
            </a:extLst>
          </p:cNvPr>
          <p:cNvPicPr>
            <a:picLocks noChangeAspect="1"/>
          </p:cNvPicPr>
          <p:nvPr/>
        </p:nvPicPr>
        <p:blipFill>
          <a:blip r:embed="rId4"/>
          <a:stretch>
            <a:fillRect/>
          </a:stretch>
        </p:blipFill>
        <p:spPr>
          <a:xfrm>
            <a:off x="0" y="900587"/>
            <a:ext cx="12192000" cy="5879901"/>
          </a:xfrm>
          <a:prstGeom prst="rect">
            <a:avLst/>
          </a:prstGeom>
        </p:spPr>
      </p:pic>
      <p:pic>
        <p:nvPicPr>
          <p:cNvPr id="10" name="图片 7">
            <a:extLst>
              <a:ext uri="{FF2B5EF4-FFF2-40B4-BE49-F238E27FC236}">
                <a16:creationId xmlns:a16="http://schemas.microsoft.com/office/drawing/2014/main" id="{EE0FDC3B-324A-8F44-8C51-172F06D16067}"/>
              </a:ext>
            </a:extLst>
          </p:cNvPr>
          <p:cNvPicPr>
            <a:picLocks noChangeAspect="1"/>
          </p:cNvPicPr>
          <p:nvPr/>
        </p:nvPicPr>
        <p:blipFill>
          <a:blip r:embed="rId5"/>
          <a:stretch>
            <a:fillRect/>
          </a:stretch>
        </p:blipFill>
        <p:spPr>
          <a:xfrm>
            <a:off x="208224" y="143461"/>
            <a:ext cx="800769" cy="618268"/>
          </a:xfrm>
          <a:prstGeom prst="rect">
            <a:avLst/>
          </a:prstGeom>
        </p:spPr>
      </p:pic>
      <p:pic>
        <p:nvPicPr>
          <p:cNvPr id="1028" name="Picture 4" descr="桂林象鼻山公园的景区票价及开放时间_百度知道">
            <a:extLst>
              <a:ext uri="{FF2B5EF4-FFF2-40B4-BE49-F238E27FC236}">
                <a16:creationId xmlns:a16="http://schemas.microsoft.com/office/drawing/2014/main" id="{045DCA36-4F88-754F-8C92-4445221D13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97" y="3925277"/>
            <a:ext cx="3954575" cy="27568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C68244-BB85-A949-AAB6-F9894E136A31}"/>
              </a:ext>
            </a:extLst>
          </p:cNvPr>
          <p:cNvSpPr txBox="1"/>
          <p:nvPr/>
        </p:nvSpPr>
        <p:spPr>
          <a:xfrm>
            <a:off x="475969" y="3925277"/>
            <a:ext cx="2339423" cy="707886"/>
          </a:xfrm>
          <a:prstGeom prst="rect">
            <a:avLst/>
          </a:prstGeom>
          <a:noFill/>
        </p:spPr>
        <p:txBody>
          <a:bodyPr wrap="none" rtlCol="0">
            <a:spAutoFit/>
          </a:bodyPr>
          <a:lstStyle/>
          <a:p>
            <a:pPr algn="l"/>
            <a:r>
              <a:rPr lang="en-CN" sz="2000" dirty="0">
                <a:solidFill>
                  <a:srgbClr val="C00000"/>
                </a:solidFill>
                <a:ea typeface="Times New Roman" charset="0"/>
                <a:cs typeface="Arial" panose="020B0604020202020204" pitchFamily="34" charset="0"/>
              </a:rPr>
              <a:t>Elephant Trunk Hill</a:t>
            </a:r>
          </a:p>
          <a:p>
            <a:pPr algn="ctr"/>
            <a:r>
              <a:rPr lang="en-CN" sz="2000" dirty="0">
                <a:solidFill>
                  <a:schemeClr val="bg1"/>
                </a:solidFill>
                <a:ea typeface="Times New Roman" charset="0"/>
                <a:cs typeface="Arial" panose="020B0604020202020204" pitchFamily="34" charset="0"/>
              </a:rPr>
              <a:t>象鼻山</a:t>
            </a:r>
          </a:p>
        </p:txBody>
      </p:sp>
      <p:sp>
        <p:nvSpPr>
          <p:cNvPr id="14" name="TextBox 13">
            <a:extLst>
              <a:ext uri="{FF2B5EF4-FFF2-40B4-BE49-F238E27FC236}">
                <a16:creationId xmlns:a16="http://schemas.microsoft.com/office/drawing/2014/main" id="{9366027B-FF90-8741-84C2-F766579A5105}"/>
              </a:ext>
            </a:extLst>
          </p:cNvPr>
          <p:cNvSpPr txBox="1"/>
          <p:nvPr/>
        </p:nvSpPr>
        <p:spPr>
          <a:xfrm>
            <a:off x="838200" y="863850"/>
            <a:ext cx="2779776" cy="1015663"/>
          </a:xfrm>
          <a:prstGeom prst="rect">
            <a:avLst/>
          </a:prstGeom>
          <a:noFill/>
        </p:spPr>
        <p:txBody>
          <a:bodyPr wrap="square" rtlCol="0">
            <a:spAutoFit/>
          </a:bodyPr>
          <a:lstStyle/>
          <a:p>
            <a:pPr algn="ctr"/>
            <a:r>
              <a:rPr lang="en-US" sz="2000" dirty="0">
                <a:solidFill>
                  <a:srgbClr val="C00000"/>
                </a:solidFill>
                <a:ea typeface="Times New Roman" charset="0"/>
                <a:cs typeface="Arial" panose="020B0604020202020204" pitchFamily="34" charset="0"/>
              </a:rPr>
              <a:t>The </a:t>
            </a:r>
            <a:r>
              <a:rPr lang="en-US" sz="2000" dirty="0" err="1">
                <a:solidFill>
                  <a:srgbClr val="C00000"/>
                </a:solidFill>
                <a:ea typeface="Times New Roman" charset="0"/>
                <a:cs typeface="Arial" panose="020B0604020202020204" pitchFamily="34" charset="0"/>
              </a:rPr>
              <a:t>longji</a:t>
            </a:r>
            <a:r>
              <a:rPr lang="en-US" sz="2000" dirty="0">
                <a:solidFill>
                  <a:srgbClr val="C00000"/>
                </a:solidFill>
                <a:ea typeface="Times New Roman" charset="0"/>
                <a:cs typeface="Arial" panose="020B0604020202020204" pitchFamily="34" charset="0"/>
              </a:rPr>
              <a:t> </a:t>
            </a:r>
            <a:r>
              <a:rPr lang="en-US" sz="2000" dirty="0" err="1">
                <a:solidFill>
                  <a:srgbClr val="C00000"/>
                </a:solidFill>
                <a:ea typeface="Times New Roman" charset="0"/>
                <a:cs typeface="Arial" panose="020B0604020202020204" pitchFamily="34" charset="0"/>
              </a:rPr>
              <a:t>yao</a:t>
            </a:r>
            <a:r>
              <a:rPr lang="en-US" sz="2000" dirty="0">
                <a:solidFill>
                  <a:srgbClr val="C00000"/>
                </a:solidFill>
                <a:ea typeface="Times New Roman" charset="0"/>
                <a:cs typeface="Arial" panose="020B0604020202020204" pitchFamily="34" charset="0"/>
              </a:rPr>
              <a:t> and </a:t>
            </a:r>
            <a:r>
              <a:rPr lang="en-US" sz="2000" dirty="0" err="1">
                <a:solidFill>
                  <a:srgbClr val="C00000"/>
                </a:solidFill>
                <a:ea typeface="Times New Roman" charset="0"/>
                <a:cs typeface="Arial" panose="020B0604020202020204" pitchFamily="34" charset="0"/>
              </a:rPr>
              <a:t>zhuang</a:t>
            </a:r>
            <a:r>
              <a:rPr lang="en-US" sz="2000" dirty="0">
                <a:solidFill>
                  <a:srgbClr val="C00000"/>
                </a:solidFill>
                <a:ea typeface="Times New Roman" charset="0"/>
                <a:cs typeface="Arial" panose="020B0604020202020204" pitchFamily="34" charset="0"/>
              </a:rPr>
              <a:t> ethnic terrace</a:t>
            </a:r>
          </a:p>
          <a:p>
            <a:pPr algn="ctr"/>
            <a:r>
              <a:rPr lang="en-US" sz="2000" dirty="0" err="1">
                <a:solidFill>
                  <a:schemeClr val="bg1"/>
                </a:solidFill>
                <a:ea typeface="Times New Roman" charset="0"/>
                <a:cs typeface="Arial" panose="020B0604020202020204" pitchFamily="34" charset="0"/>
              </a:rPr>
              <a:t>龙脊梯田</a:t>
            </a:r>
            <a:endParaRPr lang="en-CN" sz="2000" dirty="0">
              <a:solidFill>
                <a:schemeClr val="bg1"/>
              </a:solidFill>
              <a:ea typeface="Times New Roman" charset="0"/>
              <a:cs typeface="Arial" panose="020B0604020202020204" pitchFamily="34" charset="0"/>
            </a:endParaRPr>
          </a:p>
        </p:txBody>
      </p:sp>
      <p:sp>
        <p:nvSpPr>
          <p:cNvPr id="8" name="TextBox 7">
            <a:extLst>
              <a:ext uri="{FF2B5EF4-FFF2-40B4-BE49-F238E27FC236}">
                <a16:creationId xmlns:a16="http://schemas.microsoft.com/office/drawing/2014/main" id="{01404FF2-C6E9-9140-9780-C6FFFBA32BFC}"/>
              </a:ext>
            </a:extLst>
          </p:cNvPr>
          <p:cNvSpPr txBox="1"/>
          <p:nvPr/>
        </p:nvSpPr>
        <p:spPr>
          <a:xfrm>
            <a:off x="4578948" y="991093"/>
            <a:ext cx="3326039" cy="707886"/>
          </a:xfrm>
          <a:prstGeom prst="rect">
            <a:avLst/>
          </a:prstGeom>
          <a:noFill/>
        </p:spPr>
        <p:txBody>
          <a:bodyPr wrap="none" rtlCol="0">
            <a:spAutoFit/>
          </a:bodyPr>
          <a:lstStyle/>
          <a:p>
            <a:pPr algn="l"/>
            <a:r>
              <a:rPr lang="en-US" sz="2000" dirty="0">
                <a:solidFill>
                  <a:srgbClr val="C00000"/>
                </a:solidFill>
                <a:ea typeface="Times New Roman" charset="0"/>
                <a:cs typeface="Arial" panose="020B0604020202020204" pitchFamily="34" charset="0"/>
              </a:rPr>
              <a:t>Sun and Moon Twin Towers</a:t>
            </a:r>
          </a:p>
          <a:p>
            <a:pPr algn="ctr"/>
            <a:r>
              <a:rPr lang="en-US" sz="2000" dirty="0" err="1">
                <a:solidFill>
                  <a:schemeClr val="bg1"/>
                </a:solidFill>
                <a:ea typeface="Times New Roman" charset="0"/>
                <a:cs typeface="Arial" panose="020B0604020202020204" pitchFamily="34" charset="0"/>
              </a:rPr>
              <a:t>日月双塔</a:t>
            </a:r>
            <a:endParaRPr lang="en-CN" sz="2000" dirty="0">
              <a:solidFill>
                <a:schemeClr val="bg1"/>
              </a:solidFill>
              <a:ea typeface="Times New Roman" charset="0"/>
              <a:cs typeface="Arial" panose="020B0604020202020204" pitchFamily="34" charset="0"/>
            </a:endParaRPr>
          </a:p>
        </p:txBody>
      </p:sp>
      <p:sp>
        <p:nvSpPr>
          <p:cNvPr id="9" name="TextBox 8">
            <a:extLst>
              <a:ext uri="{FF2B5EF4-FFF2-40B4-BE49-F238E27FC236}">
                <a16:creationId xmlns:a16="http://schemas.microsoft.com/office/drawing/2014/main" id="{0D397CC0-861A-8149-B2CF-3BB00869EEA5}"/>
              </a:ext>
            </a:extLst>
          </p:cNvPr>
          <p:cNvSpPr txBox="1"/>
          <p:nvPr/>
        </p:nvSpPr>
        <p:spPr>
          <a:xfrm>
            <a:off x="8623598" y="1048704"/>
            <a:ext cx="3320140" cy="707886"/>
          </a:xfrm>
          <a:prstGeom prst="rect">
            <a:avLst/>
          </a:prstGeom>
          <a:noFill/>
        </p:spPr>
        <p:txBody>
          <a:bodyPr wrap="none" rtlCol="0">
            <a:spAutoFit/>
          </a:bodyPr>
          <a:lstStyle/>
          <a:p>
            <a:pPr algn="l"/>
            <a:r>
              <a:rPr lang="en-US" sz="2000" dirty="0">
                <a:solidFill>
                  <a:srgbClr val="C00000"/>
                </a:solidFill>
                <a:ea typeface="Times New Roman" charset="0"/>
                <a:cs typeface="Arial" panose="020B0604020202020204" pitchFamily="34" charset="0"/>
              </a:rPr>
              <a:t>The Peak of Unique Beauty</a:t>
            </a:r>
          </a:p>
          <a:p>
            <a:pPr algn="ctr"/>
            <a:r>
              <a:rPr lang="en-US" sz="2000" dirty="0" err="1">
                <a:solidFill>
                  <a:schemeClr val="bg1"/>
                </a:solidFill>
                <a:ea typeface="Times New Roman" charset="0"/>
                <a:cs typeface="Arial" panose="020B0604020202020204" pitchFamily="34" charset="0"/>
              </a:rPr>
              <a:t>独秀峰</a:t>
            </a:r>
            <a:endParaRPr lang="en-US" sz="2000" dirty="0">
              <a:solidFill>
                <a:schemeClr val="bg1"/>
              </a:solidFill>
              <a:ea typeface="Times New Roman" charset="0"/>
              <a:cs typeface="Arial" panose="020B0604020202020204" pitchFamily="34" charset="0"/>
            </a:endParaRPr>
          </a:p>
        </p:txBody>
      </p:sp>
      <p:pic>
        <p:nvPicPr>
          <p:cNvPr id="16" name="Picture 15">
            <a:extLst>
              <a:ext uri="{FF2B5EF4-FFF2-40B4-BE49-F238E27FC236}">
                <a16:creationId xmlns:a16="http://schemas.microsoft.com/office/drawing/2014/main" id="{AAD183F1-736D-B24E-9D2C-700E72CAFC6D}"/>
              </a:ext>
            </a:extLst>
          </p:cNvPr>
          <p:cNvPicPr>
            <a:picLocks noChangeAspect="1"/>
          </p:cNvPicPr>
          <p:nvPr/>
        </p:nvPicPr>
        <p:blipFill>
          <a:blip r:embed="rId7"/>
          <a:stretch>
            <a:fillRect/>
          </a:stretch>
        </p:blipFill>
        <p:spPr>
          <a:xfrm>
            <a:off x="4102568" y="3913554"/>
            <a:ext cx="4093248" cy="2816602"/>
          </a:xfrm>
          <a:prstGeom prst="rect">
            <a:avLst/>
          </a:prstGeom>
        </p:spPr>
      </p:pic>
      <p:sp>
        <p:nvSpPr>
          <p:cNvPr id="20" name="TextBox 19">
            <a:extLst>
              <a:ext uri="{FF2B5EF4-FFF2-40B4-BE49-F238E27FC236}">
                <a16:creationId xmlns:a16="http://schemas.microsoft.com/office/drawing/2014/main" id="{F80BB9DD-13E6-5640-801F-87184434DAD0}"/>
              </a:ext>
            </a:extLst>
          </p:cNvPr>
          <p:cNvSpPr txBox="1"/>
          <p:nvPr/>
        </p:nvSpPr>
        <p:spPr>
          <a:xfrm>
            <a:off x="4075786" y="3977430"/>
            <a:ext cx="4210192" cy="707886"/>
          </a:xfrm>
          <a:prstGeom prst="rect">
            <a:avLst/>
          </a:prstGeom>
          <a:noFill/>
        </p:spPr>
        <p:txBody>
          <a:bodyPr wrap="none" rtlCol="0">
            <a:spAutoFit/>
          </a:bodyPr>
          <a:lstStyle/>
          <a:p>
            <a:pPr algn="l"/>
            <a:r>
              <a:rPr lang="en-US" sz="2000" dirty="0">
                <a:solidFill>
                  <a:srgbClr val="C00000"/>
                </a:solidFill>
                <a:ea typeface="Times New Roman" charset="0"/>
                <a:cs typeface="Arial" panose="020B0604020202020204" pitchFamily="34" charset="0"/>
              </a:rPr>
              <a:t>China </a:t>
            </a:r>
            <a:r>
              <a:rPr lang="en-US" sz="2000" dirty="0" err="1">
                <a:solidFill>
                  <a:srgbClr val="C00000"/>
                </a:solidFill>
                <a:ea typeface="Times New Roman" charset="0"/>
                <a:cs typeface="Arial" panose="020B0604020202020204" pitchFamily="34" charset="0"/>
              </a:rPr>
              <a:t>Yanrong</a:t>
            </a:r>
            <a:r>
              <a:rPr lang="en-US" sz="2000" dirty="0">
                <a:solidFill>
                  <a:srgbClr val="C00000"/>
                </a:solidFill>
                <a:ea typeface="Times New Roman" charset="0"/>
                <a:cs typeface="Arial" panose="020B0604020202020204" pitchFamily="34" charset="0"/>
              </a:rPr>
              <a:t> Geological Museum</a:t>
            </a:r>
          </a:p>
          <a:p>
            <a:pPr algn="ctr"/>
            <a:r>
              <a:rPr lang="en-US" sz="2000" dirty="0" err="1">
                <a:solidFill>
                  <a:schemeClr val="bg1"/>
                </a:solidFill>
                <a:ea typeface="Times New Roman" charset="0"/>
                <a:cs typeface="Arial" panose="020B0604020202020204" pitchFamily="34" charset="0"/>
              </a:rPr>
              <a:t>七星岩</a:t>
            </a:r>
            <a:endParaRPr lang="en-US" sz="2000" dirty="0">
              <a:solidFill>
                <a:schemeClr val="bg1"/>
              </a:solidFill>
              <a:ea typeface="Times New Roman" charset="0"/>
              <a:cs typeface="Arial" panose="020B0604020202020204" pitchFamily="34" charset="0"/>
            </a:endParaRPr>
          </a:p>
        </p:txBody>
      </p:sp>
    </p:spTree>
    <p:extLst>
      <p:ext uri="{BB962C8B-B14F-4D97-AF65-F5344CB8AC3E}">
        <p14:creationId xmlns:p14="http://schemas.microsoft.com/office/powerpoint/2010/main" val="190067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2"/>
          <p:cNvSpPr/>
          <p:nvPr/>
        </p:nvSpPr>
        <p:spPr>
          <a:xfrm>
            <a:off x="2" y="175869"/>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r>
              <a:rPr lang="en-US" sz="2800" dirty="0">
                <a:effectLst/>
                <a:latin typeface="Helvetica Neue" panose="02000503000000020004" pitchFamily="2" charset="0"/>
              </a:rPr>
              <a:t>Scenery of Guilin</a:t>
            </a:r>
            <a:r>
              <a:rPr lang="zh-CN" altLang="en-US" sz="2800" dirty="0">
                <a:effectLst/>
                <a:latin typeface="Helvetica Neue" panose="02000503000000020004" pitchFamily="2" charset="0"/>
              </a:rPr>
              <a:t>：</a:t>
            </a:r>
            <a:r>
              <a:rPr lang="en-US" altLang="zh-CN" sz="2800" dirty="0">
                <a:effectLst/>
                <a:latin typeface="Helvetica Neue" panose="02000503000000020004" pitchFamily="2" charset="0"/>
              </a:rPr>
              <a:t>Lijiang River and </a:t>
            </a:r>
            <a:r>
              <a:rPr lang="en-US" altLang="zh-CN" sz="2800" dirty="0" err="1">
                <a:effectLst/>
                <a:latin typeface="Helvetica Neue" panose="02000503000000020004" pitchFamily="2" charset="0"/>
              </a:rPr>
              <a:t>Yangshuo</a:t>
            </a:r>
            <a:endParaRPr lang="en-US" sz="2800" spc="-1" dirty="0">
              <a:uFill>
                <a:solidFill>
                  <a:srgbClr val="FFFFFF"/>
                </a:solidFill>
              </a:uFill>
            </a:endParaRPr>
          </a:p>
        </p:txBody>
      </p:sp>
      <p:sp>
        <p:nvSpPr>
          <p:cNvPr id="65" name="Line 7">
            <a:extLst>
              <a:ext uri="{FF2B5EF4-FFF2-40B4-BE49-F238E27FC236}">
                <a16:creationId xmlns:a16="http://schemas.microsoft.com/office/drawing/2014/main" id="{C26C068D-CE5F-8C44-8BA2-736250BF5995}"/>
              </a:ext>
            </a:extLst>
          </p:cNvPr>
          <p:cNvSpPr/>
          <p:nvPr/>
        </p:nvSpPr>
        <p:spPr>
          <a:xfrm flipV="1">
            <a:off x="349250" y="77100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sp>
        <p:nvSpPr>
          <p:cNvPr id="15" name="Line 7">
            <a:extLst>
              <a:ext uri="{FF2B5EF4-FFF2-40B4-BE49-F238E27FC236}">
                <a16:creationId xmlns:a16="http://schemas.microsoft.com/office/drawing/2014/main" id="{1491F62A-1E8F-BD43-908C-6CE764C1C004}"/>
              </a:ext>
            </a:extLst>
          </p:cNvPr>
          <p:cNvSpPr/>
          <p:nvPr/>
        </p:nvSpPr>
        <p:spPr>
          <a:xfrm>
            <a:off x="0" y="6420226"/>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sp>
        <p:nvSpPr>
          <p:cNvPr id="2" name="Slide Number Placeholder 1">
            <a:extLst>
              <a:ext uri="{FF2B5EF4-FFF2-40B4-BE49-F238E27FC236}">
                <a16:creationId xmlns:a16="http://schemas.microsoft.com/office/drawing/2014/main" id="{A597BE0E-8230-054F-91CE-CD3E1776360E}"/>
              </a:ext>
            </a:extLst>
          </p:cNvPr>
          <p:cNvSpPr>
            <a:spLocks noGrp="1"/>
          </p:cNvSpPr>
          <p:nvPr>
            <p:ph type="sldNum" sz="quarter" idx="12"/>
          </p:nvPr>
        </p:nvSpPr>
        <p:spPr/>
        <p:txBody>
          <a:bodyPr/>
          <a:lstStyle/>
          <a:p>
            <a:fld id="{4E9CE723-9E13-E64D-969C-AFC3C0AC44EC}" type="slidenum">
              <a:rPr kumimoji="1" lang="zh-CN" altLang="en-US" smtClean="0"/>
              <a:t>16</a:t>
            </a:fld>
            <a:endParaRPr kumimoji="1" lang="zh-CN" altLang="en-US"/>
          </a:p>
        </p:txBody>
      </p:sp>
      <p:sp>
        <p:nvSpPr>
          <p:cNvPr id="3" name="Date Placeholder 2">
            <a:extLst>
              <a:ext uri="{FF2B5EF4-FFF2-40B4-BE49-F238E27FC236}">
                <a16:creationId xmlns:a16="http://schemas.microsoft.com/office/drawing/2014/main" id="{FF3B7190-26F1-C049-B468-5403745CB93E}"/>
              </a:ext>
            </a:extLst>
          </p:cNvPr>
          <p:cNvSpPr>
            <a:spLocks noGrp="1"/>
          </p:cNvSpPr>
          <p:nvPr>
            <p:ph type="dt" sz="half" idx="10"/>
          </p:nvPr>
        </p:nvSpPr>
        <p:spPr/>
        <p:txBody>
          <a:bodyPr/>
          <a:lstStyle/>
          <a:p>
            <a:r>
              <a:rPr kumimoji="1" lang="en-US" altLang="zh-CN"/>
              <a:t>10/18/23</a:t>
            </a:r>
            <a:endParaRPr kumimoji="1" lang="zh-CN" altLang="en-US"/>
          </a:p>
        </p:txBody>
      </p:sp>
      <p:sp>
        <p:nvSpPr>
          <p:cNvPr id="4" name="Footer Placeholder 3">
            <a:extLst>
              <a:ext uri="{FF2B5EF4-FFF2-40B4-BE49-F238E27FC236}">
                <a16:creationId xmlns:a16="http://schemas.microsoft.com/office/drawing/2014/main" id="{75BA8323-F435-ED40-9A51-177DEC72658B}"/>
              </a:ext>
            </a:extLst>
          </p:cNvPr>
          <p:cNvSpPr>
            <a:spLocks noGrp="1"/>
          </p:cNvSpPr>
          <p:nvPr>
            <p:ph type="ftr" sz="quarter" idx="11"/>
          </p:nvPr>
        </p:nvSpPr>
        <p:spPr/>
        <p:txBody>
          <a:bodyPr/>
          <a:lstStyle/>
          <a:p>
            <a:r>
              <a:rPr kumimoji="1" lang="en-US" altLang="zh-CN"/>
              <a:t>STAR Council Meeting</a:t>
            </a:r>
            <a:endParaRPr kumimoji="1" lang="zh-CN" altLang="en-US"/>
          </a:p>
        </p:txBody>
      </p:sp>
      <p:pic>
        <p:nvPicPr>
          <p:cNvPr id="12" name="图片 4" descr="PPT排版">
            <a:extLst>
              <a:ext uri="{FF2B5EF4-FFF2-40B4-BE49-F238E27FC236}">
                <a16:creationId xmlns:a16="http://schemas.microsoft.com/office/drawing/2014/main" id="{BCC87F0D-ECA2-9C4B-824E-7DEB75157795}"/>
              </a:ext>
            </a:extLst>
          </p:cNvPr>
          <p:cNvPicPr>
            <a:picLocks noChangeAspect="1"/>
          </p:cNvPicPr>
          <p:nvPr/>
        </p:nvPicPr>
        <p:blipFill rotWithShape="1">
          <a:blip r:embed="rId3"/>
          <a:srcRect r="80622"/>
          <a:stretch/>
        </p:blipFill>
        <p:spPr>
          <a:xfrm>
            <a:off x="11219814" y="60852"/>
            <a:ext cx="622935" cy="618167"/>
          </a:xfrm>
          <a:prstGeom prst="rect">
            <a:avLst/>
          </a:prstGeom>
        </p:spPr>
      </p:pic>
      <p:pic>
        <p:nvPicPr>
          <p:cNvPr id="13" name="Picture 12">
            <a:extLst>
              <a:ext uri="{FF2B5EF4-FFF2-40B4-BE49-F238E27FC236}">
                <a16:creationId xmlns:a16="http://schemas.microsoft.com/office/drawing/2014/main" id="{1E8D5F1B-571B-074B-AA35-89B8BDB5BEAD}"/>
              </a:ext>
            </a:extLst>
          </p:cNvPr>
          <p:cNvPicPr>
            <a:picLocks noChangeAspect="1"/>
          </p:cNvPicPr>
          <p:nvPr/>
        </p:nvPicPr>
        <p:blipFill>
          <a:blip r:embed="rId4"/>
          <a:stretch>
            <a:fillRect/>
          </a:stretch>
        </p:blipFill>
        <p:spPr>
          <a:xfrm>
            <a:off x="208224" y="788374"/>
            <a:ext cx="11493499" cy="6044265"/>
          </a:xfrm>
          <a:prstGeom prst="rect">
            <a:avLst/>
          </a:prstGeom>
        </p:spPr>
      </p:pic>
      <p:sp>
        <p:nvSpPr>
          <p:cNvPr id="11" name="矩形 1">
            <a:extLst>
              <a:ext uri="{FF2B5EF4-FFF2-40B4-BE49-F238E27FC236}">
                <a16:creationId xmlns:a16="http://schemas.microsoft.com/office/drawing/2014/main" id="{6E69D055-870A-CB40-BC0E-C6F8639CE0CE}"/>
              </a:ext>
            </a:extLst>
          </p:cNvPr>
          <p:cNvSpPr/>
          <p:nvPr/>
        </p:nvSpPr>
        <p:spPr>
          <a:xfrm>
            <a:off x="3581400" y="3565534"/>
            <a:ext cx="5348259" cy="1009187"/>
          </a:xfrm>
          <a:prstGeom prst="rect">
            <a:avLst/>
          </a:prstGeom>
        </p:spPr>
        <p:txBody>
          <a:bodyPr wrap="none">
            <a:spAutoFit/>
          </a:bodyPr>
          <a:lstStyle/>
          <a:p>
            <a:pPr marL="178435" marR="269240" indent="357505" algn="just">
              <a:lnSpc>
                <a:spcPct val="140000"/>
              </a:lnSpc>
              <a:spcAft>
                <a:spcPts val="0"/>
              </a:spcAft>
            </a:pPr>
            <a:r>
              <a:rPr lang="en-US" altLang="zh-CN" sz="4800" kern="100" dirty="0">
                <a:solidFill>
                  <a:srgbClr val="FF0000"/>
                </a:solidFill>
                <a:latin typeface="Britannic Bold" panose="020B0903060703020204" pitchFamily="34" charset="0"/>
                <a:ea typeface="宋体" panose="02010600030101010101" pitchFamily="2" charset="-122"/>
                <a:cs typeface="Times New Roman" panose="02020603050405020304" pitchFamily="18" charset="0"/>
              </a:rPr>
              <a:t>Discover Guilin!</a:t>
            </a:r>
            <a:endParaRPr lang="zh-CN" altLang="zh-CN" sz="4800" kern="100" dirty="0">
              <a:solidFill>
                <a:srgbClr val="FF0000"/>
              </a:solidFill>
              <a:effectLst/>
              <a:latin typeface="Britannic Bold" panose="020B0903060703020204" pitchFamily="34" charset="0"/>
              <a:ea typeface="PMingLiU"/>
              <a:cs typeface="Times New Roman" panose="02020603050405020304" pitchFamily="18" charset="0"/>
            </a:endParaRPr>
          </a:p>
        </p:txBody>
      </p:sp>
      <p:pic>
        <p:nvPicPr>
          <p:cNvPr id="14" name="图片 7">
            <a:extLst>
              <a:ext uri="{FF2B5EF4-FFF2-40B4-BE49-F238E27FC236}">
                <a16:creationId xmlns:a16="http://schemas.microsoft.com/office/drawing/2014/main" id="{D6712A66-3F29-334F-86F7-B9AB1B670F1D}"/>
              </a:ext>
            </a:extLst>
          </p:cNvPr>
          <p:cNvPicPr>
            <a:picLocks noChangeAspect="1"/>
          </p:cNvPicPr>
          <p:nvPr/>
        </p:nvPicPr>
        <p:blipFill>
          <a:blip r:embed="rId5"/>
          <a:stretch>
            <a:fillRect/>
          </a:stretch>
        </p:blipFill>
        <p:spPr>
          <a:xfrm>
            <a:off x="208224" y="143461"/>
            <a:ext cx="800769" cy="618268"/>
          </a:xfrm>
          <a:prstGeom prst="rect">
            <a:avLst/>
          </a:prstGeom>
        </p:spPr>
      </p:pic>
    </p:spTree>
    <p:extLst>
      <p:ext uri="{BB962C8B-B14F-4D97-AF65-F5344CB8AC3E}">
        <p14:creationId xmlns:p14="http://schemas.microsoft.com/office/powerpoint/2010/main" val="230187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2"/>
          <p:cNvSpPr/>
          <p:nvPr/>
        </p:nvSpPr>
        <p:spPr>
          <a:xfrm>
            <a:off x="2" y="175869"/>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r>
              <a:rPr lang="en-US" sz="2800" spc="-1" dirty="0">
                <a:uFill>
                  <a:solidFill>
                    <a:srgbClr val="FFFFFF"/>
                  </a:solidFill>
                </a:uFill>
              </a:rPr>
              <a:t>Backup: Analysis results</a:t>
            </a:r>
          </a:p>
        </p:txBody>
      </p:sp>
      <p:sp>
        <p:nvSpPr>
          <p:cNvPr id="65" name="Line 7">
            <a:extLst>
              <a:ext uri="{FF2B5EF4-FFF2-40B4-BE49-F238E27FC236}">
                <a16:creationId xmlns:a16="http://schemas.microsoft.com/office/drawing/2014/main" id="{C26C068D-CE5F-8C44-8BA2-736250BF5995}"/>
              </a:ext>
            </a:extLst>
          </p:cNvPr>
          <p:cNvSpPr/>
          <p:nvPr/>
        </p:nvSpPr>
        <p:spPr>
          <a:xfrm flipV="1">
            <a:off x="349250" y="77100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pic>
        <p:nvPicPr>
          <p:cNvPr id="13" name="图片 7">
            <a:extLst>
              <a:ext uri="{FF2B5EF4-FFF2-40B4-BE49-F238E27FC236}">
                <a16:creationId xmlns:a16="http://schemas.microsoft.com/office/drawing/2014/main" id="{5518FDD3-033B-5748-BAF8-756177AABB19}"/>
              </a:ext>
            </a:extLst>
          </p:cNvPr>
          <p:cNvPicPr>
            <a:picLocks noChangeAspect="1"/>
          </p:cNvPicPr>
          <p:nvPr/>
        </p:nvPicPr>
        <p:blipFill>
          <a:blip r:embed="rId3"/>
          <a:stretch>
            <a:fillRect/>
          </a:stretch>
        </p:blipFill>
        <p:spPr>
          <a:xfrm>
            <a:off x="-1" y="78249"/>
            <a:ext cx="837116" cy="646331"/>
          </a:xfrm>
          <a:prstGeom prst="rect">
            <a:avLst/>
          </a:prstGeom>
        </p:spPr>
      </p:pic>
      <p:sp>
        <p:nvSpPr>
          <p:cNvPr id="15" name="Line 7">
            <a:extLst>
              <a:ext uri="{FF2B5EF4-FFF2-40B4-BE49-F238E27FC236}">
                <a16:creationId xmlns:a16="http://schemas.microsoft.com/office/drawing/2014/main" id="{1491F62A-1E8F-BD43-908C-6CE764C1C004}"/>
              </a:ext>
            </a:extLst>
          </p:cNvPr>
          <p:cNvSpPr/>
          <p:nvPr/>
        </p:nvSpPr>
        <p:spPr>
          <a:xfrm>
            <a:off x="0" y="6420226"/>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pic>
        <p:nvPicPr>
          <p:cNvPr id="21" name="Picture 20">
            <a:extLst>
              <a:ext uri="{FF2B5EF4-FFF2-40B4-BE49-F238E27FC236}">
                <a16:creationId xmlns:a16="http://schemas.microsoft.com/office/drawing/2014/main" id="{16EBD6D8-9046-E849-A5A5-9381D40268DE}"/>
              </a:ext>
            </a:extLst>
          </p:cNvPr>
          <p:cNvPicPr>
            <a:picLocks noChangeAspect="1"/>
          </p:cNvPicPr>
          <p:nvPr/>
        </p:nvPicPr>
        <p:blipFill>
          <a:blip r:embed="rId4"/>
          <a:stretch>
            <a:fillRect/>
          </a:stretch>
        </p:blipFill>
        <p:spPr>
          <a:xfrm>
            <a:off x="118659" y="1357574"/>
            <a:ext cx="3924396" cy="4320000"/>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C1D4F1D-7627-B544-B3F8-7BD8F69CC3B3}"/>
                  </a:ext>
                </a:extLst>
              </p:cNvPr>
              <p:cNvSpPr txBox="1"/>
              <p:nvPr/>
            </p:nvSpPr>
            <p:spPr>
              <a:xfrm>
                <a:off x="8610600" y="1127012"/>
                <a:ext cx="2121286" cy="8466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solidFill>
                                <a:srgbClr val="000000"/>
                              </a:solidFill>
                              <a:latin typeface="Cambria Math" panose="02040503050406030204" pitchFamily="18" charset="0"/>
                              <a:cs typeface="Arial" panose="020B0604020202020204" pitchFamily="34" charset="0"/>
                            </a:rPr>
                          </m:ctrlPr>
                        </m:sSubPr>
                        <m:e>
                          <m:r>
                            <a:rPr lang="en-US" altLang="zh-CN" sz="24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𝜅</m:t>
                          </m:r>
                        </m:e>
                        <m:sub>
                          <m:r>
                            <a:rPr lang="en-US" altLang="zh-CN" sz="2400" b="0" i="1" smtClean="0">
                              <a:solidFill>
                                <a:srgbClr val="000000"/>
                              </a:solidFill>
                              <a:latin typeface="Cambria Math" panose="02040503050406030204" pitchFamily="18" charset="0"/>
                              <a:cs typeface="Arial" panose="020B0604020202020204" pitchFamily="34" charset="0"/>
                            </a:rPr>
                            <m:t>112</m:t>
                          </m:r>
                        </m:sub>
                      </m:sSub>
                      <m:r>
                        <a:rPr lang="en-US" altLang="zh-CN" sz="2400" b="0" i="1" smtClean="0">
                          <a:solidFill>
                            <a:srgbClr val="000000"/>
                          </a:solidFill>
                          <a:latin typeface="Cambria Math" panose="02040503050406030204" pitchFamily="18" charset="0"/>
                          <a:cs typeface="Arial" panose="020B0604020202020204" pitchFamily="34" charset="0"/>
                        </a:rPr>
                        <m:t>=</m:t>
                      </m:r>
                      <m:f>
                        <m:fPr>
                          <m:ctrlPr>
                            <a:rPr lang="en-US" altLang="zh-CN" sz="2400" i="1">
                              <a:solidFill>
                                <a:srgbClr val="000000"/>
                              </a:solidFill>
                              <a:latin typeface="Cambria Math" panose="02040503050406030204" pitchFamily="18" charset="0"/>
                              <a:cs typeface="Arial" panose="020B0604020202020204" pitchFamily="34" charset="0"/>
                            </a:rPr>
                          </m:ctrlPr>
                        </m:fPr>
                        <m:num>
                          <m:sSub>
                            <m:sSubPr>
                              <m:ctrlPr>
                                <a:rPr lang="en-US" altLang="zh-CN" sz="2400" i="1">
                                  <a:solidFill>
                                    <a:srgbClr val="000000"/>
                                  </a:solidFill>
                                  <a:latin typeface="Cambria Math" panose="02040503050406030204" pitchFamily="18" charset="0"/>
                                  <a:cs typeface="Arial" panose="020B0604020202020204" pitchFamily="34" charset="0"/>
                                </a:rPr>
                              </m:ctrlPr>
                            </m:sSubPr>
                            <m:e>
                              <m:r>
                                <a:rPr lang="en-US" altLang="zh-CN" sz="24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altLang="zh-CN" sz="2400" i="1">
                                  <a:solidFill>
                                    <a:srgbClr val="000000"/>
                                  </a:solidFill>
                                  <a:latin typeface="Cambria Math" panose="02040503050406030204" pitchFamily="18" charset="0"/>
                                  <a:ea typeface="Cambria Math" panose="02040503050406030204" pitchFamily="18" charset="0"/>
                                  <a:cs typeface="Arial" panose="020B0604020202020204" pitchFamily="34" charset="0"/>
                                </a:rPr>
                                <m:t>𝛾</m:t>
                              </m:r>
                            </m:e>
                            <m:sub>
                              <m:r>
                                <a:rPr lang="en-US" altLang="zh-CN" sz="2400" i="1">
                                  <a:solidFill>
                                    <a:srgbClr val="000000"/>
                                  </a:solidFill>
                                  <a:latin typeface="Cambria Math" panose="02040503050406030204" pitchFamily="18" charset="0"/>
                                  <a:cs typeface="Arial" panose="020B0604020202020204" pitchFamily="34" charset="0"/>
                                </a:rPr>
                                <m:t>112</m:t>
                              </m:r>
                            </m:sub>
                          </m:sSub>
                        </m:num>
                        <m:den>
                          <m:sSub>
                            <m:sSubPr>
                              <m:ctrlPr>
                                <a:rPr lang="en-US" altLang="zh-CN" sz="2400" i="1">
                                  <a:solidFill>
                                    <a:srgbClr val="000000"/>
                                  </a:solidFill>
                                  <a:latin typeface="Cambria Math" panose="02040503050406030204" pitchFamily="18" charset="0"/>
                                  <a:cs typeface="Arial" panose="020B0604020202020204" pitchFamily="34" charset="0"/>
                                </a:rPr>
                              </m:ctrlPr>
                            </m:sSubPr>
                            <m:e>
                              <m:r>
                                <a:rPr lang="en-US" altLang="zh-CN" sz="2400" i="1">
                                  <a:solidFill>
                                    <a:srgbClr val="000000"/>
                                  </a:solidFill>
                                  <a:latin typeface="Cambria Math" panose="02040503050406030204" pitchFamily="18" charset="0"/>
                                  <a:cs typeface="Arial" panose="020B0604020202020204" pitchFamily="34" charset="0"/>
                                </a:rPr>
                                <m:t>𝑣</m:t>
                              </m:r>
                            </m:e>
                            <m:sub>
                              <m:r>
                                <a:rPr lang="en-US" altLang="zh-CN" sz="2400" i="1">
                                  <a:solidFill>
                                    <a:srgbClr val="000000"/>
                                  </a:solidFill>
                                  <a:latin typeface="Cambria Math" panose="02040503050406030204" pitchFamily="18" charset="0"/>
                                  <a:cs typeface="Arial" panose="020B0604020202020204" pitchFamily="34" charset="0"/>
                                </a:rPr>
                                <m:t>2</m:t>
                              </m:r>
                            </m:sub>
                          </m:sSub>
                          <m:r>
                            <a:rPr lang="en-US" altLang="zh-CN" sz="24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altLang="zh-CN" sz="24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𝛿</m:t>
                          </m:r>
                        </m:den>
                      </m:f>
                    </m:oMath>
                  </m:oMathPara>
                </a14:m>
                <a:endParaRPr lang="en-US" sz="2400" dirty="0">
                  <a:solidFill>
                    <a:srgbClr val="000000"/>
                  </a:solidFill>
                  <a:ea typeface="Times New Roman" charset="0"/>
                  <a:cs typeface="Arial" panose="020B0604020202020204" pitchFamily="34" charset="0"/>
                </a:endParaRPr>
              </a:p>
            </p:txBody>
          </p:sp>
        </mc:Choice>
        <mc:Fallback xmlns="">
          <p:sp>
            <p:nvSpPr>
              <p:cNvPr id="27" name="TextBox 26">
                <a:extLst>
                  <a:ext uri="{FF2B5EF4-FFF2-40B4-BE49-F238E27FC236}">
                    <a16:creationId xmlns:a16="http://schemas.microsoft.com/office/drawing/2014/main" id="{7C1D4F1D-7627-B544-B3F8-7BD8F69CC3B3}"/>
                  </a:ext>
                </a:extLst>
              </p:cNvPr>
              <p:cNvSpPr txBox="1">
                <a:spLocks noRot="1" noChangeAspect="1" noMove="1" noResize="1" noEditPoints="1" noAdjustHandles="1" noChangeArrowheads="1" noChangeShapeType="1" noTextEdit="1"/>
              </p:cNvSpPr>
              <p:nvPr/>
            </p:nvSpPr>
            <p:spPr>
              <a:xfrm>
                <a:off x="8610600" y="1127012"/>
                <a:ext cx="2121286" cy="846642"/>
              </a:xfrm>
              <a:prstGeom prst="rect">
                <a:avLst/>
              </a:prstGeom>
              <a:blipFill>
                <a:blip r:embed="rId5"/>
                <a:stretch>
                  <a:fillRect b="-1471"/>
                </a:stretch>
              </a:blipFill>
            </p:spPr>
            <p:txBody>
              <a:bodyPr/>
              <a:lstStyle/>
              <a:p>
                <a:r>
                  <a:rPr lang="en-CN">
                    <a:noFill/>
                  </a:rPr>
                  <a:t> </a:t>
                </a:r>
              </a:p>
            </p:txBody>
          </p:sp>
        </mc:Fallback>
      </mc:AlternateContent>
      <p:pic>
        <p:nvPicPr>
          <p:cNvPr id="18" name="Picture 17">
            <a:extLst>
              <a:ext uri="{FF2B5EF4-FFF2-40B4-BE49-F238E27FC236}">
                <a16:creationId xmlns:a16="http://schemas.microsoft.com/office/drawing/2014/main" id="{1A91F9CE-88BD-4F47-A49C-49FA31EFFC42}"/>
              </a:ext>
            </a:extLst>
          </p:cNvPr>
          <p:cNvPicPr>
            <a:picLocks noChangeAspect="1"/>
          </p:cNvPicPr>
          <p:nvPr/>
        </p:nvPicPr>
        <p:blipFill>
          <a:blip r:embed="rId6"/>
          <a:stretch>
            <a:fillRect/>
          </a:stretch>
        </p:blipFill>
        <p:spPr>
          <a:xfrm>
            <a:off x="3884559" y="1374234"/>
            <a:ext cx="3919496" cy="4320000"/>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CE6384A-D162-7E4B-8693-D8AF27F595DE}"/>
                  </a:ext>
                </a:extLst>
              </p:cNvPr>
              <p:cNvSpPr txBox="1"/>
              <p:nvPr/>
            </p:nvSpPr>
            <p:spPr>
              <a:xfrm>
                <a:off x="8470836" y="2107515"/>
                <a:ext cx="3371913" cy="707886"/>
              </a:xfrm>
              <a:prstGeom prst="rect">
                <a:avLst/>
              </a:prstGeom>
              <a:noFill/>
            </p:spPr>
            <p:txBody>
              <a:bodyPr wrap="square" rtlCol="0">
                <a:spAutoFit/>
              </a:bodyPr>
              <a:lstStyle/>
              <a:p>
                <a:r>
                  <a:rPr lang="en-US" sz="2000" dirty="0">
                    <a:solidFill>
                      <a:srgbClr val="0432FF"/>
                    </a:solidFill>
                    <a:ea typeface="Times New Roman" charset="0"/>
                    <a:cs typeface="Arial" panose="020B0604020202020204" pitchFamily="34" charset="0"/>
                  </a:rPr>
                  <a:t>The ratio of </a:t>
                </a:r>
                <a14:m>
                  <m:oMath xmlns:m="http://schemas.openxmlformats.org/officeDocument/2006/math">
                    <m:r>
                      <a:rPr lang="en-US" altLang="zh-CN" sz="2000" i="1">
                        <a:solidFill>
                          <a:srgbClr val="0432FF"/>
                        </a:solidFill>
                        <a:latin typeface="Cambria Math" panose="02040503050406030204" pitchFamily="18" charset="0"/>
                        <a:ea typeface="Cambria Math" panose="02040503050406030204" pitchFamily="18" charset="0"/>
                        <a:cs typeface="Arial" panose="020B0604020202020204" pitchFamily="34" charset="0"/>
                      </a:rPr>
                      <m:t>∆</m:t>
                    </m:r>
                    <m:r>
                      <a:rPr lang="en-US" altLang="zh-CN" sz="2000" i="1">
                        <a:solidFill>
                          <a:srgbClr val="0432FF"/>
                        </a:solidFill>
                        <a:latin typeface="Cambria Math" panose="02040503050406030204" pitchFamily="18" charset="0"/>
                        <a:ea typeface="Cambria Math" panose="02040503050406030204" pitchFamily="18" charset="0"/>
                        <a:cs typeface="Arial" panose="020B0604020202020204" pitchFamily="34" charset="0"/>
                      </a:rPr>
                      <m:t>𝛿</m:t>
                    </m:r>
                    <m:r>
                      <a:rPr lang="en-US" altLang="zh-CN" sz="2000" i="1" smtClean="0">
                        <a:solidFill>
                          <a:srgbClr val="0432FF"/>
                        </a:solidFill>
                        <a:latin typeface="Cambria Math" panose="02040503050406030204" pitchFamily="18" charset="0"/>
                        <a:ea typeface="Cambria Math" panose="02040503050406030204" pitchFamily="18" charset="0"/>
                        <a:cs typeface="Arial" panose="020B0604020202020204" pitchFamily="34" charset="0"/>
                      </a:rPr>
                      <m:t>&lt;</m:t>
                    </m:r>
                    <m:r>
                      <a:rPr lang="en-US" altLang="zh-CN" sz="2000" b="0" i="1" smtClean="0">
                        <a:solidFill>
                          <a:srgbClr val="0432FF"/>
                        </a:solidFill>
                        <a:latin typeface="Cambria Math" panose="02040503050406030204" pitchFamily="18" charset="0"/>
                        <a:ea typeface="Cambria Math" panose="02040503050406030204" pitchFamily="18" charset="0"/>
                        <a:cs typeface="Arial" panose="020B0604020202020204" pitchFamily="34" charset="0"/>
                      </a:rPr>
                      <m:t>1</m:t>
                    </m:r>
                  </m:oMath>
                </a14:m>
                <a:r>
                  <a:rPr lang="en-US" sz="2000" dirty="0">
                    <a:solidFill>
                      <a:srgbClr val="0432FF"/>
                    </a:solidFill>
                    <a:ea typeface="Times New Roman" charset="0"/>
                    <a:cs typeface="Arial" panose="020B0604020202020204" pitchFamily="34" charset="0"/>
                  </a:rPr>
                  <a:t> and </a:t>
                </a:r>
                <a14:m>
                  <m:oMath xmlns:m="http://schemas.openxmlformats.org/officeDocument/2006/math">
                    <m:sSub>
                      <m:sSubPr>
                        <m:ctrlPr>
                          <a:rPr lang="en-US" altLang="zh-CN" sz="2000" i="1">
                            <a:solidFill>
                              <a:srgbClr val="0432FF"/>
                            </a:solidFill>
                            <a:latin typeface="Cambria Math" panose="02040503050406030204" pitchFamily="18" charset="0"/>
                            <a:cs typeface="Arial" panose="020B0604020202020204" pitchFamily="34" charset="0"/>
                          </a:rPr>
                        </m:ctrlPr>
                      </m:sSubPr>
                      <m:e>
                        <m:r>
                          <a:rPr lang="en-US" altLang="zh-CN" sz="2000" i="1">
                            <a:solidFill>
                              <a:srgbClr val="0432FF"/>
                            </a:solidFill>
                            <a:latin typeface="Cambria Math" panose="02040503050406030204" pitchFamily="18" charset="0"/>
                            <a:ea typeface="Cambria Math" panose="02040503050406030204" pitchFamily="18" charset="0"/>
                            <a:cs typeface="Arial" panose="020B0604020202020204" pitchFamily="34" charset="0"/>
                          </a:rPr>
                          <m:t>𝜅</m:t>
                        </m:r>
                      </m:e>
                      <m:sub>
                        <m:r>
                          <a:rPr lang="en-US" altLang="zh-CN" sz="2000" i="1">
                            <a:solidFill>
                              <a:srgbClr val="0432FF"/>
                            </a:solidFill>
                            <a:latin typeface="Cambria Math" panose="02040503050406030204" pitchFamily="18" charset="0"/>
                            <a:cs typeface="Arial" panose="020B0604020202020204" pitchFamily="34" charset="0"/>
                          </a:rPr>
                          <m:t>112</m:t>
                        </m:r>
                      </m:sub>
                    </m:sSub>
                    <m:r>
                      <a:rPr lang="en-US" altLang="zh-CN" sz="2000" i="1" smtClean="0">
                        <a:solidFill>
                          <a:srgbClr val="0432FF"/>
                        </a:solidFill>
                        <a:latin typeface="Cambria Math" panose="02040503050406030204" pitchFamily="18" charset="0"/>
                        <a:ea typeface="Cambria Math" panose="02040503050406030204" pitchFamily="18" charset="0"/>
                        <a:cs typeface="Arial" panose="020B0604020202020204" pitchFamily="34" charset="0"/>
                      </a:rPr>
                      <m:t>&gt;</m:t>
                    </m:r>
                    <m:r>
                      <a:rPr lang="en-US" altLang="zh-CN" sz="2000" b="0" i="1" smtClean="0">
                        <a:solidFill>
                          <a:srgbClr val="0432FF"/>
                        </a:solidFill>
                        <a:latin typeface="Cambria Math" panose="02040503050406030204" pitchFamily="18" charset="0"/>
                        <a:ea typeface="Cambria Math" panose="02040503050406030204" pitchFamily="18" charset="0"/>
                        <a:cs typeface="Arial" panose="020B0604020202020204" pitchFamily="34" charset="0"/>
                      </a:rPr>
                      <m:t>1</m:t>
                    </m:r>
                  </m:oMath>
                </a14:m>
                <a:r>
                  <a:rPr lang="en-US" sz="2000" dirty="0">
                    <a:solidFill>
                      <a:srgbClr val="0432FF"/>
                    </a:solidFill>
                    <a:ea typeface="Times New Roman" charset="0"/>
                    <a:cs typeface="Arial" panose="020B0604020202020204" pitchFamily="34" charset="0"/>
                  </a:rPr>
                  <a:t> with CME signal. </a:t>
                </a:r>
              </a:p>
            </p:txBody>
          </p:sp>
        </mc:Choice>
        <mc:Fallback xmlns="">
          <p:sp>
            <p:nvSpPr>
              <p:cNvPr id="28" name="TextBox 27">
                <a:extLst>
                  <a:ext uri="{FF2B5EF4-FFF2-40B4-BE49-F238E27FC236}">
                    <a16:creationId xmlns:a16="http://schemas.microsoft.com/office/drawing/2014/main" id="{9CE6384A-D162-7E4B-8693-D8AF27F595DE}"/>
                  </a:ext>
                </a:extLst>
              </p:cNvPr>
              <p:cNvSpPr txBox="1">
                <a:spLocks noRot="1" noChangeAspect="1" noMove="1" noResize="1" noEditPoints="1" noAdjustHandles="1" noChangeArrowheads="1" noChangeShapeType="1" noTextEdit="1"/>
              </p:cNvSpPr>
              <p:nvPr/>
            </p:nvSpPr>
            <p:spPr>
              <a:xfrm>
                <a:off x="8470836" y="2107515"/>
                <a:ext cx="3371913" cy="707886"/>
              </a:xfrm>
              <a:prstGeom prst="rect">
                <a:avLst/>
              </a:prstGeom>
              <a:blipFill>
                <a:blip r:embed="rId7"/>
                <a:stretch>
                  <a:fillRect l="-2256" t="-5357" b="-14286"/>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16A3ADD-5698-6843-B9E6-46225BCF839E}"/>
                  </a:ext>
                </a:extLst>
              </p:cNvPr>
              <p:cNvSpPr txBox="1"/>
              <p:nvPr/>
            </p:nvSpPr>
            <p:spPr>
              <a:xfrm>
                <a:off x="7928792" y="3656012"/>
                <a:ext cx="4144549" cy="1569660"/>
              </a:xfrm>
              <a:prstGeom prst="rect">
                <a:avLst/>
              </a:prstGeom>
              <a:noFill/>
            </p:spPr>
            <p:txBody>
              <a:bodyPr wrap="square" rtlCol="0">
                <a:spAutoFit/>
              </a:bodyPr>
              <a:lstStyle/>
              <a:p>
                <a:pPr marL="342900" indent="-342900">
                  <a:buFont typeface="Wingdings" pitchFamily="2" charset="2"/>
                  <a:buChar char="Ø"/>
                </a:pPr>
                <a:r>
                  <a:rPr lang="en-US" altLang="zh-CN" sz="2400" dirty="0">
                    <a:solidFill>
                      <a:srgbClr val="000000"/>
                    </a:solidFill>
                    <a:ea typeface="Times New Roman" charset="0"/>
                    <a:cs typeface="Arial" panose="020B0604020202020204" pitchFamily="34" charset="0"/>
                  </a:rPr>
                  <a:t>The ratio  </a:t>
                </a:r>
                <a14:m>
                  <m:oMath xmlns:m="http://schemas.openxmlformats.org/officeDocument/2006/math">
                    <m:r>
                      <a:rPr lang="en-US" altLang="zh-CN" sz="24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altLang="zh-CN" sz="2400" i="1">
                        <a:solidFill>
                          <a:srgbClr val="000000"/>
                        </a:solidFill>
                        <a:latin typeface="Cambria Math" panose="02040503050406030204" pitchFamily="18" charset="0"/>
                        <a:ea typeface="Cambria Math" panose="02040503050406030204" pitchFamily="18" charset="0"/>
                        <a:cs typeface="Arial" panose="020B0604020202020204" pitchFamily="34" charset="0"/>
                      </a:rPr>
                      <m:t>𝛿</m:t>
                    </m:r>
                  </m:oMath>
                </a14:m>
                <a:r>
                  <a:rPr lang="en-US" sz="2400" dirty="0">
                    <a:solidFill>
                      <a:srgbClr val="000000"/>
                    </a:solidFill>
                    <a:ea typeface="Times New Roman" charset="0"/>
                    <a:cs typeface="Arial" panose="020B0604020202020204" pitchFamily="34" charset="0"/>
                  </a:rPr>
                  <a:t> is larger than even after </a:t>
                </a:r>
                <a14:m>
                  <m:oMath xmlns:m="http://schemas.openxmlformats.org/officeDocument/2006/math">
                    <m:sSub>
                      <m:sSubPr>
                        <m:ctrlPr>
                          <a:rPr lang="en-US" sz="2400" i="1">
                            <a:solidFill>
                              <a:srgbClr val="000000"/>
                            </a:solidFill>
                            <a:latin typeface="Cambria Math" panose="02040503050406030204" pitchFamily="18" charset="0"/>
                            <a:cs typeface="Arial" panose="020B0604020202020204" pitchFamily="34" charset="0"/>
                          </a:rPr>
                        </m:ctrlPr>
                      </m:sSubPr>
                      <m:e>
                        <m:r>
                          <a:rPr lang="en-US" sz="2400" i="1">
                            <a:solidFill>
                              <a:srgbClr val="000000"/>
                            </a:solidFill>
                            <a:latin typeface="Cambria Math" panose="02040503050406030204" pitchFamily="18" charset="0"/>
                            <a:cs typeface="Arial" panose="020B0604020202020204" pitchFamily="34" charset="0"/>
                          </a:rPr>
                          <m:t>𝑁</m:t>
                        </m:r>
                      </m:e>
                      <m:sub>
                        <m:r>
                          <a:rPr lang="en-US" sz="2400" i="1">
                            <a:solidFill>
                              <a:srgbClr val="000000"/>
                            </a:solidFill>
                            <a:latin typeface="Cambria Math" panose="02040503050406030204" pitchFamily="18" charset="0"/>
                            <a:cs typeface="Arial" panose="020B0604020202020204" pitchFamily="34" charset="0"/>
                          </a:rPr>
                          <m:t>𝑃𝑂𝐼</m:t>
                        </m:r>
                      </m:sub>
                    </m:sSub>
                  </m:oMath>
                </a14:m>
                <a:r>
                  <a:rPr lang="en-US" sz="2400" dirty="0">
                    <a:solidFill>
                      <a:srgbClr val="000000"/>
                    </a:solidFill>
                    <a:ea typeface="Times New Roman" charset="0"/>
                    <a:cs typeface="Arial" panose="020B0604020202020204" pitchFamily="34" charset="0"/>
                  </a:rPr>
                  <a:t> match.</a:t>
                </a:r>
              </a:p>
              <a:p>
                <a:pPr marL="342900" indent="-342900">
                  <a:buFont typeface="Wingdings" pitchFamily="2" charset="2"/>
                  <a:buChar char="Ø"/>
                </a:pPr>
                <a:r>
                  <a:rPr lang="en-US" altLang="zh-CN" sz="2400" dirty="0">
                    <a:solidFill>
                      <a:srgbClr val="000000"/>
                    </a:solidFill>
                    <a:ea typeface="Times New Roman" charset="0"/>
                    <a:cs typeface="Arial" panose="020B0604020202020204" pitchFamily="34" charset="0"/>
                  </a:rPr>
                  <a:t> </a:t>
                </a:r>
                <a14:m>
                  <m:oMath xmlns:m="http://schemas.openxmlformats.org/officeDocument/2006/math">
                    <m:sSub>
                      <m:sSubPr>
                        <m:ctrlPr>
                          <a:rPr lang="en-US" altLang="zh-CN" sz="2400" i="1" smtClean="0">
                            <a:solidFill>
                              <a:srgbClr val="000000"/>
                            </a:solidFill>
                            <a:latin typeface="Cambria Math" panose="02040503050406030204" pitchFamily="18" charset="0"/>
                            <a:cs typeface="Arial" panose="020B0604020202020204" pitchFamily="34" charset="0"/>
                          </a:rPr>
                        </m:ctrlPr>
                      </m:sSubPr>
                      <m:e>
                        <m:r>
                          <a:rPr lang="en-US" altLang="zh-CN" sz="24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𝜅</m:t>
                        </m:r>
                      </m:e>
                      <m:sub>
                        <m:r>
                          <a:rPr lang="en-US" altLang="zh-CN" sz="2400" b="0" i="1" smtClean="0">
                            <a:solidFill>
                              <a:srgbClr val="000000"/>
                            </a:solidFill>
                            <a:latin typeface="Cambria Math" panose="02040503050406030204" pitchFamily="18" charset="0"/>
                            <a:cs typeface="Arial" panose="020B0604020202020204" pitchFamily="34" charset="0"/>
                          </a:rPr>
                          <m:t>112</m:t>
                        </m:r>
                      </m:sub>
                    </m:sSub>
                  </m:oMath>
                </a14:m>
                <a:r>
                  <a:rPr lang="en-US" sz="2400" dirty="0">
                    <a:solidFill>
                      <a:srgbClr val="000000"/>
                    </a:solidFill>
                    <a:ea typeface="Times New Roman" charset="0"/>
                    <a:cs typeface="Arial" panose="020B0604020202020204" pitchFamily="34" charset="0"/>
                  </a:rPr>
                  <a:t> is below 1 with </a:t>
                </a:r>
                <a14:m>
                  <m:oMath xmlns:m="http://schemas.openxmlformats.org/officeDocument/2006/math">
                    <m:sSub>
                      <m:sSubPr>
                        <m:ctrlPr>
                          <a:rPr lang="en-US" sz="2400" i="1">
                            <a:solidFill>
                              <a:srgbClr val="000000"/>
                            </a:solidFill>
                            <a:latin typeface="Cambria Math" panose="02040503050406030204" pitchFamily="18" charset="0"/>
                            <a:cs typeface="Arial" panose="020B0604020202020204" pitchFamily="34" charset="0"/>
                          </a:rPr>
                        </m:ctrlPr>
                      </m:sSubPr>
                      <m:e>
                        <m:r>
                          <a:rPr lang="en-US" sz="2400" i="1">
                            <a:solidFill>
                              <a:srgbClr val="000000"/>
                            </a:solidFill>
                            <a:latin typeface="Cambria Math" panose="02040503050406030204" pitchFamily="18" charset="0"/>
                            <a:cs typeface="Arial" panose="020B0604020202020204" pitchFamily="34" charset="0"/>
                          </a:rPr>
                          <m:t>𝑁</m:t>
                        </m:r>
                      </m:e>
                      <m:sub>
                        <m:r>
                          <a:rPr lang="en-US" sz="2400" i="1">
                            <a:solidFill>
                              <a:srgbClr val="000000"/>
                            </a:solidFill>
                            <a:latin typeface="Cambria Math" panose="02040503050406030204" pitchFamily="18" charset="0"/>
                            <a:cs typeface="Arial" panose="020B0604020202020204" pitchFamily="34" charset="0"/>
                          </a:rPr>
                          <m:t>𝑃𝑂𝐼</m:t>
                        </m:r>
                      </m:sub>
                    </m:sSub>
                  </m:oMath>
                </a14:m>
                <a:r>
                  <a:rPr lang="en-US" sz="2400" dirty="0">
                    <a:solidFill>
                      <a:srgbClr val="000000"/>
                    </a:solidFill>
                    <a:ea typeface="Times New Roman" charset="0"/>
                    <a:cs typeface="Arial" panose="020B0604020202020204" pitchFamily="34" charset="0"/>
                  </a:rPr>
                  <a:t> match. </a:t>
                </a:r>
              </a:p>
            </p:txBody>
          </p:sp>
        </mc:Choice>
        <mc:Fallback xmlns="">
          <p:sp>
            <p:nvSpPr>
              <p:cNvPr id="14" name="TextBox 13">
                <a:extLst>
                  <a:ext uri="{FF2B5EF4-FFF2-40B4-BE49-F238E27FC236}">
                    <a16:creationId xmlns:a16="http://schemas.microsoft.com/office/drawing/2014/main" id="{616A3ADD-5698-6843-B9E6-46225BCF839E}"/>
                  </a:ext>
                </a:extLst>
              </p:cNvPr>
              <p:cNvSpPr txBox="1">
                <a:spLocks noRot="1" noChangeAspect="1" noMove="1" noResize="1" noEditPoints="1" noAdjustHandles="1" noChangeArrowheads="1" noChangeShapeType="1" noTextEdit="1"/>
              </p:cNvSpPr>
              <p:nvPr/>
            </p:nvSpPr>
            <p:spPr>
              <a:xfrm>
                <a:off x="7928792" y="3656012"/>
                <a:ext cx="4144549" cy="1569660"/>
              </a:xfrm>
              <a:prstGeom prst="rect">
                <a:avLst/>
              </a:prstGeom>
              <a:blipFill>
                <a:blip r:embed="rId8"/>
                <a:stretch>
                  <a:fillRect l="-2141" t="-3226" r="-3364" b="-8065"/>
                </a:stretch>
              </a:blipFill>
            </p:spPr>
            <p:txBody>
              <a:bodyPr/>
              <a:lstStyle/>
              <a:p>
                <a:r>
                  <a:rPr lang="en-CN">
                    <a:noFill/>
                  </a:rPr>
                  <a:t> </a:t>
                </a:r>
              </a:p>
            </p:txBody>
          </p:sp>
        </mc:Fallback>
      </mc:AlternateContent>
      <p:sp>
        <p:nvSpPr>
          <p:cNvPr id="4" name="Footer Placeholder 3">
            <a:extLst>
              <a:ext uri="{FF2B5EF4-FFF2-40B4-BE49-F238E27FC236}">
                <a16:creationId xmlns:a16="http://schemas.microsoft.com/office/drawing/2014/main" id="{22ACFB49-1366-804E-8B76-BF4AEF573CC8}"/>
              </a:ext>
            </a:extLst>
          </p:cNvPr>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2" name="Date Placeholder 1">
            <a:extLst>
              <a:ext uri="{FF2B5EF4-FFF2-40B4-BE49-F238E27FC236}">
                <a16:creationId xmlns:a16="http://schemas.microsoft.com/office/drawing/2014/main" id="{9A05F743-5AF5-594D-9E62-297A31FF97EF}"/>
              </a:ext>
            </a:extLst>
          </p:cNvPr>
          <p:cNvSpPr>
            <a:spLocks noGrp="1"/>
          </p:cNvSpPr>
          <p:nvPr>
            <p:ph type="dt" sz="half" idx="10"/>
          </p:nvPr>
        </p:nvSpPr>
        <p:spPr/>
        <p:txBody>
          <a:bodyPr/>
          <a:lstStyle/>
          <a:p>
            <a:r>
              <a:rPr kumimoji="1" lang="en-US" altLang="zh-CN"/>
              <a:t>Yufu Lin</a:t>
            </a:r>
            <a:endParaRPr kumimoji="1" lang="zh-CN" altLang="en-US"/>
          </a:p>
        </p:txBody>
      </p:sp>
      <p:sp>
        <p:nvSpPr>
          <p:cNvPr id="3" name="Slide Number Placeholder 2">
            <a:extLst>
              <a:ext uri="{FF2B5EF4-FFF2-40B4-BE49-F238E27FC236}">
                <a16:creationId xmlns:a16="http://schemas.microsoft.com/office/drawing/2014/main" id="{8944DDF0-C04B-E74B-98BB-6B1105403293}"/>
              </a:ext>
            </a:extLst>
          </p:cNvPr>
          <p:cNvSpPr>
            <a:spLocks noGrp="1"/>
          </p:cNvSpPr>
          <p:nvPr>
            <p:ph type="sldNum" sz="quarter" idx="12"/>
          </p:nvPr>
        </p:nvSpPr>
        <p:spPr/>
        <p:txBody>
          <a:bodyPr/>
          <a:lstStyle/>
          <a:p>
            <a:fld id="{4E9CE723-9E13-E64D-969C-AFC3C0AC44EC}" type="slidenum">
              <a:rPr kumimoji="1" lang="zh-CN" altLang="en-US" smtClean="0"/>
              <a:t>17</a:t>
            </a:fld>
            <a:endParaRPr kumimoji="1" lang="zh-CN" altLang="en-US"/>
          </a:p>
        </p:txBody>
      </p:sp>
    </p:spTree>
    <p:extLst>
      <p:ext uri="{BB962C8B-B14F-4D97-AF65-F5344CB8AC3E}">
        <p14:creationId xmlns:p14="http://schemas.microsoft.com/office/powerpoint/2010/main" val="89871272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2"/>
          <p:cNvSpPr/>
          <p:nvPr/>
        </p:nvSpPr>
        <p:spPr>
          <a:xfrm>
            <a:off x="2" y="80333"/>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lnSpc>
                <a:spcPct val="100000"/>
              </a:lnSpc>
            </a:pPr>
            <a:r>
              <a:rPr lang="en-US" sz="2800" dirty="0">
                <a:latin typeface="Arial" panose="020B0604020202020204" pitchFamily="34" charset="0"/>
                <a:cs typeface="Arial" panose="020B0604020202020204" pitchFamily="34" charset="0"/>
                <a:sym typeface="+mn-ea"/>
              </a:rPr>
              <a:t>Backup: SBF(1)</a:t>
            </a:r>
            <a:endParaRPr lang="en-US" sz="2800" spc="-1" dirty="0">
              <a:uFill>
                <a:solidFill>
                  <a:srgbClr val="FFFFFF"/>
                </a:solidFill>
              </a:uFill>
              <a:latin typeface="Arial" panose="020B0604020202020204" pitchFamily="34" charset="0"/>
              <a:cs typeface="Arial" panose="020B0604020202020204" pitchFamily="34" charset="0"/>
            </a:endParaRPr>
          </a:p>
        </p:txBody>
      </p:sp>
      <p:sp>
        <p:nvSpPr>
          <p:cNvPr id="65" name="Line 7">
            <a:extLst>
              <a:ext uri="{FF2B5EF4-FFF2-40B4-BE49-F238E27FC236}">
                <a16:creationId xmlns:a16="http://schemas.microsoft.com/office/drawing/2014/main" id="{C26C068D-CE5F-8C44-8BA2-736250BF5995}"/>
              </a:ext>
            </a:extLst>
          </p:cNvPr>
          <p:cNvSpPr/>
          <p:nvPr/>
        </p:nvSpPr>
        <p:spPr>
          <a:xfrm flipV="1">
            <a:off x="306392" y="66500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sp>
        <p:nvSpPr>
          <p:cNvPr id="11" name="TextBox 1">
            <a:extLst>
              <a:ext uri="{FF2B5EF4-FFF2-40B4-BE49-F238E27FC236}">
                <a16:creationId xmlns:a16="http://schemas.microsoft.com/office/drawing/2014/main" id="{0C6B11FB-34CC-F147-B304-D78233335A2D}"/>
              </a:ext>
            </a:extLst>
          </p:cNvPr>
          <p:cNvSpPr txBox="1"/>
          <p:nvPr/>
        </p:nvSpPr>
        <p:spPr>
          <a:xfrm>
            <a:off x="2337091" y="5462300"/>
            <a:ext cx="118110" cy="806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rtl="0" latinLnBrk="1" hangingPunct="0"/>
            <a:r>
              <a:rPr lang="en-US" altLang="zh-CN" sz="100" b="1">
                <a:solidFill>
                  <a:schemeClr val="accent1"/>
                </a:solidFill>
              </a:rPr>
              <a:t>Observable:</a:t>
            </a:r>
            <a:endParaRPr kumimoji="0" lang="en-US" sz="2530" b="0" i="0" u="none" strike="noStrike" cap="none" spc="0" normalizeH="0" baseline="0" dirty="0">
              <a:ln>
                <a:noFill/>
              </a:ln>
              <a:solidFill>
                <a:schemeClr val="accent1"/>
              </a:solidFill>
              <a:effectLst/>
              <a:uFillTx/>
              <a:sym typeface="Helvetica Light"/>
            </a:endParaRPr>
          </a:p>
        </p:txBody>
      </p:sp>
      <p:pic>
        <p:nvPicPr>
          <p:cNvPr id="69" name="图片 7">
            <a:extLst>
              <a:ext uri="{FF2B5EF4-FFF2-40B4-BE49-F238E27FC236}">
                <a16:creationId xmlns:a16="http://schemas.microsoft.com/office/drawing/2014/main" id="{14B86629-9557-C846-BDB7-0422F0721070}"/>
              </a:ext>
            </a:extLst>
          </p:cNvPr>
          <p:cNvPicPr>
            <a:picLocks noChangeAspect="1"/>
          </p:cNvPicPr>
          <p:nvPr/>
        </p:nvPicPr>
        <p:blipFill>
          <a:blip r:embed="rId3"/>
          <a:stretch>
            <a:fillRect/>
          </a:stretch>
        </p:blipFill>
        <p:spPr>
          <a:xfrm>
            <a:off x="-1" y="78249"/>
            <a:ext cx="837116" cy="646331"/>
          </a:xfrm>
          <a:prstGeom prst="rect">
            <a:avLst/>
          </a:prstGeom>
        </p:spPr>
      </p:pic>
      <p:grpSp>
        <p:nvGrpSpPr>
          <p:cNvPr id="5" name="Group 4">
            <a:extLst>
              <a:ext uri="{FF2B5EF4-FFF2-40B4-BE49-F238E27FC236}">
                <a16:creationId xmlns:a16="http://schemas.microsoft.com/office/drawing/2014/main" id="{29450920-C854-414E-BE4E-DB10C6D129F3}"/>
              </a:ext>
            </a:extLst>
          </p:cNvPr>
          <p:cNvGrpSpPr/>
          <p:nvPr/>
        </p:nvGrpSpPr>
        <p:grpSpPr>
          <a:xfrm>
            <a:off x="8213335" y="5474835"/>
            <a:ext cx="3260335" cy="924883"/>
            <a:chOff x="6415003" y="5492562"/>
            <a:chExt cx="3260335" cy="924883"/>
          </a:xfrm>
        </p:grpSpPr>
        <p:sp>
          <p:nvSpPr>
            <p:cNvPr id="84" name="Text Box 5">
              <a:extLst>
                <a:ext uri="{FF2B5EF4-FFF2-40B4-BE49-F238E27FC236}">
                  <a16:creationId xmlns:a16="http://schemas.microsoft.com/office/drawing/2014/main" id="{99AC9889-7BBA-3B4B-94C6-8A52421578F9}"/>
                </a:ext>
              </a:extLst>
            </p:cNvPr>
            <p:cNvSpPr txBox="1"/>
            <p:nvPr/>
          </p:nvSpPr>
          <p:spPr>
            <a:xfrm>
              <a:off x="6415003" y="5492562"/>
              <a:ext cx="3206237" cy="829945"/>
            </a:xfrm>
            <a:prstGeom prst="rect">
              <a:avLst/>
            </a:prstGeom>
            <a:noFill/>
            <a:ln w="38100" cap="flat" cmpd="sng">
              <a:solidFill>
                <a:schemeClr val="accent2"/>
              </a:solidFill>
              <a:prstDash val="solid"/>
              <a:miter/>
              <a:headEnd type="none" w="med" len="med"/>
              <a:tailEnd type="none" w="med" len="med"/>
            </a:ln>
          </p:spPr>
          <p:txBody>
            <a:bodyPr wrap="square">
              <a:spAutoFit/>
            </a:bodyPr>
            <a:lstStyle/>
            <a:p>
              <a:pPr eaLnBrk="0" hangingPunct="0"/>
              <a:endParaRPr lang="en-US" altLang="zh-CN" sz="2400" b="0" baseline="0" dirty="0">
                <a:solidFill>
                  <a:srgbClr val="FF9900"/>
                </a:solidFill>
                <a:latin typeface="Arial" panose="020B0604020202090204" pitchFamily="34" charset="0"/>
              </a:endParaRPr>
            </a:p>
            <a:p>
              <a:pPr eaLnBrk="0" hangingPunct="0"/>
              <a:endParaRPr lang="en-US" altLang="zh-CN" sz="2400" b="0" baseline="0" dirty="0">
                <a:solidFill>
                  <a:srgbClr val="FF9900"/>
                </a:solidFill>
                <a:latin typeface="Arial" panose="020B0604020202090204" pitchFamily="34" charset="0"/>
              </a:endParaRPr>
            </a:p>
          </p:txBody>
        </p:sp>
        <p:grpSp>
          <p:nvGrpSpPr>
            <p:cNvPr id="85" name="Group 84">
              <a:extLst>
                <a:ext uri="{FF2B5EF4-FFF2-40B4-BE49-F238E27FC236}">
                  <a16:creationId xmlns:a16="http://schemas.microsoft.com/office/drawing/2014/main" id="{E806E0F7-E2C3-2848-B89D-413723E7C9E9}"/>
                </a:ext>
              </a:extLst>
            </p:cNvPr>
            <p:cNvGrpSpPr/>
            <p:nvPr/>
          </p:nvGrpSpPr>
          <p:grpSpPr>
            <a:xfrm>
              <a:off x="6638768" y="5634490"/>
              <a:ext cx="3036570" cy="782955"/>
              <a:chOff x="1585" y="1084"/>
              <a:chExt cx="4782" cy="1233"/>
            </a:xfrm>
          </p:grpSpPr>
          <p:sp>
            <p:nvSpPr>
              <p:cNvPr id="86" name="TextBox 9">
                <a:extLst>
                  <a:ext uri="{FF2B5EF4-FFF2-40B4-BE49-F238E27FC236}">
                    <a16:creationId xmlns:a16="http://schemas.microsoft.com/office/drawing/2014/main" id="{E2C0218F-3EA7-A545-8819-0BDFECA72A2C}"/>
                  </a:ext>
                </a:extLst>
              </p:cNvPr>
              <p:cNvSpPr txBox="1"/>
              <p:nvPr/>
            </p:nvSpPr>
            <p:spPr>
              <a:xfrm>
                <a:off x="3942" y="1593"/>
                <a:ext cx="312" cy="7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pPr>
                <a:endParaRPr kumimoji="0" lang="en-US" sz="2530" b="0" i="0" u="none" strike="noStrike" cap="none" spc="0" normalizeH="0" baseline="0">
                  <a:ln>
                    <a:noFill/>
                  </a:ln>
                  <a:solidFill>
                    <a:srgbClr val="000000"/>
                  </a:solidFill>
                  <a:effectLst/>
                  <a:uFillTx/>
                  <a:latin typeface="+mn-lt"/>
                  <a:ea typeface="+mn-ea"/>
                  <a:cs typeface="+mn-cs"/>
                  <a:sym typeface="Helvetica Light"/>
                </a:endParaRPr>
              </a:p>
            </p:txBody>
          </p:sp>
          <p:pic>
            <p:nvPicPr>
              <p:cNvPr id="87" name="334E55B0-647D-440b-865C-3EC943EB4CBC-6" descr="/var/folders/40/qpdyqs7959g_q2r66ndnj8980000gn/T/com.kingsoft.wpsoffice.mac/wpsoffice.X30886wpsoffice">
                <a:extLst>
                  <a:ext uri="{FF2B5EF4-FFF2-40B4-BE49-F238E27FC236}">
                    <a16:creationId xmlns:a16="http://schemas.microsoft.com/office/drawing/2014/main" id="{2A391D75-56B7-4D4C-A31D-110278FD9740}"/>
                  </a:ext>
                </a:extLst>
              </p:cNvPr>
              <p:cNvPicPr>
                <a:picLocks noChangeAspect="1"/>
              </p:cNvPicPr>
              <p:nvPr/>
            </p:nvPicPr>
            <p:blipFill>
              <a:blip r:embed="rId4"/>
              <a:stretch>
                <a:fillRect/>
              </a:stretch>
            </p:blipFill>
            <p:spPr>
              <a:xfrm>
                <a:off x="1585" y="1084"/>
                <a:ext cx="2005" cy="997"/>
              </a:xfrm>
              <a:prstGeom prst="rect">
                <a:avLst/>
              </a:prstGeom>
            </p:spPr>
          </p:pic>
          <p:sp>
            <p:nvSpPr>
              <p:cNvPr id="88" name="Text Box 12">
                <a:extLst>
                  <a:ext uri="{FF2B5EF4-FFF2-40B4-BE49-F238E27FC236}">
                    <a16:creationId xmlns:a16="http://schemas.microsoft.com/office/drawing/2014/main" id="{70DC2244-9DD8-3C48-98FA-81FE274BFB1D}"/>
                  </a:ext>
                </a:extLst>
              </p:cNvPr>
              <p:cNvSpPr txBox="1"/>
              <p:nvPr/>
            </p:nvSpPr>
            <p:spPr>
              <a:xfrm>
                <a:off x="3709" y="1217"/>
                <a:ext cx="2658" cy="580"/>
              </a:xfrm>
              <a:prstGeom prst="rect">
                <a:avLst/>
              </a:prstGeom>
              <a:noFill/>
            </p:spPr>
            <p:txBody>
              <a:bodyPr wrap="none" rtlCol="0">
                <a:spAutoFit/>
              </a:bodyPr>
              <a:lstStyle/>
              <a:p>
                <a:pPr algn="l"/>
                <a:r>
                  <a:rPr lang="en-US" baseline="0" dirty="0">
                    <a:latin typeface="Arial" panose="020B0604020202020204" pitchFamily="34" charset="0"/>
                    <a:cs typeface="Arial" panose="020B0604020202020204" pitchFamily="34" charset="0"/>
                  </a:rPr>
                  <a:t>(&gt;1 with CME)</a:t>
                </a:r>
              </a:p>
            </p:txBody>
          </p:sp>
        </p:grpSp>
      </p:grpSp>
      <p:grpSp>
        <p:nvGrpSpPr>
          <p:cNvPr id="6" name="Group 5">
            <a:extLst>
              <a:ext uri="{FF2B5EF4-FFF2-40B4-BE49-F238E27FC236}">
                <a16:creationId xmlns:a16="http://schemas.microsoft.com/office/drawing/2014/main" id="{600C0C70-A805-FF47-AFAB-9ED0F5B52336}"/>
              </a:ext>
            </a:extLst>
          </p:cNvPr>
          <p:cNvGrpSpPr/>
          <p:nvPr/>
        </p:nvGrpSpPr>
        <p:grpSpPr>
          <a:xfrm>
            <a:off x="6027144" y="936055"/>
            <a:ext cx="5973308" cy="4315098"/>
            <a:chOff x="5624808" y="936055"/>
            <a:chExt cx="5973308" cy="4315098"/>
          </a:xfrm>
        </p:grpSpPr>
        <p:sp>
          <p:nvSpPr>
            <p:cNvPr id="67" name="TextBox 138">
              <a:extLst>
                <a:ext uri="{FF2B5EF4-FFF2-40B4-BE49-F238E27FC236}">
                  <a16:creationId xmlns:a16="http://schemas.microsoft.com/office/drawing/2014/main" id="{46574391-5243-4344-8217-A61C0721BB60}"/>
                </a:ext>
              </a:extLst>
            </p:cNvPr>
            <p:cNvSpPr txBox="1">
              <a:spLocks noChangeArrowheads="1"/>
            </p:cNvSpPr>
            <p:nvPr/>
          </p:nvSpPr>
          <p:spPr bwMode="auto">
            <a:xfrm>
              <a:off x="6096000" y="936055"/>
              <a:ext cx="5502116" cy="707886"/>
            </a:xfrm>
            <a:prstGeom prst="rect">
              <a:avLst/>
            </a:prstGeom>
            <a:noFill/>
            <a:ln>
              <a:noFill/>
            </a:ln>
          </p:spPr>
          <p:txBody>
            <a:bodyPr wrap="square">
              <a:spAutoFit/>
            </a:bodyPr>
            <a:lstStyle>
              <a:lvl1pPr eaLnBrk="0" hangingPunct="0">
                <a:defRPr sz="2400" b="1" baseline="-25000">
                  <a:solidFill>
                    <a:schemeClr val="tx1"/>
                  </a:solidFill>
                  <a:latin typeface="Arial" panose="020B0604020202090204" pitchFamily="34" charset="0"/>
                  <a:ea typeface="MS PGothic" pitchFamily="6" charset="-128"/>
                </a:defRPr>
              </a:lvl1pPr>
              <a:lvl2pPr marL="742950" indent="-285750" eaLnBrk="0" hangingPunct="0">
                <a:defRPr sz="2400" b="1" baseline="-25000">
                  <a:solidFill>
                    <a:schemeClr val="tx1"/>
                  </a:solidFill>
                  <a:latin typeface="Arial" panose="020B0604020202090204" pitchFamily="34" charset="0"/>
                  <a:ea typeface="MS PGothic" pitchFamily="6" charset="-128"/>
                </a:defRPr>
              </a:lvl2pPr>
              <a:lvl3pPr marL="1143000" indent="-228600" eaLnBrk="0" hangingPunct="0">
                <a:defRPr sz="2400" b="1" baseline="-25000">
                  <a:solidFill>
                    <a:schemeClr val="tx1"/>
                  </a:solidFill>
                  <a:latin typeface="Arial" panose="020B0604020202090204" pitchFamily="34" charset="0"/>
                  <a:ea typeface="MS PGothic" pitchFamily="6" charset="-128"/>
                </a:defRPr>
              </a:lvl3pPr>
              <a:lvl4pPr marL="1600200" indent="-228600" eaLnBrk="0" hangingPunct="0">
                <a:defRPr sz="2400" b="1" baseline="-25000">
                  <a:solidFill>
                    <a:schemeClr val="tx1"/>
                  </a:solidFill>
                  <a:latin typeface="Arial" panose="020B0604020202090204" pitchFamily="34" charset="0"/>
                  <a:ea typeface="MS PGothic" pitchFamily="6" charset="-128"/>
                </a:defRPr>
              </a:lvl4pPr>
              <a:lvl5pPr marL="2057400" indent="-228600" eaLnBrk="0" hangingPunct="0">
                <a:defRPr sz="2400" b="1" baseline="-25000">
                  <a:solidFill>
                    <a:schemeClr val="tx1"/>
                  </a:solidFill>
                  <a:latin typeface="Arial" panose="020B0604020202090204" pitchFamily="34" charset="0"/>
                  <a:ea typeface="MS PGothic" pitchFamily="6" charset="-128"/>
                </a:defRPr>
              </a:lvl5pPr>
              <a:lvl6pPr marL="25146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6pPr>
              <a:lvl7pPr marL="29718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7pPr>
              <a:lvl8pPr marL="34290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8pPr>
              <a:lvl9pPr marL="38862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9pPr>
            </a:lstStyle>
            <a:p>
              <a:pPr eaLnBrk="1" hangingPunct="1"/>
              <a:r>
                <a:rPr kumimoji="1" lang="en-US" altLang="zh-CN" sz="2000" b="0" baseline="0" dirty="0">
                  <a:solidFill>
                    <a:srgbClr val="0432FF"/>
                  </a:solidFill>
                  <a:latin typeface="Arial" panose="020B0604020202020204" pitchFamily="34" charset="0"/>
                  <a:cs typeface="Arial" panose="020B0604020202020204" pitchFamily="34" charset="0"/>
                </a:rPr>
                <a:t>3) Look for enhanced event-by-event fluctuation of net ordering in y direction. </a:t>
              </a:r>
              <a:endParaRPr kumimoji="1" lang="zh-CN" altLang="en-US" sz="2000" b="0" baseline="0" dirty="0">
                <a:solidFill>
                  <a:srgbClr val="0432FF"/>
                </a:solidFill>
                <a:latin typeface="Arial" panose="020B0604020202020204" pitchFamily="34" charset="0"/>
                <a:cs typeface="Arial" panose="020B0604020202020204" pitchFamily="34" charset="0"/>
              </a:endParaRPr>
            </a:p>
          </p:txBody>
        </p:sp>
        <p:grpSp>
          <p:nvGrpSpPr>
            <p:cNvPr id="72" name="Group 71">
              <a:extLst>
                <a:ext uri="{FF2B5EF4-FFF2-40B4-BE49-F238E27FC236}">
                  <a16:creationId xmlns:a16="http://schemas.microsoft.com/office/drawing/2014/main" id="{BBD7D87C-947A-1242-A47D-446A4FA71DD6}"/>
                </a:ext>
              </a:extLst>
            </p:cNvPr>
            <p:cNvGrpSpPr/>
            <p:nvPr/>
          </p:nvGrpSpPr>
          <p:grpSpPr>
            <a:xfrm>
              <a:off x="5624808" y="1831088"/>
              <a:ext cx="5834576" cy="3420065"/>
              <a:chOff x="5774006" y="824460"/>
              <a:chExt cx="6054888" cy="4304179"/>
            </a:xfrm>
          </p:grpSpPr>
          <p:grpSp>
            <p:nvGrpSpPr>
              <p:cNvPr id="74" name="Group 73">
                <a:extLst>
                  <a:ext uri="{FF2B5EF4-FFF2-40B4-BE49-F238E27FC236}">
                    <a16:creationId xmlns:a16="http://schemas.microsoft.com/office/drawing/2014/main" id="{56F71C59-3FDA-B442-B7C9-49EEA788D740}"/>
                  </a:ext>
                </a:extLst>
              </p:cNvPr>
              <p:cNvGrpSpPr/>
              <p:nvPr/>
            </p:nvGrpSpPr>
            <p:grpSpPr>
              <a:xfrm>
                <a:off x="5774006" y="824460"/>
                <a:ext cx="6054888" cy="4232215"/>
                <a:chOff x="8269042" y="1127872"/>
                <a:chExt cx="4343400" cy="2891586"/>
              </a:xfrm>
            </p:grpSpPr>
            <p:pic>
              <p:nvPicPr>
                <p:cNvPr id="80" name="Picture 1" descr="BFHisto_lab_example.pdf">
                  <a:extLst>
                    <a:ext uri="{FF2B5EF4-FFF2-40B4-BE49-F238E27FC236}">
                      <a16:creationId xmlns:a16="http://schemas.microsoft.com/office/drawing/2014/main" id="{E0D788C6-AA56-B344-94BC-C44CE1A5589F}"/>
                    </a:ext>
                  </a:extLst>
                </p:cNvPr>
                <p:cNvPicPr>
                  <a:picLocks noChangeAspect="1"/>
                </p:cNvPicPr>
                <p:nvPr/>
              </p:nvPicPr>
              <p:blipFill rotWithShape="1">
                <a:blip r:embed="rId5">
                  <a:extLst>
                    <a:ext uri="{28A0092B-C50C-407E-A947-70E740481C1C}">
                      <a14:useLocalDpi xmlns:a14="http://schemas.microsoft.com/office/drawing/2010/main" val="0"/>
                    </a:ext>
                  </a:extLst>
                </a:blip>
                <a:srcRect t="6513" b="42999"/>
                <a:stretch/>
              </p:blipFill>
              <p:spPr bwMode="auto">
                <a:xfrm>
                  <a:off x="8269042" y="1127872"/>
                  <a:ext cx="4343400"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1" descr="BFHisto_lab_example.pdf">
                  <a:extLst>
                    <a:ext uri="{FF2B5EF4-FFF2-40B4-BE49-F238E27FC236}">
                      <a16:creationId xmlns:a16="http://schemas.microsoft.com/office/drawing/2014/main" id="{6AFBA691-D6EE-AA40-9CF0-DF507663F30C}"/>
                    </a:ext>
                  </a:extLst>
                </p:cNvPr>
                <p:cNvPicPr>
                  <a:picLocks noChangeAspect="1"/>
                </p:cNvPicPr>
                <p:nvPr/>
              </p:nvPicPr>
              <p:blipFill rotWithShape="1">
                <a:blip r:embed="rId5">
                  <a:extLst>
                    <a:ext uri="{28A0092B-C50C-407E-A947-70E740481C1C}">
                      <a14:useLocalDpi xmlns:a14="http://schemas.microsoft.com/office/drawing/2010/main" val="0"/>
                    </a:ext>
                  </a:extLst>
                </a:blip>
                <a:srcRect t="91718" b="138"/>
                <a:stretch/>
              </p:blipFill>
              <p:spPr bwMode="auto">
                <a:xfrm>
                  <a:off x="8269042" y="3562258"/>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 name="TextBox 75">
                <a:extLst>
                  <a:ext uri="{FF2B5EF4-FFF2-40B4-BE49-F238E27FC236}">
                    <a16:creationId xmlns:a16="http://schemas.microsoft.com/office/drawing/2014/main" id="{04B0C2A1-51C3-5C4F-A27C-20895C7BA3A4}"/>
                  </a:ext>
                </a:extLst>
              </p:cNvPr>
              <p:cNvSpPr txBox="1"/>
              <p:nvPr/>
            </p:nvSpPr>
            <p:spPr>
              <a:xfrm>
                <a:off x="9921342" y="1975561"/>
                <a:ext cx="1404819" cy="503542"/>
              </a:xfrm>
              <a:prstGeom prst="rect">
                <a:avLst/>
              </a:prstGeom>
              <a:noFill/>
            </p:spPr>
            <p:txBody>
              <a:bodyPr wrap="none" rtlCol="0">
                <a:spAutoFit/>
              </a:bodyPr>
              <a:lstStyle/>
              <a:p>
                <a:r>
                  <a:rPr lang="en-US" sz="2000" dirty="0">
                    <a:solidFill>
                      <a:srgbClr val="000000"/>
                    </a:solidFill>
                    <a:latin typeface="Arial" panose="020B0604020202020204" pitchFamily="34" charset="0"/>
                    <a:ea typeface="Times New Roman" charset="0"/>
                    <a:cs typeface="Arial" panose="020B0604020202020204" pitchFamily="34" charset="0"/>
                  </a:rPr>
                  <a:t>Toy model</a:t>
                </a:r>
              </a:p>
            </p:txBody>
          </p:sp>
          <p:sp>
            <p:nvSpPr>
              <p:cNvPr id="77" name="Rectangle 76">
                <a:extLst>
                  <a:ext uri="{FF2B5EF4-FFF2-40B4-BE49-F238E27FC236}">
                    <a16:creationId xmlns:a16="http://schemas.microsoft.com/office/drawing/2014/main" id="{05ED42D2-4280-8643-AC1D-242F9D46751C}"/>
                  </a:ext>
                </a:extLst>
              </p:cNvPr>
              <p:cNvSpPr/>
              <p:nvPr/>
            </p:nvSpPr>
            <p:spPr>
              <a:xfrm>
                <a:off x="6443663" y="4721894"/>
                <a:ext cx="5118797" cy="4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FC5FAD3-8CFB-2A48-8766-398E52238D6A}"/>
                  </a:ext>
                </a:extLst>
              </p:cNvPr>
              <p:cNvSpPr/>
              <p:nvPr/>
            </p:nvSpPr>
            <p:spPr>
              <a:xfrm>
                <a:off x="7182006" y="3360272"/>
                <a:ext cx="808303" cy="48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6F68BCA7-8A6B-934C-B60F-A61B98825EBE}"/>
                  </a:ext>
                </a:extLst>
              </p:cNvPr>
              <p:cNvPicPr>
                <a:picLocks noChangeAspect="1"/>
              </p:cNvPicPr>
              <p:nvPr/>
            </p:nvPicPr>
            <p:blipFill>
              <a:blip r:embed="rId6"/>
              <a:stretch>
                <a:fillRect/>
              </a:stretch>
            </p:blipFill>
            <p:spPr>
              <a:xfrm>
                <a:off x="10947575" y="4628553"/>
                <a:ext cx="659952" cy="485798"/>
              </a:xfrm>
              <a:prstGeom prst="rect">
                <a:avLst/>
              </a:prstGeom>
            </p:spPr>
          </p:pic>
        </p:grpSp>
        <p:sp>
          <p:nvSpPr>
            <p:cNvPr id="4" name="TextBox 3">
              <a:extLst>
                <a:ext uri="{FF2B5EF4-FFF2-40B4-BE49-F238E27FC236}">
                  <a16:creationId xmlns:a16="http://schemas.microsoft.com/office/drawing/2014/main" id="{D4D07F0C-C92F-EB47-AC07-6E8C27B25735}"/>
                </a:ext>
              </a:extLst>
            </p:cNvPr>
            <p:cNvSpPr txBox="1"/>
            <p:nvPr/>
          </p:nvSpPr>
          <p:spPr>
            <a:xfrm>
              <a:off x="9867691" y="3132945"/>
              <a:ext cx="1067921" cy="400110"/>
            </a:xfrm>
            <a:prstGeom prst="rect">
              <a:avLst/>
            </a:prstGeom>
            <a:noFill/>
          </p:spPr>
          <p:txBody>
            <a:bodyPr wrap="none" rtlCol="0">
              <a:spAutoFit/>
            </a:bodyPr>
            <a:lstStyle/>
            <a:p>
              <a:r>
                <a:rPr lang="en-US" sz="2000" dirty="0">
                  <a:solidFill>
                    <a:srgbClr val="000000"/>
                  </a:solidFill>
                  <a:latin typeface="Arial" panose="020B0604020202020204" pitchFamily="34" charset="0"/>
                  <a:ea typeface="Times New Roman" charset="0"/>
                  <a:cs typeface="Arial" panose="020B0604020202020204" pitchFamily="34" charset="0"/>
                </a:rPr>
                <a:t>30-40%</a:t>
              </a:r>
            </a:p>
          </p:txBody>
        </p:sp>
      </p:grpSp>
      <p:sp>
        <p:nvSpPr>
          <p:cNvPr id="38" name="TextBox 4">
            <a:extLst>
              <a:ext uri="{FF2B5EF4-FFF2-40B4-BE49-F238E27FC236}">
                <a16:creationId xmlns:a16="http://schemas.microsoft.com/office/drawing/2014/main" id="{D7448302-1A82-9640-9F14-1E649875EAB9}"/>
              </a:ext>
            </a:extLst>
          </p:cNvPr>
          <p:cNvSpPr txBox="1">
            <a:spLocks noChangeArrowheads="1"/>
          </p:cNvSpPr>
          <p:nvPr/>
        </p:nvSpPr>
        <p:spPr bwMode="auto">
          <a:xfrm>
            <a:off x="306392" y="4835355"/>
            <a:ext cx="6519568" cy="584775"/>
          </a:xfrm>
          <a:prstGeom prst="rect">
            <a:avLst/>
          </a:prstGeom>
          <a:noFill/>
          <a:ln>
            <a:noFill/>
          </a:ln>
        </p:spPr>
        <p:txBody>
          <a:bodyPr wrap="square">
            <a:spAutoFit/>
          </a:bodyPr>
          <a:lstStyle>
            <a:lvl1pPr eaLnBrk="0" hangingPunct="0">
              <a:defRPr sz="2400" b="1" baseline="-25000">
                <a:solidFill>
                  <a:schemeClr val="tx1"/>
                </a:solidFill>
                <a:latin typeface="Arial" panose="020B0604020202090204" pitchFamily="34" charset="0"/>
                <a:ea typeface="MS PGothic" pitchFamily="6" charset="-128"/>
              </a:defRPr>
            </a:lvl1pPr>
            <a:lvl2pPr marL="742950" indent="-285750" eaLnBrk="0" hangingPunct="0">
              <a:defRPr sz="2400" b="1" baseline="-25000">
                <a:solidFill>
                  <a:schemeClr val="tx1"/>
                </a:solidFill>
                <a:latin typeface="Arial" panose="020B0604020202090204" pitchFamily="34" charset="0"/>
                <a:ea typeface="MS PGothic" pitchFamily="6" charset="-128"/>
              </a:defRPr>
            </a:lvl2pPr>
            <a:lvl3pPr marL="1143000" indent="-228600" eaLnBrk="0" hangingPunct="0">
              <a:defRPr sz="2400" b="1" baseline="-25000">
                <a:solidFill>
                  <a:schemeClr val="tx1"/>
                </a:solidFill>
                <a:latin typeface="Arial" panose="020B0604020202090204" pitchFamily="34" charset="0"/>
                <a:ea typeface="MS PGothic" pitchFamily="6" charset="-128"/>
              </a:defRPr>
            </a:lvl3pPr>
            <a:lvl4pPr marL="1600200" indent="-228600" eaLnBrk="0" hangingPunct="0">
              <a:defRPr sz="2400" b="1" baseline="-25000">
                <a:solidFill>
                  <a:schemeClr val="tx1"/>
                </a:solidFill>
                <a:latin typeface="Arial" panose="020B0604020202090204" pitchFamily="34" charset="0"/>
                <a:ea typeface="MS PGothic" pitchFamily="6" charset="-128"/>
              </a:defRPr>
            </a:lvl4pPr>
            <a:lvl5pPr marL="2057400" indent="-228600" eaLnBrk="0" hangingPunct="0">
              <a:defRPr sz="2400" b="1" baseline="-25000">
                <a:solidFill>
                  <a:schemeClr val="tx1"/>
                </a:solidFill>
                <a:latin typeface="Arial" panose="020B0604020202090204" pitchFamily="34" charset="0"/>
                <a:ea typeface="MS PGothic" pitchFamily="6" charset="-128"/>
              </a:defRPr>
            </a:lvl5pPr>
            <a:lvl6pPr marL="25146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6pPr>
            <a:lvl7pPr marL="29718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7pPr>
            <a:lvl8pPr marL="34290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8pPr>
            <a:lvl9pPr marL="38862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9pPr>
          </a:lstStyle>
          <a:p>
            <a:pPr eaLnBrk="1" hangingPunct="1"/>
            <a:r>
              <a:rPr lang="en-US" altLang="zh-CN" sz="1600" b="0" baseline="0" dirty="0">
                <a:latin typeface="Arial" panose="020B0604020202020204" pitchFamily="34" charset="0"/>
                <a:cs typeface="Arial" panose="020B0604020202020204" pitchFamily="34" charset="0"/>
              </a:rPr>
              <a:t>where N</a:t>
            </a:r>
            <a:r>
              <a:rPr kumimoji="1" lang="en-US" altLang="zh-CN" sz="1600" b="0" dirty="0">
                <a:latin typeface="Arial" panose="020B0604020202020204" pitchFamily="34" charset="0"/>
                <a:cs typeface="Arial" panose="020B0604020202020204" pitchFamily="34" charset="0"/>
                <a:sym typeface="+mn-ea"/>
              </a:rPr>
              <a:t>α</a:t>
            </a:r>
            <a:r>
              <a:rPr lang="en-US" altLang="zh-CN" sz="1600" b="0" dirty="0">
                <a:latin typeface="Arial" panose="020B0604020202020204" pitchFamily="34" charset="0"/>
                <a:cs typeface="Arial" panose="020B0604020202020204" pitchFamily="34" charset="0"/>
                <a:sym typeface="+mn-ea"/>
              </a:rPr>
              <a:t>β </a:t>
            </a:r>
            <a:r>
              <a:rPr lang="en-US" altLang="zh-CN" sz="1600" b="0" baseline="0" dirty="0">
                <a:latin typeface="Arial" panose="020B0604020202020204" pitchFamily="34" charset="0"/>
                <a:cs typeface="Arial" panose="020B0604020202020204" pitchFamily="34" charset="0"/>
                <a:sym typeface="+mn-ea"/>
              </a:rPr>
              <a:t> denotes the number of positive -negative pairs with a sign of Sy in an event. </a:t>
            </a:r>
            <a:r>
              <a:rPr kumimoji="1" lang="en-US" altLang="zh-CN" sz="1600" b="0" baseline="0" dirty="0">
                <a:latin typeface="Arial" panose="020B0604020202020204" pitchFamily="34" charset="0"/>
                <a:cs typeface="Arial" panose="020B0604020202020204" pitchFamily="34" charset="0"/>
              </a:rPr>
              <a:t>S</a:t>
            </a:r>
            <a:r>
              <a:rPr kumimoji="1" lang="en-US" altLang="zh-CN" sz="1600" b="0" dirty="0">
                <a:latin typeface="Arial" panose="020B0604020202020204" pitchFamily="34" charset="0"/>
                <a:cs typeface="Arial" panose="020B0604020202020204" pitchFamily="34" charset="0"/>
              </a:rPr>
              <a:t>y</a:t>
            </a:r>
            <a:r>
              <a:rPr kumimoji="1" lang="en-US" altLang="zh-CN" sz="1600" b="0" baseline="0" dirty="0">
                <a:latin typeface="Arial" panose="020B0604020202020204" pitchFamily="34" charset="0"/>
                <a:cs typeface="Arial" panose="020B0604020202020204" pitchFamily="34" charset="0"/>
              </a:rPr>
              <a:t> is labeled as +1 if p</a:t>
            </a:r>
            <a:r>
              <a:rPr kumimoji="1" lang="en-US" altLang="zh-CN" sz="1600" b="0" baseline="30000" dirty="0">
                <a:latin typeface="Arial" panose="020B0604020202020204" pitchFamily="34" charset="0"/>
                <a:cs typeface="Arial" panose="020B0604020202020204" pitchFamily="34" charset="0"/>
              </a:rPr>
              <a:t>α</a:t>
            </a:r>
            <a:r>
              <a:rPr kumimoji="1" lang="en-US" altLang="zh-CN" sz="1600" b="0" dirty="0">
                <a:latin typeface="Arial" panose="020B0604020202020204" pitchFamily="34" charset="0"/>
                <a:cs typeface="Arial" panose="020B0604020202020204" pitchFamily="34" charset="0"/>
              </a:rPr>
              <a:t>y</a:t>
            </a:r>
            <a:r>
              <a:rPr kumimoji="1" lang="en-US" altLang="zh-CN" sz="1600" b="0" baseline="0" dirty="0">
                <a:latin typeface="Arial" panose="020B0604020202020204" pitchFamily="34" charset="0"/>
                <a:cs typeface="Arial" panose="020B0604020202020204" pitchFamily="34" charset="0"/>
              </a:rPr>
              <a:t> &gt; p</a:t>
            </a:r>
            <a:r>
              <a:rPr kumimoji="1" lang="en-US" altLang="zh-CN" sz="1600" b="0" baseline="30000" dirty="0">
                <a:latin typeface="Arial" panose="020B0604020202020204" pitchFamily="34" charset="0"/>
                <a:cs typeface="Arial" panose="020B0604020202020204" pitchFamily="34" charset="0"/>
              </a:rPr>
              <a:t>β</a:t>
            </a:r>
            <a:r>
              <a:rPr kumimoji="1" lang="en-US" altLang="zh-CN" sz="1600" b="0" dirty="0">
                <a:latin typeface="Arial" panose="020B0604020202020204" pitchFamily="34" charset="0"/>
                <a:cs typeface="Arial" panose="020B0604020202020204" pitchFamily="34" charset="0"/>
              </a:rPr>
              <a:t>y</a:t>
            </a:r>
            <a:r>
              <a:rPr kumimoji="1" lang="en-US" altLang="zh-CN" sz="1600" b="0" baseline="0" dirty="0">
                <a:latin typeface="Arial" panose="020B0604020202020204" pitchFamily="34" charset="0"/>
                <a:cs typeface="Arial" panose="020B0604020202020204" pitchFamily="34" charset="0"/>
              </a:rPr>
              <a:t>,    and -1 if vice versa. </a:t>
            </a:r>
          </a:p>
        </p:txBody>
      </p:sp>
      <p:grpSp>
        <p:nvGrpSpPr>
          <p:cNvPr id="68" name="Group 67">
            <a:extLst>
              <a:ext uri="{FF2B5EF4-FFF2-40B4-BE49-F238E27FC236}">
                <a16:creationId xmlns:a16="http://schemas.microsoft.com/office/drawing/2014/main" id="{E8245976-A259-B04B-B4B7-2320C891422D}"/>
              </a:ext>
            </a:extLst>
          </p:cNvPr>
          <p:cNvGrpSpPr/>
          <p:nvPr/>
        </p:nvGrpSpPr>
        <p:grpSpPr>
          <a:xfrm>
            <a:off x="517381" y="49757"/>
            <a:ext cx="4868316" cy="4123721"/>
            <a:chOff x="705678" y="1122713"/>
            <a:chExt cx="4868316" cy="4338320"/>
          </a:xfrm>
        </p:grpSpPr>
        <p:grpSp>
          <p:nvGrpSpPr>
            <p:cNvPr id="70" name="Group 69">
              <a:extLst>
                <a:ext uri="{FF2B5EF4-FFF2-40B4-BE49-F238E27FC236}">
                  <a16:creationId xmlns:a16="http://schemas.microsoft.com/office/drawing/2014/main" id="{D0EEDAD4-0D37-D944-89CB-1F29E4CFC219}"/>
                </a:ext>
              </a:extLst>
            </p:cNvPr>
            <p:cNvGrpSpPr/>
            <p:nvPr/>
          </p:nvGrpSpPr>
          <p:grpSpPr>
            <a:xfrm>
              <a:off x="705678" y="1122713"/>
              <a:ext cx="4369229" cy="4338320"/>
              <a:chOff x="-1456" y="1772"/>
              <a:chExt cx="6881" cy="6832"/>
            </a:xfrm>
          </p:grpSpPr>
          <p:pic>
            <p:nvPicPr>
              <p:cNvPr id="73" name="334E55B0-647D-440b-865C-3EC943EB4CBC-3" descr="wpsoffice">
                <a:extLst>
                  <a:ext uri="{FF2B5EF4-FFF2-40B4-BE49-F238E27FC236}">
                    <a16:creationId xmlns:a16="http://schemas.microsoft.com/office/drawing/2014/main" id="{5BC85BFB-529B-6F45-9545-EAB1CA997C33}"/>
                  </a:ext>
                </a:extLst>
              </p:cNvPr>
              <p:cNvPicPr>
                <a:picLocks noChangeAspect="1"/>
              </p:cNvPicPr>
              <p:nvPr/>
            </p:nvPicPr>
            <p:blipFill>
              <a:blip r:embed="rId7"/>
              <a:stretch>
                <a:fillRect/>
              </a:stretch>
            </p:blipFill>
            <p:spPr>
              <a:xfrm>
                <a:off x="-5" y="7359"/>
                <a:ext cx="5229" cy="1245"/>
              </a:xfrm>
              <a:prstGeom prst="rect">
                <a:avLst/>
              </a:prstGeom>
            </p:spPr>
          </p:pic>
          <p:pic>
            <p:nvPicPr>
              <p:cNvPr id="75" name="334E55B0-647D-440b-865C-3EC943EB4CBC-4" descr="wpsoffice">
                <a:extLst>
                  <a:ext uri="{FF2B5EF4-FFF2-40B4-BE49-F238E27FC236}">
                    <a16:creationId xmlns:a16="http://schemas.microsoft.com/office/drawing/2014/main" id="{926B8887-96FA-2A45-8396-6562A4C69678}"/>
                  </a:ext>
                </a:extLst>
              </p:cNvPr>
              <p:cNvPicPr>
                <a:picLocks noChangeAspect="1"/>
              </p:cNvPicPr>
              <p:nvPr/>
            </p:nvPicPr>
            <p:blipFill>
              <a:blip r:embed="rId8"/>
              <a:stretch>
                <a:fillRect/>
              </a:stretch>
            </p:blipFill>
            <p:spPr>
              <a:xfrm>
                <a:off x="55" y="4386"/>
                <a:ext cx="4943" cy="805"/>
              </a:xfrm>
              <a:prstGeom prst="rect">
                <a:avLst/>
              </a:prstGeom>
            </p:spPr>
          </p:pic>
          <p:pic>
            <p:nvPicPr>
              <p:cNvPr id="81" name="334E55B0-647D-440b-865C-3EC943EB4CBC-5" descr="wpsoffice">
                <a:extLst>
                  <a:ext uri="{FF2B5EF4-FFF2-40B4-BE49-F238E27FC236}">
                    <a16:creationId xmlns:a16="http://schemas.microsoft.com/office/drawing/2014/main" id="{35608349-7AD6-F042-8FAC-8555A5B4857A}"/>
                  </a:ext>
                </a:extLst>
              </p:cNvPr>
              <p:cNvPicPr>
                <a:picLocks noChangeAspect="1"/>
              </p:cNvPicPr>
              <p:nvPr/>
            </p:nvPicPr>
            <p:blipFill>
              <a:blip r:embed="rId9"/>
              <a:stretch>
                <a:fillRect/>
              </a:stretch>
            </p:blipFill>
            <p:spPr>
              <a:xfrm>
                <a:off x="-5" y="5273"/>
                <a:ext cx="5216" cy="753"/>
              </a:xfrm>
              <a:prstGeom prst="rect">
                <a:avLst/>
              </a:prstGeom>
            </p:spPr>
          </p:pic>
          <p:grpSp>
            <p:nvGrpSpPr>
              <p:cNvPr id="82" name="Group 81">
                <a:extLst>
                  <a:ext uri="{FF2B5EF4-FFF2-40B4-BE49-F238E27FC236}">
                    <a16:creationId xmlns:a16="http://schemas.microsoft.com/office/drawing/2014/main" id="{C21D8291-8A9C-3342-AB1C-F54601D94533}"/>
                  </a:ext>
                </a:extLst>
              </p:cNvPr>
              <p:cNvGrpSpPr/>
              <p:nvPr/>
            </p:nvGrpSpPr>
            <p:grpSpPr>
              <a:xfrm>
                <a:off x="-1456" y="1772"/>
                <a:ext cx="6881" cy="5433"/>
                <a:chOff x="-1456" y="1532"/>
                <a:chExt cx="6881" cy="5433"/>
              </a:xfrm>
            </p:grpSpPr>
            <p:sp>
              <p:nvSpPr>
                <p:cNvPr id="90" name="TextBox 9">
                  <a:extLst>
                    <a:ext uri="{FF2B5EF4-FFF2-40B4-BE49-F238E27FC236}">
                      <a16:creationId xmlns:a16="http://schemas.microsoft.com/office/drawing/2014/main" id="{ADD5BE5E-0501-464D-AA61-C277C1D040CA}"/>
                    </a:ext>
                  </a:extLst>
                </p:cNvPr>
                <p:cNvSpPr txBox="1"/>
                <p:nvPr/>
              </p:nvSpPr>
              <p:spPr>
                <a:xfrm>
                  <a:off x="3795" y="1532"/>
                  <a:ext cx="312" cy="7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pPr>
                  <a:endParaRPr kumimoji="0" lang="en-US" sz="2530" b="0" i="0" u="none" strike="noStrike" cap="none" spc="0" normalizeH="0" baseline="0">
                    <a:ln>
                      <a:noFill/>
                    </a:ln>
                    <a:solidFill>
                      <a:srgbClr val="000000"/>
                    </a:solidFill>
                    <a:effectLst/>
                    <a:uFillTx/>
                    <a:latin typeface="+mn-lt"/>
                    <a:ea typeface="+mn-ea"/>
                    <a:cs typeface="+mn-cs"/>
                    <a:sym typeface="Helvetica Light"/>
                  </a:endParaRPr>
                </a:p>
              </p:txBody>
            </p:sp>
            <p:sp>
              <p:nvSpPr>
                <p:cNvPr id="91" name="TextBox 10">
                  <a:extLst>
                    <a:ext uri="{FF2B5EF4-FFF2-40B4-BE49-F238E27FC236}">
                      <a16:creationId xmlns:a16="http://schemas.microsoft.com/office/drawing/2014/main" id="{56F6FFB7-4110-0C48-99F4-1D88EE981DE0}"/>
                    </a:ext>
                  </a:extLst>
                </p:cNvPr>
                <p:cNvSpPr txBox="1">
                  <a:spLocks noChangeArrowheads="1"/>
                </p:cNvSpPr>
                <p:nvPr/>
              </p:nvSpPr>
              <p:spPr bwMode="auto">
                <a:xfrm>
                  <a:off x="-1456" y="5850"/>
                  <a:ext cx="6881" cy="1115"/>
                </a:xfrm>
                <a:prstGeom prst="rect">
                  <a:avLst/>
                </a:prstGeom>
                <a:noFill/>
                <a:ln w="19050">
                  <a:noFill/>
                </a:ln>
              </p:spPr>
              <p:txBody>
                <a:bodyPr wrap="square">
                  <a:spAutoFit/>
                </a:bodyPr>
                <a:lstStyle>
                  <a:lvl1pPr marL="285750" indent="-285750" eaLnBrk="0" hangingPunct="0">
                    <a:defRPr sz="2400" b="1" baseline="-25000">
                      <a:solidFill>
                        <a:schemeClr val="tx1"/>
                      </a:solidFill>
                      <a:latin typeface="Arial" panose="020B0604020202090204" pitchFamily="34" charset="0"/>
                      <a:ea typeface="MS PGothic" pitchFamily="6" charset="-128"/>
                    </a:defRPr>
                  </a:lvl1pPr>
                  <a:lvl2pPr marL="742950" indent="-285750" eaLnBrk="0" hangingPunct="0">
                    <a:defRPr sz="2400" b="1" baseline="-25000">
                      <a:solidFill>
                        <a:schemeClr val="tx1"/>
                      </a:solidFill>
                      <a:latin typeface="Arial" panose="020B0604020202090204" pitchFamily="34" charset="0"/>
                      <a:ea typeface="MS PGothic" pitchFamily="6" charset="-128"/>
                    </a:defRPr>
                  </a:lvl2pPr>
                  <a:lvl3pPr marL="1143000" indent="-228600" eaLnBrk="0" hangingPunct="0">
                    <a:defRPr sz="2400" b="1" baseline="-25000">
                      <a:solidFill>
                        <a:schemeClr val="tx1"/>
                      </a:solidFill>
                      <a:latin typeface="Arial" panose="020B0604020202090204" pitchFamily="34" charset="0"/>
                      <a:ea typeface="MS PGothic" pitchFamily="6" charset="-128"/>
                    </a:defRPr>
                  </a:lvl3pPr>
                  <a:lvl4pPr marL="1600200" indent="-228600" eaLnBrk="0" hangingPunct="0">
                    <a:defRPr sz="2400" b="1" baseline="-25000">
                      <a:solidFill>
                        <a:schemeClr val="tx1"/>
                      </a:solidFill>
                      <a:latin typeface="Arial" panose="020B0604020202090204" pitchFamily="34" charset="0"/>
                      <a:ea typeface="MS PGothic" pitchFamily="6" charset="-128"/>
                    </a:defRPr>
                  </a:lvl4pPr>
                  <a:lvl5pPr marL="2057400" indent="-228600" eaLnBrk="0" hangingPunct="0">
                    <a:defRPr sz="2400" b="1" baseline="-25000">
                      <a:solidFill>
                        <a:schemeClr val="tx1"/>
                      </a:solidFill>
                      <a:latin typeface="Arial" panose="020B0604020202090204" pitchFamily="34" charset="0"/>
                      <a:ea typeface="MS PGothic" pitchFamily="6" charset="-128"/>
                    </a:defRPr>
                  </a:lvl5pPr>
                  <a:lvl6pPr marL="25146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6pPr>
                  <a:lvl7pPr marL="29718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7pPr>
                  <a:lvl8pPr marL="34290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8pPr>
                  <a:lvl9pPr marL="38862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9pPr>
                </a:lstStyle>
                <a:p>
                  <a:pPr marL="0" indent="0" eaLnBrk="1" hangingPunct="1"/>
                  <a:r>
                    <a:rPr kumimoji="1" lang="en-US" altLang="zh-CN" sz="2000" b="0" baseline="0" dirty="0">
                      <a:solidFill>
                        <a:srgbClr val="0432FF"/>
                      </a:solidFill>
                      <a:latin typeface="Arial" panose="020B0604020202020204" pitchFamily="34" charset="0"/>
                      <a:cs typeface="Arial" panose="020B0604020202020204" pitchFamily="34" charset="0"/>
                      <a:sym typeface="Wingdings" panose="05000000000000000000" pitchFamily="2" charset="2"/>
                    </a:rPr>
                    <a:t>2) Count net-ordering (e.g. excess of pos. leading neg. ) for each event :</a:t>
                  </a:r>
                  <a:endParaRPr kumimoji="1" lang="zh-CN" altLang="en-US" sz="2000" baseline="0" dirty="0">
                    <a:solidFill>
                      <a:srgbClr val="0432FF"/>
                    </a:solidFill>
                    <a:latin typeface="Arial" panose="020B0604020202020204" pitchFamily="34" charset="0"/>
                    <a:cs typeface="Arial" panose="020B0604020202020204" pitchFamily="34" charset="0"/>
                  </a:endParaRPr>
                </a:p>
              </p:txBody>
            </p:sp>
          </p:grpSp>
        </p:grpSp>
        <p:sp>
          <p:nvSpPr>
            <p:cNvPr id="71" name="TextBox 10">
              <a:extLst>
                <a:ext uri="{FF2B5EF4-FFF2-40B4-BE49-F238E27FC236}">
                  <a16:creationId xmlns:a16="http://schemas.microsoft.com/office/drawing/2014/main" id="{A11DDB44-4783-DA4D-8DAC-D07580AD8396}"/>
                </a:ext>
              </a:extLst>
            </p:cNvPr>
            <p:cNvSpPr txBox="1">
              <a:spLocks noChangeArrowheads="1"/>
            </p:cNvSpPr>
            <p:nvPr/>
          </p:nvSpPr>
          <p:spPr bwMode="auto">
            <a:xfrm>
              <a:off x="706948" y="2143793"/>
              <a:ext cx="4867046" cy="708025"/>
            </a:xfrm>
            <a:prstGeom prst="rect">
              <a:avLst/>
            </a:prstGeom>
            <a:noFill/>
            <a:ln w="19050">
              <a:noFill/>
            </a:ln>
          </p:spPr>
          <p:txBody>
            <a:bodyPr wrap="square">
              <a:spAutoFit/>
            </a:bodyPr>
            <a:lstStyle>
              <a:lvl1pPr marL="285750" indent="-285750" eaLnBrk="0" hangingPunct="0">
                <a:defRPr sz="2400" b="1" baseline="-25000">
                  <a:solidFill>
                    <a:schemeClr val="tx1"/>
                  </a:solidFill>
                  <a:latin typeface="Arial" panose="020B0604020202090204" pitchFamily="34" charset="0"/>
                  <a:ea typeface="MS PGothic" pitchFamily="6" charset="-128"/>
                </a:defRPr>
              </a:lvl1pPr>
              <a:lvl2pPr marL="742950" indent="-285750" eaLnBrk="0" hangingPunct="0">
                <a:defRPr sz="2400" b="1" baseline="-25000">
                  <a:solidFill>
                    <a:schemeClr val="tx1"/>
                  </a:solidFill>
                  <a:latin typeface="Arial" panose="020B0604020202090204" pitchFamily="34" charset="0"/>
                  <a:ea typeface="MS PGothic" pitchFamily="6" charset="-128"/>
                </a:defRPr>
              </a:lvl2pPr>
              <a:lvl3pPr marL="1143000" indent="-228600" eaLnBrk="0" hangingPunct="0">
                <a:defRPr sz="2400" b="1" baseline="-25000">
                  <a:solidFill>
                    <a:schemeClr val="tx1"/>
                  </a:solidFill>
                  <a:latin typeface="Arial" panose="020B0604020202090204" pitchFamily="34" charset="0"/>
                  <a:ea typeface="MS PGothic" pitchFamily="6" charset="-128"/>
                </a:defRPr>
              </a:lvl3pPr>
              <a:lvl4pPr marL="1600200" indent="-228600" eaLnBrk="0" hangingPunct="0">
                <a:defRPr sz="2400" b="1" baseline="-25000">
                  <a:solidFill>
                    <a:schemeClr val="tx1"/>
                  </a:solidFill>
                  <a:latin typeface="Arial" panose="020B0604020202090204" pitchFamily="34" charset="0"/>
                  <a:ea typeface="MS PGothic" pitchFamily="6" charset="-128"/>
                </a:defRPr>
              </a:lvl4pPr>
              <a:lvl5pPr marL="2057400" indent="-228600" eaLnBrk="0" hangingPunct="0">
                <a:defRPr sz="2400" b="1" baseline="-25000">
                  <a:solidFill>
                    <a:schemeClr val="tx1"/>
                  </a:solidFill>
                  <a:latin typeface="Arial" panose="020B0604020202090204" pitchFamily="34" charset="0"/>
                  <a:ea typeface="MS PGothic" pitchFamily="6" charset="-128"/>
                </a:defRPr>
              </a:lvl5pPr>
              <a:lvl6pPr marL="25146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6pPr>
              <a:lvl7pPr marL="29718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7pPr>
              <a:lvl8pPr marL="34290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8pPr>
              <a:lvl9pPr marL="38862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9pPr>
            </a:lstStyle>
            <a:p>
              <a:pPr marL="0" indent="0" eaLnBrk="1" hangingPunct="1"/>
              <a:r>
                <a:rPr kumimoji="1" lang="en-US" altLang="zh-CN" sz="2000" b="0" baseline="0" dirty="0">
                  <a:solidFill>
                    <a:srgbClr val="0432FF"/>
                  </a:solidFill>
                  <a:latin typeface="Arial" panose="020B0604020202020204" pitchFamily="34" charset="0"/>
                  <a:cs typeface="Arial" panose="020B0604020202020204" pitchFamily="34" charset="0"/>
                  <a:sym typeface="Wingdings" panose="05000000000000000000" pitchFamily="2" charset="2"/>
                </a:rPr>
                <a:t>1) Count pair’s momentum ordering </a:t>
              </a:r>
            </a:p>
            <a:p>
              <a:pPr marL="0" indent="0" eaLnBrk="1" hangingPunct="1"/>
              <a:r>
                <a:rPr kumimoji="1" lang="en-US" altLang="zh-CN" sz="2000" b="0" baseline="0" dirty="0">
                  <a:solidFill>
                    <a:srgbClr val="0432FF"/>
                  </a:solidFill>
                  <a:latin typeface="Arial" panose="020B0604020202020204" pitchFamily="34" charset="0"/>
                  <a:cs typeface="Arial" panose="020B0604020202020204" pitchFamily="34" charset="0"/>
                  <a:sym typeface="Wingdings" panose="05000000000000000000" pitchFamily="2" charset="2"/>
                </a:rPr>
                <a:t>       in </a:t>
              </a:r>
              <a:r>
                <a:rPr kumimoji="1" lang="en-US" altLang="zh-CN" sz="2000" b="0" baseline="0" dirty="0" err="1">
                  <a:solidFill>
                    <a:srgbClr val="0432FF"/>
                  </a:solidFill>
                  <a:latin typeface="Arial" panose="020B0604020202020204" pitchFamily="34" charset="0"/>
                  <a:cs typeface="Arial" panose="020B0604020202020204" pitchFamily="34" charset="0"/>
                  <a:sym typeface="Wingdings" panose="05000000000000000000" pitchFamily="2" charset="2"/>
                </a:rPr>
                <a:t>p</a:t>
              </a:r>
              <a:r>
                <a:rPr kumimoji="1" lang="en-US" altLang="zh-CN" sz="2000" b="0" dirty="0" err="1">
                  <a:solidFill>
                    <a:srgbClr val="0432FF"/>
                  </a:solidFill>
                  <a:latin typeface="Arial" panose="020B0604020202020204" pitchFamily="34" charset="0"/>
                  <a:cs typeface="Arial" panose="020B0604020202020204" pitchFamily="34" charset="0"/>
                  <a:sym typeface="Wingdings" panose="05000000000000000000" pitchFamily="2" charset="2"/>
                </a:rPr>
                <a:t>y</a:t>
              </a:r>
              <a:r>
                <a:rPr kumimoji="1" lang="en-US" altLang="zh-CN" sz="2000" b="0" baseline="0" dirty="0">
                  <a:solidFill>
                    <a:srgbClr val="0432FF"/>
                  </a:solidFill>
                  <a:latin typeface="Arial" panose="020B0604020202020204" pitchFamily="34" charset="0"/>
                  <a:cs typeface="Arial" panose="020B0604020202020204" pitchFamily="34" charset="0"/>
                  <a:sym typeface="Wingdings" panose="05000000000000000000" pitchFamily="2" charset="2"/>
                </a:rPr>
                <a:t> :</a:t>
              </a:r>
              <a:endParaRPr kumimoji="1" lang="zh-CN" altLang="en-US" sz="2000" baseline="0" dirty="0">
                <a:solidFill>
                  <a:srgbClr val="0432FF"/>
                </a:solidFill>
                <a:latin typeface="Arial" panose="020B0604020202020204" pitchFamily="34" charset="0"/>
                <a:cs typeface="Arial" panose="020B0604020202020204" pitchFamily="34" charset="0"/>
              </a:endParaRPr>
            </a:p>
          </p:txBody>
        </p:sp>
      </p:grpSp>
      <p:sp>
        <p:nvSpPr>
          <p:cNvPr id="3" name="Footer Placeholder 2">
            <a:extLst>
              <a:ext uri="{FF2B5EF4-FFF2-40B4-BE49-F238E27FC236}">
                <a16:creationId xmlns:a16="http://schemas.microsoft.com/office/drawing/2014/main" id="{A5AFD3E9-C46C-DA4C-B118-6BDD9A529EF7}"/>
              </a:ext>
            </a:extLst>
          </p:cNvPr>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8" name="Date Placeholder 7">
            <a:extLst>
              <a:ext uri="{FF2B5EF4-FFF2-40B4-BE49-F238E27FC236}">
                <a16:creationId xmlns:a16="http://schemas.microsoft.com/office/drawing/2014/main" id="{8C0159C9-6EA2-6B49-9F59-BCA93804E86C}"/>
              </a:ext>
            </a:extLst>
          </p:cNvPr>
          <p:cNvSpPr>
            <a:spLocks noGrp="1"/>
          </p:cNvSpPr>
          <p:nvPr>
            <p:ph type="dt" sz="half" idx="10"/>
          </p:nvPr>
        </p:nvSpPr>
        <p:spPr/>
        <p:txBody>
          <a:bodyPr/>
          <a:lstStyle/>
          <a:p>
            <a:r>
              <a:rPr kumimoji="1" lang="en-US" altLang="zh-CN"/>
              <a:t>Yufu Lin</a:t>
            </a:r>
            <a:endParaRPr kumimoji="1" lang="zh-CN" altLang="en-US"/>
          </a:p>
        </p:txBody>
      </p:sp>
      <p:sp>
        <p:nvSpPr>
          <p:cNvPr id="40" name="Line 7">
            <a:extLst>
              <a:ext uri="{FF2B5EF4-FFF2-40B4-BE49-F238E27FC236}">
                <a16:creationId xmlns:a16="http://schemas.microsoft.com/office/drawing/2014/main" id="{DA8EAAD0-F457-DE4B-98AA-62B0DA9CB745}"/>
              </a:ext>
            </a:extLst>
          </p:cNvPr>
          <p:cNvSpPr/>
          <p:nvPr/>
        </p:nvSpPr>
        <p:spPr>
          <a:xfrm>
            <a:off x="0" y="6420226"/>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sp>
        <p:nvSpPr>
          <p:cNvPr id="2" name="Slide Number Placeholder 1">
            <a:extLst>
              <a:ext uri="{FF2B5EF4-FFF2-40B4-BE49-F238E27FC236}">
                <a16:creationId xmlns:a16="http://schemas.microsoft.com/office/drawing/2014/main" id="{ED8B40E3-ED31-284A-A4EC-194ECA53AC96}"/>
              </a:ext>
            </a:extLst>
          </p:cNvPr>
          <p:cNvSpPr>
            <a:spLocks noGrp="1"/>
          </p:cNvSpPr>
          <p:nvPr>
            <p:ph type="sldNum" sz="quarter" idx="12"/>
          </p:nvPr>
        </p:nvSpPr>
        <p:spPr/>
        <p:txBody>
          <a:bodyPr/>
          <a:lstStyle/>
          <a:p>
            <a:fld id="{4E9CE723-9E13-E64D-969C-AFC3C0AC44EC}" type="slidenum">
              <a:rPr kumimoji="1" lang="zh-CN" altLang="en-US" smtClean="0"/>
              <a:t>18</a:t>
            </a:fld>
            <a:endParaRPr kumimoji="1" lang="zh-CN" altLang="en-US"/>
          </a:p>
        </p:txBody>
      </p:sp>
    </p:spTree>
    <p:extLst>
      <p:ext uri="{BB962C8B-B14F-4D97-AF65-F5344CB8AC3E}">
        <p14:creationId xmlns:p14="http://schemas.microsoft.com/office/powerpoint/2010/main" val="22873662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2"/>
          <p:cNvSpPr/>
          <p:nvPr/>
        </p:nvSpPr>
        <p:spPr>
          <a:xfrm>
            <a:off x="2" y="80333"/>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lnSpc>
                <a:spcPct val="100000"/>
              </a:lnSpc>
            </a:pPr>
            <a:r>
              <a:rPr lang="en-US" sz="2800" spc="-1" dirty="0">
                <a:uFill>
                  <a:solidFill>
                    <a:srgbClr val="FFFFFF"/>
                  </a:solidFill>
                </a:uFill>
                <a:latin typeface="Arial" panose="020B0604020202020204" pitchFamily="34" charset="0"/>
                <a:cs typeface="Arial" panose="020B0604020202020204" pitchFamily="34" charset="0"/>
                <a:sym typeface="+mn-ea"/>
              </a:rPr>
              <a:t>Backup: SBF(2)</a:t>
            </a:r>
            <a:endParaRPr lang="en-US" sz="2800" spc="-1" dirty="0">
              <a:uFill>
                <a:solidFill>
                  <a:srgbClr val="FFFFFF"/>
                </a:solidFill>
              </a:uFill>
              <a:latin typeface="Arial" panose="020B0604020202020204" pitchFamily="34" charset="0"/>
              <a:cs typeface="Arial" panose="020B0604020202020204" pitchFamily="34" charset="0"/>
            </a:endParaRPr>
          </a:p>
        </p:txBody>
      </p:sp>
      <p:sp>
        <p:nvSpPr>
          <p:cNvPr id="193" name="Line 7"/>
          <p:cNvSpPr/>
          <p:nvPr/>
        </p:nvSpPr>
        <p:spPr>
          <a:xfrm>
            <a:off x="0" y="6465946"/>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sp>
        <p:nvSpPr>
          <p:cNvPr id="65" name="Line 7">
            <a:extLst>
              <a:ext uri="{FF2B5EF4-FFF2-40B4-BE49-F238E27FC236}">
                <a16:creationId xmlns:a16="http://schemas.microsoft.com/office/drawing/2014/main" id="{C26C068D-CE5F-8C44-8BA2-736250BF5995}"/>
              </a:ext>
            </a:extLst>
          </p:cNvPr>
          <p:cNvSpPr/>
          <p:nvPr/>
        </p:nvSpPr>
        <p:spPr>
          <a:xfrm flipV="1">
            <a:off x="349250" y="66500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pic>
        <p:nvPicPr>
          <p:cNvPr id="74" name="图片 7">
            <a:extLst>
              <a:ext uri="{FF2B5EF4-FFF2-40B4-BE49-F238E27FC236}">
                <a16:creationId xmlns:a16="http://schemas.microsoft.com/office/drawing/2014/main" id="{89A2DB15-B691-4A48-AF25-F0F59DC92E09}"/>
              </a:ext>
            </a:extLst>
          </p:cNvPr>
          <p:cNvPicPr>
            <a:picLocks noChangeAspect="1"/>
          </p:cNvPicPr>
          <p:nvPr/>
        </p:nvPicPr>
        <p:blipFill>
          <a:blip r:embed="rId3"/>
          <a:stretch>
            <a:fillRect/>
          </a:stretch>
        </p:blipFill>
        <p:spPr>
          <a:xfrm>
            <a:off x="-1" y="78249"/>
            <a:ext cx="837116" cy="646331"/>
          </a:xfrm>
          <a:prstGeom prst="rect">
            <a:avLst/>
          </a:prstGeom>
        </p:spPr>
      </p:pic>
      <p:grpSp>
        <p:nvGrpSpPr>
          <p:cNvPr id="16" name="Group 15">
            <a:extLst>
              <a:ext uri="{FF2B5EF4-FFF2-40B4-BE49-F238E27FC236}">
                <a16:creationId xmlns:a16="http://schemas.microsoft.com/office/drawing/2014/main" id="{E4C91DDC-CD9B-2A4A-8B30-124C9795C032}"/>
              </a:ext>
            </a:extLst>
          </p:cNvPr>
          <p:cNvGrpSpPr/>
          <p:nvPr/>
        </p:nvGrpSpPr>
        <p:grpSpPr>
          <a:xfrm>
            <a:off x="3263705" y="1285323"/>
            <a:ext cx="3391225" cy="2739565"/>
            <a:chOff x="3930973" y="1285323"/>
            <a:chExt cx="3391225" cy="2739565"/>
          </a:xfrm>
        </p:grpSpPr>
        <p:sp>
          <p:nvSpPr>
            <p:cNvPr id="8" name="Text Box 3">
              <a:extLst>
                <a:ext uri="{FF2B5EF4-FFF2-40B4-BE49-F238E27FC236}">
                  <a16:creationId xmlns:a16="http://schemas.microsoft.com/office/drawing/2014/main" id="{EAD06FA1-2A3F-ED48-B3EE-C1FD30CDD1A7}"/>
                </a:ext>
              </a:extLst>
            </p:cNvPr>
            <p:cNvSpPr txBox="1"/>
            <p:nvPr/>
          </p:nvSpPr>
          <p:spPr>
            <a:xfrm>
              <a:off x="4782198" y="3151522"/>
              <a:ext cx="2540000" cy="368300"/>
            </a:xfrm>
            <a:prstGeom prst="rect">
              <a:avLst/>
            </a:prstGeom>
            <a:noFill/>
          </p:spPr>
          <p:txBody>
            <a:bodyPr wrap="square" rtlCol="0" anchor="t">
              <a:spAutoFit/>
            </a:bodyPr>
            <a:lstStyle/>
            <a:p>
              <a:r>
                <a:rPr lang="en-US" baseline="0" dirty="0"/>
                <a:t> </a:t>
              </a:r>
            </a:p>
          </p:txBody>
        </p:sp>
        <p:grpSp>
          <p:nvGrpSpPr>
            <p:cNvPr id="10" name="Group 9">
              <a:extLst>
                <a:ext uri="{FF2B5EF4-FFF2-40B4-BE49-F238E27FC236}">
                  <a16:creationId xmlns:a16="http://schemas.microsoft.com/office/drawing/2014/main" id="{6BFE4267-FBA0-6741-BFB0-7D5F1E37C082}"/>
                </a:ext>
              </a:extLst>
            </p:cNvPr>
            <p:cNvGrpSpPr/>
            <p:nvPr/>
          </p:nvGrpSpPr>
          <p:grpSpPr>
            <a:xfrm>
              <a:off x="3930973" y="1285323"/>
              <a:ext cx="2260048" cy="2739565"/>
              <a:chOff x="3557362" y="1040124"/>
              <a:chExt cx="1786418" cy="2082800"/>
            </a:xfrm>
          </p:grpSpPr>
          <p:sp>
            <p:nvSpPr>
              <p:cNvPr id="60" name="TextBox 12">
                <a:extLst>
                  <a:ext uri="{FF2B5EF4-FFF2-40B4-BE49-F238E27FC236}">
                    <a16:creationId xmlns:a16="http://schemas.microsoft.com/office/drawing/2014/main" id="{63952D40-A9F7-3547-B696-5DF727BACE82}"/>
                  </a:ext>
                </a:extLst>
              </p:cNvPr>
              <p:cNvSpPr txBox="1"/>
              <p:nvPr/>
            </p:nvSpPr>
            <p:spPr>
              <a:xfrm>
                <a:off x="5076176" y="2414738"/>
                <a:ext cx="267604" cy="350989"/>
              </a:xfrm>
              <a:prstGeom prst="rect">
                <a:avLst/>
              </a:prstGeom>
              <a:noFill/>
              <a:ln w="9525">
                <a:noFill/>
              </a:ln>
            </p:spPr>
            <p:txBody>
              <a:bodyPr wrap="none">
                <a:spAutoFit/>
              </a:bodyPr>
              <a:lstStyle/>
              <a:p>
                <a:r>
                  <a:rPr lang="en-US" altLang="zh-CN" sz="2400" b="0" baseline="0" dirty="0">
                    <a:latin typeface="Arial" panose="020B0604020202090204" pitchFamily="34" charset="0"/>
                  </a:rPr>
                  <a:t>x</a:t>
                </a:r>
                <a:endParaRPr lang="zh-CN" altLang="en-US" sz="2400" b="0" baseline="0" dirty="0">
                  <a:latin typeface="Arial" panose="020B0604020202090204" pitchFamily="34" charset="0"/>
                </a:endParaRPr>
              </a:p>
            </p:txBody>
          </p:sp>
          <p:sp>
            <p:nvSpPr>
              <p:cNvPr id="61" name="TextBox 13">
                <a:extLst>
                  <a:ext uri="{FF2B5EF4-FFF2-40B4-BE49-F238E27FC236}">
                    <a16:creationId xmlns:a16="http://schemas.microsoft.com/office/drawing/2014/main" id="{938FF675-48E4-6D46-B530-13AE45101340}"/>
                  </a:ext>
                </a:extLst>
              </p:cNvPr>
              <p:cNvSpPr txBox="1"/>
              <p:nvPr/>
            </p:nvSpPr>
            <p:spPr>
              <a:xfrm>
                <a:off x="4398100" y="1040124"/>
                <a:ext cx="267604" cy="350989"/>
              </a:xfrm>
              <a:prstGeom prst="rect">
                <a:avLst/>
              </a:prstGeom>
              <a:noFill/>
              <a:ln w="9525">
                <a:noFill/>
              </a:ln>
            </p:spPr>
            <p:txBody>
              <a:bodyPr wrap="none">
                <a:spAutoFit/>
              </a:bodyPr>
              <a:lstStyle/>
              <a:p>
                <a:r>
                  <a:rPr lang="en-US" altLang="zh-CN" sz="2400" b="0" baseline="0" dirty="0">
                    <a:latin typeface="Arial" panose="020B0604020202090204" pitchFamily="34" charset="0"/>
                  </a:rPr>
                  <a:t>y</a:t>
                </a:r>
                <a:endParaRPr lang="zh-CN" altLang="en-US" sz="2400" b="0" baseline="0" dirty="0">
                  <a:latin typeface="Arial" panose="020B0604020202090204" pitchFamily="34" charset="0"/>
                </a:endParaRPr>
              </a:p>
            </p:txBody>
          </p:sp>
          <p:cxnSp>
            <p:nvCxnSpPr>
              <p:cNvPr id="62" name="Straight Arrow Connector 14">
                <a:extLst>
                  <a:ext uri="{FF2B5EF4-FFF2-40B4-BE49-F238E27FC236}">
                    <a16:creationId xmlns:a16="http://schemas.microsoft.com/office/drawing/2014/main" id="{8ABE020C-44AD-0D41-9904-C22F46014242}"/>
                  </a:ext>
                </a:extLst>
              </p:cNvPr>
              <p:cNvCxnSpPr>
                <a:cxnSpLocks/>
              </p:cNvCxnSpPr>
              <p:nvPr/>
            </p:nvCxnSpPr>
            <p:spPr>
              <a:xfrm flipH="1" flipV="1">
                <a:off x="3767901" y="2127563"/>
                <a:ext cx="558524" cy="309561"/>
              </a:xfrm>
              <a:prstGeom prst="straightConnector1">
                <a:avLst/>
              </a:prstGeom>
              <a:ln w="25400" cap="flat" cmpd="sng">
                <a:solidFill>
                  <a:srgbClr val="FF0000"/>
                </a:solidFill>
                <a:prstDash val="solid"/>
                <a:headEnd type="none" w="med" len="med"/>
                <a:tailEnd type="arrow" w="med" len="med"/>
              </a:ln>
              <a:effectLst>
                <a:outerShdw dist="19939" dir="5400000" algn="tl" rotWithShape="0">
                  <a:srgbClr val="808080">
                    <a:alpha val="37999"/>
                  </a:srgbClr>
                </a:outerShdw>
              </a:effectLst>
            </p:spPr>
          </p:cxnSp>
          <p:cxnSp>
            <p:nvCxnSpPr>
              <p:cNvPr id="63" name="Straight Arrow Connector 15">
                <a:extLst>
                  <a:ext uri="{FF2B5EF4-FFF2-40B4-BE49-F238E27FC236}">
                    <a16:creationId xmlns:a16="http://schemas.microsoft.com/office/drawing/2014/main" id="{3BC94460-4A48-4242-913F-FEE5C2E3B2E5}"/>
                  </a:ext>
                </a:extLst>
              </p:cNvPr>
              <p:cNvCxnSpPr>
                <a:cxnSpLocks/>
              </p:cNvCxnSpPr>
              <p:nvPr/>
            </p:nvCxnSpPr>
            <p:spPr>
              <a:xfrm>
                <a:off x="4326425" y="2437124"/>
                <a:ext cx="576523" cy="306218"/>
              </a:xfrm>
              <a:prstGeom prst="straightConnector1">
                <a:avLst/>
              </a:prstGeom>
              <a:ln w="25400" cap="flat" cmpd="sng">
                <a:solidFill>
                  <a:srgbClr val="0000FF">
                    <a:alpha val="50195"/>
                  </a:srgbClr>
                </a:solidFill>
                <a:prstDash val="solid"/>
                <a:headEnd type="none" w="med" len="med"/>
                <a:tailEnd type="arrow" w="med" len="med"/>
              </a:ln>
              <a:effectLst>
                <a:outerShdw dist="19939" dir="5400000" algn="tl" rotWithShape="0">
                  <a:srgbClr val="808080">
                    <a:alpha val="37999"/>
                  </a:srgbClr>
                </a:outerShdw>
              </a:effectLst>
            </p:spPr>
          </p:cxnSp>
          <p:cxnSp>
            <p:nvCxnSpPr>
              <p:cNvPr id="67" name="Straight Arrow Connector 66">
                <a:extLst>
                  <a:ext uri="{FF2B5EF4-FFF2-40B4-BE49-F238E27FC236}">
                    <a16:creationId xmlns:a16="http://schemas.microsoft.com/office/drawing/2014/main" id="{5171520C-ED6F-254C-B3AD-753415CE5BEB}"/>
                  </a:ext>
                </a:extLst>
              </p:cNvPr>
              <p:cNvCxnSpPr>
                <a:cxnSpLocks/>
              </p:cNvCxnSpPr>
              <p:nvPr/>
            </p:nvCxnSpPr>
            <p:spPr>
              <a:xfrm flipV="1">
                <a:off x="4310550" y="1313920"/>
                <a:ext cx="4385" cy="1809004"/>
              </a:xfrm>
              <a:prstGeom prst="straightConnector1">
                <a:avLst/>
              </a:prstGeom>
              <a:ln w="15875">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0410406A-BF43-9A4B-82B3-487C67E9BC3B}"/>
                  </a:ext>
                </a:extLst>
              </p:cNvPr>
              <p:cNvCxnSpPr>
                <a:cxnSpLocks/>
              </p:cNvCxnSpPr>
              <p:nvPr/>
            </p:nvCxnSpPr>
            <p:spPr>
              <a:xfrm>
                <a:off x="3557362" y="2457958"/>
                <a:ext cx="1581083" cy="0"/>
              </a:xfrm>
              <a:prstGeom prst="straightConnector1">
                <a:avLst/>
              </a:prstGeom>
              <a:ln w="15875">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86" name="Rectangle 85">
                <a:extLst>
                  <a:ext uri="{FF2B5EF4-FFF2-40B4-BE49-F238E27FC236}">
                    <a16:creationId xmlns:a16="http://schemas.microsoft.com/office/drawing/2014/main" id="{DD0EBC0C-C895-4D45-8C10-4A83FFD79182}"/>
                  </a:ext>
                </a:extLst>
              </p:cNvPr>
              <p:cNvSpPr/>
              <p:nvPr/>
            </p:nvSpPr>
            <p:spPr>
              <a:xfrm>
                <a:off x="4885225" y="2127563"/>
                <a:ext cx="158750" cy="1206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en-US" sz="1800" b="1" i="0" u="none" strike="noStrike" kern="1200" cap="none" spc="0" normalizeH="0" baseline="-25000" noProof="0">
                  <a:ln>
                    <a:noFill/>
                  </a:ln>
                  <a:solidFill>
                    <a:schemeClr val="lt1"/>
                  </a:solidFill>
                  <a:effectLst/>
                  <a:uLnTx/>
                  <a:uFillTx/>
                  <a:latin typeface="+mn-lt"/>
                  <a:ea typeface="+mn-ea"/>
                  <a:cs typeface="+mn-cs"/>
                </a:endParaRPr>
              </a:p>
            </p:txBody>
          </p:sp>
        </p:grpSp>
        <p:grpSp>
          <p:nvGrpSpPr>
            <p:cNvPr id="99" name="Group 98">
              <a:extLst>
                <a:ext uri="{FF2B5EF4-FFF2-40B4-BE49-F238E27FC236}">
                  <a16:creationId xmlns:a16="http://schemas.microsoft.com/office/drawing/2014/main" id="{7BFC5EEA-6036-0645-B431-C742BC061CE6}"/>
                </a:ext>
              </a:extLst>
            </p:cNvPr>
            <p:cNvGrpSpPr/>
            <p:nvPr/>
          </p:nvGrpSpPr>
          <p:grpSpPr>
            <a:xfrm>
              <a:off x="4046395" y="2128909"/>
              <a:ext cx="601920" cy="400110"/>
              <a:chOff x="810212" y="1272372"/>
              <a:chExt cx="468368" cy="314476"/>
            </a:xfrm>
          </p:grpSpPr>
          <p:grpSp>
            <p:nvGrpSpPr>
              <p:cNvPr id="100" name="Group 36">
                <a:extLst>
                  <a:ext uri="{FF2B5EF4-FFF2-40B4-BE49-F238E27FC236}">
                    <a16:creationId xmlns:a16="http://schemas.microsoft.com/office/drawing/2014/main" id="{BFE032EC-5CF9-3B46-88C0-360177378C9F}"/>
                  </a:ext>
                </a:extLst>
              </p:cNvPr>
              <p:cNvGrpSpPr/>
              <p:nvPr/>
            </p:nvGrpSpPr>
            <p:grpSpPr>
              <a:xfrm>
                <a:off x="873850" y="1322175"/>
                <a:ext cx="157164" cy="130171"/>
                <a:chOff x="1318782" y="4377473"/>
                <a:chExt cx="275161" cy="191207"/>
              </a:xfrm>
            </p:grpSpPr>
            <p:cxnSp>
              <p:nvCxnSpPr>
                <p:cNvPr id="102" name="Straight Arrow Connector 101">
                  <a:extLst>
                    <a:ext uri="{FF2B5EF4-FFF2-40B4-BE49-F238E27FC236}">
                      <a16:creationId xmlns:a16="http://schemas.microsoft.com/office/drawing/2014/main" id="{1A4FFB18-5C37-454A-A673-021A23E7CB97}"/>
                    </a:ext>
                  </a:extLst>
                </p:cNvPr>
                <p:cNvCxnSpPr/>
                <p:nvPr/>
              </p:nvCxnSpPr>
              <p:spPr>
                <a:xfrm>
                  <a:off x="1318786" y="4377473"/>
                  <a:ext cx="266821" cy="0"/>
                </a:xfrm>
                <a:prstGeom prst="straightConnector1">
                  <a:avLst/>
                </a:prstGeom>
                <a:ln>
                  <a:solidFill>
                    <a:srgbClr val="FF0000"/>
                  </a:solidFill>
                  <a:round/>
                  <a:tailEnd type="arrow" w="sm" len="sm"/>
                </a:ln>
                <a:effectLst/>
              </p:spPr>
              <p:style>
                <a:lnRef idx="2">
                  <a:schemeClr val="accent1"/>
                </a:lnRef>
                <a:fillRef idx="0">
                  <a:schemeClr val="accent1"/>
                </a:fillRef>
                <a:effectRef idx="1">
                  <a:schemeClr val="accent1"/>
                </a:effectRef>
                <a:fontRef idx="minor">
                  <a:schemeClr val="tx1"/>
                </a:fontRef>
              </p:style>
            </p:cxnSp>
            <p:sp>
              <p:nvSpPr>
                <p:cNvPr id="103" name="Rectangle 102">
                  <a:extLst>
                    <a:ext uri="{FF2B5EF4-FFF2-40B4-BE49-F238E27FC236}">
                      <a16:creationId xmlns:a16="http://schemas.microsoft.com/office/drawing/2014/main" id="{44AE5CE1-9391-0A4A-9519-D98C0F005C6B}"/>
                    </a:ext>
                  </a:extLst>
                </p:cNvPr>
                <p:cNvSpPr/>
                <p:nvPr/>
              </p:nvSpPr>
              <p:spPr>
                <a:xfrm>
                  <a:off x="1318782" y="4391461"/>
                  <a:ext cx="275161" cy="177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en-US" sz="1800" b="1" i="0" u="none" strike="noStrike" kern="1200" cap="none" spc="0" normalizeH="0" baseline="-25000" noProof="0">
                    <a:ln>
                      <a:noFill/>
                    </a:ln>
                    <a:solidFill>
                      <a:schemeClr val="lt1"/>
                    </a:solidFill>
                    <a:effectLst/>
                    <a:uLnTx/>
                    <a:uFillTx/>
                    <a:latin typeface="+mn-lt"/>
                    <a:ea typeface="+mn-ea"/>
                    <a:cs typeface="+mn-cs"/>
                  </a:endParaRPr>
                </a:p>
              </p:txBody>
            </p:sp>
          </p:grpSp>
          <p:sp>
            <p:nvSpPr>
              <p:cNvPr id="101" name="TextBox 37">
                <a:extLst>
                  <a:ext uri="{FF2B5EF4-FFF2-40B4-BE49-F238E27FC236}">
                    <a16:creationId xmlns:a16="http://schemas.microsoft.com/office/drawing/2014/main" id="{A3766A87-38F2-374B-BD5B-CE80306F0814}"/>
                  </a:ext>
                </a:extLst>
              </p:cNvPr>
              <p:cNvSpPr txBox="1"/>
              <p:nvPr/>
            </p:nvSpPr>
            <p:spPr>
              <a:xfrm>
                <a:off x="810212" y="1272372"/>
                <a:ext cx="468368" cy="314476"/>
              </a:xfrm>
              <a:prstGeom prst="rect">
                <a:avLst/>
              </a:prstGeom>
              <a:noFill/>
              <a:ln w="9525">
                <a:noFill/>
              </a:ln>
            </p:spPr>
            <p:txBody>
              <a:bodyPr wrap="square">
                <a:spAutoFit/>
              </a:bodyPr>
              <a:lstStyle/>
              <a:p>
                <a:r>
                  <a:rPr lang="en-US" altLang="zh-CN" sz="2000" baseline="0" dirty="0">
                    <a:solidFill>
                      <a:srgbClr val="FF0000"/>
                    </a:solidFill>
                    <a:latin typeface="Arial" panose="020B0604020202090204" pitchFamily="34" charset="0"/>
                  </a:rPr>
                  <a:t>P</a:t>
                </a:r>
                <a:r>
                  <a:rPr lang="en-US" altLang="zh-CN" sz="2000" baseline="-25000" dirty="0">
                    <a:solidFill>
                      <a:srgbClr val="FF0000"/>
                    </a:solidFill>
                    <a:latin typeface="Arial" panose="020B0604020202090204" pitchFamily="34" charset="0"/>
                  </a:rPr>
                  <a:t>α</a:t>
                </a:r>
                <a:endParaRPr lang="zh-CN" altLang="en-US" sz="2000" baseline="-25000" dirty="0">
                  <a:solidFill>
                    <a:srgbClr val="FF0000"/>
                  </a:solidFill>
                  <a:latin typeface="Arial" panose="020B0604020202090204" pitchFamily="34" charset="0"/>
                </a:endParaRPr>
              </a:p>
            </p:txBody>
          </p:sp>
        </p:grpSp>
      </p:grpSp>
      <p:grpSp>
        <p:nvGrpSpPr>
          <p:cNvPr id="108" name="Group 107">
            <a:extLst>
              <a:ext uri="{FF2B5EF4-FFF2-40B4-BE49-F238E27FC236}">
                <a16:creationId xmlns:a16="http://schemas.microsoft.com/office/drawing/2014/main" id="{A1A7194C-DD17-084B-8C79-FDE2E24819A3}"/>
              </a:ext>
            </a:extLst>
          </p:cNvPr>
          <p:cNvGrpSpPr/>
          <p:nvPr/>
        </p:nvGrpSpPr>
        <p:grpSpPr>
          <a:xfrm>
            <a:off x="4528146" y="3526558"/>
            <a:ext cx="668991" cy="469903"/>
            <a:chOff x="3485236" y="1874896"/>
            <a:chExt cx="668991" cy="469903"/>
          </a:xfrm>
        </p:grpSpPr>
        <p:grpSp>
          <p:nvGrpSpPr>
            <p:cNvPr id="109" name="Group 31">
              <a:extLst>
                <a:ext uri="{FF2B5EF4-FFF2-40B4-BE49-F238E27FC236}">
                  <a16:creationId xmlns:a16="http://schemas.microsoft.com/office/drawing/2014/main" id="{BF6546D2-C6F2-2745-B074-1334259AF5B1}"/>
                </a:ext>
              </a:extLst>
            </p:cNvPr>
            <p:cNvGrpSpPr/>
            <p:nvPr/>
          </p:nvGrpSpPr>
          <p:grpSpPr>
            <a:xfrm>
              <a:off x="3568438" y="1928147"/>
              <a:ext cx="202847" cy="165736"/>
              <a:chOff x="1318094" y="4376427"/>
              <a:chExt cx="276345" cy="191342"/>
            </a:xfrm>
          </p:grpSpPr>
          <p:cxnSp>
            <p:nvCxnSpPr>
              <p:cNvPr id="111" name="Straight Arrow Connector 110">
                <a:extLst>
                  <a:ext uri="{FF2B5EF4-FFF2-40B4-BE49-F238E27FC236}">
                    <a16:creationId xmlns:a16="http://schemas.microsoft.com/office/drawing/2014/main" id="{CA66E70D-C6E2-8241-92C4-AF2CC48F9700}"/>
                  </a:ext>
                </a:extLst>
              </p:cNvPr>
              <p:cNvCxnSpPr/>
              <p:nvPr/>
            </p:nvCxnSpPr>
            <p:spPr>
              <a:xfrm>
                <a:off x="1319201" y="4375544"/>
                <a:ext cx="266821" cy="0"/>
              </a:xfrm>
              <a:prstGeom prst="straightConnector1">
                <a:avLst/>
              </a:prstGeom>
              <a:ln>
                <a:solidFill>
                  <a:srgbClr val="3366FF"/>
                </a:solidFill>
                <a:round/>
                <a:tailEnd type="arrow" w="sm" len="sm"/>
              </a:ln>
              <a:effectLst/>
            </p:spPr>
            <p:style>
              <a:lnRef idx="2">
                <a:schemeClr val="accent1"/>
              </a:lnRef>
              <a:fillRef idx="0">
                <a:schemeClr val="accent1"/>
              </a:fillRef>
              <a:effectRef idx="1">
                <a:schemeClr val="accent1"/>
              </a:effectRef>
              <a:fontRef idx="minor">
                <a:schemeClr val="tx1"/>
              </a:fontRef>
            </p:style>
          </p:cxnSp>
          <p:sp>
            <p:nvSpPr>
              <p:cNvPr id="112" name="Rectangle 111">
                <a:extLst>
                  <a:ext uri="{FF2B5EF4-FFF2-40B4-BE49-F238E27FC236}">
                    <a16:creationId xmlns:a16="http://schemas.microsoft.com/office/drawing/2014/main" id="{7576D17C-649A-B24B-B484-47CACCBFC173}"/>
                  </a:ext>
                </a:extLst>
              </p:cNvPr>
              <p:cNvSpPr/>
              <p:nvPr/>
            </p:nvSpPr>
            <p:spPr>
              <a:xfrm>
                <a:off x="1319201" y="4389535"/>
                <a:ext cx="275160" cy="177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en-US" sz="1800" b="1" i="0" u="none" strike="noStrike" kern="1200" cap="none" spc="0" normalizeH="0" baseline="-25000" noProof="0">
                  <a:ln>
                    <a:noFill/>
                  </a:ln>
                  <a:solidFill>
                    <a:schemeClr val="lt1"/>
                  </a:solidFill>
                  <a:effectLst/>
                  <a:uLnTx/>
                  <a:uFillTx/>
                  <a:latin typeface="+mn-lt"/>
                  <a:ea typeface="+mn-ea"/>
                  <a:cs typeface="+mn-cs"/>
                </a:endParaRPr>
              </a:p>
            </p:txBody>
          </p:sp>
        </p:grpSp>
        <p:sp>
          <p:nvSpPr>
            <p:cNvPr id="110" name="TextBox 34">
              <a:extLst>
                <a:ext uri="{FF2B5EF4-FFF2-40B4-BE49-F238E27FC236}">
                  <a16:creationId xmlns:a16="http://schemas.microsoft.com/office/drawing/2014/main" id="{BD261519-EDEB-4E44-8D42-6D6BD064E960}"/>
                </a:ext>
              </a:extLst>
            </p:cNvPr>
            <p:cNvSpPr txBox="1"/>
            <p:nvPr/>
          </p:nvSpPr>
          <p:spPr>
            <a:xfrm>
              <a:off x="3485236" y="1874896"/>
              <a:ext cx="668991" cy="469903"/>
            </a:xfrm>
            <a:prstGeom prst="rect">
              <a:avLst/>
            </a:prstGeom>
            <a:noFill/>
            <a:ln w="9525">
              <a:noFill/>
            </a:ln>
          </p:spPr>
          <p:txBody>
            <a:bodyPr wrap="square">
              <a:spAutoFit/>
            </a:bodyPr>
            <a:lstStyle/>
            <a:p>
              <a:r>
                <a:rPr lang="en-US" altLang="zh-CN" baseline="0" dirty="0">
                  <a:solidFill>
                    <a:srgbClr val="3366FF"/>
                  </a:solidFill>
                  <a:latin typeface="Arial" panose="020B0604020202090204" pitchFamily="34" charset="0"/>
                </a:rPr>
                <a:t>P</a:t>
              </a:r>
              <a:r>
                <a:rPr lang="en-US" altLang="zh-CN" baseline="-25000" dirty="0">
                  <a:solidFill>
                    <a:srgbClr val="3366FF"/>
                  </a:solidFill>
                  <a:latin typeface="Arial" panose="020B0604020202090204" pitchFamily="34" charset="0"/>
                </a:rPr>
                <a:t>β</a:t>
              </a:r>
              <a:endParaRPr lang="zh-CN" altLang="en-US" baseline="-25000" dirty="0">
                <a:solidFill>
                  <a:srgbClr val="3366FF"/>
                </a:solidFill>
                <a:latin typeface="Arial" panose="020B0604020202090204" pitchFamily="34" charset="0"/>
              </a:endParaRPr>
            </a:p>
          </p:txBody>
        </p:sp>
      </p:grpSp>
      <p:grpSp>
        <p:nvGrpSpPr>
          <p:cNvPr id="15" name="Group 14">
            <a:extLst>
              <a:ext uri="{FF2B5EF4-FFF2-40B4-BE49-F238E27FC236}">
                <a16:creationId xmlns:a16="http://schemas.microsoft.com/office/drawing/2014/main" id="{C38B315A-EF56-344C-8F41-407C260B43DF}"/>
              </a:ext>
            </a:extLst>
          </p:cNvPr>
          <p:cNvGrpSpPr/>
          <p:nvPr/>
        </p:nvGrpSpPr>
        <p:grpSpPr>
          <a:xfrm>
            <a:off x="495628" y="1353845"/>
            <a:ext cx="2482348" cy="2647937"/>
            <a:chOff x="1002257" y="1353845"/>
            <a:chExt cx="2482348" cy="2647937"/>
          </a:xfrm>
        </p:grpSpPr>
        <p:sp>
          <p:nvSpPr>
            <p:cNvPr id="56" name="TextBox 6">
              <a:extLst>
                <a:ext uri="{FF2B5EF4-FFF2-40B4-BE49-F238E27FC236}">
                  <a16:creationId xmlns:a16="http://schemas.microsoft.com/office/drawing/2014/main" id="{609C8A7F-6A80-E14E-B01D-81E2083EBF9A}"/>
                </a:ext>
              </a:extLst>
            </p:cNvPr>
            <p:cNvSpPr txBox="1"/>
            <p:nvPr/>
          </p:nvSpPr>
          <p:spPr>
            <a:xfrm>
              <a:off x="2910695" y="3172419"/>
              <a:ext cx="338554" cy="461665"/>
            </a:xfrm>
            <a:prstGeom prst="rect">
              <a:avLst/>
            </a:prstGeom>
            <a:noFill/>
            <a:ln w="9525">
              <a:noFill/>
            </a:ln>
          </p:spPr>
          <p:txBody>
            <a:bodyPr wrap="none">
              <a:spAutoFit/>
            </a:bodyPr>
            <a:lstStyle/>
            <a:p>
              <a:r>
                <a:rPr lang="en-US" altLang="zh-CN" sz="2400" b="0" baseline="0" dirty="0">
                  <a:latin typeface="Arial" panose="020B0604020202090204" pitchFamily="34" charset="0"/>
                </a:rPr>
                <a:t>x</a:t>
              </a:r>
              <a:endParaRPr lang="zh-CN" altLang="en-US" sz="2400" b="0" baseline="0" dirty="0">
                <a:latin typeface="Arial" panose="020B0604020202090204" pitchFamily="34" charset="0"/>
              </a:endParaRPr>
            </a:p>
          </p:txBody>
        </p:sp>
        <p:sp>
          <p:nvSpPr>
            <p:cNvPr id="57" name="TextBox 7">
              <a:extLst>
                <a:ext uri="{FF2B5EF4-FFF2-40B4-BE49-F238E27FC236}">
                  <a16:creationId xmlns:a16="http://schemas.microsoft.com/office/drawing/2014/main" id="{A6F9D314-6D69-3C45-8D88-72B5AAD945FF}"/>
                </a:ext>
              </a:extLst>
            </p:cNvPr>
            <p:cNvSpPr txBox="1"/>
            <p:nvPr/>
          </p:nvSpPr>
          <p:spPr>
            <a:xfrm>
              <a:off x="1660965" y="1353845"/>
              <a:ext cx="338554" cy="461665"/>
            </a:xfrm>
            <a:prstGeom prst="rect">
              <a:avLst/>
            </a:prstGeom>
            <a:noFill/>
            <a:ln w="9525">
              <a:noFill/>
            </a:ln>
          </p:spPr>
          <p:txBody>
            <a:bodyPr wrap="none">
              <a:spAutoFit/>
            </a:bodyPr>
            <a:lstStyle/>
            <a:p>
              <a:r>
                <a:rPr lang="en-US" altLang="zh-CN" sz="2400" b="0" baseline="0" dirty="0">
                  <a:latin typeface="Arial" panose="020B0604020202090204" pitchFamily="34" charset="0"/>
                </a:rPr>
                <a:t>y</a:t>
              </a:r>
              <a:endParaRPr lang="zh-CN" altLang="en-US" sz="2400" b="0" baseline="0" dirty="0">
                <a:latin typeface="Arial" panose="020B0604020202090204" pitchFamily="34" charset="0"/>
              </a:endParaRPr>
            </a:p>
          </p:txBody>
        </p:sp>
        <p:cxnSp>
          <p:nvCxnSpPr>
            <p:cNvPr id="58" name="Straight Arrow Connector 8">
              <a:extLst>
                <a:ext uri="{FF2B5EF4-FFF2-40B4-BE49-F238E27FC236}">
                  <a16:creationId xmlns:a16="http://schemas.microsoft.com/office/drawing/2014/main" id="{548AD4E6-A2E4-BB44-8DFA-4C9C573A85AD}"/>
                </a:ext>
              </a:extLst>
            </p:cNvPr>
            <p:cNvCxnSpPr>
              <a:cxnSpLocks/>
            </p:cNvCxnSpPr>
            <p:nvPr/>
          </p:nvCxnSpPr>
          <p:spPr>
            <a:xfrm flipH="1" flipV="1">
              <a:off x="1394142" y="2141964"/>
              <a:ext cx="144333" cy="1015549"/>
            </a:xfrm>
            <a:prstGeom prst="straightConnector1">
              <a:avLst/>
            </a:prstGeom>
            <a:ln w="25400" cap="flat" cmpd="sng">
              <a:solidFill>
                <a:srgbClr val="FF0000"/>
              </a:solidFill>
              <a:prstDash val="solid"/>
              <a:headEnd type="none" w="med" len="med"/>
              <a:tailEnd type="arrow" w="med" len="med"/>
            </a:ln>
            <a:effectLst>
              <a:outerShdw dist="19939" dir="5400000" algn="tl" rotWithShape="0">
                <a:srgbClr val="808080">
                  <a:alpha val="37999"/>
                </a:srgbClr>
              </a:outerShdw>
            </a:effectLst>
          </p:spPr>
        </p:cxnSp>
        <p:cxnSp>
          <p:nvCxnSpPr>
            <p:cNvPr id="59" name="Straight Arrow Connector 9">
              <a:extLst>
                <a:ext uri="{FF2B5EF4-FFF2-40B4-BE49-F238E27FC236}">
                  <a16:creationId xmlns:a16="http://schemas.microsoft.com/office/drawing/2014/main" id="{AB64052C-423D-2444-A168-E859426CD279}"/>
                </a:ext>
              </a:extLst>
            </p:cNvPr>
            <p:cNvCxnSpPr>
              <a:cxnSpLocks/>
            </p:cNvCxnSpPr>
            <p:nvPr/>
          </p:nvCxnSpPr>
          <p:spPr>
            <a:xfrm flipV="1">
              <a:off x="1558877" y="2151192"/>
              <a:ext cx="1521062" cy="1002282"/>
            </a:xfrm>
            <a:prstGeom prst="straightConnector1">
              <a:avLst/>
            </a:prstGeom>
            <a:ln w="25400" cap="flat" cmpd="sng">
              <a:solidFill>
                <a:srgbClr val="0000FF">
                  <a:alpha val="50195"/>
                </a:srgbClr>
              </a:solidFill>
              <a:prstDash val="solid"/>
              <a:headEnd type="none" w="med" len="med"/>
              <a:tailEnd type="arrow" w="med" len="med"/>
            </a:ln>
            <a:effectLst>
              <a:outerShdw dist="19939" dir="5400000" algn="tl" rotWithShape="0">
                <a:srgbClr val="808080">
                  <a:alpha val="37999"/>
                </a:srgbClr>
              </a:outerShdw>
            </a:effectLst>
          </p:spPr>
        </p:cxnSp>
        <p:cxnSp>
          <p:nvCxnSpPr>
            <p:cNvPr id="64" name="Straight Arrow Connector 63">
              <a:extLst>
                <a:ext uri="{FF2B5EF4-FFF2-40B4-BE49-F238E27FC236}">
                  <a16:creationId xmlns:a16="http://schemas.microsoft.com/office/drawing/2014/main" id="{D3C7AA24-03D0-B548-85C3-108A64AB74FA}"/>
                </a:ext>
              </a:extLst>
            </p:cNvPr>
            <p:cNvCxnSpPr/>
            <p:nvPr/>
          </p:nvCxnSpPr>
          <p:spPr>
            <a:xfrm flipV="1">
              <a:off x="1538475" y="1580061"/>
              <a:ext cx="20402" cy="2421721"/>
            </a:xfrm>
            <a:prstGeom prst="straightConnector1">
              <a:avLst/>
            </a:prstGeom>
            <a:ln w="15875">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493158FA-42ED-7944-A47A-52ECDF797672}"/>
                </a:ext>
              </a:extLst>
            </p:cNvPr>
            <p:cNvCxnSpPr>
              <a:cxnSpLocks/>
            </p:cNvCxnSpPr>
            <p:nvPr/>
          </p:nvCxnSpPr>
          <p:spPr>
            <a:xfrm flipV="1">
              <a:off x="1002257" y="3153473"/>
              <a:ext cx="2139789" cy="22985"/>
            </a:xfrm>
            <a:prstGeom prst="straightConnector1">
              <a:avLst/>
            </a:prstGeom>
            <a:ln w="15875">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8263DAD6-CC17-2A4E-9EAA-136E4DE65E18}"/>
                </a:ext>
              </a:extLst>
            </p:cNvPr>
            <p:cNvGrpSpPr/>
            <p:nvPr/>
          </p:nvGrpSpPr>
          <p:grpSpPr>
            <a:xfrm>
              <a:off x="2815614" y="1613996"/>
              <a:ext cx="668991" cy="469903"/>
              <a:chOff x="3485236" y="1874896"/>
              <a:chExt cx="668991" cy="469903"/>
            </a:xfrm>
          </p:grpSpPr>
          <p:grpSp>
            <p:nvGrpSpPr>
              <p:cNvPr id="91" name="Group 31">
                <a:extLst>
                  <a:ext uri="{FF2B5EF4-FFF2-40B4-BE49-F238E27FC236}">
                    <a16:creationId xmlns:a16="http://schemas.microsoft.com/office/drawing/2014/main" id="{3999DF3C-2D8A-FE42-913B-F4779E3D7A11}"/>
                  </a:ext>
                </a:extLst>
              </p:cNvPr>
              <p:cNvGrpSpPr/>
              <p:nvPr/>
            </p:nvGrpSpPr>
            <p:grpSpPr>
              <a:xfrm>
                <a:off x="3568438" y="1928147"/>
                <a:ext cx="202847" cy="165736"/>
                <a:chOff x="1318094" y="4376427"/>
                <a:chExt cx="276345" cy="191342"/>
              </a:xfrm>
            </p:grpSpPr>
            <p:cxnSp>
              <p:nvCxnSpPr>
                <p:cNvPr id="93" name="Straight Arrow Connector 92">
                  <a:extLst>
                    <a:ext uri="{FF2B5EF4-FFF2-40B4-BE49-F238E27FC236}">
                      <a16:creationId xmlns:a16="http://schemas.microsoft.com/office/drawing/2014/main" id="{E08BA876-C0B0-6542-9864-85546776F776}"/>
                    </a:ext>
                  </a:extLst>
                </p:cNvPr>
                <p:cNvCxnSpPr/>
                <p:nvPr/>
              </p:nvCxnSpPr>
              <p:spPr>
                <a:xfrm>
                  <a:off x="1319201" y="4375544"/>
                  <a:ext cx="266821" cy="0"/>
                </a:xfrm>
                <a:prstGeom prst="straightConnector1">
                  <a:avLst/>
                </a:prstGeom>
                <a:ln>
                  <a:solidFill>
                    <a:srgbClr val="3366FF"/>
                  </a:solidFill>
                  <a:round/>
                  <a:tailEnd type="arrow" w="sm" len="sm"/>
                </a:ln>
                <a:effectLst/>
              </p:spPr>
              <p:style>
                <a:lnRef idx="2">
                  <a:schemeClr val="accent1"/>
                </a:lnRef>
                <a:fillRef idx="0">
                  <a:schemeClr val="accent1"/>
                </a:fillRef>
                <a:effectRef idx="1">
                  <a:schemeClr val="accent1"/>
                </a:effectRef>
                <a:fontRef idx="minor">
                  <a:schemeClr val="tx1"/>
                </a:fontRef>
              </p:style>
            </p:cxnSp>
            <p:sp>
              <p:nvSpPr>
                <p:cNvPr id="94" name="Rectangle 93">
                  <a:extLst>
                    <a:ext uri="{FF2B5EF4-FFF2-40B4-BE49-F238E27FC236}">
                      <a16:creationId xmlns:a16="http://schemas.microsoft.com/office/drawing/2014/main" id="{4507136D-071B-F64A-8AE7-7D1F05183E24}"/>
                    </a:ext>
                  </a:extLst>
                </p:cNvPr>
                <p:cNvSpPr/>
                <p:nvPr/>
              </p:nvSpPr>
              <p:spPr>
                <a:xfrm>
                  <a:off x="1319201" y="4389535"/>
                  <a:ext cx="275160" cy="177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en-US" sz="1800" b="1" i="0" u="none" strike="noStrike" kern="1200" cap="none" spc="0" normalizeH="0" baseline="-25000" noProof="0">
                    <a:ln>
                      <a:noFill/>
                    </a:ln>
                    <a:solidFill>
                      <a:schemeClr val="lt1"/>
                    </a:solidFill>
                    <a:effectLst/>
                    <a:uLnTx/>
                    <a:uFillTx/>
                    <a:latin typeface="+mn-lt"/>
                    <a:ea typeface="+mn-ea"/>
                    <a:cs typeface="+mn-cs"/>
                  </a:endParaRPr>
                </a:p>
              </p:txBody>
            </p:sp>
          </p:grpSp>
          <p:sp>
            <p:nvSpPr>
              <p:cNvPr id="92" name="TextBox 34">
                <a:extLst>
                  <a:ext uri="{FF2B5EF4-FFF2-40B4-BE49-F238E27FC236}">
                    <a16:creationId xmlns:a16="http://schemas.microsoft.com/office/drawing/2014/main" id="{75B69AD7-F190-8A43-BABD-C6384D662FCF}"/>
                  </a:ext>
                </a:extLst>
              </p:cNvPr>
              <p:cNvSpPr txBox="1"/>
              <p:nvPr/>
            </p:nvSpPr>
            <p:spPr>
              <a:xfrm>
                <a:off x="3485236" y="1874896"/>
                <a:ext cx="668991" cy="469903"/>
              </a:xfrm>
              <a:prstGeom prst="rect">
                <a:avLst/>
              </a:prstGeom>
              <a:noFill/>
              <a:ln w="9525">
                <a:noFill/>
              </a:ln>
            </p:spPr>
            <p:txBody>
              <a:bodyPr wrap="square">
                <a:spAutoFit/>
              </a:bodyPr>
              <a:lstStyle/>
              <a:p>
                <a:r>
                  <a:rPr lang="en-US" altLang="zh-CN" baseline="0" dirty="0">
                    <a:solidFill>
                      <a:srgbClr val="3366FF"/>
                    </a:solidFill>
                    <a:latin typeface="Arial" panose="020B0604020202090204" pitchFamily="34" charset="0"/>
                  </a:rPr>
                  <a:t>P</a:t>
                </a:r>
                <a:r>
                  <a:rPr lang="en-US" altLang="zh-CN" baseline="-25000" dirty="0">
                    <a:solidFill>
                      <a:srgbClr val="3366FF"/>
                    </a:solidFill>
                    <a:latin typeface="Arial" panose="020B0604020202090204" pitchFamily="34" charset="0"/>
                  </a:rPr>
                  <a:t>β</a:t>
                </a:r>
                <a:endParaRPr lang="zh-CN" altLang="en-US" baseline="-25000" dirty="0">
                  <a:solidFill>
                    <a:srgbClr val="3366FF"/>
                  </a:solidFill>
                  <a:latin typeface="Arial" panose="020B0604020202090204" pitchFamily="34" charset="0"/>
                </a:endParaRPr>
              </a:p>
            </p:txBody>
          </p:sp>
        </p:grpSp>
        <p:grpSp>
          <p:nvGrpSpPr>
            <p:cNvPr id="3" name="Group 2">
              <a:extLst>
                <a:ext uri="{FF2B5EF4-FFF2-40B4-BE49-F238E27FC236}">
                  <a16:creationId xmlns:a16="http://schemas.microsoft.com/office/drawing/2014/main" id="{16C32A21-D748-9745-8A9B-98C14983E35D}"/>
                </a:ext>
              </a:extLst>
            </p:cNvPr>
            <p:cNvGrpSpPr/>
            <p:nvPr/>
          </p:nvGrpSpPr>
          <p:grpSpPr>
            <a:xfrm>
              <a:off x="1002257" y="1590850"/>
              <a:ext cx="601920" cy="400110"/>
              <a:chOff x="810212" y="1272372"/>
              <a:chExt cx="468368" cy="314476"/>
            </a:xfrm>
          </p:grpSpPr>
          <p:grpSp>
            <p:nvGrpSpPr>
              <p:cNvPr id="87" name="Group 36">
                <a:extLst>
                  <a:ext uri="{FF2B5EF4-FFF2-40B4-BE49-F238E27FC236}">
                    <a16:creationId xmlns:a16="http://schemas.microsoft.com/office/drawing/2014/main" id="{3E615056-1159-0C43-86F7-D380892A5F52}"/>
                  </a:ext>
                </a:extLst>
              </p:cNvPr>
              <p:cNvGrpSpPr/>
              <p:nvPr/>
            </p:nvGrpSpPr>
            <p:grpSpPr>
              <a:xfrm>
                <a:off x="873850" y="1322175"/>
                <a:ext cx="157164" cy="130171"/>
                <a:chOff x="1318782" y="4377473"/>
                <a:chExt cx="275161" cy="191207"/>
              </a:xfrm>
            </p:grpSpPr>
            <p:cxnSp>
              <p:nvCxnSpPr>
                <p:cNvPr id="89" name="Straight Arrow Connector 88">
                  <a:extLst>
                    <a:ext uri="{FF2B5EF4-FFF2-40B4-BE49-F238E27FC236}">
                      <a16:creationId xmlns:a16="http://schemas.microsoft.com/office/drawing/2014/main" id="{8E1FE260-C0F3-6840-8E50-59DA3A2C481E}"/>
                    </a:ext>
                  </a:extLst>
                </p:cNvPr>
                <p:cNvCxnSpPr/>
                <p:nvPr/>
              </p:nvCxnSpPr>
              <p:spPr>
                <a:xfrm>
                  <a:off x="1318786" y="4377473"/>
                  <a:ext cx="266821" cy="0"/>
                </a:xfrm>
                <a:prstGeom prst="straightConnector1">
                  <a:avLst/>
                </a:prstGeom>
                <a:ln>
                  <a:solidFill>
                    <a:srgbClr val="FF0000"/>
                  </a:solidFill>
                  <a:round/>
                  <a:tailEnd type="arrow" w="sm" len="sm"/>
                </a:ln>
                <a:effectLst/>
              </p:spPr>
              <p:style>
                <a:lnRef idx="2">
                  <a:schemeClr val="accent1"/>
                </a:lnRef>
                <a:fillRef idx="0">
                  <a:schemeClr val="accent1"/>
                </a:fillRef>
                <a:effectRef idx="1">
                  <a:schemeClr val="accent1"/>
                </a:effectRef>
                <a:fontRef idx="minor">
                  <a:schemeClr val="tx1"/>
                </a:fontRef>
              </p:style>
            </p:cxnSp>
            <p:sp>
              <p:nvSpPr>
                <p:cNvPr id="90" name="Rectangle 89">
                  <a:extLst>
                    <a:ext uri="{FF2B5EF4-FFF2-40B4-BE49-F238E27FC236}">
                      <a16:creationId xmlns:a16="http://schemas.microsoft.com/office/drawing/2014/main" id="{41872B3D-F809-7940-BFE2-F2071664EC03}"/>
                    </a:ext>
                  </a:extLst>
                </p:cNvPr>
                <p:cNvSpPr/>
                <p:nvPr/>
              </p:nvSpPr>
              <p:spPr>
                <a:xfrm>
                  <a:off x="1318782" y="4391461"/>
                  <a:ext cx="275161" cy="177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en-US" sz="1800" b="1" i="0" u="none" strike="noStrike" kern="1200" cap="none" spc="0" normalizeH="0" baseline="-25000" noProof="0">
                    <a:ln>
                      <a:noFill/>
                    </a:ln>
                    <a:solidFill>
                      <a:schemeClr val="lt1"/>
                    </a:solidFill>
                    <a:effectLst/>
                    <a:uLnTx/>
                    <a:uFillTx/>
                    <a:latin typeface="+mn-lt"/>
                    <a:ea typeface="+mn-ea"/>
                    <a:cs typeface="+mn-cs"/>
                  </a:endParaRPr>
                </a:p>
              </p:txBody>
            </p:sp>
          </p:grpSp>
          <p:sp>
            <p:nvSpPr>
              <p:cNvPr id="88" name="TextBox 37">
                <a:extLst>
                  <a:ext uri="{FF2B5EF4-FFF2-40B4-BE49-F238E27FC236}">
                    <a16:creationId xmlns:a16="http://schemas.microsoft.com/office/drawing/2014/main" id="{E751E265-EC79-664C-887A-2FAE58D18FFB}"/>
                  </a:ext>
                </a:extLst>
              </p:cNvPr>
              <p:cNvSpPr txBox="1"/>
              <p:nvPr/>
            </p:nvSpPr>
            <p:spPr>
              <a:xfrm>
                <a:off x="810212" y="1272372"/>
                <a:ext cx="468368" cy="314476"/>
              </a:xfrm>
              <a:prstGeom prst="rect">
                <a:avLst/>
              </a:prstGeom>
              <a:noFill/>
              <a:ln w="9525">
                <a:noFill/>
              </a:ln>
            </p:spPr>
            <p:txBody>
              <a:bodyPr wrap="square">
                <a:spAutoFit/>
              </a:bodyPr>
              <a:lstStyle/>
              <a:p>
                <a:r>
                  <a:rPr lang="en-US" altLang="zh-CN" sz="2000" baseline="0" dirty="0">
                    <a:solidFill>
                      <a:srgbClr val="FF0000"/>
                    </a:solidFill>
                    <a:latin typeface="Arial" panose="020B0604020202090204" pitchFamily="34" charset="0"/>
                  </a:rPr>
                  <a:t>P</a:t>
                </a:r>
                <a:r>
                  <a:rPr lang="en-US" altLang="zh-CN" sz="2000" baseline="-25000" dirty="0">
                    <a:solidFill>
                      <a:srgbClr val="FF0000"/>
                    </a:solidFill>
                    <a:latin typeface="Arial" panose="020B0604020202090204" pitchFamily="34" charset="0"/>
                  </a:rPr>
                  <a:t>α</a:t>
                </a:r>
                <a:endParaRPr lang="zh-CN" altLang="en-US" sz="2000" baseline="-25000" dirty="0">
                  <a:solidFill>
                    <a:srgbClr val="FF0000"/>
                  </a:solidFill>
                  <a:latin typeface="Arial" panose="020B0604020202090204" pitchFamily="34" charset="0"/>
                </a:endParaRPr>
              </a:p>
            </p:txBody>
          </p:sp>
        </p:grpSp>
        <p:cxnSp>
          <p:nvCxnSpPr>
            <p:cNvPr id="55" name="Straight Connector 54">
              <a:extLst>
                <a:ext uri="{FF2B5EF4-FFF2-40B4-BE49-F238E27FC236}">
                  <a16:creationId xmlns:a16="http://schemas.microsoft.com/office/drawing/2014/main" id="{7C0266F8-E742-8249-A141-4DF1FE8D5572}"/>
                </a:ext>
              </a:extLst>
            </p:cNvPr>
            <p:cNvCxnSpPr>
              <a:cxnSpLocks noChangeShapeType="1"/>
            </p:cNvCxnSpPr>
            <p:nvPr/>
          </p:nvCxnSpPr>
          <p:spPr bwMode="auto">
            <a:xfrm>
              <a:off x="1032225" y="2095715"/>
              <a:ext cx="2452380" cy="0"/>
            </a:xfrm>
            <a:prstGeom prst="line">
              <a:avLst/>
            </a:prstGeom>
            <a:noFill/>
            <a:ln w="635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22" name="Group 21">
            <a:extLst>
              <a:ext uri="{FF2B5EF4-FFF2-40B4-BE49-F238E27FC236}">
                <a16:creationId xmlns:a16="http://schemas.microsoft.com/office/drawing/2014/main" id="{94B6A5EA-F5D5-EB4F-A23A-A7EE00A55A73}"/>
              </a:ext>
            </a:extLst>
          </p:cNvPr>
          <p:cNvGrpSpPr/>
          <p:nvPr/>
        </p:nvGrpSpPr>
        <p:grpSpPr>
          <a:xfrm>
            <a:off x="5624322" y="774146"/>
            <a:ext cx="6316572" cy="4530955"/>
            <a:chOff x="6756585" y="1335268"/>
            <a:chExt cx="4341812" cy="2915544"/>
          </a:xfrm>
        </p:grpSpPr>
        <p:grpSp>
          <p:nvGrpSpPr>
            <p:cNvPr id="19" name="Group 18">
              <a:extLst>
                <a:ext uri="{FF2B5EF4-FFF2-40B4-BE49-F238E27FC236}">
                  <a16:creationId xmlns:a16="http://schemas.microsoft.com/office/drawing/2014/main" id="{84FCAC36-FCD3-1249-A746-11F2DE6AB3B2}"/>
                </a:ext>
              </a:extLst>
            </p:cNvPr>
            <p:cNvGrpSpPr/>
            <p:nvPr/>
          </p:nvGrpSpPr>
          <p:grpSpPr>
            <a:xfrm>
              <a:off x="6756585" y="1335268"/>
              <a:ext cx="4341812" cy="2861923"/>
              <a:chOff x="6336670" y="962523"/>
              <a:chExt cx="4341812" cy="2861923"/>
            </a:xfrm>
          </p:grpSpPr>
          <p:pic>
            <p:nvPicPr>
              <p:cNvPr id="69" name="Picture 5" descr="BFHisto_rest_lab_2pcta1_example.pdf">
                <a:extLst>
                  <a:ext uri="{FF2B5EF4-FFF2-40B4-BE49-F238E27FC236}">
                    <a16:creationId xmlns:a16="http://schemas.microsoft.com/office/drawing/2014/main" id="{70BE1166-F172-1343-BEA1-469F60F3C27C}"/>
                  </a:ext>
                </a:extLst>
              </p:cNvPr>
              <p:cNvPicPr>
                <a:picLocks noChangeAspect="1"/>
              </p:cNvPicPr>
              <p:nvPr/>
            </p:nvPicPr>
            <p:blipFill rotWithShape="1">
              <a:blip r:embed="rId4">
                <a:extLst>
                  <a:ext uri="{28A0092B-C50C-407E-A947-70E740481C1C}">
                    <a14:useLocalDpi xmlns:a14="http://schemas.microsoft.com/office/drawing/2010/main" val="0"/>
                  </a:ext>
                </a:extLst>
              </a:blip>
              <a:srcRect t="6568" b="49444"/>
              <a:stretch/>
            </p:blipFill>
            <p:spPr bwMode="auto">
              <a:xfrm>
                <a:off x="6336670" y="962523"/>
                <a:ext cx="4341812"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5" descr="BFHisto_rest_lab_2pcta1_example.pdf">
                <a:extLst>
                  <a:ext uri="{FF2B5EF4-FFF2-40B4-BE49-F238E27FC236}">
                    <a16:creationId xmlns:a16="http://schemas.microsoft.com/office/drawing/2014/main" id="{77F905D9-AB73-7845-950C-6E7FB0C7A027}"/>
                  </a:ext>
                </a:extLst>
              </p:cNvPr>
              <p:cNvPicPr>
                <a:picLocks noChangeAspect="1"/>
              </p:cNvPicPr>
              <p:nvPr/>
            </p:nvPicPr>
            <p:blipFill rotWithShape="1">
              <a:blip r:embed="rId4">
                <a:extLst>
                  <a:ext uri="{28A0092B-C50C-407E-A947-70E740481C1C}">
                    <a14:useLocalDpi xmlns:a14="http://schemas.microsoft.com/office/drawing/2010/main" val="0"/>
                  </a:ext>
                </a:extLst>
              </a:blip>
              <a:srcRect t="91423" b="430"/>
              <a:stretch/>
            </p:blipFill>
            <p:spPr bwMode="auto">
              <a:xfrm>
                <a:off x="6336670" y="3367246"/>
                <a:ext cx="4341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0">
              <a:extLst>
                <a:ext uri="{FF2B5EF4-FFF2-40B4-BE49-F238E27FC236}">
                  <a16:creationId xmlns:a16="http://schemas.microsoft.com/office/drawing/2014/main" id="{3DB64AEF-C554-B541-8C48-E9ED4066F4CF}"/>
                </a:ext>
              </a:extLst>
            </p:cNvPr>
            <p:cNvPicPr>
              <a:picLocks noChangeAspect="1"/>
            </p:cNvPicPr>
            <p:nvPr/>
          </p:nvPicPr>
          <p:blipFill>
            <a:blip r:embed="rId5"/>
            <a:stretch>
              <a:fillRect/>
            </a:stretch>
          </p:blipFill>
          <p:spPr>
            <a:xfrm>
              <a:off x="10502302" y="3968631"/>
              <a:ext cx="383340" cy="282181"/>
            </a:xfrm>
            <a:prstGeom prst="rect">
              <a:avLst/>
            </a:prstGeom>
          </p:spPr>
        </p:pic>
        <p:sp>
          <p:nvSpPr>
            <p:cNvPr id="73" name="Rectangle 72">
              <a:extLst>
                <a:ext uri="{FF2B5EF4-FFF2-40B4-BE49-F238E27FC236}">
                  <a16:creationId xmlns:a16="http://schemas.microsoft.com/office/drawing/2014/main" id="{B0883683-D884-0840-B1E1-9492735EDE56}"/>
                </a:ext>
              </a:extLst>
            </p:cNvPr>
            <p:cNvSpPr/>
            <p:nvPr/>
          </p:nvSpPr>
          <p:spPr>
            <a:xfrm>
              <a:off x="10236069" y="3100436"/>
              <a:ext cx="457903" cy="280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1">
            <a:extLst>
              <a:ext uri="{FF2B5EF4-FFF2-40B4-BE49-F238E27FC236}">
                <a16:creationId xmlns:a16="http://schemas.microsoft.com/office/drawing/2014/main" id="{4F5F6875-D7AC-FD42-90A8-6055FEF6F59E}"/>
              </a:ext>
            </a:extLst>
          </p:cNvPr>
          <p:cNvSpPr txBox="1"/>
          <p:nvPr/>
        </p:nvSpPr>
        <p:spPr>
          <a:xfrm>
            <a:off x="2226576" y="5561165"/>
            <a:ext cx="118110" cy="806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rtl="0" latinLnBrk="1" hangingPunct="0"/>
            <a:r>
              <a:rPr lang="en-US" altLang="zh-CN" sz="100" b="1">
                <a:solidFill>
                  <a:schemeClr val="accent1"/>
                </a:solidFill>
              </a:rPr>
              <a:t>Observable:</a:t>
            </a:r>
            <a:endParaRPr kumimoji="0" lang="en-US" sz="2530" b="0" i="0" u="none" strike="noStrike" cap="none" spc="0" normalizeH="0" baseline="0" dirty="0">
              <a:ln>
                <a:noFill/>
              </a:ln>
              <a:solidFill>
                <a:schemeClr val="accent1"/>
              </a:solidFill>
              <a:effectLst/>
              <a:uFillTx/>
              <a:sym typeface="Helvetica Light"/>
            </a:endParaRPr>
          </a:p>
        </p:txBody>
      </p:sp>
      <p:sp>
        <p:nvSpPr>
          <p:cNvPr id="83" name="TextBox 53">
            <a:extLst>
              <a:ext uri="{FF2B5EF4-FFF2-40B4-BE49-F238E27FC236}">
                <a16:creationId xmlns:a16="http://schemas.microsoft.com/office/drawing/2014/main" id="{2D48F5E4-E6B8-4E4B-B3F2-A313715AFF31}"/>
              </a:ext>
            </a:extLst>
          </p:cNvPr>
          <p:cNvSpPr txBox="1"/>
          <p:nvPr/>
        </p:nvSpPr>
        <p:spPr>
          <a:xfrm>
            <a:off x="387358" y="4394486"/>
            <a:ext cx="1922321" cy="707886"/>
          </a:xfrm>
          <a:prstGeom prst="rect">
            <a:avLst/>
          </a:prstGeom>
          <a:noFill/>
          <a:ln w="9525">
            <a:noFill/>
          </a:ln>
        </p:spPr>
        <p:txBody>
          <a:bodyPr wrap="none">
            <a:spAutoFit/>
          </a:bodyPr>
          <a:lstStyle/>
          <a:p>
            <a:r>
              <a:rPr lang="en-US" altLang="zh-CN" sz="2000" dirty="0">
                <a:latin typeface="Arial" panose="020B0604020202090204" pitchFamily="34" charset="0"/>
              </a:rPr>
              <a:t>Lab frame view</a:t>
            </a:r>
            <a:endParaRPr lang="en-US" altLang="zh-CN" sz="2000" b="0" baseline="0" dirty="0">
              <a:latin typeface="Arial" panose="020B0604020202090204" pitchFamily="34" charset="0"/>
            </a:endParaRPr>
          </a:p>
          <a:p>
            <a:r>
              <a:rPr lang="en-US" altLang="zh-CN" sz="2000" b="0" baseline="0" dirty="0">
                <a:latin typeface="Arial" panose="020B0604020202090204" pitchFamily="34" charset="0"/>
              </a:rPr>
              <a:t>( </a:t>
            </a:r>
            <a:r>
              <a:rPr lang="en-US" altLang="zh-CN" sz="2000" b="0" baseline="0" dirty="0" err="1">
                <a:latin typeface="Arial" panose="020B0604020202090204" pitchFamily="34" charset="0"/>
              </a:rPr>
              <a:t>p</a:t>
            </a:r>
            <a:r>
              <a:rPr lang="en-US" altLang="zh-CN" sz="2000" b="0" baseline="-25000" dirty="0" err="1">
                <a:latin typeface="Arial" panose="020B0604020202090204" pitchFamily="34" charset="0"/>
              </a:rPr>
              <a:t>y</a:t>
            </a:r>
            <a:r>
              <a:rPr lang="zh-CN" altLang="en-US" sz="2000" b="0" baseline="30000" dirty="0">
                <a:latin typeface="Arial" panose="020B0604020202090204" pitchFamily="34" charset="0"/>
              </a:rPr>
              <a:t>α</a:t>
            </a:r>
            <a:r>
              <a:rPr lang="en-US" altLang="zh-CN" sz="2000" b="0" baseline="0" dirty="0">
                <a:latin typeface="Arial" panose="020B0604020202090204" pitchFamily="34" charset="0"/>
              </a:rPr>
              <a:t>  =  </a:t>
            </a:r>
            <a:r>
              <a:rPr lang="en-US" altLang="zh-CN" sz="2000" b="0" baseline="0" dirty="0" err="1">
                <a:latin typeface="Arial" panose="020B0604020202090204" pitchFamily="34" charset="0"/>
              </a:rPr>
              <a:t>p</a:t>
            </a:r>
            <a:r>
              <a:rPr lang="en-US" altLang="zh-CN" sz="2000" b="0" baseline="-25000" dirty="0" err="1">
                <a:latin typeface="Arial" panose="020B0604020202090204" pitchFamily="34" charset="0"/>
              </a:rPr>
              <a:t>y</a:t>
            </a:r>
            <a:r>
              <a:rPr lang="en-US" altLang="zh-CN" sz="2000" b="0" baseline="30000" dirty="0">
                <a:latin typeface="Arial" panose="020B0604020202090204" pitchFamily="34" charset="0"/>
              </a:rPr>
              <a:t>β</a:t>
            </a:r>
            <a:r>
              <a:rPr lang="en-US" altLang="zh-CN" sz="2000" b="0" baseline="0" dirty="0">
                <a:latin typeface="Arial" panose="020B0604020202090204" pitchFamily="34" charset="0"/>
              </a:rPr>
              <a:t> )</a:t>
            </a:r>
            <a:endParaRPr lang="zh-CN" altLang="en-US" sz="2000" b="0" baseline="0" dirty="0">
              <a:latin typeface="Arial" panose="020B0604020202090204" pitchFamily="34" charset="0"/>
            </a:endParaRPr>
          </a:p>
        </p:txBody>
      </p:sp>
      <p:sp>
        <p:nvSpPr>
          <p:cNvPr id="84" name="TextBox 64">
            <a:extLst>
              <a:ext uri="{FF2B5EF4-FFF2-40B4-BE49-F238E27FC236}">
                <a16:creationId xmlns:a16="http://schemas.microsoft.com/office/drawing/2014/main" id="{9E7D321B-D88F-ED47-BC89-2C78ADC205B5}"/>
              </a:ext>
            </a:extLst>
          </p:cNvPr>
          <p:cNvSpPr txBox="1"/>
          <p:nvPr/>
        </p:nvSpPr>
        <p:spPr>
          <a:xfrm>
            <a:off x="3123687" y="4394486"/>
            <a:ext cx="2021707" cy="707886"/>
          </a:xfrm>
          <a:prstGeom prst="rect">
            <a:avLst/>
          </a:prstGeom>
          <a:noFill/>
          <a:ln w="9525">
            <a:noFill/>
          </a:ln>
        </p:spPr>
        <p:txBody>
          <a:bodyPr wrap="none">
            <a:spAutoFit/>
          </a:bodyPr>
          <a:lstStyle/>
          <a:p>
            <a:r>
              <a:rPr lang="en-US" altLang="zh-CN" sz="2000" dirty="0">
                <a:latin typeface="Arial" panose="020B0604020202090204" pitchFamily="34" charset="0"/>
              </a:rPr>
              <a:t>Rest frame view</a:t>
            </a:r>
            <a:endParaRPr lang="en-US" altLang="zh-CN" sz="2000" b="0" baseline="0" dirty="0">
              <a:latin typeface="Arial" panose="020B0604020202090204" pitchFamily="34" charset="0"/>
            </a:endParaRPr>
          </a:p>
          <a:p>
            <a:r>
              <a:rPr lang="en-US" altLang="zh-CN" sz="2000" dirty="0">
                <a:latin typeface="Arial" panose="020B0604020202090204" pitchFamily="34" charset="0"/>
              </a:rPr>
              <a:t>( </a:t>
            </a:r>
            <a:r>
              <a:rPr lang="en-US" altLang="zh-CN" sz="2000" dirty="0" err="1">
                <a:latin typeface="Arial" panose="020B0604020202090204" pitchFamily="34" charset="0"/>
              </a:rPr>
              <a:t>p</a:t>
            </a:r>
            <a:r>
              <a:rPr lang="en-US" altLang="zh-CN" sz="2000" baseline="-25000" dirty="0" err="1">
                <a:latin typeface="Arial" panose="020B0604020202090204" pitchFamily="34" charset="0"/>
              </a:rPr>
              <a:t>y</a:t>
            </a:r>
            <a:r>
              <a:rPr lang="zh-CN" altLang="en-US" sz="2000" baseline="30000" dirty="0">
                <a:latin typeface="Arial" panose="020B0604020202090204" pitchFamily="34" charset="0"/>
              </a:rPr>
              <a:t>α</a:t>
            </a:r>
            <a:r>
              <a:rPr lang="en-US" altLang="zh-CN" sz="2000" dirty="0">
                <a:latin typeface="Arial" panose="020B0604020202090204" pitchFamily="34" charset="0"/>
              </a:rPr>
              <a:t>  &gt;  </a:t>
            </a:r>
            <a:r>
              <a:rPr lang="en-US" altLang="zh-CN" sz="2000" dirty="0" err="1">
                <a:latin typeface="Arial" panose="020B0604020202090204" pitchFamily="34" charset="0"/>
              </a:rPr>
              <a:t>p</a:t>
            </a:r>
            <a:r>
              <a:rPr lang="en-US" altLang="zh-CN" sz="2000" baseline="-25000" dirty="0" err="1">
                <a:latin typeface="Arial" panose="020B0604020202090204" pitchFamily="34" charset="0"/>
              </a:rPr>
              <a:t>y</a:t>
            </a:r>
            <a:r>
              <a:rPr lang="en-US" altLang="zh-CN" sz="2000" baseline="30000" dirty="0">
                <a:latin typeface="Arial" panose="020B0604020202090204" pitchFamily="34" charset="0"/>
              </a:rPr>
              <a:t>β</a:t>
            </a:r>
            <a:r>
              <a:rPr lang="en-US" altLang="zh-CN" sz="2000" dirty="0">
                <a:latin typeface="Arial" panose="020B0604020202090204" pitchFamily="34" charset="0"/>
              </a:rPr>
              <a:t> ) </a:t>
            </a:r>
            <a:endParaRPr lang="zh-CN" altLang="en-US" sz="2000" b="0" baseline="0" dirty="0">
              <a:latin typeface="Arial" panose="020B0604020202090204" pitchFamily="34" charset="0"/>
            </a:endParaRPr>
          </a:p>
        </p:txBody>
      </p:sp>
      <p:sp>
        <p:nvSpPr>
          <p:cNvPr id="85" name="Text Box 5">
            <a:extLst>
              <a:ext uri="{FF2B5EF4-FFF2-40B4-BE49-F238E27FC236}">
                <a16:creationId xmlns:a16="http://schemas.microsoft.com/office/drawing/2014/main" id="{45D24EEB-F0D6-1E46-9E73-D9D7C80F70A1}"/>
              </a:ext>
            </a:extLst>
          </p:cNvPr>
          <p:cNvSpPr txBox="1"/>
          <p:nvPr/>
        </p:nvSpPr>
        <p:spPr>
          <a:xfrm>
            <a:off x="371248" y="5500097"/>
            <a:ext cx="5460265" cy="1015663"/>
          </a:xfrm>
          <a:prstGeom prst="rect">
            <a:avLst/>
          </a:prstGeom>
          <a:noFill/>
          <a:ln w="28575" cap="flat" cmpd="sng">
            <a:noFill/>
            <a:prstDash val="solid"/>
            <a:miter/>
            <a:headEnd type="none" w="med" len="med"/>
            <a:tailEnd type="none" w="med" len="med"/>
          </a:ln>
        </p:spPr>
        <p:txBody>
          <a:bodyPr wrap="square">
            <a:spAutoFit/>
          </a:bodyPr>
          <a:lstStyle/>
          <a:p>
            <a:pPr eaLnBrk="0" hangingPunct="0"/>
            <a:r>
              <a:rPr lang="en-US" altLang="zh-CN" sz="2000" dirty="0">
                <a:latin typeface="Arial" panose="020B0604020202020204" pitchFamily="34" charset="0"/>
                <a:cs typeface="Arial" panose="020B0604020202020204" pitchFamily="34" charset="0"/>
                <a:sym typeface="+mn-ea"/>
              </a:rPr>
              <a:t>R</a:t>
            </a:r>
            <a:r>
              <a:rPr lang="en-US" altLang="zh-CN" sz="2000" b="0" baseline="0" dirty="0">
                <a:latin typeface="Arial" panose="020B0604020202020204" pitchFamily="34" charset="0"/>
                <a:cs typeface="Arial" panose="020B0604020202020204" pitchFamily="34" charset="0"/>
                <a:sym typeface="+mn-ea"/>
              </a:rPr>
              <a:t>est frame has the best sensitivity to momentum ordering.</a:t>
            </a:r>
          </a:p>
          <a:p>
            <a:pPr eaLnBrk="0" hangingPunct="0"/>
            <a:endParaRPr lang="en-US" altLang="zh-CN" sz="2000" b="0" baseline="0" dirty="0">
              <a:latin typeface="Arial" panose="020B0604020202020204" pitchFamily="34" charset="0"/>
              <a:cs typeface="Arial" panose="020B0604020202020204" pitchFamily="34" charset="0"/>
              <a:sym typeface="+mn-ea"/>
            </a:endParaRPr>
          </a:p>
        </p:txBody>
      </p:sp>
      <p:pic>
        <p:nvPicPr>
          <p:cNvPr id="4" name="Picture 3">
            <a:extLst>
              <a:ext uri="{FF2B5EF4-FFF2-40B4-BE49-F238E27FC236}">
                <a16:creationId xmlns:a16="http://schemas.microsoft.com/office/drawing/2014/main" id="{9CF7B93B-87C4-9E44-B220-9B3425EB4068}"/>
              </a:ext>
            </a:extLst>
          </p:cNvPr>
          <p:cNvPicPr>
            <a:picLocks noChangeAspect="1"/>
          </p:cNvPicPr>
          <p:nvPr/>
        </p:nvPicPr>
        <p:blipFill>
          <a:blip r:embed="rId6"/>
          <a:stretch>
            <a:fillRect/>
          </a:stretch>
        </p:blipFill>
        <p:spPr>
          <a:xfrm>
            <a:off x="8075869" y="2083203"/>
            <a:ext cx="2501900" cy="2362200"/>
          </a:xfrm>
          <a:prstGeom prst="rect">
            <a:avLst/>
          </a:prstGeom>
          <a:noFill/>
          <a:effectLst>
            <a:outerShdw blurRad="50800" dist="50800" dir="5400000" sx="40000" sy="40000" algn="ctr" rotWithShape="0">
              <a:schemeClr val="tx1">
                <a:alpha val="43000"/>
              </a:schemeClr>
            </a:outerShdw>
          </a:effectLst>
        </p:spPr>
      </p:pic>
      <p:sp>
        <p:nvSpPr>
          <p:cNvPr id="5" name="TextBox 4">
            <a:extLst>
              <a:ext uri="{FF2B5EF4-FFF2-40B4-BE49-F238E27FC236}">
                <a16:creationId xmlns:a16="http://schemas.microsoft.com/office/drawing/2014/main" id="{3B9573D3-BE96-3146-8ED3-74B5684F7CBA}"/>
              </a:ext>
            </a:extLst>
          </p:cNvPr>
          <p:cNvSpPr txBox="1"/>
          <p:nvPr/>
        </p:nvSpPr>
        <p:spPr>
          <a:xfrm>
            <a:off x="8019292" y="2254189"/>
            <a:ext cx="2706964" cy="2308324"/>
          </a:xfrm>
          <a:prstGeom prst="rect">
            <a:avLst/>
          </a:prstGeom>
          <a:noFill/>
          <a:ln>
            <a:solidFill>
              <a:schemeClr val="tx1"/>
            </a:solidFill>
          </a:ln>
        </p:spPr>
        <p:txBody>
          <a:bodyPr wrap="square" rtlCol="0">
            <a:spAutoFit/>
          </a:bodyPr>
          <a:lstStyle/>
          <a:p>
            <a:endParaRPr lang="en-US" sz="2400" dirty="0">
              <a:solidFill>
                <a:srgbClr val="000000"/>
              </a:solidFill>
              <a:latin typeface="Times New Roman" charset="0"/>
              <a:ea typeface="Times New Roman" charset="0"/>
              <a:cs typeface="Times New Roman" charset="0"/>
            </a:endParaRPr>
          </a:p>
          <a:p>
            <a:endParaRPr lang="en-US" sz="2400" dirty="0">
              <a:solidFill>
                <a:srgbClr val="000000"/>
              </a:solidFill>
              <a:latin typeface="Times New Roman" charset="0"/>
              <a:ea typeface="Times New Roman" charset="0"/>
              <a:cs typeface="Times New Roman" charset="0"/>
            </a:endParaRPr>
          </a:p>
          <a:p>
            <a:endParaRPr lang="en-US" sz="2400" dirty="0">
              <a:solidFill>
                <a:srgbClr val="000000"/>
              </a:solidFill>
              <a:latin typeface="Times New Roman" charset="0"/>
              <a:ea typeface="Times New Roman" charset="0"/>
              <a:cs typeface="Times New Roman" charset="0"/>
            </a:endParaRPr>
          </a:p>
          <a:p>
            <a:endParaRPr lang="en-US" sz="2400" dirty="0">
              <a:solidFill>
                <a:srgbClr val="000000"/>
              </a:solidFill>
              <a:latin typeface="Times New Roman" charset="0"/>
              <a:ea typeface="Times New Roman" charset="0"/>
              <a:cs typeface="Times New Roman" charset="0"/>
            </a:endParaRPr>
          </a:p>
          <a:p>
            <a:endParaRPr lang="en-US" sz="2400" dirty="0">
              <a:solidFill>
                <a:srgbClr val="000000"/>
              </a:solidFill>
              <a:latin typeface="Times New Roman" charset="0"/>
              <a:ea typeface="Times New Roman" charset="0"/>
              <a:cs typeface="Times New Roman" charset="0"/>
            </a:endParaRPr>
          </a:p>
          <a:p>
            <a:endParaRPr lang="en-US" sz="2400" dirty="0">
              <a:solidFill>
                <a:srgbClr val="000000"/>
              </a:solidFill>
              <a:latin typeface="Times New Roman" charset="0"/>
              <a:ea typeface="Times New Roman" charset="0"/>
              <a:cs typeface="Times New Roman" charset="0"/>
            </a:endParaRPr>
          </a:p>
        </p:txBody>
      </p:sp>
      <p:sp>
        <p:nvSpPr>
          <p:cNvPr id="106" name="TextBox 105">
            <a:extLst>
              <a:ext uri="{FF2B5EF4-FFF2-40B4-BE49-F238E27FC236}">
                <a16:creationId xmlns:a16="http://schemas.microsoft.com/office/drawing/2014/main" id="{1216E895-EBC5-CE49-8F0B-F4296249197A}"/>
              </a:ext>
            </a:extLst>
          </p:cNvPr>
          <p:cNvSpPr txBox="1"/>
          <p:nvPr/>
        </p:nvSpPr>
        <p:spPr>
          <a:xfrm>
            <a:off x="10105680" y="1400516"/>
            <a:ext cx="1353704" cy="400110"/>
          </a:xfrm>
          <a:prstGeom prst="rect">
            <a:avLst/>
          </a:prstGeom>
          <a:noFill/>
        </p:spPr>
        <p:txBody>
          <a:bodyPr wrap="none" rtlCol="0">
            <a:spAutoFit/>
          </a:bodyPr>
          <a:lstStyle/>
          <a:p>
            <a:r>
              <a:rPr lang="en-US" sz="2000" dirty="0">
                <a:solidFill>
                  <a:srgbClr val="000000"/>
                </a:solidFill>
                <a:latin typeface="Arial" panose="020B0604020202020204" pitchFamily="34" charset="0"/>
                <a:ea typeface="Times New Roman" charset="0"/>
                <a:cs typeface="Arial" panose="020B0604020202020204" pitchFamily="34" charset="0"/>
              </a:rPr>
              <a:t>Toy model</a:t>
            </a:r>
          </a:p>
        </p:txBody>
      </p:sp>
      <p:sp>
        <p:nvSpPr>
          <p:cNvPr id="107" name="TextBox 106">
            <a:extLst>
              <a:ext uri="{FF2B5EF4-FFF2-40B4-BE49-F238E27FC236}">
                <a16:creationId xmlns:a16="http://schemas.microsoft.com/office/drawing/2014/main" id="{1082FC05-64DC-F342-B657-BD08AAF7F267}"/>
              </a:ext>
            </a:extLst>
          </p:cNvPr>
          <p:cNvSpPr txBox="1"/>
          <p:nvPr/>
        </p:nvSpPr>
        <p:spPr>
          <a:xfrm>
            <a:off x="10313161" y="1874948"/>
            <a:ext cx="1067921" cy="400110"/>
          </a:xfrm>
          <a:prstGeom prst="rect">
            <a:avLst/>
          </a:prstGeom>
          <a:noFill/>
        </p:spPr>
        <p:txBody>
          <a:bodyPr wrap="none" rtlCol="0">
            <a:spAutoFit/>
          </a:bodyPr>
          <a:lstStyle/>
          <a:p>
            <a:r>
              <a:rPr lang="en-US" sz="2000" dirty="0">
                <a:solidFill>
                  <a:srgbClr val="000000"/>
                </a:solidFill>
                <a:latin typeface="Arial" panose="020B0604020202020204" pitchFamily="34" charset="0"/>
                <a:ea typeface="Times New Roman" charset="0"/>
                <a:cs typeface="Arial" panose="020B0604020202020204" pitchFamily="34" charset="0"/>
              </a:rPr>
              <a:t>30-40%</a:t>
            </a:r>
          </a:p>
        </p:txBody>
      </p:sp>
      <p:grpSp>
        <p:nvGrpSpPr>
          <p:cNvPr id="71" name="Group 70">
            <a:extLst>
              <a:ext uri="{FF2B5EF4-FFF2-40B4-BE49-F238E27FC236}">
                <a16:creationId xmlns:a16="http://schemas.microsoft.com/office/drawing/2014/main" id="{0B5102C8-6C72-2045-B41C-9F3F8D90EE9E}"/>
              </a:ext>
            </a:extLst>
          </p:cNvPr>
          <p:cNvGrpSpPr/>
          <p:nvPr/>
        </p:nvGrpSpPr>
        <p:grpSpPr>
          <a:xfrm>
            <a:off x="7021827" y="5422167"/>
            <a:ext cx="4330700" cy="760095"/>
            <a:chOff x="-93" y="3970"/>
            <a:chExt cx="6820" cy="1197"/>
          </a:xfrm>
        </p:grpSpPr>
        <p:pic>
          <p:nvPicPr>
            <p:cNvPr id="75" name="334E55B0-647D-440b-865C-3EC943EB4CBC-1" descr="wpsoffice">
              <a:extLst>
                <a:ext uri="{FF2B5EF4-FFF2-40B4-BE49-F238E27FC236}">
                  <a16:creationId xmlns:a16="http://schemas.microsoft.com/office/drawing/2014/main" id="{E5AFE340-FAA6-EF44-B004-EE377622B637}"/>
                </a:ext>
              </a:extLst>
            </p:cNvPr>
            <p:cNvPicPr>
              <a:picLocks noChangeAspect="1"/>
            </p:cNvPicPr>
            <p:nvPr/>
          </p:nvPicPr>
          <p:blipFill>
            <a:blip r:embed="rId7"/>
            <a:stretch>
              <a:fillRect/>
            </a:stretch>
          </p:blipFill>
          <p:spPr>
            <a:xfrm>
              <a:off x="6712" y="5152"/>
              <a:ext cx="15" cy="15"/>
            </a:xfrm>
            <a:prstGeom prst="rect">
              <a:avLst/>
            </a:prstGeom>
          </p:spPr>
        </p:pic>
        <p:grpSp>
          <p:nvGrpSpPr>
            <p:cNvPr id="76" name="Group 75">
              <a:extLst>
                <a:ext uri="{FF2B5EF4-FFF2-40B4-BE49-F238E27FC236}">
                  <a16:creationId xmlns:a16="http://schemas.microsoft.com/office/drawing/2014/main" id="{F06DD759-16F9-BB4F-93BE-EB990DE12141}"/>
                </a:ext>
              </a:extLst>
            </p:cNvPr>
            <p:cNvGrpSpPr/>
            <p:nvPr/>
          </p:nvGrpSpPr>
          <p:grpSpPr>
            <a:xfrm>
              <a:off x="-93" y="3970"/>
              <a:ext cx="5524" cy="1057"/>
              <a:chOff x="-93" y="7930"/>
              <a:chExt cx="5524" cy="1057"/>
            </a:xfrm>
          </p:grpSpPr>
          <p:sp>
            <p:nvSpPr>
              <p:cNvPr id="77" name="TextBox 76">
                <a:extLst>
                  <a:ext uri="{FF2B5EF4-FFF2-40B4-BE49-F238E27FC236}">
                    <a16:creationId xmlns:a16="http://schemas.microsoft.com/office/drawing/2014/main" id="{D8C6C841-0147-8543-AD22-ED39A8890F80}"/>
                  </a:ext>
                </a:extLst>
              </p:cNvPr>
              <p:cNvSpPr txBox="1"/>
              <p:nvPr/>
            </p:nvSpPr>
            <p:spPr>
              <a:xfrm>
                <a:off x="859" y="8371"/>
                <a:ext cx="186" cy="1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rtl="0" latinLnBrk="1" hangingPunct="0"/>
                <a:r>
                  <a:rPr lang="en-US" altLang="zh-CN" sz="100" b="1" dirty="0">
                    <a:solidFill>
                      <a:schemeClr val="accent1"/>
                    </a:solidFill>
                  </a:rPr>
                  <a:t>Observable:</a:t>
                </a:r>
                <a:endParaRPr kumimoji="0" lang="en-US" sz="2530" b="0" i="0" u="none" strike="noStrike" cap="none" spc="0" normalizeH="0" baseline="0" dirty="0">
                  <a:ln>
                    <a:noFill/>
                  </a:ln>
                  <a:solidFill>
                    <a:schemeClr val="accent1"/>
                  </a:solidFill>
                  <a:effectLst/>
                  <a:uFillTx/>
                  <a:sym typeface="Helvetica Light"/>
                </a:endParaRPr>
              </a:p>
            </p:txBody>
          </p:sp>
          <p:pic>
            <p:nvPicPr>
              <p:cNvPr id="78" name="334E55B0-647D-440b-865C-3EC943EB4CBC-2" descr="wpsoffice">
                <a:extLst>
                  <a:ext uri="{FF2B5EF4-FFF2-40B4-BE49-F238E27FC236}">
                    <a16:creationId xmlns:a16="http://schemas.microsoft.com/office/drawing/2014/main" id="{B65572A2-9401-F547-9906-AB338F5135CB}"/>
                  </a:ext>
                </a:extLst>
              </p:cNvPr>
              <p:cNvPicPr>
                <a:picLocks noChangeAspect="1"/>
              </p:cNvPicPr>
              <p:nvPr/>
            </p:nvPicPr>
            <p:blipFill>
              <a:blip r:embed="rId8"/>
              <a:stretch>
                <a:fillRect/>
              </a:stretch>
            </p:blipFill>
            <p:spPr>
              <a:xfrm>
                <a:off x="-93" y="7930"/>
                <a:ext cx="2582" cy="1057"/>
              </a:xfrm>
              <a:prstGeom prst="rect">
                <a:avLst/>
              </a:prstGeom>
            </p:spPr>
          </p:pic>
          <p:sp>
            <p:nvSpPr>
              <p:cNvPr id="79" name="Text Box 13">
                <a:extLst>
                  <a:ext uri="{FF2B5EF4-FFF2-40B4-BE49-F238E27FC236}">
                    <a16:creationId xmlns:a16="http://schemas.microsoft.com/office/drawing/2014/main" id="{3256D880-5766-7541-9294-B560ACE4DEE3}"/>
                  </a:ext>
                </a:extLst>
              </p:cNvPr>
              <p:cNvSpPr txBox="1"/>
              <p:nvPr/>
            </p:nvSpPr>
            <p:spPr>
              <a:xfrm>
                <a:off x="2573" y="8033"/>
                <a:ext cx="2858" cy="630"/>
              </a:xfrm>
              <a:prstGeom prst="rect">
                <a:avLst/>
              </a:prstGeom>
              <a:noFill/>
            </p:spPr>
            <p:txBody>
              <a:bodyPr wrap="none" rtlCol="0">
                <a:spAutoFit/>
              </a:bodyPr>
              <a:lstStyle/>
              <a:p>
                <a:r>
                  <a:rPr lang="en-US" sz="2000" b="0" baseline="0" dirty="0">
                    <a:latin typeface="Arial" panose="020B0604020202020204" pitchFamily="34" charset="0"/>
                    <a:cs typeface="Arial" panose="020B0604020202020204" pitchFamily="34" charset="0"/>
                  </a:rPr>
                  <a:t>(&gt;1 with CME)</a:t>
                </a:r>
              </a:p>
            </p:txBody>
          </p:sp>
        </p:grpSp>
      </p:grpSp>
      <p:sp>
        <p:nvSpPr>
          <p:cNvPr id="6" name="Footer Placeholder 5">
            <a:extLst>
              <a:ext uri="{FF2B5EF4-FFF2-40B4-BE49-F238E27FC236}">
                <a16:creationId xmlns:a16="http://schemas.microsoft.com/office/drawing/2014/main" id="{7D79E370-B9C8-F74C-A031-A21896846495}"/>
              </a:ext>
            </a:extLst>
          </p:cNvPr>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9" name="Date Placeholder 8">
            <a:extLst>
              <a:ext uri="{FF2B5EF4-FFF2-40B4-BE49-F238E27FC236}">
                <a16:creationId xmlns:a16="http://schemas.microsoft.com/office/drawing/2014/main" id="{D469CA26-1947-E74B-8661-D3298E90BFAF}"/>
              </a:ext>
            </a:extLst>
          </p:cNvPr>
          <p:cNvSpPr>
            <a:spLocks noGrp="1"/>
          </p:cNvSpPr>
          <p:nvPr>
            <p:ph type="dt" sz="half" idx="10"/>
          </p:nvPr>
        </p:nvSpPr>
        <p:spPr/>
        <p:txBody>
          <a:bodyPr/>
          <a:lstStyle/>
          <a:p>
            <a:r>
              <a:rPr kumimoji="1" lang="en-US" altLang="zh-CN"/>
              <a:t>Yufu Lin</a:t>
            </a:r>
            <a:endParaRPr kumimoji="1" lang="zh-CN" altLang="en-US"/>
          </a:p>
        </p:txBody>
      </p:sp>
      <p:sp>
        <p:nvSpPr>
          <p:cNvPr id="2" name="Slide Number Placeholder 1">
            <a:extLst>
              <a:ext uri="{FF2B5EF4-FFF2-40B4-BE49-F238E27FC236}">
                <a16:creationId xmlns:a16="http://schemas.microsoft.com/office/drawing/2014/main" id="{FF94B115-EE0A-4649-8D1D-936146BC58F2}"/>
              </a:ext>
            </a:extLst>
          </p:cNvPr>
          <p:cNvSpPr>
            <a:spLocks noGrp="1"/>
          </p:cNvSpPr>
          <p:nvPr>
            <p:ph type="sldNum" sz="quarter" idx="12"/>
          </p:nvPr>
        </p:nvSpPr>
        <p:spPr/>
        <p:txBody>
          <a:bodyPr/>
          <a:lstStyle/>
          <a:p>
            <a:fld id="{4E9CE723-9E13-E64D-969C-AFC3C0AC44EC}" type="slidenum">
              <a:rPr kumimoji="1" lang="zh-CN" altLang="en-US" smtClean="0"/>
              <a:t>19</a:t>
            </a:fld>
            <a:endParaRPr kumimoji="1" lang="zh-CN" altLang="en-US"/>
          </a:p>
        </p:txBody>
      </p:sp>
    </p:spTree>
    <p:extLst>
      <p:ext uri="{BB962C8B-B14F-4D97-AF65-F5344CB8AC3E}">
        <p14:creationId xmlns:p14="http://schemas.microsoft.com/office/powerpoint/2010/main" val="395830260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Line 7">
            <a:extLst>
              <a:ext uri="{FF2B5EF4-FFF2-40B4-BE49-F238E27FC236}">
                <a16:creationId xmlns:a16="http://schemas.microsoft.com/office/drawing/2014/main" id="{C26C068D-CE5F-8C44-8BA2-736250BF5995}"/>
              </a:ext>
            </a:extLst>
          </p:cNvPr>
          <p:cNvSpPr/>
          <p:nvPr/>
        </p:nvSpPr>
        <p:spPr>
          <a:xfrm flipV="1">
            <a:off x="349250" y="80148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sp>
        <p:nvSpPr>
          <p:cNvPr id="8" name="CustomShape 2">
            <a:extLst>
              <a:ext uri="{FF2B5EF4-FFF2-40B4-BE49-F238E27FC236}">
                <a16:creationId xmlns:a16="http://schemas.microsoft.com/office/drawing/2014/main" id="{2ECBFD2C-862F-4041-9783-8018111D55AB}"/>
              </a:ext>
            </a:extLst>
          </p:cNvPr>
          <p:cNvSpPr/>
          <p:nvPr/>
        </p:nvSpPr>
        <p:spPr>
          <a:xfrm>
            <a:off x="-1" y="136332"/>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lnSpc>
                <a:spcPct val="100000"/>
              </a:lnSpc>
            </a:pPr>
            <a:r>
              <a:rPr lang="en-US" sz="2800" spc="-1" dirty="0">
                <a:uFill>
                  <a:solidFill>
                    <a:srgbClr val="FFFFFF"/>
                  </a:solidFill>
                </a:uFill>
                <a:latin typeface="+mj-lt"/>
                <a:cs typeface="Arial" panose="020B0604020202020204" pitchFamily="34" charset="0"/>
              </a:rPr>
              <a:t>Chiral magnetic effect(CME)  and isobar collisions</a:t>
            </a:r>
          </a:p>
        </p:txBody>
      </p:sp>
      <p:sp>
        <p:nvSpPr>
          <p:cNvPr id="54" name="Line 7">
            <a:extLst>
              <a:ext uri="{FF2B5EF4-FFF2-40B4-BE49-F238E27FC236}">
                <a16:creationId xmlns:a16="http://schemas.microsoft.com/office/drawing/2014/main" id="{DBF8F479-B84B-3740-8AA4-64FEF8AFB2F6}"/>
              </a:ext>
            </a:extLst>
          </p:cNvPr>
          <p:cNvSpPr/>
          <p:nvPr/>
        </p:nvSpPr>
        <p:spPr>
          <a:xfrm>
            <a:off x="0" y="6407163"/>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pic>
        <p:nvPicPr>
          <p:cNvPr id="12" name="图片 7">
            <a:extLst>
              <a:ext uri="{FF2B5EF4-FFF2-40B4-BE49-F238E27FC236}">
                <a16:creationId xmlns:a16="http://schemas.microsoft.com/office/drawing/2014/main" id="{09AD8C8C-0A94-844C-8DB7-D72CA60F84C5}"/>
              </a:ext>
            </a:extLst>
          </p:cNvPr>
          <p:cNvPicPr>
            <a:picLocks noChangeAspect="1"/>
          </p:cNvPicPr>
          <p:nvPr/>
        </p:nvPicPr>
        <p:blipFill>
          <a:blip r:embed="rId3"/>
          <a:stretch>
            <a:fillRect/>
          </a:stretch>
        </p:blipFill>
        <p:spPr>
          <a:xfrm>
            <a:off x="-1" y="78249"/>
            <a:ext cx="837116" cy="646331"/>
          </a:xfrm>
          <a:prstGeom prst="rect">
            <a:avLst/>
          </a:prstGeom>
        </p:spPr>
      </p:pic>
      <p:pic>
        <p:nvPicPr>
          <p:cNvPr id="11" name="Picture 10">
            <a:extLst>
              <a:ext uri="{FF2B5EF4-FFF2-40B4-BE49-F238E27FC236}">
                <a16:creationId xmlns:a16="http://schemas.microsoft.com/office/drawing/2014/main" id="{474D96C0-D06A-EB44-8602-F55061F779D3}"/>
              </a:ext>
            </a:extLst>
          </p:cNvPr>
          <p:cNvPicPr>
            <a:picLocks noChangeAspect="1"/>
          </p:cNvPicPr>
          <p:nvPr/>
        </p:nvPicPr>
        <p:blipFill rotWithShape="1">
          <a:blip r:embed="rId4"/>
          <a:srcRect t="7322"/>
          <a:stretch/>
        </p:blipFill>
        <p:spPr>
          <a:xfrm>
            <a:off x="6066000" y="1947778"/>
            <a:ext cx="5089200" cy="2279442"/>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26E96CD-B930-4940-8C20-E7CC6E9706CA}"/>
                  </a:ext>
                </a:extLst>
              </p:cNvPr>
              <p:cNvSpPr txBox="1"/>
              <p:nvPr/>
            </p:nvSpPr>
            <p:spPr>
              <a:xfrm>
                <a:off x="5327503" y="4330595"/>
                <a:ext cx="6360915" cy="1200329"/>
              </a:xfrm>
              <a:prstGeom prst="rect">
                <a:avLst/>
              </a:prstGeom>
              <a:noFill/>
            </p:spPr>
            <p:txBody>
              <a:bodyPr wrap="square" rtlCol="0">
                <a:spAutoFit/>
              </a:bodyPr>
              <a:lstStyle/>
              <a:p>
                <a:pPr marL="342900" indent="-342900" algn="l">
                  <a:buFont typeface="Wingdings" pitchFamily="2" charset="2"/>
                  <a:buChar char="ü"/>
                </a:pPr>
                <a14:m>
                  <m:oMath xmlns:m="http://schemas.openxmlformats.org/officeDocument/2006/math">
                    <m:sSub>
                      <m:sSubPr>
                        <m:ctrlPr>
                          <a:rPr lang="en-CN" sz="2400" i="1" smtClean="0">
                            <a:solidFill>
                              <a:srgbClr val="0432FF"/>
                            </a:solidFill>
                            <a:latin typeface="Cambria Math" panose="02040503050406030204" pitchFamily="18" charset="0"/>
                            <a:cs typeface="Arial" panose="020B0604020202020204" pitchFamily="34" charset="0"/>
                          </a:rPr>
                        </m:ctrlPr>
                      </m:sSubPr>
                      <m:e>
                        <m:r>
                          <a:rPr lang="en-US" sz="2400" b="0" i="1" smtClean="0">
                            <a:solidFill>
                              <a:srgbClr val="0432FF"/>
                            </a:solidFill>
                            <a:latin typeface="Cambria Math" panose="02040503050406030204" pitchFamily="18" charset="0"/>
                            <a:cs typeface="Arial" panose="020B0604020202020204" pitchFamily="34" charset="0"/>
                          </a:rPr>
                          <m:t>𝐵</m:t>
                        </m:r>
                      </m:e>
                      <m:sub>
                        <m:r>
                          <a:rPr lang="en-US" sz="2400" b="0" i="1" smtClean="0">
                            <a:solidFill>
                              <a:srgbClr val="0432FF"/>
                            </a:solidFill>
                            <a:latin typeface="Cambria Math" panose="02040503050406030204" pitchFamily="18" charset="0"/>
                            <a:cs typeface="Arial" panose="020B0604020202020204" pitchFamily="34" charset="0"/>
                          </a:rPr>
                          <m:t>𝑅𝑢</m:t>
                        </m:r>
                      </m:sub>
                    </m:sSub>
                    <m:r>
                      <a:rPr lang="en-CN" sz="2400" b="0" i="1" smtClean="0">
                        <a:solidFill>
                          <a:srgbClr val="0432FF"/>
                        </a:solidFill>
                        <a:latin typeface="Cambria Math" panose="02040503050406030204" pitchFamily="18" charset="0"/>
                        <a:ea typeface="Cambria Math" panose="02040503050406030204" pitchFamily="18" charset="0"/>
                        <a:cs typeface="Arial" panose="020B0604020202020204" pitchFamily="34" charset="0"/>
                      </a:rPr>
                      <m:t>&gt;</m:t>
                    </m:r>
                    <m:sSub>
                      <m:sSubPr>
                        <m:ctrlPr>
                          <a:rPr lang="en-CN" sz="2400" i="1" smtClean="0">
                            <a:solidFill>
                              <a:srgbClr val="0432FF"/>
                            </a:solidFill>
                            <a:latin typeface="Cambria Math" panose="02040503050406030204" pitchFamily="18" charset="0"/>
                            <a:ea typeface="Cambria Math" panose="02040503050406030204" pitchFamily="18" charset="0"/>
                            <a:cs typeface="Arial" panose="020B0604020202020204" pitchFamily="34" charset="0"/>
                          </a:rPr>
                        </m:ctrlPr>
                      </m:sSubPr>
                      <m:e>
                        <m:r>
                          <a:rPr lang="en-US" sz="2400" b="0" i="1" smtClean="0">
                            <a:solidFill>
                              <a:srgbClr val="0432FF"/>
                            </a:solidFill>
                            <a:latin typeface="Cambria Math" panose="02040503050406030204" pitchFamily="18" charset="0"/>
                            <a:ea typeface="Cambria Math" panose="02040503050406030204" pitchFamily="18" charset="0"/>
                            <a:cs typeface="Arial" panose="020B0604020202020204" pitchFamily="34" charset="0"/>
                          </a:rPr>
                          <m:t>𝐵</m:t>
                        </m:r>
                      </m:e>
                      <m:sub>
                        <m:r>
                          <a:rPr lang="en-US" sz="2400" b="0" i="1" smtClean="0">
                            <a:solidFill>
                              <a:srgbClr val="0432FF"/>
                            </a:solidFill>
                            <a:latin typeface="Cambria Math" panose="02040503050406030204" pitchFamily="18" charset="0"/>
                            <a:ea typeface="Cambria Math" panose="02040503050406030204" pitchFamily="18" charset="0"/>
                            <a:cs typeface="Arial" panose="020B0604020202020204" pitchFamily="34" charset="0"/>
                          </a:rPr>
                          <m:t>𝑍𝑟</m:t>
                        </m:r>
                      </m:sub>
                    </m:sSub>
                  </m:oMath>
                </a14:m>
                <a:r>
                  <a:rPr lang="en-CN" sz="2400" dirty="0">
                    <a:solidFill>
                      <a:srgbClr val="0432FF"/>
                    </a:solidFill>
                    <a:ea typeface="Times New Roman" charset="0"/>
                    <a:cs typeface="Arial" panose="020B0604020202020204" pitchFamily="34" charset="0"/>
                  </a:rPr>
                  <a:t>, by about 12-20%, and the CME signal will larger in Ru</a:t>
                </a:r>
                <a:r>
                  <a:rPr lang="zh-CN" altLang="en-US" sz="2400" dirty="0">
                    <a:solidFill>
                      <a:srgbClr val="0432FF"/>
                    </a:solidFill>
                    <a:ea typeface="Times New Roman" charset="0"/>
                    <a:cs typeface="Arial" panose="020B0604020202020204" pitchFamily="34" charset="0"/>
                  </a:rPr>
                  <a:t> </a:t>
                </a:r>
                <a:r>
                  <a:rPr lang="en-US" altLang="zh-CN" sz="2400" dirty="0">
                    <a:solidFill>
                      <a:srgbClr val="0432FF"/>
                    </a:solidFill>
                    <a:ea typeface="Times New Roman" charset="0"/>
                    <a:cs typeface="Arial" panose="020B0604020202020204" pitchFamily="34" charset="0"/>
                  </a:rPr>
                  <a:t>than in Zr, when backgrounds remain the same.</a:t>
                </a:r>
                <a:endParaRPr lang="en-CN" sz="2400" dirty="0">
                  <a:solidFill>
                    <a:srgbClr val="0432FF"/>
                  </a:solidFill>
                  <a:ea typeface="Times New Roman"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426E96CD-B930-4940-8C20-E7CC6E9706CA}"/>
                  </a:ext>
                </a:extLst>
              </p:cNvPr>
              <p:cNvSpPr txBox="1">
                <a:spLocks noRot="1" noChangeAspect="1" noMove="1" noResize="1" noEditPoints="1" noAdjustHandles="1" noChangeArrowheads="1" noChangeShapeType="1" noTextEdit="1"/>
              </p:cNvSpPr>
              <p:nvPr/>
            </p:nvSpPr>
            <p:spPr>
              <a:xfrm>
                <a:off x="5327503" y="4330595"/>
                <a:ext cx="6360915" cy="1200329"/>
              </a:xfrm>
              <a:prstGeom prst="rect">
                <a:avLst/>
              </a:prstGeom>
              <a:blipFill>
                <a:blip r:embed="rId5"/>
                <a:stretch>
                  <a:fillRect l="-1394" t="-4167" r="-1793" b="-10417"/>
                </a:stretch>
              </a:blipFill>
            </p:spPr>
            <p:txBody>
              <a:bodyPr/>
              <a:lstStyle/>
              <a:p>
                <a:r>
                  <a:rPr lang="en-CN">
                    <a:noFill/>
                  </a:rPr>
                  <a:t> </a:t>
                </a:r>
              </a:p>
            </p:txBody>
          </p:sp>
        </mc:Fallback>
      </mc:AlternateContent>
      <p:sp>
        <p:nvSpPr>
          <p:cNvPr id="5" name="Footer Placeholder 4">
            <a:extLst>
              <a:ext uri="{FF2B5EF4-FFF2-40B4-BE49-F238E27FC236}">
                <a16:creationId xmlns:a16="http://schemas.microsoft.com/office/drawing/2014/main" id="{CC4F1DBE-B70E-BA46-B318-458D6B9101A4}"/>
              </a:ext>
            </a:extLst>
          </p:cNvPr>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dirty="0"/>
          </a:p>
        </p:txBody>
      </p:sp>
      <p:sp>
        <p:nvSpPr>
          <p:cNvPr id="4" name="Date Placeholder 3">
            <a:extLst>
              <a:ext uri="{FF2B5EF4-FFF2-40B4-BE49-F238E27FC236}">
                <a16:creationId xmlns:a16="http://schemas.microsoft.com/office/drawing/2014/main" id="{ACFDD5E1-A4BA-A341-A83B-EB34614D5D00}"/>
              </a:ext>
            </a:extLst>
          </p:cNvPr>
          <p:cNvSpPr>
            <a:spLocks noGrp="1"/>
          </p:cNvSpPr>
          <p:nvPr>
            <p:ph type="dt" sz="half" idx="10"/>
          </p:nvPr>
        </p:nvSpPr>
        <p:spPr/>
        <p:txBody>
          <a:bodyPr/>
          <a:lstStyle/>
          <a:p>
            <a:r>
              <a:rPr kumimoji="1" lang="en-US" altLang="zh-CN"/>
              <a:t>Yufu Lin</a:t>
            </a:r>
            <a:endParaRPr kumimoji="1" lang="zh-CN" altLang="en-US"/>
          </a:p>
        </p:txBody>
      </p:sp>
      <p:sp>
        <p:nvSpPr>
          <p:cNvPr id="2" name="Slide Number Placeholder 1">
            <a:extLst>
              <a:ext uri="{FF2B5EF4-FFF2-40B4-BE49-F238E27FC236}">
                <a16:creationId xmlns:a16="http://schemas.microsoft.com/office/drawing/2014/main" id="{A51647F7-BEE1-BA4C-B694-C519629B9483}"/>
              </a:ext>
            </a:extLst>
          </p:cNvPr>
          <p:cNvSpPr>
            <a:spLocks noGrp="1"/>
          </p:cNvSpPr>
          <p:nvPr>
            <p:ph type="sldNum" sz="quarter" idx="12"/>
          </p:nvPr>
        </p:nvSpPr>
        <p:spPr/>
        <p:txBody>
          <a:bodyPr/>
          <a:lstStyle/>
          <a:p>
            <a:fld id="{4E9CE723-9E13-E64D-969C-AFC3C0AC44EC}" type="slidenum">
              <a:rPr kumimoji="1" lang="zh-CN" altLang="en-US" smtClean="0"/>
              <a:t>2</a:t>
            </a:fld>
            <a:endParaRPr kumimoji="1" lang="zh-CN" altLang="en-US"/>
          </a:p>
        </p:txBody>
      </p:sp>
      <p:sp>
        <p:nvSpPr>
          <p:cNvPr id="3" name="TextBox 2">
            <a:extLst>
              <a:ext uri="{FF2B5EF4-FFF2-40B4-BE49-F238E27FC236}">
                <a16:creationId xmlns:a16="http://schemas.microsoft.com/office/drawing/2014/main" id="{903B5860-A7FB-5048-B7E4-59B3607D0695}"/>
              </a:ext>
            </a:extLst>
          </p:cNvPr>
          <p:cNvSpPr txBox="1"/>
          <p:nvPr/>
        </p:nvSpPr>
        <p:spPr>
          <a:xfrm>
            <a:off x="4998680" y="973147"/>
            <a:ext cx="7264658" cy="830997"/>
          </a:xfrm>
          <a:prstGeom prst="rect">
            <a:avLst/>
          </a:prstGeom>
          <a:noFill/>
        </p:spPr>
        <p:txBody>
          <a:bodyPr wrap="square" rtlCol="0">
            <a:spAutoFit/>
          </a:bodyPr>
          <a:lstStyle/>
          <a:p>
            <a:pPr marL="342900" indent="-342900" algn="l">
              <a:buFont typeface="Wingdings" pitchFamily="2" charset="2"/>
              <a:buChar char="Ø"/>
            </a:pPr>
            <a:r>
              <a:rPr lang="en-CN" sz="2400" b="0" i="0" dirty="0">
                <a:solidFill>
                  <a:srgbClr val="555555"/>
                </a:solidFill>
                <a:effectLst/>
              </a:rPr>
              <a:t>CME: Charge seperation along the B due to strong magnetic effect and local CP violation.</a:t>
            </a:r>
          </a:p>
        </p:txBody>
      </p:sp>
      <p:pic>
        <p:nvPicPr>
          <p:cNvPr id="15" name="Picture 14">
            <a:extLst>
              <a:ext uri="{FF2B5EF4-FFF2-40B4-BE49-F238E27FC236}">
                <a16:creationId xmlns:a16="http://schemas.microsoft.com/office/drawing/2014/main" id="{914982AF-E002-C14F-83C5-DF0302155FFA}"/>
              </a:ext>
            </a:extLst>
          </p:cNvPr>
          <p:cNvPicPr>
            <a:picLocks noChangeAspect="1"/>
          </p:cNvPicPr>
          <p:nvPr/>
        </p:nvPicPr>
        <p:blipFill>
          <a:blip r:embed="rId6"/>
          <a:stretch>
            <a:fillRect/>
          </a:stretch>
        </p:blipFill>
        <p:spPr>
          <a:xfrm>
            <a:off x="349250" y="1054583"/>
            <a:ext cx="4766562" cy="5233389"/>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02FEA20-8D14-C346-AC5E-BAB4572EB557}"/>
                  </a:ext>
                </a:extLst>
              </p:cNvPr>
              <p:cNvSpPr txBox="1"/>
              <p:nvPr/>
            </p:nvSpPr>
            <p:spPr>
              <a:xfrm>
                <a:off x="6514081" y="5469618"/>
                <a:ext cx="4350988" cy="8613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CN" sz="2400" b="1" i="1" smtClean="0">
                              <a:solidFill>
                                <a:srgbClr val="FF0000"/>
                              </a:solidFill>
                              <a:latin typeface="Cambria Math" panose="02040503050406030204" pitchFamily="18" charset="0"/>
                              <a:cs typeface="Arial" panose="020B0604020202020204" pitchFamily="34" charset="0"/>
                            </a:rPr>
                          </m:ctrlPr>
                        </m:fPr>
                        <m:num>
                          <m:r>
                            <a:rPr lang="en-US" sz="2400" b="1" i="1" smtClean="0">
                              <a:solidFill>
                                <a:srgbClr val="FF0000"/>
                              </a:solidFill>
                              <a:latin typeface="Cambria Math" panose="02040503050406030204" pitchFamily="18" charset="0"/>
                              <a:cs typeface="Arial" panose="020B0604020202020204" pitchFamily="34" charset="0"/>
                            </a:rPr>
                            <m:t>𝑶</m:t>
                          </m:r>
                          <m:r>
                            <a:rPr lang="en-US" sz="2400" b="1" i="1">
                              <a:solidFill>
                                <a:srgbClr val="FF0000"/>
                              </a:solidFill>
                              <a:latin typeface="Cambria Math" panose="02040503050406030204" pitchFamily="18" charset="0"/>
                              <a:cs typeface="Arial" panose="020B0604020202020204" pitchFamily="34" charset="0"/>
                            </a:rPr>
                            <m:t>𝒃𝒔𝒆𝒓𝒗𝒂𝒃𝒍𝒆</m:t>
                          </m:r>
                          <m:d>
                            <m:dPr>
                              <m:ctrlPr>
                                <a:rPr lang="en-US" sz="2400" b="1" i="1" smtClean="0">
                                  <a:solidFill>
                                    <a:srgbClr val="FF0000"/>
                                  </a:solidFill>
                                  <a:latin typeface="Cambria Math" panose="02040503050406030204" pitchFamily="18" charset="0"/>
                                  <a:cs typeface="Arial" panose="020B0604020202020204" pitchFamily="34" charset="0"/>
                                </a:rPr>
                              </m:ctrlPr>
                            </m:dPr>
                            <m:e>
                              <m:r>
                                <a:rPr lang="en-US" sz="2400" b="1" i="1" smtClean="0">
                                  <a:solidFill>
                                    <a:srgbClr val="FF0000"/>
                                  </a:solidFill>
                                  <a:latin typeface="Cambria Math" panose="02040503050406030204" pitchFamily="18" charset="0"/>
                                  <a:cs typeface="Arial" panose="020B0604020202020204" pitchFamily="34" charset="0"/>
                                </a:rPr>
                                <m:t>𝑹𝒖</m:t>
                              </m:r>
                              <m:r>
                                <a:rPr lang="en-US" sz="2400" b="1" i="1" smtClean="0">
                                  <a:solidFill>
                                    <a:srgbClr val="FF0000"/>
                                  </a:solidFill>
                                  <a:latin typeface="Cambria Math" panose="02040503050406030204" pitchFamily="18" charset="0"/>
                                  <a:cs typeface="Arial" panose="020B0604020202020204" pitchFamily="34" charset="0"/>
                                </a:rPr>
                                <m:t>+</m:t>
                              </m:r>
                              <m:r>
                                <a:rPr lang="en-US" sz="2400" b="1" i="1" smtClean="0">
                                  <a:solidFill>
                                    <a:srgbClr val="FF0000"/>
                                  </a:solidFill>
                                  <a:latin typeface="Cambria Math" panose="02040503050406030204" pitchFamily="18" charset="0"/>
                                  <a:cs typeface="Arial" panose="020B0604020202020204" pitchFamily="34" charset="0"/>
                                </a:rPr>
                                <m:t>𝑹𝒖</m:t>
                              </m:r>
                            </m:e>
                          </m:d>
                        </m:num>
                        <m:den>
                          <m:r>
                            <a:rPr lang="en-US" sz="2400" b="1" i="1">
                              <a:solidFill>
                                <a:srgbClr val="FF0000"/>
                              </a:solidFill>
                              <a:latin typeface="Cambria Math" panose="02040503050406030204" pitchFamily="18" charset="0"/>
                              <a:cs typeface="Arial" panose="020B0604020202020204" pitchFamily="34" charset="0"/>
                            </a:rPr>
                            <m:t>𝑶𝒃𝒔𝒆𝒓𝒗𝒂𝒃𝒍𝒆</m:t>
                          </m:r>
                          <m:d>
                            <m:dPr>
                              <m:ctrlPr>
                                <a:rPr lang="en-US" sz="2400" b="1" i="1">
                                  <a:solidFill>
                                    <a:srgbClr val="FF0000"/>
                                  </a:solidFill>
                                  <a:latin typeface="Cambria Math" panose="02040503050406030204" pitchFamily="18" charset="0"/>
                                  <a:cs typeface="Arial" panose="020B0604020202020204" pitchFamily="34" charset="0"/>
                                </a:rPr>
                              </m:ctrlPr>
                            </m:dPr>
                            <m:e>
                              <m:r>
                                <a:rPr lang="en-US" sz="2400" b="1" i="1" smtClean="0">
                                  <a:solidFill>
                                    <a:srgbClr val="FF0000"/>
                                  </a:solidFill>
                                  <a:latin typeface="Cambria Math" panose="02040503050406030204" pitchFamily="18" charset="0"/>
                                  <a:cs typeface="Arial" panose="020B0604020202020204" pitchFamily="34" charset="0"/>
                                </a:rPr>
                                <m:t>𝒁𝒓</m:t>
                              </m:r>
                              <m:r>
                                <a:rPr lang="en-US" sz="2400" b="1" i="1">
                                  <a:solidFill>
                                    <a:srgbClr val="FF0000"/>
                                  </a:solidFill>
                                  <a:latin typeface="Cambria Math" panose="02040503050406030204" pitchFamily="18" charset="0"/>
                                  <a:cs typeface="Arial" panose="020B0604020202020204" pitchFamily="34" charset="0"/>
                                </a:rPr>
                                <m:t>+</m:t>
                              </m:r>
                              <m:r>
                                <a:rPr lang="en-US" sz="2400" b="1" i="1" smtClean="0">
                                  <a:solidFill>
                                    <a:srgbClr val="FF0000"/>
                                  </a:solidFill>
                                  <a:latin typeface="Cambria Math" panose="02040503050406030204" pitchFamily="18" charset="0"/>
                                  <a:cs typeface="Arial" panose="020B0604020202020204" pitchFamily="34" charset="0"/>
                                </a:rPr>
                                <m:t>𝒁𝒓</m:t>
                              </m:r>
                            </m:e>
                          </m:d>
                        </m:den>
                      </m:f>
                      <m:r>
                        <a:rPr lang="en-CN" sz="24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&gt;</m:t>
                      </m:r>
                      <m:r>
                        <a:rPr lang="en-US" sz="24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𝟏</m:t>
                      </m:r>
                    </m:oMath>
                  </m:oMathPara>
                </a14:m>
                <a:endParaRPr lang="en-CN" sz="2400" b="1" dirty="0">
                  <a:solidFill>
                    <a:srgbClr val="FF0000"/>
                  </a:solidFill>
                  <a:ea typeface="Times New Roman"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D02FEA20-8D14-C346-AC5E-BAB4572EB557}"/>
                  </a:ext>
                </a:extLst>
              </p:cNvPr>
              <p:cNvSpPr txBox="1">
                <a:spLocks noRot="1" noChangeAspect="1" noMove="1" noResize="1" noEditPoints="1" noAdjustHandles="1" noChangeArrowheads="1" noChangeShapeType="1" noTextEdit="1"/>
              </p:cNvSpPr>
              <p:nvPr/>
            </p:nvSpPr>
            <p:spPr>
              <a:xfrm>
                <a:off x="6514081" y="5469618"/>
                <a:ext cx="4350988" cy="861326"/>
              </a:xfrm>
              <a:prstGeom prst="rect">
                <a:avLst/>
              </a:prstGeom>
              <a:blipFill>
                <a:blip r:embed="rId7"/>
                <a:stretch>
                  <a:fillRect b="-1449"/>
                </a:stretch>
              </a:blipFill>
            </p:spPr>
            <p:txBody>
              <a:bodyPr/>
              <a:lstStyle/>
              <a:p>
                <a:r>
                  <a:rPr lang="en-CN">
                    <a:noFill/>
                  </a:rPr>
                  <a:t> </a:t>
                </a:r>
              </a:p>
            </p:txBody>
          </p:sp>
        </mc:Fallback>
      </mc:AlternateContent>
    </p:spTree>
    <p:extLst>
      <p:ext uri="{BB962C8B-B14F-4D97-AF65-F5344CB8AC3E}">
        <p14:creationId xmlns:p14="http://schemas.microsoft.com/office/powerpoint/2010/main" val="92001706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2"/>
          <p:cNvSpPr/>
          <p:nvPr/>
        </p:nvSpPr>
        <p:spPr>
          <a:xfrm>
            <a:off x="2" y="80333"/>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lnSpc>
                <a:spcPct val="100000"/>
              </a:lnSpc>
            </a:pPr>
            <a:r>
              <a:rPr lang="en-US" sz="2800" spc="-1" dirty="0">
                <a:uFill>
                  <a:solidFill>
                    <a:srgbClr val="FFFFFF"/>
                  </a:solidFill>
                </a:uFill>
                <a:latin typeface="Arial" panose="020B0604020202020204" pitchFamily="34" charset="0"/>
                <a:cs typeface="Arial" panose="020B0604020202020204" pitchFamily="34" charset="0"/>
                <a:sym typeface="+mn-ea"/>
              </a:rPr>
              <a:t>Backup: Isobar Blind Analysis</a:t>
            </a:r>
            <a:endParaRPr lang="en-US" sz="2800" spc="-1" dirty="0">
              <a:uFill>
                <a:solidFill>
                  <a:srgbClr val="FFFFFF"/>
                </a:solidFill>
              </a:uFill>
              <a:latin typeface="Arial" panose="020B0604020202020204" pitchFamily="34" charset="0"/>
              <a:cs typeface="Arial" panose="020B0604020202020204" pitchFamily="34" charset="0"/>
            </a:endParaRPr>
          </a:p>
        </p:txBody>
      </p:sp>
      <p:sp>
        <p:nvSpPr>
          <p:cNvPr id="65" name="Line 7">
            <a:extLst>
              <a:ext uri="{FF2B5EF4-FFF2-40B4-BE49-F238E27FC236}">
                <a16:creationId xmlns:a16="http://schemas.microsoft.com/office/drawing/2014/main" id="{C26C068D-CE5F-8C44-8BA2-736250BF5995}"/>
              </a:ext>
            </a:extLst>
          </p:cNvPr>
          <p:cNvSpPr/>
          <p:nvPr/>
        </p:nvSpPr>
        <p:spPr>
          <a:xfrm flipV="1">
            <a:off x="349250" y="66500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pic>
        <p:nvPicPr>
          <p:cNvPr id="74" name="图片 7">
            <a:extLst>
              <a:ext uri="{FF2B5EF4-FFF2-40B4-BE49-F238E27FC236}">
                <a16:creationId xmlns:a16="http://schemas.microsoft.com/office/drawing/2014/main" id="{89A2DB15-B691-4A48-AF25-F0F59DC92E09}"/>
              </a:ext>
            </a:extLst>
          </p:cNvPr>
          <p:cNvPicPr>
            <a:picLocks noChangeAspect="1"/>
          </p:cNvPicPr>
          <p:nvPr/>
        </p:nvPicPr>
        <p:blipFill>
          <a:blip r:embed="rId3"/>
          <a:stretch>
            <a:fillRect/>
          </a:stretch>
        </p:blipFill>
        <p:spPr>
          <a:xfrm>
            <a:off x="-1" y="78249"/>
            <a:ext cx="837116" cy="646331"/>
          </a:xfrm>
          <a:prstGeom prst="rect">
            <a:avLst/>
          </a:prstGeom>
        </p:spPr>
      </p:pic>
      <p:pic>
        <p:nvPicPr>
          <p:cNvPr id="80" name="Picture 79">
            <a:extLst>
              <a:ext uri="{FF2B5EF4-FFF2-40B4-BE49-F238E27FC236}">
                <a16:creationId xmlns:a16="http://schemas.microsoft.com/office/drawing/2014/main" id="{85ED749E-DBF7-014B-93CD-99F4EFCA0F5D}"/>
              </a:ext>
            </a:extLst>
          </p:cNvPr>
          <p:cNvPicPr>
            <a:picLocks noChangeAspect="1"/>
          </p:cNvPicPr>
          <p:nvPr/>
        </p:nvPicPr>
        <p:blipFill rotWithShape="1">
          <a:blip r:embed="rId4"/>
          <a:srcRect l="17608" t="40022" r="17362" b="38096"/>
          <a:stretch/>
        </p:blipFill>
        <p:spPr>
          <a:xfrm>
            <a:off x="1922168" y="2783169"/>
            <a:ext cx="6102365" cy="1586730"/>
          </a:xfrm>
          <a:prstGeom prst="rect">
            <a:avLst/>
          </a:prstGeom>
        </p:spPr>
      </p:pic>
      <p:sp>
        <p:nvSpPr>
          <p:cNvPr id="81" name="TextBox 80">
            <a:extLst>
              <a:ext uri="{FF2B5EF4-FFF2-40B4-BE49-F238E27FC236}">
                <a16:creationId xmlns:a16="http://schemas.microsoft.com/office/drawing/2014/main" id="{432C2340-30DB-484D-9458-4D28BE245FE7}"/>
              </a:ext>
            </a:extLst>
          </p:cNvPr>
          <p:cNvSpPr txBox="1"/>
          <p:nvPr/>
        </p:nvSpPr>
        <p:spPr>
          <a:xfrm>
            <a:off x="2073351" y="4269070"/>
            <a:ext cx="2389500" cy="369332"/>
          </a:xfrm>
          <a:prstGeom prst="rect">
            <a:avLst/>
          </a:prstGeom>
          <a:noFill/>
        </p:spPr>
        <p:txBody>
          <a:bodyPr wrap="none" rtlCol="0">
            <a:spAutoFit/>
          </a:bodyPr>
          <a:lstStyle/>
          <a:p>
            <a:r>
              <a:rPr lang="en-US" dirty="0">
                <a:solidFill>
                  <a:schemeClr val="accent6">
                    <a:lumMod val="50000"/>
                  </a:schemeClr>
                </a:solidFill>
              </a:rPr>
              <a:t>Establish all procedures</a:t>
            </a:r>
          </a:p>
        </p:txBody>
      </p:sp>
      <p:sp>
        <p:nvSpPr>
          <p:cNvPr id="95" name="TextBox 94">
            <a:extLst>
              <a:ext uri="{FF2B5EF4-FFF2-40B4-BE49-F238E27FC236}">
                <a16:creationId xmlns:a16="http://schemas.microsoft.com/office/drawing/2014/main" id="{2B2ED19B-8D9D-9C45-A168-DCC08B67EC6D}"/>
              </a:ext>
            </a:extLst>
          </p:cNvPr>
          <p:cNvSpPr txBox="1"/>
          <p:nvPr/>
        </p:nvSpPr>
        <p:spPr>
          <a:xfrm>
            <a:off x="5075568" y="4273352"/>
            <a:ext cx="3047886" cy="369332"/>
          </a:xfrm>
          <a:prstGeom prst="rect">
            <a:avLst/>
          </a:prstGeom>
          <a:noFill/>
        </p:spPr>
        <p:txBody>
          <a:bodyPr wrap="none" rtlCol="0">
            <a:spAutoFit/>
          </a:bodyPr>
          <a:lstStyle/>
          <a:p>
            <a:r>
              <a:rPr lang="en-US" dirty="0">
                <a:solidFill>
                  <a:schemeClr val="accent5">
                    <a:lumMod val="50000"/>
                  </a:schemeClr>
                </a:solidFill>
              </a:rPr>
              <a:t>Act "blindly” on all procedures</a:t>
            </a:r>
          </a:p>
        </p:txBody>
      </p:sp>
      <p:cxnSp>
        <p:nvCxnSpPr>
          <p:cNvPr id="96" name="Straight Connector 95">
            <a:extLst>
              <a:ext uri="{FF2B5EF4-FFF2-40B4-BE49-F238E27FC236}">
                <a16:creationId xmlns:a16="http://schemas.microsoft.com/office/drawing/2014/main" id="{94F7A9CB-CBC3-B343-8088-C3873A9B695A}"/>
              </a:ext>
            </a:extLst>
          </p:cNvPr>
          <p:cNvCxnSpPr/>
          <p:nvPr/>
        </p:nvCxnSpPr>
        <p:spPr>
          <a:xfrm>
            <a:off x="1780012" y="4546384"/>
            <a:ext cx="6102366" cy="44804"/>
          </a:xfrm>
          <a:prstGeom prst="line">
            <a:avLst/>
          </a:prstGeom>
        </p:spPr>
        <p:style>
          <a:lnRef idx="1">
            <a:schemeClr val="accent1"/>
          </a:lnRef>
          <a:fillRef idx="0">
            <a:schemeClr val="accent1"/>
          </a:fillRef>
          <a:effectRef idx="0">
            <a:schemeClr val="accent1"/>
          </a:effectRef>
          <a:fontRef idx="minor">
            <a:schemeClr val="tx1"/>
          </a:fontRef>
        </p:style>
      </p:cxnSp>
      <p:sp>
        <p:nvSpPr>
          <p:cNvPr id="98" name="Content Placeholder 2">
            <a:extLst>
              <a:ext uri="{FF2B5EF4-FFF2-40B4-BE49-F238E27FC236}">
                <a16:creationId xmlns:a16="http://schemas.microsoft.com/office/drawing/2014/main" id="{D2A0E966-1CFB-6D41-87CF-812EC4A0E7D8}"/>
              </a:ext>
            </a:extLst>
          </p:cNvPr>
          <p:cNvSpPr txBox="1">
            <a:spLocks/>
          </p:cNvSpPr>
          <p:nvPr/>
        </p:nvSpPr>
        <p:spPr bwMode="auto">
          <a:xfrm>
            <a:off x="1402195" y="870661"/>
            <a:ext cx="6858000" cy="181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ea typeface="ＭＳ Ｐゴシック" charset="-128"/>
              </a:defRPr>
            </a:lvl6pPr>
            <a:lvl7pPr marL="2971800" indent="-228600" algn="l" rtl="0" fontAlgn="base">
              <a:spcBef>
                <a:spcPct val="20000"/>
              </a:spcBef>
              <a:spcAft>
                <a:spcPct val="0"/>
              </a:spcAft>
              <a:buChar char="»"/>
              <a:defRPr>
                <a:solidFill>
                  <a:schemeClr val="tx1"/>
                </a:solidFill>
                <a:latin typeface="+mn-lt"/>
                <a:ea typeface="ＭＳ Ｐゴシック" charset="-128"/>
              </a:defRPr>
            </a:lvl7pPr>
            <a:lvl8pPr marL="3429000" indent="-228600" algn="l" rtl="0" fontAlgn="base">
              <a:spcBef>
                <a:spcPct val="20000"/>
              </a:spcBef>
              <a:spcAft>
                <a:spcPct val="0"/>
              </a:spcAft>
              <a:buChar char="»"/>
              <a:defRPr>
                <a:solidFill>
                  <a:schemeClr val="tx1"/>
                </a:solidFill>
                <a:latin typeface="+mn-lt"/>
                <a:ea typeface="ＭＳ Ｐゴシック" charset="-128"/>
              </a:defRPr>
            </a:lvl8pPr>
            <a:lvl9pPr marL="3886200" indent="-228600" algn="l" rtl="0" fontAlgn="base">
              <a:spcBef>
                <a:spcPct val="20000"/>
              </a:spcBef>
              <a:spcAft>
                <a:spcPct val="0"/>
              </a:spcAft>
              <a:buChar char="»"/>
              <a:defRPr>
                <a:solidFill>
                  <a:schemeClr val="tx1"/>
                </a:solidFill>
                <a:latin typeface="+mn-lt"/>
                <a:ea typeface="ＭＳ Ｐゴシック" charset="-128"/>
              </a:defRPr>
            </a:lvl9pPr>
          </a:lstStyle>
          <a:p>
            <a:r>
              <a:rPr lang="en-US" kern="0" dirty="0"/>
              <a:t>Program Advisory Committee Recommendation: </a:t>
            </a:r>
          </a:p>
          <a:p>
            <a:pPr lvl="1"/>
            <a:r>
              <a:rPr lang="en-US" sz="1400" kern="0" dirty="0"/>
              <a:t>The PAC strongly recommends that any STAR publication regarding CME observables should contain the result after unblinding and without any additional corrections applied after unblinding that are deemed necessary by STAR. If such additional corrections are needed, then a paper containing both the unblinded and post-unblinded results should be published for reference in papers reporting the isobar data. </a:t>
            </a:r>
            <a:endParaRPr lang="en-US" kern="0" dirty="0"/>
          </a:p>
        </p:txBody>
      </p:sp>
      <p:sp>
        <p:nvSpPr>
          <p:cNvPr id="105" name="TextBox 4">
            <a:extLst>
              <a:ext uri="{FF2B5EF4-FFF2-40B4-BE49-F238E27FC236}">
                <a16:creationId xmlns:a16="http://schemas.microsoft.com/office/drawing/2014/main" id="{9AF460DD-CE62-1B42-AF47-42113F9CB514}"/>
              </a:ext>
            </a:extLst>
          </p:cNvPr>
          <p:cNvSpPr txBox="1">
            <a:spLocks noChangeArrowheads="1"/>
          </p:cNvSpPr>
          <p:nvPr/>
        </p:nvSpPr>
        <p:spPr bwMode="auto">
          <a:xfrm>
            <a:off x="8843850" y="831681"/>
            <a:ext cx="27851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1400" b="0" baseline="0" dirty="0">
                <a:solidFill>
                  <a:schemeClr val="tx1">
                    <a:lumMod val="75000"/>
                    <a:lumOff val="25000"/>
                  </a:schemeClr>
                </a:solidFill>
              </a:rPr>
              <a:t>NUCL SCI TECH 32, 48 (2021)</a:t>
            </a:r>
            <a:endParaRPr lang="en-US" altLang="zh-CN" sz="1500" b="0" baseline="0" dirty="0">
              <a:solidFill>
                <a:schemeClr val="tx1">
                  <a:lumMod val="75000"/>
                  <a:lumOff val="25000"/>
                </a:schemeClr>
              </a:solidFill>
            </a:endParaRPr>
          </a:p>
        </p:txBody>
      </p:sp>
      <p:sp>
        <p:nvSpPr>
          <p:cNvPr id="117" name="TextBox 116">
            <a:extLst>
              <a:ext uri="{FF2B5EF4-FFF2-40B4-BE49-F238E27FC236}">
                <a16:creationId xmlns:a16="http://schemas.microsoft.com/office/drawing/2014/main" id="{84F8C2FF-35CB-7F45-9254-44DF8020D672}"/>
              </a:ext>
            </a:extLst>
          </p:cNvPr>
          <p:cNvSpPr txBox="1"/>
          <p:nvPr/>
        </p:nvSpPr>
        <p:spPr>
          <a:xfrm>
            <a:off x="1619941" y="4533864"/>
            <a:ext cx="2173094" cy="230832"/>
          </a:xfrm>
          <a:prstGeom prst="rect">
            <a:avLst/>
          </a:prstGeom>
          <a:noFill/>
        </p:spPr>
        <p:txBody>
          <a:bodyPr wrap="square">
            <a:spAutoFit/>
          </a:bodyPr>
          <a:lstStyle/>
          <a:p>
            <a:pPr>
              <a:defRPr/>
            </a:pPr>
            <a:r>
              <a:rPr lang="en-US" sz="900" dirty="0">
                <a:solidFill>
                  <a:schemeClr val="tx2">
                    <a:lumMod val="20000"/>
                    <a:lumOff val="80000"/>
                  </a:schemeClr>
                </a:solidFill>
                <a:latin typeface="Arial" charset="0"/>
                <a:ea typeface="ＭＳ Ｐゴシック" charset="0"/>
                <a:cs typeface="ＭＳ Ｐゴシック" charset="0"/>
              </a:rPr>
              <a:t>Cartoon : P. </a:t>
            </a:r>
            <a:r>
              <a:rPr lang="en-US" sz="900" dirty="0" err="1">
                <a:solidFill>
                  <a:schemeClr val="tx2">
                    <a:lumMod val="20000"/>
                    <a:lumOff val="80000"/>
                  </a:schemeClr>
                </a:solidFill>
                <a:latin typeface="Arial" charset="0"/>
                <a:ea typeface="ＭＳ Ｐゴシック" charset="0"/>
                <a:cs typeface="ＭＳ Ｐゴシック" charset="0"/>
              </a:rPr>
              <a:t>Tribedy</a:t>
            </a:r>
            <a:r>
              <a:rPr lang="en-US" sz="900" dirty="0">
                <a:solidFill>
                  <a:schemeClr val="tx2">
                    <a:lumMod val="20000"/>
                    <a:lumOff val="80000"/>
                  </a:schemeClr>
                </a:solidFill>
                <a:latin typeface="Arial" charset="0"/>
                <a:ea typeface="ＭＳ Ｐゴシック" charset="0"/>
                <a:cs typeface="ＭＳ Ｐゴシック" charset="0"/>
              </a:rPr>
              <a:t>, WWND 2020</a:t>
            </a:r>
          </a:p>
        </p:txBody>
      </p:sp>
      <p:sp>
        <p:nvSpPr>
          <p:cNvPr id="118" name="TextBox 117">
            <a:extLst>
              <a:ext uri="{FF2B5EF4-FFF2-40B4-BE49-F238E27FC236}">
                <a16:creationId xmlns:a16="http://schemas.microsoft.com/office/drawing/2014/main" id="{C39BC2E2-E80D-8649-B2B9-596E4721E3F6}"/>
              </a:ext>
            </a:extLst>
          </p:cNvPr>
          <p:cNvSpPr txBox="1"/>
          <p:nvPr/>
        </p:nvSpPr>
        <p:spPr>
          <a:xfrm>
            <a:off x="1780012" y="5284436"/>
            <a:ext cx="5352308" cy="338554"/>
          </a:xfrm>
          <a:prstGeom prst="rect">
            <a:avLst/>
          </a:prstGeom>
          <a:noFill/>
        </p:spPr>
        <p:txBody>
          <a:bodyPr wrap="square" rtlCol="0">
            <a:spAutoFit/>
          </a:bodyPr>
          <a:lstStyle/>
          <a:p>
            <a:pPr marL="214313" indent="-214313">
              <a:buFont typeface="Arial" panose="020B0604020202020204" pitchFamily="34" charset="0"/>
              <a:buChar char="•"/>
            </a:pPr>
            <a:r>
              <a:rPr lang="en-US" sz="1600" dirty="0"/>
              <a:t>STAR  implementation: “Rules” for blind analysis</a:t>
            </a:r>
          </a:p>
        </p:txBody>
      </p:sp>
      <p:sp>
        <p:nvSpPr>
          <p:cNvPr id="3" name="Footer Placeholder 2">
            <a:extLst>
              <a:ext uri="{FF2B5EF4-FFF2-40B4-BE49-F238E27FC236}">
                <a16:creationId xmlns:a16="http://schemas.microsoft.com/office/drawing/2014/main" id="{1D1A6D01-BC06-F34E-980F-1E3508258E06}"/>
              </a:ext>
            </a:extLst>
          </p:cNvPr>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5" name="Date Placeholder 4">
            <a:extLst>
              <a:ext uri="{FF2B5EF4-FFF2-40B4-BE49-F238E27FC236}">
                <a16:creationId xmlns:a16="http://schemas.microsoft.com/office/drawing/2014/main" id="{DE514465-7666-2544-8001-0450A1AED6A2}"/>
              </a:ext>
            </a:extLst>
          </p:cNvPr>
          <p:cNvSpPr>
            <a:spLocks noGrp="1"/>
          </p:cNvSpPr>
          <p:nvPr>
            <p:ph type="dt" sz="half" idx="10"/>
          </p:nvPr>
        </p:nvSpPr>
        <p:spPr/>
        <p:txBody>
          <a:bodyPr/>
          <a:lstStyle/>
          <a:p>
            <a:r>
              <a:rPr kumimoji="1" lang="en-US" altLang="zh-CN"/>
              <a:t>Yufu Lin</a:t>
            </a:r>
            <a:endParaRPr kumimoji="1" lang="zh-CN" altLang="en-US"/>
          </a:p>
        </p:txBody>
      </p:sp>
      <p:sp>
        <p:nvSpPr>
          <p:cNvPr id="18" name="Line 7">
            <a:extLst>
              <a:ext uri="{FF2B5EF4-FFF2-40B4-BE49-F238E27FC236}">
                <a16:creationId xmlns:a16="http://schemas.microsoft.com/office/drawing/2014/main" id="{599035D5-4665-134C-8D63-FC3A1C807414}"/>
              </a:ext>
            </a:extLst>
          </p:cNvPr>
          <p:cNvSpPr/>
          <p:nvPr/>
        </p:nvSpPr>
        <p:spPr>
          <a:xfrm>
            <a:off x="0" y="6420226"/>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sp>
        <p:nvSpPr>
          <p:cNvPr id="2" name="Slide Number Placeholder 1">
            <a:extLst>
              <a:ext uri="{FF2B5EF4-FFF2-40B4-BE49-F238E27FC236}">
                <a16:creationId xmlns:a16="http://schemas.microsoft.com/office/drawing/2014/main" id="{4FBFC3A7-C69F-3F44-BB29-D391ABCAF56D}"/>
              </a:ext>
            </a:extLst>
          </p:cNvPr>
          <p:cNvSpPr>
            <a:spLocks noGrp="1"/>
          </p:cNvSpPr>
          <p:nvPr>
            <p:ph type="sldNum" sz="quarter" idx="12"/>
          </p:nvPr>
        </p:nvSpPr>
        <p:spPr/>
        <p:txBody>
          <a:bodyPr/>
          <a:lstStyle/>
          <a:p>
            <a:fld id="{4E9CE723-9E13-E64D-969C-AFC3C0AC44EC}" type="slidenum">
              <a:rPr kumimoji="1" lang="zh-CN" altLang="en-US" smtClean="0"/>
              <a:t>20</a:t>
            </a:fld>
            <a:endParaRPr kumimoji="1" lang="zh-CN" altLang="en-US"/>
          </a:p>
        </p:txBody>
      </p:sp>
    </p:spTree>
    <p:extLst>
      <p:ext uri="{BB962C8B-B14F-4D97-AF65-F5344CB8AC3E}">
        <p14:creationId xmlns:p14="http://schemas.microsoft.com/office/powerpoint/2010/main" val="251368929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2"/>
          <p:cNvSpPr/>
          <p:nvPr/>
        </p:nvSpPr>
        <p:spPr>
          <a:xfrm>
            <a:off x="2" y="80333"/>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lnSpc>
                <a:spcPct val="100000"/>
              </a:lnSpc>
            </a:pPr>
            <a:r>
              <a:rPr lang="en-US" sz="2800" spc="-1" dirty="0">
                <a:uFill>
                  <a:solidFill>
                    <a:srgbClr val="FFFFFF"/>
                  </a:solidFill>
                </a:uFill>
                <a:latin typeface="Arial" panose="020B0604020202020204" pitchFamily="34" charset="0"/>
                <a:cs typeface="Arial" panose="020B0604020202020204" pitchFamily="34" charset="0"/>
                <a:sym typeface="+mn-ea"/>
              </a:rPr>
              <a:t>Backup: SBF</a:t>
            </a:r>
            <a:endParaRPr lang="en-US" sz="2800" spc="-1" dirty="0">
              <a:uFill>
                <a:solidFill>
                  <a:srgbClr val="FFFFFF"/>
                </a:solidFill>
              </a:uFill>
              <a:latin typeface="Arial" panose="020B0604020202020204" pitchFamily="34" charset="0"/>
              <a:cs typeface="Arial" panose="020B0604020202020204" pitchFamily="34" charset="0"/>
            </a:endParaRPr>
          </a:p>
        </p:txBody>
      </p:sp>
      <p:sp>
        <p:nvSpPr>
          <p:cNvPr id="65" name="Line 7">
            <a:extLst>
              <a:ext uri="{FF2B5EF4-FFF2-40B4-BE49-F238E27FC236}">
                <a16:creationId xmlns:a16="http://schemas.microsoft.com/office/drawing/2014/main" id="{C26C068D-CE5F-8C44-8BA2-736250BF5995}"/>
              </a:ext>
            </a:extLst>
          </p:cNvPr>
          <p:cNvSpPr/>
          <p:nvPr/>
        </p:nvSpPr>
        <p:spPr>
          <a:xfrm flipV="1">
            <a:off x="349250" y="66500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pic>
        <p:nvPicPr>
          <p:cNvPr id="74" name="图片 7">
            <a:extLst>
              <a:ext uri="{FF2B5EF4-FFF2-40B4-BE49-F238E27FC236}">
                <a16:creationId xmlns:a16="http://schemas.microsoft.com/office/drawing/2014/main" id="{89A2DB15-B691-4A48-AF25-F0F59DC92E09}"/>
              </a:ext>
            </a:extLst>
          </p:cNvPr>
          <p:cNvPicPr>
            <a:picLocks noChangeAspect="1"/>
          </p:cNvPicPr>
          <p:nvPr/>
        </p:nvPicPr>
        <p:blipFill>
          <a:blip r:embed="rId3"/>
          <a:stretch>
            <a:fillRect/>
          </a:stretch>
        </p:blipFill>
        <p:spPr>
          <a:xfrm>
            <a:off x="-1" y="78249"/>
            <a:ext cx="837116" cy="646331"/>
          </a:xfrm>
          <a:prstGeom prst="rect">
            <a:avLst/>
          </a:prstGeom>
        </p:spPr>
      </p:pic>
      <p:pic>
        <p:nvPicPr>
          <p:cNvPr id="6" name="Picture 5">
            <a:extLst>
              <a:ext uri="{FF2B5EF4-FFF2-40B4-BE49-F238E27FC236}">
                <a16:creationId xmlns:a16="http://schemas.microsoft.com/office/drawing/2014/main" id="{B2694FDC-CBBB-174C-B445-E682030637F1}"/>
              </a:ext>
            </a:extLst>
          </p:cNvPr>
          <p:cNvPicPr>
            <a:picLocks noChangeAspect="1"/>
          </p:cNvPicPr>
          <p:nvPr/>
        </p:nvPicPr>
        <p:blipFill>
          <a:blip r:embed="rId4"/>
          <a:stretch>
            <a:fillRect/>
          </a:stretch>
        </p:blipFill>
        <p:spPr>
          <a:xfrm>
            <a:off x="1747725" y="831681"/>
            <a:ext cx="4427214" cy="3033315"/>
          </a:xfrm>
          <a:prstGeom prst="rect">
            <a:avLst/>
          </a:prstGeom>
        </p:spPr>
      </p:pic>
      <p:pic>
        <p:nvPicPr>
          <p:cNvPr id="7" name="pasted-image.png">
            <a:extLst>
              <a:ext uri="{FF2B5EF4-FFF2-40B4-BE49-F238E27FC236}">
                <a16:creationId xmlns:a16="http://schemas.microsoft.com/office/drawing/2014/main" id="{2CC07CA9-0451-6F40-A371-7BC5BE11445D}"/>
              </a:ext>
            </a:extLst>
          </p:cNvPr>
          <p:cNvPicPr>
            <a:picLocks noChangeAspect="1"/>
          </p:cNvPicPr>
          <p:nvPr/>
        </p:nvPicPr>
        <p:blipFill>
          <a:blip r:embed="rId5"/>
          <a:srcRect l="7978" t="5579" r="5425" b="5137"/>
          <a:stretch>
            <a:fillRect/>
          </a:stretch>
        </p:blipFill>
        <p:spPr>
          <a:xfrm>
            <a:off x="6439521" y="1173685"/>
            <a:ext cx="3753773" cy="2644498"/>
          </a:xfrm>
          <a:prstGeom prst="rect">
            <a:avLst/>
          </a:prstGeom>
          <a:ln w="12700">
            <a:miter lim="400000"/>
          </a:ln>
        </p:spPr>
      </p:pic>
      <p:sp>
        <p:nvSpPr>
          <p:cNvPr id="8" name="Shape 510">
            <a:extLst>
              <a:ext uri="{FF2B5EF4-FFF2-40B4-BE49-F238E27FC236}">
                <a16:creationId xmlns:a16="http://schemas.microsoft.com/office/drawing/2014/main" id="{0BF0E87C-8211-0146-9049-742730F76BF4}"/>
              </a:ext>
            </a:extLst>
          </p:cNvPr>
          <p:cNvSpPr/>
          <p:nvPr/>
        </p:nvSpPr>
        <p:spPr>
          <a:xfrm rot="20100000">
            <a:off x="8130492" y="2617478"/>
            <a:ext cx="1009892" cy="307777"/>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2000">
                <a:latin typeface="Helvetica"/>
                <a:ea typeface="Helvetica"/>
                <a:cs typeface="Helvetica"/>
                <a:sym typeface="Helvetica"/>
              </a:defRPr>
            </a:lvl1pPr>
          </a:lstStyle>
          <a:p>
            <a:r>
              <a:rPr sz="1500" dirty="0"/>
              <a:t>Requested</a:t>
            </a:r>
          </a:p>
        </p:txBody>
      </p:sp>
      <p:sp>
        <p:nvSpPr>
          <p:cNvPr id="9" name="Shape 511">
            <a:extLst>
              <a:ext uri="{FF2B5EF4-FFF2-40B4-BE49-F238E27FC236}">
                <a16:creationId xmlns:a16="http://schemas.microsoft.com/office/drawing/2014/main" id="{903A3359-8E2A-EF47-8B2F-87EC1BD26566}"/>
              </a:ext>
            </a:extLst>
          </p:cNvPr>
          <p:cNvSpPr/>
          <p:nvPr/>
        </p:nvSpPr>
        <p:spPr>
          <a:xfrm rot="18850853">
            <a:off x="7309848" y="1987169"/>
            <a:ext cx="1930016" cy="307777"/>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2000">
                <a:latin typeface="Helvetica"/>
                <a:ea typeface="Helvetica"/>
                <a:cs typeface="Helvetica"/>
                <a:sym typeface="Helvetica"/>
              </a:defRPr>
            </a:lvl1pPr>
          </a:lstStyle>
          <a:p>
            <a:r>
              <a:rPr sz="1500" dirty="0"/>
              <a:t>Collected (3.1B</a:t>
            </a:r>
            <a:r>
              <a:rPr lang="en-US" sz="1500" dirty="0"/>
              <a:t> each</a:t>
            </a:r>
            <a:r>
              <a:rPr sz="1500" dirty="0"/>
              <a:t>)</a:t>
            </a:r>
          </a:p>
        </p:txBody>
      </p:sp>
      <p:sp>
        <p:nvSpPr>
          <p:cNvPr id="10" name="TextBox 9">
            <a:extLst>
              <a:ext uri="{FF2B5EF4-FFF2-40B4-BE49-F238E27FC236}">
                <a16:creationId xmlns:a16="http://schemas.microsoft.com/office/drawing/2014/main" id="{49D9251D-08FE-E84C-ABD3-79D98BC51AA9}"/>
              </a:ext>
            </a:extLst>
          </p:cNvPr>
          <p:cNvSpPr txBox="1"/>
          <p:nvPr/>
        </p:nvSpPr>
        <p:spPr>
          <a:xfrm>
            <a:off x="7359747" y="873603"/>
            <a:ext cx="3067565" cy="300082"/>
          </a:xfrm>
          <a:prstGeom prst="rect">
            <a:avLst/>
          </a:prstGeom>
          <a:noFill/>
        </p:spPr>
        <p:txBody>
          <a:bodyPr wrap="square" rtlCol="0">
            <a:spAutoFit/>
          </a:bodyPr>
          <a:lstStyle/>
          <a:p>
            <a:r>
              <a:rPr lang="en-US" sz="1350" dirty="0"/>
              <a:t>Data collected in 2018 RHIC run</a:t>
            </a:r>
          </a:p>
        </p:txBody>
      </p:sp>
      <p:pic>
        <p:nvPicPr>
          <p:cNvPr id="11" name="Picture 10">
            <a:extLst>
              <a:ext uri="{FF2B5EF4-FFF2-40B4-BE49-F238E27FC236}">
                <a16:creationId xmlns:a16="http://schemas.microsoft.com/office/drawing/2014/main" id="{8C50ABEB-9913-D742-BEA0-217F75A773F1}"/>
              </a:ext>
            </a:extLst>
          </p:cNvPr>
          <p:cNvPicPr>
            <a:picLocks noChangeAspect="1"/>
          </p:cNvPicPr>
          <p:nvPr/>
        </p:nvPicPr>
        <p:blipFill rotWithShape="1">
          <a:blip r:embed="rId6"/>
          <a:srcRect t="14711"/>
          <a:stretch/>
        </p:blipFill>
        <p:spPr>
          <a:xfrm>
            <a:off x="2361907" y="3714930"/>
            <a:ext cx="3060605" cy="304120"/>
          </a:xfrm>
          <a:prstGeom prst="rect">
            <a:avLst/>
          </a:prstGeom>
        </p:spPr>
      </p:pic>
      <p:grpSp>
        <p:nvGrpSpPr>
          <p:cNvPr id="12" name="Group 11">
            <a:extLst>
              <a:ext uri="{FF2B5EF4-FFF2-40B4-BE49-F238E27FC236}">
                <a16:creationId xmlns:a16="http://schemas.microsoft.com/office/drawing/2014/main" id="{21AD1087-962D-1445-895B-6A1017DF52DA}"/>
              </a:ext>
            </a:extLst>
          </p:cNvPr>
          <p:cNvGrpSpPr/>
          <p:nvPr/>
        </p:nvGrpSpPr>
        <p:grpSpPr>
          <a:xfrm>
            <a:off x="1747725" y="4039687"/>
            <a:ext cx="6595872" cy="2263709"/>
            <a:chOff x="63281" y="685800"/>
            <a:chExt cx="8864600" cy="2921000"/>
          </a:xfrm>
        </p:grpSpPr>
        <p:pic>
          <p:nvPicPr>
            <p:cNvPr id="13" name="Picture 1" descr="page28image23501936">
              <a:extLst>
                <a:ext uri="{FF2B5EF4-FFF2-40B4-BE49-F238E27FC236}">
                  <a16:creationId xmlns:a16="http://schemas.microsoft.com/office/drawing/2014/main" id="{D8AF4D01-2010-4243-9112-33B5A727A2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81" y="685800"/>
              <a:ext cx="8864600" cy="2921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448E201-EDCA-5B45-B556-A7C9AB2FD712}"/>
                </a:ext>
              </a:extLst>
            </p:cNvPr>
            <p:cNvSpPr txBox="1"/>
            <p:nvPr/>
          </p:nvSpPr>
          <p:spPr>
            <a:xfrm>
              <a:off x="8304336" y="1721569"/>
              <a:ext cx="415498" cy="369332"/>
            </a:xfrm>
            <a:prstGeom prst="rect">
              <a:avLst/>
            </a:prstGeom>
            <a:noFill/>
          </p:spPr>
          <p:txBody>
            <a:bodyPr wrap="none" rtlCol="0">
              <a:spAutoFit/>
            </a:bodyPr>
            <a:lstStyle/>
            <a:p>
              <a:r>
                <a:rPr lang="en-US" b="0" baseline="0" dirty="0" err="1">
                  <a:solidFill>
                    <a:schemeClr val="accent2"/>
                  </a:solidFill>
                </a:rPr>
                <a:t>Zr</a:t>
              </a:r>
              <a:endParaRPr lang="en-US" b="0" baseline="0" dirty="0">
                <a:solidFill>
                  <a:schemeClr val="accent2"/>
                </a:solidFill>
              </a:endParaRPr>
            </a:p>
          </p:txBody>
        </p:sp>
        <p:sp>
          <p:nvSpPr>
            <p:cNvPr id="15" name="TextBox 14">
              <a:extLst>
                <a:ext uri="{FF2B5EF4-FFF2-40B4-BE49-F238E27FC236}">
                  <a16:creationId xmlns:a16="http://schemas.microsoft.com/office/drawing/2014/main" id="{40F8C46B-1A4E-5948-9B2F-EDC489CA1A64}"/>
                </a:ext>
              </a:extLst>
            </p:cNvPr>
            <p:cNvSpPr txBox="1"/>
            <p:nvPr/>
          </p:nvSpPr>
          <p:spPr>
            <a:xfrm>
              <a:off x="1589448" y="1721569"/>
              <a:ext cx="415498" cy="369332"/>
            </a:xfrm>
            <a:prstGeom prst="rect">
              <a:avLst/>
            </a:prstGeom>
            <a:noFill/>
          </p:spPr>
          <p:txBody>
            <a:bodyPr wrap="none" rtlCol="0">
              <a:spAutoFit/>
            </a:bodyPr>
            <a:lstStyle/>
            <a:p>
              <a:r>
                <a:rPr lang="en-US" b="0" baseline="0" dirty="0" err="1">
                  <a:solidFill>
                    <a:schemeClr val="accent2"/>
                  </a:solidFill>
                </a:rPr>
                <a:t>Zr</a:t>
              </a:r>
              <a:endParaRPr lang="en-US" b="0" baseline="0" dirty="0">
                <a:solidFill>
                  <a:schemeClr val="accent2"/>
                </a:solidFill>
              </a:endParaRPr>
            </a:p>
          </p:txBody>
        </p:sp>
        <p:sp>
          <p:nvSpPr>
            <p:cNvPr id="16" name="TextBox 15">
              <a:extLst>
                <a:ext uri="{FF2B5EF4-FFF2-40B4-BE49-F238E27FC236}">
                  <a16:creationId xmlns:a16="http://schemas.microsoft.com/office/drawing/2014/main" id="{88AE5E9E-EC12-B646-9CBF-D95240CC6505}"/>
                </a:ext>
              </a:extLst>
            </p:cNvPr>
            <p:cNvSpPr txBox="1"/>
            <p:nvPr/>
          </p:nvSpPr>
          <p:spPr>
            <a:xfrm>
              <a:off x="2527126" y="1695037"/>
              <a:ext cx="492443" cy="369332"/>
            </a:xfrm>
            <a:prstGeom prst="rect">
              <a:avLst/>
            </a:prstGeom>
            <a:noFill/>
          </p:spPr>
          <p:txBody>
            <a:bodyPr wrap="none" rtlCol="0">
              <a:spAutoFit/>
            </a:bodyPr>
            <a:lstStyle/>
            <a:p>
              <a:r>
                <a:rPr lang="en-US" b="0" baseline="0" dirty="0">
                  <a:solidFill>
                    <a:schemeClr val="accent1">
                      <a:lumMod val="50000"/>
                    </a:schemeClr>
                  </a:solidFill>
                </a:rPr>
                <a:t>Ru</a:t>
              </a:r>
            </a:p>
          </p:txBody>
        </p:sp>
        <p:sp>
          <p:nvSpPr>
            <p:cNvPr id="17" name="TextBox 16">
              <a:extLst>
                <a:ext uri="{FF2B5EF4-FFF2-40B4-BE49-F238E27FC236}">
                  <a16:creationId xmlns:a16="http://schemas.microsoft.com/office/drawing/2014/main" id="{F6795456-9FD4-6740-BAE1-EEBB0C0B09AE}"/>
                </a:ext>
              </a:extLst>
            </p:cNvPr>
            <p:cNvSpPr txBox="1"/>
            <p:nvPr/>
          </p:nvSpPr>
          <p:spPr>
            <a:xfrm>
              <a:off x="3648432" y="1721569"/>
              <a:ext cx="415498" cy="369332"/>
            </a:xfrm>
            <a:prstGeom prst="rect">
              <a:avLst/>
            </a:prstGeom>
            <a:noFill/>
          </p:spPr>
          <p:txBody>
            <a:bodyPr wrap="none" rtlCol="0">
              <a:spAutoFit/>
            </a:bodyPr>
            <a:lstStyle/>
            <a:p>
              <a:r>
                <a:rPr lang="en-US" b="0" baseline="0" dirty="0" err="1">
                  <a:solidFill>
                    <a:schemeClr val="accent2"/>
                  </a:solidFill>
                </a:rPr>
                <a:t>Zr</a:t>
              </a:r>
              <a:endParaRPr lang="en-US" b="0" baseline="0" dirty="0">
                <a:solidFill>
                  <a:schemeClr val="accent2"/>
                </a:solidFill>
              </a:endParaRPr>
            </a:p>
          </p:txBody>
        </p:sp>
        <p:sp>
          <p:nvSpPr>
            <p:cNvPr id="18" name="TextBox 17">
              <a:extLst>
                <a:ext uri="{FF2B5EF4-FFF2-40B4-BE49-F238E27FC236}">
                  <a16:creationId xmlns:a16="http://schemas.microsoft.com/office/drawing/2014/main" id="{FB73B48D-5455-CE4D-8942-7887973292FB}"/>
                </a:ext>
              </a:extLst>
            </p:cNvPr>
            <p:cNvSpPr txBox="1"/>
            <p:nvPr/>
          </p:nvSpPr>
          <p:spPr>
            <a:xfrm>
              <a:off x="4515884" y="1727507"/>
              <a:ext cx="492443" cy="369332"/>
            </a:xfrm>
            <a:prstGeom prst="rect">
              <a:avLst/>
            </a:prstGeom>
            <a:noFill/>
          </p:spPr>
          <p:txBody>
            <a:bodyPr wrap="none" rtlCol="0">
              <a:spAutoFit/>
            </a:bodyPr>
            <a:lstStyle/>
            <a:p>
              <a:r>
                <a:rPr lang="en-US" b="0" baseline="0" dirty="0">
                  <a:solidFill>
                    <a:schemeClr val="accent1">
                      <a:lumMod val="50000"/>
                    </a:schemeClr>
                  </a:solidFill>
                </a:rPr>
                <a:t>Ru</a:t>
              </a:r>
            </a:p>
          </p:txBody>
        </p:sp>
        <p:sp>
          <p:nvSpPr>
            <p:cNvPr id="19" name="TextBox 18">
              <a:extLst>
                <a:ext uri="{FF2B5EF4-FFF2-40B4-BE49-F238E27FC236}">
                  <a16:creationId xmlns:a16="http://schemas.microsoft.com/office/drawing/2014/main" id="{AF9B03E7-9430-FA43-B98F-120E6073B0CD}"/>
                </a:ext>
              </a:extLst>
            </p:cNvPr>
            <p:cNvSpPr txBox="1"/>
            <p:nvPr/>
          </p:nvSpPr>
          <p:spPr>
            <a:xfrm>
              <a:off x="5976384" y="1695037"/>
              <a:ext cx="415498" cy="369332"/>
            </a:xfrm>
            <a:prstGeom prst="rect">
              <a:avLst/>
            </a:prstGeom>
            <a:noFill/>
          </p:spPr>
          <p:txBody>
            <a:bodyPr wrap="none" rtlCol="0">
              <a:spAutoFit/>
            </a:bodyPr>
            <a:lstStyle/>
            <a:p>
              <a:r>
                <a:rPr lang="en-US" b="0" baseline="0" dirty="0" err="1">
                  <a:solidFill>
                    <a:schemeClr val="accent2"/>
                  </a:solidFill>
                </a:rPr>
                <a:t>Zr</a:t>
              </a:r>
              <a:endParaRPr lang="en-US" b="0" baseline="0" dirty="0">
                <a:solidFill>
                  <a:schemeClr val="accent2"/>
                </a:solidFill>
              </a:endParaRPr>
            </a:p>
          </p:txBody>
        </p:sp>
        <p:sp>
          <p:nvSpPr>
            <p:cNvPr id="20" name="TextBox 19">
              <a:extLst>
                <a:ext uri="{FF2B5EF4-FFF2-40B4-BE49-F238E27FC236}">
                  <a16:creationId xmlns:a16="http://schemas.microsoft.com/office/drawing/2014/main" id="{064DEE89-B773-0542-B47F-CD91A54EB77E}"/>
                </a:ext>
              </a:extLst>
            </p:cNvPr>
            <p:cNvSpPr txBox="1"/>
            <p:nvPr/>
          </p:nvSpPr>
          <p:spPr>
            <a:xfrm>
              <a:off x="7259478" y="1721569"/>
              <a:ext cx="492443" cy="369332"/>
            </a:xfrm>
            <a:prstGeom prst="rect">
              <a:avLst/>
            </a:prstGeom>
            <a:noFill/>
          </p:spPr>
          <p:txBody>
            <a:bodyPr wrap="none" rtlCol="0">
              <a:spAutoFit/>
            </a:bodyPr>
            <a:lstStyle/>
            <a:p>
              <a:r>
                <a:rPr lang="en-US" b="0" baseline="0" dirty="0">
                  <a:solidFill>
                    <a:schemeClr val="accent1">
                      <a:lumMod val="50000"/>
                    </a:schemeClr>
                  </a:solidFill>
                </a:rPr>
                <a:t>Ru</a:t>
              </a:r>
            </a:p>
          </p:txBody>
        </p:sp>
      </p:grpSp>
      <p:sp>
        <p:nvSpPr>
          <p:cNvPr id="21" name="TextBox 20">
            <a:extLst>
              <a:ext uri="{FF2B5EF4-FFF2-40B4-BE49-F238E27FC236}">
                <a16:creationId xmlns:a16="http://schemas.microsoft.com/office/drawing/2014/main" id="{9BB856AC-9329-6246-B9D4-8D0DB9C6E560}"/>
              </a:ext>
            </a:extLst>
          </p:cNvPr>
          <p:cNvSpPr txBox="1"/>
          <p:nvPr/>
        </p:nvSpPr>
        <p:spPr>
          <a:xfrm>
            <a:off x="9313687" y="4646077"/>
            <a:ext cx="2899961" cy="1200329"/>
          </a:xfrm>
          <a:prstGeom prst="rect">
            <a:avLst/>
          </a:prstGeom>
          <a:noFill/>
        </p:spPr>
        <p:txBody>
          <a:bodyPr wrap="square" rtlCol="0">
            <a:spAutoFit/>
          </a:bodyPr>
          <a:lstStyle/>
          <a:p>
            <a:r>
              <a:rPr lang="en-US" b="0" baseline="0" dirty="0"/>
              <a:t>Interleaved fills for isobar species</a:t>
            </a:r>
            <a:r>
              <a:rPr lang="en-US" b="0" dirty="0"/>
              <a:t> </a:t>
            </a:r>
            <a:r>
              <a:rPr lang="en-US" b="0" baseline="0" dirty="0"/>
              <a:t>to minimize systematic differences</a:t>
            </a:r>
          </a:p>
          <a:p>
            <a:r>
              <a:rPr lang="en-US" dirty="0"/>
              <a:t>between </a:t>
            </a:r>
            <a:r>
              <a:rPr lang="en-US" b="0" baseline="0" dirty="0"/>
              <a:t>two species..</a:t>
            </a:r>
          </a:p>
        </p:txBody>
      </p:sp>
      <p:sp>
        <p:nvSpPr>
          <p:cNvPr id="22" name="TextBox 21">
            <a:extLst>
              <a:ext uri="{FF2B5EF4-FFF2-40B4-BE49-F238E27FC236}">
                <a16:creationId xmlns:a16="http://schemas.microsoft.com/office/drawing/2014/main" id="{60790E82-67E7-AF4F-93CD-4F2DA51C02A6}"/>
              </a:ext>
            </a:extLst>
          </p:cNvPr>
          <p:cNvSpPr txBox="1"/>
          <p:nvPr/>
        </p:nvSpPr>
        <p:spPr>
          <a:xfrm>
            <a:off x="5521149" y="4094356"/>
            <a:ext cx="2899961" cy="276999"/>
          </a:xfrm>
          <a:prstGeom prst="rect">
            <a:avLst/>
          </a:prstGeom>
          <a:noFill/>
        </p:spPr>
        <p:txBody>
          <a:bodyPr wrap="none">
            <a:spAutoFit/>
          </a:bodyPr>
          <a:lstStyle/>
          <a:p>
            <a:pPr>
              <a:defRPr/>
            </a:pPr>
            <a:r>
              <a:rPr lang="en-US" sz="1200" b="0" baseline="0" dirty="0">
                <a:solidFill>
                  <a:schemeClr val="tx2">
                    <a:lumMod val="65000"/>
                    <a:lumOff val="35000"/>
                  </a:schemeClr>
                </a:solidFill>
                <a:latin typeface="Arial" charset="0"/>
                <a:ea typeface="ＭＳ Ｐゴシック" charset="0"/>
                <a:cs typeface="ＭＳ Ｐゴシック" charset="0"/>
              </a:rPr>
              <a:t>J-H Lee for STAR, RHIC/AGS Mtg 2018</a:t>
            </a:r>
          </a:p>
        </p:txBody>
      </p:sp>
      <p:sp>
        <p:nvSpPr>
          <p:cNvPr id="3" name="Footer Placeholder 2">
            <a:extLst>
              <a:ext uri="{FF2B5EF4-FFF2-40B4-BE49-F238E27FC236}">
                <a16:creationId xmlns:a16="http://schemas.microsoft.com/office/drawing/2014/main" id="{40BDE1BB-2A79-C044-BC9A-97C503F5FB0D}"/>
              </a:ext>
            </a:extLst>
          </p:cNvPr>
          <p:cNvSpPr>
            <a:spLocks noGrp="1"/>
          </p:cNvSpPr>
          <p:nvPr>
            <p:ph type="ftr" sz="quarter" idx="11"/>
          </p:nvPr>
        </p:nvSpPr>
        <p:spPr>
          <a:xfrm>
            <a:off x="4038600" y="6463927"/>
            <a:ext cx="4114800" cy="365125"/>
          </a:xfrm>
        </p:spPr>
        <p:txBody>
          <a:bodyPr/>
          <a:lstStyle/>
          <a:p>
            <a:r>
              <a:rPr kumimoji="1" lang="en-US" altLang="zh-CN"/>
              <a:t>Spicy Gluons (</a:t>
            </a:r>
            <a:r>
              <a:rPr kumimoji="1" lang="zh-CN" altLang="en-US"/>
              <a:t>胶麻</a:t>
            </a:r>
            <a:r>
              <a:rPr kumimoji="1" lang="en-US" altLang="zh-CN"/>
              <a:t>) 2024, Hefei, May 15-18, 2024</a:t>
            </a:r>
            <a:endParaRPr kumimoji="1" lang="zh-CN" altLang="en-US" dirty="0"/>
          </a:p>
        </p:txBody>
      </p:sp>
      <p:sp>
        <p:nvSpPr>
          <p:cNvPr id="5" name="Date Placeholder 4">
            <a:extLst>
              <a:ext uri="{FF2B5EF4-FFF2-40B4-BE49-F238E27FC236}">
                <a16:creationId xmlns:a16="http://schemas.microsoft.com/office/drawing/2014/main" id="{0BCF8EA6-2A17-944A-924F-2BADA7EDDA96}"/>
              </a:ext>
            </a:extLst>
          </p:cNvPr>
          <p:cNvSpPr>
            <a:spLocks noGrp="1"/>
          </p:cNvSpPr>
          <p:nvPr>
            <p:ph type="dt" sz="half" idx="10"/>
          </p:nvPr>
        </p:nvSpPr>
        <p:spPr/>
        <p:txBody>
          <a:bodyPr/>
          <a:lstStyle/>
          <a:p>
            <a:r>
              <a:rPr kumimoji="1" lang="en-US" altLang="zh-CN"/>
              <a:t>Yufu Lin</a:t>
            </a:r>
            <a:endParaRPr kumimoji="1" lang="zh-CN" altLang="en-US"/>
          </a:p>
        </p:txBody>
      </p:sp>
      <p:sp>
        <p:nvSpPr>
          <p:cNvPr id="27" name="Line 7">
            <a:extLst>
              <a:ext uri="{FF2B5EF4-FFF2-40B4-BE49-F238E27FC236}">
                <a16:creationId xmlns:a16="http://schemas.microsoft.com/office/drawing/2014/main" id="{F0009D3E-C187-704C-8F91-EBF69328E0FD}"/>
              </a:ext>
            </a:extLst>
          </p:cNvPr>
          <p:cNvSpPr/>
          <p:nvPr/>
        </p:nvSpPr>
        <p:spPr>
          <a:xfrm>
            <a:off x="0" y="6420226"/>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sp>
        <p:nvSpPr>
          <p:cNvPr id="2" name="Slide Number Placeholder 1">
            <a:extLst>
              <a:ext uri="{FF2B5EF4-FFF2-40B4-BE49-F238E27FC236}">
                <a16:creationId xmlns:a16="http://schemas.microsoft.com/office/drawing/2014/main" id="{5EDE1194-F4B2-F64A-B0D5-BAF4676D328E}"/>
              </a:ext>
            </a:extLst>
          </p:cNvPr>
          <p:cNvSpPr>
            <a:spLocks noGrp="1"/>
          </p:cNvSpPr>
          <p:nvPr>
            <p:ph type="sldNum" sz="quarter" idx="12"/>
          </p:nvPr>
        </p:nvSpPr>
        <p:spPr/>
        <p:txBody>
          <a:bodyPr/>
          <a:lstStyle/>
          <a:p>
            <a:fld id="{4E9CE723-9E13-E64D-969C-AFC3C0AC44EC}" type="slidenum">
              <a:rPr kumimoji="1" lang="zh-CN" altLang="en-US" smtClean="0"/>
              <a:t>21</a:t>
            </a:fld>
            <a:endParaRPr kumimoji="1" lang="zh-CN" altLang="en-US"/>
          </a:p>
        </p:txBody>
      </p:sp>
    </p:spTree>
    <p:extLst>
      <p:ext uri="{BB962C8B-B14F-4D97-AF65-F5344CB8AC3E}">
        <p14:creationId xmlns:p14="http://schemas.microsoft.com/office/powerpoint/2010/main" val="11961247"/>
      </p:ext>
    </p:extLst>
  </p:cSld>
  <p:clrMapOvr>
    <a:masterClrMapping/>
  </p:clrMapOvr>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Line 7">
            <a:extLst>
              <a:ext uri="{FF2B5EF4-FFF2-40B4-BE49-F238E27FC236}">
                <a16:creationId xmlns:a16="http://schemas.microsoft.com/office/drawing/2014/main" id="{C26C068D-CE5F-8C44-8BA2-736250BF5995}"/>
              </a:ext>
            </a:extLst>
          </p:cNvPr>
          <p:cNvSpPr/>
          <p:nvPr/>
        </p:nvSpPr>
        <p:spPr>
          <a:xfrm flipV="1">
            <a:off x="349250" y="80148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sp>
        <p:nvSpPr>
          <p:cNvPr id="8" name="CustomShape 2">
            <a:extLst>
              <a:ext uri="{FF2B5EF4-FFF2-40B4-BE49-F238E27FC236}">
                <a16:creationId xmlns:a16="http://schemas.microsoft.com/office/drawing/2014/main" id="{2ECBFD2C-862F-4041-9783-8018111D55AB}"/>
              </a:ext>
            </a:extLst>
          </p:cNvPr>
          <p:cNvSpPr/>
          <p:nvPr/>
        </p:nvSpPr>
        <p:spPr>
          <a:xfrm>
            <a:off x="-1" y="136332"/>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lnSpc>
                <a:spcPct val="100000"/>
              </a:lnSpc>
            </a:pPr>
            <a:r>
              <a:rPr lang="en-US" sz="3200" spc="-1" dirty="0">
                <a:uFill>
                  <a:solidFill>
                    <a:srgbClr val="FFFFFF"/>
                  </a:solidFill>
                </a:uFill>
                <a:latin typeface="+mj-lt"/>
                <a:cs typeface="Arial" panose="020B0604020202020204" pitchFamily="34" charset="0"/>
              </a:rPr>
              <a:t>Analysis method: 𝛄-correlator </a:t>
            </a:r>
          </a:p>
        </p:txBody>
      </p:sp>
      <p:sp>
        <p:nvSpPr>
          <p:cNvPr id="54" name="Line 7">
            <a:extLst>
              <a:ext uri="{FF2B5EF4-FFF2-40B4-BE49-F238E27FC236}">
                <a16:creationId xmlns:a16="http://schemas.microsoft.com/office/drawing/2014/main" id="{DBF8F479-B84B-3740-8AA4-64FEF8AFB2F6}"/>
              </a:ext>
            </a:extLst>
          </p:cNvPr>
          <p:cNvSpPr/>
          <p:nvPr/>
        </p:nvSpPr>
        <p:spPr>
          <a:xfrm>
            <a:off x="0" y="6407163"/>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mc:AlternateContent xmlns:mc="http://schemas.openxmlformats.org/markup-compatibility/2006">
        <mc:Choice xmlns:a14="http://schemas.microsoft.com/office/drawing/2010/main" Requires="a14">
          <p:sp>
            <p:nvSpPr>
              <p:cNvPr id="57" name="TextBox 56">
                <a:extLst>
                  <a:ext uri="{FF2B5EF4-FFF2-40B4-BE49-F238E27FC236}">
                    <a16:creationId xmlns:a16="http://schemas.microsoft.com/office/drawing/2014/main" id="{B5611595-4935-0A42-8EC8-B5E34C3D75FF}"/>
                  </a:ext>
                </a:extLst>
              </p:cNvPr>
              <p:cNvSpPr txBox="1"/>
              <p:nvPr/>
            </p:nvSpPr>
            <p:spPr>
              <a:xfrm>
                <a:off x="1191981" y="4300498"/>
                <a:ext cx="2705356" cy="4713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0000"/>
                              </a:solidFill>
                              <a:latin typeface="Cambria Math" panose="02040503050406030204" pitchFamily="18" charset="0"/>
                              <a:cs typeface="Arial" panose="020B0604020202020204" pitchFamily="34" charset="0"/>
                            </a:rPr>
                          </m:ctrlPr>
                        </m:sSubPr>
                        <m:e>
                          <m:r>
                            <a:rPr lang="en-US" sz="24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sz="24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𝛾</m:t>
                          </m:r>
                        </m:e>
                        <m:sub>
                          <m:r>
                            <a:rPr lang="en-US" altLang="zh-CN" sz="2400" b="0" i="1" smtClean="0">
                              <a:solidFill>
                                <a:srgbClr val="000000"/>
                              </a:solidFill>
                              <a:latin typeface="Cambria Math" panose="02040503050406030204" pitchFamily="18" charset="0"/>
                              <a:cs typeface="Arial" panose="020B0604020202020204" pitchFamily="34" charset="0"/>
                            </a:rPr>
                            <m:t>112</m:t>
                          </m:r>
                        </m:sub>
                      </m:sSub>
                      <m:r>
                        <a:rPr lang="en-US" altLang="zh-CN" sz="2400" b="0" i="1" smtClean="0">
                          <a:solidFill>
                            <a:srgbClr val="000000"/>
                          </a:solidFill>
                          <a:latin typeface="Cambria Math" panose="02040503050406030204" pitchFamily="18" charset="0"/>
                          <a:cs typeface="Arial" panose="020B0604020202020204" pitchFamily="34" charset="0"/>
                        </a:rPr>
                        <m:t>=</m:t>
                      </m:r>
                      <m:sSubSup>
                        <m:sSubSupPr>
                          <m:ctrlPr>
                            <a:rPr lang="en-US" altLang="zh-CN" sz="2400" b="0" i="1" smtClean="0">
                              <a:solidFill>
                                <a:srgbClr val="000000"/>
                              </a:solidFill>
                              <a:latin typeface="Cambria Math" panose="02040503050406030204" pitchFamily="18" charset="0"/>
                              <a:cs typeface="Arial" panose="020B0604020202020204" pitchFamily="34" charset="0"/>
                            </a:rPr>
                          </m:ctrlPr>
                        </m:sSubSupPr>
                        <m:e>
                          <m:r>
                            <a:rPr lang="en-US" altLang="zh-CN" sz="24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𝛾</m:t>
                          </m:r>
                        </m:e>
                        <m:sub>
                          <m:r>
                            <a:rPr lang="en-US" altLang="zh-CN" sz="2400" b="0" i="1" smtClean="0">
                              <a:solidFill>
                                <a:srgbClr val="000000"/>
                              </a:solidFill>
                              <a:latin typeface="Cambria Math" panose="02040503050406030204" pitchFamily="18" charset="0"/>
                              <a:cs typeface="Arial" panose="020B0604020202020204" pitchFamily="34" charset="0"/>
                            </a:rPr>
                            <m:t>112</m:t>
                          </m:r>
                        </m:sub>
                        <m:sup>
                          <m:r>
                            <a:rPr lang="en-US" altLang="zh-CN" sz="2400" b="0" i="1" smtClean="0">
                              <a:solidFill>
                                <a:srgbClr val="000000"/>
                              </a:solidFill>
                              <a:latin typeface="Cambria Math" panose="02040503050406030204" pitchFamily="18" charset="0"/>
                              <a:cs typeface="Arial" panose="020B0604020202020204" pitchFamily="34" charset="0"/>
                            </a:rPr>
                            <m:t>𝑂𝑆</m:t>
                          </m:r>
                        </m:sup>
                      </m:sSubSup>
                      <m:sSubSup>
                        <m:sSubSupPr>
                          <m:ctrlPr>
                            <a:rPr lang="en-US" altLang="zh-CN" sz="2400" i="1">
                              <a:solidFill>
                                <a:srgbClr val="000000"/>
                              </a:solidFill>
                              <a:latin typeface="Cambria Math" panose="02040503050406030204" pitchFamily="18" charset="0"/>
                              <a:cs typeface="Arial" panose="020B0604020202020204" pitchFamily="34" charset="0"/>
                            </a:rPr>
                          </m:ctrlPr>
                        </m:sSubSupPr>
                        <m:e>
                          <m:r>
                            <a:rPr lang="en-US" altLang="zh-CN" sz="24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altLang="zh-CN" sz="2400" i="1">
                              <a:solidFill>
                                <a:srgbClr val="000000"/>
                              </a:solidFill>
                              <a:latin typeface="Cambria Math" panose="02040503050406030204" pitchFamily="18" charset="0"/>
                              <a:ea typeface="Cambria Math" panose="02040503050406030204" pitchFamily="18" charset="0"/>
                              <a:cs typeface="Arial" panose="020B0604020202020204" pitchFamily="34" charset="0"/>
                            </a:rPr>
                            <m:t>𝛾</m:t>
                          </m:r>
                        </m:e>
                        <m:sub>
                          <m:r>
                            <a:rPr lang="en-US" altLang="zh-CN" sz="2400" i="1">
                              <a:solidFill>
                                <a:srgbClr val="000000"/>
                              </a:solidFill>
                              <a:latin typeface="Cambria Math" panose="02040503050406030204" pitchFamily="18" charset="0"/>
                              <a:cs typeface="Arial" panose="020B0604020202020204" pitchFamily="34" charset="0"/>
                            </a:rPr>
                            <m:t>112</m:t>
                          </m:r>
                        </m:sub>
                        <m:sup>
                          <m:r>
                            <a:rPr lang="en-US" altLang="zh-CN" sz="2400" b="0" i="1" smtClean="0">
                              <a:solidFill>
                                <a:srgbClr val="000000"/>
                              </a:solidFill>
                              <a:latin typeface="Cambria Math" panose="02040503050406030204" pitchFamily="18" charset="0"/>
                              <a:cs typeface="Arial" panose="020B0604020202020204" pitchFamily="34" charset="0"/>
                            </a:rPr>
                            <m:t>𝑆</m:t>
                          </m:r>
                          <m:r>
                            <a:rPr lang="en-US" altLang="zh-CN" sz="2400" i="1">
                              <a:solidFill>
                                <a:srgbClr val="000000"/>
                              </a:solidFill>
                              <a:latin typeface="Cambria Math" panose="02040503050406030204" pitchFamily="18" charset="0"/>
                              <a:cs typeface="Arial" panose="020B0604020202020204" pitchFamily="34" charset="0"/>
                            </a:rPr>
                            <m:t>𝑆</m:t>
                          </m:r>
                        </m:sup>
                      </m:sSubSup>
                    </m:oMath>
                  </m:oMathPara>
                </a14:m>
                <a:endParaRPr lang="en-US" sz="2400" dirty="0">
                  <a:solidFill>
                    <a:srgbClr val="000000"/>
                  </a:solidFill>
                  <a:ea typeface="Times New Roman" charset="0"/>
                  <a:cs typeface="Arial" panose="020B0604020202020204" pitchFamily="34" charset="0"/>
                </a:endParaRPr>
              </a:p>
            </p:txBody>
          </p:sp>
        </mc:Choice>
        <mc:Fallback>
          <p:sp>
            <p:nvSpPr>
              <p:cNvPr id="57" name="TextBox 56">
                <a:extLst>
                  <a:ext uri="{FF2B5EF4-FFF2-40B4-BE49-F238E27FC236}">
                    <a16:creationId xmlns:a16="http://schemas.microsoft.com/office/drawing/2014/main" id="{B5611595-4935-0A42-8EC8-B5E34C3D75FF}"/>
                  </a:ext>
                </a:extLst>
              </p:cNvPr>
              <p:cNvSpPr txBox="1">
                <a:spLocks noRot="1" noChangeAspect="1" noMove="1" noResize="1" noEditPoints="1" noAdjustHandles="1" noChangeArrowheads="1" noChangeShapeType="1" noTextEdit="1"/>
              </p:cNvSpPr>
              <p:nvPr/>
            </p:nvSpPr>
            <p:spPr>
              <a:xfrm>
                <a:off x="1191981" y="4300498"/>
                <a:ext cx="2705356" cy="471347"/>
              </a:xfrm>
              <a:prstGeom prst="rect">
                <a:avLst/>
              </a:prstGeom>
              <a:blipFill>
                <a:blip r:embed="rId3"/>
                <a:stretch>
                  <a:fillRect b="-10526"/>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62" name="TextBox 61">
                <a:extLst>
                  <a:ext uri="{FF2B5EF4-FFF2-40B4-BE49-F238E27FC236}">
                    <a16:creationId xmlns:a16="http://schemas.microsoft.com/office/drawing/2014/main" id="{3319DA95-2D93-B442-A9BA-F32275BA1D62}"/>
                  </a:ext>
                </a:extLst>
              </p:cNvPr>
              <p:cNvSpPr txBox="1"/>
              <p:nvPr/>
            </p:nvSpPr>
            <p:spPr>
              <a:xfrm>
                <a:off x="837115" y="1518959"/>
                <a:ext cx="4177682" cy="520976"/>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400" i="1" smtClean="0">
                              <a:solidFill>
                                <a:srgbClr val="000000"/>
                              </a:solidFill>
                              <a:latin typeface="Cambria Math" panose="02040503050406030204" pitchFamily="18" charset="0"/>
                              <a:cs typeface="Arial" panose="020B0604020202020204" pitchFamily="34" charset="0"/>
                            </a:rPr>
                          </m:ctrlPr>
                        </m:sSubPr>
                        <m:e>
                          <m:r>
                            <a:rPr lang="en-US" sz="24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𝛾</m:t>
                          </m:r>
                        </m:e>
                        <m:sub>
                          <m:r>
                            <a:rPr lang="en-US" altLang="zh-CN" sz="2400" b="0" i="1" smtClean="0">
                              <a:solidFill>
                                <a:srgbClr val="000000"/>
                              </a:solidFill>
                              <a:latin typeface="Cambria Math" panose="02040503050406030204" pitchFamily="18" charset="0"/>
                              <a:cs typeface="Arial" panose="020B0604020202020204" pitchFamily="34" charset="0"/>
                            </a:rPr>
                            <m:t>112</m:t>
                          </m:r>
                        </m:sub>
                      </m:sSub>
                      <m:r>
                        <a:rPr lang="en-US" altLang="zh-CN" sz="2400" b="0" i="1" smtClean="0">
                          <a:solidFill>
                            <a:srgbClr val="000000"/>
                          </a:solidFill>
                          <a:latin typeface="Cambria Math" panose="02040503050406030204" pitchFamily="18" charset="0"/>
                          <a:cs typeface="Arial" panose="020B0604020202020204" pitchFamily="34" charset="0"/>
                        </a:rPr>
                        <m:t>=</m:t>
                      </m:r>
                      <m:d>
                        <m:dPr>
                          <m:begChr m:val="⟨"/>
                          <m:endChr m:val="⟩"/>
                          <m:ctrlPr>
                            <a:rPr lang="en-US" altLang="zh-CN" sz="2400" b="0" i="1" smtClean="0">
                              <a:solidFill>
                                <a:srgbClr val="000000"/>
                              </a:solidFill>
                              <a:latin typeface="Cambria Math" panose="02040503050406030204" pitchFamily="18" charset="0"/>
                              <a:cs typeface="Arial" panose="020B0604020202020204" pitchFamily="34" charset="0"/>
                            </a:rPr>
                          </m:ctrlPr>
                        </m:dPr>
                        <m:e>
                          <m:r>
                            <m:rPr>
                              <m:sty m:val="p"/>
                            </m:rPr>
                            <a:rPr lang="en-US" altLang="zh-CN" sz="2400" i="1">
                              <a:solidFill>
                                <a:srgbClr val="000000"/>
                              </a:solidFill>
                              <a:latin typeface="Cambria Math" panose="02040503050406030204" pitchFamily="18" charset="0"/>
                              <a:cs typeface="Arial" panose="020B0604020202020204" pitchFamily="34" charset="0"/>
                            </a:rPr>
                            <m:t>cos</m:t>
                          </m:r>
                          <m:d>
                            <m:dPr>
                              <m:ctrlPr>
                                <a:rPr lang="en-US" altLang="zh-CN" sz="2400" i="1" smtClean="0">
                                  <a:solidFill>
                                    <a:srgbClr val="000000"/>
                                  </a:solidFill>
                                  <a:latin typeface="Cambria Math" panose="02040503050406030204" pitchFamily="18" charset="0"/>
                                  <a:cs typeface="Arial" panose="020B0604020202020204" pitchFamily="34" charset="0"/>
                                </a:rPr>
                              </m:ctrlPr>
                            </m:dPr>
                            <m:e>
                              <m:sSub>
                                <m:sSubPr>
                                  <m:ctrlPr>
                                    <a:rPr lang="en-US" altLang="zh-CN" sz="2400" i="1" smtClean="0">
                                      <a:solidFill>
                                        <a:srgbClr val="000000"/>
                                      </a:solidFill>
                                      <a:latin typeface="Cambria Math" panose="02040503050406030204" pitchFamily="18" charset="0"/>
                                      <a:cs typeface="Arial" panose="020B0604020202020204" pitchFamily="34" charset="0"/>
                                    </a:rPr>
                                  </m:ctrlPr>
                                </m:sSubPr>
                                <m:e>
                                  <m:r>
                                    <a:rPr lang="en-US" altLang="zh-CN" sz="24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𝜙</m:t>
                                  </m:r>
                                </m:e>
                                <m:sub>
                                  <m:r>
                                    <a:rPr lang="en-US" altLang="zh-CN" sz="24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𝛼</m:t>
                                  </m:r>
                                </m:sub>
                              </m:sSub>
                              <m:sSub>
                                <m:sSubPr>
                                  <m:ctrlPr>
                                    <a:rPr lang="en-US" altLang="zh-CN" sz="2400" i="1" smtClean="0">
                                      <a:solidFill>
                                        <a:srgbClr val="000000"/>
                                      </a:solidFill>
                                      <a:latin typeface="Cambria Math" panose="02040503050406030204" pitchFamily="18" charset="0"/>
                                      <a:cs typeface="Arial" panose="020B0604020202020204" pitchFamily="34" charset="0"/>
                                    </a:rPr>
                                  </m:ctrlPr>
                                </m:sSubPr>
                                <m:e>
                                  <m:r>
                                    <a:rPr lang="en-US" altLang="zh-CN" sz="24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altLang="zh-CN" sz="24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𝜙</m:t>
                                  </m:r>
                                </m:e>
                                <m:sub>
                                  <m:r>
                                    <a:rPr lang="en-US" altLang="zh-CN" sz="24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𝛽</m:t>
                                  </m:r>
                                </m:sub>
                              </m:sSub>
                              <m:r>
                                <a:rPr lang="en-US" altLang="zh-CN" sz="24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altLang="zh-CN" sz="24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ctrlPr>
                                </m:sSubPr>
                                <m:e>
                                  <m:r>
                                    <a:rPr lang="en-US" altLang="zh-CN" sz="24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2</m:t>
                                  </m:r>
                                  <m:r>
                                    <m:rPr>
                                      <m:sty m:val="p"/>
                                    </m:rPr>
                                    <a:rPr lang="el-GR" altLang="zh-CN" sz="24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24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𝑅𝑃</m:t>
                                  </m:r>
                                </m:sub>
                              </m:sSub>
                            </m:e>
                          </m:d>
                        </m:e>
                      </m:d>
                    </m:oMath>
                  </m:oMathPara>
                </a14:m>
                <a:endParaRPr lang="en-US" sz="2400" dirty="0">
                  <a:solidFill>
                    <a:srgbClr val="000000"/>
                  </a:solidFill>
                  <a:ea typeface="Times New Roman" charset="0"/>
                  <a:cs typeface="Arial" panose="020B0604020202020204" pitchFamily="34" charset="0"/>
                </a:endParaRPr>
              </a:p>
            </p:txBody>
          </p:sp>
        </mc:Choice>
        <mc:Fallback>
          <p:sp>
            <p:nvSpPr>
              <p:cNvPr id="62" name="TextBox 61">
                <a:extLst>
                  <a:ext uri="{FF2B5EF4-FFF2-40B4-BE49-F238E27FC236}">
                    <a16:creationId xmlns:a16="http://schemas.microsoft.com/office/drawing/2014/main" id="{3319DA95-2D93-B442-A9BA-F32275BA1D62}"/>
                  </a:ext>
                </a:extLst>
              </p:cNvPr>
              <p:cNvSpPr txBox="1">
                <a:spLocks noRot="1" noChangeAspect="1" noMove="1" noResize="1" noEditPoints="1" noAdjustHandles="1" noChangeArrowheads="1" noChangeShapeType="1" noTextEdit="1"/>
              </p:cNvSpPr>
              <p:nvPr/>
            </p:nvSpPr>
            <p:spPr>
              <a:xfrm>
                <a:off x="837115" y="1518959"/>
                <a:ext cx="4177682" cy="520976"/>
              </a:xfrm>
              <a:prstGeom prst="rect">
                <a:avLst/>
              </a:prstGeom>
              <a:blipFill>
                <a:blip r:embed="rId4"/>
                <a:stretch>
                  <a:fillRect b="-11905"/>
                </a:stretch>
              </a:blipFill>
            </p:spPr>
            <p:txBody>
              <a:bodyPr/>
              <a:lstStyle/>
              <a:p>
                <a:r>
                  <a:rPr lang="en-CN">
                    <a:noFill/>
                  </a:rPr>
                  <a:t> </a:t>
                </a:r>
              </a:p>
            </p:txBody>
          </p:sp>
        </mc:Fallback>
      </mc:AlternateContent>
      <p:pic>
        <p:nvPicPr>
          <p:cNvPr id="28" name="Picture 27">
            <a:extLst>
              <a:ext uri="{FF2B5EF4-FFF2-40B4-BE49-F238E27FC236}">
                <a16:creationId xmlns:a16="http://schemas.microsoft.com/office/drawing/2014/main" id="{61EDB45F-12C0-7249-996C-01A3536E2286}"/>
              </a:ext>
            </a:extLst>
          </p:cNvPr>
          <p:cNvPicPr>
            <a:picLocks noChangeAspect="1"/>
          </p:cNvPicPr>
          <p:nvPr/>
        </p:nvPicPr>
        <p:blipFill>
          <a:blip r:embed="rId5"/>
          <a:stretch>
            <a:fillRect/>
          </a:stretch>
        </p:blipFill>
        <p:spPr>
          <a:xfrm>
            <a:off x="7549023" y="886483"/>
            <a:ext cx="3781250" cy="4500000"/>
          </a:xfrm>
          <a:prstGeom prst="rect">
            <a:avLst/>
          </a:prstGeom>
        </p:spPr>
      </p:pic>
      <mc:AlternateContent xmlns:mc="http://schemas.openxmlformats.org/markup-compatibility/2006">
        <mc:Choice xmlns:a14="http://schemas.microsoft.com/office/drawing/2010/main" Requires="a14">
          <p:sp>
            <p:nvSpPr>
              <p:cNvPr id="31" name="Rectangle 30">
                <a:extLst>
                  <a:ext uri="{FF2B5EF4-FFF2-40B4-BE49-F238E27FC236}">
                    <a16:creationId xmlns:a16="http://schemas.microsoft.com/office/drawing/2014/main" id="{ED245B39-4432-2C4B-8C2C-D8B6091F1E31}"/>
                  </a:ext>
                </a:extLst>
              </p:cNvPr>
              <p:cNvSpPr/>
              <p:nvPr/>
            </p:nvSpPr>
            <p:spPr>
              <a:xfrm>
                <a:off x="6020078" y="5331973"/>
                <a:ext cx="6454471" cy="1039195"/>
              </a:xfrm>
              <a:prstGeom prst="rect">
                <a:avLst/>
              </a:prstGeom>
            </p:spPr>
            <p:txBody>
              <a:bodyPr wrap="square">
                <a:spAutoFit/>
              </a:bodyPr>
              <a:lstStyle/>
              <a:p>
                <a:pPr marL="342900" indent="-342900">
                  <a:buFont typeface="Wingdings" pitchFamily="2" charset="2"/>
                  <a:buChar char="ü"/>
                </a:pPr>
                <a:r>
                  <a:rPr lang="en-US" altLang="zh-CN" sz="2400" dirty="0">
                    <a:solidFill>
                      <a:srgbClr val="000000"/>
                    </a:solidFill>
                    <a:cs typeface="Arial" panose="020B0604020202020204" pitchFamily="34" charset="0"/>
                  </a:rPr>
                  <a:t>The </a:t>
                </a:r>
                <a14:m>
                  <m:oMath xmlns:m="http://schemas.openxmlformats.org/officeDocument/2006/math">
                    <m:f>
                      <m:fPr>
                        <m:ctrlPr>
                          <a:rPr lang="en-US" altLang="zh-CN" sz="2400" i="1">
                            <a:solidFill>
                              <a:srgbClr val="000000"/>
                            </a:solidFill>
                            <a:latin typeface="Cambria Math" panose="02040503050406030204" pitchFamily="18" charset="0"/>
                            <a:cs typeface="Arial" panose="020B0604020202020204" pitchFamily="34" charset="0"/>
                          </a:rPr>
                        </m:ctrlPr>
                      </m:fPr>
                      <m:num>
                        <m:sSub>
                          <m:sSubPr>
                            <m:ctrlPr>
                              <a:rPr lang="en-US" altLang="zh-CN" sz="2400" i="1">
                                <a:solidFill>
                                  <a:srgbClr val="000000"/>
                                </a:solidFill>
                                <a:latin typeface="Cambria Math" panose="02040503050406030204" pitchFamily="18" charset="0"/>
                                <a:cs typeface="Arial" panose="020B0604020202020204" pitchFamily="34" charset="0"/>
                              </a:rPr>
                            </m:ctrlPr>
                          </m:sSubPr>
                          <m:e>
                            <m:r>
                              <a:rPr lang="en-US" altLang="zh-CN" sz="24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altLang="zh-CN" sz="2400" i="1">
                                <a:solidFill>
                                  <a:srgbClr val="000000"/>
                                </a:solidFill>
                                <a:latin typeface="Cambria Math" panose="02040503050406030204" pitchFamily="18" charset="0"/>
                                <a:ea typeface="Cambria Math" panose="02040503050406030204" pitchFamily="18" charset="0"/>
                                <a:cs typeface="Arial" panose="020B0604020202020204" pitchFamily="34" charset="0"/>
                              </a:rPr>
                              <m:t>𝛾</m:t>
                            </m:r>
                          </m:e>
                          <m:sub>
                            <m:r>
                              <a:rPr lang="en-US" altLang="zh-CN" sz="2400" i="1">
                                <a:solidFill>
                                  <a:srgbClr val="000000"/>
                                </a:solidFill>
                                <a:latin typeface="Cambria Math" panose="02040503050406030204" pitchFamily="18" charset="0"/>
                                <a:cs typeface="Arial" panose="020B0604020202020204" pitchFamily="34" charset="0"/>
                              </a:rPr>
                              <m:t>112</m:t>
                            </m:r>
                          </m:sub>
                        </m:sSub>
                      </m:num>
                      <m:den>
                        <m:sSub>
                          <m:sSubPr>
                            <m:ctrlPr>
                              <a:rPr lang="en-US" altLang="zh-CN" sz="2400" i="1">
                                <a:solidFill>
                                  <a:srgbClr val="000000"/>
                                </a:solidFill>
                                <a:latin typeface="Cambria Math" panose="02040503050406030204" pitchFamily="18" charset="0"/>
                                <a:cs typeface="Arial" panose="020B0604020202020204" pitchFamily="34" charset="0"/>
                              </a:rPr>
                            </m:ctrlPr>
                          </m:sSubPr>
                          <m:e>
                            <m:r>
                              <a:rPr lang="en-US" altLang="zh-CN" sz="2400" i="1">
                                <a:solidFill>
                                  <a:srgbClr val="000000"/>
                                </a:solidFill>
                                <a:latin typeface="Cambria Math" panose="02040503050406030204" pitchFamily="18" charset="0"/>
                                <a:cs typeface="Arial" panose="020B0604020202020204" pitchFamily="34" charset="0"/>
                              </a:rPr>
                              <m:t>𝑣</m:t>
                            </m:r>
                          </m:e>
                          <m:sub>
                            <m:r>
                              <a:rPr lang="en-US" altLang="zh-CN" sz="2400" i="1">
                                <a:solidFill>
                                  <a:srgbClr val="000000"/>
                                </a:solidFill>
                                <a:latin typeface="Cambria Math" panose="02040503050406030204" pitchFamily="18" charset="0"/>
                                <a:cs typeface="Arial" panose="020B0604020202020204" pitchFamily="34" charset="0"/>
                              </a:rPr>
                              <m:t>2</m:t>
                            </m:r>
                          </m:sub>
                        </m:sSub>
                      </m:den>
                    </m:f>
                  </m:oMath>
                </a14:m>
                <a:r>
                  <a:rPr lang="en-US" altLang="zh-CN" sz="2400" dirty="0">
                    <a:solidFill>
                      <a:srgbClr val="000000"/>
                    </a:solidFill>
                    <a:ea typeface="Times New Roman" charset="0"/>
                    <a:cs typeface="Arial" panose="020B0604020202020204" pitchFamily="34" charset="0"/>
                  </a:rPr>
                  <a:t> is</a:t>
                </a:r>
                <a:r>
                  <a:rPr lang="en-US" sz="2400" dirty="0"/>
                  <a:t> sensitive to CME and</a:t>
                </a:r>
                <a:r>
                  <a:rPr lang="zh-CN" altLang="en-US" sz="2400" dirty="0"/>
                  <a:t> </a:t>
                </a:r>
                <a:r>
                  <a:rPr lang="en-US" altLang="zh-CN" sz="2400" dirty="0"/>
                  <a:t>can be clearly observed in AVFD events</a:t>
                </a:r>
                <a:r>
                  <a:rPr lang="en-US" sz="2400" dirty="0">
                    <a:solidFill>
                      <a:srgbClr val="000000"/>
                    </a:solidFill>
                    <a:ea typeface="Times New Roman" charset="0"/>
                    <a:cs typeface="Arial" panose="020B0604020202020204" pitchFamily="34" charset="0"/>
                  </a:rPr>
                  <a:t>. </a:t>
                </a:r>
              </a:p>
            </p:txBody>
          </p:sp>
        </mc:Choice>
        <mc:Fallback>
          <p:sp>
            <p:nvSpPr>
              <p:cNvPr id="31" name="Rectangle 30">
                <a:extLst>
                  <a:ext uri="{FF2B5EF4-FFF2-40B4-BE49-F238E27FC236}">
                    <a16:creationId xmlns:a16="http://schemas.microsoft.com/office/drawing/2014/main" id="{ED245B39-4432-2C4B-8C2C-D8B6091F1E31}"/>
                  </a:ext>
                </a:extLst>
              </p:cNvPr>
              <p:cNvSpPr>
                <a:spLocks noRot="1" noChangeAspect="1" noMove="1" noResize="1" noEditPoints="1" noAdjustHandles="1" noChangeArrowheads="1" noChangeShapeType="1" noTextEdit="1"/>
              </p:cNvSpPr>
              <p:nvPr/>
            </p:nvSpPr>
            <p:spPr>
              <a:xfrm>
                <a:off x="6020078" y="5331973"/>
                <a:ext cx="6454471" cy="1039195"/>
              </a:xfrm>
              <a:prstGeom prst="rect">
                <a:avLst/>
              </a:prstGeom>
              <a:blipFill>
                <a:blip r:embed="rId6"/>
                <a:stretch>
                  <a:fillRect l="-1375" b="-12195"/>
                </a:stretch>
              </a:blipFill>
            </p:spPr>
            <p:txBody>
              <a:bodyPr/>
              <a:lstStyle/>
              <a:p>
                <a:r>
                  <a:rPr lang="en-CN">
                    <a:noFill/>
                  </a:rPr>
                  <a:t> </a:t>
                </a:r>
              </a:p>
            </p:txBody>
          </p:sp>
        </mc:Fallback>
      </mc:AlternateContent>
      <p:sp>
        <p:nvSpPr>
          <p:cNvPr id="32" name="TextBox 31">
            <a:extLst>
              <a:ext uri="{FF2B5EF4-FFF2-40B4-BE49-F238E27FC236}">
                <a16:creationId xmlns:a16="http://schemas.microsoft.com/office/drawing/2014/main" id="{5695C16A-5D57-7844-8D51-263292C288CA}"/>
              </a:ext>
            </a:extLst>
          </p:cNvPr>
          <p:cNvSpPr txBox="1"/>
          <p:nvPr/>
        </p:nvSpPr>
        <p:spPr>
          <a:xfrm>
            <a:off x="481216" y="5077026"/>
            <a:ext cx="3557384" cy="461665"/>
          </a:xfrm>
          <a:prstGeom prst="rect">
            <a:avLst/>
          </a:prstGeom>
          <a:noFill/>
        </p:spPr>
        <p:txBody>
          <a:bodyPr wrap="none" rtlCol="0">
            <a:spAutoFit/>
          </a:bodyPr>
          <a:lstStyle/>
          <a:p>
            <a:pPr algn="l"/>
            <a:r>
              <a:rPr lang="en-US" sz="2400" dirty="0">
                <a:solidFill>
                  <a:srgbClr val="000000"/>
                </a:solidFill>
                <a:ea typeface="Times New Roman" charset="0"/>
                <a:cs typeface="Arial" panose="020B0604020202020204" pitchFamily="34" charset="0"/>
              </a:rPr>
              <a:t>The normalized quantity:</a:t>
            </a:r>
          </a:p>
        </p:txBody>
      </p:sp>
      <mc:AlternateContent xmlns:mc="http://schemas.openxmlformats.org/markup-compatibility/2006">
        <mc:Choice xmlns:a14="http://schemas.microsoft.com/office/drawing/2010/main" Requires="a14">
          <p:sp>
            <p:nvSpPr>
              <p:cNvPr id="66" name="TextBox 65">
                <a:extLst>
                  <a:ext uri="{FF2B5EF4-FFF2-40B4-BE49-F238E27FC236}">
                    <a16:creationId xmlns:a16="http://schemas.microsoft.com/office/drawing/2014/main" id="{9216216B-4FC7-5D4D-8876-F370A469AC73}"/>
                  </a:ext>
                </a:extLst>
              </p:cNvPr>
              <p:cNvSpPr txBox="1"/>
              <p:nvPr/>
            </p:nvSpPr>
            <p:spPr>
              <a:xfrm>
                <a:off x="1918603" y="5589504"/>
                <a:ext cx="999248" cy="8466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rgbClr val="000000"/>
                              </a:solidFill>
                              <a:latin typeface="Cambria Math" panose="02040503050406030204" pitchFamily="18" charset="0"/>
                              <a:cs typeface="Arial" panose="020B0604020202020204" pitchFamily="34" charset="0"/>
                            </a:rPr>
                          </m:ctrlPr>
                        </m:fPr>
                        <m:num>
                          <m:sSub>
                            <m:sSubPr>
                              <m:ctrlPr>
                                <a:rPr lang="en-US" sz="2400" i="1">
                                  <a:solidFill>
                                    <a:srgbClr val="000000"/>
                                  </a:solidFill>
                                  <a:latin typeface="Cambria Math" panose="02040503050406030204" pitchFamily="18" charset="0"/>
                                  <a:cs typeface="Arial" panose="020B0604020202020204" pitchFamily="34" charset="0"/>
                                </a:rPr>
                              </m:ctrlPr>
                            </m:sSubPr>
                            <m:e>
                              <m:r>
                                <a:rPr lang="en-US" sz="24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sz="2400" i="1">
                                  <a:solidFill>
                                    <a:srgbClr val="000000"/>
                                  </a:solidFill>
                                  <a:latin typeface="Cambria Math" panose="02040503050406030204" pitchFamily="18" charset="0"/>
                                  <a:ea typeface="Cambria Math" panose="02040503050406030204" pitchFamily="18" charset="0"/>
                                  <a:cs typeface="Arial" panose="020B0604020202020204" pitchFamily="34" charset="0"/>
                                </a:rPr>
                                <m:t>𝛾</m:t>
                              </m:r>
                            </m:e>
                            <m:sub>
                              <m:r>
                                <a:rPr lang="en-US" altLang="zh-CN" sz="2400" i="1">
                                  <a:solidFill>
                                    <a:srgbClr val="000000"/>
                                  </a:solidFill>
                                  <a:latin typeface="Cambria Math" panose="02040503050406030204" pitchFamily="18" charset="0"/>
                                  <a:cs typeface="Arial" panose="020B0604020202020204" pitchFamily="34" charset="0"/>
                                </a:rPr>
                                <m:t>112</m:t>
                              </m:r>
                            </m:sub>
                          </m:sSub>
                        </m:num>
                        <m:den>
                          <m:sSub>
                            <m:sSubPr>
                              <m:ctrlPr>
                                <a:rPr lang="en-US" sz="2400" i="1" smtClean="0">
                                  <a:solidFill>
                                    <a:srgbClr val="000000"/>
                                  </a:solidFill>
                                  <a:latin typeface="Cambria Math" panose="02040503050406030204" pitchFamily="18" charset="0"/>
                                  <a:cs typeface="Arial" panose="020B0604020202020204" pitchFamily="34" charset="0"/>
                                </a:rPr>
                              </m:ctrlPr>
                            </m:sSubPr>
                            <m:e>
                              <m:r>
                                <a:rPr lang="en-US" sz="2400" b="0" i="1" smtClean="0">
                                  <a:solidFill>
                                    <a:srgbClr val="000000"/>
                                  </a:solidFill>
                                  <a:latin typeface="Cambria Math" panose="02040503050406030204" pitchFamily="18" charset="0"/>
                                  <a:cs typeface="Arial" panose="020B0604020202020204" pitchFamily="34" charset="0"/>
                                </a:rPr>
                                <m:t>𝑣</m:t>
                              </m:r>
                            </m:e>
                            <m:sub>
                              <m:r>
                                <a:rPr lang="en-US" sz="2400" b="0" i="1" smtClean="0">
                                  <a:solidFill>
                                    <a:srgbClr val="000000"/>
                                  </a:solidFill>
                                  <a:latin typeface="Cambria Math" panose="02040503050406030204" pitchFamily="18" charset="0"/>
                                  <a:cs typeface="Arial" panose="020B0604020202020204" pitchFamily="34" charset="0"/>
                                </a:rPr>
                                <m:t>2</m:t>
                              </m:r>
                            </m:sub>
                          </m:sSub>
                        </m:den>
                      </m:f>
                    </m:oMath>
                  </m:oMathPara>
                </a14:m>
                <a:endParaRPr lang="en-US" sz="2400" dirty="0">
                  <a:solidFill>
                    <a:srgbClr val="000000"/>
                  </a:solidFill>
                  <a:ea typeface="Times New Roman" charset="0"/>
                  <a:cs typeface="Arial" panose="020B0604020202020204" pitchFamily="34" charset="0"/>
                </a:endParaRPr>
              </a:p>
            </p:txBody>
          </p:sp>
        </mc:Choice>
        <mc:Fallback>
          <p:sp>
            <p:nvSpPr>
              <p:cNvPr id="66" name="TextBox 65">
                <a:extLst>
                  <a:ext uri="{FF2B5EF4-FFF2-40B4-BE49-F238E27FC236}">
                    <a16:creationId xmlns:a16="http://schemas.microsoft.com/office/drawing/2014/main" id="{9216216B-4FC7-5D4D-8876-F370A469AC73}"/>
                  </a:ext>
                </a:extLst>
              </p:cNvPr>
              <p:cNvSpPr txBox="1">
                <a:spLocks noRot="1" noChangeAspect="1" noMove="1" noResize="1" noEditPoints="1" noAdjustHandles="1" noChangeArrowheads="1" noChangeShapeType="1" noTextEdit="1"/>
              </p:cNvSpPr>
              <p:nvPr/>
            </p:nvSpPr>
            <p:spPr>
              <a:xfrm>
                <a:off x="1918603" y="5589504"/>
                <a:ext cx="999248" cy="846642"/>
              </a:xfrm>
              <a:prstGeom prst="rect">
                <a:avLst/>
              </a:prstGeom>
              <a:blipFill>
                <a:blip r:embed="rId7"/>
                <a:stretch>
                  <a:fillRect b="-2985"/>
                </a:stretch>
              </a:blipFill>
            </p:spPr>
            <p:txBody>
              <a:bodyPr/>
              <a:lstStyle/>
              <a:p>
                <a:r>
                  <a:rPr lang="en-CN">
                    <a:noFill/>
                  </a:rPr>
                  <a:t> </a:t>
                </a:r>
              </a:p>
            </p:txBody>
          </p:sp>
        </mc:Fallback>
      </mc:AlternateContent>
      <p:sp>
        <p:nvSpPr>
          <p:cNvPr id="69" name="TextBox 68">
            <a:extLst>
              <a:ext uri="{FF2B5EF4-FFF2-40B4-BE49-F238E27FC236}">
                <a16:creationId xmlns:a16="http://schemas.microsoft.com/office/drawing/2014/main" id="{EE315933-6CB1-D343-A265-473390D2CAFD}"/>
              </a:ext>
            </a:extLst>
          </p:cNvPr>
          <p:cNvSpPr txBox="1"/>
          <p:nvPr/>
        </p:nvSpPr>
        <p:spPr>
          <a:xfrm>
            <a:off x="219279" y="945481"/>
            <a:ext cx="5184433" cy="461665"/>
          </a:xfrm>
          <a:prstGeom prst="rect">
            <a:avLst/>
          </a:prstGeom>
          <a:noFill/>
        </p:spPr>
        <p:txBody>
          <a:bodyPr wrap="none" rtlCol="0">
            <a:spAutoFit/>
          </a:bodyPr>
          <a:lstStyle/>
          <a:p>
            <a:r>
              <a:rPr lang="en-US" sz="2400" dirty="0">
                <a:solidFill>
                  <a:srgbClr val="000000"/>
                </a:solidFill>
                <a:ea typeface="Times New Roman" charset="0"/>
                <a:cs typeface="Arial" panose="020B0604020202020204" pitchFamily="34" charset="0"/>
              </a:rPr>
              <a:t>By utilizing the </a:t>
            </a:r>
            <a:r>
              <a:rPr lang="en-US" sz="2400" dirty="0"/>
              <a:t>azimuthal correlation:</a:t>
            </a:r>
            <a:endParaRPr lang="en-US" sz="2400" spc="-1" dirty="0">
              <a:uFill>
                <a:solidFill>
                  <a:srgbClr val="FFFFFF"/>
                </a:solidFill>
              </a:uFill>
              <a:cs typeface="Arial" panose="020B0604020202020204" pitchFamily="34" charset="0"/>
            </a:endParaRPr>
          </a:p>
        </p:txBody>
      </p:sp>
      <p:pic>
        <p:nvPicPr>
          <p:cNvPr id="17" name="图片 7">
            <a:extLst>
              <a:ext uri="{FF2B5EF4-FFF2-40B4-BE49-F238E27FC236}">
                <a16:creationId xmlns:a16="http://schemas.microsoft.com/office/drawing/2014/main" id="{F94791F5-DD97-9847-8FF5-37CD192B8E6A}"/>
              </a:ext>
            </a:extLst>
          </p:cNvPr>
          <p:cNvPicPr>
            <a:picLocks noChangeAspect="1"/>
          </p:cNvPicPr>
          <p:nvPr/>
        </p:nvPicPr>
        <p:blipFill>
          <a:blip r:embed="rId8"/>
          <a:stretch>
            <a:fillRect/>
          </a:stretch>
        </p:blipFill>
        <p:spPr>
          <a:xfrm>
            <a:off x="-1" y="78249"/>
            <a:ext cx="837116" cy="646331"/>
          </a:xfrm>
          <a:prstGeom prst="rect">
            <a:avLst/>
          </a:prstGeom>
        </p:spPr>
      </p:pic>
      <p:sp>
        <p:nvSpPr>
          <p:cNvPr id="5" name="Footer Placeholder 4">
            <a:extLst>
              <a:ext uri="{FF2B5EF4-FFF2-40B4-BE49-F238E27FC236}">
                <a16:creationId xmlns:a16="http://schemas.microsoft.com/office/drawing/2014/main" id="{68210BBA-275F-1947-A0E5-897CB9983B13}"/>
              </a:ext>
            </a:extLst>
          </p:cNvPr>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3" name="Date Placeholder 2">
            <a:extLst>
              <a:ext uri="{FF2B5EF4-FFF2-40B4-BE49-F238E27FC236}">
                <a16:creationId xmlns:a16="http://schemas.microsoft.com/office/drawing/2014/main" id="{DEDDA723-0D2F-D949-9EF0-19DF47C192A9}"/>
              </a:ext>
            </a:extLst>
          </p:cNvPr>
          <p:cNvSpPr>
            <a:spLocks noGrp="1"/>
          </p:cNvSpPr>
          <p:nvPr>
            <p:ph type="dt" sz="half" idx="10"/>
          </p:nvPr>
        </p:nvSpPr>
        <p:spPr/>
        <p:txBody>
          <a:bodyPr/>
          <a:lstStyle/>
          <a:p>
            <a:r>
              <a:rPr kumimoji="1" lang="en-US" altLang="zh-CN"/>
              <a:t>Yufu Lin</a:t>
            </a:r>
            <a:endParaRPr kumimoji="1" lang="zh-CN" altLang="en-US"/>
          </a:p>
        </p:txBody>
      </p:sp>
      <p:sp>
        <p:nvSpPr>
          <p:cNvPr id="4" name="Slide Number Placeholder 3">
            <a:extLst>
              <a:ext uri="{FF2B5EF4-FFF2-40B4-BE49-F238E27FC236}">
                <a16:creationId xmlns:a16="http://schemas.microsoft.com/office/drawing/2014/main" id="{F7F6B9B5-EA46-2648-B29A-0A5CBD740077}"/>
              </a:ext>
            </a:extLst>
          </p:cNvPr>
          <p:cNvSpPr>
            <a:spLocks noGrp="1"/>
          </p:cNvSpPr>
          <p:nvPr>
            <p:ph type="sldNum" sz="quarter" idx="12"/>
          </p:nvPr>
        </p:nvSpPr>
        <p:spPr/>
        <p:txBody>
          <a:bodyPr/>
          <a:lstStyle/>
          <a:p>
            <a:fld id="{4E9CE723-9E13-E64D-969C-AFC3C0AC44EC}" type="slidenum">
              <a:rPr kumimoji="1" lang="zh-CN" altLang="en-US" smtClean="0"/>
              <a:t>3</a:t>
            </a:fld>
            <a:endParaRPr kumimoji="1" lang="zh-CN" altLang="en-US"/>
          </a:p>
        </p:txBody>
      </p:sp>
      <p:pic>
        <p:nvPicPr>
          <p:cNvPr id="7" name="Picture 6">
            <a:extLst>
              <a:ext uri="{FF2B5EF4-FFF2-40B4-BE49-F238E27FC236}">
                <a16:creationId xmlns:a16="http://schemas.microsoft.com/office/drawing/2014/main" id="{91A8ABAA-BC97-6144-B57A-C4500205CA1A}"/>
              </a:ext>
            </a:extLst>
          </p:cNvPr>
          <p:cNvPicPr>
            <a:picLocks noChangeAspect="1"/>
          </p:cNvPicPr>
          <p:nvPr/>
        </p:nvPicPr>
        <p:blipFill>
          <a:blip r:embed="rId9"/>
          <a:stretch>
            <a:fillRect/>
          </a:stretch>
        </p:blipFill>
        <p:spPr>
          <a:xfrm>
            <a:off x="857165" y="2046562"/>
            <a:ext cx="4448169" cy="2079221"/>
          </a:xfrm>
          <a:prstGeom prst="rect">
            <a:avLst/>
          </a:prstGeom>
        </p:spPr>
      </p:pic>
    </p:spTree>
    <p:extLst>
      <p:ext uri="{BB962C8B-B14F-4D97-AF65-F5344CB8AC3E}">
        <p14:creationId xmlns:p14="http://schemas.microsoft.com/office/powerpoint/2010/main" val="186063796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2"/>
          <p:cNvSpPr/>
          <p:nvPr/>
        </p:nvSpPr>
        <p:spPr>
          <a:xfrm>
            <a:off x="2" y="66685"/>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lnSpc>
                <a:spcPct val="100000"/>
              </a:lnSpc>
            </a:pPr>
            <a:r>
              <a:rPr lang="en-US" sz="2800" spc="-1" dirty="0">
                <a:uFill>
                  <a:solidFill>
                    <a:srgbClr val="FFFFFF"/>
                  </a:solidFill>
                </a:uFill>
                <a:latin typeface="+mj-lt"/>
                <a:cs typeface="Arial" panose="020B0604020202020204" pitchFamily="34" charset="0"/>
              </a:rPr>
              <a:t>Analysis method: </a:t>
            </a:r>
            <a:r>
              <a:rPr lang="en-US" sz="2800" spc="-1" dirty="0">
                <a:uFill>
                  <a:solidFill>
                    <a:srgbClr val="FFFFFF"/>
                  </a:solidFill>
                </a:uFill>
                <a:cs typeface="Arial" panose="020B0604020202020204" pitchFamily="34" charset="0"/>
              </a:rPr>
              <a:t>Signed Balance Function(SBF)</a:t>
            </a:r>
          </a:p>
        </p:txBody>
      </p:sp>
      <p:grpSp>
        <p:nvGrpSpPr>
          <p:cNvPr id="59" name="Group 58">
            <a:extLst>
              <a:ext uri="{FF2B5EF4-FFF2-40B4-BE49-F238E27FC236}">
                <a16:creationId xmlns:a16="http://schemas.microsoft.com/office/drawing/2014/main" id="{AE30C532-D756-D94D-80E4-0AF44D207BE9}"/>
              </a:ext>
            </a:extLst>
          </p:cNvPr>
          <p:cNvGrpSpPr/>
          <p:nvPr/>
        </p:nvGrpSpPr>
        <p:grpSpPr>
          <a:xfrm>
            <a:off x="302452" y="1202941"/>
            <a:ext cx="5130754" cy="3166474"/>
            <a:chOff x="320891" y="1074576"/>
            <a:chExt cx="4896132" cy="4468369"/>
          </a:xfrm>
        </p:grpSpPr>
        <p:sp>
          <p:nvSpPr>
            <p:cNvPr id="60" name="TextBox 1">
              <a:extLst>
                <a:ext uri="{FF2B5EF4-FFF2-40B4-BE49-F238E27FC236}">
                  <a16:creationId xmlns:a16="http://schemas.microsoft.com/office/drawing/2014/main" id="{D655354B-CB8F-5347-9348-C033673185A1}"/>
                </a:ext>
              </a:extLst>
            </p:cNvPr>
            <p:cNvSpPr txBox="1"/>
            <p:nvPr/>
          </p:nvSpPr>
          <p:spPr>
            <a:xfrm>
              <a:off x="2337091" y="5462300"/>
              <a:ext cx="118110" cy="806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rtl="0" latinLnBrk="1" hangingPunct="0"/>
              <a:r>
                <a:rPr lang="en-US" altLang="zh-CN" sz="100" b="1">
                  <a:solidFill>
                    <a:schemeClr val="accent1"/>
                  </a:solidFill>
                </a:rPr>
                <a:t>Observable:</a:t>
              </a:r>
              <a:endParaRPr kumimoji="0" lang="en-US" sz="2530" b="0" i="0" u="none" strike="noStrike" cap="none" spc="0" normalizeH="0" baseline="0" dirty="0">
                <a:ln>
                  <a:noFill/>
                </a:ln>
                <a:solidFill>
                  <a:schemeClr val="accent1"/>
                </a:solidFill>
                <a:effectLst/>
                <a:uFillTx/>
                <a:sym typeface="Helvetica Light"/>
              </a:endParaRPr>
            </a:p>
          </p:txBody>
        </p:sp>
        <p:grpSp>
          <p:nvGrpSpPr>
            <p:cNvPr id="61" name="Group 60">
              <a:extLst>
                <a:ext uri="{FF2B5EF4-FFF2-40B4-BE49-F238E27FC236}">
                  <a16:creationId xmlns:a16="http://schemas.microsoft.com/office/drawing/2014/main" id="{26382B61-BE07-CC4E-894E-85D850DA6176}"/>
                </a:ext>
              </a:extLst>
            </p:cNvPr>
            <p:cNvGrpSpPr/>
            <p:nvPr/>
          </p:nvGrpSpPr>
          <p:grpSpPr>
            <a:xfrm>
              <a:off x="320891" y="1074576"/>
              <a:ext cx="4896132" cy="2574168"/>
              <a:chOff x="320891" y="1074576"/>
              <a:chExt cx="4896132" cy="2574168"/>
            </a:xfrm>
          </p:grpSpPr>
          <p:grpSp>
            <p:nvGrpSpPr>
              <p:cNvPr id="70" name="Group 69">
                <a:extLst>
                  <a:ext uri="{FF2B5EF4-FFF2-40B4-BE49-F238E27FC236}">
                    <a16:creationId xmlns:a16="http://schemas.microsoft.com/office/drawing/2014/main" id="{D86CCEBA-189B-294E-809E-B4229FC19DCA}"/>
                  </a:ext>
                </a:extLst>
              </p:cNvPr>
              <p:cNvGrpSpPr/>
              <p:nvPr/>
            </p:nvGrpSpPr>
            <p:grpSpPr>
              <a:xfrm>
                <a:off x="320891" y="1122713"/>
                <a:ext cx="4369228" cy="2526031"/>
                <a:chOff x="-2062" y="1532"/>
                <a:chExt cx="6881" cy="3978"/>
              </a:xfrm>
            </p:grpSpPr>
            <p:sp>
              <p:nvSpPr>
                <p:cNvPr id="71" name="TextBox 9">
                  <a:extLst>
                    <a:ext uri="{FF2B5EF4-FFF2-40B4-BE49-F238E27FC236}">
                      <a16:creationId xmlns:a16="http://schemas.microsoft.com/office/drawing/2014/main" id="{5EFE0167-3C3D-A041-A157-0823FBB1134E}"/>
                    </a:ext>
                  </a:extLst>
                </p:cNvPr>
                <p:cNvSpPr txBox="1"/>
                <p:nvPr/>
              </p:nvSpPr>
              <p:spPr>
                <a:xfrm>
                  <a:off x="3795" y="1532"/>
                  <a:ext cx="312" cy="7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pPr>
                  <a:endParaRPr kumimoji="0" lang="en-US" sz="2530" b="0" i="0" u="none" strike="noStrike" cap="none" spc="0" normalizeH="0" baseline="0">
                    <a:ln>
                      <a:noFill/>
                    </a:ln>
                    <a:solidFill>
                      <a:srgbClr val="000000"/>
                    </a:solidFill>
                    <a:effectLst/>
                    <a:uFillTx/>
                    <a:latin typeface="+mn-lt"/>
                    <a:ea typeface="+mn-ea"/>
                    <a:cs typeface="+mn-cs"/>
                    <a:sym typeface="Helvetica Light"/>
                  </a:endParaRPr>
                </a:p>
              </p:txBody>
            </p:sp>
            <p:sp>
              <p:nvSpPr>
                <p:cNvPr id="72" name="TextBox 10">
                  <a:extLst>
                    <a:ext uri="{FF2B5EF4-FFF2-40B4-BE49-F238E27FC236}">
                      <a16:creationId xmlns:a16="http://schemas.microsoft.com/office/drawing/2014/main" id="{CB99C58F-14D3-D542-846A-E22523AF7643}"/>
                    </a:ext>
                  </a:extLst>
                </p:cNvPr>
                <p:cNvSpPr txBox="1">
                  <a:spLocks noChangeArrowheads="1"/>
                </p:cNvSpPr>
                <p:nvPr/>
              </p:nvSpPr>
              <p:spPr bwMode="auto">
                <a:xfrm>
                  <a:off x="-2062" y="4589"/>
                  <a:ext cx="6881" cy="921"/>
                </a:xfrm>
                <a:prstGeom prst="rect">
                  <a:avLst/>
                </a:prstGeom>
                <a:noFill/>
                <a:ln w="19050">
                  <a:noFill/>
                </a:ln>
              </p:spPr>
              <p:txBody>
                <a:bodyPr wrap="square">
                  <a:spAutoFit/>
                </a:bodyPr>
                <a:lstStyle>
                  <a:lvl1pPr marL="285750" indent="-285750" eaLnBrk="0" hangingPunct="0">
                    <a:defRPr sz="2400" b="1" baseline="-25000">
                      <a:solidFill>
                        <a:schemeClr val="tx1"/>
                      </a:solidFill>
                      <a:latin typeface="Arial" panose="020B0604020202090204" pitchFamily="34" charset="0"/>
                      <a:ea typeface="MS PGothic" pitchFamily="6" charset="-128"/>
                    </a:defRPr>
                  </a:lvl1pPr>
                  <a:lvl2pPr marL="742950" indent="-285750" eaLnBrk="0" hangingPunct="0">
                    <a:defRPr sz="2400" b="1" baseline="-25000">
                      <a:solidFill>
                        <a:schemeClr val="tx1"/>
                      </a:solidFill>
                      <a:latin typeface="Arial" panose="020B0604020202090204" pitchFamily="34" charset="0"/>
                      <a:ea typeface="MS PGothic" pitchFamily="6" charset="-128"/>
                    </a:defRPr>
                  </a:lvl2pPr>
                  <a:lvl3pPr marL="1143000" indent="-228600" eaLnBrk="0" hangingPunct="0">
                    <a:defRPr sz="2400" b="1" baseline="-25000">
                      <a:solidFill>
                        <a:schemeClr val="tx1"/>
                      </a:solidFill>
                      <a:latin typeface="Arial" panose="020B0604020202090204" pitchFamily="34" charset="0"/>
                      <a:ea typeface="MS PGothic" pitchFamily="6" charset="-128"/>
                    </a:defRPr>
                  </a:lvl3pPr>
                  <a:lvl4pPr marL="1600200" indent="-228600" eaLnBrk="0" hangingPunct="0">
                    <a:defRPr sz="2400" b="1" baseline="-25000">
                      <a:solidFill>
                        <a:schemeClr val="tx1"/>
                      </a:solidFill>
                      <a:latin typeface="Arial" panose="020B0604020202090204" pitchFamily="34" charset="0"/>
                      <a:ea typeface="MS PGothic" pitchFamily="6" charset="-128"/>
                    </a:defRPr>
                  </a:lvl4pPr>
                  <a:lvl5pPr marL="2057400" indent="-228600" eaLnBrk="0" hangingPunct="0">
                    <a:defRPr sz="2400" b="1" baseline="-25000">
                      <a:solidFill>
                        <a:schemeClr val="tx1"/>
                      </a:solidFill>
                      <a:latin typeface="Arial" panose="020B0604020202090204" pitchFamily="34" charset="0"/>
                      <a:ea typeface="MS PGothic" pitchFamily="6" charset="-128"/>
                    </a:defRPr>
                  </a:lvl5pPr>
                  <a:lvl6pPr marL="25146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6pPr>
                  <a:lvl7pPr marL="29718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7pPr>
                  <a:lvl8pPr marL="34290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8pPr>
                  <a:lvl9pPr marL="38862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9pPr>
                </a:lstStyle>
                <a:p>
                  <a:pPr marL="0" indent="0" eaLnBrk="1" hangingPunct="1"/>
                  <a:r>
                    <a:rPr kumimoji="1" lang="en-US" altLang="zh-CN" sz="1600" b="0" baseline="0" dirty="0">
                      <a:solidFill>
                        <a:srgbClr val="0432FF"/>
                      </a:solidFill>
                      <a:latin typeface="Arial" panose="020B0604020202020204" pitchFamily="34" charset="0"/>
                      <a:cs typeface="Arial" panose="020B0604020202020204" pitchFamily="34" charset="0"/>
                      <a:sym typeface="Wingdings" panose="05000000000000000000" pitchFamily="2" charset="2"/>
                    </a:rPr>
                    <a:t>2) Count net-ordering (e.g. excess of pos. leading neg. ) for each event :</a:t>
                  </a:r>
                  <a:endParaRPr kumimoji="1" lang="zh-CN" altLang="en-US" sz="1600" baseline="0" dirty="0">
                    <a:solidFill>
                      <a:srgbClr val="0432FF"/>
                    </a:solidFill>
                    <a:latin typeface="Arial" panose="020B0604020202020204" pitchFamily="34" charset="0"/>
                    <a:cs typeface="Arial" panose="020B0604020202020204" pitchFamily="34" charset="0"/>
                  </a:endParaRPr>
                </a:p>
              </p:txBody>
            </p:sp>
            <p:pic>
              <p:nvPicPr>
                <p:cNvPr id="73" name="Picture 72" descr="Screen Shot 2019-08-16 at 3.13.01 PM">
                  <a:extLst>
                    <a:ext uri="{FF2B5EF4-FFF2-40B4-BE49-F238E27FC236}">
                      <a16:creationId xmlns:a16="http://schemas.microsoft.com/office/drawing/2014/main" id="{DDFFA252-AF05-BA4A-B98C-44503237B952}"/>
                    </a:ext>
                  </a:extLst>
                </p:cNvPr>
                <p:cNvPicPr>
                  <a:picLocks noChangeAspect="1"/>
                </p:cNvPicPr>
                <p:nvPr/>
              </p:nvPicPr>
              <p:blipFill>
                <a:blip r:embed="rId3"/>
                <a:stretch>
                  <a:fillRect/>
                </a:stretch>
              </p:blipFill>
              <p:spPr>
                <a:xfrm>
                  <a:off x="65" y="1966"/>
                  <a:ext cx="660" cy="214"/>
                </a:xfrm>
                <a:prstGeom prst="rect">
                  <a:avLst/>
                </a:prstGeom>
              </p:spPr>
            </p:pic>
          </p:grpSp>
          <p:sp>
            <p:nvSpPr>
              <p:cNvPr id="66" name="TextBox 10">
                <a:extLst>
                  <a:ext uri="{FF2B5EF4-FFF2-40B4-BE49-F238E27FC236}">
                    <a16:creationId xmlns:a16="http://schemas.microsoft.com/office/drawing/2014/main" id="{B05BC951-9318-7043-ACB0-5E7AE1AB0872}"/>
                  </a:ext>
                </a:extLst>
              </p:cNvPr>
              <p:cNvSpPr txBox="1">
                <a:spLocks noChangeArrowheads="1"/>
              </p:cNvSpPr>
              <p:nvPr/>
            </p:nvSpPr>
            <p:spPr bwMode="auto">
              <a:xfrm>
                <a:off x="349977" y="1074576"/>
                <a:ext cx="4867046" cy="825205"/>
              </a:xfrm>
              <a:prstGeom prst="rect">
                <a:avLst/>
              </a:prstGeom>
              <a:noFill/>
              <a:ln w="19050">
                <a:noFill/>
              </a:ln>
            </p:spPr>
            <p:txBody>
              <a:bodyPr wrap="square">
                <a:spAutoFit/>
              </a:bodyPr>
              <a:lstStyle>
                <a:lvl1pPr marL="285750" indent="-285750" eaLnBrk="0" hangingPunct="0">
                  <a:defRPr sz="2400" b="1" baseline="-25000">
                    <a:solidFill>
                      <a:schemeClr val="tx1"/>
                    </a:solidFill>
                    <a:latin typeface="Arial" panose="020B0604020202090204" pitchFamily="34" charset="0"/>
                    <a:ea typeface="MS PGothic" pitchFamily="6" charset="-128"/>
                  </a:defRPr>
                </a:lvl1pPr>
                <a:lvl2pPr marL="742950" indent="-285750" eaLnBrk="0" hangingPunct="0">
                  <a:defRPr sz="2400" b="1" baseline="-25000">
                    <a:solidFill>
                      <a:schemeClr val="tx1"/>
                    </a:solidFill>
                    <a:latin typeface="Arial" panose="020B0604020202090204" pitchFamily="34" charset="0"/>
                    <a:ea typeface="MS PGothic" pitchFamily="6" charset="-128"/>
                  </a:defRPr>
                </a:lvl2pPr>
                <a:lvl3pPr marL="1143000" indent="-228600" eaLnBrk="0" hangingPunct="0">
                  <a:defRPr sz="2400" b="1" baseline="-25000">
                    <a:solidFill>
                      <a:schemeClr val="tx1"/>
                    </a:solidFill>
                    <a:latin typeface="Arial" panose="020B0604020202090204" pitchFamily="34" charset="0"/>
                    <a:ea typeface="MS PGothic" pitchFamily="6" charset="-128"/>
                  </a:defRPr>
                </a:lvl3pPr>
                <a:lvl4pPr marL="1600200" indent="-228600" eaLnBrk="0" hangingPunct="0">
                  <a:defRPr sz="2400" b="1" baseline="-25000">
                    <a:solidFill>
                      <a:schemeClr val="tx1"/>
                    </a:solidFill>
                    <a:latin typeface="Arial" panose="020B0604020202090204" pitchFamily="34" charset="0"/>
                    <a:ea typeface="MS PGothic" pitchFamily="6" charset="-128"/>
                  </a:defRPr>
                </a:lvl4pPr>
                <a:lvl5pPr marL="2057400" indent="-228600" eaLnBrk="0" hangingPunct="0">
                  <a:defRPr sz="2400" b="1" baseline="-25000">
                    <a:solidFill>
                      <a:schemeClr val="tx1"/>
                    </a:solidFill>
                    <a:latin typeface="Arial" panose="020B0604020202090204" pitchFamily="34" charset="0"/>
                    <a:ea typeface="MS PGothic" pitchFamily="6" charset="-128"/>
                  </a:defRPr>
                </a:lvl5pPr>
                <a:lvl6pPr marL="25146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6pPr>
                <a:lvl7pPr marL="29718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7pPr>
                <a:lvl8pPr marL="34290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8pPr>
                <a:lvl9pPr marL="38862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9pPr>
              </a:lstStyle>
              <a:p>
                <a:pPr marL="0" indent="0" eaLnBrk="1" hangingPunct="1"/>
                <a:r>
                  <a:rPr kumimoji="1" lang="en-US" altLang="zh-CN" sz="1600" b="0" baseline="0" dirty="0">
                    <a:solidFill>
                      <a:srgbClr val="0432FF"/>
                    </a:solidFill>
                    <a:latin typeface="Arial" panose="020B0604020202020204" pitchFamily="34" charset="0"/>
                    <a:cs typeface="Arial" panose="020B0604020202020204" pitchFamily="34" charset="0"/>
                    <a:sym typeface="Wingdings" panose="05000000000000000000" pitchFamily="2" charset="2"/>
                  </a:rPr>
                  <a:t>1) Count pair’s momentum ordering along y direction in </a:t>
                </a:r>
                <a:r>
                  <a:rPr kumimoji="1" lang="en-US" altLang="zh-CN" sz="1600" b="0" baseline="0" dirty="0" err="1">
                    <a:solidFill>
                      <a:srgbClr val="0432FF"/>
                    </a:solidFill>
                    <a:latin typeface="Arial" panose="020B0604020202020204" pitchFamily="34" charset="0"/>
                    <a:cs typeface="Arial" panose="020B0604020202020204" pitchFamily="34" charset="0"/>
                    <a:sym typeface="Wingdings" panose="05000000000000000000" pitchFamily="2" charset="2"/>
                  </a:rPr>
                  <a:t>p</a:t>
                </a:r>
                <a:r>
                  <a:rPr kumimoji="1" lang="en-US" altLang="zh-CN" sz="1600" b="0" dirty="0" err="1">
                    <a:solidFill>
                      <a:srgbClr val="0432FF"/>
                    </a:solidFill>
                    <a:latin typeface="Arial" panose="020B0604020202020204" pitchFamily="34" charset="0"/>
                    <a:cs typeface="Arial" panose="020B0604020202020204" pitchFamily="34" charset="0"/>
                    <a:sym typeface="Wingdings" panose="05000000000000000000" pitchFamily="2" charset="2"/>
                  </a:rPr>
                  <a:t>y</a:t>
                </a:r>
                <a:r>
                  <a:rPr kumimoji="1" lang="en-US" altLang="zh-CN" sz="1600" b="0" baseline="0" dirty="0">
                    <a:solidFill>
                      <a:srgbClr val="0432FF"/>
                    </a:solidFill>
                    <a:latin typeface="Arial" panose="020B0604020202020204" pitchFamily="34" charset="0"/>
                    <a:cs typeface="Arial" panose="020B0604020202020204" pitchFamily="34" charset="0"/>
                    <a:sym typeface="Wingdings" panose="05000000000000000000" pitchFamily="2" charset="2"/>
                  </a:rPr>
                  <a:t> :</a:t>
                </a:r>
                <a:endParaRPr kumimoji="1" lang="zh-CN" altLang="en-US" sz="1600" baseline="0" dirty="0">
                  <a:solidFill>
                    <a:srgbClr val="0432FF"/>
                  </a:solidFill>
                  <a:latin typeface="Arial" panose="020B0604020202020204" pitchFamily="34" charset="0"/>
                  <a:cs typeface="Arial" panose="020B0604020202020204" pitchFamily="34" charset="0"/>
                </a:endParaRPr>
              </a:p>
            </p:txBody>
          </p:sp>
        </p:grpSp>
      </p:grpSp>
      <p:sp>
        <p:nvSpPr>
          <p:cNvPr id="74" name="TextBox 138">
            <a:extLst>
              <a:ext uri="{FF2B5EF4-FFF2-40B4-BE49-F238E27FC236}">
                <a16:creationId xmlns:a16="http://schemas.microsoft.com/office/drawing/2014/main" id="{48228E94-3C1C-5E4F-B11B-EB82CABBB013}"/>
              </a:ext>
            </a:extLst>
          </p:cNvPr>
          <p:cNvSpPr txBox="1">
            <a:spLocks noChangeArrowheads="1"/>
          </p:cNvSpPr>
          <p:nvPr/>
        </p:nvSpPr>
        <p:spPr bwMode="auto">
          <a:xfrm>
            <a:off x="165351" y="4161328"/>
            <a:ext cx="4578604" cy="584775"/>
          </a:xfrm>
          <a:prstGeom prst="rect">
            <a:avLst/>
          </a:prstGeom>
          <a:noFill/>
          <a:ln>
            <a:noFill/>
          </a:ln>
        </p:spPr>
        <p:txBody>
          <a:bodyPr wrap="square">
            <a:spAutoFit/>
          </a:bodyPr>
          <a:lstStyle>
            <a:lvl1pPr eaLnBrk="0" hangingPunct="0">
              <a:defRPr sz="2400" b="1" baseline="-25000">
                <a:solidFill>
                  <a:schemeClr val="tx1"/>
                </a:solidFill>
                <a:latin typeface="Arial" panose="020B0604020202090204" pitchFamily="34" charset="0"/>
                <a:ea typeface="MS PGothic" pitchFamily="6" charset="-128"/>
              </a:defRPr>
            </a:lvl1pPr>
            <a:lvl2pPr marL="742950" indent="-285750" eaLnBrk="0" hangingPunct="0">
              <a:defRPr sz="2400" b="1" baseline="-25000">
                <a:solidFill>
                  <a:schemeClr val="tx1"/>
                </a:solidFill>
                <a:latin typeface="Arial" panose="020B0604020202090204" pitchFamily="34" charset="0"/>
                <a:ea typeface="MS PGothic" pitchFamily="6" charset="-128"/>
              </a:defRPr>
            </a:lvl2pPr>
            <a:lvl3pPr marL="1143000" indent="-228600" eaLnBrk="0" hangingPunct="0">
              <a:defRPr sz="2400" b="1" baseline="-25000">
                <a:solidFill>
                  <a:schemeClr val="tx1"/>
                </a:solidFill>
                <a:latin typeface="Arial" panose="020B0604020202090204" pitchFamily="34" charset="0"/>
                <a:ea typeface="MS PGothic" pitchFamily="6" charset="-128"/>
              </a:defRPr>
            </a:lvl3pPr>
            <a:lvl4pPr marL="1600200" indent="-228600" eaLnBrk="0" hangingPunct="0">
              <a:defRPr sz="2400" b="1" baseline="-25000">
                <a:solidFill>
                  <a:schemeClr val="tx1"/>
                </a:solidFill>
                <a:latin typeface="Arial" panose="020B0604020202090204" pitchFamily="34" charset="0"/>
                <a:ea typeface="MS PGothic" pitchFamily="6" charset="-128"/>
              </a:defRPr>
            </a:lvl4pPr>
            <a:lvl5pPr marL="2057400" indent="-228600" eaLnBrk="0" hangingPunct="0">
              <a:defRPr sz="2400" b="1" baseline="-25000">
                <a:solidFill>
                  <a:schemeClr val="tx1"/>
                </a:solidFill>
                <a:latin typeface="Arial" panose="020B0604020202090204" pitchFamily="34" charset="0"/>
                <a:ea typeface="MS PGothic" pitchFamily="6" charset="-128"/>
              </a:defRPr>
            </a:lvl5pPr>
            <a:lvl6pPr marL="25146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6pPr>
            <a:lvl7pPr marL="29718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7pPr>
            <a:lvl8pPr marL="34290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8pPr>
            <a:lvl9pPr marL="3886200" indent="-228600" eaLnBrk="0" fontAlgn="base" hangingPunct="0">
              <a:spcBef>
                <a:spcPct val="0"/>
              </a:spcBef>
              <a:spcAft>
                <a:spcPct val="0"/>
              </a:spcAft>
              <a:defRPr sz="2400" b="1" baseline="-25000">
                <a:solidFill>
                  <a:schemeClr val="tx1"/>
                </a:solidFill>
                <a:latin typeface="Arial" panose="020B0604020202090204" pitchFamily="34" charset="0"/>
                <a:ea typeface="MS PGothic" pitchFamily="6" charset="-128"/>
              </a:defRPr>
            </a:lvl9pPr>
          </a:lstStyle>
          <a:p>
            <a:pPr eaLnBrk="1" hangingPunct="1"/>
            <a:r>
              <a:rPr kumimoji="1" lang="en-US" altLang="zh-CN" sz="1600" b="0" baseline="0" dirty="0">
                <a:solidFill>
                  <a:srgbClr val="0432FF"/>
                </a:solidFill>
                <a:latin typeface="Arial" panose="020B0604020202020204" pitchFamily="34" charset="0"/>
                <a:cs typeface="Arial" panose="020B0604020202020204" pitchFamily="34" charset="0"/>
              </a:rPr>
              <a:t>3) Look for enhanced event-by-event fluctuation of net ordering in y direction. </a:t>
            </a:r>
            <a:endParaRPr kumimoji="1" lang="zh-CN" altLang="en-US" sz="1600" b="0" baseline="0" dirty="0">
              <a:solidFill>
                <a:srgbClr val="0432FF"/>
              </a:solidFill>
              <a:latin typeface="Arial" panose="020B0604020202020204" pitchFamily="34" charset="0"/>
              <a:cs typeface="Arial" panose="020B0604020202020204" pitchFamily="34" charset="0"/>
            </a:endParaRPr>
          </a:p>
        </p:txBody>
      </p:sp>
      <p:sp>
        <p:nvSpPr>
          <p:cNvPr id="45" name="Line 7">
            <a:extLst>
              <a:ext uri="{FF2B5EF4-FFF2-40B4-BE49-F238E27FC236}">
                <a16:creationId xmlns:a16="http://schemas.microsoft.com/office/drawing/2014/main" id="{A6A59BFF-C4A1-8A47-9EBF-C9E68A1737A5}"/>
              </a:ext>
            </a:extLst>
          </p:cNvPr>
          <p:cNvSpPr/>
          <p:nvPr/>
        </p:nvSpPr>
        <p:spPr>
          <a:xfrm>
            <a:off x="0" y="6407163"/>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A4DF81A-CBF2-DA42-9F31-AB2C2F690E27}"/>
                  </a:ext>
                </a:extLst>
              </p:cNvPr>
              <p:cNvSpPr txBox="1"/>
              <p:nvPr/>
            </p:nvSpPr>
            <p:spPr>
              <a:xfrm>
                <a:off x="603092" y="1492870"/>
                <a:ext cx="3087447" cy="12010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N" sz="1600" i="1" smtClean="0">
                              <a:solidFill>
                                <a:srgbClr val="000000"/>
                              </a:solidFill>
                              <a:latin typeface="Cambria Math" panose="02040503050406030204" pitchFamily="18" charset="0"/>
                              <a:cs typeface="Arial" panose="020B0604020202020204" pitchFamily="34" charset="0"/>
                            </a:rPr>
                          </m:ctrlPr>
                        </m:sSubPr>
                        <m:e>
                          <m:r>
                            <a:rPr lang="en-US" sz="1600" b="0" i="1" smtClean="0">
                              <a:solidFill>
                                <a:srgbClr val="000000"/>
                              </a:solidFill>
                              <a:latin typeface="Cambria Math" panose="02040503050406030204" pitchFamily="18" charset="0"/>
                              <a:cs typeface="Arial" panose="020B0604020202020204" pitchFamily="34" charset="0"/>
                            </a:rPr>
                            <m:t>𝐵</m:t>
                          </m:r>
                        </m:e>
                        <m:sub>
                          <m:r>
                            <a:rPr lang="en-US" sz="1600" b="0" i="1" smtClean="0">
                              <a:solidFill>
                                <a:srgbClr val="000000"/>
                              </a:solidFill>
                              <a:latin typeface="Cambria Math" panose="02040503050406030204" pitchFamily="18" charset="0"/>
                              <a:cs typeface="Arial" panose="020B0604020202020204" pitchFamily="34" charset="0"/>
                            </a:rPr>
                            <m:t>𝑃</m:t>
                          </m:r>
                          <m:r>
                            <a:rPr lang="en-US" sz="1600" b="0" i="1" smtClean="0">
                              <a:solidFill>
                                <a:srgbClr val="000000"/>
                              </a:solidFill>
                              <a:latin typeface="Cambria Math" panose="02040503050406030204" pitchFamily="18" charset="0"/>
                              <a:cs typeface="Arial" panose="020B0604020202020204" pitchFamily="34" charset="0"/>
                            </a:rPr>
                            <m:t>,</m:t>
                          </m:r>
                          <m:r>
                            <a:rPr lang="en-US" sz="1600" b="0" i="1" smtClean="0">
                              <a:solidFill>
                                <a:srgbClr val="000000"/>
                              </a:solidFill>
                              <a:latin typeface="Cambria Math" panose="02040503050406030204" pitchFamily="18" charset="0"/>
                              <a:cs typeface="Arial" panose="020B0604020202020204" pitchFamily="34" charset="0"/>
                            </a:rPr>
                            <m:t>𝑦</m:t>
                          </m:r>
                        </m:sub>
                      </m:sSub>
                      <m:d>
                        <m:dPr>
                          <m:ctrlPr>
                            <a:rPr lang="en-CN" sz="1600" i="1" smtClean="0">
                              <a:solidFill>
                                <a:srgbClr val="000000"/>
                              </a:solidFill>
                              <a:latin typeface="Cambria Math" panose="02040503050406030204" pitchFamily="18" charset="0"/>
                              <a:cs typeface="Arial" panose="020B0604020202020204" pitchFamily="34" charset="0"/>
                            </a:rPr>
                          </m:ctrlPr>
                        </m:dPr>
                        <m:e>
                          <m:sSub>
                            <m:sSubPr>
                              <m:ctrlPr>
                                <a:rPr lang="en-CN" sz="1600" i="1" smtClean="0">
                                  <a:solidFill>
                                    <a:srgbClr val="000000"/>
                                  </a:solidFill>
                                  <a:latin typeface="Cambria Math" panose="02040503050406030204" pitchFamily="18" charset="0"/>
                                  <a:cs typeface="Arial" panose="020B0604020202020204" pitchFamily="34" charset="0"/>
                                </a:rPr>
                              </m:ctrlPr>
                            </m:sSubPr>
                            <m:e>
                              <m:r>
                                <a:rPr lang="en-US" sz="1600" b="0" i="1" smtClean="0">
                                  <a:solidFill>
                                    <a:srgbClr val="000000"/>
                                  </a:solidFill>
                                  <a:latin typeface="Cambria Math" panose="02040503050406030204" pitchFamily="18" charset="0"/>
                                  <a:cs typeface="Arial" panose="020B0604020202020204" pitchFamily="34" charset="0"/>
                                </a:rPr>
                                <m:t>𝑆</m:t>
                              </m:r>
                            </m:e>
                            <m:sub>
                              <m:r>
                                <a:rPr lang="en-US" sz="1600" b="0" i="1" smtClean="0">
                                  <a:solidFill>
                                    <a:srgbClr val="000000"/>
                                  </a:solidFill>
                                  <a:latin typeface="Cambria Math" panose="02040503050406030204" pitchFamily="18" charset="0"/>
                                  <a:cs typeface="Arial" panose="020B0604020202020204" pitchFamily="34" charset="0"/>
                                </a:rPr>
                                <m:t>𝑦</m:t>
                              </m:r>
                            </m:sub>
                          </m:sSub>
                        </m:e>
                      </m:d>
                      <m:r>
                        <a:rPr lang="en-US" sz="1600" b="0" i="1" smtClean="0">
                          <a:solidFill>
                            <a:srgbClr val="000000"/>
                          </a:solidFill>
                          <a:latin typeface="Cambria Math" panose="02040503050406030204" pitchFamily="18" charset="0"/>
                          <a:cs typeface="Arial" panose="020B0604020202020204" pitchFamily="34" charset="0"/>
                        </a:rPr>
                        <m:t>=</m:t>
                      </m:r>
                      <m:f>
                        <m:fPr>
                          <m:ctrlPr>
                            <a:rPr lang="en-US" sz="1600" b="0" i="1" smtClean="0">
                              <a:solidFill>
                                <a:srgbClr val="000000"/>
                              </a:solidFill>
                              <a:latin typeface="Cambria Math" panose="02040503050406030204" pitchFamily="18" charset="0"/>
                              <a:cs typeface="Arial" panose="020B0604020202020204" pitchFamily="34" charset="0"/>
                            </a:rPr>
                          </m:ctrlPr>
                        </m:fPr>
                        <m:num>
                          <m:sSub>
                            <m:sSubPr>
                              <m:ctrlPr>
                                <a:rPr lang="en-US" sz="1600" b="0" i="1" smtClean="0">
                                  <a:solidFill>
                                    <a:srgbClr val="000000"/>
                                  </a:solidFill>
                                  <a:latin typeface="Cambria Math" panose="02040503050406030204" pitchFamily="18" charset="0"/>
                                  <a:cs typeface="Arial" panose="020B0604020202020204" pitchFamily="34" charset="0"/>
                                </a:rPr>
                              </m:ctrlPr>
                            </m:sSubPr>
                            <m:e>
                              <m:r>
                                <a:rPr lang="en-US" sz="1600" b="0" i="1" smtClean="0">
                                  <a:solidFill>
                                    <a:srgbClr val="000000"/>
                                  </a:solidFill>
                                  <a:latin typeface="Cambria Math" panose="02040503050406030204" pitchFamily="18" charset="0"/>
                                  <a:cs typeface="Arial" panose="020B0604020202020204" pitchFamily="34" charset="0"/>
                                </a:rPr>
                                <m:t>𝑁</m:t>
                              </m:r>
                            </m:e>
                            <m:sub>
                              <m:r>
                                <a:rPr lang="en-US" sz="1600" b="0" i="1" smtClean="0">
                                  <a:solidFill>
                                    <a:srgbClr val="000000"/>
                                  </a:solidFill>
                                  <a:latin typeface="Cambria Math" panose="02040503050406030204" pitchFamily="18" charset="0"/>
                                  <a:cs typeface="Arial" panose="020B0604020202020204" pitchFamily="34" charset="0"/>
                                </a:rPr>
                                <m:t>+−</m:t>
                              </m:r>
                            </m:sub>
                          </m:sSub>
                          <m:d>
                            <m:dPr>
                              <m:ctrlPr>
                                <a:rPr lang="en-US" sz="1600" b="0" i="1" smtClean="0">
                                  <a:solidFill>
                                    <a:srgbClr val="000000"/>
                                  </a:solidFill>
                                  <a:latin typeface="Cambria Math" panose="02040503050406030204" pitchFamily="18" charset="0"/>
                                  <a:cs typeface="Arial" panose="020B0604020202020204" pitchFamily="34" charset="0"/>
                                </a:rPr>
                              </m:ctrlPr>
                            </m:dPr>
                            <m:e>
                              <m:sSub>
                                <m:sSubPr>
                                  <m:ctrlPr>
                                    <a:rPr lang="en-US" sz="1600" b="0" i="1" smtClean="0">
                                      <a:solidFill>
                                        <a:srgbClr val="000000"/>
                                      </a:solidFill>
                                      <a:latin typeface="Cambria Math" panose="02040503050406030204" pitchFamily="18" charset="0"/>
                                      <a:cs typeface="Arial" panose="020B0604020202020204" pitchFamily="34" charset="0"/>
                                    </a:rPr>
                                  </m:ctrlPr>
                                </m:sSubPr>
                                <m:e>
                                  <m:r>
                                    <a:rPr lang="en-US" sz="1600" b="0" i="1" smtClean="0">
                                      <a:solidFill>
                                        <a:srgbClr val="000000"/>
                                      </a:solidFill>
                                      <a:latin typeface="Cambria Math" panose="02040503050406030204" pitchFamily="18" charset="0"/>
                                      <a:cs typeface="Arial" panose="020B0604020202020204" pitchFamily="34" charset="0"/>
                                    </a:rPr>
                                    <m:t>𝑆</m:t>
                                  </m:r>
                                </m:e>
                                <m:sub>
                                  <m:r>
                                    <a:rPr lang="en-US" sz="1600" b="0" i="1" smtClean="0">
                                      <a:solidFill>
                                        <a:srgbClr val="000000"/>
                                      </a:solidFill>
                                      <a:latin typeface="Cambria Math" panose="02040503050406030204" pitchFamily="18" charset="0"/>
                                      <a:cs typeface="Arial" panose="020B0604020202020204" pitchFamily="34" charset="0"/>
                                    </a:rPr>
                                    <m:t>𝑦</m:t>
                                  </m:r>
                                </m:sub>
                              </m:sSub>
                            </m:e>
                          </m:d>
                          <m:r>
                            <a:rPr lang="en-US" sz="1600" b="0" i="1" smtClean="0">
                              <a:solidFill>
                                <a:srgbClr val="000000"/>
                              </a:solidFill>
                              <a:latin typeface="Cambria Math" panose="02040503050406030204" pitchFamily="18" charset="0"/>
                              <a:cs typeface="Arial" panose="020B0604020202020204" pitchFamily="34" charset="0"/>
                            </a:rPr>
                            <m:t>−</m:t>
                          </m:r>
                          <m:sSub>
                            <m:sSubPr>
                              <m:ctrlPr>
                                <a:rPr lang="en-US" sz="1600" i="1">
                                  <a:solidFill>
                                    <a:srgbClr val="000000"/>
                                  </a:solidFill>
                                  <a:latin typeface="Cambria Math" panose="02040503050406030204" pitchFamily="18" charset="0"/>
                                  <a:cs typeface="Arial" panose="020B0604020202020204" pitchFamily="34" charset="0"/>
                                </a:rPr>
                              </m:ctrlPr>
                            </m:sSubPr>
                            <m:e>
                              <m:r>
                                <a:rPr lang="en-US" sz="1600" i="1">
                                  <a:solidFill>
                                    <a:srgbClr val="000000"/>
                                  </a:solidFill>
                                  <a:latin typeface="Cambria Math" panose="02040503050406030204" pitchFamily="18" charset="0"/>
                                  <a:cs typeface="Arial" panose="020B0604020202020204" pitchFamily="34" charset="0"/>
                                </a:rPr>
                                <m:t>𝑁</m:t>
                              </m:r>
                            </m:e>
                            <m:sub>
                              <m:r>
                                <a:rPr lang="en-US" sz="1600" i="1">
                                  <a:solidFill>
                                    <a:srgbClr val="000000"/>
                                  </a:solidFill>
                                  <a:latin typeface="Cambria Math" panose="02040503050406030204" pitchFamily="18" charset="0"/>
                                  <a:cs typeface="Arial" panose="020B0604020202020204" pitchFamily="34" charset="0"/>
                                </a:rPr>
                                <m:t>+</m:t>
                              </m:r>
                              <m:r>
                                <a:rPr lang="en-US" sz="1600" b="0" i="1" smtClean="0">
                                  <a:solidFill>
                                    <a:srgbClr val="000000"/>
                                  </a:solidFill>
                                  <a:latin typeface="Cambria Math" panose="02040503050406030204" pitchFamily="18" charset="0"/>
                                  <a:cs typeface="Arial" panose="020B0604020202020204" pitchFamily="34" charset="0"/>
                                </a:rPr>
                                <m:t>+</m:t>
                              </m:r>
                            </m:sub>
                          </m:sSub>
                          <m:d>
                            <m:dPr>
                              <m:ctrlPr>
                                <a:rPr lang="en-US" sz="1600" i="1">
                                  <a:solidFill>
                                    <a:srgbClr val="000000"/>
                                  </a:solidFill>
                                  <a:latin typeface="Cambria Math" panose="02040503050406030204" pitchFamily="18" charset="0"/>
                                  <a:cs typeface="Arial" panose="020B0604020202020204" pitchFamily="34" charset="0"/>
                                </a:rPr>
                              </m:ctrlPr>
                            </m:dPr>
                            <m:e>
                              <m:sSub>
                                <m:sSubPr>
                                  <m:ctrlPr>
                                    <a:rPr lang="en-US" sz="1600" i="1">
                                      <a:solidFill>
                                        <a:srgbClr val="000000"/>
                                      </a:solidFill>
                                      <a:latin typeface="Cambria Math" panose="02040503050406030204" pitchFamily="18" charset="0"/>
                                      <a:cs typeface="Arial" panose="020B0604020202020204" pitchFamily="34" charset="0"/>
                                    </a:rPr>
                                  </m:ctrlPr>
                                </m:sSubPr>
                                <m:e>
                                  <m:r>
                                    <a:rPr lang="en-US" sz="1600" i="1">
                                      <a:solidFill>
                                        <a:srgbClr val="000000"/>
                                      </a:solidFill>
                                      <a:latin typeface="Cambria Math" panose="02040503050406030204" pitchFamily="18" charset="0"/>
                                      <a:cs typeface="Arial" panose="020B0604020202020204" pitchFamily="34" charset="0"/>
                                    </a:rPr>
                                    <m:t>𝑆</m:t>
                                  </m:r>
                                </m:e>
                                <m:sub>
                                  <m:r>
                                    <a:rPr lang="en-US" sz="1600" i="1">
                                      <a:solidFill>
                                        <a:srgbClr val="000000"/>
                                      </a:solidFill>
                                      <a:latin typeface="Cambria Math" panose="02040503050406030204" pitchFamily="18" charset="0"/>
                                      <a:cs typeface="Arial" panose="020B0604020202020204" pitchFamily="34" charset="0"/>
                                    </a:rPr>
                                    <m:t>𝑦</m:t>
                                  </m:r>
                                </m:sub>
                              </m:sSub>
                            </m:e>
                          </m:d>
                        </m:num>
                        <m:den>
                          <m:sSub>
                            <m:sSubPr>
                              <m:ctrlPr>
                                <a:rPr lang="en-US" sz="1600" i="1">
                                  <a:solidFill>
                                    <a:srgbClr val="000000"/>
                                  </a:solidFill>
                                  <a:latin typeface="Cambria Math" panose="02040503050406030204" pitchFamily="18" charset="0"/>
                                  <a:cs typeface="Arial" panose="020B0604020202020204" pitchFamily="34" charset="0"/>
                                </a:rPr>
                              </m:ctrlPr>
                            </m:sSubPr>
                            <m:e>
                              <m:r>
                                <a:rPr lang="en-US" sz="1600" i="1">
                                  <a:solidFill>
                                    <a:srgbClr val="000000"/>
                                  </a:solidFill>
                                  <a:latin typeface="Cambria Math" panose="02040503050406030204" pitchFamily="18" charset="0"/>
                                  <a:cs typeface="Arial" panose="020B0604020202020204" pitchFamily="34" charset="0"/>
                                </a:rPr>
                                <m:t>𝑁</m:t>
                              </m:r>
                            </m:e>
                            <m:sub>
                              <m:r>
                                <a:rPr lang="en-US" sz="1600" i="1">
                                  <a:solidFill>
                                    <a:srgbClr val="000000"/>
                                  </a:solidFill>
                                  <a:latin typeface="Cambria Math" panose="02040503050406030204" pitchFamily="18" charset="0"/>
                                  <a:cs typeface="Arial" panose="020B0604020202020204" pitchFamily="34" charset="0"/>
                                </a:rPr>
                                <m:t>+</m:t>
                              </m:r>
                            </m:sub>
                          </m:sSub>
                        </m:den>
                      </m:f>
                      <m:r>
                        <a:rPr lang="en-US" sz="1600" b="0" i="1" smtClean="0">
                          <a:solidFill>
                            <a:srgbClr val="000000"/>
                          </a:solidFill>
                          <a:latin typeface="Cambria Math" panose="02040503050406030204" pitchFamily="18" charset="0"/>
                          <a:cs typeface="Arial" panose="020B0604020202020204" pitchFamily="34" charset="0"/>
                        </a:rPr>
                        <m:t>,</m:t>
                      </m:r>
                    </m:oMath>
                  </m:oMathPara>
                </a14:m>
                <a:endParaRPr lang="en-US" sz="1600" b="0" dirty="0">
                  <a:solidFill>
                    <a:srgbClr val="000000"/>
                  </a:solidFill>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n-CN" sz="1600" i="1">
                              <a:solidFill>
                                <a:srgbClr val="000000"/>
                              </a:solidFill>
                              <a:latin typeface="Cambria Math" panose="02040503050406030204" pitchFamily="18" charset="0"/>
                              <a:cs typeface="Arial" panose="020B0604020202020204" pitchFamily="34" charset="0"/>
                            </a:rPr>
                          </m:ctrlPr>
                        </m:sSubPr>
                        <m:e>
                          <m:r>
                            <a:rPr lang="en-US" sz="1600" i="1">
                              <a:solidFill>
                                <a:srgbClr val="000000"/>
                              </a:solidFill>
                              <a:latin typeface="Cambria Math" panose="02040503050406030204" pitchFamily="18" charset="0"/>
                              <a:cs typeface="Arial" panose="020B0604020202020204" pitchFamily="34" charset="0"/>
                            </a:rPr>
                            <m:t>𝐵</m:t>
                          </m:r>
                        </m:e>
                        <m:sub>
                          <m:r>
                            <a:rPr lang="en-US" sz="1600" b="0" i="1" smtClean="0">
                              <a:solidFill>
                                <a:srgbClr val="000000"/>
                              </a:solidFill>
                              <a:latin typeface="Cambria Math" panose="02040503050406030204" pitchFamily="18" charset="0"/>
                              <a:cs typeface="Arial" panose="020B0604020202020204" pitchFamily="34" charset="0"/>
                            </a:rPr>
                            <m:t>𝑁</m:t>
                          </m:r>
                          <m:r>
                            <a:rPr lang="en-US" sz="1600" i="1">
                              <a:solidFill>
                                <a:srgbClr val="000000"/>
                              </a:solidFill>
                              <a:latin typeface="Cambria Math" panose="02040503050406030204" pitchFamily="18" charset="0"/>
                              <a:cs typeface="Arial" panose="020B0604020202020204" pitchFamily="34" charset="0"/>
                            </a:rPr>
                            <m:t>,</m:t>
                          </m:r>
                          <m:r>
                            <a:rPr lang="en-US" sz="1600" i="1" smtClean="0">
                              <a:solidFill>
                                <a:srgbClr val="000000"/>
                              </a:solidFill>
                              <a:latin typeface="Cambria Math" panose="02040503050406030204" pitchFamily="18" charset="0"/>
                              <a:cs typeface="Arial" panose="020B0604020202020204" pitchFamily="34" charset="0"/>
                            </a:rPr>
                            <m:t>𝑦</m:t>
                          </m:r>
                        </m:sub>
                      </m:sSub>
                      <m:d>
                        <m:dPr>
                          <m:ctrlPr>
                            <a:rPr lang="en-CN" sz="1600" i="1">
                              <a:solidFill>
                                <a:srgbClr val="000000"/>
                              </a:solidFill>
                              <a:latin typeface="Cambria Math" panose="02040503050406030204" pitchFamily="18" charset="0"/>
                              <a:cs typeface="Arial" panose="020B0604020202020204" pitchFamily="34" charset="0"/>
                            </a:rPr>
                          </m:ctrlPr>
                        </m:dPr>
                        <m:e>
                          <m:sSub>
                            <m:sSubPr>
                              <m:ctrlPr>
                                <a:rPr lang="en-CN" sz="1600" i="1">
                                  <a:solidFill>
                                    <a:srgbClr val="000000"/>
                                  </a:solidFill>
                                  <a:latin typeface="Cambria Math" panose="02040503050406030204" pitchFamily="18" charset="0"/>
                                  <a:cs typeface="Arial" panose="020B0604020202020204" pitchFamily="34" charset="0"/>
                                </a:rPr>
                              </m:ctrlPr>
                            </m:sSubPr>
                            <m:e>
                              <m:r>
                                <a:rPr lang="en-US" sz="1600" i="1">
                                  <a:solidFill>
                                    <a:srgbClr val="000000"/>
                                  </a:solidFill>
                                  <a:latin typeface="Cambria Math" panose="02040503050406030204" pitchFamily="18" charset="0"/>
                                  <a:cs typeface="Arial" panose="020B0604020202020204" pitchFamily="34" charset="0"/>
                                </a:rPr>
                                <m:t>𝑆</m:t>
                              </m:r>
                            </m:e>
                            <m:sub>
                              <m:r>
                                <a:rPr lang="en-US" sz="1600" i="1">
                                  <a:solidFill>
                                    <a:srgbClr val="000000"/>
                                  </a:solidFill>
                                  <a:latin typeface="Cambria Math" panose="02040503050406030204" pitchFamily="18" charset="0"/>
                                  <a:cs typeface="Arial" panose="020B0604020202020204" pitchFamily="34" charset="0"/>
                                </a:rPr>
                                <m:t>𝑦</m:t>
                              </m:r>
                            </m:sub>
                          </m:sSub>
                        </m:e>
                      </m:d>
                      <m:r>
                        <a:rPr lang="en-US" sz="1600" i="1">
                          <a:solidFill>
                            <a:srgbClr val="000000"/>
                          </a:solidFill>
                          <a:latin typeface="Cambria Math" panose="02040503050406030204" pitchFamily="18" charset="0"/>
                          <a:cs typeface="Arial" panose="020B0604020202020204" pitchFamily="34" charset="0"/>
                        </a:rPr>
                        <m:t>=</m:t>
                      </m:r>
                      <m:f>
                        <m:fPr>
                          <m:ctrlPr>
                            <a:rPr lang="en-US" sz="1600" i="1">
                              <a:solidFill>
                                <a:srgbClr val="000000"/>
                              </a:solidFill>
                              <a:latin typeface="Cambria Math" panose="02040503050406030204" pitchFamily="18" charset="0"/>
                              <a:cs typeface="Arial" panose="020B0604020202020204" pitchFamily="34" charset="0"/>
                            </a:rPr>
                          </m:ctrlPr>
                        </m:fPr>
                        <m:num>
                          <m:sSub>
                            <m:sSubPr>
                              <m:ctrlPr>
                                <a:rPr lang="en-US" sz="1600" i="1">
                                  <a:solidFill>
                                    <a:srgbClr val="000000"/>
                                  </a:solidFill>
                                  <a:latin typeface="Cambria Math" panose="02040503050406030204" pitchFamily="18" charset="0"/>
                                  <a:cs typeface="Arial" panose="020B0604020202020204" pitchFamily="34" charset="0"/>
                                </a:rPr>
                              </m:ctrlPr>
                            </m:sSubPr>
                            <m:e>
                              <m:r>
                                <a:rPr lang="en-US" sz="1600" i="1">
                                  <a:solidFill>
                                    <a:srgbClr val="000000"/>
                                  </a:solidFill>
                                  <a:latin typeface="Cambria Math" panose="02040503050406030204" pitchFamily="18" charset="0"/>
                                  <a:cs typeface="Arial" panose="020B0604020202020204" pitchFamily="34" charset="0"/>
                                </a:rPr>
                                <m:t>𝑁</m:t>
                              </m:r>
                            </m:e>
                            <m:sub>
                              <m:r>
                                <a:rPr lang="en-US" sz="1600" b="0" i="1" smtClean="0">
                                  <a:solidFill>
                                    <a:srgbClr val="000000"/>
                                  </a:solidFill>
                                  <a:latin typeface="Cambria Math" panose="02040503050406030204" pitchFamily="18" charset="0"/>
                                  <a:cs typeface="Arial" panose="020B0604020202020204" pitchFamily="34" charset="0"/>
                                </a:rPr>
                                <m:t>−+</m:t>
                              </m:r>
                            </m:sub>
                          </m:sSub>
                          <m:d>
                            <m:dPr>
                              <m:ctrlPr>
                                <a:rPr lang="en-US" sz="1600" i="1">
                                  <a:solidFill>
                                    <a:srgbClr val="000000"/>
                                  </a:solidFill>
                                  <a:latin typeface="Cambria Math" panose="02040503050406030204" pitchFamily="18" charset="0"/>
                                  <a:cs typeface="Arial" panose="020B0604020202020204" pitchFamily="34" charset="0"/>
                                </a:rPr>
                              </m:ctrlPr>
                            </m:dPr>
                            <m:e>
                              <m:sSub>
                                <m:sSubPr>
                                  <m:ctrlPr>
                                    <a:rPr lang="en-US" sz="1600" i="1">
                                      <a:solidFill>
                                        <a:srgbClr val="000000"/>
                                      </a:solidFill>
                                      <a:latin typeface="Cambria Math" panose="02040503050406030204" pitchFamily="18" charset="0"/>
                                      <a:cs typeface="Arial" panose="020B0604020202020204" pitchFamily="34" charset="0"/>
                                    </a:rPr>
                                  </m:ctrlPr>
                                </m:sSubPr>
                                <m:e>
                                  <m:r>
                                    <a:rPr lang="en-US" sz="1600" i="1">
                                      <a:solidFill>
                                        <a:srgbClr val="000000"/>
                                      </a:solidFill>
                                      <a:latin typeface="Cambria Math" panose="02040503050406030204" pitchFamily="18" charset="0"/>
                                      <a:cs typeface="Arial" panose="020B0604020202020204" pitchFamily="34" charset="0"/>
                                    </a:rPr>
                                    <m:t>𝑆</m:t>
                                  </m:r>
                                </m:e>
                                <m:sub>
                                  <m:r>
                                    <a:rPr lang="en-US" sz="1600" i="1">
                                      <a:solidFill>
                                        <a:srgbClr val="000000"/>
                                      </a:solidFill>
                                      <a:latin typeface="Cambria Math" panose="02040503050406030204" pitchFamily="18" charset="0"/>
                                      <a:cs typeface="Arial" panose="020B0604020202020204" pitchFamily="34" charset="0"/>
                                    </a:rPr>
                                    <m:t>𝑦</m:t>
                                  </m:r>
                                </m:sub>
                              </m:sSub>
                            </m:e>
                          </m:d>
                          <m:r>
                            <a:rPr lang="en-US" sz="1600" i="1">
                              <a:solidFill>
                                <a:srgbClr val="000000"/>
                              </a:solidFill>
                              <a:latin typeface="Cambria Math" panose="02040503050406030204" pitchFamily="18" charset="0"/>
                              <a:cs typeface="Arial" panose="020B0604020202020204" pitchFamily="34" charset="0"/>
                            </a:rPr>
                            <m:t>−</m:t>
                          </m:r>
                          <m:sSub>
                            <m:sSubPr>
                              <m:ctrlPr>
                                <a:rPr lang="en-US" sz="1600" i="1">
                                  <a:solidFill>
                                    <a:srgbClr val="000000"/>
                                  </a:solidFill>
                                  <a:latin typeface="Cambria Math" panose="02040503050406030204" pitchFamily="18" charset="0"/>
                                  <a:cs typeface="Arial" panose="020B0604020202020204" pitchFamily="34" charset="0"/>
                                </a:rPr>
                              </m:ctrlPr>
                            </m:sSubPr>
                            <m:e>
                              <m:r>
                                <a:rPr lang="en-US" sz="1600" i="1">
                                  <a:solidFill>
                                    <a:srgbClr val="000000"/>
                                  </a:solidFill>
                                  <a:latin typeface="Cambria Math" panose="02040503050406030204" pitchFamily="18" charset="0"/>
                                  <a:cs typeface="Arial" panose="020B0604020202020204" pitchFamily="34" charset="0"/>
                                </a:rPr>
                                <m:t>𝑁</m:t>
                              </m:r>
                            </m:e>
                            <m:sub>
                              <m:r>
                                <a:rPr lang="en-US" sz="1600" b="0" i="1" smtClean="0">
                                  <a:solidFill>
                                    <a:srgbClr val="000000"/>
                                  </a:solidFill>
                                  <a:latin typeface="Cambria Math" panose="02040503050406030204" pitchFamily="18" charset="0"/>
                                  <a:cs typeface="Arial" panose="020B0604020202020204" pitchFamily="34" charset="0"/>
                                </a:rPr>
                                <m:t>−−</m:t>
                              </m:r>
                            </m:sub>
                          </m:sSub>
                          <m:d>
                            <m:dPr>
                              <m:ctrlPr>
                                <a:rPr lang="en-US" sz="1600" i="1">
                                  <a:solidFill>
                                    <a:srgbClr val="000000"/>
                                  </a:solidFill>
                                  <a:latin typeface="Cambria Math" panose="02040503050406030204" pitchFamily="18" charset="0"/>
                                  <a:cs typeface="Arial" panose="020B0604020202020204" pitchFamily="34" charset="0"/>
                                </a:rPr>
                              </m:ctrlPr>
                            </m:dPr>
                            <m:e>
                              <m:sSub>
                                <m:sSubPr>
                                  <m:ctrlPr>
                                    <a:rPr lang="en-US" sz="1600" i="1">
                                      <a:solidFill>
                                        <a:srgbClr val="000000"/>
                                      </a:solidFill>
                                      <a:latin typeface="Cambria Math" panose="02040503050406030204" pitchFamily="18" charset="0"/>
                                      <a:cs typeface="Arial" panose="020B0604020202020204" pitchFamily="34" charset="0"/>
                                    </a:rPr>
                                  </m:ctrlPr>
                                </m:sSubPr>
                                <m:e>
                                  <m:r>
                                    <a:rPr lang="en-US" sz="1600" i="1">
                                      <a:solidFill>
                                        <a:srgbClr val="000000"/>
                                      </a:solidFill>
                                      <a:latin typeface="Cambria Math" panose="02040503050406030204" pitchFamily="18" charset="0"/>
                                      <a:cs typeface="Arial" panose="020B0604020202020204" pitchFamily="34" charset="0"/>
                                    </a:rPr>
                                    <m:t>𝑆</m:t>
                                  </m:r>
                                </m:e>
                                <m:sub>
                                  <m:r>
                                    <a:rPr lang="en-US" sz="1600" i="1">
                                      <a:solidFill>
                                        <a:srgbClr val="000000"/>
                                      </a:solidFill>
                                      <a:latin typeface="Cambria Math" panose="02040503050406030204" pitchFamily="18" charset="0"/>
                                      <a:cs typeface="Arial" panose="020B0604020202020204" pitchFamily="34" charset="0"/>
                                    </a:rPr>
                                    <m:t>𝑦</m:t>
                                  </m:r>
                                </m:sub>
                              </m:sSub>
                            </m:e>
                          </m:d>
                        </m:num>
                        <m:den>
                          <m:sSub>
                            <m:sSubPr>
                              <m:ctrlPr>
                                <a:rPr lang="en-US" sz="1600" i="1">
                                  <a:solidFill>
                                    <a:srgbClr val="000000"/>
                                  </a:solidFill>
                                  <a:latin typeface="Cambria Math" panose="02040503050406030204" pitchFamily="18" charset="0"/>
                                  <a:cs typeface="Arial" panose="020B0604020202020204" pitchFamily="34" charset="0"/>
                                </a:rPr>
                              </m:ctrlPr>
                            </m:sSubPr>
                            <m:e>
                              <m:r>
                                <a:rPr lang="en-US" sz="1600" i="1">
                                  <a:solidFill>
                                    <a:srgbClr val="000000"/>
                                  </a:solidFill>
                                  <a:latin typeface="Cambria Math" panose="02040503050406030204" pitchFamily="18" charset="0"/>
                                  <a:cs typeface="Arial" panose="020B0604020202020204" pitchFamily="34" charset="0"/>
                                </a:rPr>
                                <m:t>𝑁</m:t>
                              </m:r>
                            </m:e>
                            <m:sub>
                              <m:r>
                                <a:rPr lang="en-US" sz="1600" b="0" i="1" smtClean="0">
                                  <a:solidFill>
                                    <a:srgbClr val="000000"/>
                                  </a:solidFill>
                                  <a:latin typeface="Cambria Math" panose="02040503050406030204" pitchFamily="18" charset="0"/>
                                  <a:cs typeface="Arial" panose="020B0604020202020204" pitchFamily="34" charset="0"/>
                                </a:rPr>
                                <m:t>−</m:t>
                              </m:r>
                            </m:sub>
                          </m:sSub>
                        </m:den>
                      </m:f>
                    </m:oMath>
                  </m:oMathPara>
                </a14:m>
                <a:endParaRPr lang="en-CN" sz="1600" dirty="0">
                  <a:solidFill>
                    <a:srgbClr val="000000"/>
                  </a:solidFill>
                  <a:ea typeface="Times New Roman"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FA4DF81A-CBF2-DA42-9F31-AB2C2F690E27}"/>
                  </a:ext>
                </a:extLst>
              </p:cNvPr>
              <p:cNvSpPr txBox="1">
                <a:spLocks noRot="1" noChangeAspect="1" noMove="1" noResize="1" noEditPoints="1" noAdjustHandles="1" noChangeArrowheads="1" noChangeShapeType="1" noTextEdit="1"/>
              </p:cNvSpPr>
              <p:nvPr/>
            </p:nvSpPr>
            <p:spPr>
              <a:xfrm>
                <a:off x="603092" y="1492870"/>
                <a:ext cx="3087447" cy="1201034"/>
              </a:xfrm>
              <a:prstGeom prst="rect">
                <a:avLst/>
              </a:prstGeom>
              <a:blipFill>
                <a:blip r:embed="rId4"/>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D2A7F39-567A-7C49-84D6-EC5CFFF747E1}"/>
                  </a:ext>
                </a:extLst>
              </p:cNvPr>
              <p:cNvSpPr txBox="1"/>
              <p:nvPr/>
            </p:nvSpPr>
            <p:spPr>
              <a:xfrm>
                <a:off x="364239" y="3222545"/>
                <a:ext cx="3662409" cy="10046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N" sz="16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𝛿</m:t>
                      </m:r>
                      <m:sSub>
                        <m:sSubPr>
                          <m:ctrlPr>
                            <a:rPr lang="en-CN" sz="16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ctrlPr>
                        </m:sSubPr>
                        <m:e>
                          <m:r>
                            <a:rPr lang="en-US" sz="1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𝐵</m:t>
                          </m:r>
                        </m:e>
                        <m:sub>
                          <m:r>
                            <a:rPr lang="en-US" sz="1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𝑦</m:t>
                          </m:r>
                        </m:sub>
                      </m:sSub>
                      <m:d>
                        <m:dPr>
                          <m:ctrlPr>
                            <a:rPr lang="en-CN" sz="16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ctrlPr>
                        </m:dPr>
                        <m:e>
                          <m:r>
                            <a:rPr lang="en-US" sz="1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±1</m:t>
                          </m:r>
                        </m:e>
                      </m:d>
                      <m:r>
                        <a:rPr lang="en-US" sz="1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sSub>
                        <m:sSubPr>
                          <m:ctrlPr>
                            <a:rPr lang="en-CN" sz="1600" i="1">
                              <a:solidFill>
                                <a:srgbClr val="000000"/>
                              </a:solidFill>
                              <a:latin typeface="Cambria Math" panose="02040503050406030204" pitchFamily="18" charset="0"/>
                              <a:cs typeface="Arial" panose="020B0604020202020204" pitchFamily="34" charset="0"/>
                            </a:rPr>
                          </m:ctrlPr>
                        </m:sSubPr>
                        <m:e>
                          <m:r>
                            <a:rPr lang="en-US" sz="1600" i="1">
                              <a:solidFill>
                                <a:srgbClr val="000000"/>
                              </a:solidFill>
                              <a:latin typeface="Cambria Math" panose="02040503050406030204" pitchFamily="18" charset="0"/>
                              <a:cs typeface="Arial" panose="020B0604020202020204" pitchFamily="34" charset="0"/>
                            </a:rPr>
                            <m:t>𝐵</m:t>
                          </m:r>
                        </m:e>
                        <m:sub>
                          <m:r>
                            <a:rPr lang="en-US" sz="1600" i="1">
                              <a:solidFill>
                                <a:srgbClr val="000000"/>
                              </a:solidFill>
                              <a:latin typeface="Cambria Math" panose="02040503050406030204" pitchFamily="18" charset="0"/>
                              <a:cs typeface="Arial" panose="020B0604020202020204" pitchFamily="34" charset="0"/>
                            </a:rPr>
                            <m:t>𝑃</m:t>
                          </m:r>
                          <m:r>
                            <a:rPr lang="en-US" sz="1600" i="1">
                              <a:solidFill>
                                <a:srgbClr val="000000"/>
                              </a:solidFill>
                              <a:latin typeface="Cambria Math" panose="02040503050406030204" pitchFamily="18" charset="0"/>
                              <a:cs typeface="Arial" panose="020B0604020202020204" pitchFamily="34" charset="0"/>
                            </a:rPr>
                            <m:t>,</m:t>
                          </m:r>
                          <m:r>
                            <a:rPr lang="en-US" sz="1600" i="1">
                              <a:solidFill>
                                <a:srgbClr val="000000"/>
                              </a:solidFill>
                              <a:latin typeface="Cambria Math" panose="02040503050406030204" pitchFamily="18" charset="0"/>
                              <a:cs typeface="Arial" panose="020B0604020202020204" pitchFamily="34" charset="0"/>
                            </a:rPr>
                            <m:t>𝑦</m:t>
                          </m:r>
                        </m:sub>
                      </m:sSub>
                      <m:d>
                        <m:dPr>
                          <m:ctrlPr>
                            <a:rPr lang="en-CN" sz="1600" i="1">
                              <a:solidFill>
                                <a:srgbClr val="000000"/>
                              </a:solidFill>
                              <a:latin typeface="Cambria Math" panose="02040503050406030204" pitchFamily="18" charset="0"/>
                              <a:cs typeface="Arial" panose="020B0604020202020204" pitchFamily="34" charset="0"/>
                            </a:rPr>
                          </m:ctrlPr>
                        </m:dPr>
                        <m:e>
                          <m:r>
                            <a:rPr lang="en-US" sz="1600" b="0" i="1" smtClean="0">
                              <a:solidFill>
                                <a:srgbClr val="000000"/>
                              </a:solidFill>
                              <a:latin typeface="Cambria Math" panose="02040503050406030204" pitchFamily="18" charset="0"/>
                              <a:cs typeface="Arial" panose="020B0604020202020204" pitchFamily="34" charset="0"/>
                            </a:rPr>
                            <m:t>±1</m:t>
                          </m:r>
                        </m:e>
                      </m:d>
                      <m:r>
                        <a:rPr lang="en-US" sz="1600" b="0" i="1" smtClean="0">
                          <a:solidFill>
                            <a:srgbClr val="000000"/>
                          </a:solidFill>
                          <a:latin typeface="Cambria Math" panose="02040503050406030204" pitchFamily="18" charset="0"/>
                          <a:cs typeface="Arial" panose="020B0604020202020204" pitchFamily="34" charset="0"/>
                        </a:rPr>
                        <m:t>−</m:t>
                      </m:r>
                      <m:sSub>
                        <m:sSubPr>
                          <m:ctrlPr>
                            <a:rPr lang="en-CN" sz="1600" i="1">
                              <a:solidFill>
                                <a:srgbClr val="000000"/>
                              </a:solidFill>
                              <a:latin typeface="Cambria Math" panose="02040503050406030204" pitchFamily="18" charset="0"/>
                              <a:cs typeface="Arial" panose="020B0604020202020204" pitchFamily="34" charset="0"/>
                            </a:rPr>
                          </m:ctrlPr>
                        </m:sSubPr>
                        <m:e>
                          <m:r>
                            <a:rPr lang="en-US" sz="1600" i="1">
                              <a:solidFill>
                                <a:srgbClr val="000000"/>
                              </a:solidFill>
                              <a:latin typeface="Cambria Math" panose="02040503050406030204" pitchFamily="18" charset="0"/>
                              <a:cs typeface="Arial" panose="020B0604020202020204" pitchFamily="34" charset="0"/>
                            </a:rPr>
                            <m:t>𝐵</m:t>
                          </m:r>
                        </m:e>
                        <m:sub>
                          <m:r>
                            <a:rPr lang="en-US" sz="1600" b="0" i="1" smtClean="0">
                              <a:solidFill>
                                <a:srgbClr val="000000"/>
                              </a:solidFill>
                              <a:latin typeface="Cambria Math" panose="02040503050406030204" pitchFamily="18" charset="0"/>
                              <a:cs typeface="Arial" panose="020B0604020202020204" pitchFamily="34" charset="0"/>
                            </a:rPr>
                            <m:t>𝑁</m:t>
                          </m:r>
                          <m:r>
                            <a:rPr lang="en-US" sz="1600" i="1">
                              <a:solidFill>
                                <a:srgbClr val="000000"/>
                              </a:solidFill>
                              <a:latin typeface="Cambria Math" panose="02040503050406030204" pitchFamily="18" charset="0"/>
                              <a:cs typeface="Arial" panose="020B0604020202020204" pitchFamily="34" charset="0"/>
                            </a:rPr>
                            <m:t>,</m:t>
                          </m:r>
                          <m:r>
                            <a:rPr lang="en-US" sz="1600" b="0" i="1" smtClean="0">
                              <a:solidFill>
                                <a:srgbClr val="000000"/>
                              </a:solidFill>
                              <a:latin typeface="Cambria Math" panose="02040503050406030204" pitchFamily="18" charset="0"/>
                              <a:cs typeface="Arial" panose="020B0604020202020204" pitchFamily="34" charset="0"/>
                            </a:rPr>
                            <m:t>𝑦</m:t>
                          </m:r>
                        </m:sub>
                      </m:sSub>
                      <m:d>
                        <m:dPr>
                          <m:ctrlPr>
                            <a:rPr lang="en-CN" sz="1600" i="1">
                              <a:solidFill>
                                <a:srgbClr val="000000"/>
                              </a:solidFill>
                              <a:latin typeface="Cambria Math" panose="02040503050406030204" pitchFamily="18" charset="0"/>
                              <a:cs typeface="Arial" panose="020B0604020202020204" pitchFamily="34" charset="0"/>
                            </a:rPr>
                          </m:ctrlPr>
                        </m:dPr>
                        <m:e>
                          <m:r>
                            <a:rPr lang="en-US" sz="1600" b="0" i="1" smtClean="0">
                              <a:solidFill>
                                <a:srgbClr val="000000"/>
                              </a:solidFill>
                              <a:latin typeface="Cambria Math" panose="02040503050406030204" pitchFamily="18" charset="0"/>
                              <a:cs typeface="Arial" panose="020B0604020202020204" pitchFamily="34" charset="0"/>
                            </a:rPr>
                            <m:t>±1</m:t>
                          </m:r>
                        </m:e>
                      </m:d>
                      <m:r>
                        <a:rPr lang="en-US" sz="1600" b="0" i="1" smtClean="0">
                          <a:solidFill>
                            <a:srgbClr val="000000"/>
                          </a:solidFill>
                          <a:latin typeface="Cambria Math" panose="02040503050406030204" pitchFamily="18" charset="0"/>
                          <a:cs typeface="Arial" panose="020B0604020202020204" pitchFamily="34" charset="0"/>
                        </a:rPr>
                        <m:t>,</m:t>
                      </m:r>
                    </m:oMath>
                  </m:oMathPara>
                </a14:m>
                <a:endParaRPr lang="en-US" sz="1600" b="0" dirty="0">
                  <a:solidFill>
                    <a:srgbClr val="000000"/>
                  </a:solidFill>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CN" sz="16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sSub>
                        <m:sSubPr>
                          <m:ctrlPr>
                            <a:rPr lang="en-CN" sz="1600" i="1">
                              <a:solidFill>
                                <a:srgbClr val="000000"/>
                              </a:solidFill>
                              <a:latin typeface="Cambria Math" panose="02040503050406030204" pitchFamily="18" charset="0"/>
                              <a:ea typeface="Cambria Math" panose="02040503050406030204" pitchFamily="18" charset="0"/>
                              <a:cs typeface="Arial" panose="020B0604020202020204" pitchFamily="34" charset="0"/>
                            </a:rPr>
                          </m:ctrlPr>
                        </m:sSubPr>
                        <m:e>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𝐵</m:t>
                          </m:r>
                        </m:e>
                        <m:sub>
                          <m:r>
                            <a:rPr lang="en-US" sz="16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𝑦</m:t>
                          </m:r>
                        </m:sub>
                      </m:sSub>
                      <m:d>
                        <m:dPr>
                          <m:ctrlPr>
                            <a:rPr lang="en-CN" sz="1600" i="1">
                              <a:solidFill>
                                <a:srgbClr val="000000"/>
                              </a:solidFill>
                              <a:latin typeface="Cambria Math" panose="02040503050406030204" pitchFamily="18" charset="0"/>
                              <a:ea typeface="Cambria Math" panose="02040503050406030204" pitchFamily="18" charset="0"/>
                              <a:cs typeface="Arial" panose="020B0604020202020204" pitchFamily="34" charset="0"/>
                            </a:rPr>
                          </m:ctrlPr>
                        </m:dPr>
                        <m:e>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±1</m:t>
                          </m:r>
                        </m:e>
                      </m:d>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sSub>
                        <m:sSubPr>
                          <m:ctrlPr>
                            <a:rPr lang="en-CN" sz="1600" i="1">
                              <a:solidFill>
                                <a:srgbClr val="000000"/>
                              </a:solidFill>
                              <a:latin typeface="Cambria Math" panose="02040503050406030204" pitchFamily="18" charset="0"/>
                              <a:cs typeface="Arial" panose="020B0604020202020204" pitchFamily="34" charset="0"/>
                            </a:rPr>
                          </m:ctrlPr>
                        </m:sSubPr>
                        <m:e>
                          <m:r>
                            <a:rPr lang="en-CN"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𝛿</m:t>
                          </m:r>
                          <m:r>
                            <a:rPr lang="en-US" sz="1600" i="1">
                              <a:solidFill>
                                <a:srgbClr val="000000"/>
                              </a:solidFill>
                              <a:latin typeface="Cambria Math" panose="02040503050406030204" pitchFamily="18" charset="0"/>
                              <a:cs typeface="Arial" panose="020B0604020202020204" pitchFamily="34" charset="0"/>
                            </a:rPr>
                            <m:t>𝐵</m:t>
                          </m:r>
                        </m:e>
                        <m:sub>
                          <m:r>
                            <a:rPr lang="en-US" sz="1600" i="1">
                              <a:solidFill>
                                <a:srgbClr val="000000"/>
                              </a:solidFill>
                              <a:latin typeface="Cambria Math" panose="02040503050406030204" pitchFamily="18" charset="0"/>
                              <a:cs typeface="Arial" panose="020B0604020202020204" pitchFamily="34" charset="0"/>
                            </a:rPr>
                            <m:t>𝑦</m:t>
                          </m:r>
                        </m:sub>
                      </m:sSub>
                      <m:d>
                        <m:dPr>
                          <m:ctrlPr>
                            <a:rPr lang="en-CN" sz="1600" i="1">
                              <a:solidFill>
                                <a:srgbClr val="000000"/>
                              </a:solidFill>
                              <a:latin typeface="Cambria Math" panose="02040503050406030204" pitchFamily="18" charset="0"/>
                              <a:cs typeface="Arial" panose="020B0604020202020204" pitchFamily="34" charset="0"/>
                            </a:rPr>
                          </m:ctrlPr>
                        </m:dPr>
                        <m:e>
                          <m:r>
                            <a:rPr lang="en-US" sz="1600" b="0" i="1" smtClean="0">
                              <a:solidFill>
                                <a:srgbClr val="000000"/>
                              </a:solidFill>
                              <a:latin typeface="Cambria Math" panose="02040503050406030204" pitchFamily="18" charset="0"/>
                              <a:cs typeface="Arial" panose="020B0604020202020204" pitchFamily="34" charset="0"/>
                            </a:rPr>
                            <m:t>+</m:t>
                          </m:r>
                          <m:r>
                            <a:rPr lang="en-US" sz="1600" i="1">
                              <a:solidFill>
                                <a:srgbClr val="000000"/>
                              </a:solidFill>
                              <a:latin typeface="Cambria Math" panose="02040503050406030204" pitchFamily="18" charset="0"/>
                              <a:cs typeface="Arial" panose="020B0604020202020204" pitchFamily="34" charset="0"/>
                            </a:rPr>
                            <m:t>1</m:t>
                          </m:r>
                        </m:e>
                      </m:d>
                      <m:r>
                        <a:rPr lang="en-US" sz="1600" i="1">
                          <a:solidFill>
                            <a:srgbClr val="000000"/>
                          </a:solidFill>
                          <a:latin typeface="Cambria Math" panose="02040503050406030204" pitchFamily="18" charset="0"/>
                          <a:cs typeface="Arial" panose="020B0604020202020204" pitchFamily="34" charset="0"/>
                        </a:rPr>
                        <m:t>−</m:t>
                      </m:r>
                      <m:sSub>
                        <m:sSubPr>
                          <m:ctrlPr>
                            <a:rPr lang="en-CN" sz="1600" i="1">
                              <a:solidFill>
                                <a:srgbClr val="000000"/>
                              </a:solidFill>
                              <a:latin typeface="Cambria Math" panose="02040503050406030204" pitchFamily="18" charset="0"/>
                              <a:cs typeface="Arial" panose="020B0604020202020204" pitchFamily="34" charset="0"/>
                            </a:rPr>
                          </m:ctrlPr>
                        </m:sSubPr>
                        <m:e>
                          <m:r>
                            <a:rPr lang="en-CN"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𝛿</m:t>
                          </m:r>
                          <m:r>
                            <a:rPr lang="en-US" sz="1600" i="1">
                              <a:solidFill>
                                <a:srgbClr val="000000"/>
                              </a:solidFill>
                              <a:latin typeface="Cambria Math" panose="02040503050406030204" pitchFamily="18" charset="0"/>
                              <a:cs typeface="Arial" panose="020B0604020202020204" pitchFamily="34" charset="0"/>
                            </a:rPr>
                            <m:t>𝐵</m:t>
                          </m:r>
                        </m:e>
                        <m:sub>
                          <m:r>
                            <a:rPr lang="en-US" sz="1600" i="1" smtClean="0">
                              <a:solidFill>
                                <a:srgbClr val="000000"/>
                              </a:solidFill>
                              <a:latin typeface="Cambria Math" panose="02040503050406030204" pitchFamily="18" charset="0"/>
                              <a:cs typeface="Arial" panose="020B0604020202020204" pitchFamily="34" charset="0"/>
                            </a:rPr>
                            <m:t>𝑦</m:t>
                          </m:r>
                        </m:sub>
                      </m:sSub>
                      <m:d>
                        <m:dPr>
                          <m:ctrlPr>
                            <a:rPr lang="en-CN" sz="1600" i="1">
                              <a:solidFill>
                                <a:srgbClr val="000000"/>
                              </a:solidFill>
                              <a:latin typeface="Cambria Math" panose="02040503050406030204" pitchFamily="18" charset="0"/>
                              <a:cs typeface="Arial" panose="020B0604020202020204" pitchFamily="34" charset="0"/>
                            </a:rPr>
                          </m:ctrlPr>
                        </m:dPr>
                        <m:e>
                          <m:r>
                            <a:rPr lang="en-US" sz="1600" b="0" i="1" smtClean="0">
                              <a:solidFill>
                                <a:srgbClr val="000000"/>
                              </a:solidFill>
                              <a:latin typeface="Cambria Math" panose="02040503050406030204" pitchFamily="18" charset="0"/>
                              <a:cs typeface="Arial" panose="020B0604020202020204" pitchFamily="34" charset="0"/>
                            </a:rPr>
                            <m:t>−</m:t>
                          </m:r>
                          <m:r>
                            <a:rPr lang="en-US" sz="1600" i="1">
                              <a:solidFill>
                                <a:srgbClr val="000000"/>
                              </a:solidFill>
                              <a:latin typeface="Cambria Math" panose="02040503050406030204" pitchFamily="18" charset="0"/>
                              <a:cs typeface="Arial" panose="020B0604020202020204" pitchFamily="34" charset="0"/>
                            </a:rPr>
                            <m:t>1</m:t>
                          </m:r>
                        </m:e>
                      </m:d>
                    </m:oMath>
                  </m:oMathPara>
                </a14:m>
                <a:endParaRPr lang="en-US" sz="1600" dirty="0">
                  <a:solidFill>
                    <a:srgbClr val="000000"/>
                  </a:solidFill>
                  <a:cs typeface="Arial" panose="020B0604020202020204" pitchFamily="34" charset="0"/>
                </a:endParaRPr>
              </a:p>
              <a:p>
                <a:r>
                  <a:rPr lang="en-CN" sz="1600" dirty="0">
                    <a:solidFill>
                      <a:srgbClr val="000000"/>
                    </a:solidFill>
                    <a:ea typeface="Times New Roman" charset="0"/>
                    <a:cs typeface="Arial" panose="020B0604020202020204" pitchFamily="34" charset="0"/>
                  </a:rPr>
                  <a:t>	    =</a:t>
                </a:r>
                <a14:m>
                  <m:oMath xmlns:m="http://schemas.openxmlformats.org/officeDocument/2006/math">
                    <m:f>
                      <m:fPr>
                        <m:ctrlPr>
                          <a:rPr lang="en-CN" sz="1600" i="1" smtClean="0">
                            <a:solidFill>
                              <a:srgbClr val="000000"/>
                            </a:solidFill>
                            <a:latin typeface="Cambria Math" panose="02040503050406030204" pitchFamily="18" charset="0"/>
                            <a:cs typeface="Arial" panose="020B0604020202020204" pitchFamily="34" charset="0"/>
                          </a:rPr>
                        </m:ctrlPr>
                      </m:fPr>
                      <m:num>
                        <m:sSub>
                          <m:sSubPr>
                            <m:ctrlPr>
                              <a:rPr lang="en-CN" sz="1600" i="1" smtClean="0">
                                <a:solidFill>
                                  <a:srgbClr val="000000"/>
                                </a:solidFill>
                                <a:latin typeface="Cambria Math" panose="02040503050406030204" pitchFamily="18" charset="0"/>
                                <a:cs typeface="Arial" panose="020B0604020202020204" pitchFamily="34" charset="0"/>
                              </a:rPr>
                            </m:ctrlPr>
                          </m:sSubPr>
                          <m:e>
                            <m:r>
                              <a:rPr lang="en-US" sz="1600" b="0" i="1" smtClean="0">
                                <a:solidFill>
                                  <a:srgbClr val="000000"/>
                                </a:solidFill>
                                <a:latin typeface="Cambria Math" panose="02040503050406030204" pitchFamily="18" charset="0"/>
                                <a:cs typeface="Arial" panose="020B0604020202020204" pitchFamily="34" charset="0"/>
                              </a:rPr>
                              <m:t>𝑁</m:t>
                            </m:r>
                          </m:e>
                          <m:sub>
                            <m:r>
                              <a:rPr lang="en-US" sz="1600" b="0" i="1" smtClean="0">
                                <a:solidFill>
                                  <a:srgbClr val="000000"/>
                                </a:solidFill>
                                <a:latin typeface="Cambria Math" panose="02040503050406030204" pitchFamily="18" charset="0"/>
                                <a:cs typeface="Arial" panose="020B0604020202020204" pitchFamily="34" charset="0"/>
                              </a:rPr>
                              <m:t>+</m:t>
                            </m:r>
                          </m:sub>
                        </m:sSub>
                        <m:r>
                          <a:rPr lang="en-US" sz="1600" b="0" i="1" smtClean="0">
                            <a:solidFill>
                              <a:srgbClr val="000000"/>
                            </a:solidFill>
                            <a:latin typeface="Cambria Math" panose="02040503050406030204" pitchFamily="18" charset="0"/>
                            <a:cs typeface="Arial" panose="020B0604020202020204" pitchFamily="34" charset="0"/>
                          </a:rPr>
                          <m:t>+</m:t>
                        </m:r>
                        <m:sSub>
                          <m:sSubPr>
                            <m:ctrlPr>
                              <a:rPr lang="en-US" sz="1600" b="0" i="1" smtClean="0">
                                <a:solidFill>
                                  <a:srgbClr val="000000"/>
                                </a:solidFill>
                                <a:latin typeface="Cambria Math" panose="02040503050406030204" pitchFamily="18" charset="0"/>
                                <a:cs typeface="Arial" panose="020B0604020202020204" pitchFamily="34" charset="0"/>
                              </a:rPr>
                            </m:ctrlPr>
                          </m:sSubPr>
                          <m:e>
                            <m:r>
                              <a:rPr lang="en-US" sz="1600" b="0" i="1" smtClean="0">
                                <a:solidFill>
                                  <a:srgbClr val="000000"/>
                                </a:solidFill>
                                <a:latin typeface="Cambria Math" panose="02040503050406030204" pitchFamily="18" charset="0"/>
                                <a:cs typeface="Arial" panose="020B0604020202020204" pitchFamily="34" charset="0"/>
                              </a:rPr>
                              <m:t>𝑁</m:t>
                            </m:r>
                          </m:e>
                          <m:sub>
                            <m:r>
                              <a:rPr lang="en-US" sz="1600" b="0" i="1" smtClean="0">
                                <a:solidFill>
                                  <a:srgbClr val="000000"/>
                                </a:solidFill>
                                <a:latin typeface="Cambria Math" panose="02040503050406030204" pitchFamily="18" charset="0"/>
                                <a:cs typeface="Arial" panose="020B0604020202020204" pitchFamily="34" charset="0"/>
                              </a:rPr>
                              <m:t>−</m:t>
                            </m:r>
                          </m:sub>
                        </m:sSub>
                      </m:num>
                      <m:den>
                        <m:sSub>
                          <m:sSubPr>
                            <m:ctrlPr>
                              <a:rPr lang="en-CN" sz="1600" i="1" smtClean="0">
                                <a:solidFill>
                                  <a:srgbClr val="000000"/>
                                </a:solidFill>
                                <a:latin typeface="Cambria Math" panose="02040503050406030204" pitchFamily="18" charset="0"/>
                                <a:cs typeface="Arial" panose="020B0604020202020204" pitchFamily="34" charset="0"/>
                              </a:rPr>
                            </m:ctrlPr>
                          </m:sSubPr>
                          <m:e>
                            <m:r>
                              <a:rPr lang="en-US" sz="1600" b="0" i="1" smtClean="0">
                                <a:solidFill>
                                  <a:srgbClr val="000000"/>
                                </a:solidFill>
                                <a:latin typeface="Cambria Math" panose="02040503050406030204" pitchFamily="18" charset="0"/>
                                <a:cs typeface="Arial" panose="020B0604020202020204" pitchFamily="34" charset="0"/>
                              </a:rPr>
                              <m:t>𝑁</m:t>
                            </m:r>
                          </m:e>
                          <m:sub>
                            <m:r>
                              <a:rPr lang="en-US" sz="1600" b="0" i="1" smtClean="0">
                                <a:solidFill>
                                  <a:srgbClr val="000000"/>
                                </a:solidFill>
                                <a:latin typeface="Cambria Math" panose="02040503050406030204" pitchFamily="18" charset="0"/>
                                <a:cs typeface="Arial" panose="020B0604020202020204" pitchFamily="34" charset="0"/>
                              </a:rPr>
                              <m:t>+</m:t>
                            </m:r>
                          </m:sub>
                        </m:sSub>
                        <m:sSub>
                          <m:sSubPr>
                            <m:ctrlPr>
                              <a:rPr lang="en-CN" sz="1600" i="1" smtClean="0">
                                <a:solidFill>
                                  <a:srgbClr val="000000"/>
                                </a:solidFill>
                                <a:latin typeface="Cambria Math" panose="02040503050406030204" pitchFamily="18" charset="0"/>
                                <a:cs typeface="Arial" panose="020B0604020202020204" pitchFamily="34" charset="0"/>
                              </a:rPr>
                            </m:ctrlPr>
                          </m:sSubPr>
                          <m:e>
                            <m:r>
                              <a:rPr lang="en-US" sz="1600" b="0" i="1" smtClean="0">
                                <a:solidFill>
                                  <a:srgbClr val="000000"/>
                                </a:solidFill>
                                <a:latin typeface="Cambria Math" panose="02040503050406030204" pitchFamily="18" charset="0"/>
                                <a:cs typeface="Arial" panose="020B0604020202020204" pitchFamily="34" charset="0"/>
                              </a:rPr>
                              <m:t>𝑁</m:t>
                            </m:r>
                          </m:e>
                          <m:sub>
                            <m:r>
                              <a:rPr lang="en-US" sz="1600" b="0" i="1" smtClean="0">
                                <a:solidFill>
                                  <a:srgbClr val="000000"/>
                                </a:solidFill>
                                <a:latin typeface="Cambria Math" panose="02040503050406030204" pitchFamily="18" charset="0"/>
                                <a:cs typeface="Arial" panose="020B0604020202020204" pitchFamily="34" charset="0"/>
                              </a:rPr>
                              <m:t>−</m:t>
                            </m:r>
                          </m:sub>
                        </m:sSub>
                      </m:den>
                    </m:f>
                    <m:d>
                      <m:dPr>
                        <m:begChr m:val="["/>
                        <m:endChr m:val="]"/>
                        <m:ctrlPr>
                          <a:rPr lang="en-CN" sz="1600" i="1" smtClean="0">
                            <a:solidFill>
                              <a:srgbClr val="000000"/>
                            </a:solidFill>
                            <a:latin typeface="Cambria Math" panose="02040503050406030204" pitchFamily="18" charset="0"/>
                            <a:cs typeface="Arial" panose="020B0604020202020204" pitchFamily="34" charset="0"/>
                          </a:rPr>
                        </m:ctrlPr>
                      </m:dPr>
                      <m:e>
                        <m:sSub>
                          <m:sSubPr>
                            <m:ctrlPr>
                              <a:rPr lang="en-US" sz="1600" i="1">
                                <a:solidFill>
                                  <a:srgbClr val="000000"/>
                                </a:solidFill>
                                <a:latin typeface="Cambria Math" panose="02040503050406030204" pitchFamily="18" charset="0"/>
                                <a:cs typeface="Arial" panose="020B0604020202020204" pitchFamily="34" charset="0"/>
                              </a:rPr>
                            </m:ctrlPr>
                          </m:sSubPr>
                          <m:e>
                            <m:r>
                              <a:rPr lang="en-US" sz="1600" i="1">
                                <a:solidFill>
                                  <a:srgbClr val="000000"/>
                                </a:solidFill>
                                <a:latin typeface="Cambria Math" panose="02040503050406030204" pitchFamily="18" charset="0"/>
                                <a:cs typeface="Arial" panose="020B0604020202020204" pitchFamily="34" charset="0"/>
                              </a:rPr>
                              <m:t>𝑁</m:t>
                            </m:r>
                          </m:e>
                          <m:sub>
                            <m:r>
                              <a:rPr lang="en-US" sz="1600" i="1">
                                <a:solidFill>
                                  <a:srgbClr val="000000"/>
                                </a:solidFill>
                                <a:latin typeface="Cambria Math" panose="02040503050406030204" pitchFamily="18" charset="0"/>
                                <a:cs typeface="Arial" panose="020B0604020202020204" pitchFamily="34" charset="0"/>
                              </a:rPr>
                              <m:t>𝑦</m:t>
                            </m:r>
                            <m:d>
                              <m:dPr>
                                <m:ctrlPr>
                                  <a:rPr lang="en-US" sz="1600" i="1">
                                    <a:solidFill>
                                      <a:srgbClr val="000000"/>
                                    </a:solidFill>
                                    <a:latin typeface="Cambria Math" panose="02040503050406030204" pitchFamily="18" charset="0"/>
                                    <a:cs typeface="Arial" panose="020B0604020202020204" pitchFamily="34" charset="0"/>
                                  </a:rPr>
                                </m:ctrlPr>
                              </m:dPr>
                              <m:e>
                                <m:r>
                                  <a:rPr lang="en-US" sz="1600" b="0" i="1" smtClean="0">
                                    <a:solidFill>
                                      <a:srgbClr val="000000"/>
                                    </a:solidFill>
                                    <a:latin typeface="Cambria Math" panose="02040503050406030204" pitchFamily="18" charset="0"/>
                                    <a:cs typeface="Arial" panose="020B0604020202020204" pitchFamily="34" charset="0"/>
                                  </a:rPr>
                                  <m:t>+−</m:t>
                                </m:r>
                              </m:e>
                            </m:d>
                          </m:sub>
                        </m:sSub>
                        <m:r>
                          <a:rPr lang="en-US" sz="1600" b="0" i="1" smtClean="0">
                            <a:solidFill>
                              <a:srgbClr val="000000"/>
                            </a:solidFill>
                            <a:latin typeface="Cambria Math" panose="02040503050406030204" pitchFamily="18" charset="0"/>
                            <a:cs typeface="Arial" panose="020B0604020202020204" pitchFamily="34" charset="0"/>
                          </a:rPr>
                          <m:t>−</m:t>
                        </m:r>
                        <m:sSub>
                          <m:sSubPr>
                            <m:ctrlPr>
                              <a:rPr lang="en-US" sz="1600" b="0" i="1" smtClean="0">
                                <a:solidFill>
                                  <a:srgbClr val="000000"/>
                                </a:solidFill>
                                <a:latin typeface="Cambria Math" panose="02040503050406030204" pitchFamily="18" charset="0"/>
                                <a:cs typeface="Arial" panose="020B0604020202020204" pitchFamily="34" charset="0"/>
                              </a:rPr>
                            </m:ctrlPr>
                          </m:sSubPr>
                          <m:e>
                            <m:r>
                              <a:rPr lang="en-US" sz="1600" b="0" i="1" smtClean="0">
                                <a:solidFill>
                                  <a:srgbClr val="000000"/>
                                </a:solidFill>
                                <a:latin typeface="Cambria Math" panose="02040503050406030204" pitchFamily="18" charset="0"/>
                                <a:cs typeface="Arial" panose="020B0604020202020204" pitchFamily="34" charset="0"/>
                              </a:rPr>
                              <m:t>𝑁</m:t>
                            </m:r>
                          </m:e>
                          <m:sub>
                            <m:r>
                              <a:rPr lang="en-US" sz="1600" b="0" i="1" smtClean="0">
                                <a:solidFill>
                                  <a:srgbClr val="000000"/>
                                </a:solidFill>
                                <a:latin typeface="Cambria Math" panose="02040503050406030204" pitchFamily="18" charset="0"/>
                                <a:cs typeface="Arial" panose="020B0604020202020204" pitchFamily="34" charset="0"/>
                              </a:rPr>
                              <m:t>𝑦</m:t>
                            </m:r>
                            <m:d>
                              <m:dPr>
                                <m:ctrlPr>
                                  <a:rPr lang="en-US" sz="1600" b="0" i="1" smtClean="0">
                                    <a:solidFill>
                                      <a:srgbClr val="000000"/>
                                    </a:solidFill>
                                    <a:latin typeface="Cambria Math" panose="02040503050406030204" pitchFamily="18" charset="0"/>
                                    <a:cs typeface="Arial" panose="020B0604020202020204" pitchFamily="34" charset="0"/>
                                  </a:rPr>
                                </m:ctrlPr>
                              </m:dPr>
                              <m:e>
                                <m:r>
                                  <a:rPr lang="en-US" sz="1600" b="0" i="1" smtClean="0">
                                    <a:solidFill>
                                      <a:srgbClr val="000000"/>
                                    </a:solidFill>
                                    <a:latin typeface="Cambria Math" panose="02040503050406030204" pitchFamily="18" charset="0"/>
                                    <a:cs typeface="Arial" panose="020B0604020202020204" pitchFamily="34" charset="0"/>
                                  </a:rPr>
                                  <m:t>−+</m:t>
                                </m:r>
                              </m:e>
                            </m:d>
                          </m:sub>
                        </m:sSub>
                      </m:e>
                    </m:d>
                  </m:oMath>
                </a14:m>
                <a:endParaRPr lang="en-CN" sz="1600" dirty="0">
                  <a:solidFill>
                    <a:srgbClr val="000000"/>
                  </a:solidFill>
                  <a:ea typeface="Times New Roman"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AD2A7F39-567A-7C49-84D6-EC5CFFF747E1}"/>
                  </a:ext>
                </a:extLst>
              </p:cNvPr>
              <p:cNvSpPr txBox="1">
                <a:spLocks noRot="1" noChangeAspect="1" noMove="1" noResize="1" noEditPoints="1" noAdjustHandles="1" noChangeArrowheads="1" noChangeShapeType="1" noTextEdit="1"/>
              </p:cNvSpPr>
              <p:nvPr/>
            </p:nvSpPr>
            <p:spPr>
              <a:xfrm>
                <a:off x="364239" y="3222545"/>
                <a:ext cx="3662409" cy="1004634"/>
              </a:xfrm>
              <a:prstGeom prst="rect">
                <a:avLst/>
              </a:prstGeom>
              <a:blipFill>
                <a:blip r:embed="rId5"/>
                <a:stretch>
                  <a:fillRect/>
                </a:stretch>
              </a:blipFill>
            </p:spPr>
            <p:txBody>
              <a:bodyPr/>
              <a:lstStyle/>
              <a:p>
                <a:r>
                  <a:rPr lang="en-CN">
                    <a:noFill/>
                  </a:rPr>
                  <a:t> </a:t>
                </a:r>
              </a:p>
            </p:txBody>
          </p:sp>
        </mc:Fallback>
      </mc:AlternateContent>
      <p:pic>
        <p:nvPicPr>
          <p:cNvPr id="36" name="Picture 35">
            <a:extLst>
              <a:ext uri="{FF2B5EF4-FFF2-40B4-BE49-F238E27FC236}">
                <a16:creationId xmlns:a16="http://schemas.microsoft.com/office/drawing/2014/main" id="{DB4BF6FA-4B5B-0C4B-BD18-13B13FE2F9D9}"/>
              </a:ext>
            </a:extLst>
          </p:cNvPr>
          <p:cNvPicPr>
            <a:picLocks noChangeAspect="1"/>
          </p:cNvPicPr>
          <p:nvPr/>
        </p:nvPicPr>
        <p:blipFill>
          <a:blip r:embed="rId6"/>
          <a:stretch>
            <a:fillRect/>
          </a:stretch>
        </p:blipFill>
        <p:spPr>
          <a:xfrm>
            <a:off x="6858410" y="866169"/>
            <a:ext cx="3961983" cy="4569905"/>
          </a:xfrm>
          <a:prstGeom prst="rect">
            <a:avLst/>
          </a:prstGeom>
        </p:spPr>
      </p:pic>
      <p:sp>
        <p:nvSpPr>
          <p:cNvPr id="37" name="TextBox 36">
            <a:extLst>
              <a:ext uri="{FF2B5EF4-FFF2-40B4-BE49-F238E27FC236}">
                <a16:creationId xmlns:a16="http://schemas.microsoft.com/office/drawing/2014/main" id="{EA713884-D815-9145-9F3C-AD5B482090F5}"/>
              </a:ext>
            </a:extLst>
          </p:cNvPr>
          <p:cNvSpPr txBox="1"/>
          <p:nvPr/>
        </p:nvSpPr>
        <p:spPr>
          <a:xfrm>
            <a:off x="289682" y="749061"/>
            <a:ext cx="4229043" cy="400110"/>
          </a:xfrm>
          <a:prstGeom prst="rect">
            <a:avLst/>
          </a:prstGeom>
          <a:noFill/>
        </p:spPr>
        <p:txBody>
          <a:bodyPr wrap="none" rtlCol="0">
            <a:spAutoFit/>
          </a:bodyPr>
          <a:lstStyle/>
          <a:p>
            <a:r>
              <a:rPr lang="en-US" sz="2000" dirty="0">
                <a:solidFill>
                  <a:srgbClr val="000000"/>
                </a:solidFill>
                <a:ea typeface="Times New Roman" charset="0"/>
                <a:cs typeface="Arial" panose="020B0604020202020204" pitchFamily="34" charset="0"/>
              </a:rPr>
              <a:t>By accounting momentum ordering</a:t>
            </a:r>
            <a:r>
              <a:rPr lang="en-US" sz="2000" dirty="0"/>
              <a:t>:</a:t>
            </a:r>
            <a:endParaRPr lang="en-US" sz="2000" spc="-1" dirty="0">
              <a:uFill>
                <a:solidFill>
                  <a:srgbClr val="FFFFFF"/>
                </a:solidFill>
              </a:uFill>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DD8ABE8-3E82-C045-9885-A61F88F64423}"/>
                  </a:ext>
                </a:extLst>
              </p:cNvPr>
              <p:cNvSpPr txBox="1"/>
              <p:nvPr/>
            </p:nvSpPr>
            <p:spPr>
              <a:xfrm>
                <a:off x="5801887" y="5348173"/>
                <a:ext cx="6274577" cy="1015663"/>
              </a:xfrm>
              <a:prstGeom prst="rect">
                <a:avLst/>
              </a:prstGeom>
              <a:noFill/>
            </p:spPr>
            <p:txBody>
              <a:bodyPr wrap="square" rtlCol="0">
                <a:spAutoFit/>
              </a:bodyPr>
              <a:lstStyle/>
              <a:p>
                <a:pPr marL="342900" indent="-342900">
                  <a:buFont typeface="Wingdings" pitchFamily="2" charset="2"/>
                  <a:buChar char="ü"/>
                </a:pPr>
                <a:r>
                  <a:rPr lang="en-US" sz="2000" dirty="0">
                    <a:solidFill>
                      <a:srgbClr val="000000"/>
                    </a:solidFill>
                    <a:ea typeface="Times New Roman" charset="0"/>
                    <a:cs typeface="Arial" panose="020B0604020202020204" pitchFamily="34" charset="0"/>
                  </a:rPr>
                  <a:t>The </a:t>
                </a:r>
                <a14:m>
                  <m:oMath xmlns:m="http://schemas.openxmlformats.org/officeDocument/2006/math">
                    <m:sSub>
                      <m:sSubPr>
                        <m:ctrlPr>
                          <a:rPr lang="en-US" sz="2000" i="1" smtClean="0">
                            <a:solidFill>
                              <a:srgbClr val="000000"/>
                            </a:solidFill>
                            <a:latin typeface="Cambria Math" panose="02040503050406030204" pitchFamily="18" charset="0"/>
                            <a:cs typeface="Arial" panose="020B0604020202020204" pitchFamily="34" charset="0"/>
                          </a:rPr>
                        </m:ctrlPr>
                      </m:sSubPr>
                      <m:e>
                        <m:r>
                          <a:rPr lang="en-US" sz="2000" b="0" i="1" smtClean="0">
                            <a:solidFill>
                              <a:srgbClr val="000000"/>
                            </a:solidFill>
                            <a:latin typeface="Cambria Math" panose="02040503050406030204" pitchFamily="18" charset="0"/>
                            <a:cs typeface="Arial" panose="020B0604020202020204" pitchFamily="34" charset="0"/>
                          </a:rPr>
                          <m:t>𝑟</m:t>
                        </m:r>
                      </m:e>
                      <m:sub>
                        <m:r>
                          <a:rPr lang="en-US" sz="2000" b="0" i="1" smtClean="0">
                            <a:solidFill>
                              <a:srgbClr val="000000"/>
                            </a:solidFill>
                            <a:latin typeface="Cambria Math" panose="02040503050406030204" pitchFamily="18" charset="0"/>
                            <a:cs typeface="Arial" panose="020B0604020202020204" pitchFamily="34" charset="0"/>
                          </a:rPr>
                          <m:t>𝑙𝑎𝑏</m:t>
                        </m:r>
                      </m:sub>
                    </m:sSub>
                  </m:oMath>
                </a14:m>
                <a:r>
                  <a:rPr lang="en-US" sz="2000" dirty="0">
                    <a:solidFill>
                      <a:srgbClr val="000000"/>
                    </a:solidFill>
                    <a:ea typeface="Times New Roman" charset="0"/>
                    <a:cs typeface="Arial" panose="020B0604020202020204" pitchFamily="34" charset="0"/>
                  </a:rPr>
                  <a:t> and </a:t>
                </a:r>
                <a14:m>
                  <m:oMath xmlns:m="http://schemas.openxmlformats.org/officeDocument/2006/math">
                    <m:sSub>
                      <m:sSubPr>
                        <m:ctrlPr>
                          <a:rPr lang="en-US" sz="2000" i="1" smtClean="0">
                            <a:solidFill>
                              <a:srgbClr val="000000"/>
                            </a:solidFill>
                            <a:latin typeface="Cambria Math" panose="02040503050406030204" pitchFamily="18" charset="0"/>
                            <a:cs typeface="Arial" panose="020B0604020202020204" pitchFamily="34" charset="0"/>
                          </a:rPr>
                        </m:ctrlPr>
                      </m:sSubPr>
                      <m:e>
                        <m:r>
                          <a:rPr lang="en-US" sz="2000" b="0" i="1" smtClean="0">
                            <a:solidFill>
                              <a:srgbClr val="000000"/>
                            </a:solidFill>
                            <a:latin typeface="Cambria Math" panose="02040503050406030204" pitchFamily="18" charset="0"/>
                            <a:cs typeface="Arial" panose="020B0604020202020204" pitchFamily="34" charset="0"/>
                          </a:rPr>
                          <m:t>𝑅</m:t>
                        </m:r>
                      </m:e>
                      <m:sub>
                        <m:r>
                          <a:rPr lang="en-US" sz="2000" b="0" i="1" smtClean="0">
                            <a:solidFill>
                              <a:srgbClr val="000000"/>
                            </a:solidFill>
                            <a:latin typeface="Cambria Math" panose="02040503050406030204" pitchFamily="18" charset="0"/>
                            <a:cs typeface="Arial" panose="020B0604020202020204" pitchFamily="34" charset="0"/>
                          </a:rPr>
                          <m:t>𝐵</m:t>
                        </m:r>
                      </m:sub>
                    </m:sSub>
                  </m:oMath>
                </a14:m>
                <a:r>
                  <a:rPr lang="en-US" sz="2000" dirty="0">
                    <a:solidFill>
                      <a:srgbClr val="000000"/>
                    </a:solidFill>
                    <a:ea typeface="Times New Roman" charset="0"/>
                    <a:cs typeface="Arial" panose="020B0604020202020204" pitchFamily="34" charset="0"/>
                  </a:rPr>
                  <a:t> are sensitive to the CME signal and</a:t>
                </a:r>
                <a:r>
                  <a:rPr lang="en-US" sz="2000" dirty="0"/>
                  <a:t> the differences between isobars systems can be observed</a:t>
                </a:r>
                <a:r>
                  <a:rPr lang="zh-CN" altLang="en-US" sz="2000" dirty="0"/>
                  <a:t> </a:t>
                </a:r>
                <a:r>
                  <a:rPr lang="en-US" altLang="zh-CN" sz="2000" dirty="0"/>
                  <a:t>in models</a:t>
                </a:r>
                <a:r>
                  <a:rPr lang="en-US" sz="2000" dirty="0">
                    <a:solidFill>
                      <a:srgbClr val="000000"/>
                    </a:solidFill>
                    <a:ea typeface="Times New Roman" charset="0"/>
                    <a:cs typeface="Arial" panose="020B0604020202020204" pitchFamily="34" charset="0"/>
                  </a:rPr>
                  <a:t>. </a:t>
                </a:r>
              </a:p>
            </p:txBody>
          </p:sp>
        </mc:Choice>
        <mc:Fallback xmlns="">
          <p:sp>
            <p:nvSpPr>
              <p:cNvPr id="2" name="TextBox 1">
                <a:extLst>
                  <a:ext uri="{FF2B5EF4-FFF2-40B4-BE49-F238E27FC236}">
                    <a16:creationId xmlns:a16="http://schemas.microsoft.com/office/drawing/2014/main" id="{DDD8ABE8-3E82-C045-9885-A61F88F64423}"/>
                  </a:ext>
                </a:extLst>
              </p:cNvPr>
              <p:cNvSpPr txBox="1">
                <a:spLocks noRot="1" noChangeAspect="1" noMove="1" noResize="1" noEditPoints="1" noAdjustHandles="1" noChangeArrowheads="1" noChangeShapeType="1" noTextEdit="1"/>
              </p:cNvSpPr>
              <p:nvPr/>
            </p:nvSpPr>
            <p:spPr>
              <a:xfrm>
                <a:off x="5801887" y="5348173"/>
                <a:ext cx="6274577" cy="1015663"/>
              </a:xfrm>
              <a:prstGeom prst="rect">
                <a:avLst/>
              </a:prstGeom>
              <a:blipFill>
                <a:blip r:embed="rId7"/>
                <a:stretch>
                  <a:fillRect l="-808" t="-2439" b="-8537"/>
                </a:stretch>
              </a:blipFill>
            </p:spPr>
            <p:txBody>
              <a:bodyPr/>
              <a:lstStyle/>
              <a:p>
                <a:r>
                  <a:rPr lang="en-CN">
                    <a:noFill/>
                  </a:rPr>
                  <a:t> </a:t>
                </a:r>
              </a:p>
            </p:txBody>
          </p:sp>
        </mc:Fallback>
      </mc:AlternateContent>
      <p:sp>
        <p:nvSpPr>
          <p:cNvPr id="32" name="TextBox 2">
            <a:extLst>
              <a:ext uri="{FF2B5EF4-FFF2-40B4-BE49-F238E27FC236}">
                <a16:creationId xmlns:a16="http://schemas.microsoft.com/office/drawing/2014/main" id="{59568601-2C66-9C44-BE61-5B47AFAA646C}"/>
              </a:ext>
            </a:extLst>
          </p:cNvPr>
          <p:cNvSpPr txBox="1"/>
          <p:nvPr/>
        </p:nvSpPr>
        <p:spPr>
          <a:xfrm>
            <a:off x="8393452" y="2991712"/>
            <a:ext cx="3852145" cy="461665"/>
          </a:xfrm>
          <a:prstGeom prst="rect">
            <a:avLst/>
          </a:prstGeom>
          <a:noFill/>
          <a:ln w="9525">
            <a:noFill/>
          </a:ln>
        </p:spPr>
        <p:txBody>
          <a:bodyPr wrap="none">
            <a:spAutoFit/>
          </a:bodyPr>
          <a:lstStyle/>
          <a:p>
            <a:r>
              <a:rPr lang="en-US" sz="1200" dirty="0">
                <a:solidFill>
                  <a:schemeClr val="accent4">
                    <a:lumMod val="75000"/>
                  </a:schemeClr>
                </a:solidFill>
              </a:rPr>
              <a:t>A.H. Tang, Chin. Phys. C 44, 054101 (2020)</a:t>
            </a:r>
          </a:p>
          <a:p>
            <a:r>
              <a:rPr lang="en-US" sz="1200" dirty="0">
                <a:solidFill>
                  <a:schemeClr val="accent4">
                    <a:lumMod val="75000"/>
                  </a:schemeClr>
                </a:solidFill>
              </a:rPr>
              <a:t>S. Choudhury, et al., Chin. Phys. C 46, 014101 (2022)</a:t>
            </a:r>
          </a:p>
        </p:txBody>
      </p:sp>
      <p:pic>
        <p:nvPicPr>
          <p:cNvPr id="33" name="图片 7">
            <a:extLst>
              <a:ext uri="{FF2B5EF4-FFF2-40B4-BE49-F238E27FC236}">
                <a16:creationId xmlns:a16="http://schemas.microsoft.com/office/drawing/2014/main" id="{0C3EFA76-7751-7B4E-AC11-C945FA697E6F}"/>
              </a:ext>
            </a:extLst>
          </p:cNvPr>
          <p:cNvPicPr>
            <a:picLocks noChangeAspect="1"/>
          </p:cNvPicPr>
          <p:nvPr/>
        </p:nvPicPr>
        <p:blipFill>
          <a:blip r:embed="rId8"/>
          <a:stretch>
            <a:fillRect/>
          </a:stretch>
        </p:blipFill>
        <p:spPr>
          <a:xfrm>
            <a:off x="-1" y="-13191"/>
            <a:ext cx="837116" cy="646331"/>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96ECD52-7C82-CF4A-A63C-45DED67A2060}"/>
                  </a:ext>
                </a:extLst>
              </p:cNvPr>
              <p:cNvSpPr txBox="1"/>
              <p:nvPr/>
            </p:nvSpPr>
            <p:spPr>
              <a:xfrm>
                <a:off x="364239" y="5769001"/>
                <a:ext cx="4905054" cy="553998"/>
              </a:xfrm>
              <a:prstGeom prst="rect">
                <a:avLst/>
              </a:prstGeom>
              <a:noFill/>
            </p:spPr>
            <p:txBody>
              <a:bodyPr wrap="square" rtlCol="0">
                <a:spAutoFit/>
              </a:bodyPr>
              <a:lstStyle/>
              <a:p>
                <a:r>
                  <a:rPr lang="en-US" sz="1000" dirty="0">
                    <a:solidFill>
                      <a:srgbClr val="000000"/>
                    </a:solidFill>
                    <a:ea typeface="Times New Roman" charset="0"/>
                    <a:cs typeface="Arial" panose="020B0604020202020204" pitchFamily="34" charset="0"/>
                  </a:rPr>
                  <a:t>W</a:t>
                </a:r>
                <a:r>
                  <a:rPr lang="en-CN" sz="1000" dirty="0">
                    <a:solidFill>
                      <a:srgbClr val="000000"/>
                    </a:solidFill>
                    <a:ea typeface="Times New Roman" charset="0"/>
                    <a:cs typeface="Arial" panose="020B0604020202020204" pitchFamily="34" charset="0"/>
                  </a:rPr>
                  <a:t>here</a:t>
                </a:r>
                <a:r>
                  <a:rPr lang="en-US" altLang="zh-CN" sz="1000" b="0" baseline="0" dirty="0">
                    <a:latin typeface="Arial" panose="020B0604020202020204" pitchFamily="34" charset="0"/>
                    <a:cs typeface="Arial" panose="020B0604020202020204" pitchFamily="34" charset="0"/>
                  </a:rPr>
                  <a:t> N</a:t>
                </a:r>
                <a:r>
                  <a:rPr kumimoji="1" lang="en-US" altLang="zh-CN" sz="1000" b="0" dirty="0">
                    <a:latin typeface="Arial" panose="020B0604020202020204" pitchFamily="34" charset="0"/>
                    <a:cs typeface="Arial" panose="020B0604020202020204" pitchFamily="34" charset="0"/>
                    <a:sym typeface="+mn-ea"/>
                  </a:rPr>
                  <a:t>α</a:t>
                </a:r>
                <a:r>
                  <a:rPr lang="en-US" altLang="zh-CN" sz="1000" b="0" dirty="0">
                    <a:latin typeface="Arial" panose="020B0604020202020204" pitchFamily="34" charset="0"/>
                    <a:cs typeface="Arial" panose="020B0604020202020204" pitchFamily="34" charset="0"/>
                    <a:sym typeface="+mn-ea"/>
                  </a:rPr>
                  <a:t>β </a:t>
                </a:r>
                <a:r>
                  <a:rPr lang="en-US" altLang="zh-CN" sz="1000" b="0" baseline="0" dirty="0">
                    <a:latin typeface="Arial" panose="020B0604020202020204" pitchFamily="34" charset="0"/>
                    <a:cs typeface="Arial" panose="020B0604020202020204" pitchFamily="34" charset="0"/>
                    <a:sym typeface="+mn-ea"/>
                  </a:rPr>
                  <a:t> denotes the number of positive -negative pairs with a sign of Sy in an event. </a:t>
                </a:r>
                <a:r>
                  <a:rPr kumimoji="1" lang="en-US" altLang="zh-CN" sz="1000" b="0" baseline="0" dirty="0">
                    <a:latin typeface="Arial" panose="020B0604020202020204" pitchFamily="34" charset="0"/>
                    <a:cs typeface="Arial" panose="020B0604020202020204" pitchFamily="34" charset="0"/>
                  </a:rPr>
                  <a:t>S</a:t>
                </a:r>
                <a:r>
                  <a:rPr kumimoji="1" lang="en-US" altLang="zh-CN" sz="1000" b="0" dirty="0">
                    <a:latin typeface="Arial" panose="020B0604020202020204" pitchFamily="34" charset="0"/>
                    <a:cs typeface="Arial" panose="020B0604020202020204" pitchFamily="34" charset="0"/>
                  </a:rPr>
                  <a:t>y</a:t>
                </a:r>
                <a:r>
                  <a:rPr kumimoji="1" lang="en-US" altLang="zh-CN" sz="1000" b="0" baseline="0" dirty="0">
                    <a:latin typeface="Arial" panose="020B0604020202020204" pitchFamily="34" charset="0"/>
                    <a:cs typeface="Arial" panose="020B0604020202020204" pitchFamily="34" charset="0"/>
                  </a:rPr>
                  <a:t> is labeled as +1 if p</a:t>
                </a:r>
                <a:r>
                  <a:rPr kumimoji="1" lang="en-US" altLang="zh-CN" sz="1000" b="0" baseline="30000" dirty="0">
                    <a:latin typeface="Arial" panose="020B0604020202020204" pitchFamily="34" charset="0"/>
                    <a:cs typeface="Arial" panose="020B0604020202020204" pitchFamily="34" charset="0"/>
                  </a:rPr>
                  <a:t>α</a:t>
                </a:r>
                <a:r>
                  <a:rPr kumimoji="1" lang="en-US" altLang="zh-CN" sz="1000" b="0" dirty="0">
                    <a:latin typeface="Arial" panose="020B0604020202020204" pitchFamily="34" charset="0"/>
                    <a:cs typeface="Arial" panose="020B0604020202020204" pitchFamily="34" charset="0"/>
                  </a:rPr>
                  <a:t>y</a:t>
                </a:r>
                <a:r>
                  <a:rPr kumimoji="1" lang="en-US" altLang="zh-CN" sz="1000" b="0" baseline="0" dirty="0">
                    <a:latin typeface="Arial" panose="020B0604020202020204" pitchFamily="34" charset="0"/>
                    <a:cs typeface="Arial" panose="020B0604020202020204" pitchFamily="34" charset="0"/>
                  </a:rPr>
                  <a:t> &gt; p</a:t>
                </a:r>
                <a:r>
                  <a:rPr kumimoji="1" lang="en-US" altLang="zh-CN" sz="1000" b="0" baseline="30000" dirty="0">
                    <a:latin typeface="Arial" panose="020B0604020202020204" pitchFamily="34" charset="0"/>
                    <a:cs typeface="Arial" panose="020B0604020202020204" pitchFamily="34" charset="0"/>
                  </a:rPr>
                  <a:t>β</a:t>
                </a:r>
                <a:r>
                  <a:rPr kumimoji="1" lang="en-US" altLang="zh-CN" sz="1000" b="0" dirty="0">
                    <a:latin typeface="Arial" panose="020B0604020202020204" pitchFamily="34" charset="0"/>
                    <a:cs typeface="Arial" panose="020B0604020202020204" pitchFamily="34" charset="0"/>
                  </a:rPr>
                  <a:t>y</a:t>
                </a:r>
                <a:r>
                  <a:rPr kumimoji="1" lang="en-US" altLang="zh-CN" sz="1000" b="0" baseline="0" dirty="0">
                    <a:latin typeface="Arial" panose="020B0604020202020204" pitchFamily="34" charset="0"/>
                    <a:cs typeface="Arial" panose="020B0604020202020204" pitchFamily="34" charset="0"/>
                  </a:rPr>
                  <a:t>,    and -1 if vice versa,</a:t>
                </a:r>
                <a:r>
                  <a:rPr kumimoji="1" lang="en-US" altLang="zh-CN" sz="1000" b="0" dirty="0">
                    <a:latin typeface="Arial" panose="020B0604020202020204" pitchFamily="34" charset="0"/>
                    <a:cs typeface="Arial" panose="020B0604020202020204" pitchFamily="34" charset="0"/>
                  </a:rPr>
                  <a:t> </a:t>
                </a:r>
                <a:r>
                  <a:rPr lang="en-CN" sz="1000" dirty="0">
                    <a:solidFill>
                      <a:srgbClr val="000000"/>
                    </a:solidFill>
                    <a:ea typeface="Times New Roman" charset="0"/>
                    <a:cs typeface="Arial" panose="020B0604020202020204" pitchFamily="34" charset="0"/>
                  </a:rPr>
                  <a:t> </a:t>
                </a:r>
                <a14:m>
                  <m:oMath xmlns:m="http://schemas.openxmlformats.org/officeDocument/2006/math">
                    <m:sSub>
                      <m:sSubPr>
                        <m:ctrlPr>
                          <a:rPr lang="en-CN" sz="1000" i="1" smtClean="0">
                            <a:solidFill>
                              <a:srgbClr val="000000"/>
                            </a:solidFill>
                            <a:latin typeface="Cambria Math" panose="02040503050406030204" pitchFamily="18" charset="0"/>
                            <a:cs typeface="Arial" panose="020B0604020202020204" pitchFamily="34" charset="0"/>
                          </a:rPr>
                        </m:ctrlPr>
                      </m:sSubPr>
                      <m:e>
                        <m:r>
                          <a:rPr lang="en-US" sz="1000" b="0" i="1" smtClean="0">
                            <a:solidFill>
                              <a:srgbClr val="000000"/>
                            </a:solidFill>
                            <a:latin typeface="Cambria Math" panose="02040503050406030204" pitchFamily="18" charset="0"/>
                            <a:cs typeface="Arial" panose="020B0604020202020204" pitchFamily="34" charset="0"/>
                          </a:rPr>
                          <m:t>𝑟</m:t>
                        </m:r>
                      </m:e>
                      <m:sub>
                        <m:r>
                          <a:rPr lang="en-US" sz="1000" b="0" i="1" smtClean="0">
                            <a:solidFill>
                              <a:srgbClr val="000000"/>
                            </a:solidFill>
                            <a:latin typeface="Cambria Math" panose="02040503050406030204" pitchFamily="18" charset="0"/>
                            <a:cs typeface="Arial" panose="020B0604020202020204" pitchFamily="34" charset="0"/>
                          </a:rPr>
                          <m:t>𝑙𝑎𝑏</m:t>
                        </m:r>
                      </m:sub>
                    </m:sSub>
                  </m:oMath>
                </a14:m>
                <a:r>
                  <a:rPr lang="en-CN" sz="1000" dirty="0">
                    <a:solidFill>
                      <a:srgbClr val="000000"/>
                    </a:solidFill>
                    <a:ea typeface="Times New Roman" charset="0"/>
                    <a:cs typeface="Arial" panose="020B0604020202020204" pitchFamily="34" charset="0"/>
                  </a:rPr>
                  <a:t>and </a:t>
                </a:r>
                <a14:m>
                  <m:oMath xmlns:m="http://schemas.openxmlformats.org/officeDocument/2006/math">
                    <m:sSub>
                      <m:sSubPr>
                        <m:ctrlPr>
                          <a:rPr lang="en-CN" sz="1000" i="1" smtClean="0">
                            <a:solidFill>
                              <a:srgbClr val="000000"/>
                            </a:solidFill>
                            <a:latin typeface="Cambria Math" panose="02040503050406030204" pitchFamily="18" charset="0"/>
                            <a:cs typeface="Arial" panose="020B0604020202020204" pitchFamily="34" charset="0"/>
                          </a:rPr>
                        </m:ctrlPr>
                      </m:sSubPr>
                      <m:e>
                        <m:r>
                          <a:rPr lang="en-US" sz="1000" b="0" i="1" smtClean="0">
                            <a:solidFill>
                              <a:srgbClr val="000000"/>
                            </a:solidFill>
                            <a:latin typeface="Cambria Math" panose="02040503050406030204" pitchFamily="18" charset="0"/>
                            <a:cs typeface="Arial" panose="020B0604020202020204" pitchFamily="34" charset="0"/>
                          </a:rPr>
                          <m:t>𝑟</m:t>
                        </m:r>
                      </m:e>
                      <m:sub>
                        <m:r>
                          <a:rPr lang="en-US" sz="1000" b="0" i="1" smtClean="0">
                            <a:solidFill>
                              <a:srgbClr val="000000"/>
                            </a:solidFill>
                            <a:latin typeface="Cambria Math" panose="02040503050406030204" pitchFamily="18" charset="0"/>
                            <a:cs typeface="Arial" panose="020B0604020202020204" pitchFamily="34" charset="0"/>
                          </a:rPr>
                          <m:t>𝑟𝑒𝑠𝑡</m:t>
                        </m:r>
                      </m:sub>
                    </m:sSub>
                  </m:oMath>
                </a14:m>
                <a:r>
                  <a:rPr lang="en-CN" sz="1000" dirty="0">
                    <a:solidFill>
                      <a:srgbClr val="000000"/>
                    </a:solidFill>
                    <a:ea typeface="Times New Roman" charset="0"/>
                    <a:cs typeface="Arial" panose="020B0604020202020204" pitchFamily="34" charset="0"/>
                  </a:rPr>
                  <a:t> are </a:t>
                </a:r>
                <a14:m>
                  <m:oMath xmlns:m="http://schemas.openxmlformats.org/officeDocument/2006/math">
                    <m:r>
                      <m:rPr>
                        <m:sty m:val="p"/>
                      </m:rPr>
                      <a:rPr lang="en-CN" sz="1000" i="1" dirty="0">
                        <a:solidFill>
                          <a:srgbClr val="000000"/>
                        </a:solidFill>
                        <a:latin typeface="Cambria Math" panose="02040503050406030204" pitchFamily="18" charset="0"/>
                        <a:ea typeface="Times New Roman" charset="0"/>
                        <a:cs typeface="Arial" panose="020B0604020202020204" pitchFamily="34" charset="0"/>
                      </a:rPr>
                      <m:t>r</m:t>
                    </m:r>
                  </m:oMath>
                </a14:m>
                <a:r>
                  <a:rPr lang="en-CN" sz="1000" dirty="0">
                    <a:solidFill>
                      <a:srgbClr val="000000"/>
                    </a:solidFill>
                    <a:ea typeface="Times New Roman" charset="0"/>
                    <a:cs typeface="Arial" panose="020B0604020202020204" pitchFamily="34" charset="0"/>
                  </a:rPr>
                  <a:t> calculate in the  </a:t>
                </a:r>
                <a:r>
                  <a:rPr lang="en-US" sz="1000" dirty="0">
                    <a:solidFill>
                      <a:srgbClr val="000000"/>
                    </a:solidFill>
                    <a:ea typeface="Times New Roman" charset="0"/>
                    <a:cs typeface="Arial" panose="020B0604020202020204" pitchFamily="34" charset="0"/>
                  </a:rPr>
                  <a:t>laboratory</a:t>
                </a:r>
                <a:r>
                  <a:rPr lang="en-CN" sz="1000" dirty="0">
                    <a:solidFill>
                      <a:srgbClr val="000000"/>
                    </a:solidFill>
                    <a:ea typeface="Times New Roman" charset="0"/>
                    <a:cs typeface="Arial" panose="020B0604020202020204" pitchFamily="34" charset="0"/>
                  </a:rPr>
                  <a:t> frame and pair rest frame separatly. </a:t>
                </a:r>
              </a:p>
            </p:txBody>
          </p:sp>
        </mc:Choice>
        <mc:Fallback xmlns="">
          <p:sp>
            <p:nvSpPr>
              <p:cNvPr id="3" name="TextBox 2">
                <a:extLst>
                  <a:ext uri="{FF2B5EF4-FFF2-40B4-BE49-F238E27FC236}">
                    <a16:creationId xmlns:a16="http://schemas.microsoft.com/office/drawing/2014/main" id="{E96ECD52-7C82-CF4A-A63C-45DED67A2060}"/>
                  </a:ext>
                </a:extLst>
              </p:cNvPr>
              <p:cNvSpPr txBox="1">
                <a:spLocks noRot="1" noChangeAspect="1" noMove="1" noResize="1" noEditPoints="1" noAdjustHandles="1" noChangeArrowheads="1" noChangeShapeType="1" noTextEdit="1"/>
              </p:cNvSpPr>
              <p:nvPr/>
            </p:nvSpPr>
            <p:spPr>
              <a:xfrm>
                <a:off x="364239" y="5769001"/>
                <a:ext cx="4905054" cy="553998"/>
              </a:xfrm>
              <a:prstGeom prst="rect">
                <a:avLst/>
              </a:prstGeom>
              <a:blipFill>
                <a:blip r:embed="rId9"/>
                <a:stretch>
                  <a:fillRect b="-6818"/>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8EDC82B-3E3C-2E4C-847D-F958A9B51088}"/>
                  </a:ext>
                </a:extLst>
              </p:cNvPr>
              <p:cNvSpPr txBox="1"/>
              <p:nvPr/>
            </p:nvSpPr>
            <p:spPr>
              <a:xfrm>
                <a:off x="853203" y="4727571"/>
                <a:ext cx="1030667" cy="6581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000000"/>
                          </a:solidFill>
                          <a:latin typeface="Cambria Math" panose="02040503050406030204" pitchFamily="18" charset="0"/>
                          <a:cs typeface="Arial" panose="020B0604020202020204" pitchFamily="34" charset="0"/>
                        </a:rPr>
                        <m:t>𝑟</m:t>
                      </m:r>
                      <m:r>
                        <a:rPr lang="en-US" sz="2000" b="0" i="1" smtClean="0">
                          <a:solidFill>
                            <a:srgbClr val="000000"/>
                          </a:solidFill>
                          <a:latin typeface="Cambria Math" panose="02040503050406030204" pitchFamily="18" charset="0"/>
                          <a:cs typeface="Arial" panose="020B0604020202020204" pitchFamily="34" charset="0"/>
                        </a:rPr>
                        <m:t>=</m:t>
                      </m:r>
                      <m:f>
                        <m:fPr>
                          <m:ctrlPr>
                            <a:rPr lang="en-US" sz="2000" b="0" i="1" smtClean="0">
                              <a:solidFill>
                                <a:srgbClr val="000000"/>
                              </a:solidFill>
                              <a:latin typeface="Cambria Math" panose="02040503050406030204" pitchFamily="18" charset="0"/>
                              <a:cs typeface="Arial" panose="020B0604020202020204" pitchFamily="34" charset="0"/>
                            </a:rPr>
                          </m:ctrlPr>
                        </m:fPr>
                        <m:num>
                          <m:sSub>
                            <m:sSubPr>
                              <m:ctrlPr>
                                <a:rPr lang="en-US" sz="2000" b="0" i="1" smtClean="0">
                                  <a:solidFill>
                                    <a:srgbClr val="000000"/>
                                  </a:solidFill>
                                  <a:latin typeface="Cambria Math" panose="02040503050406030204" pitchFamily="18" charset="0"/>
                                  <a:cs typeface="Arial" panose="020B0604020202020204" pitchFamily="34" charset="0"/>
                                </a:rPr>
                              </m:ctrlPr>
                            </m:sSubPr>
                            <m:e>
                              <m:r>
                                <a:rPr lang="en-US" sz="20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𝜎</m:t>
                              </m:r>
                            </m:e>
                            <m:sub>
                              <m:r>
                                <a:rPr lang="en-US" sz="20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20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000" i="1">
                                      <a:solidFill>
                                        <a:srgbClr val="000000"/>
                                      </a:solidFill>
                                      <a:latin typeface="Cambria Math" panose="02040503050406030204" pitchFamily="18" charset="0"/>
                                      <a:ea typeface="Cambria Math" panose="02040503050406030204" pitchFamily="18" charset="0"/>
                                      <a:cs typeface="Arial" panose="020B0604020202020204" pitchFamily="34" charset="0"/>
                                    </a:rPr>
                                    <m:t>B</m:t>
                                  </m:r>
                                </m:e>
                                <m:sub>
                                  <m:r>
                                    <a:rPr lang="en-US" sz="20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𝑦</m:t>
                                  </m:r>
                                </m:sub>
                              </m:sSub>
                            </m:sub>
                          </m:sSub>
                        </m:num>
                        <m:den>
                          <m:sSub>
                            <m:sSubPr>
                              <m:ctrlPr>
                                <a:rPr lang="en-US" sz="2000" i="1">
                                  <a:solidFill>
                                    <a:srgbClr val="000000"/>
                                  </a:solidFill>
                                  <a:latin typeface="Cambria Math" panose="02040503050406030204" pitchFamily="18" charset="0"/>
                                  <a:cs typeface="Arial" panose="020B0604020202020204" pitchFamily="34" charset="0"/>
                                </a:rPr>
                              </m:ctrlPr>
                            </m:sSubPr>
                            <m:e>
                              <m:r>
                                <a:rPr lang="en-US" sz="2000" i="1">
                                  <a:solidFill>
                                    <a:srgbClr val="000000"/>
                                  </a:solidFill>
                                  <a:latin typeface="Cambria Math" panose="02040503050406030204" pitchFamily="18" charset="0"/>
                                  <a:ea typeface="Cambria Math" panose="02040503050406030204" pitchFamily="18" charset="0"/>
                                  <a:cs typeface="Arial" panose="020B0604020202020204" pitchFamily="34" charset="0"/>
                                </a:rPr>
                                <m:t>𝜎</m:t>
                              </m:r>
                            </m:e>
                            <m:sub>
                              <m:r>
                                <a:rPr lang="en-US" sz="20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2000" i="1">
                                      <a:solidFill>
                                        <a:srgbClr val="000000"/>
                                      </a:solidFill>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000" i="1">
                                      <a:solidFill>
                                        <a:srgbClr val="000000"/>
                                      </a:solidFill>
                                      <a:latin typeface="Cambria Math" panose="02040503050406030204" pitchFamily="18" charset="0"/>
                                      <a:ea typeface="Cambria Math" panose="02040503050406030204" pitchFamily="18" charset="0"/>
                                      <a:cs typeface="Arial" panose="020B0604020202020204" pitchFamily="34" charset="0"/>
                                    </a:rPr>
                                    <m:t>B</m:t>
                                  </m:r>
                                </m:e>
                                <m:sub>
                                  <m:r>
                                    <a:rPr lang="en-US" sz="20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𝑥</m:t>
                                  </m:r>
                                </m:sub>
                              </m:sSub>
                            </m:sub>
                          </m:sSub>
                        </m:den>
                      </m:f>
                    </m:oMath>
                  </m:oMathPara>
                </a14:m>
                <a:endParaRPr lang="en-CN" sz="2000" dirty="0">
                  <a:solidFill>
                    <a:srgbClr val="000000"/>
                  </a:solidFill>
                  <a:ea typeface="Times New Roman"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88EDC82B-3E3C-2E4C-847D-F958A9B51088}"/>
                  </a:ext>
                </a:extLst>
              </p:cNvPr>
              <p:cNvSpPr txBox="1">
                <a:spLocks noRot="1" noChangeAspect="1" noMove="1" noResize="1" noEditPoints="1" noAdjustHandles="1" noChangeArrowheads="1" noChangeShapeType="1" noTextEdit="1"/>
              </p:cNvSpPr>
              <p:nvPr/>
            </p:nvSpPr>
            <p:spPr>
              <a:xfrm>
                <a:off x="853203" y="4727571"/>
                <a:ext cx="1030667" cy="658194"/>
              </a:xfrm>
              <a:prstGeom prst="rect">
                <a:avLst/>
              </a:prstGeom>
              <a:blipFill>
                <a:blip r:embed="rId11"/>
                <a:stretch>
                  <a:fillRect l="-2439" b="-7692"/>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CE36573-52C2-8546-B0D3-1185AB302873}"/>
                  </a:ext>
                </a:extLst>
              </p:cNvPr>
              <p:cNvSpPr txBox="1"/>
              <p:nvPr/>
            </p:nvSpPr>
            <p:spPr>
              <a:xfrm>
                <a:off x="2601538" y="4714043"/>
                <a:ext cx="1189621" cy="579069"/>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CN" sz="2000" i="1" smtClean="0">
                              <a:solidFill>
                                <a:srgbClr val="000000"/>
                              </a:solidFill>
                              <a:latin typeface="Cambria Math" panose="02040503050406030204" pitchFamily="18" charset="0"/>
                              <a:cs typeface="Arial" panose="020B0604020202020204" pitchFamily="34" charset="0"/>
                            </a:rPr>
                          </m:ctrlPr>
                        </m:sSubPr>
                        <m:e>
                          <m:r>
                            <a:rPr lang="en-US" sz="2000" b="0" i="1" smtClean="0">
                              <a:solidFill>
                                <a:srgbClr val="000000"/>
                              </a:solidFill>
                              <a:latin typeface="Cambria Math" panose="02040503050406030204" pitchFamily="18" charset="0"/>
                              <a:cs typeface="Arial" panose="020B0604020202020204" pitchFamily="34" charset="0"/>
                            </a:rPr>
                            <m:t>𝑅</m:t>
                          </m:r>
                        </m:e>
                        <m:sub>
                          <m:r>
                            <a:rPr lang="en-US" sz="2000" b="0" i="1" smtClean="0">
                              <a:solidFill>
                                <a:srgbClr val="000000"/>
                              </a:solidFill>
                              <a:latin typeface="Cambria Math" panose="02040503050406030204" pitchFamily="18" charset="0"/>
                              <a:cs typeface="Arial" panose="020B0604020202020204" pitchFamily="34" charset="0"/>
                            </a:rPr>
                            <m:t>𝐵</m:t>
                          </m:r>
                        </m:sub>
                      </m:sSub>
                      <m:r>
                        <a:rPr lang="en-CN" sz="20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f>
                        <m:fPr>
                          <m:ctrlPr>
                            <a:rPr lang="en-CN" sz="20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ctrlPr>
                        </m:fPr>
                        <m:num>
                          <m:sSub>
                            <m:sSubPr>
                              <m:ctrlPr>
                                <a:rPr lang="en-CN" sz="20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ctrlPr>
                            </m:sSubPr>
                            <m:e>
                              <m:r>
                                <a:rPr lang="en-US" sz="20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𝑟</m:t>
                              </m:r>
                            </m:e>
                            <m:sub>
                              <m:r>
                                <a:rPr lang="en-US" sz="20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𝑟𝑒𝑠𝑡</m:t>
                              </m:r>
                            </m:sub>
                          </m:sSub>
                        </m:num>
                        <m:den>
                          <m:sSub>
                            <m:sSubPr>
                              <m:ctrlPr>
                                <a:rPr lang="en-CN" sz="20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ctrlPr>
                            </m:sSubPr>
                            <m:e>
                              <m:r>
                                <a:rPr lang="en-US" sz="20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𝑟</m:t>
                              </m:r>
                            </m:e>
                            <m:sub>
                              <m:r>
                                <a:rPr lang="en-US" sz="20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𝑙𝑎𝑏</m:t>
                              </m:r>
                            </m:sub>
                          </m:sSub>
                        </m:den>
                      </m:f>
                    </m:oMath>
                  </m:oMathPara>
                </a14:m>
                <a:endParaRPr lang="en-CN" sz="2000" dirty="0">
                  <a:solidFill>
                    <a:srgbClr val="000000"/>
                  </a:solidFill>
                  <a:ea typeface="Times New Roman"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8CE36573-52C2-8546-B0D3-1185AB302873}"/>
                  </a:ext>
                </a:extLst>
              </p:cNvPr>
              <p:cNvSpPr txBox="1">
                <a:spLocks noRot="1" noChangeAspect="1" noMove="1" noResize="1" noEditPoints="1" noAdjustHandles="1" noChangeArrowheads="1" noChangeShapeType="1" noTextEdit="1"/>
              </p:cNvSpPr>
              <p:nvPr/>
            </p:nvSpPr>
            <p:spPr>
              <a:xfrm>
                <a:off x="2601538" y="4714043"/>
                <a:ext cx="1189621" cy="579069"/>
              </a:xfrm>
              <a:prstGeom prst="rect">
                <a:avLst/>
              </a:prstGeom>
              <a:blipFill>
                <a:blip r:embed="rId12"/>
                <a:stretch>
                  <a:fillRect l="-3158" r="-1053" b="-10870"/>
                </a:stretch>
              </a:blipFill>
            </p:spPr>
            <p:txBody>
              <a:bodyPr/>
              <a:lstStyle/>
              <a:p>
                <a:r>
                  <a:rPr lang="en-CN">
                    <a:noFill/>
                  </a:rPr>
                  <a:t> </a:t>
                </a:r>
              </a:p>
            </p:txBody>
          </p:sp>
        </mc:Fallback>
      </mc:AlternateContent>
      <p:grpSp>
        <p:nvGrpSpPr>
          <p:cNvPr id="13" name="Group 12">
            <a:extLst>
              <a:ext uri="{FF2B5EF4-FFF2-40B4-BE49-F238E27FC236}">
                <a16:creationId xmlns:a16="http://schemas.microsoft.com/office/drawing/2014/main" id="{2F34E3D6-B2C0-7145-BA8D-1DDB4E2331A4}"/>
              </a:ext>
            </a:extLst>
          </p:cNvPr>
          <p:cNvGrpSpPr/>
          <p:nvPr/>
        </p:nvGrpSpPr>
        <p:grpSpPr>
          <a:xfrm>
            <a:off x="4730218" y="1732271"/>
            <a:ext cx="2143338" cy="2299437"/>
            <a:chOff x="4323490" y="966232"/>
            <a:chExt cx="1436603" cy="1747086"/>
          </a:xfrm>
        </p:grpSpPr>
        <p:grpSp>
          <p:nvGrpSpPr>
            <p:cNvPr id="34" name="Group 33">
              <a:extLst>
                <a:ext uri="{FF2B5EF4-FFF2-40B4-BE49-F238E27FC236}">
                  <a16:creationId xmlns:a16="http://schemas.microsoft.com/office/drawing/2014/main" id="{4EE543D5-7215-3D4B-A19A-A1789CA59D9C}"/>
                </a:ext>
              </a:extLst>
            </p:cNvPr>
            <p:cNvGrpSpPr/>
            <p:nvPr/>
          </p:nvGrpSpPr>
          <p:grpSpPr>
            <a:xfrm>
              <a:off x="4323490" y="966232"/>
              <a:ext cx="1402139" cy="1747086"/>
              <a:chOff x="10242414" y="1000125"/>
              <a:chExt cx="1209675" cy="1661160"/>
            </a:xfrm>
          </p:grpSpPr>
          <p:cxnSp>
            <p:nvCxnSpPr>
              <p:cNvPr id="35" name="Straight Arrow Connector 8">
                <a:extLst>
                  <a:ext uri="{FF2B5EF4-FFF2-40B4-BE49-F238E27FC236}">
                    <a16:creationId xmlns:a16="http://schemas.microsoft.com/office/drawing/2014/main" id="{6ED04EB1-96C3-4543-8F1E-3B96A0E74374}"/>
                  </a:ext>
                </a:extLst>
              </p:cNvPr>
              <p:cNvCxnSpPr/>
              <p:nvPr/>
            </p:nvCxnSpPr>
            <p:spPr>
              <a:xfrm>
                <a:off x="10242414" y="1882587"/>
                <a:ext cx="1164171" cy="0"/>
              </a:xfrm>
              <a:prstGeom prst="straightConnector1">
                <a:avLst/>
              </a:prstGeom>
              <a:ln w="22225" cap="flat" cmpd="sng">
                <a:solidFill>
                  <a:schemeClr val="tx1"/>
                </a:solidFill>
                <a:prstDash val="solid"/>
                <a:headEnd type="none" w="med" len="med"/>
                <a:tailEnd type="arrow" w="med" len="med"/>
              </a:ln>
            </p:spPr>
          </p:cxnSp>
          <p:cxnSp>
            <p:nvCxnSpPr>
              <p:cNvPr id="38" name="Straight Arrow Connector 42">
                <a:extLst>
                  <a:ext uri="{FF2B5EF4-FFF2-40B4-BE49-F238E27FC236}">
                    <a16:creationId xmlns:a16="http://schemas.microsoft.com/office/drawing/2014/main" id="{D6EB0468-3FCE-4D4B-B576-29E7BD950711}"/>
                  </a:ext>
                </a:extLst>
              </p:cNvPr>
              <p:cNvCxnSpPr/>
              <p:nvPr/>
            </p:nvCxnSpPr>
            <p:spPr>
              <a:xfrm flipV="1">
                <a:off x="10775992" y="1074910"/>
                <a:ext cx="0" cy="1586375"/>
              </a:xfrm>
              <a:prstGeom prst="straightConnector1">
                <a:avLst/>
              </a:prstGeom>
              <a:ln w="22225" cap="flat" cmpd="sng">
                <a:solidFill>
                  <a:schemeClr val="tx1"/>
                </a:solidFill>
                <a:prstDash val="solid"/>
                <a:headEnd type="none" w="med" len="med"/>
                <a:tailEnd type="arrow" w="med" len="med"/>
              </a:ln>
            </p:spPr>
          </p:cxnSp>
          <p:cxnSp>
            <p:nvCxnSpPr>
              <p:cNvPr id="39" name="Straight Arrow Connector 107">
                <a:extLst>
                  <a:ext uri="{FF2B5EF4-FFF2-40B4-BE49-F238E27FC236}">
                    <a16:creationId xmlns:a16="http://schemas.microsoft.com/office/drawing/2014/main" id="{33FC7411-4761-9540-8936-39D4FBBD78FF}"/>
                  </a:ext>
                </a:extLst>
              </p:cNvPr>
              <p:cNvCxnSpPr/>
              <p:nvPr/>
            </p:nvCxnSpPr>
            <p:spPr>
              <a:xfrm flipH="1" flipV="1">
                <a:off x="10581972" y="1389007"/>
                <a:ext cx="206160" cy="502928"/>
              </a:xfrm>
              <a:prstGeom prst="straightConnector1">
                <a:avLst/>
              </a:prstGeom>
              <a:ln w="25400" cap="flat" cmpd="sng">
                <a:solidFill>
                  <a:srgbClr val="FF0000"/>
                </a:solidFill>
                <a:prstDash val="solid"/>
                <a:headEnd type="none" w="med" len="med"/>
                <a:tailEnd type="arrow" w="med" len="med"/>
              </a:ln>
              <a:effectLst>
                <a:outerShdw dist="20000" dir="5400000" rotWithShape="0">
                  <a:srgbClr val="808080">
                    <a:alpha val="37999"/>
                  </a:srgbClr>
                </a:outerShdw>
              </a:effectLst>
            </p:spPr>
          </p:cxnSp>
          <p:cxnSp>
            <p:nvCxnSpPr>
              <p:cNvPr id="40" name="Straight Arrow Connector 108">
                <a:extLst>
                  <a:ext uri="{FF2B5EF4-FFF2-40B4-BE49-F238E27FC236}">
                    <a16:creationId xmlns:a16="http://schemas.microsoft.com/office/drawing/2014/main" id="{705392C3-6CAE-ED4E-9DF3-3F4CD2586B19}"/>
                  </a:ext>
                </a:extLst>
              </p:cNvPr>
              <p:cNvCxnSpPr/>
              <p:nvPr/>
            </p:nvCxnSpPr>
            <p:spPr>
              <a:xfrm flipH="1">
                <a:off x="10514263" y="1891935"/>
                <a:ext cx="273869" cy="253334"/>
              </a:xfrm>
              <a:prstGeom prst="straightConnector1">
                <a:avLst/>
              </a:prstGeom>
              <a:ln w="25400" cap="flat" cmpd="sng">
                <a:solidFill>
                  <a:srgbClr val="FF0000"/>
                </a:solidFill>
                <a:prstDash val="solid"/>
                <a:headEnd type="none" w="med" len="med"/>
                <a:tailEnd type="arrow" w="med" len="med"/>
              </a:ln>
              <a:effectLst>
                <a:outerShdw dist="20000" dir="5400000" rotWithShape="0">
                  <a:srgbClr val="808080">
                    <a:alpha val="37999"/>
                  </a:srgbClr>
                </a:outerShdw>
              </a:effectLst>
            </p:spPr>
          </p:cxnSp>
          <p:cxnSp>
            <p:nvCxnSpPr>
              <p:cNvPr id="44" name="Straight Arrow Connector 109">
                <a:extLst>
                  <a:ext uri="{FF2B5EF4-FFF2-40B4-BE49-F238E27FC236}">
                    <a16:creationId xmlns:a16="http://schemas.microsoft.com/office/drawing/2014/main" id="{5CB99787-4FAC-784D-8940-18A85A9BB365}"/>
                  </a:ext>
                </a:extLst>
              </p:cNvPr>
              <p:cNvCxnSpPr/>
              <p:nvPr/>
            </p:nvCxnSpPr>
            <p:spPr>
              <a:xfrm>
                <a:off x="10788132" y="1891935"/>
                <a:ext cx="260732" cy="230899"/>
              </a:xfrm>
              <a:prstGeom prst="straightConnector1">
                <a:avLst/>
              </a:prstGeom>
              <a:ln w="25400" cap="flat" cmpd="sng">
                <a:solidFill>
                  <a:srgbClr val="FF0000"/>
                </a:solidFill>
                <a:prstDash val="solid"/>
                <a:headEnd type="none" w="med" len="med"/>
                <a:tailEnd type="arrow" w="med" len="med"/>
              </a:ln>
              <a:effectLst>
                <a:outerShdw dist="20000" dir="5400000" rotWithShape="0">
                  <a:srgbClr val="808080">
                    <a:alpha val="37999"/>
                  </a:srgbClr>
                </a:outerShdw>
              </a:effectLst>
            </p:spPr>
          </p:cxnSp>
          <p:cxnSp>
            <p:nvCxnSpPr>
              <p:cNvPr id="46" name="Straight Arrow Connector 110">
                <a:extLst>
                  <a:ext uri="{FF2B5EF4-FFF2-40B4-BE49-F238E27FC236}">
                    <a16:creationId xmlns:a16="http://schemas.microsoft.com/office/drawing/2014/main" id="{B3DA2143-71CD-3644-81E6-A6D936127321}"/>
                  </a:ext>
                </a:extLst>
              </p:cNvPr>
              <p:cNvCxnSpPr/>
              <p:nvPr/>
            </p:nvCxnSpPr>
            <p:spPr>
              <a:xfrm flipV="1">
                <a:off x="10788132" y="1389007"/>
                <a:ext cx="181906" cy="502928"/>
              </a:xfrm>
              <a:prstGeom prst="straightConnector1">
                <a:avLst/>
              </a:prstGeom>
              <a:ln w="25400" cap="flat" cmpd="sng">
                <a:solidFill>
                  <a:srgbClr val="FF0000"/>
                </a:solidFill>
                <a:prstDash val="solid"/>
                <a:headEnd type="none" w="med" len="med"/>
                <a:tailEnd type="arrow" w="med" len="med"/>
              </a:ln>
              <a:effectLst>
                <a:outerShdw dist="20000" dir="5400000" rotWithShape="0">
                  <a:srgbClr val="808080">
                    <a:alpha val="37999"/>
                  </a:srgbClr>
                </a:outerShdw>
              </a:effectLst>
            </p:spPr>
          </p:cxnSp>
          <p:cxnSp>
            <p:nvCxnSpPr>
              <p:cNvPr id="48" name="Straight Arrow Connector 112">
                <a:extLst>
                  <a:ext uri="{FF2B5EF4-FFF2-40B4-BE49-F238E27FC236}">
                    <a16:creationId xmlns:a16="http://schemas.microsoft.com/office/drawing/2014/main" id="{6C49F876-9120-5546-B184-9623147F2FF1}"/>
                  </a:ext>
                </a:extLst>
              </p:cNvPr>
              <p:cNvCxnSpPr/>
              <p:nvPr/>
            </p:nvCxnSpPr>
            <p:spPr>
              <a:xfrm flipH="1">
                <a:off x="10367727" y="1891000"/>
                <a:ext cx="406257" cy="934"/>
              </a:xfrm>
              <a:prstGeom prst="straightConnector1">
                <a:avLst/>
              </a:prstGeom>
              <a:ln w="25400" cap="flat" cmpd="sng">
                <a:solidFill>
                  <a:srgbClr val="FF0000"/>
                </a:solidFill>
                <a:prstDash val="solid"/>
                <a:headEnd type="none" w="med" len="med"/>
                <a:tailEnd type="arrow" w="med" len="med"/>
              </a:ln>
              <a:effectLst>
                <a:outerShdw dist="20000" dir="5400000" rotWithShape="0">
                  <a:srgbClr val="808080">
                    <a:alpha val="37999"/>
                  </a:srgbClr>
                </a:outerShdw>
              </a:effectLst>
            </p:spPr>
          </p:cxnSp>
          <p:cxnSp>
            <p:nvCxnSpPr>
              <p:cNvPr id="49" name="Straight Arrow Connector 113">
                <a:extLst>
                  <a:ext uri="{FF2B5EF4-FFF2-40B4-BE49-F238E27FC236}">
                    <a16:creationId xmlns:a16="http://schemas.microsoft.com/office/drawing/2014/main" id="{0E284300-B173-E94E-A8BD-6EFA7096DB45}"/>
                  </a:ext>
                </a:extLst>
              </p:cNvPr>
              <p:cNvCxnSpPr/>
              <p:nvPr/>
            </p:nvCxnSpPr>
            <p:spPr>
              <a:xfrm>
                <a:off x="10788132" y="1891935"/>
                <a:ext cx="2021" cy="330923"/>
              </a:xfrm>
              <a:prstGeom prst="straightConnector1">
                <a:avLst/>
              </a:prstGeom>
              <a:ln w="25400" cap="flat" cmpd="sng">
                <a:solidFill>
                  <a:srgbClr val="FF0000"/>
                </a:solidFill>
                <a:prstDash val="solid"/>
                <a:headEnd type="none" w="med" len="med"/>
                <a:tailEnd type="arrow" w="med" len="med"/>
              </a:ln>
              <a:effectLst>
                <a:outerShdw dist="20000" dir="5400000" rotWithShape="0">
                  <a:srgbClr val="808080">
                    <a:alpha val="37999"/>
                  </a:srgbClr>
                </a:outerShdw>
              </a:effectLst>
            </p:spPr>
          </p:cxnSp>
          <p:cxnSp>
            <p:nvCxnSpPr>
              <p:cNvPr id="50" name="Straight Arrow Connector 114">
                <a:extLst>
                  <a:ext uri="{FF2B5EF4-FFF2-40B4-BE49-F238E27FC236}">
                    <a16:creationId xmlns:a16="http://schemas.microsoft.com/office/drawing/2014/main" id="{6D1E582B-8576-BA46-8A84-053F1631AD3B}"/>
                  </a:ext>
                </a:extLst>
              </p:cNvPr>
              <p:cNvCxnSpPr/>
              <p:nvPr/>
            </p:nvCxnSpPr>
            <p:spPr>
              <a:xfrm>
                <a:off x="10788132" y="1891935"/>
                <a:ext cx="420405" cy="0"/>
              </a:xfrm>
              <a:prstGeom prst="straightConnector1">
                <a:avLst/>
              </a:prstGeom>
              <a:ln w="25400" cap="flat" cmpd="sng">
                <a:solidFill>
                  <a:srgbClr val="FF0000"/>
                </a:solidFill>
                <a:prstDash val="solid"/>
                <a:headEnd type="none" w="med" len="med"/>
                <a:tailEnd type="arrow" w="med" len="med"/>
              </a:ln>
              <a:effectLst>
                <a:outerShdw dist="20000" dir="5400000" rotWithShape="0">
                  <a:srgbClr val="808080">
                    <a:alpha val="37999"/>
                  </a:srgbClr>
                </a:outerShdw>
              </a:effectLst>
            </p:spPr>
          </p:cxnSp>
          <p:cxnSp>
            <p:nvCxnSpPr>
              <p:cNvPr id="51" name="Straight Arrow Connector 115">
                <a:extLst>
                  <a:ext uri="{FF2B5EF4-FFF2-40B4-BE49-F238E27FC236}">
                    <a16:creationId xmlns:a16="http://schemas.microsoft.com/office/drawing/2014/main" id="{A65503DE-30DB-DF4D-92B4-FFA262743619}"/>
                  </a:ext>
                </a:extLst>
              </p:cNvPr>
              <p:cNvCxnSpPr/>
              <p:nvPr/>
            </p:nvCxnSpPr>
            <p:spPr>
              <a:xfrm>
                <a:off x="10790153" y="1898479"/>
                <a:ext cx="422426" cy="20566"/>
              </a:xfrm>
              <a:prstGeom prst="straightConnector1">
                <a:avLst/>
              </a:prstGeom>
              <a:ln w="25400" cap="flat" cmpd="sng">
                <a:solidFill>
                  <a:schemeClr val="accent6">
                    <a:lumMod val="50000"/>
                    <a:alpha val="50000"/>
                  </a:schemeClr>
                </a:solidFill>
                <a:prstDash val="solid"/>
                <a:headEnd type="none" w="med" len="med"/>
                <a:tailEnd type="arrow" w="med" len="med"/>
              </a:ln>
              <a:effectLst>
                <a:outerShdw dist="20000" dir="5400000" rotWithShape="0">
                  <a:srgbClr val="808080">
                    <a:alpha val="37999"/>
                  </a:srgbClr>
                </a:outerShdw>
              </a:effectLst>
            </p:spPr>
          </p:cxnSp>
          <p:cxnSp>
            <p:nvCxnSpPr>
              <p:cNvPr id="52" name="Straight Arrow Connector 116">
                <a:extLst>
                  <a:ext uri="{FF2B5EF4-FFF2-40B4-BE49-F238E27FC236}">
                    <a16:creationId xmlns:a16="http://schemas.microsoft.com/office/drawing/2014/main" id="{6CD4C54E-47F3-FA46-88A7-87DB02B24F88}"/>
                  </a:ext>
                </a:extLst>
              </p:cNvPr>
              <p:cNvCxnSpPr/>
              <p:nvPr/>
            </p:nvCxnSpPr>
            <p:spPr>
              <a:xfrm flipH="1">
                <a:off x="10738613" y="1900349"/>
                <a:ext cx="51540" cy="565560"/>
              </a:xfrm>
              <a:prstGeom prst="straightConnector1">
                <a:avLst/>
              </a:prstGeom>
              <a:ln w="25400" cap="flat" cmpd="sng">
                <a:solidFill>
                  <a:srgbClr val="0432FF">
                    <a:alpha val="50000"/>
                  </a:srgbClr>
                </a:solidFill>
                <a:prstDash val="solid"/>
                <a:headEnd type="none" w="med" len="med"/>
                <a:tailEnd type="arrow" w="med" len="med"/>
              </a:ln>
              <a:effectLst>
                <a:outerShdw dist="20000" dir="5400000" rotWithShape="0">
                  <a:srgbClr val="808080">
                    <a:alpha val="37999"/>
                  </a:srgbClr>
                </a:outerShdw>
              </a:effectLst>
            </p:spPr>
          </p:cxnSp>
          <p:cxnSp>
            <p:nvCxnSpPr>
              <p:cNvPr id="53" name="Straight Arrow Connector 117">
                <a:extLst>
                  <a:ext uri="{FF2B5EF4-FFF2-40B4-BE49-F238E27FC236}">
                    <a16:creationId xmlns:a16="http://schemas.microsoft.com/office/drawing/2014/main" id="{FD6DBDC7-CC18-EE4B-A106-88B112F3752A}"/>
                  </a:ext>
                </a:extLst>
              </p:cNvPr>
              <p:cNvCxnSpPr/>
              <p:nvPr/>
            </p:nvCxnSpPr>
            <p:spPr>
              <a:xfrm flipH="1" flipV="1">
                <a:off x="10365706" y="1867630"/>
                <a:ext cx="408278" cy="23370"/>
              </a:xfrm>
              <a:prstGeom prst="straightConnector1">
                <a:avLst/>
              </a:prstGeom>
              <a:ln w="25400" cap="flat" cmpd="sng">
                <a:solidFill>
                  <a:schemeClr val="accent6">
                    <a:lumMod val="50000"/>
                    <a:alpha val="50000"/>
                  </a:schemeClr>
                </a:solidFill>
                <a:prstDash val="solid"/>
                <a:headEnd type="none" w="med" len="med"/>
                <a:tailEnd type="arrow" w="med" len="med"/>
              </a:ln>
              <a:effectLst>
                <a:outerShdw dist="20000" dir="5400000" rotWithShape="0">
                  <a:srgbClr val="808080">
                    <a:alpha val="37999"/>
                  </a:srgbClr>
                </a:outerShdw>
              </a:effectLst>
            </p:spPr>
          </p:cxnSp>
          <p:cxnSp>
            <p:nvCxnSpPr>
              <p:cNvPr id="54" name="Straight Arrow Connector 118">
                <a:extLst>
                  <a:ext uri="{FF2B5EF4-FFF2-40B4-BE49-F238E27FC236}">
                    <a16:creationId xmlns:a16="http://schemas.microsoft.com/office/drawing/2014/main" id="{6C85130B-3A98-724E-B955-995A6CECC99D}"/>
                  </a:ext>
                </a:extLst>
              </p:cNvPr>
              <p:cNvCxnSpPr/>
              <p:nvPr/>
            </p:nvCxnSpPr>
            <p:spPr>
              <a:xfrm flipV="1">
                <a:off x="10788132" y="1299265"/>
                <a:ext cx="0" cy="592670"/>
              </a:xfrm>
              <a:prstGeom prst="straightConnector1">
                <a:avLst/>
              </a:prstGeom>
              <a:ln w="25400" cap="flat" cmpd="sng">
                <a:solidFill>
                  <a:srgbClr val="FF0000"/>
                </a:solidFill>
                <a:prstDash val="solid"/>
                <a:headEnd type="none" w="med" len="med"/>
                <a:tailEnd type="arrow" w="med" len="med"/>
              </a:ln>
              <a:effectLst>
                <a:outerShdw dist="20000" dir="5400000" rotWithShape="0">
                  <a:srgbClr val="808080">
                    <a:alpha val="37999"/>
                  </a:srgbClr>
                </a:outerShdw>
              </a:effectLst>
            </p:spPr>
          </p:cxnSp>
          <p:cxnSp>
            <p:nvCxnSpPr>
              <p:cNvPr id="55" name="Straight Arrow Connector 119">
                <a:extLst>
                  <a:ext uri="{FF2B5EF4-FFF2-40B4-BE49-F238E27FC236}">
                    <a16:creationId xmlns:a16="http://schemas.microsoft.com/office/drawing/2014/main" id="{CA05452C-D514-A24C-8359-DC94A8DD7093}"/>
                  </a:ext>
                </a:extLst>
              </p:cNvPr>
              <p:cNvCxnSpPr/>
              <p:nvPr/>
            </p:nvCxnSpPr>
            <p:spPr>
              <a:xfrm flipV="1">
                <a:off x="10790153" y="1587187"/>
                <a:ext cx="24254" cy="309423"/>
              </a:xfrm>
              <a:prstGeom prst="straightConnector1">
                <a:avLst/>
              </a:prstGeom>
              <a:ln w="25400" cap="flat" cmpd="sng">
                <a:solidFill>
                  <a:srgbClr val="0432FF">
                    <a:alpha val="50000"/>
                  </a:srgbClr>
                </a:solidFill>
                <a:prstDash val="solid"/>
                <a:headEnd type="none" w="med" len="med"/>
                <a:tailEnd type="arrow" w="med" len="med"/>
              </a:ln>
              <a:effectLst>
                <a:outerShdw dist="20000" dir="5400000" rotWithShape="0">
                  <a:srgbClr val="808080">
                    <a:alpha val="37999"/>
                  </a:srgbClr>
                </a:outerShdw>
              </a:effectLst>
            </p:spPr>
          </p:cxnSp>
          <p:cxnSp>
            <p:nvCxnSpPr>
              <p:cNvPr id="56" name="Straight Arrow Connector 121">
                <a:extLst>
                  <a:ext uri="{FF2B5EF4-FFF2-40B4-BE49-F238E27FC236}">
                    <a16:creationId xmlns:a16="http://schemas.microsoft.com/office/drawing/2014/main" id="{44BFFCC6-3B02-3149-B41B-1358C23F04C4}"/>
                  </a:ext>
                </a:extLst>
              </p:cNvPr>
              <p:cNvCxnSpPr/>
              <p:nvPr/>
            </p:nvCxnSpPr>
            <p:spPr>
              <a:xfrm flipH="1" flipV="1">
                <a:off x="10571866" y="1663841"/>
                <a:ext cx="216266" cy="228094"/>
              </a:xfrm>
              <a:prstGeom prst="straightConnector1">
                <a:avLst/>
              </a:prstGeom>
              <a:ln w="25400" cap="flat" cmpd="sng">
                <a:solidFill>
                  <a:srgbClr val="0432FF">
                    <a:alpha val="50000"/>
                  </a:srgbClr>
                </a:solidFill>
                <a:prstDash val="solid"/>
                <a:headEnd type="none" w="med" len="med"/>
                <a:tailEnd type="arrow" w="med" len="med"/>
              </a:ln>
              <a:effectLst>
                <a:outerShdw dist="20000" dir="5400000" rotWithShape="0">
                  <a:srgbClr val="808080">
                    <a:alpha val="37999"/>
                  </a:srgbClr>
                </a:outerShdw>
              </a:effectLst>
            </p:spPr>
          </p:cxnSp>
          <p:cxnSp>
            <p:nvCxnSpPr>
              <p:cNvPr id="57" name="Straight Arrow Connector 122">
                <a:extLst>
                  <a:ext uri="{FF2B5EF4-FFF2-40B4-BE49-F238E27FC236}">
                    <a16:creationId xmlns:a16="http://schemas.microsoft.com/office/drawing/2014/main" id="{A8D90BA0-4A1A-5944-8694-0424D66468F6}"/>
                  </a:ext>
                </a:extLst>
              </p:cNvPr>
              <p:cNvCxnSpPr/>
              <p:nvPr/>
            </p:nvCxnSpPr>
            <p:spPr>
              <a:xfrm flipV="1">
                <a:off x="10788132" y="1699364"/>
                <a:ext cx="289029" cy="192571"/>
              </a:xfrm>
              <a:prstGeom prst="straightConnector1">
                <a:avLst/>
              </a:prstGeom>
              <a:ln w="25400" cap="flat" cmpd="sng">
                <a:solidFill>
                  <a:srgbClr val="0432FF">
                    <a:alpha val="50000"/>
                  </a:srgbClr>
                </a:solidFill>
                <a:prstDash val="solid"/>
                <a:headEnd type="none" w="med" len="med"/>
                <a:tailEnd type="arrow" w="med" len="med"/>
              </a:ln>
              <a:effectLst>
                <a:outerShdw dist="20000" dir="5400000" rotWithShape="0">
                  <a:srgbClr val="808080">
                    <a:alpha val="37999"/>
                  </a:srgbClr>
                </a:outerShdw>
              </a:effectLst>
            </p:spPr>
          </p:cxnSp>
          <p:cxnSp>
            <p:nvCxnSpPr>
              <p:cNvPr id="58" name="Straight Arrow Connector 123">
                <a:extLst>
                  <a:ext uri="{FF2B5EF4-FFF2-40B4-BE49-F238E27FC236}">
                    <a16:creationId xmlns:a16="http://schemas.microsoft.com/office/drawing/2014/main" id="{7091150F-AA42-7340-97D2-FE73F0275AF8}"/>
                  </a:ext>
                </a:extLst>
              </p:cNvPr>
              <p:cNvCxnSpPr/>
              <p:nvPr/>
            </p:nvCxnSpPr>
            <p:spPr>
              <a:xfrm>
                <a:off x="10792174" y="1900348"/>
                <a:ext cx="177864" cy="536582"/>
              </a:xfrm>
              <a:prstGeom prst="straightConnector1">
                <a:avLst/>
              </a:prstGeom>
              <a:ln w="25400" cap="flat" cmpd="sng">
                <a:solidFill>
                  <a:srgbClr val="0432FF">
                    <a:alpha val="50000"/>
                  </a:srgbClr>
                </a:solidFill>
                <a:prstDash val="solid"/>
                <a:headEnd type="none" w="med" len="med"/>
                <a:tailEnd type="arrow" w="med" len="med"/>
              </a:ln>
              <a:effectLst>
                <a:outerShdw dist="20000" dir="5400000" rotWithShape="0">
                  <a:srgbClr val="808080">
                    <a:alpha val="37999"/>
                  </a:srgbClr>
                </a:outerShdw>
              </a:effectLst>
            </p:spPr>
          </p:cxnSp>
          <p:cxnSp>
            <p:nvCxnSpPr>
              <p:cNvPr id="62" name="Straight Arrow Connector 124">
                <a:extLst>
                  <a:ext uri="{FF2B5EF4-FFF2-40B4-BE49-F238E27FC236}">
                    <a16:creationId xmlns:a16="http://schemas.microsoft.com/office/drawing/2014/main" id="{78E99DD9-373D-A147-B53D-BDB095106EC8}"/>
                  </a:ext>
                </a:extLst>
              </p:cNvPr>
              <p:cNvCxnSpPr/>
              <p:nvPr/>
            </p:nvCxnSpPr>
            <p:spPr>
              <a:xfrm flipH="1">
                <a:off x="10581972" y="1900348"/>
                <a:ext cx="188980" cy="475819"/>
              </a:xfrm>
              <a:prstGeom prst="straightConnector1">
                <a:avLst/>
              </a:prstGeom>
              <a:ln w="25400" cap="flat" cmpd="sng">
                <a:solidFill>
                  <a:srgbClr val="0432FF">
                    <a:alpha val="50000"/>
                  </a:srgbClr>
                </a:solidFill>
                <a:prstDash val="solid"/>
                <a:headEnd type="none" w="med" len="med"/>
                <a:tailEnd type="arrow" w="med" len="med"/>
              </a:ln>
              <a:effectLst>
                <a:outerShdw dist="20000" dir="5400000" rotWithShape="0">
                  <a:srgbClr val="808080">
                    <a:alpha val="37999"/>
                  </a:srgbClr>
                </a:outerShdw>
              </a:effectLst>
            </p:spPr>
          </p:cxnSp>
          <p:sp>
            <p:nvSpPr>
              <p:cNvPr id="63" name="TextBox 1">
                <a:extLst>
                  <a:ext uri="{FF2B5EF4-FFF2-40B4-BE49-F238E27FC236}">
                    <a16:creationId xmlns:a16="http://schemas.microsoft.com/office/drawing/2014/main" id="{013DA1DE-1D33-2D46-ABD1-5714F54B7672}"/>
                  </a:ext>
                </a:extLst>
              </p:cNvPr>
              <p:cNvSpPr txBox="1"/>
              <p:nvPr/>
            </p:nvSpPr>
            <p:spPr>
              <a:xfrm>
                <a:off x="11261064" y="1867630"/>
                <a:ext cx="191025" cy="328907"/>
              </a:xfrm>
              <a:prstGeom prst="rect">
                <a:avLst/>
              </a:prstGeom>
              <a:noFill/>
              <a:ln w="9525">
                <a:noFill/>
              </a:ln>
            </p:spPr>
            <p:txBody>
              <a:bodyPr wrap="square">
                <a:spAutoFit/>
              </a:bodyPr>
              <a:lstStyle/>
              <a:p>
                <a:r>
                  <a:rPr lang="en-US" altLang="zh-CN" sz="2000" b="0" baseline="0" dirty="0">
                    <a:latin typeface="Arial" panose="020B0604020202090204" pitchFamily="34" charset="0"/>
                  </a:rPr>
                  <a:t>x</a:t>
                </a:r>
                <a:endParaRPr lang="zh-CN" altLang="en-US" sz="2000" b="0" baseline="0" dirty="0">
                  <a:latin typeface="Arial" panose="020B0604020202090204" pitchFamily="34" charset="0"/>
                </a:endParaRPr>
              </a:p>
            </p:txBody>
          </p:sp>
          <p:sp>
            <p:nvSpPr>
              <p:cNvPr id="64" name="TextBox 2">
                <a:extLst>
                  <a:ext uri="{FF2B5EF4-FFF2-40B4-BE49-F238E27FC236}">
                    <a16:creationId xmlns:a16="http://schemas.microsoft.com/office/drawing/2014/main" id="{EEF9DDE0-91C8-6146-A668-CC95CC513A51}"/>
                  </a:ext>
                </a:extLst>
              </p:cNvPr>
              <p:cNvSpPr txBox="1"/>
              <p:nvPr/>
            </p:nvSpPr>
            <p:spPr>
              <a:xfrm>
                <a:off x="10824500" y="1000125"/>
                <a:ext cx="199189" cy="328907"/>
              </a:xfrm>
              <a:prstGeom prst="rect">
                <a:avLst/>
              </a:prstGeom>
              <a:noFill/>
              <a:ln w="9525">
                <a:noFill/>
              </a:ln>
            </p:spPr>
            <p:txBody>
              <a:bodyPr wrap="square">
                <a:spAutoFit/>
              </a:bodyPr>
              <a:lstStyle/>
              <a:p>
                <a:r>
                  <a:rPr lang="en-US" altLang="zh-CN" sz="2000" b="0" baseline="0" dirty="0">
                    <a:latin typeface="Arial" panose="020B0604020202090204" pitchFamily="34" charset="0"/>
                  </a:rPr>
                  <a:t>y</a:t>
                </a:r>
                <a:endParaRPr lang="zh-CN" altLang="en-US" sz="2000" b="0" baseline="0" dirty="0">
                  <a:latin typeface="Arial" panose="020B0604020202090204" pitchFamily="34" charset="0"/>
                </a:endParaRPr>
              </a:p>
            </p:txBody>
          </p:sp>
        </p:grpSp>
        <p:cxnSp>
          <p:nvCxnSpPr>
            <p:cNvPr id="11" name="Straight Arrow Connector 10">
              <a:extLst>
                <a:ext uri="{FF2B5EF4-FFF2-40B4-BE49-F238E27FC236}">
                  <a16:creationId xmlns:a16="http://schemas.microsoft.com/office/drawing/2014/main" id="{CE70DCE8-1F54-3342-8F1D-037FD672028A}"/>
                </a:ext>
              </a:extLst>
            </p:cNvPr>
            <p:cNvCxnSpPr/>
            <p:nvPr/>
          </p:nvCxnSpPr>
          <p:spPr>
            <a:xfrm flipV="1">
              <a:off x="5415743" y="966232"/>
              <a:ext cx="0" cy="466115"/>
            </a:xfrm>
            <a:prstGeom prst="straightConnector1">
              <a:avLst/>
            </a:prstGeom>
            <a:ln w="444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B995BCE-94F3-9140-81F6-2F76190A4127}"/>
                </a:ext>
              </a:extLst>
            </p:cNvPr>
            <p:cNvSpPr txBox="1"/>
            <p:nvPr/>
          </p:nvSpPr>
          <p:spPr>
            <a:xfrm>
              <a:off x="5403905" y="1092760"/>
              <a:ext cx="356188" cy="400110"/>
            </a:xfrm>
            <a:prstGeom prst="rect">
              <a:avLst/>
            </a:prstGeom>
            <a:noFill/>
          </p:spPr>
          <p:txBody>
            <a:bodyPr wrap="none" rtlCol="0">
              <a:spAutoFit/>
            </a:bodyPr>
            <a:lstStyle/>
            <a:p>
              <a:pPr algn="l"/>
              <a:r>
                <a:rPr lang="en-CN" sz="2000" dirty="0">
                  <a:solidFill>
                    <a:schemeClr val="accent1">
                      <a:lumMod val="75000"/>
                    </a:schemeClr>
                  </a:solidFill>
                  <a:ea typeface="Times New Roman" charset="0"/>
                  <a:cs typeface="Arial" panose="020B0604020202020204" pitchFamily="34" charset="0"/>
                </a:rPr>
                <a:t>B</a:t>
              </a:r>
            </a:p>
          </p:txBody>
        </p:sp>
      </p:grpSp>
      <p:sp>
        <p:nvSpPr>
          <p:cNvPr id="67" name="Line 7">
            <a:extLst>
              <a:ext uri="{FF2B5EF4-FFF2-40B4-BE49-F238E27FC236}">
                <a16:creationId xmlns:a16="http://schemas.microsoft.com/office/drawing/2014/main" id="{9AFDC0EE-1096-DF43-9F89-6F7C3807C253}"/>
              </a:ext>
            </a:extLst>
          </p:cNvPr>
          <p:cNvSpPr/>
          <p:nvPr/>
        </p:nvSpPr>
        <p:spPr>
          <a:xfrm flipV="1">
            <a:off x="349250" y="77100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sp>
        <p:nvSpPr>
          <p:cNvPr id="8" name="Footer Placeholder 7">
            <a:extLst>
              <a:ext uri="{FF2B5EF4-FFF2-40B4-BE49-F238E27FC236}">
                <a16:creationId xmlns:a16="http://schemas.microsoft.com/office/drawing/2014/main" id="{A4893FAE-78B9-EE42-B269-DB752BC45ED8}"/>
              </a:ext>
            </a:extLst>
          </p:cNvPr>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4" name="Date Placeholder 3">
            <a:extLst>
              <a:ext uri="{FF2B5EF4-FFF2-40B4-BE49-F238E27FC236}">
                <a16:creationId xmlns:a16="http://schemas.microsoft.com/office/drawing/2014/main" id="{E235D779-55E4-CC4D-B76C-20268BE06ADC}"/>
              </a:ext>
            </a:extLst>
          </p:cNvPr>
          <p:cNvSpPr>
            <a:spLocks noGrp="1"/>
          </p:cNvSpPr>
          <p:nvPr>
            <p:ph type="dt" sz="half" idx="10"/>
          </p:nvPr>
        </p:nvSpPr>
        <p:spPr/>
        <p:txBody>
          <a:bodyPr/>
          <a:lstStyle/>
          <a:p>
            <a:r>
              <a:rPr kumimoji="1" lang="en-US" altLang="zh-CN"/>
              <a:t>Yufu Lin</a:t>
            </a:r>
            <a:endParaRPr kumimoji="1" lang="zh-CN" altLang="en-US"/>
          </a:p>
        </p:txBody>
      </p:sp>
      <p:sp>
        <p:nvSpPr>
          <p:cNvPr id="5" name="Slide Number Placeholder 4">
            <a:extLst>
              <a:ext uri="{FF2B5EF4-FFF2-40B4-BE49-F238E27FC236}">
                <a16:creationId xmlns:a16="http://schemas.microsoft.com/office/drawing/2014/main" id="{A8466BBD-4F3A-4642-8AB2-C21A4FD08473}"/>
              </a:ext>
            </a:extLst>
          </p:cNvPr>
          <p:cNvSpPr>
            <a:spLocks noGrp="1"/>
          </p:cNvSpPr>
          <p:nvPr>
            <p:ph type="sldNum" sz="quarter" idx="12"/>
          </p:nvPr>
        </p:nvSpPr>
        <p:spPr/>
        <p:txBody>
          <a:bodyPr/>
          <a:lstStyle/>
          <a:p>
            <a:fld id="{4E9CE723-9E13-E64D-969C-AFC3C0AC44EC}" type="slidenum">
              <a:rPr kumimoji="1" lang="zh-CN" altLang="en-US" smtClean="0"/>
              <a:t>4</a:t>
            </a:fld>
            <a:endParaRPr kumimoji="1" lang="zh-CN" altLang="en-US"/>
          </a:p>
        </p:txBody>
      </p:sp>
    </p:spTree>
    <p:extLst>
      <p:ext uri="{BB962C8B-B14F-4D97-AF65-F5344CB8AC3E}">
        <p14:creationId xmlns:p14="http://schemas.microsoft.com/office/powerpoint/2010/main" val="53299382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2">
            <a:extLst>
              <a:ext uri="{FF2B5EF4-FFF2-40B4-BE49-F238E27FC236}">
                <a16:creationId xmlns:a16="http://schemas.microsoft.com/office/drawing/2014/main" id="{2ECBFD2C-862F-4041-9783-8018111D55AB}"/>
              </a:ext>
            </a:extLst>
          </p:cNvPr>
          <p:cNvSpPr/>
          <p:nvPr/>
        </p:nvSpPr>
        <p:spPr>
          <a:xfrm>
            <a:off x="-1" y="136332"/>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lnSpc>
                <a:spcPct val="100000"/>
              </a:lnSpc>
            </a:pPr>
            <a:r>
              <a:rPr lang="en-US" sz="3200" spc="-1" dirty="0">
                <a:uFill>
                  <a:solidFill>
                    <a:srgbClr val="FFFFFF"/>
                  </a:solidFill>
                </a:uFill>
                <a:latin typeface="+mj-lt"/>
                <a:cs typeface="Arial" panose="020B0604020202020204" pitchFamily="34" charset="0"/>
              </a:rPr>
              <a:t>Isobar blind analysis at STAR</a:t>
            </a:r>
          </a:p>
        </p:txBody>
      </p:sp>
      <p:sp>
        <p:nvSpPr>
          <p:cNvPr id="54" name="Line 7">
            <a:extLst>
              <a:ext uri="{FF2B5EF4-FFF2-40B4-BE49-F238E27FC236}">
                <a16:creationId xmlns:a16="http://schemas.microsoft.com/office/drawing/2014/main" id="{DBF8F479-B84B-3740-8AA4-64FEF8AFB2F6}"/>
              </a:ext>
            </a:extLst>
          </p:cNvPr>
          <p:cNvSpPr/>
          <p:nvPr/>
        </p:nvSpPr>
        <p:spPr>
          <a:xfrm>
            <a:off x="0" y="6407163"/>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sp>
        <p:nvSpPr>
          <p:cNvPr id="24" name="TextBox 23">
            <a:extLst>
              <a:ext uri="{FF2B5EF4-FFF2-40B4-BE49-F238E27FC236}">
                <a16:creationId xmlns:a16="http://schemas.microsoft.com/office/drawing/2014/main" id="{63FD856F-EC93-2544-B27F-A54E542CCB37}"/>
              </a:ext>
            </a:extLst>
          </p:cNvPr>
          <p:cNvSpPr txBox="1"/>
          <p:nvPr/>
        </p:nvSpPr>
        <p:spPr>
          <a:xfrm>
            <a:off x="7110991" y="871528"/>
            <a:ext cx="5081006" cy="338554"/>
          </a:xfrm>
          <a:prstGeom prst="rect">
            <a:avLst/>
          </a:prstGeom>
          <a:noFill/>
        </p:spPr>
        <p:txBody>
          <a:bodyPr wrap="none" rtlCol="0">
            <a:spAutoFit/>
          </a:bodyPr>
          <a:lstStyle/>
          <a:p>
            <a:r>
              <a:rPr lang="en-US" sz="1600" dirty="0">
                <a:solidFill>
                  <a:schemeClr val="accent4">
                    <a:lumMod val="75000"/>
                  </a:schemeClr>
                </a:solidFill>
              </a:rPr>
              <a:t>STAR Isobar blind analysis, PRC 105, 014901 (2022) </a:t>
            </a:r>
          </a:p>
        </p:txBody>
      </p:sp>
      <p:sp>
        <p:nvSpPr>
          <p:cNvPr id="2" name="TextBox 1">
            <a:extLst>
              <a:ext uri="{FF2B5EF4-FFF2-40B4-BE49-F238E27FC236}">
                <a16:creationId xmlns:a16="http://schemas.microsoft.com/office/drawing/2014/main" id="{B4D20229-7FD2-DB45-BA98-3BA8EA62E14F}"/>
              </a:ext>
            </a:extLst>
          </p:cNvPr>
          <p:cNvSpPr txBox="1"/>
          <p:nvPr/>
        </p:nvSpPr>
        <p:spPr>
          <a:xfrm>
            <a:off x="2103306" y="5624002"/>
            <a:ext cx="8199362" cy="523220"/>
          </a:xfrm>
          <a:prstGeom prst="rect">
            <a:avLst/>
          </a:prstGeom>
          <a:noFill/>
        </p:spPr>
        <p:txBody>
          <a:bodyPr wrap="square" rtlCol="0">
            <a:spAutoFit/>
          </a:bodyPr>
          <a:lstStyle/>
          <a:p>
            <a:pPr marL="457200" indent="-457200" algn="l">
              <a:buFont typeface="Wingdings" pitchFamily="2" charset="2"/>
              <a:buChar char="q"/>
            </a:pPr>
            <a:r>
              <a:rPr lang="en-US" sz="2800" dirty="0">
                <a:solidFill>
                  <a:srgbClr val="0432FF"/>
                </a:solidFill>
                <a:ea typeface="Times New Roman" charset="0"/>
                <a:cs typeface="Arial" panose="020B0604020202020204" pitchFamily="34" charset="0"/>
              </a:rPr>
              <a:t>Pre-defined signature</a:t>
            </a:r>
            <a:r>
              <a:rPr lang="zh-CN" altLang="en-US" sz="2800" dirty="0">
                <a:solidFill>
                  <a:srgbClr val="0432FF"/>
                </a:solidFill>
                <a:ea typeface="Times New Roman" charset="0"/>
                <a:cs typeface="Arial" panose="020B0604020202020204" pitchFamily="34" charset="0"/>
              </a:rPr>
              <a:t> </a:t>
            </a:r>
            <a:r>
              <a:rPr lang="en-US" sz="2800" dirty="0">
                <a:solidFill>
                  <a:srgbClr val="0432FF"/>
                </a:solidFill>
                <a:ea typeface="Times New Roman" charset="0"/>
                <a:cs typeface="Arial" panose="020B0604020202020204" pitchFamily="34" charset="0"/>
              </a:rPr>
              <a:t>of CME is not observed.</a:t>
            </a:r>
            <a:endParaRPr lang="en-CN" sz="2800" dirty="0">
              <a:solidFill>
                <a:srgbClr val="0432FF"/>
              </a:solidFill>
              <a:ea typeface="Times New Roman" charset="0"/>
              <a:cs typeface="Arial" panose="020B0604020202020204" pitchFamily="34" charset="0"/>
            </a:endParaRPr>
          </a:p>
        </p:txBody>
      </p:sp>
      <p:pic>
        <p:nvPicPr>
          <p:cNvPr id="12" name="图片 7">
            <a:extLst>
              <a:ext uri="{FF2B5EF4-FFF2-40B4-BE49-F238E27FC236}">
                <a16:creationId xmlns:a16="http://schemas.microsoft.com/office/drawing/2014/main" id="{09AD8C8C-0A94-844C-8DB7-D72CA60F84C5}"/>
              </a:ext>
            </a:extLst>
          </p:cNvPr>
          <p:cNvPicPr>
            <a:picLocks noChangeAspect="1"/>
          </p:cNvPicPr>
          <p:nvPr/>
        </p:nvPicPr>
        <p:blipFill>
          <a:blip r:embed="rId3"/>
          <a:stretch>
            <a:fillRect/>
          </a:stretch>
        </p:blipFill>
        <p:spPr>
          <a:xfrm>
            <a:off x="-1" y="78249"/>
            <a:ext cx="837116" cy="646331"/>
          </a:xfrm>
          <a:prstGeom prst="rect">
            <a:avLst/>
          </a:prstGeom>
        </p:spPr>
      </p:pic>
      <p:pic>
        <p:nvPicPr>
          <p:cNvPr id="9" name="Picture 8">
            <a:extLst>
              <a:ext uri="{FF2B5EF4-FFF2-40B4-BE49-F238E27FC236}">
                <a16:creationId xmlns:a16="http://schemas.microsoft.com/office/drawing/2014/main" id="{D938E808-11C6-BF47-B3EB-D22EF096B96A}"/>
              </a:ext>
            </a:extLst>
          </p:cNvPr>
          <p:cNvPicPr>
            <a:picLocks noChangeAspect="1"/>
          </p:cNvPicPr>
          <p:nvPr/>
        </p:nvPicPr>
        <p:blipFill rotWithShape="1">
          <a:blip r:embed="rId4"/>
          <a:srcRect l="2502" t="5503" r="4239" b="5970"/>
          <a:stretch/>
        </p:blipFill>
        <p:spPr>
          <a:xfrm>
            <a:off x="349250" y="1096808"/>
            <a:ext cx="11493499" cy="4364094"/>
          </a:xfrm>
          <a:prstGeom prst="rect">
            <a:avLst/>
          </a:prstGeom>
        </p:spPr>
      </p:pic>
      <p:sp>
        <p:nvSpPr>
          <p:cNvPr id="11" name="Line 7">
            <a:extLst>
              <a:ext uri="{FF2B5EF4-FFF2-40B4-BE49-F238E27FC236}">
                <a16:creationId xmlns:a16="http://schemas.microsoft.com/office/drawing/2014/main" id="{73360221-B9EE-B542-B75E-63BD7186707C}"/>
              </a:ext>
            </a:extLst>
          </p:cNvPr>
          <p:cNvSpPr/>
          <p:nvPr/>
        </p:nvSpPr>
        <p:spPr>
          <a:xfrm flipV="1">
            <a:off x="349250" y="77100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sp>
        <p:nvSpPr>
          <p:cNvPr id="5" name="Footer Placeholder 4">
            <a:extLst>
              <a:ext uri="{FF2B5EF4-FFF2-40B4-BE49-F238E27FC236}">
                <a16:creationId xmlns:a16="http://schemas.microsoft.com/office/drawing/2014/main" id="{27642769-E0ED-2141-B16C-5D951C316599}"/>
              </a:ext>
            </a:extLst>
          </p:cNvPr>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4" name="Date Placeholder 3">
            <a:extLst>
              <a:ext uri="{FF2B5EF4-FFF2-40B4-BE49-F238E27FC236}">
                <a16:creationId xmlns:a16="http://schemas.microsoft.com/office/drawing/2014/main" id="{AD97C767-2074-4F4C-B6AC-F6A1F8AC0C3D}"/>
              </a:ext>
            </a:extLst>
          </p:cNvPr>
          <p:cNvSpPr>
            <a:spLocks noGrp="1"/>
          </p:cNvSpPr>
          <p:nvPr>
            <p:ph type="dt" sz="half" idx="10"/>
          </p:nvPr>
        </p:nvSpPr>
        <p:spPr/>
        <p:txBody>
          <a:bodyPr/>
          <a:lstStyle/>
          <a:p>
            <a:r>
              <a:rPr kumimoji="1" lang="en-US" altLang="zh-CN"/>
              <a:t>Yufu Lin</a:t>
            </a:r>
            <a:endParaRPr kumimoji="1" lang="zh-CN" altLang="en-US"/>
          </a:p>
        </p:txBody>
      </p:sp>
      <p:sp>
        <p:nvSpPr>
          <p:cNvPr id="3" name="Slide Number Placeholder 2">
            <a:extLst>
              <a:ext uri="{FF2B5EF4-FFF2-40B4-BE49-F238E27FC236}">
                <a16:creationId xmlns:a16="http://schemas.microsoft.com/office/drawing/2014/main" id="{A0A971A1-E22E-684C-B9AC-6F7EEBB51201}"/>
              </a:ext>
            </a:extLst>
          </p:cNvPr>
          <p:cNvSpPr>
            <a:spLocks noGrp="1"/>
          </p:cNvSpPr>
          <p:nvPr>
            <p:ph type="sldNum" sz="quarter" idx="12"/>
          </p:nvPr>
        </p:nvSpPr>
        <p:spPr/>
        <p:txBody>
          <a:bodyPr/>
          <a:lstStyle/>
          <a:p>
            <a:fld id="{4E9CE723-9E13-E64D-969C-AFC3C0AC44EC}" type="slidenum">
              <a:rPr kumimoji="1" lang="zh-CN" altLang="en-US" smtClean="0"/>
              <a:t>5</a:t>
            </a:fld>
            <a:endParaRPr kumimoji="1" lang="zh-CN" altLang="en-US"/>
          </a:p>
        </p:txBody>
      </p:sp>
    </p:spTree>
    <p:extLst>
      <p:ext uri="{BB962C8B-B14F-4D97-AF65-F5344CB8AC3E}">
        <p14:creationId xmlns:p14="http://schemas.microsoft.com/office/powerpoint/2010/main" val="255349287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2"/>
          <p:cNvSpPr/>
          <p:nvPr/>
        </p:nvSpPr>
        <p:spPr>
          <a:xfrm>
            <a:off x="2" y="175869"/>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lnSpc>
                <a:spcPct val="100000"/>
              </a:lnSpc>
            </a:pPr>
            <a:r>
              <a:rPr lang="en-US" sz="2800" spc="-1" dirty="0">
                <a:uFill>
                  <a:solidFill>
                    <a:srgbClr val="FFFFFF"/>
                  </a:solidFill>
                </a:uFill>
                <a:latin typeface="+mj-lt"/>
                <a:cs typeface="Arial" panose="020B0604020202020204" pitchFamily="34" charset="0"/>
              </a:rPr>
              <a:t>Isobar blind analysis at STAR</a:t>
            </a:r>
          </a:p>
        </p:txBody>
      </p:sp>
      <p:sp>
        <p:nvSpPr>
          <p:cNvPr id="65" name="Line 7">
            <a:extLst>
              <a:ext uri="{FF2B5EF4-FFF2-40B4-BE49-F238E27FC236}">
                <a16:creationId xmlns:a16="http://schemas.microsoft.com/office/drawing/2014/main" id="{C26C068D-CE5F-8C44-8BA2-736250BF5995}"/>
              </a:ext>
            </a:extLst>
          </p:cNvPr>
          <p:cNvSpPr/>
          <p:nvPr/>
        </p:nvSpPr>
        <p:spPr>
          <a:xfrm flipV="1">
            <a:off x="349250" y="77100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pic>
        <p:nvPicPr>
          <p:cNvPr id="13" name="图片 7">
            <a:extLst>
              <a:ext uri="{FF2B5EF4-FFF2-40B4-BE49-F238E27FC236}">
                <a16:creationId xmlns:a16="http://schemas.microsoft.com/office/drawing/2014/main" id="{5518FDD3-033B-5748-BAF8-756177AABB19}"/>
              </a:ext>
            </a:extLst>
          </p:cNvPr>
          <p:cNvPicPr>
            <a:picLocks noChangeAspect="1"/>
          </p:cNvPicPr>
          <p:nvPr/>
        </p:nvPicPr>
        <p:blipFill>
          <a:blip r:embed="rId3"/>
          <a:stretch>
            <a:fillRect/>
          </a:stretch>
        </p:blipFill>
        <p:spPr>
          <a:xfrm>
            <a:off x="-1" y="78249"/>
            <a:ext cx="837116" cy="646331"/>
          </a:xfrm>
          <a:prstGeom prst="rect">
            <a:avLst/>
          </a:prstGeom>
        </p:spPr>
      </p:pic>
      <p:pic>
        <p:nvPicPr>
          <p:cNvPr id="20" name="Picture 19">
            <a:extLst>
              <a:ext uri="{FF2B5EF4-FFF2-40B4-BE49-F238E27FC236}">
                <a16:creationId xmlns:a16="http://schemas.microsoft.com/office/drawing/2014/main" id="{3EF392DB-3B00-9E4F-8518-923AEC74DEC4}"/>
              </a:ext>
            </a:extLst>
          </p:cNvPr>
          <p:cNvPicPr>
            <a:picLocks noChangeAspect="1"/>
          </p:cNvPicPr>
          <p:nvPr/>
        </p:nvPicPr>
        <p:blipFill rotWithShape="1">
          <a:blip r:embed="rId4"/>
          <a:srcRect l="2505" r="2162"/>
          <a:stretch/>
        </p:blipFill>
        <p:spPr>
          <a:xfrm>
            <a:off x="4131963" y="1034297"/>
            <a:ext cx="4085372" cy="5040000"/>
          </a:xfrm>
          <a:prstGeom prst="rect">
            <a:avLst/>
          </a:prstGeom>
        </p:spPr>
      </p:pic>
      <p:pic>
        <p:nvPicPr>
          <p:cNvPr id="21" name="Picture 20">
            <a:extLst>
              <a:ext uri="{FF2B5EF4-FFF2-40B4-BE49-F238E27FC236}">
                <a16:creationId xmlns:a16="http://schemas.microsoft.com/office/drawing/2014/main" id="{DF3AB7DA-5070-4F48-B00B-53DCBA966026}"/>
              </a:ext>
            </a:extLst>
          </p:cNvPr>
          <p:cNvPicPr>
            <a:picLocks noChangeAspect="1"/>
          </p:cNvPicPr>
          <p:nvPr/>
        </p:nvPicPr>
        <p:blipFill rotWithShape="1">
          <a:blip r:embed="rId5"/>
          <a:srcRect l="2723" r="4541"/>
          <a:stretch/>
        </p:blipFill>
        <p:spPr>
          <a:xfrm>
            <a:off x="35795" y="1081881"/>
            <a:ext cx="4085372" cy="5040000"/>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C295773-9451-0F4B-8B97-A929100C429B}"/>
                  </a:ext>
                </a:extLst>
              </p:cNvPr>
              <p:cNvSpPr txBox="1"/>
              <p:nvPr/>
            </p:nvSpPr>
            <p:spPr>
              <a:xfrm>
                <a:off x="8217335" y="2825016"/>
                <a:ext cx="3846159" cy="1569660"/>
              </a:xfrm>
              <a:prstGeom prst="rect">
                <a:avLst/>
              </a:prstGeom>
              <a:noFill/>
            </p:spPr>
            <p:txBody>
              <a:bodyPr wrap="square" rtlCol="0">
                <a:spAutoFit/>
              </a:bodyPr>
              <a:lstStyle/>
              <a:p>
                <a:pPr marL="342900" indent="-342900">
                  <a:buFont typeface="Wingdings" pitchFamily="2" charset="2"/>
                  <a:buChar char="Ø"/>
                </a:pPr>
                <a:r>
                  <a:rPr lang="en-US" sz="2400" dirty="0">
                    <a:solidFill>
                      <a:srgbClr val="000000"/>
                    </a:solidFill>
                    <a:ea typeface="Times New Roman" charset="0"/>
                    <a:cs typeface="Arial" panose="020B0604020202020204" pitchFamily="34" charset="0"/>
                  </a:rPr>
                  <a:t>Unexpected differences in the multiplicity and </a:t>
                </a:r>
                <a14:m>
                  <m:oMath xmlns:m="http://schemas.openxmlformats.org/officeDocument/2006/math">
                    <m:sSub>
                      <m:sSubPr>
                        <m:ctrlPr>
                          <a:rPr lang="en-US" sz="2400" i="1" smtClean="0">
                            <a:solidFill>
                              <a:srgbClr val="000000"/>
                            </a:solidFill>
                            <a:latin typeface="Cambria Math" panose="02040503050406030204" pitchFamily="18" charset="0"/>
                            <a:cs typeface="Arial" panose="020B0604020202020204" pitchFamily="34" charset="0"/>
                          </a:rPr>
                        </m:ctrlPr>
                      </m:sSubPr>
                      <m:e>
                        <m:r>
                          <a:rPr lang="en-US" sz="2400" b="0" i="1" smtClean="0">
                            <a:solidFill>
                              <a:srgbClr val="000000"/>
                            </a:solidFill>
                            <a:latin typeface="Cambria Math" panose="02040503050406030204" pitchFamily="18" charset="0"/>
                            <a:cs typeface="Arial" panose="020B0604020202020204" pitchFamily="34" charset="0"/>
                          </a:rPr>
                          <m:t>𝑣</m:t>
                        </m:r>
                      </m:e>
                      <m:sub>
                        <m:r>
                          <a:rPr lang="en-US" sz="2400" b="0" i="1" smtClean="0">
                            <a:solidFill>
                              <a:srgbClr val="000000"/>
                            </a:solidFill>
                            <a:latin typeface="Cambria Math" panose="02040503050406030204" pitchFamily="18" charset="0"/>
                            <a:cs typeface="Arial" panose="020B0604020202020204" pitchFamily="34" charset="0"/>
                          </a:rPr>
                          <m:t>2</m:t>
                        </m:r>
                      </m:sub>
                    </m:sSub>
                  </m:oMath>
                </a14:m>
                <a:r>
                  <a:rPr lang="en-US" sz="2400" dirty="0">
                    <a:solidFill>
                      <a:srgbClr val="000000"/>
                    </a:solidFill>
                    <a:ea typeface="Times New Roman" charset="0"/>
                    <a:cs typeface="Arial" panose="020B0604020202020204" pitchFamily="34" charset="0"/>
                  </a:rPr>
                  <a:t> is observed between the two species.</a:t>
                </a:r>
              </a:p>
            </p:txBody>
          </p:sp>
        </mc:Choice>
        <mc:Fallback xmlns="">
          <p:sp>
            <p:nvSpPr>
              <p:cNvPr id="22" name="TextBox 21">
                <a:extLst>
                  <a:ext uri="{FF2B5EF4-FFF2-40B4-BE49-F238E27FC236}">
                    <a16:creationId xmlns:a16="http://schemas.microsoft.com/office/drawing/2014/main" id="{DC295773-9451-0F4B-8B97-A929100C429B}"/>
                  </a:ext>
                </a:extLst>
              </p:cNvPr>
              <p:cNvSpPr txBox="1">
                <a:spLocks noRot="1" noChangeAspect="1" noMove="1" noResize="1" noEditPoints="1" noAdjustHandles="1" noChangeArrowheads="1" noChangeShapeType="1" noTextEdit="1"/>
              </p:cNvSpPr>
              <p:nvPr/>
            </p:nvSpPr>
            <p:spPr>
              <a:xfrm>
                <a:off x="8217335" y="2825016"/>
                <a:ext cx="3846159" cy="1569660"/>
              </a:xfrm>
              <a:prstGeom prst="rect">
                <a:avLst/>
              </a:prstGeom>
              <a:blipFill>
                <a:blip r:embed="rId6"/>
                <a:stretch>
                  <a:fillRect l="-2310" t="-3200" r="-4290" b="-7200"/>
                </a:stretch>
              </a:blipFill>
            </p:spPr>
            <p:txBody>
              <a:bodyPr/>
              <a:lstStyle/>
              <a:p>
                <a:r>
                  <a:rPr lang="en-CN">
                    <a:noFill/>
                  </a:rPr>
                  <a:t> </a:t>
                </a:r>
              </a:p>
            </p:txBody>
          </p:sp>
        </mc:Fallback>
      </mc:AlternateContent>
      <p:sp>
        <p:nvSpPr>
          <p:cNvPr id="5" name="Footer Placeholder 4">
            <a:extLst>
              <a:ext uri="{FF2B5EF4-FFF2-40B4-BE49-F238E27FC236}">
                <a16:creationId xmlns:a16="http://schemas.microsoft.com/office/drawing/2014/main" id="{34ABB2A5-3224-A64A-9999-EADE7FA255F2}"/>
              </a:ext>
            </a:extLst>
          </p:cNvPr>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2" name="Date Placeholder 1">
            <a:extLst>
              <a:ext uri="{FF2B5EF4-FFF2-40B4-BE49-F238E27FC236}">
                <a16:creationId xmlns:a16="http://schemas.microsoft.com/office/drawing/2014/main" id="{40B4A966-52BB-7F4D-A5ED-7F7E10138C76}"/>
              </a:ext>
            </a:extLst>
          </p:cNvPr>
          <p:cNvSpPr>
            <a:spLocks noGrp="1"/>
          </p:cNvSpPr>
          <p:nvPr>
            <p:ph type="dt" sz="half" idx="10"/>
          </p:nvPr>
        </p:nvSpPr>
        <p:spPr/>
        <p:txBody>
          <a:bodyPr/>
          <a:lstStyle/>
          <a:p>
            <a:r>
              <a:rPr kumimoji="1" lang="en-US" altLang="zh-CN"/>
              <a:t>Yufu Lin</a:t>
            </a:r>
            <a:endParaRPr kumimoji="1" lang="zh-CN" altLang="en-US"/>
          </a:p>
        </p:txBody>
      </p:sp>
      <p:sp>
        <p:nvSpPr>
          <p:cNvPr id="17" name="Line 7">
            <a:extLst>
              <a:ext uri="{FF2B5EF4-FFF2-40B4-BE49-F238E27FC236}">
                <a16:creationId xmlns:a16="http://schemas.microsoft.com/office/drawing/2014/main" id="{4C83E5F7-03FD-E34B-B693-847DD8CDCDF7}"/>
              </a:ext>
            </a:extLst>
          </p:cNvPr>
          <p:cNvSpPr/>
          <p:nvPr/>
        </p:nvSpPr>
        <p:spPr>
          <a:xfrm>
            <a:off x="0" y="6420226"/>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sp>
        <p:nvSpPr>
          <p:cNvPr id="4" name="Slide Number Placeholder 3">
            <a:extLst>
              <a:ext uri="{FF2B5EF4-FFF2-40B4-BE49-F238E27FC236}">
                <a16:creationId xmlns:a16="http://schemas.microsoft.com/office/drawing/2014/main" id="{3AB5828C-E6BE-E54A-8AE5-1031F227E63A}"/>
              </a:ext>
            </a:extLst>
          </p:cNvPr>
          <p:cNvSpPr>
            <a:spLocks noGrp="1"/>
          </p:cNvSpPr>
          <p:nvPr>
            <p:ph type="sldNum" sz="quarter" idx="12"/>
          </p:nvPr>
        </p:nvSpPr>
        <p:spPr/>
        <p:txBody>
          <a:bodyPr/>
          <a:lstStyle/>
          <a:p>
            <a:fld id="{4E9CE723-9E13-E64D-969C-AFC3C0AC44EC}" type="slidenum">
              <a:rPr kumimoji="1" lang="zh-CN" altLang="en-US" smtClean="0"/>
              <a:t>6</a:t>
            </a:fld>
            <a:endParaRPr kumimoji="1" lang="zh-CN" altLang="en-US"/>
          </a:p>
        </p:txBody>
      </p:sp>
      <p:sp>
        <p:nvSpPr>
          <p:cNvPr id="15" name="TextBox 14">
            <a:extLst>
              <a:ext uri="{FF2B5EF4-FFF2-40B4-BE49-F238E27FC236}">
                <a16:creationId xmlns:a16="http://schemas.microsoft.com/office/drawing/2014/main" id="{9AB63A4B-88DC-A644-86C5-D482D7779AEE}"/>
              </a:ext>
            </a:extLst>
          </p:cNvPr>
          <p:cNvSpPr txBox="1"/>
          <p:nvPr/>
        </p:nvSpPr>
        <p:spPr>
          <a:xfrm>
            <a:off x="6936369" y="743327"/>
            <a:ext cx="5081006" cy="338554"/>
          </a:xfrm>
          <a:prstGeom prst="rect">
            <a:avLst/>
          </a:prstGeom>
          <a:noFill/>
        </p:spPr>
        <p:txBody>
          <a:bodyPr wrap="none" rtlCol="0">
            <a:spAutoFit/>
          </a:bodyPr>
          <a:lstStyle/>
          <a:p>
            <a:r>
              <a:rPr lang="en-US" sz="1600" dirty="0">
                <a:solidFill>
                  <a:schemeClr val="accent4">
                    <a:lumMod val="75000"/>
                  </a:schemeClr>
                </a:solidFill>
              </a:rPr>
              <a:t>STAR Isobar blind analysis, PRC 105, 014901 (2022) </a:t>
            </a:r>
          </a:p>
        </p:txBody>
      </p:sp>
    </p:spTree>
    <p:extLst>
      <p:ext uri="{BB962C8B-B14F-4D97-AF65-F5344CB8AC3E}">
        <p14:creationId xmlns:p14="http://schemas.microsoft.com/office/powerpoint/2010/main" val="1127510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2"/>
          <p:cNvSpPr/>
          <p:nvPr/>
        </p:nvSpPr>
        <p:spPr>
          <a:xfrm>
            <a:off x="2" y="175869"/>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r>
              <a:rPr lang="en-US" sz="2800" spc="-1" dirty="0">
                <a:uFill>
                  <a:solidFill>
                    <a:srgbClr val="FFFFFF"/>
                  </a:solidFill>
                </a:uFill>
              </a:rPr>
              <a:t>Forced match to remove the backgrounds difference</a:t>
            </a:r>
          </a:p>
        </p:txBody>
      </p:sp>
      <p:sp>
        <p:nvSpPr>
          <p:cNvPr id="65" name="Line 7">
            <a:extLst>
              <a:ext uri="{FF2B5EF4-FFF2-40B4-BE49-F238E27FC236}">
                <a16:creationId xmlns:a16="http://schemas.microsoft.com/office/drawing/2014/main" id="{C26C068D-CE5F-8C44-8BA2-736250BF5995}"/>
              </a:ext>
            </a:extLst>
          </p:cNvPr>
          <p:cNvSpPr/>
          <p:nvPr/>
        </p:nvSpPr>
        <p:spPr>
          <a:xfrm flipV="1">
            <a:off x="349250" y="77100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pic>
        <p:nvPicPr>
          <p:cNvPr id="13" name="图片 7">
            <a:extLst>
              <a:ext uri="{FF2B5EF4-FFF2-40B4-BE49-F238E27FC236}">
                <a16:creationId xmlns:a16="http://schemas.microsoft.com/office/drawing/2014/main" id="{5518FDD3-033B-5748-BAF8-756177AABB19}"/>
              </a:ext>
            </a:extLst>
          </p:cNvPr>
          <p:cNvPicPr>
            <a:picLocks noChangeAspect="1"/>
          </p:cNvPicPr>
          <p:nvPr/>
        </p:nvPicPr>
        <p:blipFill>
          <a:blip r:embed="rId3"/>
          <a:stretch>
            <a:fillRect/>
          </a:stretch>
        </p:blipFill>
        <p:spPr>
          <a:xfrm>
            <a:off x="-1" y="78249"/>
            <a:ext cx="837116" cy="646331"/>
          </a:xfrm>
          <a:prstGeom prst="rect">
            <a:avLst/>
          </a:prstGeom>
        </p:spPr>
      </p:pic>
      <p:sp>
        <p:nvSpPr>
          <p:cNvPr id="15" name="Line 7">
            <a:extLst>
              <a:ext uri="{FF2B5EF4-FFF2-40B4-BE49-F238E27FC236}">
                <a16:creationId xmlns:a16="http://schemas.microsoft.com/office/drawing/2014/main" id="{1491F62A-1E8F-BD43-908C-6CE764C1C004}"/>
              </a:ext>
            </a:extLst>
          </p:cNvPr>
          <p:cNvSpPr/>
          <p:nvPr/>
        </p:nvSpPr>
        <p:spPr>
          <a:xfrm>
            <a:off x="0" y="6420226"/>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sp>
        <p:nvSpPr>
          <p:cNvPr id="19" name="TextBox 18">
            <a:extLst>
              <a:ext uri="{FF2B5EF4-FFF2-40B4-BE49-F238E27FC236}">
                <a16:creationId xmlns:a16="http://schemas.microsoft.com/office/drawing/2014/main" id="{6C0A55CF-90E0-064B-BD15-21AAEE082F24}"/>
              </a:ext>
            </a:extLst>
          </p:cNvPr>
          <p:cNvSpPr txBox="1"/>
          <p:nvPr/>
        </p:nvSpPr>
        <p:spPr>
          <a:xfrm>
            <a:off x="6320669" y="909448"/>
            <a:ext cx="5529627" cy="769441"/>
          </a:xfrm>
          <a:prstGeom prst="rect">
            <a:avLst/>
          </a:prstGeom>
          <a:noFill/>
        </p:spPr>
        <p:txBody>
          <a:bodyPr wrap="square" rtlCol="0">
            <a:spAutoFit/>
          </a:bodyPr>
          <a:lstStyle/>
          <a:p>
            <a:r>
              <a:rPr lang="en-CN" sz="2200" dirty="0">
                <a:solidFill>
                  <a:srgbClr val="000000"/>
                </a:solidFill>
                <a:ea typeface="Times New Roman" charset="0"/>
                <a:cs typeface="Arial" panose="020B0604020202020204" pitchFamily="34" charset="0"/>
              </a:rPr>
              <a:t>Keep the Zr</a:t>
            </a:r>
            <a:r>
              <a:rPr lang="en-US" sz="2200" dirty="0">
                <a:solidFill>
                  <a:srgbClr val="000000"/>
                </a:solidFill>
                <a:ea typeface="Times New Roman" charset="0"/>
                <a:cs typeface="Arial" panose="020B0604020202020204" pitchFamily="34" charset="0"/>
              </a:rPr>
              <a:t>+</a:t>
            </a:r>
            <a:r>
              <a:rPr lang="en-US" sz="2200" dirty="0" err="1">
                <a:solidFill>
                  <a:srgbClr val="000000"/>
                </a:solidFill>
                <a:ea typeface="Times New Roman" charset="0"/>
                <a:cs typeface="Arial" panose="020B0604020202020204" pitchFamily="34" charset="0"/>
              </a:rPr>
              <a:t>Zr</a:t>
            </a:r>
            <a:r>
              <a:rPr lang="en-CN" sz="2200" dirty="0">
                <a:solidFill>
                  <a:srgbClr val="000000"/>
                </a:solidFill>
                <a:ea typeface="Times New Roman" charset="0"/>
                <a:cs typeface="Arial" panose="020B0604020202020204" pitchFamily="34" charset="0"/>
              </a:rPr>
              <a:t> original and then mat</a:t>
            </a:r>
            <a:r>
              <a:rPr lang="en-US" sz="2200" dirty="0">
                <a:solidFill>
                  <a:srgbClr val="000000"/>
                </a:solidFill>
                <a:ea typeface="Times New Roman" charset="0"/>
                <a:cs typeface="Arial" panose="020B0604020202020204" pitchFamily="34" charset="0"/>
              </a:rPr>
              <a:t>c</a:t>
            </a:r>
            <a:r>
              <a:rPr lang="en-CN" sz="2200" dirty="0">
                <a:solidFill>
                  <a:srgbClr val="000000"/>
                </a:solidFill>
                <a:ea typeface="Times New Roman" charset="0"/>
                <a:cs typeface="Arial" panose="020B0604020202020204" pitchFamily="34" charset="0"/>
              </a:rPr>
              <a:t>h the Ru</a:t>
            </a:r>
            <a:r>
              <a:rPr lang="en-US" sz="2200" dirty="0">
                <a:solidFill>
                  <a:srgbClr val="000000"/>
                </a:solidFill>
                <a:ea typeface="Times New Roman" charset="0"/>
                <a:cs typeface="Arial" panose="020B0604020202020204" pitchFamily="34" charset="0"/>
              </a:rPr>
              <a:t>+Ru Distribution</a:t>
            </a:r>
            <a:r>
              <a:rPr lang="en-CN" sz="2200" dirty="0">
                <a:solidFill>
                  <a:srgbClr val="000000"/>
                </a:solidFill>
                <a:ea typeface="Times New Roman" charset="0"/>
                <a:cs typeface="Arial" panose="020B0604020202020204" pitchFamily="34" charset="0"/>
              </a:rPr>
              <a:t> to Zr</a:t>
            </a:r>
            <a:r>
              <a:rPr lang="en-US" sz="2200" dirty="0">
                <a:solidFill>
                  <a:srgbClr val="000000"/>
                </a:solidFill>
                <a:ea typeface="Times New Roman" charset="0"/>
                <a:cs typeface="Arial" panose="020B0604020202020204" pitchFamily="34" charset="0"/>
              </a:rPr>
              <a:t>+Zr.</a:t>
            </a:r>
          </a:p>
        </p:txBody>
      </p:sp>
      <p:sp>
        <p:nvSpPr>
          <p:cNvPr id="6" name="TextBox 5">
            <a:extLst>
              <a:ext uri="{FF2B5EF4-FFF2-40B4-BE49-F238E27FC236}">
                <a16:creationId xmlns:a16="http://schemas.microsoft.com/office/drawing/2014/main" id="{2076A337-C26E-004B-A4AC-F9BDE9CC4B86}"/>
              </a:ext>
            </a:extLst>
          </p:cNvPr>
          <p:cNvSpPr txBox="1"/>
          <p:nvPr/>
        </p:nvSpPr>
        <p:spPr>
          <a:xfrm>
            <a:off x="574110" y="5768874"/>
            <a:ext cx="11268639" cy="461665"/>
          </a:xfrm>
          <a:prstGeom prst="rect">
            <a:avLst/>
          </a:prstGeom>
          <a:noFill/>
        </p:spPr>
        <p:txBody>
          <a:bodyPr wrap="square" rtlCol="0">
            <a:spAutoFit/>
          </a:bodyPr>
          <a:lstStyle/>
          <a:p>
            <a:pPr marL="342900" indent="-342900">
              <a:buFont typeface="Wingdings" pitchFamily="2" charset="2"/>
              <a:buChar char="ü"/>
            </a:pPr>
            <a:r>
              <a:rPr lang="en-US" sz="2400" dirty="0">
                <a:solidFill>
                  <a:srgbClr val="000000"/>
                </a:solidFill>
                <a:ea typeface="Times New Roman" charset="0"/>
                <a:cs typeface="Arial" panose="020B0604020202020204" pitchFamily="34" charset="0"/>
              </a:rPr>
              <a:t>The CME related backgrounds are tuned to be exactly the same with matched.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DA2ED12-273D-914B-A0D9-A1F5C2EBE209}"/>
                  </a:ext>
                </a:extLst>
              </p:cNvPr>
              <p:cNvSpPr txBox="1"/>
              <p:nvPr/>
            </p:nvSpPr>
            <p:spPr>
              <a:xfrm>
                <a:off x="6935606" y="1724669"/>
                <a:ext cx="3342132" cy="3622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rgbClr val="000000"/>
                              </a:solidFill>
                              <a:latin typeface="Cambria Math" panose="02040503050406030204" pitchFamily="18" charset="0"/>
                              <a:cs typeface="Arial" panose="020B0604020202020204" pitchFamily="34" charset="0"/>
                            </a:rPr>
                          </m:ctrlPr>
                        </m:sSubPr>
                        <m:e>
                          <m:r>
                            <a:rPr lang="en-US" sz="2200" i="1">
                              <a:solidFill>
                                <a:srgbClr val="000000"/>
                              </a:solidFill>
                              <a:latin typeface="Cambria Math" panose="02040503050406030204" pitchFamily="18" charset="0"/>
                              <a:ea typeface="Times New Roman" charset="0"/>
                              <a:cs typeface="Arial" panose="020B0604020202020204" pitchFamily="34" charset="0"/>
                            </a:rPr>
                            <m:t>𝑓</m:t>
                          </m:r>
                        </m:e>
                        <m:sub>
                          <m:r>
                            <a:rPr lang="en-US" sz="2200" b="0" i="1" smtClean="0">
                              <a:solidFill>
                                <a:srgbClr val="000000"/>
                              </a:solidFill>
                              <a:latin typeface="Cambria Math" panose="02040503050406030204" pitchFamily="18" charset="0"/>
                              <a:cs typeface="Arial" panose="020B0604020202020204" pitchFamily="34" charset="0"/>
                            </a:rPr>
                            <m:t>𝑤</m:t>
                          </m:r>
                          <m:r>
                            <a:rPr lang="en-US" sz="2200" b="0" i="1" smtClean="0">
                              <a:solidFill>
                                <a:srgbClr val="000000"/>
                              </a:solidFill>
                              <a:latin typeface="Cambria Math" panose="02040503050406030204" pitchFamily="18" charset="0"/>
                              <a:cs typeface="Arial" panose="020B0604020202020204" pitchFamily="34" charset="0"/>
                            </a:rPr>
                            <m:t>,  </m:t>
                          </m:r>
                          <m:r>
                            <a:rPr lang="en-US" sz="2200" b="0" i="1" smtClean="0">
                              <a:solidFill>
                                <a:srgbClr val="000000"/>
                              </a:solidFill>
                              <a:latin typeface="Cambria Math" panose="02040503050406030204" pitchFamily="18" charset="0"/>
                              <a:cs typeface="Arial" panose="020B0604020202020204" pitchFamily="34" charset="0"/>
                            </a:rPr>
                            <m:t>𝑏𝑖𝑛</m:t>
                          </m:r>
                        </m:sub>
                      </m:sSub>
                      <m:r>
                        <a:rPr lang="en-US" sz="22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22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ctrlPr>
                        </m:sSubPr>
                        <m:e>
                          <m:r>
                            <a:rPr lang="en-US" sz="22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𝑁</m:t>
                          </m:r>
                        </m:e>
                        <m:sub>
                          <m:r>
                            <a:rPr lang="en-US" sz="22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𝑏𝑖𝑛</m:t>
                          </m:r>
                          <m:d>
                            <m:dPr>
                              <m:ctrlPr>
                                <a:rPr lang="en-US" sz="22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ctrlPr>
                            </m:dPr>
                            <m:e>
                              <m:r>
                                <a:rPr lang="en-US" sz="22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𝑍𝑟</m:t>
                              </m:r>
                            </m:e>
                          </m:d>
                        </m:sub>
                      </m:sSub>
                      <m:r>
                        <a:rPr lang="en-US" sz="22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ctrlPr>
                        </m:sSubPr>
                        <m:e>
                          <m: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t>𝑁</m:t>
                          </m:r>
                        </m:e>
                        <m:sub>
                          <m: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t>𝑏𝑖𝑛</m:t>
                          </m:r>
                          <m:d>
                            <m:dPr>
                              <m:ctrlP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ctrlPr>
                            </m:dPr>
                            <m:e>
                              <m:r>
                                <a:rPr lang="en-US" sz="22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𝑅𝑢</m:t>
                              </m:r>
                            </m:e>
                          </m:d>
                        </m:sub>
                      </m:sSub>
                    </m:oMath>
                  </m:oMathPara>
                </a14:m>
                <a:endParaRPr lang="en-US" sz="2200" dirty="0">
                  <a:solidFill>
                    <a:srgbClr val="000000"/>
                  </a:solidFill>
                  <a:ea typeface="Times New Roman"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CDA2ED12-273D-914B-A0D9-A1F5C2EBE209}"/>
                  </a:ext>
                </a:extLst>
              </p:cNvPr>
              <p:cNvSpPr txBox="1">
                <a:spLocks noRot="1" noChangeAspect="1" noMove="1" noResize="1" noEditPoints="1" noAdjustHandles="1" noChangeArrowheads="1" noChangeShapeType="1" noTextEdit="1"/>
              </p:cNvSpPr>
              <p:nvPr/>
            </p:nvSpPr>
            <p:spPr>
              <a:xfrm>
                <a:off x="6935606" y="1724669"/>
                <a:ext cx="3342132" cy="362215"/>
              </a:xfrm>
              <a:prstGeom prst="rect">
                <a:avLst/>
              </a:prstGeom>
              <a:blipFill>
                <a:blip r:embed="rId4"/>
                <a:stretch>
                  <a:fillRect l="-2273" b="-23333"/>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6FF1212-AFB8-AB44-B039-DC153B2689FC}"/>
                  </a:ext>
                </a:extLst>
              </p:cNvPr>
              <p:cNvSpPr txBox="1"/>
              <p:nvPr/>
            </p:nvSpPr>
            <p:spPr>
              <a:xfrm>
                <a:off x="6849543" y="2258413"/>
                <a:ext cx="4176079" cy="4545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solidFill>
                                <a:srgbClr val="000000"/>
                              </a:solidFill>
                              <a:latin typeface="Cambria Math" panose="02040503050406030204" pitchFamily="18" charset="0"/>
                              <a:cs typeface="Arial" panose="020B0604020202020204" pitchFamily="34" charset="0"/>
                            </a:rPr>
                          </m:ctrlPr>
                        </m:sSubPr>
                        <m:e>
                          <m:r>
                            <m:rPr>
                              <m:nor/>
                            </m:rPr>
                            <a:rPr lang="en-US" sz="2200" b="0" i="0" smtClean="0">
                              <a:solidFill>
                                <a:srgbClr val="000000"/>
                              </a:solidFill>
                              <a:latin typeface="Cambria Math" panose="02040503050406030204" pitchFamily="18" charset="0"/>
                              <a:cs typeface="Arial" panose="020B0604020202020204" pitchFamily="34" charset="0"/>
                            </a:rPr>
                            <m:t>S</m:t>
                          </m:r>
                        </m:e>
                        <m:sub>
                          <m:r>
                            <a:rPr lang="en-US" sz="2200" b="0" i="1" dirty="0" smtClean="0">
                              <a:solidFill>
                                <a:srgbClr val="000000"/>
                              </a:solidFill>
                              <a:latin typeface="Cambria Math" panose="02040503050406030204" pitchFamily="18" charset="0"/>
                              <a:ea typeface="Times New Roman" charset="0"/>
                              <a:cs typeface="Arial" panose="020B0604020202020204" pitchFamily="34" charset="0"/>
                            </a:rPr>
                            <m:t>𝑂</m:t>
                          </m:r>
                        </m:sub>
                      </m:sSub>
                      <m:r>
                        <a:rPr lang="en-US" sz="2200" b="0" i="1" smtClean="0">
                          <a:solidFill>
                            <a:srgbClr val="000000"/>
                          </a:solidFill>
                          <a:latin typeface="Cambria Math" panose="02040503050406030204" pitchFamily="18" charset="0"/>
                          <a:cs typeface="Arial" panose="020B0604020202020204" pitchFamily="34" charset="0"/>
                        </a:rPr>
                        <m:t>+</m:t>
                      </m:r>
                      <m: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ctrlPr>
                        </m:sSubPr>
                        <m:e>
                          <m:r>
                            <a:rPr lang="en-US" sz="22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𝑂</m:t>
                          </m:r>
                        </m:e>
                        <m:sub>
                          <m: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t>𝑏𝑖𝑛</m:t>
                          </m:r>
                          <m:d>
                            <m:dPr>
                              <m:ctrlP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ctrlPr>
                            </m:dPr>
                            <m:e>
                              <m:r>
                                <a:rPr lang="en-US" sz="22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𝑅𝑢</m:t>
                              </m:r>
                            </m:e>
                          </m:d>
                        </m:sub>
                      </m:sSub>
                      <m: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ctrlPr>
                        </m:sSubPr>
                        <m:e>
                          <m:r>
                            <a:rPr lang="en-US" sz="22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𝑁</m:t>
                          </m:r>
                        </m:e>
                        <m:sub>
                          <m: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t>𝑏𝑖𝑛</m:t>
                          </m:r>
                          <m:d>
                            <m:dPr>
                              <m:ctrlP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ctrlPr>
                            </m:dPr>
                            <m:e>
                              <m: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t>𝑅𝑢</m:t>
                              </m:r>
                            </m:e>
                          </m:d>
                        </m:sub>
                      </m:sSub>
                      <m: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2200" i="1">
                              <a:solidFill>
                                <a:srgbClr val="000000"/>
                              </a:solidFill>
                              <a:latin typeface="Cambria Math" panose="02040503050406030204" pitchFamily="18" charset="0"/>
                              <a:cs typeface="Arial" panose="020B0604020202020204" pitchFamily="34" charset="0"/>
                            </a:rPr>
                          </m:ctrlPr>
                        </m:sSubPr>
                        <m:e>
                          <m:r>
                            <a:rPr lang="en-US" sz="2200" i="1">
                              <a:solidFill>
                                <a:srgbClr val="000000"/>
                              </a:solidFill>
                              <a:latin typeface="Cambria Math" panose="02040503050406030204" pitchFamily="18" charset="0"/>
                              <a:ea typeface="Times New Roman" charset="0"/>
                              <a:cs typeface="Arial" panose="020B0604020202020204" pitchFamily="34" charset="0"/>
                            </a:rPr>
                            <m:t>𝑓</m:t>
                          </m:r>
                        </m:e>
                        <m:sub>
                          <m:r>
                            <a:rPr lang="en-US" sz="2200" i="1">
                              <a:solidFill>
                                <a:srgbClr val="000000"/>
                              </a:solidFill>
                              <a:latin typeface="Cambria Math" panose="02040503050406030204" pitchFamily="18" charset="0"/>
                              <a:cs typeface="Arial" panose="020B0604020202020204" pitchFamily="34" charset="0"/>
                            </a:rPr>
                            <m:t>𝑤</m:t>
                          </m:r>
                          <m:r>
                            <a:rPr lang="en-US" sz="2200" b="0" i="1" smtClean="0">
                              <a:solidFill>
                                <a:srgbClr val="000000"/>
                              </a:solidFill>
                              <a:latin typeface="Cambria Math" panose="02040503050406030204" pitchFamily="18" charset="0"/>
                              <a:cs typeface="Arial" panose="020B0604020202020204" pitchFamily="34" charset="0"/>
                            </a:rPr>
                            <m:t>,</m:t>
                          </m:r>
                          <m:r>
                            <a:rPr lang="en-US" sz="2200" b="0" i="1" smtClean="0">
                              <a:solidFill>
                                <a:srgbClr val="000000"/>
                              </a:solidFill>
                              <a:latin typeface="Cambria Math" panose="02040503050406030204" pitchFamily="18" charset="0"/>
                              <a:cs typeface="Arial" panose="020B0604020202020204" pitchFamily="34" charset="0"/>
                            </a:rPr>
                            <m:t>𝑏𝑖𝑛</m:t>
                          </m:r>
                        </m:sub>
                      </m:sSub>
                    </m:oMath>
                  </m:oMathPara>
                </a14:m>
                <a:endParaRPr lang="en-US" sz="2200" dirty="0">
                  <a:solidFill>
                    <a:srgbClr val="000000"/>
                  </a:solidFill>
                  <a:ea typeface="Times New Roman"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86FF1212-AFB8-AB44-B039-DC153B2689FC}"/>
                  </a:ext>
                </a:extLst>
              </p:cNvPr>
              <p:cNvSpPr txBox="1">
                <a:spLocks noRot="1" noChangeAspect="1" noMove="1" noResize="1" noEditPoints="1" noAdjustHandles="1" noChangeArrowheads="1" noChangeShapeType="1" noTextEdit="1"/>
              </p:cNvSpPr>
              <p:nvPr/>
            </p:nvSpPr>
            <p:spPr>
              <a:xfrm>
                <a:off x="6849543" y="2258413"/>
                <a:ext cx="4176079" cy="454548"/>
              </a:xfrm>
              <a:prstGeom prst="rect">
                <a:avLst/>
              </a:prstGeom>
              <a:blipFill>
                <a:blip r:embed="rId5"/>
                <a:stretch>
                  <a:fillRect b="-10811"/>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0171C1F-3D4D-F945-B413-DB5B8F30B1AC}"/>
                  </a:ext>
                </a:extLst>
              </p:cNvPr>
              <p:cNvSpPr txBox="1"/>
              <p:nvPr/>
            </p:nvSpPr>
            <p:spPr>
              <a:xfrm>
                <a:off x="6935606" y="2899911"/>
                <a:ext cx="3018006" cy="4545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solidFill>
                                <a:srgbClr val="000000"/>
                              </a:solidFill>
                              <a:latin typeface="Cambria Math" panose="02040503050406030204" pitchFamily="18" charset="0"/>
                              <a:cs typeface="Arial" panose="020B0604020202020204" pitchFamily="34" charset="0"/>
                            </a:rPr>
                          </m:ctrlPr>
                        </m:sSubPr>
                        <m:e>
                          <m:r>
                            <m:rPr>
                              <m:nor/>
                            </m:rPr>
                            <a:rPr lang="en-US" sz="2200" b="0" i="0" smtClean="0">
                              <a:solidFill>
                                <a:srgbClr val="000000"/>
                              </a:solidFill>
                              <a:latin typeface="Cambria Math" panose="02040503050406030204" pitchFamily="18" charset="0"/>
                              <a:cs typeface="Arial" panose="020B0604020202020204" pitchFamily="34" charset="0"/>
                            </a:rPr>
                            <m:t>S</m:t>
                          </m:r>
                        </m:e>
                        <m:sub>
                          <m:r>
                            <a:rPr lang="en-US" sz="2200" b="0" i="1" dirty="0" smtClean="0">
                              <a:solidFill>
                                <a:srgbClr val="000000"/>
                              </a:solidFill>
                              <a:latin typeface="Cambria Math" panose="02040503050406030204" pitchFamily="18" charset="0"/>
                              <a:ea typeface="Times New Roman" charset="0"/>
                              <a:cs typeface="Arial" panose="020B0604020202020204" pitchFamily="34" charset="0"/>
                            </a:rPr>
                            <m:t>𝑤</m:t>
                          </m:r>
                        </m:sub>
                      </m:sSub>
                      <m:r>
                        <a:rPr lang="en-US" sz="2200" b="0" i="1" smtClean="0">
                          <a:solidFill>
                            <a:srgbClr val="000000"/>
                          </a:solidFill>
                          <a:latin typeface="Cambria Math" panose="02040503050406030204" pitchFamily="18" charset="0"/>
                          <a:cs typeface="Arial" panose="020B0604020202020204" pitchFamily="34" charset="0"/>
                        </a:rPr>
                        <m:t>+</m:t>
                      </m:r>
                      <m:r>
                        <a:rPr lang="en-US" sz="22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ctrlPr>
                        </m:sSubPr>
                        <m:e>
                          <m:r>
                            <a:rPr lang="en-US" sz="22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𝑁</m:t>
                          </m:r>
                        </m:e>
                        <m:sub>
                          <m: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t>𝑏𝑖𝑛</m:t>
                          </m:r>
                          <m:d>
                            <m:dPr>
                              <m:ctrlP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ctrlPr>
                            </m:dPr>
                            <m:e>
                              <m: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t>𝑅𝑢</m:t>
                              </m:r>
                            </m:e>
                          </m:d>
                        </m:sub>
                      </m:sSub>
                      <m:r>
                        <a:rPr lang="en-US" sz="22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2200" i="1">
                              <a:solidFill>
                                <a:srgbClr val="000000"/>
                              </a:solidFill>
                              <a:latin typeface="Cambria Math" panose="02040503050406030204" pitchFamily="18" charset="0"/>
                              <a:cs typeface="Arial" panose="020B0604020202020204" pitchFamily="34" charset="0"/>
                            </a:rPr>
                          </m:ctrlPr>
                        </m:sSubPr>
                        <m:e>
                          <m:r>
                            <a:rPr lang="en-US" sz="2200" i="1">
                              <a:solidFill>
                                <a:srgbClr val="000000"/>
                              </a:solidFill>
                              <a:latin typeface="Cambria Math" panose="02040503050406030204" pitchFamily="18" charset="0"/>
                              <a:ea typeface="Times New Roman" charset="0"/>
                              <a:cs typeface="Arial" panose="020B0604020202020204" pitchFamily="34" charset="0"/>
                            </a:rPr>
                            <m:t>𝑓</m:t>
                          </m:r>
                        </m:e>
                        <m:sub>
                          <m:r>
                            <a:rPr lang="en-US" sz="2200" i="1">
                              <a:solidFill>
                                <a:srgbClr val="000000"/>
                              </a:solidFill>
                              <a:latin typeface="Cambria Math" panose="02040503050406030204" pitchFamily="18" charset="0"/>
                              <a:cs typeface="Arial" panose="020B0604020202020204" pitchFamily="34" charset="0"/>
                            </a:rPr>
                            <m:t>𝑤</m:t>
                          </m:r>
                          <m:r>
                            <a:rPr lang="en-US" sz="2200" b="0" i="1" smtClean="0">
                              <a:solidFill>
                                <a:srgbClr val="000000"/>
                              </a:solidFill>
                              <a:latin typeface="Cambria Math" panose="02040503050406030204" pitchFamily="18" charset="0"/>
                              <a:cs typeface="Arial" panose="020B0604020202020204" pitchFamily="34" charset="0"/>
                            </a:rPr>
                            <m:t>,</m:t>
                          </m:r>
                          <m:r>
                            <a:rPr lang="en-US" sz="2200" b="0" i="1" smtClean="0">
                              <a:solidFill>
                                <a:srgbClr val="000000"/>
                              </a:solidFill>
                              <a:latin typeface="Cambria Math" panose="02040503050406030204" pitchFamily="18" charset="0"/>
                              <a:cs typeface="Arial" panose="020B0604020202020204" pitchFamily="34" charset="0"/>
                            </a:rPr>
                            <m:t>𝑏𝑖𝑛</m:t>
                          </m:r>
                        </m:sub>
                      </m:sSub>
                    </m:oMath>
                  </m:oMathPara>
                </a14:m>
                <a:endParaRPr lang="en-US" sz="2200" dirty="0">
                  <a:solidFill>
                    <a:srgbClr val="000000"/>
                  </a:solidFill>
                  <a:ea typeface="Times New Roman"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80171C1F-3D4D-F945-B413-DB5B8F30B1AC}"/>
                  </a:ext>
                </a:extLst>
              </p:cNvPr>
              <p:cNvSpPr txBox="1">
                <a:spLocks noRot="1" noChangeAspect="1" noMove="1" noResize="1" noEditPoints="1" noAdjustHandles="1" noChangeArrowheads="1" noChangeShapeType="1" noTextEdit="1"/>
              </p:cNvSpPr>
              <p:nvPr/>
            </p:nvSpPr>
            <p:spPr>
              <a:xfrm>
                <a:off x="6935606" y="2899911"/>
                <a:ext cx="3018006" cy="454548"/>
              </a:xfrm>
              <a:prstGeom prst="rect">
                <a:avLst/>
              </a:prstGeom>
              <a:blipFill>
                <a:blip r:embed="rId6"/>
                <a:stretch>
                  <a:fillRect b="-13889"/>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6323F0B-D30B-904A-A057-CC8A6871DE6F}"/>
                  </a:ext>
                </a:extLst>
              </p:cNvPr>
              <p:cNvSpPr txBox="1"/>
              <p:nvPr/>
            </p:nvSpPr>
            <p:spPr>
              <a:xfrm>
                <a:off x="6849543" y="3486430"/>
                <a:ext cx="3350917" cy="4875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0432FF"/>
                              </a:solidFill>
                              <a:latin typeface="Cambria Math" panose="02040503050406030204" pitchFamily="18" charset="0"/>
                              <a:cs typeface="Arial" panose="020B0604020202020204" pitchFamily="34" charset="0"/>
                            </a:rPr>
                          </m:ctrlPr>
                        </m:sSubPr>
                        <m:e>
                          <m:r>
                            <m:rPr>
                              <m:nor/>
                            </m:rPr>
                            <a:rPr lang="en-US" sz="2400" b="1" i="0" smtClean="0">
                              <a:solidFill>
                                <a:srgbClr val="0432FF"/>
                              </a:solidFill>
                              <a:latin typeface="Cambria Math" panose="02040503050406030204" pitchFamily="18" charset="0"/>
                              <a:cs typeface="Arial" panose="020B0604020202020204" pitchFamily="34" charset="0"/>
                            </a:rPr>
                            <m:t>O</m:t>
                          </m:r>
                        </m:e>
                        <m:sub>
                          <m:r>
                            <a:rPr lang="en-US" sz="2400" b="1" i="1" dirty="0" smtClean="0">
                              <a:solidFill>
                                <a:srgbClr val="0432FF"/>
                              </a:solidFill>
                              <a:latin typeface="Cambria Math" panose="02040503050406030204" pitchFamily="18" charset="0"/>
                              <a:ea typeface="Times New Roman" charset="0"/>
                              <a:cs typeface="Arial" panose="020B0604020202020204" pitchFamily="34" charset="0"/>
                            </a:rPr>
                            <m:t>𝑹𝒖</m:t>
                          </m:r>
                          <m:d>
                            <m:dPr>
                              <m:ctrlPr>
                                <a:rPr lang="en-US" sz="2400" b="1" i="1" dirty="0" smtClean="0">
                                  <a:solidFill>
                                    <a:srgbClr val="0432FF"/>
                                  </a:solidFill>
                                  <a:latin typeface="Cambria Math" panose="02040503050406030204" pitchFamily="18" charset="0"/>
                                  <a:cs typeface="Arial" panose="020B0604020202020204" pitchFamily="34" charset="0"/>
                                </a:rPr>
                              </m:ctrlPr>
                            </m:dPr>
                            <m:e>
                              <m:r>
                                <a:rPr lang="en-US" sz="2400" b="1" i="1" dirty="0" smtClean="0">
                                  <a:solidFill>
                                    <a:srgbClr val="0432FF"/>
                                  </a:solidFill>
                                  <a:latin typeface="Cambria Math" panose="02040503050406030204" pitchFamily="18" charset="0"/>
                                  <a:cs typeface="Arial" panose="020B0604020202020204" pitchFamily="34" charset="0"/>
                                </a:rPr>
                                <m:t>𝒎𝒂𝒕𝒄𝒉𝒆𝒅</m:t>
                              </m:r>
                            </m:e>
                          </m:d>
                        </m:sub>
                      </m:sSub>
                      <m:r>
                        <a:rPr lang="en-US" sz="2400" b="1" i="1" smtClean="0">
                          <a:solidFill>
                            <a:srgbClr val="0432FF"/>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2400" b="1" i="1">
                              <a:solidFill>
                                <a:srgbClr val="0432FF"/>
                              </a:solidFill>
                              <a:latin typeface="Cambria Math" panose="02040503050406030204" pitchFamily="18" charset="0"/>
                              <a:ea typeface="Cambria Math" panose="02040503050406030204" pitchFamily="18" charset="0"/>
                              <a:cs typeface="Arial" panose="020B0604020202020204" pitchFamily="34" charset="0"/>
                            </a:rPr>
                          </m:ctrlPr>
                        </m:sSubPr>
                        <m:e>
                          <m:r>
                            <a:rPr lang="en-US" sz="2400" b="1" i="1" smtClean="0">
                              <a:solidFill>
                                <a:srgbClr val="0432FF"/>
                              </a:solidFill>
                              <a:latin typeface="Cambria Math" panose="02040503050406030204" pitchFamily="18" charset="0"/>
                              <a:ea typeface="Cambria Math" panose="02040503050406030204" pitchFamily="18" charset="0"/>
                              <a:cs typeface="Arial" panose="020B0604020202020204" pitchFamily="34" charset="0"/>
                            </a:rPr>
                            <m:t>𝑺</m:t>
                          </m:r>
                        </m:e>
                        <m:sub>
                          <m:r>
                            <a:rPr lang="en-US" sz="2400" b="1" i="1" smtClean="0">
                              <a:solidFill>
                                <a:srgbClr val="0432FF"/>
                              </a:solidFill>
                              <a:latin typeface="Cambria Math" panose="02040503050406030204" pitchFamily="18" charset="0"/>
                              <a:ea typeface="Cambria Math" panose="02040503050406030204" pitchFamily="18" charset="0"/>
                              <a:cs typeface="Arial" panose="020B0604020202020204" pitchFamily="34" charset="0"/>
                            </a:rPr>
                            <m:t>𝑶</m:t>
                          </m:r>
                        </m:sub>
                      </m:sSub>
                      <m:r>
                        <a:rPr lang="en-US" sz="2400" b="1" i="1" smtClean="0">
                          <a:solidFill>
                            <a:srgbClr val="0432FF"/>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2400" b="1" i="1" smtClean="0">
                              <a:solidFill>
                                <a:srgbClr val="0432FF"/>
                              </a:solidFill>
                              <a:latin typeface="Cambria Math" panose="02040503050406030204" pitchFamily="18" charset="0"/>
                              <a:cs typeface="Arial" panose="020B0604020202020204" pitchFamily="34" charset="0"/>
                            </a:rPr>
                          </m:ctrlPr>
                        </m:sSubPr>
                        <m:e>
                          <m:r>
                            <a:rPr lang="en-US" sz="2400" b="1" i="1" smtClean="0">
                              <a:solidFill>
                                <a:srgbClr val="0432FF"/>
                              </a:solidFill>
                              <a:latin typeface="Cambria Math" panose="02040503050406030204" pitchFamily="18" charset="0"/>
                              <a:cs typeface="Arial" panose="020B0604020202020204" pitchFamily="34" charset="0"/>
                            </a:rPr>
                            <m:t>𝑺</m:t>
                          </m:r>
                        </m:e>
                        <m:sub>
                          <m:r>
                            <a:rPr lang="en-US" sz="2400" b="1" i="1">
                              <a:solidFill>
                                <a:srgbClr val="0432FF"/>
                              </a:solidFill>
                              <a:latin typeface="Cambria Math" panose="02040503050406030204" pitchFamily="18" charset="0"/>
                              <a:cs typeface="Arial" panose="020B0604020202020204" pitchFamily="34" charset="0"/>
                            </a:rPr>
                            <m:t>𝒘</m:t>
                          </m:r>
                        </m:sub>
                      </m:sSub>
                    </m:oMath>
                  </m:oMathPara>
                </a14:m>
                <a:endParaRPr lang="en-US" sz="2400" b="1" dirty="0">
                  <a:solidFill>
                    <a:srgbClr val="0432FF"/>
                  </a:solidFill>
                  <a:ea typeface="Times New Roman" charset="0"/>
                  <a:cs typeface="Arial" panose="020B0604020202020204" pitchFamily="34" charset="0"/>
                </a:endParaRPr>
              </a:p>
            </p:txBody>
          </p:sp>
        </mc:Choice>
        <mc:Fallback xmlns="">
          <p:sp>
            <p:nvSpPr>
              <p:cNvPr id="21" name="TextBox 20">
                <a:extLst>
                  <a:ext uri="{FF2B5EF4-FFF2-40B4-BE49-F238E27FC236}">
                    <a16:creationId xmlns:a16="http://schemas.microsoft.com/office/drawing/2014/main" id="{86323F0B-D30B-904A-A057-CC8A6871DE6F}"/>
                  </a:ext>
                </a:extLst>
              </p:cNvPr>
              <p:cNvSpPr txBox="1">
                <a:spLocks noRot="1" noChangeAspect="1" noMove="1" noResize="1" noEditPoints="1" noAdjustHandles="1" noChangeArrowheads="1" noChangeShapeType="1" noTextEdit="1"/>
              </p:cNvSpPr>
              <p:nvPr/>
            </p:nvSpPr>
            <p:spPr>
              <a:xfrm>
                <a:off x="6849543" y="3486430"/>
                <a:ext cx="3350917" cy="487569"/>
              </a:xfrm>
              <a:prstGeom prst="rect">
                <a:avLst/>
              </a:prstGeom>
              <a:blipFill>
                <a:blip r:embed="rId7"/>
                <a:stretch>
                  <a:fillRect b="-12821"/>
                </a:stretch>
              </a:blipFill>
            </p:spPr>
            <p:txBody>
              <a:bodyPr/>
              <a:lstStyle/>
              <a:p>
                <a:r>
                  <a:rPr lang="en-CN">
                    <a:noFill/>
                  </a:rPr>
                  <a:t> </a:t>
                </a:r>
              </a:p>
            </p:txBody>
          </p:sp>
        </mc:Fallback>
      </mc:AlternateContent>
      <p:grpSp>
        <p:nvGrpSpPr>
          <p:cNvPr id="16" name="Group 15">
            <a:extLst>
              <a:ext uri="{FF2B5EF4-FFF2-40B4-BE49-F238E27FC236}">
                <a16:creationId xmlns:a16="http://schemas.microsoft.com/office/drawing/2014/main" id="{83BE8C1B-6520-554C-8C5C-A7F17F5FF04E}"/>
              </a:ext>
            </a:extLst>
          </p:cNvPr>
          <p:cNvGrpSpPr/>
          <p:nvPr/>
        </p:nvGrpSpPr>
        <p:grpSpPr>
          <a:xfrm>
            <a:off x="170690" y="976109"/>
            <a:ext cx="6107589" cy="4724260"/>
            <a:chOff x="5650449" y="1748299"/>
            <a:chExt cx="4906745" cy="3484004"/>
          </a:xfrm>
        </p:grpSpPr>
        <p:pic>
          <p:nvPicPr>
            <p:cNvPr id="17" name="Picture 16">
              <a:extLst>
                <a:ext uri="{FF2B5EF4-FFF2-40B4-BE49-F238E27FC236}">
                  <a16:creationId xmlns:a16="http://schemas.microsoft.com/office/drawing/2014/main" id="{F6582491-91AA-1043-A82C-EBAC294119CF}"/>
                </a:ext>
              </a:extLst>
            </p:cNvPr>
            <p:cNvPicPr>
              <a:picLocks noChangeAspect="1"/>
            </p:cNvPicPr>
            <p:nvPr/>
          </p:nvPicPr>
          <p:blipFill>
            <a:blip r:embed="rId8"/>
            <a:stretch>
              <a:fillRect/>
            </a:stretch>
          </p:blipFill>
          <p:spPr>
            <a:xfrm>
              <a:off x="5650449" y="1748299"/>
              <a:ext cx="4906745" cy="3166764"/>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F448E8C-4A82-F047-8A73-4AF56A4E9275}"/>
                    </a:ext>
                  </a:extLst>
                </p:cNvPr>
                <p:cNvSpPr txBox="1"/>
                <p:nvPr/>
              </p:nvSpPr>
              <p:spPr>
                <a:xfrm>
                  <a:off x="7570307" y="4832193"/>
                  <a:ext cx="76187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tx1"/>
                                </a:solidFill>
                                <a:latin typeface="Cambria Math" panose="02040503050406030204" pitchFamily="18" charset="0"/>
                                <a:cs typeface="Arial" panose="020B0604020202020204" pitchFamily="34" charset="0"/>
                              </a:rPr>
                            </m:ctrlPr>
                          </m:sSubPr>
                          <m:e>
                            <m:r>
                              <a:rPr lang="en-US" sz="2000" i="1">
                                <a:solidFill>
                                  <a:schemeClr val="tx1"/>
                                </a:solidFill>
                                <a:latin typeface="Cambria Math" panose="02040503050406030204" pitchFamily="18" charset="0"/>
                                <a:cs typeface="Arial" panose="020B0604020202020204" pitchFamily="34" charset="0"/>
                              </a:rPr>
                              <m:t>𝑁</m:t>
                            </m:r>
                          </m:e>
                          <m:sub>
                            <m:r>
                              <a:rPr lang="en-US" sz="2000" i="1">
                                <a:solidFill>
                                  <a:schemeClr val="tx1"/>
                                </a:solidFill>
                                <a:latin typeface="Cambria Math" panose="02040503050406030204" pitchFamily="18" charset="0"/>
                                <a:cs typeface="Arial" panose="020B0604020202020204" pitchFamily="34" charset="0"/>
                              </a:rPr>
                              <m:t>𝑃𝑂𝐼</m:t>
                            </m:r>
                          </m:sub>
                        </m:sSub>
                      </m:oMath>
                    </m:oMathPara>
                  </a14:m>
                  <a:endParaRPr lang="en-US" sz="2000" dirty="0">
                    <a:solidFill>
                      <a:schemeClr val="tx1"/>
                    </a:solidFill>
                    <a:ea typeface="Times New Roman"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8F448E8C-4A82-F047-8A73-4AF56A4E9275}"/>
                    </a:ext>
                  </a:extLst>
                </p:cNvPr>
                <p:cNvSpPr txBox="1">
                  <a:spLocks noRot="1" noChangeAspect="1" noMove="1" noResize="1" noEditPoints="1" noAdjustHandles="1" noChangeArrowheads="1" noChangeShapeType="1" noTextEdit="1"/>
                </p:cNvSpPr>
                <p:nvPr/>
              </p:nvSpPr>
              <p:spPr>
                <a:xfrm>
                  <a:off x="7570307" y="4832193"/>
                  <a:ext cx="761875" cy="400110"/>
                </a:xfrm>
                <a:prstGeom prst="rect">
                  <a:avLst/>
                </a:prstGeom>
                <a:blipFill>
                  <a:blip r:embed="rId9"/>
                  <a:stretch>
                    <a:fillRect/>
                  </a:stretch>
                </a:blipFill>
              </p:spPr>
              <p:txBody>
                <a:bodyPr/>
                <a:lstStyle/>
                <a:p>
                  <a:r>
                    <a:rPr lang="en-CN">
                      <a:noFill/>
                    </a:rPr>
                    <a:t> </a:t>
                  </a:r>
                </a:p>
              </p:txBody>
            </p:sp>
          </mc:Fallback>
        </mc:AlternateContent>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205B296-AA1F-5340-97F4-061FDC1469EA}"/>
                  </a:ext>
                </a:extLst>
              </p:cNvPr>
              <p:cNvSpPr txBox="1"/>
              <p:nvPr/>
            </p:nvSpPr>
            <p:spPr>
              <a:xfrm>
                <a:off x="8683269" y="4306682"/>
                <a:ext cx="3530496" cy="963534"/>
              </a:xfrm>
              <a:prstGeom prst="rect">
                <a:avLst/>
              </a:prstGeom>
              <a:noFill/>
            </p:spPr>
            <p:txBody>
              <a:bodyPr wrap="square">
                <a:spAutoFit/>
              </a:bodyPr>
              <a:lstStyle/>
              <a:p>
                <a14:m>
                  <m:oMath xmlns:m="http://schemas.openxmlformats.org/officeDocument/2006/math">
                    <m:sSub>
                      <m:sSubPr>
                        <m:ctrlPr>
                          <a:rPr lang="en-US" sz="14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ctrlPr>
                      </m:sSubPr>
                      <m:e>
                        <m:r>
                          <a:rPr lang="en-US" sz="1400" i="1">
                            <a:solidFill>
                              <a:srgbClr val="000000"/>
                            </a:solidFill>
                            <a:latin typeface="Cambria Math" panose="02040503050406030204" pitchFamily="18" charset="0"/>
                            <a:ea typeface="Cambria Math" panose="02040503050406030204" pitchFamily="18" charset="0"/>
                            <a:cs typeface="Arial" panose="020B0604020202020204" pitchFamily="34" charset="0"/>
                          </a:rPr>
                          <m:t>𝑁</m:t>
                        </m:r>
                      </m:e>
                      <m:sub>
                        <m:r>
                          <a:rPr lang="en-US" sz="1400" i="1">
                            <a:solidFill>
                              <a:srgbClr val="000000"/>
                            </a:solidFill>
                            <a:latin typeface="Cambria Math" panose="02040503050406030204" pitchFamily="18" charset="0"/>
                            <a:ea typeface="Cambria Math" panose="02040503050406030204" pitchFamily="18" charset="0"/>
                            <a:cs typeface="Arial" panose="020B0604020202020204" pitchFamily="34" charset="0"/>
                          </a:rPr>
                          <m:t>𝑏𝑖𝑛</m:t>
                        </m:r>
                      </m:sub>
                    </m:sSub>
                  </m:oMath>
                </a14:m>
                <a:r>
                  <a:rPr lang="en-US" sz="1400" dirty="0">
                    <a:solidFill>
                      <a:srgbClr val="000000"/>
                    </a:solidFill>
                    <a:ea typeface="Times New Roman" charset="0"/>
                    <a:cs typeface="Arial" panose="020B0604020202020204" pitchFamily="34" charset="0"/>
                  </a:rPr>
                  <a:t>:  normalized number of entries, </a:t>
                </a:r>
              </a:p>
              <a:p>
                <a14:m>
                  <m:oMath xmlns:m="http://schemas.openxmlformats.org/officeDocument/2006/math">
                    <m:sSub>
                      <m:sSubPr>
                        <m:ctrlPr>
                          <a:rPr lang="en-US" sz="1400" i="1">
                            <a:solidFill>
                              <a:srgbClr val="000000"/>
                            </a:solidFill>
                            <a:latin typeface="Cambria Math" panose="02040503050406030204" pitchFamily="18" charset="0"/>
                            <a:ea typeface="Cambria Math" panose="02040503050406030204" pitchFamily="18" charset="0"/>
                            <a:cs typeface="Arial" panose="020B0604020202020204" pitchFamily="34" charset="0"/>
                          </a:rPr>
                        </m:ctrlPr>
                      </m:sSubPr>
                      <m:e>
                        <m:r>
                          <a:rPr lang="en-US" sz="14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𝑓</m:t>
                        </m:r>
                      </m:e>
                      <m:sub>
                        <m:r>
                          <a:rPr lang="en-US" sz="14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𝑤</m:t>
                        </m:r>
                        <m:r>
                          <a:rPr lang="en-US" sz="14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r>
                          <a:rPr lang="en-US" sz="1400" i="1">
                            <a:solidFill>
                              <a:srgbClr val="000000"/>
                            </a:solidFill>
                            <a:latin typeface="Cambria Math" panose="02040503050406030204" pitchFamily="18" charset="0"/>
                            <a:ea typeface="Cambria Math" panose="02040503050406030204" pitchFamily="18" charset="0"/>
                            <a:cs typeface="Arial" panose="020B0604020202020204" pitchFamily="34" charset="0"/>
                          </a:rPr>
                          <m:t>𝑏𝑖𝑛</m:t>
                        </m:r>
                      </m:sub>
                    </m:sSub>
                  </m:oMath>
                </a14:m>
                <a:r>
                  <a:rPr lang="en-US" sz="1400" dirty="0">
                    <a:solidFill>
                      <a:srgbClr val="000000"/>
                    </a:solidFill>
                    <a:ea typeface="Times New Roman" charset="0"/>
                    <a:cs typeface="Arial" panose="020B0604020202020204" pitchFamily="34" charset="0"/>
                  </a:rPr>
                  <a:t>: weight factor, </a:t>
                </a:r>
                <a14:m>
                  <m:oMath xmlns:m="http://schemas.openxmlformats.org/officeDocument/2006/math">
                    <m:sSub>
                      <m:sSubPr>
                        <m:ctrlPr>
                          <a:rPr lang="en-US" sz="1400" i="1">
                            <a:solidFill>
                              <a:srgbClr val="000000"/>
                            </a:solidFill>
                            <a:latin typeface="Cambria Math" panose="02040503050406030204" pitchFamily="18" charset="0"/>
                            <a:ea typeface="Cambria Math" panose="02040503050406030204" pitchFamily="18" charset="0"/>
                            <a:cs typeface="Arial" panose="020B0604020202020204" pitchFamily="34" charset="0"/>
                          </a:rPr>
                        </m:ctrlPr>
                      </m:sSubPr>
                      <m:e>
                        <m:r>
                          <a:rPr lang="en-US" sz="1400" i="1">
                            <a:solidFill>
                              <a:srgbClr val="000000"/>
                            </a:solidFill>
                            <a:latin typeface="Cambria Math" panose="02040503050406030204" pitchFamily="18" charset="0"/>
                            <a:ea typeface="Cambria Math" panose="02040503050406030204" pitchFamily="18" charset="0"/>
                            <a:cs typeface="Arial" panose="020B0604020202020204" pitchFamily="34" charset="0"/>
                          </a:rPr>
                          <m:t>𝑂</m:t>
                        </m:r>
                      </m:e>
                      <m:sub>
                        <m:r>
                          <a:rPr lang="en-US" sz="1400" i="1">
                            <a:solidFill>
                              <a:srgbClr val="000000"/>
                            </a:solidFill>
                            <a:latin typeface="Cambria Math" panose="02040503050406030204" pitchFamily="18" charset="0"/>
                            <a:ea typeface="Cambria Math" panose="02040503050406030204" pitchFamily="18" charset="0"/>
                            <a:cs typeface="Arial" panose="020B0604020202020204" pitchFamily="34" charset="0"/>
                          </a:rPr>
                          <m:t>𝑏𝑖𝑛</m:t>
                        </m:r>
                      </m:sub>
                    </m:sSub>
                  </m:oMath>
                </a14:m>
                <a:r>
                  <a:rPr lang="en-US" sz="1400" dirty="0">
                    <a:solidFill>
                      <a:srgbClr val="000000"/>
                    </a:solidFill>
                    <a:ea typeface="Times New Roman" charset="0"/>
                    <a:cs typeface="Arial" panose="020B0604020202020204" pitchFamily="34" charset="0"/>
                  </a:rPr>
                  <a:t>  : observables</a:t>
                </a:r>
              </a:p>
              <a:p>
                <a14:m>
                  <m:oMath xmlns:m="http://schemas.openxmlformats.org/officeDocument/2006/math">
                    <m:sSub>
                      <m:sSubPr>
                        <m:ctrlPr>
                          <a:rPr lang="en-US" sz="1400" i="1" smtClean="0">
                            <a:solidFill>
                              <a:srgbClr val="000000"/>
                            </a:solidFill>
                            <a:latin typeface="Cambria Math" panose="02040503050406030204" pitchFamily="18" charset="0"/>
                            <a:cs typeface="Arial" panose="020B0604020202020204" pitchFamily="34" charset="0"/>
                          </a:rPr>
                        </m:ctrlPr>
                      </m:sSubPr>
                      <m:e>
                        <m:r>
                          <m:rPr>
                            <m:nor/>
                          </m:rPr>
                          <a:rPr lang="en-US" sz="1400">
                            <a:solidFill>
                              <a:srgbClr val="000000"/>
                            </a:solidFill>
                            <a:latin typeface="Cambria Math" panose="02040503050406030204" pitchFamily="18" charset="0"/>
                            <a:cs typeface="Arial" panose="020B0604020202020204" pitchFamily="34" charset="0"/>
                          </a:rPr>
                          <m:t>S</m:t>
                        </m:r>
                      </m:e>
                      <m:sub>
                        <m:r>
                          <a:rPr lang="en-US" sz="1400" i="1" dirty="0">
                            <a:solidFill>
                              <a:srgbClr val="000000"/>
                            </a:solidFill>
                            <a:latin typeface="Cambria Math" panose="02040503050406030204" pitchFamily="18" charset="0"/>
                            <a:ea typeface="Times New Roman" charset="0"/>
                            <a:cs typeface="Arial" panose="020B0604020202020204" pitchFamily="34" charset="0"/>
                          </a:rPr>
                          <m:t>𝑂</m:t>
                        </m:r>
                      </m:sub>
                    </m:sSub>
                  </m:oMath>
                </a14:m>
                <a:r>
                  <a:rPr lang="en-US" sz="1400" dirty="0">
                    <a:solidFill>
                      <a:srgbClr val="000000"/>
                    </a:solidFill>
                    <a:ea typeface="Times New Roman" charset="0"/>
                    <a:cs typeface="Arial" panose="020B0604020202020204" pitchFamily="34" charset="0"/>
                  </a:rPr>
                  <a:t> and </a:t>
                </a:r>
                <a14:m>
                  <m:oMath xmlns:m="http://schemas.openxmlformats.org/officeDocument/2006/math">
                    <m:sSub>
                      <m:sSubPr>
                        <m:ctrlPr>
                          <a:rPr lang="en-US" sz="1400" i="1">
                            <a:solidFill>
                              <a:srgbClr val="000000"/>
                            </a:solidFill>
                            <a:latin typeface="Cambria Math" panose="02040503050406030204" pitchFamily="18" charset="0"/>
                            <a:cs typeface="Arial" panose="020B0604020202020204" pitchFamily="34" charset="0"/>
                          </a:rPr>
                        </m:ctrlPr>
                      </m:sSubPr>
                      <m:e>
                        <m:r>
                          <m:rPr>
                            <m:nor/>
                          </m:rPr>
                          <a:rPr lang="en-US" sz="1400">
                            <a:solidFill>
                              <a:srgbClr val="000000"/>
                            </a:solidFill>
                            <a:latin typeface="Cambria Math" panose="02040503050406030204" pitchFamily="18" charset="0"/>
                            <a:cs typeface="Arial" panose="020B0604020202020204" pitchFamily="34" charset="0"/>
                          </a:rPr>
                          <m:t>S</m:t>
                        </m:r>
                      </m:e>
                      <m:sub>
                        <m:r>
                          <a:rPr lang="en-US" sz="1400" b="0" i="1" smtClean="0">
                            <a:solidFill>
                              <a:srgbClr val="000000"/>
                            </a:solidFill>
                            <a:latin typeface="Cambria Math" panose="02040503050406030204" pitchFamily="18" charset="0"/>
                            <a:cs typeface="Arial" panose="020B0604020202020204" pitchFamily="34" charset="0"/>
                          </a:rPr>
                          <m:t>𝑤</m:t>
                        </m:r>
                      </m:sub>
                    </m:sSub>
                  </m:oMath>
                </a14:m>
                <a:r>
                  <a:rPr lang="en-US" sz="1400" dirty="0">
                    <a:solidFill>
                      <a:srgbClr val="000000"/>
                    </a:solidFill>
                    <a:ea typeface="Times New Roman" charset="0"/>
                    <a:cs typeface="Arial" panose="020B0604020202020204" pitchFamily="34" charset="0"/>
                  </a:rPr>
                  <a:t> are the sum of the observable and weight entries in total, respectively. </a:t>
                </a:r>
              </a:p>
            </p:txBody>
          </p:sp>
        </mc:Choice>
        <mc:Fallback xmlns="">
          <p:sp>
            <p:nvSpPr>
              <p:cNvPr id="23" name="TextBox 22">
                <a:extLst>
                  <a:ext uri="{FF2B5EF4-FFF2-40B4-BE49-F238E27FC236}">
                    <a16:creationId xmlns:a16="http://schemas.microsoft.com/office/drawing/2014/main" id="{B205B296-AA1F-5340-97F4-061FDC1469EA}"/>
                  </a:ext>
                </a:extLst>
              </p:cNvPr>
              <p:cNvSpPr txBox="1">
                <a:spLocks noRot="1" noChangeAspect="1" noMove="1" noResize="1" noEditPoints="1" noAdjustHandles="1" noChangeArrowheads="1" noChangeShapeType="1" noTextEdit="1"/>
              </p:cNvSpPr>
              <p:nvPr/>
            </p:nvSpPr>
            <p:spPr>
              <a:xfrm>
                <a:off x="8683269" y="4306682"/>
                <a:ext cx="3530496" cy="963534"/>
              </a:xfrm>
              <a:prstGeom prst="rect">
                <a:avLst/>
              </a:prstGeom>
              <a:blipFill>
                <a:blip r:embed="rId11"/>
                <a:stretch>
                  <a:fillRect l="-358" b="-5128"/>
                </a:stretch>
              </a:blipFill>
            </p:spPr>
            <p:txBody>
              <a:bodyPr/>
              <a:lstStyle/>
              <a:p>
                <a:r>
                  <a:rPr lang="en-CN">
                    <a:noFill/>
                  </a:rPr>
                  <a:t> </a:t>
                </a:r>
              </a:p>
            </p:txBody>
          </p:sp>
        </mc:Fallback>
      </mc:AlternateContent>
      <p:sp>
        <p:nvSpPr>
          <p:cNvPr id="4" name="Footer Placeholder 3">
            <a:extLst>
              <a:ext uri="{FF2B5EF4-FFF2-40B4-BE49-F238E27FC236}">
                <a16:creationId xmlns:a16="http://schemas.microsoft.com/office/drawing/2014/main" id="{F7A6EAA3-4AB3-2848-8DFA-639153C3F5F5}"/>
              </a:ext>
            </a:extLst>
          </p:cNvPr>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2" name="Date Placeholder 1">
            <a:extLst>
              <a:ext uri="{FF2B5EF4-FFF2-40B4-BE49-F238E27FC236}">
                <a16:creationId xmlns:a16="http://schemas.microsoft.com/office/drawing/2014/main" id="{95EBB737-2FA6-2E4E-8D66-4BECDE26C569}"/>
              </a:ext>
            </a:extLst>
          </p:cNvPr>
          <p:cNvSpPr>
            <a:spLocks noGrp="1"/>
          </p:cNvSpPr>
          <p:nvPr>
            <p:ph type="dt" sz="half" idx="10"/>
          </p:nvPr>
        </p:nvSpPr>
        <p:spPr/>
        <p:txBody>
          <a:bodyPr/>
          <a:lstStyle/>
          <a:p>
            <a:r>
              <a:rPr kumimoji="1" lang="en-US" altLang="zh-CN"/>
              <a:t>Yufu Lin</a:t>
            </a:r>
            <a:endParaRPr kumimoji="1" lang="zh-CN" altLang="en-US"/>
          </a:p>
        </p:txBody>
      </p:sp>
      <p:sp>
        <p:nvSpPr>
          <p:cNvPr id="8" name="Slide Number Placeholder 7">
            <a:extLst>
              <a:ext uri="{FF2B5EF4-FFF2-40B4-BE49-F238E27FC236}">
                <a16:creationId xmlns:a16="http://schemas.microsoft.com/office/drawing/2014/main" id="{B0880011-1FA6-654A-97D5-C34C5C483596}"/>
              </a:ext>
            </a:extLst>
          </p:cNvPr>
          <p:cNvSpPr>
            <a:spLocks noGrp="1"/>
          </p:cNvSpPr>
          <p:nvPr>
            <p:ph type="sldNum" sz="quarter" idx="12"/>
          </p:nvPr>
        </p:nvSpPr>
        <p:spPr/>
        <p:txBody>
          <a:bodyPr/>
          <a:lstStyle/>
          <a:p>
            <a:fld id="{4E9CE723-9E13-E64D-969C-AFC3C0AC44EC}" type="slidenum">
              <a:rPr kumimoji="1" lang="zh-CN" altLang="en-US" smtClean="0"/>
              <a:t>7</a:t>
            </a:fld>
            <a:endParaRPr kumimoji="1" lang="zh-CN" altLang="en-US"/>
          </a:p>
        </p:txBody>
      </p:sp>
    </p:spTree>
    <p:extLst>
      <p:ext uri="{BB962C8B-B14F-4D97-AF65-F5344CB8AC3E}">
        <p14:creationId xmlns:p14="http://schemas.microsoft.com/office/powerpoint/2010/main" val="2382311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2"/>
          <p:cNvSpPr/>
          <p:nvPr/>
        </p:nvSpPr>
        <p:spPr>
          <a:xfrm>
            <a:off x="2" y="175869"/>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r>
              <a:rPr lang="en-US" sz="2800" spc="-1" dirty="0">
                <a:uFill>
                  <a:solidFill>
                    <a:srgbClr val="FFFFFF"/>
                  </a:solidFill>
                </a:uFill>
              </a:rPr>
              <a:t>Matching check</a:t>
            </a:r>
          </a:p>
        </p:txBody>
      </p:sp>
      <p:sp>
        <p:nvSpPr>
          <p:cNvPr id="65" name="Line 7">
            <a:extLst>
              <a:ext uri="{FF2B5EF4-FFF2-40B4-BE49-F238E27FC236}">
                <a16:creationId xmlns:a16="http://schemas.microsoft.com/office/drawing/2014/main" id="{C26C068D-CE5F-8C44-8BA2-736250BF5995}"/>
              </a:ext>
            </a:extLst>
          </p:cNvPr>
          <p:cNvSpPr/>
          <p:nvPr/>
        </p:nvSpPr>
        <p:spPr>
          <a:xfrm flipV="1">
            <a:off x="349250" y="77100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pic>
        <p:nvPicPr>
          <p:cNvPr id="13" name="图片 7">
            <a:extLst>
              <a:ext uri="{FF2B5EF4-FFF2-40B4-BE49-F238E27FC236}">
                <a16:creationId xmlns:a16="http://schemas.microsoft.com/office/drawing/2014/main" id="{5518FDD3-033B-5748-BAF8-756177AABB19}"/>
              </a:ext>
            </a:extLst>
          </p:cNvPr>
          <p:cNvPicPr>
            <a:picLocks noChangeAspect="1"/>
          </p:cNvPicPr>
          <p:nvPr/>
        </p:nvPicPr>
        <p:blipFill>
          <a:blip r:embed="rId3"/>
          <a:stretch>
            <a:fillRect/>
          </a:stretch>
        </p:blipFill>
        <p:spPr>
          <a:xfrm>
            <a:off x="-1" y="78249"/>
            <a:ext cx="837116" cy="646331"/>
          </a:xfrm>
          <a:prstGeom prst="rect">
            <a:avLst/>
          </a:prstGeom>
        </p:spPr>
      </p:pic>
      <p:sp>
        <p:nvSpPr>
          <p:cNvPr id="34" name="Line 7">
            <a:extLst>
              <a:ext uri="{FF2B5EF4-FFF2-40B4-BE49-F238E27FC236}">
                <a16:creationId xmlns:a16="http://schemas.microsoft.com/office/drawing/2014/main" id="{F8DD175F-36C0-F941-940B-6A452A5053DE}"/>
              </a:ext>
            </a:extLst>
          </p:cNvPr>
          <p:cNvSpPr/>
          <p:nvPr/>
        </p:nvSpPr>
        <p:spPr>
          <a:xfrm>
            <a:off x="0" y="6420226"/>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7E739C2-7C90-E043-AF5F-EE4056C61BFF}"/>
                  </a:ext>
                </a:extLst>
              </p:cNvPr>
              <p:cNvSpPr txBox="1"/>
              <p:nvPr/>
            </p:nvSpPr>
            <p:spPr>
              <a:xfrm>
                <a:off x="6705600" y="3234043"/>
                <a:ext cx="4922520" cy="954107"/>
              </a:xfrm>
              <a:prstGeom prst="rect">
                <a:avLst/>
              </a:prstGeom>
              <a:noFill/>
            </p:spPr>
            <p:txBody>
              <a:bodyPr wrap="square" rtlCol="0">
                <a:spAutoFit/>
              </a:bodyPr>
              <a:lstStyle/>
              <a:p>
                <a:pPr marL="342900" indent="-342900">
                  <a:buFont typeface="Wingdings" pitchFamily="2" charset="2"/>
                  <a:buChar char="Ø"/>
                </a:pPr>
                <a:r>
                  <a:rPr lang="en-US" sz="2800" dirty="0">
                    <a:solidFill>
                      <a:schemeClr val="tx1"/>
                    </a:solidFill>
                    <a:ea typeface="Times New Roman" charset="0"/>
                    <a:cs typeface="Arial" panose="020B0604020202020204" pitchFamily="34" charset="0"/>
                  </a:rPr>
                  <a:t>The difference </a:t>
                </a:r>
                <a:r>
                  <a:rPr lang="en-US" sz="2800" dirty="0">
                    <a:ea typeface="Times New Roman" charset="0"/>
                    <a:cs typeface="Arial" panose="020B0604020202020204" pitchFamily="34" charset="0"/>
                  </a:rPr>
                  <a:t>in</a:t>
                </a:r>
                <a:r>
                  <a:rPr lang="en-US" sz="2800" dirty="0">
                    <a:solidFill>
                      <a:schemeClr val="tx1"/>
                    </a:solidFill>
                    <a:ea typeface="Times New Roman" charset="0"/>
                    <a:cs typeface="Arial" panose="020B0604020202020204" pitchFamily="34" charset="0"/>
                  </a:rPr>
                  <a:t> </a:t>
                </a:r>
                <a14:m>
                  <m:oMath xmlns:m="http://schemas.openxmlformats.org/officeDocument/2006/math">
                    <m:sSub>
                      <m:sSubPr>
                        <m:ctrlPr>
                          <a:rPr lang="en-US" sz="2800" i="1">
                            <a:solidFill>
                              <a:schemeClr val="tx1"/>
                            </a:solidFill>
                            <a:latin typeface="Cambria Math" panose="02040503050406030204" pitchFamily="18" charset="0"/>
                            <a:cs typeface="Arial" panose="020B0604020202020204" pitchFamily="34" charset="0"/>
                          </a:rPr>
                        </m:ctrlPr>
                      </m:sSubPr>
                      <m:e>
                        <m:r>
                          <a:rPr lang="en-US" sz="2800" i="1">
                            <a:solidFill>
                              <a:schemeClr val="tx1"/>
                            </a:solidFill>
                            <a:latin typeface="Cambria Math" panose="02040503050406030204" pitchFamily="18" charset="0"/>
                            <a:cs typeface="Arial" panose="020B0604020202020204" pitchFamily="34" charset="0"/>
                          </a:rPr>
                          <m:t>𝑁</m:t>
                        </m:r>
                      </m:e>
                      <m:sub>
                        <m:r>
                          <a:rPr lang="en-US" sz="2800" i="1">
                            <a:solidFill>
                              <a:schemeClr val="tx1"/>
                            </a:solidFill>
                            <a:latin typeface="Cambria Math" panose="02040503050406030204" pitchFamily="18" charset="0"/>
                            <a:cs typeface="Arial" panose="020B0604020202020204" pitchFamily="34" charset="0"/>
                          </a:rPr>
                          <m:t>𝑃𝑂𝐼</m:t>
                        </m:r>
                      </m:sub>
                    </m:sSub>
                  </m:oMath>
                </a14:m>
                <a:r>
                  <a:rPr lang="en-US" sz="2800" dirty="0">
                    <a:solidFill>
                      <a:schemeClr val="tx1"/>
                    </a:solidFill>
                    <a:ea typeface="Times New Roman" charset="0"/>
                    <a:cs typeface="Arial" panose="020B0604020202020204" pitchFamily="34" charset="0"/>
                  </a:rPr>
                  <a:t> is removed with </a:t>
                </a:r>
                <a14:m>
                  <m:oMath xmlns:m="http://schemas.openxmlformats.org/officeDocument/2006/math">
                    <m:sSub>
                      <m:sSubPr>
                        <m:ctrlPr>
                          <a:rPr lang="en-US" sz="2800" i="1">
                            <a:solidFill>
                              <a:srgbClr val="000000"/>
                            </a:solidFill>
                            <a:latin typeface="Cambria Math" panose="02040503050406030204" pitchFamily="18" charset="0"/>
                            <a:cs typeface="Arial" panose="020B0604020202020204" pitchFamily="34" charset="0"/>
                          </a:rPr>
                        </m:ctrlPr>
                      </m:sSubPr>
                      <m:e>
                        <m:r>
                          <a:rPr lang="en-US" sz="2800" i="1">
                            <a:solidFill>
                              <a:srgbClr val="000000"/>
                            </a:solidFill>
                            <a:latin typeface="Cambria Math" panose="02040503050406030204" pitchFamily="18" charset="0"/>
                            <a:cs typeface="Arial" panose="020B0604020202020204" pitchFamily="34" charset="0"/>
                          </a:rPr>
                          <m:t>𝑁</m:t>
                        </m:r>
                      </m:e>
                      <m:sub>
                        <m:r>
                          <a:rPr lang="en-US" sz="2800" i="1">
                            <a:solidFill>
                              <a:srgbClr val="000000"/>
                            </a:solidFill>
                            <a:latin typeface="Cambria Math" panose="02040503050406030204" pitchFamily="18" charset="0"/>
                            <a:cs typeface="Arial" panose="020B0604020202020204" pitchFamily="34" charset="0"/>
                          </a:rPr>
                          <m:t>𝑃𝑂𝐼</m:t>
                        </m:r>
                      </m:sub>
                    </m:sSub>
                    <m:r>
                      <a:rPr lang="en-US" sz="2800" i="1">
                        <a:solidFill>
                          <a:srgbClr val="000000"/>
                        </a:solidFill>
                        <a:latin typeface="Cambria Math" panose="02040503050406030204" pitchFamily="18" charset="0"/>
                        <a:cs typeface="Arial" panose="020B0604020202020204" pitchFamily="34" charset="0"/>
                      </a:rPr>
                      <m:t> </m:t>
                    </m:r>
                  </m:oMath>
                </a14:m>
                <a:r>
                  <a:rPr lang="en-US" sz="2800" dirty="0">
                    <a:solidFill>
                      <a:schemeClr val="tx1"/>
                    </a:solidFill>
                    <a:ea typeface="Times New Roman" charset="0"/>
                    <a:cs typeface="Arial" panose="020B0604020202020204" pitchFamily="34" charset="0"/>
                  </a:rPr>
                  <a:t>match.</a:t>
                </a:r>
              </a:p>
            </p:txBody>
          </p:sp>
        </mc:Choice>
        <mc:Fallback xmlns="">
          <p:sp>
            <p:nvSpPr>
              <p:cNvPr id="14" name="TextBox 13">
                <a:extLst>
                  <a:ext uri="{FF2B5EF4-FFF2-40B4-BE49-F238E27FC236}">
                    <a16:creationId xmlns:a16="http://schemas.microsoft.com/office/drawing/2014/main" id="{47E739C2-7C90-E043-AF5F-EE4056C61BFF}"/>
                  </a:ext>
                </a:extLst>
              </p:cNvPr>
              <p:cNvSpPr txBox="1">
                <a:spLocks noRot="1" noChangeAspect="1" noMove="1" noResize="1" noEditPoints="1" noAdjustHandles="1" noChangeArrowheads="1" noChangeShapeType="1" noTextEdit="1"/>
              </p:cNvSpPr>
              <p:nvPr/>
            </p:nvSpPr>
            <p:spPr>
              <a:xfrm>
                <a:off x="6705600" y="3234043"/>
                <a:ext cx="4922520" cy="954107"/>
              </a:xfrm>
              <a:prstGeom prst="rect">
                <a:avLst/>
              </a:prstGeom>
              <a:blipFill>
                <a:blip r:embed="rId4"/>
                <a:stretch>
                  <a:fillRect l="-2320" t="-6579" b="-17105"/>
                </a:stretch>
              </a:blipFill>
            </p:spPr>
            <p:txBody>
              <a:bodyPr/>
              <a:lstStyle/>
              <a:p>
                <a:r>
                  <a:rPr lang="en-CN">
                    <a:noFill/>
                  </a:rPr>
                  <a:t> </a:t>
                </a:r>
              </a:p>
            </p:txBody>
          </p:sp>
        </mc:Fallback>
      </mc:AlternateContent>
      <p:pic>
        <p:nvPicPr>
          <p:cNvPr id="11" name="Picture 10">
            <a:extLst>
              <a:ext uri="{FF2B5EF4-FFF2-40B4-BE49-F238E27FC236}">
                <a16:creationId xmlns:a16="http://schemas.microsoft.com/office/drawing/2014/main" id="{96B52A6E-6485-E942-A6E5-4B94626B3579}"/>
              </a:ext>
            </a:extLst>
          </p:cNvPr>
          <p:cNvPicPr>
            <a:picLocks noChangeAspect="1"/>
          </p:cNvPicPr>
          <p:nvPr/>
        </p:nvPicPr>
        <p:blipFill>
          <a:blip r:embed="rId5"/>
          <a:stretch>
            <a:fillRect/>
          </a:stretch>
        </p:blipFill>
        <p:spPr>
          <a:xfrm>
            <a:off x="1233805" y="932454"/>
            <a:ext cx="4695190" cy="5423896"/>
          </a:xfrm>
          <a:prstGeom prst="rect">
            <a:avLst/>
          </a:prstGeom>
        </p:spPr>
      </p:pic>
      <p:sp>
        <p:nvSpPr>
          <p:cNvPr id="4" name="Footer Placeholder 3">
            <a:extLst>
              <a:ext uri="{FF2B5EF4-FFF2-40B4-BE49-F238E27FC236}">
                <a16:creationId xmlns:a16="http://schemas.microsoft.com/office/drawing/2014/main" id="{AFF88229-6A01-B149-9060-256076CFB389}"/>
              </a:ext>
            </a:extLst>
          </p:cNvPr>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2" name="Date Placeholder 1">
            <a:extLst>
              <a:ext uri="{FF2B5EF4-FFF2-40B4-BE49-F238E27FC236}">
                <a16:creationId xmlns:a16="http://schemas.microsoft.com/office/drawing/2014/main" id="{5758482E-8D2D-724B-8CE1-38DE6E66F198}"/>
              </a:ext>
            </a:extLst>
          </p:cNvPr>
          <p:cNvSpPr>
            <a:spLocks noGrp="1"/>
          </p:cNvSpPr>
          <p:nvPr>
            <p:ph type="dt" sz="half" idx="10"/>
          </p:nvPr>
        </p:nvSpPr>
        <p:spPr/>
        <p:txBody>
          <a:bodyPr/>
          <a:lstStyle/>
          <a:p>
            <a:r>
              <a:rPr kumimoji="1" lang="en-US" altLang="zh-CN"/>
              <a:t>Yufu Lin</a:t>
            </a:r>
            <a:endParaRPr kumimoji="1" lang="zh-CN" altLang="en-US"/>
          </a:p>
        </p:txBody>
      </p:sp>
      <p:sp>
        <p:nvSpPr>
          <p:cNvPr id="3" name="Slide Number Placeholder 2">
            <a:extLst>
              <a:ext uri="{FF2B5EF4-FFF2-40B4-BE49-F238E27FC236}">
                <a16:creationId xmlns:a16="http://schemas.microsoft.com/office/drawing/2014/main" id="{0D577146-8428-E44A-8BF2-672E2C5F912C}"/>
              </a:ext>
            </a:extLst>
          </p:cNvPr>
          <p:cNvSpPr>
            <a:spLocks noGrp="1"/>
          </p:cNvSpPr>
          <p:nvPr>
            <p:ph type="sldNum" sz="quarter" idx="12"/>
          </p:nvPr>
        </p:nvSpPr>
        <p:spPr/>
        <p:txBody>
          <a:bodyPr/>
          <a:lstStyle/>
          <a:p>
            <a:fld id="{4E9CE723-9E13-E64D-969C-AFC3C0AC44EC}" type="slidenum">
              <a:rPr kumimoji="1" lang="zh-CN" altLang="en-US" smtClean="0"/>
              <a:t>8</a:t>
            </a:fld>
            <a:endParaRPr kumimoji="1" lang="zh-CN" altLang="en-US"/>
          </a:p>
        </p:txBody>
      </p:sp>
    </p:spTree>
    <p:extLst>
      <p:ext uri="{BB962C8B-B14F-4D97-AF65-F5344CB8AC3E}">
        <p14:creationId xmlns:p14="http://schemas.microsoft.com/office/powerpoint/2010/main" val="250277300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2"/>
          <p:cNvSpPr/>
          <p:nvPr/>
        </p:nvSpPr>
        <p:spPr>
          <a:xfrm>
            <a:off x="2" y="175869"/>
            <a:ext cx="12191998" cy="75134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r>
              <a:rPr lang="en-US" sz="2800" spc="-1" dirty="0">
                <a:uFill>
                  <a:solidFill>
                    <a:srgbClr val="FFFFFF"/>
                  </a:solidFill>
                </a:uFill>
              </a:rPr>
              <a:t>3-particles nonflow effect in forced match with HIJING</a:t>
            </a:r>
          </a:p>
        </p:txBody>
      </p:sp>
      <p:sp>
        <p:nvSpPr>
          <p:cNvPr id="65" name="Line 7">
            <a:extLst>
              <a:ext uri="{FF2B5EF4-FFF2-40B4-BE49-F238E27FC236}">
                <a16:creationId xmlns:a16="http://schemas.microsoft.com/office/drawing/2014/main" id="{C26C068D-CE5F-8C44-8BA2-736250BF5995}"/>
              </a:ext>
            </a:extLst>
          </p:cNvPr>
          <p:cNvSpPr/>
          <p:nvPr/>
        </p:nvSpPr>
        <p:spPr>
          <a:xfrm flipV="1">
            <a:off x="349250" y="771003"/>
            <a:ext cx="11493499" cy="8097"/>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pic>
        <p:nvPicPr>
          <p:cNvPr id="13" name="图片 7">
            <a:extLst>
              <a:ext uri="{FF2B5EF4-FFF2-40B4-BE49-F238E27FC236}">
                <a16:creationId xmlns:a16="http://schemas.microsoft.com/office/drawing/2014/main" id="{5518FDD3-033B-5748-BAF8-756177AABB19}"/>
              </a:ext>
            </a:extLst>
          </p:cNvPr>
          <p:cNvPicPr>
            <a:picLocks noChangeAspect="1"/>
          </p:cNvPicPr>
          <p:nvPr/>
        </p:nvPicPr>
        <p:blipFill>
          <a:blip r:embed="rId3"/>
          <a:stretch>
            <a:fillRect/>
          </a:stretch>
        </p:blipFill>
        <p:spPr>
          <a:xfrm>
            <a:off x="-1" y="78249"/>
            <a:ext cx="837116" cy="646331"/>
          </a:xfrm>
          <a:prstGeom prst="rect">
            <a:avLst/>
          </a:prstGeom>
        </p:spPr>
      </p:pic>
      <p:sp>
        <p:nvSpPr>
          <p:cNvPr id="15" name="Line 7">
            <a:extLst>
              <a:ext uri="{FF2B5EF4-FFF2-40B4-BE49-F238E27FC236}">
                <a16:creationId xmlns:a16="http://schemas.microsoft.com/office/drawing/2014/main" id="{1491F62A-1E8F-BD43-908C-6CE764C1C004}"/>
              </a:ext>
            </a:extLst>
          </p:cNvPr>
          <p:cNvSpPr/>
          <p:nvPr/>
        </p:nvSpPr>
        <p:spPr>
          <a:xfrm>
            <a:off x="0" y="6420226"/>
            <a:ext cx="12191999" cy="1"/>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a:lstStyle/>
          <a:p>
            <a:endParaRPr lang="zh-CN" altLang="en-US" dirty="0"/>
          </a:p>
        </p:txBody>
      </p:sp>
      <p:sp>
        <p:nvSpPr>
          <p:cNvPr id="6" name="TextBox 5">
            <a:extLst>
              <a:ext uri="{FF2B5EF4-FFF2-40B4-BE49-F238E27FC236}">
                <a16:creationId xmlns:a16="http://schemas.microsoft.com/office/drawing/2014/main" id="{2076A337-C26E-004B-A4AC-F9BDE9CC4B86}"/>
              </a:ext>
            </a:extLst>
          </p:cNvPr>
          <p:cNvSpPr txBox="1"/>
          <p:nvPr/>
        </p:nvSpPr>
        <p:spPr>
          <a:xfrm>
            <a:off x="5169898" y="5300261"/>
            <a:ext cx="6881404" cy="461665"/>
          </a:xfrm>
          <a:prstGeom prst="rect">
            <a:avLst/>
          </a:prstGeom>
          <a:noFill/>
        </p:spPr>
        <p:txBody>
          <a:bodyPr wrap="square" rtlCol="0">
            <a:spAutoFit/>
          </a:bodyPr>
          <a:lstStyle/>
          <a:p>
            <a:pPr marL="342900" indent="-342900">
              <a:buFont typeface="Wingdings" pitchFamily="2" charset="2"/>
              <a:buChar char="ü"/>
            </a:pPr>
            <a:r>
              <a:rPr lang="en-US" sz="2400" dirty="0">
                <a:solidFill>
                  <a:srgbClr val="000000"/>
                </a:solidFill>
                <a:ea typeface="Times New Roman" charset="0"/>
                <a:cs typeface="Arial" panose="020B0604020202020204" pitchFamily="34" charset="0"/>
              </a:rPr>
              <a:t>Nonflow effect has been cancel with matched.</a:t>
            </a:r>
          </a:p>
        </p:txBody>
      </p:sp>
      <p:sp>
        <p:nvSpPr>
          <p:cNvPr id="4" name="Footer Placeholder 3">
            <a:extLst>
              <a:ext uri="{FF2B5EF4-FFF2-40B4-BE49-F238E27FC236}">
                <a16:creationId xmlns:a16="http://schemas.microsoft.com/office/drawing/2014/main" id="{F7A6EAA3-4AB3-2848-8DFA-639153C3F5F5}"/>
              </a:ext>
            </a:extLst>
          </p:cNvPr>
          <p:cNvSpPr>
            <a:spLocks noGrp="1"/>
          </p:cNvSpPr>
          <p:nvPr>
            <p:ph type="ftr" sz="quarter" idx="11"/>
          </p:nvPr>
        </p:nvSpPr>
        <p:spPr/>
        <p:txBody>
          <a:bodyPr/>
          <a:lstStyle/>
          <a:p>
            <a:r>
              <a:rPr kumimoji="1" lang="en-US" altLang="zh-CN"/>
              <a:t>Spicy Gluons (</a:t>
            </a:r>
            <a:r>
              <a:rPr kumimoji="1" lang="zh-CN" altLang="en-US"/>
              <a:t>胶麻</a:t>
            </a:r>
            <a:r>
              <a:rPr kumimoji="1" lang="en-US" altLang="zh-CN"/>
              <a:t>) 2024, Hefei, May 15-18, 2024</a:t>
            </a:r>
            <a:endParaRPr kumimoji="1" lang="zh-CN" altLang="en-US"/>
          </a:p>
        </p:txBody>
      </p:sp>
      <p:sp>
        <p:nvSpPr>
          <p:cNvPr id="2" name="Date Placeholder 1">
            <a:extLst>
              <a:ext uri="{FF2B5EF4-FFF2-40B4-BE49-F238E27FC236}">
                <a16:creationId xmlns:a16="http://schemas.microsoft.com/office/drawing/2014/main" id="{95EBB737-2FA6-2E4E-8D66-4BECDE26C569}"/>
              </a:ext>
            </a:extLst>
          </p:cNvPr>
          <p:cNvSpPr>
            <a:spLocks noGrp="1"/>
          </p:cNvSpPr>
          <p:nvPr>
            <p:ph type="dt" sz="half" idx="10"/>
          </p:nvPr>
        </p:nvSpPr>
        <p:spPr/>
        <p:txBody>
          <a:bodyPr/>
          <a:lstStyle/>
          <a:p>
            <a:r>
              <a:rPr kumimoji="1" lang="en-US" altLang="zh-CN"/>
              <a:t>Yufu Lin</a:t>
            </a:r>
            <a:endParaRPr kumimoji="1" lang="zh-CN" altLang="en-US"/>
          </a:p>
        </p:txBody>
      </p:sp>
      <p:sp>
        <p:nvSpPr>
          <p:cNvPr id="8" name="Slide Number Placeholder 7">
            <a:extLst>
              <a:ext uri="{FF2B5EF4-FFF2-40B4-BE49-F238E27FC236}">
                <a16:creationId xmlns:a16="http://schemas.microsoft.com/office/drawing/2014/main" id="{B0880011-1FA6-654A-97D5-C34C5C483596}"/>
              </a:ext>
            </a:extLst>
          </p:cNvPr>
          <p:cNvSpPr>
            <a:spLocks noGrp="1"/>
          </p:cNvSpPr>
          <p:nvPr>
            <p:ph type="sldNum" sz="quarter" idx="12"/>
          </p:nvPr>
        </p:nvSpPr>
        <p:spPr/>
        <p:txBody>
          <a:bodyPr/>
          <a:lstStyle/>
          <a:p>
            <a:fld id="{4E9CE723-9E13-E64D-969C-AFC3C0AC44EC}" type="slidenum">
              <a:rPr kumimoji="1" lang="zh-CN" altLang="en-US" smtClean="0"/>
              <a:t>9</a:t>
            </a:fld>
            <a:endParaRPr kumimoji="1" lang="zh-CN" altLang="en-US"/>
          </a:p>
        </p:txBody>
      </p:sp>
      <p:pic>
        <p:nvPicPr>
          <p:cNvPr id="29" name="Picture 28">
            <a:extLst>
              <a:ext uri="{FF2B5EF4-FFF2-40B4-BE49-F238E27FC236}">
                <a16:creationId xmlns:a16="http://schemas.microsoft.com/office/drawing/2014/main" id="{A0BB39E0-C9C7-1E49-9834-D3664F918C29}"/>
              </a:ext>
            </a:extLst>
          </p:cNvPr>
          <p:cNvPicPr>
            <a:picLocks noChangeAspect="1"/>
          </p:cNvPicPr>
          <p:nvPr/>
        </p:nvPicPr>
        <p:blipFill>
          <a:blip r:embed="rId4"/>
          <a:stretch>
            <a:fillRect/>
          </a:stretch>
        </p:blipFill>
        <p:spPr>
          <a:xfrm>
            <a:off x="-1115" y="963906"/>
            <a:ext cx="4455695" cy="5147232"/>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7DAED91-BDB5-E14E-96D4-0A7667725740}"/>
                  </a:ext>
                </a:extLst>
              </p:cNvPr>
              <p:cNvSpPr txBox="1"/>
              <p:nvPr/>
            </p:nvSpPr>
            <p:spPr>
              <a:xfrm>
                <a:off x="4454580" y="1006377"/>
                <a:ext cx="7864269" cy="4893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N" sz="2000" b="0" i="1" smtClean="0">
                              <a:solidFill>
                                <a:srgbClr val="555555"/>
                              </a:solidFill>
                              <a:effectLst/>
                              <a:latin typeface="Cambria Math" panose="02040503050406030204" pitchFamily="18" charset="0"/>
                            </a:rPr>
                          </m:ctrlPr>
                        </m:sSubPr>
                        <m:e>
                          <m:r>
                            <a:rPr lang="en-US" sz="2000" b="0" i="1" smtClean="0">
                              <a:solidFill>
                                <a:srgbClr val="555555"/>
                              </a:solidFill>
                              <a:effectLst/>
                              <a:latin typeface="Cambria Math" panose="02040503050406030204" pitchFamily="18" charset="0"/>
                            </a:rPr>
                            <m:t>𝐶</m:t>
                          </m:r>
                        </m:e>
                        <m:sub>
                          <m:r>
                            <a:rPr lang="en-US" sz="2000" b="0" i="1" smtClean="0">
                              <a:solidFill>
                                <a:srgbClr val="555555"/>
                              </a:solidFill>
                              <a:effectLst/>
                              <a:latin typeface="Cambria Math" panose="02040503050406030204" pitchFamily="18" charset="0"/>
                            </a:rPr>
                            <m:t>3</m:t>
                          </m:r>
                          <m:r>
                            <a:rPr lang="en-US" sz="2000" b="0" i="1" smtClean="0">
                              <a:solidFill>
                                <a:srgbClr val="555555"/>
                              </a:solidFill>
                              <a:effectLst/>
                              <a:latin typeface="Cambria Math" panose="02040503050406030204" pitchFamily="18" charset="0"/>
                            </a:rPr>
                            <m:t>𝑝</m:t>
                          </m:r>
                        </m:sub>
                      </m:sSub>
                      <m:r>
                        <a:rPr lang="en-CN" sz="2000" b="0" i="1" smtClean="0">
                          <a:solidFill>
                            <a:srgbClr val="555555"/>
                          </a:solidFill>
                          <a:effectLst/>
                          <a:latin typeface="Cambria Math" panose="02040503050406030204" pitchFamily="18" charset="0"/>
                          <a:ea typeface="Cambria Math" panose="02040503050406030204" pitchFamily="18" charset="0"/>
                        </a:rPr>
                        <m:t>=</m:t>
                      </m:r>
                      <m:sSup>
                        <m:sSupPr>
                          <m:ctrlPr>
                            <a:rPr lang="en-CN" sz="2000" b="0" i="1" smtClean="0">
                              <a:solidFill>
                                <a:srgbClr val="555555"/>
                              </a:solidFill>
                              <a:effectLst/>
                              <a:latin typeface="Cambria Math" panose="02040503050406030204" pitchFamily="18" charset="0"/>
                              <a:ea typeface="Cambria Math" panose="02040503050406030204" pitchFamily="18" charset="0"/>
                            </a:rPr>
                          </m:ctrlPr>
                        </m:sSupPr>
                        <m:e>
                          <m:r>
                            <a:rPr lang="en-US" sz="2000" b="0" i="1" smtClean="0">
                              <a:solidFill>
                                <a:srgbClr val="555555"/>
                              </a:solidFill>
                              <a:effectLst/>
                              <a:latin typeface="Cambria Math" panose="02040503050406030204" pitchFamily="18" charset="0"/>
                              <a:ea typeface="Cambria Math" panose="02040503050406030204" pitchFamily="18" charset="0"/>
                            </a:rPr>
                            <m:t>𝑁</m:t>
                          </m:r>
                        </m:e>
                        <m:sup>
                          <m:r>
                            <a:rPr lang="en-US" sz="2000" b="0" i="1" smtClean="0">
                              <a:solidFill>
                                <a:srgbClr val="555555"/>
                              </a:solidFill>
                              <a:effectLst/>
                              <a:latin typeface="Cambria Math" panose="02040503050406030204" pitchFamily="18" charset="0"/>
                              <a:ea typeface="Cambria Math" panose="02040503050406030204" pitchFamily="18" charset="0"/>
                            </a:rPr>
                            <m:t>2</m:t>
                          </m:r>
                        </m:sup>
                      </m:sSup>
                      <m:d>
                        <m:dPr>
                          <m:ctrlPr>
                            <a:rPr lang="en-CN" sz="2000" b="0" i="1" smtClean="0">
                              <a:solidFill>
                                <a:srgbClr val="555555"/>
                              </a:solidFill>
                              <a:effectLst/>
                              <a:latin typeface="Cambria Math" panose="02040503050406030204" pitchFamily="18" charset="0"/>
                              <a:ea typeface="Cambria Math" panose="02040503050406030204" pitchFamily="18" charset="0"/>
                            </a:rPr>
                          </m:ctrlPr>
                        </m:dPr>
                        <m:e>
                          <m:sSub>
                            <m:sSubPr>
                              <m:ctrlPr>
                                <a:rPr lang="en-CN" sz="2000" b="0" i="1" smtClean="0">
                                  <a:solidFill>
                                    <a:srgbClr val="555555"/>
                                  </a:solidFill>
                                  <a:effectLst/>
                                  <a:latin typeface="Cambria Math" panose="02040503050406030204" pitchFamily="18" charset="0"/>
                                  <a:ea typeface="Cambria Math" panose="02040503050406030204" pitchFamily="18" charset="0"/>
                                </a:rPr>
                              </m:ctrlPr>
                            </m:sSubPr>
                            <m:e>
                              <m:d>
                                <m:dPr>
                                  <m:begChr m:val="⟨"/>
                                  <m:endChr m:val="⟩"/>
                                  <m:ctrlPr>
                                    <a:rPr lang="en-CN" sz="2000" i="1">
                                      <a:solidFill>
                                        <a:srgbClr val="555555"/>
                                      </a:solidFill>
                                      <a:latin typeface="Cambria Math" panose="02040503050406030204" pitchFamily="18" charset="0"/>
                                      <a:ea typeface="Cambria Math" panose="02040503050406030204" pitchFamily="18" charset="0"/>
                                    </a:rPr>
                                  </m:ctrlPr>
                                </m:dPr>
                                <m:e>
                                  <m:r>
                                    <a:rPr lang="en-US" sz="2000" i="1">
                                      <a:solidFill>
                                        <a:srgbClr val="555555"/>
                                      </a:solidFill>
                                      <a:latin typeface="Cambria Math" panose="02040503050406030204" pitchFamily="18" charset="0"/>
                                      <a:ea typeface="Cambria Math" panose="02040503050406030204" pitchFamily="18" charset="0"/>
                                    </a:rPr>
                                    <m:t>𝑐𝑜𝑠</m:t>
                                  </m:r>
                                  <m:d>
                                    <m:dPr>
                                      <m:ctrlPr>
                                        <a:rPr lang="en-US" sz="2000" i="1">
                                          <a:solidFill>
                                            <a:srgbClr val="555555"/>
                                          </a:solidFill>
                                          <a:latin typeface="Cambria Math" panose="02040503050406030204" pitchFamily="18" charset="0"/>
                                          <a:ea typeface="Cambria Math" panose="02040503050406030204" pitchFamily="18" charset="0"/>
                                        </a:rPr>
                                      </m:ctrlPr>
                                    </m:dPr>
                                    <m:e>
                                      <m:sSub>
                                        <m:sSubPr>
                                          <m:ctrlPr>
                                            <a:rPr lang="en-US" sz="2000" i="1">
                                              <a:solidFill>
                                                <a:srgbClr val="555555"/>
                                              </a:solidFill>
                                              <a:latin typeface="Cambria Math" panose="02040503050406030204" pitchFamily="18" charset="0"/>
                                              <a:ea typeface="Cambria Math" panose="02040503050406030204" pitchFamily="18" charset="0"/>
                                            </a:rPr>
                                          </m:ctrlPr>
                                        </m:sSubPr>
                                        <m:e>
                                          <m:r>
                                            <a:rPr lang="en-US" sz="2000" i="1">
                                              <a:solidFill>
                                                <a:srgbClr val="555555"/>
                                              </a:solidFill>
                                              <a:latin typeface="Cambria Math" panose="02040503050406030204" pitchFamily="18" charset="0"/>
                                              <a:ea typeface="Cambria Math" panose="02040503050406030204" pitchFamily="18" charset="0"/>
                                            </a:rPr>
                                            <m:t>𝜙</m:t>
                                          </m:r>
                                        </m:e>
                                        <m:sub>
                                          <m:r>
                                            <a:rPr lang="en-US" sz="2000" i="1">
                                              <a:solidFill>
                                                <a:srgbClr val="555555"/>
                                              </a:solidFill>
                                              <a:latin typeface="Cambria Math" panose="02040503050406030204" pitchFamily="18" charset="0"/>
                                              <a:ea typeface="Cambria Math" panose="02040503050406030204" pitchFamily="18" charset="0"/>
                                            </a:rPr>
                                            <m:t>𝛼</m:t>
                                          </m:r>
                                        </m:sub>
                                      </m:sSub>
                                      <m:r>
                                        <a:rPr lang="en-US" sz="2000" i="1">
                                          <a:solidFill>
                                            <a:srgbClr val="555555"/>
                                          </a:solidFill>
                                          <a:latin typeface="Cambria Math" panose="02040503050406030204" pitchFamily="18" charset="0"/>
                                          <a:ea typeface="Cambria Math" panose="02040503050406030204" pitchFamily="18" charset="0"/>
                                        </a:rPr>
                                        <m:t>+</m:t>
                                      </m:r>
                                      <m:sSub>
                                        <m:sSubPr>
                                          <m:ctrlPr>
                                            <a:rPr lang="en-US" sz="2000" i="1">
                                              <a:solidFill>
                                                <a:srgbClr val="555555"/>
                                              </a:solidFill>
                                              <a:latin typeface="Cambria Math" panose="02040503050406030204" pitchFamily="18" charset="0"/>
                                              <a:ea typeface="Cambria Math" panose="02040503050406030204" pitchFamily="18" charset="0"/>
                                            </a:rPr>
                                          </m:ctrlPr>
                                        </m:sSubPr>
                                        <m:e>
                                          <m:r>
                                            <a:rPr lang="en-US" sz="2000" i="1">
                                              <a:solidFill>
                                                <a:srgbClr val="555555"/>
                                              </a:solidFill>
                                              <a:latin typeface="Cambria Math" panose="02040503050406030204" pitchFamily="18" charset="0"/>
                                              <a:ea typeface="Cambria Math" panose="02040503050406030204" pitchFamily="18" charset="0"/>
                                            </a:rPr>
                                            <m:t>𝜙</m:t>
                                          </m:r>
                                        </m:e>
                                        <m:sub>
                                          <m:r>
                                            <a:rPr lang="en-US" sz="2000" i="1">
                                              <a:solidFill>
                                                <a:srgbClr val="555555"/>
                                              </a:solidFill>
                                              <a:latin typeface="Cambria Math" panose="02040503050406030204" pitchFamily="18" charset="0"/>
                                              <a:ea typeface="Cambria Math" panose="02040503050406030204" pitchFamily="18" charset="0"/>
                                            </a:rPr>
                                            <m:t>𝛽</m:t>
                                          </m:r>
                                        </m:sub>
                                      </m:sSub>
                                      <m:r>
                                        <a:rPr lang="en-US" sz="2000" i="1">
                                          <a:solidFill>
                                            <a:srgbClr val="555555"/>
                                          </a:solidFill>
                                          <a:latin typeface="Cambria Math" panose="02040503050406030204" pitchFamily="18" charset="0"/>
                                          <a:ea typeface="Cambria Math" panose="02040503050406030204" pitchFamily="18" charset="0"/>
                                        </a:rPr>
                                        <m:t>−2</m:t>
                                      </m:r>
                                      <m:sSub>
                                        <m:sSubPr>
                                          <m:ctrlPr>
                                            <a:rPr lang="en-US" sz="2000" i="1">
                                              <a:solidFill>
                                                <a:srgbClr val="555555"/>
                                              </a:solidFill>
                                              <a:latin typeface="Cambria Math" panose="02040503050406030204" pitchFamily="18" charset="0"/>
                                              <a:ea typeface="Cambria Math" panose="02040503050406030204" pitchFamily="18" charset="0"/>
                                            </a:rPr>
                                          </m:ctrlPr>
                                        </m:sSubPr>
                                        <m:e>
                                          <m:r>
                                            <a:rPr lang="en-US" sz="2000" i="1">
                                              <a:solidFill>
                                                <a:srgbClr val="555555"/>
                                              </a:solidFill>
                                              <a:latin typeface="Cambria Math" panose="02040503050406030204" pitchFamily="18" charset="0"/>
                                              <a:ea typeface="Cambria Math" panose="02040503050406030204" pitchFamily="18" charset="0"/>
                                            </a:rPr>
                                            <m:t>𝜙</m:t>
                                          </m:r>
                                        </m:e>
                                        <m:sub>
                                          <m:r>
                                            <a:rPr lang="en-US" sz="2000" i="1">
                                              <a:solidFill>
                                                <a:srgbClr val="555555"/>
                                              </a:solidFill>
                                              <a:latin typeface="Cambria Math" panose="02040503050406030204" pitchFamily="18" charset="0"/>
                                              <a:ea typeface="Cambria Math" panose="02040503050406030204" pitchFamily="18" charset="0"/>
                                            </a:rPr>
                                            <m:t>𝑐</m:t>
                                          </m:r>
                                        </m:sub>
                                      </m:sSub>
                                    </m:e>
                                  </m:d>
                                </m:e>
                              </m:d>
                            </m:e>
                            <m:sub>
                              <m:r>
                                <a:rPr lang="en-US" sz="2000" b="0" i="1" smtClean="0">
                                  <a:solidFill>
                                    <a:srgbClr val="555555"/>
                                  </a:solidFill>
                                  <a:effectLst/>
                                  <a:latin typeface="Cambria Math" panose="02040503050406030204" pitchFamily="18" charset="0"/>
                                  <a:ea typeface="Cambria Math" panose="02040503050406030204" pitchFamily="18" charset="0"/>
                                </a:rPr>
                                <m:t>3</m:t>
                              </m:r>
                              <m:r>
                                <a:rPr lang="en-US" sz="2000" b="0" i="1" smtClean="0">
                                  <a:solidFill>
                                    <a:srgbClr val="555555"/>
                                  </a:solidFill>
                                  <a:effectLst/>
                                  <a:latin typeface="Cambria Math" panose="02040503050406030204" pitchFamily="18" charset="0"/>
                                  <a:ea typeface="Cambria Math" panose="02040503050406030204" pitchFamily="18" charset="0"/>
                                </a:rPr>
                                <m:t>𝑝</m:t>
                              </m:r>
                              <m:r>
                                <a:rPr lang="en-US" sz="2000" b="0" i="1" smtClean="0">
                                  <a:solidFill>
                                    <a:srgbClr val="555555"/>
                                  </a:solidFill>
                                  <a:effectLst/>
                                  <a:latin typeface="Cambria Math" panose="02040503050406030204" pitchFamily="18" charset="0"/>
                                  <a:ea typeface="Cambria Math" panose="02040503050406030204" pitchFamily="18" charset="0"/>
                                </a:rPr>
                                <m:t>,</m:t>
                              </m:r>
                              <m:r>
                                <a:rPr lang="en-US" sz="2000" b="0" i="1" smtClean="0">
                                  <a:solidFill>
                                    <a:srgbClr val="555555"/>
                                  </a:solidFill>
                                  <a:effectLst/>
                                  <a:latin typeface="Cambria Math" panose="02040503050406030204" pitchFamily="18" charset="0"/>
                                  <a:ea typeface="Cambria Math" panose="02040503050406030204" pitchFamily="18" charset="0"/>
                                </a:rPr>
                                <m:t>𝑂𝑆</m:t>
                              </m:r>
                            </m:sub>
                          </m:sSub>
                          <m:r>
                            <a:rPr lang="en-US" sz="2000" b="0" i="1" smtClean="0">
                              <a:solidFill>
                                <a:srgbClr val="555555"/>
                              </a:solidFill>
                              <a:effectLst/>
                              <a:latin typeface="Cambria Math" panose="02040503050406030204" pitchFamily="18" charset="0"/>
                              <a:ea typeface="Cambria Math" panose="02040503050406030204" pitchFamily="18" charset="0"/>
                            </a:rPr>
                            <m:t>−</m:t>
                          </m:r>
                          <m:sSub>
                            <m:sSubPr>
                              <m:ctrlPr>
                                <a:rPr lang="en-CN" sz="2000" i="1">
                                  <a:solidFill>
                                    <a:srgbClr val="555555"/>
                                  </a:solidFill>
                                  <a:latin typeface="Cambria Math" panose="02040503050406030204" pitchFamily="18" charset="0"/>
                                  <a:ea typeface="Cambria Math" panose="02040503050406030204" pitchFamily="18" charset="0"/>
                                </a:rPr>
                              </m:ctrlPr>
                            </m:sSubPr>
                            <m:e>
                              <m:d>
                                <m:dPr>
                                  <m:begChr m:val="⟨"/>
                                  <m:endChr m:val="⟩"/>
                                  <m:ctrlPr>
                                    <a:rPr lang="en-CN" sz="2000" i="1">
                                      <a:solidFill>
                                        <a:srgbClr val="555555"/>
                                      </a:solidFill>
                                      <a:latin typeface="Cambria Math" panose="02040503050406030204" pitchFamily="18" charset="0"/>
                                      <a:ea typeface="Cambria Math" panose="02040503050406030204" pitchFamily="18" charset="0"/>
                                    </a:rPr>
                                  </m:ctrlPr>
                                </m:dPr>
                                <m:e>
                                  <m:r>
                                    <a:rPr lang="en-US" sz="2000" i="1">
                                      <a:solidFill>
                                        <a:srgbClr val="555555"/>
                                      </a:solidFill>
                                      <a:latin typeface="Cambria Math" panose="02040503050406030204" pitchFamily="18" charset="0"/>
                                      <a:ea typeface="Cambria Math" panose="02040503050406030204" pitchFamily="18" charset="0"/>
                                    </a:rPr>
                                    <m:t>𝑐𝑜𝑠</m:t>
                                  </m:r>
                                  <m:d>
                                    <m:dPr>
                                      <m:ctrlPr>
                                        <a:rPr lang="en-US" sz="2000" i="1">
                                          <a:solidFill>
                                            <a:srgbClr val="555555"/>
                                          </a:solidFill>
                                          <a:latin typeface="Cambria Math" panose="02040503050406030204" pitchFamily="18" charset="0"/>
                                          <a:ea typeface="Cambria Math" panose="02040503050406030204" pitchFamily="18" charset="0"/>
                                        </a:rPr>
                                      </m:ctrlPr>
                                    </m:dPr>
                                    <m:e>
                                      <m:sSub>
                                        <m:sSubPr>
                                          <m:ctrlPr>
                                            <a:rPr lang="en-US" sz="2000" i="1">
                                              <a:solidFill>
                                                <a:srgbClr val="555555"/>
                                              </a:solidFill>
                                              <a:latin typeface="Cambria Math" panose="02040503050406030204" pitchFamily="18" charset="0"/>
                                              <a:ea typeface="Cambria Math" panose="02040503050406030204" pitchFamily="18" charset="0"/>
                                            </a:rPr>
                                          </m:ctrlPr>
                                        </m:sSubPr>
                                        <m:e>
                                          <m:r>
                                            <a:rPr lang="en-US" sz="2000" i="1">
                                              <a:solidFill>
                                                <a:srgbClr val="555555"/>
                                              </a:solidFill>
                                              <a:latin typeface="Cambria Math" panose="02040503050406030204" pitchFamily="18" charset="0"/>
                                              <a:ea typeface="Cambria Math" panose="02040503050406030204" pitchFamily="18" charset="0"/>
                                            </a:rPr>
                                            <m:t>𝜙</m:t>
                                          </m:r>
                                        </m:e>
                                        <m:sub>
                                          <m:r>
                                            <a:rPr lang="en-US" sz="2000" i="1">
                                              <a:solidFill>
                                                <a:srgbClr val="555555"/>
                                              </a:solidFill>
                                              <a:latin typeface="Cambria Math" panose="02040503050406030204" pitchFamily="18" charset="0"/>
                                              <a:ea typeface="Cambria Math" panose="02040503050406030204" pitchFamily="18" charset="0"/>
                                            </a:rPr>
                                            <m:t>𝛼</m:t>
                                          </m:r>
                                        </m:sub>
                                      </m:sSub>
                                      <m:r>
                                        <a:rPr lang="en-US" sz="2000" i="1">
                                          <a:solidFill>
                                            <a:srgbClr val="555555"/>
                                          </a:solidFill>
                                          <a:latin typeface="Cambria Math" panose="02040503050406030204" pitchFamily="18" charset="0"/>
                                          <a:ea typeface="Cambria Math" panose="02040503050406030204" pitchFamily="18" charset="0"/>
                                        </a:rPr>
                                        <m:t>+</m:t>
                                      </m:r>
                                      <m:sSub>
                                        <m:sSubPr>
                                          <m:ctrlPr>
                                            <a:rPr lang="en-US" sz="2000" i="1">
                                              <a:solidFill>
                                                <a:srgbClr val="555555"/>
                                              </a:solidFill>
                                              <a:latin typeface="Cambria Math" panose="02040503050406030204" pitchFamily="18" charset="0"/>
                                              <a:ea typeface="Cambria Math" panose="02040503050406030204" pitchFamily="18" charset="0"/>
                                            </a:rPr>
                                          </m:ctrlPr>
                                        </m:sSubPr>
                                        <m:e>
                                          <m:r>
                                            <a:rPr lang="en-US" sz="2000" i="1">
                                              <a:solidFill>
                                                <a:srgbClr val="555555"/>
                                              </a:solidFill>
                                              <a:latin typeface="Cambria Math" panose="02040503050406030204" pitchFamily="18" charset="0"/>
                                              <a:ea typeface="Cambria Math" panose="02040503050406030204" pitchFamily="18" charset="0"/>
                                            </a:rPr>
                                            <m:t>𝜙</m:t>
                                          </m:r>
                                        </m:e>
                                        <m:sub>
                                          <m:r>
                                            <a:rPr lang="en-US" sz="2000" i="1">
                                              <a:solidFill>
                                                <a:srgbClr val="555555"/>
                                              </a:solidFill>
                                              <a:latin typeface="Cambria Math" panose="02040503050406030204" pitchFamily="18" charset="0"/>
                                              <a:ea typeface="Cambria Math" panose="02040503050406030204" pitchFamily="18" charset="0"/>
                                            </a:rPr>
                                            <m:t>𝛽</m:t>
                                          </m:r>
                                        </m:sub>
                                      </m:sSub>
                                      <m:r>
                                        <a:rPr lang="en-US" sz="2000" i="1">
                                          <a:solidFill>
                                            <a:srgbClr val="555555"/>
                                          </a:solidFill>
                                          <a:latin typeface="Cambria Math" panose="02040503050406030204" pitchFamily="18" charset="0"/>
                                          <a:ea typeface="Cambria Math" panose="02040503050406030204" pitchFamily="18" charset="0"/>
                                        </a:rPr>
                                        <m:t>−2</m:t>
                                      </m:r>
                                      <m:sSub>
                                        <m:sSubPr>
                                          <m:ctrlPr>
                                            <a:rPr lang="en-US" sz="2000" i="1">
                                              <a:solidFill>
                                                <a:srgbClr val="555555"/>
                                              </a:solidFill>
                                              <a:latin typeface="Cambria Math" panose="02040503050406030204" pitchFamily="18" charset="0"/>
                                              <a:ea typeface="Cambria Math" panose="02040503050406030204" pitchFamily="18" charset="0"/>
                                            </a:rPr>
                                          </m:ctrlPr>
                                        </m:sSubPr>
                                        <m:e>
                                          <m:r>
                                            <a:rPr lang="en-US" sz="2000" i="1">
                                              <a:solidFill>
                                                <a:srgbClr val="555555"/>
                                              </a:solidFill>
                                              <a:latin typeface="Cambria Math" panose="02040503050406030204" pitchFamily="18" charset="0"/>
                                              <a:ea typeface="Cambria Math" panose="02040503050406030204" pitchFamily="18" charset="0"/>
                                            </a:rPr>
                                            <m:t>𝜙</m:t>
                                          </m:r>
                                        </m:e>
                                        <m:sub>
                                          <m:r>
                                            <a:rPr lang="en-US" sz="2000" i="1">
                                              <a:solidFill>
                                                <a:srgbClr val="555555"/>
                                              </a:solidFill>
                                              <a:latin typeface="Cambria Math" panose="02040503050406030204" pitchFamily="18" charset="0"/>
                                              <a:ea typeface="Cambria Math" panose="02040503050406030204" pitchFamily="18" charset="0"/>
                                            </a:rPr>
                                            <m:t>𝑐</m:t>
                                          </m:r>
                                        </m:sub>
                                      </m:sSub>
                                    </m:e>
                                  </m:d>
                                </m:e>
                              </m:d>
                            </m:e>
                            <m:sub>
                              <m:r>
                                <a:rPr lang="en-US" sz="2000" i="1">
                                  <a:solidFill>
                                    <a:srgbClr val="555555"/>
                                  </a:solidFill>
                                  <a:latin typeface="Cambria Math" panose="02040503050406030204" pitchFamily="18" charset="0"/>
                                  <a:ea typeface="Cambria Math" panose="02040503050406030204" pitchFamily="18" charset="0"/>
                                </a:rPr>
                                <m:t>3</m:t>
                              </m:r>
                              <m:r>
                                <a:rPr lang="en-US" sz="2000" i="1">
                                  <a:solidFill>
                                    <a:srgbClr val="555555"/>
                                  </a:solidFill>
                                  <a:latin typeface="Cambria Math" panose="02040503050406030204" pitchFamily="18" charset="0"/>
                                  <a:ea typeface="Cambria Math" panose="02040503050406030204" pitchFamily="18" charset="0"/>
                                </a:rPr>
                                <m:t>𝑝</m:t>
                              </m:r>
                              <m:r>
                                <a:rPr lang="en-US" sz="2000" i="1">
                                  <a:solidFill>
                                    <a:srgbClr val="555555"/>
                                  </a:solidFill>
                                  <a:latin typeface="Cambria Math" panose="02040503050406030204" pitchFamily="18" charset="0"/>
                                  <a:ea typeface="Cambria Math" panose="02040503050406030204" pitchFamily="18" charset="0"/>
                                </a:rPr>
                                <m:t>,</m:t>
                              </m:r>
                              <m:r>
                                <a:rPr lang="en-US" sz="2000" b="0" i="1" smtClean="0">
                                  <a:solidFill>
                                    <a:srgbClr val="555555"/>
                                  </a:solidFill>
                                  <a:latin typeface="Cambria Math" panose="02040503050406030204" pitchFamily="18" charset="0"/>
                                  <a:ea typeface="Cambria Math" panose="02040503050406030204" pitchFamily="18" charset="0"/>
                                </a:rPr>
                                <m:t>𝑆</m:t>
                              </m:r>
                              <m:r>
                                <a:rPr lang="en-US" sz="2000" i="1">
                                  <a:solidFill>
                                    <a:srgbClr val="555555"/>
                                  </a:solidFill>
                                  <a:latin typeface="Cambria Math" panose="02040503050406030204" pitchFamily="18" charset="0"/>
                                  <a:ea typeface="Cambria Math" panose="02040503050406030204" pitchFamily="18" charset="0"/>
                                </a:rPr>
                                <m:t>𝑆</m:t>
                              </m:r>
                            </m:sub>
                          </m:sSub>
                        </m:e>
                      </m:d>
                    </m:oMath>
                  </m:oMathPara>
                </a14:m>
                <a:endParaRPr lang="en-CN" sz="2000" b="0" i="0" dirty="0">
                  <a:solidFill>
                    <a:srgbClr val="555555"/>
                  </a:solidFill>
                  <a:effectLst/>
                </a:endParaRPr>
              </a:p>
            </p:txBody>
          </p:sp>
        </mc:Choice>
        <mc:Fallback xmlns="">
          <p:sp>
            <p:nvSpPr>
              <p:cNvPr id="28" name="TextBox 27">
                <a:extLst>
                  <a:ext uri="{FF2B5EF4-FFF2-40B4-BE49-F238E27FC236}">
                    <a16:creationId xmlns:a16="http://schemas.microsoft.com/office/drawing/2014/main" id="{27DAED91-BDB5-E14E-96D4-0A7667725740}"/>
                  </a:ext>
                </a:extLst>
              </p:cNvPr>
              <p:cNvSpPr txBox="1">
                <a:spLocks noRot="1" noChangeAspect="1" noMove="1" noResize="1" noEditPoints="1" noAdjustHandles="1" noChangeArrowheads="1" noChangeShapeType="1" noTextEdit="1"/>
              </p:cNvSpPr>
              <p:nvPr/>
            </p:nvSpPr>
            <p:spPr>
              <a:xfrm>
                <a:off x="4454580" y="1006377"/>
                <a:ext cx="7864269" cy="489365"/>
              </a:xfrm>
              <a:prstGeom prst="rect">
                <a:avLst/>
              </a:prstGeom>
              <a:blipFill>
                <a:blip r:embed="rId5"/>
                <a:stretch>
                  <a:fillRect b="-15385"/>
                </a:stretch>
              </a:blipFill>
            </p:spPr>
            <p:txBody>
              <a:bodyPr/>
              <a:lstStyle/>
              <a:p>
                <a:r>
                  <a:rPr lang="en-CN">
                    <a:noFill/>
                  </a:rPr>
                  <a:t> </a:t>
                </a:r>
              </a:p>
            </p:txBody>
          </p:sp>
        </mc:Fallback>
      </mc:AlternateContent>
      <p:pic>
        <p:nvPicPr>
          <p:cNvPr id="33" name="Picture 32">
            <a:extLst>
              <a:ext uri="{FF2B5EF4-FFF2-40B4-BE49-F238E27FC236}">
                <a16:creationId xmlns:a16="http://schemas.microsoft.com/office/drawing/2014/main" id="{E983AC4B-31F3-3C49-8A17-4CB8DB988951}"/>
              </a:ext>
            </a:extLst>
          </p:cNvPr>
          <p:cNvPicPr>
            <a:picLocks noChangeAspect="1"/>
          </p:cNvPicPr>
          <p:nvPr/>
        </p:nvPicPr>
        <p:blipFill>
          <a:blip r:embed="rId6"/>
          <a:stretch>
            <a:fillRect/>
          </a:stretch>
        </p:blipFill>
        <p:spPr>
          <a:xfrm>
            <a:off x="5233304" y="1706303"/>
            <a:ext cx="5739496" cy="3579579"/>
          </a:xfrm>
          <a:prstGeom prst="rect">
            <a:avLst/>
          </a:prstGeom>
        </p:spPr>
      </p:pic>
      <p:sp>
        <p:nvSpPr>
          <p:cNvPr id="3" name="TextBox 2">
            <a:extLst>
              <a:ext uri="{FF2B5EF4-FFF2-40B4-BE49-F238E27FC236}">
                <a16:creationId xmlns:a16="http://schemas.microsoft.com/office/drawing/2014/main" id="{CC9BA532-065D-F144-A970-FA7F415EE86F}"/>
              </a:ext>
            </a:extLst>
          </p:cNvPr>
          <p:cNvSpPr txBox="1"/>
          <p:nvPr/>
        </p:nvSpPr>
        <p:spPr>
          <a:xfrm>
            <a:off x="5662179" y="5884555"/>
            <a:ext cx="4964372" cy="584775"/>
          </a:xfrm>
          <a:prstGeom prst="rect">
            <a:avLst/>
          </a:prstGeom>
          <a:noFill/>
        </p:spPr>
        <p:txBody>
          <a:bodyPr wrap="none" rtlCol="0">
            <a:spAutoFit/>
          </a:bodyPr>
          <a:lstStyle/>
          <a:p>
            <a:pPr algn="l"/>
            <a:r>
              <a:rPr lang="en-US" sz="1600" b="0" i="0" dirty="0" err="1">
                <a:solidFill>
                  <a:srgbClr val="0432FF"/>
                </a:solidFill>
                <a:effectLst/>
              </a:rPr>
              <a:t>Yicheng</a:t>
            </a:r>
            <a:r>
              <a:rPr lang="en-US" sz="1600" b="0" i="0" dirty="0">
                <a:solidFill>
                  <a:srgbClr val="0432FF"/>
                </a:solidFill>
                <a:effectLst/>
              </a:rPr>
              <a:t> feng, et al. Phys. Rev. C 105, 024913(2022)</a:t>
            </a:r>
          </a:p>
          <a:p>
            <a:r>
              <a:rPr lang="en-US" sz="1600" dirty="0">
                <a:solidFill>
                  <a:srgbClr val="0432FF"/>
                </a:solidFill>
                <a:effectLst/>
              </a:rPr>
              <a:t>The STAR collaboration,  arXiv:2310.13096v </a:t>
            </a:r>
            <a:endParaRPr lang="en-US" sz="1600" dirty="0">
              <a:solidFill>
                <a:srgbClr val="0432FF"/>
              </a:solidFill>
            </a:endParaRPr>
          </a:p>
        </p:txBody>
      </p:sp>
    </p:spTree>
    <p:extLst>
      <p:ext uri="{BB962C8B-B14F-4D97-AF65-F5344CB8AC3E}">
        <p14:creationId xmlns:p14="http://schemas.microsoft.com/office/powerpoint/2010/main" val="296792012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342900" indent="-342900" algn="l">
          <a:buFont typeface="Arial" panose="020B0604020202020204" pitchFamily="34" charset="0"/>
          <a:buChar char="•"/>
          <a:defRPr sz="2400" b="0" i="0" dirty="0" smtClean="0">
            <a:solidFill>
              <a:srgbClr val="555555"/>
            </a:solidFill>
            <a:effectLs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71455</TotalTime>
  <Words>3060</Words>
  <Application>Microsoft Macintosh PowerPoint</Application>
  <PresentationFormat>Widescreen</PresentationFormat>
  <Paragraphs>350</Paragraphs>
  <Slides>21</Slides>
  <Notes>21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21</vt:i4>
      </vt:variant>
    </vt:vector>
  </HeadingPairs>
  <TitlesOfParts>
    <vt:vector size="42" baseType="lpstr">
      <vt:lpstr>AdvOT19ee2aa8.B</vt:lpstr>
      <vt:lpstr>AdvOT483a8203</vt:lpstr>
      <vt:lpstr>AppleSystemUIFont</vt:lpstr>
      <vt:lpstr>CMMI8</vt:lpstr>
      <vt:lpstr>CMR8</vt:lpstr>
      <vt:lpstr>CMSY8</vt:lpstr>
      <vt:lpstr>DengXian</vt:lpstr>
      <vt:lpstr>JetBrains Mono</vt:lpstr>
      <vt:lpstr>Proxima Nova</vt:lpstr>
      <vt:lpstr>t1-gul-regular</vt:lpstr>
      <vt:lpstr>Times</vt:lpstr>
      <vt:lpstr>var(--primary-font)</vt:lpstr>
      <vt:lpstr>Arial</vt:lpstr>
      <vt:lpstr>Britannic Bold</vt:lpstr>
      <vt:lpstr>Calibri</vt:lpstr>
      <vt:lpstr>Cambria Math</vt:lpstr>
      <vt:lpstr>Helvetica</vt:lpstr>
      <vt:lpstr>Helvetica Neue</vt:lpstr>
      <vt:lpstr>Times New Roman</vt:lpstr>
      <vt:lpstr>Wingdings</vt:lpstr>
      <vt:lpstr>Office 主题</vt:lpstr>
      <vt:lpstr>Search for the Chiral Magnetic Effect  with Forced Match of Multiplicity and Elliptic Flow in Isobar Collisions at STAR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Yufu Lin</cp:lastModifiedBy>
  <cp:revision>6113</cp:revision>
  <cp:lastPrinted>2023-07-17T14:04:00Z</cp:lastPrinted>
  <dcterms:created xsi:type="dcterms:W3CDTF">2018-11-15T10:28:06Z</dcterms:created>
  <dcterms:modified xsi:type="dcterms:W3CDTF">2024-05-18T00:05:51Z</dcterms:modified>
</cp:coreProperties>
</file>