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2"/>
  </p:notesMasterIdLst>
  <p:sldIdLst>
    <p:sldId id="262" r:id="rId3"/>
    <p:sldId id="266" r:id="rId4"/>
    <p:sldId id="339" r:id="rId5"/>
    <p:sldId id="340" r:id="rId6"/>
    <p:sldId id="335" r:id="rId7"/>
    <p:sldId id="263" r:id="rId8"/>
    <p:sldId id="270" r:id="rId9"/>
    <p:sldId id="341" r:id="rId10"/>
    <p:sldId id="333" r:id="rId11"/>
    <p:sldId id="343" r:id="rId12"/>
    <p:sldId id="314" r:id="rId13"/>
    <p:sldId id="315" r:id="rId14"/>
    <p:sldId id="327" r:id="rId15"/>
    <p:sldId id="337" r:id="rId16"/>
    <p:sldId id="318" r:id="rId17"/>
    <p:sldId id="317" r:id="rId18"/>
    <p:sldId id="319" r:id="rId19"/>
    <p:sldId id="321" r:id="rId20"/>
    <p:sldId id="258" r:id="rId21"/>
    <p:sldId id="342" r:id="rId22"/>
    <p:sldId id="272" r:id="rId23"/>
    <p:sldId id="328" r:id="rId24"/>
    <p:sldId id="323" r:id="rId25"/>
    <p:sldId id="338" r:id="rId26"/>
    <p:sldId id="325" r:id="rId27"/>
    <p:sldId id="334" r:id="rId28"/>
    <p:sldId id="332" r:id="rId29"/>
    <p:sldId id="276" r:id="rId30"/>
    <p:sldId id="344"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4660"/>
  </p:normalViewPr>
  <p:slideViewPr>
    <p:cSldViewPr snapToGrid="0">
      <p:cViewPr varScale="1">
        <p:scale>
          <a:sx n="75" d="100"/>
          <a:sy n="75" d="100"/>
        </p:scale>
        <p:origin x="1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CAC71-F1D7-49F2-8717-1F742E2DBC6A}" type="datetimeFigureOut">
              <a:rPr lang="zh-CN" altLang="en-US" smtClean="0"/>
              <a:t>2024/5/17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08F1A-E124-4BDD-94CC-D51825ADEE96}" type="slidenum">
              <a:rPr lang="zh-CN" altLang="en-US" smtClean="0"/>
              <a:t>‹#›</a:t>
            </a:fld>
            <a:endParaRPr lang="zh-CN" altLang="en-US"/>
          </a:p>
        </p:txBody>
      </p:sp>
    </p:spTree>
    <p:extLst>
      <p:ext uri="{BB962C8B-B14F-4D97-AF65-F5344CB8AC3E}">
        <p14:creationId xmlns:p14="http://schemas.microsoft.com/office/powerpoint/2010/main" val="3546220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374AB-7084-4013-BC21-531D023C539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DDE35EC-63E8-4BA4-AA26-73733F0814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70184D9-DC86-429B-8C88-E7604B0CBB9C}"/>
              </a:ext>
            </a:extLst>
          </p:cNvPr>
          <p:cNvSpPr>
            <a:spLocks noGrp="1"/>
          </p:cNvSpPr>
          <p:nvPr>
            <p:ph type="dt" sz="half" idx="10"/>
          </p:nvPr>
        </p:nvSpPr>
        <p:spPr/>
        <p:txBody>
          <a:bodyPr/>
          <a:lstStyle/>
          <a:p>
            <a:fld id="{3235153C-F110-4E2C-8C97-C196F3C24A63}" type="datetimeFigureOut">
              <a:rPr lang="zh-CN" altLang="en-US" smtClean="0"/>
              <a:t>2024/5/17</a:t>
            </a:fld>
            <a:endParaRPr lang="zh-CN" altLang="en-US"/>
          </a:p>
        </p:txBody>
      </p:sp>
      <p:sp>
        <p:nvSpPr>
          <p:cNvPr id="5" name="页脚占位符 4">
            <a:extLst>
              <a:ext uri="{FF2B5EF4-FFF2-40B4-BE49-F238E27FC236}">
                <a16:creationId xmlns:a16="http://schemas.microsoft.com/office/drawing/2014/main" id="{943D90B2-9C1C-48B5-BEBE-296BF6DDA0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DB0783-2A59-4B3D-8565-41828047765E}"/>
              </a:ext>
            </a:extLst>
          </p:cNvPr>
          <p:cNvSpPr>
            <a:spLocks noGrp="1"/>
          </p:cNvSpPr>
          <p:nvPr>
            <p:ph type="sldNum" sz="quarter" idx="12"/>
          </p:nvPr>
        </p:nvSpPr>
        <p:spPr/>
        <p:txBody>
          <a:bodyPr/>
          <a:lstStyle/>
          <a:p>
            <a:fld id="{BB018558-2FA6-40D0-97CC-756E27B728A8}" type="slidenum">
              <a:rPr lang="zh-CN" altLang="en-US" smtClean="0"/>
              <a:t>‹#›</a:t>
            </a:fld>
            <a:endParaRPr lang="zh-CN" altLang="en-US"/>
          </a:p>
        </p:txBody>
      </p:sp>
    </p:spTree>
    <p:extLst>
      <p:ext uri="{BB962C8B-B14F-4D97-AF65-F5344CB8AC3E}">
        <p14:creationId xmlns:p14="http://schemas.microsoft.com/office/powerpoint/2010/main" val="232131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196684-FA1C-4201-A02F-86FDEB78B7F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085DB3F-4439-49DF-AA9B-6B740547556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7947B8B-7ACA-48C2-B75B-E4B3A2A3347B}"/>
              </a:ext>
            </a:extLst>
          </p:cNvPr>
          <p:cNvSpPr>
            <a:spLocks noGrp="1"/>
          </p:cNvSpPr>
          <p:nvPr>
            <p:ph type="dt" sz="half" idx="10"/>
          </p:nvPr>
        </p:nvSpPr>
        <p:spPr/>
        <p:txBody>
          <a:bodyPr/>
          <a:lstStyle/>
          <a:p>
            <a:fld id="{3235153C-F110-4E2C-8C97-C196F3C24A63}" type="datetimeFigureOut">
              <a:rPr lang="zh-CN" altLang="en-US" smtClean="0"/>
              <a:t>2024/5/17</a:t>
            </a:fld>
            <a:endParaRPr lang="zh-CN" altLang="en-US"/>
          </a:p>
        </p:txBody>
      </p:sp>
      <p:sp>
        <p:nvSpPr>
          <p:cNvPr id="5" name="页脚占位符 4">
            <a:extLst>
              <a:ext uri="{FF2B5EF4-FFF2-40B4-BE49-F238E27FC236}">
                <a16:creationId xmlns:a16="http://schemas.microsoft.com/office/drawing/2014/main" id="{DAC578DE-1843-4B5C-AADF-9CEC0B6489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DC97D3-8610-4B86-BDEC-B256C94F73FF}"/>
              </a:ext>
            </a:extLst>
          </p:cNvPr>
          <p:cNvSpPr>
            <a:spLocks noGrp="1"/>
          </p:cNvSpPr>
          <p:nvPr>
            <p:ph type="sldNum" sz="quarter" idx="12"/>
          </p:nvPr>
        </p:nvSpPr>
        <p:spPr/>
        <p:txBody>
          <a:bodyPr/>
          <a:lstStyle/>
          <a:p>
            <a:fld id="{BB018558-2FA6-40D0-97CC-756E27B728A8}" type="slidenum">
              <a:rPr lang="zh-CN" altLang="en-US" smtClean="0"/>
              <a:t>‹#›</a:t>
            </a:fld>
            <a:endParaRPr lang="zh-CN" altLang="en-US"/>
          </a:p>
        </p:txBody>
      </p:sp>
    </p:spTree>
    <p:extLst>
      <p:ext uri="{BB962C8B-B14F-4D97-AF65-F5344CB8AC3E}">
        <p14:creationId xmlns:p14="http://schemas.microsoft.com/office/powerpoint/2010/main" val="325635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37CD25F-364F-4032-AD0A-F1BEEFBD5BA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5AFA617-3820-4DB2-8BAE-8D93EEB705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B1ADAC3-983A-4908-A8E0-641FFEA16D11}"/>
              </a:ext>
            </a:extLst>
          </p:cNvPr>
          <p:cNvSpPr>
            <a:spLocks noGrp="1"/>
          </p:cNvSpPr>
          <p:nvPr>
            <p:ph type="dt" sz="half" idx="10"/>
          </p:nvPr>
        </p:nvSpPr>
        <p:spPr/>
        <p:txBody>
          <a:bodyPr/>
          <a:lstStyle/>
          <a:p>
            <a:fld id="{3235153C-F110-4E2C-8C97-C196F3C24A63}" type="datetimeFigureOut">
              <a:rPr lang="zh-CN" altLang="en-US" smtClean="0"/>
              <a:t>2024/5/17</a:t>
            </a:fld>
            <a:endParaRPr lang="zh-CN" altLang="en-US"/>
          </a:p>
        </p:txBody>
      </p:sp>
      <p:sp>
        <p:nvSpPr>
          <p:cNvPr id="5" name="页脚占位符 4">
            <a:extLst>
              <a:ext uri="{FF2B5EF4-FFF2-40B4-BE49-F238E27FC236}">
                <a16:creationId xmlns:a16="http://schemas.microsoft.com/office/drawing/2014/main" id="{49E53FD7-B2C6-47E2-8DCD-18046163CE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45FDEF-FA06-40F7-93C7-F4B9619CCBDB}"/>
              </a:ext>
            </a:extLst>
          </p:cNvPr>
          <p:cNvSpPr>
            <a:spLocks noGrp="1"/>
          </p:cNvSpPr>
          <p:nvPr>
            <p:ph type="sldNum" sz="quarter" idx="12"/>
          </p:nvPr>
        </p:nvSpPr>
        <p:spPr/>
        <p:txBody>
          <a:bodyPr/>
          <a:lstStyle/>
          <a:p>
            <a:fld id="{BB018558-2FA6-40D0-97CC-756E27B728A8}" type="slidenum">
              <a:rPr lang="zh-CN" altLang="en-US" smtClean="0"/>
              <a:t>‹#›</a:t>
            </a:fld>
            <a:endParaRPr lang="zh-CN" altLang="en-US"/>
          </a:p>
        </p:txBody>
      </p:sp>
    </p:spTree>
    <p:extLst>
      <p:ext uri="{BB962C8B-B14F-4D97-AF65-F5344CB8AC3E}">
        <p14:creationId xmlns:p14="http://schemas.microsoft.com/office/powerpoint/2010/main" val="101034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8BACB6B-5552-4FB5-8383-ECAFD46652A9}"/>
              </a:ext>
            </a:extLst>
          </p:cNvPr>
          <p:cNvSpPr/>
          <p:nvPr userDrawn="1"/>
        </p:nvSpPr>
        <p:spPr>
          <a:xfrm>
            <a:off x="0" y="6176964"/>
            <a:ext cx="12192000" cy="681037"/>
          </a:xfrm>
          <a:prstGeom prst="rect">
            <a:avLst/>
          </a:prstGeom>
          <a:solidFill>
            <a:srgbClr val="003F88"/>
          </a:solidFill>
          <a:ln>
            <a:solidFill>
              <a:srgbClr val="003F88"/>
            </a:solidFill>
          </a:ln>
          <a:effectLst>
            <a:outerShdw blurRad="508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Title 1"/>
          <p:cNvSpPr>
            <a:spLocks noGrp="1"/>
          </p:cNvSpPr>
          <p:nvPr>
            <p:ph type="ctrTitle" hasCustomPrompt="1"/>
          </p:nvPr>
        </p:nvSpPr>
        <p:spPr>
          <a:xfrm>
            <a:off x="914400" y="2069799"/>
            <a:ext cx="10363200" cy="681037"/>
          </a:xfrm>
        </p:spPr>
        <p:txBody>
          <a:bodyPr anchor="b" anchorCtr="1">
            <a:normAutofit/>
          </a:bodyPr>
          <a:lstStyle>
            <a:lvl1pPr algn="ctr">
              <a:defRPr sz="4400">
                <a:latin typeface="微软雅黑" panose="020B0503020204020204" pitchFamily="34" charset="-122"/>
                <a:ea typeface="微软雅黑" panose="020B0503020204020204" pitchFamily="34" charset="-122"/>
              </a:defRPr>
            </a:lvl1pPr>
          </a:lstStyle>
          <a:p>
            <a:r>
              <a:rPr lang="zh-CN" altLang="en-US" dirty="0"/>
              <a:t>主标题</a:t>
            </a:r>
            <a:endParaRPr lang="en-US" dirty="0"/>
          </a:p>
        </p:txBody>
      </p:sp>
      <p:pic>
        <p:nvPicPr>
          <p:cNvPr id="7" name="图形 6">
            <a:extLst>
              <a:ext uri="{FF2B5EF4-FFF2-40B4-BE49-F238E27FC236}">
                <a16:creationId xmlns:a16="http://schemas.microsoft.com/office/drawing/2014/main" id="{D73C63E7-E646-47E2-B00D-A35F4C5100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0400" y="1077523"/>
            <a:ext cx="3251200" cy="676275"/>
          </a:xfrm>
          <a:prstGeom prst="rect">
            <a:avLst/>
          </a:prstGeom>
        </p:spPr>
      </p:pic>
      <p:sp>
        <p:nvSpPr>
          <p:cNvPr id="22" name="文本占位符 21">
            <a:extLst>
              <a:ext uri="{FF2B5EF4-FFF2-40B4-BE49-F238E27FC236}">
                <a16:creationId xmlns:a16="http://schemas.microsoft.com/office/drawing/2014/main" id="{0CAA79DC-FEA8-4596-B915-1324350BF267}"/>
              </a:ext>
            </a:extLst>
          </p:cNvPr>
          <p:cNvSpPr>
            <a:spLocks noGrp="1"/>
          </p:cNvSpPr>
          <p:nvPr>
            <p:ph type="body" sz="quarter" idx="10" hasCustomPrompt="1"/>
          </p:nvPr>
        </p:nvSpPr>
        <p:spPr>
          <a:xfrm>
            <a:off x="3174521" y="2768088"/>
            <a:ext cx="5842959" cy="568325"/>
          </a:xfrm>
        </p:spPr>
        <p:txBody>
          <a:bodyPr>
            <a:normAutofit/>
          </a:bodyPr>
          <a:lstStyle>
            <a:lvl1pPr marL="0" indent="0" algn="ctr" defTabSz="457200" rtl="0" eaLnBrk="1" latinLnBrk="0" hangingPunct="1">
              <a:lnSpc>
                <a:spcPct val="90000"/>
              </a:lnSpc>
              <a:spcBef>
                <a:spcPct val="0"/>
              </a:spcBef>
              <a:buNone/>
              <a:defRPr lang="zh-CN" altLang="en-US" sz="2800" kern="1200" dirty="0">
                <a:solidFill>
                  <a:schemeClr val="tx1"/>
                </a:solidFill>
                <a:latin typeface="微软雅黑 Light" panose="020B0502040204020203" pitchFamily="34" charset="-122"/>
                <a:ea typeface="微软雅黑 Light" panose="020B0502040204020203" pitchFamily="34" charset="-122"/>
                <a:cs typeface="+mn-cs"/>
              </a:defRPr>
            </a:lvl1pPr>
          </a:lstStyle>
          <a:p>
            <a:pPr lvl="0"/>
            <a:r>
              <a:rPr lang="zh-CN" altLang="en-US" dirty="0"/>
              <a:t>副标题</a:t>
            </a:r>
          </a:p>
        </p:txBody>
      </p:sp>
      <p:sp>
        <p:nvSpPr>
          <p:cNvPr id="24" name="文本占位符 23">
            <a:extLst>
              <a:ext uri="{FF2B5EF4-FFF2-40B4-BE49-F238E27FC236}">
                <a16:creationId xmlns:a16="http://schemas.microsoft.com/office/drawing/2014/main" id="{3E8ED812-DF1B-41DC-A599-4C95DB76A280}"/>
              </a:ext>
            </a:extLst>
          </p:cNvPr>
          <p:cNvSpPr>
            <a:spLocks noGrp="1"/>
          </p:cNvSpPr>
          <p:nvPr>
            <p:ph type="body" sz="quarter" idx="11" hasCustomPrompt="1"/>
          </p:nvPr>
        </p:nvSpPr>
        <p:spPr>
          <a:xfrm>
            <a:off x="4744507" y="3920974"/>
            <a:ext cx="2702984" cy="361950"/>
          </a:xfrm>
        </p:spPr>
        <p:txBody>
          <a:bodyPr>
            <a:noAutofit/>
          </a:bodyPr>
          <a:lstStyle>
            <a:lvl1pPr marL="0" indent="0" algn="ctr" defTabSz="457200" rtl="0" eaLnBrk="1" latinLnBrk="0" hangingPunct="1">
              <a:lnSpc>
                <a:spcPct val="90000"/>
              </a:lnSpc>
              <a:spcBef>
                <a:spcPct val="0"/>
              </a:spcBef>
              <a:buNone/>
              <a:defRPr lang="zh-CN" altLang="en-US" sz="2000" kern="1200" dirty="0">
                <a:solidFill>
                  <a:schemeClr val="tx1"/>
                </a:solidFill>
                <a:latin typeface="微软雅黑" panose="020B0503020204020204" pitchFamily="34" charset="-122"/>
                <a:ea typeface="微软雅黑" panose="020B0503020204020204" pitchFamily="34" charset="-122"/>
                <a:cs typeface="+mn-cs"/>
              </a:defRPr>
            </a:lvl1pPr>
          </a:lstStyle>
          <a:p>
            <a:pPr lvl="0"/>
            <a:r>
              <a:rPr lang="zh-CN" altLang="en-US" dirty="0"/>
              <a:t>主讲人</a:t>
            </a:r>
          </a:p>
        </p:txBody>
      </p:sp>
      <p:sp>
        <p:nvSpPr>
          <p:cNvPr id="28" name="文本占位符 27">
            <a:extLst>
              <a:ext uri="{FF2B5EF4-FFF2-40B4-BE49-F238E27FC236}">
                <a16:creationId xmlns:a16="http://schemas.microsoft.com/office/drawing/2014/main" id="{63EEE258-BF6A-4C62-BB0A-16F418FB6B8F}"/>
              </a:ext>
            </a:extLst>
          </p:cNvPr>
          <p:cNvSpPr>
            <a:spLocks noGrp="1"/>
          </p:cNvSpPr>
          <p:nvPr>
            <p:ph type="body" sz="quarter" idx="12" hasCustomPrompt="1"/>
          </p:nvPr>
        </p:nvSpPr>
        <p:spPr>
          <a:xfrm>
            <a:off x="4213224" y="6194316"/>
            <a:ext cx="3765549" cy="646331"/>
          </a:xfrm>
        </p:spPr>
        <p:txBody>
          <a:bodyPr anchor="ctr" anchorCtr="1">
            <a:spAutoFit/>
          </a:bodyPr>
          <a:lstStyle>
            <a:lvl1pPr marL="0" indent="0" algn="ctr">
              <a:lnSpc>
                <a:spcPct val="100000"/>
              </a:lnSpc>
              <a:spcBef>
                <a:spcPts val="0"/>
              </a:spcBef>
              <a:buNone/>
              <a:defRPr sz="1800">
                <a:solidFill>
                  <a:schemeClr val="bg1"/>
                </a:solidFill>
                <a:latin typeface="微软雅黑 Light" panose="020B0502040204020203" pitchFamily="34" charset="-122"/>
                <a:ea typeface="微软雅黑 Light" panose="020B0502040204020203" pitchFamily="34" charset="-122"/>
              </a:defRPr>
            </a:lvl1pPr>
          </a:lstStyle>
          <a:p>
            <a:pPr lvl="0"/>
            <a:r>
              <a:rPr lang="zh-CN" altLang="en-US" dirty="0"/>
              <a:t>会议</a:t>
            </a:r>
            <a:endParaRPr lang="en-US" altLang="zh-CN" dirty="0"/>
          </a:p>
          <a:p>
            <a:pPr lvl="0"/>
            <a:r>
              <a:rPr lang="zh-CN" altLang="en-US" dirty="0"/>
              <a:t>时间与地点</a:t>
            </a:r>
          </a:p>
        </p:txBody>
      </p:sp>
    </p:spTree>
    <p:extLst>
      <p:ext uri="{BB962C8B-B14F-4D97-AF65-F5344CB8AC3E}">
        <p14:creationId xmlns:p14="http://schemas.microsoft.com/office/powerpoint/2010/main" val="805529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8BACB6B-5552-4FB5-8383-ECAFD46652A9}"/>
              </a:ext>
            </a:extLst>
          </p:cNvPr>
          <p:cNvSpPr/>
          <p:nvPr userDrawn="1"/>
        </p:nvSpPr>
        <p:spPr>
          <a:xfrm>
            <a:off x="0" y="6176964"/>
            <a:ext cx="12192000" cy="681037"/>
          </a:xfrm>
          <a:prstGeom prst="rect">
            <a:avLst/>
          </a:prstGeom>
          <a:solidFill>
            <a:srgbClr val="003F88"/>
          </a:solidFill>
          <a:ln>
            <a:solidFill>
              <a:srgbClr val="003F88"/>
            </a:solidFill>
          </a:ln>
          <a:effectLst>
            <a:outerShdw blurRad="508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Title 1"/>
          <p:cNvSpPr>
            <a:spLocks noGrp="1"/>
          </p:cNvSpPr>
          <p:nvPr>
            <p:ph type="ctrTitle" hasCustomPrompt="1"/>
          </p:nvPr>
        </p:nvSpPr>
        <p:spPr>
          <a:xfrm>
            <a:off x="689810" y="2201298"/>
            <a:ext cx="5842957" cy="681037"/>
          </a:xfrm>
        </p:spPr>
        <p:txBody>
          <a:bodyPr anchor="b" anchorCtr="0">
            <a:normAutofit/>
          </a:bodyPr>
          <a:lstStyle>
            <a:lvl1pPr algn="l">
              <a:defRPr sz="4400">
                <a:latin typeface="微软雅黑" panose="020B0503020204020204" pitchFamily="34" charset="-122"/>
                <a:ea typeface="微软雅黑" panose="020B0503020204020204" pitchFamily="34" charset="-122"/>
              </a:defRPr>
            </a:lvl1pPr>
          </a:lstStyle>
          <a:p>
            <a:r>
              <a:rPr lang="zh-CN" altLang="en-US" dirty="0"/>
              <a:t>主标题</a:t>
            </a:r>
            <a:endParaRPr lang="en-US" dirty="0"/>
          </a:p>
        </p:txBody>
      </p:sp>
      <p:pic>
        <p:nvPicPr>
          <p:cNvPr id="4" name="图形 3">
            <a:extLst>
              <a:ext uri="{FF2B5EF4-FFF2-40B4-BE49-F238E27FC236}">
                <a16:creationId xmlns:a16="http://schemas.microsoft.com/office/drawing/2014/main" id="{CDFB7F0E-0ED8-4261-84E1-E7A274981E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809" y="921094"/>
            <a:ext cx="1299412" cy="974559"/>
          </a:xfrm>
          <a:prstGeom prst="rect">
            <a:avLst/>
          </a:prstGeom>
        </p:spPr>
      </p:pic>
      <p:pic>
        <p:nvPicPr>
          <p:cNvPr id="12" name="图形 11">
            <a:extLst>
              <a:ext uri="{FF2B5EF4-FFF2-40B4-BE49-F238E27FC236}">
                <a16:creationId xmlns:a16="http://schemas.microsoft.com/office/drawing/2014/main" id="{C37689F2-1237-4375-AB9A-FD6ECDE0410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94871" y="121819"/>
            <a:ext cx="2857500" cy="742950"/>
          </a:xfrm>
          <a:prstGeom prst="rect">
            <a:avLst/>
          </a:prstGeom>
        </p:spPr>
      </p:pic>
      <p:sp>
        <p:nvSpPr>
          <p:cNvPr id="15" name="文本占位符 21">
            <a:extLst>
              <a:ext uri="{FF2B5EF4-FFF2-40B4-BE49-F238E27FC236}">
                <a16:creationId xmlns:a16="http://schemas.microsoft.com/office/drawing/2014/main" id="{D110F70D-A5AA-407F-917C-9631A9583FC9}"/>
              </a:ext>
            </a:extLst>
          </p:cNvPr>
          <p:cNvSpPr>
            <a:spLocks noGrp="1"/>
          </p:cNvSpPr>
          <p:nvPr>
            <p:ph type="body" sz="quarter" idx="10" hasCustomPrompt="1"/>
          </p:nvPr>
        </p:nvSpPr>
        <p:spPr>
          <a:xfrm>
            <a:off x="689810" y="2895775"/>
            <a:ext cx="5842959" cy="568325"/>
          </a:xfrm>
        </p:spPr>
        <p:txBody>
          <a:bodyPr>
            <a:normAutofit/>
          </a:bodyPr>
          <a:lstStyle>
            <a:lvl1pPr marL="0" indent="0" algn="l" defTabSz="457200" rtl="0" eaLnBrk="1" latinLnBrk="0" hangingPunct="1">
              <a:lnSpc>
                <a:spcPct val="90000"/>
              </a:lnSpc>
              <a:spcBef>
                <a:spcPct val="0"/>
              </a:spcBef>
              <a:buNone/>
              <a:defRPr lang="zh-CN" altLang="en-US" sz="2400" kern="1200" dirty="0">
                <a:solidFill>
                  <a:schemeClr val="tx1"/>
                </a:solidFill>
                <a:latin typeface="微软雅黑 Light" panose="020B0502040204020203" pitchFamily="34" charset="-122"/>
                <a:ea typeface="微软雅黑 Light" panose="020B0502040204020203" pitchFamily="34" charset="-122"/>
                <a:cs typeface="+mn-cs"/>
              </a:defRPr>
            </a:lvl1pPr>
          </a:lstStyle>
          <a:p>
            <a:pPr lvl="0"/>
            <a:r>
              <a:rPr lang="zh-CN" altLang="en-US" dirty="0"/>
              <a:t>副标题</a:t>
            </a:r>
          </a:p>
        </p:txBody>
      </p:sp>
      <p:sp>
        <p:nvSpPr>
          <p:cNvPr id="18" name="文本占位符 17">
            <a:extLst>
              <a:ext uri="{FF2B5EF4-FFF2-40B4-BE49-F238E27FC236}">
                <a16:creationId xmlns:a16="http://schemas.microsoft.com/office/drawing/2014/main" id="{F3DE1F0A-2F83-4A39-8270-6C25066AA657}"/>
              </a:ext>
            </a:extLst>
          </p:cNvPr>
          <p:cNvSpPr>
            <a:spLocks noGrp="1"/>
          </p:cNvSpPr>
          <p:nvPr>
            <p:ph type="body" sz="quarter" idx="11" hasCustomPrompt="1"/>
          </p:nvPr>
        </p:nvSpPr>
        <p:spPr>
          <a:xfrm>
            <a:off x="689809" y="3769744"/>
            <a:ext cx="5842956" cy="646331"/>
          </a:xfrm>
        </p:spPr>
        <p:txBody>
          <a:bodyPr>
            <a:normAutofit/>
          </a:bodyPr>
          <a:lstStyle>
            <a:lvl1pPr marL="0" indent="0">
              <a:lnSpc>
                <a:spcPct val="100000"/>
              </a:lnSpc>
              <a:spcBef>
                <a:spcPts val="0"/>
              </a:spcBef>
              <a:buNone/>
              <a:defRPr sz="1800">
                <a:latin typeface="微软雅黑 Light" panose="020B0502040204020203" pitchFamily="34" charset="-122"/>
                <a:ea typeface="微软雅黑 Light" panose="020B0502040204020203" pitchFamily="34" charset="-122"/>
              </a:defRPr>
            </a:lvl1pPr>
          </a:lstStyle>
          <a:p>
            <a:pPr lvl="0"/>
            <a:r>
              <a:rPr lang="zh-CN" altLang="en-US" dirty="0"/>
              <a:t>会议</a:t>
            </a:r>
            <a:endParaRPr lang="en-US" altLang="zh-CN" dirty="0"/>
          </a:p>
          <a:p>
            <a:pPr lvl="0"/>
            <a:r>
              <a:rPr lang="zh-CN" altLang="en-US" dirty="0"/>
              <a:t>时间与地点</a:t>
            </a:r>
          </a:p>
        </p:txBody>
      </p:sp>
      <p:sp>
        <p:nvSpPr>
          <p:cNvPr id="20" name="文本占位符 19">
            <a:extLst>
              <a:ext uri="{FF2B5EF4-FFF2-40B4-BE49-F238E27FC236}">
                <a16:creationId xmlns:a16="http://schemas.microsoft.com/office/drawing/2014/main" id="{5ED253CA-FB8F-44D7-B16E-FC5C24417750}"/>
              </a:ext>
            </a:extLst>
          </p:cNvPr>
          <p:cNvSpPr>
            <a:spLocks noGrp="1"/>
          </p:cNvSpPr>
          <p:nvPr>
            <p:ph type="body" sz="quarter" idx="12" hasCustomPrompt="1"/>
          </p:nvPr>
        </p:nvSpPr>
        <p:spPr>
          <a:xfrm>
            <a:off x="689808" y="5559109"/>
            <a:ext cx="2150533" cy="376238"/>
          </a:xfrm>
        </p:spPr>
        <p:txBody>
          <a:bodyPr>
            <a:noAutofit/>
          </a:bodyPr>
          <a:lstStyle>
            <a:lvl1pPr marL="0" indent="0">
              <a:buNone/>
              <a:defRPr sz="2400">
                <a:latin typeface="微软雅黑 Light" panose="020B0502040204020203" pitchFamily="34" charset="-122"/>
                <a:ea typeface="微软雅黑 Light" panose="020B0502040204020203" pitchFamily="34" charset="-122"/>
              </a:defRPr>
            </a:lvl1pPr>
          </a:lstStyle>
          <a:p>
            <a:pPr lvl="0"/>
            <a:r>
              <a:rPr lang="zh-CN" altLang="en-US" dirty="0"/>
              <a:t>主讲人</a:t>
            </a:r>
          </a:p>
        </p:txBody>
      </p:sp>
      <p:sp>
        <p:nvSpPr>
          <p:cNvPr id="24" name="文本占位符 23">
            <a:extLst>
              <a:ext uri="{FF2B5EF4-FFF2-40B4-BE49-F238E27FC236}">
                <a16:creationId xmlns:a16="http://schemas.microsoft.com/office/drawing/2014/main" id="{DC8F7C00-D0EB-4C05-90C7-61CD03A22C3F}"/>
              </a:ext>
            </a:extLst>
          </p:cNvPr>
          <p:cNvSpPr>
            <a:spLocks noGrp="1"/>
          </p:cNvSpPr>
          <p:nvPr>
            <p:ph type="body" sz="quarter" idx="13" hasCustomPrompt="1"/>
          </p:nvPr>
        </p:nvSpPr>
        <p:spPr>
          <a:xfrm>
            <a:off x="689807" y="6241544"/>
            <a:ext cx="3612232" cy="568325"/>
          </a:xfrm>
        </p:spPr>
        <p:txBody>
          <a:bodyPr>
            <a:normAutofit/>
          </a:bodyPr>
          <a:lstStyle>
            <a:lvl1pPr marL="0" indent="0">
              <a:lnSpc>
                <a:spcPct val="100000"/>
              </a:lnSpc>
              <a:spcBef>
                <a:spcPts val="0"/>
              </a:spcBef>
              <a:buNone/>
              <a:defRPr sz="1600">
                <a:solidFill>
                  <a:schemeClr val="bg1"/>
                </a:solidFill>
                <a:latin typeface="Myriad Pro" panose="020B0503030403020204" pitchFamily="34" charset="0"/>
              </a:defRPr>
            </a:lvl1pPr>
          </a:lstStyle>
          <a:p>
            <a:pPr lvl="0"/>
            <a:r>
              <a:rPr lang="en-US" altLang="zh-CN" dirty="0"/>
              <a:t>username@mail.com</a:t>
            </a:r>
          </a:p>
          <a:p>
            <a:pPr lvl="0"/>
            <a:r>
              <a:rPr lang="en-US" altLang="zh-CN" dirty="0"/>
              <a:t>www.website.com</a:t>
            </a:r>
            <a:endParaRPr lang="zh-CN" altLang="en-US" dirty="0"/>
          </a:p>
        </p:txBody>
      </p:sp>
      <p:sp>
        <p:nvSpPr>
          <p:cNvPr id="26" name="文本占位符 25">
            <a:extLst>
              <a:ext uri="{FF2B5EF4-FFF2-40B4-BE49-F238E27FC236}">
                <a16:creationId xmlns:a16="http://schemas.microsoft.com/office/drawing/2014/main" id="{FE826137-CE40-49AC-8CB9-AC94EFC69F9F}"/>
              </a:ext>
            </a:extLst>
          </p:cNvPr>
          <p:cNvSpPr>
            <a:spLocks noGrp="1"/>
          </p:cNvSpPr>
          <p:nvPr>
            <p:ph type="body" sz="quarter" idx="14" hasCustomPrompt="1"/>
          </p:nvPr>
        </p:nvSpPr>
        <p:spPr>
          <a:xfrm>
            <a:off x="8097636" y="6241544"/>
            <a:ext cx="3404557" cy="568325"/>
          </a:xfrm>
        </p:spPr>
        <p:txBody>
          <a:bodyPr>
            <a:normAutofit/>
          </a:bodyPr>
          <a:lstStyle>
            <a:lvl1pPr marL="0" indent="0" algn="r">
              <a:lnSpc>
                <a:spcPct val="100000"/>
              </a:lnSpc>
              <a:spcBef>
                <a:spcPts val="0"/>
              </a:spcBef>
              <a:buNone/>
              <a:defRPr sz="1600">
                <a:solidFill>
                  <a:schemeClr val="bg1"/>
                </a:solidFill>
                <a:latin typeface="微软雅黑 Light" panose="020B0502040204020203" pitchFamily="34" charset="-122"/>
                <a:ea typeface="微软雅黑 Light" panose="020B0502040204020203" pitchFamily="34" charset="-122"/>
              </a:defRPr>
            </a:lvl1pPr>
          </a:lstStyle>
          <a:p>
            <a:pPr lvl="0"/>
            <a:r>
              <a:rPr lang="zh-CN" altLang="en-US" dirty="0"/>
              <a:t>联系地址</a:t>
            </a:r>
            <a:endParaRPr lang="en-US" altLang="zh-CN" dirty="0"/>
          </a:p>
          <a:p>
            <a:pPr lvl="0"/>
            <a:r>
              <a:rPr lang="zh-CN" altLang="en-US" dirty="0"/>
              <a:t>联系地址</a:t>
            </a:r>
          </a:p>
        </p:txBody>
      </p:sp>
    </p:spTree>
    <p:extLst>
      <p:ext uri="{BB962C8B-B14F-4D97-AF65-F5344CB8AC3E}">
        <p14:creationId xmlns:p14="http://schemas.microsoft.com/office/powerpoint/2010/main" val="3215814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8BACB6B-5552-4FB5-8383-ECAFD46652A9}"/>
              </a:ext>
            </a:extLst>
          </p:cNvPr>
          <p:cNvSpPr/>
          <p:nvPr userDrawn="1"/>
        </p:nvSpPr>
        <p:spPr>
          <a:xfrm>
            <a:off x="0" y="6176964"/>
            <a:ext cx="12192000" cy="681037"/>
          </a:xfrm>
          <a:prstGeom prst="rect">
            <a:avLst/>
          </a:prstGeom>
          <a:solidFill>
            <a:srgbClr val="003F88"/>
          </a:solidFill>
          <a:ln>
            <a:solidFill>
              <a:srgbClr val="003F88"/>
            </a:solidFill>
          </a:ln>
          <a:effectLst>
            <a:outerShdw blurRad="508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Title 1"/>
          <p:cNvSpPr>
            <a:spLocks noGrp="1"/>
          </p:cNvSpPr>
          <p:nvPr>
            <p:ph type="ctrTitle" hasCustomPrompt="1"/>
          </p:nvPr>
        </p:nvSpPr>
        <p:spPr>
          <a:xfrm>
            <a:off x="689810" y="2201298"/>
            <a:ext cx="5842957" cy="681037"/>
          </a:xfrm>
        </p:spPr>
        <p:txBody>
          <a:bodyPr anchor="b" anchorCtr="0">
            <a:normAutofit/>
          </a:bodyPr>
          <a:lstStyle>
            <a:lvl1pPr algn="l">
              <a:defRPr sz="4400">
                <a:latin typeface="微软雅黑" panose="020B0503020204020204" pitchFamily="34" charset="-122"/>
                <a:ea typeface="微软雅黑" panose="020B0503020204020204" pitchFamily="34" charset="-122"/>
              </a:defRPr>
            </a:lvl1pPr>
          </a:lstStyle>
          <a:p>
            <a:r>
              <a:rPr lang="zh-CN" altLang="en-US" dirty="0"/>
              <a:t>主标题</a:t>
            </a:r>
            <a:endParaRPr lang="en-US" dirty="0"/>
          </a:p>
        </p:txBody>
      </p:sp>
      <p:pic>
        <p:nvPicPr>
          <p:cNvPr id="4" name="图形 3">
            <a:extLst>
              <a:ext uri="{FF2B5EF4-FFF2-40B4-BE49-F238E27FC236}">
                <a16:creationId xmlns:a16="http://schemas.microsoft.com/office/drawing/2014/main" id="{CDFB7F0E-0ED8-4261-84E1-E7A274981E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809" y="921094"/>
            <a:ext cx="1299412" cy="974559"/>
          </a:xfrm>
          <a:prstGeom prst="rect">
            <a:avLst/>
          </a:prstGeom>
        </p:spPr>
      </p:pic>
      <p:pic>
        <p:nvPicPr>
          <p:cNvPr id="12" name="图形 11">
            <a:extLst>
              <a:ext uri="{FF2B5EF4-FFF2-40B4-BE49-F238E27FC236}">
                <a16:creationId xmlns:a16="http://schemas.microsoft.com/office/drawing/2014/main" id="{C37689F2-1237-4375-AB9A-FD6ECDE0410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94871" y="121819"/>
            <a:ext cx="2857500" cy="742950"/>
          </a:xfrm>
          <a:prstGeom prst="rect">
            <a:avLst/>
          </a:prstGeom>
        </p:spPr>
      </p:pic>
      <p:sp>
        <p:nvSpPr>
          <p:cNvPr id="15" name="文本占位符 21">
            <a:extLst>
              <a:ext uri="{FF2B5EF4-FFF2-40B4-BE49-F238E27FC236}">
                <a16:creationId xmlns:a16="http://schemas.microsoft.com/office/drawing/2014/main" id="{D110F70D-A5AA-407F-917C-9631A9583FC9}"/>
              </a:ext>
            </a:extLst>
          </p:cNvPr>
          <p:cNvSpPr>
            <a:spLocks noGrp="1"/>
          </p:cNvSpPr>
          <p:nvPr>
            <p:ph type="body" sz="quarter" idx="10" hasCustomPrompt="1"/>
          </p:nvPr>
        </p:nvSpPr>
        <p:spPr>
          <a:xfrm>
            <a:off x="689810" y="2895775"/>
            <a:ext cx="5842959" cy="568325"/>
          </a:xfrm>
        </p:spPr>
        <p:txBody>
          <a:bodyPr>
            <a:normAutofit/>
          </a:bodyPr>
          <a:lstStyle>
            <a:lvl1pPr marL="0" indent="0" algn="l" defTabSz="457200" rtl="0" eaLnBrk="1" latinLnBrk="0" hangingPunct="1">
              <a:lnSpc>
                <a:spcPct val="90000"/>
              </a:lnSpc>
              <a:spcBef>
                <a:spcPct val="0"/>
              </a:spcBef>
              <a:buNone/>
              <a:defRPr lang="zh-CN" altLang="en-US" sz="2400" kern="1200" dirty="0">
                <a:solidFill>
                  <a:schemeClr val="tx1"/>
                </a:solidFill>
                <a:latin typeface="微软雅黑 Light" panose="020B0502040204020203" pitchFamily="34" charset="-122"/>
                <a:ea typeface="微软雅黑 Light" panose="020B0502040204020203" pitchFamily="34" charset="-122"/>
                <a:cs typeface="+mn-cs"/>
              </a:defRPr>
            </a:lvl1pPr>
          </a:lstStyle>
          <a:p>
            <a:pPr lvl="0"/>
            <a:r>
              <a:rPr lang="zh-CN" altLang="en-US" dirty="0"/>
              <a:t>副标题</a:t>
            </a:r>
          </a:p>
        </p:txBody>
      </p:sp>
      <p:sp>
        <p:nvSpPr>
          <p:cNvPr id="18" name="文本占位符 17">
            <a:extLst>
              <a:ext uri="{FF2B5EF4-FFF2-40B4-BE49-F238E27FC236}">
                <a16:creationId xmlns:a16="http://schemas.microsoft.com/office/drawing/2014/main" id="{F3DE1F0A-2F83-4A39-8270-6C25066AA657}"/>
              </a:ext>
            </a:extLst>
          </p:cNvPr>
          <p:cNvSpPr>
            <a:spLocks noGrp="1"/>
          </p:cNvSpPr>
          <p:nvPr>
            <p:ph type="body" sz="quarter" idx="11" hasCustomPrompt="1"/>
          </p:nvPr>
        </p:nvSpPr>
        <p:spPr>
          <a:xfrm>
            <a:off x="689809" y="3769744"/>
            <a:ext cx="5842956" cy="646331"/>
          </a:xfrm>
        </p:spPr>
        <p:txBody>
          <a:bodyPr>
            <a:normAutofit/>
          </a:bodyPr>
          <a:lstStyle>
            <a:lvl1pPr marL="0" indent="0">
              <a:lnSpc>
                <a:spcPct val="100000"/>
              </a:lnSpc>
              <a:spcBef>
                <a:spcPts val="0"/>
              </a:spcBef>
              <a:buNone/>
              <a:defRPr sz="1800">
                <a:latin typeface="微软雅黑 Light" panose="020B0502040204020203" pitchFamily="34" charset="-122"/>
                <a:ea typeface="微软雅黑 Light" panose="020B0502040204020203" pitchFamily="34" charset="-122"/>
              </a:defRPr>
            </a:lvl1pPr>
          </a:lstStyle>
          <a:p>
            <a:pPr lvl="0"/>
            <a:r>
              <a:rPr lang="zh-CN" altLang="en-US" dirty="0"/>
              <a:t>会议</a:t>
            </a:r>
            <a:endParaRPr lang="en-US" altLang="zh-CN" dirty="0"/>
          </a:p>
          <a:p>
            <a:pPr lvl="0"/>
            <a:r>
              <a:rPr lang="zh-CN" altLang="en-US" dirty="0"/>
              <a:t>时间与地点</a:t>
            </a:r>
          </a:p>
        </p:txBody>
      </p:sp>
      <p:sp>
        <p:nvSpPr>
          <p:cNvPr id="20" name="文本占位符 19">
            <a:extLst>
              <a:ext uri="{FF2B5EF4-FFF2-40B4-BE49-F238E27FC236}">
                <a16:creationId xmlns:a16="http://schemas.microsoft.com/office/drawing/2014/main" id="{5ED253CA-FB8F-44D7-B16E-FC5C24417750}"/>
              </a:ext>
            </a:extLst>
          </p:cNvPr>
          <p:cNvSpPr>
            <a:spLocks noGrp="1"/>
          </p:cNvSpPr>
          <p:nvPr>
            <p:ph type="body" sz="quarter" idx="12" hasCustomPrompt="1"/>
          </p:nvPr>
        </p:nvSpPr>
        <p:spPr>
          <a:xfrm>
            <a:off x="689808" y="5559109"/>
            <a:ext cx="2150533" cy="376238"/>
          </a:xfrm>
        </p:spPr>
        <p:txBody>
          <a:bodyPr>
            <a:noAutofit/>
          </a:bodyPr>
          <a:lstStyle>
            <a:lvl1pPr marL="0" indent="0">
              <a:buNone/>
              <a:defRPr sz="2400">
                <a:latin typeface="微软雅黑 Light" panose="020B0502040204020203" pitchFamily="34" charset="-122"/>
                <a:ea typeface="微软雅黑 Light" panose="020B0502040204020203" pitchFamily="34" charset="-122"/>
              </a:defRPr>
            </a:lvl1pPr>
          </a:lstStyle>
          <a:p>
            <a:pPr lvl="0"/>
            <a:r>
              <a:rPr lang="zh-CN" altLang="en-US" dirty="0"/>
              <a:t>主讲人</a:t>
            </a:r>
          </a:p>
        </p:txBody>
      </p:sp>
      <p:sp>
        <p:nvSpPr>
          <p:cNvPr id="24" name="文本占位符 23">
            <a:extLst>
              <a:ext uri="{FF2B5EF4-FFF2-40B4-BE49-F238E27FC236}">
                <a16:creationId xmlns:a16="http://schemas.microsoft.com/office/drawing/2014/main" id="{DC8F7C00-D0EB-4C05-90C7-61CD03A22C3F}"/>
              </a:ext>
            </a:extLst>
          </p:cNvPr>
          <p:cNvSpPr>
            <a:spLocks noGrp="1"/>
          </p:cNvSpPr>
          <p:nvPr>
            <p:ph type="body" sz="quarter" idx="13" hasCustomPrompt="1"/>
          </p:nvPr>
        </p:nvSpPr>
        <p:spPr>
          <a:xfrm>
            <a:off x="689807" y="6241544"/>
            <a:ext cx="3612232" cy="568325"/>
          </a:xfrm>
        </p:spPr>
        <p:txBody>
          <a:bodyPr>
            <a:normAutofit/>
          </a:bodyPr>
          <a:lstStyle>
            <a:lvl1pPr marL="0" indent="0">
              <a:lnSpc>
                <a:spcPct val="100000"/>
              </a:lnSpc>
              <a:spcBef>
                <a:spcPts val="0"/>
              </a:spcBef>
              <a:buNone/>
              <a:defRPr sz="1600">
                <a:solidFill>
                  <a:schemeClr val="bg1"/>
                </a:solidFill>
                <a:latin typeface="Myriad Pro" panose="020B0503030403020204" pitchFamily="34" charset="0"/>
              </a:defRPr>
            </a:lvl1pPr>
          </a:lstStyle>
          <a:p>
            <a:pPr lvl="0"/>
            <a:r>
              <a:rPr lang="en-US" altLang="zh-CN" dirty="0"/>
              <a:t>username@mail.com</a:t>
            </a:r>
          </a:p>
          <a:p>
            <a:pPr lvl="0"/>
            <a:r>
              <a:rPr lang="en-US" altLang="zh-CN" dirty="0"/>
              <a:t>www.website.com</a:t>
            </a:r>
            <a:endParaRPr lang="zh-CN" altLang="en-US" dirty="0"/>
          </a:p>
        </p:txBody>
      </p:sp>
      <p:sp>
        <p:nvSpPr>
          <p:cNvPr id="26" name="文本占位符 25">
            <a:extLst>
              <a:ext uri="{FF2B5EF4-FFF2-40B4-BE49-F238E27FC236}">
                <a16:creationId xmlns:a16="http://schemas.microsoft.com/office/drawing/2014/main" id="{FE826137-CE40-49AC-8CB9-AC94EFC69F9F}"/>
              </a:ext>
            </a:extLst>
          </p:cNvPr>
          <p:cNvSpPr>
            <a:spLocks noGrp="1"/>
          </p:cNvSpPr>
          <p:nvPr>
            <p:ph type="body" sz="quarter" idx="14" hasCustomPrompt="1"/>
          </p:nvPr>
        </p:nvSpPr>
        <p:spPr>
          <a:xfrm>
            <a:off x="8097636" y="6241544"/>
            <a:ext cx="3404557" cy="568325"/>
          </a:xfrm>
        </p:spPr>
        <p:txBody>
          <a:bodyPr>
            <a:normAutofit/>
          </a:bodyPr>
          <a:lstStyle>
            <a:lvl1pPr marL="0" indent="0" algn="r">
              <a:lnSpc>
                <a:spcPct val="100000"/>
              </a:lnSpc>
              <a:spcBef>
                <a:spcPts val="0"/>
              </a:spcBef>
              <a:buNone/>
              <a:defRPr sz="1600">
                <a:solidFill>
                  <a:schemeClr val="bg1"/>
                </a:solidFill>
                <a:latin typeface="微软雅黑 Light" panose="020B0502040204020203" pitchFamily="34" charset="-122"/>
                <a:ea typeface="微软雅黑 Light" panose="020B0502040204020203" pitchFamily="34" charset="-122"/>
              </a:defRPr>
            </a:lvl1pPr>
          </a:lstStyle>
          <a:p>
            <a:pPr lvl="0"/>
            <a:r>
              <a:rPr lang="zh-CN" altLang="en-US" dirty="0"/>
              <a:t>联系地址</a:t>
            </a:r>
            <a:endParaRPr lang="en-US" altLang="zh-CN" dirty="0"/>
          </a:p>
          <a:p>
            <a:pPr lvl="0"/>
            <a:r>
              <a:rPr lang="zh-CN" altLang="en-US" dirty="0"/>
              <a:t>联系地址</a:t>
            </a:r>
          </a:p>
        </p:txBody>
      </p:sp>
    </p:spTree>
    <p:extLst>
      <p:ext uri="{BB962C8B-B14F-4D97-AF65-F5344CB8AC3E}">
        <p14:creationId xmlns:p14="http://schemas.microsoft.com/office/powerpoint/2010/main" val="1404669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6CC6B88-94CE-4DC3-B76A-B13D4C3F64D5}"/>
              </a:ext>
            </a:extLst>
          </p:cNvPr>
          <p:cNvSpPr/>
          <p:nvPr userDrawn="1"/>
        </p:nvSpPr>
        <p:spPr>
          <a:xfrm>
            <a:off x="0" y="-1"/>
            <a:ext cx="12192000" cy="681037"/>
          </a:xfrm>
          <a:prstGeom prst="rect">
            <a:avLst/>
          </a:prstGeom>
          <a:solidFill>
            <a:srgbClr val="003F88"/>
          </a:solidFill>
          <a:ln>
            <a:solidFill>
              <a:srgbClr val="003F88"/>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Title 1"/>
          <p:cNvSpPr>
            <a:spLocks noGrp="1"/>
          </p:cNvSpPr>
          <p:nvPr>
            <p:ph type="title"/>
          </p:nvPr>
        </p:nvSpPr>
        <p:spPr>
          <a:xfrm>
            <a:off x="103516" y="30604"/>
            <a:ext cx="8834891" cy="595041"/>
          </a:xfrm>
        </p:spPr>
        <p:txBody>
          <a:bodyPr>
            <a:normAutofit/>
          </a:bodyPr>
          <a:lstStyle>
            <a:lvl1pPr>
              <a:defRPr sz="32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pic>
        <p:nvPicPr>
          <p:cNvPr id="17" name="图形 16">
            <a:extLst>
              <a:ext uri="{FF2B5EF4-FFF2-40B4-BE49-F238E27FC236}">
                <a16:creationId xmlns:a16="http://schemas.microsoft.com/office/drawing/2014/main" id="{E246B469-1CCD-496B-96AE-03F2015D04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7470" y="85996"/>
            <a:ext cx="2441015" cy="509042"/>
          </a:xfrm>
          <a:prstGeom prst="rect">
            <a:avLst/>
          </a:prstGeom>
        </p:spPr>
      </p:pic>
      <p:sp>
        <p:nvSpPr>
          <p:cNvPr id="18" name="矩形 17">
            <a:extLst>
              <a:ext uri="{FF2B5EF4-FFF2-40B4-BE49-F238E27FC236}">
                <a16:creationId xmlns:a16="http://schemas.microsoft.com/office/drawing/2014/main" id="{494F3BB0-CFD5-43E6-8A79-9EC744D635C4}"/>
              </a:ext>
            </a:extLst>
          </p:cNvPr>
          <p:cNvSpPr/>
          <p:nvPr userDrawn="1"/>
        </p:nvSpPr>
        <p:spPr>
          <a:xfrm>
            <a:off x="0" y="6590582"/>
            <a:ext cx="12192000" cy="267419"/>
          </a:xfrm>
          <a:prstGeom prst="rect">
            <a:avLst/>
          </a:prstGeom>
          <a:solidFill>
            <a:srgbClr val="003F88"/>
          </a:solidFill>
          <a:ln>
            <a:solidFill>
              <a:srgbClr val="003F88"/>
            </a:solidFill>
          </a:ln>
          <a:effectLst>
            <a:outerShdw blurRad="508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日期占位符 18">
            <a:extLst>
              <a:ext uri="{FF2B5EF4-FFF2-40B4-BE49-F238E27FC236}">
                <a16:creationId xmlns:a16="http://schemas.microsoft.com/office/drawing/2014/main" id="{862BEA87-06F7-4A5F-ACC7-3DB7DAD2D1B2}"/>
              </a:ext>
            </a:extLst>
          </p:cNvPr>
          <p:cNvSpPr>
            <a:spLocks noGrp="1"/>
          </p:cNvSpPr>
          <p:nvPr>
            <p:ph type="dt" sz="half" idx="10"/>
          </p:nvPr>
        </p:nvSpPr>
        <p:spPr>
          <a:xfrm>
            <a:off x="-1441" y="6588209"/>
            <a:ext cx="2014268" cy="268103"/>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1E09889F-35A5-43B8-BC7D-F2AEEAABC2EA}" type="datetime1">
              <a:rPr lang="zh-CN" altLang="en-US" smtClean="0"/>
              <a:t>2024/5/17</a:t>
            </a:fld>
            <a:endParaRPr lang="zh-CN" altLang="en-US"/>
          </a:p>
        </p:txBody>
      </p:sp>
      <p:sp>
        <p:nvSpPr>
          <p:cNvPr id="20" name="页脚占位符 19">
            <a:extLst>
              <a:ext uri="{FF2B5EF4-FFF2-40B4-BE49-F238E27FC236}">
                <a16:creationId xmlns:a16="http://schemas.microsoft.com/office/drawing/2014/main" id="{B9441050-81A8-4B47-9CE5-78195C7398CF}"/>
              </a:ext>
            </a:extLst>
          </p:cNvPr>
          <p:cNvSpPr>
            <a:spLocks noGrp="1"/>
          </p:cNvSpPr>
          <p:nvPr>
            <p:ph type="ftr" sz="quarter" idx="11"/>
          </p:nvPr>
        </p:nvSpPr>
        <p:spPr>
          <a:xfrm>
            <a:off x="4038600" y="6588208"/>
            <a:ext cx="4114800" cy="269792"/>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r>
              <a:rPr lang="zh-CN" altLang="en-US"/>
              <a:t>幻灯片标题</a:t>
            </a:r>
            <a:endParaRPr lang="zh-CN" altLang="en-US" dirty="0"/>
          </a:p>
        </p:txBody>
      </p:sp>
      <p:sp>
        <p:nvSpPr>
          <p:cNvPr id="21" name="灯片编号占位符 20">
            <a:extLst>
              <a:ext uri="{FF2B5EF4-FFF2-40B4-BE49-F238E27FC236}">
                <a16:creationId xmlns:a16="http://schemas.microsoft.com/office/drawing/2014/main" id="{3CB22150-4CDC-43E8-92FD-4F92F20DCCAB}"/>
              </a:ext>
            </a:extLst>
          </p:cNvPr>
          <p:cNvSpPr>
            <a:spLocks noGrp="1"/>
          </p:cNvSpPr>
          <p:nvPr>
            <p:ph type="sldNum" sz="quarter" idx="12"/>
          </p:nvPr>
        </p:nvSpPr>
        <p:spPr>
          <a:xfrm>
            <a:off x="10179173" y="6590090"/>
            <a:ext cx="2012827" cy="267911"/>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35FE389D-2142-40F6-A969-B44017970034}" type="slidenum">
              <a:rPr lang="zh-CN" altLang="en-US" smtClean="0"/>
              <a:pPr/>
              <a:t>‹#›</a:t>
            </a:fld>
            <a:endParaRPr lang="zh-CN" altLang="en-US" dirty="0"/>
          </a:p>
        </p:txBody>
      </p:sp>
    </p:spTree>
    <p:extLst>
      <p:ext uri="{BB962C8B-B14F-4D97-AF65-F5344CB8AC3E}">
        <p14:creationId xmlns:p14="http://schemas.microsoft.com/office/powerpoint/2010/main" val="3480516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602E2D2-D80C-4E4D-8AA3-1F38EB30E3BD}" type="datetimeFigureOut">
              <a:rPr lang="zh-CN" altLang="en-US" smtClean="0"/>
              <a:t>2024/5/17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50167F-07EE-44BA-B624-3D6EE2C3F08D}" type="slidenum">
              <a:rPr lang="zh-CN" altLang="en-US" smtClean="0"/>
              <a:t>‹#›</a:t>
            </a:fld>
            <a:endParaRPr lang="zh-CN" altLang="en-US"/>
          </a:p>
        </p:txBody>
      </p:sp>
    </p:spTree>
    <p:extLst>
      <p:ext uri="{BB962C8B-B14F-4D97-AF65-F5344CB8AC3E}">
        <p14:creationId xmlns:p14="http://schemas.microsoft.com/office/powerpoint/2010/main" val="352513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602E2D2-D80C-4E4D-8AA3-1F38EB30E3BD}" type="datetimeFigureOut">
              <a:rPr lang="zh-CN" altLang="en-US" smtClean="0"/>
              <a:t>2024/5/17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50167F-07EE-44BA-B624-3D6EE2C3F08D}" type="slidenum">
              <a:rPr lang="zh-CN" altLang="en-US" smtClean="0"/>
              <a:t>‹#›</a:t>
            </a:fld>
            <a:endParaRPr lang="zh-CN" altLang="en-US"/>
          </a:p>
        </p:txBody>
      </p:sp>
    </p:spTree>
    <p:extLst>
      <p:ext uri="{BB962C8B-B14F-4D97-AF65-F5344CB8AC3E}">
        <p14:creationId xmlns:p14="http://schemas.microsoft.com/office/powerpoint/2010/main" val="1484654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602E2D2-D80C-4E4D-8AA3-1F38EB30E3BD}" type="datetimeFigureOut">
              <a:rPr lang="zh-CN" altLang="en-US" smtClean="0"/>
              <a:t>2024/5/17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50167F-07EE-44BA-B624-3D6EE2C3F08D}" type="slidenum">
              <a:rPr lang="zh-CN" altLang="en-US" smtClean="0"/>
              <a:t>‹#›</a:t>
            </a:fld>
            <a:endParaRPr lang="zh-CN" altLang="en-US"/>
          </a:p>
        </p:txBody>
      </p:sp>
    </p:spTree>
    <p:extLst>
      <p:ext uri="{BB962C8B-B14F-4D97-AF65-F5344CB8AC3E}">
        <p14:creationId xmlns:p14="http://schemas.microsoft.com/office/powerpoint/2010/main" val="31988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602E2D2-D80C-4E4D-8AA3-1F38EB30E3BD}" type="datetimeFigureOut">
              <a:rPr lang="zh-CN" altLang="en-US" smtClean="0"/>
              <a:t>2024/5/17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50167F-07EE-44BA-B624-3D6EE2C3F08D}" type="slidenum">
              <a:rPr lang="zh-CN" altLang="en-US" smtClean="0"/>
              <a:t>‹#›</a:t>
            </a:fld>
            <a:endParaRPr lang="zh-CN" altLang="en-US"/>
          </a:p>
        </p:txBody>
      </p:sp>
    </p:spTree>
    <p:extLst>
      <p:ext uri="{BB962C8B-B14F-4D97-AF65-F5344CB8AC3E}">
        <p14:creationId xmlns:p14="http://schemas.microsoft.com/office/powerpoint/2010/main" val="31642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1DC15-BD9C-4705-A4BD-411DD50131B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166664E-70A7-4E20-AFD5-926B052F177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2C7761-E2C5-42F2-86E1-1DCC74923A14}"/>
              </a:ext>
            </a:extLst>
          </p:cNvPr>
          <p:cNvSpPr>
            <a:spLocks noGrp="1"/>
          </p:cNvSpPr>
          <p:nvPr>
            <p:ph type="dt" sz="half" idx="10"/>
          </p:nvPr>
        </p:nvSpPr>
        <p:spPr/>
        <p:txBody>
          <a:bodyPr/>
          <a:lstStyle/>
          <a:p>
            <a:fld id="{3235153C-F110-4E2C-8C97-C196F3C24A63}" type="datetimeFigureOut">
              <a:rPr lang="zh-CN" altLang="en-US" smtClean="0"/>
              <a:t>2024/5/17</a:t>
            </a:fld>
            <a:endParaRPr lang="zh-CN" altLang="en-US"/>
          </a:p>
        </p:txBody>
      </p:sp>
      <p:sp>
        <p:nvSpPr>
          <p:cNvPr id="5" name="页脚占位符 4">
            <a:extLst>
              <a:ext uri="{FF2B5EF4-FFF2-40B4-BE49-F238E27FC236}">
                <a16:creationId xmlns:a16="http://schemas.microsoft.com/office/drawing/2014/main" id="{FBD3F065-FDFB-459C-B459-4B89F80A48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308FFB1-6CDB-4F71-85F2-EF23644F40A0}"/>
              </a:ext>
            </a:extLst>
          </p:cNvPr>
          <p:cNvSpPr>
            <a:spLocks noGrp="1"/>
          </p:cNvSpPr>
          <p:nvPr>
            <p:ph type="sldNum" sz="quarter" idx="12"/>
          </p:nvPr>
        </p:nvSpPr>
        <p:spPr/>
        <p:txBody>
          <a:bodyPr/>
          <a:lstStyle/>
          <a:p>
            <a:fld id="{BB018558-2FA6-40D0-97CC-756E27B728A8}" type="slidenum">
              <a:rPr lang="zh-CN" altLang="en-US" smtClean="0"/>
              <a:t>‹#›</a:t>
            </a:fld>
            <a:endParaRPr lang="zh-CN" altLang="en-US"/>
          </a:p>
        </p:txBody>
      </p:sp>
    </p:spTree>
    <p:extLst>
      <p:ext uri="{BB962C8B-B14F-4D97-AF65-F5344CB8AC3E}">
        <p14:creationId xmlns:p14="http://schemas.microsoft.com/office/powerpoint/2010/main" val="989597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602E2D2-D80C-4E4D-8AA3-1F38EB30E3BD}" type="datetimeFigureOut">
              <a:rPr lang="zh-CN" altLang="en-US" smtClean="0"/>
              <a:t>2024/5/17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C50167F-07EE-44BA-B624-3D6EE2C3F08D}" type="slidenum">
              <a:rPr lang="zh-CN" altLang="en-US" smtClean="0"/>
              <a:t>‹#›</a:t>
            </a:fld>
            <a:endParaRPr lang="zh-CN" altLang="en-US"/>
          </a:p>
        </p:txBody>
      </p:sp>
    </p:spTree>
    <p:extLst>
      <p:ext uri="{BB962C8B-B14F-4D97-AF65-F5344CB8AC3E}">
        <p14:creationId xmlns:p14="http://schemas.microsoft.com/office/powerpoint/2010/main" val="1147961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602E2D2-D80C-4E4D-8AA3-1F38EB30E3BD}" type="datetimeFigureOut">
              <a:rPr lang="zh-CN" altLang="en-US" smtClean="0"/>
              <a:t>2024/5/17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C50167F-07EE-44BA-B624-3D6EE2C3F08D}" type="slidenum">
              <a:rPr lang="zh-CN" altLang="en-US" smtClean="0"/>
              <a:t>‹#›</a:t>
            </a:fld>
            <a:endParaRPr lang="zh-CN" altLang="en-US"/>
          </a:p>
        </p:txBody>
      </p:sp>
    </p:spTree>
    <p:extLst>
      <p:ext uri="{BB962C8B-B14F-4D97-AF65-F5344CB8AC3E}">
        <p14:creationId xmlns:p14="http://schemas.microsoft.com/office/powerpoint/2010/main" val="4223033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2E2D2-D80C-4E4D-8AA3-1F38EB30E3BD}" type="datetimeFigureOut">
              <a:rPr lang="zh-CN" altLang="en-US" smtClean="0"/>
              <a:t>2024/5/17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C50167F-07EE-44BA-B624-3D6EE2C3F08D}" type="slidenum">
              <a:rPr lang="zh-CN" altLang="en-US" smtClean="0"/>
              <a:t>‹#›</a:t>
            </a:fld>
            <a:endParaRPr lang="zh-CN" altLang="en-US"/>
          </a:p>
        </p:txBody>
      </p:sp>
    </p:spTree>
    <p:extLst>
      <p:ext uri="{BB962C8B-B14F-4D97-AF65-F5344CB8AC3E}">
        <p14:creationId xmlns:p14="http://schemas.microsoft.com/office/powerpoint/2010/main" val="1784275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602E2D2-D80C-4E4D-8AA3-1F38EB30E3BD}" type="datetimeFigureOut">
              <a:rPr lang="zh-CN" altLang="en-US" smtClean="0"/>
              <a:t>2024/5/17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50167F-07EE-44BA-B624-3D6EE2C3F08D}" type="slidenum">
              <a:rPr lang="zh-CN" altLang="en-US" smtClean="0"/>
              <a:t>‹#›</a:t>
            </a:fld>
            <a:endParaRPr lang="zh-CN" altLang="en-US"/>
          </a:p>
        </p:txBody>
      </p:sp>
    </p:spTree>
    <p:extLst>
      <p:ext uri="{BB962C8B-B14F-4D97-AF65-F5344CB8AC3E}">
        <p14:creationId xmlns:p14="http://schemas.microsoft.com/office/powerpoint/2010/main" val="2209539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602E2D2-D80C-4E4D-8AA3-1F38EB30E3BD}" type="datetimeFigureOut">
              <a:rPr lang="zh-CN" altLang="en-US" smtClean="0"/>
              <a:t>2024/5/17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50167F-07EE-44BA-B624-3D6EE2C3F08D}" type="slidenum">
              <a:rPr lang="zh-CN" altLang="en-US" smtClean="0"/>
              <a:t>‹#›</a:t>
            </a:fld>
            <a:endParaRPr lang="zh-CN" altLang="en-US"/>
          </a:p>
        </p:txBody>
      </p:sp>
    </p:spTree>
    <p:extLst>
      <p:ext uri="{BB962C8B-B14F-4D97-AF65-F5344CB8AC3E}">
        <p14:creationId xmlns:p14="http://schemas.microsoft.com/office/powerpoint/2010/main" val="2315697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602E2D2-D80C-4E4D-8AA3-1F38EB30E3BD}" type="datetimeFigureOut">
              <a:rPr lang="zh-CN" altLang="en-US" smtClean="0"/>
              <a:t>2024/5/17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50167F-07EE-44BA-B624-3D6EE2C3F08D}" type="slidenum">
              <a:rPr lang="zh-CN" altLang="en-US" smtClean="0"/>
              <a:t>‹#›</a:t>
            </a:fld>
            <a:endParaRPr lang="zh-CN" altLang="en-US"/>
          </a:p>
        </p:txBody>
      </p:sp>
    </p:spTree>
    <p:extLst>
      <p:ext uri="{BB962C8B-B14F-4D97-AF65-F5344CB8AC3E}">
        <p14:creationId xmlns:p14="http://schemas.microsoft.com/office/powerpoint/2010/main" val="3093426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602E2D2-D80C-4E4D-8AA3-1F38EB30E3BD}" type="datetimeFigureOut">
              <a:rPr lang="zh-CN" altLang="en-US" smtClean="0"/>
              <a:t>2024/5/17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50167F-07EE-44BA-B624-3D6EE2C3F08D}" type="slidenum">
              <a:rPr lang="zh-CN" altLang="en-US" smtClean="0"/>
              <a:t>‹#›</a:t>
            </a:fld>
            <a:endParaRPr lang="zh-CN" altLang="en-US"/>
          </a:p>
        </p:txBody>
      </p:sp>
    </p:spTree>
    <p:extLst>
      <p:ext uri="{BB962C8B-B14F-4D97-AF65-F5344CB8AC3E}">
        <p14:creationId xmlns:p14="http://schemas.microsoft.com/office/powerpoint/2010/main" val="798655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8BACB6B-5552-4FB5-8383-ECAFD46652A9}"/>
              </a:ext>
            </a:extLst>
          </p:cNvPr>
          <p:cNvSpPr/>
          <p:nvPr userDrawn="1"/>
        </p:nvSpPr>
        <p:spPr>
          <a:xfrm>
            <a:off x="0" y="6176966"/>
            <a:ext cx="12192000" cy="681037"/>
          </a:xfrm>
          <a:prstGeom prst="rect">
            <a:avLst/>
          </a:prstGeom>
          <a:solidFill>
            <a:srgbClr val="003F88"/>
          </a:solidFill>
          <a:ln>
            <a:solidFill>
              <a:srgbClr val="003F88"/>
            </a:solidFill>
          </a:ln>
          <a:effectLst>
            <a:outerShdw blurRad="508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Title 1"/>
          <p:cNvSpPr>
            <a:spLocks noGrp="1"/>
          </p:cNvSpPr>
          <p:nvPr>
            <p:ph type="ctrTitle" hasCustomPrompt="1"/>
          </p:nvPr>
        </p:nvSpPr>
        <p:spPr>
          <a:xfrm>
            <a:off x="914400" y="2069801"/>
            <a:ext cx="10363200" cy="681037"/>
          </a:xfrm>
        </p:spPr>
        <p:txBody>
          <a:bodyPr anchor="b" anchorCtr="1">
            <a:normAutofit/>
          </a:bodyPr>
          <a:lstStyle>
            <a:lvl1pPr algn="ctr">
              <a:defRPr sz="4400">
                <a:latin typeface="微软雅黑" panose="020B0503020204020204" pitchFamily="34" charset="-122"/>
                <a:ea typeface="微软雅黑" panose="020B0503020204020204" pitchFamily="34" charset="-122"/>
              </a:defRPr>
            </a:lvl1pPr>
          </a:lstStyle>
          <a:p>
            <a:r>
              <a:rPr lang="zh-CN" altLang="en-US" dirty="0"/>
              <a:t>主标题</a:t>
            </a:r>
            <a:endParaRPr lang="en-US" dirty="0"/>
          </a:p>
        </p:txBody>
      </p:sp>
      <p:pic>
        <p:nvPicPr>
          <p:cNvPr id="7" name="图形 6">
            <a:extLst>
              <a:ext uri="{FF2B5EF4-FFF2-40B4-BE49-F238E27FC236}">
                <a16:creationId xmlns:a16="http://schemas.microsoft.com/office/drawing/2014/main" id="{D73C63E7-E646-47E2-B00D-A35F4C5100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0400" y="1077525"/>
            <a:ext cx="3251200" cy="676275"/>
          </a:xfrm>
          <a:prstGeom prst="rect">
            <a:avLst/>
          </a:prstGeom>
        </p:spPr>
      </p:pic>
      <p:sp>
        <p:nvSpPr>
          <p:cNvPr id="22" name="文本占位符 21">
            <a:extLst>
              <a:ext uri="{FF2B5EF4-FFF2-40B4-BE49-F238E27FC236}">
                <a16:creationId xmlns:a16="http://schemas.microsoft.com/office/drawing/2014/main" id="{0CAA79DC-FEA8-4596-B915-1324350BF267}"/>
              </a:ext>
            </a:extLst>
          </p:cNvPr>
          <p:cNvSpPr>
            <a:spLocks noGrp="1"/>
          </p:cNvSpPr>
          <p:nvPr>
            <p:ph type="body" sz="quarter" idx="10" hasCustomPrompt="1"/>
          </p:nvPr>
        </p:nvSpPr>
        <p:spPr>
          <a:xfrm>
            <a:off x="3174522" y="2768090"/>
            <a:ext cx="5842959" cy="568325"/>
          </a:xfrm>
        </p:spPr>
        <p:txBody>
          <a:bodyPr>
            <a:normAutofit/>
          </a:bodyPr>
          <a:lstStyle>
            <a:lvl1pPr marL="0" indent="0" algn="ctr" defTabSz="457200" rtl="0" eaLnBrk="1" latinLnBrk="0" hangingPunct="1">
              <a:lnSpc>
                <a:spcPct val="90000"/>
              </a:lnSpc>
              <a:spcBef>
                <a:spcPct val="0"/>
              </a:spcBef>
              <a:buNone/>
              <a:defRPr lang="zh-CN" altLang="en-US" sz="2800" kern="1200" dirty="0">
                <a:solidFill>
                  <a:schemeClr val="tx1"/>
                </a:solidFill>
                <a:latin typeface="微软雅黑 Light" panose="020B0502040204020203" pitchFamily="34" charset="-122"/>
                <a:ea typeface="微软雅黑 Light" panose="020B0502040204020203" pitchFamily="34" charset="-122"/>
                <a:cs typeface="+mn-cs"/>
              </a:defRPr>
            </a:lvl1pPr>
          </a:lstStyle>
          <a:p>
            <a:pPr lvl="0"/>
            <a:r>
              <a:rPr lang="zh-CN" altLang="en-US" dirty="0"/>
              <a:t>副标题</a:t>
            </a:r>
          </a:p>
        </p:txBody>
      </p:sp>
      <p:sp>
        <p:nvSpPr>
          <p:cNvPr id="24" name="文本占位符 23">
            <a:extLst>
              <a:ext uri="{FF2B5EF4-FFF2-40B4-BE49-F238E27FC236}">
                <a16:creationId xmlns:a16="http://schemas.microsoft.com/office/drawing/2014/main" id="{3E8ED812-DF1B-41DC-A599-4C95DB76A280}"/>
              </a:ext>
            </a:extLst>
          </p:cNvPr>
          <p:cNvSpPr>
            <a:spLocks noGrp="1"/>
          </p:cNvSpPr>
          <p:nvPr>
            <p:ph type="body" sz="quarter" idx="11" hasCustomPrompt="1"/>
          </p:nvPr>
        </p:nvSpPr>
        <p:spPr>
          <a:xfrm>
            <a:off x="4744507" y="3920974"/>
            <a:ext cx="2702984" cy="361950"/>
          </a:xfrm>
        </p:spPr>
        <p:txBody>
          <a:bodyPr>
            <a:noAutofit/>
          </a:bodyPr>
          <a:lstStyle>
            <a:lvl1pPr marL="0" indent="0" algn="ctr" defTabSz="457200" rtl="0" eaLnBrk="1" latinLnBrk="0" hangingPunct="1">
              <a:lnSpc>
                <a:spcPct val="90000"/>
              </a:lnSpc>
              <a:spcBef>
                <a:spcPct val="0"/>
              </a:spcBef>
              <a:buNone/>
              <a:defRPr lang="zh-CN" altLang="en-US" sz="2000" kern="1200" dirty="0">
                <a:solidFill>
                  <a:schemeClr val="tx1"/>
                </a:solidFill>
                <a:latin typeface="微软雅黑" panose="020B0503020204020204" pitchFamily="34" charset="-122"/>
                <a:ea typeface="微软雅黑" panose="020B0503020204020204" pitchFamily="34" charset="-122"/>
                <a:cs typeface="+mn-cs"/>
              </a:defRPr>
            </a:lvl1pPr>
          </a:lstStyle>
          <a:p>
            <a:pPr lvl="0"/>
            <a:r>
              <a:rPr lang="zh-CN" altLang="en-US" dirty="0"/>
              <a:t>主讲人</a:t>
            </a:r>
          </a:p>
        </p:txBody>
      </p:sp>
      <p:sp>
        <p:nvSpPr>
          <p:cNvPr id="28" name="文本占位符 27">
            <a:extLst>
              <a:ext uri="{FF2B5EF4-FFF2-40B4-BE49-F238E27FC236}">
                <a16:creationId xmlns:a16="http://schemas.microsoft.com/office/drawing/2014/main" id="{63EEE258-BF6A-4C62-BB0A-16F418FB6B8F}"/>
              </a:ext>
            </a:extLst>
          </p:cNvPr>
          <p:cNvSpPr>
            <a:spLocks noGrp="1"/>
          </p:cNvSpPr>
          <p:nvPr>
            <p:ph type="body" sz="quarter" idx="12" hasCustomPrompt="1"/>
          </p:nvPr>
        </p:nvSpPr>
        <p:spPr>
          <a:xfrm>
            <a:off x="4213224" y="6194318"/>
            <a:ext cx="3765549" cy="646331"/>
          </a:xfrm>
        </p:spPr>
        <p:txBody>
          <a:bodyPr anchor="ctr" anchorCtr="1">
            <a:spAutoFit/>
          </a:bodyPr>
          <a:lstStyle>
            <a:lvl1pPr marL="0" indent="0" algn="ctr">
              <a:lnSpc>
                <a:spcPct val="100000"/>
              </a:lnSpc>
              <a:spcBef>
                <a:spcPts val="0"/>
              </a:spcBef>
              <a:buNone/>
              <a:defRPr sz="1800">
                <a:solidFill>
                  <a:schemeClr val="bg1"/>
                </a:solidFill>
                <a:latin typeface="微软雅黑 Light" panose="020B0502040204020203" pitchFamily="34" charset="-122"/>
                <a:ea typeface="微软雅黑 Light" panose="020B0502040204020203" pitchFamily="34" charset="-122"/>
              </a:defRPr>
            </a:lvl1pPr>
          </a:lstStyle>
          <a:p>
            <a:pPr lvl="0"/>
            <a:r>
              <a:rPr lang="zh-CN" altLang="en-US" dirty="0"/>
              <a:t>会议</a:t>
            </a:r>
            <a:endParaRPr lang="en-US" altLang="zh-CN" dirty="0"/>
          </a:p>
          <a:p>
            <a:pPr lvl="0"/>
            <a:r>
              <a:rPr lang="zh-CN" altLang="en-US" dirty="0"/>
              <a:t>时间与地点</a:t>
            </a:r>
          </a:p>
        </p:txBody>
      </p:sp>
    </p:spTree>
    <p:extLst>
      <p:ext uri="{BB962C8B-B14F-4D97-AF65-F5344CB8AC3E}">
        <p14:creationId xmlns:p14="http://schemas.microsoft.com/office/powerpoint/2010/main" val="2051760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6CC6B88-94CE-4DC3-B76A-B13D4C3F64D5}"/>
              </a:ext>
            </a:extLst>
          </p:cNvPr>
          <p:cNvSpPr/>
          <p:nvPr userDrawn="1"/>
        </p:nvSpPr>
        <p:spPr>
          <a:xfrm>
            <a:off x="0" y="-1"/>
            <a:ext cx="12192000" cy="681037"/>
          </a:xfrm>
          <a:prstGeom prst="rect">
            <a:avLst/>
          </a:prstGeom>
          <a:solidFill>
            <a:srgbClr val="003F88"/>
          </a:solidFill>
          <a:ln>
            <a:solidFill>
              <a:srgbClr val="003F88"/>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Title 1"/>
          <p:cNvSpPr>
            <a:spLocks noGrp="1"/>
          </p:cNvSpPr>
          <p:nvPr>
            <p:ph type="title"/>
          </p:nvPr>
        </p:nvSpPr>
        <p:spPr>
          <a:xfrm>
            <a:off x="103516" y="30604"/>
            <a:ext cx="8834891" cy="595041"/>
          </a:xfrm>
        </p:spPr>
        <p:txBody>
          <a:bodyPr>
            <a:normAutofit/>
          </a:bodyPr>
          <a:lstStyle>
            <a:lvl1pPr>
              <a:defRPr sz="32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537715" y="1600200"/>
            <a:ext cx="11116572" cy="4740876"/>
          </a:xfrm>
        </p:spPr>
        <p:txBody>
          <a:bodyPr/>
          <a:lstStyle>
            <a:lvl1pPr>
              <a:defRPr>
                <a:latin typeface="微软雅黑 Light" panose="020B0502040204020203" pitchFamily="34" charset="-122"/>
                <a:ea typeface="微软雅黑 Light" panose="020B0502040204020203" pitchFamily="34" charset="-122"/>
              </a:defRPr>
            </a:lvl1pPr>
            <a:lvl2pPr>
              <a:defRPr>
                <a:latin typeface="微软雅黑 Light" panose="020B0502040204020203" pitchFamily="34" charset="-122"/>
                <a:ea typeface="微软雅黑 Light" panose="020B0502040204020203" pitchFamily="34" charset="-122"/>
              </a:defRPr>
            </a:lvl2pPr>
            <a:lvl3pPr>
              <a:defRPr>
                <a:latin typeface="微软雅黑 Light" panose="020B0502040204020203" pitchFamily="34" charset="-122"/>
                <a:ea typeface="微软雅黑 Light" panose="020B0502040204020203" pitchFamily="34" charset="-122"/>
              </a:defRPr>
            </a:lvl3pPr>
            <a:lvl4pPr>
              <a:defRPr>
                <a:latin typeface="微软雅黑 Light" panose="020B0502040204020203" pitchFamily="34" charset="-122"/>
                <a:ea typeface="微软雅黑 Light" panose="020B0502040204020203" pitchFamily="34" charset="-122"/>
              </a:defRPr>
            </a:lvl4pPr>
            <a:lvl5pPr>
              <a:defRPr>
                <a:latin typeface="微软雅黑 Light" panose="020B0502040204020203" pitchFamily="34" charset="-122"/>
                <a:ea typeface="微软雅黑 Light" panose="020B0502040204020203"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pic>
        <p:nvPicPr>
          <p:cNvPr id="17" name="图形 16">
            <a:extLst>
              <a:ext uri="{FF2B5EF4-FFF2-40B4-BE49-F238E27FC236}">
                <a16:creationId xmlns:a16="http://schemas.microsoft.com/office/drawing/2014/main" id="{E246B469-1CCD-496B-96AE-03F2015D04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7470" y="85996"/>
            <a:ext cx="2441015" cy="509042"/>
          </a:xfrm>
          <a:prstGeom prst="rect">
            <a:avLst/>
          </a:prstGeom>
        </p:spPr>
      </p:pic>
      <p:sp>
        <p:nvSpPr>
          <p:cNvPr id="18" name="矩形 17">
            <a:extLst>
              <a:ext uri="{FF2B5EF4-FFF2-40B4-BE49-F238E27FC236}">
                <a16:creationId xmlns:a16="http://schemas.microsoft.com/office/drawing/2014/main" id="{494F3BB0-CFD5-43E6-8A79-9EC744D635C4}"/>
              </a:ext>
            </a:extLst>
          </p:cNvPr>
          <p:cNvSpPr/>
          <p:nvPr userDrawn="1"/>
        </p:nvSpPr>
        <p:spPr>
          <a:xfrm>
            <a:off x="0" y="6590582"/>
            <a:ext cx="12192000" cy="267419"/>
          </a:xfrm>
          <a:prstGeom prst="rect">
            <a:avLst/>
          </a:prstGeom>
          <a:solidFill>
            <a:srgbClr val="003F88"/>
          </a:solidFill>
          <a:ln>
            <a:solidFill>
              <a:srgbClr val="003F88"/>
            </a:solidFill>
          </a:ln>
          <a:effectLst>
            <a:outerShdw blurRad="508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日期占位符 18">
            <a:extLst>
              <a:ext uri="{FF2B5EF4-FFF2-40B4-BE49-F238E27FC236}">
                <a16:creationId xmlns:a16="http://schemas.microsoft.com/office/drawing/2014/main" id="{862BEA87-06F7-4A5F-ACC7-3DB7DAD2D1B2}"/>
              </a:ext>
            </a:extLst>
          </p:cNvPr>
          <p:cNvSpPr>
            <a:spLocks noGrp="1"/>
          </p:cNvSpPr>
          <p:nvPr>
            <p:ph type="dt" sz="half" idx="10"/>
          </p:nvPr>
        </p:nvSpPr>
        <p:spPr>
          <a:xfrm>
            <a:off x="-1441" y="6588209"/>
            <a:ext cx="2014268" cy="268103"/>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69F4819B-84BE-45DC-A677-96FF35CE8F44}" type="datetime1">
              <a:rPr lang="zh-CN" altLang="en-US" smtClean="0"/>
              <a:t>2024/5/17</a:t>
            </a:fld>
            <a:endParaRPr lang="zh-CN" altLang="en-US"/>
          </a:p>
        </p:txBody>
      </p:sp>
      <p:sp>
        <p:nvSpPr>
          <p:cNvPr id="20" name="页脚占位符 19">
            <a:extLst>
              <a:ext uri="{FF2B5EF4-FFF2-40B4-BE49-F238E27FC236}">
                <a16:creationId xmlns:a16="http://schemas.microsoft.com/office/drawing/2014/main" id="{B9441050-81A8-4B47-9CE5-78195C7398CF}"/>
              </a:ext>
            </a:extLst>
          </p:cNvPr>
          <p:cNvSpPr>
            <a:spLocks noGrp="1"/>
          </p:cNvSpPr>
          <p:nvPr>
            <p:ph type="ftr" sz="quarter" idx="11"/>
          </p:nvPr>
        </p:nvSpPr>
        <p:spPr>
          <a:xfrm>
            <a:off x="4038600" y="6588208"/>
            <a:ext cx="4114800" cy="269792"/>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r>
              <a:rPr lang="zh-CN" altLang="en-US"/>
              <a:t>幻灯片标题</a:t>
            </a:r>
            <a:endParaRPr lang="zh-CN" altLang="en-US" dirty="0"/>
          </a:p>
        </p:txBody>
      </p:sp>
      <p:sp>
        <p:nvSpPr>
          <p:cNvPr id="21" name="灯片编号占位符 20">
            <a:extLst>
              <a:ext uri="{FF2B5EF4-FFF2-40B4-BE49-F238E27FC236}">
                <a16:creationId xmlns:a16="http://schemas.microsoft.com/office/drawing/2014/main" id="{3CB22150-4CDC-43E8-92FD-4F92F20DCCAB}"/>
              </a:ext>
            </a:extLst>
          </p:cNvPr>
          <p:cNvSpPr>
            <a:spLocks noGrp="1"/>
          </p:cNvSpPr>
          <p:nvPr>
            <p:ph type="sldNum" sz="quarter" idx="12"/>
          </p:nvPr>
        </p:nvSpPr>
        <p:spPr>
          <a:xfrm>
            <a:off x="10179173" y="6590090"/>
            <a:ext cx="2012827" cy="267911"/>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35FE389D-2142-40F6-A969-B44017970034}" type="slidenum">
              <a:rPr lang="zh-CN" altLang="en-US" smtClean="0"/>
              <a:pPr/>
              <a:t>‹#›</a:t>
            </a:fld>
            <a:endParaRPr lang="zh-CN" altLang="en-US" dirty="0"/>
          </a:p>
        </p:txBody>
      </p:sp>
      <p:sp>
        <p:nvSpPr>
          <p:cNvPr id="5" name="文本占位符 4">
            <a:extLst>
              <a:ext uri="{FF2B5EF4-FFF2-40B4-BE49-F238E27FC236}">
                <a16:creationId xmlns:a16="http://schemas.microsoft.com/office/drawing/2014/main" id="{3A3B5E71-B945-4F5C-AB78-130924E257EE}"/>
              </a:ext>
            </a:extLst>
          </p:cNvPr>
          <p:cNvSpPr>
            <a:spLocks noGrp="1"/>
          </p:cNvSpPr>
          <p:nvPr>
            <p:ph type="body" sz="quarter" idx="13" hasCustomPrompt="1"/>
          </p:nvPr>
        </p:nvSpPr>
        <p:spPr>
          <a:xfrm>
            <a:off x="537554" y="942048"/>
            <a:ext cx="11116733" cy="533400"/>
          </a:xfrm>
        </p:spPr>
        <p:txBody>
          <a:bodyPr/>
          <a:lstStyle>
            <a:lvl1pPr marL="0" indent="0" algn="ctr">
              <a:buNone/>
              <a:defRPr b="1">
                <a:latin typeface="微软雅黑 Light" panose="020B0502040204020203" pitchFamily="34" charset="-122"/>
                <a:ea typeface="微软雅黑 Light" panose="020B0502040204020203" pitchFamily="34" charset="-122"/>
              </a:defRPr>
            </a:lvl1pPr>
          </a:lstStyle>
          <a:p>
            <a:pPr lvl="0"/>
            <a:r>
              <a:rPr lang="zh-CN" altLang="en-US" dirty="0"/>
              <a:t>小标题</a:t>
            </a:r>
          </a:p>
        </p:txBody>
      </p:sp>
    </p:spTree>
    <p:extLst>
      <p:ext uri="{BB962C8B-B14F-4D97-AF65-F5344CB8AC3E}">
        <p14:creationId xmlns:p14="http://schemas.microsoft.com/office/powerpoint/2010/main" val="3585587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6CC6B88-94CE-4DC3-B76A-B13D4C3F64D5}"/>
              </a:ext>
            </a:extLst>
          </p:cNvPr>
          <p:cNvSpPr/>
          <p:nvPr userDrawn="1"/>
        </p:nvSpPr>
        <p:spPr>
          <a:xfrm>
            <a:off x="0" y="-1"/>
            <a:ext cx="12192000" cy="681037"/>
          </a:xfrm>
          <a:prstGeom prst="rect">
            <a:avLst/>
          </a:prstGeom>
          <a:solidFill>
            <a:srgbClr val="003F88"/>
          </a:solidFill>
          <a:ln>
            <a:solidFill>
              <a:srgbClr val="003F88"/>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7" name="图形 16">
            <a:extLst>
              <a:ext uri="{FF2B5EF4-FFF2-40B4-BE49-F238E27FC236}">
                <a16:creationId xmlns:a16="http://schemas.microsoft.com/office/drawing/2014/main" id="{E246B469-1CCD-496B-96AE-03F2015D04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5494" y="85996"/>
            <a:ext cx="2441015" cy="509042"/>
          </a:xfrm>
          <a:prstGeom prst="rect">
            <a:avLst/>
          </a:prstGeom>
        </p:spPr>
      </p:pic>
      <p:sp>
        <p:nvSpPr>
          <p:cNvPr id="18" name="矩形 17">
            <a:extLst>
              <a:ext uri="{FF2B5EF4-FFF2-40B4-BE49-F238E27FC236}">
                <a16:creationId xmlns:a16="http://schemas.microsoft.com/office/drawing/2014/main" id="{494F3BB0-CFD5-43E6-8A79-9EC744D635C4}"/>
              </a:ext>
            </a:extLst>
          </p:cNvPr>
          <p:cNvSpPr/>
          <p:nvPr userDrawn="1"/>
        </p:nvSpPr>
        <p:spPr>
          <a:xfrm>
            <a:off x="0" y="6590582"/>
            <a:ext cx="12192000" cy="267419"/>
          </a:xfrm>
          <a:prstGeom prst="rect">
            <a:avLst/>
          </a:prstGeom>
          <a:solidFill>
            <a:srgbClr val="003F88"/>
          </a:solidFill>
          <a:ln>
            <a:solidFill>
              <a:srgbClr val="003F88"/>
            </a:solidFill>
          </a:ln>
          <a:effectLst>
            <a:outerShdw blurRad="508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日期占位符 18">
            <a:extLst>
              <a:ext uri="{FF2B5EF4-FFF2-40B4-BE49-F238E27FC236}">
                <a16:creationId xmlns:a16="http://schemas.microsoft.com/office/drawing/2014/main" id="{862BEA87-06F7-4A5F-ACC7-3DB7DAD2D1B2}"/>
              </a:ext>
            </a:extLst>
          </p:cNvPr>
          <p:cNvSpPr>
            <a:spLocks noGrp="1"/>
          </p:cNvSpPr>
          <p:nvPr>
            <p:ph type="dt" sz="half" idx="10"/>
          </p:nvPr>
        </p:nvSpPr>
        <p:spPr>
          <a:xfrm>
            <a:off x="-1441" y="6588209"/>
            <a:ext cx="2014268" cy="268103"/>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86EF77BB-B51E-446C-8712-069589760AB5}" type="datetime1">
              <a:rPr lang="zh-CN" altLang="en-US" smtClean="0"/>
              <a:t>2024/5/17</a:t>
            </a:fld>
            <a:endParaRPr lang="zh-CN" altLang="en-US"/>
          </a:p>
        </p:txBody>
      </p:sp>
      <p:sp>
        <p:nvSpPr>
          <p:cNvPr id="20" name="页脚占位符 19">
            <a:extLst>
              <a:ext uri="{FF2B5EF4-FFF2-40B4-BE49-F238E27FC236}">
                <a16:creationId xmlns:a16="http://schemas.microsoft.com/office/drawing/2014/main" id="{B9441050-81A8-4B47-9CE5-78195C7398CF}"/>
              </a:ext>
            </a:extLst>
          </p:cNvPr>
          <p:cNvSpPr>
            <a:spLocks noGrp="1"/>
          </p:cNvSpPr>
          <p:nvPr>
            <p:ph type="ftr" sz="quarter" idx="11"/>
          </p:nvPr>
        </p:nvSpPr>
        <p:spPr>
          <a:xfrm>
            <a:off x="4038600" y="6588208"/>
            <a:ext cx="4114800" cy="269792"/>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r>
              <a:rPr lang="zh-CN" altLang="en-US"/>
              <a:t>幻灯片标题</a:t>
            </a:r>
            <a:endParaRPr lang="zh-CN" altLang="en-US" dirty="0"/>
          </a:p>
        </p:txBody>
      </p:sp>
      <p:sp>
        <p:nvSpPr>
          <p:cNvPr id="21" name="灯片编号占位符 20">
            <a:extLst>
              <a:ext uri="{FF2B5EF4-FFF2-40B4-BE49-F238E27FC236}">
                <a16:creationId xmlns:a16="http://schemas.microsoft.com/office/drawing/2014/main" id="{3CB22150-4CDC-43E8-92FD-4F92F20DCCAB}"/>
              </a:ext>
            </a:extLst>
          </p:cNvPr>
          <p:cNvSpPr>
            <a:spLocks noGrp="1"/>
          </p:cNvSpPr>
          <p:nvPr>
            <p:ph type="sldNum" sz="quarter" idx="12"/>
          </p:nvPr>
        </p:nvSpPr>
        <p:spPr>
          <a:xfrm>
            <a:off x="10179173" y="6590090"/>
            <a:ext cx="2012827" cy="267911"/>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35FE389D-2142-40F6-A969-B44017970034}" type="slidenum">
              <a:rPr lang="zh-CN" altLang="en-US" smtClean="0"/>
              <a:pPr/>
              <a:t>‹#›</a:t>
            </a:fld>
            <a:endParaRPr lang="zh-CN" altLang="en-US" dirty="0"/>
          </a:p>
        </p:txBody>
      </p:sp>
      <p:sp>
        <p:nvSpPr>
          <p:cNvPr id="5" name="文本占位符 4">
            <a:extLst>
              <a:ext uri="{FF2B5EF4-FFF2-40B4-BE49-F238E27FC236}">
                <a16:creationId xmlns:a16="http://schemas.microsoft.com/office/drawing/2014/main" id="{9AE2907B-45E3-4ED4-AAF4-5D155878E694}"/>
              </a:ext>
            </a:extLst>
          </p:cNvPr>
          <p:cNvSpPr>
            <a:spLocks noGrp="1"/>
          </p:cNvSpPr>
          <p:nvPr>
            <p:ph type="body" sz="quarter" idx="13" hasCustomPrompt="1"/>
          </p:nvPr>
        </p:nvSpPr>
        <p:spPr>
          <a:xfrm>
            <a:off x="795705" y="2971800"/>
            <a:ext cx="4985851" cy="914400"/>
          </a:xfrm>
        </p:spPr>
        <p:txBody>
          <a:bodyPr anchor="ctr" anchorCtr="1"/>
          <a:lstStyle>
            <a:lvl1pPr marL="0" indent="0" algn="ctr">
              <a:buNone/>
              <a:defRPr/>
            </a:lvl1pPr>
          </a:lstStyle>
          <a:p>
            <a:pPr lvl="0"/>
            <a:r>
              <a:rPr lang="zh-CN" altLang="en-US" dirty="0"/>
              <a:t>节标题</a:t>
            </a:r>
          </a:p>
        </p:txBody>
      </p:sp>
      <p:cxnSp>
        <p:nvCxnSpPr>
          <p:cNvPr id="3" name="直接连接符 2">
            <a:extLst>
              <a:ext uri="{FF2B5EF4-FFF2-40B4-BE49-F238E27FC236}">
                <a16:creationId xmlns:a16="http://schemas.microsoft.com/office/drawing/2014/main" id="{06043413-7495-4C54-B5D6-D3CB2F9DB716}"/>
              </a:ext>
            </a:extLst>
          </p:cNvPr>
          <p:cNvCxnSpPr/>
          <p:nvPr userDrawn="1"/>
        </p:nvCxnSpPr>
        <p:spPr>
          <a:xfrm>
            <a:off x="6096000" y="1383632"/>
            <a:ext cx="0" cy="4090736"/>
          </a:xfrm>
          <a:prstGeom prst="line">
            <a:avLst/>
          </a:prstGeom>
          <a:ln w="25400">
            <a:solidFill>
              <a:srgbClr val="003F88">
                <a:alpha val="15000"/>
              </a:srgbClr>
            </a:solidFill>
          </a:ln>
        </p:spPr>
        <p:style>
          <a:lnRef idx="1">
            <a:schemeClr val="accent1"/>
          </a:lnRef>
          <a:fillRef idx="0">
            <a:schemeClr val="accent1"/>
          </a:fillRef>
          <a:effectRef idx="0">
            <a:schemeClr val="accent1"/>
          </a:effectRef>
          <a:fontRef idx="minor">
            <a:schemeClr val="tx1"/>
          </a:fontRef>
        </p:style>
      </p:cxnSp>
      <p:sp>
        <p:nvSpPr>
          <p:cNvPr id="6" name="文本占位符 5">
            <a:extLst>
              <a:ext uri="{FF2B5EF4-FFF2-40B4-BE49-F238E27FC236}">
                <a16:creationId xmlns:a16="http://schemas.microsoft.com/office/drawing/2014/main" id="{862B9F2A-DF33-4C9A-94F3-1A79536D53E4}"/>
              </a:ext>
            </a:extLst>
          </p:cNvPr>
          <p:cNvSpPr>
            <a:spLocks noGrp="1"/>
          </p:cNvSpPr>
          <p:nvPr>
            <p:ph type="body" sz="quarter" idx="14" hasCustomPrompt="1"/>
          </p:nvPr>
        </p:nvSpPr>
        <p:spPr>
          <a:xfrm>
            <a:off x="6305551" y="1371600"/>
            <a:ext cx="5090583" cy="4114800"/>
          </a:xfrm>
        </p:spPr>
        <p:txBody>
          <a:bodyPr anchor="ctr" anchorCtr="1"/>
          <a:lstStyle>
            <a:lvl1pPr>
              <a:defRPr/>
            </a:lvl1pPr>
          </a:lstStyle>
          <a:p>
            <a:pPr lvl="0"/>
            <a:r>
              <a:rPr lang="zh-CN" altLang="en-US" dirty="0"/>
              <a:t>节目录</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14165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9F95ED-6FEF-4DAE-8B57-4C0029029AE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35F6D6C-A1F1-4805-B755-65DF325B80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F00C00D-AA51-419D-B571-3804BED54602}"/>
              </a:ext>
            </a:extLst>
          </p:cNvPr>
          <p:cNvSpPr>
            <a:spLocks noGrp="1"/>
          </p:cNvSpPr>
          <p:nvPr>
            <p:ph type="dt" sz="half" idx="10"/>
          </p:nvPr>
        </p:nvSpPr>
        <p:spPr/>
        <p:txBody>
          <a:bodyPr/>
          <a:lstStyle/>
          <a:p>
            <a:fld id="{3235153C-F110-4E2C-8C97-C196F3C24A63}" type="datetimeFigureOut">
              <a:rPr lang="zh-CN" altLang="en-US" smtClean="0"/>
              <a:t>2024/5/17</a:t>
            </a:fld>
            <a:endParaRPr lang="zh-CN" altLang="en-US"/>
          </a:p>
        </p:txBody>
      </p:sp>
      <p:sp>
        <p:nvSpPr>
          <p:cNvPr id="5" name="页脚占位符 4">
            <a:extLst>
              <a:ext uri="{FF2B5EF4-FFF2-40B4-BE49-F238E27FC236}">
                <a16:creationId xmlns:a16="http://schemas.microsoft.com/office/drawing/2014/main" id="{A3504CBB-8C19-4C1F-84D9-15934CE823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C682F8-99CB-4D16-BC0D-A8DECBBE56FA}"/>
              </a:ext>
            </a:extLst>
          </p:cNvPr>
          <p:cNvSpPr>
            <a:spLocks noGrp="1"/>
          </p:cNvSpPr>
          <p:nvPr>
            <p:ph type="sldNum" sz="quarter" idx="12"/>
          </p:nvPr>
        </p:nvSpPr>
        <p:spPr/>
        <p:txBody>
          <a:bodyPr/>
          <a:lstStyle/>
          <a:p>
            <a:fld id="{BB018558-2FA6-40D0-97CC-756E27B728A8}" type="slidenum">
              <a:rPr lang="zh-CN" altLang="en-US" smtClean="0"/>
              <a:t>‹#›</a:t>
            </a:fld>
            <a:endParaRPr lang="zh-CN" altLang="en-US"/>
          </a:p>
        </p:txBody>
      </p:sp>
    </p:spTree>
    <p:extLst>
      <p:ext uri="{BB962C8B-B14F-4D97-AF65-F5344CB8AC3E}">
        <p14:creationId xmlns:p14="http://schemas.microsoft.com/office/powerpoint/2010/main" val="2121023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6CC6B88-94CE-4DC3-B76A-B13D4C3F64D5}"/>
              </a:ext>
            </a:extLst>
          </p:cNvPr>
          <p:cNvSpPr/>
          <p:nvPr userDrawn="1"/>
        </p:nvSpPr>
        <p:spPr>
          <a:xfrm>
            <a:off x="0" y="-1"/>
            <a:ext cx="12192000" cy="681037"/>
          </a:xfrm>
          <a:prstGeom prst="rect">
            <a:avLst/>
          </a:prstGeom>
          <a:solidFill>
            <a:srgbClr val="003F88"/>
          </a:solidFill>
          <a:ln>
            <a:solidFill>
              <a:srgbClr val="003F88"/>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7" name="图形 16">
            <a:extLst>
              <a:ext uri="{FF2B5EF4-FFF2-40B4-BE49-F238E27FC236}">
                <a16:creationId xmlns:a16="http://schemas.microsoft.com/office/drawing/2014/main" id="{E246B469-1CCD-496B-96AE-03F2015D04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5494" y="85996"/>
            <a:ext cx="2441015" cy="509042"/>
          </a:xfrm>
          <a:prstGeom prst="rect">
            <a:avLst/>
          </a:prstGeom>
        </p:spPr>
      </p:pic>
      <p:sp>
        <p:nvSpPr>
          <p:cNvPr id="18" name="矩形 17">
            <a:extLst>
              <a:ext uri="{FF2B5EF4-FFF2-40B4-BE49-F238E27FC236}">
                <a16:creationId xmlns:a16="http://schemas.microsoft.com/office/drawing/2014/main" id="{494F3BB0-CFD5-43E6-8A79-9EC744D635C4}"/>
              </a:ext>
            </a:extLst>
          </p:cNvPr>
          <p:cNvSpPr/>
          <p:nvPr userDrawn="1"/>
        </p:nvSpPr>
        <p:spPr>
          <a:xfrm>
            <a:off x="0" y="6590582"/>
            <a:ext cx="12192000" cy="267419"/>
          </a:xfrm>
          <a:prstGeom prst="rect">
            <a:avLst/>
          </a:prstGeom>
          <a:solidFill>
            <a:srgbClr val="003F88"/>
          </a:solidFill>
          <a:ln>
            <a:solidFill>
              <a:srgbClr val="003F88"/>
            </a:solidFill>
          </a:ln>
          <a:effectLst>
            <a:outerShdw blurRad="508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日期占位符 18">
            <a:extLst>
              <a:ext uri="{FF2B5EF4-FFF2-40B4-BE49-F238E27FC236}">
                <a16:creationId xmlns:a16="http://schemas.microsoft.com/office/drawing/2014/main" id="{862BEA87-06F7-4A5F-ACC7-3DB7DAD2D1B2}"/>
              </a:ext>
            </a:extLst>
          </p:cNvPr>
          <p:cNvSpPr>
            <a:spLocks noGrp="1"/>
          </p:cNvSpPr>
          <p:nvPr>
            <p:ph type="dt" sz="half" idx="10"/>
          </p:nvPr>
        </p:nvSpPr>
        <p:spPr>
          <a:xfrm>
            <a:off x="-1441" y="6588209"/>
            <a:ext cx="2014268" cy="268103"/>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78C26EB8-A4D4-402D-9DD8-FADDF29174E4}" type="datetime1">
              <a:rPr lang="zh-CN" altLang="en-US" smtClean="0"/>
              <a:t>2024/5/17</a:t>
            </a:fld>
            <a:endParaRPr lang="zh-CN" altLang="en-US"/>
          </a:p>
        </p:txBody>
      </p:sp>
      <p:sp>
        <p:nvSpPr>
          <p:cNvPr id="20" name="页脚占位符 19">
            <a:extLst>
              <a:ext uri="{FF2B5EF4-FFF2-40B4-BE49-F238E27FC236}">
                <a16:creationId xmlns:a16="http://schemas.microsoft.com/office/drawing/2014/main" id="{B9441050-81A8-4B47-9CE5-78195C7398CF}"/>
              </a:ext>
            </a:extLst>
          </p:cNvPr>
          <p:cNvSpPr>
            <a:spLocks noGrp="1"/>
          </p:cNvSpPr>
          <p:nvPr>
            <p:ph type="ftr" sz="quarter" idx="11"/>
          </p:nvPr>
        </p:nvSpPr>
        <p:spPr>
          <a:xfrm>
            <a:off x="4038600" y="6588208"/>
            <a:ext cx="4114800" cy="269792"/>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r>
              <a:rPr lang="zh-CN" altLang="en-US"/>
              <a:t>幻灯片标题</a:t>
            </a:r>
            <a:endParaRPr lang="zh-CN" altLang="en-US" dirty="0"/>
          </a:p>
        </p:txBody>
      </p:sp>
      <p:sp>
        <p:nvSpPr>
          <p:cNvPr id="21" name="灯片编号占位符 20">
            <a:extLst>
              <a:ext uri="{FF2B5EF4-FFF2-40B4-BE49-F238E27FC236}">
                <a16:creationId xmlns:a16="http://schemas.microsoft.com/office/drawing/2014/main" id="{3CB22150-4CDC-43E8-92FD-4F92F20DCCAB}"/>
              </a:ext>
            </a:extLst>
          </p:cNvPr>
          <p:cNvSpPr>
            <a:spLocks noGrp="1"/>
          </p:cNvSpPr>
          <p:nvPr>
            <p:ph type="sldNum" sz="quarter" idx="12"/>
          </p:nvPr>
        </p:nvSpPr>
        <p:spPr>
          <a:xfrm>
            <a:off x="10179173" y="6590090"/>
            <a:ext cx="2012827" cy="267911"/>
          </a:xfrm>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35FE389D-2142-40F6-A969-B44017970034}" type="slidenum">
              <a:rPr lang="zh-CN" altLang="en-US" smtClean="0"/>
              <a:pPr/>
              <a:t>‹#›</a:t>
            </a:fld>
            <a:endParaRPr lang="zh-CN" altLang="en-US" dirty="0"/>
          </a:p>
        </p:txBody>
      </p:sp>
      <p:sp>
        <p:nvSpPr>
          <p:cNvPr id="5" name="文本占位符 4">
            <a:extLst>
              <a:ext uri="{FF2B5EF4-FFF2-40B4-BE49-F238E27FC236}">
                <a16:creationId xmlns:a16="http://schemas.microsoft.com/office/drawing/2014/main" id="{9AE2907B-45E3-4ED4-AAF4-5D155878E694}"/>
              </a:ext>
            </a:extLst>
          </p:cNvPr>
          <p:cNvSpPr>
            <a:spLocks noGrp="1"/>
          </p:cNvSpPr>
          <p:nvPr>
            <p:ph type="body" sz="quarter" idx="13" hasCustomPrompt="1"/>
          </p:nvPr>
        </p:nvSpPr>
        <p:spPr>
          <a:xfrm>
            <a:off x="3603075" y="2971800"/>
            <a:ext cx="4985851" cy="914400"/>
          </a:xfrm>
        </p:spPr>
        <p:txBody>
          <a:bodyPr anchor="ctr" anchorCtr="1"/>
          <a:lstStyle>
            <a:lvl1pPr marL="0" indent="0" algn="ctr">
              <a:buNone/>
              <a:defRPr/>
            </a:lvl1pPr>
          </a:lstStyle>
          <a:p>
            <a:pPr lvl="0"/>
            <a:r>
              <a:rPr lang="zh-CN" altLang="en-US" dirty="0"/>
              <a:t>节标题</a:t>
            </a:r>
          </a:p>
        </p:txBody>
      </p:sp>
    </p:spTree>
    <p:extLst>
      <p:ext uri="{BB962C8B-B14F-4D97-AF65-F5344CB8AC3E}">
        <p14:creationId xmlns:p14="http://schemas.microsoft.com/office/powerpoint/2010/main" val="3791978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C9159-3699-4392-9B01-3E0E813C197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2117CF-1D87-42F1-8D0C-6AD7B173B2B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49A2833-025B-468A-8B7E-3CB09FD7DC74}"/>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A7C183F-F1DD-4283-8746-E3198B822261}"/>
              </a:ext>
            </a:extLst>
          </p:cNvPr>
          <p:cNvSpPr>
            <a:spLocks noGrp="1"/>
          </p:cNvSpPr>
          <p:nvPr>
            <p:ph type="dt" sz="half" idx="10"/>
          </p:nvPr>
        </p:nvSpPr>
        <p:spPr/>
        <p:txBody>
          <a:bodyPr/>
          <a:lstStyle/>
          <a:p>
            <a:fld id="{3235153C-F110-4E2C-8C97-C196F3C24A63}" type="datetimeFigureOut">
              <a:rPr lang="zh-CN" altLang="en-US" smtClean="0"/>
              <a:t>2024/5/17</a:t>
            </a:fld>
            <a:endParaRPr lang="zh-CN" altLang="en-US"/>
          </a:p>
        </p:txBody>
      </p:sp>
      <p:sp>
        <p:nvSpPr>
          <p:cNvPr id="6" name="页脚占位符 5">
            <a:extLst>
              <a:ext uri="{FF2B5EF4-FFF2-40B4-BE49-F238E27FC236}">
                <a16:creationId xmlns:a16="http://schemas.microsoft.com/office/drawing/2014/main" id="{1CAEAB3E-1559-45FD-AE40-5B13883027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2032E47-F562-4DE2-8EB5-BE9CEE807884}"/>
              </a:ext>
            </a:extLst>
          </p:cNvPr>
          <p:cNvSpPr>
            <a:spLocks noGrp="1"/>
          </p:cNvSpPr>
          <p:nvPr>
            <p:ph type="sldNum" sz="quarter" idx="12"/>
          </p:nvPr>
        </p:nvSpPr>
        <p:spPr/>
        <p:txBody>
          <a:bodyPr/>
          <a:lstStyle/>
          <a:p>
            <a:fld id="{BB018558-2FA6-40D0-97CC-756E27B728A8}" type="slidenum">
              <a:rPr lang="zh-CN" altLang="en-US" smtClean="0"/>
              <a:t>‹#›</a:t>
            </a:fld>
            <a:endParaRPr lang="zh-CN" altLang="en-US"/>
          </a:p>
        </p:txBody>
      </p:sp>
    </p:spTree>
    <p:extLst>
      <p:ext uri="{BB962C8B-B14F-4D97-AF65-F5344CB8AC3E}">
        <p14:creationId xmlns:p14="http://schemas.microsoft.com/office/powerpoint/2010/main" val="15768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A9493-B2BC-42EF-8936-981FB06F0F3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AC94A6E-6AF9-41CB-BA91-04E9282A2E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56F296A-50CF-4D33-8C63-DE820B1C94E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7AD6372-D275-4DA8-BB60-2F48398EA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1C2839F-DDDE-4FBD-A686-9665861DCC55}"/>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4994F6C-991F-460B-A0C3-E2AD8CF90AA5}"/>
              </a:ext>
            </a:extLst>
          </p:cNvPr>
          <p:cNvSpPr>
            <a:spLocks noGrp="1"/>
          </p:cNvSpPr>
          <p:nvPr>
            <p:ph type="dt" sz="half" idx="10"/>
          </p:nvPr>
        </p:nvSpPr>
        <p:spPr/>
        <p:txBody>
          <a:bodyPr/>
          <a:lstStyle/>
          <a:p>
            <a:fld id="{3235153C-F110-4E2C-8C97-C196F3C24A63}" type="datetimeFigureOut">
              <a:rPr lang="zh-CN" altLang="en-US" smtClean="0"/>
              <a:t>2024/5/17</a:t>
            </a:fld>
            <a:endParaRPr lang="zh-CN" altLang="en-US"/>
          </a:p>
        </p:txBody>
      </p:sp>
      <p:sp>
        <p:nvSpPr>
          <p:cNvPr id="8" name="页脚占位符 7">
            <a:extLst>
              <a:ext uri="{FF2B5EF4-FFF2-40B4-BE49-F238E27FC236}">
                <a16:creationId xmlns:a16="http://schemas.microsoft.com/office/drawing/2014/main" id="{BD1352D5-0DC9-45E4-8ADB-DD110D52EB1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A76D641-ADB7-496C-8FBF-B538861DB6A6}"/>
              </a:ext>
            </a:extLst>
          </p:cNvPr>
          <p:cNvSpPr>
            <a:spLocks noGrp="1"/>
          </p:cNvSpPr>
          <p:nvPr>
            <p:ph type="sldNum" sz="quarter" idx="12"/>
          </p:nvPr>
        </p:nvSpPr>
        <p:spPr/>
        <p:txBody>
          <a:bodyPr/>
          <a:lstStyle/>
          <a:p>
            <a:fld id="{BB018558-2FA6-40D0-97CC-756E27B728A8}" type="slidenum">
              <a:rPr lang="zh-CN" altLang="en-US" smtClean="0"/>
              <a:t>‹#›</a:t>
            </a:fld>
            <a:endParaRPr lang="zh-CN" altLang="en-US"/>
          </a:p>
        </p:txBody>
      </p:sp>
    </p:spTree>
    <p:extLst>
      <p:ext uri="{BB962C8B-B14F-4D97-AF65-F5344CB8AC3E}">
        <p14:creationId xmlns:p14="http://schemas.microsoft.com/office/powerpoint/2010/main" val="263564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11DAF4-B821-43D7-8BFE-7796904F783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69D8AF5-B290-433C-BE80-4B5475C91D41}"/>
              </a:ext>
            </a:extLst>
          </p:cNvPr>
          <p:cNvSpPr>
            <a:spLocks noGrp="1"/>
          </p:cNvSpPr>
          <p:nvPr>
            <p:ph type="dt" sz="half" idx="10"/>
          </p:nvPr>
        </p:nvSpPr>
        <p:spPr/>
        <p:txBody>
          <a:bodyPr/>
          <a:lstStyle/>
          <a:p>
            <a:fld id="{3235153C-F110-4E2C-8C97-C196F3C24A63}" type="datetimeFigureOut">
              <a:rPr lang="zh-CN" altLang="en-US" smtClean="0"/>
              <a:t>2024/5/17</a:t>
            </a:fld>
            <a:endParaRPr lang="zh-CN" altLang="en-US"/>
          </a:p>
        </p:txBody>
      </p:sp>
      <p:sp>
        <p:nvSpPr>
          <p:cNvPr id="4" name="页脚占位符 3">
            <a:extLst>
              <a:ext uri="{FF2B5EF4-FFF2-40B4-BE49-F238E27FC236}">
                <a16:creationId xmlns:a16="http://schemas.microsoft.com/office/drawing/2014/main" id="{0C7865FA-AE74-485B-9482-CA4E95E5335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7028D4A-B33A-4DEF-8C52-F6542B8BAAA6}"/>
              </a:ext>
            </a:extLst>
          </p:cNvPr>
          <p:cNvSpPr>
            <a:spLocks noGrp="1"/>
          </p:cNvSpPr>
          <p:nvPr>
            <p:ph type="sldNum" sz="quarter" idx="12"/>
          </p:nvPr>
        </p:nvSpPr>
        <p:spPr/>
        <p:txBody>
          <a:bodyPr/>
          <a:lstStyle/>
          <a:p>
            <a:fld id="{BB018558-2FA6-40D0-97CC-756E27B728A8}" type="slidenum">
              <a:rPr lang="zh-CN" altLang="en-US" smtClean="0"/>
              <a:t>‹#›</a:t>
            </a:fld>
            <a:endParaRPr lang="zh-CN" altLang="en-US"/>
          </a:p>
        </p:txBody>
      </p:sp>
    </p:spTree>
    <p:extLst>
      <p:ext uri="{BB962C8B-B14F-4D97-AF65-F5344CB8AC3E}">
        <p14:creationId xmlns:p14="http://schemas.microsoft.com/office/powerpoint/2010/main" val="169268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35AEB62-E381-4AF2-B760-BCBD92B94448}"/>
              </a:ext>
            </a:extLst>
          </p:cNvPr>
          <p:cNvSpPr>
            <a:spLocks noGrp="1"/>
          </p:cNvSpPr>
          <p:nvPr>
            <p:ph type="dt" sz="half" idx="10"/>
          </p:nvPr>
        </p:nvSpPr>
        <p:spPr/>
        <p:txBody>
          <a:bodyPr/>
          <a:lstStyle/>
          <a:p>
            <a:fld id="{3235153C-F110-4E2C-8C97-C196F3C24A63}" type="datetimeFigureOut">
              <a:rPr lang="zh-CN" altLang="en-US" smtClean="0"/>
              <a:t>2024/5/17</a:t>
            </a:fld>
            <a:endParaRPr lang="zh-CN" altLang="en-US"/>
          </a:p>
        </p:txBody>
      </p:sp>
      <p:sp>
        <p:nvSpPr>
          <p:cNvPr id="3" name="页脚占位符 2">
            <a:extLst>
              <a:ext uri="{FF2B5EF4-FFF2-40B4-BE49-F238E27FC236}">
                <a16:creationId xmlns:a16="http://schemas.microsoft.com/office/drawing/2014/main" id="{B458B2EB-1EDE-4A42-9229-FD330481AAF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E308BAA-3373-47F8-A8EA-78C9E1623F7E}"/>
              </a:ext>
            </a:extLst>
          </p:cNvPr>
          <p:cNvSpPr>
            <a:spLocks noGrp="1"/>
          </p:cNvSpPr>
          <p:nvPr>
            <p:ph type="sldNum" sz="quarter" idx="12"/>
          </p:nvPr>
        </p:nvSpPr>
        <p:spPr/>
        <p:txBody>
          <a:bodyPr/>
          <a:lstStyle/>
          <a:p>
            <a:fld id="{BB018558-2FA6-40D0-97CC-756E27B728A8}" type="slidenum">
              <a:rPr lang="zh-CN" altLang="en-US" smtClean="0"/>
              <a:t>‹#›</a:t>
            </a:fld>
            <a:endParaRPr lang="zh-CN" altLang="en-US"/>
          </a:p>
        </p:txBody>
      </p:sp>
    </p:spTree>
    <p:extLst>
      <p:ext uri="{BB962C8B-B14F-4D97-AF65-F5344CB8AC3E}">
        <p14:creationId xmlns:p14="http://schemas.microsoft.com/office/powerpoint/2010/main" val="2484690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312EEB-747B-4545-9074-2DF3C127591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B961D15-DB67-4EAF-B641-1B9B0CB428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A25003B-04FB-40F5-A8D5-BE2B8BF7A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D4085DF-712E-419D-B52A-4F35A8E13E4A}"/>
              </a:ext>
            </a:extLst>
          </p:cNvPr>
          <p:cNvSpPr>
            <a:spLocks noGrp="1"/>
          </p:cNvSpPr>
          <p:nvPr>
            <p:ph type="dt" sz="half" idx="10"/>
          </p:nvPr>
        </p:nvSpPr>
        <p:spPr/>
        <p:txBody>
          <a:bodyPr/>
          <a:lstStyle/>
          <a:p>
            <a:fld id="{3235153C-F110-4E2C-8C97-C196F3C24A63}" type="datetimeFigureOut">
              <a:rPr lang="zh-CN" altLang="en-US" smtClean="0"/>
              <a:t>2024/5/17</a:t>
            </a:fld>
            <a:endParaRPr lang="zh-CN" altLang="en-US"/>
          </a:p>
        </p:txBody>
      </p:sp>
      <p:sp>
        <p:nvSpPr>
          <p:cNvPr id="6" name="页脚占位符 5">
            <a:extLst>
              <a:ext uri="{FF2B5EF4-FFF2-40B4-BE49-F238E27FC236}">
                <a16:creationId xmlns:a16="http://schemas.microsoft.com/office/drawing/2014/main" id="{60DC4288-AE20-404A-A659-76E636DECB3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43E9557-B401-4925-8C2B-C2A943383988}"/>
              </a:ext>
            </a:extLst>
          </p:cNvPr>
          <p:cNvSpPr>
            <a:spLocks noGrp="1"/>
          </p:cNvSpPr>
          <p:nvPr>
            <p:ph type="sldNum" sz="quarter" idx="12"/>
          </p:nvPr>
        </p:nvSpPr>
        <p:spPr/>
        <p:txBody>
          <a:bodyPr/>
          <a:lstStyle/>
          <a:p>
            <a:fld id="{BB018558-2FA6-40D0-97CC-756E27B728A8}" type="slidenum">
              <a:rPr lang="zh-CN" altLang="en-US" smtClean="0"/>
              <a:t>‹#›</a:t>
            </a:fld>
            <a:endParaRPr lang="zh-CN" altLang="en-US"/>
          </a:p>
        </p:txBody>
      </p:sp>
    </p:spTree>
    <p:extLst>
      <p:ext uri="{BB962C8B-B14F-4D97-AF65-F5344CB8AC3E}">
        <p14:creationId xmlns:p14="http://schemas.microsoft.com/office/powerpoint/2010/main" val="158327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505BD3-1B11-4FEB-B265-3E4B55636C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BBDD1E7-75DF-4C4D-8BD6-77256791D6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ADE434-F3DC-4868-A11F-771254421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CCC3A3B-4D8E-45B5-B52D-99D7443C52DF}"/>
              </a:ext>
            </a:extLst>
          </p:cNvPr>
          <p:cNvSpPr>
            <a:spLocks noGrp="1"/>
          </p:cNvSpPr>
          <p:nvPr>
            <p:ph type="dt" sz="half" idx="10"/>
          </p:nvPr>
        </p:nvSpPr>
        <p:spPr/>
        <p:txBody>
          <a:bodyPr/>
          <a:lstStyle/>
          <a:p>
            <a:fld id="{3235153C-F110-4E2C-8C97-C196F3C24A63}" type="datetimeFigureOut">
              <a:rPr lang="zh-CN" altLang="en-US" smtClean="0"/>
              <a:t>2024/5/17</a:t>
            </a:fld>
            <a:endParaRPr lang="zh-CN" altLang="en-US"/>
          </a:p>
        </p:txBody>
      </p:sp>
      <p:sp>
        <p:nvSpPr>
          <p:cNvPr id="6" name="页脚占位符 5">
            <a:extLst>
              <a:ext uri="{FF2B5EF4-FFF2-40B4-BE49-F238E27FC236}">
                <a16:creationId xmlns:a16="http://schemas.microsoft.com/office/drawing/2014/main" id="{419C9D8F-8EBF-40CC-9D58-89EA70F3ED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AF3CD9-2A7F-4E26-9D06-896467FC78B7}"/>
              </a:ext>
            </a:extLst>
          </p:cNvPr>
          <p:cNvSpPr>
            <a:spLocks noGrp="1"/>
          </p:cNvSpPr>
          <p:nvPr>
            <p:ph type="sldNum" sz="quarter" idx="12"/>
          </p:nvPr>
        </p:nvSpPr>
        <p:spPr/>
        <p:txBody>
          <a:bodyPr/>
          <a:lstStyle/>
          <a:p>
            <a:fld id="{BB018558-2FA6-40D0-97CC-756E27B728A8}" type="slidenum">
              <a:rPr lang="zh-CN" altLang="en-US" smtClean="0"/>
              <a:t>‹#›</a:t>
            </a:fld>
            <a:endParaRPr lang="zh-CN" altLang="en-US"/>
          </a:p>
        </p:txBody>
      </p:sp>
    </p:spTree>
    <p:extLst>
      <p:ext uri="{BB962C8B-B14F-4D97-AF65-F5344CB8AC3E}">
        <p14:creationId xmlns:p14="http://schemas.microsoft.com/office/powerpoint/2010/main" val="67545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BD061E2-EB9B-4CB6-8B70-EDEF04478F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851F7F-BEDA-4305-93DD-8D3035B8B4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E6DF9F-878A-41D4-A441-D1829E2E8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5153C-F110-4E2C-8C97-C196F3C24A63}" type="datetimeFigureOut">
              <a:rPr lang="zh-CN" altLang="en-US" smtClean="0"/>
              <a:t>2024/5/17</a:t>
            </a:fld>
            <a:endParaRPr lang="zh-CN" altLang="en-US"/>
          </a:p>
        </p:txBody>
      </p:sp>
      <p:sp>
        <p:nvSpPr>
          <p:cNvPr id="5" name="页脚占位符 4">
            <a:extLst>
              <a:ext uri="{FF2B5EF4-FFF2-40B4-BE49-F238E27FC236}">
                <a16:creationId xmlns:a16="http://schemas.microsoft.com/office/drawing/2014/main" id="{03EBFFDC-00C0-4595-84C1-7D9F13BD2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C817AA5-F7F0-45D6-82A3-6FB6B1DD56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18558-2FA6-40D0-97CC-756E27B728A8}" type="slidenum">
              <a:rPr lang="zh-CN" altLang="en-US" smtClean="0"/>
              <a:t>‹#›</a:t>
            </a:fld>
            <a:endParaRPr lang="zh-CN" altLang="en-US"/>
          </a:p>
        </p:txBody>
      </p:sp>
    </p:spTree>
    <p:extLst>
      <p:ext uri="{BB962C8B-B14F-4D97-AF65-F5344CB8AC3E}">
        <p14:creationId xmlns:p14="http://schemas.microsoft.com/office/powerpoint/2010/main" val="30856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2E2D2-D80C-4E4D-8AA3-1F38EB30E3BD}" type="datetimeFigureOut">
              <a:rPr lang="zh-CN" altLang="en-US" smtClean="0"/>
              <a:t>2024/5/17</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0167F-07EE-44BA-B624-3D6EE2C3F08D}" type="slidenum">
              <a:rPr lang="zh-CN" altLang="en-US" smtClean="0"/>
              <a:t>‹#›</a:t>
            </a:fld>
            <a:endParaRPr lang="zh-CN" altLang="en-US"/>
          </a:p>
        </p:txBody>
      </p:sp>
    </p:spTree>
    <p:extLst>
      <p:ext uri="{BB962C8B-B14F-4D97-AF65-F5344CB8AC3E}">
        <p14:creationId xmlns:p14="http://schemas.microsoft.com/office/powerpoint/2010/main" val="367973825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0.png"/><Relationship Id="rId1" Type="http://schemas.openxmlformats.org/officeDocument/2006/relationships/slideLayout" Target="../slideLayouts/slideLayout15.xml"/><Relationship Id="rId5" Type="http://schemas.openxmlformats.org/officeDocument/2006/relationships/image" Target="../media/image380.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0.png"/><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34.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46.png"/><Relationship Id="rId7"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image" Target="../media/image48.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8.png"/><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6.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8.png"/><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40.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5.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5.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9.png"/><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EF6C7F-990F-4C5F-9F30-F96046F49B0D}"/>
              </a:ext>
            </a:extLst>
          </p:cNvPr>
          <p:cNvSpPr>
            <a:spLocks noGrp="1"/>
          </p:cNvSpPr>
          <p:nvPr>
            <p:ph type="ctrTitle"/>
          </p:nvPr>
        </p:nvSpPr>
        <p:spPr>
          <a:xfrm>
            <a:off x="914398" y="2747963"/>
            <a:ext cx="10363200" cy="681037"/>
          </a:xfrm>
        </p:spPr>
        <p:txBody>
          <a:bodyPr>
            <a:normAutofit fontScale="90000"/>
          </a:bodyPr>
          <a:lstStyle/>
          <a:p>
            <a:r>
              <a:rPr lang="en-US" altLang="zh-CN" dirty="0"/>
              <a:t>Solutions for the Linear Waves in First-Order Spin Magneto-Hydrodynamics</a:t>
            </a:r>
            <a:endParaRPr lang="zh-CN" altLang="en-US" dirty="0"/>
          </a:p>
        </p:txBody>
      </p:sp>
      <p:sp>
        <p:nvSpPr>
          <p:cNvPr id="4" name="文本占位符 3">
            <a:extLst>
              <a:ext uri="{FF2B5EF4-FFF2-40B4-BE49-F238E27FC236}">
                <a16:creationId xmlns:a16="http://schemas.microsoft.com/office/drawing/2014/main" id="{71BAFF05-634F-4A08-A165-94D91E95EDBC}"/>
              </a:ext>
            </a:extLst>
          </p:cNvPr>
          <p:cNvSpPr>
            <a:spLocks noGrp="1"/>
          </p:cNvSpPr>
          <p:nvPr>
            <p:ph type="body" sz="quarter" idx="11"/>
          </p:nvPr>
        </p:nvSpPr>
        <p:spPr>
          <a:xfrm>
            <a:off x="3533773" y="3621454"/>
            <a:ext cx="4915960" cy="871159"/>
          </a:xfrm>
        </p:spPr>
        <p:txBody>
          <a:bodyPr/>
          <a:lstStyle/>
          <a:p>
            <a:pPr>
              <a:lnSpc>
                <a:spcPct val="150000"/>
              </a:lnSpc>
            </a:pPr>
            <a:r>
              <a:rPr lang="en-US" altLang="zh-CN" dirty="0"/>
              <a:t>Reporter: </a:t>
            </a:r>
            <a:r>
              <a:rPr lang="en-US" altLang="zh-CN" dirty="0" err="1"/>
              <a:t>Zhe</a:t>
            </a:r>
            <a:r>
              <a:rPr lang="en-US" altLang="zh-CN" dirty="0"/>
              <a:t> Fang</a:t>
            </a:r>
          </a:p>
          <a:p>
            <a:pPr>
              <a:lnSpc>
                <a:spcPct val="150000"/>
              </a:lnSpc>
            </a:pPr>
            <a:r>
              <a:rPr lang="en-US" altLang="zh-CN" dirty="0"/>
              <a:t>Collaborators: Koichi Hattori, </a:t>
            </a:r>
            <a:r>
              <a:rPr lang="en-US" altLang="zh-CN" dirty="0" err="1"/>
              <a:t>Jin</a:t>
            </a:r>
            <a:r>
              <a:rPr lang="en-US" altLang="zh-CN" dirty="0"/>
              <a:t> Hu</a:t>
            </a:r>
            <a:endParaRPr lang="zh-CN" altLang="en-US" dirty="0"/>
          </a:p>
        </p:txBody>
      </p:sp>
      <p:sp>
        <p:nvSpPr>
          <p:cNvPr id="5" name="文本占位符 4">
            <a:extLst>
              <a:ext uri="{FF2B5EF4-FFF2-40B4-BE49-F238E27FC236}">
                <a16:creationId xmlns:a16="http://schemas.microsoft.com/office/drawing/2014/main" id="{702CB5BF-E271-4167-8EB0-B3A2914DCA4B}"/>
              </a:ext>
            </a:extLst>
          </p:cNvPr>
          <p:cNvSpPr>
            <a:spLocks noGrp="1"/>
          </p:cNvSpPr>
          <p:nvPr>
            <p:ph type="body" sz="quarter" idx="12"/>
          </p:nvPr>
        </p:nvSpPr>
        <p:spPr>
          <a:xfrm>
            <a:off x="4213224" y="6332815"/>
            <a:ext cx="3765549" cy="369332"/>
          </a:xfrm>
        </p:spPr>
        <p:txBody>
          <a:bodyPr/>
          <a:lstStyle/>
          <a:p>
            <a:r>
              <a:rPr lang="en-US" altLang="zh-CN" dirty="0"/>
              <a:t>12345071@zju.edu.cn</a:t>
            </a:r>
            <a:endParaRPr lang="zh-CN" altLang="en-US" dirty="0"/>
          </a:p>
        </p:txBody>
      </p:sp>
      <p:sp>
        <p:nvSpPr>
          <p:cNvPr id="6" name="文本框 5">
            <a:extLst>
              <a:ext uri="{FF2B5EF4-FFF2-40B4-BE49-F238E27FC236}">
                <a16:creationId xmlns:a16="http://schemas.microsoft.com/office/drawing/2014/main" id="{FD4C5C4F-B235-414D-BAC1-822344A378B2}"/>
              </a:ext>
            </a:extLst>
          </p:cNvPr>
          <p:cNvSpPr txBox="1"/>
          <p:nvPr/>
        </p:nvSpPr>
        <p:spPr>
          <a:xfrm>
            <a:off x="4213224" y="5104936"/>
            <a:ext cx="3765549"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err="1"/>
              <a:t>Zhe</a:t>
            </a:r>
            <a:r>
              <a:rPr lang="en-US" altLang="zh-CN" sz="1400" dirty="0"/>
              <a:t>, Koichi, </a:t>
            </a:r>
            <a:r>
              <a:rPr lang="en-US" altLang="zh-CN" sz="1400" dirty="0" err="1"/>
              <a:t>Jin</a:t>
            </a:r>
            <a:r>
              <a:rPr lang="en-US" altLang="zh-CN" sz="1400" dirty="0"/>
              <a:t>, arXiv:2402.18601 (2024)</a:t>
            </a:r>
            <a:endParaRPr lang="zh-CN" altLang="en-US" sz="1400" dirty="0"/>
          </a:p>
        </p:txBody>
      </p:sp>
    </p:spTree>
    <p:extLst>
      <p:ext uri="{BB962C8B-B14F-4D97-AF65-F5344CB8AC3E}">
        <p14:creationId xmlns:p14="http://schemas.microsoft.com/office/powerpoint/2010/main" val="1497728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8BC148-1633-48B2-97D1-B041D4C1218A}"/>
              </a:ext>
            </a:extLst>
          </p:cNvPr>
          <p:cNvSpPr>
            <a:spLocks noGrp="1"/>
          </p:cNvSpPr>
          <p:nvPr>
            <p:ph type="ctrTitle"/>
          </p:nvPr>
        </p:nvSpPr>
        <p:spPr>
          <a:xfrm>
            <a:off x="689807" y="2465249"/>
            <a:ext cx="7530363" cy="681037"/>
          </a:xfrm>
        </p:spPr>
        <p:txBody>
          <a:bodyPr>
            <a:normAutofit fontScale="90000"/>
          </a:bodyPr>
          <a:lstStyle/>
          <a:p>
            <a:r>
              <a:rPr lang="en-US" altLang="zh-CN" dirty="0"/>
              <a:t>Solution for First-order MHD</a:t>
            </a:r>
            <a:endParaRPr lang="zh-CN" altLang="en-US" dirty="0"/>
          </a:p>
        </p:txBody>
      </p:sp>
    </p:spTree>
    <p:extLst>
      <p:ext uri="{BB962C8B-B14F-4D97-AF65-F5344CB8AC3E}">
        <p14:creationId xmlns:p14="http://schemas.microsoft.com/office/powerpoint/2010/main" val="1081381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Result of 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11</a:t>
            </a:fld>
            <a:endParaRPr lang="zh-CN" altLang="en-US" dirty="0"/>
          </a:p>
        </p:txBody>
      </p:sp>
      <p:sp>
        <p:nvSpPr>
          <p:cNvPr id="6" name="文本框 5">
            <a:extLst>
              <a:ext uri="{FF2B5EF4-FFF2-40B4-BE49-F238E27FC236}">
                <a16:creationId xmlns:a16="http://schemas.microsoft.com/office/drawing/2014/main" id="{8C95FAC3-47D3-4C68-B666-B22AA084C0C3}"/>
              </a:ext>
            </a:extLst>
          </p:cNvPr>
          <p:cNvSpPr txBox="1"/>
          <p:nvPr/>
        </p:nvSpPr>
        <p:spPr>
          <a:xfrm>
            <a:off x="1472026" y="2920254"/>
            <a:ext cx="9489055" cy="646331"/>
          </a:xfrm>
          <a:prstGeom prst="rect">
            <a:avLst/>
          </a:prstGeom>
          <a:noFill/>
        </p:spPr>
        <p:txBody>
          <a:bodyPr wrap="square" rtlCol="0">
            <a:spAutoFit/>
          </a:bodyPr>
          <a:lstStyle/>
          <a:p>
            <a:r>
              <a:rPr lang="en-US" altLang="zh-CN" dirty="0"/>
              <a:t>As for the 4*4 part, the solution should be propagating at leading order, and damping at next to leading order, so we get another form of the solution as </a:t>
            </a:r>
            <a:endParaRPr lang="zh-CN" altLang="en-US" dirty="0"/>
          </a:p>
        </p:txBody>
      </p:sp>
      <p:pic>
        <p:nvPicPr>
          <p:cNvPr id="7" name="图片 6">
            <a:extLst>
              <a:ext uri="{FF2B5EF4-FFF2-40B4-BE49-F238E27FC236}">
                <a16:creationId xmlns:a16="http://schemas.microsoft.com/office/drawing/2014/main" id="{4CE8C4FD-196C-4102-8E8F-7BD3AC3EFFAE}"/>
              </a:ext>
            </a:extLst>
          </p:cNvPr>
          <p:cNvPicPr>
            <a:picLocks noChangeAspect="1"/>
          </p:cNvPicPr>
          <p:nvPr/>
        </p:nvPicPr>
        <p:blipFill>
          <a:blip r:embed="rId2"/>
          <a:stretch>
            <a:fillRect/>
          </a:stretch>
        </p:blipFill>
        <p:spPr>
          <a:xfrm>
            <a:off x="2735522" y="3833534"/>
            <a:ext cx="6202885" cy="1327496"/>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8FCFE0E-6B44-44DB-A498-CC7DBE8DB00A}"/>
                  </a:ext>
                </a:extLst>
              </p:cNvPr>
              <p:cNvSpPr txBox="1"/>
              <p:nvPr/>
            </p:nvSpPr>
            <p:spPr>
              <a:xfrm>
                <a:off x="1472026" y="5344706"/>
                <a:ext cx="9008534" cy="783869"/>
              </a:xfrm>
              <a:prstGeom prst="rect">
                <a:avLst/>
              </a:prstGeom>
              <a:noFill/>
            </p:spPr>
            <p:txBody>
              <a:bodyPr wrap="square" rtlCol="0">
                <a:spAutoFit/>
              </a:bodyPr>
              <a:lstStyle/>
              <a:p>
                <a:r>
                  <a:rPr lang="en-US" altLang="zh-CN" dirty="0"/>
                  <a:t>By comparing the terms of order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𝜔</m:t>
                        </m:r>
                      </m:e>
                      <m:sup>
                        <m:r>
                          <a:rPr lang="en-US" altLang="zh-CN" b="0" i="1" smtClean="0">
                            <a:latin typeface="Cambria Math" panose="02040503050406030204" pitchFamily="18" charset="0"/>
                          </a:rPr>
                          <m:t>𝑖</m:t>
                        </m:r>
                      </m:sup>
                    </m:sSup>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𝑘</m:t>
                        </m:r>
                      </m:e>
                      <m:sup>
                        <m:r>
                          <a:rPr lang="en-US" altLang="zh-CN" b="0" i="1" smtClean="0">
                            <a:latin typeface="Cambria Math" panose="02040503050406030204" pitchFamily="18" charset="0"/>
                          </a:rPr>
                          <m:t>𝑗</m:t>
                        </m:r>
                      </m:sup>
                    </m:sSup>
                  </m:oMath>
                </a14:m>
                <a:r>
                  <a:rPr lang="en-US" altLang="zh-CN" dirty="0"/>
                  <a:t> with </a:t>
                </a:r>
                <a14:m>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det</m:t>
                        </m:r>
                      </m:fName>
                      <m:e>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𝑀</m:t>
                                </m:r>
                              </m:e>
                              <m:sub>
                                <m:r>
                                  <a:rPr lang="en-US" altLang="zh-CN" i="1">
                                    <a:latin typeface="Cambria Math" panose="02040503050406030204" pitchFamily="18" charset="0"/>
                                  </a:rPr>
                                  <m:t>0</m:t>
                                </m:r>
                              </m:sub>
                              <m:sup>
                                <m:d>
                                  <m:dPr>
                                    <m:ctrlPr>
                                      <a:rPr lang="en-US" altLang="zh-CN" i="1">
                                        <a:latin typeface="Cambria Math" panose="02040503050406030204" pitchFamily="18" charset="0"/>
                                      </a:rPr>
                                    </m:ctrlPr>
                                  </m:dPr>
                                  <m:e>
                                    <m:r>
                                      <a:rPr lang="en-US" altLang="zh-CN" i="1">
                                        <a:latin typeface="Cambria Math" panose="02040503050406030204" pitchFamily="18" charset="0"/>
                                      </a:rPr>
                                      <m:t>4</m:t>
                                    </m:r>
                                  </m:e>
                                </m:d>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𝑀</m:t>
                                </m:r>
                              </m:e>
                              <m:sub>
                                <m:r>
                                  <a:rPr lang="en-US" altLang="zh-CN" i="1">
                                    <a:latin typeface="Cambria Math" panose="02040503050406030204" pitchFamily="18" charset="0"/>
                                  </a:rPr>
                                  <m:t>1</m:t>
                                </m:r>
                              </m:sub>
                              <m:sup>
                                <m:d>
                                  <m:dPr>
                                    <m:ctrlPr>
                                      <a:rPr lang="en-US" altLang="zh-CN" i="1">
                                        <a:latin typeface="Cambria Math" panose="02040503050406030204" pitchFamily="18" charset="0"/>
                                      </a:rPr>
                                    </m:ctrlPr>
                                  </m:dPr>
                                  <m:e>
                                    <m:r>
                                      <a:rPr lang="en-US" altLang="zh-CN" i="1">
                                        <a:latin typeface="Cambria Math" panose="02040503050406030204" pitchFamily="18" charset="0"/>
                                      </a:rPr>
                                      <m:t>4</m:t>
                                    </m:r>
                                  </m:e>
                                </m:d>
                              </m:sup>
                            </m:sSubSup>
                          </m:e>
                        </m:d>
                      </m:e>
                    </m:func>
                  </m:oMath>
                </a14:m>
                <a:r>
                  <a:rPr lang="en-US" altLang="zh-CN" dirty="0"/>
                  <a:t>, we can get the coefficient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𝑤</m:t>
                        </m:r>
                      </m:e>
                      <m:sub>
                        <m:r>
                          <a:rPr lang="en-US" altLang="zh-CN" b="0" i="1" dirty="0" smtClean="0">
                            <a:latin typeface="Cambria Math" panose="02040503050406030204" pitchFamily="18" charset="0"/>
                          </a:rPr>
                          <m:t>𝑖</m:t>
                        </m:r>
                      </m:sub>
                    </m:sSub>
                  </m:oMath>
                </a14:m>
                <a:r>
                  <a:rPr lang="en-US" altLang="zh-CN" dirty="0"/>
                  <a:t>, which is just the coefficient for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𝑘</m:t>
                        </m:r>
                      </m:e>
                      <m:sup>
                        <m:r>
                          <a:rPr lang="en-US" altLang="zh-CN" i="1">
                            <a:latin typeface="Cambria Math" panose="02040503050406030204" pitchFamily="18" charset="0"/>
                          </a:rPr>
                          <m:t>2</m:t>
                        </m:r>
                      </m:sup>
                    </m:sSup>
                  </m:oMath>
                </a14:m>
                <a:r>
                  <a:rPr lang="en-US" altLang="zh-CN" dirty="0"/>
                  <a:t> order. </a:t>
                </a:r>
                <a:endParaRPr lang="zh-CN" altLang="en-US" dirty="0"/>
              </a:p>
            </p:txBody>
          </p:sp>
        </mc:Choice>
        <mc:Fallback xmlns="">
          <p:sp>
            <p:nvSpPr>
              <p:cNvPr id="8" name="文本框 7">
                <a:extLst>
                  <a:ext uri="{FF2B5EF4-FFF2-40B4-BE49-F238E27FC236}">
                    <a16:creationId xmlns:a16="http://schemas.microsoft.com/office/drawing/2014/main" id="{48FCFE0E-6B44-44DB-A498-CC7DBE8DB00A}"/>
                  </a:ext>
                </a:extLst>
              </p:cNvPr>
              <p:cNvSpPr txBox="1">
                <a:spLocks noRot="1" noChangeAspect="1" noMove="1" noResize="1" noEditPoints="1" noAdjustHandles="1" noChangeArrowheads="1" noChangeShapeType="1" noTextEdit="1"/>
              </p:cNvSpPr>
              <p:nvPr/>
            </p:nvSpPr>
            <p:spPr>
              <a:xfrm>
                <a:off x="1472026" y="5344706"/>
                <a:ext cx="9008534" cy="783869"/>
              </a:xfrm>
              <a:prstGeom prst="rect">
                <a:avLst/>
              </a:prstGeom>
              <a:blipFill>
                <a:blip r:embed="rId3"/>
                <a:stretch>
                  <a:fillRect l="-541" b="-12500"/>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9C3CD9EC-E135-4091-A9CF-2BCCE88C4F54}"/>
              </a:ext>
            </a:extLst>
          </p:cNvPr>
          <p:cNvSpPr txBox="1"/>
          <p:nvPr/>
        </p:nvSpPr>
        <p:spPr>
          <a:xfrm>
            <a:off x="1472024" y="1696970"/>
            <a:ext cx="8644467" cy="369332"/>
          </a:xfrm>
          <a:prstGeom prst="rect">
            <a:avLst/>
          </a:prstGeom>
          <a:noFill/>
        </p:spPr>
        <p:txBody>
          <a:bodyPr wrap="square" rtlCol="0">
            <a:spAutoFit/>
          </a:bodyPr>
          <a:lstStyle/>
          <a:p>
            <a:r>
              <a:rPr lang="en-US" altLang="zh-CN" dirty="0"/>
              <a:t>The solution for the 2*2 equations is already obtained as</a:t>
            </a:r>
            <a:endParaRPr lang="zh-CN" altLang="en-US" dirty="0"/>
          </a:p>
        </p:txBody>
      </p:sp>
      <p:pic>
        <p:nvPicPr>
          <p:cNvPr id="10" name="图片 9">
            <a:extLst>
              <a:ext uri="{FF2B5EF4-FFF2-40B4-BE49-F238E27FC236}">
                <a16:creationId xmlns:a16="http://schemas.microsoft.com/office/drawing/2014/main" id="{3DC87AA7-60CE-4D0C-A46E-50B7A40A3FC2}"/>
              </a:ext>
            </a:extLst>
          </p:cNvPr>
          <p:cNvPicPr>
            <a:picLocks noChangeAspect="1"/>
          </p:cNvPicPr>
          <p:nvPr/>
        </p:nvPicPr>
        <p:blipFill>
          <a:blip r:embed="rId4"/>
          <a:stretch>
            <a:fillRect/>
          </a:stretch>
        </p:blipFill>
        <p:spPr>
          <a:xfrm>
            <a:off x="4454311" y="2035729"/>
            <a:ext cx="3208058" cy="797726"/>
          </a:xfrm>
          <a:prstGeom prst="rect">
            <a:avLst/>
          </a:prstGeom>
        </p:spPr>
      </p:pic>
      <p:pic>
        <p:nvPicPr>
          <p:cNvPr id="11" name="图片 10">
            <a:extLst>
              <a:ext uri="{FF2B5EF4-FFF2-40B4-BE49-F238E27FC236}">
                <a16:creationId xmlns:a16="http://schemas.microsoft.com/office/drawing/2014/main" id="{316BE613-835E-47A2-BB38-31EE73AEBAF7}"/>
              </a:ext>
            </a:extLst>
          </p:cNvPr>
          <p:cNvPicPr>
            <a:picLocks noChangeAspect="1"/>
          </p:cNvPicPr>
          <p:nvPr/>
        </p:nvPicPr>
        <p:blipFill>
          <a:blip r:embed="rId5"/>
          <a:stretch>
            <a:fillRect/>
          </a:stretch>
        </p:blipFill>
        <p:spPr>
          <a:xfrm>
            <a:off x="8126274" y="1940593"/>
            <a:ext cx="2354286" cy="382489"/>
          </a:xfrm>
          <a:prstGeom prst="rect">
            <a:avLst/>
          </a:prstGeom>
        </p:spPr>
      </p:pic>
      <p:pic>
        <p:nvPicPr>
          <p:cNvPr id="12" name="图片 11">
            <a:extLst>
              <a:ext uri="{FF2B5EF4-FFF2-40B4-BE49-F238E27FC236}">
                <a16:creationId xmlns:a16="http://schemas.microsoft.com/office/drawing/2014/main" id="{B078416F-66A1-4D11-9B21-649E3559250B}"/>
              </a:ext>
            </a:extLst>
          </p:cNvPr>
          <p:cNvPicPr>
            <a:picLocks noChangeAspect="1"/>
          </p:cNvPicPr>
          <p:nvPr/>
        </p:nvPicPr>
        <p:blipFill>
          <a:blip r:embed="rId6"/>
          <a:stretch>
            <a:fillRect/>
          </a:stretch>
        </p:blipFill>
        <p:spPr>
          <a:xfrm>
            <a:off x="8060552" y="2380958"/>
            <a:ext cx="2485730" cy="380254"/>
          </a:xfrm>
          <a:prstGeom prst="rect">
            <a:avLst/>
          </a:prstGeom>
        </p:spPr>
      </p:pic>
      <p:sp>
        <p:nvSpPr>
          <p:cNvPr id="14" name="文本框 13">
            <a:extLst>
              <a:ext uri="{FF2B5EF4-FFF2-40B4-BE49-F238E27FC236}">
                <a16:creationId xmlns:a16="http://schemas.microsoft.com/office/drawing/2014/main" id="{FF8194EA-980F-4CC6-9E39-8BDAB23AF837}"/>
              </a:ext>
            </a:extLst>
          </p:cNvPr>
          <p:cNvSpPr txBox="1"/>
          <p:nvPr/>
        </p:nvSpPr>
        <p:spPr>
          <a:xfrm>
            <a:off x="3176577" y="989289"/>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Algorithm for Solution Search</a:t>
            </a:r>
            <a:endParaRPr lang="zh-CN" altLang="en-US" sz="2800" b="1"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16018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Result of 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12</a:t>
            </a:fld>
            <a:endParaRPr lang="zh-CN" altLang="en-US" dirty="0"/>
          </a:p>
        </p:txBody>
      </p:sp>
      <p:pic>
        <p:nvPicPr>
          <p:cNvPr id="6" name="图片 5">
            <a:extLst>
              <a:ext uri="{FF2B5EF4-FFF2-40B4-BE49-F238E27FC236}">
                <a16:creationId xmlns:a16="http://schemas.microsoft.com/office/drawing/2014/main" id="{C2480EA9-B511-4950-954F-243C45F263EE}"/>
              </a:ext>
            </a:extLst>
          </p:cNvPr>
          <p:cNvPicPr>
            <a:picLocks noChangeAspect="1"/>
          </p:cNvPicPr>
          <p:nvPr/>
        </p:nvPicPr>
        <p:blipFill>
          <a:blip r:embed="rId2"/>
          <a:stretch>
            <a:fillRect/>
          </a:stretch>
        </p:blipFill>
        <p:spPr>
          <a:xfrm>
            <a:off x="3145927" y="1895214"/>
            <a:ext cx="5096586" cy="609685"/>
          </a:xfrm>
          <a:prstGeom prst="rect">
            <a:avLst/>
          </a:prstGeom>
        </p:spPr>
      </p:pic>
      <p:pic>
        <p:nvPicPr>
          <p:cNvPr id="7" name="图片 6">
            <a:extLst>
              <a:ext uri="{FF2B5EF4-FFF2-40B4-BE49-F238E27FC236}">
                <a16:creationId xmlns:a16="http://schemas.microsoft.com/office/drawing/2014/main" id="{29DF656B-8105-4A43-9F19-008448DB86B7}"/>
              </a:ext>
            </a:extLst>
          </p:cNvPr>
          <p:cNvPicPr>
            <a:picLocks noChangeAspect="1"/>
          </p:cNvPicPr>
          <p:nvPr/>
        </p:nvPicPr>
        <p:blipFill>
          <a:blip r:embed="rId3"/>
          <a:stretch>
            <a:fillRect/>
          </a:stretch>
        </p:blipFill>
        <p:spPr>
          <a:xfrm>
            <a:off x="2949133" y="2457970"/>
            <a:ext cx="5401429" cy="1057423"/>
          </a:xfrm>
          <a:prstGeom prst="rect">
            <a:avLst/>
          </a:prstGeom>
        </p:spPr>
      </p:pic>
      <p:pic>
        <p:nvPicPr>
          <p:cNvPr id="8" name="图片 7">
            <a:extLst>
              <a:ext uri="{FF2B5EF4-FFF2-40B4-BE49-F238E27FC236}">
                <a16:creationId xmlns:a16="http://schemas.microsoft.com/office/drawing/2014/main" id="{02E6235D-9BA6-4C54-B489-29A5DE08826B}"/>
              </a:ext>
            </a:extLst>
          </p:cNvPr>
          <p:cNvPicPr>
            <a:picLocks noChangeAspect="1"/>
          </p:cNvPicPr>
          <p:nvPr/>
        </p:nvPicPr>
        <p:blipFill>
          <a:blip r:embed="rId4"/>
          <a:stretch>
            <a:fillRect/>
          </a:stretch>
        </p:blipFill>
        <p:spPr>
          <a:xfrm>
            <a:off x="2949133" y="3515393"/>
            <a:ext cx="5989274" cy="2437066"/>
          </a:xfrm>
          <a:prstGeom prst="rect">
            <a:avLst/>
          </a:prstGeom>
        </p:spPr>
      </p:pic>
      <p:sp>
        <p:nvSpPr>
          <p:cNvPr id="10" name="文本框 9">
            <a:extLst>
              <a:ext uri="{FF2B5EF4-FFF2-40B4-BE49-F238E27FC236}">
                <a16:creationId xmlns:a16="http://schemas.microsoft.com/office/drawing/2014/main" id="{90E34779-FFD0-4571-9690-E0134B6AC2A3}"/>
              </a:ext>
            </a:extLst>
          </p:cNvPr>
          <p:cNvSpPr txBox="1"/>
          <p:nvPr/>
        </p:nvSpPr>
        <p:spPr>
          <a:xfrm>
            <a:off x="2686173" y="1104893"/>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Solutions for the Quartic Equation </a:t>
            </a:r>
            <a:endParaRPr lang="zh-CN" altLang="en-US" sz="2800" b="1" dirty="0">
              <a:latin typeface="微软雅黑 Light" panose="020B0502040204020203" pitchFamily="34" charset="-122"/>
              <a:ea typeface="微软雅黑 Light" panose="020B0502040204020203" pitchFamily="34" charset="-122"/>
            </a:endParaRPr>
          </a:p>
        </p:txBody>
      </p:sp>
      <p:sp>
        <p:nvSpPr>
          <p:cNvPr id="9" name="矩形 8">
            <a:extLst>
              <a:ext uri="{FF2B5EF4-FFF2-40B4-BE49-F238E27FC236}">
                <a16:creationId xmlns:a16="http://schemas.microsoft.com/office/drawing/2014/main" id="{17F89BA3-435A-4CED-8BBA-8382E2A87D65}"/>
              </a:ext>
            </a:extLst>
          </p:cNvPr>
          <p:cNvSpPr/>
          <p:nvPr/>
        </p:nvSpPr>
        <p:spPr>
          <a:xfrm>
            <a:off x="8482605" y="2696276"/>
            <a:ext cx="3514662" cy="1200329"/>
          </a:xfrm>
          <a:prstGeom prst="rect">
            <a:avLst/>
          </a:prstGeom>
        </p:spPr>
        <p:txBody>
          <a:bodyPr wrap="square">
            <a:spAutoFit/>
          </a:bodyPr>
          <a:lstStyle/>
          <a:p>
            <a:r>
              <a:rPr lang="en-US" altLang="zh-CN" dirty="0">
                <a:solidFill>
                  <a:schemeClr val="accent6">
                    <a:lumMod val="50000"/>
                  </a:schemeClr>
                </a:solidFill>
              </a:rPr>
              <a:t>This result is consistent with </a:t>
            </a:r>
            <a:r>
              <a:rPr lang="en-US" altLang="zh-CN" dirty="0" err="1">
                <a:solidFill>
                  <a:schemeClr val="accent6">
                    <a:lumMod val="50000"/>
                  </a:schemeClr>
                </a:solidFill>
              </a:rPr>
              <a:t>Kovtun’s</a:t>
            </a:r>
            <a:r>
              <a:rPr lang="en-US" altLang="zh-CN" dirty="0">
                <a:solidFill>
                  <a:schemeClr val="accent6">
                    <a:lumMod val="50000"/>
                  </a:schemeClr>
                </a:solidFill>
              </a:rPr>
              <a:t> work (</a:t>
            </a:r>
            <a:r>
              <a:rPr lang="en-US" altLang="zh-CN" dirty="0" err="1">
                <a:solidFill>
                  <a:schemeClr val="accent6">
                    <a:lumMod val="50000"/>
                  </a:schemeClr>
                </a:solidFill>
              </a:rPr>
              <a:t>arXiv</a:t>
            </a:r>
            <a:r>
              <a:rPr lang="en-US" altLang="zh-CN" dirty="0">
                <a:solidFill>
                  <a:schemeClr val="accent6">
                    <a:lumMod val="50000"/>
                  </a:schemeClr>
                </a:solidFill>
              </a:rPr>
              <a:t>: 1703.08757) at </a:t>
            </a:r>
            <a:r>
              <a:rPr lang="zh-CN" altLang="en-US" dirty="0">
                <a:solidFill>
                  <a:schemeClr val="accent6">
                    <a:lumMod val="50000"/>
                  </a:schemeClr>
                </a:solidFill>
              </a:rPr>
              <a:t>𝜋</a:t>
            </a:r>
            <a:r>
              <a:rPr lang="en-US" altLang="zh-CN" dirty="0">
                <a:solidFill>
                  <a:schemeClr val="accent6">
                    <a:lumMod val="50000"/>
                  </a:schemeClr>
                </a:solidFill>
              </a:rPr>
              <a:t>/2 limit , but is inconsistent with </a:t>
            </a:r>
            <a:r>
              <a:rPr lang="en-US" altLang="zh-CN" dirty="0" err="1">
                <a:solidFill>
                  <a:schemeClr val="accent6">
                    <a:lumMod val="50000"/>
                  </a:schemeClr>
                </a:solidFill>
              </a:rPr>
              <a:t>Armas’s</a:t>
            </a:r>
            <a:r>
              <a:rPr lang="en-US" altLang="zh-CN" dirty="0">
                <a:solidFill>
                  <a:schemeClr val="accent6">
                    <a:lumMod val="50000"/>
                  </a:schemeClr>
                </a:solidFill>
              </a:rPr>
              <a:t> work (2201.06847)</a:t>
            </a:r>
          </a:p>
        </p:txBody>
      </p:sp>
    </p:spTree>
    <p:extLst>
      <p:ext uri="{BB962C8B-B14F-4D97-AF65-F5344CB8AC3E}">
        <p14:creationId xmlns:p14="http://schemas.microsoft.com/office/powerpoint/2010/main" val="4211207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Result of 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13</a:t>
            </a:fld>
            <a:endParaRPr lang="zh-CN" altLang="en-US" dirty="0"/>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74DBDAD-B3ED-4EF1-90EC-A2CFC061E9AB}"/>
                  </a:ext>
                </a:extLst>
              </p:cNvPr>
              <p:cNvSpPr txBox="1"/>
              <p:nvPr/>
            </p:nvSpPr>
            <p:spPr>
              <a:xfrm>
                <a:off x="4328705" y="1047867"/>
                <a:ext cx="7493000" cy="663836"/>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Solution at </a:t>
                </a:r>
                <a14:m>
                  <m:oMath xmlns:m="http://schemas.openxmlformats.org/officeDocument/2006/math">
                    <m:r>
                      <a:rPr lang="zh-CN" altLang="en-US" sz="2800" i="1">
                        <a:latin typeface="Cambria Math" panose="02040503050406030204" pitchFamily="18" charset="0"/>
                      </a:rPr>
                      <m:t>𝜃</m:t>
                    </m:r>
                    <m:r>
                      <a:rPr lang="en-US" altLang="zh-CN" sz="2800" i="1">
                        <a:latin typeface="Cambria Math" panose="02040503050406030204" pitchFamily="18" charset="0"/>
                      </a:rPr>
                      <m:t>=</m:t>
                    </m:r>
                    <m:f>
                      <m:fPr>
                        <m:ctrlPr>
                          <a:rPr lang="en-US" altLang="zh-CN" sz="2800" i="1">
                            <a:latin typeface="Cambria Math" panose="02040503050406030204" pitchFamily="18" charset="0"/>
                          </a:rPr>
                        </m:ctrlPr>
                      </m:fPr>
                      <m:num>
                        <m:r>
                          <a:rPr lang="zh-CN" altLang="en-US" sz="2800" i="1">
                            <a:latin typeface="Cambria Math" panose="02040503050406030204" pitchFamily="18" charset="0"/>
                          </a:rPr>
                          <m:t>𝜋</m:t>
                        </m:r>
                      </m:num>
                      <m:den>
                        <m:r>
                          <a:rPr lang="en-US" altLang="zh-CN" sz="2800" i="1">
                            <a:latin typeface="Cambria Math" panose="02040503050406030204" pitchFamily="18" charset="0"/>
                          </a:rPr>
                          <m:t>2</m:t>
                        </m:r>
                      </m:den>
                    </m:f>
                  </m:oMath>
                </a14:m>
                <a:endParaRPr lang="zh-CN" altLang="en-US" sz="2800" b="1" dirty="0">
                  <a:latin typeface="微软雅黑 Light" panose="020B0502040204020203" pitchFamily="34" charset="-122"/>
                  <a:ea typeface="微软雅黑 Light" panose="020B0502040204020203" pitchFamily="34" charset="-122"/>
                </a:endParaRPr>
              </a:p>
            </p:txBody>
          </p:sp>
        </mc:Choice>
        <mc:Fallback xmlns="">
          <p:sp>
            <p:nvSpPr>
              <p:cNvPr id="18" name="文本框 17">
                <a:extLst>
                  <a:ext uri="{FF2B5EF4-FFF2-40B4-BE49-F238E27FC236}">
                    <a16:creationId xmlns:a16="http://schemas.microsoft.com/office/drawing/2014/main" id="{074DBDAD-B3ED-4EF1-90EC-A2CFC061E9AB}"/>
                  </a:ext>
                </a:extLst>
              </p:cNvPr>
              <p:cNvSpPr txBox="1">
                <a:spLocks noRot="1" noChangeAspect="1" noMove="1" noResize="1" noEditPoints="1" noAdjustHandles="1" noChangeArrowheads="1" noChangeShapeType="1" noTextEdit="1"/>
              </p:cNvSpPr>
              <p:nvPr/>
            </p:nvSpPr>
            <p:spPr>
              <a:xfrm>
                <a:off x="4328705" y="1047867"/>
                <a:ext cx="7493000" cy="663836"/>
              </a:xfrm>
              <a:prstGeom prst="rect">
                <a:avLst/>
              </a:prstGeom>
              <a:blipFill>
                <a:blip r:embed="rId2"/>
                <a:stretch>
                  <a:fillRect l="-1627" t="-2752" b="-11009"/>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7469799C-85FC-41B1-A250-95CC2E4494C8}"/>
              </a:ext>
            </a:extLst>
          </p:cNvPr>
          <p:cNvPicPr>
            <a:picLocks noChangeAspect="1"/>
          </p:cNvPicPr>
          <p:nvPr/>
        </p:nvPicPr>
        <p:blipFill>
          <a:blip r:embed="rId3"/>
          <a:stretch>
            <a:fillRect/>
          </a:stretch>
        </p:blipFill>
        <p:spPr>
          <a:xfrm>
            <a:off x="2043688" y="3714544"/>
            <a:ext cx="8135485" cy="1543265"/>
          </a:xfrm>
          <a:prstGeom prst="rect">
            <a:avLst/>
          </a:prstGeom>
        </p:spPr>
      </p:pic>
      <p:pic>
        <p:nvPicPr>
          <p:cNvPr id="8" name="图片 7">
            <a:extLst>
              <a:ext uri="{FF2B5EF4-FFF2-40B4-BE49-F238E27FC236}">
                <a16:creationId xmlns:a16="http://schemas.microsoft.com/office/drawing/2014/main" id="{BFA8E4CC-2FD7-4A4E-9AE4-88C897A71854}"/>
              </a:ext>
            </a:extLst>
          </p:cNvPr>
          <p:cNvPicPr>
            <a:picLocks noChangeAspect="1"/>
          </p:cNvPicPr>
          <p:nvPr/>
        </p:nvPicPr>
        <p:blipFill>
          <a:blip r:embed="rId4"/>
          <a:stretch>
            <a:fillRect/>
          </a:stretch>
        </p:blipFill>
        <p:spPr>
          <a:xfrm>
            <a:off x="3850461" y="2596843"/>
            <a:ext cx="4067743" cy="905001"/>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A51BAEE-DDCF-4FEE-9D40-6FF95123824C}"/>
                  </a:ext>
                </a:extLst>
              </p:cNvPr>
              <p:cNvSpPr txBox="1"/>
              <p:nvPr/>
            </p:nvSpPr>
            <p:spPr>
              <a:xfrm>
                <a:off x="1498600" y="1924403"/>
                <a:ext cx="4385733" cy="459741"/>
              </a:xfrm>
              <a:prstGeom prst="rect">
                <a:avLst/>
              </a:prstGeom>
              <a:noFill/>
            </p:spPr>
            <p:txBody>
              <a:bodyPr wrap="square" rtlCol="0">
                <a:spAutoFit/>
              </a:bodyPr>
              <a:lstStyle/>
              <a:p>
                <a:r>
                  <a:rPr lang="en-US" altLang="zh-CN" dirty="0"/>
                  <a:t>Equations at </a:t>
                </a:r>
                <a14:m>
                  <m:oMath xmlns:m="http://schemas.openxmlformats.org/officeDocument/2006/math">
                    <m:f>
                      <m:fPr>
                        <m:ctrlPr>
                          <a:rPr lang="en-US" altLang="zh-CN" i="1">
                            <a:latin typeface="Cambria Math" panose="02040503050406030204" pitchFamily="18" charset="0"/>
                          </a:rPr>
                        </m:ctrlPr>
                      </m:fPr>
                      <m:num>
                        <m:r>
                          <a:rPr lang="zh-CN" altLang="en-US" i="1">
                            <a:latin typeface="Cambria Math" panose="02040503050406030204" pitchFamily="18" charset="0"/>
                          </a:rPr>
                          <m:t>𝜋</m:t>
                        </m:r>
                      </m:num>
                      <m:den>
                        <m:r>
                          <a:rPr lang="en-US" altLang="zh-CN" i="1">
                            <a:latin typeface="Cambria Math" panose="02040503050406030204" pitchFamily="18" charset="0"/>
                          </a:rPr>
                          <m:t>2</m:t>
                        </m:r>
                      </m:den>
                    </m:f>
                  </m:oMath>
                </a14:m>
                <a:r>
                  <a:rPr lang="en-US" altLang="zh-CN" dirty="0"/>
                  <a:t> limit: </a:t>
                </a:r>
                <a:endParaRPr lang="zh-CN" altLang="en-US" dirty="0"/>
              </a:p>
            </p:txBody>
          </p:sp>
        </mc:Choice>
        <mc:Fallback xmlns="">
          <p:sp>
            <p:nvSpPr>
              <p:cNvPr id="9" name="文本框 8">
                <a:extLst>
                  <a:ext uri="{FF2B5EF4-FFF2-40B4-BE49-F238E27FC236}">
                    <a16:creationId xmlns:a16="http://schemas.microsoft.com/office/drawing/2014/main" id="{4A51BAEE-DDCF-4FEE-9D40-6FF95123824C}"/>
                  </a:ext>
                </a:extLst>
              </p:cNvPr>
              <p:cNvSpPr txBox="1">
                <a:spLocks noRot="1" noChangeAspect="1" noMove="1" noResize="1" noEditPoints="1" noAdjustHandles="1" noChangeArrowheads="1" noChangeShapeType="1" noTextEdit="1"/>
              </p:cNvSpPr>
              <p:nvPr/>
            </p:nvSpPr>
            <p:spPr>
              <a:xfrm>
                <a:off x="1498600" y="1924403"/>
                <a:ext cx="4385733" cy="459741"/>
              </a:xfrm>
              <a:prstGeom prst="rect">
                <a:avLst/>
              </a:prstGeom>
              <a:blipFill>
                <a:blip r:embed="rId5"/>
                <a:stretch>
                  <a:fillRect l="-1252" b="-9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3029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Result of 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14</a:t>
            </a:fld>
            <a:endParaRPr lang="zh-CN" altLang="en-US"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783D1C3-BF23-4EC6-BAA8-A8E739C6617F}"/>
                  </a:ext>
                </a:extLst>
              </p:cNvPr>
              <p:cNvSpPr txBox="1"/>
              <p:nvPr/>
            </p:nvSpPr>
            <p:spPr>
              <a:xfrm>
                <a:off x="1420160" y="1653960"/>
                <a:ext cx="2025773" cy="459741"/>
              </a:xfrm>
              <a:prstGeom prst="rect">
                <a:avLst/>
              </a:prstGeom>
              <a:noFill/>
            </p:spPr>
            <p:txBody>
              <a:bodyPr wrap="square" rtlCol="0">
                <a:spAutoFit/>
              </a:bodyPr>
              <a:lstStyle/>
              <a:p>
                <a:r>
                  <a:rPr lang="en-US" altLang="zh-CN" dirty="0"/>
                  <a:t>Solution for</a:t>
                </a:r>
                <a14:m>
                  <m:oMath xmlns:m="http://schemas.openxmlformats.org/officeDocument/2006/math">
                    <m:r>
                      <a:rPr lang="en-US" altLang="zh-CN" b="0" i="0" smtClean="0">
                        <a:latin typeface="Cambria Math" panose="02040503050406030204" pitchFamily="18" charset="0"/>
                      </a:rPr>
                      <m:t> </m:t>
                    </m:r>
                    <m:r>
                      <a:rPr lang="zh-CN" altLang="en-US" i="1" smtClean="0">
                        <a:latin typeface="Cambria Math" panose="02040503050406030204" pitchFamily="18" charset="0"/>
                      </a:rPr>
                      <m:t>𝜃</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zh-CN" altLang="en-US" b="0" i="1" smtClean="0">
                            <a:latin typeface="Cambria Math" panose="02040503050406030204" pitchFamily="18" charset="0"/>
                          </a:rPr>
                          <m:t>𝜋</m:t>
                        </m:r>
                      </m:num>
                      <m:den>
                        <m:r>
                          <a:rPr lang="en-US" altLang="zh-CN" b="0" i="1" smtClean="0">
                            <a:latin typeface="Cambria Math" panose="02040503050406030204" pitchFamily="18" charset="0"/>
                          </a:rPr>
                          <m:t>2</m:t>
                        </m:r>
                      </m:den>
                    </m:f>
                  </m:oMath>
                </a14:m>
                <a:r>
                  <a:rPr lang="en-US" altLang="zh-CN" dirty="0"/>
                  <a:t>:</a:t>
                </a:r>
                <a:endParaRPr lang="zh-CN" altLang="en-US" dirty="0"/>
              </a:p>
            </p:txBody>
          </p:sp>
        </mc:Choice>
        <mc:Fallback xmlns="">
          <p:sp>
            <p:nvSpPr>
              <p:cNvPr id="13" name="文本框 12">
                <a:extLst>
                  <a:ext uri="{FF2B5EF4-FFF2-40B4-BE49-F238E27FC236}">
                    <a16:creationId xmlns:a16="http://schemas.microsoft.com/office/drawing/2014/main" id="{5783D1C3-BF23-4EC6-BAA8-A8E739C6617F}"/>
                  </a:ext>
                </a:extLst>
              </p:cNvPr>
              <p:cNvSpPr txBox="1">
                <a:spLocks noRot="1" noChangeAspect="1" noMove="1" noResize="1" noEditPoints="1" noAdjustHandles="1" noChangeArrowheads="1" noChangeShapeType="1" noTextEdit="1"/>
              </p:cNvSpPr>
              <p:nvPr/>
            </p:nvSpPr>
            <p:spPr>
              <a:xfrm>
                <a:off x="1420160" y="1653960"/>
                <a:ext cx="2025773" cy="459741"/>
              </a:xfrm>
              <a:prstGeom prst="rect">
                <a:avLst/>
              </a:prstGeom>
              <a:blipFill>
                <a:blip r:embed="rId2"/>
                <a:stretch>
                  <a:fillRect l="-2711" b="-7895"/>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E3773C4C-AB92-49E4-B310-E0D5FF6A549C}"/>
              </a:ext>
            </a:extLst>
          </p:cNvPr>
          <p:cNvPicPr>
            <a:picLocks noChangeAspect="1"/>
          </p:cNvPicPr>
          <p:nvPr/>
        </p:nvPicPr>
        <p:blipFill>
          <a:blip r:embed="rId3"/>
          <a:stretch>
            <a:fillRect/>
          </a:stretch>
        </p:blipFill>
        <p:spPr>
          <a:xfrm>
            <a:off x="3050238" y="2637602"/>
            <a:ext cx="5888169" cy="1835509"/>
          </a:xfrm>
          <a:prstGeom prst="rect">
            <a:avLst/>
          </a:prstGeom>
        </p:spPr>
      </p:pic>
      <p:sp>
        <p:nvSpPr>
          <p:cNvPr id="17" name="文本框 16">
            <a:extLst>
              <a:ext uri="{FF2B5EF4-FFF2-40B4-BE49-F238E27FC236}">
                <a16:creationId xmlns:a16="http://schemas.microsoft.com/office/drawing/2014/main" id="{5FD7D8F5-3D34-4ED2-9076-68D016A89C72}"/>
              </a:ext>
            </a:extLst>
          </p:cNvPr>
          <p:cNvSpPr txBox="1"/>
          <p:nvPr/>
        </p:nvSpPr>
        <p:spPr>
          <a:xfrm>
            <a:off x="2512171" y="1014353"/>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Comparing the Solution with previous one</a:t>
            </a:r>
            <a:endParaRPr lang="zh-CN" altLang="en-US" sz="2800" b="1" dirty="0">
              <a:latin typeface="微软雅黑 Light" panose="020B0502040204020203" pitchFamily="34" charset="-122"/>
              <a:ea typeface="微软雅黑 Light" panose="020B0502040204020203" pitchFamily="34" charset="-122"/>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F6CBAA01-E3C7-4280-B7E7-CD959FA77A28}"/>
                  </a:ext>
                </a:extLst>
              </p:cNvPr>
              <p:cNvSpPr txBox="1"/>
              <p:nvPr/>
            </p:nvSpPr>
            <p:spPr>
              <a:xfrm>
                <a:off x="2309030" y="2247397"/>
                <a:ext cx="5032067" cy="459741"/>
              </a:xfrm>
              <a:prstGeom prst="rect">
                <a:avLst/>
              </a:prstGeom>
              <a:noFill/>
            </p:spPr>
            <p:txBody>
              <a:bodyPr wrap="square" rtlCol="0">
                <a:spAutoFit/>
              </a:bodyPr>
              <a:lstStyle/>
              <a:p>
                <a:r>
                  <a:rPr lang="en-US" altLang="zh-CN" dirty="0"/>
                  <a:t>(Take </a:t>
                </a:r>
                <a14:m>
                  <m:oMath xmlns:m="http://schemas.openxmlformats.org/officeDocument/2006/math">
                    <m:r>
                      <m:rPr>
                        <m:sty m:val="p"/>
                      </m:rPr>
                      <a:rPr lang="el-GR" altLang="zh-CN" i="1">
                        <a:latin typeface="Cambria Math" panose="02040503050406030204" pitchFamily="18" charset="0"/>
                        <a:ea typeface="Cambria Math" panose="02040503050406030204" pitchFamily="18" charset="0"/>
                      </a:rPr>
                      <m:t>θ</m:t>
                    </m:r>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r>
                          <a:rPr lang="zh-CN" altLang="en-US" i="1">
                            <a:latin typeface="Cambria Math" panose="02040503050406030204" pitchFamily="18" charset="0"/>
                          </a:rPr>
                          <m:t>𝜋</m:t>
                        </m:r>
                      </m:num>
                      <m:den>
                        <m:r>
                          <a:rPr lang="en-US" altLang="zh-CN" i="1">
                            <a:latin typeface="Cambria Math" panose="02040503050406030204" pitchFamily="18" charset="0"/>
                          </a:rPr>
                          <m:t>2</m:t>
                        </m:r>
                      </m:den>
                    </m:f>
                    <m:r>
                      <a:rPr lang="en-US" altLang="zh-CN" i="1">
                        <a:latin typeface="Cambria Math" panose="02040503050406030204" pitchFamily="18" charset="0"/>
                      </a:rPr>
                      <m:t> </m:t>
                    </m:r>
                  </m:oMath>
                </a14:m>
                <a:r>
                  <a:rPr lang="en-US" altLang="zh-CN" dirty="0"/>
                  <a:t> before expand the solution)</a:t>
                </a:r>
                <a:endParaRPr lang="zh-CN" altLang="en-US" dirty="0"/>
              </a:p>
            </p:txBody>
          </p:sp>
        </mc:Choice>
        <mc:Fallback xmlns="">
          <p:sp>
            <p:nvSpPr>
              <p:cNvPr id="19" name="文本框 18">
                <a:extLst>
                  <a:ext uri="{FF2B5EF4-FFF2-40B4-BE49-F238E27FC236}">
                    <a16:creationId xmlns:a16="http://schemas.microsoft.com/office/drawing/2014/main" id="{F6CBAA01-E3C7-4280-B7E7-CD959FA77A28}"/>
                  </a:ext>
                </a:extLst>
              </p:cNvPr>
              <p:cNvSpPr txBox="1">
                <a:spLocks noRot="1" noChangeAspect="1" noMove="1" noResize="1" noEditPoints="1" noAdjustHandles="1" noChangeArrowheads="1" noChangeShapeType="1" noTextEdit="1"/>
              </p:cNvSpPr>
              <p:nvPr/>
            </p:nvSpPr>
            <p:spPr>
              <a:xfrm>
                <a:off x="2309030" y="2247397"/>
                <a:ext cx="5032067" cy="459741"/>
              </a:xfrm>
              <a:prstGeom prst="rect">
                <a:avLst/>
              </a:prstGeom>
              <a:blipFill>
                <a:blip r:embed="rId4"/>
                <a:stretch>
                  <a:fillRect l="-1091" b="-9333"/>
                </a:stretch>
              </a:blipFill>
            </p:spPr>
            <p:txBody>
              <a:bodyPr/>
              <a:lstStyle/>
              <a:p>
                <a:r>
                  <a:rPr lang="zh-CN" altLang="en-US">
                    <a:noFill/>
                  </a:rPr>
                  <a:t> </a:t>
                </a:r>
              </a:p>
            </p:txBody>
          </p:sp>
        </mc:Fallback>
      </mc:AlternateContent>
      <p:pic>
        <p:nvPicPr>
          <p:cNvPr id="20" name="图片 19">
            <a:extLst>
              <a:ext uri="{FF2B5EF4-FFF2-40B4-BE49-F238E27FC236}">
                <a16:creationId xmlns:a16="http://schemas.microsoft.com/office/drawing/2014/main" id="{3181C0E1-250C-4C36-84D7-649CEC01D295}"/>
              </a:ext>
            </a:extLst>
          </p:cNvPr>
          <p:cNvPicPr>
            <a:picLocks noChangeAspect="1"/>
          </p:cNvPicPr>
          <p:nvPr/>
        </p:nvPicPr>
        <p:blipFill>
          <a:blip r:embed="rId5"/>
          <a:stretch>
            <a:fillRect/>
          </a:stretch>
        </p:blipFill>
        <p:spPr>
          <a:xfrm>
            <a:off x="3258190" y="4991011"/>
            <a:ext cx="4390407" cy="1479038"/>
          </a:xfrm>
          <a:prstGeom prst="rect">
            <a:avLst/>
          </a:prstGeom>
        </p:spPr>
      </p:pic>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91AADA30-790D-44F1-A5AA-2599CDE3159F}"/>
                  </a:ext>
                </a:extLst>
              </p:cNvPr>
              <p:cNvSpPr txBox="1"/>
              <p:nvPr/>
            </p:nvSpPr>
            <p:spPr>
              <a:xfrm>
                <a:off x="2309030" y="4531270"/>
                <a:ext cx="4698139" cy="459741"/>
              </a:xfrm>
              <a:prstGeom prst="rect">
                <a:avLst/>
              </a:prstGeom>
              <a:noFill/>
            </p:spPr>
            <p:txBody>
              <a:bodyPr wrap="square" rtlCol="0">
                <a:spAutoFit/>
              </a:bodyPr>
              <a:lstStyle/>
              <a:p>
                <a:r>
                  <a:rPr lang="en-US" altLang="zh-CN" dirty="0"/>
                  <a:t>(Take limit </a:t>
                </a:r>
                <a14:m>
                  <m:oMath xmlns:m="http://schemas.openxmlformats.org/officeDocument/2006/math">
                    <m:r>
                      <m:rPr>
                        <m:sty m:val="p"/>
                      </m:rPr>
                      <a:rPr lang="el-GR" altLang="zh-CN" i="1">
                        <a:latin typeface="Cambria Math" panose="02040503050406030204" pitchFamily="18" charset="0"/>
                        <a:ea typeface="Cambria Math" panose="02040503050406030204" pitchFamily="18" charset="0"/>
                      </a:rPr>
                      <m:t>θ</m:t>
                    </m:r>
                    <m:r>
                      <a:rPr lang="en-US" altLang="zh-CN"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r>
                          <a:rPr lang="zh-CN" altLang="en-US" i="1">
                            <a:latin typeface="Cambria Math" panose="02040503050406030204" pitchFamily="18" charset="0"/>
                          </a:rPr>
                          <m:t>𝜋</m:t>
                        </m:r>
                      </m:num>
                      <m:den>
                        <m:r>
                          <a:rPr lang="en-US" altLang="zh-CN" i="1">
                            <a:latin typeface="Cambria Math" panose="02040503050406030204" pitchFamily="18" charset="0"/>
                          </a:rPr>
                          <m:t>2</m:t>
                        </m:r>
                      </m:den>
                    </m:f>
                    <m:r>
                      <a:rPr lang="en-US" altLang="zh-CN" i="1">
                        <a:latin typeface="Cambria Math" panose="02040503050406030204" pitchFamily="18" charset="0"/>
                      </a:rPr>
                      <m:t> </m:t>
                    </m:r>
                  </m:oMath>
                </a14:m>
                <a:r>
                  <a:rPr lang="en-US" altLang="zh-CN" dirty="0"/>
                  <a:t> for solution up to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𝑘</m:t>
                        </m:r>
                      </m:e>
                      <m:sup>
                        <m:r>
                          <a:rPr lang="en-US" altLang="zh-CN" i="1">
                            <a:latin typeface="Cambria Math" panose="02040503050406030204" pitchFamily="18" charset="0"/>
                          </a:rPr>
                          <m:t>2</m:t>
                        </m:r>
                      </m:sup>
                    </m:sSup>
                  </m:oMath>
                </a14:m>
                <a:r>
                  <a:rPr lang="en-US" altLang="zh-CN" dirty="0"/>
                  <a:t> order)</a:t>
                </a:r>
                <a:endParaRPr lang="zh-CN" altLang="en-US" dirty="0"/>
              </a:p>
            </p:txBody>
          </p:sp>
        </mc:Choice>
        <mc:Fallback xmlns="">
          <p:sp>
            <p:nvSpPr>
              <p:cNvPr id="21" name="文本框 20">
                <a:extLst>
                  <a:ext uri="{FF2B5EF4-FFF2-40B4-BE49-F238E27FC236}">
                    <a16:creationId xmlns:a16="http://schemas.microsoft.com/office/drawing/2014/main" id="{91AADA30-790D-44F1-A5AA-2599CDE3159F}"/>
                  </a:ext>
                </a:extLst>
              </p:cNvPr>
              <p:cNvSpPr txBox="1">
                <a:spLocks noRot="1" noChangeAspect="1" noMove="1" noResize="1" noEditPoints="1" noAdjustHandles="1" noChangeArrowheads="1" noChangeShapeType="1" noTextEdit="1"/>
              </p:cNvSpPr>
              <p:nvPr/>
            </p:nvSpPr>
            <p:spPr>
              <a:xfrm>
                <a:off x="2309030" y="4531270"/>
                <a:ext cx="4698139" cy="459741"/>
              </a:xfrm>
              <a:prstGeom prst="rect">
                <a:avLst/>
              </a:prstGeom>
              <a:blipFill>
                <a:blip r:embed="rId6"/>
                <a:stretch>
                  <a:fillRect l="-1169" r="-909" b="-78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80785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An issue in 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15</a:t>
            </a:fld>
            <a:endParaRPr lang="zh-CN" altLang="en-US"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D570894-1E0F-4A6F-8B77-397D17059B9E}"/>
                  </a:ext>
                </a:extLst>
              </p:cNvPr>
              <p:cNvSpPr txBox="1"/>
              <p:nvPr/>
            </p:nvSpPr>
            <p:spPr>
              <a:xfrm>
                <a:off x="1243125" y="1663559"/>
                <a:ext cx="9467208" cy="736740"/>
              </a:xfrm>
              <a:prstGeom prst="rect">
                <a:avLst/>
              </a:prstGeom>
              <a:noFill/>
            </p:spPr>
            <p:txBody>
              <a:bodyPr wrap="square" rtlCol="0">
                <a:spAutoFit/>
              </a:bodyPr>
              <a:lstStyle/>
              <a:p>
                <a:r>
                  <a:rPr lang="en-US" altLang="zh-CN" dirty="0"/>
                  <a:t>The limit </a:t>
                </a:r>
                <a14:m>
                  <m:oMath xmlns:m="http://schemas.openxmlformats.org/officeDocument/2006/math">
                    <m:f>
                      <m:fPr>
                        <m:ctrlPr>
                          <a:rPr lang="en-US" altLang="zh-CN" i="1">
                            <a:latin typeface="Cambria Math" panose="02040503050406030204" pitchFamily="18" charset="0"/>
                          </a:rPr>
                        </m:ctrlPr>
                      </m:fPr>
                      <m:num>
                        <m:r>
                          <a:rPr lang="zh-CN" altLang="en-US" i="1">
                            <a:latin typeface="Cambria Math" panose="02040503050406030204" pitchFamily="18" charset="0"/>
                          </a:rPr>
                          <m:t>𝜋</m:t>
                        </m:r>
                      </m:num>
                      <m:den>
                        <m:r>
                          <a:rPr lang="en-US" altLang="zh-CN" i="1">
                            <a:latin typeface="Cambria Math" panose="02040503050406030204" pitchFamily="18" charset="0"/>
                          </a:rPr>
                          <m:t>2</m:t>
                        </m:r>
                      </m:den>
                    </m:f>
                  </m:oMath>
                </a14:m>
                <a:r>
                  <a:rPr lang="en-US" altLang="zh-CN" dirty="0"/>
                  <a:t> is different from previous works. We conclude that the difference stems from the non-analytical point near the point </a:t>
                </a:r>
                <a14:m>
                  <m:oMath xmlns:m="http://schemas.openxmlformats.org/officeDocument/2006/math">
                    <m:r>
                      <a:rPr lang="en-US" altLang="zh-CN" i="1" dirty="0" smtClean="0">
                        <a:latin typeface="Cambria Math" panose="02040503050406030204" pitchFamily="18" charset="0"/>
                      </a:rPr>
                      <m:t>𝑘</m:t>
                    </m:r>
                    <m:r>
                      <a:rPr lang="en-US" altLang="zh-CN" i="1" dirty="0" smtClean="0">
                        <a:latin typeface="Cambria Math" panose="02040503050406030204" pitchFamily="18" charset="0"/>
                      </a:rPr>
                      <m:t>=0,</m:t>
                    </m:r>
                    <m:r>
                      <m:rPr>
                        <m:sty m:val="p"/>
                      </m:rPr>
                      <a:rPr lang="en-US" altLang="zh-CN" i="1" dirty="0" smtClean="0">
                        <a:latin typeface="Cambria Math" panose="02040503050406030204" pitchFamily="18" charset="0"/>
                      </a:rPr>
                      <m:t>cos</m:t>
                    </m:r>
                    <m:r>
                      <a:rPr lang="en-US" altLang="zh-CN" i="1" dirty="0" smtClean="0">
                        <a:latin typeface="Cambria Math" panose="02040503050406030204" pitchFamily="18" charset="0"/>
                      </a:rPr>
                      <m:t>=0</m:t>
                    </m:r>
                  </m:oMath>
                </a14:m>
                <a:r>
                  <a:rPr lang="en-US" altLang="zh-CN" dirty="0"/>
                  <a:t>.</a:t>
                </a:r>
                <a:endParaRPr lang="zh-CN" altLang="en-US" dirty="0"/>
              </a:p>
            </p:txBody>
          </p:sp>
        </mc:Choice>
        <mc:Fallback xmlns="">
          <p:sp>
            <p:nvSpPr>
              <p:cNvPr id="6" name="文本框 5">
                <a:extLst>
                  <a:ext uri="{FF2B5EF4-FFF2-40B4-BE49-F238E27FC236}">
                    <a16:creationId xmlns:a16="http://schemas.microsoft.com/office/drawing/2014/main" id="{4D570894-1E0F-4A6F-8B77-397D17059B9E}"/>
                  </a:ext>
                </a:extLst>
              </p:cNvPr>
              <p:cNvSpPr txBox="1">
                <a:spLocks noRot="1" noChangeAspect="1" noMove="1" noResize="1" noEditPoints="1" noAdjustHandles="1" noChangeArrowheads="1" noChangeShapeType="1" noTextEdit="1"/>
              </p:cNvSpPr>
              <p:nvPr/>
            </p:nvSpPr>
            <p:spPr>
              <a:xfrm>
                <a:off x="1243125" y="1663559"/>
                <a:ext cx="9467208" cy="736740"/>
              </a:xfrm>
              <a:prstGeom prst="rect">
                <a:avLst/>
              </a:prstGeom>
              <a:blipFill>
                <a:blip r:embed="rId3"/>
                <a:stretch>
                  <a:fillRect l="-580" b="-12397"/>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EF1E8F37-E244-4BF0-9E17-CACC87CEE668}"/>
              </a:ext>
            </a:extLst>
          </p:cNvPr>
          <p:cNvPicPr>
            <a:picLocks noChangeAspect="1"/>
          </p:cNvPicPr>
          <p:nvPr/>
        </p:nvPicPr>
        <p:blipFill>
          <a:blip r:embed="rId4"/>
          <a:stretch>
            <a:fillRect/>
          </a:stretch>
        </p:blipFill>
        <p:spPr>
          <a:xfrm>
            <a:off x="3255684" y="2484969"/>
            <a:ext cx="5601482" cy="914528"/>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B686383-6C43-4846-B4D0-38FA8CC394A3}"/>
                  </a:ext>
                </a:extLst>
              </p:cNvPr>
              <p:cNvSpPr txBox="1"/>
              <p:nvPr/>
            </p:nvSpPr>
            <p:spPr>
              <a:xfrm>
                <a:off x="1243125" y="3668962"/>
                <a:ext cx="9626600" cy="646331"/>
              </a:xfrm>
              <a:prstGeom prst="rect">
                <a:avLst/>
              </a:prstGeom>
              <a:noFill/>
            </p:spPr>
            <p:txBody>
              <a:bodyPr wrap="square" rtlCol="0">
                <a:spAutoFit/>
              </a:bodyPr>
              <a:lstStyle/>
              <a:p>
                <a:r>
                  <a:rPr lang="en-US" altLang="zh-CN" dirty="0"/>
                  <a:t>At </a:t>
                </a:r>
                <a14:m>
                  <m:oMath xmlns:m="http://schemas.openxmlformats.org/officeDocument/2006/math">
                    <m:r>
                      <a:rPr lang="en-US" altLang="zh-CN" i="1" dirty="0" smtClean="0">
                        <a:latin typeface="Cambria Math" panose="02040503050406030204" pitchFamily="18" charset="0"/>
                      </a:rPr>
                      <m:t>𝑘</m:t>
                    </m:r>
                    <m:r>
                      <a:rPr lang="en-US" altLang="zh-CN" i="1" dirty="0" smtClean="0">
                        <a:latin typeface="Cambria Math" panose="02040503050406030204" pitchFamily="18" charset="0"/>
                      </a:rPr>
                      <m:t>=0, </m:t>
                    </m:r>
                    <m:r>
                      <m:rPr>
                        <m:sty m:val="p"/>
                      </m:rPr>
                      <a:rPr lang="en-US" altLang="zh-CN" i="1" dirty="0" smtClean="0">
                        <a:latin typeface="Cambria Math" panose="02040503050406030204" pitchFamily="18" charset="0"/>
                      </a:rPr>
                      <m:t>cos</m:t>
                    </m:r>
                    <m:r>
                      <a:rPr lang="en-US" altLang="zh-CN" i="1" dirty="0" smtClean="0">
                        <a:latin typeface="Cambria Math" panose="02040503050406030204" pitchFamily="18" charset="0"/>
                      </a:rPr>
                      <m:t>=0</m:t>
                    </m:r>
                  </m:oMath>
                </a14:m>
                <a:r>
                  <a:rPr lang="en-US" altLang="zh-CN" dirty="0"/>
                  <a:t>, dispersion relation is non-analytical. </a:t>
                </a:r>
              </a:p>
              <a:p>
                <a:r>
                  <a:rPr lang="en-US" altLang="zh-CN" dirty="0"/>
                  <a:t>If we assume that </a:t>
                </a:r>
                <a14:m>
                  <m:oMath xmlns:m="http://schemas.openxmlformats.org/officeDocument/2006/math">
                    <m:r>
                      <a:rPr lang="en-US" altLang="zh-CN" i="1" dirty="0" smtClean="0">
                        <a:latin typeface="Cambria Math" panose="02040503050406030204" pitchFamily="18" charset="0"/>
                      </a:rPr>
                      <m:t>𝑘</m:t>
                    </m:r>
                  </m:oMath>
                </a14:m>
                <a:r>
                  <a:rPr lang="en-US" altLang="zh-CN" dirty="0"/>
                  <a:t> is much smaller than </a:t>
                </a:r>
                <a14:m>
                  <m:oMath xmlns:m="http://schemas.openxmlformats.org/officeDocument/2006/math">
                    <m:r>
                      <m:rPr>
                        <m:sty m:val="p"/>
                      </m:rPr>
                      <a:rPr lang="en-US" altLang="zh-CN" i="1" dirty="0" smtClean="0">
                        <a:latin typeface="Cambria Math" panose="02040503050406030204" pitchFamily="18" charset="0"/>
                      </a:rPr>
                      <m:t>cos</m:t>
                    </m:r>
                    <m:r>
                      <a:rPr lang="en-US" altLang="zh-CN" b="0" i="1" dirty="0" smtClean="0">
                        <a:latin typeface="Cambria Math" panose="02040503050406030204" pitchFamily="18" charset="0"/>
                      </a:rPr>
                      <m:t> </m:t>
                    </m:r>
                    <m:r>
                      <a:rPr lang="zh-CN" altLang="en-US" b="0" i="1" dirty="0" smtClean="0">
                        <a:latin typeface="Cambria Math" panose="02040503050406030204" pitchFamily="18" charset="0"/>
                      </a:rPr>
                      <m:t>𝜃</m:t>
                    </m:r>
                    <m:r>
                      <a:rPr lang="zh-CN" altLang="en-US" i="1" dirty="0">
                        <a:latin typeface="Cambria Math" panose="02040503050406030204" pitchFamily="18" charset="0"/>
                      </a:rPr>
                      <m:t>⁡</m:t>
                    </m:r>
                  </m:oMath>
                </a14:m>
                <a:r>
                  <a:rPr lang="en-US" altLang="zh-CN" dirty="0"/>
                  <a:t>, we can obtain the dispersion relation as</a:t>
                </a:r>
                <a:endParaRPr lang="zh-CN" altLang="en-US" dirty="0"/>
              </a:p>
            </p:txBody>
          </p:sp>
        </mc:Choice>
        <mc:Fallback xmlns="">
          <p:sp>
            <p:nvSpPr>
              <p:cNvPr id="8" name="文本框 7">
                <a:extLst>
                  <a:ext uri="{FF2B5EF4-FFF2-40B4-BE49-F238E27FC236}">
                    <a16:creationId xmlns:a16="http://schemas.microsoft.com/office/drawing/2014/main" id="{EB686383-6C43-4846-B4D0-38FA8CC394A3}"/>
                  </a:ext>
                </a:extLst>
              </p:cNvPr>
              <p:cNvSpPr txBox="1">
                <a:spLocks noRot="1" noChangeAspect="1" noMove="1" noResize="1" noEditPoints="1" noAdjustHandles="1" noChangeArrowheads="1" noChangeShapeType="1" noTextEdit="1"/>
              </p:cNvSpPr>
              <p:nvPr/>
            </p:nvSpPr>
            <p:spPr>
              <a:xfrm>
                <a:off x="1243125" y="3668962"/>
                <a:ext cx="9626600" cy="646331"/>
              </a:xfrm>
              <a:prstGeom prst="rect">
                <a:avLst/>
              </a:prstGeom>
              <a:blipFill>
                <a:blip r:embed="rId5"/>
                <a:stretch>
                  <a:fillRect l="-570" t="-5660" b="-14151"/>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FD1EBA38-FFBF-445B-890F-BB6CE01872C1}"/>
              </a:ext>
            </a:extLst>
          </p:cNvPr>
          <p:cNvPicPr>
            <a:picLocks noChangeAspect="1"/>
          </p:cNvPicPr>
          <p:nvPr/>
        </p:nvPicPr>
        <p:blipFill>
          <a:blip r:embed="rId6"/>
          <a:stretch>
            <a:fillRect/>
          </a:stretch>
        </p:blipFill>
        <p:spPr>
          <a:xfrm>
            <a:off x="3058653" y="4428347"/>
            <a:ext cx="6582694" cy="762106"/>
          </a:xfrm>
          <a:prstGeom prst="rect">
            <a:avLst/>
          </a:prstGeom>
        </p:spPr>
      </p:pic>
      <p:sp>
        <p:nvSpPr>
          <p:cNvPr id="10" name="文本框 9">
            <a:extLst>
              <a:ext uri="{FF2B5EF4-FFF2-40B4-BE49-F238E27FC236}">
                <a16:creationId xmlns:a16="http://schemas.microsoft.com/office/drawing/2014/main" id="{CC98572E-CC82-4F94-883E-7D6EAD8F1CBB}"/>
              </a:ext>
            </a:extLst>
          </p:cNvPr>
          <p:cNvSpPr txBox="1"/>
          <p:nvPr/>
        </p:nvSpPr>
        <p:spPr>
          <a:xfrm>
            <a:off x="1243125" y="5323844"/>
            <a:ext cx="9467208" cy="923330"/>
          </a:xfrm>
          <a:prstGeom prst="rect">
            <a:avLst/>
          </a:prstGeom>
          <a:noFill/>
        </p:spPr>
        <p:txBody>
          <a:bodyPr wrap="square" rtlCol="0">
            <a:spAutoFit/>
          </a:bodyPr>
          <a:lstStyle/>
          <a:p>
            <a:r>
              <a:rPr lang="en-US" altLang="zh-CN" dirty="0"/>
              <a:t>The cos appear in the denominator in the  higher order. Thus if we take cos to 0, we will suffer from an infinity in higher order. </a:t>
            </a:r>
          </a:p>
          <a:p>
            <a:endParaRPr lang="zh-CN" altLang="en-US" dirty="0"/>
          </a:p>
        </p:txBody>
      </p:sp>
      <p:graphicFrame>
        <p:nvGraphicFramePr>
          <p:cNvPr id="11" name="对象 10">
            <a:extLst>
              <a:ext uri="{FF2B5EF4-FFF2-40B4-BE49-F238E27FC236}">
                <a16:creationId xmlns:a16="http://schemas.microsoft.com/office/drawing/2014/main" id="{07F44853-0799-400B-86C9-89D9CCCA5817}"/>
              </a:ext>
            </a:extLst>
          </p:cNvPr>
          <p:cNvGraphicFramePr>
            <a:graphicFrameLocks noChangeAspect="1"/>
          </p:cNvGraphicFramePr>
          <p:nvPr>
            <p:extLst>
              <p:ext uri="{D42A27DB-BD31-4B8C-83A1-F6EECF244321}">
                <p14:modId xmlns:p14="http://schemas.microsoft.com/office/powerpoint/2010/main" val="2163234972"/>
              </p:ext>
            </p:extLst>
          </p:nvPr>
        </p:nvGraphicFramePr>
        <p:xfrm>
          <a:off x="4267200" y="2810934"/>
          <a:ext cx="914400" cy="198438"/>
        </p:xfrm>
        <a:graphic>
          <a:graphicData uri="http://schemas.openxmlformats.org/presentationml/2006/ole">
            <mc:AlternateContent xmlns:mc="http://schemas.openxmlformats.org/markup-compatibility/2006">
              <mc:Choice xmlns:v="urn:schemas-microsoft-com:vml" Requires="v">
                <p:oleObj spid="_x0000_s1141"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4267200" y="2810934"/>
                        <a:ext cx="914400" cy="198438"/>
                      </a:xfrm>
                      <a:prstGeom prst="rect">
                        <a:avLst/>
                      </a:prstGeom>
                    </p:spPr>
                  </p:pic>
                </p:oleObj>
              </mc:Fallback>
            </mc:AlternateContent>
          </a:graphicData>
        </a:graphic>
      </p:graphicFrame>
      <p:sp>
        <p:nvSpPr>
          <p:cNvPr id="13" name="文本框 12">
            <a:extLst>
              <a:ext uri="{FF2B5EF4-FFF2-40B4-BE49-F238E27FC236}">
                <a16:creationId xmlns:a16="http://schemas.microsoft.com/office/drawing/2014/main" id="{C0719626-F5BE-4C6F-9AE0-4D6C7C45EBC5}"/>
              </a:ext>
            </a:extLst>
          </p:cNvPr>
          <p:cNvSpPr txBox="1"/>
          <p:nvPr/>
        </p:nvSpPr>
        <p:spPr>
          <a:xfrm>
            <a:off x="3058653" y="977357"/>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Explaining for the non-commutable  </a:t>
            </a:r>
            <a:endParaRPr lang="zh-CN" altLang="en-US" sz="2800" b="1"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150678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An issue in 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16</a:t>
            </a:fld>
            <a:endParaRPr lang="zh-CN" altLang="en-US" dirty="0"/>
          </a:p>
        </p:txBody>
      </p:sp>
      <p:pic>
        <p:nvPicPr>
          <p:cNvPr id="6" name="图片 5">
            <a:extLst>
              <a:ext uri="{FF2B5EF4-FFF2-40B4-BE49-F238E27FC236}">
                <a16:creationId xmlns:a16="http://schemas.microsoft.com/office/drawing/2014/main" id="{318BDF64-9B8A-41B2-B30E-E636B83EF5C9}"/>
              </a:ext>
            </a:extLst>
          </p:cNvPr>
          <p:cNvPicPr>
            <a:picLocks noChangeAspect="1"/>
          </p:cNvPicPr>
          <p:nvPr/>
        </p:nvPicPr>
        <p:blipFill rotWithShape="1">
          <a:blip r:embed="rId2"/>
          <a:srcRect t="4791"/>
          <a:stretch/>
        </p:blipFill>
        <p:spPr>
          <a:xfrm>
            <a:off x="2653424" y="2962539"/>
            <a:ext cx="6830379" cy="1906362"/>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0D6EC29-97D4-4E45-B050-AC3ABE3B253D}"/>
                  </a:ext>
                </a:extLst>
              </p:cNvPr>
              <p:cNvSpPr txBox="1"/>
              <p:nvPr/>
            </p:nvSpPr>
            <p:spPr>
              <a:xfrm>
                <a:off x="1697567" y="1946302"/>
                <a:ext cx="8504361" cy="1013739"/>
              </a:xfrm>
              <a:prstGeom prst="rect">
                <a:avLst/>
              </a:prstGeom>
              <a:noFill/>
            </p:spPr>
            <p:txBody>
              <a:bodyPr wrap="square" rtlCol="0">
                <a:spAutoFit/>
              </a:bodyPr>
              <a:lstStyle/>
              <a:p>
                <a:r>
                  <a:rPr lang="en-US" altLang="zh-CN" dirty="0"/>
                  <a:t>Since we are consider the limit </a:t>
                </a:r>
                <a14:m>
                  <m:oMath xmlns:m="http://schemas.openxmlformats.org/officeDocument/2006/math">
                    <m:r>
                      <m:rPr>
                        <m:sty m:val="p"/>
                      </m:rPr>
                      <a:rPr lang="en-US" altLang="zh-CN" b="0" i="0" smtClean="0">
                        <a:latin typeface="Cambria Math" panose="02040503050406030204" pitchFamily="18" charset="0"/>
                        <a:ea typeface="Cambria Math" panose="02040503050406030204" pitchFamily="18" charset="0"/>
                      </a:rPr>
                      <m:t>cos</m:t>
                    </m:r>
                    <m:r>
                      <a:rPr lang="en-US" altLang="zh-CN" b="0" i="0" smtClean="0">
                        <a:latin typeface="Cambria Math" panose="02040503050406030204" pitchFamily="18" charset="0"/>
                        <a:ea typeface="Cambria Math" panose="02040503050406030204" pitchFamily="18" charset="0"/>
                      </a:rPr>
                      <m:t> </m:t>
                    </m:r>
                    <m:r>
                      <m:rPr>
                        <m:sty m:val="p"/>
                      </m:rPr>
                      <a:rPr lang="el-GR" altLang="zh-CN" i="1">
                        <a:latin typeface="Cambria Math" panose="02040503050406030204" pitchFamily="18" charset="0"/>
                        <a:ea typeface="Cambria Math" panose="02040503050406030204" pitchFamily="18" charset="0"/>
                      </a:rPr>
                      <m:t>θ</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0</m:t>
                    </m:r>
                  </m:oMath>
                </a14:m>
                <a:r>
                  <a:rPr lang="en-US" altLang="zh-CN" dirty="0"/>
                  <a:t>, we assume that </a:t>
                </a:r>
                <a14:m>
                  <m:oMath xmlns:m="http://schemas.openxmlformats.org/officeDocument/2006/math">
                    <m:r>
                      <a:rPr lang="en-US" altLang="zh-CN" i="1" dirty="0" smtClean="0">
                        <a:latin typeface="Cambria Math" panose="02040503050406030204" pitchFamily="18" charset="0"/>
                      </a:rPr>
                      <m:t>𝑘</m:t>
                    </m:r>
                  </m:oMath>
                </a14:m>
                <a:r>
                  <a:rPr lang="en-US" altLang="zh-CN" dirty="0"/>
                  <a:t> is non-zero and use a cos expansion. The leading order should be the result we got at </a:t>
                </a:r>
                <a14:m>
                  <m:oMath xmlns:m="http://schemas.openxmlformats.org/officeDocument/2006/math">
                    <m:r>
                      <m:rPr>
                        <m:sty m:val="p"/>
                      </m:rPr>
                      <a:rPr lang="el-GR" altLang="zh-CN" i="1">
                        <a:latin typeface="Cambria Math" panose="02040503050406030204" pitchFamily="18" charset="0"/>
                        <a:ea typeface="Cambria Math" panose="02040503050406030204" pitchFamily="18" charset="0"/>
                      </a:rPr>
                      <m:t>θ</m:t>
                    </m:r>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r>
                          <a:rPr lang="zh-CN" altLang="en-US" i="1">
                            <a:latin typeface="Cambria Math" panose="02040503050406030204" pitchFamily="18" charset="0"/>
                          </a:rPr>
                          <m:t>𝜋</m:t>
                        </m:r>
                      </m:num>
                      <m:den>
                        <m:r>
                          <a:rPr lang="en-US" altLang="zh-CN" i="1">
                            <a:latin typeface="Cambria Math" panose="02040503050406030204" pitchFamily="18" charset="0"/>
                          </a:rPr>
                          <m:t>2</m:t>
                        </m:r>
                      </m:den>
                    </m:f>
                  </m:oMath>
                </a14:m>
                <a:r>
                  <a:rPr lang="en-US" altLang="zh-CN" dirty="0"/>
                  <a:t>. The expansion reads</a:t>
                </a:r>
              </a:p>
            </p:txBody>
          </p:sp>
        </mc:Choice>
        <mc:Fallback xmlns="">
          <p:sp>
            <p:nvSpPr>
              <p:cNvPr id="7" name="文本框 6">
                <a:extLst>
                  <a:ext uri="{FF2B5EF4-FFF2-40B4-BE49-F238E27FC236}">
                    <a16:creationId xmlns:a16="http://schemas.microsoft.com/office/drawing/2014/main" id="{70D6EC29-97D4-4E45-B050-AC3ABE3B253D}"/>
                  </a:ext>
                </a:extLst>
              </p:cNvPr>
              <p:cNvSpPr txBox="1">
                <a:spLocks noRot="1" noChangeAspect="1" noMove="1" noResize="1" noEditPoints="1" noAdjustHandles="1" noChangeArrowheads="1" noChangeShapeType="1" noTextEdit="1"/>
              </p:cNvSpPr>
              <p:nvPr/>
            </p:nvSpPr>
            <p:spPr>
              <a:xfrm>
                <a:off x="1697567" y="1946302"/>
                <a:ext cx="8504361" cy="1013739"/>
              </a:xfrm>
              <a:prstGeom prst="rect">
                <a:avLst/>
              </a:prstGeom>
              <a:blipFill>
                <a:blip r:embed="rId3"/>
                <a:stretch>
                  <a:fillRect l="-573" t="-2994" b="-83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6F00A663-9508-413A-B40C-D389E14B5A6E}"/>
                  </a:ext>
                </a:extLst>
              </p:cNvPr>
              <p:cNvSpPr txBox="1"/>
              <p:nvPr/>
            </p:nvSpPr>
            <p:spPr>
              <a:xfrm>
                <a:off x="1697567" y="5037666"/>
                <a:ext cx="8796866" cy="923330"/>
              </a:xfrm>
              <a:prstGeom prst="rect">
                <a:avLst/>
              </a:prstGeom>
              <a:noFill/>
            </p:spPr>
            <p:txBody>
              <a:bodyPr wrap="square" rtlCol="0">
                <a:spAutoFit/>
              </a:bodyPr>
              <a:lstStyle/>
              <a:p>
                <a:r>
                  <a:rPr lang="en-US" altLang="zh-CN" dirty="0"/>
                  <a:t>The </a:t>
                </a:r>
                <a14:m>
                  <m:oMath xmlns:m="http://schemas.openxmlformats.org/officeDocument/2006/math">
                    <m:r>
                      <a:rPr lang="en-US" altLang="zh-CN" i="1" dirty="0" smtClean="0">
                        <a:latin typeface="Cambria Math" panose="02040503050406030204" pitchFamily="18" charset="0"/>
                      </a:rPr>
                      <m:t>𝑘</m:t>
                    </m:r>
                  </m:oMath>
                </a14:m>
                <a:r>
                  <a:rPr lang="en-US" altLang="zh-CN" dirty="0"/>
                  <a:t> will appear in the denominator in higher order expansion, but if cos is much smaller than </a:t>
                </a:r>
                <a14:m>
                  <m:oMath xmlns:m="http://schemas.openxmlformats.org/officeDocument/2006/math">
                    <m:r>
                      <a:rPr lang="en-US" altLang="zh-CN" i="1" dirty="0" smtClean="0">
                        <a:latin typeface="Cambria Math" panose="02040503050406030204" pitchFamily="18" charset="0"/>
                      </a:rPr>
                      <m:t>𝑘</m:t>
                    </m:r>
                  </m:oMath>
                </a14:m>
                <a:r>
                  <a:rPr lang="en-US" altLang="zh-CN" dirty="0"/>
                  <a:t>, the effective of the higher order will be depressed. On the other hand, this expansion is valid only when cos is smaller than </a:t>
                </a:r>
                <a14:m>
                  <m:oMath xmlns:m="http://schemas.openxmlformats.org/officeDocument/2006/math">
                    <m:r>
                      <a:rPr lang="en-US" altLang="zh-CN" i="1" dirty="0" smtClean="0">
                        <a:latin typeface="Cambria Math" panose="02040503050406030204" pitchFamily="18" charset="0"/>
                      </a:rPr>
                      <m:t>𝑘</m:t>
                    </m:r>
                  </m:oMath>
                </a14:m>
                <a:r>
                  <a:rPr lang="en-US" altLang="zh-CN" dirty="0"/>
                  <a:t>.</a:t>
                </a:r>
                <a:endParaRPr lang="zh-CN" altLang="en-US" dirty="0"/>
              </a:p>
            </p:txBody>
          </p:sp>
        </mc:Choice>
        <mc:Fallback xmlns="">
          <p:sp>
            <p:nvSpPr>
              <p:cNvPr id="8" name="文本框 7">
                <a:extLst>
                  <a:ext uri="{FF2B5EF4-FFF2-40B4-BE49-F238E27FC236}">
                    <a16:creationId xmlns:a16="http://schemas.microsoft.com/office/drawing/2014/main" id="{6F00A663-9508-413A-B40C-D389E14B5A6E}"/>
                  </a:ext>
                </a:extLst>
              </p:cNvPr>
              <p:cNvSpPr txBox="1">
                <a:spLocks noRot="1" noChangeAspect="1" noMove="1" noResize="1" noEditPoints="1" noAdjustHandles="1" noChangeArrowheads="1" noChangeShapeType="1" noTextEdit="1"/>
              </p:cNvSpPr>
              <p:nvPr/>
            </p:nvSpPr>
            <p:spPr>
              <a:xfrm>
                <a:off x="1697567" y="5037666"/>
                <a:ext cx="8796866" cy="923330"/>
              </a:xfrm>
              <a:prstGeom prst="rect">
                <a:avLst/>
              </a:prstGeom>
              <a:blipFill>
                <a:blip r:embed="rId4"/>
                <a:stretch>
                  <a:fillRect l="-554" t="-3289"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6C2D160-B70E-4ACD-AB53-6C75FBE5A35D}"/>
                  </a:ext>
                </a:extLst>
              </p:cNvPr>
              <p:cNvSpPr txBox="1"/>
              <p:nvPr/>
            </p:nvSpPr>
            <p:spPr>
              <a:xfrm>
                <a:off x="3524373" y="1113701"/>
                <a:ext cx="7493000" cy="663836"/>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Valid Expansion at </a:t>
                </a:r>
                <a14:m>
                  <m:oMath xmlns:m="http://schemas.openxmlformats.org/officeDocument/2006/math">
                    <m:f>
                      <m:fPr>
                        <m:ctrlPr>
                          <a:rPr lang="en-US" altLang="zh-CN" sz="2800" i="1">
                            <a:latin typeface="Cambria Math" panose="02040503050406030204" pitchFamily="18" charset="0"/>
                          </a:rPr>
                        </m:ctrlPr>
                      </m:fPr>
                      <m:num>
                        <m:r>
                          <a:rPr lang="zh-CN" altLang="en-US" sz="2800" i="1">
                            <a:latin typeface="Cambria Math" panose="02040503050406030204" pitchFamily="18" charset="0"/>
                          </a:rPr>
                          <m:t>𝜋</m:t>
                        </m:r>
                      </m:num>
                      <m:den>
                        <m:r>
                          <a:rPr lang="en-US" altLang="zh-CN" sz="2800" i="1">
                            <a:latin typeface="Cambria Math" panose="02040503050406030204" pitchFamily="18" charset="0"/>
                          </a:rPr>
                          <m:t>2</m:t>
                        </m:r>
                      </m:den>
                    </m:f>
                  </m:oMath>
                </a14:m>
                <a:r>
                  <a:rPr lang="en-US" altLang="zh-CN" sz="2800" b="1" dirty="0">
                    <a:latin typeface="微软雅黑 Light" panose="020B0502040204020203" pitchFamily="34" charset="-122"/>
                    <a:ea typeface="微软雅黑 Light" panose="020B0502040204020203" pitchFamily="34" charset="-122"/>
                  </a:rPr>
                  <a:t> limit </a:t>
                </a:r>
                <a:endParaRPr lang="zh-CN" altLang="en-US" sz="2800" b="1" dirty="0">
                  <a:latin typeface="微软雅黑 Light" panose="020B0502040204020203" pitchFamily="34" charset="-122"/>
                  <a:ea typeface="微软雅黑 Light" panose="020B0502040204020203" pitchFamily="34" charset="-122"/>
                </a:endParaRPr>
              </a:p>
            </p:txBody>
          </p:sp>
        </mc:Choice>
        <mc:Fallback xmlns="">
          <p:sp>
            <p:nvSpPr>
              <p:cNvPr id="9" name="文本框 8">
                <a:extLst>
                  <a:ext uri="{FF2B5EF4-FFF2-40B4-BE49-F238E27FC236}">
                    <a16:creationId xmlns:a16="http://schemas.microsoft.com/office/drawing/2014/main" id="{06C2D160-B70E-4ACD-AB53-6C75FBE5A35D}"/>
                  </a:ext>
                </a:extLst>
              </p:cNvPr>
              <p:cNvSpPr txBox="1">
                <a:spLocks noRot="1" noChangeAspect="1" noMove="1" noResize="1" noEditPoints="1" noAdjustHandles="1" noChangeArrowheads="1" noChangeShapeType="1" noTextEdit="1"/>
              </p:cNvSpPr>
              <p:nvPr/>
            </p:nvSpPr>
            <p:spPr>
              <a:xfrm>
                <a:off x="3524373" y="1113701"/>
                <a:ext cx="7493000" cy="663836"/>
              </a:xfrm>
              <a:prstGeom prst="rect">
                <a:avLst/>
              </a:prstGeom>
              <a:blipFill>
                <a:blip r:embed="rId5"/>
                <a:stretch>
                  <a:fillRect l="-1627" t="-2752" b="-110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77540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An issue in 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17</a:t>
            </a:fld>
            <a:endParaRPr lang="zh-CN" altLang="en-US" dirty="0"/>
          </a:p>
        </p:txBody>
      </p:sp>
      <p:sp>
        <p:nvSpPr>
          <p:cNvPr id="6" name="文本框 5">
            <a:extLst>
              <a:ext uri="{FF2B5EF4-FFF2-40B4-BE49-F238E27FC236}">
                <a16:creationId xmlns:a16="http://schemas.microsoft.com/office/drawing/2014/main" id="{E71C56EE-928C-4257-B9AB-38E648DEBA7C}"/>
              </a:ext>
            </a:extLst>
          </p:cNvPr>
          <p:cNvSpPr txBox="1"/>
          <p:nvPr/>
        </p:nvSpPr>
        <p:spPr>
          <a:xfrm>
            <a:off x="1488544" y="1528274"/>
            <a:ext cx="9097873" cy="369332"/>
          </a:xfrm>
          <a:prstGeom prst="rect">
            <a:avLst/>
          </a:prstGeom>
          <a:noFill/>
        </p:spPr>
        <p:txBody>
          <a:bodyPr wrap="square" rtlCol="0">
            <a:spAutoFit/>
          </a:bodyPr>
          <a:lstStyle/>
          <a:p>
            <a:r>
              <a:rPr lang="en-US" altLang="zh-CN" dirty="0"/>
              <a:t>Let’s compare these expansions with the analytic result</a:t>
            </a:r>
            <a:endParaRPr lang="zh-CN" altLang="en-US" dirty="0"/>
          </a:p>
        </p:txBody>
      </p:sp>
      <p:pic>
        <p:nvPicPr>
          <p:cNvPr id="7" name="图片 6">
            <a:extLst>
              <a:ext uri="{FF2B5EF4-FFF2-40B4-BE49-F238E27FC236}">
                <a16:creationId xmlns:a16="http://schemas.microsoft.com/office/drawing/2014/main" id="{90E25092-01CF-4B6E-810C-D44D84762D32}"/>
              </a:ext>
            </a:extLst>
          </p:cNvPr>
          <p:cNvPicPr>
            <a:picLocks noChangeAspect="1"/>
          </p:cNvPicPr>
          <p:nvPr/>
        </p:nvPicPr>
        <p:blipFill>
          <a:blip r:embed="rId2"/>
          <a:stretch>
            <a:fillRect/>
          </a:stretch>
        </p:blipFill>
        <p:spPr>
          <a:xfrm>
            <a:off x="2582008" y="2031485"/>
            <a:ext cx="6782676" cy="3033406"/>
          </a:xfrm>
          <a:prstGeom prst="rect">
            <a:avLst/>
          </a:prstGeom>
        </p:spPr>
      </p:pic>
      <p:sp>
        <p:nvSpPr>
          <p:cNvPr id="8" name="文本框 7">
            <a:extLst>
              <a:ext uri="{FF2B5EF4-FFF2-40B4-BE49-F238E27FC236}">
                <a16:creationId xmlns:a16="http://schemas.microsoft.com/office/drawing/2014/main" id="{8E853431-B344-4A79-AAEB-D03844E146C8}"/>
              </a:ext>
            </a:extLst>
          </p:cNvPr>
          <p:cNvSpPr txBox="1"/>
          <p:nvPr/>
        </p:nvSpPr>
        <p:spPr>
          <a:xfrm>
            <a:off x="1424638" y="5264443"/>
            <a:ext cx="8754535" cy="646331"/>
          </a:xfrm>
          <a:prstGeom prst="rect">
            <a:avLst/>
          </a:prstGeom>
          <a:noFill/>
        </p:spPr>
        <p:txBody>
          <a:bodyPr wrap="square" rtlCol="0">
            <a:spAutoFit/>
          </a:bodyPr>
          <a:lstStyle/>
          <a:p>
            <a:r>
              <a:rPr lang="en-US" altLang="zh-CN" dirty="0"/>
              <a:t>One can notice that the k expansion correspond well with the analytic solution before the critical point. </a:t>
            </a:r>
            <a:endParaRPr lang="zh-CN" altLang="en-US" dirty="0"/>
          </a:p>
        </p:txBody>
      </p:sp>
      <p:sp>
        <p:nvSpPr>
          <p:cNvPr id="11" name="文本框 10">
            <a:extLst>
              <a:ext uri="{FF2B5EF4-FFF2-40B4-BE49-F238E27FC236}">
                <a16:creationId xmlns:a16="http://schemas.microsoft.com/office/drawing/2014/main" id="{9E1A98D9-7D97-4F4E-A345-FB935257B135}"/>
              </a:ext>
            </a:extLst>
          </p:cNvPr>
          <p:cNvSpPr txBox="1"/>
          <p:nvPr/>
        </p:nvSpPr>
        <p:spPr>
          <a:xfrm>
            <a:off x="3211107" y="871175"/>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Illustration for Different Expansion</a:t>
            </a:r>
            <a:endParaRPr lang="zh-CN" altLang="en-US" sz="2800" b="1" dirty="0">
              <a:latin typeface="微软雅黑 Light" panose="020B0502040204020203" pitchFamily="34" charset="-122"/>
              <a:ea typeface="微软雅黑 Light" panose="020B0502040204020203" pitchFamily="34" charset="-122"/>
            </a:endParaRPr>
          </a:p>
        </p:txBody>
      </p:sp>
      <p:pic>
        <p:nvPicPr>
          <p:cNvPr id="10" name="图片 9">
            <a:extLst>
              <a:ext uri="{FF2B5EF4-FFF2-40B4-BE49-F238E27FC236}">
                <a16:creationId xmlns:a16="http://schemas.microsoft.com/office/drawing/2014/main" id="{7D9FEDD5-65F1-4B5C-B793-B22EEF54B29E}"/>
              </a:ext>
            </a:extLst>
          </p:cNvPr>
          <p:cNvPicPr>
            <a:picLocks noChangeAspect="1"/>
          </p:cNvPicPr>
          <p:nvPr/>
        </p:nvPicPr>
        <p:blipFill rotWithShape="1">
          <a:blip r:embed="rId3"/>
          <a:srcRect b="28237"/>
          <a:stretch/>
        </p:blipFill>
        <p:spPr>
          <a:xfrm>
            <a:off x="1687106" y="2352518"/>
            <a:ext cx="8492067" cy="2776237"/>
          </a:xfrm>
          <a:prstGeom prst="rect">
            <a:avLst/>
          </a:prstGeom>
        </p:spPr>
      </p:pic>
    </p:spTree>
    <p:extLst>
      <p:ext uri="{BB962C8B-B14F-4D97-AF65-F5344CB8AC3E}">
        <p14:creationId xmlns:p14="http://schemas.microsoft.com/office/powerpoint/2010/main" val="2321237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Stability</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18</a:t>
            </a:fld>
            <a:endParaRPr lang="zh-CN" altLang="en-US" dirty="0"/>
          </a:p>
        </p:txBody>
      </p:sp>
      <p:sp>
        <p:nvSpPr>
          <p:cNvPr id="6" name="文本框 5">
            <a:extLst>
              <a:ext uri="{FF2B5EF4-FFF2-40B4-BE49-F238E27FC236}">
                <a16:creationId xmlns:a16="http://schemas.microsoft.com/office/drawing/2014/main" id="{50D60492-5329-4E75-8F94-6DFF32C3A94D}"/>
              </a:ext>
            </a:extLst>
          </p:cNvPr>
          <p:cNvSpPr txBox="1"/>
          <p:nvPr/>
        </p:nvSpPr>
        <p:spPr>
          <a:xfrm>
            <a:off x="1308316" y="2188579"/>
            <a:ext cx="9465734" cy="1200329"/>
          </a:xfrm>
          <a:prstGeom prst="rect">
            <a:avLst/>
          </a:prstGeom>
          <a:noFill/>
        </p:spPr>
        <p:txBody>
          <a:bodyPr wrap="square" rtlCol="0">
            <a:spAutoFit/>
          </a:bodyPr>
          <a:lstStyle/>
          <a:p>
            <a:r>
              <a:rPr lang="en-US" altLang="zh-CN" dirty="0"/>
              <a:t>We noticed that the solution is always damping in the second order. The stability at the two boundary are easy to check. For the general solution, we use the following restrictions for the transport coefficient and check the stability term by term.</a:t>
            </a:r>
          </a:p>
          <a:p>
            <a:r>
              <a:rPr lang="en-US" altLang="zh-CN" dirty="0"/>
              <a:t> </a:t>
            </a:r>
            <a:endParaRPr lang="zh-CN" altLang="en-US" dirty="0"/>
          </a:p>
        </p:txBody>
      </p:sp>
      <p:pic>
        <p:nvPicPr>
          <p:cNvPr id="8" name="图片 7">
            <a:extLst>
              <a:ext uri="{FF2B5EF4-FFF2-40B4-BE49-F238E27FC236}">
                <a16:creationId xmlns:a16="http://schemas.microsoft.com/office/drawing/2014/main" id="{3E99F5C2-5644-4AD8-83F3-AB3B665A3422}"/>
              </a:ext>
            </a:extLst>
          </p:cNvPr>
          <p:cNvPicPr>
            <a:picLocks noChangeAspect="1"/>
          </p:cNvPicPr>
          <p:nvPr/>
        </p:nvPicPr>
        <p:blipFill>
          <a:blip r:embed="rId2"/>
          <a:stretch>
            <a:fillRect/>
          </a:stretch>
        </p:blipFill>
        <p:spPr>
          <a:xfrm>
            <a:off x="3928966" y="3469093"/>
            <a:ext cx="4224434" cy="816186"/>
          </a:xfrm>
          <a:prstGeom prst="rect">
            <a:avLst/>
          </a:prstGeom>
        </p:spPr>
      </p:pic>
      <p:sp>
        <p:nvSpPr>
          <p:cNvPr id="9" name="文本框 8">
            <a:extLst>
              <a:ext uri="{FF2B5EF4-FFF2-40B4-BE49-F238E27FC236}">
                <a16:creationId xmlns:a16="http://schemas.microsoft.com/office/drawing/2014/main" id="{4BA45DAC-3553-42C6-B13F-CD8DD945F250}"/>
              </a:ext>
            </a:extLst>
          </p:cNvPr>
          <p:cNvSpPr txBox="1"/>
          <p:nvPr/>
        </p:nvSpPr>
        <p:spPr>
          <a:xfrm>
            <a:off x="3692586" y="1214463"/>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Stability of the solution</a:t>
            </a:r>
            <a:endParaRPr lang="zh-CN" altLang="en-US" sz="2800" b="1" dirty="0">
              <a:latin typeface="微软雅黑 Light" panose="020B0502040204020203" pitchFamily="34" charset="-122"/>
              <a:ea typeface="微软雅黑 Light" panose="020B0502040204020203" pitchFamily="34" charset="-122"/>
            </a:endParaRPr>
          </a:p>
        </p:txBody>
      </p:sp>
      <p:sp>
        <p:nvSpPr>
          <p:cNvPr id="10" name="文本框 9">
            <a:extLst>
              <a:ext uri="{FF2B5EF4-FFF2-40B4-BE49-F238E27FC236}">
                <a16:creationId xmlns:a16="http://schemas.microsoft.com/office/drawing/2014/main" id="{4EEE37E4-7BBD-4E89-9670-887CF81F8190}"/>
              </a:ext>
            </a:extLst>
          </p:cNvPr>
          <p:cNvSpPr txBox="1"/>
          <p:nvPr/>
        </p:nvSpPr>
        <p:spPr>
          <a:xfrm>
            <a:off x="3928966" y="4526892"/>
            <a:ext cx="3765549"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err="1"/>
              <a:t>Zhe</a:t>
            </a:r>
            <a:r>
              <a:rPr lang="en-US" altLang="zh-CN" sz="1400" dirty="0"/>
              <a:t>, Koichi, </a:t>
            </a:r>
            <a:r>
              <a:rPr lang="en-US" altLang="zh-CN" sz="1400" dirty="0" err="1"/>
              <a:t>Jin</a:t>
            </a:r>
            <a:r>
              <a:rPr lang="en-US" altLang="zh-CN" sz="1400" dirty="0"/>
              <a:t>, arXiv:2402.18601 (2024)</a:t>
            </a:r>
            <a:endParaRPr lang="zh-CN" altLang="en-US" sz="1400" dirty="0"/>
          </a:p>
        </p:txBody>
      </p:sp>
    </p:spTree>
    <p:extLst>
      <p:ext uri="{BB962C8B-B14F-4D97-AF65-F5344CB8AC3E}">
        <p14:creationId xmlns:p14="http://schemas.microsoft.com/office/powerpoint/2010/main" val="3513092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C8F38B67-5CDA-4562-86AE-D5CD305E27A7}"/>
              </a:ext>
            </a:extLst>
          </p:cNvPr>
          <p:cNvSpPr>
            <a:spLocks noGrp="1"/>
          </p:cNvSpPr>
          <p:nvPr>
            <p:ph type="ctrTitle"/>
          </p:nvPr>
        </p:nvSpPr>
        <p:spPr/>
        <p:txBody>
          <a:bodyPr>
            <a:normAutofit fontScale="90000"/>
          </a:bodyPr>
          <a:lstStyle/>
          <a:p>
            <a:r>
              <a:rPr lang="en-US" altLang="zh-CN" dirty="0"/>
              <a:t>Solution for spin-MHD</a:t>
            </a:r>
            <a:endParaRPr lang="zh-CN" altLang="en-US" dirty="0"/>
          </a:p>
        </p:txBody>
      </p:sp>
      <p:sp>
        <p:nvSpPr>
          <p:cNvPr id="12" name="文本占位符 11">
            <a:extLst>
              <a:ext uri="{FF2B5EF4-FFF2-40B4-BE49-F238E27FC236}">
                <a16:creationId xmlns:a16="http://schemas.microsoft.com/office/drawing/2014/main" id="{5E7B2805-3E1C-4E89-90A9-C26254B69446}"/>
              </a:ext>
            </a:extLst>
          </p:cNvPr>
          <p:cNvSpPr>
            <a:spLocks noGrp="1"/>
          </p:cNvSpPr>
          <p:nvPr>
            <p:ph type="body" sz="quarter" idx="13"/>
          </p:nvPr>
        </p:nvSpPr>
        <p:spPr/>
        <p:txBody>
          <a:bodyPr>
            <a:normAutofit/>
          </a:bodyPr>
          <a:lstStyle/>
          <a:p>
            <a:r>
              <a:rPr lang="en-US" altLang="zh-CN" dirty="0"/>
              <a:t>12345071@zju.edu.cn</a:t>
            </a:r>
            <a:endParaRPr lang="zh-CN" altLang="en-US" dirty="0"/>
          </a:p>
        </p:txBody>
      </p:sp>
    </p:spTree>
    <p:extLst>
      <p:ext uri="{BB962C8B-B14F-4D97-AF65-F5344CB8AC3E}">
        <p14:creationId xmlns:p14="http://schemas.microsoft.com/office/powerpoint/2010/main" val="211126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07C173E-A2BC-4F45-B64C-35D533DFD844}"/>
              </a:ext>
            </a:extLst>
          </p:cNvPr>
          <p:cNvSpPr>
            <a:spLocks noGrp="1"/>
          </p:cNvSpPr>
          <p:nvPr>
            <p:ph idx="1"/>
          </p:nvPr>
        </p:nvSpPr>
        <p:spPr>
          <a:xfrm>
            <a:off x="1369760" y="1702086"/>
            <a:ext cx="6910640" cy="4477261"/>
          </a:xfrm>
        </p:spPr>
        <p:txBody>
          <a:bodyPr>
            <a:normAutofit/>
          </a:bodyPr>
          <a:lstStyle/>
          <a:p>
            <a:pPr algn="just">
              <a:lnSpc>
                <a:spcPct val="150000"/>
              </a:lnSpc>
            </a:pPr>
            <a:r>
              <a:rPr lang="en-US" altLang="zh-CN" dirty="0">
                <a:latin typeface="+mn-ea"/>
                <a:ea typeface="+mn-ea"/>
              </a:rPr>
              <a:t>Background</a:t>
            </a:r>
          </a:p>
          <a:p>
            <a:pPr algn="just">
              <a:lnSpc>
                <a:spcPct val="150000"/>
              </a:lnSpc>
            </a:pPr>
            <a:r>
              <a:rPr lang="en-US" altLang="zh-CN" dirty="0">
                <a:latin typeface="+mn-ea"/>
                <a:ea typeface="+mn-ea"/>
              </a:rPr>
              <a:t>Perturbation Method in MHD</a:t>
            </a:r>
          </a:p>
          <a:p>
            <a:pPr algn="just">
              <a:lnSpc>
                <a:spcPct val="150000"/>
              </a:lnSpc>
            </a:pPr>
            <a:r>
              <a:rPr lang="en-US" altLang="zh-CN" dirty="0">
                <a:latin typeface="+mn-ea"/>
                <a:ea typeface="+mn-ea"/>
              </a:rPr>
              <a:t>Solutions for MHD</a:t>
            </a:r>
          </a:p>
          <a:p>
            <a:pPr algn="just">
              <a:lnSpc>
                <a:spcPct val="150000"/>
              </a:lnSpc>
            </a:pPr>
            <a:r>
              <a:rPr lang="en-US" altLang="zh-CN" dirty="0">
                <a:latin typeface="+mn-ea"/>
                <a:ea typeface="+mn-ea"/>
              </a:rPr>
              <a:t>Solutions for Spin-MHD</a:t>
            </a:r>
          </a:p>
          <a:p>
            <a:pPr algn="just">
              <a:lnSpc>
                <a:spcPct val="150000"/>
              </a:lnSpc>
            </a:pPr>
            <a:r>
              <a:rPr lang="en-US" altLang="zh-CN" dirty="0">
                <a:latin typeface="+mn-ea"/>
                <a:ea typeface="+mn-ea"/>
              </a:rPr>
              <a:t>Conclusion</a:t>
            </a:r>
          </a:p>
        </p:txBody>
      </p:sp>
      <p:sp>
        <p:nvSpPr>
          <p:cNvPr id="4" name="日期占位符 3">
            <a:extLst>
              <a:ext uri="{FF2B5EF4-FFF2-40B4-BE49-F238E27FC236}">
                <a16:creationId xmlns:a16="http://schemas.microsoft.com/office/drawing/2014/main" id="{E538CCBA-DA52-4477-96F2-4C9A2EB45ECF}"/>
              </a:ext>
            </a:extLst>
          </p:cNvPr>
          <p:cNvSpPr>
            <a:spLocks noGrp="1"/>
          </p:cNvSpPr>
          <p:nvPr>
            <p:ph type="dt" sz="half" idx="10"/>
          </p:nvPr>
        </p:nvSpPr>
        <p:spPr/>
        <p:txBody>
          <a:bodyPr/>
          <a:lstStyle/>
          <a:p>
            <a:pPr defTabSz="457200"/>
            <a:fld id="{69F4819B-84BE-45DC-A677-96FF35CE8F44}" type="datetime1">
              <a:rPr lang="zh-CN" altLang="en-US">
                <a:solidFill>
                  <a:prstClr val="white"/>
                </a:solidFill>
              </a:rPr>
              <a:pPr defTabSz="457200"/>
              <a:t>2024/5/17</a:t>
            </a:fld>
            <a:endParaRPr lang="zh-CN" altLang="en-US">
              <a:solidFill>
                <a:prstClr val="white"/>
              </a:solidFill>
            </a:endParaRPr>
          </a:p>
        </p:txBody>
      </p:sp>
      <p:sp>
        <p:nvSpPr>
          <p:cNvPr id="6" name="灯片编号占位符 5">
            <a:extLst>
              <a:ext uri="{FF2B5EF4-FFF2-40B4-BE49-F238E27FC236}">
                <a16:creationId xmlns:a16="http://schemas.microsoft.com/office/drawing/2014/main" id="{434C3DE4-94D2-4C4C-B14F-4714F30C6433}"/>
              </a:ext>
            </a:extLst>
          </p:cNvPr>
          <p:cNvSpPr>
            <a:spLocks noGrp="1"/>
          </p:cNvSpPr>
          <p:nvPr>
            <p:ph type="sldNum" sz="quarter" idx="12"/>
          </p:nvPr>
        </p:nvSpPr>
        <p:spPr/>
        <p:txBody>
          <a:bodyPr/>
          <a:lstStyle/>
          <a:p>
            <a:pPr defTabSz="457200"/>
            <a:fld id="{35FE389D-2142-40F6-A969-B44017970034}" type="slidenum">
              <a:rPr lang="zh-CN" altLang="en-US">
                <a:solidFill>
                  <a:prstClr val="white"/>
                </a:solidFill>
              </a:rPr>
              <a:pPr defTabSz="457200"/>
              <a:t>2</a:t>
            </a:fld>
            <a:endParaRPr lang="zh-CN" altLang="en-US" dirty="0">
              <a:solidFill>
                <a:prstClr val="white"/>
              </a:solidFill>
            </a:endParaRPr>
          </a:p>
        </p:txBody>
      </p:sp>
      <p:sp>
        <p:nvSpPr>
          <p:cNvPr id="5" name="标题 1">
            <a:extLst>
              <a:ext uri="{FF2B5EF4-FFF2-40B4-BE49-F238E27FC236}">
                <a16:creationId xmlns:a16="http://schemas.microsoft.com/office/drawing/2014/main" id="{0C8A6073-3DCE-4892-A60C-A59A91F162F3}"/>
              </a:ext>
            </a:extLst>
          </p:cNvPr>
          <p:cNvSpPr>
            <a:spLocks noGrp="1"/>
          </p:cNvSpPr>
          <p:nvPr>
            <p:ph type="title"/>
          </p:nvPr>
        </p:nvSpPr>
        <p:spPr>
          <a:xfrm>
            <a:off x="103516" y="30604"/>
            <a:ext cx="8834891" cy="595041"/>
          </a:xfrm>
        </p:spPr>
        <p:txBody>
          <a:bodyPr/>
          <a:lstStyle/>
          <a:p>
            <a:r>
              <a:rPr lang="en-US" altLang="zh-CN" dirty="0"/>
              <a:t>Outline</a:t>
            </a:r>
            <a:endParaRPr lang="zh-CN" altLang="en-US" dirty="0"/>
          </a:p>
        </p:txBody>
      </p:sp>
    </p:spTree>
    <p:extLst>
      <p:ext uri="{BB962C8B-B14F-4D97-AF65-F5344CB8AC3E}">
        <p14:creationId xmlns:p14="http://schemas.microsoft.com/office/powerpoint/2010/main" val="2789666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7BEA37-F883-4676-8A31-F555D1DD5250}"/>
              </a:ext>
            </a:extLst>
          </p:cNvPr>
          <p:cNvSpPr>
            <a:spLocks noGrp="1"/>
          </p:cNvSpPr>
          <p:nvPr>
            <p:ph type="title"/>
          </p:nvPr>
        </p:nvSpPr>
        <p:spPr/>
        <p:txBody>
          <a:bodyPr/>
          <a:lstStyle/>
          <a:p>
            <a:r>
              <a:rPr lang="en-US" altLang="zh-CN" dirty="0"/>
              <a:t>Background</a:t>
            </a:r>
            <a:endParaRPr lang="zh-CN" altLang="en-US" dirty="0"/>
          </a:p>
        </p:txBody>
      </p:sp>
      <p:sp>
        <p:nvSpPr>
          <p:cNvPr id="4" name="日期占位符 3">
            <a:extLst>
              <a:ext uri="{FF2B5EF4-FFF2-40B4-BE49-F238E27FC236}">
                <a16:creationId xmlns:a16="http://schemas.microsoft.com/office/drawing/2014/main" id="{E538CCBA-DA52-4477-96F2-4C9A2EB45ECF}"/>
              </a:ext>
            </a:extLst>
          </p:cNvPr>
          <p:cNvSpPr>
            <a:spLocks noGrp="1"/>
          </p:cNvSpPr>
          <p:nvPr>
            <p:ph type="dt" sz="half" idx="10"/>
          </p:nvPr>
        </p:nvSpPr>
        <p:spPr/>
        <p:txBody>
          <a:bodyPr/>
          <a:lstStyle/>
          <a:p>
            <a:pPr defTabSz="457200"/>
            <a:fld id="{69F4819B-84BE-45DC-A677-96FF35CE8F44}" type="datetime1">
              <a:rPr lang="zh-CN" altLang="en-US">
                <a:solidFill>
                  <a:prstClr val="white"/>
                </a:solidFill>
              </a:rPr>
              <a:pPr defTabSz="457200"/>
              <a:t>2024/5/17</a:t>
            </a:fld>
            <a:endParaRPr lang="zh-CN" altLang="en-US">
              <a:solidFill>
                <a:prstClr val="white"/>
              </a:solidFill>
            </a:endParaRPr>
          </a:p>
        </p:txBody>
      </p:sp>
      <p:sp>
        <p:nvSpPr>
          <p:cNvPr id="6" name="灯片编号占位符 5">
            <a:extLst>
              <a:ext uri="{FF2B5EF4-FFF2-40B4-BE49-F238E27FC236}">
                <a16:creationId xmlns:a16="http://schemas.microsoft.com/office/drawing/2014/main" id="{434C3DE4-94D2-4C4C-B14F-4714F30C6433}"/>
              </a:ext>
            </a:extLst>
          </p:cNvPr>
          <p:cNvSpPr>
            <a:spLocks noGrp="1"/>
          </p:cNvSpPr>
          <p:nvPr>
            <p:ph type="sldNum" sz="quarter" idx="12"/>
          </p:nvPr>
        </p:nvSpPr>
        <p:spPr/>
        <p:txBody>
          <a:bodyPr/>
          <a:lstStyle/>
          <a:p>
            <a:pPr defTabSz="457200"/>
            <a:fld id="{35FE389D-2142-40F6-A969-B44017970034}" type="slidenum">
              <a:rPr lang="zh-CN" altLang="en-US">
                <a:solidFill>
                  <a:prstClr val="white"/>
                </a:solidFill>
              </a:rPr>
              <a:pPr defTabSz="457200"/>
              <a:t>20</a:t>
            </a:fld>
            <a:endParaRPr lang="zh-CN" altLang="en-US" dirty="0">
              <a:solidFill>
                <a:prstClr val="white"/>
              </a:solidFill>
            </a:endParaRPr>
          </a:p>
        </p:txBody>
      </p:sp>
      <p:sp>
        <p:nvSpPr>
          <p:cNvPr id="5" name="文本占位符 4">
            <a:extLst>
              <a:ext uri="{FF2B5EF4-FFF2-40B4-BE49-F238E27FC236}">
                <a16:creationId xmlns:a16="http://schemas.microsoft.com/office/drawing/2014/main" id="{A2925DC7-DDA9-4E95-B817-72545956071F}"/>
              </a:ext>
            </a:extLst>
          </p:cNvPr>
          <p:cNvSpPr>
            <a:spLocks noGrp="1"/>
          </p:cNvSpPr>
          <p:nvPr>
            <p:ph type="body" sz="quarter" idx="13"/>
          </p:nvPr>
        </p:nvSpPr>
        <p:spPr/>
        <p:txBody>
          <a:bodyPr/>
          <a:lstStyle/>
          <a:p>
            <a:r>
              <a:rPr lang="en-US" altLang="zh-CN" dirty="0"/>
              <a:t>Spin polarization in QGP</a:t>
            </a:r>
            <a:endParaRPr lang="zh-CN" altLang="en-US" dirty="0"/>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C82D9562-C17D-416F-BBBA-D15EEFCBC592}"/>
                  </a:ext>
                </a:extLst>
              </p:cNvPr>
              <p:cNvSpPr/>
              <p:nvPr/>
            </p:nvSpPr>
            <p:spPr>
              <a:xfrm>
                <a:off x="1292847" y="1608226"/>
                <a:ext cx="4811460" cy="3738780"/>
              </a:xfrm>
              <a:prstGeom prst="rect">
                <a:avLst/>
              </a:prstGeom>
            </p:spPr>
            <p:txBody>
              <a:bodyPr wrap="square">
                <a:spAutoFit/>
              </a:bodyPr>
              <a:lstStyle/>
              <a:p>
                <a:pPr algn="just">
                  <a:lnSpc>
                    <a:spcPct val="150000"/>
                  </a:lnSpc>
                </a:pPr>
                <a:r>
                  <a:rPr lang="en-US" altLang="zh-CN" sz="2000" dirty="0">
                    <a:latin typeface="+mn-ea"/>
                  </a:rPr>
                  <a:t>The obit angular momentum in QGP can exchange with spin and cause the spin polarization. Recently, it draw a lot of interest to study the QGP system with both magnetic field and spin.</a:t>
                </a:r>
              </a:p>
              <a:p>
                <a:pPr algn="just">
                  <a:lnSpc>
                    <a:spcPct val="150000"/>
                  </a:lnSpc>
                </a:pPr>
                <a:endParaRPr lang="en-US" altLang="zh-CN" sz="2000" dirty="0">
                  <a:latin typeface="+mn-ea"/>
                </a:endParaRPr>
              </a:p>
              <a:p>
                <a:pPr algn="just">
                  <a:lnSpc>
                    <a:spcPct val="150000"/>
                  </a:lnSpc>
                </a:pPr>
                <a:r>
                  <a:rPr lang="en-US" altLang="zh-CN" sz="2000" dirty="0">
                    <a:latin typeface="+mn-ea"/>
                  </a:rPr>
                  <a:t>Experimentally, </a:t>
                </a:r>
                <a14:m>
                  <m:oMath xmlns:m="http://schemas.openxmlformats.org/officeDocument/2006/math">
                    <m:r>
                      <m:rPr>
                        <m:sty m:val="p"/>
                      </m:rPr>
                      <a:rPr lang="el-GR" altLang="zh-CN" sz="2000" i="1" smtClean="0">
                        <a:latin typeface="Cambria Math" panose="02040503050406030204" pitchFamily="18" charset="0"/>
                        <a:ea typeface="Cambria Math" panose="02040503050406030204" pitchFamily="18" charset="0"/>
                      </a:rPr>
                      <m:t>Λ</m:t>
                    </m:r>
                  </m:oMath>
                </a14:m>
                <a:r>
                  <a:rPr lang="en-US" altLang="zh-CN" sz="2000" dirty="0">
                    <a:latin typeface="+mn-ea"/>
                  </a:rPr>
                  <a:t> hyperons is a typical probe to detect the polarization in QGP </a:t>
                </a:r>
              </a:p>
            </p:txBody>
          </p:sp>
        </mc:Choice>
        <mc:Fallback xmlns="">
          <p:sp>
            <p:nvSpPr>
              <p:cNvPr id="9" name="矩形 8">
                <a:extLst>
                  <a:ext uri="{FF2B5EF4-FFF2-40B4-BE49-F238E27FC236}">
                    <a16:creationId xmlns:a16="http://schemas.microsoft.com/office/drawing/2014/main" id="{C82D9562-C17D-416F-BBBA-D15EEFCBC592}"/>
                  </a:ext>
                </a:extLst>
              </p:cNvPr>
              <p:cNvSpPr>
                <a:spLocks noRot="1" noChangeAspect="1" noMove="1" noResize="1" noEditPoints="1" noAdjustHandles="1" noChangeArrowheads="1" noChangeShapeType="1" noTextEdit="1"/>
              </p:cNvSpPr>
              <p:nvPr/>
            </p:nvSpPr>
            <p:spPr>
              <a:xfrm>
                <a:off x="1292847" y="1608226"/>
                <a:ext cx="4811460" cy="3738780"/>
              </a:xfrm>
              <a:prstGeom prst="rect">
                <a:avLst/>
              </a:prstGeom>
              <a:blipFill>
                <a:blip r:embed="rId2"/>
                <a:stretch>
                  <a:fillRect l="-1267" r="-1394" b="-1958"/>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E1B7B5B7-B0DF-4E2D-A185-38118AF0200E}"/>
              </a:ext>
            </a:extLst>
          </p:cNvPr>
          <p:cNvSpPr/>
          <p:nvPr/>
        </p:nvSpPr>
        <p:spPr>
          <a:xfrm>
            <a:off x="2895519" y="3932147"/>
            <a:ext cx="2653483" cy="461665"/>
          </a:xfrm>
          <a:prstGeom prst="rect">
            <a:avLst/>
          </a:prstGeom>
        </p:spPr>
        <p:txBody>
          <a:bodyPr wrap="none">
            <a:spAutoFit/>
          </a:bodyPr>
          <a:lstStyle/>
          <a:p>
            <a:r>
              <a:rPr lang="en-US" altLang="zh-CN" sz="1200" dirty="0" err="1">
                <a:solidFill>
                  <a:schemeClr val="accent6">
                    <a:lumMod val="50000"/>
                  </a:schemeClr>
                </a:solidFill>
              </a:rPr>
              <a:t>Kiamari</a:t>
            </a:r>
            <a:r>
              <a:rPr lang="en-US" altLang="zh-CN" sz="1200" dirty="0">
                <a:solidFill>
                  <a:schemeClr val="accent6">
                    <a:lumMod val="50000"/>
                  </a:schemeClr>
                </a:solidFill>
              </a:rPr>
              <a:t>, et al. arXiv:2310.01874 (2023)</a:t>
            </a:r>
          </a:p>
          <a:p>
            <a:r>
              <a:rPr lang="en-US" altLang="zh-CN" sz="1200" dirty="0" err="1">
                <a:solidFill>
                  <a:schemeClr val="accent6">
                    <a:lumMod val="50000"/>
                  </a:schemeClr>
                </a:solidFill>
              </a:rPr>
              <a:t>Bhadury</a:t>
            </a:r>
            <a:r>
              <a:rPr lang="en-US" altLang="zh-CN" sz="1200" dirty="0">
                <a:solidFill>
                  <a:schemeClr val="accent6">
                    <a:lumMod val="50000"/>
                  </a:schemeClr>
                </a:solidFill>
              </a:rPr>
              <a:t>, et al. arXiv:2204.01357 (2022)</a:t>
            </a:r>
            <a:endParaRPr lang="zh-CN" altLang="en-US" sz="1200" dirty="0">
              <a:solidFill>
                <a:schemeClr val="accent6">
                  <a:lumMod val="50000"/>
                </a:schemeClr>
              </a:solidFill>
            </a:endParaRPr>
          </a:p>
        </p:txBody>
      </p:sp>
      <p:pic>
        <p:nvPicPr>
          <p:cNvPr id="10" name="图片 9">
            <a:extLst>
              <a:ext uri="{FF2B5EF4-FFF2-40B4-BE49-F238E27FC236}">
                <a16:creationId xmlns:a16="http://schemas.microsoft.com/office/drawing/2014/main" id="{2C86271D-B72B-43F6-9C07-B3503A465209}"/>
              </a:ext>
            </a:extLst>
          </p:cNvPr>
          <p:cNvPicPr>
            <a:picLocks noChangeAspect="1"/>
          </p:cNvPicPr>
          <p:nvPr/>
        </p:nvPicPr>
        <p:blipFill>
          <a:blip r:embed="rId3"/>
          <a:stretch>
            <a:fillRect/>
          </a:stretch>
        </p:blipFill>
        <p:spPr>
          <a:xfrm>
            <a:off x="7284669" y="2286000"/>
            <a:ext cx="4054460" cy="2899365"/>
          </a:xfrm>
          <a:prstGeom prst="rect">
            <a:avLst/>
          </a:prstGeom>
        </p:spPr>
      </p:pic>
      <p:sp>
        <p:nvSpPr>
          <p:cNvPr id="11" name="矩形 10">
            <a:extLst>
              <a:ext uri="{FF2B5EF4-FFF2-40B4-BE49-F238E27FC236}">
                <a16:creationId xmlns:a16="http://schemas.microsoft.com/office/drawing/2014/main" id="{7A50ED9D-BE3A-406E-AEF4-D339D65604F9}"/>
              </a:ext>
            </a:extLst>
          </p:cNvPr>
          <p:cNvSpPr/>
          <p:nvPr/>
        </p:nvSpPr>
        <p:spPr>
          <a:xfrm>
            <a:off x="2507553" y="5341284"/>
            <a:ext cx="3596754" cy="276999"/>
          </a:xfrm>
          <a:prstGeom prst="rect">
            <a:avLst/>
          </a:prstGeom>
        </p:spPr>
        <p:txBody>
          <a:bodyPr wrap="none">
            <a:spAutoFit/>
          </a:bodyPr>
          <a:lstStyle/>
          <a:p>
            <a:r>
              <a:rPr lang="en-US" altLang="zh-CN" sz="1200" dirty="0">
                <a:solidFill>
                  <a:schemeClr val="accent6">
                    <a:lumMod val="50000"/>
                  </a:schemeClr>
                </a:solidFill>
              </a:rPr>
              <a:t>F. </a:t>
            </a:r>
            <a:r>
              <a:rPr lang="en-US" altLang="zh-CN" sz="1200" dirty="0" err="1">
                <a:solidFill>
                  <a:schemeClr val="accent6">
                    <a:lumMod val="50000"/>
                  </a:schemeClr>
                </a:solidFill>
              </a:rPr>
              <a:t>Becattini</a:t>
            </a:r>
            <a:r>
              <a:rPr lang="en-US" altLang="zh-CN" sz="1200" dirty="0">
                <a:solidFill>
                  <a:schemeClr val="accent6">
                    <a:lumMod val="50000"/>
                  </a:schemeClr>
                </a:solidFill>
              </a:rPr>
              <a:t>, et al. PHYSICAL REVIEWC88,034905 (2013)</a:t>
            </a:r>
            <a:endParaRPr lang="zh-CN" altLang="en-US" sz="1200" dirty="0">
              <a:solidFill>
                <a:schemeClr val="accent6">
                  <a:lumMod val="50000"/>
                </a:schemeClr>
              </a:solidFill>
            </a:endParaRPr>
          </a:p>
        </p:txBody>
      </p:sp>
    </p:spTree>
    <p:extLst>
      <p:ext uri="{BB962C8B-B14F-4D97-AF65-F5344CB8AC3E}">
        <p14:creationId xmlns:p14="http://schemas.microsoft.com/office/powerpoint/2010/main" val="3753721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Result of spin-MHD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21</a:t>
            </a:fld>
            <a:endParaRPr lang="zh-CN" alt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65598FF-4A61-443A-83F1-4BACCECB1C46}"/>
                  </a:ext>
                </a:extLst>
              </p:cNvPr>
              <p:cNvSpPr txBox="1"/>
              <p:nvPr/>
            </p:nvSpPr>
            <p:spPr>
              <a:xfrm>
                <a:off x="1583266" y="2098550"/>
                <a:ext cx="8805334" cy="923330"/>
              </a:xfrm>
              <a:prstGeom prst="rect">
                <a:avLst/>
              </a:prstGeom>
              <a:noFill/>
            </p:spPr>
            <p:txBody>
              <a:bodyPr wrap="square" rtlCol="0">
                <a:spAutoFit/>
              </a:bodyPr>
              <a:lstStyle/>
              <a:p>
                <a:r>
                  <a:rPr lang="en-US" altLang="zh-CN" dirty="0"/>
                  <a:t>In the last part, we reviewed the basic approaches for hydro and derived the dispersion relation for the first order MHD, and we discussed when the </a:t>
                </a:r>
                <a14:m>
                  <m:oMath xmlns:m="http://schemas.openxmlformats.org/officeDocument/2006/math">
                    <m:r>
                      <a:rPr lang="en-US" altLang="zh-CN" i="1" dirty="0" smtClean="0">
                        <a:latin typeface="Cambria Math" panose="02040503050406030204" pitchFamily="18" charset="0"/>
                      </a:rPr>
                      <m:t>𝑘</m:t>
                    </m:r>
                  </m:oMath>
                </a14:m>
                <a:r>
                  <a:rPr lang="en-US" altLang="zh-CN" dirty="0"/>
                  <a:t> expansion is valid. Then let’s step forward to the spin-MHD.</a:t>
                </a:r>
                <a:endParaRPr lang="zh-CN" altLang="en-US" dirty="0"/>
              </a:p>
            </p:txBody>
          </p:sp>
        </mc:Choice>
        <mc:Fallback xmlns="">
          <p:sp>
            <p:nvSpPr>
              <p:cNvPr id="10" name="文本框 9">
                <a:extLst>
                  <a:ext uri="{FF2B5EF4-FFF2-40B4-BE49-F238E27FC236}">
                    <a16:creationId xmlns:a16="http://schemas.microsoft.com/office/drawing/2014/main" id="{265598FF-4A61-443A-83F1-4BACCECB1C46}"/>
                  </a:ext>
                </a:extLst>
              </p:cNvPr>
              <p:cNvSpPr txBox="1">
                <a:spLocks noRot="1" noChangeAspect="1" noMove="1" noResize="1" noEditPoints="1" noAdjustHandles="1" noChangeArrowheads="1" noChangeShapeType="1" noTextEdit="1"/>
              </p:cNvSpPr>
              <p:nvPr/>
            </p:nvSpPr>
            <p:spPr>
              <a:xfrm>
                <a:off x="1583266" y="2098550"/>
                <a:ext cx="8805334" cy="923330"/>
              </a:xfrm>
              <a:prstGeom prst="rect">
                <a:avLst/>
              </a:prstGeom>
              <a:blipFill>
                <a:blip r:embed="rId2"/>
                <a:stretch>
                  <a:fillRect l="-623" t="-3289" r="-208" b="-9211"/>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CA564878-B510-43D3-967A-B7251F3FA57D}"/>
              </a:ext>
            </a:extLst>
          </p:cNvPr>
          <p:cNvSpPr txBox="1"/>
          <p:nvPr/>
        </p:nvSpPr>
        <p:spPr>
          <a:xfrm>
            <a:off x="1583266" y="3190274"/>
            <a:ext cx="8695266" cy="369332"/>
          </a:xfrm>
          <a:prstGeom prst="rect">
            <a:avLst/>
          </a:prstGeom>
          <a:noFill/>
        </p:spPr>
        <p:txBody>
          <a:bodyPr wrap="square" rtlCol="0">
            <a:spAutoFit/>
          </a:bodyPr>
          <a:lstStyle/>
          <a:p>
            <a:r>
              <a:rPr lang="en-US" altLang="zh-CN" dirty="0"/>
              <a:t>In spin-MHD, the total angular momentum is to be considered  </a:t>
            </a:r>
            <a:endParaRPr lang="zh-CN" altLang="en-US" dirty="0"/>
          </a:p>
        </p:txBody>
      </p:sp>
      <p:pic>
        <p:nvPicPr>
          <p:cNvPr id="15" name="图片 14">
            <a:extLst>
              <a:ext uri="{FF2B5EF4-FFF2-40B4-BE49-F238E27FC236}">
                <a16:creationId xmlns:a16="http://schemas.microsoft.com/office/drawing/2014/main" id="{96FF1912-0AEF-4E9D-A634-ABC7305446E1}"/>
              </a:ext>
            </a:extLst>
          </p:cNvPr>
          <p:cNvPicPr>
            <a:picLocks noChangeAspect="1"/>
          </p:cNvPicPr>
          <p:nvPr/>
        </p:nvPicPr>
        <p:blipFill>
          <a:blip r:embed="rId3"/>
          <a:stretch>
            <a:fillRect/>
          </a:stretch>
        </p:blipFill>
        <p:spPr>
          <a:xfrm>
            <a:off x="5203177" y="3717908"/>
            <a:ext cx="1667108" cy="466790"/>
          </a:xfrm>
          <a:prstGeom prst="rect">
            <a:avLst/>
          </a:prstGeom>
        </p:spPr>
      </p:pic>
      <p:sp>
        <p:nvSpPr>
          <p:cNvPr id="16" name="文本框 15">
            <a:extLst>
              <a:ext uri="{FF2B5EF4-FFF2-40B4-BE49-F238E27FC236}">
                <a16:creationId xmlns:a16="http://schemas.microsoft.com/office/drawing/2014/main" id="{9F6395F7-C32A-4A8D-85EB-A44308916735}"/>
              </a:ext>
            </a:extLst>
          </p:cNvPr>
          <p:cNvSpPr txBox="1"/>
          <p:nvPr/>
        </p:nvSpPr>
        <p:spPr>
          <a:xfrm>
            <a:off x="1583266" y="4232152"/>
            <a:ext cx="7018867" cy="369332"/>
          </a:xfrm>
          <a:prstGeom prst="rect">
            <a:avLst/>
          </a:prstGeom>
          <a:noFill/>
        </p:spPr>
        <p:txBody>
          <a:bodyPr wrap="square" rtlCol="0">
            <a:spAutoFit/>
          </a:bodyPr>
          <a:lstStyle/>
          <a:p>
            <a:r>
              <a:rPr lang="en-US" altLang="zh-CN" dirty="0"/>
              <a:t>or it can be cast into another form</a:t>
            </a:r>
            <a:endParaRPr lang="zh-CN" altLang="en-US" dirty="0"/>
          </a:p>
        </p:txBody>
      </p:sp>
      <p:pic>
        <p:nvPicPr>
          <p:cNvPr id="17" name="图片 16">
            <a:extLst>
              <a:ext uri="{FF2B5EF4-FFF2-40B4-BE49-F238E27FC236}">
                <a16:creationId xmlns:a16="http://schemas.microsoft.com/office/drawing/2014/main" id="{E765165B-38A2-451E-BA22-13F7AB99A805}"/>
              </a:ext>
            </a:extLst>
          </p:cNvPr>
          <p:cNvPicPr>
            <a:picLocks noChangeAspect="1"/>
          </p:cNvPicPr>
          <p:nvPr/>
        </p:nvPicPr>
        <p:blipFill>
          <a:blip r:embed="rId4"/>
          <a:stretch>
            <a:fillRect/>
          </a:stretch>
        </p:blipFill>
        <p:spPr>
          <a:xfrm>
            <a:off x="4766016" y="4655032"/>
            <a:ext cx="2676899" cy="571580"/>
          </a:xfrm>
          <a:prstGeom prst="rect">
            <a:avLst/>
          </a:prstGeom>
        </p:spPr>
      </p:pic>
      <p:sp>
        <p:nvSpPr>
          <p:cNvPr id="18" name="文本框 17">
            <a:extLst>
              <a:ext uri="{FF2B5EF4-FFF2-40B4-BE49-F238E27FC236}">
                <a16:creationId xmlns:a16="http://schemas.microsoft.com/office/drawing/2014/main" id="{9307981F-CC50-4D19-8C37-DB628C8B1869}"/>
              </a:ext>
            </a:extLst>
          </p:cNvPr>
          <p:cNvSpPr txBox="1"/>
          <p:nvPr/>
        </p:nvSpPr>
        <p:spPr>
          <a:xfrm>
            <a:off x="1583265" y="5347516"/>
            <a:ext cx="8906933" cy="646331"/>
          </a:xfrm>
          <a:prstGeom prst="rect">
            <a:avLst/>
          </a:prstGeom>
          <a:noFill/>
        </p:spPr>
        <p:txBody>
          <a:bodyPr wrap="square" rtlCol="0">
            <a:spAutoFit/>
          </a:bodyPr>
          <a:lstStyle/>
          <a:p>
            <a:r>
              <a:rPr lang="en-US" altLang="zh-CN" dirty="0"/>
              <a:t>This equation indicates there is no symmetry that guarantees the conservation of spin in relativistic systems.</a:t>
            </a:r>
            <a:endParaRPr lang="zh-CN" altLang="en-US" dirty="0"/>
          </a:p>
        </p:txBody>
      </p:sp>
      <p:sp>
        <p:nvSpPr>
          <p:cNvPr id="14" name="文本框 13">
            <a:extLst>
              <a:ext uri="{FF2B5EF4-FFF2-40B4-BE49-F238E27FC236}">
                <a16:creationId xmlns:a16="http://schemas.microsoft.com/office/drawing/2014/main" id="{FB543B5D-18A6-4173-8643-E31787EB4152}"/>
              </a:ext>
            </a:extLst>
          </p:cNvPr>
          <p:cNvSpPr txBox="1"/>
          <p:nvPr/>
        </p:nvSpPr>
        <p:spPr>
          <a:xfrm>
            <a:off x="2895600" y="1140754"/>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Constitutive equation for spin-MHD</a:t>
            </a:r>
            <a:endParaRPr lang="zh-CN" altLang="en-US" sz="2800" b="1"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324964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Result of spin-MHD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22</a:t>
            </a:fld>
            <a:endParaRPr lang="zh-CN" altLang="en-US" dirty="0"/>
          </a:p>
        </p:txBody>
      </p:sp>
      <p:sp>
        <p:nvSpPr>
          <p:cNvPr id="13" name="文本框 12">
            <a:extLst>
              <a:ext uri="{FF2B5EF4-FFF2-40B4-BE49-F238E27FC236}">
                <a16:creationId xmlns:a16="http://schemas.microsoft.com/office/drawing/2014/main" id="{CA564878-B510-43D3-967A-B7251F3FA57D}"/>
              </a:ext>
            </a:extLst>
          </p:cNvPr>
          <p:cNvSpPr txBox="1"/>
          <p:nvPr/>
        </p:nvSpPr>
        <p:spPr>
          <a:xfrm>
            <a:off x="1483907" y="1456799"/>
            <a:ext cx="8695266" cy="646331"/>
          </a:xfrm>
          <a:prstGeom prst="rect">
            <a:avLst/>
          </a:prstGeom>
          <a:noFill/>
        </p:spPr>
        <p:txBody>
          <a:bodyPr wrap="square" rtlCol="0">
            <a:spAutoFit/>
          </a:bodyPr>
          <a:lstStyle/>
          <a:p>
            <a:r>
              <a:rPr lang="en-US" altLang="zh-CN" dirty="0"/>
              <a:t>We will have an quartic equation and a quantic equation in spin-MHD, but the method is almost the same with MHD. The coefficient matrix for spin-MHD is obtained as</a:t>
            </a:r>
            <a:endParaRPr lang="zh-CN" altLang="en-US" dirty="0"/>
          </a:p>
        </p:txBody>
      </p:sp>
      <p:pic>
        <p:nvPicPr>
          <p:cNvPr id="6" name="图片 5">
            <a:extLst>
              <a:ext uri="{FF2B5EF4-FFF2-40B4-BE49-F238E27FC236}">
                <a16:creationId xmlns:a16="http://schemas.microsoft.com/office/drawing/2014/main" id="{4560A36C-6EC8-42B1-90D8-84A536D51FB2}"/>
              </a:ext>
            </a:extLst>
          </p:cNvPr>
          <p:cNvPicPr>
            <a:picLocks noChangeAspect="1"/>
          </p:cNvPicPr>
          <p:nvPr/>
        </p:nvPicPr>
        <p:blipFill>
          <a:blip r:embed="rId2"/>
          <a:stretch>
            <a:fillRect/>
          </a:stretch>
        </p:blipFill>
        <p:spPr>
          <a:xfrm>
            <a:off x="1782323" y="2364757"/>
            <a:ext cx="7198418" cy="3462530"/>
          </a:xfrm>
          <a:prstGeom prst="rect">
            <a:avLst/>
          </a:prstGeom>
        </p:spPr>
      </p:pic>
      <p:pic>
        <p:nvPicPr>
          <p:cNvPr id="8" name="图片 7">
            <a:extLst>
              <a:ext uri="{FF2B5EF4-FFF2-40B4-BE49-F238E27FC236}">
                <a16:creationId xmlns:a16="http://schemas.microsoft.com/office/drawing/2014/main" id="{886477AF-336E-438F-8CD7-EDA4DA7B745E}"/>
              </a:ext>
            </a:extLst>
          </p:cNvPr>
          <p:cNvPicPr>
            <a:picLocks noChangeAspect="1"/>
          </p:cNvPicPr>
          <p:nvPr/>
        </p:nvPicPr>
        <p:blipFill>
          <a:blip r:embed="rId3"/>
          <a:stretch>
            <a:fillRect/>
          </a:stretch>
        </p:blipFill>
        <p:spPr>
          <a:xfrm>
            <a:off x="1196132" y="2156165"/>
            <a:ext cx="9065066" cy="4128223"/>
          </a:xfrm>
          <a:prstGeom prst="rect">
            <a:avLst/>
          </a:prstGeom>
        </p:spPr>
      </p:pic>
      <p:sp>
        <p:nvSpPr>
          <p:cNvPr id="10" name="文本框 9">
            <a:extLst>
              <a:ext uri="{FF2B5EF4-FFF2-40B4-BE49-F238E27FC236}">
                <a16:creationId xmlns:a16="http://schemas.microsoft.com/office/drawing/2014/main" id="{E73671D0-00E6-49BA-87E8-6CEA3BF2120F}"/>
              </a:ext>
            </a:extLst>
          </p:cNvPr>
          <p:cNvSpPr txBox="1"/>
          <p:nvPr/>
        </p:nvSpPr>
        <p:spPr>
          <a:xfrm>
            <a:off x="3692586" y="872024"/>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Equations for spin-MHD</a:t>
            </a:r>
            <a:endParaRPr lang="zh-CN" altLang="en-US" sz="2800" b="1"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581517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Result of spin-MHD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23</a:t>
            </a:fld>
            <a:endParaRPr lang="zh-CN" altLang="en-US" dirty="0"/>
          </a:p>
        </p:txBody>
      </p:sp>
      <p:sp>
        <p:nvSpPr>
          <p:cNvPr id="6" name="文本框 5">
            <a:extLst>
              <a:ext uri="{FF2B5EF4-FFF2-40B4-BE49-F238E27FC236}">
                <a16:creationId xmlns:a16="http://schemas.microsoft.com/office/drawing/2014/main" id="{83BC0A97-8F82-4ACE-81EE-3DF6D20C91E7}"/>
              </a:ext>
            </a:extLst>
          </p:cNvPr>
          <p:cNvSpPr txBox="1"/>
          <p:nvPr/>
        </p:nvSpPr>
        <p:spPr>
          <a:xfrm>
            <a:off x="1405464" y="1325022"/>
            <a:ext cx="8869273" cy="369332"/>
          </a:xfrm>
          <a:prstGeom prst="rect">
            <a:avLst/>
          </a:prstGeom>
          <a:noFill/>
        </p:spPr>
        <p:txBody>
          <a:bodyPr wrap="square" rtlCol="0">
            <a:spAutoFit/>
          </a:bodyPr>
          <a:lstStyle/>
          <a:p>
            <a:r>
              <a:rPr lang="en-US" altLang="zh-CN" dirty="0"/>
              <a:t>The solutions we obtained are</a:t>
            </a:r>
            <a:endParaRPr lang="zh-CN" altLang="en-US" dirty="0"/>
          </a:p>
        </p:txBody>
      </p:sp>
      <p:pic>
        <p:nvPicPr>
          <p:cNvPr id="7" name="图片 6">
            <a:extLst>
              <a:ext uri="{FF2B5EF4-FFF2-40B4-BE49-F238E27FC236}">
                <a16:creationId xmlns:a16="http://schemas.microsoft.com/office/drawing/2014/main" id="{AEC6F51B-91C3-4499-B0D8-5CE9CE55B9BC}"/>
              </a:ext>
            </a:extLst>
          </p:cNvPr>
          <p:cNvPicPr>
            <a:picLocks noChangeAspect="1"/>
          </p:cNvPicPr>
          <p:nvPr/>
        </p:nvPicPr>
        <p:blipFill>
          <a:blip r:embed="rId2"/>
          <a:stretch>
            <a:fillRect/>
          </a:stretch>
        </p:blipFill>
        <p:spPr>
          <a:xfrm>
            <a:off x="6695456" y="1302965"/>
            <a:ext cx="3197619" cy="1831802"/>
          </a:xfrm>
          <a:prstGeom prst="rect">
            <a:avLst/>
          </a:prstGeom>
        </p:spPr>
      </p:pic>
      <p:pic>
        <p:nvPicPr>
          <p:cNvPr id="10" name="图片 9">
            <a:extLst>
              <a:ext uri="{FF2B5EF4-FFF2-40B4-BE49-F238E27FC236}">
                <a16:creationId xmlns:a16="http://schemas.microsoft.com/office/drawing/2014/main" id="{53D42095-E5AF-4168-880E-4736956DEDEA}"/>
              </a:ext>
            </a:extLst>
          </p:cNvPr>
          <p:cNvPicPr>
            <a:picLocks noChangeAspect="1"/>
          </p:cNvPicPr>
          <p:nvPr/>
        </p:nvPicPr>
        <p:blipFill>
          <a:blip r:embed="rId3"/>
          <a:stretch>
            <a:fillRect/>
          </a:stretch>
        </p:blipFill>
        <p:spPr>
          <a:xfrm>
            <a:off x="2067972" y="1694354"/>
            <a:ext cx="3274495" cy="1247022"/>
          </a:xfrm>
          <a:prstGeom prst="rect">
            <a:avLst/>
          </a:prstGeom>
        </p:spPr>
      </p:pic>
      <p:sp>
        <p:nvSpPr>
          <p:cNvPr id="12" name="文本框 11">
            <a:extLst>
              <a:ext uri="{FF2B5EF4-FFF2-40B4-BE49-F238E27FC236}">
                <a16:creationId xmlns:a16="http://schemas.microsoft.com/office/drawing/2014/main" id="{E1F2162D-2761-4E44-911D-A8FA8F9D82EE}"/>
              </a:ext>
            </a:extLst>
          </p:cNvPr>
          <p:cNvSpPr txBox="1"/>
          <p:nvPr/>
        </p:nvSpPr>
        <p:spPr>
          <a:xfrm>
            <a:off x="3176577" y="779745"/>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Solution for first order Spin-MHD</a:t>
            </a:r>
            <a:endParaRPr lang="zh-CN" altLang="en-US" sz="2800" b="1" dirty="0">
              <a:latin typeface="微软雅黑 Light" panose="020B0502040204020203" pitchFamily="34" charset="-122"/>
              <a:ea typeface="微软雅黑 Light" panose="020B0502040204020203" pitchFamily="34" charset="-122"/>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FB850EE-96AF-4828-9E88-FD38C66677B1}"/>
                  </a:ext>
                </a:extLst>
              </p:cNvPr>
              <p:cNvSpPr txBox="1"/>
              <p:nvPr/>
            </p:nvSpPr>
            <p:spPr>
              <a:xfrm>
                <a:off x="1405464" y="3095317"/>
                <a:ext cx="9304867" cy="736740"/>
              </a:xfrm>
              <a:prstGeom prst="rect">
                <a:avLst/>
              </a:prstGeom>
              <a:noFill/>
            </p:spPr>
            <p:txBody>
              <a:bodyPr wrap="square" rtlCol="0">
                <a:spAutoFit/>
              </a:bodyPr>
              <a:lstStyle/>
              <a:p>
                <a:r>
                  <a:rPr lang="en-US" altLang="zh-CN" dirty="0"/>
                  <a:t>The same issue arise when we consider the </a:t>
                </a:r>
                <a14:m>
                  <m:oMath xmlns:m="http://schemas.openxmlformats.org/officeDocument/2006/math">
                    <m:r>
                      <m:rPr>
                        <m:sty m:val="p"/>
                      </m:rPr>
                      <a:rPr lang="el-GR" altLang="zh-CN" i="1">
                        <a:latin typeface="Cambria Math" panose="02040503050406030204" pitchFamily="18" charset="0"/>
                        <a:ea typeface="Cambria Math" panose="02040503050406030204" pitchFamily="18" charset="0"/>
                      </a:rPr>
                      <m:t>θ</m:t>
                    </m:r>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r>
                          <a:rPr lang="zh-CN" altLang="en-US" i="1">
                            <a:latin typeface="Cambria Math" panose="02040503050406030204" pitchFamily="18" charset="0"/>
                          </a:rPr>
                          <m:t>𝜋</m:t>
                        </m:r>
                      </m:num>
                      <m:den>
                        <m:r>
                          <a:rPr lang="en-US" altLang="zh-CN" i="1">
                            <a:latin typeface="Cambria Math" panose="02040503050406030204" pitchFamily="18" charset="0"/>
                          </a:rPr>
                          <m:t>2</m:t>
                        </m:r>
                      </m:den>
                    </m:f>
                  </m:oMath>
                </a14:m>
                <a:r>
                  <a:rPr lang="en-US" altLang="zh-CN" dirty="0"/>
                  <a:t> limit. So the result of k expansion is valid only when </a:t>
                </a:r>
                <a14:m>
                  <m:oMath xmlns:m="http://schemas.openxmlformats.org/officeDocument/2006/math">
                    <m:r>
                      <m:rPr>
                        <m:sty m:val="p"/>
                      </m:rPr>
                      <a:rPr lang="en-US" altLang="zh-CN" i="1" dirty="0" smtClean="0">
                        <a:latin typeface="Cambria Math" panose="02040503050406030204" pitchFamily="18" charset="0"/>
                      </a:rPr>
                      <m:t>cos</m:t>
                    </m:r>
                    <m:r>
                      <a:rPr lang="en-US" altLang="zh-CN" b="0" i="1" dirty="0" smtClean="0">
                        <a:latin typeface="Cambria Math" panose="02040503050406030204" pitchFamily="18" charset="0"/>
                      </a:rPr>
                      <m:t> </m:t>
                    </m:r>
                    <m:r>
                      <a:rPr lang="zh-CN" altLang="en-US" b="0" i="1" dirty="0" smtClean="0">
                        <a:latin typeface="Cambria Math" panose="02040503050406030204" pitchFamily="18" charset="0"/>
                      </a:rPr>
                      <m:t>𝜃</m:t>
                    </m:r>
                    <m:r>
                      <a:rPr lang="zh-CN" altLang="en-US" i="1" dirty="0">
                        <a:latin typeface="Cambria Math" panose="02040503050406030204" pitchFamily="18" charset="0"/>
                      </a:rPr>
                      <m:t>⁡</m:t>
                    </m:r>
                  </m:oMath>
                </a14:m>
                <a:r>
                  <a:rPr lang="en-US" altLang="zh-CN" dirty="0"/>
                  <a:t> is not too small </a:t>
                </a:r>
                <a:endParaRPr lang="zh-CN" altLang="en-US" dirty="0"/>
              </a:p>
            </p:txBody>
          </p:sp>
        </mc:Choice>
        <mc:Fallback xmlns="">
          <p:sp>
            <p:nvSpPr>
              <p:cNvPr id="13" name="文本框 12">
                <a:extLst>
                  <a:ext uri="{FF2B5EF4-FFF2-40B4-BE49-F238E27FC236}">
                    <a16:creationId xmlns:a16="http://schemas.microsoft.com/office/drawing/2014/main" id="{BFB850EE-96AF-4828-9E88-FD38C66677B1}"/>
                  </a:ext>
                </a:extLst>
              </p:cNvPr>
              <p:cNvSpPr txBox="1">
                <a:spLocks noRot="1" noChangeAspect="1" noMove="1" noResize="1" noEditPoints="1" noAdjustHandles="1" noChangeArrowheads="1" noChangeShapeType="1" noTextEdit="1"/>
              </p:cNvSpPr>
              <p:nvPr/>
            </p:nvSpPr>
            <p:spPr>
              <a:xfrm>
                <a:off x="1405464" y="3095317"/>
                <a:ext cx="9304867" cy="736740"/>
              </a:xfrm>
              <a:prstGeom prst="rect">
                <a:avLst/>
              </a:prstGeom>
              <a:blipFill>
                <a:blip r:embed="rId4"/>
                <a:stretch>
                  <a:fillRect l="-590" b="-12397"/>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C28FA59F-7729-4022-9AFE-8DAE51C53CD3}"/>
              </a:ext>
            </a:extLst>
          </p:cNvPr>
          <p:cNvPicPr>
            <a:picLocks noChangeAspect="1"/>
          </p:cNvPicPr>
          <p:nvPr/>
        </p:nvPicPr>
        <p:blipFill>
          <a:blip r:embed="rId5"/>
          <a:stretch>
            <a:fillRect/>
          </a:stretch>
        </p:blipFill>
        <p:spPr>
          <a:xfrm>
            <a:off x="1214849" y="3788352"/>
            <a:ext cx="4160284" cy="2508407"/>
          </a:xfrm>
          <a:prstGeom prst="rect">
            <a:avLst/>
          </a:prstGeom>
        </p:spPr>
      </p:pic>
      <p:pic>
        <p:nvPicPr>
          <p:cNvPr id="15" name="图片 14">
            <a:extLst>
              <a:ext uri="{FF2B5EF4-FFF2-40B4-BE49-F238E27FC236}">
                <a16:creationId xmlns:a16="http://schemas.microsoft.com/office/drawing/2014/main" id="{DA9B747F-5AC4-4A4F-A7D7-87DE8CDA2E1B}"/>
              </a:ext>
            </a:extLst>
          </p:cNvPr>
          <p:cNvPicPr>
            <a:picLocks noChangeAspect="1"/>
          </p:cNvPicPr>
          <p:nvPr/>
        </p:nvPicPr>
        <p:blipFill>
          <a:blip r:embed="rId6"/>
          <a:stretch>
            <a:fillRect/>
          </a:stretch>
        </p:blipFill>
        <p:spPr>
          <a:xfrm>
            <a:off x="6057896" y="3763615"/>
            <a:ext cx="4472737" cy="2610570"/>
          </a:xfrm>
          <a:prstGeom prst="rect">
            <a:avLst/>
          </a:prstGeom>
        </p:spPr>
      </p:pic>
    </p:spTree>
    <p:extLst>
      <p:ext uri="{BB962C8B-B14F-4D97-AF65-F5344CB8AC3E}">
        <p14:creationId xmlns:p14="http://schemas.microsoft.com/office/powerpoint/2010/main" val="3551085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2AA390-8F5B-48F5-B812-E320365DA54F}"/>
              </a:ext>
            </a:extLst>
          </p:cNvPr>
          <p:cNvSpPr>
            <a:spLocks noGrp="1"/>
          </p:cNvSpPr>
          <p:nvPr>
            <p:ph type="title"/>
          </p:nvPr>
        </p:nvSpPr>
        <p:spPr/>
        <p:txBody>
          <a:bodyPr/>
          <a:lstStyle/>
          <a:p>
            <a:r>
              <a:rPr lang="en-US" altLang="zh-CN" dirty="0"/>
              <a:t>Result of spin-MHD</a:t>
            </a:r>
            <a:endParaRPr lang="zh-CN" altLang="en-US"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384D6616-D4CD-47F8-B0AA-1C98A553A4A3}"/>
                  </a:ext>
                </a:extLst>
              </p:cNvPr>
              <p:cNvSpPr/>
              <p:nvPr/>
            </p:nvSpPr>
            <p:spPr>
              <a:xfrm>
                <a:off x="1744134" y="2072701"/>
                <a:ext cx="8407400" cy="1820242"/>
              </a:xfrm>
              <a:prstGeom prst="rect">
                <a:avLst/>
              </a:prstGeom>
            </p:spPr>
            <p:txBody>
              <a:bodyPr wrap="square">
                <a:spAutoFit/>
              </a:bodyPr>
              <a:lstStyle/>
              <a:p>
                <a:r>
                  <a:rPr lang="en-US" altLang="zh-CN" sz="2000" dirty="0"/>
                  <a:t>If we compare the six propagating modes with MHD, we noticed that the only difference is that </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𝜂</m:t>
                        </m:r>
                      </m:e>
                      <m:sub>
                        <m:r>
                          <a:rPr lang="en-US" altLang="zh-CN" sz="2000" i="1">
                            <a:latin typeface="Cambria Math" panose="02040503050406030204" pitchFamily="18" charset="0"/>
                            <a:ea typeface="Cambria Math" panose="02040503050406030204" pitchFamily="18" charset="0"/>
                          </a:rPr>
                          <m:t>∥</m:t>
                        </m:r>
                      </m:sub>
                    </m:sSub>
                  </m:oMath>
                </a14:m>
                <a:r>
                  <a:rPr lang="en-US" altLang="zh-CN" sz="2000" dirty="0"/>
                  <a:t> is replaced with </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𝜂</m:t>
                        </m:r>
                      </m:e>
                      <m:sub>
                        <m:r>
                          <a:rPr lang="en-US" altLang="zh-CN" sz="2000" i="1">
                            <a:latin typeface="Cambria Math" panose="02040503050406030204" pitchFamily="18" charset="0"/>
                            <a:ea typeface="Cambria Math" panose="02040503050406030204" pitchFamily="18" charset="0"/>
                          </a:rPr>
                          <m:t>∥</m:t>
                        </m:r>
                      </m:sub>
                    </m:sSub>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sSubSup>
                          <m:sSubSupPr>
                            <m:ctrlPr>
                              <a:rPr lang="en-US" altLang="zh-CN" sz="2000" i="1">
                                <a:latin typeface="Cambria Math" panose="02040503050406030204" pitchFamily="18" charset="0"/>
                              </a:rPr>
                            </m:ctrlPr>
                          </m:sSubSupPr>
                          <m:e>
                            <m:r>
                              <a:rPr lang="zh-CN" altLang="en-US" sz="2000" i="1">
                                <a:latin typeface="Cambria Math" panose="02040503050406030204" pitchFamily="18" charset="0"/>
                              </a:rPr>
                              <m:t>𝜉</m:t>
                            </m:r>
                          </m:e>
                          <m:sub>
                            <m:r>
                              <a:rPr lang="en-US" altLang="zh-CN" sz="2000" i="1">
                                <a:latin typeface="Cambria Math" panose="02040503050406030204" pitchFamily="18" charset="0"/>
                                <a:ea typeface="Cambria Math" panose="02040503050406030204" pitchFamily="18" charset="0"/>
                              </a:rPr>
                              <m:t>∥</m:t>
                            </m:r>
                          </m:sub>
                          <m:sup>
                            <m:r>
                              <a:rPr lang="en-US" altLang="zh-CN" sz="2000" i="1">
                                <a:latin typeface="Cambria Math" panose="02040503050406030204" pitchFamily="18" charset="0"/>
                              </a:rPr>
                              <m:t>2</m:t>
                            </m:r>
                          </m:sup>
                        </m:sSubSup>
                      </m:num>
                      <m:den>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𝛾</m:t>
                            </m:r>
                          </m:e>
                          <m:sub>
                            <m:r>
                              <a:rPr lang="en-US" altLang="zh-CN" sz="2000" i="1">
                                <a:latin typeface="Cambria Math" panose="02040503050406030204" pitchFamily="18" charset="0"/>
                                <a:ea typeface="Cambria Math" panose="02040503050406030204" pitchFamily="18" charset="0"/>
                              </a:rPr>
                              <m:t>∥</m:t>
                            </m:r>
                          </m:sub>
                        </m:sSub>
                      </m:den>
                    </m:f>
                  </m:oMath>
                </a14:m>
                <a:r>
                  <a:rPr lang="en-US" altLang="zh-CN" sz="2000" dirty="0"/>
                  <a:t>. Since we have got </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𝜂</m:t>
                        </m:r>
                      </m:e>
                      <m:sub>
                        <m:r>
                          <a:rPr lang="en-US" altLang="zh-CN" sz="2000" i="1">
                            <a:latin typeface="Cambria Math" panose="02040503050406030204" pitchFamily="18" charset="0"/>
                            <a:ea typeface="Cambria Math" panose="02040503050406030204" pitchFamily="18" charset="0"/>
                          </a:rPr>
                          <m:t>∥</m:t>
                        </m:r>
                      </m:sub>
                    </m:sSub>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sSubSup>
                          <m:sSubSupPr>
                            <m:ctrlPr>
                              <a:rPr lang="en-US" altLang="zh-CN" sz="2000" i="1">
                                <a:latin typeface="Cambria Math" panose="02040503050406030204" pitchFamily="18" charset="0"/>
                              </a:rPr>
                            </m:ctrlPr>
                          </m:sSubSupPr>
                          <m:e>
                            <m:r>
                              <a:rPr lang="zh-CN" altLang="en-US" sz="2000" i="1">
                                <a:latin typeface="Cambria Math" panose="02040503050406030204" pitchFamily="18" charset="0"/>
                              </a:rPr>
                              <m:t>𝜉</m:t>
                            </m:r>
                          </m:e>
                          <m:sub>
                            <m:r>
                              <a:rPr lang="en-US" altLang="zh-CN" sz="2000" i="1">
                                <a:latin typeface="Cambria Math" panose="02040503050406030204" pitchFamily="18" charset="0"/>
                                <a:ea typeface="Cambria Math" panose="02040503050406030204" pitchFamily="18" charset="0"/>
                              </a:rPr>
                              <m:t>∥</m:t>
                            </m:r>
                          </m:sub>
                          <m:sup>
                            <m:r>
                              <a:rPr lang="en-US" altLang="zh-CN" sz="2000" i="1">
                                <a:latin typeface="Cambria Math" panose="02040503050406030204" pitchFamily="18" charset="0"/>
                              </a:rPr>
                              <m:t>2</m:t>
                            </m:r>
                          </m:sup>
                        </m:sSubSup>
                      </m:num>
                      <m:den>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𝛾</m:t>
                            </m:r>
                          </m:e>
                          <m:sub>
                            <m:r>
                              <a:rPr lang="en-US" altLang="zh-CN" sz="2000" i="1">
                                <a:latin typeface="Cambria Math" panose="02040503050406030204" pitchFamily="18" charset="0"/>
                                <a:ea typeface="Cambria Math" panose="02040503050406030204" pitchFamily="18" charset="0"/>
                              </a:rPr>
                              <m:t>∥</m:t>
                            </m:r>
                          </m:sub>
                        </m:sSub>
                      </m:den>
                    </m:f>
                    <m:r>
                      <a:rPr lang="en-US" altLang="zh-CN" sz="2000" i="1">
                        <a:latin typeface="Cambria Math" panose="02040503050406030204" pitchFamily="18" charset="0"/>
                        <a:ea typeface="Cambria Math" panose="02040503050406030204" pitchFamily="18" charset="0"/>
                      </a:rPr>
                      <m:t>&gt;0</m:t>
                    </m:r>
                  </m:oMath>
                </a14:m>
                <a:r>
                  <a:rPr lang="en-US" altLang="zh-CN" sz="2000" dirty="0"/>
                  <a:t> with entropy current method and have proved that the solution of MHD is stable, it is easy to conclude that the spin-MHD is also stable. </a:t>
                </a:r>
              </a:p>
            </p:txBody>
          </p:sp>
        </mc:Choice>
        <mc:Fallback xmlns="">
          <p:sp>
            <p:nvSpPr>
              <p:cNvPr id="3" name="矩形 2">
                <a:extLst>
                  <a:ext uri="{FF2B5EF4-FFF2-40B4-BE49-F238E27FC236}">
                    <a16:creationId xmlns:a16="http://schemas.microsoft.com/office/drawing/2014/main" id="{384D6616-D4CD-47F8-B0AA-1C98A553A4A3}"/>
                  </a:ext>
                </a:extLst>
              </p:cNvPr>
              <p:cNvSpPr>
                <a:spLocks noRot="1" noChangeAspect="1" noMove="1" noResize="1" noEditPoints="1" noAdjustHandles="1" noChangeArrowheads="1" noChangeShapeType="1" noTextEdit="1"/>
              </p:cNvSpPr>
              <p:nvPr/>
            </p:nvSpPr>
            <p:spPr>
              <a:xfrm>
                <a:off x="1744134" y="2072701"/>
                <a:ext cx="8407400" cy="1820242"/>
              </a:xfrm>
              <a:prstGeom prst="rect">
                <a:avLst/>
              </a:prstGeom>
              <a:blipFill>
                <a:blip r:embed="rId2"/>
                <a:stretch>
                  <a:fillRect l="-725" t="-1672" b="-5017"/>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2EEC89AF-73EB-463A-9497-242CB058656A}"/>
              </a:ext>
            </a:extLst>
          </p:cNvPr>
          <p:cNvSpPr txBox="1"/>
          <p:nvPr/>
        </p:nvSpPr>
        <p:spPr>
          <a:xfrm>
            <a:off x="3770342" y="1244310"/>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Stability in Spin-MHD</a:t>
            </a:r>
            <a:endParaRPr lang="zh-CN" altLang="en-US" sz="2800" b="1" dirty="0">
              <a:latin typeface="微软雅黑 Light" panose="020B0502040204020203" pitchFamily="34" charset="-122"/>
              <a:ea typeface="微软雅黑 Light" panose="020B0502040204020203" pitchFamily="34" charset="-122"/>
            </a:endParaRPr>
          </a:p>
        </p:txBody>
      </p:sp>
      <p:pic>
        <p:nvPicPr>
          <p:cNvPr id="6" name="图片 5">
            <a:extLst>
              <a:ext uri="{FF2B5EF4-FFF2-40B4-BE49-F238E27FC236}">
                <a16:creationId xmlns:a16="http://schemas.microsoft.com/office/drawing/2014/main" id="{27DF18FD-9F4A-447F-A10D-F296D358B144}"/>
              </a:ext>
            </a:extLst>
          </p:cNvPr>
          <p:cNvPicPr>
            <a:picLocks noChangeAspect="1"/>
          </p:cNvPicPr>
          <p:nvPr/>
        </p:nvPicPr>
        <p:blipFill>
          <a:blip r:embed="rId3"/>
          <a:stretch>
            <a:fillRect/>
          </a:stretch>
        </p:blipFill>
        <p:spPr>
          <a:xfrm>
            <a:off x="3164905" y="3982329"/>
            <a:ext cx="5862189" cy="1357670"/>
          </a:xfrm>
          <a:prstGeom prst="rect">
            <a:avLst/>
          </a:prstGeom>
        </p:spPr>
      </p:pic>
    </p:spTree>
    <p:extLst>
      <p:ext uri="{BB962C8B-B14F-4D97-AF65-F5344CB8AC3E}">
        <p14:creationId xmlns:p14="http://schemas.microsoft.com/office/powerpoint/2010/main" val="3379846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Summary</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25</a:t>
            </a:fld>
            <a:endParaRPr lang="zh-CN" altLang="en-US" dirty="0"/>
          </a:p>
        </p:txBody>
      </p:sp>
      <mc:AlternateContent xmlns:mc="http://schemas.openxmlformats.org/markup-compatibility/2006" xmlns:a14="http://schemas.microsoft.com/office/drawing/2010/main">
        <mc:Choice Requires="a14">
          <p:sp>
            <p:nvSpPr>
              <p:cNvPr id="7" name="内容占位符 2">
                <a:extLst>
                  <a:ext uri="{FF2B5EF4-FFF2-40B4-BE49-F238E27FC236}">
                    <a16:creationId xmlns:a16="http://schemas.microsoft.com/office/drawing/2014/main" id="{7B902AEB-8B06-4CBF-9B47-9F0B08344240}"/>
                  </a:ext>
                </a:extLst>
              </p:cNvPr>
              <p:cNvSpPr txBox="1">
                <a:spLocks/>
              </p:cNvSpPr>
              <p:nvPr/>
            </p:nvSpPr>
            <p:spPr>
              <a:xfrm>
                <a:off x="1624312" y="2127594"/>
                <a:ext cx="8943376" cy="44606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t>Summary:</a:t>
                </a:r>
              </a:p>
              <a:p>
                <a:r>
                  <a:rPr lang="en-US" altLang="zh-CN" sz="2400" dirty="0"/>
                  <a:t>We have got the formulation for first order spin magneto- hydrodynamics</a:t>
                </a:r>
              </a:p>
              <a:p>
                <a:r>
                  <a:rPr lang="en-US" altLang="zh-CN" sz="2400" dirty="0"/>
                  <a:t>We got the solution for first order MHD and spin-MHD for an anisotropic case. </a:t>
                </a:r>
              </a:p>
              <a:p>
                <a:r>
                  <a:rPr lang="en-US" altLang="zh-CN" sz="2400" dirty="0"/>
                  <a:t>We faced a challenge when we take the limit to </a:t>
                </a:r>
                <a14:m>
                  <m:oMath xmlns:m="http://schemas.openxmlformats.org/officeDocument/2006/math">
                    <m:f>
                      <m:fPr>
                        <m:ctrlPr>
                          <a:rPr lang="en-US" altLang="zh-CN" sz="2400" i="1">
                            <a:latin typeface="Cambria Math" panose="02040503050406030204" pitchFamily="18" charset="0"/>
                          </a:rPr>
                        </m:ctrlPr>
                      </m:fPr>
                      <m:num>
                        <m:r>
                          <a:rPr lang="zh-CN" altLang="en-US" sz="2400" i="1">
                            <a:latin typeface="Cambria Math" panose="02040503050406030204" pitchFamily="18" charset="0"/>
                          </a:rPr>
                          <m:t>𝜋</m:t>
                        </m:r>
                      </m:num>
                      <m:den>
                        <m:r>
                          <a:rPr lang="en-US" altLang="zh-CN" sz="2400" i="1">
                            <a:latin typeface="Cambria Math" panose="02040503050406030204" pitchFamily="18" charset="0"/>
                          </a:rPr>
                          <m:t>2</m:t>
                        </m:r>
                      </m:den>
                    </m:f>
                    <m:r>
                      <a:rPr lang="en-US" altLang="zh-CN" sz="2400" i="1">
                        <a:latin typeface="Cambria Math" panose="02040503050406030204" pitchFamily="18" charset="0"/>
                      </a:rPr>
                      <m:t> </m:t>
                    </m:r>
                  </m:oMath>
                </a14:m>
                <a:r>
                  <a:rPr lang="en-US" altLang="zh-CN" sz="2400" dirty="0"/>
                  <a:t>, and we realized it stems from the expansion at an inappropriate point.</a:t>
                </a:r>
              </a:p>
              <a:p>
                <a:endParaRPr lang="en-US" altLang="zh-CN" sz="2400" dirty="0"/>
              </a:p>
            </p:txBody>
          </p:sp>
        </mc:Choice>
        <mc:Fallback xmlns="">
          <p:sp>
            <p:nvSpPr>
              <p:cNvPr id="7" name="内容占位符 2">
                <a:extLst>
                  <a:ext uri="{FF2B5EF4-FFF2-40B4-BE49-F238E27FC236}">
                    <a16:creationId xmlns:a16="http://schemas.microsoft.com/office/drawing/2014/main" id="{7B902AEB-8B06-4CBF-9B47-9F0B08344240}"/>
                  </a:ext>
                </a:extLst>
              </p:cNvPr>
              <p:cNvSpPr txBox="1">
                <a:spLocks noRot="1" noChangeAspect="1" noMove="1" noResize="1" noEditPoints="1" noAdjustHandles="1" noChangeArrowheads="1" noChangeShapeType="1" noTextEdit="1"/>
              </p:cNvSpPr>
              <p:nvPr/>
            </p:nvSpPr>
            <p:spPr>
              <a:xfrm>
                <a:off x="1624312" y="2127594"/>
                <a:ext cx="8943376" cy="4460615"/>
              </a:xfrm>
              <a:prstGeom prst="rect">
                <a:avLst/>
              </a:prstGeom>
              <a:blipFill>
                <a:blip r:embed="rId2"/>
                <a:stretch>
                  <a:fillRect l="-1022" t="-17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3563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FA44901-40B5-4537-AD0B-F96CD50EC3F4}"/>
              </a:ext>
            </a:extLst>
          </p:cNvPr>
          <p:cNvSpPr txBox="1"/>
          <p:nvPr/>
        </p:nvSpPr>
        <p:spPr>
          <a:xfrm>
            <a:off x="4758268" y="2726266"/>
            <a:ext cx="5122333" cy="1107996"/>
          </a:xfrm>
          <a:prstGeom prst="rect">
            <a:avLst/>
          </a:prstGeom>
          <a:noFill/>
        </p:spPr>
        <p:txBody>
          <a:bodyPr wrap="square" rtlCol="0">
            <a:spAutoFit/>
          </a:bodyPr>
          <a:lstStyle/>
          <a:p>
            <a:r>
              <a:rPr lang="en-US" altLang="zh-CN" sz="6600" dirty="0"/>
              <a:t>Thanks</a:t>
            </a:r>
            <a:endParaRPr lang="zh-CN" altLang="en-US" sz="6600" dirty="0"/>
          </a:p>
        </p:txBody>
      </p:sp>
    </p:spTree>
    <p:extLst>
      <p:ext uri="{BB962C8B-B14F-4D97-AF65-F5344CB8AC3E}">
        <p14:creationId xmlns:p14="http://schemas.microsoft.com/office/powerpoint/2010/main" val="1748618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Back up</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4" name="页脚占位符 3">
            <a:extLst>
              <a:ext uri="{FF2B5EF4-FFF2-40B4-BE49-F238E27FC236}">
                <a16:creationId xmlns:a16="http://schemas.microsoft.com/office/drawing/2014/main" id="{F5A9F1FB-CD01-44C2-A462-E03A354A6C2E}"/>
              </a:ext>
            </a:extLst>
          </p:cNvPr>
          <p:cNvSpPr>
            <a:spLocks noGrp="1"/>
          </p:cNvSpPr>
          <p:nvPr>
            <p:ph type="ftr" sz="quarter" idx="11"/>
          </p:nvPr>
        </p:nvSpPr>
        <p:spPr/>
        <p:txBody>
          <a:bodyPr/>
          <a:lstStyle/>
          <a:p>
            <a:r>
              <a:rPr lang="zh-CN" altLang="en-US"/>
              <a:t>幻灯片标题</a:t>
            </a:r>
            <a:endParaRPr lang="zh-CN" altLang="en-US" dirty="0"/>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27</a:t>
            </a:fld>
            <a:endParaRPr lang="zh-CN" altLang="en-US" dirty="0"/>
          </a:p>
        </p:txBody>
      </p:sp>
      <p:pic>
        <p:nvPicPr>
          <p:cNvPr id="8" name="内容占位符 8">
            <a:extLst>
              <a:ext uri="{FF2B5EF4-FFF2-40B4-BE49-F238E27FC236}">
                <a16:creationId xmlns:a16="http://schemas.microsoft.com/office/drawing/2014/main" id="{D4D5B4BD-81CE-4C65-B1D5-69239210C269}"/>
              </a:ext>
            </a:extLst>
          </p:cNvPr>
          <p:cNvPicPr>
            <a:picLocks noChangeAspect="1"/>
          </p:cNvPicPr>
          <p:nvPr/>
        </p:nvPicPr>
        <p:blipFill>
          <a:blip r:embed="rId2"/>
          <a:stretch>
            <a:fillRect/>
          </a:stretch>
        </p:blipFill>
        <p:spPr>
          <a:xfrm>
            <a:off x="674694" y="1744133"/>
            <a:ext cx="4978726" cy="1945999"/>
          </a:xfrm>
          <a:prstGeom prst="rect">
            <a:avLst/>
          </a:prstGeom>
        </p:spPr>
      </p:pic>
      <p:pic>
        <p:nvPicPr>
          <p:cNvPr id="9" name="图片 8">
            <a:extLst>
              <a:ext uri="{FF2B5EF4-FFF2-40B4-BE49-F238E27FC236}">
                <a16:creationId xmlns:a16="http://schemas.microsoft.com/office/drawing/2014/main" id="{F1114E91-7176-4938-B985-877D8D3B27A8}"/>
              </a:ext>
            </a:extLst>
          </p:cNvPr>
          <p:cNvPicPr>
            <a:picLocks noChangeAspect="1"/>
          </p:cNvPicPr>
          <p:nvPr/>
        </p:nvPicPr>
        <p:blipFill>
          <a:blip r:embed="rId3"/>
          <a:stretch>
            <a:fillRect/>
          </a:stretch>
        </p:blipFill>
        <p:spPr>
          <a:xfrm>
            <a:off x="6819907" y="1819881"/>
            <a:ext cx="4575668" cy="1794501"/>
          </a:xfrm>
          <a:prstGeom prst="rect">
            <a:avLst/>
          </a:prstGeom>
        </p:spPr>
      </p:pic>
      <p:sp>
        <p:nvSpPr>
          <p:cNvPr id="6" name="文本框 5">
            <a:extLst>
              <a:ext uri="{FF2B5EF4-FFF2-40B4-BE49-F238E27FC236}">
                <a16:creationId xmlns:a16="http://schemas.microsoft.com/office/drawing/2014/main" id="{6A63F8B2-571F-4F74-88DC-9F97A4D1654E}"/>
              </a:ext>
            </a:extLst>
          </p:cNvPr>
          <p:cNvSpPr txBox="1"/>
          <p:nvPr/>
        </p:nvSpPr>
        <p:spPr>
          <a:xfrm>
            <a:off x="4394200" y="1007533"/>
            <a:ext cx="6316133" cy="461665"/>
          </a:xfrm>
          <a:prstGeom prst="rect">
            <a:avLst/>
          </a:prstGeom>
          <a:noFill/>
        </p:spPr>
        <p:txBody>
          <a:bodyPr wrap="square" rtlCol="0">
            <a:spAutoFit/>
          </a:bodyPr>
          <a:lstStyle/>
          <a:p>
            <a:r>
              <a:rPr lang="en-US" altLang="zh-CN" sz="2400" b="1" dirty="0"/>
              <a:t>Transport coefficient</a:t>
            </a:r>
            <a:endParaRPr lang="zh-CN" altLang="en-US" sz="2400" b="1" dirty="0"/>
          </a:p>
        </p:txBody>
      </p:sp>
      <p:pic>
        <p:nvPicPr>
          <p:cNvPr id="10" name="图片 9">
            <a:extLst>
              <a:ext uri="{FF2B5EF4-FFF2-40B4-BE49-F238E27FC236}">
                <a16:creationId xmlns:a16="http://schemas.microsoft.com/office/drawing/2014/main" id="{7A5463E1-2560-4DD4-8040-A7C82B32D0F6}"/>
              </a:ext>
            </a:extLst>
          </p:cNvPr>
          <p:cNvPicPr>
            <a:picLocks noChangeAspect="1"/>
          </p:cNvPicPr>
          <p:nvPr/>
        </p:nvPicPr>
        <p:blipFill>
          <a:blip r:embed="rId4"/>
          <a:stretch>
            <a:fillRect/>
          </a:stretch>
        </p:blipFill>
        <p:spPr>
          <a:xfrm>
            <a:off x="839621" y="4072392"/>
            <a:ext cx="4360680" cy="2047674"/>
          </a:xfrm>
          <a:prstGeom prst="rect">
            <a:avLst/>
          </a:prstGeom>
        </p:spPr>
      </p:pic>
    </p:spTree>
    <p:extLst>
      <p:ext uri="{BB962C8B-B14F-4D97-AF65-F5344CB8AC3E}">
        <p14:creationId xmlns:p14="http://schemas.microsoft.com/office/powerpoint/2010/main" val="3337434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Back up</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9889F-35A5-43B8-BC7D-F2AEEAABC2EA}" type="datetime1">
              <a:rPr kumimoji="0" lang="zh-CN" altLang="en-US" sz="12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2024/5/17</a:t>
            </a:fld>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页脚占位符 3">
            <a:extLst>
              <a:ext uri="{FF2B5EF4-FFF2-40B4-BE49-F238E27FC236}">
                <a16:creationId xmlns:a16="http://schemas.microsoft.com/office/drawing/2014/main" id="{F5A9F1FB-CD01-44C2-A462-E03A354A6C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幻灯片标题</a:t>
            </a: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E389D-2142-40F6-A969-B44017970034}" type="slidenum">
              <a:rPr kumimoji="0" lang="zh-CN" altLang="en-US" sz="12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 name="图片 6">
            <a:extLst>
              <a:ext uri="{FF2B5EF4-FFF2-40B4-BE49-F238E27FC236}">
                <a16:creationId xmlns:a16="http://schemas.microsoft.com/office/drawing/2014/main" id="{F0476244-ECA2-439A-8FAB-82A38D35FCDF}"/>
              </a:ext>
            </a:extLst>
          </p:cNvPr>
          <p:cNvPicPr>
            <a:picLocks noChangeAspect="1"/>
          </p:cNvPicPr>
          <p:nvPr/>
        </p:nvPicPr>
        <p:blipFill>
          <a:blip r:embed="rId2"/>
          <a:stretch>
            <a:fillRect/>
          </a:stretch>
        </p:blipFill>
        <p:spPr>
          <a:xfrm>
            <a:off x="920685" y="2343170"/>
            <a:ext cx="6107558" cy="2771602"/>
          </a:xfrm>
          <a:prstGeom prst="rect">
            <a:avLst/>
          </a:prstGeom>
        </p:spPr>
      </p:pic>
      <p:pic>
        <p:nvPicPr>
          <p:cNvPr id="8" name="图片 7">
            <a:extLst>
              <a:ext uri="{FF2B5EF4-FFF2-40B4-BE49-F238E27FC236}">
                <a16:creationId xmlns:a16="http://schemas.microsoft.com/office/drawing/2014/main" id="{387AADB9-9EF0-4047-B445-131B14FD2196}"/>
              </a:ext>
            </a:extLst>
          </p:cNvPr>
          <p:cNvPicPr>
            <a:picLocks noChangeAspect="1"/>
          </p:cNvPicPr>
          <p:nvPr/>
        </p:nvPicPr>
        <p:blipFill>
          <a:blip r:embed="rId3"/>
          <a:stretch>
            <a:fillRect/>
          </a:stretch>
        </p:blipFill>
        <p:spPr>
          <a:xfrm>
            <a:off x="920685" y="5264611"/>
            <a:ext cx="6535062" cy="533474"/>
          </a:xfrm>
          <a:prstGeom prst="rect">
            <a:avLst/>
          </a:prstGeom>
        </p:spPr>
      </p:pic>
      <p:pic>
        <p:nvPicPr>
          <p:cNvPr id="9" name="图片 8">
            <a:extLst>
              <a:ext uri="{FF2B5EF4-FFF2-40B4-BE49-F238E27FC236}">
                <a16:creationId xmlns:a16="http://schemas.microsoft.com/office/drawing/2014/main" id="{B4A01362-07E3-4282-96C8-FDB653506196}"/>
              </a:ext>
            </a:extLst>
          </p:cNvPr>
          <p:cNvPicPr>
            <a:picLocks noChangeAspect="1"/>
          </p:cNvPicPr>
          <p:nvPr/>
        </p:nvPicPr>
        <p:blipFill>
          <a:blip r:embed="rId4"/>
          <a:stretch>
            <a:fillRect/>
          </a:stretch>
        </p:blipFill>
        <p:spPr>
          <a:xfrm>
            <a:off x="821529" y="1417143"/>
            <a:ext cx="5911345" cy="926027"/>
          </a:xfrm>
          <a:prstGeom prst="rect">
            <a:avLst/>
          </a:prstGeom>
        </p:spPr>
      </p:pic>
      <p:sp>
        <p:nvSpPr>
          <p:cNvPr id="10" name="文本框 9">
            <a:extLst>
              <a:ext uri="{FF2B5EF4-FFF2-40B4-BE49-F238E27FC236}">
                <a16:creationId xmlns:a16="http://schemas.microsoft.com/office/drawing/2014/main" id="{2685CA01-5D67-432A-9251-5D75CC914136}"/>
              </a:ext>
            </a:extLst>
          </p:cNvPr>
          <p:cNvSpPr txBox="1"/>
          <p:nvPr/>
        </p:nvSpPr>
        <p:spPr>
          <a:xfrm>
            <a:off x="8188750" y="2524090"/>
            <a:ext cx="308256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These are the general form of the first order. One can found the similar term in the paper [10,Cao,2022].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a16="http://schemas.microsoft.com/office/drawing/2014/main" id="{7B3ADF13-86BC-482D-8C77-BE44FB5AB894}"/>
              </a:ext>
            </a:extLst>
          </p:cNvPr>
          <p:cNvSpPr txBox="1"/>
          <p:nvPr/>
        </p:nvSpPr>
        <p:spPr>
          <a:xfrm>
            <a:off x="3616334" y="903930"/>
            <a:ext cx="5248266" cy="400110"/>
          </a:xfrm>
          <a:prstGeom prst="rect">
            <a:avLst/>
          </a:prstGeom>
          <a:noFill/>
        </p:spPr>
        <p:txBody>
          <a:bodyPr wrap="square" rtlCol="0">
            <a:spAutoFit/>
          </a:bodyPr>
          <a:lstStyle/>
          <a:p>
            <a:r>
              <a:rPr lang="en-US" altLang="zh-CN" sz="2000" b="1" dirty="0"/>
              <a:t>General form for spin-MHD in first order </a:t>
            </a:r>
            <a:endParaRPr lang="zh-CN" altLang="en-US" sz="2000" b="1" dirty="0"/>
          </a:p>
        </p:txBody>
      </p:sp>
    </p:spTree>
    <p:extLst>
      <p:ext uri="{BB962C8B-B14F-4D97-AF65-F5344CB8AC3E}">
        <p14:creationId xmlns:p14="http://schemas.microsoft.com/office/powerpoint/2010/main" val="2836663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Back up</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9889F-35A5-43B8-BC7D-F2AEEAABC2EA}" type="datetime1">
              <a:rPr kumimoji="0" lang="zh-CN" altLang="en-US" sz="12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2024/5/17</a:t>
            </a:fld>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页脚占位符 3">
            <a:extLst>
              <a:ext uri="{FF2B5EF4-FFF2-40B4-BE49-F238E27FC236}">
                <a16:creationId xmlns:a16="http://schemas.microsoft.com/office/drawing/2014/main" id="{F5A9F1FB-CD01-44C2-A462-E03A354A6C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幻灯片标题</a:t>
            </a: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E389D-2142-40F6-A969-B44017970034}" type="slidenum">
              <a:rPr kumimoji="0" lang="zh-CN" altLang="en-US" sz="12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9717AE81-8819-40EC-A8C8-D6B16C4563F9}"/>
              </a:ext>
            </a:extLst>
          </p:cNvPr>
          <p:cNvPicPr>
            <a:picLocks noChangeAspect="1"/>
          </p:cNvPicPr>
          <p:nvPr/>
        </p:nvPicPr>
        <p:blipFill>
          <a:blip r:embed="rId2"/>
          <a:stretch>
            <a:fillRect/>
          </a:stretch>
        </p:blipFill>
        <p:spPr>
          <a:xfrm>
            <a:off x="1500496" y="3661666"/>
            <a:ext cx="4810796" cy="2105319"/>
          </a:xfrm>
          <a:prstGeom prst="rect">
            <a:avLst/>
          </a:prstGeom>
        </p:spPr>
      </p:pic>
      <p:sp>
        <p:nvSpPr>
          <p:cNvPr id="12" name="文本框 11">
            <a:extLst>
              <a:ext uri="{FF2B5EF4-FFF2-40B4-BE49-F238E27FC236}">
                <a16:creationId xmlns:a16="http://schemas.microsoft.com/office/drawing/2014/main" id="{9EF9F70E-C09A-4461-8E67-C81157ACBB63}"/>
              </a:ext>
            </a:extLst>
          </p:cNvPr>
          <p:cNvSpPr txBox="1"/>
          <p:nvPr/>
        </p:nvSpPr>
        <p:spPr>
          <a:xfrm>
            <a:off x="1661363" y="1386031"/>
            <a:ext cx="8869273" cy="369332"/>
          </a:xfrm>
          <a:prstGeom prst="rect">
            <a:avLst/>
          </a:prstGeom>
          <a:noFill/>
        </p:spPr>
        <p:txBody>
          <a:bodyPr wrap="square" rtlCol="0">
            <a:spAutoFit/>
          </a:bodyPr>
          <a:lstStyle/>
          <a:p>
            <a:r>
              <a:rPr lang="en-US" altLang="zh-CN" dirty="0"/>
              <a:t>The solutions we obtained are</a:t>
            </a:r>
            <a:endParaRPr lang="zh-CN" altLang="en-US" dirty="0"/>
          </a:p>
        </p:txBody>
      </p:sp>
      <p:pic>
        <p:nvPicPr>
          <p:cNvPr id="13" name="图片 12">
            <a:extLst>
              <a:ext uri="{FF2B5EF4-FFF2-40B4-BE49-F238E27FC236}">
                <a16:creationId xmlns:a16="http://schemas.microsoft.com/office/drawing/2014/main" id="{9013AC98-C3EF-49E8-8AA6-6934813B8BCF}"/>
              </a:ext>
            </a:extLst>
          </p:cNvPr>
          <p:cNvPicPr>
            <a:picLocks noChangeAspect="1"/>
          </p:cNvPicPr>
          <p:nvPr/>
        </p:nvPicPr>
        <p:blipFill>
          <a:blip r:embed="rId3"/>
          <a:stretch>
            <a:fillRect/>
          </a:stretch>
        </p:blipFill>
        <p:spPr>
          <a:xfrm>
            <a:off x="7408931" y="1231857"/>
            <a:ext cx="2807968" cy="1608585"/>
          </a:xfrm>
          <a:prstGeom prst="rect">
            <a:avLst/>
          </a:prstGeom>
        </p:spPr>
      </p:pic>
      <p:pic>
        <p:nvPicPr>
          <p:cNvPr id="14" name="图片 13">
            <a:extLst>
              <a:ext uri="{FF2B5EF4-FFF2-40B4-BE49-F238E27FC236}">
                <a16:creationId xmlns:a16="http://schemas.microsoft.com/office/drawing/2014/main" id="{D2E1DF08-3A7F-4F73-A01C-FE46F31BD7AC}"/>
              </a:ext>
            </a:extLst>
          </p:cNvPr>
          <p:cNvPicPr>
            <a:picLocks noChangeAspect="1"/>
          </p:cNvPicPr>
          <p:nvPr/>
        </p:nvPicPr>
        <p:blipFill>
          <a:blip r:embed="rId4"/>
          <a:stretch>
            <a:fillRect/>
          </a:stretch>
        </p:blipFill>
        <p:spPr>
          <a:xfrm>
            <a:off x="7497977" y="2916746"/>
            <a:ext cx="2886098" cy="2009051"/>
          </a:xfrm>
          <a:prstGeom prst="rect">
            <a:avLst/>
          </a:prstGeom>
        </p:spPr>
      </p:pic>
      <p:pic>
        <p:nvPicPr>
          <p:cNvPr id="15" name="图片 14">
            <a:extLst>
              <a:ext uri="{FF2B5EF4-FFF2-40B4-BE49-F238E27FC236}">
                <a16:creationId xmlns:a16="http://schemas.microsoft.com/office/drawing/2014/main" id="{16B92730-5A02-43AC-84D7-FF46490BA12E}"/>
              </a:ext>
            </a:extLst>
          </p:cNvPr>
          <p:cNvPicPr>
            <a:picLocks noChangeAspect="1"/>
          </p:cNvPicPr>
          <p:nvPr/>
        </p:nvPicPr>
        <p:blipFill>
          <a:blip r:embed="rId5"/>
          <a:stretch>
            <a:fillRect/>
          </a:stretch>
        </p:blipFill>
        <p:spPr>
          <a:xfrm>
            <a:off x="7459620" y="4883462"/>
            <a:ext cx="2962811" cy="1611612"/>
          </a:xfrm>
          <a:prstGeom prst="rect">
            <a:avLst/>
          </a:prstGeom>
        </p:spPr>
      </p:pic>
      <p:pic>
        <p:nvPicPr>
          <p:cNvPr id="16" name="图片 15">
            <a:extLst>
              <a:ext uri="{FF2B5EF4-FFF2-40B4-BE49-F238E27FC236}">
                <a16:creationId xmlns:a16="http://schemas.microsoft.com/office/drawing/2014/main" id="{D1DC40CF-DEF8-42FE-AF97-CA8FC227BCB5}"/>
              </a:ext>
            </a:extLst>
          </p:cNvPr>
          <p:cNvPicPr>
            <a:picLocks noChangeAspect="1"/>
          </p:cNvPicPr>
          <p:nvPr/>
        </p:nvPicPr>
        <p:blipFill>
          <a:blip r:embed="rId6"/>
          <a:stretch>
            <a:fillRect/>
          </a:stretch>
        </p:blipFill>
        <p:spPr>
          <a:xfrm>
            <a:off x="1975101" y="2036150"/>
            <a:ext cx="3677163" cy="1400370"/>
          </a:xfrm>
          <a:prstGeom prst="rect">
            <a:avLst/>
          </a:prstGeom>
        </p:spPr>
      </p:pic>
    </p:spTree>
    <p:extLst>
      <p:ext uri="{BB962C8B-B14F-4D97-AF65-F5344CB8AC3E}">
        <p14:creationId xmlns:p14="http://schemas.microsoft.com/office/powerpoint/2010/main" val="1890062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8BC148-1633-48B2-97D1-B041D4C1218A}"/>
              </a:ext>
            </a:extLst>
          </p:cNvPr>
          <p:cNvSpPr>
            <a:spLocks noGrp="1"/>
          </p:cNvSpPr>
          <p:nvPr>
            <p:ph type="ctrTitle"/>
          </p:nvPr>
        </p:nvSpPr>
        <p:spPr/>
        <p:txBody>
          <a:bodyPr>
            <a:normAutofit fontScale="90000"/>
          </a:bodyPr>
          <a:lstStyle/>
          <a:p>
            <a:r>
              <a:rPr lang="en-US" altLang="zh-CN" dirty="0"/>
              <a:t>Background</a:t>
            </a:r>
            <a:endParaRPr lang="zh-CN" altLang="en-US" dirty="0"/>
          </a:p>
        </p:txBody>
      </p:sp>
    </p:spTree>
    <p:extLst>
      <p:ext uri="{BB962C8B-B14F-4D97-AF65-F5344CB8AC3E}">
        <p14:creationId xmlns:p14="http://schemas.microsoft.com/office/powerpoint/2010/main" val="2608291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7BEA37-F883-4676-8A31-F555D1DD5250}"/>
              </a:ext>
            </a:extLst>
          </p:cNvPr>
          <p:cNvSpPr>
            <a:spLocks noGrp="1"/>
          </p:cNvSpPr>
          <p:nvPr>
            <p:ph type="title"/>
          </p:nvPr>
        </p:nvSpPr>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F07C173E-A2BC-4F45-B64C-35D533DFD844}"/>
              </a:ext>
            </a:extLst>
          </p:cNvPr>
          <p:cNvSpPr>
            <a:spLocks noGrp="1"/>
          </p:cNvSpPr>
          <p:nvPr>
            <p:ph idx="1"/>
          </p:nvPr>
        </p:nvSpPr>
        <p:spPr>
          <a:xfrm>
            <a:off x="1005693" y="1854487"/>
            <a:ext cx="4620701" cy="4114514"/>
          </a:xfrm>
        </p:spPr>
        <p:txBody>
          <a:bodyPr>
            <a:normAutofit fontScale="70000" lnSpcReduction="20000"/>
          </a:bodyPr>
          <a:lstStyle/>
          <a:p>
            <a:pPr algn="just">
              <a:lnSpc>
                <a:spcPct val="150000"/>
              </a:lnSpc>
            </a:pPr>
            <a:r>
              <a:rPr lang="en-US" altLang="zh-CN" dirty="0">
                <a:latin typeface="+mn-ea"/>
                <a:ea typeface="+mn-ea"/>
              </a:rPr>
              <a:t>QGP is created in the heavy-ion collision in experiment. If the collision is non-central, there will be a large vorticity in the QGP.</a:t>
            </a:r>
          </a:p>
          <a:p>
            <a:pPr algn="just">
              <a:lnSpc>
                <a:spcPct val="150000"/>
              </a:lnSpc>
            </a:pPr>
            <a:r>
              <a:rPr lang="en-US" altLang="zh-CN" dirty="0">
                <a:latin typeface="+mn-ea"/>
                <a:ea typeface="+mn-ea"/>
              </a:rPr>
              <a:t>The vorticity may result in a magnetic field in non-central collision, which inspired the investigation of relativistic magnetic hydrodynamics (MHD) in high energy physics.</a:t>
            </a:r>
          </a:p>
        </p:txBody>
      </p:sp>
      <p:sp>
        <p:nvSpPr>
          <p:cNvPr id="4" name="日期占位符 3">
            <a:extLst>
              <a:ext uri="{FF2B5EF4-FFF2-40B4-BE49-F238E27FC236}">
                <a16:creationId xmlns:a16="http://schemas.microsoft.com/office/drawing/2014/main" id="{E538CCBA-DA52-4477-96F2-4C9A2EB45ECF}"/>
              </a:ext>
            </a:extLst>
          </p:cNvPr>
          <p:cNvSpPr>
            <a:spLocks noGrp="1"/>
          </p:cNvSpPr>
          <p:nvPr>
            <p:ph type="dt" sz="half" idx="10"/>
          </p:nvPr>
        </p:nvSpPr>
        <p:spPr/>
        <p:txBody>
          <a:bodyPr/>
          <a:lstStyle/>
          <a:p>
            <a:pPr defTabSz="457200"/>
            <a:fld id="{69F4819B-84BE-45DC-A677-96FF35CE8F44}" type="datetime1">
              <a:rPr lang="zh-CN" altLang="en-US">
                <a:solidFill>
                  <a:prstClr val="white"/>
                </a:solidFill>
              </a:rPr>
              <a:pPr defTabSz="457200"/>
              <a:t>2024/5/17</a:t>
            </a:fld>
            <a:endParaRPr lang="zh-CN" altLang="en-US">
              <a:solidFill>
                <a:prstClr val="white"/>
              </a:solidFill>
            </a:endParaRPr>
          </a:p>
        </p:txBody>
      </p:sp>
      <p:sp>
        <p:nvSpPr>
          <p:cNvPr id="6" name="灯片编号占位符 5">
            <a:extLst>
              <a:ext uri="{FF2B5EF4-FFF2-40B4-BE49-F238E27FC236}">
                <a16:creationId xmlns:a16="http://schemas.microsoft.com/office/drawing/2014/main" id="{434C3DE4-94D2-4C4C-B14F-4714F30C6433}"/>
              </a:ext>
            </a:extLst>
          </p:cNvPr>
          <p:cNvSpPr>
            <a:spLocks noGrp="1"/>
          </p:cNvSpPr>
          <p:nvPr>
            <p:ph type="sldNum" sz="quarter" idx="12"/>
          </p:nvPr>
        </p:nvSpPr>
        <p:spPr/>
        <p:txBody>
          <a:bodyPr/>
          <a:lstStyle/>
          <a:p>
            <a:pPr defTabSz="457200"/>
            <a:fld id="{35FE389D-2142-40F6-A969-B44017970034}" type="slidenum">
              <a:rPr lang="zh-CN" altLang="en-US">
                <a:solidFill>
                  <a:prstClr val="white"/>
                </a:solidFill>
              </a:rPr>
              <a:pPr defTabSz="457200"/>
              <a:t>4</a:t>
            </a:fld>
            <a:endParaRPr lang="zh-CN" altLang="en-US" dirty="0">
              <a:solidFill>
                <a:prstClr val="white"/>
              </a:solidFill>
            </a:endParaRPr>
          </a:p>
        </p:txBody>
      </p:sp>
      <p:sp>
        <p:nvSpPr>
          <p:cNvPr id="7" name="文本占位符 6">
            <a:extLst>
              <a:ext uri="{FF2B5EF4-FFF2-40B4-BE49-F238E27FC236}">
                <a16:creationId xmlns:a16="http://schemas.microsoft.com/office/drawing/2014/main" id="{D1706063-6759-4000-9550-88F066958A42}"/>
              </a:ext>
            </a:extLst>
          </p:cNvPr>
          <p:cNvSpPr>
            <a:spLocks noGrp="1"/>
          </p:cNvSpPr>
          <p:nvPr>
            <p:ph type="body" sz="quarter" idx="13"/>
          </p:nvPr>
        </p:nvSpPr>
        <p:spPr>
          <a:xfrm>
            <a:off x="1927225" y="1064625"/>
            <a:ext cx="8337550" cy="533400"/>
          </a:xfrm>
        </p:spPr>
        <p:txBody>
          <a:bodyPr/>
          <a:lstStyle/>
          <a:p>
            <a:r>
              <a:rPr lang="en-US" altLang="zh-CN" dirty="0"/>
              <a:t>Magnetic field and spin in Quark gluon plasma</a:t>
            </a:r>
            <a:endParaRPr lang="zh-CN" altLang="en-US" dirty="0"/>
          </a:p>
        </p:txBody>
      </p:sp>
      <p:sp>
        <p:nvSpPr>
          <p:cNvPr id="8" name="文本框 7">
            <a:extLst>
              <a:ext uri="{FF2B5EF4-FFF2-40B4-BE49-F238E27FC236}">
                <a16:creationId xmlns:a16="http://schemas.microsoft.com/office/drawing/2014/main" id="{7E30B78D-87D6-4A4D-BB1F-AD49D10A89E7}"/>
              </a:ext>
            </a:extLst>
          </p:cNvPr>
          <p:cNvSpPr txBox="1"/>
          <p:nvPr/>
        </p:nvSpPr>
        <p:spPr>
          <a:xfrm>
            <a:off x="6608885" y="5039379"/>
            <a:ext cx="4009384" cy="646331"/>
          </a:xfrm>
          <a:prstGeom prst="rect">
            <a:avLst/>
          </a:prstGeom>
          <a:noFill/>
        </p:spPr>
        <p:txBody>
          <a:bodyPr wrap="square" rtlCol="0">
            <a:spAutoFit/>
          </a:bodyPr>
          <a:lstStyle/>
          <a:p>
            <a:pPr defTabSz="457200"/>
            <a:r>
              <a:rPr lang="en-US" altLang="zh-CN" dirty="0">
                <a:solidFill>
                  <a:prstClr val="black"/>
                </a:solidFill>
                <a:latin typeface="Calibri" panose="020F0502020204030204"/>
                <a:ea typeface="等线" panose="02010600030101010101" pitchFamily="2" charset="-122"/>
              </a:rPr>
              <a:t>Figure 1: non-central collision of heavy ion</a:t>
            </a:r>
            <a:endParaRPr lang="zh-CN" altLang="en-US" dirty="0">
              <a:solidFill>
                <a:prstClr val="black"/>
              </a:solidFill>
              <a:latin typeface="Calibri" panose="020F0502020204030204"/>
              <a:ea typeface="等线" panose="02010600030101010101" pitchFamily="2" charset="-122"/>
            </a:endParaRPr>
          </a:p>
        </p:txBody>
      </p:sp>
      <p:pic>
        <p:nvPicPr>
          <p:cNvPr id="9" name="图片 8">
            <a:extLst>
              <a:ext uri="{FF2B5EF4-FFF2-40B4-BE49-F238E27FC236}">
                <a16:creationId xmlns:a16="http://schemas.microsoft.com/office/drawing/2014/main" id="{9C75DE88-CD02-43F8-8717-70F1422CFC5F}"/>
              </a:ext>
            </a:extLst>
          </p:cNvPr>
          <p:cNvPicPr>
            <a:picLocks noChangeAspect="1"/>
          </p:cNvPicPr>
          <p:nvPr/>
        </p:nvPicPr>
        <p:blipFill>
          <a:blip r:embed="rId2"/>
          <a:stretch>
            <a:fillRect/>
          </a:stretch>
        </p:blipFill>
        <p:spPr>
          <a:xfrm>
            <a:off x="6565607" y="1991706"/>
            <a:ext cx="3737859" cy="2901557"/>
          </a:xfrm>
          <a:prstGeom prst="rect">
            <a:avLst/>
          </a:prstGeom>
        </p:spPr>
      </p:pic>
      <p:sp>
        <p:nvSpPr>
          <p:cNvPr id="5" name="矩形 4">
            <a:extLst>
              <a:ext uri="{FF2B5EF4-FFF2-40B4-BE49-F238E27FC236}">
                <a16:creationId xmlns:a16="http://schemas.microsoft.com/office/drawing/2014/main" id="{B8CC05AE-B81D-40D3-B844-0D7099EB3436}"/>
              </a:ext>
            </a:extLst>
          </p:cNvPr>
          <p:cNvSpPr/>
          <p:nvPr/>
        </p:nvSpPr>
        <p:spPr>
          <a:xfrm>
            <a:off x="7241706" y="5368426"/>
            <a:ext cx="3100144" cy="307777"/>
          </a:xfrm>
          <a:prstGeom prst="rect">
            <a:avLst/>
          </a:prstGeom>
        </p:spPr>
        <p:txBody>
          <a:bodyPr wrap="none">
            <a:spAutoFit/>
          </a:bodyPr>
          <a:lstStyle/>
          <a:p>
            <a:r>
              <a:rPr lang="en-US" altLang="zh-CN" sz="1400" dirty="0">
                <a:solidFill>
                  <a:schemeClr val="accent6">
                    <a:lumMod val="50000"/>
                  </a:schemeClr>
                </a:solidFill>
              </a:rPr>
              <a:t>Liang-Wang, et al. arXiv:0410079 (2004)</a:t>
            </a:r>
            <a:endParaRPr lang="zh-CN" altLang="en-US" sz="1400" dirty="0">
              <a:solidFill>
                <a:schemeClr val="accent6">
                  <a:lumMod val="50000"/>
                </a:schemeClr>
              </a:solidFill>
            </a:endParaRPr>
          </a:p>
        </p:txBody>
      </p:sp>
      <p:sp>
        <p:nvSpPr>
          <p:cNvPr id="13" name="矩形 12">
            <a:extLst>
              <a:ext uri="{FF2B5EF4-FFF2-40B4-BE49-F238E27FC236}">
                <a16:creationId xmlns:a16="http://schemas.microsoft.com/office/drawing/2014/main" id="{A97A8C14-4FC2-4C65-8105-4A137FC32E3A}"/>
              </a:ext>
            </a:extLst>
          </p:cNvPr>
          <p:cNvSpPr/>
          <p:nvPr/>
        </p:nvSpPr>
        <p:spPr>
          <a:xfrm>
            <a:off x="3571893" y="3011597"/>
            <a:ext cx="2804935" cy="861774"/>
          </a:xfrm>
          <a:prstGeom prst="rect">
            <a:avLst/>
          </a:prstGeom>
        </p:spPr>
        <p:txBody>
          <a:bodyPr wrap="none">
            <a:spAutoFit/>
          </a:bodyPr>
          <a:lstStyle/>
          <a:p>
            <a:r>
              <a:rPr lang="en-US" altLang="zh-CN" sz="1200" dirty="0" err="1">
                <a:solidFill>
                  <a:schemeClr val="accent6">
                    <a:lumMod val="50000"/>
                  </a:schemeClr>
                </a:solidFill>
              </a:rPr>
              <a:t>Armas</a:t>
            </a:r>
            <a:r>
              <a:rPr lang="en-US" altLang="zh-CN" sz="1200" dirty="0">
                <a:solidFill>
                  <a:schemeClr val="accent6">
                    <a:lumMod val="50000"/>
                  </a:schemeClr>
                </a:solidFill>
              </a:rPr>
              <a:t>, et</a:t>
            </a:r>
            <a:r>
              <a:rPr lang="zh-CN" altLang="en-US" sz="1200" dirty="0">
                <a:solidFill>
                  <a:schemeClr val="accent6">
                    <a:lumMod val="50000"/>
                  </a:schemeClr>
                </a:solidFill>
              </a:rPr>
              <a:t> </a:t>
            </a:r>
            <a:r>
              <a:rPr lang="en-US" altLang="zh-CN" sz="1200" dirty="0">
                <a:solidFill>
                  <a:schemeClr val="accent6">
                    <a:lumMod val="50000"/>
                  </a:schemeClr>
                </a:solidFill>
              </a:rPr>
              <a:t>al. arXiv:2201.06847 (2022)</a:t>
            </a:r>
          </a:p>
          <a:p>
            <a:r>
              <a:rPr lang="en-US" altLang="zh-CN" sz="1200" dirty="0" err="1">
                <a:solidFill>
                  <a:schemeClr val="accent6">
                    <a:lumMod val="50000"/>
                  </a:schemeClr>
                </a:solidFill>
              </a:rPr>
              <a:t>Grozdanov</a:t>
            </a:r>
            <a:r>
              <a:rPr lang="en-US" altLang="zh-CN" sz="1200" dirty="0">
                <a:solidFill>
                  <a:schemeClr val="accent6">
                    <a:lumMod val="50000"/>
                  </a:schemeClr>
                </a:solidFill>
              </a:rPr>
              <a:t>, et al. arXiv:1610.07392 (2016)</a:t>
            </a:r>
            <a:endParaRPr lang="zh-CN" altLang="en-US" sz="1200" dirty="0">
              <a:solidFill>
                <a:schemeClr val="accent6">
                  <a:lumMod val="50000"/>
                </a:schemeClr>
              </a:solidFill>
            </a:endParaRPr>
          </a:p>
          <a:p>
            <a:r>
              <a:rPr lang="en-US" altLang="zh-CN" sz="1200" dirty="0" err="1">
                <a:solidFill>
                  <a:schemeClr val="accent6">
                    <a:lumMod val="50000"/>
                  </a:schemeClr>
                </a:solidFill>
              </a:rPr>
              <a:t>Hongo</a:t>
            </a:r>
            <a:r>
              <a:rPr lang="en-US" altLang="zh-CN" sz="1200" dirty="0">
                <a:solidFill>
                  <a:schemeClr val="accent6">
                    <a:lumMod val="50000"/>
                  </a:schemeClr>
                </a:solidFill>
              </a:rPr>
              <a:t>, et al. arXiv:2107.14231 (2021)</a:t>
            </a:r>
            <a:endParaRPr lang="zh-CN" altLang="en-US" sz="1200" dirty="0">
              <a:solidFill>
                <a:schemeClr val="accent6">
                  <a:lumMod val="50000"/>
                </a:schemeClr>
              </a:solidFill>
            </a:endParaRPr>
          </a:p>
          <a:p>
            <a:endParaRPr lang="zh-CN" altLang="en-US" sz="1400" dirty="0">
              <a:solidFill>
                <a:schemeClr val="accent6">
                  <a:lumMod val="50000"/>
                </a:schemeClr>
              </a:solidFill>
            </a:endParaRPr>
          </a:p>
        </p:txBody>
      </p:sp>
    </p:spTree>
    <p:extLst>
      <p:ext uri="{BB962C8B-B14F-4D97-AF65-F5344CB8AC3E}">
        <p14:creationId xmlns:p14="http://schemas.microsoft.com/office/powerpoint/2010/main" val="2862686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7BEA37-F883-4676-8A31-F555D1DD5250}"/>
              </a:ext>
            </a:extLst>
          </p:cNvPr>
          <p:cNvSpPr>
            <a:spLocks noGrp="1"/>
          </p:cNvSpPr>
          <p:nvPr>
            <p:ph type="title"/>
          </p:nvPr>
        </p:nvSpPr>
        <p:spPr/>
        <p:txBody>
          <a:bodyPr/>
          <a:lstStyle/>
          <a:p>
            <a:r>
              <a:rPr lang="en-US" altLang="zh-CN" dirty="0"/>
              <a:t>Background</a:t>
            </a:r>
            <a:endParaRPr lang="zh-CN" altLang="en-US" dirty="0"/>
          </a:p>
        </p:txBody>
      </p:sp>
      <p:sp>
        <p:nvSpPr>
          <p:cNvPr id="4" name="日期占位符 3">
            <a:extLst>
              <a:ext uri="{FF2B5EF4-FFF2-40B4-BE49-F238E27FC236}">
                <a16:creationId xmlns:a16="http://schemas.microsoft.com/office/drawing/2014/main" id="{E538CCBA-DA52-4477-96F2-4C9A2EB45ECF}"/>
              </a:ext>
            </a:extLst>
          </p:cNvPr>
          <p:cNvSpPr>
            <a:spLocks noGrp="1"/>
          </p:cNvSpPr>
          <p:nvPr>
            <p:ph type="dt" sz="half" idx="10"/>
          </p:nvPr>
        </p:nvSpPr>
        <p:spPr/>
        <p:txBody>
          <a:bodyPr/>
          <a:lstStyle/>
          <a:p>
            <a:pPr defTabSz="457200"/>
            <a:fld id="{69F4819B-84BE-45DC-A677-96FF35CE8F44}" type="datetime1">
              <a:rPr lang="zh-CN" altLang="en-US">
                <a:solidFill>
                  <a:prstClr val="white"/>
                </a:solidFill>
              </a:rPr>
              <a:pPr defTabSz="457200"/>
              <a:t>2024/5/17</a:t>
            </a:fld>
            <a:endParaRPr lang="zh-CN" altLang="en-US">
              <a:solidFill>
                <a:prstClr val="white"/>
              </a:solidFill>
            </a:endParaRPr>
          </a:p>
        </p:txBody>
      </p:sp>
      <p:sp>
        <p:nvSpPr>
          <p:cNvPr id="6" name="灯片编号占位符 5">
            <a:extLst>
              <a:ext uri="{FF2B5EF4-FFF2-40B4-BE49-F238E27FC236}">
                <a16:creationId xmlns:a16="http://schemas.microsoft.com/office/drawing/2014/main" id="{434C3DE4-94D2-4C4C-B14F-4714F30C6433}"/>
              </a:ext>
            </a:extLst>
          </p:cNvPr>
          <p:cNvSpPr>
            <a:spLocks noGrp="1"/>
          </p:cNvSpPr>
          <p:nvPr>
            <p:ph type="sldNum" sz="quarter" idx="12"/>
          </p:nvPr>
        </p:nvSpPr>
        <p:spPr/>
        <p:txBody>
          <a:bodyPr/>
          <a:lstStyle/>
          <a:p>
            <a:pPr defTabSz="457200"/>
            <a:fld id="{35FE389D-2142-40F6-A969-B44017970034}" type="slidenum">
              <a:rPr lang="zh-CN" altLang="en-US">
                <a:solidFill>
                  <a:prstClr val="white"/>
                </a:solidFill>
              </a:rPr>
              <a:pPr defTabSz="457200"/>
              <a:t>5</a:t>
            </a:fld>
            <a:endParaRPr lang="zh-CN" altLang="en-US" dirty="0">
              <a:solidFill>
                <a:prstClr val="white"/>
              </a:solidFill>
            </a:endParaRPr>
          </a:p>
        </p:txBody>
      </p:sp>
      <p:sp>
        <p:nvSpPr>
          <p:cNvPr id="12" name="内容占位符 11">
            <a:extLst>
              <a:ext uri="{FF2B5EF4-FFF2-40B4-BE49-F238E27FC236}">
                <a16:creationId xmlns:a16="http://schemas.microsoft.com/office/drawing/2014/main" id="{E5984DA5-2FD1-4419-9A78-35A01AE31E43}"/>
              </a:ext>
            </a:extLst>
          </p:cNvPr>
          <p:cNvSpPr>
            <a:spLocks noGrp="1"/>
          </p:cNvSpPr>
          <p:nvPr>
            <p:ph idx="1"/>
          </p:nvPr>
        </p:nvSpPr>
        <p:spPr>
          <a:xfrm>
            <a:off x="1274155" y="1918318"/>
            <a:ext cx="9427712" cy="3377217"/>
          </a:xfrm>
        </p:spPr>
        <p:txBody>
          <a:bodyPr/>
          <a:lstStyle/>
          <a:p>
            <a:r>
              <a:rPr lang="en-US" altLang="zh-CN" sz="2400" dirty="0">
                <a:latin typeface="+mn-ea"/>
                <a:ea typeface="+mn-ea"/>
                <a:cs typeface="萝莉体 第二版" panose="02000500000000000000" pitchFamily="2" charset="-122"/>
              </a:rPr>
              <a:t>The solution for leading order MHD at arbitrary angle is already obtained. (where angle means the angle between the orient of magnetic field and the wave vector. )</a:t>
            </a:r>
          </a:p>
          <a:p>
            <a:pPr marL="0" indent="0">
              <a:buNone/>
            </a:pPr>
            <a:endParaRPr lang="en-US" altLang="zh-CN" sz="2400" dirty="0">
              <a:latin typeface="+mn-ea"/>
              <a:ea typeface="+mn-ea"/>
              <a:cs typeface="萝莉体 第二版" panose="02000500000000000000" pitchFamily="2" charset="-122"/>
            </a:endParaRPr>
          </a:p>
          <a:p>
            <a:r>
              <a:rPr lang="en-US" altLang="zh-CN" sz="2400" dirty="0">
                <a:latin typeface="+mn-ea"/>
                <a:ea typeface="+mn-ea"/>
                <a:cs typeface="萝莉体 第二版" panose="02000500000000000000" pitchFamily="2" charset="-122"/>
              </a:rPr>
              <a:t>The solution for first order MHD at two specific angle </a:t>
            </a:r>
            <a:r>
              <a:rPr lang="zh-CN" altLang="en-US" sz="2400" dirty="0">
                <a:latin typeface="+mn-ea"/>
                <a:ea typeface="+mn-ea"/>
                <a:cs typeface="萝莉体 第二版" panose="02000500000000000000" pitchFamily="2" charset="-122"/>
              </a:rPr>
              <a:t>𝜃</a:t>
            </a:r>
            <a:r>
              <a:rPr lang="en-US" altLang="zh-CN" sz="2400" dirty="0">
                <a:latin typeface="+mn-ea"/>
                <a:ea typeface="+mn-ea"/>
                <a:cs typeface="萝莉体 第二版" panose="02000500000000000000" pitchFamily="2" charset="-122"/>
              </a:rPr>
              <a:t>=0 and </a:t>
            </a:r>
            <a:r>
              <a:rPr lang="zh-CN" altLang="en-US" sz="2400" dirty="0">
                <a:latin typeface="+mn-ea"/>
                <a:ea typeface="+mn-ea"/>
                <a:cs typeface="萝莉体 第二版" panose="02000500000000000000" pitchFamily="2" charset="-122"/>
              </a:rPr>
              <a:t>𝜋</a:t>
            </a:r>
            <a:r>
              <a:rPr lang="en-US" altLang="zh-CN" sz="2400" dirty="0">
                <a:latin typeface="+mn-ea"/>
                <a:ea typeface="+mn-ea"/>
                <a:cs typeface="萝莉体 第二版" panose="02000500000000000000" pitchFamily="2" charset="-122"/>
              </a:rPr>
              <a:t>/2 have already been calculated. However, the solution at </a:t>
            </a:r>
            <a:r>
              <a:rPr lang="zh-CN" altLang="en-US" sz="2400" dirty="0">
                <a:latin typeface="+mn-ea"/>
                <a:cs typeface="萝莉体 第二版" panose="02000500000000000000" pitchFamily="2" charset="-122"/>
              </a:rPr>
              <a:t>𝜋</a:t>
            </a:r>
            <a:r>
              <a:rPr lang="en-US" altLang="zh-CN" sz="2400" dirty="0">
                <a:latin typeface="+mn-ea"/>
                <a:cs typeface="萝莉体 第二版" panose="02000500000000000000" pitchFamily="2" charset="-122"/>
              </a:rPr>
              <a:t>/2 are inconsistent. </a:t>
            </a:r>
            <a:endParaRPr lang="en-US" altLang="zh-CN" sz="2400" dirty="0">
              <a:latin typeface="+mn-ea"/>
              <a:ea typeface="+mn-ea"/>
              <a:cs typeface="萝莉体 第二版" panose="02000500000000000000" pitchFamily="2" charset="-122"/>
            </a:endParaRPr>
          </a:p>
          <a:p>
            <a:endParaRPr lang="en-US" altLang="zh-CN" dirty="0"/>
          </a:p>
          <a:p>
            <a:endParaRPr lang="zh-CN" altLang="en-US" dirty="0"/>
          </a:p>
        </p:txBody>
      </p:sp>
      <p:sp>
        <p:nvSpPr>
          <p:cNvPr id="15" name="文本占位符 14">
            <a:extLst>
              <a:ext uri="{FF2B5EF4-FFF2-40B4-BE49-F238E27FC236}">
                <a16:creationId xmlns:a16="http://schemas.microsoft.com/office/drawing/2014/main" id="{A5807696-8AA0-4730-94DB-84739E31A7E3}"/>
              </a:ext>
            </a:extLst>
          </p:cNvPr>
          <p:cNvSpPr>
            <a:spLocks noGrp="1"/>
          </p:cNvSpPr>
          <p:nvPr>
            <p:ph type="body" sz="quarter" idx="13"/>
          </p:nvPr>
        </p:nvSpPr>
        <p:spPr>
          <a:xfrm>
            <a:off x="344977" y="989555"/>
            <a:ext cx="11116733" cy="533400"/>
          </a:xfrm>
        </p:spPr>
        <p:txBody>
          <a:bodyPr/>
          <a:lstStyle/>
          <a:p>
            <a:r>
              <a:rPr lang="en-US" altLang="zh-CN" dirty="0"/>
              <a:t>Previous works</a:t>
            </a:r>
            <a:endParaRPr lang="zh-CN" altLang="en-US" dirty="0"/>
          </a:p>
        </p:txBody>
      </p:sp>
      <p:sp>
        <p:nvSpPr>
          <p:cNvPr id="16" name="文本框 15">
            <a:extLst>
              <a:ext uri="{FF2B5EF4-FFF2-40B4-BE49-F238E27FC236}">
                <a16:creationId xmlns:a16="http://schemas.microsoft.com/office/drawing/2014/main" id="{1FA26B3C-FF9E-49F1-98EE-942C26374D2B}"/>
              </a:ext>
            </a:extLst>
          </p:cNvPr>
          <p:cNvSpPr txBox="1"/>
          <p:nvPr/>
        </p:nvSpPr>
        <p:spPr>
          <a:xfrm>
            <a:off x="4202206" y="2978228"/>
            <a:ext cx="3618096" cy="307777"/>
          </a:xfrm>
          <a:prstGeom prst="rect">
            <a:avLst/>
          </a:prstGeom>
          <a:noFill/>
        </p:spPr>
        <p:txBody>
          <a:bodyPr wrap="square" rtlCol="0">
            <a:spAutoFit/>
          </a:bodyPr>
          <a:lstStyle/>
          <a:p>
            <a:r>
              <a:rPr lang="en-US" altLang="zh-CN" sz="1400" dirty="0">
                <a:solidFill>
                  <a:schemeClr val="accent6">
                    <a:lumMod val="50000"/>
                  </a:schemeClr>
                </a:solidFill>
              </a:rPr>
              <a:t>Biswas, et al. arXiv:2007.05431 (2020)</a:t>
            </a:r>
            <a:endParaRPr lang="zh-CN" altLang="en-US" sz="1400" dirty="0">
              <a:solidFill>
                <a:schemeClr val="accent6">
                  <a:lumMod val="50000"/>
                </a:schemeClr>
              </a:solidFill>
            </a:endParaRPr>
          </a:p>
        </p:txBody>
      </p:sp>
      <p:sp>
        <p:nvSpPr>
          <p:cNvPr id="17" name="文本框 16">
            <a:extLst>
              <a:ext uri="{FF2B5EF4-FFF2-40B4-BE49-F238E27FC236}">
                <a16:creationId xmlns:a16="http://schemas.microsoft.com/office/drawing/2014/main" id="{78FC6D43-128C-4508-824E-706E7E2F9186}"/>
              </a:ext>
            </a:extLst>
          </p:cNvPr>
          <p:cNvSpPr txBox="1"/>
          <p:nvPr/>
        </p:nvSpPr>
        <p:spPr>
          <a:xfrm>
            <a:off x="4009629" y="4345915"/>
            <a:ext cx="3618096" cy="738664"/>
          </a:xfrm>
          <a:prstGeom prst="rect">
            <a:avLst/>
          </a:prstGeom>
          <a:noFill/>
        </p:spPr>
        <p:txBody>
          <a:bodyPr wrap="square" rtlCol="0">
            <a:spAutoFit/>
          </a:bodyPr>
          <a:lstStyle/>
          <a:p>
            <a:r>
              <a:rPr lang="en-US" altLang="zh-CN" sz="1400" dirty="0" err="1">
                <a:solidFill>
                  <a:schemeClr val="accent6">
                    <a:lumMod val="50000"/>
                  </a:schemeClr>
                </a:solidFill>
              </a:rPr>
              <a:t>Grozdanov</a:t>
            </a:r>
            <a:r>
              <a:rPr lang="en-US" altLang="zh-CN" sz="1400" dirty="0">
                <a:solidFill>
                  <a:schemeClr val="accent6">
                    <a:lumMod val="50000"/>
                  </a:schemeClr>
                </a:solidFill>
              </a:rPr>
              <a:t>, et al. arXiv:1610.07392 (2017)</a:t>
            </a:r>
          </a:p>
          <a:p>
            <a:r>
              <a:rPr lang="en-US" altLang="zh-CN" sz="1400" dirty="0" err="1">
                <a:solidFill>
                  <a:schemeClr val="accent6">
                    <a:lumMod val="50000"/>
                  </a:schemeClr>
                </a:solidFill>
              </a:rPr>
              <a:t>Armas</a:t>
            </a:r>
            <a:r>
              <a:rPr lang="en-US" altLang="zh-CN" sz="1400" dirty="0">
                <a:solidFill>
                  <a:schemeClr val="accent6">
                    <a:lumMod val="50000"/>
                  </a:schemeClr>
                </a:solidFill>
              </a:rPr>
              <a:t>, et al. arXiv:2201.06847 (2022)</a:t>
            </a:r>
          </a:p>
          <a:p>
            <a:r>
              <a:rPr lang="en-US" altLang="zh-CN" sz="1400" dirty="0" err="1">
                <a:solidFill>
                  <a:schemeClr val="accent6">
                    <a:lumMod val="50000"/>
                  </a:schemeClr>
                </a:solidFill>
              </a:rPr>
              <a:t>Kovtun</a:t>
            </a:r>
            <a:r>
              <a:rPr lang="en-US" altLang="zh-CN" sz="1400" dirty="0">
                <a:solidFill>
                  <a:schemeClr val="accent6">
                    <a:lumMod val="50000"/>
                  </a:schemeClr>
                </a:solidFill>
              </a:rPr>
              <a:t>, et al. arxiv:1703.08757(2017)</a:t>
            </a:r>
          </a:p>
        </p:txBody>
      </p:sp>
    </p:spTree>
    <p:extLst>
      <p:ext uri="{BB962C8B-B14F-4D97-AF65-F5344CB8AC3E}">
        <p14:creationId xmlns:p14="http://schemas.microsoft.com/office/powerpoint/2010/main" val="541788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8BC148-1633-48B2-97D1-B041D4C1218A}"/>
              </a:ext>
            </a:extLst>
          </p:cNvPr>
          <p:cNvSpPr>
            <a:spLocks noGrp="1"/>
          </p:cNvSpPr>
          <p:nvPr>
            <p:ph type="ctrTitle"/>
          </p:nvPr>
        </p:nvSpPr>
        <p:spPr>
          <a:xfrm>
            <a:off x="689807" y="2465249"/>
            <a:ext cx="8530393" cy="681037"/>
          </a:xfrm>
        </p:spPr>
        <p:txBody>
          <a:bodyPr>
            <a:noAutofit/>
          </a:bodyPr>
          <a:lstStyle/>
          <a:p>
            <a:pPr algn="just">
              <a:lnSpc>
                <a:spcPct val="150000"/>
              </a:lnSpc>
            </a:pPr>
            <a:r>
              <a:rPr lang="en-US" altLang="zh-CN" sz="4000" dirty="0"/>
              <a:t>Perturbation Method in MHD</a:t>
            </a:r>
          </a:p>
        </p:txBody>
      </p:sp>
    </p:spTree>
    <p:extLst>
      <p:ext uri="{BB962C8B-B14F-4D97-AF65-F5344CB8AC3E}">
        <p14:creationId xmlns:p14="http://schemas.microsoft.com/office/powerpoint/2010/main" val="1489810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Result of 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7</a:t>
            </a:fld>
            <a:endParaRPr lang="zh-CN" altLang="en-US" dirty="0"/>
          </a:p>
        </p:txBody>
      </p:sp>
      <p:sp>
        <p:nvSpPr>
          <p:cNvPr id="16" name="文本框 15">
            <a:extLst>
              <a:ext uri="{FF2B5EF4-FFF2-40B4-BE49-F238E27FC236}">
                <a16:creationId xmlns:a16="http://schemas.microsoft.com/office/drawing/2014/main" id="{6ED60764-CD39-4EDA-A7E6-BFCA6EE252BF}"/>
              </a:ext>
            </a:extLst>
          </p:cNvPr>
          <p:cNvSpPr txBox="1"/>
          <p:nvPr/>
        </p:nvSpPr>
        <p:spPr>
          <a:xfrm>
            <a:off x="1939781" y="1875489"/>
            <a:ext cx="8239392" cy="646331"/>
          </a:xfrm>
          <a:prstGeom prst="rect">
            <a:avLst/>
          </a:prstGeom>
          <a:noFill/>
        </p:spPr>
        <p:txBody>
          <a:bodyPr wrap="square" rtlCol="0">
            <a:spAutoFit/>
          </a:bodyPr>
          <a:lstStyle/>
          <a:p>
            <a:r>
              <a:rPr lang="en-US" altLang="zh-CN" dirty="0"/>
              <a:t>The MHD stems from the conservation law for the energy-momentum tensor and magnetic flux</a:t>
            </a:r>
            <a:endParaRPr lang="zh-CN" altLang="en-US" dirty="0"/>
          </a:p>
        </p:txBody>
      </p:sp>
      <p:pic>
        <p:nvPicPr>
          <p:cNvPr id="22" name="图片 21">
            <a:extLst>
              <a:ext uri="{FF2B5EF4-FFF2-40B4-BE49-F238E27FC236}">
                <a16:creationId xmlns:a16="http://schemas.microsoft.com/office/drawing/2014/main" id="{5A3C5077-8D69-4451-830A-EAE4565B108F}"/>
              </a:ext>
            </a:extLst>
          </p:cNvPr>
          <p:cNvPicPr>
            <a:picLocks noChangeAspect="1"/>
          </p:cNvPicPr>
          <p:nvPr/>
        </p:nvPicPr>
        <p:blipFill>
          <a:blip r:embed="rId2"/>
          <a:stretch>
            <a:fillRect/>
          </a:stretch>
        </p:blipFill>
        <p:spPr>
          <a:xfrm>
            <a:off x="4479278" y="2521820"/>
            <a:ext cx="3236095" cy="517062"/>
          </a:xfrm>
          <a:prstGeom prst="rect">
            <a:avLst/>
          </a:prstGeom>
        </p:spPr>
      </p:pic>
      <p:sp>
        <p:nvSpPr>
          <p:cNvPr id="25" name="文本框 24">
            <a:extLst>
              <a:ext uri="{FF2B5EF4-FFF2-40B4-BE49-F238E27FC236}">
                <a16:creationId xmlns:a16="http://schemas.microsoft.com/office/drawing/2014/main" id="{727EAC33-3C37-48DB-8E4C-54E905ED385B}"/>
              </a:ext>
            </a:extLst>
          </p:cNvPr>
          <p:cNvSpPr txBox="1"/>
          <p:nvPr/>
        </p:nvSpPr>
        <p:spPr>
          <a:xfrm>
            <a:off x="1939781" y="3231454"/>
            <a:ext cx="8611926" cy="646331"/>
          </a:xfrm>
          <a:prstGeom prst="rect">
            <a:avLst/>
          </a:prstGeom>
          <a:noFill/>
        </p:spPr>
        <p:txBody>
          <a:bodyPr wrap="square" rtlCol="0">
            <a:spAutoFit/>
          </a:bodyPr>
          <a:lstStyle/>
          <a:p>
            <a:r>
              <a:rPr lang="en-US" altLang="zh-CN" dirty="0"/>
              <a:t>Conserved current can</a:t>
            </a:r>
            <a:r>
              <a:rPr lang="zh-CN" altLang="en-US" dirty="0"/>
              <a:t> </a:t>
            </a:r>
            <a:r>
              <a:rPr lang="en-US" altLang="zh-CN" dirty="0"/>
              <a:t>be</a:t>
            </a:r>
            <a:r>
              <a:rPr lang="zh-CN" altLang="en-US" dirty="0"/>
              <a:t> </a:t>
            </a:r>
            <a:r>
              <a:rPr lang="en-US" altLang="zh-CN" dirty="0"/>
              <a:t>expressed with conserved charges and thermodynamic variable </a:t>
            </a:r>
            <a:endParaRPr lang="zh-CN" altLang="en-US" dirty="0"/>
          </a:p>
        </p:txBody>
      </p:sp>
      <p:sp>
        <p:nvSpPr>
          <p:cNvPr id="26" name="文本框 25">
            <a:extLst>
              <a:ext uri="{FF2B5EF4-FFF2-40B4-BE49-F238E27FC236}">
                <a16:creationId xmlns:a16="http://schemas.microsoft.com/office/drawing/2014/main" id="{3A1AEC11-A4FE-44F0-B8BA-2403DA4E25DD}"/>
              </a:ext>
            </a:extLst>
          </p:cNvPr>
          <p:cNvSpPr txBox="1"/>
          <p:nvPr/>
        </p:nvSpPr>
        <p:spPr>
          <a:xfrm>
            <a:off x="1939781" y="5176783"/>
            <a:ext cx="8442592" cy="646331"/>
          </a:xfrm>
          <a:prstGeom prst="rect">
            <a:avLst/>
          </a:prstGeom>
          <a:noFill/>
        </p:spPr>
        <p:txBody>
          <a:bodyPr wrap="square" rtlCol="0">
            <a:spAutoFit/>
          </a:bodyPr>
          <a:lstStyle/>
          <a:p>
            <a:r>
              <a:rPr lang="en-US" altLang="zh-CN" dirty="0"/>
              <a:t>By expanding the conserved current to certain order and using linear mode analysis, one obtain the equations for the system.</a:t>
            </a:r>
            <a:endParaRPr lang="zh-CN" altLang="en-US" dirty="0"/>
          </a:p>
        </p:txBody>
      </p:sp>
      <p:pic>
        <p:nvPicPr>
          <p:cNvPr id="27" name="图片 26">
            <a:extLst>
              <a:ext uri="{FF2B5EF4-FFF2-40B4-BE49-F238E27FC236}">
                <a16:creationId xmlns:a16="http://schemas.microsoft.com/office/drawing/2014/main" id="{A34C843D-9F8F-4539-9A33-44E9A4AB208D}"/>
              </a:ext>
            </a:extLst>
          </p:cNvPr>
          <p:cNvPicPr>
            <a:picLocks noChangeAspect="1"/>
          </p:cNvPicPr>
          <p:nvPr/>
        </p:nvPicPr>
        <p:blipFill>
          <a:blip r:embed="rId3"/>
          <a:stretch>
            <a:fillRect/>
          </a:stretch>
        </p:blipFill>
        <p:spPr>
          <a:xfrm>
            <a:off x="3443826" y="3877785"/>
            <a:ext cx="5306997" cy="1226836"/>
          </a:xfrm>
          <a:prstGeom prst="rect">
            <a:avLst/>
          </a:prstGeom>
        </p:spPr>
      </p:pic>
      <p:pic>
        <p:nvPicPr>
          <p:cNvPr id="28" name="图片 27">
            <a:extLst>
              <a:ext uri="{FF2B5EF4-FFF2-40B4-BE49-F238E27FC236}">
                <a16:creationId xmlns:a16="http://schemas.microsoft.com/office/drawing/2014/main" id="{76CE1CA8-7501-45EC-880B-B0D01E229839}"/>
              </a:ext>
            </a:extLst>
          </p:cNvPr>
          <p:cNvPicPr>
            <a:picLocks noChangeAspect="1"/>
          </p:cNvPicPr>
          <p:nvPr/>
        </p:nvPicPr>
        <p:blipFill>
          <a:blip r:embed="rId4"/>
          <a:stretch>
            <a:fillRect/>
          </a:stretch>
        </p:blipFill>
        <p:spPr>
          <a:xfrm>
            <a:off x="9790061" y="4164737"/>
            <a:ext cx="1667579" cy="386777"/>
          </a:xfrm>
          <a:prstGeom prst="rect">
            <a:avLst/>
          </a:prstGeom>
        </p:spPr>
      </p:pic>
      <p:cxnSp>
        <p:nvCxnSpPr>
          <p:cNvPr id="7" name="直接箭头连接符 6">
            <a:extLst>
              <a:ext uri="{FF2B5EF4-FFF2-40B4-BE49-F238E27FC236}">
                <a16:creationId xmlns:a16="http://schemas.microsoft.com/office/drawing/2014/main" id="{3B833685-E718-44A6-81F2-74D5201C03B6}"/>
              </a:ext>
            </a:extLst>
          </p:cNvPr>
          <p:cNvCxnSpPr>
            <a:cxnSpLocks/>
          </p:cNvCxnSpPr>
          <p:nvPr/>
        </p:nvCxnSpPr>
        <p:spPr>
          <a:xfrm flipH="1">
            <a:off x="8638240" y="4645053"/>
            <a:ext cx="9906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id="{83BB4292-6D50-4EC6-BFEC-B3C0E0B07EF4}"/>
              </a:ext>
            </a:extLst>
          </p:cNvPr>
          <p:cNvSpPr txBox="1"/>
          <p:nvPr/>
        </p:nvSpPr>
        <p:spPr>
          <a:xfrm>
            <a:off x="2414577" y="1029104"/>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Conservation laws and Constitutive equation</a:t>
            </a:r>
            <a:endParaRPr lang="zh-CN" altLang="en-US" sz="2800" b="1" dirty="0">
              <a:latin typeface="微软雅黑 Light" panose="020B0502040204020203" pitchFamily="34" charset="-122"/>
              <a:ea typeface="微软雅黑 Light" panose="020B0502040204020203" pitchFamily="34" charset="-122"/>
            </a:endParaRPr>
          </a:p>
        </p:txBody>
      </p:sp>
      <p:pic>
        <p:nvPicPr>
          <p:cNvPr id="8" name="图片 7">
            <a:extLst>
              <a:ext uri="{FF2B5EF4-FFF2-40B4-BE49-F238E27FC236}">
                <a16:creationId xmlns:a16="http://schemas.microsoft.com/office/drawing/2014/main" id="{89A478CE-308C-4D91-B86E-617081ACBA60}"/>
              </a:ext>
            </a:extLst>
          </p:cNvPr>
          <p:cNvPicPr>
            <a:picLocks noChangeAspect="1"/>
          </p:cNvPicPr>
          <p:nvPr/>
        </p:nvPicPr>
        <p:blipFill>
          <a:blip r:embed="rId5"/>
          <a:stretch>
            <a:fillRect/>
          </a:stretch>
        </p:blipFill>
        <p:spPr>
          <a:xfrm>
            <a:off x="9790061" y="4705081"/>
            <a:ext cx="1929977" cy="228980"/>
          </a:xfrm>
          <a:prstGeom prst="rect">
            <a:avLst/>
          </a:prstGeom>
        </p:spPr>
      </p:pic>
    </p:spTree>
    <p:extLst>
      <p:ext uri="{BB962C8B-B14F-4D97-AF65-F5344CB8AC3E}">
        <p14:creationId xmlns:p14="http://schemas.microsoft.com/office/powerpoint/2010/main" val="3440067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Result of 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8</a:t>
            </a:fld>
            <a:endParaRPr lang="zh-CN" altLang="en-US" dirty="0"/>
          </a:p>
        </p:txBody>
      </p:sp>
      <p:sp>
        <p:nvSpPr>
          <p:cNvPr id="6" name="文本框 5">
            <a:extLst>
              <a:ext uri="{FF2B5EF4-FFF2-40B4-BE49-F238E27FC236}">
                <a16:creationId xmlns:a16="http://schemas.microsoft.com/office/drawing/2014/main" id="{83BB4292-6D50-4EC6-BFEC-B3C0E0B07EF4}"/>
              </a:ext>
            </a:extLst>
          </p:cNvPr>
          <p:cNvSpPr txBox="1"/>
          <p:nvPr/>
        </p:nvSpPr>
        <p:spPr>
          <a:xfrm>
            <a:off x="4103940" y="1062970"/>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Linear mode analysis</a:t>
            </a:r>
            <a:endParaRPr lang="zh-CN" altLang="en-US" sz="2800" b="1" dirty="0">
              <a:latin typeface="微软雅黑 Light" panose="020B0502040204020203" pitchFamily="34" charset="-122"/>
              <a:ea typeface="微软雅黑 Light" panose="020B0502040204020203" pitchFamily="34" charset="-122"/>
            </a:endParaRPr>
          </a:p>
        </p:txBody>
      </p:sp>
      <p:sp>
        <p:nvSpPr>
          <p:cNvPr id="15" name="文本框 14">
            <a:extLst>
              <a:ext uri="{FF2B5EF4-FFF2-40B4-BE49-F238E27FC236}">
                <a16:creationId xmlns:a16="http://schemas.microsoft.com/office/drawing/2014/main" id="{5F444073-B6D5-4583-82A6-474E18CBF86C}"/>
              </a:ext>
            </a:extLst>
          </p:cNvPr>
          <p:cNvSpPr txBox="1"/>
          <p:nvPr/>
        </p:nvSpPr>
        <p:spPr>
          <a:xfrm>
            <a:off x="1448030" y="1830140"/>
            <a:ext cx="9295936" cy="707886"/>
          </a:xfrm>
          <a:prstGeom prst="rect">
            <a:avLst/>
          </a:prstGeom>
          <a:noFill/>
        </p:spPr>
        <p:txBody>
          <a:bodyPr wrap="square" rtlCol="0">
            <a:spAutoFit/>
          </a:bodyPr>
          <a:lstStyle/>
          <a:p>
            <a:r>
              <a:rPr lang="en-US" altLang="zh-CN" sz="2000" dirty="0"/>
              <a:t>We consider a perturbation around the equilibrium state, so the thermodynamic variables have a small shift from the value at equilibrium state:</a:t>
            </a:r>
            <a:endParaRPr lang="zh-CN" altLang="en-US" sz="2000" dirty="0"/>
          </a:p>
        </p:txBody>
      </p:sp>
      <p:pic>
        <p:nvPicPr>
          <p:cNvPr id="8" name="图片 7">
            <a:extLst>
              <a:ext uri="{FF2B5EF4-FFF2-40B4-BE49-F238E27FC236}">
                <a16:creationId xmlns:a16="http://schemas.microsoft.com/office/drawing/2014/main" id="{02419D74-E3B8-4AB4-A990-B856904AB729}"/>
              </a:ext>
            </a:extLst>
          </p:cNvPr>
          <p:cNvPicPr>
            <a:picLocks noChangeAspect="1"/>
          </p:cNvPicPr>
          <p:nvPr/>
        </p:nvPicPr>
        <p:blipFill>
          <a:blip r:embed="rId2"/>
          <a:stretch>
            <a:fillRect/>
          </a:stretch>
        </p:blipFill>
        <p:spPr>
          <a:xfrm>
            <a:off x="2508645" y="2538026"/>
            <a:ext cx="7554379" cy="590632"/>
          </a:xfrm>
          <a:prstGeom prst="rect">
            <a:avLst/>
          </a:prstGeom>
        </p:spPr>
      </p:pic>
      <p:sp>
        <p:nvSpPr>
          <p:cNvPr id="10" name="文本框 9">
            <a:extLst>
              <a:ext uri="{FF2B5EF4-FFF2-40B4-BE49-F238E27FC236}">
                <a16:creationId xmlns:a16="http://schemas.microsoft.com/office/drawing/2014/main" id="{344C258F-225B-4F9B-8ACF-34124D6E100E}"/>
              </a:ext>
            </a:extLst>
          </p:cNvPr>
          <p:cNvSpPr txBox="1"/>
          <p:nvPr/>
        </p:nvSpPr>
        <p:spPr>
          <a:xfrm>
            <a:off x="9879260" y="2225815"/>
            <a:ext cx="2270778" cy="338554"/>
          </a:xfrm>
          <a:prstGeom prst="rect">
            <a:avLst/>
          </a:prstGeom>
          <a:noFill/>
        </p:spPr>
        <p:txBody>
          <a:bodyPr wrap="square" rtlCol="0">
            <a:spAutoFit/>
          </a:bodyPr>
          <a:lstStyle/>
          <a:p>
            <a:r>
              <a:rPr lang="en-US" altLang="zh-CN" sz="1600" dirty="0"/>
              <a:t>equilibrium state:</a:t>
            </a:r>
            <a:endParaRPr lang="zh-CN" altLang="en-US" sz="1600" dirty="0"/>
          </a:p>
        </p:txBody>
      </p:sp>
      <p:pic>
        <p:nvPicPr>
          <p:cNvPr id="11" name="图片 10">
            <a:extLst>
              <a:ext uri="{FF2B5EF4-FFF2-40B4-BE49-F238E27FC236}">
                <a16:creationId xmlns:a16="http://schemas.microsoft.com/office/drawing/2014/main" id="{C651872C-9C71-4C84-9821-87FBE7BDF31C}"/>
              </a:ext>
            </a:extLst>
          </p:cNvPr>
          <p:cNvPicPr>
            <a:picLocks noChangeAspect="1"/>
          </p:cNvPicPr>
          <p:nvPr/>
        </p:nvPicPr>
        <p:blipFill>
          <a:blip r:embed="rId3"/>
          <a:stretch>
            <a:fillRect/>
          </a:stretch>
        </p:blipFill>
        <p:spPr>
          <a:xfrm>
            <a:off x="10063024" y="2602904"/>
            <a:ext cx="1781424" cy="438211"/>
          </a:xfrm>
          <a:prstGeom prst="rect">
            <a:avLst/>
          </a:prstGeom>
        </p:spPr>
      </p:pic>
      <p:pic>
        <p:nvPicPr>
          <p:cNvPr id="12" name="图片 11">
            <a:extLst>
              <a:ext uri="{FF2B5EF4-FFF2-40B4-BE49-F238E27FC236}">
                <a16:creationId xmlns:a16="http://schemas.microsoft.com/office/drawing/2014/main" id="{959C0C8E-F878-4D3B-8754-D0EB990BD504}"/>
              </a:ext>
            </a:extLst>
          </p:cNvPr>
          <p:cNvPicPr>
            <a:picLocks noChangeAspect="1"/>
          </p:cNvPicPr>
          <p:nvPr/>
        </p:nvPicPr>
        <p:blipFill>
          <a:blip r:embed="rId4"/>
          <a:stretch>
            <a:fillRect/>
          </a:stretch>
        </p:blipFill>
        <p:spPr>
          <a:xfrm>
            <a:off x="10063024" y="3079650"/>
            <a:ext cx="1876687" cy="390580"/>
          </a:xfrm>
          <a:prstGeom prst="rect">
            <a:avLst/>
          </a:prstGeom>
        </p:spPr>
      </p:pic>
      <p:sp>
        <p:nvSpPr>
          <p:cNvPr id="16" name="文本框 15">
            <a:extLst>
              <a:ext uri="{FF2B5EF4-FFF2-40B4-BE49-F238E27FC236}">
                <a16:creationId xmlns:a16="http://schemas.microsoft.com/office/drawing/2014/main" id="{ECBB81CE-71FD-40CC-9F46-4F4449445491}"/>
              </a:ext>
            </a:extLst>
          </p:cNvPr>
          <p:cNvSpPr txBox="1"/>
          <p:nvPr/>
        </p:nvSpPr>
        <p:spPr>
          <a:xfrm>
            <a:off x="1448030" y="3128658"/>
            <a:ext cx="7376474" cy="369332"/>
          </a:xfrm>
          <a:prstGeom prst="rect">
            <a:avLst/>
          </a:prstGeom>
          <a:noFill/>
        </p:spPr>
        <p:txBody>
          <a:bodyPr wrap="square" rtlCol="0">
            <a:spAutoFit/>
          </a:bodyPr>
          <a:lstStyle/>
          <a:p>
            <a:r>
              <a:rPr lang="en-US" altLang="zh-CN" dirty="0"/>
              <a:t>The equations for leading order MHD reads</a:t>
            </a:r>
            <a:endParaRPr lang="zh-CN" altLang="en-US" dirty="0"/>
          </a:p>
        </p:txBody>
      </p:sp>
      <p:pic>
        <p:nvPicPr>
          <p:cNvPr id="17" name="图片 16">
            <a:extLst>
              <a:ext uri="{FF2B5EF4-FFF2-40B4-BE49-F238E27FC236}">
                <a16:creationId xmlns:a16="http://schemas.microsoft.com/office/drawing/2014/main" id="{0FF43EF9-8FDC-4EE4-BD63-A98D6F8785F4}"/>
              </a:ext>
            </a:extLst>
          </p:cNvPr>
          <p:cNvPicPr>
            <a:picLocks noChangeAspect="1"/>
          </p:cNvPicPr>
          <p:nvPr/>
        </p:nvPicPr>
        <p:blipFill rotWithShape="1">
          <a:blip r:embed="rId5"/>
          <a:srcRect l="21742" r="40831" b="48900"/>
          <a:stretch/>
        </p:blipFill>
        <p:spPr>
          <a:xfrm>
            <a:off x="1608665" y="4206486"/>
            <a:ext cx="1736332" cy="885949"/>
          </a:xfrm>
          <a:prstGeom prst="rect">
            <a:avLst/>
          </a:prstGeom>
        </p:spPr>
      </p:pic>
      <p:pic>
        <p:nvPicPr>
          <p:cNvPr id="18" name="图片 17">
            <a:extLst>
              <a:ext uri="{FF2B5EF4-FFF2-40B4-BE49-F238E27FC236}">
                <a16:creationId xmlns:a16="http://schemas.microsoft.com/office/drawing/2014/main" id="{24E62BF3-88EC-45DA-B448-18137B5E7886}"/>
              </a:ext>
            </a:extLst>
          </p:cNvPr>
          <p:cNvPicPr>
            <a:picLocks noChangeAspect="1"/>
          </p:cNvPicPr>
          <p:nvPr/>
        </p:nvPicPr>
        <p:blipFill>
          <a:blip r:embed="rId6"/>
          <a:stretch>
            <a:fillRect/>
          </a:stretch>
        </p:blipFill>
        <p:spPr>
          <a:xfrm>
            <a:off x="3089686" y="4280900"/>
            <a:ext cx="1270647" cy="826366"/>
          </a:xfrm>
          <a:prstGeom prst="rect">
            <a:avLst/>
          </a:prstGeom>
        </p:spPr>
      </p:pic>
      <p:pic>
        <p:nvPicPr>
          <p:cNvPr id="19" name="图片 18">
            <a:extLst>
              <a:ext uri="{FF2B5EF4-FFF2-40B4-BE49-F238E27FC236}">
                <a16:creationId xmlns:a16="http://schemas.microsoft.com/office/drawing/2014/main" id="{26C48B6A-751A-43AC-8F59-D82F826BCD67}"/>
              </a:ext>
            </a:extLst>
          </p:cNvPr>
          <p:cNvPicPr>
            <a:picLocks noChangeAspect="1"/>
          </p:cNvPicPr>
          <p:nvPr/>
        </p:nvPicPr>
        <p:blipFill>
          <a:blip r:embed="rId7"/>
          <a:stretch>
            <a:fillRect/>
          </a:stretch>
        </p:blipFill>
        <p:spPr>
          <a:xfrm>
            <a:off x="9460358" y="3915969"/>
            <a:ext cx="1428949" cy="1533739"/>
          </a:xfrm>
          <a:prstGeom prst="rect">
            <a:avLst/>
          </a:prstGeom>
        </p:spPr>
      </p:pic>
      <p:pic>
        <p:nvPicPr>
          <p:cNvPr id="20" name="图片 19">
            <a:extLst>
              <a:ext uri="{FF2B5EF4-FFF2-40B4-BE49-F238E27FC236}">
                <a16:creationId xmlns:a16="http://schemas.microsoft.com/office/drawing/2014/main" id="{02CB0F0E-F899-4C9A-80E8-9B467934E3F7}"/>
              </a:ext>
            </a:extLst>
          </p:cNvPr>
          <p:cNvPicPr>
            <a:picLocks noChangeAspect="1"/>
          </p:cNvPicPr>
          <p:nvPr/>
        </p:nvPicPr>
        <p:blipFill rotWithShape="1">
          <a:blip r:embed="rId8"/>
          <a:srcRect l="14398" r="4415"/>
          <a:stretch/>
        </p:blipFill>
        <p:spPr>
          <a:xfrm>
            <a:off x="4894853" y="3759921"/>
            <a:ext cx="4631266" cy="1868323"/>
          </a:xfrm>
          <a:prstGeom prst="rect">
            <a:avLst/>
          </a:prstGeom>
        </p:spPr>
      </p:pic>
    </p:spTree>
    <p:extLst>
      <p:ext uri="{BB962C8B-B14F-4D97-AF65-F5344CB8AC3E}">
        <p14:creationId xmlns:p14="http://schemas.microsoft.com/office/powerpoint/2010/main" val="1672768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77C71-7B80-4654-B3E2-D21F8711913D}"/>
              </a:ext>
            </a:extLst>
          </p:cNvPr>
          <p:cNvSpPr>
            <a:spLocks noGrp="1"/>
          </p:cNvSpPr>
          <p:nvPr>
            <p:ph type="title"/>
          </p:nvPr>
        </p:nvSpPr>
        <p:spPr/>
        <p:txBody>
          <a:bodyPr/>
          <a:lstStyle/>
          <a:p>
            <a:r>
              <a:rPr lang="en-US" altLang="zh-CN" dirty="0"/>
              <a:t>Result of MHD</a:t>
            </a:r>
            <a:endParaRPr lang="zh-CN" altLang="en-US" dirty="0"/>
          </a:p>
        </p:txBody>
      </p:sp>
      <p:sp>
        <p:nvSpPr>
          <p:cNvPr id="3" name="日期占位符 2">
            <a:extLst>
              <a:ext uri="{FF2B5EF4-FFF2-40B4-BE49-F238E27FC236}">
                <a16:creationId xmlns:a16="http://schemas.microsoft.com/office/drawing/2014/main" id="{A822F1D6-6A7C-4ACB-B74D-2A5BE842EFB3}"/>
              </a:ext>
            </a:extLst>
          </p:cNvPr>
          <p:cNvSpPr>
            <a:spLocks noGrp="1"/>
          </p:cNvSpPr>
          <p:nvPr>
            <p:ph type="dt" sz="half" idx="10"/>
          </p:nvPr>
        </p:nvSpPr>
        <p:spPr/>
        <p:txBody>
          <a:bodyPr/>
          <a:lstStyle/>
          <a:p>
            <a:fld id="{1E09889F-35A5-43B8-BC7D-F2AEEAABC2EA}" type="datetime1">
              <a:rPr lang="zh-CN" altLang="en-US" smtClean="0"/>
              <a:t>2024/5/17</a:t>
            </a:fld>
            <a:endParaRPr lang="zh-CN" altLang="en-US"/>
          </a:p>
        </p:txBody>
      </p:sp>
      <p:sp>
        <p:nvSpPr>
          <p:cNvPr id="5" name="灯片编号占位符 4">
            <a:extLst>
              <a:ext uri="{FF2B5EF4-FFF2-40B4-BE49-F238E27FC236}">
                <a16:creationId xmlns:a16="http://schemas.microsoft.com/office/drawing/2014/main" id="{01234156-6C8C-4F15-AC2C-99491B3D229A}"/>
              </a:ext>
            </a:extLst>
          </p:cNvPr>
          <p:cNvSpPr>
            <a:spLocks noGrp="1"/>
          </p:cNvSpPr>
          <p:nvPr>
            <p:ph type="sldNum" sz="quarter" idx="12"/>
          </p:nvPr>
        </p:nvSpPr>
        <p:spPr/>
        <p:txBody>
          <a:bodyPr/>
          <a:lstStyle/>
          <a:p>
            <a:fld id="{35FE389D-2142-40F6-A969-B44017970034}" type="slidenum">
              <a:rPr lang="zh-CN" altLang="en-US" smtClean="0"/>
              <a:pPr/>
              <a:t>9</a:t>
            </a:fld>
            <a:endParaRPr lang="zh-CN" altLang="en-US" dirty="0"/>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1408EDF-BD2E-4798-809D-976E1E472379}"/>
                  </a:ext>
                </a:extLst>
              </p:cNvPr>
              <p:cNvSpPr txBox="1"/>
              <p:nvPr/>
            </p:nvSpPr>
            <p:spPr>
              <a:xfrm>
                <a:off x="1210732" y="1350921"/>
                <a:ext cx="9770533" cy="440442"/>
              </a:xfrm>
              <a:prstGeom prst="rect">
                <a:avLst/>
              </a:prstGeom>
              <a:noFill/>
            </p:spPr>
            <p:txBody>
              <a:bodyPr wrap="square" rtlCol="0">
                <a:spAutoFit/>
              </a:bodyPr>
              <a:lstStyle/>
              <a:p>
                <a:r>
                  <a:rPr lang="en-US" altLang="zh-CN" dirty="0"/>
                  <a:t>To derive the equations up to </a:t>
                </a:r>
                <a14:m>
                  <m:oMath xmlns:m="http://schemas.openxmlformats.org/officeDocument/2006/math">
                    <m:sSup>
                      <m:sSupPr>
                        <m:ctrlPr>
                          <a:rPr lang="en-US" altLang="zh-CN" i="1" dirty="0" smtClean="0">
                            <a:latin typeface="Cambria Math" panose="02040503050406030204" pitchFamily="18" charset="0"/>
                          </a:rPr>
                        </m:ctrlPr>
                      </m:sSupPr>
                      <m:e>
                        <m:r>
                          <m:rPr>
                            <m:sty m:val="p"/>
                          </m:rPr>
                          <a:rPr lang="en-US" altLang="zh-CN" i="1" dirty="0">
                            <a:latin typeface="Cambria Math" panose="02040503050406030204" pitchFamily="18" charset="0"/>
                          </a:rPr>
                          <m:t>k</m:t>
                        </m:r>
                      </m:e>
                      <m:sup>
                        <m:r>
                          <a:rPr lang="en-US" altLang="zh-CN" b="0" i="1" dirty="0" smtClean="0">
                            <a:latin typeface="Cambria Math" panose="02040503050406030204" pitchFamily="18" charset="0"/>
                          </a:rPr>
                          <m:t>2</m:t>
                        </m:r>
                      </m:sup>
                    </m:sSup>
                  </m:oMath>
                </a14:m>
                <a:r>
                  <a:rPr lang="en-US" altLang="zh-CN" dirty="0"/>
                  <a:t> order, we need to write down the expansion of </a:t>
                </a:r>
                <a14:m>
                  <m:oMath xmlns:m="http://schemas.openxmlformats.org/officeDocument/2006/math">
                    <m:sSubSup>
                      <m:sSubSupPr>
                        <m:ctrlPr>
                          <a:rPr lang="en-US" altLang="zh-CN" i="1">
                            <a:latin typeface="Cambria Math" panose="02040503050406030204" pitchFamily="18" charset="0"/>
                          </a:rPr>
                        </m:ctrlPr>
                      </m:sSubSupPr>
                      <m:e>
                        <m:r>
                          <m:rPr>
                            <m:sty m:val="p"/>
                          </m:rPr>
                          <a:rPr lang="el-GR" altLang="zh-CN" i="1" smtClean="0">
                            <a:latin typeface="Cambria Math" panose="02040503050406030204" pitchFamily="18" charset="0"/>
                            <a:ea typeface="Cambria Math" panose="02040503050406030204" pitchFamily="18" charset="0"/>
                          </a:rPr>
                          <m:t>Θ</m:t>
                        </m:r>
                      </m:e>
                      <m:sub>
                        <m:r>
                          <a:rPr lang="en-US" altLang="zh-CN" i="1">
                            <a:latin typeface="Cambria Math" panose="02040503050406030204" pitchFamily="18" charset="0"/>
                          </a:rPr>
                          <m:t>(1)</m:t>
                        </m:r>
                      </m:sub>
                      <m:sup>
                        <m:r>
                          <a:rPr lang="zh-CN" altLang="en-US" i="1">
                            <a:latin typeface="Cambria Math" panose="02040503050406030204" pitchFamily="18" charset="0"/>
                          </a:rPr>
                          <m:t>𝜇𝜈</m:t>
                        </m:r>
                      </m:sup>
                    </m:sSubSup>
                  </m:oMath>
                </a14:m>
                <a:r>
                  <a:rPr lang="en-US" altLang="zh-CN" dirty="0"/>
                  <a:t> and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(1)</m:t>
                        </m:r>
                      </m:sub>
                      <m:sup>
                        <m:r>
                          <a:rPr lang="zh-CN" altLang="en-US" i="1" smtClean="0">
                            <a:latin typeface="Cambria Math" panose="02040503050406030204" pitchFamily="18" charset="0"/>
                          </a:rPr>
                          <m:t>𝜇𝜈</m:t>
                        </m:r>
                      </m:sup>
                    </m:sSubSup>
                  </m:oMath>
                </a14:m>
                <a:r>
                  <a:rPr lang="en-US" altLang="zh-CN" dirty="0"/>
                  <a:t>:</a:t>
                </a:r>
                <a:endParaRPr lang="zh-CN" altLang="en-US" dirty="0"/>
              </a:p>
            </p:txBody>
          </p:sp>
        </mc:Choice>
        <mc:Fallback xmlns="">
          <p:sp>
            <p:nvSpPr>
              <p:cNvPr id="11" name="文本框 10">
                <a:extLst>
                  <a:ext uri="{FF2B5EF4-FFF2-40B4-BE49-F238E27FC236}">
                    <a16:creationId xmlns:a16="http://schemas.microsoft.com/office/drawing/2014/main" id="{81408EDF-BD2E-4798-809D-976E1E472379}"/>
                  </a:ext>
                </a:extLst>
              </p:cNvPr>
              <p:cNvSpPr txBox="1">
                <a:spLocks noRot="1" noChangeAspect="1" noMove="1" noResize="1" noEditPoints="1" noAdjustHandles="1" noChangeArrowheads="1" noChangeShapeType="1" noTextEdit="1"/>
              </p:cNvSpPr>
              <p:nvPr/>
            </p:nvSpPr>
            <p:spPr>
              <a:xfrm>
                <a:off x="1210732" y="1350921"/>
                <a:ext cx="9770533" cy="440442"/>
              </a:xfrm>
              <a:prstGeom prst="rect">
                <a:avLst/>
              </a:prstGeom>
              <a:blipFill>
                <a:blip r:embed="rId2"/>
                <a:stretch>
                  <a:fillRect l="-562" t="-4167" b="-9722"/>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C3C90801-DA78-4A6B-B8A0-FA66E914DE70}"/>
              </a:ext>
            </a:extLst>
          </p:cNvPr>
          <p:cNvSpPr txBox="1"/>
          <p:nvPr/>
        </p:nvSpPr>
        <p:spPr>
          <a:xfrm>
            <a:off x="4278582" y="856845"/>
            <a:ext cx="7493000" cy="523220"/>
          </a:xfrm>
          <a:prstGeom prst="rect">
            <a:avLst/>
          </a:prstGeom>
          <a:noFill/>
        </p:spPr>
        <p:txBody>
          <a:bodyPr wrap="square" rtlCol="0">
            <a:spAutoFit/>
          </a:bodyPr>
          <a:lstStyle/>
          <a:p>
            <a:r>
              <a:rPr lang="en-US" altLang="zh-CN" sz="2800" b="1" dirty="0">
                <a:latin typeface="微软雅黑 Light" panose="020B0502040204020203" pitchFamily="34" charset="-122"/>
                <a:ea typeface="微软雅黑 Light" panose="020B0502040204020203" pitchFamily="34" charset="-122"/>
              </a:rPr>
              <a:t>First order MHD</a:t>
            </a:r>
            <a:endParaRPr lang="zh-CN" altLang="en-US" sz="2800" b="1" dirty="0">
              <a:latin typeface="微软雅黑 Light" panose="020B0502040204020203" pitchFamily="34" charset="-122"/>
              <a:ea typeface="微软雅黑 Light" panose="020B0502040204020203" pitchFamily="34" charset="-122"/>
            </a:endParaRPr>
          </a:p>
        </p:txBody>
      </p:sp>
      <p:pic>
        <p:nvPicPr>
          <p:cNvPr id="10" name="图片 9">
            <a:extLst>
              <a:ext uri="{FF2B5EF4-FFF2-40B4-BE49-F238E27FC236}">
                <a16:creationId xmlns:a16="http://schemas.microsoft.com/office/drawing/2014/main" id="{A791D807-A56D-42DD-BB2A-DAF236DFA509}"/>
              </a:ext>
            </a:extLst>
          </p:cNvPr>
          <p:cNvPicPr>
            <a:picLocks noChangeAspect="1"/>
          </p:cNvPicPr>
          <p:nvPr/>
        </p:nvPicPr>
        <p:blipFill rotWithShape="1">
          <a:blip r:embed="rId3"/>
          <a:srcRect t="48237" r="3419"/>
          <a:stretch/>
        </p:blipFill>
        <p:spPr>
          <a:xfrm>
            <a:off x="1210732" y="4516029"/>
            <a:ext cx="3788242" cy="758769"/>
          </a:xfrm>
          <a:prstGeom prst="rect">
            <a:avLst/>
          </a:prstGeom>
        </p:spPr>
      </p:pic>
      <p:pic>
        <p:nvPicPr>
          <p:cNvPr id="12" name="图片 11">
            <a:extLst>
              <a:ext uri="{FF2B5EF4-FFF2-40B4-BE49-F238E27FC236}">
                <a16:creationId xmlns:a16="http://schemas.microsoft.com/office/drawing/2014/main" id="{52BDD41D-D90C-49FA-A41E-2CBFE4573539}"/>
              </a:ext>
            </a:extLst>
          </p:cNvPr>
          <p:cNvPicPr>
            <a:picLocks noChangeAspect="1"/>
          </p:cNvPicPr>
          <p:nvPr/>
        </p:nvPicPr>
        <p:blipFill rotWithShape="1">
          <a:blip r:embed="rId4"/>
          <a:srcRect t="8542"/>
          <a:stretch/>
        </p:blipFill>
        <p:spPr>
          <a:xfrm>
            <a:off x="4772559" y="4107446"/>
            <a:ext cx="7071444" cy="1575934"/>
          </a:xfrm>
          <a:prstGeom prst="rect">
            <a:avLst/>
          </a:prstGeom>
        </p:spPr>
      </p:pic>
      <p:sp>
        <p:nvSpPr>
          <p:cNvPr id="6" name="矩形 5">
            <a:extLst>
              <a:ext uri="{FF2B5EF4-FFF2-40B4-BE49-F238E27FC236}">
                <a16:creationId xmlns:a16="http://schemas.microsoft.com/office/drawing/2014/main" id="{D74088D4-16F5-4CDC-AF62-65B1C77E079A}"/>
              </a:ext>
            </a:extLst>
          </p:cNvPr>
          <p:cNvSpPr/>
          <p:nvPr/>
        </p:nvSpPr>
        <p:spPr>
          <a:xfrm>
            <a:off x="1210732" y="3510737"/>
            <a:ext cx="5434501" cy="369332"/>
          </a:xfrm>
          <a:prstGeom prst="rect">
            <a:avLst/>
          </a:prstGeom>
        </p:spPr>
        <p:txBody>
          <a:bodyPr wrap="none">
            <a:spAutoFit/>
          </a:bodyPr>
          <a:lstStyle/>
          <a:p>
            <a:r>
              <a:rPr lang="en-US" altLang="zh-CN" dirty="0"/>
              <a:t>The second order terms in the coefficient matrix read:</a:t>
            </a:r>
            <a:endParaRPr lang="zh-CN" altLang="en-US" dirty="0"/>
          </a:p>
        </p:txBody>
      </p:sp>
      <p:sp>
        <p:nvSpPr>
          <p:cNvPr id="13" name="文本框 12">
            <a:extLst>
              <a:ext uri="{FF2B5EF4-FFF2-40B4-BE49-F238E27FC236}">
                <a16:creationId xmlns:a16="http://schemas.microsoft.com/office/drawing/2014/main" id="{8F460630-4338-4D21-8725-B2298DA977B2}"/>
              </a:ext>
            </a:extLst>
          </p:cNvPr>
          <p:cNvSpPr txBox="1"/>
          <p:nvPr/>
        </p:nvSpPr>
        <p:spPr>
          <a:xfrm>
            <a:off x="1210732" y="5881288"/>
            <a:ext cx="9770532" cy="646331"/>
          </a:xfrm>
          <a:prstGeom prst="rect">
            <a:avLst/>
          </a:prstGeom>
          <a:noFill/>
        </p:spPr>
        <p:txBody>
          <a:bodyPr wrap="square" rtlCol="0">
            <a:spAutoFit/>
          </a:bodyPr>
          <a:lstStyle/>
          <a:p>
            <a:r>
              <a:rPr lang="en-US" altLang="zh-CN" dirty="0"/>
              <a:t>The form becomes a little complex for first order MHD, but it can still be diagonalized into a 2*2 matrix and a 4*4 matrix. </a:t>
            </a:r>
            <a:endParaRPr lang="zh-CN" altLang="en-US" dirty="0"/>
          </a:p>
        </p:txBody>
      </p:sp>
      <p:pic>
        <p:nvPicPr>
          <p:cNvPr id="7" name="图片 6">
            <a:extLst>
              <a:ext uri="{FF2B5EF4-FFF2-40B4-BE49-F238E27FC236}">
                <a16:creationId xmlns:a16="http://schemas.microsoft.com/office/drawing/2014/main" id="{4CD871A8-98C5-403C-BA42-B7E97DADDA6B}"/>
              </a:ext>
            </a:extLst>
          </p:cNvPr>
          <p:cNvPicPr>
            <a:picLocks noChangeAspect="1"/>
          </p:cNvPicPr>
          <p:nvPr/>
        </p:nvPicPr>
        <p:blipFill>
          <a:blip r:embed="rId5"/>
          <a:stretch>
            <a:fillRect/>
          </a:stretch>
        </p:blipFill>
        <p:spPr>
          <a:xfrm>
            <a:off x="2460058" y="1827834"/>
            <a:ext cx="7271879" cy="1589967"/>
          </a:xfrm>
          <a:prstGeom prst="rect">
            <a:avLst/>
          </a:prstGeom>
        </p:spPr>
      </p:pic>
    </p:spTree>
    <p:extLst>
      <p:ext uri="{BB962C8B-B14F-4D97-AF65-F5344CB8AC3E}">
        <p14:creationId xmlns:p14="http://schemas.microsoft.com/office/powerpoint/2010/main" val="3150201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1383</Words>
  <Application>Microsoft Office PowerPoint</Application>
  <PresentationFormat>宽屏</PresentationFormat>
  <Paragraphs>168</Paragraphs>
  <Slides>29</Slides>
  <Notes>0</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1</vt:i4>
      </vt:variant>
      <vt:variant>
        <vt:lpstr>幻灯片标题</vt:lpstr>
      </vt:variant>
      <vt:variant>
        <vt:i4>29</vt:i4>
      </vt:variant>
    </vt:vector>
  </HeadingPairs>
  <TitlesOfParts>
    <vt:vector size="42" baseType="lpstr">
      <vt:lpstr>Myriad Pro</vt:lpstr>
      <vt:lpstr>等线</vt:lpstr>
      <vt:lpstr>等线 Light</vt:lpstr>
      <vt:lpstr>萝莉体 第二版</vt:lpstr>
      <vt:lpstr>微软雅黑</vt:lpstr>
      <vt:lpstr>微软雅黑 Light</vt:lpstr>
      <vt:lpstr>Arial</vt:lpstr>
      <vt:lpstr>Calibri</vt:lpstr>
      <vt:lpstr>Calibri Light</vt:lpstr>
      <vt:lpstr>Cambria Math</vt:lpstr>
      <vt:lpstr>Office 主题​​</vt:lpstr>
      <vt:lpstr>1_Office 主题​​</vt:lpstr>
      <vt:lpstr>Equation</vt:lpstr>
      <vt:lpstr>Solutions for the Linear Waves in First-Order Spin Magneto-Hydrodynamics</vt:lpstr>
      <vt:lpstr>Outline</vt:lpstr>
      <vt:lpstr>Background</vt:lpstr>
      <vt:lpstr>Background</vt:lpstr>
      <vt:lpstr>Background</vt:lpstr>
      <vt:lpstr>Perturbation Method in MHD</vt:lpstr>
      <vt:lpstr>Result of MHD</vt:lpstr>
      <vt:lpstr>Result of MHD</vt:lpstr>
      <vt:lpstr>Result of MHD</vt:lpstr>
      <vt:lpstr>Solution for First-order MHD</vt:lpstr>
      <vt:lpstr>Result of MHD</vt:lpstr>
      <vt:lpstr>Result of MHD</vt:lpstr>
      <vt:lpstr>Result of MHD</vt:lpstr>
      <vt:lpstr>Result of MHD</vt:lpstr>
      <vt:lpstr>An issue in MHD</vt:lpstr>
      <vt:lpstr>An issue in MHD</vt:lpstr>
      <vt:lpstr>An issue in MHD</vt:lpstr>
      <vt:lpstr>Stability</vt:lpstr>
      <vt:lpstr>Solution for spin-MHD</vt:lpstr>
      <vt:lpstr>Background</vt:lpstr>
      <vt:lpstr>Result of spin-MHD</vt:lpstr>
      <vt:lpstr>Result of spin-MHD</vt:lpstr>
      <vt:lpstr>Result of spin-MHD</vt:lpstr>
      <vt:lpstr>Result of spin-MHD</vt:lpstr>
      <vt:lpstr>Summary</vt:lpstr>
      <vt:lpstr>PowerPoint 演示文稿</vt:lpstr>
      <vt:lpstr>Back up</vt:lpstr>
      <vt:lpstr>Back up</vt:lpstr>
      <vt:lpstr>Back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lenovo</cp:lastModifiedBy>
  <cp:revision>189</cp:revision>
  <dcterms:created xsi:type="dcterms:W3CDTF">2023-10-23T11:09:03Z</dcterms:created>
  <dcterms:modified xsi:type="dcterms:W3CDTF">2024-05-17T03:16:10Z</dcterms:modified>
</cp:coreProperties>
</file>