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7" r:id="rId2"/>
    <p:sldId id="274" r:id="rId3"/>
    <p:sldId id="276" r:id="rId4"/>
    <p:sldId id="283" r:id="rId5"/>
    <p:sldId id="338" r:id="rId6"/>
    <p:sldId id="278" r:id="rId7"/>
    <p:sldId id="277" r:id="rId8"/>
    <p:sldId id="340" r:id="rId9"/>
    <p:sldId id="341" r:id="rId10"/>
    <p:sldId id="349" r:id="rId11"/>
    <p:sldId id="344" r:id="rId12"/>
    <p:sldId id="347" r:id="rId13"/>
    <p:sldId id="345" r:id="rId14"/>
    <p:sldId id="348" r:id="rId15"/>
    <p:sldId id="353" r:id="rId16"/>
    <p:sldId id="354" r:id="rId17"/>
    <p:sldId id="355" r:id="rId18"/>
    <p:sldId id="356" r:id="rId19"/>
    <p:sldId id="357" r:id="rId20"/>
  </p:sldIdLst>
  <p:sldSz cx="12192000" cy="6858000"/>
  <p:notesSz cx="7104063" cy="102346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hao zhou" initials="wz" lastIdx="1" clrIdx="0">
    <p:extLst>
      <p:ext uri="{19B8F6BF-5375-455C-9EA6-DF929625EA0E}">
        <p15:presenceInfo xmlns:p15="http://schemas.microsoft.com/office/powerpoint/2012/main" userId="64db6eef819755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C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44" autoAdjust="0"/>
  </p:normalViewPr>
  <p:slideViewPr>
    <p:cSldViewPr snapToGrid="0">
      <p:cViewPr varScale="1">
        <p:scale>
          <a:sx n="100" d="100"/>
          <a:sy n="100" d="100"/>
        </p:scale>
        <p:origin x="51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9909147-E1D1-4219-9639-67DEC13E7EA8}" type="datetimeFigureOut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E9E6F8B6-85EF-4025-A0F3-085353C98E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62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5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773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7310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079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544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656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131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999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5660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096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97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8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496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27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927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180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173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018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DB13D-2D32-450D-A950-091FB63D3B4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286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1" name="Picture 15">
            <a:extLst>
              <a:ext uri="{FF2B5EF4-FFF2-40B4-BE49-F238E27FC236}">
                <a16:creationId xmlns:a16="http://schemas.microsoft.com/office/drawing/2014/main" id="{2CD28407-73A9-46DC-BE61-5C7AC67AA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:a16="http://schemas.microsoft.com/office/drawing/2014/main" id="{55734B9E-B239-452E-98C1-55B91B77EB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00151" y="1412876"/>
            <a:ext cx="10363200" cy="1470025"/>
          </a:xfrm>
        </p:spPr>
        <p:txBody>
          <a:bodyPr/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noProof="0"/>
              <a:t>单击此处编辑母版标题样式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365B08E-7EC8-4CF1-8A57-EAE7E51CE2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32131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chemeClr val="bg1"/>
                </a:solidFill>
                <a:ea typeface="方正小标宋简体" pitchFamily="2" charset="-122"/>
              </a:defRPr>
            </a:lvl1pPr>
          </a:lstStyle>
          <a:p>
            <a:pPr lvl="0"/>
            <a:r>
              <a:rPr lang="zh-CN" altLang="en-US" noProof="0"/>
              <a:t>单击此处编辑母版副标题样式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C3186046-6A80-4658-8446-B72524AC7B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27E4992-B9C7-47FD-9B99-5AF88A87C4C9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EC155C7-5754-4C9A-BCBF-54531D6871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106" name="Line 10">
            <a:extLst>
              <a:ext uri="{FF2B5EF4-FFF2-40B4-BE49-F238E27FC236}">
                <a16:creationId xmlns:a16="http://schemas.microsoft.com/office/drawing/2014/main" id="{EE7E5074-12F0-4747-B8D2-ACACB553C10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708275"/>
            <a:ext cx="12192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pic>
        <p:nvPicPr>
          <p:cNvPr id="4107" name="Picture 11">
            <a:extLst>
              <a:ext uri="{FF2B5EF4-FFF2-40B4-BE49-F238E27FC236}">
                <a16:creationId xmlns:a16="http://schemas.microsoft.com/office/drawing/2014/main" id="{A19304B6-AAA9-4CE4-AC1D-C684A2D0A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33" y="5745163"/>
            <a:ext cx="42926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31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A37EE5-624F-4DBA-9FF2-52671243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F49555D-E1FF-466E-9610-BA85A1B1D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E3657B-147A-495A-B02D-CB60833AF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B882B0-A8EA-4370-92CD-D1EBE08BA062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B8DBF1-AF74-4747-BD77-4A292BE09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56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8FC0C3B-A128-44C3-B3A0-CBFB8C85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763588"/>
            <a:ext cx="2743200" cy="54737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479A4A6-1BDA-452C-A65C-6DE759550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763588"/>
            <a:ext cx="8026400" cy="54737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275AFE-A5EB-4145-95C7-48909652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04F63D-8D57-4D43-B8EA-5F794F54FA85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D1A9DA-1325-4300-8EBB-D4E1FE65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28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8517FD-57FA-4E48-988C-B8AAE7F15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8CB244-B7FD-452C-B3AA-2FA3154C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3AF2E1-4E73-4C52-B80E-FA6D846EA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6695D-2422-4CF3-974E-615621A968B4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112F84-042B-4504-844F-394946867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447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E54C7-7E07-4DFB-B4C9-3B0336B2F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B0C29D-85BD-41C9-ABCF-5AD2E85F9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4BF038-28D5-4FE3-86D4-F6D4D848D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9D0831-57D7-4A12-9C32-E1C7A524F8DC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AACC79-F42E-4795-8478-C9174F53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556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A021FC-C313-408B-BF8F-2FC1CAA39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8E1938-7ADE-4BB4-AE13-194060FE1C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73238"/>
            <a:ext cx="5384800" cy="44640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68824F7-105A-40B0-8B48-87311843C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773238"/>
            <a:ext cx="5384800" cy="44640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2557FF-D52D-4955-879C-0B034D2FD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54625D-E58F-4BBA-A3D1-F12D3852926A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13052E2-3E1C-445D-A5D1-709A58905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795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F8F210-DA80-44D3-BB02-215B5BC0A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B27B6E-229E-45F8-834C-6E490BA6D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F0D6E1-4A45-4DEC-9326-914B7B4985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0BC4E0-8848-429E-AF04-9BB9DE6B0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59DF784-DE23-4E17-BB3D-407B910C32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4961D7-F510-4758-8565-23CC54C9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9902F6-46EE-445E-B7F3-4F46C04ECCE6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09EFA8E-6B08-46D5-81E1-946B037CF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19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3A2A05-BF9E-4412-813D-D61EBAD37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87EB3DA-0E0D-44C6-A865-E57F47B1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52E578-EE7C-495E-8D56-D3D0DA935AC8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4858611-D3DD-4BD7-B559-69B564B94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99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80F0310-A78B-4D1B-9DD4-48613F40E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250A1A-813D-4419-8E36-7BACD7531BB6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E19EE45-C2CB-48CA-A037-D4C61F154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622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280FDE-2A87-45C9-897B-8B58BA31C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96A1805-EDD3-439B-A66B-A8C5BF182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5FCBC7-3D04-4166-8669-C609DB572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DE85F7C-E96D-405E-90C3-11E5E61CA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DF142E-2393-4EA4-98F8-86856283D6DC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E5D1C6-F702-4661-8E91-86203490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86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7BD4C0-16EF-4835-AF61-F31078E0A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21B6CF6-D69F-4B99-BEFE-7100791E2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EB26D6-C5A7-43D2-84D7-6B7BEFE844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E20DE2-0D12-4962-9A1F-614105AB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9C0998-E00B-4B09-AF99-C72574EA15EB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1228D5-16B5-40F2-8997-A7C208C4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06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FBDA766-EF15-4054-9398-09FCBA9AFD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14918" y="763589"/>
            <a:ext cx="10494433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AE236D6-D54F-494E-B12D-7F180A6ED0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73238"/>
            <a:ext cx="10972800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6191AEE-94BC-4464-AB6E-4E88A2A168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453189"/>
            <a:ext cx="2844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2F62536-A05B-4419-BE89-DE81BE3D26E7}" type="datetime1">
              <a:rPr lang="zh-CN" altLang="en-US" smtClean="0"/>
              <a:t>2024/5/16</a:t>
            </a:fld>
            <a:endParaRPr lang="zh-CN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52FA6B-272F-4660-96E0-67820D10FC4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706784" y="6453189"/>
            <a:ext cx="38608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6" name="Line 12">
            <a:extLst>
              <a:ext uri="{FF2B5EF4-FFF2-40B4-BE49-F238E27FC236}">
                <a16:creationId xmlns:a16="http://schemas.microsoft.com/office/drawing/2014/main" id="{D67A6E24-6C12-4D3A-8D60-296635E3E1D5}"/>
              </a:ext>
            </a:extLst>
          </p:cNvPr>
          <p:cNvSpPr>
            <a:spLocks noChangeShapeType="1"/>
          </p:cNvSpPr>
          <p:nvPr/>
        </p:nvSpPr>
        <p:spPr bwMode="auto">
          <a:xfrm>
            <a:off x="4751917" y="620713"/>
            <a:ext cx="7440083" cy="0"/>
          </a:xfrm>
          <a:prstGeom prst="line">
            <a:avLst/>
          </a:prstGeom>
          <a:noFill/>
          <a:ln w="28575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57217E50-35F6-4FA0-9633-0928F0DF7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1" y="415926"/>
            <a:ext cx="3968749" cy="37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Line 15">
            <a:extLst>
              <a:ext uri="{FF2B5EF4-FFF2-40B4-BE49-F238E27FC236}">
                <a16:creationId xmlns:a16="http://schemas.microsoft.com/office/drawing/2014/main" id="{1B346433-4EC6-4110-8F0D-196310C24E3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9667" y="6381750"/>
            <a:ext cx="10752667" cy="0"/>
          </a:xfrm>
          <a:prstGeom prst="line">
            <a:avLst/>
          </a:prstGeom>
          <a:noFill/>
          <a:ln w="28575">
            <a:solidFill>
              <a:srgbClr val="00508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38512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方正大黑简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SzPct val="120000"/>
        <a:buFont typeface="Wingdings" panose="05000000000000000000" pitchFamily="2" charset="2"/>
        <a:buChar char="F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l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90000"/>
        <a:buFont typeface="Wingdings" panose="05000000000000000000" pitchFamily="2" charset="2"/>
        <a:buChar char="p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png"/><Relationship Id="rId7" Type="http://schemas.openxmlformats.org/officeDocument/2006/relationships/image" Target="../media/image5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560.pn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0.png"/><Relationship Id="rId5" Type="http://schemas.openxmlformats.org/officeDocument/2006/relationships/image" Target="../media/image73.png"/><Relationship Id="rId4" Type="http://schemas.openxmlformats.org/officeDocument/2006/relationships/image" Target="../media/image6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5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11" Type="http://schemas.openxmlformats.org/officeDocument/2006/relationships/image" Target="../media/image24.gif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57.png"/><Relationship Id="rId3" Type="http://schemas.openxmlformats.org/officeDocument/2006/relationships/image" Target="../media/image50.png"/><Relationship Id="rId12" Type="http://schemas.openxmlformats.org/officeDocument/2006/relationships/image" Target="../media/image56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10" Type="http://schemas.openxmlformats.org/officeDocument/2006/relationships/image" Target="../media/image54.svg"/><Relationship Id="rId4" Type="http://schemas.openxmlformats.org/officeDocument/2006/relationships/image" Target="../media/image51.png"/><Relationship Id="rId9" Type="http://schemas.openxmlformats.org/officeDocument/2006/relationships/image" Target="../media/image53.png"/><Relationship Id="rId14" Type="http://schemas.openxmlformats.org/officeDocument/2006/relationships/image" Target="../media/image5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25167EA7-FE45-4005-8F57-BF30888C8AC3}"/>
              </a:ext>
            </a:extLst>
          </p:cNvPr>
          <p:cNvSpPr txBox="1">
            <a:spLocks/>
          </p:cNvSpPr>
          <p:nvPr/>
        </p:nvSpPr>
        <p:spPr bwMode="auto">
          <a:xfrm>
            <a:off x="850253" y="2209750"/>
            <a:ext cx="10491482" cy="136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Dilepton Enhancement with First-order Chiral Phase Transition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69C6E64-7FBA-2AF9-BFC8-2CC3DA7DA1F4}"/>
              </a:ext>
            </a:extLst>
          </p:cNvPr>
          <p:cNvGrpSpPr/>
          <p:nvPr/>
        </p:nvGrpSpPr>
        <p:grpSpPr>
          <a:xfrm>
            <a:off x="280555" y="147517"/>
            <a:ext cx="11601450" cy="6193142"/>
            <a:chOff x="280555" y="147517"/>
            <a:chExt cx="11601450" cy="6193142"/>
          </a:xfrm>
        </p:grpSpPr>
        <p:cxnSp>
          <p:nvCxnSpPr>
            <p:cNvPr id="14" name="直接连接符 13">
              <a:extLst>
                <a:ext uri="{FF2B5EF4-FFF2-40B4-BE49-F238E27FC236}">
                  <a16:creationId xmlns:a16="http://schemas.microsoft.com/office/drawing/2014/main" id="{75375DA6-26A0-3093-B3F3-C287F59978F7}"/>
                </a:ext>
              </a:extLst>
            </p:cNvPr>
            <p:cNvCxnSpPr>
              <a:cxnSpLocks/>
            </p:cNvCxnSpPr>
            <p:nvPr/>
          </p:nvCxnSpPr>
          <p:spPr>
            <a:xfrm>
              <a:off x="3306763" y="763588"/>
              <a:ext cx="8575242" cy="1718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1131E0F5-F32C-5109-A285-DAE41BF162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0555" y="744164"/>
              <a:ext cx="304800" cy="19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1772ADC5-7348-D9E7-5200-2D51D8376BC4}"/>
                </a:ext>
              </a:extLst>
            </p:cNvPr>
            <p:cNvCxnSpPr>
              <a:cxnSpLocks/>
            </p:cNvCxnSpPr>
            <p:nvPr/>
          </p:nvCxnSpPr>
          <p:spPr>
            <a:xfrm>
              <a:off x="979461" y="6340659"/>
              <a:ext cx="10233075" cy="0"/>
            </a:xfrm>
            <a:prstGeom prst="line">
              <a:avLst/>
            </a:prstGeom>
            <a:ln w="38100">
              <a:solidFill>
                <a:srgbClr val="2974A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C0AB4672-40D2-077D-44F2-A6D2F3C0A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336" y="147517"/>
              <a:ext cx="1270906" cy="1270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9D1FB079-58DF-4CDE-EDE6-2D5F5511E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1953" r="3414" b="3512"/>
          <a:stretch/>
        </p:blipFill>
        <p:spPr bwMode="auto">
          <a:xfrm>
            <a:off x="1984366" y="147517"/>
            <a:ext cx="1289685" cy="128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5C891693-6825-C8BE-83A8-0468A2FA8465}"/>
              </a:ext>
            </a:extLst>
          </p:cNvPr>
          <p:cNvSpPr txBox="1">
            <a:spLocks/>
          </p:cNvSpPr>
          <p:nvPr/>
        </p:nvSpPr>
        <p:spPr bwMode="auto">
          <a:xfrm>
            <a:off x="4307885" y="4114586"/>
            <a:ext cx="3576213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Wen-Hao Zhou (</a:t>
            </a:r>
            <a:r>
              <a:rPr lang="zh-CN" altLang="en-US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周文豪</a:t>
            </a:r>
            <a:r>
              <a:rPr lang="en-US" altLang="zh-CN" sz="2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57A4F1EF-C42C-BF9B-833F-5A07CA32EE1B}"/>
              </a:ext>
            </a:extLst>
          </p:cNvPr>
          <p:cNvSpPr txBox="1">
            <a:spLocks/>
          </p:cNvSpPr>
          <p:nvPr/>
        </p:nvSpPr>
        <p:spPr bwMode="auto">
          <a:xfrm>
            <a:off x="4081311" y="5161246"/>
            <a:ext cx="4029359" cy="510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zhouwenhao@xaau.edu.cn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E6FE374-EEDD-9FE4-331C-B35EE63E2A10}"/>
              </a:ext>
            </a:extLst>
          </p:cNvPr>
          <p:cNvSpPr txBox="1"/>
          <p:nvPr/>
        </p:nvSpPr>
        <p:spPr>
          <a:xfrm>
            <a:off x="7754112" y="228144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95049CA-EEB2-E2A4-E0DB-DCE9E95B3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48" y="486122"/>
            <a:ext cx="2185988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362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>
            <a:extLst>
              <a:ext uri="{FF2B5EF4-FFF2-40B4-BE49-F238E27FC236}">
                <a16:creationId xmlns:a16="http://schemas.microsoft.com/office/drawing/2014/main" id="{8191638D-BDD0-526B-8431-D6E5151547BF}"/>
              </a:ext>
            </a:extLst>
          </p:cNvPr>
          <p:cNvSpPr txBox="1"/>
          <p:nvPr/>
        </p:nvSpPr>
        <p:spPr>
          <a:xfrm>
            <a:off x="391518" y="1674138"/>
            <a:ext cx="4635132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Dilepton and </a:t>
            </a:r>
            <a:r>
              <a:rPr lang="en-US" altLang="zh-CN" sz="1800" b="0" i="0" u="none" strike="noStrike" baseline="0" dirty="0">
                <a:latin typeface="Times-Roman"/>
              </a:rPr>
              <a:t>photon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productions are not affected by strong force and emitted continuously at all stages of evolution.</a:t>
            </a:r>
          </a:p>
          <a:p>
            <a:pPr algn="just"/>
            <a:endParaRPr lang="en-US" altLang="zh-CN" sz="160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00B0F0"/>
                </a:solidFill>
                <a:latin typeface="Times-Roman"/>
              </a:rPr>
              <a:t>Hadronic rescatterings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tend to </a:t>
            </a:r>
            <a:r>
              <a:rPr lang="en-US" altLang="zh-CN" sz="1600" dirty="0">
                <a:solidFill>
                  <a:srgbClr val="00B0F0"/>
                </a:solidFill>
                <a:latin typeface="Times-Roman"/>
              </a:rPr>
              <a:t>wash out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the information from the EoS-driven expansion i.e. spinodal decomposition.</a:t>
            </a:r>
          </a:p>
          <a:p>
            <a:pPr algn="just"/>
            <a:endParaRPr lang="en-US" altLang="zh-CN" sz="160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EM radiation may </a:t>
            </a:r>
            <a:r>
              <a:rPr lang="en-US" altLang="zh-CN" sz="1600" dirty="0">
                <a:solidFill>
                  <a:srgbClr val="00B0F0"/>
                </a:solidFill>
                <a:latin typeface="Times-Roman"/>
              </a:rPr>
              <a:t>be sensitive to a local density clumping and a longer lifetime </a:t>
            </a: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of the fireball when the medium undergoes a first-order phase transition.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altLang="zh-CN" sz="1600" b="0" i="0" u="none" strike="noStrike" baseline="0" dirty="0">
              <a:solidFill>
                <a:srgbClr val="131413"/>
              </a:solidFill>
              <a:latin typeface="Times-Roman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The dilepton </a:t>
            </a:r>
            <a:r>
              <a:rPr lang="en-US" altLang="zh-CN" sz="1600" b="0" i="0" u="none" strike="noStrike" baseline="0" dirty="0">
                <a:latin typeface="Times-Roman"/>
              </a:rPr>
              <a:t>production </a:t>
            </a:r>
            <a:r>
              <a:rPr lang="en-US" altLang="zh-CN" sz="1600" b="0" i="0" u="none" strike="noStrike" baseline="0" dirty="0">
                <a:solidFill>
                  <a:srgbClr val="00B0F0"/>
                </a:solidFill>
                <a:latin typeface="Times-Roman"/>
              </a:rPr>
              <a:t>rate is proportional to the square of parton density</a:t>
            </a:r>
            <a:r>
              <a:rPr lang="en-US" altLang="zh-CN" sz="1600" b="0" i="0" u="none" strike="noStrike" baseline="0" dirty="0">
                <a:latin typeface="Times-Roman"/>
              </a:rPr>
              <a:t>, more dileptons are produced when the density fluctuation is large.</a:t>
            </a:r>
            <a:endParaRPr lang="en-US" altLang="zh-CN" sz="1600" dirty="0">
              <a:solidFill>
                <a:srgbClr val="131413"/>
              </a:solidFill>
              <a:latin typeface="Times-Roman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8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244DB0B5-C7E6-5B8E-73F8-3D22572BC5A4}"/>
              </a:ext>
            </a:extLst>
          </p:cNvPr>
          <p:cNvSpPr txBox="1"/>
          <p:nvPr/>
        </p:nvSpPr>
        <p:spPr>
          <a:xfrm>
            <a:off x="1670664" y="997369"/>
            <a:ext cx="2711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B0F0"/>
                </a:solidFill>
                <a:latin typeface="Times-Roman"/>
              </a:rPr>
              <a:t>Why dilepton?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0017CE5-54CB-B9C2-4EAF-9DAF6E3FD6A8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3443330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97D36A-161B-FCB5-4DCF-BB17B6C3DBA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171951" y="589367"/>
            <a:ext cx="7659829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CD8DF3-0E8B-DAD3-350C-6C27299DB1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E246940-F2EA-52C6-2489-BAC141A6B408}"/>
              </a:ext>
            </a:extLst>
          </p:cNvPr>
          <p:cNvSpPr txBox="1"/>
          <p:nvPr/>
        </p:nvSpPr>
        <p:spPr>
          <a:xfrm>
            <a:off x="1481459" y="3429000"/>
            <a:ext cx="4047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Seck </a:t>
            </a:r>
            <a:r>
              <a:rPr lang="it-IT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et. al</a:t>
            </a:r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106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014904 (2022).</a:t>
            </a:r>
            <a:endParaRPr lang="zh-CN" altLang="en-US" sz="14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3EE18B8-EDB4-7D99-B49A-4823A04ABEB7}"/>
              </a:ext>
            </a:extLst>
          </p:cNvPr>
          <p:cNvSpPr txBox="1"/>
          <p:nvPr/>
        </p:nvSpPr>
        <p:spPr>
          <a:xfrm>
            <a:off x="1670664" y="4427681"/>
            <a:ext cx="418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R. Rapp and H. van Hees,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Lett. B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753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586 (2016).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8C7E0A6-A144-2C61-95FA-15E620ED3D2B}"/>
              </a:ext>
            </a:extLst>
          </p:cNvPr>
          <p:cNvSpPr txBox="1"/>
          <p:nvPr/>
        </p:nvSpPr>
        <p:spPr>
          <a:xfrm>
            <a:off x="914411" y="5670657"/>
            <a:ext cx="3963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Li and C. M. Ko,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95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055203 (2017).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6B6AA73-F87B-72B7-7445-8442BEB2CAA0}"/>
              </a:ext>
            </a:extLst>
          </p:cNvPr>
          <p:cNvSpPr txBox="1"/>
          <p:nvPr/>
        </p:nvSpPr>
        <p:spPr>
          <a:xfrm>
            <a:off x="6641434" y="2963757"/>
            <a:ext cx="52432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O. Savchuk,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et. al., J. Phys. G: Nucl. Part. Phys.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50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125104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D6A0ADC-3095-558B-1CA7-FEDBA8BD17C1}"/>
              </a:ext>
            </a:extLst>
          </p:cNvPr>
          <p:cNvGrpSpPr/>
          <p:nvPr/>
        </p:nvGrpSpPr>
        <p:grpSpPr>
          <a:xfrm>
            <a:off x="7242729" y="3239645"/>
            <a:ext cx="3636918" cy="3028988"/>
            <a:chOff x="7242729" y="3239645"/>
            <a:chExt cx="3636918" cy="3028988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B55D46BB-6EFE-3D63-0B8F-AE9989671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2729" y="3239645"/>
              <a:ext cx="3636918" cy="3028988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5F173EE4-B6E5-41F8-F1C7-157B1E024F4B}"/>
                </a:ext>
              </a:extLst>
            </p:cNvPr>
            <p:cNvSpPr txBox="1"/>
            <p:nvPr/>
          </p:nvSpPr>
          <p:spPr>
            <a:xfrm>
              <a:off x="9450165" y="4447104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first-order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1CAAA2FE-3B48-04FF-3EA8-6A9500461E88}"/>
                </a:ext>
              </a:extLst>
            </p:cNvPr>
            <p:cNvSpPr txBox="1"/>
            <p:nvPr/>
          </p:nvSpPr>
          <p:spPr>
            <a:xfrm>
              <a:off x="8331320" y="4563350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crossover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0B0DDE72-1845-C711-83BD-F98774BEA0D8}"/>
              </a:ext>
            </a:extLst>
          </p:cNvPr>
          <p:cNvSpPr txBox="1"/>
          <p:nvPr/>
        </p:nvSpPr>
        <p:spPr>
          <a:xfrm>
            <a:off x="6244208" y="5989617"/>
            <a:ext cx="4047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Seck </a:t>
            </a:r>
            <a:r>
              <a:rPr lang="it-IT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et. al</a:t>
            </a:r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106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014904 (2022).</a:t>
            </a:r>
            <a:endParaRPr lang="zh-CN" altLang="en-US" sz="14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C38696A-0589-51A6-E6AD-28BA981B9155}"/>
              </a:ext>
            </a:extLst>
          </p:cNvPr>
          <p:cNvGrpSpPr/>
          <p:nvPr/>
        </p:nvGrpSpPr>
        <p:grpSpPr>
          <a:xfrm>
            <a:off x="6863679" y="707150"/>
            <a:ext cx="4395018" cy="2311454"/>
            <a:chOff x="6863679" y="707150"/>
            <a:chExt cx="4395018" cy="231145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CD69B16-2287-1903-44BA-1A86D8E5E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3679" y="707150"/>
              <a:ext cx="4395018" cy="2311454"/>
            </a:xfrm>
            <a:prstGeom prst="rect">
              <a:avLst/>
            </a:prstGeom>
          </p:spPr>
        </p:pic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BACB2BAB-59B1-9971-DB9F-55E0618324EC}"/>
                </a:ext>
              </a:extLst>
            </p:cNvPr>
            <p:cNvSpPr txBox="1"/>
            <p:nvPr/>
          </p:nvSpPr>
          <p:spPr>
            <a:xfrm>
              <a:off x="7535993" y="1166010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first-order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45562B5-7B2F-F32A-7F78-555B863EB359}"/>
                </a:ext>
              </a:extLst>
            </p:cNvPr>
            <p:cNvSpPr txBox="1"/>
            <p:nvPr/>
          </p:nvSpPr>
          <p:spPr>
            <a:xfrm>
              <a:off x="9826050" y="1792174"/>
              <a:ext cx="93174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dirty="0">
                  <a:solidFill>
                    <a:srgbClr val="FF0000"/>
                  </a:solidFill>
                  <a:latin typeface="Times-Roman"/>
                </a:rPr>
                <a:t>crossover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870E8B16-EFBA-E8F5-FA34-E84C7396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4031" y="806192"/>
              <a:ext cx="429795" cy="211386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FC7B8EE9-6D45-FE6F-4EF7-135E773F5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2723" y="5111282"/>
            <a:ext cx="4462495" cy="63818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2BD55DA-6DE3-DB04-680D-1F34BBF941B4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225023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9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244DB0B5-C7E6-5B8E-73F8-3D22572BC5A4}"/>
              </a:ext>
            </a:extLst>
          </p:cNvPr>
          <p:cNvSpPr txBox="1"/>
          <p:nvPr/>
        </p:nvSpPr>
        <p:spPr>
          <a:xfrm>
            <a:off x="1174010" y="884738"/>
            <a:ext cx="19501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dilepton sources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0017CE5-54CB-B9C2-4EAF-9DAF6E3FD6A8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3443330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97D36A-161B-FCB5-4DCF-BB17B6C3DBA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171951" y="589367"/>
            <a:ext cx="7659829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CD8DF3-0E8B-DAD3-350C-6C27299DB1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F2F052A1-7E5F-E53F-814E-F7B894118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45" y="1314863"/>
            <a:ext cx="3804224" cy="413430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E246940-F2EA-52C6-2489-BAC141A6B408}"/>
              </a:ext>
            </a:extLst>
          </p:cNvPr>
          <p:cNvSpPr txBox="1"/>
          <p:nvPr/>
        </p:nvSpPr>
        <p:spPr>
          <a:xfrm>
            <a:off x="663616" y="5653372"/>
            <a:ext cx="29709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024912 (2015).</a:t>
            </a:r>
            <a:endParaRPr lang="zh-CN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BAB3BA2-2BBE-9A2F-6FDE-22F29BCB5C64}"/>
                  </a:ext>
                </a:extLst>
              </p:cNvPr>
              <p:cNvSpPr txBox="1"/>
              <p:nvPr/>
            </p:nvSpPr>
            <p:spPr>
              <a:xfrm>
                <a:off x="4132317" y="4851606"/>
                <a:ext cx="340590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Cocktail means hadronic phase contributions in vacuum.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600" b="1" dirty="0">
                    <a:solidFill>
                      <a:srgbClr val="131413"/>
                    </a:solidFill>
                    <a:latin typeface="Times-Roman"/>
                  </a:rPr>
                  <a:t>“Excess” = “Data” – “Cocktail”</a:t>
                </a:r>
              </a:p>
              <a:p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Mainly include QGP and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1600" b="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in-medium.</a:t>
                </a: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5BAB3BA2-2BBE-9A2F-6FDE-22F29BCB5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317" y="4851606"/>
                <a:ext cx="3405903" cy="1077218"/>
              </a:xfrm>
              <a:prstGeom prst="rect">
                <a:avLst/>
              </a:prstGeom>
              <a:blipFill>
                <a:blip r:embed="rId4"/>
                <a:stretch>
                  <a:fillRect l="-1073" t="-1695" b="-6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图片 17">
            <a:extLst>
              <a:ext uri="{FF2B5EF4-FFF2-40B4-BE49-F238E27FC236}">
                <a16:creationId xmlns:a16="http://schemas.microsoft.com/office/drawing/2014/main" id="{E40B79CA-EDD0-3EF7-A09C-443F9E7EBB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3149" y="1092251"/>
            <a:ext cx="2424112" cy="7050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3A5E710-A05A-BCD6-2B15-69A0B2813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473" y="1925350"/>
            <a:ext cx="3186003" cy="40481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2058FF69-B254-C50C-452D-6192B2B1C7C7}"/>
              </a:ext>
            </a:extLst>
          </p:cNvPr>
          <p:cNvSpPr txBox="1"/>
          <p:nvPr/>
        </p:nvSpPr>
        <p:spPr>
          <a:xfrm>
            <a:off x="7308054" y="1314863"/>
            <a:ext cx="9750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QGP: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A6E91FC-36DA-875D-F598-82702FC3AAAD}"/>
                  </a:ext>
                </a:extLst>
              </p:cNvPr>
              <p:cNvSpPr txBox="1"/>
              <p:nvPr/>
            </p:nvSpPr>
            <p:spPr>
              <a:xfrm>
                <a:off x="7317580" y="1953256"/>
                <a:ext cx="97509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:</a:t>
                </a: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BA6E91FC-36DA-875D-F598-82702FC3A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7580" y="1953256"/>
                <a:ext cx="975095" cy="338554"/>
              </a:xfrm>
              <a:prstGeom prst="rect">
                <a:avLst/>
              </a:prstGeom>
              <a:blipFill>
                <a:blip r:embed="rId7"/>
                <a:stretch>
                  <a:fillRect l="-2500"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776063E1-8842-B652-0B28-8C685DE344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5311" y="2327993"/>
            <a:ext cx="3357912" cy="5224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5338347-7276-E005-85DD-1D971DA828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0730" y="2921104"/>
            <a:ext cx="3998746" cy="26552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C44CDB6-54B1-0920-EA41-0AD64EEDD3F7}"/>
              </a:ext>
            </a:extLst>
          </p:cNvPr>
          <p:cNvSpPr txBox="1"/>
          <p:nvPr/>
        </p:nvSpPr>
        <p:spPr>
          <a:xfrm>
            <a:off x="7784759" y="5587145"/>
            <a:ext cx="34208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O. Linnyk, E. L. Bratkovskaya, W. Cassing,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PPNP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87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50 (2016).</a:t>
            </a:r>
            <a:endParaRPr lang="zh-CN" altLang="en-US" sz="1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0E106E1-DAE3-1935-EC4B-F64CBDAFE184}"/>
              </a:ext>
            </a:extLst>
          </p:cNvPr>
          <p:cNvSpPr txBox="1"/>
          <p:nvPr/>
        </p:nvSpPr>
        <p:spPr>
          <a:xfrm>
            <a:off x="3844209" y="3407382"/>
            <a:ext cx="3602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Dileptons are perturbatively produced both in partonic and hadronic phases.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51A070A8-E9C1-2012-E4A2-07937D49D5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7311" y="982520"/>
            <a:ext cx="2175871" cy="22780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341916C-85CA-A058-163A-B27ACC87B3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9177" y="4132686"/>
            <a:ext cx="3261553" cy="52427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7B1A6CC-C638-D009-D067-0337A3E82BD5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2731308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10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E0017CE5-54CB-B9C2-4EAF-9DAF6E3FD6A8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4986378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 at BES-I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97D36A-161B-FCB5-4DCF-BB17B6C3DBA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714998" y="589367"/>
            <a:ext cx="6116782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CD8DF3-0E8B-DAD3-350C-6C27299DB1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>
            <a:extLst>
              <a:ext uri="{FF2B5EF4-FFF2-40B4-BE49-F238E27FC236}">
                <a16:creationId xmlns:a16="http://schemas.microsoft.com/office/drawing/2014/main" id="{8CDE3775-D109-9377-ED26-53B184405DE6}"/>
              </a:ext>
            </a:extLst>
          </p:cNvPr>
          <p:cNvGrpSpPr/>
          <p:nvPr/>
        </p:nvGrpSpPr>
        <p:grpSpPr>
          <a:xfrm>
            <a:off x="931882" y="829345"/>
            <a:ext cx="4633835" cy="4442375"/>
            <a:chOff x="3608149" y="1591006"/>
            <a:chExt cx="3660822" cy="3586809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67B21CB-D33F-A31E-A791-A5AC0C183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8149" y="1591006"/>
              <a:ext cx="3660822" cy="3586809"/>
            </a:xfrm>
            <a:prstGeom prst="rect">
              <a:avLst/>
            </a:prstGeom>
          </p:spPr>
        </p:pic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71E156BC-5E56-A25E-0992-C4CB0DF5B8C2}"/>
                </a:ext>
              </a:extLst>
            </p:cNvPr>
            <p:cNvCxnSpPr>
              <a:cxnSpLocks/>
            </p:cNvCxnSpPr>
            <p:nvPr/>
          </p:nvCxnSpPr>
          <p:spPr>
            <a:xfrm>
              <a:off x="5672137" y="1700212"/>
              <a:ext cx="0" cy="311865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BC500D7C-A62A-4705-8A3C-2AAC6FDFFD5F}"/>
                  </a:ext>
                </a:extLst>
              </p:cNvPr>
              <p:cNvSpPr txBox="1"/>
              <p:nvPr/>
            </p:nvSpPr>
            <p:spPr>
              <a:xfrm>
                <a:off x="6373480" y="4906781"/>
                <a:ext cx="447528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The tendencies of dilepton yield with collision energies from QGP and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 are different.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But the total contributions seem unchanged.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BES energies are not affected by NJL-EOSs.</a:t>
                </a:r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BC500D7C-A62A-4705-8A3C-2AAC6FDFF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3480" y="4906781"/>
                <a:ext cx="4475286" cy="1077218"/>
              </a:xfrm>
              <a:prstGeom prst="rect">
                <a:avLst/>
              </a:prstGeom>
              <a:blipFill>
                <a:blip r:embed="rId4"/>
                <a:stretch>
                  <a:fillRect l="-545" t="-1695" r="-681" b="-6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图片 31">
            <a:extLst>
              <a:ext uri="{FF2B5EF4-FFF2-40B4-BE49-F238E27FC236}">
                <a16:creationId xmlns:a16="http://schemas.microsoft.com/office/drawing/2014/main" id="{1171762D-3A7B-58B0-2887-7CE879DEEE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0396" y="959674"/>
            <a:ext cx="4761454" cy="38847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3CFF610-5082-78A4-35BA-29DD0ED13ABB}"/>
                  </a:ext>
                </a:extLst>
              </p:cNvPr>
              <p:cNvSpPr txBox="1"/>
              <p:nvPr/>
            </p:nvSpPr>
            <p:spPr>
              <a:xfrm>
                <a:off x="728620" y="5333990"/>
                <a:ext cx="503353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Normalized invariant mass spectrum of excess dilepton.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Left peak is from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1600" b="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in-medium effect, Right peak is from </a:t>
                </a:r>
                <a14:m>
                  <m:oMath xmlns:m="http://schemas.openxmlformats.org/officeDocument/2006/math">
                    <m:r>
                      <a:rPr lang="zh-CN" altLang="en-US" sz="1600" i="1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altLang="zh-CN" sz="1600" i="1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in vacuum. 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33CFF610-5082-78A4-35BA-29DD0ED13A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620" y="5333990"/>
                <a:ext cx="5033532" cy="830997"/>
              </a:xfrm>
              <a:prstGeom prst="rect">
                <a:avLst/>
              </a:prstGeom>
              <a:blipFill>
                <a:blip r:embed="rId6"/>
                <a:stretch>
                  <a:fillRect l="-485" t="-2206" r="-1818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49DC269F-67A3-A0BE-160D-3526A9CA8F68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709528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876039D1-35EF-7559-3186-653DBC801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372" y="890277"/>
            <a:ext cx="5040301" cy="3758868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11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>
            <a:extLst>
              <a:ext uri="{FF2B5EF4-FFF2-40B4-BE49-F238E27FC236}">
                <a16:creationId xmlns:a16="http://schemas.microsoft.com/office/drawing/2014/main" id="{E0017CE5-54CB-B9C2-4EAF-9DAF6E3FD6A8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4691104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 at FXT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97D36A-161B-FCB5-4DCF-BB17B6C3DBA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419725" y="589367"/>
            <a:ext cx="641205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CD8DF3-0E8B-DAD3-350C-6C27299DB1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6080AB0-1AE4-3F00-3DC9-853080734402}"/>
                  </a:ext>
                </a:extLst>
              </p:cNvPr>
              <p:cNvSpPr txBox="1"/>
              <p:nvPr/>
            </p:nvSpPr>
            <p:spPr>
              <a:xfrm>
                <a:off x="979461" y="4620456"/>
                <a:ext cx="4679341" cy="1576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The trajectories are more deeper in spinodal can have more larger densities fluctuations.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Phase trajectories seem unchanged at collision energies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1600" i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1600" b="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b="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1600" b="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1600" i="1">
                        <a:solidFill>
                          <a:srgbClr val="131413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altLang="zh-CN" sz="1600" b="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5.2 </m:t>
                    </m:r>
                    <m:r>
                      <m:rPr>
                        <m:sty m:val="p"/>
                      </m:rPr>
                      <a:rPr lang="en-US" altLang="zh-CN" sz="1600" b="0" i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altLang="zh-CN" sz="1600" b="0" i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sz="1600" dirty="0">
                  <a:solidFill>
                    <a:srgbClr val="131413"/>
                  </a:solidFill>
                  <a:latin typeface="Times-Roman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The time of evolution could be extended when system enter spinodal. 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36080AB0-1AE4-3F00-3DC9-853080734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461" y="4620456"/>
                <a:ext cx="4679341" cy="1576072"/>
              </a:xfrm>
              <a:prstGeom prst="rect">
                <a:avLst/>
              </a:prstGeom>
              <a:blipFill>
                <a:blip r:embed="rId4"/>
                <a:stretch>
                  <a:fillRect l="-522" t="-1163" r="-782" b="-42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DABD4389-A019-B44E-E7F2-06BDECA6E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8757" y="890277"/>
            <a:ext cx="4933991" cy="37301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CCB804E-1F5D-BB50-A4A2-DC8916D68D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684" y="4698965"/>
            <a:ext cx="1906697" cy="5747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E919646-F6EC-CCBD-6B35-8CBCA5555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2908" y="5295690"/>
            <a:ext cx="2176473" cy="6383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4CC40CC-4AD6-7900-9B30-F932958C7CA0}"/>
                  </a:ext>
                </a:extLst>
              </p:cNvPr>
              <p:cNvSpPr txBox="1"/>
              <p:nvPr/>
            </p:nvSpPr>
            <p:spPr>
              <a:xfrm>
                <a:off x="8505804" y="4833750"/>
                <a:ext cx="239555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If assume particles are massless.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Smaller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 mean larger density fluctuations.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B4CC40CC-4AD6-7900-9B30-F932958C7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5804" y="4833750"/>
                <a:ext cx="2395559" cy="1077218"/>
              </a:xfrm>
              <a:prstGeom prst="rect">
                <a:avLst/>
              </a:prstGeom>
              <a:blipFill>
                <a:blip r:embed="rId8"/>
                <a:stretch>
                  <a:fillRect l="-1018" t="-1695" r="-1527" b="-62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D2F2858B-6364-5790-D712-4706ACFF7C07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1118763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342B35F-EBC8-1131-4E34-F274AE0CB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53" y="1312242"/>
            <a:ext cx="5109949" cy="381080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12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98CF905A-1762-0FB9-6B4D-113906A14CAA}"/>
              </a:ext>
            </a:extLst>
          </p:cNvPr>
          <p:cNvSpPr txBox="1"/>
          <p:nvPr/>
        </p:nvSpPr>
        <p:spPr>
          <a:xfrm>
            <a:off x="852115" y="5283407"/>
            <a:ext cx="47356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Time evolution of dilepton yields in partonic phase.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Dilepton production enhanced at all time periods.</a:t>
            </a: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55790594-77B7-3947-22E0-EA12433C72CF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4691104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 at FXT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B3D9E01-A011-EC84-3A6E-B5AB3F6A192E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419725" y="589367"/>
            <a:ext cx="641205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6B9E068-12F2-EB2C-BFFF-EE7595F1041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6C6D2C3-504B-7CB7-D67A-BBE47DBF22B8}"/>
              </a:ext>
            </a:extLst>
          </p:cNvPr>
          <p:cNvCxnSpPr/>
          <p:nvPr/>
        </p:nvCxnSpPr>
        <p:spPr>
          <a:xfrm flipV="1">
            <a:off x="2249581" y="3620421"/>
            <a:ext cx="0" cy="597142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>
            <a:extLst>
              <a:ext uri="{FF2B5EF4-FFF2-40B4-BE49-F238E27FC236}">
                <a16:creationId xmlns:a16="http://schemas.microsoft.com/office/drawing/2014/main" id="{CE374075-E4A2-1550-DCD9-7E86382C7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269" y="715040"/>
            <a:ext cx="4711790" cy="47117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2F1D450-A22E-9955-EC1C-347042216770}"/>
                  </a:ext>
                </a:extLst>
              </p:cNvPr>
              <p:cNvSpPr txBox="1"/>
              <p:nvPr/>
            </p:nvSpPr>
            <p:spPr>
              <a:xfrm>
                <a:off x="5802570" y="5426830"/>
                <a:ext cx="529590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Invariant mass spectrum of dilepton.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Dilepton production radio is proportional to quark density.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Structures of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 decay are the same at all collision energies.</a:t>
                </a: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62F1D450-A22E-9955-EC1C-347042216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570" y="5426830"/>
                <a:ext cx="5295901" cy="830997"/>
              </a:xfrm>
              <a:prstGeom prst="rect">
                <a:avLst/>
              </a:prstGeom>
              <a:blipFill>
                <a:blip r:embed="rId5"/>
                <a:stretch>
                  <a:fillRect l="-460" t="-2190" b="-80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E1552403-BCCA-6081-AE26-56DEBE46F950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2594479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2FF4EB4-9DF0-B3A3-6FE7-4F3B7EBCF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76" y="983196"/>
            <a:ext cx="4865064" cy="362818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13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D1AFB9B-A407-8BDE-CE87-F3A5DDF57C5F}"/>
                  </a:ext>
                </a:extLst>
              </p:cNvPr>
              <p:cNvSpPr txBox="1"/>
              <p:nvPr/>
            </p:nvSpPr>
            <p:spPr>
              <a:xfrm>
                <a:off x="852488" y="4765230"/>
                <a:ext cx="516283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The trajectories are more deeper in spinodal, dilepton yield enhancement more larger.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Dileptons from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 decay not affected by NJL-EOSs.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Enhancement at QGP is from spinodal instability and long lifetime of partonic phase. 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D1AFB9B-A407-8BDE-CE87-F3A5DDF57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88" y="4765230"/>
                <a:ext cx="5162837" cy="1323439"/>
              </a:xfrm>
              <a:prstGeom prst="rect">
                <a:avLst/>
              </a:prstGeom>
              <a:blipFill>
                <a:blip r:embed="rId4"/>
                <a:stretch>
                  <a:fillRect l="-472" t="-1382" r="-590" b="-50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F5D6173-583C-8738-B208-23FFBE5958AE}"/>
                  </a:ext>
                </a:extLst>
              </p:cNvPr>
              <p:cNvSpPr txBox="1"/>
              <p:nvPr/>
            </p:nvSpPr>
            <p:spPr>
              <a:xfrm>
                <a:off x="6821581" y="5100799"/>
                <a:ext cx="4184555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Combine with</a:t>
                </a:r>
                <a14:m>
                  <m:oMath xmlns:m="http://schemas.openxmlformats.org/officeDocument/2006/math">
                    <m:r>
                      <a:rPr lang="en-US" altLang="zh-CN" sz="1600" b="0" i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160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 decay contribution, the yield difference between two EOSs with energies increasing is non-monotonic.</a:t>
                </a: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F5D6173-583C-8738-B208-23FFBE595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1581" y="5100799"/>
                <a:ext cx="4184555" cy="830997"/>
              </a:xfrm>
              <a:prstGeom prst="rect">
                <a:avLst/>
              </a:prstGeom>
              <a:blipFill>
                <a:blip r:embed="rId5"/>
                <a:stretch>
                  <a:fillRect l="-583" t="-2206" r="-875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标题 1">
            <a:extLst>
              <a:ext uri="{FF2B5EF4-FFF2-40B4-BE49-F238E27FC236}">
                <a16:creationId xmlns:a16="http://schemas.microsoft.com/office/drawing/2014/main" id="{55790594-77B7-3947-22E0-EA12433C72CF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4691104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Dilepton production at FXT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B3D9E01-A011-EC84-3A6E-B5AB3F6A192E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5419725" y="589367"/>
            <a:ext cx="641205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6B9E068-12F2-EB2C-BFFF-EE7595F1041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1AA9538D-7D7B-D955-5D0C-B7A9E8C42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5998" y="794283"/>
            <a:ext cx="5088140" cy="4184510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38589EE9-C0BC-6FE1-4E59-997E19B8DDD0}"/>
              </a:ext>
            </a:extLst>
          </p:cNvPr>
          <p:cNvCxnSpPr/>
          <p:nvPr/>
        </p:nvCxnSpPr>
        <p:spPr>
          <a:xfrm flipV="1">
            <a:off x="2319277" y="2831858"/>
            <a:ext cx="0" cy="597142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5BF5AE4-5F36-23A1-65C8-94F37843DB91}"/>
              </a:ext>
            </a:extLst>
          </p:cNvPr>
          <p:cNvSpPr txBox="1"/>
          <p:nvPr/>
        </p:nvSpPr>
        <p:spPr>
          <a:xfrm>
            <a:off x="8377237" y="1007914"/>
            <a:ext cx="1309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i="1" u="none" strike="noStrike" baseline="0" dirty="0">
                <a:solidFill>
                  <a:srgbClr val="F83D1A"/>
                </a:solidFill>
                <a:latin typeface="Calibri" panose="020F0502020204030204" pitchFamily="34" charset="0"/>
              </a:rPr>
              <a:t>Preliminary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827F857-9BDA-7996-CB3E-1C9AAB1196F1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2525693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14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D1AFB9B-A407-8BDE-CE87-F3A5DDF57C5F}"/>
                  </a:ext>
                </a:extLst>
              </p:cNvPr>
              <p:cNvSpPr txBox="1"/>
              <p:nvPr/>
            </p:nvSpPr>
            <p:spPr>
              <a:xfrm>
                <a:off x="850083" y="1933978"/>
                <a:ext cx="10120354" cy="16390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solidFill>
                      <a:srgbClr val="131413"/>
                    </a:solidFill>
                    <a:latin typeface="Times-Roman"/>
                  </a:rPr>
                  <a:t> Large density inhomogeneities can be generated by the spinodal instability during the first-order chiral phase transition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400" i="1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40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solidFill>
                                  <a:srgbClr val="131413"/>
                                </a:solidFill>
                                <a:latin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altLang="zh-CN" sz="2400" b="0" i="1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2400" dirty="0">
                    <a:solidFill>
                      <a:srgbClr val="131413"/>
                    </a:solidFill>
                    <a:latin typeface="Times-Roman"/>
                  </a:rPr>
                  <a:t> 3.0 ~ 5.2 GeV.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2400" dirty="0">
                    <a:solidFill>
                      <a:srgbClr val="131413"/>
                    </a:solidFill>
                    <a:latin typeface="Times-Roman"/>
                  </a:rPr>
                  <a:t> Dilepton emissions during the QGP phase are enhanced when the first order    chiral phase transition occurs.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7D1AFB9B-A407-8BDE-CE87-F3A5DDF57C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083" y="1933978"/>
                <a:ext cx="10120354" cy="1639038"/>
              </a:xfrm>
              <a:prstGeom prst="rect">
                <a:avLst/>
              </a:prstGeom>
              <a:blipFill>
                <a:blip r:embed="rId3"/>
                <a:stretch>
                  <a:fillRect l="-783" t="-2974" r="-903" b="-40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标题 1">
            <a:extLst>
              <a:ext uri="{FF2B5EF4-FFF2-40B4-BE49-F238E27FC236}">
                <a16:creationId xmlns:a16="http://schemas.microsoft.com/office/drawing/2014/main" id="{55790594-77B7-3947-22E0-EA12433C72CF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376717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Summary and outlook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1B3D9E01-A011-EC84-3A6E-B5AB3F6A192E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4495800" y="589367"/>
            <a:ext cx="7335980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6B9E068-12F2-EB2C-BFFF-EE7595F1041B}"/>
              </a:ext>
            </a:extLst>
          </p:cNvPr>
          <p:cNvCxnSpPr>
            <a:cxnSpLocks/>
            <a:endCxn id="23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标题 1">
            <a:extLst>
              <a:ext uri="{FF2B5EF4-FFF2-40B4-BE49-F238E27FC236}">
                <a16:creationId xmlns:a16="http://schemas.microsoft.com/office/drawing/2014/main" id="{0A72F3D5-3EC2-128F-D231-F353BDD9C9F2}"/>
              </a:ext>
            </a:extLst>
          </p:cNvPr>
          <p:cNvSpPr txBox="1">
            <a:spLocks/>
          </p:cNvSpPr>
          <p:nvPr/>
        </p:nvSpPr>
        <p:spPr>
          <a:xfrm>
            <a:off x="466683" y="1102508"/>
            <a:ext cx="197647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solidFill>
                  <a:srgbClr val="00B0F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Main points:</a:t>
            </a:r>
            <a:endParaRPr lang="zh-CN" altLang="en-US" sz="2800" dirty="0">
              <a:solidFill>
                <a:srgbClr val="00B0F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BB4169A6-5EB9-E7E2-4DDB-84B8ECFCCDA3}"/>
              </a:ext>
            </a:extLst>
          </p:cNvPr>
          <p:cNvSpPr txBox="1">
            <a:spLocks/>
          </p:cNvSpPr>
          <p:nvPr/>
        </p:nvSpPr>
        <p:spPr>
          <a:xfrm>
            <a:off x="466683" y="4138058"/>
            <a:ext cx="197647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solidFill>
                  <a:srgbClr val="00B0F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Future plan:</a:t>
            </a:r>
            <a:endParaRPr lang="zh-CN" altLang="en-US" sz="2800" dirty="0">
              <a:solidFill>
                <a:srgbClr val="00B0F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94CEED3-B751-C1F3-1A92-462EA20A21F7}"/>
              </a:ext>
            </a:extLst>
          </p:cNvPr>
          <p:cNvSpPr txBox="1"/>
          <p:nvPr/>
        </p:nvSpPr>
        <p:spPr>
          <a:xfrm>
            <a:off x="909639" y="4747967"/>
            <a:ext cx="9948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31413"/>
                </a:solidFill>
                <a:latin typeface="Times-Roman"/>
              </a:rPr>
              <a:t> Other observables like HBT correlation, high order moments of conserved charges, etc.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131413"/>
                </a:solidFill>
                <a:latin typeface="Times-Roman"/>
              </a:rPr>
              <a:t> Initial density fluctuation from nucleus structures.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9FAA858-E93F-E4B0-CA33-7153CF6B7B18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1677147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C284785-3F52-5A42-AA9B-E7189F9A8569}"/>
              </a:ext>
            </a:extLst>
          </p:cNvPr>
          <p:cNvSpPr txBox="1"/>
          <p:nvPr/>
        </p:nvSpPr>
        <p:spPr>
          <a:xfrm>
            <a:off x="1849876" y="2842051"/>
            <a:ext cx="8124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dirty="0">
                <a:solidFill>
                  <a:srgbClr val="00B0F0"/>
                </a:solidFill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Thanks for your attention!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017C96A1-E465-3712-7A22-92866986EBF1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9D8F3C1-5D06-B9E3-4B44-F9D26B94319F}"/>
              </a:ext>
            </a:extLst>
          </p:cNvPr>
          <p:cNvCxnSpPr>
            <a:cxnSpLocks/>
          </p:cNvCxnSpPr>
          <p:nvPr/>
        </p:nvCxnSpPr>
        <p:spPr>
          <a:xfrm>
            <a:off x="338138" y="593735"/>
            <a:ext cx="11493642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0837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5C284785-3F52-5A42-AA9B-E7189F9A8569}"/>
              </a:ext>
            </a:extLst>
          </p:cNvPr>
          <p:cNvSpPr txBox="1"/>
          <p:nvPr/>
        </p:nvSpPr>
        <p:spPr>
          <a:xfrm>
            <a:off x="4126351" y="2556301"/>
            <a:ext cx="337303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>
                <a:latin typeface="华文中宋" panose="02010600040101010101" pitchFamily="2" charset="-122"/>
                <a:ea typeface="华文中宋" panose="02010600040101010101" pitchFamily="2" charset="-122"/>
                <a:cs typeface="Times New Roman" panose="02020603050405020304" pitchFamily="18" charset="0"/>
              </a:rPr>
              <a:t>Backup</a:t>
            </a:r>
          </a:p>
        </p:txBody>
      </p:sp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017C96A1-E465-3712-7A22-92866986EBF1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9D8F3C1-5D06-B9E3-4B44-F9D26B94319F}"/>
              </a:ext>
            </a:extLst>
          </p:cNvPr>
          <p:cNvCxnSpPr>
            <a:cxnSpLocks/>
          </p:cNvCxnSpPr>
          <p:nvPr/>
        </p:nvCxnSpPr>
        <p:spPr>
          <a:xfrm>
            <a:off x="338138" y="593735"/>
            <a:ext cx="11493642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419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017C96A1-E465-3712-7A22-92866986EBF1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89D8F3C1-5D06-B9E3-4B44-F9D26B94319F}"/>
              </a:ext>
            </a:extLst>
          </p:cNvPr>
          <p:cNvCxnSpPr>
            <a:cxnSpLocks/>
          </p:cNvCxnSpPr>
          <p:nvPr/>
        </p:nvCxnSpPr>
        <p:spPr>
          <a:xfrm>
            <a:off x="338138" y="593735"/>
            <a:ext cx="11493642" cy="0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1AA81F33-B661-D22E-C775-A03E99CD3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84" y="645349"/>
            <a:ext cx="6039267" cy="31313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2C7D8F-173B-538C-19C3-EE614D7E9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64" y="786626"/>
            <a:ext cx="4510120" cy="260034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F235D74-9FCA-8D3F-376E-933E2F2D3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6" y="3552741"/>
            <a:ext cx="4086224" cy="267423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C8A353C-457A-11FD-3758-9E85F1A29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959" y="3776709"/>
            <a:ext cx="4667284" cy="25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75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>
            <a:extLst>
              <a:ext uri="{FF2B5EF4-FFF2-40B4-BE49-F238E27FC236}">
                <a16:creationId xmlns:a16="http://schemas.microsoft.com/office/drawing/2014/main" id="{EDE7295B-47E5-BC3A-7C30-526EAA9D113F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>
            <a:extLst>
              <a:ext uri="{FF2B5EF4-FFF2-40B4-BE49-F238E27FC236}">
                <a16:creationId xmlns:a16="http://schemas.microsoft.com/office/drawing/2014/main" id="{4105A50C-62C9-7165-9495-5A8DA52E9806}"/>
              </a:ext>
            </a:extLst>
          </p:cNvPr>
          <p:cNvSpPr txBox="1">
            <a:spLocks/>
          </p:cNvSpPr>
          <p:nvPr/>
        </p:nvSpPr>
        <p:spPr bwMode="auto">
          <a:xfrm>
            <a:off x="849828" y="2176555"/>
            <a:ext cx="9680060" cy="250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altLang="zh-CN" sz="2800" dirty="0">
                <a:latin typeface="华文中宋" panose="02010600040101010101" pitchFamily="2" charset="-122"/>
                <a:ea typeface="华文中宋" panose="02010600040101010101" pitchFamily="2" charset="-122"/>
              </a:rPr>
              <a:t>Backgrounds and Motivation</a:t>
            </a: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latin typeface="Calibri Light" panose="020F0302020204030204" pitchFamily="34" charset="0"/>
            </a:endParaRP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Transport approach to the first order chiral phase transition</a:t>
            </a:r>
            <a:endParaRPr lang="en-US" altLang="zh-CN" sz="2800" b="1" dirty="0">
              <a:latin typeface="Calibri Light" panose="020F0302020204030204" pitchFamily="34" charset="0"/>
            </a:endParaRP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latin typeface="Calibri Light" panose="020F0302020204030204" pitchFamily="34" charset="0"/>
            </a:endParaRP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en-US" altLang="zh-C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Enhanced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dilepton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productions</a:t>
            </a:r>
            <a:endParaRPr lang="en-US" altLang="zh-CN" sz="2800" b="1" dirty="0">
              <a:latin typeface="Calibri Light" panose="020F0302020204030204" pitchFamily="34" charset="0"/>
            </a:endParaRP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en-US" altLang="zh-CN" sz="2000" b="1" dirty="0">
              <a:latin typeface="Calibri Light" panose="020F0302020204030204" pitchFamily="34" charset="0"/>
            </a:endParaRPr>
          </a:p>
          <a:p>
            <a:pPr marL="571500" indent="-5715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Summary and outlook</a:t>
            </a:r>
            <a:endParaRPr lang="zh-CN" altLang="en-US" sz="2800" b="1" dirty="0">
              <a:latin typeface="Calibri Light" panose="020F0302020204030204" pitchFamily="34" charset="0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EF3616B-8693-7F07-EA19-627376388755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1376405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Outline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5C5293DC-B9B2-063B-B45B-A794B11C7616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2105025" y="589367"/>
            <a:ext cx="9726755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C213786-7FED-D54B-4FAE-B0ABCE646A2D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4BCB37F7-C03D-6B22-1DC0-0C44C5F70DAC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480238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A81C6D-84E8-E071-679D-1475A2C42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32" y="2333492"/>
            <a:ext cx="5954251" cy="408978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AA74973-0846-42CE-AD66-D8DDA3A1201D}"/>
              </a:ext>
            </a:extLst>
          </p:cNvPr>
          <p:cNvSpPr txBox="1">
            <a:spLocks/>
          </p:cNvSpPr>
          <p:nvPr/>
        </p:nvSpPr>
        <p:spPr>
          <a:xfrm>
            <a:off x="2132969" y="2097882"/>
            <a:ext cx="2149376" cy="466855"/>
          </a:xfrm>
          <a:prstGeom prst="rect">
            <a:avLst/>
          </a:prstGeom>
          <a:effectLst/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Phase diagram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F05A6B6-CF4F-446D-9C20-F9D43B556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262" y="2538536"/>
            <a:ext cx="4052102" cy="3679699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70A0572F-8E56-123D-758A-C741E85390E1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 1">
            <a:extLst>
              <a:ext uri="{FF2B5EF4-FFF2-40B4-BE49-F238E27FC236}">
                <a16:creationId xmlns:a16="http://schemas.microsoft.com/office/drawing/2014/main" id="{92A4AD61-4289-CF40-9335-58F89FD4BEE0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2305093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Backgrounds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282B53F-A549-A1D1-9382-645B7913BB94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033713" y="589367"/>
            <a:ext cx="8798067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615031B-3191-AA7F-4F8A-920C7D3C9DB1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56B84A43-A864-F306-5667-5034E1F6D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132" y="187600"/>
            <a:ext cx="4263635" cy="319772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C87BAD0-F14D-6FD2-0D91-61BDA8457CD1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1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C0C2349-A45C-9C13-D02B-B8C2BCDFD3D0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47129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91D4177-E3DC-D580-95E2-8D30EF7E6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92" y="3637263"/>
            <a:ext cx="4888285" cy="236340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3B0A25B-8C1C-483B-BA8D-06388A1EFC69}"/>
              </a:ext>
            </a:extLst>
          </p:cNvPr>
          <p:cNvSpPr txBox="1"/>
          <p:nvPr/>
        </p:nvSpPr>
        <p:spPr>
          <a:xfrm>
            <a:off x="8425561" y="3192491"/>
            <a:ext cx="28878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R. A. Lacey,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142301 (2015).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09B6EE8-C647-4124-9D40-F40AE990576A}"/>
              </a:ext>
            </a:extLst>
          </p:cNvPr>
          <p:cNvSpPr txBox="1"/>
          <p:nvPr/>
        </p:nvSpPr>
        <p:spPr>
          <a:xfrm>
            <a:off x="616678" y="4510057"/>
            <a:ext cx="25845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162301 (2014).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8F1D766-7BE8-4F59-A5AD-369D0A09941E}"/>
              </a:ext>
            </a:extLst>
          </p:cNvPr>
          <p:cNvSpPr txBox="1"/>
          <p:nvPr/>
        </p:nvSpPr>
        <p:spPr>
          <a:xfrm>
            <a:off x="8768332" y="5947739"/>
            <a:ext cx="2519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092301 (2021).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5255EA4F-6E43-4B58-B159-65AD28AC7703}"/>
              </a:ext>
            </a:extLst>
          </p:cNvPr>
          <p:cNvGrpSpPr/>
          <p:nvPr/>
        </p:nvGrpSpPr>
        <p:grpSpPr>
          <a:xfrm>
            <a:off x="8548829" y="3500268"/>
            <a:ext cx="2619817" cy="2483384"/>
            <a:chOff x="65314" y="1735494"/>
            <a:chExt cx="2681368" cy="265846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07496BC-BC1F-4E14-8AD8-68F2C9E18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14" y="1735494"/>
              <a:ext cx="2681368" cy="236981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CE23A1B-7DAF-43B3-8EA3-CD1A14662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7281" y="4152124"/>
              <a:ext cx="1900819" cy="241834"/>
            </a:xfrm>
            <a:prstGeom prst="rect">
              <a:avLst/>
            </a:prstGeom>
          </p:spPr>
        </p:pic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8B9A3383-6D14-CA5B-C9BB-EE8EC6675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119" y="1169336"/>
            <a:ext cx="2621163" cy="323502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D21C2DA-B4AE-4579-A672-029FD3C19CE5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2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2" descr="Figure 2">
            <a:extLst>
              <a:ext uri="{FF2B5EF4-FFF2-40B4-BE49-F238E27FC236}">
                <a16:creationId xmlns:a16="http://schemas.microsoft.com/office/drawing/2014/main" id="{228792B4-63F2-5525-3D46-06358B70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236" y="675032"/>
            <a:ext cx="2583722" cy="24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id="{5E6612D0-4F07-F46D-203D-BFC77E172670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2284743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Backgrounds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93E36FB3-7676-C2AF-605A-5A87320DB1DB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013364" y="589367"/>
            <a:ext cx="8818416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2BE7D6B-752E-050D-AB66-DE688487FF9F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8718B531-1960-3677-074C-66EFEDD584FD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1232C064-FA83-6FEF-8CDA-DF1A6B0C5E88}"/>
              </a:ext>
            </a:extLst>
          </p:cNvPr>
          <p:cNvSpPr txBox="1"/>
          <p:nvPr/>
        </p:nvSpPr>
        <p:spPr>
          <a:xfrm>
            <a:off x="4733656" y="3401781"/>
            <a:ext cx="2519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082301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2C492763-9303-8910-A7DF-34C7E1E49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4695" y="3188280"/>
            <a:ext cx="1857186" cy="22590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6F212EC-B33F-529F-27BF-B876294C3D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991" y="2966584"/>
            <a:ext cx="1857186" cy="2259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2C64238-13B2-7AA1-133A-547FC1DC2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384" y="4250580"/>
            <a:ext cx="1857186" cy="225907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CC19209F-8BC6-6385-D884-AAD331F6D9B2}"/>
              </a:ext>
            </a:extLst>
          </p:cNvPr>
          <p:cNvSpPr txBox="1"/>
          <p:nvPr/>
        </p:nvSpPr>
        <p:spPr>
          <a:xfrm>
            <a:off x="4733656" y="5927183"/>
            <a:ext cx="25192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PRL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202301 (2023).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0B113624-A7C4-3EF7-F4AE-0CB160512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75208" y="777349"/>
            <a:ext cx="4838889" cy="236229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48E0E03-E21E-2820-61DD-998F07F7C76F}"/>
              </a:ext>
            </a:extLst>
          </p:cNvPr>
          <p:cNvSpPr txBox="1"/>
          <p:nvPr/>
        </p:nvSpPr>
        <p:spPr>
          <a:xfrm>
            <a:off x="485388" y="5152655"/>
            <a:ext cx="28891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Non-monotonic behaviors as function of beam energies.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F01F71C3-2BF3-6726-3528-BB1E1357F102}"/>
              </a:ext>
            </a:extLst>
          </p:cNvPr>
          <p:cNvSpPr/>
          <p:nvPr/>
        </p:nvSpPr>
        <p:spPr>
          <a:xfrm>
            <a:off x="979461" y="3433646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92497D6C-D005-19E0-1AA6-C8F6C898BB56}"/>
              </a:ext>
            </a:extLst>
          </p:cNvPr>
          <p:cNvSpPr/>
          <p:nvPr/>
        </p:nvSpPr>
        <p:spPr>
          <a:xfrm>
            <a:off x="6427990" y="1402974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847BF1EC-D19C-8666-0BEE-5C6BEC967941}"/>
              </a:ext>
            </a:extLst>
          </p:cNvPr>
          <p:cNvSpPr/>
          <p:nvPr/>
        </p:nvSpPr>
        <p:spPr>
          <a:xfrm>
            <a:off x="4321191" y="4244385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4E10656-2C45-8A8A-2EFD-6E45521EAA27}"/>
              </a:ext>
            </a:extLst>
          </p:cNvPr>
          <p:cNvSpPr/>
          <p:nvPr/>
        </p:nvSpPr>
        <p:spPr>
          <a:xfrm>
            <a:off x="9298003" y="967965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9B27BA90-7AB7-8D71-584D-C60E36679828}"/>
              </a:ext>
            </a:extLst>
          </p:cNvPr>
          <p:cNvSpPr/>
          <p:nvPr/>
        </p:nvSpPr>
        <p:spPr>
          <a:xfrm>
            <a:off x="9203034" y="4619494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A453BC7D-7A38-C041-84AA-B469589A0738}"/>
              </a:ext>
            </a:extLst>
          </p:cNvPr>
          <p:cNvSpPr/>
          <p:nvPr/>
        </p:nvSpPr>
        <p:spPr>
          <a:xfrm>
            <a:off x="3936933" y="1954465"/>
            <a:ext cx="824930" cy="824930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B8C4977-459D-6E07-8C2A-F3F756A77394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1108077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3FB1F6-3AE8-0F1D-9B3C-38B2E73DE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602" y="1017865"/>
            <a:ext cx="2528451" cy="2446049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2AA74973-0846-42CE-AD66-D8DDA3A1201D}"/>
              </a:ext>
            </a:extLst>
          </p:cNvPr>
          <p:cNvSpPr txBox="1">
            <a:spLocks/>
          </p:cNvSpPr>
          <p:nvPr/>
        </p:nvSpPr>
        <p:spPr>
          <a:xfrm>
            <a:off x="728621" y="349388"/>
            <a:ext cx="3309980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Spinodal instability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DBF0A34-2C65-C73E-30A4-1C7D6F426F66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4038601" y="589367"/>
            <a:ext cx="7793179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99F56DB-E646-E1C8-3F25-F27F14A8E4B0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AC00630-32D1-A5D0-7888-B78D45532309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387453" y="589367"/>
            <a:ext cx="341168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6556496F-0C01-B561-5C09-4EC2B715CAA0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3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4AB2824-E12C-56DD-EF76-39446F2C5032}"/>
              </a:ext>
            </a:extLst>
          </p:cNvPr>
          <p:cNvSpPr txBox="1"/>
          <p:nvPr/>
        </p:nvSpPr>
        <p:spPr>
          <a:xfrm>
            <a:off x="369852" y="5328214"/>
            <a:ext cx="41054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phase separation in the phase diagram.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70A77C1-49A1-03AB-E4AD-D671C67CF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689" y="987655"/>
            <a:ext cx="2528450" cy="2441345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28C5480C-E3B5-0942-8253-643AE435DB94}"/>
              </a:ext>
            </a:extLst>
          </p:cNvPr>
          <p:cNvSpPr txBox="1"/>
          <p:nvPr/>
        </p:nvSpPr>
        <p:spPr>
          <a:xfrm>
            <a:off x="7170765" y="3430248"/>
            <a:ext cx="4029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F. Li  and C. M. Ko,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95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055203 (2017).</a:t>
            </a:r>
            <a:endParaRPr lang="zh-CN" altLang="en-US" sz="1400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678E7EA-1AFE-5868-B470-1659F3790B75}"/>
              </a:ext>
            </a:extLst>
          </p:cNvPr>
          <p:cNvSpPr txBox="1"/>
          <p:nvPr/>
        </p:nvSpPr>
        <p:spPr>
          <a:xfrm>
            <a:off x="4438987" y="3259723"/>
            <a:ext cx="11352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Spinodal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6F1479B-F0D9-ECD6-706D-E8D422293455}"/>
              </a:ext>
            </a:extLst>
          </p:cNvPr>
          <p:cNvSpPr txBox="1"/>
          <p:nvPr/>
        </p:nvSpPr>
        <p:spPr>
          <a:xfrm>
            <a:off x="4405291" y="873500"/>
            <a:ext cx="15114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 of Spinodal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73897F5-700A-D07B-A81C-FADB0F8B565C}"/>
              </a:ext>
            </a:extLst>
          </p:cNvPr>
          <p:cNvSpPr txBox="1"/>
          <p:nvPr/>
        </p:nvSpPr>
        <p:spPr>
          <a:xfrm>
            <a:off x="846549" y="5660669"/>
            <a:ext cx="3382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K.-J Sun, C. M. Ko, J. Xu, F. Li, C.-L. Chen,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Eur. Phys. J. A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313 (2021).</a:t>
            </a:r>
            <a:endParaRPr lang="zh-CN" altLang="en-US" sz="1400" dirty="0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CA202799-2A2B-9BF5-5592-D224E68E4261}"/>
              </a:ext>
            </a:extLst>
          </p:cNvPr>
          <p:cNvGrpSpPr/>
          <p:nvPr/>
        </p:nvGrpSpPr>
        <p:grpSpPr>
          <a:xfrm>
            <a:off x="445487" y="1042455"/>
            <a:ext cx="3783908" cy="4132837"/>
            <a:chOff x="424550" y="1147202"/>
            <a:chExt cx="3783908" cy="4132837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391D0E1-2087-9ACD-715C-ACB258C13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4550" y="1147202"/>
              <a:ext cx="3783908" cy="1365376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EEC8E840-562F-C265-0793-7535E84AD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580" y="2502203"/>
              <a:ext cx="3432033" cy="2777836"/>
            </a:xfrm>
            <a:prstGeom prst="rect">
              <a:avLst/>
            </a:prstGeom>
          </p:spPr>
        </p:pic>
        <p:sp>
          <p:nvSpPr>
            <p:cNvPr id="34" name="椭圆 33">
              <a:extLst>
                <a:ext uri="{FF2B5EF4-FFF2-40B4-BE49-F238E27FC236}">
                  <a16:creationId xmlns:a16="http://schemas.microsoft.com/office/drawing/2014/main" id="{48443747-1FA3-6993-D8B5-E0F5FA28055F}"/>
                </a:ext>
              </a:extLst>
            </p:cNvPr>
            <p:cNvSpPr/>
            <p:nvPr/>
          </p:nvSpPr>
          <p:spPr>
            <a:xfrm>
              <a:off x="2135337" y="4103282"/>
              <a:ext cx="106811" cy="10477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箭头: 右 36">
              <a:extLst>
                <a:ext uri="{FF2B5EF4-FFF2-40B4-BE49-F238E27FC236}">
                  <a16:creationId xmlns:a16="http://schemas.microsoft.com/office/drawing/2014/main" id="{817F740F-531B-668D-646B-4F79A2442F65}"/>
                </a:ext>
              </a:extLst>
            </p:cNvPr>
            <p:cNvSpPr/>
            <p:nvPr/>
          </p:nvSpPr>
          <p:spPr>
            <a:xfrm>
              <a:off x="2296514" y="4076844"/>
              <a:ext cx="449153" cy="165987"/>
            </a:xfrm>
            <a:prstGeom prst="right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箭头: 右 37">
              <a:extLst>
                <a:ext uri="{FF2B5EF4-FFF2-40B4-BE49-F238E27FC236}">
                  <a16:creationId xmlns:a16="http://schemas.microsoft.com/office/drawing/2014/main" id="{632E2581-F27D-DA0C-7E9B-70303F2947FB}"/>
                </a:ext>
              </a:extLst>
            </p:cNvPr>
            <p:cNvSpPr/>
            <p:nvPr/>
          </p:nvSpPr>
          <p:spPr>
            <a:xfrm flipH="1">
              <a:off x="1625622" y="4081501"/>
              <a:ext cx="449152" cy="163510"/>
            </a:xfrm>
            <a:prstGeom prst="rightArrow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66CD032-A5E7-531B-FEA8-C09AC9C346E3}"/>
                </a:ext>
              </a:extLst>
            </p:cNvPr>
            <p:cNvSpPr txBox="1"/>
            <p:nvPr/>
          </p:nvSpPr>
          <p:spPr>
            <a:xfrm>
              <a:off x="1868323" y="3809150"/>
              <a:ext cx="7591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Initial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7FFCED84-4456-616B-1CA4-52939449B00F}"/>
                </a:ext>
              </a:extLst>
            </p:cNvPr>
            <p:cNvSpPr txBox="1"/>
            <p:nvPr/>
          </p:nvSpPr>
          <p:spPr>
            <a:xfrm>
              <a:off x="1375504" y="3802479"/>
              <a:ext cx="7591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AF0A3630-EE61-16C1-D26B-97B6A942E6EA}"/>
                </a:ext>
              </a:extLst>
            </p:cNvPr>
            <p:cNvSpPr txBox="1"/>
            <p:nvPr/>
          </p:nvSpPr>
          <p:spPr>
            <a:xfrm>
              <a:off x="2517035" y="3812610"/>
              <a:ext cx="75914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High</a:t>
              </a:r>
              <a:endPara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C1C04286-62A9-F23D-478D-EE3E12CA0D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7799" y="3819912"/>
              <a:ext cx="3015436" cy="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927CAB63-B270-E1E8-57E1-CA51556EDC61}"/>
                </a:ext>
              </a:extLst>
            </p:cNvPr>
            <p:cNvCxnSpPr>
              <a:cxnSpLocks/>
              <a:stCxn id="63" idx="0"/>
              <a:endCxn id="68" idx="4"/>
            </p:cNvCxnSpPr>
            <p:nvPr/>
          </p:nvCxnSpPr>
          <p:spPr>
            <a:xfrm flipH="1" flipV="1">
              <a:off x="1768278" y="2288123"/>
              <a:ext cx="5443" cy="151628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D0A09900-D9B1-BF54-546A-36FF020F3BA5}"/>
                </a:ext>
              </a:extLst>
            </p:cNvPr>
            <p:cNvCxnSpPr>
              <a:cxnSpLocks/>
              <a:stCxn id="62" idx="0"/>
              <a:endCxn id="69" idx="4"/>
            </p:cNvCxnSpPr>
            <p:nvPr/>
          </p:nvCxnSpPr>
          <p:spPr>
            <a:xfrm flipV="1">
              <a:off x="1457973" y="2319560"/>
              <a:ext cx="0" cy="147749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0674C6B2-F69C-18F8-F1BB-7C2C4C77B6C8}"/>
                </a:ext>
              </a:extLst>
            </p:cNvPr>
            <p:cNvCxnSpPr>
              <a:cxnSpLocks/>
              <a:stCxn id="64" idx="0"/>
              <a:endCxn id="66" idx="4"/>
            </p:cNvCxnSpPr>
            <p:nvPr/>
          </p:nvCxnSpPr>
          <p:spPr>
            <a:xfrm flipV="1">
              <a:off x="2819776" y="2446132"/>
              <a:ext cx="11071" cy="135092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7782A6E7-4C7A-4DDD-BEBE-38FC1710209C}"/>
                </a:ext>
              </a:extLst>
            </p:cNvPr>
            <p:cNvCxnSpPr>
              <a:cxnSpLocks/>
              <a:stCxn id="65" idx="0"/>
              <a:endCxn id="67" idx="4"/>
            </p:cNvCxnSpPr>
            <p:nvPr/>
          </p:nvCxnSpPr>
          <p:spPr>
            <a:xfrm flipV="1">
              <a:off x="3194299" y="2320415"/>
              <a:ext cx="964" cy="1476637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AF0C7C90-0158-0725-6B31-B34830E5EACD}"/>
                </a:ext>
              </a:extLst>
            </p:cNvPr>
            <p:cNvSpPr/>
            <p:nvPr/>
          </p:nvSpPr>
          <p:spPr>
            <a:xfrm>
              <a:off x="1434669" y="379705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>
              <a:extLst>
                <a:ext uri="{FF2B5EF4-FFF2-40B4-BE49-F238E27FC236}">
                  <a16:creationId xmlns:a16="http://schemas.microsoft.com/office/drawing/2014/main" id="{F4857BC5-02C8-718A-768E-C5C52E053147}"/>
                </a:ext>
              </a:extLst>
            </p:cNvPr>
            <p:cNvSpPr/>
            <p:nvPr/>
          </p:nvSpPr>
          <p:spPr>
            <a:xfrm>
              <a:off x="1750417" y="3804406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D9C024EC-7BCB-72DA-ED6D-1460000D5B4B}"/>
                </a:ext>
              </a:extLst>
            </p:cNvPr>
            <p:cNvSpPr/>
            <p:nvPr/>
          </p:nvSpPr>
          <p:spPr>
            <a:xfrm>
              <a:off x="2796472" y="379705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447753CD-3394-19DE-D6C3-DED299988C7C}"/>
                </a:ext>
              </a:extLst>
            </p:cNvPr>
            <p:cNvSpPr/>
            <p:nvPr/>
          </p:nvSpPr>
          <p:spPr>
            <a:xfrm>
              <a:off x="3170995" y="379705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BE3FA977-47B2-F2F6-B513-2B7164429C8E}"/>
                </a:ext>
              </a:extLst>
            </p:cNvPr>
            <p:cNvSpPr/>
            <p:nvPr/>
          </p:nvSpPr>
          <p:spPr>
            <a:xfrm>
              <a:off x="2807543" y="2400412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CA236999-4FEA-2EF4-E4C7-5F3723A23EF6}"/>
                </a:ext>
              </a:extLst>
            </p:cNvPr>
            <p:cNvSpPr/>
            <p:nvPr/>
          </p:nvSpPr>
          <p:spPr>
            <a:xfrm>
              <a:off x="3171959" y="2274695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FB2984D7-ECE6-5697-E5BB-B14F13FDA3BD}"/>
                </a:ext>
              </a:extLst>
            </p:cNvPr>
            <p:cNvSpPr/>
            <p:nvPr/>
          </p:nvSpPr>
          <p:spPr>
            <a:xfrm>
              <a:off x="1744974" y="2242403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>
              <a:extLst>
                <a:ext uri="{FF2B5EF4-FFF2-40B4-BE49-F238E27FC236}">
                  <a16:creationId xmlns:a16="http://schemas.microsoft.com/office/drawing/2014/main" id="{C8042D6D-35AF-0EB7-5894-DE745A7B453B}"/>
                </a:ext>
              </a:extLst>
            </p:cNvPr>
            <p:cNvSpPr/>
            <p:nvPr/>
          </p:nvSpPr>
          <p:spPr>
            <a:xfrm>
              <a:off x="1434669" y="2273840"/>
              <a:ext cx="46608" cy="4572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1" name="文本框 80">
            <a:extLst>
              <a:ext uri="{FF2B5EF4-FFF2-40B4-BE49-F238E27FC236}">
                <a16:creationId xmlns:a16="http://schemas.microsoft.com/office/drawing/2014/main" id="{CE50A781-5CF9-2ED3-BE64-E0577125171F}"/>
              </a:ext>
            </a:extLst>
          </p:cNvPr>
          <p:cNvSpPr txBox="1"/>
          <p:nvPr/>
        </p:nvSpPr>
        <p:spPr>
          <a:xfrm>
            <a:off x="6855983" y="676614"/>
            <a:ext cx="48115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Density fluctuation is enhanced in spinodal region.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48811985-7D50-CD84-F065-2671C9285C9C}"/>
              </a:ext>
            </a:extLst>
          </p:cNvPr>
          <p:cNvSpPr/>
          <p:nvPr/>
        </p:nvSpPr>
        <p:spPr>
          <a:xfrm>
            <a:off x="2205755" y="4210600"/>
            <a:ext cx="72390" cy="723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5AE2FA23-E17C-455E-54ED-F1FEC0DE57BF}"/>
              </a:ext>
            </a:extLst>
          </p:cNvPr>
          <p:cNvSpPr/>
          <p:nvPr/>
        </p:nvSpPr>
        <p:spPr>
          <a:xfrm>
            <a:off x="1403614" y="4210600"/>
            <a:ext cx="72390" cy="723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BB6A3CF-FC91-7FF9-F381-185F02B0C531}"/>
              </a:ext>
            </a:extLst>
          </p:cNvPr>
          <p:cNvGrpSpPr/>
          <p:nvPr/>
        </p:nvGrpSpPr>
        <p:grpSpPr>
          <a:xfrm>
            <a:off x="4302077" y="1176749"/>
            <a:ext cx="2160000" cy="4610650"/>
            <a:chOff x="9693766" y="1126809"/>
            <a:chExt cx="2160000" cy="461065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49FECB6A-CF4D-6D6E-204A-01CB1788AF94}"/>
                </a:ext>
              </a:extLst>
            </p:cNvPr>
            <p:cNvGrpSpPr/>
            <p:nvPr/>
          </p:nvGrpSpPr>
          <p:grpSpPr>
            <a:xfrm>
              <a:off x="9693766" y="1126809"/>
              <a:ext cx="2160000" cy="2171353"/>
              <a:chOff x="5690120" y="944725"/>
              <a:chExt cx="2160000" cy="2171353"/>
            </a:xfrm>
          </p:grpSpPr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86EADF38-CAB7-1620-923A-37A2B09FD9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102"/>
              <a:stretch/>
            </p:blipFill>
            <p:spPr>
              <a:xfrm>
                <a:off x="5690120" y="944725"/>
                <a:ext cx="2160000" cy="2171353"/>
              </a:xfrm>
              <a:prstGeom prst="rect">
                <a:avLst/>
              </a:prstGeom>
            </p:spPr>
          </p:pic>
          <p:sp>
            <p:nvSpPr>
              <p:cNvPr id="35" name="标题 1">
                <a:extLst>
                  <a:ext uri="{FF2B5EF4-FFF2-40B4-BE49-F238E27FC236}">
                    <a16:creationId xmlns:a16="http://schemas.microsoft.com/office/drawing/2014/main" id="{2522DC63-F1A4-4255-76A4-A1D4FB9F03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96900" y="1175657"/>
                <a:ext cx="285305" cy="363892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vert="horz" lIns="68580" tIns="34290" rIns="68580" bIns="3429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1</a:t>
                </a:r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04F89D7C-EF1F-F126-71CA-6DFB55F83F21}"/>
                </a:ext>
              </a:extLst>
            </p:cNvPr>
            <p:cNvGrpSpPr/>
            <p:nvPr/>
          </p:nvGrpSpPr>
          <p:grpSpPr>
            <a:xfrm>
              <a:off x="9693766" y="3566106"/>
              <a:ext cx="2160000" cy="2171353"/>
              <a:chOff x="8022771" y="933063"/>
              <a:chExt cx="2160000" cy="2171353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DB200DE2-CEC9-8F54-FD7D-4E96650A7A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102"/>
              <a:stretch/>
            </p:blipFill>
            <p:spPr>
              <a:xfrm>
                <a:off x="8022771" y="933063"/>
                <a:ext cx="2160000" cy="2171353"/>
              </a:xfrm>
              <a:prstGeom prst="rect">
                <a:avLst/>
              </a:prstGeom>
            </p:spPr>
          </p:pic>
          <p:sp>
            <p:nvSpPr>
              <p:cNvPr id="31" name="标题 1">
                <a:extLst>
                  <a:ext uri="{FF2B5EF4-FFF2-40B4-BE49-F238E27FC236}">
                    <a16:creationId xmlns:a16="http://schemas.microsoft.com/office/drawing/2014/main" id="{0F45AC92-7F97-2556-023A-F0A619DB27F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32663" y="1178768"/>
                <a:ext cx="285305" cy="363892"/>
              </a:xfrm>
              <a:prstGeom prst="rect">
                <a:avLst/>
              </a:prstGeom>
              <a:solidFill>
                <a:schemeClr val="bg1"/>
              </a:solidFill>
              <a:effectLst/>
            </p:spPr>
            <p:txBody>
              <a:bodyPr vert="horz" lIns="68580" tIns="34290" rIns="68580" bIns="3429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2</a:t>
                </a:r>
                <a:endParaRPr lang="zh-CN" altLang="en-US" sz="2000" dirty="0"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F1A3F243-327F-7A8F-3341-F7BFDEACFD50}"/>
              </a:ext>
            </a:extLst>
          </p:cNvPr>
          <p:cNvSpPr txBox="1"/>
          <p:nvPr/>
        </p:nvSpPr>
        <p:spPr>
          <a:xfrm>
            <a:off x="1422125" y="4212344"/>
            <a:ext cx="24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endParaRPr lang="zh-CN" altLang="en-US" dirty="0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207918F-A803-9301-783F-1D08FE70793A}"/>
              </a:ext>
            </a:extLst>
          </p:cNvPr>
          <p:cNvSpPr txBox="1"/>
          <p:nvPr/>
        </p:nvSpPr>
        <p:spPr>
          <a:xfrm>
            <a:off x="2193857" y="4190746"/>
            <a:ext cx="247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endParaRPr lang="zh-CN" altLang="en-US" dirty="0"/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09F5DC74-F21E-140C-E0A8-D9657D1746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605578" y="1212765"/>
            <a:ext cx="1582501" cy="180122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6476C262-D66B-66A7-27FE-C1D01B765C1E}"/>
              </a:ext>
            </a:extLst>
          </p:cNvPr>
          <p:cNvGrpSpPr/>
          <p:nvPr/>
        </p:nvGrpSpPr>
        <p:grpSpPr>
          <a:xfrm>
            <a:off x="9424199" y="3663805"/>
            <a:ext cx="2419420" cy="2254846"/>
            <a:chOff x="3609658" y="708408"/>
            <a:chExt cx="2213292" cy="200410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CB7356E-2D42-A1AC-2D28-B0DBF72E8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" r="14370" b="11113"/>
            <a:stretch/>
          </p:blipFill>
          <p:spPr>
            <a:xfrm>
              <a:off x="3712633" y="708408"/>
              <a:ext cx="2055284" cy="197552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1638BC2-BD33-5BD9-C6FB-72CD9633599A}"/>
                </a:ext>
              </a:extLst>
            </p:cNvPr>
            <p:cNvSpPr/>
            <p:nvPr/>
          </p:nvSpPr>
          <p:spPr>
            <a:xfrm>
              <a:off x="5645150" y="2591863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9317E502-7CA5-AFE1-8814-DC9B6F15AECF}"/>
                </a:ext>
              </a:extLst>
            </p:cNvPr>
            <p:cNvSpPr/>
            <p:nvPr/>
          </p:nvSpPr>
          <p:spPr>
            <a:xfrm>
              <a:off x="3787458" y="2577574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A1C529D-EE60-6538-F5DA-BCBA253FF7EE}"/>
                </a:ext>
              </a:extLst>
            </p:cNvPr>
            <p:cNvSpPr/>
            <p:nvPr/>
          </p:nvSpPr>
          <p:spPr>
            <a:xfrm>
              <a:off x="3609658" y="2406876"/>
              <a:ext cx="177800" cy="1206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5" name="图形 14">
            <a:extLst>
              <a:ext uri="{FF2B5EF4-FFF2-40B4-BE49-F238E27FC236}">
                <a16:creationId xmlns:a16="http://schemas.microsoft.com/office/drawing/2014/main" id="{53D35845-FB2E-3944-0ECA-334702F317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2162" r="1861"/>
          <a:stretch/>
        </p:blipFill>
        <p:spPr>
          <a:xfrm>
            <a:off x="6404838" y="3739273"/>
            <a:ext cx="3060704" cy="227828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AF5CFF0-60F3-7C3B-8B16-A759EC6B657E}"/>
              </a:ext>
            </a:extLst>
          </p:cNvPr>
          <p:cNvSpPr txBox="1"/>
          <p:nvPr/>
        </p:nvSpPr>
        <p:spPr>
          <a:xfrm>
            <a:off x="6887182" y="5997839"/>
            <a:ext cx="43008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W.-H Zhou and J. Xu,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Phys. Rev. C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104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. 044901 (2021).</a:t>
            </a:r>
            <a:endParaRPr lang="zh-CN" altLang="en-US" sz="1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EA9E9A7-A79D-6F1E-9B98-35497F76C6CD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803911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59">
            <a:extLst>
              <a:ext uri="{FF2B5EF4-FFF2-40B4-BE49-F238E27FC236}">
                <a16:creationId xmlns:a16="http://schemas.microsoft.com/office/drawing/2014/main" id="{B7923679-EDB8-4FEE-1147-AD28207A3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6" y="959750"/>
            <a:ext cx="5447293" cy="415959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5118D94-2BD6-3C7F-ACDB-3DCBDE2C2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7" t="10574" r="608" b="10945"/>
          <a:stretch/>
        </p:blipFill>
        <p:spPr>
          <a:xfrm>
            <a:off x="5262657" y="4219584"/>
            <a:ext cx="2165293" cy="1773474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DA5201F-CF0F-1C64-78E7-A231B84C9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4" t="19972" r="38530" b="19400"/>
          <a:stretch/>
        </p:blipFill>
        <p:spPr>
          <a:xfrm>
            <a:off x="7502033" y="3237434"/>
            <a:ext cx="1058088" cy="1753472"/>
          </a:xfrm>
          <a:prstGeom prst="rect">
            <a:avLst/>
          </a:prstGeom>
        </p:spPr>
      </p:pic>
      <p:sp>
        <p:nvSpPr>
          <p:cNvPr id="40" name="标题 1">
            <a:extLst>
              <a:ext uri="{FF2B5EF4-FFF2-40B4-BE49-F238E27FC236}">
                <a16:creationId xmlns:a16="http://schemas.microsoft.com/office/drawing/2014/main" id="{C1EC879F-CB87-4B3F-BF22-D30D0C7F1681}"/>
              </a:ext>
            </a:extLst>
          </p:cNvPr>
          <p:cNvSpPr txBox="1">
            <a:spLocks/>
          </p:cNvSpPr>
          <p:nvPr/>
        </p:nvSpPr>
        <p:spPr>
          <a:xfrm>
            <a:off x="1537753" y="5506572"/>
            <a:ext cx="2452298" cy="373225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String</a:t>
            </a:r>
            <a:r>
              <a:rPr lang="zh-CN" altLang="en-US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Melting-AMPT</a:t>
            </a:r>
            <a:endParaRPr lang="zh-CN" altLang="en-US" sz="20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DF2CCCD-AA39-48A6-8814-F8A42E310293}"/>
              </a:ext>
            </a:extLst>
          </p:cNvPr>
          <p:cNvSpPr txBox="1"/>
          <p:nvPr/>
        </p:nvSpPr>
        <p:spPr>
          <a:xfrm>
            <a:off x="361454" y="5898250"/>
            <a:ext cx="60457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Z.-W. Lin, C. M. Ko, 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B.-A. Li, B. Zhang,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Pal, 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C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064901 (2005).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4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0B918A5D-68EF-C07F-7B39-A5DD1FD07891}"/>
              </a:ext>
            </a:extLst>
          </p:cNvPr>
          <p:cNvSpPr/>
          <p:nvPr/>
        </p:nvSpPr>
        <p:spPr bwMode="auto">
          <a:xfrm>
            <a:off x="4985660" y="2743138"/>
            <a:ext cx="2563335" cy="10131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Parton Transport with Nambu-Jona-Lasinio (</a:t>
            </a:r>
            <a:r>
              <a:rPr lang="en-US" altLang="zh-CN" sz="2000" dirty="0">
                <a:solidFill>
                  <a:srgbClr val="00B0F0"/>
                </a:solidFill>
                <a:latin typeface="Calisto MT" panose="02040603050505030304" pitchFamily="18" charset="0"/>
              </a:rPr>
              <a:t>NJL</a:t>
            </a: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) model</a:t>
            </a: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sp>
        <p:nvSpPr>
          <p:cNvPr id="39" name="箭头: 右 38">
            <a:extLst>
              <a:ext uri="{FF2B5EF4-FFF2-40B4-BE49-F238E27FC236}">
                <a16:creationId xmlns:a16="http://schemas.microsoft.com/office/drawing/2014/main" id="{DB7E86B4-4D9E-9EA4-BE51-F4875679821E}"/>
              </a:ext>
            </a:extLst>
          </p:cNvPr>
          <p:cNvSpPr/>
          <p:nvPr/>
        </p:nvSpPr>
        <p:spPr>
          <a:xfrm>
            <a:off x="4165001" y="2958364"/>
            <a:ext cx="676591" cy="546430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8819D79B-4158-E2EA-E1A4-517957405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" t="11872" r="83711" b="12557"/>
          <a:stretch/>
        </p:blipFill>
        <p:spPr>
          <a:xfrm>
            <a:off x="4688318" y="735186"/>
            <a:ext cx="594684" cy="9507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8B0E565-1322-58D7-C8EF-BDA273C76A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10505" r="55093" b="11865"/>
          <a:stretch/>
        </p:blipFill>
        <p:spPr>
          <a:xfrm>
            <a:off x="6018173" y="706243"/>
            <a:ext cx="1794138" cy="1956745"/>
          </a:xfrm>
          <a:prstGeom prst="rect">
            <a:avLst/>
          </a:prstGeom>
        </p:spPr>
      </p:pic>
      <p:sp>
        <p:nvSpPr>
          <p:cNvPr id="45" name="箭头: 左 44">
            <a:extLst>
              <a:ext uri="{FF2B5EF4-FFF2-40B4-BE49-F238E27FC236}">
                <a16:creationId xmlns:a16="http://schemas.microsoft.com/office/drawing/2014/main" id="{558161C2-9076-8640-CCF6-EBF9F3869FDA}"/>
              </a:ext>
            </a:extLst>
          </p:cNvPr>
          <p:cNvSpPr/>
          <p:nvPr/>
        </p:nvSpPr>
        <p:spPr>
          <a:xfrm rot="20825480">
            <a:off x="5445023" y="1658752"/>
            <a:ext cx="715027" cy="380171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箭头: 左 45">
            <a:extLst>
              <a:ext uri="{FF2B5EF4-FFF2-40B4-BE49-F238E27FC236}">
                <a16:creationId xmlns:a16="http://schemas.microsoft.com/office/drawing/2014/main" id="{C426A3D1-75E8-DCFD-776C-35BB44B24907}"/>
              </a:ext>
            </a:extLst>
          </p:cNvPr>
          <p:cNvSpPr/>
          <p:nvPr/>
        </p:nvSpPr>
        <p:spPr>
          <a:xfrm rot="1973346">
            <a:off x="4776085" y="4963940"/>
            <a:ext cx="527896" cy="390462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7" name="图形 46">
            <a:extLst>
              <a:ext uri="{FF2B5EF4-FFF2-40B4-BE49-F238E27FC236}">
                <a16:creationId xmlns:a16="http://schemas.microsoft.com/office/drawing/2014/main" id="{AEC32F84-AF29-B92A-5710-2625F2B89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8360" y="1969007"/>
            <a:ext cx="3233420" cy="1158240"/>
          </a:xfrm>
          <a:prstGeom prst="rect">
            <a:avLst/>
          </a:prstGeom>
        </p:spPr>
      </p:pic>
      <p:pic>
        <p:nvPicPr>
          <p:cNvPr id="48" name="图形 47">
            <a:extLst>
              <a:ext uri="{FF2B5EF4-FFF2-40B4-BE49-F238E27FC236}">
                <a16:creationId xmlns:a16="http://schemas.microsoft.com/office/drawing/2014/main" id="{16014057-3AFE-09D5-EBA6-F140164C35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57732" y="3344319"/>
            <a:ext cx="3114676" cy="470563"/>
          </a:xfrm>
          <a:prstGeom prst="rect">
            <a:avLst/>
          </a:prstGeom>
        </p:spPr>
      </p:pic>
      <p:sp>
        <p:nvSpPr>
          <p:cNvPr id="50" name="箭头: 左 49">
            <a:extLst>
              <a:ext uri="{FF2B5EF4-FFF2-40B4-BE49-F238E27FC236}">
                <a16:creationId xmlns:a16="http://schemas.microsoft.com/office/drawing/2014/main" id="{8CDB63ED-B539-AD7F-5A65-A64AB113609C}"/>
              </a:ext>
            </a:extLst>
          </p:cNvPr>
          <p:cNvSpPr/>
          <p:nvPr/>
        </p:nvSpPr>
        <p:spPr>
          <a:xfrm rot="1833434">
            <a:off x="7032929" y="3883783"/>
            <a:ext cx="605544" cy="380171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B192197-9F52-1B56-A7B9-72219EE3BEA3}"/>
              </a:ext>
            </a:extLst>
          </p:cNvPr>
          <p:cNvSpPr txBox="1"/>
          <p:nvPr/>
        </p:nvSpPr>
        <p:spPr>
          <a:xfrm>
            <a:off x="9495703" y="1360537"/>
            <a:ext cx="1279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EOMs</a:t>
            </a: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1E1AF454-96F2-7B4C-01DC-09F642B70083}"/>
              </a:ext>
            </a:extLst>
          </p:cNvPr>
          <p:cNvSpPr txBox="1"/>
          <p:nvPr/>
        </p:nvSpPr>
        <p:spPr>
          <a:xfrm>
            <a:off x="7644071" y="5458191"/>
            <a:ext cx="383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To replace ZPC model with NJL model.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1EB92BE2-E86A-6452-9932-135DFA4B5D2A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4010068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Extended</a:t>
            </a:r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AMPT</a:t>
            </a:r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model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CE0C3458-10EE-FEE6-A31C-C723E3E3E733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738688" y="589367"/>
            <a:ext cx="7093092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C0A6259-46F6-B0DD-3BD3-0DD7E846D495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82FD634-4B83-4FBF-41AC-C3A5031285E9}"/>
              </a:ext>
            </a:extLst>
          </p:cNvPr>
          <p:cNvSpPr/>
          <p:nvPr/>
        </p:nvSpPr>
        <p:spPr bwMode="auto">
          <a:xfrm>
            <a:off x="1467497" y="5169965"/>
            <a:ext cx="2602336" cy="30417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chemeClr val="tx1"/>
                </a:solidFill>
                <a:latin typeface="Calisto MT" panose="02040603050505030304" pitchFamily="18" charset="0"/>
              </a:rPr>
              <a:t>Nucleon Coalescence</a:t>
            </a:r>
            <a:endParaRPr lang="zh-CN" altLang="en-US" sz="2000" dirty="0">
              <a:solidFill>
                <a:schemeClr val="tx1"/>
              </a:solidFill>
              <a:latin typeface="Calisto MT" panose="02040603050505030304" pitchFamily="18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68F61666-3F18-ADB4-69CC-C7EDBFAA05BB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2768665" y="4870827"/>
            <a:ext cx="0" cy="299138"/>
          </a:xfrm>
          <a:prstGeom prst="straightConnector1">
            <a:avLst/>
          </a:prstGeom>
          <a:ln w="3810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形 20">
            <a:extLst>
              <a:ext uri="{FF2B5EF4-FFF2-40B4-BE49-F238E27FC236}">
                <a16:creationId xmlns:a16="http://schemas.microsoft.com/office/drawing/2014/main" id="{03EBE5EC-F80B-0F6C-B2B7-F2CF3BB54C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88208" y="4228989"/>
            <a:ext cx="2853723" cy="76191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2AB7356-D76E-9C46-1B03-A60D7CE9F139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2215815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CC699261-6AE0-1251-06E1-003193B906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369" t="7061" r="-52" b="2050"/>
          <a:stretch/>
        </p:blipFill>
        <p:spPr>
          <a:xfrm>
            <a:off x="8160838" y="3500443"/>
            <a:ext cx="3694132" cy="263675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3A1F375-940C-43E1-91EB-BF7ACF187501}"/>
              </a:ext>
            </a:extLst>
          </p:cNvPr>
          <p:cNvSpPr/>
          <p:nvPr/>
        </p:nvSpPr>
        <p:spPr>
          <a:xfrm>
            <a:off x="246895" y="5893835"/>
            <a:ext cx="60136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Nambu and G. Jona-Lasinio,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Rhys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235 (1961);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246 (1961).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694044F-285C-4EB3-0038-76342F76BF0E}"/>
              </a:ext>
            </a:extLst>
          </p:cNvPr>
          <p:cNvSpPr txBox="1">
            <a:spLocks/>
          </p:cNvSpPr>
          <p:nvPr/>
        </p:nvSpPr>
        <p:spPr>
          <a:xfrm>
            <a:off x="728622" y="349388"/>
            <a:ext cx="1952234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NJL</a:t>
            </a:r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model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D4887628-749E-004E-2FAB-44103F8110F7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680856" y="589367"/>
            <a:ext cx="9150924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B5A077E4-9149-B09F-34D4-40FCDCA882AE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CBFFF8C-0604-E81C-37A0-E7E8A7EE1E8E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387453" y="589367"/>
            <a:ext cx="341169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169F8607-86E2-016E-0A00-88D1DA08116A}"/>
              </a:ext>
            </a:extLst>
          </p:cNvPr>
          <p:cNvGrpSpPr/>
          <p:nvPr/>
        </p:nvGrpSpPr>
        <p:grpSpPr>
          <a:xfrm>
            <a:off x="481657" y="1650196"/>
            <a:ext cx="4032601" cy="3114228"/>
            <a:chOff x="871210" y="1079980"/>
            <a:chExt cx="4032601" cy="3114228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0A321B7-272C-5FE3-B885-7941DD722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1210" y="1079980"/>
              <a:ext cx="3942549" cy="3114228"/>
            </a:xfrm>
            <a:prstGeom prst="rect">
              <a:avLst/>
            </a:prstGeom>
          </p:spPr>
        </p:pic>
        <p:sp>
          <p:nvSpPr>
            <p:cNvPr id="12" name="标题 1">
              <a:extLst>
                <a:ext uri="{FF2B5EF4-FFF2-40B4-BE49-F238E27FC236}">
                  <a16:creationId xmlns:a16="http://schemas.microsoft.com/office/drawing/2014/main" id="{461BB6F8-C2F0-485A-92F7-6CCA7296386A}"/>
                </a:ext>
              </a:extLst>
            </p:cNvPr>
            <p:cNvSpPr txBox="1">
              <a:spLocks/>
            </p:cNvSpPr>
            <p:nvPr/>
          </p:nvSpPr>
          <p:spPr>
            <a:xfrm>
              <a:off x="2108171" y="2197208"/>
              <a:ext cx="845820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scalar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标题 1">
              <a:extLst>
                <a:ext uri="{FF2B5EF4-FFF2-40B4-BE49-F238E27FC236}">
                  <a16:creationId xmlns:a16="http://schemas.microsoft.com/office/drawing/2014/main" id="{19B92D01-E433-4B7A-8A2C-7C6BE3E9A338}"/>
                </a:ext>
              </a:extLst>
            </p:cNvPr>
            <p:cNvSpPr txBox="1">
              <a:spLocks/>
            </p:cNvSpPr>
            <p:nvPr/>
          </p:nvSpPr>
          <p:spPr>
            <a:xfrm>
              <a:off x="3469075" y="2914623"/>
              <a:ext cx="1434736" cy="271164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pseudo-vector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E73115E9-1724-40A3-96DE-A72231633514}"/>
                </a:ext>
              </a:extLst>
            </p:cNvPr>
            <p:cNvSpPr txBox="1">
              <a:spLocks/>
            </p:cNvSpPr>
            <p:nvPr/>
          </p:nvSpPr>
          <p:spPr>
            <a:xfrm>
              <a:off x="2405452" y="2839336"/>
              <a:ext cx="793466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vector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DA74E3DD-EAB2-A7E1-1027-1E5EBF15EF03}"/>
                </a:ext>
              </a:extLst>
            </p:cNvPr>
            <p:cNvSpPr txBox="1">
              <a:spLocks/>
            </p:cNvSpPr>
            <p:nvPr/>
          </p:nvSpPr>
          <p:spPr>
            <a:xfrm>
              <a:off x="3079606" y="2266666"/>
              <a:ext cx="1434736" cy="271164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1800" dirty="0">
                  <a:solidFill>
                    <a:srgbClr val="0070C0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pseudo-scalar</a:t>
              </a:r>
              <a:endParaRPr lang="zh-CN" altLang="en-US" sz="1800" dirty="0">
                <a:solidFill>
                  <a:srgbClr val="0070C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9C0B4D8-95EF-56EA-AE81-02318EDFB9E5}"/>
                </a:ext>
              </a:extLst>
            </p:cNvPr>
            <p:cNvSpPr/>
            <p:nvPr/>
          </p:nvSpPr>
          <p:spPr>
            <a:xfrm>
              <a:off x="3048243" y="1098389"/>
              <a:ext cx="558944" cy="418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064E8FAF-8971-F66B-815F-48A58294CEB8}"/>
                </a:ext>
              </a:extLst>
            </p:cNvPr>
            <p:cNvSpPr/>
            <p:nvPr/>
          </p:nvSpPr>
          <p:spPr>
            <a:xfrm>
              <a:off x="1157687" y="3568856"/>
              <a:ext cx="3252388" cy="565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标题 1">
              <a:extLst>
                <a:ext uri="{FF2B5EF4-FFF2-40B4-BE49-F238E27FC236}">
                  <a16:creationId xmlns:a16="http://schemas.microsoft.com/office/drawing/2014/main" id="{A60A1C8A-6FA6-46AA-95F8-5E90991C022F}"/>
                </a:ext>
              </a:extLst>
            </p:cNvPr>
            <p:cNvSpPr txBox="1">
              <a:spLocks/>
            </p:cNvSpPr>
            <p:nvPr/>
          </p:nvSpPr>
          <p:spPr>
            <a:xfrm>
              <a:off x="2280916" y="3386347"/>
              <a:ext cx="2003436" cy="352152"/>
            </a:xfrm>
            <a:prstGeom prst="rect">
              <a:avLst/>
            </a:prstGeom>
            <a:effectLst/>
          </p:spPr>
          <p:txBody>
            <a:bodyPr vert="horz" lIns="68580" tIns="34290" rIns="68580" bIns="34290" rtlCol="0" anchor="b">
              <a:noAutofit/>
            </a:bodyPr>
            <a:lstStyle>
              <a:defPPr>
                <a:defRPr lang="zh-CN"/>
              </a:defPPr>
              <a:lvl1pPr algn="ctr" defTabSz="914400" eaLnBrk="1" latinLnBrk="0" hangingPunct="1">
                <a:lnSpc>
                  <a:spcPct val="90000"/>
                </a:lnSpc>
                <a:buNone/>
                <a:defRPr sz="1800">
                  <a:solidFill>
                    <a:srgbClr val="0070C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>
                  <a:ea typeface="华文楷体" panose="02010600040101010101" pitchFamily="2" charset="-122"/>
                </a:rPr>
                <a:t>KMT interaction</a:t>
              </a:r>
              <a:endParaRPr lang="zh-CN" altLang="en-US" dirty="0">
                <a:ea typeface="华文楷体" panose="02010600040101010101" pitchFamily="2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93693FC-5EAB-69EF-911A-251EF490B3E4}"/>
              </a:ext>
            </a:extLst>
          </p:cNvPr>
          <p:cNvGrpSpPr/>
          <p:nvPr/>
        </p:nvGrpSpPr>
        <p:grpSpPr>
          <a:xfrm>
            <a:off x="337030" y="4959534"/>
            <a:ext cx="5059541" cy="822394"/>
            <a:chOff x="558037" y="4684281"/>
            <a:chExt cx="5059541" cy="82239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7A7934D-FDA3-9094-A5EB-BC6DAC016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8037" y="4684281"/>
              <a:ext cx="5059541" cy="81078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F27D6E0-BC42-A930-176D-C2F9AFC6E9EE}"/>
                </a:ext>
              </a:extLst>
            </p:cNvPr>
            <p:cNvSpPr/>
            <p:nvPr/>
          </p:nvSpPr>
          <p:spPr>
            <a:xfrm>
              <a:off x="3203311" y="5097302"/>
              <a:ext cx="1459175" cy="40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" name="箭头: 右 24">
            <a:extLst>
              <a:ext uri="{FF2B5EF4-FFF2-40B4-BE49-F238E27FC236}">
                <a16:creationId xmlns:a16="http://schemas.microsoft.com/office/drawing/2014/main" id="{A00DDFE4-3C66-90F4-C338-4EF06F3C81ED}"/>
              </a:ext>
            </a:extLst>
          </p:cNvPr>
          <p:cNvSpPr/>
          <p:nvPr/>
        </p:nvSpPr>
        <p:spPr>
          <a:xfrm rot="5400000">
            <a:off x="1140097" y="4357367"/>
            <a:ext cx="598785" cy="4260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B6ECD70B-BE28-3218-67E5-F125D2539001}"/>
              </a:ext>
            </a:extLst>
          </p:cNvPr>
          <p:cNvSpPr txBox="1"/>
          <p:nvPr/>
        </p:nvSpPr>
        <p:spPr>
          <a:xfrm>
            <a:off x="1831427" y="4478179"/>
            <a:ext cx="27250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field approximation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A93AA261-9652-3171-DD36-B7E4ABF24FBF}"/>
              </a:ext>
            </a:extLst>
          </p:cNvPr>
          <p:cNvGrpSpPr/>
          <p:nvPr/>
        </p:nvGrpSpPr>
        <p:grpSpPr>
          <a:xfrm>
            <a:off x="3001589" y="940406"/>
            <a:ext cx="5058988" cy="1037285"/>
            <a:chOff x="6445955" y="1807514"/>
            <a:chExt cx="5058988" cy="1037285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DBEC0F2-19A3-AB47-BDC2-7FD928C3D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5955" y="1807514"/>
              <a:ext cx="5058988" cy="1037285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4905FAA-5838-D7A7-D071-D53C6D6164EC}"/>
                </a:ext>
              </a:extLst>
            </p:cNvPr>
            <p:cNvSpPr/>
            <p:nvPr/>
          </p:nvSpPr>
          <p:spPr>
            <a:xfrm>
              <a:off x="10143612" y="2455912"/>
              <a:ext cx="1361331" cy="288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8B00BE76-452A-1A04-C5C4-509B9CEC75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2148" y="3614932"/>
            <a:ext cx="2315220" cy="114949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2E7C4B6-69E7-5D77-EE99-AC8B420EBB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5089" y="2496382"/>
            <a:ext cx="2286330" cy="5056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75A703D-B315-3849-B24A-A6FA2027C2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956" b="2589"/>
          <a:stretch/>
        </p:blipFill>
        <p:spPr>
          <a:xfrm>
            <a:off x="5354471" y="5389630"/>
            <a:ext cx="2916180" cy="485306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8957EC83-EBA0-A919-7B7F-715CAD2DBE2F}"/>
              </a:ext>
            </a:extLst>
          </p:cNvPr>
          <p:cNvSpPr txBox="1"/>
          <p:nvPr/>
        </p:nvSpPr>
        <p:spPr>
          <a:xfrm>
            <a:off x="5879578" y="3154175"/>
            <a:ext cx="170407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masses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3B3D749-D3DE-8BD9-9E13-220F141D77A2}"/>
              </a:ext>
            </a:extLst>
          </p:cNvPr>
          <p:cNvSpPr txBox="1"/>
          <p:nvPr/>
        </p:nvSpPr>
        <p:spPr>
          <a:xfrm>
            <a:off x="5800955" y="4987818"/>
            <a:ext cx="21904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condensates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箭头: 右 48">
            <a:extLst>
              <a:ext uri="{FF2B5EF4-FFF2-40B4-BE49-F238E27FC236}">
                <a16:creationId xmlns:a16="http://schemas.microsoft.com/office/drawing/2014/main" id="{5A97D904-908F-616D-EA6C-3E5F1D43FCAC}"/>
              </a:ext>
            </a:extLst>
          </p:cNvPr>
          <p:cNvSpPr/>
          <p:nvPr/>
        </p:nvSpPr>
        <p:spPr>
          <a:xfrm>
            <a:off x="4514258" y="2718573"/>
            <a:ext cx="928190" cy="426094"/>
          </a:xfrm>
          <a:prstGeom prst="rightArrow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01593F3-68AB-4EC9-ED72-48983012DF9F}"/>
              </a:ext>
            </a:extLst>
          </p:cNvPr>
          <p:cNvSpPr txBox="1"/>
          <p:nvPr/>
        </p:nvSpPr>
        <p:spPr>
          <a:xfrm>
            <a:off x="4228423" y="2344640"/>
            <a:ext cx="9941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FTFT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437E0A5-268D-7BBD-1F78-132C6584092A}"/>
              </a:ext>
            </a:extLst>
          </p:cNvPr>
          <p:cNvSpPr txBox="1"/>
          <p:nvPr/>
        </p:nvSpPr>
        <p:spPr>
          <a:xfrm>
            <a:off x="5782935" y="2088256"/>
            <a:ext cx="2004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densities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66A988-D470-A807-527F-3316B3A948F3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5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图形 8">
            <a:extLst>
              <a:ext uri="{FF2B5EF4-FFF2-40B4-BE49-F238E27FC236}">
                <a16:creationId xmlns:a16="http://schemas.microsoft.com/office/drawing/2014/main" id="{B9C92920-AE8C-C85D-EE73-484A0919182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2162" r="1861"/>
          <a:stretch/>
        </p:blipFill>
        <p:spPr>
          <a:xfrm>
            <a:off x="8129734" y="886548"/>
            <a:ext cx="3432820" cy="255527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73FFAFE-CA7D-BDB0-12BF-0749EF203578}"/>
              </a:ext>
            </a:extLst>
          </p:cNvPr>
          <p:cNvSpPr txBox="1"/>
          <p:nvPr/>
        </p:nvSpPr>
        <p:spPr>
          <a:xfrm>
            <a:off x="457149" y="1064072"/>
            <a:ext cx="2748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Thermodynamics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C3D9706-497C-1F95-7CB0-EBA5A578DE35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2824450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6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0659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87FD5A7E-2B8C-3100-1C24-251319A1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571" y="901372"/>
            <a:ext cx="3572506" cy="283152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B66FDBE-CB06-9C22-320C-1D178946B226}"/>
              </a:ext>
            </a:extLst>
          </p:cNvPr>
          <p:cNvSpPr txBox="1"/>
          <p:nvPr/>
        </p:nvSpPr>
        <p:spPr>
          <a:xfrm>
            <a:off x="5420487" y="3801581"/>
            <a:ext cx="55951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K.-J. Sun, C. M. Ko, 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S. S. Cao, F. Li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Rev. D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014006 (2021).</a:t>
            </a:r>
            <a:endParaRPr lang="zh-CN" altLang="en-US" sz="14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29183D0-CBA1-86B8-D5C0-31820D91F633}"/>
              </a:ext>
            </a:extLst>
          </p:cNvPr>
          <p:cNvSpPr txBox="1">
            <a:spLocks/>
          </p:cNvSpPr>
          <p:nvPr/>
        </p:nvSpPr>
        <p:spPr>
          <a:xfrm>
            <a:off x="728619" y="349388"/>
            <a:ext cx="296231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Equation of state</a:t>
            </a: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C0380CC1-7B30-6F75-C4D2-222A4DA120DD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3690938" y="589367"/>
            <a:ext cx="8140842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BFC53043-CE7E-BC73-3C19-D5E9D30276CC}"/>
              </a:ext>
            </a:extLst>
          </p:cNvPr>
          <p:cNvCxnSpPr>
            <a:cxnSpLocks/>
            <a:endCxn id="2" idx="1"/>
          </p:cNvCxnSpPr>
          <p:nvPr/>
        </p:nvCxnSpPr>
        <p:spPr>
          <a:xfrm flipV="1">
            <a:off x="387453" y="589367"/>
            <a:ext cx="341166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7F9915A-14A6-9275-6913-F92A6FCA4DC0}"/>
                  </a:ext>
                </a:extLst>
              </p:cNvPr>
              <p:cNvSpPr txBox="1"/>
              <p:nvPr/>
            </p:nvSpPr>
            <p:spPr>
              <a:xfrm>
                <a:off x="1416420" y="5625641"/>
                <a:ext cx="899218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Finite negative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𝐺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  <a:cs typeface="Times New Roman" panose="02020603050405020304" pitchFamily="18" charset="0"/>
                          </a:rPr>
                          <m:t>SV</m:t>
                        </m:r>
                      </m:sub>
                    </m:sSub>
                  </m:oMath>
                </a14:m>
                <a:r>
                  <a:rPr lang="en-US" altLang="zh-CN" sz="1600" dirty="0">
                    <a:latin typeface="Times New Roman" panose="02020603050405020304" pitchFamily="18" charset="0"/>
                    <a:ea typeface="华文楷体" panose="02010600040101010101" pitchFamily="2" charset="-122"/>
                    <a:cs typeface="Times New Roman" panose="02020603050405020304" pitchFamily="18" charset="0"/>
                  </a:rPr>
                  <a:t> term can obtain higher critical point temperature and bigger area of spinodal region.</a:t>
                </a:r>
                <a:endParaRPr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B7F9915A-14A6-9275-6913-F92A6FCA4D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6420" y="5625641"/>
                <a:ext cx="8992182" cy="338554"/>
              </a:xfrm>
              <a:prstGeom prst="rect">
                <a:avLst/>
              </a:prstGeom>
              <a:blipFill>
                <a:blip r:embed="rId4"/>
                <a:stretch>
                  <a:fillRect l="-271" t="-5455" r="-1017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>
            <a:extLst>
              <a:ext uri="{FF2B5EF4-FFF2-40B4-BE49-F238E27FC236}">
                <a16:creationId xmlns:a16="http://schemas.microsoft.com/office/drawing/2014/main" id="{77F4D1CE-4B05-9D7F-43C1-552594E9E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077" y="872691"/>
            <a:ext cx="3823219" cy="29187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E16897-C84B-EAE1-07D9-5C663DCDEF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02" y="2371161"/>
            <a:ext cx="2411321" cy="147699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13DB17C-AFB2-5A28-7774-95ACA0948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7" y="1126434"/>
            <a:ext cx="3533776" cy="10894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642B2F9-5E77-7583-279A-383350BF51E2}"/>
              </a:ext>
            </a:extLst>
          </p:cNvPr>
          <p:cNvSpPr/>
          <p:nvPr/>
        </p:nvSpPr>
        <p:spPr>
          <a:xfrm>
            <a:off x="789077" y="1814513"/>
            <a:ext cx="2582773" cy="302999"/>
          </a:xfrm>
          <a:prstGeom prst="rect">
            <a:avLst/>
          </a:prstGeom>
          <a:noFill/>
          <a:ln w="190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D53BD9DE-8E6C-0864-1EC5-C15DBFBC3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20" y="4368536"/>
            <a:ext cx="6403182" cy="960018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C4F594E-4972-C5EE-C38E-F4DBDFF6EF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8638" y="4634124"/>
            <a:ext cx="2519363" cy="49823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9DC5C05-C528-4BD4-CF95-DAFB4D1D2BD9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</p:spTree>
    <p:extLst>
      <p:ext uri="{BB962C8B-B14F-4D97-AF65-F5344CB8AC3E}">
        <p14:creationId xmlns:p14="http://schemas.microsoft.com/office/powerpoint/2010/main" val="3555059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>
            <a:extLst>
              <a:ext uri="{FF2B5EF4-FFF2-40B4-BE49-F238E27FC236}">
                <a16:creationId xmlns:a16="http://schemas.microsoft.com/office/drawing/2014/main" id="{DCDCF938-534A-48C4-89EB-78D2CDD2276A}"/>
              </a:ext>
            </a:extLst>
          </p:cNvPr>
          <p:cNvSpPr txBox="1"/>
          <p:nvPr/>
        </p:nvSpPr>
        <p:spPr>
          <a:xfrm>
            <a:off x="11484059" y="6413864"/>
            <a:ext cx="559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  <a:cs typeface="Times New Roman" panose="02020603050405020304" pitchFamily="18" charset="0"/>
              </a:rPr>
              <a:t>7</a:t>
            </a:r>
            <a:endParaRPr lang="zh-CN" altLang="en-US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D67105CD-CB52-82FA-A3A8-D09FD49ED02B}"/>
              </a:ext>
            </a:extLst>
          </p:cNvPr>
          <p:cNvCxnSpPr>
            <a:cxnSpLocks/>
          </p:cNvCxnSpPr>
          <p:nvPr/>
        </p:nvCxnSpPr>
        <p:spPr>
          <a:xfrm>
            <a:off x="979461" y="6345975"/>
            <a:ext cx="10233075" cy="0"/>
          </a:xfrm>
          <a:prstGeom prst="line">
            <a:avLst/>
          </a:prstGeom>
          <a:ln w="38100">
            <a:solidFill>
              <a:srgbClr val="2974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DBB4C536-C067-993F-1AB6-6015CB29A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688" y="3153829"/>
            <a:ext cx="3972371" cy="296143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57246F1-19B1-CEA4-8F81-893531BC1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228" y="800869"/>
            <a:ext cx="3585853" cy="268604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EE4C45D-BB27-99DA-212A-A422E702DAA3}"/>
              </a:ext>
            </a:extLst>
          </p:cNvPr>
          <p:cNvSpPr txBox="1"/>
          <p:nvPr/>
        </p:nvSpPr>
        <p:spPr>
          <a:xfrm>
            <a:off x="1366195" y="3617583"/>
            <a:ext cx="56995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K.-J Sun, C. M. Ko, J. Xu, F. Li, C.-L. Chen,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Eur. Phys. J. A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57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, 313 (2021).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A7B1611-E2C0-CF3A-1121-8FFA8DB2882C}"/>
              </a:ext>
            </a:extLst>
          </p:cNvPr>
          <p:cNvSpPr txBox="1"/>
          <p:nvPr/>
        </p:nvSpPr>
        <p:spPr>
          <a:xfrm>
            <a:off x="7566545" y="5851688"/>
            <a:ext cx="18955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0" u="none" strike="noStrike" baseline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</a:rPr>
              <a:t>arXiv:2205.11010.</a:t>
            </a:r>
            <a:endParaRPr lang="zh-CN" alt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2035389-1FF0-FCFD-2405-813B6FE7D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31" y="829345"/>
            <a:ext cx="3359534" cy="27860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34D52E6-6390-4C82-BB12-1B4E40295F54}"/>
                  </a:ext>
                </a:extLst>
              </p:cNvPr>
              <p:cNvSpPr txBox="1"/>
              <p:nvPr/>
            </p:nvSpPr>
            <p:spPr>
              <a:xfrm>
                <a:off x="7883003" y="2201649"/>
                <a:ext cx="3621413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u="none" strike="noStrike" baseline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u="none" strike="noStrike" baseline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sz="1600" b="0" i="1" u="none" strike="noStrike" baseline="0" smtClean="0">
                            <a:solidFill>
                              <a:srgbClr val="131413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sz="1600" b="0" i="1" u="none" strike="noStrike" baseline="0" smtClean="0">
                        <a:solidFill>
                          <a:srgbClr val="131413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altLang="zh-CN" sz="1600" b="0" i="0" u="none" strike="noStrike" baseline="0" dirty="0">
                    <a:solidFill>
                      <a:srgbClr val="131413"/>
                    </a:solidFill>
                    <a:latin typeface="Times-Roman"/>
                  </a:rPr>
                  <a:t>if the density is a constant.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endParaRPr lang="en-US" altLang="zh-CN" sz="800" b="0" i="0" u="none" strike="noStrike" baseline="0" dirty="0">
                  <a:solidFill>
                    <a:srgbClr val="131413"/>
                  </a:solidFill>
                  <a:latin typeface="Times-Roman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Ø"/>
                </a:pPr>
                <a:r>
                  <a:rPr lang="en-US" altLang="zh-CN" sz="1600" dirty="0">
                    <a:solidFill>
                      <a:srgbClr val="131413"/>
                    </a:solidFill>
                    <a:latin typeface="Times-Roman"/>
                  </a:rPr>
                  <a:t>Large density inhomogeneity survives to kinetic freezeout.</a:t>
                </a:r>
                <a:endParaRPr lang="zh-CN" altLang="en-US" sz="1600" dirty="0">
                  <a:solidFill>
                    <a:srgbClr val="131413"/>
                  </a:solidFill>
                  <a:latin typeface="Times-Roman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34D52E6-6390-4C82-BB12-1B4E40295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003" y="2201649"/>
                <a:ext cx="3621413" cy="954107"/>
              </a:xfrm>
              <a:prstGeom prst="rect">
                <a:avLst/>
              </a:prstGeom>
              <a:blipFill>
                <a:blip r:embed="rId8"/>
                <a:stretch>
                  <a:fillRect l="-673" t="-1911" r="-1010" b="-700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99FDD588-CB85-F92C-8907-B7864B7D1FC0}"/>
              </a:ext>
            </a:extLst>
          </p:cNvPr>
          <p:cNvSpPr txBox="1"/>
          <p:nvPr/>
        </p:nvSpPr>
        <p:spPr>
          <a:xfrm>
            <a:off x="3807165" y="4193171"/>
            <a:ext cx="33011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longer system stay in spinodal region, the bigger the fluctuations system can get.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altLang="zh-CN" sz="8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The light nuclei yield is enhanced in EoS-I.</a:t>
            </a:r>
            <a:r>
              <a: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16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4DB0B5-C7E6-5B8E-73F8-3D22572BC5A4}"/>
              </a:ext>
            </a:extLst>
          </p:cNvPr>
          <p:cNvSpPr txBox="1"/>
          <p:nvPr/>
        </p:nvSpPr>
        <p:spPr>
          <a:xfrm>
            <a:off x="7857409" y="899938"/>
            <a:ext cx="36726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131413"/>
                </a:solidFill>
                <a:latin typeface="Times-Roman"/>
              </a:rPr>
              <a:t>Second-order scaled density moment</a:t>
            </a:r>
          </a:p>
          <a:p>
            <a:endParaRPr lang="zh-CN" altLang="en-US" sz="1600" dirty="0"/>
          </a:p>
        </p:txBody>
      </p:sp>
      <p:sp>
        <p:nvSpPr>
          <p:cNvPr id="30" name="箭头: 左 29">
            <a:extLst>
              <a:ext uri="{FF2B5EF4-FFF2-40B4-BE49-F238E27FC236}">
                <a16:creationId xmlns:a16="http://schemas.microsoft.com/office/drawing/2014/main" id="{914F2199-11F3-2D7C-A483-C3CBF715BF93}"/>
              </a:ext>
            </a:extLst>
          </p:cNvPr>
          <p:cNvSpPr/>
          <p:nvPr/>
        </p:nvSpPr>
        <p:spPr>
          <a:xfrm rot="1712517">
            <a:off x="6530137" y="2328765"/>
            <a:ext cx="1370083" cy="276421"/>
          </a:xfrm>
          <a:prstGeom prst="leftArrow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E0017CE5-54CB-B9C2-4EAF-9DAF6E3FD6A8}"/>
              </a:ext>
            </a:extLst>
          </p:cNvPr>
          <p:cNvSpPr txBox="1">
            <a:spLocks/>
          </p:cNvSpPr>
          <p:nvPr/>
        </p:nvSpPr>
        <p:spPr>
          <a:xfrm>
            <a:off x="728620" y="349388"/>
            <a:ext cx="3976729" cy="479957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Light nuclei yield ratio </a:t>
            </a:r>
            <a:endParaRPr lang="zh-CN" altLang="en-US" sz="320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D97D36A-161B-FCB5-4DCF-BB17B6C3DBA9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4705349" y="589367"/>
            <a:ext cx="7126431" cy="436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FBCD8DF3-0E8B-DAD3-350C-6C27299DB16A}"/>
              </a:ext>
            </a:extLst>
          </p:cNvPr>
          <p:cNvCxnSpPr>
            <a:cxnSpLocks/>
            <a:endCxn id="3" idx="1"/>
          </p:cNvCxnSpPr>
          <p:nvPr/>
        </p:nvCxnSpPr>
        <p:spPr>
          <a:xfrm flipV="1">
            <a:off x="387453" y="589367"/>
            <a:ext cx="341167" cy="19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形 6">
            <a:extLst>
              <a:ext uri="{FF2B5EF4-FFF2-40B4-BE49-F238E27FC236}">
                <a16:creationId xmlns:a16="http://schemas.microsoft.com/office/drawing/2014/main" id="{3EE48B53-A6BB-765A-1833-C4B22465FD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7499" y="5241544"/>
            <a:ext cx="2966188" cy="49680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72A41875-9E1B-D405-4EF5-6ABB01C38A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512" y="4622975"/>
            <a:ext cx="3108549" cy="496800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EA5067D8-78E8-0CD1-28FD-04EE81B726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96512" y="4004406"/>
            <a:ext cx="2277000" cy="4968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43A3486-F5B1-72B3-A4C8-0630CC251F07}"/>
              </a:ext>
            </a:extLst>
          </p:cNvPr>
          <p:cNvSpPr txBox="1"/>
          <p:nvPr/>
        </p:nvSpPr>
        <p:spPr>
          <a:xfrm>
            <a:off x="1600137" y="5811857"/>
            <a:ext cx="5629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K.-J. Sun, L.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W.</a:t>
            </a:r>
            <a:r>
              <a:rPr lang="zh-CN" altLang="en-US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Chen, C. M. Ko</a:t>
            </a:r>
            <a:r>
              <a:rPr lang="de-DE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Z. Xu,  </a:t>
            </a:r>
            <a:r>
              <a:rPr lang="en-US" altLang="zh-CN" sz="1400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</a:t>
            </a:r>
            <a:r>
              <a:rPr lang="en-US" altLang="zh-CN" sz="1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774</a:t>
            </a:r>
            <a:r>
              <a:rPr lang="en-US" altLang="zh-CN" sz="1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103 (2017).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8368331-165B-2EE1-734B-878BB7011E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84331" y="1297197"/>
            <a:ext cx="2733695" cy="77629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353E715D-10D6-3837-B9AD-DA28ADA4251A}"/>
              </a:ext>
            </a:extLst>
          </p:cNvPr>
          <p:cNvSpPr txBox="1"/>
          <p:nvPr/>
        </p:nvSpPr>
        <p:spPr>
          <a:xfrm>
            <a:off x="7763256" y="100046"/>
            <a:ext cx="4213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Spicy </a:t>
            </a:r>
            <a:r>
              <a:rPr lang="en-US" altLang="zh-CN" sz="1800" dirty="0" err="1">
                <a:latin typeface="华文中宋" panose="02010600040101010101" pitchFamily="2" charset="-122"/>
                <a:ea typeface="华文中宋" panose="02010600040101010101" pitchFamily="2" charset="-122"/>
              </a:rPr>
              <a:t>Gluons@HeFei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en-US" altLang="zh-CN" dirty="0">
                <a:latin typeface="华文中宋" panose="02010600040101010101" pitchFamily="2" charset="-122"/>
                <a:ea typeface="华文中宋" panose="02010600040101010101" pitchFamily="2" charset="-122"/>
              </a:rPr>
              <a:t>May</a:t>
            </a:r>
            <a:r>
              <a:rPr lang="en-US" altLang="zh-CN" sz="1800" dirty="0">
                <a:latin typeface="华文中宋" panose="02010600040101010101" pitchFamily="2" charset="-122"/>
                <a:ea typeface="华文中宋" panose="02010600040101010101" pitchFamily="2" charset="-122"/>
              </a:rPr>
              <a:t> 16, 2024 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E9185A4E-E10B-2075-F991-45A3FDE682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0929" y="4056025"/>
            <a:ext cx="3023250" cy="168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76061"/>
      </p:ext>
    </p:extLst>
  </p:cSld>
  <p:clrMapOvr>
    <a:masterClrMapping/>
  </p:clrMapOvr>
</p:sld>
</file>

<file path=ppt/theme/theme1.xml><?xml version="1.0" encoding="utf-8"?>
<a:theme xmlns:a="http://schemas.openxmlformats.org/drawingml/2006/main" name="SINAP兰">
  <a:themeElements>
    <a:clrScheme name="SINAP兰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INAP兰">
      <a:majorFont>
        <a:latin typeface="Arial"/>
        <a:ea typeface="方正大黑简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INAP兰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NAP兰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NAP兰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SINAP兰ssrf-01</Template>
  <TotalTime>17343</TotalTime>
  <Words>1246</Words>
  <Application>Microsoft Office PowerPoint</Application>
  <PresentationFormat>宽屏</PresentationFormat>
  <Paragraphs>179</Paragraphs>
  <Slides>19</Slides>
  <Notes>19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Times-Roman</vt:lpstr>
      <vt:lpstr>等线</vt:lpstr>
      <vt:lpstr>方正小标宋简体</vt:lpstr>
      <vt:lpstr>华文楷体</vt:lpstr>
      <vt:lpstr>华文中宋</vt:lpstr>
      <vt:lpstr>Arial</vt:lpstr>
      <vt:lpstr>Calibri</vt:lpstr>
      <vt:lpstr>Calibri Light</vt:lpstr>
      <vt:lpstr>Calisto MT</vt:lpstr>
      <vt:lpstr>Cambria Math</vt:lpstr>
      <vt:lpstr>Times New Roman</vt:lpstr>
      <vt:lpstr>Wingdings</vt:lpstr>
      <vt:lpstr>SINAP兰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wenhao zhou</dc:creator>
  <cp:lastModifiedBy>zhou wenhao</cp:lastModifiedBy>
  <cp:revision>686</cp:revision>
  <cp:lastPrinted>2021-05-22T15:19:00Z</cp:lastPrinted>
  <dcterms:created xsi:type="dcterms:W3CDTF">2021-05-09T07:39:25Z</dcterms:created>
  <dcterms:modified xsi:type="dcterms:W3CDTF">2024-05-16T04:12:08Z</dcterms:modified>
</cp:coreProperties>
</file>