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ff" i="off">
        <a:font>
          <a:latin typeface="Avenir Next Medium"/>
          <a:ea typeface="Avenir Next Medium"/>
          <a:cs typeface="Avenir Next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Avenir Next Regular"/>
          <a:ea typeface="Avenir Next Regular"/>
          <a:cs typeface="Avenir Next Regular"/>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Avenir Next Medium"/>
          <a:ea typeface="Avenir Next Medium"/>
          <a:cs typeface="Avenir Next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ff" i="off">
        <a:font>
          <a:latin typeface="Avenir Next Medium"/>
          <a:ea typeface="Avenir Next Medium"/>
          <a:cs typeface="Avenir Next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Avenir Next Medium"/>
          <a:ea typeface="Avenir Next Medium"/>
          <a:cs typeface="Avenir Next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b="def" i="def"/>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
    <p:spTree>
      <p:nvGrpSpPr>
        <p:cNvPr id="1" name=""/>
        <p:cNvGrpSpPr/>
        <p:nvPr/>
      </p:nvGrpSpPr>
      <p:grpSpPr>
        <a:xfrm>
          <a:off x="0" y="0"/>
          <a:ext cx="0" cy="0"/>
          <a:chOff x="0" y="0"/>
          <a:chExt cx="0" cy="0"/>
        </a:xfrm>
      </p:grpSpPr>
      <p:sp>
        <p:nvSpPr>
          <p:cNvPr id="11" name="演示文稿标题"/>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1E98FD"/>
                    </a:gs>
                    <a:gs pos="100000">
                      <a:srgbClr val="FF00F7"/>
                    </a:gs>
                  </a:gsLst>
                  <a:lin ang="3960000" scaled="0"/>
                </a:gradFill>
              </a:defRPr>
            </a:lvl1pPr>
          </a:lstStyle>
          <a:p>
            <a:pPr/>
            <a:r>
              <a:t>演示文稿标题</a:t>
            </a:r>
          </a:p>
        </p:txBody>
      </p:sp>
      <p:sp>
        <p:nvSpPr>
          <p:cNvPr id="12" name="作者和日期"/>
          <p:cNvSpPr txBox="1"/>
          <p:nvPr>
            <p:ph type="body" sz="quarter" idx="21" hasCustomPrompt="1"/>
          </p:nvPr>
        </p:nvSpPr>
        <p:spPr>
          <a:xfrm>
            <a:off x="1270000" y="12160429"/>
            <a:ext cx="21844000" cy="694056"/>
          </a:xfrm>
          <a:prstGeom prst="rect">
            <a:avLst/>
          </a:prstGeom>
        </p:spPr>
        <p:txBody>
          <a:bodyPr/>
          <a:lstStyle>
            <a:lvl1pPr marL="0" indent="0" algn="ctr" defTabSz="792479">
              <a:spcBef>
                <a:spcPts val="0"/>
              </a:spcBef>
              <a:buClrTx/>
              <a:buSzTx/>
              <a:buNone/>
              <a:defRPr sz="3359">
                <a:latin typeface="Avenir Next Medium"/>
                <a:ea typeface="Avenir Next Medium"/>
                <a:cs typeface="Avenir Next Medium"/>
                <a:sym typeface="Avenir Next Medium"/>
              </a:defRPr>
            </a:lvl1pPr>
          </a:lstStyle>
          <a:p>
            <a:pPr/>
            <a:r>
              <a:t>作者和日期</a:t>
            </a:r>
          </a:p>
        </p:txBody>
      </p:sp>
      <p:sp>
        <p:nvSpPr>
          <p:cNvPr id="13" name="正文级别 1…"/>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Avenir Next Medium"/>
                <a:ea typeface="Avenir Next Medium"/>
                <a:cs typeface="Avenir Next Medium"/>
                <a:sym typeface="Avenir Next Medium"/>
              </a:defRPr>
            </a:lvl1pPr>
            <a:lvl2pPr marL="0" indent="0" algn="ctr" defTabSz="825500">
              <a:spcBef>
                <a:spcPts val="0"/>
              </a:spcBef>
              <a:buClrTx/>
              <a:buSzTx/>
              <a:buNone/>
              <a:defRPr sz="6400">
                <a:latin typeface="Avenir Next Medium"/>
                <a:ea typeface="Avenir Next Medium"/>
                <a:cs typeface="Avenir Next Medium"/>
                <a:sym typeface="Avenir Next Medium"/>
              </a:defRPr>
            </a:lvl2pPr>
            <a:lvl3pPr marL="0" indent="0" algn="ctr" defTabSz="825500">
              <a:spcBef>
                <a:spcPts val="0"/>
              </a:spcBef>
              <a:buClrTx/>
              <a:buSzTx/>
              <a:buNone/>
              <a:defRPr sz="6400">
                <a:latin typeface="Avenir Next Medium"/>
                <a:ea typeface="Avenir Next Medium"/>
                <a:cs typeface="Avenir Next Medium"/>
                <a:sym typeface="Avenir Next Medium"/>
              </a:defRPr>
            </a:lvl3pPr>
            <a:lvl4pPr marL="0" indent="0" algn="ctr" defTabSz="825500">
              <a:spcBef>
                <a:spcPts val="0"/>
              </a:spcBef>
              <a:buClrTx/>
              <a:buSzTx/>
              <a:buNone/>
              <a:defRPr sz="6400">
                <a:latin typeface="Avenir Next Medium"/>
                <a:ea typeface="Avenir Next Medium"/>
                <a:cs typeface="Avenir Next Medium"/>
                <a:sym typeface="Avenir Next Medium"/>
              </a:defRPr>
            </a:lvl4pPr>
            <a:lvl5pPr marL="0" indent="0" algn="ctr" defTabSz="825500">
              <a:spcBef>
                <a:spcPts val="0"/>
              </a:spcBef>
              <a:buClrTx/>
              <a:buSzTx/>
              <a:buNone/>
              <a:defRPr sz="6400">
                <a:latin typeface="Avenir Next Medium"/>
                <a:ea typeface="Avenir Next Medium"/>
                <a:cs typeface="Avenir Next Medium"/>
                <a:sym typeface="Avenir Next Medium"/>
              </a:defRPr>
            </a:lvl5pPr>
          </a:lstStyle>
          <a:p>
            <a:pPr/>
            <a:r>
              <a:t>演示文稿副标题</a:t>
            </a:r>
          </a:p>
          <a:p>
            <a:pPr lvl="1"/>
            <a:r>
              <a:t/>
            </a:r>
          </a:p>
          <a:p>
            <a:pPr lvl="2"/>
            <a:r>
              <a:t/>
            </a:r>
          </a:p>
          <a:p>
            <a:pPr lvl="3"/>
            <a:r>
              <a:t/>
            </a:r>
          </a:p>
          <a:p>
            <a:pPr lvl="4"/>
            <a:r>
              <a:t/>
            </a:r>
          </a:p>
        </p:txBody>
      </p:sp>
      <p:sp>
        <p:nvSpPr>
          <p:cNvPr id="1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说明">
    <p:spTree>
      <p:nvGrpSpPr>
        <p:cNvPr id="1" name=""/>
        <p:cNvGrpSpPr/>
        <p:nvPr/>
      </p:nvGrpSpPr>
      <p:grpSpPr>
        <a:xfrm>
          <a:off x="0" y="0"/>
          <a:ext cx="0" cy="0"/>
          <a:chOff x="0" y="0"/>
          <a:chExt cx="0" cy="0"/>
        </a:xfrm>
      </p:grpSpPr>
      <p:sp>
        <p:nvSpPr>
          <p:cNvPr id="98" name="正文级别 1…"/>
          <p:cNvSpPr txBox="1"/>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pc="-252" sz="8400">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1pPr>
            <a:lvl2pPr marL="0" indent="457200" algn="ctr">
              <a:spcBef>
                <a:spcPts val="0"/>
              </a:spcBef>
              <a:buClrTx/>
              <a:buSzTx/>
              <a:buNone/>
              <a:defRPr spc="-252" sz="8400">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2pPr>
            <a:lvl3pPr marL="0" indent="914400" algn="ctr">
              <a:spcBef>
                <a:spcPts val="0"/>
              </a:spcBef>
              <a:buClrTx/>
              <a:buSzTx/>
              <a:buNone/>
              <a:defRPr spc="-252" sz="8400">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3pPr>
            <a:lvl4pPr marL="0" indent="1371600" algn="ctr">
              <a:spcBef>
                <a:spcPts val="0"/>
              </a:spcBef>
              <a:buClrTx/>
              <a:buSzTx/>
              <a:buNone/>
              <a:defRPr spc="-252" sz="8400">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4pPr>
            <a:lvl5pPr marL="0" indent="1828800" algn="ctr">
              <a:spcBef>
                <a:spcPts val="0"/>
              </a:spcBef>
              <a:buClrTx/>
              <a:buSzTx/>
              <a:buNone/>
              <a:defRPr spc="-252" sz="8400">
                <a:gradFill flip="none" rotWithShape="1">
                  <a:gsLst>
                    <a:gs pos="0">
                      <a:srgbClr val="1E98FD"/>
                    </a:gs>
                    <a:gs pos="100000">
                      <a:srgbClr val="FF00F7"/>
                    </a:gs>
                  </a:gsLst>
                  <a:lin ang="3960000" scaled="0"/>
                </a:gradFill>
                <a:latin typeface="Avenir Next Medium"/>
                <a:ea typeface="Avenir Next Medium"/>
                <a:cs typeface="Avenir Next Medium"/>
                <a:sym typeface="Avenir Next Medium"/>
              </a:defRPr>
            </a:lvl5pPr>
          </a:lstStyle>
          <a:p>
            <a:pPr/>
            <a:r>
              <a:t>说明</a:t>
            </a:r>
          </a:p>
          <a:p>
            <a:pPr lvl="1"/>
            <a:r>
              <a:t/>
            </a:r>
          </a:p>
          <a:p>
            <a:pPr lvl="2"/>
            <a:r>
              <a:t/>
            </a:r>
          </a:p>
          <a:p>
            <a:pPr lvl="3"/>
            <a:r>
              <a:t/>
            </a:r>
          </a:p>
          <a:p>
            <a:pPr lvl="4"/>
            <a:r>
              <a:t/>
            </a:r>
          </a:p>
        </p:txBody>
      </p:sp>
      <p:sp>
        <p:nvSpPr>
          <p:cNvPr id="9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显著事实">
    <p:spTree>
      <p:nvGrpSpPr>
        <p:cNvPr id="1" name=""/>
        <p:cNvGrpSpPr/>
        <p:nvPr/>
      </p:nvGrpSpPr>
      <p:grpSpPr>
        <a:xfrm>
          <a:off x="0" y="0"/>
          <a:ext cx="0" cy="0"/>
          <a:chOff x="0" y="0"/>
          <a:chExt cx="0" cy="0"/>
        </a:xfrm>
      </p:grpSpPr>
      <p:sp>
        <p:nvSpPr>
          <p:cNvPr id="106" name="正文级别 1…"/>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Avenir Next Demi Bold"/>
              </a:defRPr>
            </a:lvl1pPr>
            <a:lvl2pPr marL="0" indent="4572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Avenir Next Demi Bold"/>
              </a:defRPr>
            </a:lvl2pPr>
            <a:lvl3pPr marL="0" indent="9144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Avenir Next Demi Bold"/>
              </a:defRPr>
            </a:lvl3pPr>
            <a:lvl4pPr marL="0" indent="13716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Avenir Next Demi Bold"/>
              </a:defRPr>
            </a:lvl4pPr>
            <a:lvl5pPr marL="0" indent="1828800" algn="ctr" defTabSz="2438338">
              <a:lnSpc>
                <a:spcPct val="80000"/>
              </a:lnSpc>
              <a:spcBef>
                <a:spcPts val="0"/>
              </a:spcBef>
              <a:buClrTx/>
              <a:buSzTx/>
              <a:buNone/>
              <a:defRPr spc="-448" sz="22400">
                <a:gradFill flip="none" rotWithShape="1">
                  <a:gsLst>
                    <a:gs pos="0">
                      <a:srgbClr val="1E98FD"/>
                    </a:gs>
                    <a:gs pos="100000">
                      <a:srgbClr val="FF00F7"/>
                    </a:gs>
                  </a:gsLst>
                  <a:lin ang="3960000" scaled="0"/>
                </a:gradFill>
                <a:latin typeface="+mn-lt"/>
                <a:ea typeface="+mn-ea"/>
                <a:cs typeface="+mn-cs"/>
                <a:sym typeface="Avenir Next Demi Bold"/>
              </a:defRPr>
            </a:lvl5pPr>
          </a:lstStyle>
          <a:p>
            <a:pPr/>
            <a:r>
              <a:t>100%</a:t>
            </a:r>
          </a:p>
          <a:p>
            <a:pPr lvl="1"/>
            <a:r>
              <a:t/>
            </a:r>
          </a:p>
          <a:p>
            <a:pPr lvl="2"/>
            <a:r>
              <a:t/>
            </a:r>
          </a:p>
          <a:p>
            <a:pPr lvl="3"/>
            <a:r>
              <a:t/>
            </a:r>
          </a:p>
          <a:p>
            <a:pPr lvl="4"/>
            <a:r>
              <a:t/>
            </a:r>
          </a:p>
        </p:txBody>
      </p:sp>
      <p:sp>
        <p:nvSpPr>
          <p:cNvPr id="107" name="事实信息"/>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Avenir Next Medium"/>
                <a:ea typeface="Avenir Next Medium"/>
                <a:cs typeface="Avenir Next Medium"/>
                <a:sym typeface="Avenir Next Medium"/>
              </a:defRPr>
            </a:lvl1pPr>
          </a:lstStyle>
          <a:p>
            <a:pPr/>
            <a:r>
              <a:t>事实信息</a:t>
            </a:r>
          </a:p>
        </p:txBody>
      </p:sp>
      <p:sp>
        <p:nvSpPr>
          <p:cNvPr id="10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115" name="属性"/>
          <p:cNvSpPr txBox="1"/>
          <p:nvPr>
            <p:ph type="body" sz="quarter" idx="21" hasCustomPrompt="1"/>
          </p:nvPr>
        </p:nvSpPr>
        <p:spPr>
          <a:xfrm>
            <a:off x="1270000" y="11155086"/>
            <a:ext cx="21844000" cy="832613"/>
          </a:xfrm>
          <a:prstGeom prst="rect">
            <a:avLst/>
          </a:prstGeom>
        </p:spPr>
        <p:txBody>
          <a:bodyPr anchor="ctr"/>
          <a:lstStyle>
            <a:lvl1pPr marL="0" indent="0" algn="ctr" defTabSz="784225">
              <a:spcBef>
                <a:spcPts val="0"/>
              </a:spcBef>
              <a:buClrTx/>
              <a:buSzTx/>
              <a:buNone/>
              <a:defRPr sz="4180">
                <a:latin typeface="Avenir Next Medium"/>
                <a:ea typeface="Avenir Next Medium"/>
                <a:cs typeface="Avenir Next Medium"/>
                <a:sym typeface="Avenir Next Medium"/>
              </a:defRPr>
            </a:lvl1pPr>
          </a:lstStyle>
          <a:p>
            <a:pPr/>
            <a:r>
              <a:t>属性</a:t>
            </a:r>
          </a:p>
        </p:txBody>
      </p:sp>
      <p:sp>
        <p:nvSpPr>
          <p:cNvPr id="116" name="正文级别 1…"/>
          <p:cNvSpPr txBox="1"/>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Avenir Next Demi Bold"/>
              </a:defRPr>
            </a:lvl1pPr>
            <a:lvl2pPr marL="0" indent="4572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Avenir Next Demi Bold"/>
              </a:defRPr>
            </a:lvl2pPr>
            <a:lvl3pPr marL="0" indent="9144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Avenir Next Demi Bold"/>
              </a:defRPr>
            </a:lvl3pPr>
            <a:lvl4pPr marL="0" indent="13716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Avenir Next Demi Bold"/>
              </a:defRPr>
            </a:lvl4pPr>
            <a:lvl5pPr marL="0" indent="1828800" algn="ctr">
              <a:lnSpc>
                <a:spcPct val="80000"/>
              </a:lnSpc>
              <a:spcBef>
                <a:spcPts val="0"/>
              </a:spcBef>
              <a:buClrTx/>
              <a:buSzTx/>
              <a:buNone/>
              <a:defRPr spc="-168" sz="8400">
                <a:gradFill flip="none" rotWithShape="1">
                  <a:gsLst>
                    <a:gs pos="0">
                      <a:srgbClr val="FF00D8"/>
                    </a:gs>
                    <a:gs pos="100000">
                      <a:srgbClr val="FF542E"/>
                    </a:gs>
                  </a:gsLst>
                  <a:lin ang="3960000" scaled="0"/>
                </a:gradFill>
                <a:latin typeface="+mn-lt"/>
                <a:ea typeface="+mn-ea"/>
                <a:cs typeface="+mn-cs"/>
                <a:sym typeface="Avenir Next Demi Bold"/>
              </a:defRPr>
            </a:lvl5pPr>
          </a:lstStyle>
          <a:p>
            <a:pPr/>
            <a:r>
              <a:t>“著名引文”</a:t>
            </a:r>
          </a:p>
          <a:p>
            <a:pPr lvl="1"/>
            <a:r>
              <a:t/>
            </a:r>
          </a:p>
          <a:p>
            <a:pPr lvl="2"/>
            <a:r>
              <a:t/>
            </a:r>
          </a:p>
          <a:p>
            <a:pPr lvl="3"/>
            <a:r>
              <a:t/>
            </a:r>
          </a:p>
          <a:p>
            <a:pPr lvl="4"/>
            <a:r>
              <a:t/>
            </a:r>
          </a:p>
        </p:txBody>
      </p:sp>
      <p:sp>
        <p:nvSpPr>
          <p:cNvPr id="11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124" name="粉色背景下的两只水母"/>
          <p:cNvSpPr/>
          <p:nvPr>
            <p:ph type="pic" sz="half" idx="21"/>
          </p:nvPr>
        </p:nvSpPr>
        <p:spPr>
          <a:xfrm>
            <a:off x="12192000" y="4813300"/>
            <a:ext cx="12192000" cy="9207945"/>
          </a:xfrm>
          <a:prstGeom prst="rect">
            <a:avLst/>
          </a:prstGeom>
        </p:spPr>
        <p:txBody>
          <a:bodyPr lIns="91439" tIns="45719" rIns="91439" bIns="45719">
            <a:noAutofit/>
          </a:bodyPr>
          <a:lstStyle/>
          <a:p>
            <a:pPr/>
          </a:p>
        </p:txBody>
      </p:sp>
      <p:sp>
        <p:nvSpPr>
          <p:cNvPr id="125" name="深蓝色背景下两只触碰的水母"/>
          <p:cNvSpPr/>
          <p:nvPr>
            <p:ph type="pic" sz="half" idx="22"/>
          </p:nvPr>
        </p:nvSpPr>
        <p:spPr>
          <a:xfrm>
            <a:off x="12192000" y="-628650"/>
            <a:ext cx="12192000" cy="8128000"/>
          </a:xfrm>
          <a:prstGeom prst="rect">
            <a:avLst/>
          </a:prstGeom>
        </p:spPr>
        <p:txBody>
          <a:bodyPr lIns="91439" tIns="45719" rIns="91439" bIns="45719">
            <a:noAutofit/>
          </a:bodyPr>
          <a:lstStyle/>
          <a:p>
            <a:pPr/>
          </a:p>
        </p:txBody>
      </p:sp>
      <p:sp>
        <p:nvSpPr>
          <p:cNvPr id="126" name="蓝色背景下的两只水母"/>
          <p:cNvSpPr/>
          <p:nvPr>
            <p:ph type="pic" idx="23"/>
          </p:nvPr>
        </p:nvSpPr>
        <p:spPr>
          <a:xfrm>
            <a:off x="-4203700" y="0"/>
            <a:ext cx="20574000" cy="13716000"/>
          </a:xfrm>
          <a:prstGeom prst="rect">
            <a:avLst/>
          </a:prstGeom>
        </p:spPr>
        <p:txBody>
          <a:bodyPr lIns="91439" tIns="45719" rIns="91439" bIns="45719">
            <a:noAutofit/>
          </a:bodyPr>
          <a:lstStyle/>
          <a:p>
            <a:pPr/>
          </a:p>
        </p:txBody>
      </p:sp>
      <p:sp>
        <p:nvSpPr>
          <p:cNvPr id="12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34" name="深蓝色背景下两只触碰的水母"/>
          <p:cNvSpPr/>
          <p:nvPr>
            <p:ph type="pic" idx="21"/>
          </p:nvPr>
        </p:nvSpPr>
        <p:spPr>
          <a:xfrm>
            <a:off x="0" y="-1270000"/>
            <a:ext cx="24384000" cy="16256001"/>
          </a:xfrm>
          <a:prstGeom prst="rect">
            <a:avLst/>
          </a:prstGeom>
        </p:spPr>
        <p:txBody>
          <a:bodyPr lIns="91439" tIns="45719" rIns="91439" bIns="45719">
            <a:noAutofit/>
          </a:bodyPr>
          <a:lstStyle/>
          <a:p>
            <a:pPr/>
          </a:p>
        </p:txBody>
      </p:sp>
      <p:sp>
        <p:nvSpPr>
          <p:cNvPr id="135" name="幻灯片编号"/>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4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149" name="幻灯片标题"/>
          <p:cNvSpPr txBox="1"/>
          <p:nvPr>
            <p:ph type="title" hasCustomPrompt="1"/>
          </p:nvPr>
        </p:nvSpPr>
        <p:spPr>
          <a:xfrm>
            <a:off x="1206500" y="1079500"/>
            <a:ext cx="21971000" cy="1434949"/>
          </a:xfrm>
          <a:prstGeom prst="rect">
            <a:avLst/>
          </a:prstGeom>
        </p:spPr>
        <p:txBody>
          <a:bodyPr anchor="t"/>
          <a:lstStyle>
            <a:lvl1pPr algn="l" defTabSz="2438338">
              <a:defRPr b="1" spc="-170" sz="8500">
                <a:latin typeface="Helvetica Neue"/>
                <a:ea typeface="Helvetica Neue"/>
                <a:cs typeface="Helvetica Neue"/>
                <a:sym typeface="Helvetica Neue"/>
              </a:defRPr>
            </a:lvl1pPr>
          </a:lstStyle>
          <a:p>
            <a:pPr/>
            <a:r>
              <a:t>幻灯片标题</a:t>
            </a:r>
          </a:p>
        </p:txBody>
      </p:sp>
      <p:sp>
        <p:nvSpPr>
          <p:cNvPr id="150" name="幻灯片副标题"/>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spcBef>
                <a:spcPts val="0"/>
              </a:spcBef>
              <a:buClrTx/>
              <a:buSzTx/>
              <a:buNone/>
              <a:defRPr b="1" sz="4840">
                <a:latin typeface="Helvetica Neue"/>
                <a:ea typeface="Helvetica Neue"/>
                <a:cs typeface="Helvetica Neue"/>
                <a:sym typeface="Helvetica Neue"/>
              </a:defRPr>
            </a:lvl1pPr>
          </a:lstStyle>
          <a:p>
            <a:pPr/>
            <a:r>
              <a:t>幻灯片副标题</a:t>
            </a:r>
          </a:p>
        </p:txBody>
      </p:sp>
      <p:sp>
        <p:nvSpPr>
          <p:cNvPr id="151" name="幻灯片编号"/>
          <p:cNvSpPr txBox="1"/>
          <p:nvPr>
            <p:ph type="sldNum" sz="quarter" idx="2"/>
          </p:nvPr>
        </p:nvSpPr>
        <p:spPr>
          <a:xfrm>
            <a:off x="12001499" y="13080999"/>
            <a:ext cx="368505" cy="374600"/>
          </a:xfrm>
          <a:prstGeom prst="rect">
            <a:avLst/>
          </a:prstGeom>
        </p:spPr>
        <p:txBody>
          <a:bodyPr/>
          <a:lstStyle>
            <a:lvl1pPr defTabSz="584200">
              <a:defRPr sz="18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照片">
    <p:spTree>
      <p:nvGrpSpPr>
        <p:cNvPr id="1" name=""/>
        <p:cNvGrpSpPr/>
        <p:nvPr/>
      </p:nvGrpSpPr>
      <p:grpSpPr>
        <a:xfrm>
          <a:off x="0" y="0"/>
          <a:ext cx="0" cy="0"/>
          <a:chOff x="0" y="0"/>
          <a:chExt cx="0" cy="0"/>
        </a:xfrm>
      </p:grpSpPr>
      <p:sp>
        <p:nvSpPr>
          <p:cNvPr id="21" name="深蓝色背景下两只触碰的水母"/>
          <p:cNvSpPr/>
          <p:nvPr>
            <p:ph type="pic" idx="21"/>
          </p:nvPr>
        </p:nvSpPr>
        <p:spPr>
          <a:xfrm>
            <a:off x="0" y="-1270000"/>
            <a:ext cx="24384000" cy="16256001"/>
          </a:xfrm>
          <a:prstGeom prst="rect">
            <a:avLst/>
          </a:prstGeom>
        </p:spPr>
        <p:txBody>
          <a:bodyPr lIns="91439" tIns="45719" rIns="91439" bIns="45719">
            <a:noAutofit/>
          </a:bodyPr>
          <a:lstStyle/>
          <a:p>
            <a:pPr/>
          </a:p>
        </p:txBody>
      </p:sp>
      <p:sp>
        <p:nvSpPr>
          <p:cNvPr id="22" name="作者和日期"/>
          <p:cNvSpPr txBox="1"/>
          <p:nvPr>
            <p:ph type="body" sz="quarter" idx="22" hasCustomPrompt="1"/>
          </p:nvPr>
        </p:nvSpPr>
        <p:spPr>
          <a:xfrm>
            <a:off x="1270000" y="12166600"/>
            <a:ext cx="21844000" cy="694055"/>
          </a:xfrm>
          <a:prstGeom prst="rect">
            <a:avLst/>
          </a:prstGeom>
        </p:spPr>
        <p:txBody>
          <a:bodyPr/>
          <a:lstStyle>
            <a:lvl1pPr marL="0" indent="0" algn="ctr" defTabSz="792479">
              <a:spcBef>
                <a:spcPts val="0"/>
              </a:spcBef>
              <a:buClrTx/>
              <a:buSzTx/>
              <a:buNone/>
              <a:defRPr sz="3359">
                <a:solidFill>
                  <a:srgbClr val="FFFFFF"/>
                </a:solidFill>
                <a:latin typeface="Avenir Next Medium"/>
                <a:ea typeface="Avenir Next Medium"/>
                <a:cs typeface="Avenir Next Medium"/>
                <a:sym typeface="Avenir Next Medium"/>
              </a:defRPr>
            </a:lvl1pPr>
          </a:lstStyle>
          <a:p>
            <a:pPr/>
            <a:r>
              <a:t>作者和日期</a:t>
            </a:r>
          </a:p>
        </p:txBody>
      </p:sp>
      <p:sp>
        <p:nvSpPr>
          <p:cNvPr id="23" name="演示文稿标题"/>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solidFill>
                  <a:srgbClr val="FFFFFF"/>
                </a:solidFill>
              </a:defRPr>
            </a:lvl1pPr>
          </a:lstStyle>
          <a:p>
            <a:pPr/>
            <a:r>
              <a:t>演示文稿标题</a:t>
            </a:r>
          </a:p>
        </p:txBody>
      </p:sp>
      <p:sp>
        <p:nvSpPr>
          <p:cNvPr id="24" name="正文级别 1…"/>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1pPr>
            <a:lvl2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2pPr>
            <a:lvl3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3pPr>
            <a:lvl4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4pPr>
            <a:lvl5pPr marL="0" indent="0" algn="ctr" defTabSz="825500">
              <a:spcBef>
                <a:spcPts val="0"/>
              </a:spcBef>
              <a:buClrTx/>
              <a:buSzTx/>
              <a:buNone/>
              <a:defRPr sz="6400">
                <a:solidFill>
                  <a:srgbClr val="FFFFFF"/>
                </a:solidFill>
                <a:latin typeface="Avenir Next Medium"/>
                <a:ea typeface="Avenir Next Medium"/>
                <a:cs typeface="Avenir Next Medium"/>
                <a:sym typeface="Avenir Next Medium"/>
              </a:defRPr>
            </a:lvl5pPr>
          </a:lstStyle>
          <a:p>
            <a:pPr/>
            <a:r>
              <a:t>演示文稿副标题</a:t>
            </a:r>
          </a:p>
          <a:p>
            <a:pPr lvl="1"/>
            <a:r>
              <a:t/>
            </a:r>
          </a:p>
          <a:p>
            <a:pPr lvl="2"/>
            <a:r>
              <a:t/>
            </a:r>
          </a:p>
          <a:p>
            <a:pPr lvl="3"/>
            <a:r>
              <a:t/>
            </a:r>
          </a:p>
          <a:p>
            <a:pPr lvl="4"/>
            <a:r>
              <a:t/>
            </a:r>
          </a:p>
        </p:txBody>
      </p:sp>
      <p:sp>
        <p:nvSpPr>
          <p:cNvPr id="25" name="幻灯片编号"/>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照片（备选）">
    <p:spTree>
      <p:nvGrpSpPr>
        <p:cNvPr id="1" name=""/>
        <p:cNvGrpSpPr/>
        <p:nvPr/>
      </p:nvGrpSpPr>
      <p:grpSpPr>
        <a:xfrm>
          <a:off x="0" y="0"/>
          <a:ext cx="0" cy="0"/>
          <a:chOff x="0" y="0"/>
          <a:chExt cx="0" cy="0"/>
        </a:xfrm>
      </p:grpSpPr>
      <p:sp>
        <p:nvSpPr>
          <p:cNvPr id="32" name="蓝色背景下的两只水母"/>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幻灯片标题"/>
          <p:cNvSpPr txBox="1"/>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pPr/>
            <a:r>
              <a:t>幻灯片标题</a:t>
            </a:r>
          </a:p>
        </p:txBody>
      </p:sp>
      <p:sp>
        <p:nvSpPr>
          <p:cNvPr id="34" name="正文级别 1…"/>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Avenir Next Medium"/>
                <a:ea typeface="Avenir Next Medium"/>
                <a:cs typeface="Avenir Next Medium"/>
                <a:sym typeface="Avenir Next Medium"/>
              </a:defRPr>
            </a:lvl1pPr>
            <a:lvl2pPr marL="0" indent="457200" algn="ctr" defTabSz="825500">
              <a:spcBef>
                <a:spcPts val="0"/>
              </a:spcBef>
              <a:buClrTx/>
              <a:buSzTx/>
              <a:buNone/>
              <a:defRPr sz="5400">
                <a:latin typeface="Avenir Next Medium"/>
                <a:ea typeface="Avenir Next Medium"/>
                <a:cs typeface="Avenir Next Medium"/>
                <a:sym typeface="Avenir Next Medium"/>
              </a:defRPr>
            </a:lvl2pPr>
            <a:lvl3pPr marL="0" indent="914400" algn="ctr" defTabSz="825500">
              <a:spcBef>
                <a:spcPts val="0"/>
              </a:spcBef>
              <a:buClrTx/>
              <a:buSzTx/>
              <a:buNone/>
              <a:defRPr sz="5400">
                <a:latin typeface="Avenir Next Medium"/>
                <a:ea typeface="Avenir Next Medium"/>
                <a:cs typeface="Avenir Next Medium"/>
                <a:sym typeface="Avenir Next Medium"/>
              </a:defRPr>
            </a:lvl3pPr>
            <a:lvl4pPr marL="0" indent="1371600" algn="ctr" defTabSz="825500">
              <a:spcBef>
                <a:spcPts val="0"/>
              </a:spcBef>
              <a:buClrTx/>
              <a:buSzTx/>
              <a:buNone/>
              <a:defRPr sz="5400">
                <a:latin typeface="Avenir Next Medium"/>
                <a:ea typeface="Avenir Next Medium"/>
                <a:cs typeface="Avenir Next Medium"/>
                <a:sym typeface="Avenir Next Medium"/>
              </a:defRPr>
            </a:lvl4pPr>
            <a:lvl5pPr marL="0" indent="1828800" algn="ctr" defTabSz="825500">
              <a:spcBef>
                <a:spcPts val="0"/>
              </a:spcBef>
              <a:buClrTx/>
              <a:buSzTx/>
              <a:buNone/>
              <a:defRPr sz="5400">
                <a:latin typeface="Avenir Next Medium"/>
                <a:ea typeface="Avenir Next Medium"/>
                <a:cs typeface="Avenir Next Medium"/>
                <a:sym typeface="Avenir Next Medium"/>
              </a:defRPr>
            </a:lvl5pPr>
          </a:lstStyle>
          <a:p>
            <a:pPr/>
            <a:r>
              <a:t>幻灯片副标题</a:t>
            </a:r>
          </a:p>
          <a:p>
            <a:pPr lvl="1"/>
            <a:r>
              <a:t/>
            </a:r>
          </a:p>
          <a:p>
            <a:pPr lvl="2"/>
            <a:r>
              <a:t/>
            </a:r>
          </a:p>
          <a:p>
            <a:pPr lvl="3"/>
            <a:r>
              <a:t/>
            </a:r>
          </a:p>
          <a:p>
            <a:pPr lvl="4"/>
            <a:r>
              <a:t/>
            </a:r>
          </a:p>
        </p:txBody>
      </p:sp>
      <p:sp>
        <p:nvSpPr>
          <p:cNvPr id="3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42" name="幻灯片标题"/>
          <p:cNvSpPr txBox="1"/>
          <p:nvPr>
            <p:ph type="title" hasCustomPrompt="1"/>
          </p:nvPr>
        </p:nvSpPr>
        <p:spPr>
          <a:prstGeom prst="rect">
            <a:avLst/>
          </a:prstGeom>
        </p:spPr>
        <p:txBody>
          <a:bodyPr/>
          <a:lstStyle/>
          <a:p>
            <a:pPr/>
            <a:r>
              <a:t>幻灯片标题</a:t>
            </a:r>
          </a:p>
        </p:txBody>
      </p:sp>
      <p:sp>
        <p:nvSpPr>
          <p:cNvPr id="43" name="幻灯片副标题"/>
          <p:cNvSpPr txBox="1"/>
          <p:nvPr>
            <p:ph type="body" sz="quarter" idx="21" hasCustomPrompt="1"/>
          </p:nvPr>
        </p:nvSpPr>
        <p:spPr>
          <a:xfrm>
            <a:off x="1270000" y="2133600"/>
            <a:ext cx="21844000" cy="1016000"/>
          </a:xfrm>
          <a:prstGeom prst="rect">
            <a:avLst/>
          </a:prstGeom>
        </p:spPr>
        <p:txBody>
          <a:bodyPr/>
          <a:lstStyle>
            <a:lvl1pPr marL="0" indent="0" algn="ctr" defTabSz="784225">
              <a:spcBef>
                <a:spcPts val="0"/>
              </a:spcBef>
              <a:buClrTx/>
              <a:buSzTx/>
              <a:buNone/>
              <a:defRPr sz="5130">
                <a:latin typeface="Avenir Next Medium"/>
                <a:ea typeface="Avenir Next Medium"/>
                <a:cs typeface="Avenir Next Medium"/>
                <a:sym typeface="Avenir Next Medium"/>
              </a:defRPr>
            </a:lvl1pPr>
          </a:lstStyle>
          <a:p>
            <a:pPr/>
            <a:r>
              <a:t>幻灯片副标题</a:t>
            </a:r>
          </a:p>
        </p:txBody>
      </p:sp>
      <p:sp>
        <p:nvSpPr>
          <p:cNvPr id="44" name="正文级别 1…"/>
          <p:cNvSpPr txBox="1"/>
          <p:nvPr>
            <p:ph type="body" idx="1" hasCustomPrompt="1"/>
          </p:nvPr>
        </p:nvSpPr>
        <p:spPr>
          <a:prstGeom prst="rect">
            <a:avLst/>
          </a:prstGeom>
        </p:spPr>
        <p:txBody>
          <a:bodyPr/>
          <a:lstStyle/>
          <a:p>
            <a:pPr/>
            <a:r>
              <a:t>幻灯片项目符号文本</a:t>
            </a:r>
          </a:p>
          <a:p>
            <a:pPr lvl="1"/>
            <a:r>
              <a:t/>
            </a:r>
          </a:p>
          <a:p>
            <a:pPr lvl="2"/>
            <a:r>
              <a:t/>
            </a:r>
          </a:p>
          <a:p>
            <a:pPr lvl="3"/>
            <a:r>
              <a:t/>
            </a:r>
          </a:p>
          <a:p>
            <a:pPr lvl="4"/>
            <a:r>
              <a:t/>
            </a:r>
          </a:p>
        </p:txBody>
      </p:sp>
      <p:sp>
        <p:nvSpPr>
          <p:cNvPr id="4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52" name="正文级别 1…"/>
          <p:cNvSpPr txBox="1"/>
          <p:nvPr>
            <p:ph type="body" idx="1" hasCustomPrompt="1"/>
          </p:nvPr>
        </p:nvSpPr>
        <p:spPr>
          <a:xfrm>
            <a:off x="1270000" y="4269316"/>
            <a:ext cx="21844000" cy="8432801"/>
          </a:xfrm>
          <a:prstGeom prst="rect">
            <a:avLst/>
          </a:prstGeom>
        </p:spPr>
        <p:txBody>
          <a:bodyPr numCol="2" spcCol="1092200"/>
          <a:lstStyle/>
          <a:p>
            <a:pPr/>
            <a:r>
              <a:t>幻灯片项目符号文本</a:t>
            </a:r>
          </a:p>
          <a:p>
            <a:pPr lvl="1"/>
            <a:r>
              <a:t/>
            </a:r>
          </a:p>
          <a:p>
            <a:pPr lvl="2"/>
            <a:r>
              <a:t/>
            </a:r>
          </a:p>
          <a:p>
            <a:pPr lvl="3"/>
            <a:r>
              <a:t/>
            </a:r>
          </a:p>
          <a:p>
            <a:pPr lvl="4"/>
            <a:r>
              <a:t/>
            </a:r>
          </a:p>
        </p:txBody>
      </p:sp>
      <p:sp>
        <p:nvSpPr>
          <p:cNvPr id="5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0" name="粉色背景下的两只水母"/>
          <p:cNvSpPr/>
          <p:nvPr>
            <p:ph type="pic" idx="21"/>
          </p:nvPr>
        </p:nvSpPr>
        <p:spPr>
          <a:xfrm>
            <a:off x="10185400" y="0"/>
            <a:ext cx="18161000" cy="13716000"/>
          </a:xfrm>
          <a:prstGeom prst="rect">
            <a:avLst/>
          </a:prstGeom>
        </p:spPr>
        <p:txBody>
          <a:bodyPr lIns="91439" tIns="45719" rIns="91439" bIns="45719">
            <a:noAutofit/>
          </a:bodyPr>
          <a:lstStyle/>
          <a:p>
            <a:pPr/>
          </a:p>
        </p:txBody>
      </p:sp>
      <p:sp>
        <p:nvSpPr>
          <p:cNvPr id="61" name="幻灯片标题"/>
          <p:cNvSpPr txBox="1"/>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pPr/>
            <a:r>
              <a:t>幻灯片标题</a:t>
            </a:r>
          </a:p>
        </p:txBody>
      </p:sp>
      <p:sp>
        <p:nvSpPr>
          <p:cNvPr id="62" name="正文级别 1…"/>
          <p:cNvSpPr txBox="1"/>
          <p:nvPr>
            <p:ph type="body" sz="half" idx="1" hasCustomPrompt="1"/>
          </p:nvPr>
        </p:nvSpPr>
        <p:spPr>
          <a:xfrm>
            <a:off x="1270000" y="4267200"/>
            <a:ext cx="9652000" cy="8432800"/>
          </a:xfrm>
          <a:prstGeom prst="rect">
            <a:avLst/>
          </a:prstGeom>
        </p:spPr>
        <p:txBody>
          <a:bodyPr/>
          <a:lstStyle/>
          <a:p>
            <a:pPr/>
            <a:r>
              <a:t>幻灯片项目符号文本</a:t>
            </a:r>
          </a:p>
          <a:p>
            <a:pPr lvl="1"/>
            <a:r>
              <a:t/>
            </a:r>
          </a:p>
          <a:p>
            <a:pPr lvl="2"/>
            <a:r>
              <a:t/>
            </a:r>
          </a:p>
          <a:p>
            <a:pPr lvl="3"/>
            <a:r>
              <a:t/>
            </a:r>
          </a:p>
          <a:p>
            <a:pPr lvl="4"/>
            <a:r>
              <a:t/>
            </a:r>
          </a:p>
        </p:txBody>
      </p:sp>
      <p:sp>
        <p:nvSpPr>
          <p:cNvPr id="63" name="幻灯片副标题"/>
          <p:cNvSpPr txBox="1"/>
          <p:nvPr>
            <p:ph type="body" sz="quarter" idx="22" hasCustomPrompt="1"/>
          </p:nvPr>
        </p:nvSpPr>
        <p:spPr>
          <a:xfrm>
            <a:off x="1270000" y="2133600"/>
            <a:ext cx="9652000" cy="1016000"/>
          </a:xfrm>
          <a:prstGeom prst="rect">
            <a:avLst/>
          </a:prstGeom>
        </p:spPr>
        <p:txBody>
          <a:bodyPr/>
          <a:lstStyle>
            <a:lvl1pPr marL="0" indent="0" algn="ctr" defTabSz="784225">
              <a:spcBef>
                <a:spcPts val="0"/>
              </a:spcBef>
              <a:buClrTx/>
              <a:buSzTx/>
              <a:buNone/>
              <a:defRPr sz="5130">
                <a:latin typeface="Avenir Next Medium"/>
                <a:ea typeface="Avenir Next Medium"/>
                <a:cs typeface="Avenir Next Medium"/>
                <a:sym typeface="Avenir Next Medium"/>
              </a:defRPr>
            </a:lvl1pPr>
          </a:lstStyle>
          <a:p>
            <a:pPr/>
            <a:r>
              <a:t>幻灯片副标题</a:t>
            </a:r>
          </a:p>
        </p:txBody>
      </p:sp>
      <p:sp>
        <p:nvSpPr>
          <p:cNvPr id="64"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节">
    <p:spTree>
      <p:nvGrpSpPr>
        <p:cNvPr id="1" name=""/>
        <p:cNvGrpSpPr/>
        <p:nvPr/>
      </p:nvGrpSpPr>
      <p:grpSpPr>
        <a:xfrm>
          <a:off x="0" y="0"/>
          <a:ext cx="0" cy="0"/>
          <a:chOff x="0" y="0"/>
          <a:chExt cx="0" cy="0"/>
        </a:xfrm>
      </p:grpSpPr>
      <p:sp>
        <p:nvSpPr>
          <p:cNvPr id="71" name="章节标题"/>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FF00D8"/>
                    </a:gs>
                    <a:gs pos="100000">
                      <a:srgbClr val="FF542E"/>
                    </a:gs>
                  </a:gsLst>
                  <a:lin ang="3960000" scaled="0"/>
                </a:gradFill>
              </a:defRPr>
            </a:lvl1pPr>
          </a:lstStyle>
          <a:p>
            <a:pPr/>
            <a:r>
              <a:t>章节标题</a:t>
            </a:r>
          </a:p>
        </p:txBody>
      </p:sp>
      <p:sp>
        <p:nvSpPr>
          <p:cNvPr id="7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仅标题">
    <p:spTree>
      <p:nvGrpSpPr>
        <p:cNvPr id="1" name=""/>
        <p:cNvGrpSpPr/>
        <p:nvPr/>
      </p:nvGrpSpPr>
      <p:grpSpPr>
        <a:xfrm>
          <a:off x="0" y="0"/>
          <a:ext cx="0" cy="0"/>
          <a:chOff x="0" y="0"/>
          <a:chExt cx="0" cy="0"/>
        </a:xfrm>
      </p:grpSpPr>
      <p:sp>
        <p:nvSpPr>
          <p:cNvPr id="79" name="幻灯片标题"/>
          <p:cNvSpPr txBox="1"/>
          <p:nvPr>
            <p:ph type="title" hasCustomPrompt="1"/>
          </p:nvPr>
        </p:nvSpPr>
        <p:spPr>
          <a:prstGeom prst="rect">
            <a:avLst/>
          </a:prstGeom>
        </p:spPr>
        <p:txBody>
          <a:bodyPr/>
          <a:lstStyle/>
          <a:p>
            <a:pPr/>
            <a:r>
              <a:t>幻灯片标题</a:t>
            </a:r>
          </a:p>
        </p:txBody>
      </p:sp>
      <p:sp>
        <p:nvSpPr>
          <p:cNvPr id="80" name="幻灯片副标题"/>
          <p:cNvSpPr txBox="1"/>
          <p:nvPr>
            <p:ph type="body" sz="quarter" idx="21" hasCustomPrompt="1"/>
          </p:nvPr>
        </p:nvSpPr>
        <p:spPr>
          <a:xfrm>
            <a:off x="1270000" y="2133600"/>
            <a:ext cx="21844000" cy="1016000"/>
          </a:xfrm>
          <a:prstGeom prst="rect">
            <a:avLst/>
          </a:prstGeom>
        </p:spPr>
        <p:txBody>
          <a:bodyPr/>
          <a:lstStyle>
            <a:lvl1pPr marL="0" indent="0" algn="ctr" defTabSz="784225">
              <a:spcBef>
                <a:spcPts val="0"/>
              </a:spcBef>
              <a:buClrTx/>
              <a:buSzTx/>
              <a:buNone/>
              <a:defRPr sz="5130">
                <a:latin typeface="Avenir Next Medium"/>
                <a:ea typeface="Avenir Next Medium"/>
                <a:cs typeface="Avenir Next Medium"/>
                <a:sym typeface="Avenir Next Medium"/>
              </a:defRPr>
            </a:lvl1pPr>
          </a:lstStyle>
          <a:p>
            <a:pPr/>
            <a:r>
              <a:t>幻灯片副标题</a:t>
            </a:r>
          </a:p>
        </p:txBody>
      </p:sp>
      <p:sp>
        <p:nvSpPr>
          <p:cNvPr id="8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议程">
    <p:spTree>
      <p:nvGrpSpPr>
        <p:cNvPr id="1" name=""/>
        <p:cNvGrpSpPr/>
        <p:nvPr/>
      </p:nvGrpSpPr>
      <p:grpSpPr>
        <a:xfrm>
          <a:off x="0" y="0"/>
          <a:ext cx="0" cy="0"/>
          <a:chOff x="0" y="0"/>
          <a:chExt cx="0" cy="0"/>
        </a:xfrm>
      </p:grpSpPr>
      <p:sp>
        <p:nvSpPr>
          <p:cNvPr id="88" name="议程标题"/>
          <p:cNvSpPr txBox="1"/>
          <p:nvPr>
            <p:ph type="title" hasCustomPrompt="1"/>
          </p:nvPr>
        </p:nvSpPr>
        <p:spPr>
          <a:xfrm>
            <a:off x="1270000" y="812800"/>
            <a:ext cx="21844000" cy="1562100"/>
          </a:xfrm>
          <a:prstGeom prst="rect">
            <a:avLst/>
          </a:prstGeom>
        </p:spPr>
        <p:txBody>
          <a:bodyPr/>
          <a:lstStyle/>
          <a:p>
            <a:pPr/>
            <a:r>
              <a:t>议程标题</a:t>
            </a:r>
          </a:p>
        </p:txBody>
      </p:sp>
      <p:sp>
        <p:nvSpPr>
          <p:cNvPr id="89" name="议程副标题"/>
          <p:cNvSpPr txBox="1"/>
          <p:nvPr>
            <p:ph type="body" sz="quarter" idx="21" hasCustomPrompt="1"/>
          </p:nvPr>
        </p:nvSpPr>
        <p:spPr>
          <a:xfrm>
            <a:off x="1270000" y="2133600"/>
            <a:ext cx="21844000" cy="1016000"/>
          </a:xfrm>
          <a:prstGeom prst="rect">
            <a:avLst/>
          </a:prstGeom>
        </p:spPr>
        <p:txBody>
          <a:bodyPr/>
          <a:lstStyle>
            <a:lvl1pPr marL="0" indent="0" algn="ctr" defTabSz="784225">
              <a:spcBef>
                <a:spcPts val="0"/>
              </a:spcBef>
              <a:buClrTx/>
              <a:buSzTx/>
              <a:buNone/>
              <a:defRPr sz="5130">
                <a:latin typeface="Avenir Next Medium"/>
                <a:ea typeface="Avenir Next Medium"/>
                <a:cs typeface="Avenir Next Medium"/>
                <a:sym typeface="Avenir Next Medium"/>
              </a:defRPr>
            </a:lvl1pPr>
          </a:lstStyle>
          <a:p>
            <a:pPr/>
            <a:r>
              <a:t>议程副标题</a:t>
            </a:r>
          </a:p>
        </p:txBody>
      </p:sp>
      <p:sp>
        <p:nvSpPr>
          <p:cNvPr id="90" name="正文级别 1…"/>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议程主题</a:t>
            </a:r>
          </a:p>
          <a:p>
            <a:pPr lvl="1"/>
            <a:r>
              <a:t/>
            </a:r>
          </a:p>
          <a:p>
            <a:pPr lvl="2"/>
            <a:r>
              <a:t/>
            </a:r>
          </a:p>
          <a:p>
            <a:pPr lvl="3"/>
            <a:r>
              <a:t/>
            </a:r>
          </a:p>
          <a:p>
            <a:pPr lvl="4"/>
            <a:r>
              <a:t/>
            </a:r>
          </a:p>
        </p:txBody>
      </p:sp>
      <p:sp>
        <p:nvSpPr>
          <p:cNvPr id="9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幻灯片标题"/>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幻灯片标题</a:t>
            </a:r>
          </a:p>
        </p:txBody>
      </p:sp>
      <p:sp>
        <p:nvSpPr>
          <p:cNvPr id="3" name="正文级别 1…"/>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幻灯片项目符号文本</a:t>
            </a:r>
          </a:p>
          <a:p>
            <a:pPr lvl="1"/>
            <a:r>
              <a:t/>
            </a:r>
          </a:p>
          <a:p>
            <a:pPr lvl="2"/>
            <a:r>
              <a:t/>
            </a:r>
          </a:p>
          <a:p>
            <a:pPr lvl="3"/>
            <a:r>
              <a:t/>
            </a:r>
          </a:p>
          <a:p>
            <a:pPr lvl="4"/>
            <a:r>
              <a:t/>
            </a:r>
          </a:p>
        </p:txBody>
      </p:sp>
      <p:sp>
        <p:nvSpPr>
          <p:cNvPr id="4" name="幻灯片编号"/>
          <p:cNvSpPr txBox="1"/>
          <p:nvPr>
            <p:ph type="sldNum" sz="quarter" idx="2"/>
          </p:nvPr>
        </p:nvSpPr>
        <p:spPr>
          <a:xfrm>
            <a:off x="11966448" y="13065506"/>
            <a:ext cx="438405" cy="482601"/>
          </a:xfrm>
          <a:prstGeom prst="rect">
            <a:avLst/>
          </a:prstGeom>
          <a:ln w="12700">
            <a:miter lim="400000"/>
          </a:ln>
        </p:spPr>
        <p:txBody>
          <a:bodyPr wrap="none" lIns="50800" tIns="50800" rIns="50800" bIns="50800" anchor="b">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solidFill>
            <a:srgbClr val="000000"/>
          </a:solidFill>
          <a:uFillTx/>
          <a:latin typeface="+mn-lt"/>
          <a:ea typeface="+mn-ea"/>
          <a:cs typeface="+mn-cs"/>
          <a:sym typeface="Avenir Next Demi 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Elastic hadron-hadron scattering in holographic QCD"/>
          <p:cNvSpPr txBox="1"/>
          <p:nvPr>
            <p:ph type="ctrTitle"/>
          </p:nvPr>
        </p:nvSpPr>
        <p:spPr>
          <a:xfrm>
            <a:off x="2058397" y="1914462"/>
            <a:ext cx="20793097" cy="3870582"/>
          </a:xfrm>
          <a:prstGeom prst="rect">
            <a:avLst/>
          </a:prstGeom>
        </p:spPr>
        <p:txBody>
          <a:bodyPr/>
          <a:lstStyle>
            <a:lvl1pPr defTabSz="2389572">
              <a:defRPr spc="-341" sz="11368">
                <a:solidFill>
                  <a:srgbClr val="FF2600"/>
                </a:solidFill>
              </a:defRPr>
            </a:lvl1pPr>
          </a:lstStyle>
          <a:p>
            <a:pPr/>
            <a:r>
              <a:t>Elastic hadron-hadron scattering in holographic QCD</a:t>
            </a:r>
          </a:p>
        </p:txBody>
      </p:sp>
      <p:sp>
        <p:nvSpPr>
          <p:cNvPr id="161" name="Zhibo Liu （刘志博）…"/>
          <p:cNvSpPr txBox="1"/>
          <p:nvPr>
            <p:ph type="subTitle" sz="quarter" idx="1"/>
          </p:nvPr>
        </p:nvSpPr>
        <p:spPr>
          <a:xfrm>
            <a:off x="5541301" y="7871569"/>
            <a:ext cx="12763633" cy="3356770"/>
          </a:xfrm>
          <a:prstGeom prst="rect">
            <a:avLst/>
          </a:prstGeom>
        </p:spPr>
        <p:txBody>
          <a:bodyPr/>
          <a:lstStyle/>
          <a:p>
            <a:pPr algn="r" defTabSz="635634">
              <a:defRPr sz="4928"/>
            </a:pPr>
            <a:r>
              <a:t>Zhibo Liu （刘志博）</a:t>
            </a:r>
          </a:p>
          <a:p>
            <a:pPr algn="r" defTabSz="635634">
              <a:defRPr sz="4928"/>
            </a:pPr>
            <a:r>
              <a:t>College of Science, </a:t>
            </a:r>
          </a:p>
          <a:p>
            <a:pPr algn="r" defTabSz="635634">
              <a:defRPr sz="4928"/>
            </a:pPr>
            <a:r>
              <a:t>China Three Gorges University</a:t>
            </a:r>
          </a:p>
          <a:p>
            <a:pPr algn="r" defTabSz="635634">
              <a:defRPr sz="3387"/>
            </a:pPr>
            <a:r>
              <a:t>Advisor：Akira Watanabe（渡边 晓）</a:t>
            </a:r>
          </a:p>
        </p:txBody>
      </p:sp>
      <p:pic>
        <p:nvPicPr>
          <p:cNvPr id="162" name="三峡大学-蓝色图标-无背景.png" descr="三峡大学-蓝色图标-无背景.png"/>
          <p:cNvPicPr>
            <a:picLocks noChangeAspect="1"/>
          </p:cNvPicPr>
          <p:nvPr/>
        </p:nvPicPr>
        <p:blipFill>
          <a:blip r:embed="rId3">
            <a:extLst/>
          </a:blip>
          <a:stretch>
            <a:fillRect/>
          </a:stretch>
        </p:blipFill>
        <p:spPr>
          <a:xfrm>
            <a:off x="18920066" y="7090854"/>
            <a:ext cx="3870582" cy="387058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43" name="图像" descr="图像"/>
          <p:cNvPicPr>
            <a:picLocks noChangeAspect="1"/>
          </p:cNvPicPr>
          <p:nvPr/>
        </p:nvPicPr>
        <p:blipFill>
          <a:blip r:embed="rId3">
            <a:extLst/>
          </a:blip>
          <a:stretch>
            <a:fillRect/>
          </a:stretch>
        </p:blipFill>
        <p:spPr>
          <a:xfrm>
            <a:off x="4605319" y="4217632"/>
            <a:ext cx="5889242" cy="844125"/>
          </a:xfrm>
          <a:prstGeom prst="rect">
            <a:avLst/>
          </a:prstGeom>
          <a:ln w="12700">
            <a:miter lim="400000"/>
          </a:ln>
        </p:spPr>
      </p:pic>
      <p:sp>
        <p:nvSpPr>
          <p:cNvPr id="244" name="Gravitational form factors in hQCD"/>
          <p:cNvSpPr txBox="1"/>
          <p:nvPr>
            <p:ph type="title"/>
          </p:nvPr>
        </p:nvSpPr>
        <p:spPr>
          <a:xfrm>
            <a:off x="1607884" y="603777"/>
            <a:ext cx="21844001" cy="1935431"/>
          </a:xfrm>
          <a:prstGeom prst="rect">
            <a:avLst/>
          </a:prstGeom>
        </p:spPr>
        <p:txBody>
          <a:bodyPr/>
          <a:lstStyle>
            <a:lvl1pPr>
              <a:defRPr spc="-270" sz="9000">
                <a:gradFill flip="none" rotWithShape="1">
                  <a:gsLst>
                    <a:gs pos="0">
                      <a:srgbClr val="000000"/>
                    </a:gs>
                    <a:gs pos="100000">
                      <a:srgbClr val="2725CD"/>
                    </a:gs>
                  </a:gsLst>
                  <a:lin ang="5400000" scaled="0"/>
                </a:gradFill>
              </a:defRPr>
            </a:lvl1pPr>
          </a:lstStyle>
          <a:p>
            <a:pPr/>
            <a:r>
              <a:t>Gravitational form factors in hQCD</a:t>
            </a:r>
          </a:p>
        </p:txBody>
      </p:sp>
      <p:sp>
        <p:nvSpPr>
          <p:cNvPr id="245" name="90"/>
          <p:cNvSpPr/>
          <p:nvPr/>
        </p:nvSpPr>
        <p:spPr>
          <a:xfrm rot="16200000">
            <a:off x="11960676" y="6654395"/>
            <a:ext cx="1551386" cy="296334"/>
          </a:xfrm>
          <a:prstGeom prst="leftRightArrow">
            <a:avLst>
              <a:gd name="adj1" fmla="val 32000"/>
              <a:gd name="adj2" fmla="val 188571"/>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3200">
                <a:solidFill>
                  <a:srgbClr val="FFFFFF"/>
                </a:solidFill>
                <a:latin typeface="Avenir Next Medium"/>
                <a:ea typeface="Avenir Next Medium"/>
                <a:cs typeface="Avenir Next Medium"/>
                <a:sym typeface="Avenir Next Medium"/>
              </a:defRPr>
            </a:lvl1pPr>
          </a:lstStyle>
          <a:p>
            <a:pPr/>
            <a:r>
              <a:t>90</a:t>
            </a:r>
          </a:p>
        </p:txBody>
      </p:sp>
      <p:sp>
        <p:nvSpPr>
          <p:cNvPr id="246" name="3-points function"/>
          <p:cNvSpPr txBox="1"/>
          <p:nvPr/>
        </p:nvSpPr>
        <p:spPr>
          <a:xfrm>
            <a:off x="14846779" y="4252592"/>
            <a:ext cx="4296371"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chemeClr val="accent5"/>
                </a:solidFill>
                <a:latin typeface="Times New Roman"/>
                <a:ea typeface="Times New Roman"/>
                <a:cs typeface="Times New Roman"/>
                <a:sym typeface="Times New Roman"/>
              </a:defRPr>
            </a:lvl1pPr>
          </a:lstStyle>
          <a:p>
            <a:pPr/>
            <a:r>
              <a:t>3-points function</a:t>
            </a:r>
          </a:p>
        </p:txBody>
      </p:sp>
      <p:sp>
        <p:nvSpPr>
          <p:cNvPr id="247" name="90"/>
          <p:cNvSpPr/>
          <p:nvPr/>
        </p:nvSpPr>
        <p:spPr>
          <a:xfrm rot="10800000">
            <a:off x="11960676" y="4491528"/>
            <a:ext cx="1551386" cy="296334"/>
          </a:xfrm>
          <a:prstGeom prst="leftRightArrow">
            <a:avLst>
              <a:gd name="adj1" fmla="val 32000"/>
              <a:gd name="adj2" fmla="val 188571"/>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3200">
                <a:solidFill>
                  <a:srgbClr val="FFFFFF"/>
                </a:solidFill>
                <a:latin typeface="Avenir Next Medium"/>
                <a:ea typeface="Avenir Next Medium"/>
                <a:cs typeface="Avenir Next Medium"/>
                <a:sym typeface="Avenir Next Medium"/>
              </a:defRPr>
            </a:lvl1pPr>
          </a:lstStyle>
          <a:p>
            <a:pPr/>
            <a:r>
              <a:t>90</a:t>
            </a:r>
          </a:p>
        </p:txBody>
      </p:sp>
      <p:sp>
        <p:nvSpPr>
          <p:cNvPr id="248" name="Deog Ki Hong, Takeo Inami, Ho-Ung Yee,Phys. Phys.Lett.B 646 (2007) 165-171"/>
          <p:cNvSpPr txBox="1"/>
          <p:nvPr/>
        </p:nvSpPr>
        <p:spPr>
          <a:xfrm>
            <a:off x="16778780" y="9748746"/>
            <a:ext cx="6918000"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700">
                <a:latin typeface="Avenir Next Medium"/>
                <a:ea typeface="Avenir Next Medium"/>
                <a:cs typeface="Avenir Next Medium"/>
                <a:sym typeface="Avenir Next Medium"/>
              </a:defRPr>
            </a:pPr>
            <a:r>
              <a:rPr i="1">
                <a:solidFill>
                  <a:schemeClr val="accent5"/>
                </a:solidFill>
              </a:rPr>
              <a:t>Deog Ki Hong, Takeo Inami, Ho-Ung Yee</a:t>
            </a:r>
            <a:r>
              <a:rPr i="1">
                <a:solidFill>
                  <a:srgbClr val="FF2600"/>
                </a:solidFill>
                <a:latin typeface="Avenir Next Regular"/>
                <a:ea typeface="Avenir Next Regular"/>
                <a:cs typeface="Avenir Next Regular"/>
                <a:sym typeface="Avenir Next Regular"/>
              </a:rPr>
              <a:t>,Phys. Phys.Lett.B 646 (2007) 165-171 </a:t>
            </a:r>
          </a:p>
        </p:txBody>
      </p:sp>
      <p:pic>
        <p:nvPicPr>
          <p:cNvPr id="249" name="图像" descr="图像"/>
          <p:cNvPicPr>
            <a:picLocks noChangeAspect="1"/>
          </p:cNvPicPr>
          <p:nvPr/>
        </p:nvPicPr>
        <p:blipFill>
          <a:blip r:embed="rId4">
            <a:extLst/>
          </a:blip>
          <a:stretch>
            <a:fillRect/>
          </a:stretch>
        </p:blipFill>
        <p:spPr>
          <a:xfrm>
            <a:off x="3883937" y="7740538"/>
            <a:ext cx="17291895" cy="149939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Gravitational form factors in hQCD"/>
          <p:cNvSpPr txBox="1"/>
          <p:nvPr>
            <p:ph type="title"/>
          </p:nvPr>
        </p:nvSpPr>
        <p:spPr>
          <a:xfrm>
            <a:off x="1607884" y="603777"/>
            <a:ext cx="21844001" cy="1935431"/>
          </a:xfrm>
          <a:prstGeom prst="rect">
            <a:avLst/>
          </a:prstGeom>
        </p:spPr>
        <p:txBody>
          <a:bodyPr/>
          <a:lstStyle>
            <a:lvl1pPr>
              <a:defRPr spc="-270" sz="9000">
                <a:gradFill flip="none" rotWithShape="1">
                  <a:gsLst>
                    <a:gs pos="0">
                      <a:srgbClr val="000000"/>
                    </a:gs>
                    <a:gs pos="100000">
                      <a:srgbClr val="2725CD"/>
                    </a:gs>
                  </a:gsLst>
                  <a:lin ang="5400000" scaled="0"/>
                </a:gradFill>
              </a:defRPr>
            </a:lvl1pPr>
          </a:lstStyle>
          <a:p>
            <a:pPr/>
            <a:r>
              <a:t>Gravitational form factors in hQCD</a:t>
            </a:r>
          </a:p>
        </p:txBody>
      </p:sp>
      <p:pic>
        <p:nvPicPr>
          <p:cNvPr id="252" name="form_factor_00(1).png" descr="form_factor_00(1).png"/>
          <p:cNvPicPr>
            <a:picLocks noChangeAspect="1"/>
          </p:cNvPicPr>
          <p:nvPr/>
        </p:nvPicPr>
        <p:blipFill>
          <a:blip r:embed="rId3">
            <a:extLst/>
          </a:blip>
          <a:stretch>
            <a:fillRect/>
          </a:stretch>
        </p:blipFill>
        <p:spPr>
          <a:xfrm>
            <a:off x="6244659" y="2961270"/>
            <a:ext cx="12197918" cy="953129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54" name="TCS.pdf" descr="TCS.pdf"/>
          <p:cNvPicPr>
            <a:picLocks noChangeAspect="1"/>
          </p:cNvPicPr>
          <p:nvPr/>
        </p:nvPicPr>
        <p:blipFill>
          <a:blip r:embed="rId3">
            <a:extLst/>
          </a:blip>
          <a:stretch>
            <a:fillRect/>
          </a:stretch>
        </p:blipFill>
        <p:spPr>
          <a:xfrm>
            <a:off x="4694424" y="1763637"/>
            <a:ext cx="14995152" cy="12252483"/>
          </a:xfrm>
          <a:prstGeom prst="rect">
            <a:avLst/>
          </a:prstGeom>
          <a:ln w="12700">
            <a:miter lim="400000"/>
          </a:ln>
        </p:spPr>
      </p:pic>
      <p:sp>
        <p:nvSpPr>
          <p:cNvPr id="255" name="Our results for TCS"/>
          <p:cNvSpPr txBox="1"/>
          <p:nvPr>
            <p:ph type="title"/>
          </p:nvPr>
        </p:nvSpPr>
        <p:spPr>
          <a:xfrm>
            <a:off x="1908226" y="-241365"/>
            <a:ext cx="21844001" cy="1935432"/>
          </a:xfrm>
          <a:prstGeom prst="rect">
            <a:avLst/>
          </a:prstGeom>
        </p:spPr>
        <p:txBody>
          <a:bodyPr/>
          <a:lstStyle>
            <a:lvl1pPr>
              <a:defRPr>
                <a:gradFill flip="none" rotWithShape="1">
                  <a:gsLst>
                    <a:gs pos="0">
                      <a:srgbClr val="000000"/>
                    </a:gs>
                    <a:gs pos="100000">
                      <a:srgbClr val="2725CD"/>
                    </a:gs>
                  </a:gsLst>
                  <a:lin ang="5400000" scaled="0"/>
                </a:gradFill>
              </a:defRPr>
            </a:lvl1pPr>
          </a:lstStyle>
          <a:p>
            <a:pPr/>
            <a:r>
              <a:t>Our results for TCS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7" name="Our results for DCS of pp scattering"/>
          <p:cNvSpPr txBox="1"/>
          <p:nvPr>
            <p:ph type="title"/>
          </p:nvPr>
        </p:nvSpPr>
        <p:spPr>
          <a:xfrm>
            <a:off x="1889454" y="-278908"/>
            <a:ext cx="21844001" cy="1935432"/>
          </a:xfrm>
          <a:prstGeom prst="rect">
            <a:avLst/>
          </a:prstGeom>
        </p:spPr>
        <p:txBody>
          <a:bodyPr/>
          <a:lstStyle>
            <a:lvl1pPr>
              <a:defRPr>
                <a:gradFill flip="none" rotWithShape="1">
                  <a:gsLst>
                    <a:gs pos="0">
                      <a:srgbClr val="000000"/>
                    </a:gs>
                    <a:gs pos="100000">
                      <a:srgbClr val="2725CD"/>
                    </a:gs>
                  </a:gsLst>
                  <a:lin ang="5400000" scaled="0"/>
                </a:gradFill>
              </a:defRPr>
            </a:lvl1pPr>
          </a:lstStyle>
          <a:p>
            <a:pPr/>
            <a:r>
              <a:t>Our results for DCS of pp scattering</a:t>
            </a:r>
          </a:p>
        </p:txBody>
      </p:sp>
      <p:pic>
        <p:nvPicPr>
          <p:cNvPr id="258" name="DCS_pp_final_2.pdf" descr="DCS_pp_final_2.pdf"/>
          <p:cNvPicPr>
            <a:picLocks noChangeAspect="1"/>
          </p:cNvPicPr>
          <p:nvPr/>
        </p:nvPicPr>
        <p:blipFill>
          <a:blip r:embed="rId3">
            <a:extLst/>
          </a:blip>
          <a:stretch>
            <a:fillRect/>
          </a:stretch>
        </p:blipFill>
        <p:spPr>
          <a:xfrm>
            <a:off x="4760934" y="1625404"/>
            <a:ext cx="16101042" cy="150377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0" name="Our results for DCS of   scattering"/>
          <p:cNvSpPr txBox="1"/>
          <p:nvPr>
            <p:ph type="title"/>
          </p:nvPr>
        </p:nvSpPr>
        <p:spPr>
          <a:xfrm>
            <a:off x="1889454" y="-203822"/>
            <a:ext cx="21844001" cy="1935431"/>
          </a:xfrm>
          <a:prstGeom prst="rect">
            <a:avLst/>
          </a:prstGeom>
        </p:spPr>
        <p:txBody>
          <a:bodyPr/>
          <a:lstStyle/>
          <a:p>
            <a:pPr>
              <a:defRPr>
                <a:gradFill flip="none" rotWithShape="1">
                  <a:gsLst>
                    <a:gs pos="0">
                      <a:srgbClr val="000000"/>
                    </a:gs>
                    <a:gs pos="100000">
                      <a:srgbClr val="2725CD"/>
                    </a:gs>
                  </a:gsLst>
                  <a:lin ang="5400000" scaled="0"/>
                </a:gradFill>
              </a:defRPr>
            </a:pPr>
            <a:r>
              <a:t>Our results for DCS of </a:t>
            </a:r>
            <a14:m>
              <m:oMath>
                <m:r>
                  <a:rPr xmlns:a="http://schemas.openxmlformats.org/drawingml/2006/main" sz="9750" i="1">
                    <a:solidFill>
                      <a:srgbClr val="000000"/>
                    </a:solidFill>
                    <a:latin typeface="Cambria Math" panose="02040503050406030204" pitchFamily="18" charset="0"/>
                  </a:rPr>
                  <m:t>p</m:t>
                </m:r>
                <m:bar>
                  <m:barPr>
                    <m:ctrlPr>
                      <a:rPr xmlns:a="http://schemas.openxmlformats.org/drawingml/2006/main" sz="9750" i="1">
                        <a:solidFill>
                          <a:srgbClr val="000000"/>
                        </a:solidFill>
                        <a:latin typeface="Cambria Math" panose="02040503050406030204" pitchFamily="18" charset="0"/>
                      </a:rPr>
                    </m:ctrlPr>
                    <m:pos m:val="top"/>
                  </m:barPr>
                  <m:e>
                    <m:r>
                      <a:rPr xmlns:a="http://schemas.openxmlformats.org/drawingml/2006/main" sz="9750" i="1">
                        <a:solidFill>
                          <a:srgbClr val="000000"/>
                        </a:solidFill>
                        <a:latin typeface="Cambria Math" panose="02040503050406030204" pitchFamily="18" charset="0"/>
                      </a:rPr>
                      <m:t>p</m:t>
                    </m:r>
                  </m:e>
                </m:bar>
              </m:oMath>
            </a14:m>
            <a:r>
              <a:t> scattering</a:t>
            </a:r>
            <a:endParaRPr>
              <a:solidFill>
                <a:srgbClr val="000000"/>
              </a:solidFill>
            </a:endParaRPr>
          </a:p>
        </p:txBody>
      </p:sp>
      <p:pic>
        <p:nvPicPr>
          <p:cNvPr id="261" name="DCS_ppbar_final.pdf" descr="DCS_ppbar_final.pdf"/>
          <p:cNvPicPr>
            <a:picLocks noChangeAspect="1"/>
          </p:cNvPicPr>
          <p:nvPr/>
        </p:nvPicPr>
        <p:blipFill>
          <a:blip r:embed="rId3">
            <a:extLst/>
          </a:blip>
          <a:stretch>
            <a:fillRect/>
          </a:stretch>
        </p:blipFill>
        <p:spPr>
          <a:xfrm>
            <a:off x="4413390" y="1607857"/>
            <a:ext cx="16796129" cy="1203343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3" name="Our results for contribution ratios"/>
          <p:cNvSpPr txBox="1"/>
          <p:nvPr>
            <p:ph type="title" idx="4294967295"/>
          </p:nvPr>
        </p:nvSpPr>
        <p:spPr>
          <a:xfrm>
            <a:off x="1589113" y="-109965"/>
            <a:ext cx="21844001" cy="1935431"/>
          </a:xfrm>
          <a:prstGeom prst="rect">
            <a:avLst/>
          </a:prstGeom>
        </p:spPr>
        <p:txBody>
          <a:bodyPr/>
          <a:lstStyle>
            <a:lvl1pPr>
              <a:defRPr>
                <a:gradFill flip="none" rotWithShape="1">
                  <a:gsLst>
                    <a:gs pos="0">
                      <a:srgbClr val="000000"/>
                    </a:gs>
                    <a:gs pos="100000">
                      <a:srgbClr val="2725CD"/>
                    </a:gs>
                  </a:gsLst>
                  <a:lin ang="5400000" scaled="0"/>
                </a:gradFill>
              </a:defRPr>
            </a:lvl1pPr>
          </a:lstStyle>
          <a:p>
            <a:pPr/>
            <a:r>
              <a:t>Our results for contribution ratios</a:t>
            </a:r>
          </a:p>
        </p:txBody>
      </p:sp>
      <p:pic>
        <p:nvPicPr>
          <p:cNvPr id="264" name="DCS_contribution_pp.pdf" descr="DCS_contribution_pp.pdf"/>
          <p:cNvPicPr>
            <a:picLocks noChangeAspect="1"/>
          </p:cNvPicPr>
          <p:nvPr/>
        </p:nvPicPr>
        <p:blipFill>
          <a:blip r:embed="rId3">
            <a:extLst/>
          </a:blip>
          <a:stretch>
            <a:fillRect/>
          </a:stretch>
        </p:blipFill>
        <p:spPr>
          <a:xfrm>
            <a:off x="4410319" y="2990919"/>
            <a:ext cx="6345632" cy="5233871"/>
          </a:xfrm>
          <a:prstGeom prst="rect">
            <a:avLst/>
          </a:prstGeom>
          <a:ln w="12700">
            <a:miter lim="400000"/>
          </a:ln>
        </p:spPr>
      </p:pic>
      <p:pic>
        <p:nvPicPr>
          <p:cNvPr id="265" name="DCS_contribution_ppbar.pdf" descr="DCS_contribution_ppbar.pdf"/>
          <p:cNvPicPr>
            <a:picLocks noChangeAspect="1"/>
          </p:cNvPicPr>
          <p:nvPr/>
        </p:nvPicPr>
        <p:blipFill>
          <a:blip r:embed="rId4">
            <a:extLst/>
          </a:blip>
          <a:stretch>
            <a:fillRect/>
          </a:stretch>
        </p:blipFill>
        <p:spPr>
          <a:xfrm>
            <a:off x="4347776" y="8527011"/>
            <a:ext cx="6363893" cy="5233870"/>
          </a:xfrm>
          <a:prstGeom prst="rect">
            <a:avLst/>
          </a:prstGeom>
          <a:ln w="12700">
            <a:miter lim="400000"/>
          </a:ln>
        </p:spPr>
      </p:pic>
      <p:pic>
        <p:nvPicPr>
          <p:cNvPr id="266" name="TCS_contribution_pp.pdf" descr="TCS_contribution_pp.pdf"/>
          <p:cNvPicPr>
            <a:picLocks noChangeAspect="1"/>
          </p:cNvPicPr>
          <p:nvPr/>
        </p:nvPicPr>
        <p:blipFill>
          <a:blip r:embed="rId5">
            <a:extLst/>
          </a:blip>
          <a:stretch>
            <a:fillRect/>
          </a:stretch>
        </p:blipFill>
        <p:spPr>
          <a:xfrm>
            <a:off x="14982438" y="3007673"/>
            <a:ext cx="6345632" cy="5248975"/>
          </a:xfrm>
          <a:prstGeom prst="rect">
            <a:avLst/>
          </a:prstGeom>
          <a:ln w="12700">
            <a:miter lim="400000"/>
          </a:ln>
        </p:spPr>
      </p:pic>
      <p:pic>
        <p:nvPicPr>
          <p:cNvPr id="267" name="TCS_contribution_ppbar.pdf" descr="TCS_contribution_ppbar.pdf"/>
          <p:cNvPicPr>
            <a:picLocks noChangeAspect="1"/>
          </p:cNvPicPr>
          <p:nvPr/>
        </p:nvPicPr>
        <p:blipFill>
          <a:blip r:embed="rId6">
            <a:extLst/>
          </a:blip>
          <a:stretch>
            <a:fillRect/>
          </a:stretch>
        </p:blipFill>
        <p:spPr>
          <a:xfrm>
            <a:off x="14964123" y="8519459"/>
            <a:ext cx="6382261" cy="5248975"/>
          </a:xfrm>
          <a:prstGeom prst="rect">
            <a:avLst/>
          </a:prstGeom>
          <a:ln w="12700">
            <a:miter lim="400000"/>
          </a:ln>
        </p:spPr>
      </p:pic>
      <p:sp>
        <p:nvSpPr>
          <p:cNvPr id="268" name="DCS"/>
          <p:cNvSpPr txBox="1"/>
          <p:nvPr/>
        </p:nvSpPr>
        <p:spPr>
          <a:xfrm>
            <a:off x="6962894" y="1933048"/>
            <a:ext cx="1700675"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latin typeface="Helvetica"/>
                <a:ea typeface="Helvetica"/>
                <a:cs typeface="Helvetica"/>
                <a:sym typeface="Helvetica"/>
              </a:defRPr>
            </a:lvl1pPr>
          </a:lstStyle>
          <a:p>
            <a:pPr/>
            <a:r>
              <a:t>DCS</a:t>
            </a:r>
          </a:p>
        </p:txBody>
      </p:sp>
      <p:sp>
        <p:nvSpPr>
          <p:cNvPr id="269" name="TCS"/>
          <p:cNvSpPr txBox="1"/>
          <p:nvPr/>
        </p:nvSpPr>
        <p:spPr>
          <a:xfrm>
            <a:off x="17304917" y="1933048"/>
            <a:ext cx="1700675"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latin typeface="Helvetica"/>
                <a:ea typeface="Helvetica"/>
                <a:cs typeface="Helvetica"/>
                <a:sym typeface="Helvetica"/>
              </a:defRPr>
            </a:lvl1pPr>
          </a:lstStyle>
          <a:p>
            <a:pPr/>
            <a:r>
              <a:t>TCS</a:t>
            </a:r>
          </a:p>
        </p:txBody>
      </p:sp>
      <p:sp>
        <p:nvSpPr>
          <p:cNvPr id="270" name="方程"/>
          <p:cNvSpPr txBox="1"/>
          <p:nvPr/>
        </p:nvSpPr>
        <p:spPr>
          <a:xfrm>
            <a:off x="1519864" y="5345104"/>
            <a:ext cx="854254" cy="525070"/>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6400" i="1">
                      <a:solidFill>
                        <a:srgbClr val="000000"/>
                      </a:solidFill>
                      <a:latin typeface="Cambria Math" panose="02040503050406030204" pitchFamily="18" charset="0"/>
                    </a:rPr>
                    <m:t>p</m:t>
                  </m:r>
                  <m:r>
                    <a:rPr xmlns:a="http://schemas.openxmlformats.org/drawingml/2006/main" sz="6400" i="1">
                      <a:solidFill>
                        <a:srgbClr val="000000"/>
                      </a:solidFill>
                      <a:latin typeface="Cambria Math" panose="02040503050406030204" pitchFamily="18" charset="0"/>
                    </a:rPr>
                    <m:t>p</m:t>
                  </m:r>
                </m:oMath>
              </m:oMathPara>
            </a14:m>
            <a:endParaRPr sz="6400"/>
          </a:p>
        </p:txBody>
      </p:sp>
      <p:sp>
        <p:nvSpPr>
          <p:cNvPr id="271" name="方程"/>
          <p:cNvSpPr txBox="1"/>
          <p:nvPr/>
        </p:nvSpPr>
        <p:spPr>
          <a:xfrm>
            <a:off x="1465597" y="10785678"/>
            <a:ext cx="962788" cy="716535"/>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7000" i="1">
                      <a:solidFill>
                        <a:srgbClr val="000000"/>
                      </a:solidFill>
                      <a:latin typeface="Cambria Math" panose="02040503050406030204" pitchFamily="18" charset="0"/>
                    </a:rPr>
                    <m:t>p</m:t>
                  </m:r>
                  <m:bar>
                    <m:barPr>
                      <m:ctrlPr>
                        <a:rPr xmlns:a="http://schemas.openxmlformats.org/drawingml/2006/main" sz="7000" i="1">
                          <a:solidFill>
                            <a:srgbClr val="000000"/>
                          </a:solidFill>
                          <a:latin typeface="Cambria Math" panose="02040503050406030204" pitchFamily="18" charset="0"/>
                        </a:rPr>
                      </m:ctrlPr>
                      <m:pos m:val="top"/>
                    </m:barPr>
                    <m:e>
                      <m:r>
                        <a:rPr xmlns:a="http://schemas.openxmlformats.org/drawingml/2006/main" sz="7000" i="1">
                          <a:solidFill>
                            <a:srgbClr val="000000"/>
                          </a:solidFill>
                          <a:latin typeface="Cambria Math" panose="02040503050406030204" pitchFamily="18" charset="0"/>
                        </a:rPr>
                        <m:t>p</m:t>
                      </m:r>
                    </m:e>
                  </m:bar>
                </m:oMath>
              </m:oMathPara>
            </a14:m>
            <a:endParaRPr sz="7000"/>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3" name="Elastic pion-proton and pion-pion scattering"/>
          <p:cNvSpPr txBox="1"/>
          <p:nvPr>
            <p:ph type="title"/>
          </p:nvPr>
        </p:nvSpPr>
        <p:spPr>
          <a:xfrm>
            <a:off x="1880296" y="611550"/>
            <a:ext cx="21844001" cy="1919886"/>
          </a:xfrm>
          <a:prstGeom prst="rect">
            <a:avLst/>
          </a:prstGeom>
        </p:spPr>
        <p:txBody>
          <a:bodyPr/>
          <a:lstStyle>
            <a:lvl1pPr defTabSz="817244">
              <a:defRPr spc="-267" sz="8910">
                <a:gradFill flip="none" rotWithShape="1">
                  <a:gsLst>
                    <a:gs pos="0">
                      <a:srgbClr val="000000"/>
                    </a:gs>
                    <a:gs pos="100000">
                      <a:srgbClr val="0433FF"/>
                    </a:gs>
                  </a:gsLst>
                  <a:lin ang="5400000" scaled="0"/>
                </a:gradFill>
              </a:defRPr>
            </a:lvl1pPr>
          </a:lstStyle>
          <a:p>
            <a:pPr/>
            <a:r>
              <a:t>Elastic pion-proton and pion-pion scattering</a:t>
            </a:r>
          </a:p>
        </p:txBody>
      </p:sp>
      <p:sp>
        <p:nvSpPr>
          <p:cNvPr id="274" name="The glueball-pion-pion vertex is"/>
          <p:cNvSpPr txBox="1"/>
          <p:nvPr/>
        </p:nvSpPr>
        <p:spPr>
          <a:xfrm>
            <a:off x="4018333" y="2902729"/>
            <a:ext cx="12903101" cy="8972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The glueball-pion-pion vertex is </a:t>
            </a:r>
            <a14:m>
              <m:oMath>
                <m:sSubSup>
                  <m:e>
                    <m:r>
                      <m:rPr>
                        <m:sty m:val="p"/>
                      </m:rPr>
                      <a:rPr xmlns:a="http://schemas.openxmlformats.org/drawingml/2006/main" sz="4450" i="1">
                        <a:solidFill>
                          <a:srgbClr val="000000"/>
                        </a:solidFill>
                        <a:latin typeface="Cambria Math" panose="02040503050406030204" pitchFamily="18" charset="0"/>
                      </a:rPr>
                      <m:t>Γ</m:t>
                    </m:r>
                  </m:e>
                  <m:sub>
                    <m:r>
                      <a:rPr xmlns:a="http://schemas.openxmlformats.org/drawingml/2006/main" sz="4450" i="1">
                        <a:solidFill>
                          <a:srgbClr val="000000"/>
                        </a:solidFill>
                        <a:latin typeface="Cambria Math" panose="02040503050406030204" pitchFamily="18" charset="0"/>
                      </a:rPr>
                      <m:t>g</m:t>
                    </m:r>
                    <m:r>
                      <a:rPr xmlns:a="http://schemas.openxmlformats.org/drawingml/2006/main" sz="4450" i="1">
                        <a:solidFill>
                          <a:srgbClr val="000000"/>
                        </a:solidFill>
                        <a:latin typeface="Cambria Math" panose="02040503050406030204" pitchFamily="18" charset="0"/>
                      </a:rPr>
                      <m:t>π</m:t>
                    </m:r>
                    <m:r>
                      <a:rPr xmlns:a="http://schemas.openxmlformats.org/drawingml/2006/main" sz="4450" i="1">
                        <a:solidFill>
                          <a:srgbClr val="000000"/>
                        </a:solidFill>
                        <a:latin typeface="Cambria Math" panose="02040503050406030204" pitchFamily="18" charset="0"/>
                      </a:rPr>
                      <m:t>π</m:t>
                    </m:r>
                  </m:sub>
                  <m:sup>
                    <m:r>
                      <a:rPr xmlns:a="http://schemas.openxmlformats.org/drawingml/2006/main" sz="4450" i="1">
                        <a:solidFill>
                          <a:srgbClr val="000000"/>
                        </a:solidFill>
                        <a:latin typeface="Cambria Math" panose="02040503050406030204" pitchFamily="18" charset="0"/>
                      </a:rPr>
                      <m:t>μ</m:t>
                    </m:r>
                    <m:r>
                      <a:rPr xmlns:a="http://schemas.openxmlformats.org/drawingml/2006/main" sz="4450" i="1">
                        <a:solidFill>
                          <a:srgbClr val="000000"/>
                        </a:solidFill>
                        <a:latin typeface="Cambria Math" panose="02040503050406030204" pitchFamily="18" charset="0"/>
                      </a:rPr>
                      <m:t>ν</m:t>
                    </m:r>
                  </m:sup>
                </m:sSubSup>
                <m:r>
                  <a:rPr xmlns:a="http://schemas.openxmlformats.org/drawingml/2006/main" sz="4450" i="1">
                    <a:solidFill>
                      <a:srgbClr val="000000"/>
                    </a:solidFill>
                    <a:latin typeface="Cambria Math" panose="02040503050406030204" pitchFamily="18" charset="0"/>
                  </a:rPr>
                  <m:t>=</m:t>
                </m:r>
                <m:r>
                  <a:rPr xmlns:a="http://schemas.openxmlformats.org/drawingml/2006/main" sz="4450" i="1">
                    <a:solidFill>
                      <a:srgbClr val="000000"/>
                    </a:solidFill>
                    <a:latin typeface="Cambria Math" panose="02040503050406030204" pitchFamily="18" charset="0"/>
                  </a:rPr>
                  <m:t>2</m:t>
                </m:r>
                <m:r>
                  <a:rPr xmlns:a="http://schemas.openxmlformats.org/drawingml/2006/main" sz="4450" i="1">
                    <a:solidFill>
                      <a:srgbClr val="000000"/>
                    </a:solidFill>
                    <a:latin typeface="Cambria Math" panose="02040503050406030204" pitchFamily="18" charset="0"/>
                  </a:rPr>
                  <m:t>i</m:t>
                </m:r>
                <m:sSub>
                  <m:e>
                    <m:r>
                      <a:rPr xmlns:a="http://schemas.openxmlformats.org/drawingml/2006/main" sz="4450" i="1">
                        <a:solidFill>
                          <a:srgbClr val="000000"/>
                        </a:solidFill>
                        <a:latin typeface="Cambria Math" panose="02040503050406030204" pitchFamily="18" charset="0"/>
                      </a:rPr>
                      <m:t>λ</m:t>
                    </m:r>
                  </m:e>
                  <m:sub>
                    <m:r>
                      <a:rPr xmlns:a="http://schemas.openxmlformats.org/drawingml/2006/main" sz="4450" i="1">
                        <a:solidFill>
                          <a:srgbClr val="000000"/>
                        </a:solidFill>
                        <a:latin typeface="Cambria Math" panose="02040503050406030204" pitchFamily="18" charset="0"/>
                      </a:rPr>
                      <m:t>g</m:t>
                    </m:r>
                    <m:r>
                      <a:rPr xmlns:a="http://schemas.openxmlformats.org/drawingml/2006/main" sz="4450" i="1">
                        <a:solidFill>
                          <a:srgbClr val="000000"/>
                        </a:solidFill>
                        <a:latin typeface="Cambria Math" panose="02040503050406030204" pitchFamily="18" charset="0"/>
                      </a:rPr>
                      <m:t>π</m:t>
                    </m:r>
                    <m:r>
                      <a:rPr xmlns:a="http://schemas.openxmlformats.org/drawingml/2006/main" sz="4450" i="1">
                        <a:solidFill>
                          <a:srgbClr val="000000"/>
                        </a:solidFill>
                        <a:latin typeface="Cambria Math" panose="02040503050406030204" pitchFamily="18" charset="0"/>
                      </a:rPr>
                      <m:t>π</m:t>
                    </m:r>
                  </m:sub>
                </m:sSub>
                <m:sSub>
                  <m:e>
                    <m:r>
                      <a:rPr xmlns:a="http://schemas.openxmlformats.org/drawingml/2006/main" sz="4450" i="1">
                        <a:solidFill>
                          <a:srgbClr val="000000"/>
                        </a:solidFill>
                        <a:latin typeface="Cambria Math" panose="02040503050406030204" pitchFamily="18" charset="0"/>
                      </a:rPr>
                      <m:t>A</m:t>
                    </m:r>
                  </m:e>
                  <m:sub>
                    <m:r>
                      <a:rPr xmlns:a="http://schemas.openxmlformats.org/drawingml/2006/main" sz="4450" i="1">
                        <a:solidFill>
                          <a:srgbClr val="000000"/>
                        </a:solidFill>
                        <a:latin typeface="Cambria Math" panose="02040503050406030204" pitchFamily="18" charset="0"/>
                      </a:rPr>
                      <m:t>π</m:t>
                    </m:r>
                  </m:sub>
                </m:sSub>
                <m:r>
                  <a:rPr xmlns:a="http://schemas.openxmlformats.org/drawingml/2006/main" sz="4450" i="1">
                    <a:solidFill>
                      <a:srgbClr val="000000"/>
                    </a:solidFill>
                    <a:latin typeface="Cambria Math" panose="02040503050406030204" pitchFamily="18" charset="0"/>
                  </a:rPr>
                  <m:t>(</m:t>
                </m:r>
                <m:r>
                  <a:rPr xmlns:a="http://schemas.openxmlformats.org/drawingml/2006/main" sz="4450" i="1">
                    <a:solidFill>
                      <a:srgbClr val="000000"/>
                    </a:solidFill>
                    <a:latin typeface="Cambria Math" panose="02040503050406030204" pitchFamily="18" charset="0"/>
                  </a:rPr>
                  <m:t>t</m:t>
                </m:r>
                <m:r>
                  <a:rPr xmlns:a="http://schemas.openxmlformats.org/drawingml/2006/main" sz="4450" i="1">
                    <a:solidFill>
                      <a:srgbClr val="000000"/>
                    </a:solidFill>
                    <a:latin typeface="Cambria Math" panose="02040503050406030204" pitchFamily="18" charset="0"/>
                  </a:rPr>
                  <m:t>)</m:t>
                </m:r>
                <m:sSubSup>
                  <m:e>
                    <m:r>
                      <a:rPr xmlns:a="http://schemas.openxmlformats.org/drawingml/2006/main" sz="4450" i="1">
                        <a:solidFill>
                          <a:srgbClr val="000000"/>
                        </a:solidFill>
                        <a:latin typeface="Cambria Math" panose="02040503050406030204" pitchFamily="18" charset="0"/>
                      </a:rPr>
                      <m:t>p</m:t>
                    </m:r>
                  </m:e>
                  <m:sub>
                    <m:r>
                      <a:rPr xmlns:a="http://schemas.openxmlformats.org/drawingml/2006/main" sz="4450" i="1">
                        <a:solidFill>
                          <a:srgbClr val="000000"/>
                        </a:solidFill>
                        <a:latin typeface="Cambria Math" panose="02040503050406030204" pitchFamily="18" charset="0"/>
                      </a:rPr>
                      <m:t>π</m:t>
                    </m:r>
                  </m:sub>
                  <m:sup>
                    <m:r>
                      <a:rPr xmlns:a="http://schemas.openxmlformats.org/drawingml/2006/main" sz="4450" i="1">
                        <a:solidFill>
                          <a:srgbClr val="000000"/>
                        </a:solidFill>
                        <a:latin typeface="Cambria Math" panose="02040503050406030204" pitchFamily="18" charset="0"/>
                      </a:rPr>
                      <m:t>μ</m:t>
                    </m:r>
                  </m:sup>
                </m:sSubSup>
                <m:sSubSup>
                  <m:e>
                    <m:r>
                      <a:rPr xmlns:a="http://schemas.openxmlformats.org/drawingml/2006/main" sz="4450" i="1">
                        <a:solidFill>
                          <a:srgbClr val="000000"/>
                        </a:solidFill>
                        <a:latin typeface="Cambria Math" panose="02040503050406030204" pitchFamily="18" charset="0"/>
                      </a:rPr>
                      <m:t>p</m:t>
                    </m:r>
                  </m:e>
                  <m:sub>
                    <m:r>
                      <a:rPr xmlns:a="http://schemas.openxmlformats.org/drawingml/2006/main" sz="4450" i="1">
                        <a:solidFill>
                          <a:srgbClr val="000000"/>
                        </a:solidFill>
                        <a:latin typeface="Cambria Math" panose="02040503050406030204" pitchFamily="18" charset="0"/>
                      </a:rPr>
                      <m:t>π</m:t>
                    </m:r>
                  </m:sub>
                  <m:sup>
                    <m:r>
                      <a:rPr xmlns:a="http://schemas.openxmlformats.org/drawingml/2006/main" sz="4450" i="1">
                        <a:solidFill>
                          <a:srgbClr val="000000"/>
                        </a:solidFill>
                        <a:latin typeface="Cambria Math" panose="02040503050406030204" pitchFamily="18" charset="0"/>
                      </a:rPr>
                      <m:t>ν</m:t>
                    </m:r>
                  </m:sup>
                </m:sSubSup>
              </m:oMath>
            </a14:m>
          </a:p>
        </p:txBody>
      </p:sp>
      <p:sp>
        <p:nvSpPr>
          <p:cNvPr id="275" name="The vertex of vector-pion-pion can be expressed as"/>
          <p:cNvSpPr txBox="1"/>
          <p:nvPr/>
        </p:nvSpPr>
        <p:spPr>
          <a:xfrm>
            <a:off x="4014510" y="4171235"/>
            <a:ext cx="16354980" cy="879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The vertex of vector-pion-pion can be expressed as </a:t>
            </a:r>
            <a14:m>
              <m:oMath>
                <m:sSubSup>
                  <m:e>
                    <m:r>
                      <m:rPr>
                        <m:sty m:val="p"/>
                      </m:rPr>
                      <a:rPr xmlns:a="http://schemas.openxmlformats.org/drawingml/2006/main" sz="4450" i="1">
                        <a:solidFill>
                          <a:srgbClr val="000000"/>
                        </a:solidFill>
                        <a:latin typeface="Cambria Math" panose="02040503050406030204" pitchFamily="18" charset="0"/>
                      </a:rPr>
                      <m:t>Γ</m:t>
                    </m:r>
                  </m:e>
                  <m:sub>
                    <m:r>
                      <a:rPr xmlns:a="http://schemas.openxmlformats.org/drawingml/2006/main" sz="4450" i="1">
                        <a:solidFill>
                          <a:srgbClr val="000000"/>
                        </a:solidFill>
                        <a:latin typeface="Cambria Math" panose="02040503050406030204" pitchFamily="18" charset="0"/>
                      </a:rPr>
                      <m:t>v</m:t>
                    </m:r>
                    <m:r>
                      <a:rPr xmlns:a="http://schemas.openxmlformats.org/drawingml/2006/main" sz="4450" i="1">
                        <a:solidFill>
                          <a:srgbClr val="000000"/>
                        </a:solidFill>
                        <a:latin typeface="Cambria Math" panose="02040503050406030204" pitchFamily="18" charset="0"/>
                      </a:rPr>
                      <m:t>π</m:t>
                    </m:r>
                    <m:r>
                      <a:rPr xmlns:a="http://schemas.openxmlformats.org/drawingml/2006/main" sz="4450" i="1">
                        <a:solidFill>
                          <a:srgbClr val="000000"/>
                        </a:solidFill>
                        <a:latin typeface="Cambria Math" panose="02040503050406030204" pitchFamily="18" charset="0"/>
                      </a:rPr>
                      <m:t>π</m:t>
                    </m:r>
                  </m:sub>
                  <m:sup>
                    <m:r>
                      <a:rPr xmlns:a="http://schemas.openxmlformats.org/drawingml/2006/main" sz="4450" i="1">
                        <a:solidFill>
                          <a:srgbClr val="000000"/>
                        </a:solidFill>
                        <a:latin typeface="Cambria Math" panose="02040503050406030204" pitchFamily="18" charset="0"/>
                      </a:rPr>
                      <m:t>ν</m:t>
                    </m:r>
                  </m:sup>
                </m:sSubSup>
                <m:r>
                  <a:rPr xmlns:a="http://schemas.openxmlformats.org/drawingml/2006/main" sz="4450" i="1">
                    <a:solidFill>
                      <a:srgbClr val="000000"/>
                    </a:solidFill>
                    <a:latin typeface="Cambria Math" panose="02040503050406030204" pitchFamily="18" charset="0"/>
                  </a:rPr>
                  <m:t>=</m:t>
                </m:r>
                <m:r>
                  <a:rPr xmlns:a="http://schemas.openxmlformats.org/drawingml/2006/main" sz="4450" i="1">
                    <a:solidFill>
                      <a:srgbClr val="000000"/>
                    </a:solidFill>
                    <a:latin typeface="Cambria Math" panose="02040503050406030204" pitchFamily="18" charset="0"/>
                  </a:rPr>
                  <m:t>-</m:t>
                </m:r>
                <m:r>
                  <a:rPr xmlns:a="http://schemas.openxmlformats.org/drawingml/2006/main" sz="4450" i="1">
                    <a:solidFill>
                      <a:srgbClr val="000000"/>
                    </a:solidFill>
                    <a:latin typeface="Cambria Math" panose="02040503050406030204" pitchFamily="18" charset="0"/>
                  </a:rPr>
                  <m:t>2</m:t>
                </m:r>
                <m:r>
                  <a:rPr xmlns:a="http://schemas.openxmlformats.org/drawingml/2006/main" sz="4450" i="1">
                    <a:solidFill>
                      <a:srgbClr val="000000"/>
                    </a:solidFill>
                    <a:latin typeface="Cambria Math" panose="02040503050406030204" pitchFamily="18" charset="0"/>
                  </a:rPr>
                  <m:t>i</m:t>
                </m:r>
                <m:sSub>
                  <m:e>
                    <m:r>
                      <a:rPr xmlns:a="http://schemas.openxmlformats.org/drawingml/2006/main" sz="4450" i="1">
                        <a:solidFill>
                          <a:srgbClr val="000000"/>
                        </a:solidFill>
                        <a:latin typeface="Cambria Math" panose="02040503050406030204" pitchFamily="18" charset="0"/>
                      </a:rPr>
                      <m:t>λ</m:t>
                    </m:r>
                  </m:e>
                  <m:sub>
                    <m:r>
                      <a:rPr xmlns:a="http://schemas.openxmlformats.org/drawingml/2006/main" sz="4450" i="1">
                        <a:solidFill>
                          <a:srgbClr val="000000"/>
                        </a:solidFill>
                        <a:latin typeface="Cambria Math" panose="02040503050406030204" pitchFamily="18" charset="0"/>
                      </a:rPr>
                      <m:t>v</m:t>
                    </m:r>
                    <m:r>
                      <a:rPr xmlns:a="http://schemas.openxmlformats.org/drawingml/2006/main" sz="4450" i="1">
                        <a:solidFill>
                          <a:srgbClr val="000000"/>
                        </a:solidFill>
                        <a:latin typeface="Cambria Math" panose="02040503050406030204" pitchFamily="18" charset="0"/>
                      </a:rPr>
                      <m:t>π</m:t>
                    </m:r>
                    <m:r>
                      <a:rPr xmlns:a="http://schemas.openxmlformats.org/drawingml/2006/main" sz="4450" i="1">
                        <a:solidFill>
                          <a:srgbClr val="000000"/>
                        </a:solidFill>
                        <a:latin typeface="Cambria Math" panose="02040503050406030204" pitchFamily="18" charset="0"/>
                      </a:rPr>
                      <m:t>π</m:t>
                    </m:r>
                  </m:sub>
                </m:sSub>
                <m:sSubSup>
                  <m:e>
                    <m:r>
                      <a:rPr xmlns:a="http://schemas.openxmlformats.org/drawingml/2006/main" sz="4450" i="1">
                        <a:solidFill>
                          <a:srgbClr val="000000"/>
                        </a:solidFill>
                        <a:latin typeface="Cambria Math" panose="02040503050406030204" pitchFamily="18" charset="0"/>
                      </a:rPr>
                      <m:t>p</m:t>
                    </m:r>
                  </m:e>
                  <m:sub>
                    <m:r>
                      <a:rPr xmlns:a="http://schemas.openxmlformats.org/drawingml/2006/main" sz="4450" i="1">
                        <a:solidFill>
                          <a:srgbClr val="000000"/>
                        </a:solidFill>
                        <a:latin typeface="Cambria Math" panose="02040503050406030204" pitchFamily="18" charset="0"/>
                      </a:rPr>
                      <m:t>π</m:t>
                    </m:r>
                  </m:sub>
                  <m:sup>
                    <m:r>
                      <a:rPr xmlns:a="http://schemas.openxmlformats.org/drawingml/2006/main" sz="4450" i="1">
                        <a:solidFill>
                          <a:srgbClr val="000000"/>
                        </a:solidFill>
                        <a:latin typeface="Cambria Math" panose="02040503050406030204" pitchFamily="18" charset="0"/>
                      </a:rPr>
                      <m:t>ν</m:t>
                    </m:r>
                  </m:sup>
                </m:sSubSup>
              </m:oMath>
            </a14:m>
          </a:p>
        </p:txBody>
      </p:sp>
      <p:sp>
        <p:nvSpPr>
          <p:cNvPr id="276" name="3 adjustable parameters are determined with experiment data of total cross section…"/>
          <p:cNvSpPr txBox="1"/>
          <p:nvPr/>
        </p:nvSpPr>
        <p:spPr>
          <a:xfrm>
            <a:off x="5001170" y="6604055"/>
            <a:ext cx="17326913" cy="32825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defRPr baseline="29729" sz="3700">
                <a:latin typeface="Helvetica"/>
                <a:ea typeface="Helvetica"/>
                <a:cs typeface="Helvetica"/>
                <a:sym typeface="Helvetica"/>
              </a:defRPr>
            </a:pPr>
            <a:r>
              <a:t>3 adjustable parameters are determined with experiment data of total cross section</a:t>
            </a:r>
          </a:p>
          <a:p>
            <a:pPr algn="l" defTabSz="457200">
              <a:lnSpc>
                <a:spcPct val="120000"/>
              </a:lnSpc>
              <a:defRPr baseline="29729" sz="3700">
                <a:latin typeface="Helvetica"/>
                <a:ea typeface="Helvetica"/>
                <a:cs typeface="Helvetica"/>
                <a:sym typeface="Helvetica"/>
              </a:defRPr>
            </a:pPr>
            <a14:m>
              <m:oMath>
                <m:sSub>
                  <m:e>
                    <m:r>
                      <a:rPr xmlns:a="http://schemas.openxmlformats.org/drawingml/2006/main" sz="4500" i="1">
                        <a:solidFill>
                          <a:srgbClr val="000000"/>
                        </a:solidFill>
                        <a:latin typeface="Cambria Math" panose="02040503050406030204" pitchFamily="18" charset="0"/>
                      </a:rPr>
                      <m:t>λ</m:t>
                    </m:r>
                  </m:e>
                  <m:sub>
                    <m:r>
                      <a:rPr xmlns:a="http://schemas.openxmlformats.org/drawingml/2006/main" sz="4500" i="1">
                        <a:solidFill>
                          <a:srgbClr val="000000"/>
                        </a:solidFill>
                        <a:latin typeface="Cambria Math" panose="02040503050406030204" pitchFamily="18" charset="0"/>
                      </a:rPr>
                      <m:t>g</m:t>
                    </m:r>
                    <m:r>
                      <a:rPr xmlns:a="http://schemas.openxmlformats.org/drawingml/2006/main" sz="4500" i="1">
                        <a:solidFill>
                          <a:srgbClr val="000000"/>
                        </a:solidFill>
                        <a:latin typeface="Cambria Math" panose="02040503050406030204" pitchFamily="18" charset="0"/>
                      </a:rPr>
                      <m:t>π</m:t>
                    </m:r>
                    <m:r>
                      <a:rPr xmlns:a="http://schemas.openxmlformats.org/drawingml/2006/main" sz="4500" i="1">
                        <a:solidFill>
                          <a:srgbClr val="000000"/>
                        </a:solidFill>
                        <a:latin typeface="Cambria Math" panose="02040503050406030204" pitchFamily="18" charset="0"/>
                      </a:rPr>
                      <m:t>π</m:t>
                    </m:r>
                  </m:sub>
                </m:sSub>
              </m:oMath>
            </a14:m>
            <a:r>
              <a:t>: the pion-glueball-pion coupling constant</a:t>
            </a:r>
          </a:p>
          <a:p>
            <a:pPr algn="l" defTabSz="457200">
              <a:lnSpc>
                <a:spcPct val="120000"/>
              </a:lnSpc>
              <a:defRPr baseline="29729" sz="3700">
                <a:latin typeface="Helvetica"/>
                <a:ea typeface="Helvetica"/>
                <a:cs typeface="Helvetica"/>
                <a:sym typeface="Helvetica"/>
              </a:defRPr>
            </a:pPr>
            <a14:m>
              <m:oMath>
                <m:sSub>
                  <m:e>
                    <m:r>
                      <a:rPr xmlns:a="http://schemas.openxmlformats.org/drawingml/2006/main" sz="4500" i="1">
                        <a:solidFill>
                          <a:srgbClr val="000000"/>
                        </a:solidFill>
                        <a:latin typeface="Cambria Math" panose="02040503050406030204" pitchFamily="18" charset="0"/>
                      </a:rPr>
                      <m:t>λ</m:t>
                    </m:r>
                  </m:e>
                  <m:sub>
                    <m:r>
                      <a:rPr xmlns:a="http://schemas.openxmlformats.org/drawingml/2006/main" sz="4500" i="1">
                        <a:solidFill>
                          <a:srgbClr val="000000"/>
                        </a:solidFill>
                        <a:latin typeface="Cambria Math" panose="02040503050406030204" pitchFamily="18" charset="0"/>
                      </a:rPr>
                      <m:t>v</m:t>
                    </m:r>
                    <m:sSup>
                      <m:e>
                        <m:r>
                          <a:rPr xmlns:a="http://schemas.openxmlformats.org/drawingml/2006/main" sz="4500" i="1">
                            <a:solidFill>
                              <a:srgbClr val="000000"/>
                            </a:solidFill>
                            <a:latin typeface="Cambria Math" panose="02040503050406030204" pitchFamily="18" charset="0"/>
                          </a:rPr>
                          <m:t>π</m:t>
                        </m:r>
                      </m:e>
                      <m:sup>
                        <m:r>
                          <a:rPr xmlns:a="http://schemas.openxmlformats.org/drawingml/2006/main" sz="4500" i="1">
                            <a:solidFill>
                              <a:srgbClr val="000000"/>
                            </a:solidFill>
                            <a:latin typeface="Cambria Math" panose="02040503050406030204" pitchFamily="18" charset="0"/>
                          </a:rPr>
                          <m:t>+</m:t>
                        </m:r>
                      </m:sup>
                    </m:sSup>
                    <m:sSup>
                      <m:e>
                        <m:r>
                          <a:rPr xmlns:a="http://schemas.openxmlformats.org/drawingml/2006/main" sz="4500" i="1">
                            <a:solidFill>
                              <a:srgbClr val="000000"/>
                            </a:solidFill>
                            <a:latin typeface="Cambria Math" panose="02040503050406030204" pitchFamily="18" charset="0"/>
                          </a:rPr>
                          <m:t>π</m:t>
                        </m:r>
                      </m:e>
                      <m:sup>
                        <m:r>
                          <a:rPr xmlns:a="http://schemas.openxmlformats.org/drawingml/2006/main" sz="4500" i="1">
                            <a:solidFill>
                              <a:srgbClr val="000000"/>
                            </a:solidFill>
                            <a:latin typeface="Cambria Math" panose="02040503050406030204" pitchFamily="18" charset="0"/>
                          </a:rPr>
                          <m:t>+</m:t>
                        </m:r>
                      </m:sup>
                    </m:sSup>
                  </m:sub>
                </m:sSub>
              </m:oMath>
            </a14:m>
            <a:r>
              <a:t>: the positive pion-vector-positive pion coupling constant</a:t>
            </a:r>
          </a:p>
          <a:p>
            <a:pPr algn="l" defTabSz="457200">
              <a:lnSpc>
                <a:spcPct val="120000"/>
              </a:lnSpc>
              <a:defRPr baseline="29729" sz="3700">
                <a:latin typeface="Helvetica"/>
                <a:ea typeface="Helvetica"/>
                <a:cs typeface="Helvetica"/>
                <a:sym typeface="Helvetica"/>
              </a:defRPr>
            </a:pPr>
            <a14:m>
              <m:oMath>
                <m:sSub>
                  <m:e>
                    <m:r>
                      <a:rPr xmlns:a="http://schemas.openxmlformats.org/drawingml/2006/main" sz="4500" i="1">
                        <a:solidFill>
                          <a:srgbClr val="000000"/>
                        </a:solidFill>
                        <a:latin typeface="Cambria Math" panose="02040503050406030204" pitchFamily="18" charset="0"/>
                      </a:rPr>
                      <m:t>λ</m:t>
                    </m:r>
                  </m:e>
                  <m:sub>
                    <m:r>
                      <a:rPr xmlns:a="http://schemas.openxmlformats.org/drawingml/2006/main" sz="4500" i="1">
                        <a:solidFill>
                          <a:srgbClr val="000000"/>
                        </a:solidFill>
                        <a:latin typeface="Cambria Math" panose="02040503050406030204" pitchFamily="18" charset="0"/>
                      </a:rPr>
                      <m:t>v</m:t>
                    </m:r>
                    <m:sSup>
                      <m:e>
                        <m:r>
                          <a:rPr xmlns:a="http://schemas.openxmlformats.org/drawingml/2006/main" sz="4500" i="1">
                            <a:solidFill>
                              <a:srgbClr val="000000"/>
                            </a:solidFill>
                            <a:latin typeface="Cambria Math" panose="02040503050406030204" pitchFamily="18" charset="0"/>
                          </a:rPr>
                          <m:t>π</m:t>
                        </m:r>
                      </m:e>
                      <m:sup>
                        <m:r>
                          <a:rPr xmlns:a="http://schemas.openxmlformats.org/drawingml/2006/main" sz="4500" i="1">
                            <a:solidFill>
                              <a:srgbClr val="000000"/>
                            </a:solidFill>
                            <a:latin typeface="Cambria Math" panose="02040503050406030204" pitchFamily="18" charset="0"/>
                          </a:rPr>
                          <m:t>-</m:t>
                        </m:r>
                      </m:sup>
                    </m:sSup>
                    <m:sSup>
                      <m:e>
                        <m:r>
                          <a:rPr xmlns:a="http://schemas.openxmlformats.org/drawingml/2006/main" sz="4500" i="1">
                            <a:solidFill>
                              <a:srgbClr val="000000"/>
                            </a:solidFill>
                            <a:latin typeface="Cambria Math" panose="02040503050406030204" pitchFamily="18" charset="0"/>
                          </a:rPr>
                          <m:t>π</m:t>
                        </m:r>
                      </m:e>
                      <m:sup>
                        <m:r>
                          <a:rPr xmlns:a="http://schemas.openxmlformats.org/drawingml/2006/main" sz="4500" i="1">
                            <a:solidFill>
                              <a:srgbClr val="000000"/>
                            </a:solidFill>
                            <a:latin typeface="Cambria Math" panose="02040503050406030204" pitchFamily="18" charset="0"/>
                          </a:rPr>
                          <m:t>-</m:t>
                        </m:r>
                      </m:sup>
                    </m:sSup>
                  </m:sub>
                </m:sSub>
              </m:oMath>
            </a14:m>
            <a:r>
              <a:t>: the negative pion-vector-negative pion coupling constant</a:t>
            </a:r>
          </a:p>
        </p:txBody>
      </p:sp>
      <p:sp>
        <p:nvSpPr>
          <p:cNvPr id="277" name="Liu-Xie-Sun-Li-Watanabe Phys.Rev.D 106 (2022) 5, 054025…"/>
          <p:cNvSpPr txBox="1"/>
          <p:nvPr/>
        </p:nvSpPr>
        <p:spPr>
          <a:xfrm>
            <a:off x="14460920" y="10867783"/>
            <a:ext cx="813328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2600"/>
                </a:solidFill>
              </a:defRPr>
            </a:pPr>
            <a:r>
              <a:t>Liu-Xie-Sun-Li-Watanabe </a:t>
            </a:r>
            <a:r>
              <a:rPr i="1"/>
              <a:t>Phys.Rev.D</a:t>
            </a:r>
            <a:r>
              <a:t> 106 (2022) 5, 054025</a:t>
            </a:r>
          </a:p>
          <a:p>
            <a:pPr algn="l">
              <a:defRPr>
                <a:solidFill>
                  <a:srgbClr val="FF2600"/>
                </a:solidFill>
              </a:defRPr>
            </a:pPr>
            <a:r>
              <a:t>Liu-Watanabe </a:t>
            </a:r>
            <a:r>
              <a:rPr i="1"/>
              <a:t>Phys.Rev.D</a:t>
            </a:r>
            <a:r>
              <a:t> 108 (2023) 3, 034010</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79" name="TCS_low_energy.pdf" descr="TCS_low_energy.pdf"/>
          <p:cNvPicPr>
            <a:picLocks noChangeAspect="1"/>
          </p:cNvPicPr>
          <p:nvPr/>
        </p:nvPicPr>
        <p:blipFill>
          <a:blip r:embed="rId3">
            <a:extLst/>
          </a:blip>
          <a:stretch>
            <a:fillRect/>
          </a:stretch>
        </p:blipFill>
        <p:spPr>
          <a:xfrm>
            <a:off x="592928" y="2829095"/>
            <a:ext cx="11590144" cy="9139654"/>
          </a:xfrm>
          <a:prstGeom prst="rect">
            <a:avLst/>
          </a:prstGeom>
          <a:ln w="12700">
            <a:miter lim="400000"/>
          </a:ln>
        </p:spPr>
      </p:pic>
      <p:pic>
        <p:nvPicPr>
          <p:cNvPr id="280" name="TCS_5.pdf" descr="TCS_5.pdf"/>
          <p:cNvPicPr>
            <a:picLocks noChangeAspect="1"/>
          </p:cNvPicPr>
          <p:nvPr/>
        </p:nvPicPr>
        <p:blipFill>
          <a:blip r:embed="rId4">
            <a:extLst/>
          </a:blip>
          <a:stretch>
            <a:fillRect/>
          </a:stretch>
        </p:blipFill>
        <p:spPr>
          <a:xfrm>
            <a:off x="12686072" y="2885721"/>
            <a:ext cx="11446528" cy="9026402"/>
          </a:xfrm>
          <a:prstGeom prst="rect">
            <a:avLst/>
          </a:prstGeom>
          <a:ln w="12700">
            <a:miter lim="400000"/>
          </a:ln>
        </p:spPr>
      </p:pic>
      <p:sp>
        <p:nvSpPr>
          <p:cNvPr id="281" name="Our results for TCS"/>
          <p:cNvSpPr txBox="1"/>
          <p:nvPr>
            <p:ph type="title"/>
          </p:nvPr>
        </p:nvSpPr>
        <p:spPr>
          <a:xfrm>
            <a:off x="1270000" y="359319"/>
            <a:ext cx="21844000" cy="1935431"/>
          </a:xfrm>
          <a:prstGeom prst="rect">
            <a:avLst/>
          </a:prstGeom>
        </p:spPr>
        <p:txBody>
          <a:bodyPr/>
          <a:lstStyle>
            <a:lvl1pPr>
              <a:lnSpc>
                <a:spcPct val="80000"/>
              </a:lnSpc>
              <a:defRPr spc="-252" sz="8400">
                <a:gradFill flip="none" rotWithShape="1">
                  <a:gsLst>
                    <a:gs pos="0">
                      <a:srgbClr val="000000"/>
                    </a:gs>
                    <a:gs pos="100000">
                      <a:srgbClr val="2725CD"/>
                    </a:gs>
                  </a:gsLst>
                  <a:lin ang="5400000" scaled="0"/>
                </a:gradFill>
              </a:defRPr>
            </a:lvl1pPr>
          </a:lstStyle>
          <a:p>
            <a:pPr/>
            <a:r>
              <a:t>Our results for TCS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3" name="Our results for DCS"/>
          <p:cNvSpPr txBox="1"/>
          <p:nvPr>
            <p:ph type="title"/>
          </p:nvPr>
        </p:nvSpPr>
        <p:spPr>
          <a:xfrm>
            <a:off x="1270000" y="359319"/>
            <a:ext cx="21844000" cy="1935431"/>
          </a:xfrm>
          <a:prstGeom prst="rect">
            <a:avLst/>
          </a:prstGeom>
        </p:spPr>
        <p:txBody>
          <a:bodyPr/>
          <a:lstStyle>
            <a:lvl1pPr>
              <a:defRPr>
                <a:gradFill flip="none" rotWithShape="1">
                  <a:gsLst>
                    <a:gs pos="0">
                      <a:srgbClr val="000000"/>
                    </a:gs>
                    <a:gs pos="100000">
                      <a:srgbClr val="2725CD"/>
                    </a:gs>
                  </a:gsLst>
                  <a:lin ang="5400000" scaled="0"/>
                </a:gradFill>
              </a:defRPr>
            </a:lvl1pPr>
          </a:lstStyle>
          <a:p>
            <a:pPr/>
            <a:r>
              <a:t>Our results for DCS</a:t>
            </a:r>
          </a:p>
        </p:txBody>
      </p:sp>
      <p:pic>
        <p:nvPicPr>
          <p:cNvPr id="284" name="DCS_pi+_p_final.pdf" descr="DCS_pi+_p_final.pdf"/>
          <p:cNvPicPr>
            <a:picLocks noChangeAspect="1"/>
          </p:cNvPicPr>
          <p:nvPr/>
        </p:nvPicPr>
        <p:blipFill>
          <a:blip r:embed="rId3">
            <a:extLst/>
          </a:blip>
          <a:stretch>
            <a:fillRect/>
          </a:stretch>
        </p:blipFill>
        <p:spPr>
          <a:xfrm>
            <a:off x="12549290" y="5849603"/>
            <a:ext cx="11717491" cy="5242613"/>
          </a:xfrm>
          <a:prstGeom prst="rect">
            <a:avLst/>
          </a:prstGeom>
          <a:ln w="12700">
            <a:miter lim="400000"/>
          </a:ln>
        </p:spPr>
      </p:pic>
      <p:pic>
        <p:nvPicPr>
          <p:cNvPr id="285" name="DCS_pi-_p_final.pdf" descr="DCS_pi-_p_final.pdf"/>
          <p:cNvPicPr>
            <a:picLocks noChangeAspect="1"/>
          </p:cNvPicPr>
          <p:nvPr/>
        </p:nvPicPr>
        <p:blipFill>
          <a:blip r:embed="rId4">
            <a:extLst/>
          </a:blip>
          <a:stretch>
            <a:fillRect/>
          </a:stretch>
        </p:blipFill>
        <p:spPr>
          <a:xfrm>
            <a:off x="340063" y="2953720"/>
            <a:ext cx="12093964" cy="13430889"/>
          </a:xfrm>
          <a:prstGeom prst="rect">
            <a:avLst/>
          </a:prstGeom>
          <a:ln w="12700">
            <a:miter lim="400000"/>
          </a:ln>
        </p:spPr>
      </p:pic>
      <p:sp>
        <p:nvSpPr>
          <p:cNvPr id="286" name="方程"/>
          <p:cNvSpPr txBox="1"/>
          <p:nvPr/>
        </p:nvSpPr>
        <p:spPr>
          <a:xfrm>
            <a:off x="18180144" y="4702559"/>
            <a:ext cx="1044503" cy="672915"/>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sSup>
                    <m:e>
                      <m:r>
                        <a:rPr xmlns:a="http://schemas.openxmlformats.org/drawingml/2006/main" sz="5500" i="1">
                          <a:solidFill>
                            <a:srgbClr val="000000"/>
                          </a:solidFill>
                          <a:latin typeface="Cambria Math" panose="02040503050406030204" pitchFamily="18" charset="0"/>
                        </a:rPr>
                        <m:t>π</m:t>
                      </m:r>
                    </m:e>
                    <m:sup>
                      <m:r>
                        <a:rPr xmlns:a="http://schemas.openxmlformats.org/drawingml/2006/main" sz="5500" i="1">
                          <a:solidFill>
                            <a:srgbClr val="000000"/>
                          </a:solidFill>
                          <a:latin typeface="Cambria Math" panose="02040503050406030204" pitchFamily="18" charset="0"/>
                        </a:rPr>
                        <m:t>+</m:t>
                      </m:r>
                    </m:sup>
                  </m:sSup>
                  <m:r>
                    <a:rPr xmlns:a="http://schemas.openxmlformats.org/drawingml/2006/main" sz="5500" i="1">
                      <a:solidFill>
                        <a:srgbClr val="000000"/>
                      </a:solidFill>
                      <a:latin typeface="Cambria Math" panose="02040503050406030204" pitchFamily="18" charset="0"/>
                    </a:rPr>
                    <m:t>p</m:t>
                  </m:r>
                </m:oMath>
              </m:oMathPara>
            </a14:m>
            <a:endParaRPr sz="5500"/>
          </a:p>
        </p:txBody>
      </p:sp>
      <p:sp>
        <p:nvSpPr>
          <p:cNvPr id="287" name="方程"/>
          <p:cNvSpPr txBox="1"/>
          <p:nvPr/>
        </p:nvSpPr>
        <p:spPr>
          <a:xfrm>
            <a:off x="5864793" y="1995083"/>
            <a:ext cx="1044503" cy="543476"/>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sSup>
                    <m:e>
                      <m:r>
                        <a:rPr xmlns:a="http://schemas.openxmlformats.org/drawingml/2006/main" sz="5500" i="1">
                          <a:solidFill>
                            <a:srgbClr val="000000"/>
                          </a:solidFill>
                          <a:latin typeface="Cambria Math" panose="02040503050406030204" pitchFamily="18" charset="0"/>
                        </a:rPr>
                        <m:t>π</m:t>
                      </m:r>
                    </m:e>
                    <m:sup>
                      <m:r>
                        <a:rPr xmlns:a="http://schemas.openxmlformats.org/drawingml/2006/main" sz="5500" i="1">
                          <a:solidFill>
                            <a:srgbClr val="000000"/>
                          </a:solidFill>
                          <a:latin typeface="Cambria Math" panose="02040503050406030204" pitchFamily="18" charset="0"/>
                        </a:rPr>
                        <m:t>-</m:t>
                      </m:r>
                    </m:sup>
                  </m:sSup>
                  <m:r>
                    <a:rPr xmlns:a="http://schemas.openxmlformats.org/drawingml/2006/main" sz="5500" i="1">
                      <a:solidFill>
                        <a:srgbClr val="000000"/>
                      </a:solidFill>
                      <a:latin typeface="Cambria Math" panose="02040503050406030204" pitchFamily="18" charset="0"/>
                    </a:rPr>
                    <m:t>p</m:t>
                  </m:r>
                </m:oMath>
              </m:oMathPara>
            </a14:m>
            <a:endParaRPr sz="5500"/>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9" name="Summary"/>
          <p:cNvSpPr txBox="1"/>
          <p:nvPr>
            <p:ph type="title" idx="4294967295"/>
          </p:nvPr>
        </p:nvSpPr>
        <p:spPr>
          <a:xfrm>
            <a:off x="1664198" y="871862"/>
            <a:ext cx="21844001" cy="1557438"/>
          </a:xfrm>
          <a:prstGeom prst="rect">
            <a:avLst/>
          </a:prstGeom>
        </p:spPr>
        <p:txBody>
          <a:bodyPr/>
          <a:lstStyle>
            <a:lvl1pPr defTabSz="767715">
              <a:defRPr spc="-251" sz="8370">
                <a:gradFill flip="none" rotWithShape="1">
                  <a:gsLst>
                    <a:gs pos="0">
                      <a:srgbClr val="000000"/>
                    </a:gs>
                    <a:gs pos="100000">
                      <a:srgbClr val="2725CD"/>
                    </a:gs>
                  </a:gsLst>
                  <a:lin ang="5400000" scaled="0"/>
                </a:gradFill>
              </a:defRPr>
            </a:lvl1pPr>
          </a:lstStyle>
          <a:p>
            <a:pPr/>
            <a:r>
              <a:t>Summary</a:t>
            </a:r>
          </a:p>
        </p:txBody>
      </p:sp>
      <p:sp>
        <p:nvSpPr>
          <p:cNvPr id="290" name="The preceding work only considered the contribution of Pomeron exchange in proton-proton elastic scattering, which cannot describe cross sections in the lower energy region.…"/>
          <p:cNvSpPr txBox="1"/>
          <p:nvPr/>
        </p:nvSpPr>
        <p:spPr>
          <a:xfrm>
            <a:off x="1664199" y="3706846"/>
            <a:ext cx="21843999" cy="8476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300"/>
            </a:pPr>
            <a:r>
              <a:t>  The preceding work only considered the contribution of Pomeron exchange in proton-proton elastic scattering, which cannot describe cross sections in the lower energy region. </a:t>
            </a:r>
          </a:p>
          <a:p>
            <a:pPr algn="l">
              <a:defRPr sz="4300"/>
            </a:pPr>
            <a:r>
              <a:t>  We have added the contribution of Reggeon exchange and expanded the kinematic region that this model can describe. All additional parameters were determined by fitting the experimental data of TCS, and the predicted DCS are consistent with the experiment data. Then, considering the exchange of Pomeron and Reggeon in </a:t>
            </a:r>
            <a14:m>
              <m:oMath>
                <m:r>
                  <a:rPr xmlns:a="http://schemas.openxmlformats.org/drawingml/2006/main" sz="4700" i="1">
                    <a:solidFill>
                      <a:srgbClr val="000000"/>
                    </a:solidFill>
                    <a:latin typeface="Cambria Math" panose="02040503050406030204" pitchFamily="18" charset="0"/>
                  </a:rPr>
                  <m:t>π</m:t>
                </m:r>
                <m:r>
                  <a:rPr xmlns:a="http://schemas.openxmlformats.org/drawingml/2006/main" sz="4700" i="1">
                    <a:solidFill>
                      <a:srgbClr val="000000"/>
                    </a:solidFill>
                    <a:latin typeface="Cambria Math" panose="02040503050406030204" pitchFamily="18" charset="0"/>
                  </a:rPr>
                  <m:t>p</m:t>
                </m:r>
              </m:oMath>
            </a14:m>
            <a:r>
              <a:t> and </a:t>
            </a:r>
            <a14:m>
              <m:oMath>
                <m:r>
                  <a:rPr xmlns:a="http://schemas.openxmlformats.org/drawingml/2006/main" sz="4700" i="1">
                    <a:solidFill>
                      <a:srgbClr val="000000"/>
                    </a:solidFill>
                    <a:latin typeface="Cambria Math" panose="02040503050406030204" pitchFamily="18" charset="0"/>
                  </a:rPr>
                  <m:t>π</m:t>
                </m:r>
                <m:r>
                  <a:rPr xmlns:a="http://schemas.openxmlformats.org/drawingml/2006/main" sz="4700" i="1">
                    <a:solidFill>
                      <a:srgbClr val="000000"/>
                    </a:solidFill>
                    <a:latin typeface="Cambria Math" panose="02040503050406030204" pitchFamily="18" charset="0"/>
                  </a:rPr>
                  <m:t>π</m:t>
                </m:r>
              </m:oMath>
            </a14:m>
            <a:r>
              <a:t> scattering, it was found that our results are consistent with the data.</a:t>
            </a:r>
          </a:p>
          <a:p>
            <a:pPr algn="l">
              <a:defRPr sz="4300"/>
            </a:pPr>
            <a:r>
              <a:t>  These results imply that the present model may be useful for studying other high energy forward scattering processes.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4" name="Motivation"/>
          <p:cNvSpPr txBox="1"/>
          <p:nvPr>
            <p:ph type="title"/>
          </p:nvPr>
        </p:nvSpPr>
        <p:spPr>
          <a:xfrm>
            <a:off x="1766999" y="792774"/>
            <a:ext cx="21844001" cy="1557438"/>
          </a:xfrm>
          <a:prstGeom prst="rect">
            <a:avLst/>
          </a:prstGeom>
        </p:spPr>
        <p:txBody>
          <a:bodyPr/>
          <a:lstStyle>
            <a:lvl1pPr defTabSz="767715">
              <a:defRPr spc="-251" sz="8370">
                <a:gradFill flip="none" rotWithShape="1">
                  <a:gsLst>
                    <a:gs pos="0">
                      <a:srgbClr val="000000"/>
                    </a:gs>
                    <a:gs pos="100000">
                      <a:srgbClr val="2725CD"/>
                    </a:gs>
                  </a:gsLst>
                  <a:lin ang="5400000" scaled="0"/>
                </a:gradFill>
              </a:defRPr>
            </a:lvl1pPr>
          </a:lstStyle>
          <a:p>
            <a:pPr/>
            <a:r>
              <a:t>Motivation</a:t>
            </a:r>
          </a:p>
        </p:txBody>
      </p:sp>
      <p:sp>
        <p:nvSpPr>
          <p:cNvPr id="165" name="2. It is particularly difficult to perform the theoretical analysis on the high energy forward scattering, since the underlying partonic dynamics is highly nonperturbative."/>
          <p:cNvSpPr txBox="1"/>
          <p:nvPr/>
        </p:nvSpPr>
        <p:spPr>
          <a:xfrm>
            <a:off x="1126550" y="6403631"/>
            <a:ext cx="22658962" cy="20585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4500">
                <a:latin typeface="Times New Roman"/>
                <a:ea typeface="Times New Roman"/>
                <a:cs typeface="Times New Roman"/>
                <a:sym typeface="Times New Roman"/>
              </a:defRPr>
            </a:lvl1pPr>
          </a:lstStyle>
          <a:p>
            <a:pPr/>
            <a:r>
              <a:t>2. It is particularly difficult to perform the theoretical analysis on the high energy forward scattering, since the underlying partonic dynamics is highly nonperturbative.</a:t>
            </a:r>
          </a:p>
        </p:txBody>
      </p:sp>
      <p:sp>
        <p:nvSpPr>
          <p:cNvPr id="166" name="3. It is required to build a model, which appropriately approximates such a nonperturbative interaction and enables one to predict the cross sections in wide kinematic regions."/>
          <p:cNvSpPr txBox="1"/>
          <p:nvPr/>
        </p:nvSpPr>
        <p:spPr>
          <a:xfrm>
            <a:off x="1058701" y="8913420"/>
            <a:ext cx="22658962" cy="16064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4500">
                <a:latin typeface="Times New Roman"/>
                <a:ea typeface="Times New Roman"/>
                <a:cs typeface="Times New Roman"/>
                <a:sym typeface="Times New Roman"/>
              </a:defRPr>
            </a:lvl1pPr>
          </a:lstStyle>
          <a:p>
            <a:pPr/>
            <a:r>
              <a:t>3. It is required to build a model, which appropriately approximates such a nonperturbative interaction and enables one to predict the cross sections in wide kinematic regions.</a:t>
            </a:r>
            <a:endParaRPr sz="1200"/>
          </a:p>
        </p:txBody>
      </p:sp>
      <p:sp>
        <p:nvSpPr>
          <p:cNvPr id="167" name="1. High energy hadron-hadron scattering has been one of the most important research topics in high energy physics over several decades, since its cross sections reflect the internal structure of the involved hadrons."/>
          <p:cNvSpPr txBox="1"/>
          <p:nvPr/>
        </p:nvSpPr>
        <p:spPr>
          <a:xfrm>
            <a:off x="1123682" y="3701351"/>
            <a:ext cx="22664697" cy="226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4200">
                <a:latin typeface="Helvetica"/>
                <a:ea typeface="Helvetica"/>
                <a:cs typeface="Helvetica"/>
                <a:sym typeface="Helvetica"/>
              </a:defRPr>
            </a:pPr>
            <a:r>
              <a:t>1. </a:t>
            </a:r>
            <a:r>
              <a:rPr sz="4500">
                <a:latin typeface="Times New Roman"/>
                <a:ea typeface="Times New Roman"/>
                <a:cs typeface="Times New Roman"/>
                <a:sym typeface="Times New Roman"/>
              </a:rPr>
              <a:t>High energy hadron-hadron scattering has been one of the most important research topics in high energy physics over several decades, since its cross sections reflect the internal structure of the involved hadrons.</a:t>
            </a:r>
            <a:endParaRPr sz="12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 name="AdS/CFT correspondence"/>
          <p:cNvSpPr txBox="1"/>
          <p:nvPr>
            <p:ph type="title"/>
          </p:nvPr>
        </p:nvSpPr>
        <p:spPr>
          <a:xfrm>
            <a:off x="1514027" y="1468543"/>
            <a:ext cx="21844001" cy="1882197"/>
          </a:xfrm>
          <a:prstGeom prst="rect">
            <a:avLst/>
          </a:prstGeom>
        </p:spPr>
        <p:txBody>
          <a:bodyPr/>
          <a:lstStyle>
            <a:lvl1pPr>
              <a:defRPr spc="-270" sz="9000">
                <a:gradFill flip="none" rotWithShape="1">
                  <a:gsLst>
                    <a:gs pos="0">
                      <a:srgbClr val="000000"/>
                    </a:gs>
                    <a:gs pos="100000">
                      <a:srgbClr val="2725CD"/>
                    </a:gs>
                  </a:gsLst>
                  <a:lin ang="5400000" scaled="0"/>
                </a:gradFill>
              </a:defRPr>
            </a:lvl1pPr>
          </a:lstStyle>
          <a:p>
            <a:pPr/>
            <a:r>
              <a:t>AdS/CFT correspondence</a:t>
            </a:r>
          </a:p>
        </p:txBody>
      </p:sp>
      <p:sp>
        <p:nvSpPr>
          <p:cNvPr id="170" name="A conjectured correspondence between a weak coupling superstring theory in the higher dimensional anti-de Sitter space (AdS) and a strong coupling conformal field theory (CFT) in the ordinary 4D space proposed by J. M. Maldacena in 1997.…"/>
          <p:cNvSpPr txBox="1"/>
          <p:nvPr>
            <p:ph type="body" idx="1"/>
          </p:nvPr>
        </p:nvSpPr>
        <p:spPr>
          <a:xfrm>
            <a:off x="1270000" y="4460645"/>
            <a:ext cx="21844000" cy="6890420"/>
          </a:xfrm>
          <a:prstGeom prst="rect">
            <a:avLst/>
          </a:prstGeom>
        </p:spPr>
        <p:txBody>
          <a:bodyPr/>
          <a:lstStyle/>
          <a:p>
            <a:pPr/>
            <a:r>
              <a:t>A conjectured correspondence between a weak coupling superstring theory in the higher dimensional </a:t>
            </a:r>
            <a:r>
              <a:rPr>
                <a:latin typeface="+mn-lt"/>
                <a:ea typeface="+mn-ea"/>
                <a:cs typeface="+mn-cs"/>
                <a:sym typeface="Avenir Next Demi Bold"/>
              </a:rPr>
              <a:t>anti-de Sitter space</a:t>
            </a:r>
            <a:r>
              <a:t> (AdS) and a strong coupling </a:t>
            </a:r>
            <a:r>
              <a:rPr>
                <a:latin typeface="+mn-lt"/>
                <a:ea typeface="+mn-ea"/>
                <a:cs typeface="+mn-cs"/>
                <a:sym typeface="Avenir Next Demi Bold"/>
              </a:rPr>
              <a:t>conformal field theory</a:t>
            </a:r>
            <a:r>
              <a:t> (CFT) in the ordinary 4D space proposed by J. M. Maldacena in 1997.</a:t>
            </a:r>
          </a:p>
          <a:p>
            <a:pPr/>
            <a:r>
              <a:t>Actually, we consider QCD, not CFT, in the real world, and then break the conformal symmetry (basically by hand), which is called the holographic QCD or AdS/QCD.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Holographic QCD"/>
          <p:cNvSpPr txBox="1"/>
          <p:nvPr>
            <p:ph type="title"/>
          </p:nvPr>
        </p:nvSpPr>
        <p:spPr>
          <a:xfrm>
            <a:off x="1270000" y="1258018"/>
            <a:ext cx="21844000" cy="1557438"/>
          </a:xfrm>
          <a:prstGeom prst="rect">
            <a:avLst/>
          </a:prstGeom>
        </p:spPr>
        <p:txBody>
          <a:bodyPr/>
          <a:lstStyle>
            <a:lvl1pPr defTabSz="767715">
              <a:defRPr spc="-251" sz="8370">
                <a:gradFill flip="none" rotWithShape="1">
                  <a:gsLst>
                    <a:gs pos="0">
                      <a:srgbClr val="000000"/>
                    </a:gs>
                    <a:gs pos="100000">
                      <a:srgbClr val="2725CD"/>
                    </a:gs>
                  </a:gsLst>
                  <a:lin ang="5400000" scaled="0"/>
                </a:gradFill>
              </a:defRPr>
            </a:lvl1pPr>
          </a:lstStyle>
          <a:p>
            <a:pPr/>
            <a:r>
              <a:t>Holographic QCD</a:t>
            </a:r>
          </a:p>
        </p:txBody>
      </p:sp>
      <p:sp>
        <p:nvSpPr>
          <p:cNvPr id="173" name="Top-down approach…"/>
          <p:cNvSpPr txBox="1"/>
          <p:nvPr/>
        </p:nvSpPr>
        <p:spPr>
          <a:xfrm>
            <a:off x="1642494" y="3922606"/>
            <a:ext cx="7356556"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500">
                <a:solidFill>
                  <a:srgbClr val="FF2600"/>
                </a:solidFill>
                <a:latin typeface="Helvetica"/>
                <a:ea typeface="Helvetica"/>
                <a:cs typeface="Helvetica"/>
                <a:sym typeface="Helvetica"/>
              </a:defRPr>
            </a:pPr>
            <a:r>
              <a:t>      Top-down approach</a:t>
            </a:r>
          </a:p>
          <a:p>
            <a:pPr algn="l" defTabSz="457200">
              <a:defRPr sz="4500">
                <a:solidFill>
                  <a:srgbClr val="FF2600"/>
                </a:solidFill>
                <a:latin typeface="Helvetica"/>
                <a:ea typeface="Helvetica"/>
                <a:cs typeface="Helvetica"/>
                <a:sym typeface="Helvetica"/>
              </a:defRPr>
            </a:pPr>
            <a:r>
              <a:t>(e.g. Sakai-Sugimoto model)</a:t>
            </a:r>
          </a:p>
        </p:txBody>
      </p:sp>
      <p:sp>
        <p:nvSpPr>
          <p:cNvPr id="174" name="from 10D superstring theory to 4D QCD…"/>
          <p:cNvSpPr txBox="1"/>
          <p:nvPr/>
        </p:nvSpPr>
        <p:spPr>
          <a:xfrm>
            <a:off x="277494" y="6538271"/>
            <a:ext cx="12370339"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7458" indent="-407458" algn="l" defTabSz="457200">
              <a:buClr>
                <a:srgbClr val="000000"/>
              </a:buClr>
              <a:buSzPct val="100000"/>
              <a:buChar char="•"/>
              <a:defRPr sz="4500">
                <a:latin typeface="Helvetica"/>
                <a:ea typeface="Helvetica"/>
                <a:cs typeface="Helvetica"/>
                <a:sym typeface="Helvetica"/>
              </a:defRPr>
            </a:pPr>
            <a:r>
              <a:t>from 10D superstring theory to 4D QCD</a:t>
            </a:r>
          </a:p>
          <a:p>
            <a:pPr marL="407458" indent="-407458" algn="l" defTabSz="457200">
              <a:buClr>
                <a:srgbClr val="000000"/>
              </a:buClr>
              <a:buSzPct val="100000"/>
              <a:buChar char="•"/>
              <a:defRPr sz="4500">
                <a:latin typeface="Helvetica"/>
                <a:ea typeface="Helvetica"/>
                <a:cs typeface="Helvetica"/>
                <a:sym typeface="Helvetica"/>
              </a:defRPr>
            </a:pPr>
            <a:r>
              <a:t>configurations of D-branes to take out 4D QCD</a:t>
            </a:r>
          </a:p>
        </p:txBody>
      </p:sp>
      <p:sp>
        <p:nvSpPr>
          <p:cNvPr id="175" name="Bottom-up approach…"/>
          <p:cNvSpPr txBox="1"/>
          <p:nvPr/>
        </p:nvSpPr>
        <p:spPr>
          <a:xfrm>
            <a:off x="14377496" y="3729877"/>
            <a:ext cx="7197775" cy="215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500">
                <a:solidFill>
                  <a:srgbClr val="0433FF"/>
                </a:solidFill>
                <a:latin typeface="Helvetica"/>
                <a:ea typeface="Helvetica"/>
                <a:cs typeface="Helvetica"/>
                <a:sym typeface="Helvetica"/>
              </a:defRPr>
            </a:pPr>
            <a:r>
              <a:t>Bottom-up approach</a:t>
            </a:r>
          </a:p>
          <a:p>
            <a:pPr algn="l" defTabSz="457200">
              <a:defRPr sz="4500">
                <a:solidFill>
                  <a:srgbClr val="0433FF"/>
                </a:solidFill>
                <a:latin typeface="Helvetica"/>
                <a:ea typeface="Helvetica"/>
                <a:cs typeface="Helvetica"/>
                <a:sym typeface="Helvetica"/>
              </a:defRPr>
            </a:pPr>
            <a:r>
              <a:t>(e.g. a model by</a:t>
            </a:r>
          </a:p>
          <a:p>
            <a:pPr algn="l" defTabSz="457200">
              <a:defRPr sz="4500">
                <a:solidFill>
                  <a:srgbClr val="0433FF"/>
                </a:solidFill>
                <a:latin typeface="Helvetica"/>
                <a:ea typeface="Helvetica"/>
                <a:cs typeface="Helvetica"/>
                <a:sym typeface="Helvetica"/>
              </a:defRPr>
            </a:pPr>
            <a:r>
              <a:t>Erlich-Katz-Son-Stephanov)</a:t>
            </a:r>
          </a:p>
        </p:txBody>
      </p:sp>
      <p:sp>
        <p:nvSpPr>
          <p:cNvPr id="176" name="• from 4D QCD to 5D model in AdS space…"/>
          <p:cNvSpPr txBox="1"/>
          <p:nvPr/>
        </p:nvSpPr>
        <p:spPr>
          <a:xfrm>
            <a:off x="13196692" y="6383084"/>
            <a:ext cx="10669470" cy="215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500">
                <a:latin typeface="Helvetica"/>
                <a:ea typeface="Helvetica"/>
                <a:cs typeface="Helvetica"/>
                <a:sym typeface="Helvetica"/>
              </a:defRPr>
            </a:pPr>
            <a:r>
              <a:t>• from 4D QCD to 5D model in AdS space</a:t>
            </a:r>
          </a:p>
          <a:p>
            <a:pPr algn="l" defTabSz="457200">
              <a:defRPr sz="4500">
                <a:latin typeface="Helvetica"/>
                <a:ea typeface="Helvetica"/>
                <a:cs typeface="Helvetica"/>
                <a:sym typeface="Helvetica"/>
              </a:defRPr>
            </a:pPr>
            <a:r>
              <a:t>• based on phenomenology of QCD,</a:t>
            </a:r>
          </a:p>
          <a:p>
            <a:pPr algn="l" defTabSz="457200">
              <a:defRPr sz="4500">
                <a:latin typeface="Helvetica"/>
                <a:ea typeface="Helvetica"/>
                <a:cs typeface="Helvetica"/>
                <a:sym typeface="Helvetica"/>
              </a:defRPr>
            </a:pPr>
            <a:r>
              <a:t>  constructing 5D action by hand</a:t>
            </a:r>
          </a:p>
        </p:txBody>
      </p:sp>
      <p:sp>
        <p:nvSpPr>
          <p:cNvPr id="177" name="• Both are according to the field/operator correspondence provided by the original AdS/CFT correspondence…"/>
          <p:cNvSpPr txBox="1"/>
          <p:nvPr/>
        </p:nvSpPr>
        <p:spPr>
          <a:xfrm>
            <a:off x="272379" y="9778472"/>
            <a:ext cx="23839241"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000">
                <a:solidFill>
                  <a:srgbClr val="009000"/>
                </a:solidFill>
                <a:latin typeface="Helvetica"/>
                <a:ea typeface="Helvetica"/>
                <a:cs typeface="Helvetica"/>
                <a:sym typeface="Helvetica"/>
              </a:defRPr>
            </a:pPr>
            <a:r>
              <a:t>• Both are according to the field/operator correspondence provided by the original AdS/CFT correspondence</a:t>
            </a:r>
          </a:p>
          <a:p>
            <a:pPr algn="l" defTabSz="457200">
              <a:defRPr sz="4000">
                <a:solidFill>
                  <a:srgbClr val="009000"/>
                </a:solidFill>
                <a:latin typeface="Helvetica"/>
                <a:ea typeface="Helvetica"/>
                <a:cs typeface="Helvetica"/>
                <a:sym typeface="Helvetica"/>
              </a:defRPr>
            </a:pPr>
            <a:r>
              <a:t>• Both can (basically) treat only color singlet objects (in these frameworks, the color confinement is trivial!)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9" name="rpp2022-pp_pbarp.pdf" descr="rpp2022-pp_pbarp.pdf"/>
          <p:cNvPicPr>
            <a:picLocks noChangeAspect="1"/>
          </p:cNvPicPr>
          <p:nvPr/>
        </p:nvPicPr>
        <p:blipFill>
          <a:blip r:embed="rId3">
            <a:extLst/>
          </a:blip>
          <a:stretch>
            <a:fillRect/>
          </a:stretch>
        </p:blipFill>
        <p:spPr>
          <a:xfrm>
            <a:off x="9982200" y="222355"/>
            <a:ext cx="11208274" cy="12932624"/>
          </a:xfrm>
          <a:prstGeom prst="rect">
            <a:avLst/>
          </a:prstGeom>
          <a:ln w="12700">
            <a:miter lim="400000"/>
          </a:ln>
        </p:spPr>
      </p:pic>
      <p:pic>
        <p:nvPicPr>
          <p:cNvPr id="180" name="图像" descr="图像"/>
          <p:cNvPicPr>
            <a:picLocks noChangeAspect="1"/>
          </p:cNvPicPr>
          <p:nvPr/>
        </p:nvPicPr>
        <p:blipFill>
          <a:blip r:embed="rId4">
            <a:extLst/>
          </a:blip>
          <a:stretch>
            <a:fillRect/>
          </a:stretch>
        </p:blipFill>
        <p:spPr>
          <a:xfrm>
            <a:off x="3424979" y="3456286"/>
            <a:ext cx="4488409" cy="842895"/>
          </a:xfrm>
          <a:prstGeom prst="rect">
            <a:avLst/>
          </a:prstGeom>
          <a:ln w="12700">
            <a:miter lim="400000"/>
          </a:ln>
        </p:spPr>
      </p:pic>
      <p:pic>
        <p:nvPicPr>
          <p:cNvPr id="181" name="图像" descr="图像"/>
          <p:cNvPicPr>
            <a:picLocks noChangeAspect="1"/>
          </p:cNvPicPr>
          <p:nvPr/>
        </p:nvPicPr>
        <p:blipFill>
          <a:blip r:embed="rId5">
            <a:extLst/>
          </a:blip>
          <a:stretch>
            <a:fillRect/>
          </a:stretch>
        </p:blipFill>
        <p:spPr>
          <a:xfrm>
            <a:off x="3206750" y="1831200"/>
            <a:ext cx="4213668" cy="798185"/>
          </a:xfrm>
          <a:prstGeom prst="rect">
            <a:avLst/>
          </a:prstGeom>
          <a:ln w="12700">
            <a:miter lim="400000"/>
          </a:ln>
        </p:spPr>
      </p:pic>
      <p:sp>
        <p:nvSpPr>
          <p:cNvPr id="182" name="线条"/>
          <p:cNvSpPr/>
          <p:nvPr/>
        </p:nvSpPr>
        <p:spPr>
          <a:xfrm flipV="1">
            <a:off x="6882672" y="2607270"/>
            <a:ext cx="6121600" cy="3444743"/>
          </a:xfrm>
          <a:prstGeom prst="line">
            <a:avLst/>
          </a:prstGeom>
          <a:ln w="25400">
            <a:solidFill>
              <a:srgbClr val="000000"/>
            </a:solidFill>
            <a:miter lim="400000"/>
            <a:tailEnd type="triangle"/>
          </a:ln>
        </p:spPr>
        <p:txBody>
          <a:bodyPr lIns="50800" tIns="50800" rIns="50800" bIns="50800" anchor="ctr"/>
          <a:lstStyle/>
          <a:p>
            <a:pPr/>
          </a:p>
        </p:txBody>
      </p:sp>
      <p:sp>
        <p:nvSpPr>
          <p:cNvPr id="183" name="线条"/>
          <p:cNvSpPr/>
          <p:nvPr/>
        </p:nvSpPr>
        <p:spPr>
          <a:xfrm>
            <a:off x="6945677" y="6696362"/>
            <a:ext cx="5994036" cy="2446104"/>
          </a:xfrm>
          <a:prstGeom prst="line">
            <a:avLst/>
          </a:prstGeom>
          <a:ln w="25400">
            <a:solidFill>
              <a:srgbClr val="000000"/>
            </a:solidFill>
            <a:miter lim="400000"/>
            <a:tailEnd type="triangle"/>
          </a:ln>
        </p:spPr>
        <p:txBody>
          <a:bodyPr lIns="50800" tIns="50800" rIns="50800" bIns="50800" anchor="ctr"/>
          <a:lstStyle/>
          <a:p>
            <a:pPr/>
          </a:p>
        </p:txBody>
      </p:sp>
      <p:sp>
        <p:nvSpPr>
          <p:cNvPr id="184" name="Reggeon exchange"/>
          <p:cNvSpPr txBox="1"/>
          <p:nvPr/>
        </p:nvSpPr>
        <p:spPr>
          <a:xfrm>
            <a:off x="4676614" y="6089650"/>
            <a:ext cx="2821839"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42192"/>
                </a:solidFill>
              </a:defRPr>
            </a:lvl1pPr>
          </a:lstStyle>
          <a:p>
            <a:pPr/>
            <a:r>
              <a:t>Reggeon exchange</a:t>
            </a:r>
          </a:p>
        </p:txBody>
      </p:sp>
      <p:sp>
        <p:nvSpPr>
          <p:cNvPr id="185" name="方程"/>
          <p:cNvSpPr txBox="1"/>
          <p:nvPr/>
        </p:nvSpPr>
        <p:spPr>
          <a:xfrm>
            <a:off x="2996434" y="7932628"/>
            <a:ext cx="3834377" cy="612994"/>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4700" i="1">
                      <a:solidFill>
                        <a:srgbClr val="000000"/>
                      </a:solidFill>
                      <a:latin typeface="Cambria Math" panose="02040503050406030204" pitchFamily="18" charset="0"/>
                    </a:rPr>
                    <m:t>J</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α</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0</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p>
                    <m:e>
                      <m:r>
                        <a:rPr xmlns:a="http://schemas.openxmlformats.org/drawingml/2006/main" sz="4700" i="1">
                          <a:solidFill>
                            <a:srgbClr val="000000"/>
                          </a:solidFill>
                          <a:latin typeface="Cambria Math" panose="02040503050406030204" pitchFamily="18" charset="0"/>
                        </a:rPr>
                        <m:t>α</m:t>
                      </m:r>
                    </m:e>
                    <m:sup>
                      <m:r>
                        <a:rPr xmlns:a="http://schemas.openxmlformats.org/drawingml/2006/main" sz="4700" i="1">
                          <a:solidFill>
                            <a:srgbClr val="000000"/>
                          </a:solidFill>
                          <a:latin typeface="Cambria Math" panose="02040503050406030204" pitchFamily="18" charset="0"/>
                        </a:rPr>
                        <m:t>′</m:t>
                      </m:r>
                    </m:sup>
                  </m:sSup>
                  <m:sSup>
                    <m:e>
                      <m:r>
                        <a:rPr xmlns:a="http://schemas.openxmlformats.org/drawingml/2006/main" sz="4700" i="1">
                          <a:solidFill>
                            <a:srgbClr val="000000"/>
                          </a:solidFill>
                          <a:latin typeface="Cambria Math" panose="02040503050406030204" pitchFamily="18" charset="0"/>
                        </a:rPr>
                        <m:t>m</m:t>
                      </m:r>
                    </m:e>
                    <m:sup>
                      <m:r>
                        <a:rPr xmlns:a="http://schemas.openxmlformats.org/drawingml/2006/main" sz="4700" i="1">
                          <a:solidFill>
                            <a:srgbClr val="000000"/>
                          </a:solidFill>
                          <a:latin typeface="Cambria Math" panose="02040503050406030204" pitchFamily="18" charset="0"/>
                        </a:rPr>
                        <m:t>2</m:t>
                      </m:r>
                    </m:sup>
                  </m:sSup>
                </m:oMath>
              </m:oMathPara>
            </a14:m>
            <a:endParaRPr sz="4700"/>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7" name="diagram_2.pdf" descr="diagram_2.pdf"/>
          <p:cNvPicPr>
            <a:picLocks noChangeAspect="1"/>
          </p:cNvPicPr>
          <p:nvPr/>
        </p:nvPicPr>
        <p:blipFill>
          <a:blip r:embed="rId3">
            <a:extLst/>
          </a:blip>
          <a:stretch>
            <a:fillRect/>
          </a:stretch>
        </p:blipFill>
        <p:spPr>
          <a:xfrm>
            <a:off x="3554550" y="3943260"/>
            <a:ext cx="6545387" cy="3511251"/>
          </a:xfrm>
          <a:prstGeom prst="rect">
            <a:avLst/>
          </a:prstGeom>
          <a:ln w="12700">
            <a:miter lim="400000"/>
          </a:ln>
        </p:spPr>
      </p:pic>
      <p:pic>
        <p:nvPicPr>
          <p:cNvPr id="188" name="diagram_1.pdf" descr="diagram_1.pdf"/>
          <p:cNvPicPr>
            <a:picLocks noChangeAspect="1"/>
          </p:cNvPicPr>
          <p:nvPr/>
        </p:nvPicPr>
        <p:blipFill>
          <a:blip r:embed="rId4">
            <a:extLst/>
          </a:blip>
          <a:stretch>
            <a:fillRect/>
          </a:stretch>
        </p:blipFill>
        <p:spPr>
          <a:xfrm>
            <a:off x="15136482" y="3943260"/>
            <a:ext cx="6545386" cy="3511251"/>
          </a:xfrm>
          <a:prstGeom prst="rect">
            <a:avLst/>
          </a:prstGeom>
          <a:ln w="12700">
            <a:miter lim="400000"/>
          </a:ln>
        </p:spPr>
      </p:pic>
      <p:sp>
        <p:nvSpPr>
          <p:cNvPr id="189" name="箭头"/>
          <p:cNvSpPr/>
          <p:nvPr/>
        </p:nvSpPr>
        <p:spPr>
          <a:xfrm>
            <a:off x="14638509" y="5517404"/>
            <a:ext cx="2168020" cy="362963"/>
          </a:xfrm>
          <a:prstGeom prst="rightArrow">
            <a:avLst>
              <a:gd name="adj1" fmla="val 32000"/>
              <a:gd name="adj2" fmla="val 223935"/>
            </a:avLst>
          </a:prstGeom>
          <a:solidFill>
            <a:srgbClr val="000000"/>
          </a:solidFill>
          <a:ln w="12700">
            <a:miter lim="400000"/>
          </a:ln>
        </p:spPr>
        <p:txBody>
          <a:bodyPr lIns="50800" tIns="50800" rIns="50800" bIns="50800" anchor="ctr"/>
          <a:lstStyle/>
          <a:p>
            <a:pPr defTabSz="457200">
              <a:defRPr sz="3200">
                <a:solidFill>
                  <a:srgbClr val="FFFFFF"/>
                </a:solidFill>
                <a:latin typeface="Avenir Next Medium"/>
                <a:ea typeface="Avenir Next Medium"/>
                <a:cs typeface="Avenir Next Medium"/>
                <a:sym typeface="Avenir Next Medium"/>
              </a:defRPr>
            </a:pPr>
          </a:p>
        </p:txBody>
      </p:sp>
      <p:sp>
        <p:nvSpPr>
          <p:cNvPr id="190" name="箭头"/>
          <p:cNvSpPr/>
          <p:nvPr/>
        </p:nvSpPr>
        <p:spPr>
          <a:xfrm>
            <a:off x="8314099" y="5517404"/>
            <a:ext cx="2168020" cy="362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98" y="14256"/>
                </a:moveTo>
                <a:lnTo>
                  <a:pt x="8098" y="21600"/>
                </a:lnTo>
                <a:lnTo>
                  <a:pt x="0" y="10800"/>
                </a:lnTo>
                <a:lnTo>
                  <a:pt x="8098" y="0"/>
                </a:lnTo>
                <a:lnTo>
                  <a:pt x="8098" y="7344"/>
                </a:lnTo>
                <a:lnTo>
                  <a:pt x="21600" y="7344"/>
                </a:lnTo>
                <a:lnTo>
                  <a:pt x="21600" y="14256"/>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Avenir Next Medium"/>
                <a:ea typeface="Avenir Next Medium"/>
                <a:cs typeface="Avenir Next Medium"/>
                <a:sym typeface="Avenir Next Medium"/>
              </a:defRPr>
            </a:pPr>
          </a:p>
        </p:txBody>
      </p:sp>
      <p:sp>
        <p:nvSpPr>
          <p:cNvPr id="191" name="Reggeized spin-1 and spin-2 particle propagators"/>
          <p:cNvSpPr txBox="1"/>
          <p:nvPr/>
        </p:nvSpPr>
        <p:spPr>
          <a:xfrm>
            <a:off x="10697016" y="4962285"/>
            <a:ext cx="3726597"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3000">
                <a:solidFill>
                  <a:schemeClr val="accent5">
                    <a:hueOff val="128995"/>
                    <a:satOff val="10158"/>
                    <a:lumOff val="-13824"/>
                  </a:schemeClr>
                </a:solidFill>
                <a:latin typeface="Helvetica"/>
                <a:ea typeface="Helvetica"/>
                <a:cs typeface="Helvetica"/>
                <a:sym typeface="Helvetica"/>
              </a:defRPr>
            </a:lvl1pPr>
          </a:lstStyle>
          <a:p>
            <a:pPr>
              <a:defRPr b="0">
                <a:solidFill>
                  <a:srgbClr val="000000"/>
                </a:solidFill>
              </a:defRPr>
            </a:pPr>
            <a:r>
              <a:rPr b="1">
                <a:solidFill>
                  <a:schemeClr val="accent5">
                    <a:hueOff val="128995"/>
                    <a:satOff val="10158"/>
                    <a:lumOff val="-13824"/>
                  </a:schemeClr>
                </a:solidFill>
              </a:rPr>
              <a:t>Reggeized spin-1 and spin-2 particle propagators</a:t>
            </a:r>
          </a:p>
        </p:txBody>
      </p:sp>
      <p:sp>
        <p:nvSpPr>
          <p:cNvPr id="192" name="Reggeon exchange"/>
          <p:cNvSpPr txBox="1"/>
          <p:nvPr/>
        </p:nvSpPr>
        <p:spPr>
          <a:xfrm>
            <a:off x="4729837" y="8260558"/>
            <a:ext cx="4194811"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942192"/>
                </a:solidFill>
                <a:latin typeface="Avenir Next Medium"/>
                <a:ea typeface="Avenir Next Medium"/>
                <a:cs typeface="Avenir Next Medium"/>
                <a:sym typeface="Avenir Next Medium"/>
              </a:defRPr>
            </a:lvl1pPr>
          </a:lstStyle>
          <a:p>
            <a:pPr/>
            <a:r>
              <a:t>Reggeon exchange</a:t>
            </a:r>
          </a:p>
        </p:txBody>
      </p:sp>
      <p:sp>
        <p:nvSpPr>
          <p:cNvPr id="193" name="Pomeron exchange"/>
          <p:cNvSpPr txBox="1"/>
          <p:nvPr/>
        </p:nvSpPr>
        <p:spPr>
          <a:xfrm>
            <a:off x="16327313" y="8260558"/>
            <a:ext cx="4163722"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FF2600"/>
                </a:solidFill>
                <a:latin typeface="Avenir Next Medium"/>
                <a:ea typeface="Avenir Next Medium"/>
                <a:cs typeface="Avenir Next Medium"/>
                <a:sym typeface="Avenir Next Medium"/>
              </a:defRPr>
            </a:lvl1pPr>
          </a:lstStyle>
          <a:p>
            <a:pPr/>
            <a:r>
              <a:t>Pomeron exchange</a:t>
            </a:r>
          </a:p>
        </p:txBody>
      </p:sp>
      <p:sp>
        <p:nvSpPr>
          <p:cNvPr id="194" name="In hQCD, meson states are dual to open bosonic  strings and glueball states to closed bosonic strings."/>
          <p:cNvSpPr txBox="1"/>
          <p:nvPr/>
        </p:nvSpPr>
        <p:spPr>
          <a:xfrm>
            <a:off x="1047561" y="10130835"/>
            <a:ext cx="2314129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Avenir Next Medium"/>
                <a:ea typeface="Avenir Next Medium"/>
                <a:cs typeface="Avenir Next Medium"/>
                <a:sym typeface="Avenir Next Medium"/>
              </a:defRPr>
            </a:lvl1pPr>
          </a:lstStyle>
          <a:p>
            <a:pPr/>
            <a:r>
              <a:t>In hQCD, meson states are dual to open bosonic  strings and glueball states to closed bosonic strings.</a:t>
            </a:r>
          </a:p>
        </p:txBody>
      </p:sp>
      <p:sp>
        <p:nvSpPr>
          <p:cNvPr id="195" name="90"/>
          <p:cNvSpPr/>
          <p:nvPr/>
        </p:nvSpPr>
        <p:spPr>
          <a:xfrm rot="16200000">
            <a:off x="11842515" y="4137027"/>
            <a:ext cx="1551386" cy="296335"/>
          </a:xfrm>
          <a:prstGeom prst="leftRightArrow">
            <a:avLst>
              <a:gd name="adj1" fmla="val 32000"/>
              <a:gd name="adj2" fmla="val 188571"/>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3200">
                <a:solidFill>
                  <a:srgbClr val="FFFFFF"/>
                </a:solidFill>
                <a:latin typeface="Avenir Next Medium"/>
                <a:ea typeface="Avenir Next Medium"/>
                <a:cs typeface="Avenir Next Medium"/>
                <a:sym typeface="Avenir Next Medium"/>
              </a:defRPr>
            </a:lvl1pPr>
          </a:lstStyle>
          <a:p>
            <a:pPr/>
            <a:r>
              <a:t>90</a:t>
            </a:r>
          </a:p>
        </p:txBody>
      </p:sp>
      <p:sp>
        <p:nvSpPr>
          <p:cNvPr id="196" name="To take into account the both contributions"/>
          <p:cNvSpPr txBox="1"/>
          <p:nvPr/>
        </p:nvSpPr>
        <p:spPr>
          <a:xfrm>
            <a:off x="8499580" y="2759771"/>
            <a:ext cx="8858505" cy="711201"/>
          </a:xfrm>
          <a:prstGeom prst="rect">
            <a:avLst/>
          </a:prstGeom>
          <a:solidFill>
            <a:schemeClr val="accent1">
              <a:lumOff val="13575"/>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3500">
                <a:latin typeface="Avenir Next Medium"/>
                <a:ea typeface="Avenir Next Medium"/>
                <a:cs typeface="Avenir Next Medium"/>
                <a:sym typeface="Avenir Next Medium"/>
              </a:defRPr>
            </a:lvl1pPr>
          </a:lstStyle>
          <a:p>
            <a:pPr/>
            <a:r>
              <a:t>To take into account the both contributions</a:t>
            </a:r>
          </a:p>
        </p:txBody>
      </p:sp>
      <p:sp>
        <p:nvSpPr>
          <p:cNvPr id="197" name="Domokos-Harvey-Mann  Phys.Rev.D 80 (2009) 126015"/>
          <p:cNvSpPr txBox="1"/>
          <p:nvPr/>
        </p:nvSpPr>
        <p:spPr>
          <a:xfrm>
            <a:off x="14213964" y="12051913"/>
            <a:ext cx="842796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1" sz="1800">
                <a:solidFill>
                  <a:srgbClr val="FF2600"/>
                </a:solidFill>
                <a:latin typeface="Helvetica"/>
                <a:ea typeface="Helvetica"/>
                <a:cs typeface="Helvetica"/>
                <a:sym typeface="Helvetica"/>
              </a:defRPr>
            </a:pPr>
            <a:r>
              <a:t>    </a:t>
            </a:r>
            <a:r>
              <a:rPr sz="2500"/>
              <a:t>Domokos-Harvey-Mann  Phys.Rev.D 80 (2009) 126015</a:t>
            </a:r>
          </a:p>
        </p:txBody>
      </p:sp>
      <p:sp>
        <p:nvSpPr>
          <p:cNvPr id="198" name="Anderson-Donmokos-Harvey-Mann Phys.Rev.D 96 (2017) , 046002"/>
          <p:cNvSpPr txBox="1"/>
          <p:nvPr/>
        </p:nvSpPr>
        <p:spPr>
          <a:xfrm>
            <a:off x="14387258" y="12490737"/>
            <a:ext cx="962054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a:solidFill>
                  <a:schemeClr val="accent5"/>
                </a:solidFill>
                <a:latin typeface="Helvetica"/>
                <a:ea typeface="Helvetica"/>
                <a:cs typeface="Helvetica"/>
                <a:sym typeface="Helvetica"/>
              </a:defRPr>
            </a:lvl1pPr>
          </a:lstStyle>
          <a:p>
            <a:pPr/>
            <a:r>
              <a:t>Anderson-Donmokos-Harvey-Mann Phys.Rev.D 96 (2017) , 046002</a:t>
            </a:r>
          </a:p>
        </p:txBody>
      </p:sp>
      <p:sp>
        <p:nvSpPr>
          <p:cNvPr id="199" name="方程"/>
          <p:cNvSpPr txBox="1"/>
          <p:nvPr/>
        </p:nvSpPr>
        <p:spPr>
          <a:xfrm>
            <a:off x="10904301" y="9110288"/>
            <a:ext cx="3427815" cy="547781"/>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4200" i="1">
                      <a:solidFill>
                        <a:srgbClr val="000000"/>
                      </a:solidFill>
                      <a:latin typeface="Cambria Math" panose="02040503050406030204" pitchFamily="18" charset="0"/>
                    </a:rPr>
                    <m:t>J</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α</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0</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sSup>
                    <m:e>
                      <m:r>
                        <a:rPr xmlns:a="http://schemas.openxmlformats.org/drawingml/2006/main" sz="4200" i="1">
                          <a:solidFill>
                            <a:srgbClr val="000000"/>
                          </a:solidFill>
                          <a:latin typeface="Cambria Math" panose="02040503050406030204" pitchFamily="18" charset="0"/>
                        </a:rPr>
                        <m:t>α</m:t>
                      </m:r>
                    </m:e>
                    <m:sup>
                      <m:r>
                        <a:rPr xmlns:a="http://schemas.openxmlformats.org/drawingml/2006/main" sz="4200" i="1">
                          <a:solidFill>
                            <a:srgbClr val="000000"/>
                          </a:solidFill>
                          <a:latin typeface="Cambria Math" panose="02040503050406030204" pitchFamily="18" charset="0"/>
                        </a:rPr>
                        <m:t>′</m:t>
                      </m:r>
                    </m:sup>
                  </m:sSup>
                  <m:sSup>
                    <m:e>
                      <m:r>
                        <a:rPr xmlns:a="http://schemas.openxmlformats.org/drawingml/2006/main" sz="4200" i="1">
                          <a:solidFill>
                            <a:srgbClr val="000000"/>
                          </a:solidFill>
                          <a:latin typeface="Cambria Math" panose="02040503050406030204" pitchFamily="18" charset="0"/>
                        </a:rPr>
                        <m:t>m</m:t>
                      </m:r>
                    </m:e>
                    <m:sup>
                      <m:r>
                        <a:rPr xmlns:a="http://schemas.openxmlformats.org/drawingml/2006/main" sz="4200" i="1">
                          <a:solidFill>
                            <a:srgbClr val="000000"/>
                          </a:solidFill>
                          <a:latin typeface="Cambria Math" panose="02040503050406030204" pitchFamily="18" charset="0"/>
                        </a:rPr>
                        <m:t>2</m:t>
                      </m:r>
                    </m:sup>
                  </m:sSup>
                </m:oMath>
              </m:oMathPara>
            </a14:m>
            <a:endParaRPr sz="4200"/>
          </a:p>
        </p:txBody>
      </p:sp>
      <p:sp>
        <p:nvSpPr>
          <p:cNvPr id="200" name="Considered Feynman diagrams"/>
          <p:cNvSpPr txBox="1"/>
          <p:nvPr>
            <p:ph type="ctrTitle"/>
          </p:nvPr>
        </p:nvSpPr>
        <p:spPr>
          <a:xfrm>
            <a:off x="1270000" y="730045"/>
            <a:ext cx="21844000" cy="1557438"/>
          </a:xfrm>
          <a:prstGeom prst="rect">
            <a:avLst/>
          </a:prstGeom>
        </p:spPr>
        <p:txBody>
          <a:bodyPr/>
          <a:lstStyle>
            <a:lvl1pPr defTabSz="767715">
              <a:lnSpc>
                <a:spcPct val="80000"/>
              </a:lnSpc>
              <a:defRPr spc="-251" sz="8370">
                <a:gradFill flip="none" rotWithShape="1">
                  <a:gsLst>
                    <a:gs pos="0">
                      <a:srgbClr val="000000"/>
                    </a:gs>
                    <a:gs pos="100000">
                      <a:srgbClr val="2725CD"/>
                    </a:gs>
                  </a:gsLst>
                  <a:lin ang="5400000" scaled="0"/>
                </a:gradFill>
              </a:defRPr>
            </a:lvl1pPr>
          </a:lstStyle>
          <a:p>
            <a:pPr/>
            <a:r>
              <a:t>Considered Feynman diagrams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2" name="The propagator of the vector meson needs to be Reggeized as"/>
          <p:cNvSpPr txBox="1"/>
          <p:nvPr/>
        </p:nvSpPr>
        <p:spPr>
          <a:xfrm>
            <a:off x="1342871" y="7112747"/>
            <a:ext cx="13537465"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The propagator of the vector meson needs to be Reggeized as</a:t>
            </a:r>
          </a:p>
        </p:txBody>
      </p:sp>
      <p:sp>
        <p:nvSpPr>
          <p:cNvPr id="203" name="方程"/>
          <p:cNvSpPr txBox="1"/>
          <p:nvPr/>
        </p:nvSpPr>
        <p:spPr>
          <a:xfrm>
            <a:off x="12041223" y="8034738"/>
            <a:ext cx="9936633" cy="1127355"/>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f>
                    <m:fPr>
                      <m:ctrlPr>
                        <a:rPr xmlns:a="http://schemas.openxmlformats.org/drawingml/2006/main" sz="3600" i="1">
                          <a:solidFill>
                            <a:srgbClr val="000000"/>
                          </a:solidFill>
                          <a:latin typeface="Cambria Math" panose="02040503050406030204" pitchFamily="18" charset="0"/>
                        </a:rPr>
                      </m:ctrlPr>
                      <m:type m:val="bar"/>
                    </m:fPr>
                    <m:num>
                      <m:r>
                        <a:rPr xmlns:a="http://schemas.openxmlformats.org/drawingml/2006/main" sz="3600" i="1">
                          <a:solidFill>
                            <a:srgbClr val="000000"/>
                          </a:solidFill>
                          <a:latin typeface="Cambria Math" panose="02040503050406030204" pitchFamily="18" charset="0"/>
                        </a:rPr>
                        <m:t>1</m:t>
                      </m:r>
                    </m:num>
                    <m:den>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sSubSup>
                        <m:e>
                          <m:r>
                            <a:rPr xmlns:a="http://schemas.openxmlformats.org/drawingml/2006/main" sz="3600" i="1">
                              <a:solidFill>
                                <a:srgbClr val="000000"/>
                              </a:solidFill>
                              <a:latin typeface="Cambria Math" panose="02040503050406030204" pitchFamily="18" charset="0"/>
                            </a:rPr>
                            <m:t>m</m:t>
                          </m:r>
                        </m:e>
                        <m:sub>
                          <m:r>
                            <a:rPr xmlns:a="http://schemas.openxmlformats.org/drawingml/2006/main" sz="3600" i="1">
                              <a:solidFill>
                                <a:srgbClr val="000000"/>
                              </a:solidFill>
                              <a:latin typeface="Cambria Math" panose="02040503050406030204" pitchFamily="18" charset="0"/>
                            </a:rPr>
                            <m:t>v</m:t>
                          </m:r>
                        </m:sub>
                        <m:sup>
                          <m:r>
                            <a:rPr xmlns:a="http://schemas.openxmlformats.org/drawingml/2006/main" sz="3600" i="1">
                              <a:solidFill>
                                <a:srgbClr val="000000"/>
                              </a:solidFill>
                              <a:latin typeface="Cambria Math" panose="02040503050406030204" pitchFamily="18" charset="0"/>
                            </a:rPr>
                            <m:t>2</m:t>
                          </m:r>
                        </m:sup>
                      </m:sSubSup>
                    </m:den>
                  </m:f>
                  <m:r>
                    <a:rPr xmlns:a="http://schemas.openxmlformats.org/drawingml/2006/main" sz="3600" i="1">
                      <a:solidFill>
                        <a:srgbClr val="000000"/>
                      </a:solidFill>
                      <a:latin typeface="Cambria Math" panose="02040503050406030204" pitchFamily="18" charset="0"/>
                    </a:rPr>
                    <m:t>→</m:t>
                  </m:r>
                  <m:sSubSup>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up>
                      <m:r>
                        <a:rPr xmlns:a="http://schemas.openxmlformats.org/drawingml/2006/main" sz="3600" i="1">
                          <a:solidFill>
                            <a:srgbClr val="000000"/>
                          </a:solidFill>
                          <a:latin typeface="Cambria Math" panose="02040503050406030204" pitchFamily="18" charset="0"/>
                        </a:rPr>
                        <m:t>′</m:t>
                      </m:r>
                    </m:sup>
                  </m:sSubSup>
                  <m:sSup>
                    <m:e>
                      <m:r>
                        <a:rPr xmlns:a="http://schemas.openxmlformats.org/drawingml/2006/main" sz="3600" i="1">
                          <a:solidFill>
                            <a:srgbClr val="000000"/>
                          </a:solidFill>
                          <a:latin typeface="Cambria Math" panose="02040503050406030204" pitchFamily="18" charset="0"/>
                        </a:rPr>
                        <m:t>e</m:t>
                      </m:r>
                    </m:e>
                    <m:sup>
                      <m:r>
                        <a:rPr xmlns:a="http://schemas.openxmlformats.org/drawingml/2006/main" sz="3600" i="1">
                          <a:solidFill>
                            <a:srgbClr val="000000"/>
                          </a:solidFill>
                          <a:latin typeface="Cambria Math" panose="02040503050406030204" pitchFamily="18" charset="0"/>
                        </a:rPr>
                        <m:t>-</m:t>
                      </m:r>
                      <m:f>
                        <m:fPr>
                          <m:ctrlPr>
                            <a:rPr xmlns:a="http://schemas.openxmlformats.org/drawingml/2006/main" sz="3600" i="1">
                              <a:solidFill>
                                <a:srgbClr val="000000"/>
                              </a:solidFill>
                              <a:latin typeface="Cambria Math" panose="02040503050406030204" pitchFamily="18" charset="0"/>
                            </a:rPr>
                          </m:ctrlPr>
                          <m:type m:val="bar"/>
                        </m:fPr>
                        <m:num>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π</m:t>
                          </m:r>
                          <m:sSub>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num>
                        <m:den>
                          <m:r>
                            <a:rPr xmlns:a="http://schemas.openxmlformats.org/drawingml/2006/main" sz="3600" i="1">
                              <a:solidFill>
                                <a:srgbClr val="000000"/>
                              </a:solidFill>
                              <a:latin typeface="Cambria Math" panose="02040503050406030204" pitchFamily="18" charset="0"/>
                            </a:rPr>
                            <m:t>2</m:t>
                          </m:r>
                        </m:den>
                      </m:f>
                    </m:sup>
                  </m:sSup>
                  <m:r>
                    <m:rPr>
                      <m:sty m:val="p"/>
                    </m:rPr>
                    <a:rPr xmlns:a="http://schemas.openxmlformats.org/drawingml/2006/main" sz="3600" i="1">
                      <a:solidFill>
                        <a:srgbClr val="000000"/>
                      </a:solidFill>
                      <a:latin typeface="Cambria Math" panose="02040503050406030204" pitchFamily="18" charset="0"/>
                    </a:rPr>
                    <m:t>sin</m:t>
                  </m:r>
                  <m:d>
                    <m:dPr>
                      <m:ctrlPr>
                        <a:rPr xmlns:a="http://schemas.openxmlformats.org/drawingml/2006/main" sz="3600" i="1">
                          <a:solidFill>
                            <a:srgbClr val="000000"/>
                          </a:solidFill>
                          <a:latin typeface="Cambria Math" panose="02040503050406030204" pitchFamily="18" charset="0"/>
                        </a:rPr>
                      </m:ctrlPr>
                      <m:begChr m:val="["/>
                      <m:endChr m:val="]"/>
                    </m:dPr>
                    <m:e>
                      <m:f>
                        <m:fPr>
                          <m:ctrlPr>
                            <a:rPr xmlns:a="http://schemas.openxmlformats.org/drawingml/2006/main" sz="3600" i="1">
                              <a:solidFill>
                                <a:srgbClr val="000000"/>
                              </a:solidFill>
                              <a:latin typeface="Cambria Math" panose="02040503050406030204" pitchFamily="18" charset="0"/>
                            </a:rPr>
                          </m:ctrlPr>
                          <m:type m:val="bar"/>
                        </m:fPr>
                        <m:num>
                          <m:r>
                            <a:rPr xmlns:a="http://schemas.openxmlformats.org/drawingml/2006/main" sz="3600" i="1">
                              <a:solidFill>
                                <a:srgbClr val="000000"/>
                              </a:solidFill>
                              <a:latin typeface="Cambria Math" panose="02040503050406030204" pitchFamily="18" charset="0"/>
                            </a:rPr>
                            <m:t>π</m:t>
                          </m:r>
                          <m:sSub>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num>
                        <m:den>
                          <m:r>
                            <a:rPr xmlns:a="http://schemas.openxmlformats.org/drawingml/2006/main" sz="3600" i="1">
                              <a:solidFill>
                                <a:srgbClr val="000000"/>
                              </a:solidFill>
                              <a:latin typeface="Cambria Math" panose="02040503050406030204" pitchFamily="18" charset="0"/>
                            </a:rPr>
                            <m:t>2</m:t>
                          </m:r>
                        </m:den>
                      </m:f>
                    </m:e>
                  </m:d>
                  <m:sSup>
                    <m:e>
                      <m:d>
                        <m:dPr>
                          <m:ctrlPr>
                            <a:rPr xmlns:a="http://schemas.openxmlformats.org/drawingml/2006/main" sz="3600" i="1">
                              <a:solidFill>
                                <a:srgbClr val="000000"/>
                              </a:solidFill>
                              <a:latin typeface="Cambria Math" panose="02040503050406030204" pitchFamily="18" charset="0"/>
                            </a:rPr>
                          </m:ctrlPr>
                        </m:dPr>
                        <m:e>
                          <m:sSubSup>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up>
                              <m:r>
                                <a:rPr xmlns:a="http://schemas.openxmlformats.org/drawingml/2006/main" sz="3600" i="1">
                                  <a:solidFill>
                                    <a:srgbClr val="000000"/>
                                  </a:solidFill>
                                  <a:latin typeface="Cambria Math" panose="02040503050406030204" pitchFamily="18" charset="0"/>
                                </a:rPr>
                                <m:t>′</m:t>
                              </m:r>
                            </m:sup>
                          </m:sSubSup>
                          <m:r>
                            <a:rPr xmlns:a="http://schemas.openxmlformats.org/drawingml/2006/main" sz="3600" i="1">
                              <a:solidFill>
                                <a:srgbClr val="000000"/>
                              </a:solidFill>
                              <a:latin typeface="Cambria Math" panose="02040503050406030204" pitchFamily="18" charset="0"/>
                            </a:rPr>
                            <m:t>s</m:t>
                          </m:r>
                        </m:e>
                      </m:d>
                    </m:e>
                    <m:sup>
                      <m:sSub>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p>
                  </m:sSup>
                  <m:r>
                    <m:rPr>
                      <m:sty m:val="p"/>
                    </m:rPr>
                    <a:rPr xmlns:a="http://schemas.openxmlformats.org/drawingml/2006/main" sz="3600" i="1">
                      <a:solidFill>
                        <a:srgbClr val="000000"/>
                      </a:solidFill>
                      <a:latin typeface="Cambria Math" panose="02040503050406030204" pitchFamily="18" charset="0"/>
                    </a:rPr>
                    <m:t>Γ</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α</m:t>
                      </m:r>
                    </m:e>
                    <m:sub>
                      <m:r>
                        <a:rPr xmlns:a="http://schemas.openxmlformats.org/drawingml/2006/main" sz="3600" i="1">
                          <a:solidFill>
                            <a:srgbClr val="000000"/>
                          </a:solidFill>
                          <a:latin typeface="Cambria Math" panose="02040503050406030204" pitchFamily="18" charset="0"/>
                        </a:rPr>
                        <m:t>v</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oMath>
              </m:oMathPara>
            </a14:m>
            <a:endParaRPr sz="3600"/>
          </a:p>
        </p:txBody>
      </p:sp>
      <p:sp>
        <p:nvSpPr>
          <p:cNvPr id="204" name="方程"/>
          <p:cNvSpPr txBox="1"/>
          <p:nvPr/>
        </p:nvSpPr>
        <p:spPr>
          <a:xfrm>
            <a:off x="12308834" y="10256774"/>
            <a:ext cx="9401411" cy="2187246"/>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f>
                    <m:fPr>
                      <m:ctrlPr>
                        <a:rPr xmlns:a="http://schemas.openxmlformats.org/drawingml/2006/main" sz="3200" i="1">
                          <a:solidFill>
                            <a:srgbClr val="000000"/>
                          </a:solidFill>
                          <a:latin typeface="Cambria Math" panose="02040503050406030204" pitchFamily="18" charset="0"/>
                        </a:rPr>
                      </m:ctrlPr>
                      <m:type m:val="bar"/>
                    </m:fPr>
                    <m:num>
                      <m:r>
                        <a:rPr xmlns:a="http://schemas.openxmlformats.org/drawingml/2006/main" sz="3200" i="1">
                          <a:solidFill>
                            <a:srgbClr val="000000"/>
                          </a:solidFill>
                          <a:latin typeface="Cambria Math" panose="02040503050406030204" pitchFamily="18" charset="0"/>
                        </a:rPr>
                        <m:t>1</m:t>
                      </m:r>
                    </m:num>
                    <m:den>
                      <m:r>
                        <a:rPr xmlns:a="http://schemas.openxmlformats.org/drawingml/2006/main" sz="3200" i="1">
                          <a:solidFill>
                            <a:srgbClr val="000000"/>
                          </a:solidFill>
                          <a:latin typeface="Cambria Math" panose="02040503050406030204" pitchFamily="18" charset="0"/>
                        </a:rPr>
                        <m:t>t</m:t>
                      </m:r>
                      <m:r>
                        <a:rPr xmlns:a="http://schemas.openxmlformats.org/drawingml/2006/main" sz="3200" i="1">
                          <a:solidFill>
                            <a:srgbClr val="000000"/>
                          </a:solidFill>
                          <a:latin typeface="Cambria Math" panose="02040503050406030204" pitchFamily="18" charset="0"/>
                        </a:rPr>
                        <m:t>-</m:t>
                      </m:r>
                      <m:sSubSup>
                        <m:e>
                          <m:r>
                            <a:rPr xmlns:a="http://schemas.openxmlformats.org/drawingml/2006/main" sz="3200" i="1">
                              <a:solidFill>
                                <a:srgbClr val="000000"/>
                              </a:solidFill>
                              <a:latin typeface="Cambria Math" panose="02040503050406030204" pitchFamily="18" charset="0"/>
                            </a:rPr>
                            <m:t>m</m:t>
                          </m:r>
                        </m:e>
                        <m:sub>
                          <m:r>
                            <a:rPr xmlns:a="http://schemas.openxmlformats.org/drawingml/2006/main" sz="3200" i="1">
                              <a:solidFill>
                                <a:srgbClr val="000000"/>
                              </a:solidFill>
                              <a:latin typeface="Cambria Math" panose="02040503050406030204" pitchFamily="18" charset="0"/>
                            </a:rPr>
                            <m:t>g</m:t>
                          </m:r>
                        </m:sub>
                        <m:sup>
                          <m:r>
                            <a:rPr xmlns:a="http://schemas.openxmlformats.org/drawingml/2006/main" sz="3200" i="1">
                              <a:solidFill>
                                <a:srgbClr val="000000"/>
                              </a:solidFill>
                              <a:latin typeface="Cambria Math" panose="02040503050406030204" pitchFamily="18" charset="0"/>
                            </a:rPr>
                            <m:t>2</m:t>
                          </m:r>
                        </m:sup>
                      </m:sSubSup>
                    </m:den>
                  </m:f>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sSubSup>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up>
                          <m:r>
                            <a:rPr xmlns:a="http://schemas.openxmlformats.org/drawingml/2006/main" sz="3200" i="1">
                              <a:solidFill>
                                <a:srgbClr val="000000"/>
                              </a:solidFill>
                              <a:latin typeface="Cambria Math" panose="02040503050406030204" pitchFamily="18" charset="0"/>
                            </a:rPr>
                            <m:t>′</m:t>
                          </m:r>
                        </m:sup>
                      </m:sSubSup>
                    </m:num>
                    <m:den>
                      <m:r>
                        <a:rPr xmlns:a="http://schemas.openxmlformats.org/drawingml/2006/main" sz="3200" i="1">
                          <a:solidFill>
                            <a:srgbClr val="000000"/>
                          </a:solidFill>
                          <a:latin typeface="Cambria Math" panose="02040503050406030204" pitchFamily="18" charset="0"/>
                        </a:rPr>
                        <m:t>2</m:t>
                      </m:r>
                    </m:den>
                  </m:f>
                  <m:sSup>
                    <m:e>
                      <m:r>
                        <a:rPr xmlns:a="http://schemas.openxmlformats.org/drawingml/2006/main" sz="3200" i="1">
                          <a:solidFill>
                            <a:srgbClr val="000000"/>
                          </a:solidFill>
                          <a:latin typeface="Cambria Math" panose="02040503050406030204" pitchFamily="18" charset="0"/>
                        </a:rPr>
                        <m:t>e</m:t>
                      </m:r>
                    </m:e>
                    <m:sup>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π</m:t>
                          </m:r>
                          <m:sSub>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t</m:t>
                          </m:r>
                          <m:r>
                            <a:rPr xmlns:a="http://schemas.openxmlformats.org/drawingml/2006/main" sz="3200" i="1">
                              <a:solidFill>
                                <a:srgbClr val="000000"/>
                              </a:solidFill>
                              <a:latin typeface="Cambria Math" panose="02040503050406030204" pitchFamily="18" charset="0"/>
                            </a:rPr>
                            <m:t>)</m:t>
                          </m:r>
                        </m:num>
                        <m:den>
                          <m:r>
                            <a:rPr xmlns:a="http://schemas.openxmlformats.org/drawingml/2006/main" sz="3200" i="1">
                              <a:solidFill>
                                <a:srgbClr val="000000"/>
                              </a:solidFill>
                              <a:latin typeface="Cambria Math" panose="02040503050406030204" pitchFamily="18" charset="0"/>
                            </a:rPr>
                            <m:t>2</m:t>
                          </m:r>
                        </m:den>
                      </m:f>
                    </m:sup>
                  </m:sSup>
                  <m:sSup>
                    <m:e>
                      <m:d>
                        <m:dPr>
                          <m:ctrlPr>
                            <a:rPr xmlns:a="http://schemas.openxmlformats.org/drawingml/2006/main" sz="3200" i="1">
                              <a:solidFill>
                                <a:srgbClr val="000000"/>
                              </a:solidFill>
                              <a:latin typeface="Cambria Math" panose="02040503050406030204" pitchFamily="18" charset="0"/>
                            </a:rPr>
                          </m:ctrlPr>
                        </m:dPr>
                        <m:e>
                          <m:f>
                            <m:fPr>
                              <m:ctrlPr>
                                <a:rPr xmlns:a="http://schemas.openxmlformats.org/drawingml/2006/main" sz="3200" i="1">
                                  <a:solidFill>
                                    <a:srgbClr val="000000"/>
                                  </a:solidFill>
                                  <a:latin typeface="Cambria Math" panose="02040503050406030204" pitchFamily="18" charset="0"/>
                                </a:rPr>
                              </m:ctrlPr>
                              <m:type m:val="bar"/>
                            </m:fPr>
                            <m:num>
                              <m:sSubSup>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up>
                                  <m:r>
                                    <a:rPr xmlns:a="http://schemas.openxmlformats.org/drawingml/2006/main" sz="3200" i="1">
                                      <a:solidFill>
                                        <a:srgbClr val="000000"/>
                                      </a:solidFill>
                                      <a:latin typeface="Cambria Math" panose="02040503050406030204" pitchFamily="18" charset="0"/>
                                    </a:rPr>
                                    <m:t>′</m:t>
                                  </m:r>
                                </m:sup>
                              </m:sSubSup>
                              <m:r>
                                <a:rPr xmlns:a="http://schemas.openxmlformats.org/drawingml/2006/main" sz="3200" i="1">
                                  <a:solidFill>
                                    <a:srgbClr val="000000"/>
                                  </a:solidFill>
                                  <a:latin typeface="Cambria Math" panose="02040503050406030204" pitchFamily="18" charset="0"/>
                                </a:rPr>
                                <m:t>s</m:t>
                              </m:r>
                            </m:num>
                            <m:den>
                              <m:r>
                                <a:rPr xmlns:a="http://schemas.openxmlformats.org/drawingml/2006/main" sz="3200" i="1">
                                  <a:solidFill>
                                    <a:srgbClr val="000000"/>
                                  </a:solidFill>
                                  <a:latin typeface="Cambria Math" panose="02040503050406030204" pitchFamily="18" charset="0"/>
                                </a:rPr>
                                <m:t>2</m:t>
                              </m:r>
                            </m:den>
                          </m:f>
                        </m:e>
                      </m:d>
                    </m:e>
                    <m:sup>
                      <m:sSub>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2</m:t>
                      </m:r>
                    </m:sup>
                  </m:sSup>
                  <m:f>
                    <m:fPr>
                      <m:ctrlPr>
                        <a:rPr xmlns:a="http://schemas.openxmlformats.org/drawingml/2006/main" sz="3200" i="1">
                          <a:solidFill>
                            <a:srgbClr val="000000"/>
                          </a:solidFill>
                          <a:latin typeface="Cambria Math" panose="02040503050406030204" pitchFamily="18" charset="0"/>
                        </a:rPr>
                      </m:ctrlPr>
                      <m:type m:val="bar"/>
                    </m:fPr>
                    <m:num>
                      <m:r>
                        <m:rPr>
                          <m:sty m:val="p"/>
                        </m:rPr>
                        <a:rPr xmlns:a="http://schemas.openxmlformats.org/drawingml/2006/main" sz="3200" i="1">
                          <a:solidFill>
                            <a:srgbClr val="000000"/>
                          </a:solidFill>
                          <a:latin typeface="Cambria Math" panose="02040503050406030204" pitchFamily="18" charset="0"/>
                        </a:rPr>
                        <m:t>Γ</m:t>
                      </m:r>
                      <m:d>
                        <m:dPr>
                          <m:ctrlPr>
                            <a:rPr xmlns:a="http://schemas.openxmlformats.org/drawingml/2006/main" sz="3200" i="1">
                              <a:solidFill>
                                <a:srgbClr val="000000"/>
                              </a:solidFill>
                              <a:latin typeface="Cambria Math" panose="02040503050406030204" pitchFamily="18" charset="0"/>
                            </a:rPr>
                          </m:ctrlPr>
                          <m:begChr m:val="["/>
                          <m:endChr m:val="]"/>
                        </m:dPr>
                        <m:e>
                          <m:r>
                            <a:rPr xmlns:a="http://schemas.openxmlformats.org/drawingml/2006/main" sz="3200" i="1">
                              <a:solidFill>
                                <a:srgbClr val="000000"/>
                              </a:solidFill>
                              <a:latin typeface="Cambria Math" panose="02040503050406030204" pitchFamily="18" charset="0"/>
                            </a:rPr>
                            <m:t>3</m:t>
                          </m:r>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sSub>
                                <m:e>
                                  <m:r>
                                    <a:rPr xmlns:a="http://schemas.openxmlformats.org/drawingml/2006/main" sz="3200" i="1">
                                      <a:solidFill>
                                        <a:srgbClr val="000000"/>
                                      </a:solidFill>
                                      <a:latin typeface="Cambria Math" panose="02040503050406030204" pitchFamily="18" charset="0"/>
                                    </a:rPr>
                                    <m:t>χ</m:t>
                                  </m:r>
                                </m:e>
                                <m:sub>
                                  <m:r>
                                    <a:rPr xmlns:a="http://schemas.openxmlformats.org/drawingml/2006/main" sz="3200" i="1">
                                      <a:solidFill>
                                        <a:srgbClr val="000000"/>
                                      </a:solidFill>
                                      <a:latin typeface="Cambria Math" panose="02040503050406030204" pitchFamily="18" charset="0"/>
                                    </a:rPr>
                                    <m:t>g</m:t>
                                  </m:r>
                                </m:sub>
                              </m:sSub>
                            </m:num>
                            <m:den>
                              <m:r>
                                <a:rPr xmlns:a="http://schemas.openxmlformats.org/drawingml/2006/main" sz="3200" i="1">
                                  <a:solidFill>
                                    <a:srgbClr val="000000"/>
                                  </a:solidFill>
                                  <a:latin typeface="Cambria Math" panose="02040503050406030204" pitchFamily="18" charset="0"/>
                                </a:rPr>
                                <m:t>2</m:t>
                              </m:r>
                            </m:den>
                          </m:f>
                        </m:e>
                      </m:d>
                      <m:r>
                        <m:rPr>
                          <m:sty m:val="p"/>
                        </m:rPr>
                        <a:rPr xmlns:a="http://schemas.openxmlformats.org/drawingml/2006/main" sz="3200" i="1">
                          <a:solidFill>
                            <a:srgbClr val="000000"/>
                          </a:solidFill>
                          <a:latin typeface="Cambria Math" panose="02040503050406030204" pitchFamily="18" charset="0"/>
                        </a:rPr>
                        <m:t>Γ</m:t>
                      </m:r>
                      <m:d>
                        <m:dPr>
                          <m:ctrlPr>
                            <a:rPr xmlns:a="http://schemas.openxmlformats.org/drawingml/2006/main" sz="3200" i="1">
                              <a:solidFill>
                                <a:srgbClr val="000000"/>
                              </a:solidFill>
                              <a:latin typeface="Cambria Math" panose="02040503050406030204" pitchFamily="18" charset="0"/>
                            </a:rPr>
                          </m:ctrlPr>
                          <m:begChr m:val="["/>
                          <m:endChr m:val="]"/>
                        </m:dPr>
                        <m:e>
                          <m:r>
                            <a:rPr xmlns:a="http://schemas.openxmlformats.org/drawingml/2006/main" sz="3200" i="1">
                              <a:solidFill>
                                <a:srgbClr val="000000"/>
                              </a:solidFill>
                              <a:latin typeface="Cambria Math" panose="02040503050406030204" pitchFamily="18" charset="0"/>
                            </a:rPr>
                            <m:t>1</m:t>
                          </m:r>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sSub>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t</m:t>
                              </m:r>
                              <m:r>
                                <a:rPr xmlns:a="http://schemas.openxmlformats.org/drawingml/2006/main" sz="3200" i="1">
                                  <a:solidFill>
                                    <a:srgbClr val="000000"/>
                                  </a:solidFill>
                                  <a:latin typeface="Cambria Math" panose="02040503050406030204" pitchFamily="18" charset="0"/>
                                </a:rPr>
                                <m:t>)</m:t>
                              </m:r>
                            </m:num>
                            <m:den>
                              <m:r>
                                <a:rPr xmlns:a="http://schemas.openxmlformats.org/drawingml/2006/main" sz="3200" i="1">
                                  <a:solidFill>
                                    <a:srgbClr val="000000"/>
                                  </a:solidFill>
                                  <a:latin typeface="Cambria Math" panose="02040503050406030204" pitchFamily="18" charset="0"/>
                                </a:rPr>
                                <m:t>2</m:t>
                              </m:r>
                            </m:den>
                          </m:f>
                        </m:e>
                      </m:d>
                    </m:num>
                    <m:den>
                      <m:r>
                        <m:rPr>
                          <m:sty m:val="p"/>
                        </m:rPr>
                        <a:rPr xmlns:a="http://schemas.openxmlformats.org/drawingml/2006/main" sz="3200" i="1">
                          <a:solidFill>
                            <a:srgbClr val="000000"/>
                          </a:solidFill>
                          <a:latin typeface="Cambria Math" panose="02040503050406030204" pitchFamily="18" charset="0"/>
                        </a:rPr>
                        <m:t>Γ</m:t>
                      </m:r>
                      <m:d>
                        <m:dPr>
                          <m:ctrlPr>
                            <a:rPr xmlns:a="http://schemas.openxmlformats.org/drawingml/2006/main" sz="3200" i="1">
                              <a:solidFill>
                                <a:srgbClr val="000000"/>
                              </a:solidFill>
                              <a:latin typeface="Cambria Math" panose="02040503050406030204" pitchFamily="18" charset="0"/>
                            </a:rPr>
                          </m:ctrlPr>
                          <m:begChr m:val="["/>
                          <m:endChr m:val="]"/>
                        </m:dPr>
                        <m:e>
                          <m:r>
                            <a:rPr xmlns:a="http://schemas.openxmlformats.org/drawingml/2006/main" sz="3200" i="1">
                              <a:solidFill>
                                <a:srgbClr val="000000"/>
                              </a:solidFill>
                              <a:latin typeface="Cambria Math" panose="02040503050406030204" pitchFamily="18" charset="0"/>
                            </a:rPr>
                            <m:t>2</m:t>
                          </m:r>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sSub>
                                <m:e>
                                  <m:r>
                                    <a:rPr xmlns:a="http://schemas.openxmlformats.org/drawingml/2006/main" sz="3200" i="1">
                                      <a:solidFill>
                                        <a:srgbClr val="000000"/>
                                      </a:solidFill>
                                      <a:latin typeface="Cambria Math" panose="02040503050406030204" pitchFamily="18" charset="0"/>
                                    </a:rPr>
                                    <m:t>χ</m:t>
                                  </m:r>
                                </m:e>
                                <m:sub>
                                  <m:r>
                                    <a:rPr xmlns:a="http://schemas.openxmlformats.org/drawingml/2006/main" sz="3200" i="1">
                                      <a:solidFill>
                                        <a:srgbClr val="000000"/>
                                      </a:solidFill>
                                      <a:latin typeface="Cambria Math" panose="02040503050406030204" pitchFamily="18" charset="0"/>
                                    </a:rPr>
                                    <m:t>g</m:t>
                                  </m:r>
                                </m:sub>
                              </m:sSub>
                            </m:num>
                            <m:den>
                              <m:r>
                                <a:rPr xmlns:a="http://schemas.openxmlformats.org/drawingml/2006/main" sz="3200" i="1">
                                  <a:solidFill>
                                    <a:srgbClr val="000000"/>
                                  </a:solidFill>
                                  <a:latin typeface="Cambria Math" panose="02040503050406030204" pitchFamily="18" charset="0"/>
                                </a:rPr>
                                <m:t>2</m:t>
                              </m:r>
                            </m:den>
                          </m:f>
                          <m:r>
                            <a:rPr xmlns:a="http://schemas.openxmlformats.org/drawingml/2006/main" sz="3200" i="1">
                              <a:solidFill>
                                <a:srgbClr val="000000"/>
                              </a:solidFill>
                              <a:latin typeface="Cambria Math" panose="02040503050406030204" pitchFamily="18" charset="0"/>
                            </a:rPr>
                            <m:t>+</m:t>
                          </m:r>
                          <m:f>
                            <m:fPr>
                              <m:ctrlPr>
                                <a:rPr xmlns:a="http://schemas.openxmlformats.org/drawingml/2006/main" sz="3200" i="1">
                                  <a:solidFill>
                                    <a:srgbClr val="000000"/>
                                  </a:solidFill>
                                  <a:latin typeface="Cambria Math" panose="02040503050406030204" pitchFamily="18" charset="0"/>
                                </a:rPr>
                              </m:ctrlPr>
                              <m:type m:val="bar"/>
                            </m:fPr>
                            <m:num>
                              <m:sSub>
                                <m:e>
                                  <m:r>
                                    <a:rPr xmlns:a="http://schemas.openxmlformats.org/drawingml/2006/main" sz="3200" i="1">
                                      <a:solidFill>
                                        <a:srgbClr val="000000"/>
                                      </a:solidFill>
                                      <a:latin typeface="Cambria Math" panose="02040503050406030204" pitchFamily="18" charset="0"/>
                                    </a:rPr>
                                    <m:t>α</m:t>
                                  </m:r>
                                </m:e>
                                <m:sub>
                                  <m:r>
                                    <a:rPr xmlns:a="http://schemas.openxmlformats.org/drawingml/2006/main" sz="3200" i="1">
                                      <a:solidFill>
                                        <a:srgbClr val="000000"/>
                                      </a:solidFill>
                                      <a:latin typeface="Cambria Math" panose="02040503050406030204" pitchFamily="18" charset="0"/>
                                    </a:rPr>
                                    <m:t>g</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t</m:t>
                              </m:r>
                              <m:r>
                                <a:rPr xmlns:a="http://schemas.openxmlformats.org/drawingml/2006/main" sz="3200" i="1">
                                  <a:solidFill>
                                    <a:srgbClr val="000000"/>
                                  </a:solidFill>
                                  <a:latin typeface="Cambria Math" panose="02040503050406030204" pitchFamily="18" charset="0"/>
                                </a:rPr>
                                <m:t>)</m:t>
                              </m:r>
                            </m:num>
                            <m:den>
                              <m:r>
                                <a:rPr xmlns:a="http://schemas.openxmlformats.org/drawingml/2006/main" sz="3200" i="1">
                                  <a:solidFill>
                                    <a:srgbClr val="000000"/>
                                  </a:solidFill>
                                  <a:latin typeface="Cambria Math" panose="02040503050406030204" pitchFamily="18" charset="0"/>
                                </a:rPr>
                                <m:t>2</m:t>
                              </m:r>
                            </m:den>
                          </m:f>
                        </m:e>
                      </m:d>
                    </m:den>
                  </m:f>
                </m:oMath>
              </m:oMathPara>
            </a14:m>
            <a:endParaRPr sz="3200"/>
          </a:p>
        </p:txBody>
      </p:sp>
      <p:sp>
        <p:nvSpPr>
          <p:cNvPr id="205" name="The propagator of the massive spin-2 glueball needs to be Reggeized as"/>
          <p:cNvSpPr txBox="1"/>
          <p:nvPr/>
        </p:nvSpPr>
        <p:spPr>
          <a:xfrm>
            <a:off x="1349011" y="9467403"/>
            <a:ext cx="15627579"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The propagator of the massive spin-2 glueball needs to be Reggeized as</a:t>
            </a:r>
          </a:p>
        </p:txBody>
      </p:sp>
      <p:sp>
        <p:nvSpPr>
          <p:cNvPr id="206" name="where"/>
          <p:cNvSpPr txBox="1"/>
          <p:nvPr/>
        </p:nvSpPr>
        <p:spPr>
          <a:xfrm>
            <a:off x="2352846" y="12475629"/>
            <a:ext cx="7458919" cy="819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pPr>
            <a:r>
              <a:t>where </a:t>
            </a:r>
            <a14:m>
              <m:oMath>
                <m:sSub>
                  <m:e>
                    <m:r>
                      <a:rPr xmlns:a="http://schemas.openxmlformats.org/drawingml/2006/main" sz="4000" i="1">
                        <a:solidFill>
                          <a:srgbClr val="000000"/>
                        </a:solidFill>
                        <a:latin typeface="Cambria Math" panose="02040503050406030204" pitchFamily="18" charset="0"/>
                      </a:rPr>
                      <m:t>χ</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s</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oMath>
            </a14:m>
          </a:p>
        </p:txBody>
      </p:sp>
      <p:sp>
        <p:nvSpPr>
          <p:cNvPr id="207" name="The vertex of glueball-proton-proton in the Regge limit is"/>
          <p:cNvSpPr txBox="1"/>
          <p:nvPr/>
        </p:nvSpPr>
        <p:spPr>
          <a:xfrm>
            <a:off x="1390959" y="2070483"/>
            <a:ext cx="22015051" cy="12876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t>The vertex of glueball-proton-proton in the Regge limit is </a:t>
            </a:r>
            <a14:m>
              <m:oMath>
                <m:sSubSup>
                  <m:e>
                    <m:r>
                      <m:rPr>
                        <m:sty m:val="p"/>
                      </m:rPr>
                      <a:rPr xmlns:a="http://schemas.openxmlformats.org/drawingml/2006/main" sz="4000" i="1">
                        <a:solidFill>
                          <a:srgbClr val="000000"/>
                        </a:solidFill>
                        <a:latin typeface="Cambria Math" panose="02040503050406030204" pitchFamily="18" charset="0"/>
                      </a:rPr>
                      <m:t>Γ</m:t>
                    </m:r>
                  </m:e>
                  <m:sub>
                    <m:r>
                      <a:rPr xmlns:a="http://schemas.openxmlformats.org/drawingml/2006/main" sz="4000" i="1">
                        <a:solidFill>
                          <a:srgbClr val="000000"/>
                        </a:solidFill>
                        <a:latin typeface="Cambria Math" panose="02040503050406030204" pitchFamily="18" charset="0"/>
                      </a:rPr>
                      <m:t>g</m:t>
                    </m:r>
                  </m:sub>
                  <m:sup>
                    <m:r>
                      <a:rPr xmlns:a="http://schemas.openxmlformats.org/drawingml/2006/main" sz="4000" i="1">
                        <a:solidFill>
                          <a:srgbClr val="000000"/>
                        </a:solidFill>
                        <a:latin typeface="Cambria Math" panose="02040503050406030204" pitchFamily="18" charset="0"/>
                      </a:rPr>
                      <m:t>μ</m:t>
                    </m:r>
                    <m:r>
                      <a:rPr xmlns:a="http://schemas.openxmlformats.org/drawingml/2006/main" sz="4000" i="1">
                        <a:solidFill>
                          <a:srgbClr val="000000"/>
                        </a:solidFill>
                        <a:latin typeface="Cambria Math" panose="02040503050406030204" pitchFamily="18" charset="0"/>
                      </a:rPr>
                      <m:t>ν</m:t>
                    </m:r>
                  </m:sup>
                </m:sSubSup>
                <m:r>
                  <a:rPr xmlns:a="http://schemas.openxmlformats.org/drawingml/2006/main" sz="4000" i="1">
                    <a:solidFill>
                      <a:srgbClr val="000000"/>
                    </a:solidFill>
                    <a:latin typeface="Cambria Math" panose="02040503050406030204" pitchFamily="18" charset="0"/>
                  </a:rPr>
                  <m:t>=</m:t>
                </m:r>
                <m:f>
                  <m:fPr>
                    <m:ctrlPr>
                      <a:rPr xmlns:a="http://schemas.openxmlformats.org/drawingml/2006/main" sz="4000" i="1">
                        <a:solidFill>
                          <a:srgbClr val="000000"/>
                        </a:solidFill>
                        <a:latin typeface="Cambria Math" panose="02040503050406030204" pitchFamily="18" charset="0"/>
                      </a:rPr>
                    </m:ctrlPr>
                    <m:type m:val="bar"/>
                  </m:fPr>
                  <m:num>
                    <m:sSub>
                      <m:e>
                        <m:r>
                          <a:rPr xmlns:a="http://schemas.openxmlformats.org/drawingml/2006/main" sz="4000" i="1">
                            <a:solidFill>
                              <a:srgbClr val="000000"/>
                            </a:solidFill>
                            <a:latin typeface="Cambria Math" panose="02040503050406030204" pitchFamily="18" charset="0"/>
                          </a:rPr>
                          <m:t>λ</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A</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num>
                  <m:den>
                    <m:r>
                      <a:rPr xmlns:a="http://schemas.openxmlformats.org/drawingml/2006/main" sz="4000" i="1">
                        <a:solidFill>
                          <a:srgbClr val="000000"/>
                        </a:solidFill>
                        <a:latin typeface="Cambria Math" panose="02040503050406030204" pitchFamily="18" charset="0"/>
                      </a:rPr>
                      <m:t>2</m:t>
                    </m:r>
                  </m:den>
                </m:f>
                <m:r>
                  <a:rPr xmlns:a="http://schemas.openxmlformats.org/drawingml/2006/main" sz="4000" i="1">
                    <a:solidFill>
                      <a:srgbClr val="000000"/>
                    </a:solidFill>
                    <a:latin typeface="Cambria Math" panose="02040503050406030204" pitchFamily="18" charset="0"/>
                  </a:rPr>
                  <m:t>(</m:t>
                </m:r>
                <m:sSup>
                  <m:e>
                    <m:r>
                      <a:rPr xmlns:a="http://schemas.openxmlformats.org/drawingml/2006/main" sz="4000" i="1">
                        <a:solidFill>
                          <a:srgbClr val="000000"/>
                        </a:solidFill>
                        <a:latin typeface="Cambria Math" panose="02040503050406030204" pitchFamily="18" charset="0"/>
                      </a:rPr>
                      <m:t>γ</m:t>
                    </m:r>
                  </m:e>
                  <m:sup>
                    <m:r>
                      <a:rPr xmlns:a="http://schemas.openxmlformats.org/drawingml/2006/main" sz="4000" i="1">
                        <a:solidFill>
                          <a:srgbClr val="000000"/>
                        </a:solidFill>
                        <a:latin typeface="Cambria Math" panose="02040503050406030204" pitchFamily="18" charset="0"/>
                      </a:rPr>
                      <m:t>μ</m:t>
                    </m:r>
                  </m:sup>
                </m:sSup>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p</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p</m:t>
                    </m:r>
                  </m:e>
                  <m:sub>
                    <m:r>
                      <a:rPr xmlns:a="http://schemas.openxmlformats.org/drawingml/2006/main" sz="4000" i="1">
                        <a:solidFill>
                          <a:srgbClr val="000000"/>
                        </a:solidFill>
                        <a:latin typeface="Cambria Math" panose="02040503050406030204" pitchFamily="18" charset="0"/>
                      </a:rPr>
                      <m:t>3</m:t>
                    </m:r>
                  </m:sub>
                </m:sSub>
                <m:sSup>
                  <m:e>
                    <m:r>
                      <a:rPr xmlns:a="http://schemas.openxmlformats.org/drawingml/2006/main" sz="4000" i="1">
                        <a:solidFill>
                          <a:srgbClr val="000000"/>
                        </a:solidFill>
                        <a:latin typeface="Cambria Math" panose="02040503050406030204" pitchFamily="18" charset="0"/>
                      </a:rPr>
                      <m:t>)</m:t>
                    </m:r>
                  </m:e>
                  <m:sup>
                    <m:r>
                      <a:rPr xmlns:a="http://schemas.openxmlformats.org/drawingml/2006/main" sz="4000" i="1">
                        <a:solidFill>
                          <a:srgbClr val="000000"/>
                        </a:solidFill>
                        <a:latin typeface="Cambria Math" panose="02040503050406030204" pitchFamily="18" charset="0"/>
                      </a:rPr>
                      <m:t>ν</m:t>
                    </m:r>
                  </m:sup>
                </m:sSup>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2</m:t>
                </m:r>
                <m:r>
                  <a:rPr xmlns:a="http://schemas.openxmlformats.org/drawingml/2006/main" sz="4000" i="1">
                    <a:solidFill>
                      <a:srgbClr val="000000"/>
                    </a:solidFill>
                    <a:latin typeface="Cambria Math" panose="02040503050406030204" pitchFamily="18" charset="0"/>
                  </a:rPr>
                  <m:t>+</m:t>
                </m:r>
                <m:sSup>
                  <m:e>
                    <m:r>
                      <a:rPr xmlns:a="http://schemas.openxmlformats.org/drawingml/2006/main" sz="4000" i="1">
                        <a:solidFill>
                          <a:srgbClr val="000000"/>
                        </a:solidFill>
                        <a:latin typeface="Cambria Math" panose="02040503050406030204" pitchFamily="18" charset="0"/>
                      </a:rPr>
                      <m:t>γ</m:t>
                    </m:r>
                  </m:e>
                  <m:sup>
                    <m:r>
                      <a:rPr xmlns:a="http://schemas.openxmlformats.org/drawingml/2006/main" sz="4000" i="1">
                        <a:solidFill>
                          <a:srgbClr val="000000"/>
                        </a:solidFill>
                        <a:latin typeface="Cambria Math" panose="02040503050406030204" pitchFamily="18" charset="0"/>
                      </a:rPr>
                      <m:t>ν</m:t>
                    </m:r>
                  </m:sup>
                </m:sSup>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p</m:t>
                    </m:r>
                  </m:e>
                  <m:sub>
                    <m:r>
                      <a:rPr xmlns:a="http://schemas.openxmlformats.org/drawingml/2006/main" sz="4000" i="1">
                        <a:solidFill>
                          <a:srgbClr val="000000"/>
                        </a:solidFill>
                        <a:latin typeface="Cambria Math" panose="02040503050406030204" pitchFamily="18" charset="0"/>
                      </a:rPr>
                      <m:t>1</m:t>
                    </m:r>
                  </m:sub>
                </m:sSub>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p</m:t>
                    </m:r>
                  </m:e>
                  <m:sub>
                    <m:r>
                      <a:rPr xmlns:a="http://schemas.openxmlformats.org/drawingml/2006/main" sz="4000" i="1">
                        <a:solidFill>
                          <a:srgbClr val="000000"/>
                        </a:solidFill>
                        <a:latin typeface="Cambria Math" panose="02040503050406030204" pitchFamily="18" charset="0"/>
                      </a:rPr>
                      <m:t>3</m:t>
                    </m:r>
                  </m:sub>
                </m:sSub>
                <m:sSup>
                  <m:e>
                    <m:r>
                      <a:rPr xmlns:a="http://schemas.openxmlformats.org/drawingml/2006/main" sz="4000" i="1">
                        <a:solidFill>
                          <a:srgbClr val="000000"/>
                        </a:solidFill>
                        <a:latin typeface="Cambria Math" panose="02040503050406030204" pitchFamily="18" charset="0"/>
                      </a:rPr>
                      <m:t>)</m:t>
                    </m:r>
                  </m:e>
                  <m:sup>
                    <m:r>
                      <a:rPr xmlns:a="http://schemas.openxmlformats.org/drawingml/2006/main" sz="4000" i="1">
                        <a:solidFill>
                          <a:srgbClr val="000000"/>
                        </a:solidFill>
                        <a:latin typeface="Cambria Math" panose="02040503050406030204" pitchFamily="18" charset="0"/>
                      </a:rPr>
                      <m:t>μ</m:t>
                    </m:r>
                  </m:sup>
                </m:sSup>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2</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oMath>
            </a14:m>
          </a:p>
        </p:txBody>
      </p:sp>
      <p:sp>
        <p:nvSpPr>
          <p:cNvPr id="208" name="The massive spin-2 glueball propagator is"/>
          <p:cNvSpPr txBox="1"/>
          <p:nvPr/>
        </p:nvSpPr>
        <p:spPr>
          <a:xfrm>
            <a:off x="1339808" y="3261406"/>
            <a:ext cx="13130005" cy="1478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700"/>
            </a:pPr>
            <a:r>
              <a:t>The massive spin-2 glueball propagator is </a:t>
            </a:r>
            <a14:m>
              <m:oMath>
                <m:sSubSup>
                  <m:e>
                    <m:r>
                      <a:rPr xmlns:a="http://schemas.openxmlformats.org/drawingml/2006/main" sz="4000" i="1">
                        <a:solidFill>
                          <a:srgbClr val="000000"/>
                        </a:solidFill>
                        <a:latin typeface="Cambria Math" panose="02040503050406030204" pitchFamily="18" charset="0"/>
                      </a:rPr>
                      <m:t>D</m:t>
                    </m:r>
                  </m:e>
                  <m:sub>
                    <m:r>
                      <a:rPr xmlns:a="http://schemas.openxmlformats.org/drawingml/2006/main" sz="4000" i="1">
                        <a:solidFill>
                          <a:srgbClr val="000000"/>
                        </a:solidFill>
                        <a:latin typeface="Cambria Math" panose="02040503050406030204" pitchFamily="18" charset="0"/>
                      </a:rPr>
                      <m:t>α</m:t>
                    </m:r>
                    <m:r>
                      <a:rPr xmlns:a="http://schemas.openxmlformats.org/drawingml/2006/main" sz="4000" i="1">
                        <a:solidFill>
                          <a:srgbClr val="000000"/>
                        </a:solidFill>
                        <a:latin typeface="Cambria Math" panose="02040503050406030204" pitchFamily="18" charset="0"/>
                      </a:rPr>
                      <m:t>β</m:t>
                    </m:r>
                    <m:r>
                      <a:rPr xmlns:a="http://schemas.openxmlformats.org/drawingml/2006/main" sz="4000" i="1">
                        <a:solidFill>
                          <a:srgbClr val="000000"/>
                        </a:solidFill>
                        <a:latin typeface="Cambria Math" panose="02040503050406030204" pitchFamily="18" charset="0"/>
                      </a:rPr>
                      <m:t>γ</m:t>
                    </m:r>
                    <m:r>
                      <a:rPr xmlns:a="http://schemas.openxmlformats.org/drawingml/2006/main" sz="4000" i="1">
                        <a:solidFill>
                          <a:srgbClr val="000000"/>
                        </a:solidFill>
                        <a:latin typeface="Cambria Math" panose="02040503050406030204" pitchFamily="18" charset="0"/>
                      </a:rPr>
                      <m:t>δ</m:t>
                    </m:r>
                  </m:sub>
                  <m:sup>
                    <m:r>
                      <a:rPr xmlns:a="http://schemas.openxmlformats.org/drawingml/2006/main" sz="4000" i="1">
                        <a:solidFill>
                          <a:srgbClr val="000000"/>
                        </a:solidFill>
                        <a:latin typeface="Cambria Math" panose="02040503050406030204" pitchFamily="18" charset="0"/>
                      </a:rPr>
                      <m:t>g</m:t>
                    </m:r>
                  </m:sup>
                </m:sSubSup>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k</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f>
                  <m:fPr>
                    <m:ctrlPr>
                      <a:rPr xmlns:a="http://schemas.openxmlformats.org/drawingml/2006/main" sz="4000" i="1">
                        <a:solidFill>
                          <a:srgbClr val="000000"/>
                        </a:solidFill>
                        <a:latin typeface="Cambria Math" panose="02040503050406030204" pitchFamily="18" charset="0"/>
                      </a:rPr>
                    </m:ctrlPr>
                    <m:type m:val="bar"/>
                  </m:fPr>
                  <m:num>
                    <m:r>
                      <a:rPr xmlns:a="http://schemas.openxmlformats.org/drawingml/2006/main" sz="4000" i="1">
                        <a:solidFill>
                          <a:srgbClr val="000000"/>
                        </a:solidFill>
                        <a:latin typeface="Cambria Math" panose="02040503050406030204" pitchFamily="18" charset="0"/>
                      </a:rPr>
                      <m:t>i</m:t>
                    </m:r>
                    <m:sSub>
                      <m:e>
                        <m:r>
                          <a:rPr xmlns:a="http://schemas.openxmlformats.org/drawingml/2006/main" sz="4000" i="1">
                            <a:solidFill>
                              <a:srgbClr val="000000"/>
                            </a:solidFill>
                            <a:latin typeface="Cambria Math" panose="02040503050406030204" pitchFamily="18" charset="0"/>
                          </a:rPr>
                          <m:t>d</m:t>
                        </m:r>
                      </m:e>
                      <m:sub>
                        <m:r>
                          <a:rPr xmlns:a="http://schemas.openxmlformats.org/drawingml/2006/main" sz="4000" i="1">
                            <a:solidFill>
                              <a:srgbClr val="000000"/>
                            </a:solidFill>
                            <a:latin typeface="Cambria Math" panose="02040503050406030204" pitchFamily="18" charset="0"/>
                          </a:rPr>
                          <m:t>α</m:t>
                        </m:r>
                        <m:r>
                          <a:rPr xmlns:a="http://schemas.openxmlformats.org/drawingml/2006/main" sz="4000" i="1">
                            <a:solidFill>
                              <a:srgbClr val="000000"/>
                            </a:solidFill>
                            <a:latin typeface="Cambria Math" panose="02040503050406030204" pitchFamily="18" charset="0"/>
                          </a:rPr>
                          <m:t>β</m:t>
                        </m:r>
                        <m:r>
                          <a:rPr xmlns:a="http://schemas.openxmlformats.org/drawingml/2006/main" sz="4000" i="1">
                            <a:solidFill>
                              <a:srgbClr val="000000"/>
                            </a:solidFill>
                            <a:latin typeface="Cambria Math" panose="02040503050406030204" pitchFamily="18" charset="0"/>
                          </a:rPr>
                          <m:t>γ</m:t>
                        </m:r>
                        <m:r>
                          <a:rPr xmlns:a="http://schemas.openxmlformats.org/drawingml/2006/main" sz="4000" i="1">
                            <a:solidFill>
                              <a:srgbClr val="000000"/>
                            </a:solidFill>
                            <a:latin typeface="Cambria Math" panose="02040503050406030204" pitchFamily="18" charset="0"/>
                          </a:rPr>
                          <m:t>δ</m:t>
                        </m:r>
                      </m:sub>
                    </m:sSub>
                  </m:num>
                  <m:den>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sSubSup>
                      <m:e>
                        <m:r>
                          <a:rPr xmlns:a="http://schemas.openxmlformats.org/drawingml/2006/main" sz="4000" i="1">
                            <a:solidFill>
                              <a:srgbClr val="000000"/>
                            </a:solidFill>
                            <a:latin typeface="Cambria Math" panose="02040503050406030204" pitchFamily="18" charset="0"/>
                          </a:rPr>
                          <m:t>m</m:t>
                        </m:r>
                      </m:e>
                      <m:sub>
                        <m:r>
                          <a:rPr xmlns:a="http://schemas.openxmlformats.org/drawingml/2006/main" sz="4000" i="1">
                            <a:solidFill>
                              <a:srgbClr val="000000"/>
                            </a:solidFill>
                            <a:latin typeface="Cambria Math" panose="02040503050406030204" pitchFamily="18" charset="0"/>
                          </a:rPr>
                          <m:t>g</m:t>
                        </m:r>
                      </m:sub>
                      <m:sup>
                        <m:r>
                          <a:rPr xmlns:a="http://schemas.openxmlformats.org/drawingml/2006/main" sz="4000" i="1">
                            <a:solidFill>
                              <a:srgbClr val="000000"/>
                            </a:solidFill>
                            <a:latin typeface="Cambria Math" panose="02040503050406030204" pitchFamily="18" charset="0"/>
                          </a:rPr>
                          <m:t>2</m:t>
                        </m:r>
                      </m:sup>
                    </m:sSubSup>
                  </m:den>
                </m:f>
                <m:r>
                  <a:rPr xmlns:a="http://schemas.openxmlformats.org/drawingml/2006/main" sz="4000" i="1">
                    <a:solidFill>
                      <a:srgbClr val="000000"/>
                    </a:solidFill>
                    <a:latin typeface="Cambria Math" panose="02040503050406030204" pitchFamily="18" charset="0"/>
                  </a:rPr>
                  <m:t>.</m:t>
                </m:r>
              </m:oMath>
            </a14:m>
          </a:p>
        </p:txBody>
      </p:sp>
      <p:sp>
        <p:nvSpPr>
          <p:cNvPr id="209" name="The vector meson propagator can be written as"/>
          <p:cNvSpPr txBox="1"/>
          <p:nvPr/>
        </p:nvSpPr>
        <p:spPr>
          <a:xfrm>
            <a:off x="1248826" y="4562802"/>
            <a:ext cx="14664124" cy="13048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t>The vector meson propagator can be written as </a:t>
            </a:r>
            <a14:m>
              <m:oMath>
                <m:sSubSup>
                  <m:e>
                    <m:r>
                      <a:rPr xmlns:a="http://schemas.openxmlformats.org/drawingml/2006/main" sz="4000" i="1">
                        <a:solidFill>
                          <a:srgbClr val="000000"/>
                        </a:solidFill>
                        <a:latin typeface="Cambria Math" panose="02040503050406030204" pitchFamily="18" charset="0"/>
                      </a:rPr>
                      <m:t>D</m:t>
                    </m:r>
                  </m:e>
                  <m:sub>
                    <m:r>
                      <a:rPr xmlns:a="http://schemas.openxmlformats.org/drawingml/2006/main" sz="4000" i="1">
                        <a:solidFill>
                          <a:srgbClr val="000000"/>
                        </a:solidFill>
                        <a:latin typeface="Cambria Math" panose="02040503050406030204" pitchFamily="18" charset="0"/>
                      </a:rPr>
                      <m:t>μ</m:t>
                    </m:r>
                    <m:r>
                      <a:rPr xmlns:a="http://schemas.openxmlformats.org/drawingml/2006/main" sz="4000" i="1">
                        <a:solidFill>
                          <a:srgbClr val="000000"/>
                        </a:solidFill>
                        <a:latin typeface="Cambria Math" panose="02040503050406030204" pitchFamily="18" charset="0"/>
                      </a:rPr>
                      <m:t>ν</m:t>
                    </m:r>
                  </m:sub>
                  <m:sup>
                    <m:r>
                      <a:rPr xmlns:a="http://schemas.openxmlformats.org/drawingml/2006/main" sz="4000" i="1">
                        <a:solidFill>
                          <a:srgbClr val="000000"/>
                        </a:solidFill>
                        <a:latin typeface="Cambria Math" panose="02040503050406030204" pitchFamily="18" charset="0"/>
                      </a:rPr>
                      <m:t>v</m:t>
                    </m:r>
                  </m:sup>
                </m:sSubSup>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k</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f>
                  <m:fPr>
                    <m:ctrlPr>
                      <a:rPr xmlns:a="http://schemas.openxmlformats.org/drawingml/2006/main" sz="4000" i="1">
                        <a:solidFill>
                          <a:srgbClr val="000000"/>
                        </a:solidFill>
                        <a:latin typeface="Cambria Math" panose="02040503050406030204" pitchFamily="18" charset="0"/>
                      </a:rPr>
                    </m:ctrlPr>
                    <m:type m:val="bar"/>
                  </m:fPr>
                  <m:num>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i</m:t>
                    </m:r>
                  </m:num>
                  <m:den>
                    <m:r>
                      <a:rPr xmlns:a="http://schemas.openxmlformats.org/drawingml/2006/main" sz="4000" i="1">
                        <a:solidFill>
                          <a:srgbClr val="000000"/>
                        </a:solidFill>
                        <a:latin typeface="Cambria Math" panose="02040503050406030204" pitchFamily="18" charset="0"/>
                      </a:rPr>
                      <m:t>t</m:t>
                    </m:r>
                    <m:r>
                      <a:rPr xmlns:a="http://schemas.openxmlformats.org/drawingml/2006/main" sz="4000" i="1">
                        <a:solidFill>
                          <a:srgbClr val="000000"/>
                        </a:solidFill>
                        <a:latin typeface="Cambria Math" panose="02040503050406030204" pitchFamily="18" charset="0"/>
                      </a:rPr>
                      <m:t>-</m:t>
                    </m:r>
                    <m:sSub>
                      <m:e>
                        <m:r>
                          <a:rPr xmlns:a="http://schemas.openxmlformats.org/drawingml/2006/main" sz="4000" i="1">
                            <a:solidFill>
                              <a:srgbClr val="000000"/>
                            </a:solidFill>
                            <a:latin typeface="Cambria Math" panose="02040503050406030204" pitchFamily="18" charset="0"/>
                          </a:rPr>
                          <m:t>m</m:t>
                        </m:r>
                      </m:e>
                      <m:sub>
                        <m:r>
                          <a:rPr xmlns:a="http://schemas.openxmlformats.org/drawingml/2006/main" sz="4000" i="1">
                            <a:solidFill>
                              <a:srgbClr val="000000"/>
                            </a:solidFill>
                            <a:latin typeface="Cambria Math" panose="02040503050406030204" pitchFamily="18" charset="0"/>
                          </a:rPr>
                          <m:t>v</m:t>
                        </m:r>
                      </m:sub>
                    </m:sSub>
                  </m:den>
                </m:f>
                <m:sSub>
                  <m:e>
                    <m:r>
                      <a:rPr xmlns:a="http://schemas.openxmlformats.org/drawingml/2006/main" sz="4000" i="1">
                        <a:solidFill>
                          <a:srgbClr val="000000"/>
                        </a:solidFill>
                        <a:latin typeface="Cambria Math" panose="02040503050406030204" pitchFamily="18" charset="0"/>
                      </a:rPr>
                      <m:t>η</m:t>
                    </m:r>
                  </m:e>
                  <m:sub>
                    <m:r>
                      <a:rPr xmlns:a="http://schemas.openxmlformats.org/drawingml/2006/main" sz="4000" i="1">
                        <a:solidFill>
                          <a:srgbClr val="000000"/>
                        </a:solidFill>
                        <a:latin typeface="Cambria Math" panose="02040503050406030204" pitchFamily="18" charset="0"/>
                      </a:rPr>
                      <m:t>μ</m:t>
                    </m:r>
                    <m:r>
                      <a:rPr xmlns:a="http://schemas.openxmlformats.org/drawingml/2006/main" sz="4000" i="1">
                        <a:solidFill>
                          <a:srgbClr val="000000"/>
                        </a:solidFill>
                        <a:latin typeface="Cambria Math" panose="02040503050406030204" pitchFamily="18" charset="0"/>
                      </a:rPr>
                      <m:t>ν</m:t>
                    </m:r>
                  </m:sub>
                </m:sSub>
                <m:r>
                  <a:rPr xmlns:a="http://schemas.openxmlformats.org/drawingml/2006/main" sz="4000" i="1">
                    <a:solidFill>
                      <a:srgbClr val="000000"/>
                    </a:solidFill>
                    <a:latin typeface="Cambria Math" panose="02040503050406030204" pitchFamily="18" charset="0"/>
                  </a:rPr>
                  <m:t>.</m:t>
                </m:r>
              </m:oMath>
            </a14:m>
            <a:r>
              <a:t> </a:t>
            </a:r>
          </a:p>
        </p:txBody>
      </p:sp>
      <p:sp>
        <p:nvSpPr>
          <p:cNvPr id="210" name="The vector-proton-proton vertex is"/>
          <p:cNvSpPr txBox="1"/>
          <p:nvPr/>
        </p:nvSpPr>
        <p:spPr>
          <a:xfrm>
            <a:off x="1337496" y="6004386"/>
            <a:ext cx="10403424" cy="80347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t>The vector-proton-proton vertex is </a:t>
            </a:r>
            <a14:m>
              <m:oMath>
                <m:sSubSup>
                  <m:e>
                    <m:r>
                      <m:rPr>
                        <m:sty m:val="p"/>
                      </m:rPr>
                      <a:rPr xmlns:a="http://schemas.openxmlformats.org/drawingml/2006/main" sz="4000" i="1">
                        <a:solidFill>
                          <a:srgbClr val="000000"/>
                        </a:solidFill>
                        <a:latin typeface="Cambria Math" panose="02040503050406030204" pitchFamily="18" charset="0"/>
                      </a:rPr>
                      <m:t>Γ</m:t>
                    </m:r>
                  </m:e>
                  <m:sub>
                    <m:r>
                      <a:rPr xmlns:a="http://schemas.openxmlformats.org/drawingml/2006/main" sz="4000" i="1">
                        <a:solidFill>
                          <a:srgbClr val="000000"/>
                        </a:solidFill>
                        <a:latin typeface="Cambria Math" panose="02040503050406030204" pitchFamily="18" charset="0"/>
                      </a:rPr>
                      <m:t>v</m:t>
                    </m:r>
                  </m:sub>
                  <m:sup>
                    <m:r>
                      <a:rPr xmlns:a="http://schemas.openxmlformats.org/drawingml/2006/main" sz="4000" i="1">
                        <a:solidFill>
                          <a:srgbClr val="000000"/>
                        </a:solidFill>
                        <a:latin typeface="Cambria Math" panose="02040503050406030204" pitchFamily="18" charset="0"/>
                      </a:rPr>
                      <m:t>μ</m:t>
                    </m:r>
                  </m:sup>
                </m:sSubSup>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i</m:t>
                </m:r>
                <m:sSub>
                  <m:e>
                    <m:r>
                      <a:rPr xmlns:a="http://schemas.openxmlformats.org/drawingml/2006/main" sz="4000" i="1">
                        <a:solidFill>
                          <a:srgbClr val="000000"/>
                        </a:solidFill>
                        <a:latin typeface="Cambria Math" panose="02040503050406030204" pitchFamily="18" charset="0"/>
                      </a:rPr>
                      <m:t>λ</m:t>
                    </m:r>
                  </m:e>
                  <m:sub>
                    <m:r>
                      <a:rPr xmlns:a="http://schemas.openxmlformats.org/drawingml/2006/main" sz="4000" i="1">
                        <a:solidFill>
                          <a:srgbClr val="000000"/>
                        </a:solidFill>
                        <a:latin typeface="Cambria Math" panose="02040503050406030204" pitchFamily="18" charset="0"/>
                      </a:rPr>
                      <m:t>v</m:t>
                    </m:r>
                  </m:sub>
                </m:sSub>
                <m:sSup>
                  <m:e>
                    <m:r>
                      <a:rPr xmlns:a="http://schemas.openxmlformats.org/drawingml/2006/main" sz="4000" i="1">
                        <a:solidFill>
                          <a:srgbClr val="000000"/>
                        </a:solidFill>
                        <a:latin typeface="Cambria Math" panose="02040503050406030204" pitchFamily="18" charset="0"/>
                      </a:rPr>
                      <m:t>γ</m:t>
                    </m:r>
                  </m:e>
                  <m:sup>
                    <m:r>
                      <a:rPr xmlns:a="http://schemas.openxmlformats.org/drawingml/2006/main" sz="4000" i="1">
                        <a:solidFill>
                          <a:srgbClr val="000000"/>
                        </a:solidFill>
                        <a:latin typeface="Cambria Math" panose="02040503050406030204" pitchFamily="18" charset="0"/>
                      </a:rPr>
                      <m:t>μ</m:t>
                    </m:r>
                  </m:sup>
                </m:sSup>
                <m:r>
                  <a:rPr xmlns:a="http://schemas.openxmlformats.org/drawingml/2006/main" sz="4000" i="1">
                    <a:solidFill>
                      <a:srgbClr val="000000"/>
                    </a:solidFill>
                    <a:latin typeface="Cambria Math" panose="02040503050406030204" pitchFamily="18" charset="0"/>
                  </a:rPr>
                  <m:t>.</m:t>
                </m:r>
              </m:oMath>
            </a14:m>
          </a:p>
        </p:txBody>
      </p:sp>
      <p:sp>
        <p:nvSpPr>
          <p:cNvPr id="211" name="方程"/>
          <p:cNvSpPr txBox="1"/>
          <p:nvPr/>
        </p:nvSpPr>
        <p:spPr>
          <a:xfrm>
            <a:off x="17170046" y="4219004"/>
            <a:ext cx="4697140" cy="1170839"/>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sSub>
                    <m:e>
                      <m:r>
                        <a:rPr xmlns:a="http://schemas.openxmlformats.org/drawingml/2006/main" sz="4300" i="1">
                          <a:solidFill>
                            <a:srgbClr val="000000"/>
                          </a:solidFill>
                          <a:latin typeface="Cambria Math" panose="02040503050406030204" pitchFamily="18" charset="0"/>
                        </a:rPr>
                        <m:t>σ</m:t>
                      </m:r>
                    </m:e>
                    <m:sub>
                      <m:r>
                        <a:rPr xmlns:a="http://schemas.openxmlformats.org/drawingml/2006/main" sz="4300" i="1">
                          <a:solidFill>
                            <a:srgbClr val="000000"/>
                          </a:solidFill>
                          <a:latin typeface="Cambria Math" panose="02040503050406030204" pitchFamily="18" charset="0"/>
                        </a:rPr>
                        <m:t>t</m:t>
                      </m:r>
                      <m:r>
                        <a:rPr xmlns:a="http://schemas.openxmlformats.org/drawingml/2006/main" sz="4300" i="1">
                          <a:solidFill>
                            <a:srgbClr val="000000"/>
                          </a:solidFill>
                          <a:latin typeface="Cambria Math" panose="02040503050406030204" pitchFamily="18" charset="0"/>
                        </a:rPr>
                        <m:t>o</m:t>
                      </m:r>
                      <m:r>
                        <a:rPr xmlns:a="http://schemas.openxmlformats.org/drawingml/2006/main" sz="4300" i="1">
                          <a:solidFill>
                            <a:srgbClr val="000000"/>
                          </a:solidFill>
                          <a:latin typeface="Cambria Math" panose="02040503050406030204" pitchFamily="18" charset="0"/>
                        </a:rPr>
                        <m:t>t</m:t>
                      </m:r>
                    </m:sub>
                  </m:sSub>
                  <m:r>
                    <a:rPr xmlns:a="http://schemas.openxmlformats.org/drawingml/2006/main" sz="4300" i="1">
                      <a:solidFill>
                        <a:srgbClr val="000000"/>
                      </a:solidFill>
                      <a:latin typeface="Cambria Math" panose="02040503050406030204" pitchFamily="18" charset="0"/>
                    </a:rPr>
                    <m:t>=</m:t>
                  </m:r>
                  <m:f>
                    <m:fPr>
                      <m:ctrlPr>
                        <a:rPr xmlns:a="http://schemas.openxmlformats.org/drawingml/2006/main" sz="4300" i="1">
                          <a:solidFill>
                            <a:srgbClr val="000000"/>
                          </a:solidFill>
                          <a:latin typeface="Cambria Math" panose="02040503050406030204" pitchFamily="18" charset="0"/>
                        </a:rPr>
                      </m:ctrlPr>
                      <m:type m:val="bar"/>
                    </m:fPr>
                    <m:num>
                      <m:r>
                        <a:rPr xmlns:a="http://schemas.openxmlformats.org/drawingml/2006/main" sz="4300" i="1">
                          <a:solidFill>
                            <a:srgbClr val="000000"/>
                          </a:solidFill>
                          <a:latin typeface="Cambria Math" panose="02040503050406030204" pitchFamily="18" charset="0"/>
                        </a:rPr>
                        <m:t>1</m:t>
                      </m:r>
                    </m:num>
                    <m:den>
                      <m:r>
                        <a:rPr xmlns:a="http://schemas.openxmlformats.org/drawingml/2006/main" sz="4300" i="1">
                          <a:solidFill>
                            <a:srgbClr val="000000"/>
                          </a:solidFill>
                          <a:latin typeface="Cambria Math" panose="02040503050406030204" pitchFamily="18" charset="0"/>
                        </a:rPr>
                        <m:t>s</m:t>
                      </m:r>
                    </m:den>
                  </m:f>
                  <m:r>
                    <m:rPr>
                      <m:sty m:val="p"/>
                    </m:rPr>
                    <a:rPr xmlns:a="http://schemas.openxmlformats.org/drawingml/2006/main" sz="4300" i="1">
                      <a:solidFill>
                        <a:srgbClr val="000000"/>
                      </a:solidFill>
                      <a:latin typeface="Cambria Math" panose="02040503050406030204" pitchFamily="18" charset="0"/>
                    </a:rPr>
                    <m:t>Im</m:t>
                  </m:r>
                  <m:r>
                    <m:rPr>
                      <m:scr m:val="script"/>
                    </m:rPr>
                    <a:rPr xmlns:a="http://schemas.openxmlformats.org/drawingml/2006/main" sz="4300" i="1">
                      <a:solidFill>
                        <a:srgbClr val="000000"/>
                      </a:solidFill>
                      <a:latin typeface="Cambria Math" panose="02040503050406030204" pitchFamily="18" charset="0"/>
                    </a:rPr>
                    <m:t>A</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s</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t</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0</m:t>
                  </m:r>
                  <m:r>
                    <a:rPr xmlns:a="http://schemas.openxmlformats.org/drawingml/2006/main" sz="4300" i="1">
                      <a:solidFill>
                        <a:srgbClr val="000000"/>
                      </a:solidFill>
                      <a:latin typeface="Cambria Math" panose="02040503050406030204" pitchFamily="18" charset="0"/>
                    </a:rPr>
                    <m:t>)</m:t>
                  </m:r>
                </m:oMath>
              </m:oMathPara>
            </a14:m>
            <a:endParaRPr sz="4300"/>
          </a:p>
        </p:txBody>
      </p:sp>
      <p:sp>
        <p:nvSpPr>
          <p:cNvPr id="212" name="方程"/>
          <p:cNvSpPr txBox="1"/>
          <p:nvPr/>
        </p:nvSpPr>
        <p:spPr>
          <a:xfrm>
            <a:off x="17978654" y="5872188"/>
            <a:ext cx="3992219" cy="1067868"/>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σ</m:t>
                      </m:r>
                    </m:num>
                    <m:den>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t</m:t>
                      </m:r>
                    </m:den>
                  </m:f>
                  <m:r>
                    <a:rPr xmlns:a="http://schemas.openxmlformats.org/drawingml/2006/main" sz="3900" i="1">
                      <a:solidFill>
                        <a:srgbClr val="000000"/>
                      </a:solidFill>
                      <a:latin typeface="Cambria Math" panose="02040503050406030204" pitchFamily="18" charset="0"/>
                    </a:rPr>
                    <m:t>=</m:t>
                  </m:r>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1</m:t>
                      </m:r>
                    </m:num>
                    <m:den>
                      <m:r>
                        <a:rPr xmlns:a="http://schemas.openxmlformats.org/drawingml/2006/main" sz="3900" i="1">
                          <a:solidFill>
                            <a:srgbClr val="000000"/>
                          </a:solidFill>
                          <a:latin typeface="Cambria Math" panose="02040503050406030204" pitchFamily="18" charset="0"/>
                        </a:rPr>
                        <m:t>16</m:t>
                      </m:r>
                      <m:r>
                        <a:rPr xmlns:a="http://schemas.openxmlformats.org/drawingml/2006/main" sz="3900" i="1">
                          <a:solidFill>
                            <a:srgbClr val="000000"/>
                          </a:solidFill>
                          <a:latin typeface="Cambria Math" panose="02040503050406030204" pitchFamily="18" charset="0"/>
                        </a:rPr>
                        <m:t>π</m:t>
                      </m:r>
                      <m:sSup>
                        <m:e>
                          <m:r>
                            <a:rPr xmlns:a="http://schemas.openxmlformats.org/drawingml/2006/main" sz="3900" i="1">
                              <a:solidFill>
                                <a:srgbClr val="000000"/>
                              </a:solidFill>
                              <a:latin typeface="Cambria Math" panose="02040503050406030204" pitchFamily="18" charset="0"/>
                            </a:rPr>
                            <m:t>s</m:t>
                          </m:r>
                        </m:e>
                        <m:sup>
                          <m:r>
                            <a:rPr xmlns:a="http://schemas.openxmlformats.org/drawingml/2006/main" sz="3900" i="1">
                              <a:solidFill>
                                <a:srgbClr val="000000"/>
                              </a:solidFill>
                              <a:latin typeface="Cambria Math" panose="02040503050406030204" pitchFamily="18" charset="0"/>
                            </a:rPr>
                            <m:t>2</m:t>
                          </m:r>
                        </m:sup>
                      </m:sSup>
                    </m:den>
                  </m:f>
                  <m:r>
                    <a:rPr xmlns:a="http://schemas.openxmlformats.org/drawingml/2006/main" sz="3900" i="1">
                      <a:solidFill>
                        <a:srgbClr val="000000"/>
                      </a:solidFill>
                      <a:latin typeface="Cambria Math" panose="02040503050406030204" pitchFamily="18" charset="0"/>
                    </a:rPr>
                    <m:t>|</m:t>
                  </m:r>
                  <m:sSub>
                    <m:e>
                      <m:r>
                        <m:rPr>
                          <m:scr m:val="script"/>
                        </m:rPr>
                        <a:rPr xmlns:a="http://schemas.openxmlformats.org/drawingml/2006/main" sz="3900" i="1">
                          <a:solidFill>
                            <a:srgbClr val="000000"/>
                          </a:solidFill>
                          <a:latin typeface="Cambria Math" panose="02040503050406030204" pitchFamily="18" charset="0"/>
                        </a:rPr>
                        <m:t>A</m:t>
                      </m:r>
                    </m:e>
                    <m:sub>
                      <m:r>
                        <m:rPr>
                          <m:sty m:val="p"/>
                        </m:rPr>
                        <a:rPr xmlns:a="http://schemas.openxmlformats.org/drawingml/2006/main" sz="3900" i="1">
                          <a:solidFill>
                            <a:srgbClr val="000000"/>
                          </a:solidFill>
                          <a:latin typeface="Cambria Math" panose="02040503050406030204" pitchFamily="18" charset="0"/>
                        </a:rPr>
                        <m:t>tot</m:t>
                      </m:r>
                    </m:sub>
                  </m:sSub>
                  <m:sSup>
                    <m:e>
                      <m:r>
                        <a:rPr xmlns:a="http://schemas.openxmlformats.org/drawingml/2006/main" sz="3900" i="1">
                          <a:solidFill>
                            <a:srgbClr val="000000"/>
                          </a:solidFill>
                          <a:latin typeface="Cambria Math" panose="02040503050406030204" pitchFamily="18" charset="0"/>
                        </a:rPr>
                        <m:t>|</m:t>
                      </m:r>
                    </m:e>
                    <m:sup>
                      <m:r>
                        <a:rPr xmlns:a="http://schemas.openxmlformats.org/drawingml/2006/main" sz="3900" i="1">
                          <a:solidFill>
                            <a:srgbClr val="000000"/>
                          </a:solidFill>
                          <a:latin typeface="Cambria Math" panose="02040503050406030204" pitchFamily="18" charset="0"/>
                        </a:rPr>
                        <m:t>2</m:t>
                      </m:r>
                    </m:sup>
                  </m:sSup>
                </m:oMath>
              </m:oMathPara>
            </a14:m>
            <a:endParaRPr sz="3900"/>
          </a:p>
        </p:txBody>
      </p:sp>
      <p:pic>
        <p:nvPicPr>
          <p:cNvPr id="213" name="圆角矩形 圆角矩形" descr="圆角矩形 圆角矩形"/>
          <p:cNvPicPr>
            <a:picLocks noChangeAspect="0"/>
          </p:cNvPicPr>
          <p:nvPr/>
        </p:nvPicPr>
        <p:blipFill>
          <a:blip r:embed="rId3">
            <a:extLst/>
          </a:blip>
          <a:stretch>
            <a:fillRect/>
          </a:stretch>
        </p:blipFill>
        <p:spPr>
          <a:xfrm>
            <a:off x="16593556" y="4048972"/>
            <a:ext cx="5623734" cy="3348246"/>
          </a:xfrm>
          <a:prstGeom prst="rect">
            <a:avLst/>
          </a:prstGeom>
        </p:spPr>
      </p:pic>
      <p:sp>
        <p:nvSpPr>
          <p:cNvPr id="215" name="Vertices and propagators in   scattering"/>
          <p:cNvSpPr txBox="1"/>
          <p:nvPr>
            <p:ph type="title" idx="4294967295"/>
          </p:nvPr>
        </p:nvSpPr>
        <p:spPr>
          <a:xfrm>
            <a:off x="1664198" y="271178"/>
            <a:ext cx="21844001" cy="1557438"/>
          </a:xfrm>
          <a:prstGeom prst="rect">
            <a:avLst/>
          </a:prstGeom>
        </p:spPr>
        <p:txBody>
          <a:bodyPr/>
          <a:lstStyle/>
          <a:p>
            <a:pPr defTabSz="751205">
              <a:defRPr spc="-245" sz="8190">
                <a:gradFill flip="none" rotWithShape="1">
                  <a:gsLst>
                    <a:gs pos="0">
                      <a:srgbClr val="000000"/>
                    </a:gs>
                    <a:gs pos="100000">
                      <a:srgbClr val="2725CD"/>
                    </a:gs>
                  </a:gsLst>
                  <a:lin ang="5400000" scaled="0"/>
                </a:gradFill>
              </a:defRPr>
            </a:pPr>
            <a:r>
              <a:t>Vertices and propagators in </a:t>
            </a:r>
            <a14:m>
              <m:oMath>
                <m:r>
                  <a:rPr xmlns:a="http://schemas.openxmlformats.org/drawingml/2006/main" sz="8400" i="1">
                    <a:solidFill>
                      <a:srgbClr val="000000"/>
                    </a:solidFill>
                    <a:latin typeface="Cambria Math" panose="02040503050406030204" pitchFamily="18" charset="0"/>
                  </a:rPr>
                  <m:t>p</m:t>
                </m:r>
                <m:r>
                  <a:rPr xmlns:a="http://schemas.openxmlformats.org/drawingml/2006/main" sz="8400" i="1">
                    <a:solidFill>
                      <a:srgbClr val="000000"/>
                    </a:solidFill>
                    <a:latin typeface="Cambria Math" panose="02040503050406030204" pitchFamily="18" charset="0"/>
                  </a:rPr>
                  <m:t>p</m:t>
                </m:r>
                <m:r>
                  <a:rPr xmlns:a="http://schemas.openxmlformats.org/drawingml/2006/main" sz="8400" i="1">
                    <a:solidFill>
                      <a:srgbClr val="000000"/>
                    </a:solidFill>
                    <a:latin typeface="Cambria Math" panose="02040503050406030204" pitchFamily="18" charset="0"/>
                  </a:rPr>
                  <m:t>(</m:t>
                </m:r>
                <m:r>
                  <a:rPr xmlns:a="http://schemas.openxmlformats.org/drawingml/2006/main" sz="8400" i="1">
                    <a:solidFill>
                      <a:srgbClr val="000000"/>
                    </a:solidFill>
                    <a:latin typeface="Cambria Math" panose="02040503050406030204" pitchFamily="18" charset="0"/>
                  </a:rPr>
                  <m:t>p</m:t>
                </m:r>
                <m:bar>
                  <m:barPr>
                    <m:ctrlPr>
                      <a:rPr xmlns:a="http://schemas.openxmlformats.org/drawingml/2006/main" sz="8400" i="1">
                        <a:solidFill>
                          <a:srgbClr val="000000"/>
                        </a:solidFill>
                        <a:latin typeface="Cambria Math" panose="02040503050406030204" pitchFamily="18" charset="0"/>
                      </a:rPr>
                    </m:ctrlPr>
                    <m:pos m:val="top"/>
                  </m:barPr>
                  <m:e>
                    <m:r>
                      <a:rPr xmlns:a="http://schemas.openxmlformats.org/drawingml/2006/main" sz="8400" i="1">
                        <a:solidFill>
                          <a:srgbClr val="000000"/>
                        </a:solidFill>
                        <a:latin typeface="Cambria Math" panose="02040503050406030204" pitchFamily="18" charset="0"/>
                      </a:rPr>
                      <m:t>p</m:t>
                    </m:r>
                  </m:e>
                </m:bar>
                <m:r>
                  <a:rPr xmlns:a="http://schemas.openxmlformats.org/drawingml/2006/main" sz="8400" i="1">
                    <a:solidFill>
                      <a:srgbClr val="000000"/>
                    </a:solidFill>
                    <a:latin typeface="Cambria Math" panose="02040503050406030204" pitchFamily="18" charset="0"/>
                  </a:rPr>
                  <m:t>)</m:t>
                </m:r>
              </m:oMath>
            </a14:m>
            <a:r>
              <a:t> scattering</a:t>
            </a:r>
            <a:endParaRPr sz="9000">
              <a:solidFill>
                <a:srgbClr val="000000"/>
              </a:solidFill>
            </a:endParaRPr>
          </a:p>
        </p:txBody>
      </p:sp>
      <p:sp>
        <p:nvSpPr>
          <p:cNvPr id="216" name="Domokos-Harvey-Mann  Phys.Rev.D 80 (2009) 126015"/>
          <p:cNvSpPr txBox="1"/>
          <p:nvPr/>
        </p:nvSpPr>
        <p:spPr>
          <a:xfrm>
            <a:off x="14163164" y="12643839"/>
            <a:ext cx="8427964"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i="1" sz="1800">
                <a:solidFill>
                  <a:srgbClr val="FF2600"/>
                </a:solidFill>
                <a:latin typeface="Helvetica"/>
                <a:ea typeface="Helvetica"/>
                <a:cs typeface="Helvetica"/>
                <a:sym typeface="Helvetica"/>
              </a:defRPr>
            </a:pPr>
            <a:r>
              <a:t>    </a:t>
            </a:r>
            <a:r>
              <a:rPr sz="2500"/>
              <a:t>Domokos-Harvey-Mann  Phys.Rev.D 80 (2009) 126015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8" name="Elastic proton-(anti)proton scattering"/>
          <p:cNvSpPr txBox="1"/>
          <p:nvPr>
            <p:ph type="title"/>
          </p:nvPr>
        </p:nvSpPr>
        <p:spPr>
          <a:xfrm>
            <a:off x="1720512" y="912882"/>
            <a:ext cx="21844001" cy="1935432"/>
          </a:xfrm>
          <a:prstGeom prst="rect">
            <a:avLst/>
          </a:prstGeom>
        </p:spPr>
        <p:txBody>
          <a:bodyPr/>
          <a:lstStyle>
            <a:lvl1pPr>
              <a:defRPr spc="-270" sz="9000">
                <a:gradFill flip="none" rotWithShape="1">
                  <a:gsLst>
                    <a:gs pos="0">
                      <a:srgbClr val="000000"/>
                    </a:gs>
                    <a:gs pos="100000">
                      <a:srgbClr val="2725CD"/>
                    </a:gs>
                  </a:gsLst>
                  <a:lin ang="5400000" scaled="0"/>
                </a:gradFill>
              </a:defRPr>
            </a:lvl1pPr>
          </a:lstStyle>
          <a:p>
            <a:pPr/>
            <a:r>
              <a:t> Elastic proton-(anti)proton scattering</a:t>
            </a:r>
          </a:p>
        </p:txBody>
      </p:sp>
      <p:pic>
        <p:nvPicPr>
          <p:cNvPr id="219" name="diagram_1.pdf" descr="diagram_1.pdf"/>
          <p:cNvPicPr>
            <a:picLocks noChangeAspect="1"/>
          </p:cNvPicPr>
          <p:nvPr/>
        </p:nvPicPr>
        <p:blipFill>
          <a:blip r:embed="rId3">
            <a:extLst/>
          </a:blip>
          <a:stretch>
            <a:fillRect/>
          </a:stretch>
        </p:blipFill>
        <p:spPr>
          <a:xfrm>
            <a:off x="1390657" y="3651251"/>
            <a:ext cx="6970733" cy="3739427"/>
          </a:xfrm>
          <a:prstGeom prst="rect">
            <a:avLst/>
          </a:prstGeom>
          <a:ln w="12700">
            <a:miter lim="400000"/>
          </a:ln>
        </p:spPr>
      </p:pic>
      <p:sp>
        <p:nvSpPr>
          <p:cNvPr id="220" name="椭圆形"/>
          <p:cNvSpPr/>
          <p:nvPr/>
        </p:nvSpPr>
        <p:spPr>
          <a:xfrm>
            <a:off x="4394249" y="6015499"/>
            <a:ext cx="963548" cy="829800"/>
          </a:xfrm>
          <a:prstGeom prst="ellipse">
            <a:avLst/>
          </a:prstGeom>
          <a:ln w="50800">
            <a:solidFill>
              <a:srgbClr val="FF40FF"/>
            </a:solidFill>
            <a:miter lim="400000"/>
          </a:ln>
        </p:spPr>
        <p:txBody>
          <a:bodyPr lIns="50800" tIns="50800" rIns="50800" bIns="50800" anchor="ctr"/>
          <a:lstStyle/>
          <a:p>
            <a:pPr defTabSz="457200">
              <a:defRPr sz="3200">
                <a:latin typeface="Avenir Next Medium"/>
                <a:ea typeface="Avenir Next Medium"/>
                <a:cs typeface="Avenir Next Medium"/>
                <a:sym typeface="Avenir Next Medium"/>
              </a:defRPr>
            </a:pPr>
          </a:p>
        </p:txBody>
      </p:sp>
      <p:sp>
        <p:nvSpPr>
          <p:cNvPr id="221" name="椭圆形"/>
          <p:cNvSpPr/>
          <p:nvPr/>
        </p:nvSpPr>
        <p:spPr>
          <a:xfrm>
            <a:off x="4394249" y="4093566"/>
            <a:ext cx="963548" cy="829800"/>
          </a:xfrm>
          <a:prstGeom prst="ellipse">
            <a:avLst/>
          </a:prstGeom>
          <a:ln w="50800">
            <a:solidFill>
              <a:srgbClr val="FF40FF"/>
            </a:solidFill>
            <a:miter lim="400000"/>
          </a:ln>
        </p:spPr>
        <p:txBody>
          <a:bodyPr lIns="50800" tIns="50800" rIns="50800" bIns="50800" anchor="ctr"/>
          <a:lstStyle/>
          <a:p>
            <a:pPr defTabSz="457200">
              <a:defRPr sz="3200">
                <a:latin typeface="Avenir Next Medium"/>
                <a:ea typeface="Avenir Next Medium"/>
                <a:cs typeface="Avenir Next Medium"/>
                <a:sym typeface="Avenir Next Medium"/>
              </a:defRPr>
            </a:pPr>
          </a:p>
        </p:txBody>
      </p:sp>
      <p:sp>
        <p:nvSpPr>
          <p:cNvPr id="222" name="箭头"/>
          <p:cNvSpPr/>
          <p:nvPr/>
        </p:nvSpPr>
        <p:spPr>
          <a:xfrm rot="16200000">
            <a:off x="4097304" y="7697372"/>
            <a:ext cx="1557438" cy="399191"/>
          </a:xfrm>
          <a:prstGeom prst="rightArrow">
            <a:avLst>
              <a:gd name="adj1" fmla="val 32000"/>
              <a:gd name="adj2" fmla="val 203612"/>
            </a:avLst>
          </a:prstGeom>
          <a:gradFill>
            <a:gsLst>
              <a:gs pos="0">
                <a:schemeClr val="accent1">
                  <a:hueOff val="-446844"/>
                  <a:satOff val="-6226"/>
                  <a:lumOff val="18873"/>
                </a:schemeClr>
              </a:gs>
              <a:gs pos="100000">
                <a:schemeClr val="accent1">
                  <a:hueOff val="-15665233"/>
                  <a:satOff val="-9367"/>
                  <a:lumOff val="13315"/>
                </a:schemeClr>
              </a:gs>
            </a:gsLst>
            <a:lin ang="5400000"/>
          </a:gradFill>
          <a:ln w="12700">
            <a:miter lim="400000"/>
          </a:ln>
        </p:spPr>
        <p:txBody>
          <a:bodyPr lIns="50800" tIns="50800" rIns="50800" bIns="50800" anchor="ctr"/>
          <a:lstStyle/>
          <a:p>
            <a:pPr defTabSz="457200">
              <a:defRPr sz="3200">
                <a:solidFill>
                  <a:srgbClr val="FFFFFF"/>
                </a:solidFill>
                <a:latin typeface="Avenir Next Medium"/>
                <a:ea typeface="Avenir Next Medium"/>
                <a:cs typeface="Avenir Next Medium"/>
                <a:sym typeface="Avenir Next Medium"/>
              </a:defRPr>
            </a:pPr>
          </a:p>
        </p:txBody>
      </p:sp>
      <p:sp>
        <p:nvSpPr>
          <p:cNvPr id="223" name="Gravitational form factor"/>
          <p:cNvSpPr txBox="1"/>
          <p:nvPr/>
        </p:nvSpPr>
        <p:spPr>
          <a:xfrm>
            <a:off x="1976359" y="9264649"/>
            <a:ext cx="5799329" cy="800101"/>
          </a:xfrm>
          <a:prstGeom prst="rect">
            <a:avLst/>
          </a:prstGeom>
          <a:solidFill>
            <a:schemeClr val="accent1">
              <a:lumOff val="13575"/>
            </a:scheme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4000">
                <a:latin typeface="Avenir Next Medium"/>
                <a:ea typeface="Avenir Next Medium"/>
                <a:cs typeface="Avenir Next Medium"/>
                <a:sym typeface="Avenir Next Medium"/>
              </a:defRPr>
            </a:lvl1pPr>
          </a:lstStyle>
          <a:p>
            <a:pPr/>
            <a:r>
              <a:t>Gravitational form factor</a:t>
            </a:r>
          </a:p>
        </p:txBody>
      </p:sp>
      <p:sp>
        <p:nvSpPr>
          <p:cNvPr id="224" name="Pomeron exchange"/>
          <p:cNvSpPr txBox="1"/>
          <p:nvPr/>
        </p:nvSpPr>
        <p:spPr>
          <a:xfrm>
            <a:off x="5597177" y="5165364"/>
            <a:ext cx="405123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venir Next Medium"/>
                <a:ea typeface="Avenir Next Medium"/>
                <a:cs typeface="Avenir Next Medium"/>
                <a:sym typeface="Avenir Next Medium"/>
              </a:defRPr>
            </a:lvl1pPr>
          </a:lstStyle>
          <a:p>
            <a:pPr/>
            <a:r>
              <a:t>Pomeron exchange</a:t>
            </a:r>
          </a:p>
        </p:txBody>
      </p:sp>
      <p:pic>
        <p:nvPicPr>
          <p:cNvPr id="225" name="diagram_2.pdf" descr="diagram_2.pdf"/>
          <p:cNvPicPr>
            <a:picLocks noChangeAspect="1"/>
          </p:cNvPicPr>
          <p:nvPr/>
        </p:nvPicPr>
        <p:blipFill>
          <a:blip r:embed="rId4">
            <a:extLst/>
          </a:blip>
          <a:stretch>
            <a:fillRect/>
          </a:stretch>
        </p:blipFill>
        <p:spPr>
          <a:xfrm>
            <a:off x="14173589" y="3784388"/>
            <a:ext cx="6545386" cy="3511252"/>
          </a:xfrm>
          <a:prstGeom prst="rect">
            <a:avLst/>
          </a:prstGeom>
          <a:ln w="12700">
            <a:miter lim="400000"/>
          </a:ln>
        </p:spPr>
      </p:pic>
      <p:sp>
        <p:nvSpPr>
          <p:cNvPr id="226" name="Reggeon exchange"/>
          <p:cNvSpPr txBox="1"/>
          <p:nvPr/>
        </p:nvSpPr>
        <p:spPr>
          <a:xfrm>
            <a:off x="18011229" y="5184414"/>
            <a:ext cx="4081463"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venir Next Medium"/>
                <a:ea typeface="Avenir Next Medium"/>
                <a:cs typeface="Avenir Next Medium"/>
                <a:sym typeface="Avenir Next Medium"/>
              </a:defRPr>
            </a:lvl1pPr>
          </a:lstStyle>
          <a:p>
            <a:pPr/>
            <a:r>
              <a:t>Reggeon exchange</a:t>
            </a:r>
          </a:p>
        </p:txBody>
      </p:sp>
      <p:sp>
        <p:nvSpPr>
          <p:cNvPr id="227" name="5 adjustable parameters are determined with experiment data…"/>
          <p:cNvSpPr txBox="1"/>
          <p:nvPr/>
        </p:nvSpPr>
        <p:spPr>
          <a:xfrm>
            <a:off x="8023004" y="7689848"/>
            <a:ext cx="11715274"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aseline="33333" sz="3300">
                <a:latin typeface="Helvetica"/>
                <a:ea typeface="Helvetica"/>
                <a:cs typeface="Helvetica"/>
                <a:sym typeface="Helvetica"/>
              </a:defRPr>
            </a:pPr>
            <a:r>
              <a:t>5 adjustable parameters are determined with experiment data</a:t>
            </a:r>
          </a:p>
          <a:p>
            <a:pPr algn="l" defTabSz="457200">
              <a:defRPr baseline="33333" sz="3300">
                <a:latin typeface="Helvetica"/>
                <a:ea typeface="Helvetica"/>
                <a:cs typeface="Helvetica"/>
                <a:sym typeface="Helvetica"/>
              </a:defRPr>
            </a:pPr>
            <a14:m>
              <m:oMath>
                <m:sSub>
                  <m:e>
                    <m:r>
                      <a:rPr xmlns:a="http://schemas.openxmlformats.org/drawingml/2006/main" sz="4000" i="1">
                        <a:solidFill>
                          <a:srgbClr val="000000"/>
                        </a:solidFill>
                        <a:latin typeface="Cambria Math" panose="02040503050406030204" pitchFamily="18" charset="0"/>
                      </a:rPr>
                      <m:t>λ</m:t>
                    </m:r>
                  </m:e>
                  <m:sub>
                    <m:r>
                      <a:rPr xmlns:a="http://schemas.openxmlformats.org/drawingml/2006/main" sz="4000" i="1">
                        <a:solidFill>
                          <a:srgbClr val="000000"/>
                        </a:solidFill>
                        <a:latin typeface="Cambria Math" panose="02040503050406030204" pitchFamily="18" charset="0"/>
                      </a:rPr>
                      <m:t>g</m:t>
                    </m:r>
                  </m:sub>
                </m:sSub>
              </m:oMath>
            </a14:m>
            <a:r>
              <a:t>: the (anti)proton-glueball-(anti)proton coupling constant </a:t>
            </a:r>
          </a:p>
          <a:p>
            <a:pPr algn="l" defTabSz="457200">
              <a:defRPr baseline="33333" sz="3300">
                <a:latin typeface="Helvetica"/>
                <a:ea typeface="Helvetica"/>
                <a:cs typeface="Helvetica"/>
                <a:sym typeface="Helvetica"/>
              </a:defRPr>
            </a:pPr>
            <a14:m>
              <m:oMath>
                <m:sSub>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g</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0</m:t>
                </m:r>
                <m:r>
                  <a:rPr xmlns:a="http://schemas.openxmlformats.org/drawingml/2006/main" sz="4000" i="1">
                    <a:solidFill>
                      <a:srgbClr val="000000"/>
                    </a:solidFill>
                    <a:latin typeface="Cambria Math" panose="02040503050406030204" pitchFamily="18" charset="0"/>
                  </a:rPr>
                  <m:t>)</m:t>
                </m:r>
              </m:oMath>
            </a14:m>
            <a:r>
              <a:t>:  the intercept of Pomeron trajectory</a:t>
            </a:r>
          </a:p>
          <a:p>
            <a:pPr algn="l" defTabSz="457200">
              <a:defRPr baseline="33333" sz="3300">
                <a:latin typeface="Helvetica"/>
                <a:ea typeface="Helvetica"/>
                <a:cs typeface="Helvetica"/>
                <a:sym typeface="Helvetica"/>
              </a:defRPr>
            </a:pPr>
            <a14:m>
              <m:oMath>
                <m:sSubSup>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g</m:t>
                    </m:r>
                  </m:sub>
                  <m:sup>
                    <m:r>
                      <a:rPr xmlns:a="http://schemas.openxmlformats.org/drawingml/2006/main" sz="4000" i="1">
                        <a:solidFill>
                          <a:srgbClr val="000000"/>
                        </a:solidFill>
                        <a:latin typeface="Cambria Math" panose="02040503050406030204" pitchFamily="18" charset="0"/>
                      </a:rPr>
                      <m:t>′</m:t>
                    </m:r>
                  </m:sup>
                </m:sSubSup>
              </m:oMath>
            </a14:m>
            <a:r>
              <a:t>: the slope of Pomeron trajectory</a:t>
            </a:r>
          </a:p>
          <a:p>
            <a:pPr algn="l" defTabSz="457200">
              <a:defRPr baseline="33333" sz="3300">
                <a:latin typeface="Helvetica"/>
                <a:ea typeface="Helvetica"/>
                <a:cs typeface="Helvetica"/>
                <a:sym typeface="Helvetica"/>
              </a:defRPr>
            </a:pPr>
            <a14:m>
              <m:oMath>
                <m:sSub>
                  <m:e>
                    <m:r>
                      <a:rPr xmlns:a="http://schemas.openxmlformats.org/drawingml/2006/main" sz="4000" i="1">
                        <a:solidFill>
                          <a:srgbClr val="000000"/>
                        </a:solidFill>
                        <a:latin typeface="Cambria Math" panose="02040503050406030204" pitchFamily="18" charset="0"/>
                      </a:rPr>
                      <m:t>λ</m:t>
                    </m:r>
                  </m:e>
                  <m:sub>
                    <m:r>
                      <a:rPr xmlns:a="http://schemas.openxmlformats.org/drawingml/2006/main" sz="4000" i="1">
                        <a:solidFill>
                          <a:srgbClr val="000000"/>
                        </a:solidFill>
                        <a:latin typeface="Cambria Math" panose="02040503050406030204" pitchFamily="18" charset="0"/>
                      </a:rPr>
                      <m:t>v</m:t>
                    </m:r>
                  </m:sub>
                </m:sSub>
              </m:oMath>
            </a14:m>
            <a:r>
              <a:t>: the (anti)proton-vector-(anti)proton coupling constant</a:t>
            </a:r>
          </a:p>
          <a:p>
            <a:pPr algn="l" defTabSz="457200">
              <a:defRPr baseline="33333" sz="3300">
                <a:latin typeface="Helvetica"/>
                <a:ea typeface="Helvetica"/>
                <a:cs typeface="Helvetica"/>
                <a:sym typeface="Helvetica"/>
              </a:defRPr>
            </a:pPr>
            <a14:m>
              <m:oMath>
                <m:sSub>
                  <m:e>
                    <m:r>
                      <a:rPr xmlns:a="http://schemas.openxmlformats.org/drawingml/2006/main" sz="4000" i="1">
                        <a:solidFill>
                          <a:srgbClr val="000000"/>
                        </a:solidFill>
                        <a:latin typeface="Cambria Math" panose="02040503050406030204" pitchFamily="18" charset="0"/>
                      </a:rPr>
                      <m:t>α</m:t>
                    </m:r>
                  </m:e>
                  <m:sub>
                    <m:r>
                      <a:rPr xmlns:a="http://schemas.openxmlformats.org/drawingml/2006/main" sz="4000" i="1">
                        <a:solidFill>
                          <a:srgbClr val="000000"/>
                        </a:solidFill>
                        <a:latin typeface="Cambria Math" panose="02040503050406030204" pitchFamily="18" charset="0"/>
                      </a:rPr>
                      <m:t>v</m:t>
                    </m:r>
                  </m:sub>
                </m:sSub>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0</m:t>
                </m:r>
                <m:r>
                  <a:rPr xmlns:a="http://schemas.openxmlformats.org/drawingml/2006/main" sz="4000" i="1">
                    <a:solidFill>
                      <a:srgbClr val="000000"/>
                    </a:solidFill>
                    <a:latin typeface="Cambria Math" panose="02040503050406030204" pitchFamily="18" charset="0"/>
                  </a:rPr>
                  <m:t>)</m:t>
                </m:r>
              </m:oMath>
            </a14:m>
            <a:r>
              <a:t>: the intercept of Reggeon trajectory</a:t>
            </a:r>
          </a:p>
        </p:txBody>
      </p:sp>
      <p:sp>
        <p:nvSpPr>
          <p:cNvPr id="228" name="方程"/>
          <p:cNvSpPr txBox="1"/>
          <p:nvPr/>
        </p:nvSpPr>
        <p:spPr>
          <a:xfrm>
            <a:off x="19198527" y="8755570"/>
            <a:ext cx="409576" cy="1410577"/>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12900" i="1">
                      <a:solidFill>
                        <a:srgbClr val="AA7941"/>
                      </a:solidFill>
                      <a:latin typeface="Cambria Math" panose="02040503050406030204" pitchFamily="18" charset="0"/>
                    </a:rPr>
                    <m:t>}</m:t>
                  </m:r>
                </m:oMath>
              </m:oMathPara>
            </a14:m>
            <a:endParaRPr sz="12900">
              <a:solidFill>
                <a:srgbClr val="AA7942"/>
              </a:solidFill>
            </a:endParaRPr>
          </a:p>
        </p:txBody>
      </p:sp>
      <p:sp>
        <p:nvSpPr>
          <p:cNvPr id="229" name="Xie-Watanabe-Huang  JHEP 10 (2019) 053"/>
          <p:cNvSpPr txBox="1"/>
          <p:nvPr/>
        </p:nvSpPr>
        <p:spPr>
          <a:xfrm>
            <a:off x="19985594" y="8940158"/>
            <a:ext cx="3928851"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700">
                <a:latin typeface="Avenir Next Medium"/>
                <a:ea typeface="Avenir Next Medium"/>
                <a:cs typeface="Avenir Next Medium"/>
                <a:sym typeface="Avenir Next Medium"/>
              </a:defRPr>
            </a:pPr>
            <a:r>
              <a:rPr>
                <a:solidFill>
                  <a:srgbClr val="FF2600"/>
                </a:solidFill>
              </a:rPr>
              <a:t>Xie-Watanabe-Huang </a:t>
            </a:r>
            <a:r>
              <a:rPr i="1">
                <a:solidFill>
                  <a:srgbClr val="FF2600"/>
                </a:solidFill>
                <a:latin typeface="Avenir Next Regular"/>
                <a:ea typeface="Avenir Next Regular"/>
                <a:cs typeface="Avenir Next Regular"/>
                <a:sym typeface="Avenir Next Regular"/>
              </a:rPr>
              <a:t>	JHEP</a:t>
            </a:r>
            <a:r>
              <a:rPr>
                <a:solidFill>
                  <a:srgbClr val="FF2600"/>
                </a:solidFill>
              </a:rPr>
              <a:t> 10 (2019) 053</a:t>
            </a:r>
            <a:r>
              <a:t> </a:t>
            </a:r>
          </a:p>
        </p:txBody>
      </p:sp>
      <p:sp>
        <p:nvSpPr>
          <p:cNvPr id="230" name="方程"/>
          <p:cNvSpPr txBox="1"/>
          <p:nvPr/>
        </p:nvSpPr>
        <p:spPr>
          <a:xfrm>
            <a:off x="19252502" y="10466744"/>
            <a:ext cx="301626" cy="1038798"/>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r>
                    <a:rPr xmlns:a="http://schemas.openxmlformats.org/drawingml/2006/main" sz="9500" i="1">
                      <a:solidFill>
                        <a:srgbClr val="AA7941"/>
                      </a:solidFill>
                      <a:latin typeface="Cambria Math" panose="02040503050406030204" pitchFamily="18" charset="0"/>
                    </a:rPr>
                    <m:t>}</m:t>
                  </m:r>
                </m:oMath>
              </m:oMathPara>
            </a14:m>
            <a:endParaRPr sz="9500">
              <a:solidFill>
                <a:srgbClr val="AA7942"/>
              </a:solidFill>
            </a:endParaRPr>
          </a:p>
        </p:txBody>
      </p:sp>
      <p:sp>
        <p:nvSpPr>
          <p:cNvPr id="231" name="Liu-Xie-Watanabe…"/>
          <p:cNvSpPr txBox="1"/>
          <p:nvPr/>
        </p:nvSpPr>
        <p:spPr>
          <a:xfrm>
            <a:off x="19661971" y="10230493"/>
            <a:ext cx="4576097" cy="151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700">
                <a:solidFill>
                  <a:srgbClr val="FF2600"/>
                </a:solidFill>
                <a:latin typeface="Avenir Next Medium"/>
                <a:ea typeface="Avenir Next Medium"/>
                <a:cs typeface="Avenir Next Medium"/>
                <a:sym typeface="Avenir Next Medium"/>
              </a:defRPr>
            </a:pPr>
            <a:r>
              <a:t>Liu-Xie-Watanabe</a:t>
            </a:r>
          </a:p>
          <a:p>
            <a:pPr>
              <a:defRPr sz="2700">
                <a:solidFill>
                  <a:srgbClr val="FF2600"/>
                </a:solidFill>
                <a:latin typeface="Avenir Next Medium"/>
                <a:ea typeface="Avenir Next Medium"/>
                <a:cs typeface="Avenir Next Medium"/>
                <a:sym typeface="Avenir Next Medium"/>
              </a:defRPr>
            </a:pPr>
            <a:r>
              <a:t> Phys.Rev.D 107 (2023), 014018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33" name="图像" descr="图像"/>
          <p:cNvPicPr>
            <a:picLocks noChangeAspect="1"/>
          </p:cNvPicPr>
          <p:nvPr/>
        </p:nvPicPr>
        <p:blipFill>
          <a:blip r:embed="rId3">
            <a:extLst/>
          </a:blip>
          <a:stretch>
            <a:fillRect/>
          </a:stretch>
        </p:blipFill>
        <p:spPr>
          <a:xfrm>
            <a:off x="2443709" y="3128893"/>
            <a:ext cx="5889242" cy="844125"/>
          </a:xfrm>
          <a:prstGeom prst="rect">
            <a:avLst/>
          </a:prstGeom>
          <a:ln w="12700">
            <a:miter lim="400000"/>
          </a:ln>
        </p:spPr>
      </p:pic>
      <p:sp>
        <p:nvSpPr>
          <p:cNvPr id="234" name="Gravitational form factors in hQCD"/>
          <p:cNvSpPr txBox="1"/>
          <p:nvPr>
            <p:ph type="title"/>
          </p:nvPr>
        </p:nvSpPr>
        <p:spPr>
          <a:xfrm>
            <a:off x="1607884" y="603777"/>
            <a:ext cx="21844001" cy="1935431"/>
          </a:xfrm>
          <a:prstGeom prst="rect">
            <a:avLst/>
          </a:prstGeom>
        </p:spPr>
        <p:txBody>
          <a:bodyPr/>
          <a:lstStyle>
            <a:lvl1pPr>
              <a:defRPr spc="-270" sz="9000">
                <a:gradFill flip="none" rotWithShape="1">
                  <a:gsLst>
                    <a:gs pos="0">
                      <a:srgbClr val="000000"/>
                    </a:gs>
                    <a:gs pos="100000">
                      <a:srgbClr val="2725CD"/>
                    </a:gs>
                  </a:gsLst>
                  <a:lin ang="5400000" scaled="0"/>
                </a:gradFill>
              </a:defRPr>
            </a:lvl1pPr>
          </a:lstStyle>
          <a:p>
            <a:pPr/>
            <a:r>
              <a:t>Gravitational form factors in hQCD</a:t>
            </a:r>
          </a:p>
        </p:txBody>
      </p:sp>
      <p:sp>
        <p:nvSpPr>
          <p:cNvPr id="235" name="90"/>
          <p:cNvSpPr/>
          <p:nvPr/>
        </p:nvSpPr>
        <p:spPr>
          <a:xfrm rot="16200000">
            <a:off x="4411685" y="5190228"/>
            <a:ext cx="1551386" cy="296335"/>
          </a:xfrm>
          <a:prstGeom prst="leftRightArrow">
            <a:avLst>
              <a:gd name="adj1" fmla="val 32000"/>
              <a:gd name="adj2" fmla="val 188571"/>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3200">
                <a:solidFill>
                  <a:srgbClr val="FFFFFF"/>
                </a:solidFill>
                <a:latin typeface="Avenir Next Medium"/>
                <a:ea typeface="Avenir Next Medium"/>
                <a:cs typeface="Avenir Next Medium"/>
                <a:sym typeface="Avenir Next Medium"/>
              </a:defRPr>
            </a:lvl1pPr>
          </a:lstStyle>
          <a:p>
            <a:pPr/>
            <a:r>
              <a:t>90</a:t>
            </a:r>
          </a:p>
        </p:txBody>
      </p:sp>
      <p:sp>
        <p:nvSpPr>
          <p:cNvPr id="236" name="3-points function"/>
          <p:cNvSpPr txBox="1"/>
          <p:nvPr/>
        </p:nvSpPr>
        <p:spPr>
          <a:xfrm>
            <a:off x="3039192" y="6470898"/>
            <a:ext cx="4296372" cy="77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chemeClr val="accent5"/>
                </a:solidFill>
                <a:latin typeface="Times New Roman"/>
                <a:ea typeface="Times New Roman"/>
                <a:cs typeface="Times New Roman"/>
                <a:sym typeface="Times New Roman"/>
              </a:defRPr>
            </a:lvl1pPr>
          </a:lstStyle>
          <a:p>
            <a:pPr/>
            <a:r>
              <a:t>3-points function</a:t>
            </a:r>
          </a:p>
        </p:txBody>
      </p:sp>
      <p:sp>
        <p:nvSpPr>
          <p:cNvPr id="237" name="90"/>
          <p:cNvSpPr/>
          <p:nvPr/>
        </p:nvSpPr>
        <p:spPr>
          <a:xfrm rot="16200000">
            <a:off x="4411685" y="8497806"/>
            <a:ext cx="1551386" cy="296334"/>
          </a:xfrm>
          <a:prstGeom prst="leftRightArrow">
            <a:avLst>
              <a:gd name="adj1" fmla="val 32000"/>
              <a:gd name="adj2" fmla="val 188571"/>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3200">
                <a:solidFill>
                  <a:srgbClr val="FFFFFF"/>
                </a:solidFill>
                <a:latin typeface="Avenir Next Medium"/>
                <a:ea typeface="Avenir Next Medium"/>
                <a:cs typeface="Avenir Next Medium"/>
                <a:sym typeface="Avenir Next Medium"/>
              </a:defRPr>
            </a:lvl1pPr>
          </a:lstStyle>
          <a:p>
            <a:pPr/>
            <a:r>
              <a:t>90</a:t>
            </a:r>
          </a:p>
        </p:txBody>
      </p:sp>
      <p:pic>
        <p:nvPicPr>
          <p:cNvPr id="238" name="图像" descr="图像"/>
          <p:cNvPicPr>
            <a:picLocks noChangeAspect="1"/>
          </p:cNvPicPr>
          <p:nvPr/>
        </p:nvPicPr>
        <p:blipFill>
          <a:blip r:embed="rId4">
            <a:extLst/>
          </a:blip>
          <a:stretch>
            <a:fillRect/>
          </a:stretch>
        </p:blipFill>
        <p:spPr>
          <a:xfrm>
            <a:off x="2575108" y="10046844"/>
            <a:ext cx="13270975" cy="1250953"/>
          </a:xfrm>
          <a:prstGeom prst="rect">
            <a:avLst/>
          </a:prstGeom>
          <a:ln w="12700">
            <a:miter lim="400000"/>
          </a:ln>
        </p:spPr>
      </p:pic>
      <p:pic>
        <p:nvPicPr>
          <p:cNvPr id="239" name="图像" descr="图像"/>
          <p:cNvPicPr>
            <a:picLocks noChangeAspect="1"/>
          </p:cNvPicPr>
          <p:nvPr/>
        </p:nvPicPr>
        <p:blipFill>
          <a:blip r:embed="rId5">
            <a:extLst/>
          </a:blip>
          <a:stretch>
            <a:fillRect/>
          </a:stretch>
        </p:blipFill>
        <p:spPr>
          <a:xfrm>
            <a:off x="11926468" y="6146566"/>
            <a:ext cx="9687882" cy="2642150"/>
          </a:xfrm>
          <a:prstGeom prst="rect">
            <a:avLst/>
          </a:prstGeom>
          <a:ln w="12700">
            <a:miter lim="400000"/>
          </a:ln>
        </p:spPr>
      </p:pic>
      <p:sp>
        <p:nvSpPr>
          <p:cNvPr id="240" name="It is the standard prescription that is the correspondence between the 4D currents and their corresponding 5D field as"/>
          <p:cNvSpPr txBox="1"/>
          <p:nvPr/>
        </p:nvSpPr>
        <p:spPr>
          <a:xfrm>
            <a:off x="11362489" y="3313626"/>
            <a:ext cx="10815840" cy="20585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4500">
                <a:solidFill>
                  <a:schemeClr val="accent5">
                    <a:satOff val="7775"/>
                    <a:lumOff val="-23858"/>
                  </a:schemeClr>
                </a:solidFill>
                <a:latin typeface="Times New Roman"/>
                <a:ea typeface="Times New Roman"/>
                <a:cs typeface="Times New Roman"/>
                <a:sym typeface="Times New Roman"/>
              </a:defRPr>
            </a:pPr>
            <a:r>
              <a:rPr b="1"/>
              <a:t>I</a:t>
            </a:r>
            <a:r>
              <a:rPr b="1"/>
              <a:t>t is the standard prescription that is the correspondence between the 4D currents and their corresponding 5D field as </a:t>
            </a:r>
          </a:p>
        </p:txBody>
      </p:sp>
      <p:sp>
        <p:nvSpPr>
          <p:cNvPr id="241" name="J. Erlich, E. Katz, D. T. Son, and M. A. Stephanov ,Phys. Rev. Lett. 95, 261602 (2005)"/>
          <p:cNvSpPr txBox="1"/>
          <p:nvPr/>
        </p:nvSpPr>
        <p:spPr>
          <a:xfrm>
            <a:off x="16212735" y="10048069"/>
            <a:ext cx="6918001" cy="151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700">
                <a:latin typeface="Avenir Next Medium"/>
                <a:ea typeface="Avenir Next Medium"/>
                <a:cs typeface="Avenir Next Medium"/>
                <a:sym typeface="Avenir Next Medium"/>
              </a:defRPr>
            </a:pPr>
            <a:r>
              <a:rPr i="1">
                <a:solidFill>
                  <a:schemeClr val="accent5"/>
                </a:solidFill>
              </a:rPr>
              <a:t>J. Erlich, E. Katz, D. T. Son, and M. A. Stephanov</a:t>
            </a:r>
            <a:r>
              <a:rPr i="1">
                <a:solidFill>
                  <a:srgbClr val="FF2600"/>
                </a:solidFill>
                <a:latin typeface="Avenir Next Regular"/>
                <a:ea typeface="Avenir Next Regular"/>
                <a:cs typeface="Avenir Next Regular"/>
                <a:sym typeface="Avenir Next Regular"/>
              </a:rPr>
              <a:t>	,Phys. Rev. Lett. 95, 261602 (2005)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Avenir Next Demi Bold"/>
        <a:ea typeface="Avenir Next Demi Bold"/>
        <a:cs typeface="Avenir Next Demi Bold"/>
      </a:majorFont>
      <a:minorFont>
        <a:latin typeface="Avenir Next Demi Bold"/>
        <a:ea typeface="Avenir Next Demi Bold"/>
        <a:cs typeface="Avenir Next Demi 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