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61" r:id="rId4"/>
    <p:sldId id="271" r:id="rId5"/>
    <p:sldId id="264" r:id="rId6"/>
    <p:sldId id="277" r:id="rId7"/>
    <p:sldId id="265" r:id="rId8"/>
    <p:sldId id="278" r:id="rId9"/>
    <p:sldId id="267" r:id="rId10"/>
    <p:sldId id="276" r:id="rId11"/>
    <p:sldId id="272" r:id="rId12"/>
    <p:sldId id="268" r:id="rId13"/>
    <p:sldId id="269" r:id="rId14"/>
    <p:sldId id="279"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5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86"/>
    <p:restoredTop sz="95775"/>
  </p:normalViewPr>
  <p:slideViewPr>
    <p:cSldViewPr snapToGrid="0">
      <p:cViewPr>
        <p:scale>
          <a:sx n="98" d="100"/>
          <a:sy n="98" d="100"/>
        </p:scale>
        <p:origin x="608" y="62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0C125E-CD32-9B46-AF06-F9DF6C25F6EB}" type="datetimeFigureOut">
              <a:rPr kumimoji="1" lang="zh-CN" altLang="en-US" smtClean="0"/>
              <a:t>2024/5/16</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04358C-6B54-8D40-8107-276DF0B20A80}" type="slidenum">
              <a:rPr kumimoji="1" lang="zh-CN" altLang="en-US" smtClean="0"/>
              <a:t>‹#›</a:t>
            </a:fld>
            <a:endParaRPr kumimoji="1" lang="zh-CN" altLang="en-US"/>
          </a:p>
        </p:txBody>
      </p:sp>
    </p:spTree>
    <p:extLst>
      <p:ext uri="{BB962C8B-B14F-4D97-AF65-F5344CB8AC3E}">
        <p14:creationId xmlns:p14="http://schemas.microsoft.com/office/powerpoint/2010/main" val="950078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 </a:t>
            </a:r>
            <a:endParaRPr kumimoji="1" lang="zh-CN" altLang="en-US" dirty="0"/>
          </a:p>
        </p:txBody>
      </p:sp>
      <p:sp>
        <p:nvSpPr>
          <p:cNvPr id="4" name="灯片编号占位符 3"/>
          <p:cNvSpPr>
            <a:spLocks noGrp="1"/>
          </p:cNvSpPr>
          <p:nvPr>
            <p:ph type="sldNum" sz="quarter" idx="5"/>
          </p:nvPr>
        </p:nvSpPr>
        <p:spPr/>
        <p:txBody>
          <a:bodyPr/>
          <a:lstStyle/>
          <a:p>
            <a:fld id="{5204358C-6B54-8D40-8107-276DF0B20A80}" type="slidenum">
              <a:rPr kumimoji="1" lang="zh-CN" altLang="en-US" smtClean="0"/>
              <a:t>1</a:t>
            </a:fld>
            <a:endParaRPr kumimoji="1" lang="zh-CN" altLang="en-US"/>
          </a:p>
        </p:txBody>
      </p:sp>
    </p:spTree>
    <p:extLst>
      <p:ext uri="{BB962C8B-B14F-4D97-AF65-F5344CB8AC3E}">
        <p14:creationId xmlns:p14="http://schemas.microsoft.com/office/powerpoint/2010/main" val="3944783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5204358C-6B54-8D40-8107-276DF0B20A80}" type="slidenum">
              <a:rPr kumimoji="1" lang="zh-CN" altLang="en-US" smtClean="0"/>
              <a:t>10</a:t>
            </a:fld>
            <a:endParaRPr kumimoji="1" lang="zh-CN" altLang="en-US"/>
          </a:p>
        </p:txBody>
      </p:sp>
    </p:spTree>
    <p:extLst>
      <p:ext uri="{BB962C8B-B14F-4D97-AF65-F5344CB8AC3E}">
        <p14:creationId xmlns:p14="http://schemas.microsoft.com/office/powerpoint/2010/main" val="1189352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kumimoji="1" lang="en-US" altLang="zh-CN" dirty="0"/>
              <a:t>3</a:t>
            </a:r>
            <a:r>
              <a:rPr kumimoji="1" lang="zh-CN" altLang="en-US" dirty="0"/>
              <a:t>维的结果放不放，逻辑漏洞？</a:t>
            </a:r>
            <a:endParaRPr kumimoji="1" lang="en-US" altLang="zh-CN" dirty="0"/>
          </a:p>
          <a:p>
            <a:pPr marL="228600" indent="-228600">
              <a:buAutoNum type="arabicPeriod"/>
            </a:pPr>
            <a:r>
              <a:rPr kumimoji="1" lang="zh-CN" altLang="en-US" dirty="0"/>
              <a:t>讨论亮点是否正确 </a:t>
            </a:r>
            <a:endParaRPr kumimoji="1" lang="en-US" altLang="zh-CN" dirty="0"/>
          </a:p>
          <a:p>
            <a:pPr marL="228600" indent="-228600">
              <a:buAutoNum type="arabicPeriod"/>
            </a:pPr>
            <a:r>
              <a:rPr kumimoji="1" lang="en-US" altLang="zh-CN" dirty="0" err="1"/>
              <a:t>pz</a:t>
            </a:r>
            <a:r>
              <a:rPr kumimoji="1" lang="zh-CN" altLang="en-US" dirty="0"/>
              <a:t>与</a:t>
            </a:r>
            <a:r>
              <a:rPr kumimoji="1" lang="en-US" altLang="zh-CN" dirty="0" err="1"/>
              <a:t>pt</a:t>
            </a:r>
            <a:r>
              <a:rPr kumimoji="1" lang="zh-CN" altLang="en-US" dirty="0"/>
              <a:t>的关联这一特征</a:t>
            </a:r>
            <a:endParaRPr kumimoji="1" lang="en-US" altLang="zh-CN" dirty="0"/>
          </a:p>
          <a:p>
            <a:pPr marL="228600" indent="-228600">
              <a:buAutoNum type="arabicPeriod"/>
            </a:pPr>
            <a:endParaRPr kumimoji="1" lang="en-US" altLang="zh-CN"/>
          </a:p>
          <a:p>
            <a:pPr marL="228600" indent="-228600">
              <a:buAutoNum type="arabicPeriod"/>
            </a:pPr>
            <a:endParaRPr kumimoji="1" lang="zh-CN" altLang="en-US" dirty="0"/>
          </a:p>
        </p:txBody>
      </p:sp>
      <p:sp>
        <p:nvSpPr>
          <p:cNvPr id="4" name="灯片编号占位符 3"/>
          <p:cNvSpPr>
            <a:spLocks noGrp="1"/>
          </p:cNvSpPr>
          <p:nvPr>
            <p:ph type="sldNum" sz="quarter" idx="5"/>
          </p:nvPr>
        </p:nvSpPr>
        <p:spPr/>
        <p:txBody>
          <a:bodyPr/>
          <a:lstStyle/>
          <a:p>
            <a:fld id="{5204358C-6B54-8D40-8107-276DF0B20A80}" type="slidenum">
              <a:rPr kumimoji="1" lang="zh-CN" altLang="en-US" smtClean="0"/>
              <a:t>2</a:t>
            </a:fld>
            <a:endParaRPr kumimoji="1" lang="zh-CN" altLang="en-US"/>
          </a:p>
        </p:txBody>
      </p:sp>
    </p:spTree>
    <p:extLst>
      <p:ext uri="{BB962C8B-B14F-4D97-AF65-F5344CB8AC3E}">
        <p14:creationId xmlns:p14="http://schemas.microsoft.com/office/powerpoint/2010/main" val="2938374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5204358C-6B54-8D40-8107-276DF0B20A80}" type="slidenum">
              <a:rPr kumimoji="1" lang="zh-CN" altLang="en-US" smtClean="0"/>
              <a:t>3</a:t>
            </a:fld>
            <a:endParaRPr kumimoji="1" lang="zh-CN" altLang="en-US"/>
          </a:p>
        </p:txBody>
      </p:sp>
    </p:spTree>
    <p:extLst>
      <p:ext uri="{BB962C8B-B14F-4D97-AF65-F5344CB8AC3E}">
        <p14:creationId xmlns:p14="http://schemas.microsoft.com/office/powerpoint/2010/main" val="3242237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3600" dirty="0"/>
              <a:t>产生机制具体有什么不同</a:t>
            </a:r>
            <a:r>
              <a:rPr kumimoji="1" lang="en-US" altLang="zh-CN" sz="3600" dirty="0"/>
              <a:t> </a:t>
            </a:r>
            <a:r>
              <a:rPr kumimoji="1" lang="zh-CN" altLang="en-US" sz="3600" dirty="0"/>
              <a:t>：小：部分子逃逸 大：流体</a:t>
            </a:r>
            <a:endParaRPr kumimoji="1" lang="en-US" altLang="zh-CN" sz="3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800" dirty="0">
                <a:effectLst/>
                <a:latin typeface="XITS-Regular-Identity-H"/>
              </a:rPr>
              <a:t>Knudsen </a:t>
            </a:r>
            <a:r>
              <a:rPr lang="zh-CN" altLang="en-US" sz="1800" dirty="0">
                <a:effectLst/>
                <a:latin typeface="FandolSong-Regular-Identity-H"/>
              </a:rPr>
              <a:t>数 小，不符合流体力学的使用范围</a:t>
            </a:r>
            <a:endParaRPr lang="en-US" altLang="zh-CN" sz="1800" dirty="0">
              <a:effectLst/>
              <a:latin typeface="FandolSong-Regular-Identity-H"/>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48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4800" dirty="0"/>
              <a:t>实验上如何看出</a:t>
            </a:r>
            <a:r>
              <a:rPr kumimoji="1" lang="en-US" altLang="zh-CN" sz="4800" dirty="0"/>
              <a:t>similar</a:t>
            </a:r>
            <a:r>
              <a:rPr kumimoji="1" lang="zh-CN" altLang="en-US" sz="4800" dirty="0"/>
              <a:t> </a:t>
            </a:r>
            <a:r>
              <a:rPr kumimoji="1" lang="en-US" altLang="zh-CN" sz="4800" dirty="0" err="1"/>
              <a:t>behabior</a:t>
            </a:r>
            <a:r>
              <a:rPr kumimoji="1" lang="en-US" altLang="zh-CN" sz="4800" dirty="0"/>
              <a:t>?</a:t>
            </a:r>
            <a:r>
              <a:rPr kumimoji="1" lang="zh-CN" altLang="en-US" sz="4800" dirty="0"/>
              <a:t>：也有集体流</a:t>
            </a:r>
            <a:endParaRPr kumimoji="1" lang="en-US" altLang="zh-CN" sz="48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sz="48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dirty="0">
                <a:effectLst/>
                <a:latin typeface="FandolSong-Regular-Identity-H"/>
              </a:rPr>
              <a:t>事件平均 </a:t>
            </a:r>
            <a:r>
              <a:rPr lang="zh-CN" altLang="en-US" sz="1800" dirty="0">
                <a:effectLst/>
                <a:latin typeface="XITSMath-Regular-Identity-H"/>
              </a:rPr>
              <a:t>𝑣𝑛 </a:t>
            </a:r>
            <a:r>
              <a:rPr lang="zh-CN" altLang="en-US" sz="1800" dirty="0">
                <a:effectLst/>
                <a:latin typeface="FandolSong-Regular-Identity-H"/>
              </a:rPr>
              <a:t>值主要反映了流体力学对初始状态 下产生的物质的平均碰撞几何的响应。更多的信息，例如重叠区域核子位置的 涨落</a:t>
            </a:r>
            <a:r>
              <a:rPr lang="en-US" altLang="zh-CN" sz="1800" dirty="0">
                <a:effectLst/>
                <a:latin typeface="XITS-Regular-Identity-H"/>
              </a:rPr>
              <a:t>[</a:t>
            </a:r>
            <a:r>
              <a:rPr lang="en-US" altLang="zh-CN" sz="1800" dirty="0">
                <a:solidFill>
                  <a:srgbClr val="007C00"/>
                </a:solidFill>
                <a:effectLst/>
                <a:latin typeface="XITS-Regular-Identity-H"/>
              </a:rPr>
              <a:t>112</a:t>
            </a:r>
            <a:r>
              <a:rPr lang="en-US" altLang="zh-CN" sz="1800" dirty="0">
                <a:effectLst/>
                <a:latin typeface="XITS-Regular-Identity-H"/>
              </a:rPr>
              <a:t>] </a:t>
            </a:r>
            <a:r>
              <a:rPr lang="zh-CN" altLang="en-US" sz="1800" dirty="0">
                <a:effectLst/>
                <a:latin typeface="FandolSong-Regular-Identity-H"/>
              </a:rPr>
              <a:t>，可以通过测量带电强子的逐事件 </a:t>
            </a:r>
            <a:r>
              <a:rPr lang="en-US" altLang="zh-CN" sz="1800" dirty="0">
                <a:effectLst/>
                <a:latin typeface="XITS-Regular-Identity-H"/>
              </a:rPr>
              <a:t>(</a:t>
            </a:r>
            <a:r>
              <a:rPr lang="en" altLang="zh-CN" sz="1800" dirty="0" err="1">
                <a:effectLst/>
                <a:latin typeface="XITS-Regular-Identity-H"/>
              </a:rPr>
              <a:t>EbyE</a:t>
            </a:r>
            <a:r>
              <a:rPr lang="en" altLang="zh-CN" sz="1800" dirty="0">
                <a:effectLst/>
                <a:latin typeface="XITS-Regular-Identity-H"/>
              </a:rPr>
              <a:t>) </a:t>
            </a:r>
            <a:r>
              <a:rPr lang="zh-CN" altLang="en-US" sz="1800" dirty="0">
                <a:effectLst/>
                <a:latin typeface="FandolSong-Regular-Identity-H"/>
              </a:rPr>
              <a:t>分布 </a:t>
            </a:r>
            <a:r>
              <a:rPr lang="zh-CN" altLang="en-US" sz="1800" dirty="0">
                <a:effectLst/>
                <a:latin typeface="XITSMath-Regular-Identity-H"/>
              </a:rPr>
              <a:t>𝑃 </a:t>
            </a:r>
            <a:r>
              <a:rPr lang="en-US" altLang="zh-CN" sz="1800" dirty="0">
                <a:effectLst/>
                <a:latin typeface="XITSMath-Regular-Identity-H"/>
              </a:rPr>
              <a:t>(𝑣𝑛) </a:t>
            </a:r>
            <a:r>
              <a:rPr lang="zh-CN" altLang="en-US" sz="1800" dirty="0">
                <a:effectLst/>
                <a:latin typeface="FandolSong-Regular-Identity-H"/>
              </a:rPr>
              <a:t>来获得，</a:t>
            </a:r>
            <a:r>
              <a:rPr lang="en" altLang="zh-CN" sz="1800" dirty="0">
                <a:effectLst/>
                <a:latin typeface="XITS-Regular-Identity-H"/>
              </a:rPr>
              <a:t>ATLAS </a:t>
            </a:r>
            <a:r>
              <a:rPr lang="zh-CN" altLang="en-US" sz="1800" dirty="0">
                <a:effectLst/>
                <a:latin typeface="FandolSong-Regular-Identity-H"/>
              </a:rPr>
              <a:t>合作组在 </a:t>
            </a:r>
            <a:r>
              <a:rPr lang="zh-CN" altLang="en-US" sz="1800" dirty="0">
                <a:effectLst/>
                <a:latin typeface="XITSMath-Regular-Identity-H"/>
              </a:rPr>
              <a:t>√𝑠</a:t>
            </a:r>
            <a:r>
              <a:rPr lang="en" altLang="zh-CN" sz="1800" dirty="0">
                <a:effectLst/>
                <a:latin typeface="XITS-Regular-Identity-H"/>
              </a:rPr>
              <a:t>NN =2.76 </a:t>
            </a:r>
            <a:r>
              <a:rPr lang="en" altLang="zh-CN" sz="1800" dirty="0" err="1">
                <a:effectLst/>
                <a:latin typeface="XITS-Regular-Identity-H"/>
              </a:rPr>
              <a:t>TeV</a:t>
            </a:r>
            <a:r>
              <a:rPr lang="en" altLang="zh-CN" sz="1800" dirty="0">
                <a:effectLst/>
                <a:latin typeface="XITS-Regular-Identity-H"/>
              </a:rPr>
              <a:t> </a:t>
            </a:r>
            <a:r>
              <a:rPr lang="zh-CN" altLang="en-US" sz="1800" dirty="0">
                <a:effectLst/>
                <a:latin typeface="FandolSong-Regular-Identity-H"/>
              </a:rPr>
              <a:t>的 </a:t>
            </a:r>
            <a:r>
              <a:rPr lang="en" altLang="zh-CN" sz="1800" dirty="0">
                <a:effectLst/>
                <a:latin typeface="XITS-Regular-Identity-H"/>
              </a:rPr>
              <a:t>Pb </a:t>
            </a:r>
            <a:r>
              <a:rPr lang="en" altLang="zh-CN" sz="1800" dirty="0">
                <a:effectLst/>
                <a:latin typeface="XITSMath-Regular-Identity-H"/>
              </a:rPr>
              <a:t>+ </a:t>
            </a:r>
            <a:r>
              <a:rPr lang="en" altLang="zh-CN" sz="1800" dirty="0">
                <a:effectLst/>
                <a:latin typeface="XITS-Regular-Identity-H"/>
              </a:rPr>
              <a:t>Pb </a:t>
            </a:r>
            <a:r>
              <a:rPr lang="zh-CN" altLang="en-US" sz="1800" dirty="0">
                <a:effectLst/>
                <a:latin typeface="FandolSong-Regular-Identity-H"/>
              </a:rPr>
              <a:t>碰撞中使用展开 </a:t>
            </a:r>
            <a:r>
              <a:rPr lang="en-US" altLang="zh-CN" sz="1800" dirty="0">
                <a:effectLst/>
                <a:latin typeface="XITS-Regular-Identity-H"/>
              </a:rPr>
              <a:t>(</a:t>
            </a:r>
            <a:r>
              <a:rPr lang="en" altLang="zh-CN" sz="1800" dirty="0">
                <a:effectLst/>
                <a:latin typeface="XITS-Regular-Identity-H"/>
              </a:rPr>
              <a:t>unfolding) </a:t>
            </a:r>
            <a:r>
              <a:rPr lang="zh-CN" altLang="en-US" sz="1800" dirty="0">
                <a:effectLst/>
                <a:latin typeface="FandolSong-Regular-Identity-H"/>
              </a:rPr>
              <a:t>法测量了该分 布 </a:t>
            </a:r>
            <a:r>
              <a:rPr lang="en-US" altLang="zh-CN" sz="1800" dirty="0">
                <a:effectLst/>
                <a:latin typeface="XITS-Regular-Identity-H"/>
              </a:rPr>
              <a:t>[</a:t>
            </a:r>
            <a:r>
              <a:rPr lang="en-US" altLang="zh-CN" sz="1800" dirty="0">
                <a:solidFill>
                  <a:srgbClr val="007C00"/>
                </a:solidFill>
                <a:effectLst/>
                <a:latin typeface="XITS-Regular-Identity-H"/>
              </a:rPr>
              <a:t>11</a:t>
            </a:r>
            <a:r>
              <a:rPr lang="en-US" altLang="zh-CN" sz="1800" dirty="0">
                <a:effectLst/>
                <a:latin typeface="XITS-Regular-Identity-H"/>
              </a:rPr>
              <a:t>] </a:t>
            </a:r>
            <a:endParaRPr lang="zh-CN" altLang="en-US" sz="66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sz="48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dirty="0">
                <a:effectLst/>
                <a:latin typeface="FandolSong-Regular-Identity-H"/>
              </a:rPr>
              <a:t>通过大量的逐事件对比不同条件下大碰撞系统和小系统末态粒子 状态，或许也可以发现它们之间的不同之处，进而理解小系统集体流产生之谜 的原因。 </a:t>
            </a:r>
            <a:endParaRPr lang="zh-CN" altLang="en-US" sz="66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CN" sz="48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sz="3600" dirty="0"/>
          </a:p>
        </p:txBody>
      </p:sp>
      <p:sp>
        <p:nvSpPr>
          <p:cNvPr id="4" name="灯片编号占位符 3"/>
          <p:cNvSpPr>
            <a:spLocks noGrp="1"/>
          </p:cNvSpPr>
          <p:nvPr>
            <p:ph type="sldNum" sz="quarter" idx="5"/>
          </p:nvPr>
        </p:nvSpPr>
        <p:spPr/>
        <p:txBody>
          <a:bodyPr/>
          <a:lstStyle/>
          <a:p>
            <a:fld id="{5204358C-6B54-8D40-8107-276DF0B20A80}" type="slidenum">
              <a:rPr kumimoji="1" lang="zh-CN" altLang="en-US" smtClean="0"/>
              <a:t>4</a:t>
            </a:fld>
            <a:endParaRPr kumimoji="1" lang="zh-CN" altLang="en-US"/>
          </a:p>
        </p:txBody>
      </p:sp>
    </p:spTree>
    <p:extLst>
      <p:ext uri="{BB962C8B-B14F-4D97-AF65-F5344CB8AC3E}">
        <p14:creationId xmlns:p14="http://schemas.microsoft.com/office/powerpoint/2010/main" val="3626378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部分子截面产生的集体流，这对应着哪个产生机制</a:t>
            </a:r>
            <a:r>
              <a:rPr kumimoji="1" lang="en-US" altLang="zh-CN" dirty="0"/>
              <a:t>:</a:t>
            </a:r>
            <a:r>
              <a:rPr kumimoji="1" lang="zh-CN" altLang="en-US" dirty="0"/>
              <a:t>不同的相互作用</a:t>
            </a:r>
            <a:endParaRPr kumimoji="1" lang="en-US" altLang="zh-CN" dirty="0"/>
          </a:p>
          <a:p>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err="1"/>
              <a:t>ampt</a:t>
            </a:r>
            <a:r>
              <a:rPr kumimoji="1" lang="zh-CN" altLang="en-US" dirty="0"/>
              <a:t>可以很好描述集体流的图</a:t>
            </a:r>
          </a:p>
          <a:p>
            <a:endParaRPr kumimoji="1" lang="zh-CN" altLang="en-US" dirty="0"/>
          </a:p>
          <a:p>
            <a:endParaRPr kumimoji="1" lang="zh-CN" altLang="en-US" dirty="0"/>
          </a:p>
        </p:txBody>
      </p:sp>
      <p:sp>
        <p:nvSpPr>
          <p:cNvPr id="4" name="灯片编号占位符 3"/>
          <p:cNvSpPr>
            <a:spLocks noGrp="1"/>
          </p:cNvSpPr>
          <p:nvPr>
            <p:ph type="sldNum" sz="quarter" idx="5"/>
          </p:nvPr>
        </p:nvSpPr>
        <p:spPr/>
        <p:txBody>
          <a:bodyPr/>
          <a:lstStyle/>
          <a:p>
            <a:fld id="{5204358C-6B54-8D40-8107-276DF0B20A80}" type="slidenum">
              <a:rPr kumimoji="1" lang="zh-CN" altLang="en-US" smtClean="0"/>
              <a:t>5</a:t>
            </a:fld>
            <a:endParaRPr kumimoji="1" lang="zh-CN" altLang="en-US"/>
          </a:p>
        </p:txBody>
      </p:sp>
    </p:spTree>
    <p:extLst>
      <p:ext uri="{BB962C8B-B14F-4D97-AF65-F5344CB8AC3E}">
        <p14:creationId xmlns:p14="http://schemas.microsoft.com/office/powerpoint/2010/main" val="43767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input</a:t>
            </a:r>
            <a:r>
              <a:rPr kumimoji="1" lang="zh-CN" altLang="en-US" dirty="0"/>
              <a:t> </a:t>
            </a:r>
            <a:r>
              <a:rPr kumimoji="1" lang="en-US" altLang="zh-CN" dirty="0"/>
              <a:t>transform</a:t>
            </a:r>
            <a:r>
              <a:rPr kumimoji="1" lang="zh-CN" altLang="en-US" dirty="0"/>
              <a:t> </a:t>
            </a:r>
            <a:r>
              <a:rPr kumimoji="1" lang="en-US" altLang="zh-CN" dirty="0"/>
              <a:t>and</a:t>
            </a:r>
            <a:r>
              <a:rPr kumimoji="1" lang="zh-CN" altLang="en-US" dirty="0"/>
              <a:t> </a:t>
            </a:r>
            <a:r>
              <a:rPr kumimoji="1" lang="en-US" altLang="zh-CN" dirty="0"/>
              <a:t> feature transform</a:t>
            </a:r>
            <a:r>
              <a:rPr kumimoji="1" lang="zh-CN" altLang="en-US" dirty="0"/>
              <a:t>的作用</a:t>
            </a:r>
          </a:p>
          <a:p>
            <a:r>
              <a:rPr lang="en" altLang="zh-CN" b="0" dirty="0">
                <a:solidFill>
                  <a:srgbClr val="CE9178"/>
                </a:solidFill>
                <a:effectLst/>
                <a:latin typeface="Menlo" panose="020B0609030804020204" pitchFamily="49" charset="0"/>
              </a:rPr>
              <a:t>The T-net aims to learn an affine transformation matrix by its own mini</a:t>
            </a:r>
            <a:endParaRPr lang="en" altLang="zh-CN" b="0" dirty="0">
              <a:solidFill>
                <a:srgbClr val="D4D4D4"/>
              </a:solidFill>
              <a:effectLst/>
              <a:latin typeface="Menlo" panose="020B0609030804020204" pitchFamily="49" charset="0"/>
            </a:endParaRPr>
          </a:p>
          <a:p>
            <a:r>
              <a:rPr lang="en" altLang="zh-CN" b="0" dirty="0">
                <a:solidFill>
                  <a:srgbClr val="CE9178"/>
                </a:solidFill>
                <a:effectLst/>
                <a:latin typeface="Menlo" panose="020B0609030804020204" pitchFamily="49" charset="0"/>
              </a:rPr>
              <a:t>network. The T-net is used twice. The first time to transform the input features (n, NUM_DIMENSION)</a:t>
            </a:r>
            <a:endParaRPr lang="en" altLang="zh-CN" b="0" dirty="0">
              <a:solidFill>
                <a:srgbClr val="D4D4D4"/>
              </a:solidFill>
              <a:effectLst/>
              <a:latin typeface="Menlo" panose="020B0609030804020204" pitchFamily="49" charset="0"/>
            </a:endParaRPr>
          </a:p>
          <a:p>
            <a:r>
              <a:rPr lang="en" altLang="zh-CN" b="0" dirty="0">
                <a:solidFill>
                  <a:srgbClr val="CE9178"/>
                </a:solidFill>
                <a:effectLst/>
                <a:latin typeface="Menlo" panose="020B0609030804020204" pitchFamily="49" charset="0"/>
              </a:rPr>
              <a:t>into a canonical representation. The second is an affine transformation for alignment in</a:t>
            </a:r>
            <a:endParaRPr lang="en" altLang="zh-CN" b="0" dirty="0">
              <a:solidFill>
                <a:srgbClr val="D4D4D4"/>
              </a:solidFill>
              <a:effectLst/>
              <a:latin typeface="Menlo" panose="020B0609030804020204" pitchFamily="49" charset="0"/>
            </a:endParaRPr>
          </a:p>
          <a:p>
            <a:r>
              <a:rPr lang="en" altLang="zh-CN" b="0" dirty="0">
                <a:solidFill>
                  <a:srgbClr val="CE9178"/>
                </a:solidFill>
                <a:effectLst/>
                <a:latin typeface="Menlo" panose="020B0609030804020204" pitchFamily="49" charset="0"/>
              </a:rPr>
              <a:t>feature space (n, NUM_DIMENSION). As per the original paper we constrain the transformation to be</a:t>
            </a:r>
            <a:endParaRPr lang="en" altLang="zh-CN" b="0" dirty="0">
              <a:solidFill>
                <a:srgbClr val="D4D4D4"/>
              </a:solidFill>
              <a:effectLst/>
              <a:latin typeface="Menlo" panose="020B0609030804020204" pitchFamily="49" charset="0"/>
            </a:endParaRPr>
          </a:p>
          <a:p>
            <a:r>
              <a:rPr lang="en" altLang="zh-CN" b="0" dirty="0">
                <a:solidFill>
                  <a:srgbClr val="CE9178"/>
                </a:solidFill>
                <a:effectLst/>
                <a:latin typeface="Menlo" panose="020B0609030804020204" pitchFamily="49" charset="0"/>
              </a:rPr>
              <a:t>close to an orthogonal matrix </a:t>
            </a:r>
          </a:p>
          <a:p>
            <a:endParaRPr lang="en" altLang="zh-CN" b="0" dirty="0">
              <a:solidFill>
                <a:srgbClr val="CE9178"/>
              </a:solidFill>
              <a:effectLst/>
              <a:latin typeface="Menlo" panose="020B0609030804020204" pitchFamily="49" charset="0"/>
            </a:endParaRPr>
          </a:p>
          <a:p>
            <a:pPr algn="l">
              <a:buFont typeface="Arial" panose="020B0604020202020204" pitchFamily="34" charset="0"/>
              <a:buChar char="•"/>
            </a:pPr>
            <a:r>
              <a:rPr lang="en" altLang="zh-CN" b="0" i="0" dirty="0">
                <a:solidFill>
                  <a:srgbClr val="0D0D0D"/>
                </a:solidFill>
                <a:effectLst/>
                <a:latin typeface="Söhne"/>
              </a:rPr>
              <a:t>T-net </a:t>
            </a:r>
            <a:r>
              <a:rPr lang="zh-CN" altLang="en-US" b="0" i="0" dirty="0">
                <a:solidFill>
                  <a:srgbClr val="0D0D0D"/>
                </a:solidFill>
                <a:effectLst/>
                <a:latin typeface="Söhne"/>
              </a:rPr>
              <a:t>首次用于将输入特征（</a:t>
            </a:r>
            <a:r>
              <a:rPr lang="en" altLang="zh-CN" b="0" i="0" dirty="0">
                <a:solidFill>
                  <a:srgbClr val="0D0D0D"/>
                </a:solidFill>
                <a:effectLst/>
                <a:latin typeface="Söhne"/>
              </a:rPr>
              <a:t>n, NUM_DIMENSION</a:t>
            </a:r>
            <a:r>
              <a:rPr lang="zh-CN" altLang="en" b="0" i="0" dirty="0">
                <a:solidFill>
                  <a:srgbClr val="0D0D0D"/>
                </a:solidFill>
                <a:effectLst/>
                <a:latin typeface="Söhne"/>
              </a:rPr>
              <a:t>）</a:t>
            </a:r>
            <a:r>
              <a:rPr lang="zh-CN" altLang="en-US" b="0" i="0" dirty="0">
                <a:solidFill>
                  <a:srgbClr val="0D0D0D"/>
                </a:solidFill>
                <a:effectLst/>
                <a:latin typeface="Söhne"/>
              </a:rPr>
              <a:t>转换为标准表示。这意味着，它将输入点云中的每个点的特征变换到一个标准化的坐标系中，使点云在进行后续处理时具有一致性。</a:t>
            </a:r>
          </a:p>
          <a:p>
            <a:pPr algn="l">
              <a:buFont typeface="Arial" panose="020B0604020202020204" pitchFamily="34" charset="0"/>
              <a:buChar char="•"/>
            </a:pPr>
            <a:r>
              <a:rPr lang="zh-CN" altLang="en-US" b="1" i="0" dirty="0">
                <a:solidFill>
                  <a:srgbClr val="0D0D0D"/>
                </a:solidFill>
                <a:effectLst/>
                <a:latin typeface="Söhne"/>
              </a:rPr>
              <a:t>第二次使用</a:t>
            </a:r>
            <a:r>
              <a:rPr lang="zh-CN" altLang="en-US" b="0" i="0" dirty="0">
                <a:solidFill>
                  <a:srgbClr val="0D0D0D"/>
                </a:solidFill>
                <a:effectLst/>
                <a:latin typeface="Söhne"/>
              </a:rPr>
              <a:t>：在特征空间中，</a:t>
            </a:r>
            <a:r>
              <a:rPr lang="en" altLang="zh-CN" b="0" i="0" dirty="0">
                <a:solidFill>
                  <a:srgbClr val="0D0D0D"/>
                </a:solidFill>
                <a:effectLst/>
                <a:latin typeface="Söhne"/>
              </a:rPr>
              <a:t>T-net </a:t>
            </a:r>
            <a:r>
              <a:rPr lang="zh-CN" altLang="en-US" b="0" i="0" dirty="0">
                <a:solidFill>
                  <a:srgbClr val="0D0D0D"/>
                </a:solidFill>
                <a:effectLst/>
                <a:latin typeface="Söhne"/>
              </a:rPr>
              <a:t>进行第二次仿射变换，对已经提取的特征进行对齐。这一步确保了在特征空间中，各点的特征是对齐的，从而便于后续的特征聚合和处理。</a:t>
            </a:r>
          </a:p>
          <a:p>
            <a:endParaRPr lang="en" altLang="zh-CN" b="0" dirty="0">
              <a:solidFill>
                <a:srgbClr val="D4D4D4"/>
              </a:solidFill>
              <a:effectLst/>
              <a:latin typeface="Menlo" panose="020B0609030804020204" pitchFamily="49" charset="0"/>
            </a:endParaRPr>
          </a:p>
          <a:p>
            <a:r>
              <a:rPr lang="zh-CN" altLang="en-US" sz="1800" dirty="0">
                <a:effectLst/>
                <a:latin typeface="FandolSong-Regular-Identity-H"/>
              </a:rPr>
              <a:t>通过一维卷积对粒子进行升维操作，然后对所 </a:t>
            </a:r>
            <a:endParaRPr lang="zh-CN" altLang="en-US" dirty="0"/>
          </a:p>
          <a:p>
            <a:r>
              <a:rPr lang="zh-CN" altLang="en-US" sz="1800" dirty="0">
                <a:effectLst/>
                <a:latin typeface="FandolSong-Regular-Identity-H"/>
              </a:rPr>
              <a:t>有粒子做重排不变操作，实现粒子在高维空间的关联 </a:t>
            </a:r>
            <a:endParaRPr lang="zh-CN" altLang="en-US" dirty="0"/>
          </a:p>
          <a:p>
            <a:endParaRPr kumimoji="1" lang="zh-CN" altLang="en-US" dirty="0"/>
          </a:p>
        </p:txBody>
      </p:sp>
      <p:sp>
        <p:nvSpPr>
          <p:cNvPr id="4" name="灯片编号占位符 3"/>
          <p:cNvSpPr>
            <a:spLocks noGrp="1"/>
          </p:cNvSpPr>
          <p:nvPr>
            <p:ph type="sldNum" sz="quarter" idx="5"/>
          </p:nvPr>
        </p:nvSpPr>
        <p:spPr/>
        <p:txBody>
          <a:bodyPr/>
          <a:lstStyle/>
          <a:p>
            <a:fld id="{5204358C-6B54-8D40-8107-276DF0B20A80}" type="slidenum">
              <a:rPr kumimoji="1" lang="zh-CN" altLang="en-US" smtClean="0"/>
              <a:t>6</a:t>
            </a:fld>
            <a:endParaRPr kumimoji="1" lang="zh-CN" altLang="en-US"/>
          </a:p>
        </p:txBody>
      </p:sp>
    </p:spTree>
    <p:extLst>
      <p:ext uri="{BB962C8B-B14F-4D97-AF65-F5344CB8AC3E}">
        <p14:creationId xmlns:p14="http://schemas.microsoft.com/office/powerpoint/2010/main" val="2188648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cut </a:t>
            </a:r>
            <a:r>
              <a:rPr kumimoji="1" lang="zh-CN" altLang="en-US" dirty="0"/>
              <a:t> </a:t>
            </a:r>
            <a:r>
              <a:rPr kumimoji="1" lang="en-US" altLang="zh-CN" dirty="0" err="1"/>
              <a:t>pt</a:t>
            </a:r>
            <a:r>
              <a:rPr kumimoji="1" lang="zh-CN" altLang="en-US" dirty="0"/>
              <a:t> 和哪个实验相符</a:t>
            </a:r>
            <a:r>
              <a:rPr kumimoji="1" lang="en-US" altLang="zh-CN" dirty="0"/>
              <a:t>:</a:t>
            </a:r>
            <a:endParaRPr kumimoji="1"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err="1"/>
              <a:t>pz</a:t>
            </a:r>
            <a:r>
              <a:rPr kumimoji="1" lang="zh-CN" altLang="en-US" dirty="0"/>
              <a:t>的物理，</a:t>
            </a:r>
            <a:r>
              <a:rPr kumimoji="1" lang="en-US" altLang="zh-CN" dirty="0" err="1"/>
              <a:t>pz</a:t>
            </a:r>
            <a:r>
              <a:rPr kumimoji="1" lang="zh-CN" altLang="en-US" dirty="0"/>
              <a:t>和</a:t>
            </a:r>
            <a:r>
              <a:rPr kumimoji="1" lang="en-US" altLang="zh-CN" dirty="0"/>
              <a:t>eta</a:t>
            </a:r>
            <a:r>
              <a:rPr kumimoji="1" lang="zh-CN" altLang="en-US" dirty="0"/>
              <a:t>的关系</a:t>
            </a:r>
            <a:endParaRPr kumimoji="1" lang="en-US" altLang="zh-CN" dirty="0"/>
          </a:p>
          <a:p>
            <a:endParaRPr kumimoji="1" lang="zh-CN" altLang="en-US" dirty="0"/>
          </a:p>
        </p:txBody>
      </p:sp>
      <p:sp>
        <p:nvSpPr>
          <p:cNvPr id="4" name="灯片编号占位符 3"/>
          <p:cNvSpPr>
            <a:spLocks noGrp="1"/>
          </p:cNvSpPr>
          <p:nvPr>
            <p:ph type="sldNum" sz="quarter" idx="5"/>
          </p:nvPr>
        </p:nvSpPr>
        <p:spPr/>
        <p:txBody>
          <a:bodyPr/>
          <a:lstStyle/>
          <a:p>
            <a:fld id="{5204358C-6B54-8D40-8107-276DF0B20A80}" type="slidenum">
              <a:rPr kumimoji="1" lang="zh-CN" altLang="en-US" smtClean="0"/>
              <a:t>7</a:t>
            </a:fld>
            <a:endParaRPr kumimoji="1" lang="zh-CN" altLang="en-US"/>
          </a:p>
        </p:txBody>
      </p:sp>
    </p:spTree>
    <p:extLst>
      <p:ext uri="{BB962C8B-B14F-4D97-AF65-F5344CB8AC3E}">
        <p14:creationId xmlns:p14="http://schemas.microsoft.com/office/powerpoint/2010/main" val="2010992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mean </a:t>
            </a:r>
            <a:r>
              <a:rPr kumimoji="1" lang="en-US" altLang="zh-CN" dirty="0" err="1"/>
              <a:t>pt</a:t>
            </a:r>
            <a:r>
              <a:rPr kumimoji="1" lang="en-US" altLang="zh-CN" dirty="0"/>
              <a:t> </a:t>
            </a:r>
            <a:r>
              <a:rPr kumimoji="1" lang="zh-CN" altLang="en-US" dirty="0"/>
              <a:t>和</a:t>
            </a:r>
            <a:r>
              <a:rPr kumimoji="1" lang="en-US" altLang="zh-CN" dirty="0" err="1"/>
              <a:t>pt</a:t>
            </a:r>
            <a:r>
              <a:rPr kumimoji="1" lang="zh-CN" altLang="en-US" dirty="0"/>
              <a:t> </a:t>
            </a:r>
            <a:r>
              <a:rPr kumimoji="1" lang="en-US" altLang="zh-CN" dirty="0"/>
              <a:t>distribution? ? we follow CMS method </a:t>
            </a:r>
            <a:r>
              <a:rPr lang="en" altLang="zh-CN" b="1" i="0" dirty="0">
                <a:solidFill>
                  <a:srgbClr val="000000"/>
                </a:solidFill>
                <a:effectLst/>
                <a:latin typeface="Lucida Grande" panose="020B0600040502020204" pitchFamily="34" charset="0"/>
              </a:rPr>
              <a:t>Multiplicity and transverse-momentum dependence of two- and four-particle correlations in </a:t>
            </a:r>
            <a:r>
              <a:rPr lang="en" altLang="zh-CN" b="1" i="0" dirty="0" err="1">
                <a:solidFill>
                  <a:srgbClr val="000000"/>
                </a:solidFill>
                <a:effectLst/>
                <a:latin typeface="Lucida Grande" panose="020B0600040502020204" pitchFamily="34" charset="0"/>
              </a:rPr>
              <a:t>pPb</a:t>
            </a:r>
            <a:r>
              <a:rPr lang="en" altLang="zh-CN" b="1" i="0" dirty="0">
                <a:solidFill>
                  <a:srgbClr val="000000"/>
                </a:solidFill>
                <a:effectLst/>
                <a:latin typeface="Lucida Grande" panose="020B0600040502020204" pitchFamily="34" charset="0"/>
              </a:rPr>
              <a:t> and </a:t>
            </a:r>
            <a:r>
              <a:rPr lang="en" altLang="zh-CN" b="1" i="0" dirty="0" err="1">
                <a:solidFill>
                  <a:srgbClr val="000000"/>
                </a:solidFill>
                <a:effectLst/>
                <a:latin typeface="Lucida Grande" panose="020B0600040502020204" pitchFamily="34" charset="0"/>
              </a:rPr>
              <a:t>PbPb</a:t>
            </a:r>
            <a:r>
              <a:rPr lang="en" altLang="zh-CN" b="1" i="0" dirty="0">
                <a:solidFill>
                  <a:srgbClr val="000000"/>
                </a:solidFill>
                <a:effectLst/>
                <a:latin typeface="Lucida Grande" panose="020B0600040502020204" pitchFamily="34" charset="0"/>
              </a:rPr>
              <a:t> collisions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a:p>
            <a:r>
              <a:rPr kumimoji="1" lang="zh-CN" altLang="en-US" dirty="0"/>
              <a:t>看一下毕业论文，</a:t>
            </a:r>
            <a:endParaRPr kumimoji="1" lang="en-US" altLang="zh-CN" dirty="0"/>
          </a:p>
          <a:p>
            <a:r>
              <a:rPr kumimoji="1" lang="zh-CN" altLang="en-US" dirty="0"/>
              <a:t>集体流的来源</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随机旋转是怎么加的</a:t>
            </a:r>
          </a:p>
          <a:p>
            <a:endParaRPr kumimoji="1" lang="zh-CN" altLang="en-US" dirty="0"/>
          </a:p>
        </p:txBody>
      </p:sp>
      <p:sp>
        <p:nvSpPr>
          <p:cNvPr id="4" name="灯片编号占位符 3"/>
          <p:cNvSpPr>
            <a:spLocks noGrp="1"/>
          </p:cNvSpPr>
          <p:nvPr>
            <p:ph type="sldNum" sz="quarter" idx="5"/>
          </p:nvPr>
        </p:nvSpPr>
        <p:spPr/>
        <p:txBody>
          <a:bodyPr/>
          <a:lstStyle/>
          <a:p>
            <a:fld id="{5204358C-6B54-8D40-8107-276DF0B20A80}" type="slidenum">
              <a:rPr kumimoji="1" lang="zh-CN" altLang="en-US" smtClean="0"/>
              <a:t>8</a:t>
            </a:fld>
            <a:endParaRPr kumimoji="1" lang="zh-CN" altLang="en-US"/>
          </a:p>
        </p:txBody>
      </p:sp>
    </p:spTree>
    <p:extLst>
      <p:ext uri="{BB962C8B-B14F-4D97-AF65-F5344CB8AC3E}">
        <p14:creationId xmlns:p14="http://schemas.microsoft.com/office/powerpoint/2010/main" val="3261064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5204358C-6B54-8D40-8107-276DF0B20A80}" type="slidenum">
              <a:rPr kumimoji="1" lang="zh-CN" altLang="en-US" smtClean="0"/>
              <a:t>9</a:t>
            </a:fld>
            <a:endParaRPr kumimoji="1" lang="zh-CN" altLang="en-US"/>
          </a:p>
        </p:txBody>
      </p:sp>
    </p:spTree>
    <p:extLst>
      <p:ext uri="{BB962C8B-B14F-4D97-AF65-F5344CB8AC3E}">
        <p14:creationId xmlns:p14="http://schemas.microsoft.com/office/powerpoint/2010/main" val="390524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D64012-EB46-09C0-2859-6BAB4DC0E484}"/>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0041D11C-C8D1-81D3-BCDC-4AECF3D2C2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F7AD667F-7FAD-A356-AD96-5E4D858CAD2B}"/>
              </a:ext>
            </a:extLst>
          </p:cNvPr>
          <p:cNvSpPr>
            <a:spLocks noGrp="1"/>
          </p:cNvSpPr>
          <p:nvPr>
            <p:ph type="dt" sz="half" idx="10"/>
          </p:nvPr>
        </p:nvSpPr>
        <p:spPr/>
        <p:txBody>
          <a:bodyPr/>
          <a:lstStyle/>
          <a:p>
            <a:fld id="{2CFF0AF8-BBCB-E74E-A161-7E5248D40B83}" type="datetime1">
              <a:rPr kumimoji="1" lang="zh-CN" altLang="en-US" smtClean="0"/>
              <a:t>2024/5/16</a:t>
            </a:fld>
            <a:endParaRPr kumimoji="1" lang="zh-CN" altLang="en-US"/>
          </a:p>
        </p:txBody>
      </p:sp>
      <p:sp>
        <p:nvSpPr>
          <p:cNvPr id="5" name="页脚占位符 4">
            <a:extLst>
              <a:ext uri="{FF2B5EF4-FFF2-40B4-BE49-F238E27FC236}">
                <a16:creationId xmlns:a16="http://schemas.microsoft.com/office/drawing/2014/main" id="{B3B6F137-D1B5-0A4E-5B0E-6D4232B9DFE5}"/>
              </a:ext>
            </a:extLst>
          </p:cNvPr>
          <p:cNvSpPr>
            <a:spLocks noGrp="1"/>
          </p:cNvSpPr>
          <p:nvPr>
            <p:ph type="ftr" sz="quarter" idx="11"/>
          </p:nvPr>
        </p:nvSpPr>
        <p:spPr/>
        <p:txBody>
          <a:bodyPr/>
          <a:lstStyle/>
          <a:p>
            <a:r>
              <a:rPr kumimoji="1" lang="en" altLang="zh-CN"/>
              <a:t>Spicy Glouns 2024 on 0516</a:t>
            </a:r>
            <a:endParaRPr kumimoji="1" lang="zh-CN" altLang="en-US"/>
          </a:p>
        </p:txBody>
      </p:sp>
      <p:sp>
        <p:nvSpPr>
          <p:cNvPr id="6" name="灯片编号占位符 5">
            <a:extLst>
              <a:ext uri="{FF2B5EF4-FFF2-40B4-BE49-F238E27FC236}">
                <a16:creationId xmlns:a16="http://schemas.microsoft.com/office/drawing/2014/main" id="{7B135E42-D78B-EF11-E25E-324950E0E4A9}"/>
              </a:ext>
            </a:extLst>
          </p:cNvPr>
          <p:cNvSpPr>
            <a:spLocks noGrp="1"/>
          </p:cNvSpPr>
          <p:nvPr>
            <p:ph type="sldNum" sz="quarter" idx="12"/>
          </p:nvPr>
        </p:nvSpPr>
        <p:spPr/>
        <p:txBody>
          <a:bodyPr/>
          <a:lstStyle/>
          <a:p>
            <a:fld id="{AF93037D-21AC-A647-B0EB-F65069DC0BD1}" type="slidenum">
              <a:rPr kumimoji="1" lang="zh-CN" altLang="en-US" smtClean="0"/>
              <a:t>‹#›</a:t>
            </a:fld>
            <a:endParaRPr kumimoji="1" lang="zh-CN" altLang="en-US"/>
          </a:p>
        </p:txBody>
      </p:sp>
    </p:spTree>
    <p:extLst>
      <p:ext uri="{BB962C8B-B14F-4D97-AF65-F5344CB8AC3E}">
        <p14:creationId xmlns:p14="http://schemas.microsoft.com/office/powerpoint/2010/main" val="3139793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E3C8B0-E11E-2217-230C-9BF8E81FEAB9}"/>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6349A40B-1DC4-AEE5-8E4A-108E7037C10E}"/>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80A6C1D9-E2FF-635F-88FB-4C6B8C827CA9}"/>
              </a:ext>
            </a:extLst>
          </p:cNvPr>
          <p:cNvSpPr>
            <a:spLocks noGrp="1"/>
          </p:cNvSpPr>
          <p:nvPr>
            <p:ph type="dt" sz="half" idx="10"/>
          </p:nvPr>
        </p:nvSpPr>
        <p:spPr/>
        <p:txBody>
          <a:bodyPr/>
          <a:lstStyle/>
          <a:p>
            <a:fld id="{BA9E6128-21E9-304A-886B-A61A1338851F}" type="datetime1">
              <a:rPr kumimoji="1" lang="zh-CN" altLang="en-US" smtClean="0"/>
              <a:t>2024/5/16</a:t>
            </a:fld>
            <a:endParaRPr kumimoji="1" lang="zh-CN" altLang="en-US"/>
          </a:p>
        </p:txBody>
      </p:sp>
      <p:sp>
        <p:nvSpPr>
          <p:cNvPr id="5" name="页脚占位符 4">
            <a:extLst>
              <a:ext uri="{FF2B5EF4-FFF2-40B4-BE49-F238E27FC236}">
                <a16:creationId xmlns:a16="http://schemas.microsoft.com/office/drawing/2014/main" id="{5E11847C-9F46-732F-1538-9634DA812F86}"/>
              </a:ext>
            </a:extLst>
          </p:cNvPr>
          <p:cNvSpPr>
            <a:spLocks noGrp="1"/>
          </p:cNvSpPr>
          <p:nvPr>
            <p:ph type="ftr" sz="quarter" idx="11"/>
          </p:nvPr>
        </p:nvSpPr>
        <p:spPr/>
        <p:txBody>
          <a:bodyPr/>
          <a:lstStyle/>
          <a:p>
            <a:r>
              <a:rPr kumimoji="1" lang="en" altLang="zh-CN"/>
              <a:t>Spicy Glouns 2024 on 0516</a:t>
            </a:r>
            <a:endParaRPr kumimoji="1" lang="zh-CN" altLang="en-US"/>
          </a:p>
        </p:txBody>
      </p:sp>
      <p:sp>
        <p:nvSpPr>
          <p:cNvPr id="6" name="灯片编号占位符 5">
            <a:extLst>
              <a:ext uri="{FF2B5EF4-FFF2-40B4-BE49-F238E27FC236}">
                <a16:creationId xmlns:a16="http://schemas.microsoft.com/office/drawing/2014/main" id="{0412CADD-DF57-B69F-35BC-A7FF5BCFD180}"/>
              </a:ext>
            </a:extLst>
          </p:cNvPr>
          <p:cNvSpPr>
            <a:spLocks noGrp="1"/>
          </p:cNvSpPr>
          <p:nvPr>
            <p:ph type="sldNum" sz="quarter" idx="12"/>
          </p:nvPr>
        </p:nvSpPr>
        <p:spPr/>
        <p:txBody>
          <a:bodyPr/>
          <a:lstStyle/>
          <a:p>
            <a:fld id="{AF93037D-21AC-A647-B0EB-F65069DC0BD1}" type="slidenum">
              <a:rPr kumimoji="1" lang="zh-CN" altLang="en-US" smtClean="0"/>
              <a:t>‹#›</a:t>
            </a:fld>
            <a:endParaRPr kumimoji="1" lang="zh-CN" altLang="en-US"/>
          </a:p>
        </p:txBody>
      </p:sp>
    </p:spTree>
    <p:extLst>
      <p:ext uri="{BB962C8B-B14F-4D97-AF65-F5344CB8AC3E}">
        <p14:creationId xmlns:p14="http://schemas.microsoft.com/office/powerpoint/2010/main" val="1192444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867D371-EDC5-D775-84BB-6DB114AD6D96}"/>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1B047B8F-6368-22DE-7BC6-A85ACB9DC807}"/>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617AD596-C93A-AD62-3F41-F9320C1390BE}"/>
              </a:ext>
            </a:extLst>
          </p:cNvPr>
          <p:cNvSpPr>
            <a:spLocks noGrp="1"/>
          </p:cNvSpPr>
          <p:nvPr>
            <p:ph type="dt" sz="half" idx="10"/>
          </p:nvPr>
        </p:nvSpPr>
        <p:spPr/>
        <p:txBody>
          <a:bodyPr/>
          <a:lstStyle/>
          <a:p>
            <a:fld id="{0FC061AA-9D4E-D542-859D-EBD86A8A970E}" type="datetime1">
              <a:rPr kumimoji="1" lang="zh-CN" altLang="en-US" smtClean="0"/>
              <a:t>2024/5/16</a:t>
            </a:fld>
            <a:endParaRPr kumimoji="1" lang="zh-CN" altLang="en-US"/>
          </a:p>
        </p:txBody>
      </p:sp>
      <p:sp>
        <p:nvSpPr>
          <p:cNvPr id="5" name="页脚占位符 4">
            <a:extLst>
              <a:ext uri="{FF2B5EF4-FFF2-40B4-BE49-F238E27FC236}">
                <a16:creationId xmlns:a16="http://schemas.microsoft.com/office/drawing/2014/main" id="{EF67E6F0-87FF-7195-CB77-0C428E6B34C6}"/>
              </a:ext>
            </a:extLst>
          </p:cNvPr>
          <p:cNvSpPr>
            <a:spLocks noGrp="1"/>
          </p:cNvSpPr>
          <p:nvPr>
            <p:ph type="ftr" sz="quarter" idx="11"/>
          </p:nvPr>
        </p:nvSpPr>
        <p:spPr/>
        <p:txBody>
          <a:bodyPr/>
          <a:lstStyle/>
          <a:p>
            <a:r>
              <a:rPr kumimoji="1" lang="en" altLang="zh-CN"/>
              <a:t>Spicy Glouns 2024 on 0516</a:t>
            </a:r>
            <a:endParaRPr kumimoji="1" lang="zh-CN" altLang="en-US"/>
          </a:p>
        </p:txBody>
      </p:sp>
      <p:sp>
        <p:nvSpPr>
          <p:cNvPr id="6" name="灯片编号占位符 5">
            <a:extLst>
              <a:ext uri="{FF2B5EF4-FFF2-40B4-BE49-F238E27FC236}">
                <a16:creationId xmlns:a16="http://schemas.microsoft.com/office/drawing/2014/main" id="{81BFF2D8-AB2E-C765-87F8-20E276AE7D13}"/>
              </a:ext>
            </a:extLst>
          </p:cNvPr>
          <p:cNvSpPr>
            <a:spLocks noGrp="1"/>
          </p:cNvSpPr>
          <p:nvPr>
            <p:ph type="sldNum" sz="quarter" idx="12"/>
          </p:nvPr>
        </p:nvSpPr>
        <p:spPr/>
        <p:txBody>
          <a:bodyPr/>
          <a:lstStyle/>
          <a:p>
            <a:fld id="{AF93037D-21AC-A647-B0EB-F65069DC0BD1}" type="slidenum">
              <a:rPr kumimoji="1" lang="zh-CN" altLang="en-US" smtClean="0"/>
              <a:t>‹#›</a:t>
            </a:fld>
            <a:endParaRPr kumimoji="1" lang="zh-CN" altLang="en-US"/>
          </a:p>
        </p:txBody>
      </p:sp>
    </p:spTree>
    <p:extLst>
      <p:ext uri="{BB962C8B-B14F-4D97-AF65-F5344CB8AC3E}">
        <p14:creationId xmlns:p14="http://schemas.microsoft.com/office/powerpoint/2010/main" val="277635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22517A-7FAD-3F54-8513-2704D0538D44}"/>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5236E2C0-154B-25CA-8168-E40344DA405D}"/>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6255BBBD-62CF-62CD-7EFC-B27DABD657B1}"/>
              </a:ext>
            </a:extLst>
          </p:cNvPr>
          <p:cNvSpPr>
            <a:spLocks noGrp="1"/>
          </p:cNvSpPr>
          <p:nvPr>
            <p:ph type="dt" sz="half" idx="10"/>
          </p:nvPr>
        </p:nvSpPr>
        <p:spPr/>
        <p:txBody>
          <a:bodyPr/>
          <a:lstStyle/>
          <a:p>
            <a:fld id="{281BD760-1E6F-BE46-996E-D1DD2DCA1CE9}" type="datetime1">
              <a:rPr kumimoji="1" lang="zh-CN" altLang="en-US" smtClean="0"/>
              <a:t>2024/5/16</a:t>
            </a:fld>
            <a:endParaRPr kumimoji="1" lang="zh-CN" altLang="en-US"/>
          </a:p>
        </p:txBody>
      </p:sp>
      <p:sp>
        <p:nvSpPr>
          <p:cNvPr id="5" name="页脚占位符 4">
            <a:extLst>
              <a:ext uri="{FF2B5EF4-FFF2-40B4-BE49-F238E27FC236}">
                <a16:creationId xmlns:a16="http://schemas.microsoft.com/office/drawing/2014/main" id="{621718E8-83A2-4DD4-4D1B-677178EAB91A}"/>
              </a:ext>
            </a:extLst>
          </p:cNvPr>
          <p:cNvSpPr>
            <a:spLocks noGrp="1"/>
          </p:cNvSpPr>
          <p:nvPr>
            <p:ph type="ftr" sz="quarter" idx="11"/>
          </p:nvPr>
        </p:nvSpPr>
        <p:spPr/>
        <p:txBody>
          <a:bodyPr/>
          <a:lstStyle/>
          <a:p>
            <a:r>
              <a:rPr kumimoji="1" lang="en" altLang="zh-CN"/>
              <a:t>Spicy Glouns 2024 on 0516</a:t>
            </a:r>
            <a:endParaRPr kumimoji="1" lang="zh-CN" altLang="en-US"/>
          </a:p>
        </p:txBody>
      </p:sp>
      <p:sp>
        <p:nvSpPr>
          <p:cNvPr id="6" name="灯片编号占位符 5">
            <a:extLst>
              <a:ext uri="{FF2B5EF4-FFF2-40B4-BE49-F238E27FC236}">
                <a16:creationId xmlns:a16="http://schemas.microsoft.com/office/drawing/2014/main" id="{1C78ABB1-E80C-0959-A0AF-4F6681F5C387}"/>
              </a:ext>
            </a:extLst>
          </p:cNvPr>
          <p:cNvSpPr>
            <a:spLocks noGrp="1"/>
          </p:cNvSpPr>
          <p:nvPr>
            <p:ph type="sldNum" sz="quarter" idx="12"/>
          </p:nvPr>
        </p:nvSpPr>
        <p:spPr/>
        <p:txBody>
          <a:bodyPr/>
          <a:lstStyle/>
          <a:p>
            <a:fld id="{AF93037D-21AC-A647-B0EB-F65069DC0BD1}" type="slidenum">
              <a:rPr kumimoji="1" lang="zh-CN" altLang="en-US" smtClean="0"/>
              <a:t>‹#›</a:t>
            </a:fld>
            <a:endParaRPr kumimoji="1" lang="zh-CN" altLang="en-US"/>
          </a:p>
        </p:txBody>
      </p:sp>
    </p:spTree>
    <p:extLst>
      <p:ext uri="{BB962C8B-B14F-4D97-AF65-F5344CB8AC3E}">
        <p14:creationId xmlns:p14="http://schemas.microsoft.com/office/powerpoint/2010/main" val="1549797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6FEF81-E909-0A06-C8AC-16E5E5B932C6}"/>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F8416CC0-0917-CB01-C7F0-08D0A9A7E5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097E3CDE-2166-F79B-60AB-F152AE6C96A2}"/>
              </a:ext>
            </a:extLst>
          </p:cNvPr>
          <p:cNvSpPr>
            <a:spLocks noGrp="1"/>
          </p:cNvSpPr>
          <p:nvPr>
            <p:ph type="dt" sz="half" idx="10"/>
          </p:nvPr>
        </p:nvSpPr>
        <p:spPr/>
        <p:txBody>
          <a:bodyPr/>
          <a:lstStyle/>
          <a:p>
            <a:fld id="{8CA457DC-5B89-4D4D-85CC-0DADA384580D}" type="datetime1">
              <a:rPr kumimoji="1" lang="zh-CN" altLang="en-US" smtClean="0"/>
              <a:t>2024/5/16</a:t>
            </a:fld>
            <a:endParaRPr kumimoji="1" lang="zh-CN" altLang="en-US"/>
          </a:p>
        </p:txBody>
      </p:sp>
      <p:sp>
        <p:nvSpPr>
          <p:cNvPr id="5" name="页脚占位符 4">
            <a:extLst>
              <a:ext uri="{FF2B5EF4-FFF2-40B4-BE49-F238E27FC236}">
                <a16:creationId xmlns:a16="http://schemas.microsoft.com/office/drawing/2014/main" id="{31A9232D-8FBF-B637-A01A-38CE55882F85}"/>
              </a:ext>
            </a:extLst>
          </p:cNvPr>
          <p:cNvSpPr>
            <a:spLocks noGrp="1"/>
          </p:cNvSpPr>
          <p:nvPr>
            <p:ph type="ftr" sz="quarter" idx="11"/>
          </p:nvPr>
        </p:nvSpPr>
        <p:spPr/>
        <p:txBody>
          <a:bodyPr/>
          <a:lstStyle/>
          <a:p>
            <a:r>
              <a:rPr kumimoji="1" lang="en" altLang="zh-CN"/>
              <a:t>Spicy Glouns 2024 on 0516</a:t>
            </a:r>
            <a:endParaRPr kumimoji="1" lang="zh-CN" altLang="en-US"/>
          </a:p>
        </p:txBody>
      </p:sp>
      <p:sp>
        <p:nvSpPr>
          <p:cNvPr id="6" name="灯片编号占位符 5">
            <a:extLst>
              <a:ext uri="{FF2B5EF4-FFF2-40B4-BE49-F238E27FC236}">
                <a16:creationId xmlns:a16="http://schemas.microsoft.com/office/drawing/2014/main" id="{8E3D511A-4476-CD98-ECE1-E5ABA5099CF7}"/>
              </a:ext>
            </a:extLst>
          </p:cNvPr>
          <p:cNvSpPr>
            <a:spLocks noGrp="1"/>
          </p:cNvSpPr>
          <p:nvPr>
            <p:ph type="sldNum" sz="quarter" idx="12"/>
          </p:nvPr>
        </p:nvSpPr>
        <p:spPr/>
        <p:txBody>
          <a:bodyPr/>
          <a:lstStyle/>
          <a:p>
            <a:fld id="{AF93037D-21AC-A647-B0EB-F65069DC0BD1}" type="slidenum">
              <a:rPr kumimoji="1" lang="zh-CN" altLang="en-US" smtClean="0"/>
              <a:t>‹#›</a:t>
            </a:fld>
            <a:endParaRPr kumimoji="1" lang="zh-CN" altLang="en-US"/>
          </a:p>
        </p:txBody>
      </p:sp>
    </p:spTree>
    <p:extLst>
      <p:ext uri="{BB962C8B-B14F-4D97-AF65-F5344CB8AC3E}">
        <p14:creationId xmlns:p14="http://schemas.microsoft.com/office/powerpoint/2010/main" val="156579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8345A8-6808-AC6C-DAA4-DB8DBDF616D0}"/>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548D692F-9CB3-E43A-06BB-B32A09EAB4B9}"/>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F742EB5C-F3B5-A2FC-0780-216DC27CF22C}"/>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7B188945-EA80-FD55-4159-CE01CA053138}"/>
              </a:ext>
            </a:extLst>
          </p:cNvPr>
          <p:cNvSpPr>
            <a:spLocks noGrp="1"/>
          </p:cNvSpPr>
          <p:nvPr>
            <p:ph type="dt" sz="half" idx="10"/>
          </p:nvPr>
        </p:nvSpPr>
        <p:spPr/>
        <p:txBody>
          <a:bodyPr/>
          <a:lstStyle/>
          <a:p>
            <a:fld id="{0C181237-4103-5243-AEAF-F84D5C363864}" type="datetime1">
              <a:rPr kumimoji="1" lang="zh-CN" altLang="en-US" smtClean="0"/>
              <a:t>2024/5/16</a:t>
            </a:fld>
            <a:endParaRPr kumimoji="1" lang="zh-CN" altLang="en-US"/>
          </a:p>
        </p:txBody>
      </p:sp>
      <p:sp>
        <p:nvSpPr>
          <p:cNvPr id="6" name="页脚占位符 5">
            <a:extLst>
              <a:ext uri="{FF2B5EF4-FFF2-40B4-BE49-F238E27FC236}">
                <a16:creationId xmlns:a16="http://schemas.microsoft.com/office/drawing/2014/main" id="{D581D1F6-C9A4-E922-6674-6E525919150B}"/>
              </a:ext>
            </a:extLst>
          </p:cNvPr>
          <p:cNvSpPr>
            <a:spLocks noGrp="1"/>
          </p:cNvSpPr>
          <p:nvPr>
            <p:ph type="ftr" sz="quarter" idx="11"/>
          </p:nvPr>
        </p:nvSpPr>
        <p:spPr/>
        <p:txBody>
          <a:bodyPr/>
          <a:lstStyle/>
          <a:p>
            <a:r>
              <a:rPr kumimoji="1" lang="en" altLang="zh-CN"/>
              <a:t>Spicy Glouns 2024 on 0516</a:t>
            </a:r>
            <a:endParaRPr kumimoji="1" lang="zh-CN" altLang="en-US"/>
          </a:p>
        </p:txBody>
      </p:sp>
      <p:sp>
        <p:nvSpPr>
          <p:cNvPr id="7" name="灯片编号占位符 6">
            <a:extLst>
              <a:ext uri="{FF2B5EF4-FFF2-40B4-BE49-F238E27FC236}">
                <a16:creationId xmlns:a16="http://schemas.microsoft.com/office/drawing/2014/main" id="{0B5B7256-0F86-51B3-72F8-9A1FAD19D0B2}"/>
              </a:ext>
            </a:extLst>
          </p:cNvPr>
          <p:cNvSpPr>
            <a:spLocks noGrp="1"/>
          </p:cNvSpPr>
          <p:nvPr>
            <p:ph type="sldNum" sz="quarter" idx="12"/>
          </p:nvPr>
        </p:nvSpPr>
        <p:spPr/>
        <p:txBody>
          <a:bodyPr/>
          <a:lstStyle/>
          <a:p>
            <a:fld id="{AF93037D-21AC-A647-B0EB-F65069DC0BD1}" type="slidenum">
              <a:rPr kumimoji="1" lang="zh-CN" altLang="en-US" smtClean="0"/>
              <a:t>‹#›</a:t>
            </a:fld>
            <a:endParaRPr kumimoji="1" lang="zh-CN" altLang="en-US"/>
          </a:p>
        </p:txBody>
      </p:sp>
    </p:spTree>
    <p:extLst>
      <p:ext uri="{BB962C8B-B14F-4D97-AF65-F5344CB8AC3E}">
        <p14:creationId xmlns:p14="http://schemas.microsoft.com/office/powerpoint/2010/main" val="4025907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CC3E9B-BCDB-E716-0FE3-07102FD4BC99}"/>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C5527ACE-0C20-505B-436E-3330672E3B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7A1E5620-7F4B-AF70-96D2-3D5BE5017431}"/>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11FBE309-0613-1C77-7225-D7CDDC5999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06E2D8ED-0893-51C0-EC50-245FBFEE8BF6}"/>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84921173-F7FB-7ADA-D3AC-78D13D07ED09}"/>
              </a:ext>
            </a:extLst>
          </p:cNvPr>
          <p:cNvSpPr>
            <a:spLocks noGrp="1"/>
          </p:cNvSpPr>
          <p:nvPr>
            <p:ph type="dt" sz="half" idx="10"/>
          </p:nvPr>
        </p:nvSpPr>
        <p:spPr/>
        <p:txBody>
          <a:bodyPr/>
          <a:lstStyle/>
          <a:p>
            <a:fld id="{256479FB-0CEE-9D40-818A-9A7B28D7F396}" type="datetime1">
              <a:rPr kumimoji="1" lang="zh-CN" altLang="en-US" smtClean="0"/>
              <a:t>2024/5/16</a:t>
            </a:fld>
            <a:endParaRPr kumimoji="1" lang="zh-CN" altLang="en-US"/>
          </a:p>
        </p:txBody>
      </p:sp>
      <p:sp>
        <p:nvSpPr>
          <p:cNvPr id="8" name="页脚占位符 7">
            <a:extLst>
              <a:ext uri="{FF2B5EF4-FFF2-40B4-BE49-F238E27FC236}">
                <a16:creationId xmlns:a16="http://schemas.microsoft.com/office/drawing/2014/main" id="{0E1C0938-7C0D-236E-8492-AD6822C19E49}"/>
              </a:ext>
            </a:extLst>
          </p:cNvPr>
          <p:cNvSpPr>
            <a:spLocks noGrp="1"/>
          </p:cNvSpPr>
          <p:nvPr>
            <p:ph type="ftr" sz="quarter" idx="11"/>
          </p:nvPr>
        </p:nvSpPr>
        <p:spPr/>
        <p:txBody>
          <a:bodyPr/>
          <a:lstStyle/>
          <a:p>
            <a:r>
              <a:rPr kumimoji="1" lang="en" altLang="zh-CN"/>
              <a:t>Spicy Glouns 2024 on 0516</a:t>
            </a:r>
            <a:endParaRPr kumimoji="1" lang="zh-CN" altLang="en-US"/>
          </a:p>
        </p:txBody>
      </p:sp>
      <p:sp>
        <p:nvSpPr>
          <p:cNvPr id="9" name="灯片编号占位符 8">
            <a:extLst>
              <a:ext uri="{FF2B5EF4-FFF2-40B4-BE49-F238E27FC236}">
                <a16:creationId xmlns:a16="http://schemas.microsoft.com/office/drawing/2014/main" id="{C9652A68-7BF0-0864-29F5-431A0602DFA2}"/>
              </a:ext>
            </a:extLst>
          </p:cNvPr>
          <p:cNvSpPr>
            <a:spLocks noGrp="1"/>
          </p:cNvSpPr>
          <p:nvPr>
            <p:ph type="sldNum" sz="quarter" idx="12"/>
          </p:nvPr>
        </p:nvSpPr>
        <p:spPr/>
        <p:txBody>
          <a:bodyPr/>
          <a:lstStyle/>
          <a:p>
            <a:fld id="{AF93037D-21AC-A647-B0EB-F65069DC0BD1}" type="slidenum">
              <a:rPr kumimoji="1" lang="zh-CN" altLang="en-US" smtClean="0"/>
              <a:t>‹#›</a:t>
            </a:fld>
            <a:endParaRPr kumimoji="1" lang="zh-CN" altLang="en-US"/>
          </a:p>
        </p:txBody>
      </p:sp>
    </p:spTree>
    <p:extLst>
      <p:ext uri="{BB962C8B-B14F-4D97-AF65-F5344CB8AC3E}">
        <p14:creationId xmlns:p14="http://schemas.microsoft.com/office/powerpoint/2010/main" val="4164677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DB91FC-C39E-AC17-AB00-97DCA561185E}"/>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1491583A-BFF6-2AD7-ED0F-9A06E5D31682}"/>
              </a:ext>
            </a:extLst>
          </p:cNvPr>
          <p:cNvSpPr>
            <a:spLocks noGrp="1"/>
          </p:cNvSpPr>
          <p:nvPr>
            <p:ph type="dt" sz="half" idx="10"/>
          </p:nvPr>
        </p:nvSpPr>
        <p:spPr/>
        <p:txBody>
          <a:bodyPr/>
          <a:lstStyle/>
          <a:p>
            <a:fld id="{B9A46A5F-F360-CC4D-9046-3D3274A649FB}" type="datetime1">
              <a:rPr kumimoji="1" lang="zh-CN" altLang="en-US" smtClean="0"/>
              <a:t>2024/5/16</a:t>
            </a:fld>
            <a:endParaRPr kumimoji="1" lang="zh-CN" altLang="en-US"/>
          </a:p>
        </p:txBody>
      </p:sp>
      <p:sp>
        <p:nvSpPr>
          <p:cNvPr id="4" name="页脚占位符 3">
            <a:extLst>
              <a:ext uri="{FF2B5EF4-FFF2-40B4-BE49-F238E27FC236}">
                <a16:creationId xmlns:a16="http://schemas.microsoft.com/office/drawing/2014/main" id="{C0841E54-214F-B1F1-81D3-E49A7FCAE6F9}"/>
              </a:ext>
            </a:extLst>
          </p:cNvPr>
          <p:cNvSpPr>
            <a:spLocks noGrp="1"/>
          </p:cNvSpPr>
          <p:nvPr>
            <p:ph type="ftr" sz="quarter" idx="11"/>
          </p:nvPr>
        </p:nvSpPr>
        <p:spPr/>
        <p:txBody>
          <a:bodyPr/>
          <a:lstStyle/>
          <a:p>
            <a:r>
              <a:rPr kumimoji="1" lang="en" altLang="zh-CN"/>
              <a:t>Spicy Glouns 2024 on 0516</a:t>
            </a:r>
            <a:endParaRPr kumimoji="1" lang="zh-CN" altLang="en-US"/>
          </a:p>
        </p:txBody>
      </p:sp>
      <p:sp>
        <p:nvSpPr>
          <p:cNvPr id="5" name="灯片编号占位符 4">
            <a:extLst>
              <a:ext uri="{FF2B5EF4-FFF2-40B4-BE49-F238E27FC236}">
                <a16:creationId xmlns:a16="http://schemas.microsoft.com/office/drawing/2014/main" id="{D10A75BC-11B8-4253-9903-AB90140A8321}"/>
              </a:ext>
            </a:extLst>
          </p:cNvPr>
          <p:cNvSpPr>
            <a:spLocks noGrp="1"/>
          </p:cNvSpPr>
          <p:nvPr>
            <p:ph type="sldNum" sz="quarter" idx="12"/>
          </p:nvPr>
        </p:nvSpPr>
        <p:spPr/>
        <p:txBody>
          <a:bodyPr/>
          <a:lstStyle/>
          <a:p>
            <a:fld id="{AF93037D-21AC-A647-B0EB-F65069DC0BD1}" type="slidenum">
              <a:rPr kumimoji="1" lang="zh-CN" altLang="en-US" smtClean="0"/>
              <a:t>‹#›</a:t>
            </a:fld>
            <a:endParaRPr kumimoji="1" lang="zh-CN" altLang="en-US"/>
          </a:p>
        </p:txBody>
      </p:sp>
    </p:spTree>
    <p:extLst>
      <p:ext uri="{BB962C8B-B14F-4D97-AF65-F5344CB8AC3E}">
        <p14:creationId xmlns:p14="http://schemas.microsoft.com/office/powerpoint/2010/main" val="1500209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206C5AC-0FC6-4DED-76CA-0F4BD853294B}"/>
              </a:ext>
            </a:extLst>
          </p:cNvPr>
          <p:cNvSpPr>
            <a:spLocks noGrp="1"/>
          </p:cNvSpPr>
          <p:nvPr>
            <p:ph type="dt" sz="half" idx="10"/>
          </p:nvPr>
        </p:nvSpPr>
        <p:spPr/>
        <p:txBody>
          <a:bodyPr/>
          <a:lstStyle/>
          <a:p>
            <a:fld id="{BD56D7C6-8CC5-974B-9601-D0431107AB0A}" type="datetime1">
              <a:rPr kumimoji="1" lang="zh-CN" altLang="en-US" smtClean="0"/>
              <a:t>2024/5/16</a:t>
            </a:fld>
            <a:endParaRPr kumimoji="1" lang="zh-CN" altLang="en-US"/>
          </a:p>
        </p:txBody>
      </p:sp>
      <p:sp>
        <p:nvSpPr>
          <p:cNvPr id="3" name="页脚占位符 2">
            <a:extLst>
              <a:ext uri="{FF2B5EF4-FFF2-40B4-BE49-F238E27FC236}">
                <a16:creationId xmlns:a16="http://schemas.microsoft.com/office/drawing/2014/main" id="{E7D57BCB-A04C-E552-13D5-B2C6734EA54A}"/>
              </a:ext>
            </a:extLst>
          </p:cNvPr>
          <p:cNvSpPr>
            <a:spLocks noGrp="1"/>
          </p:cNvSpPr>
          <p:nvPr>
            <p:ph type="ftr" sz="quarter" idx="11"/>
          </p:nvPr>
        </p:nvSpPr>
        <p:spPr/>
        <p:txBody>
          <a:bodyPr/>
          <a:lstStyle/>
          <a:p>
            <a:r>
              <a:rPr kumimoji="1" lang="en" altLang="zh-CN"/>
              <a:t>Spicy Glouns 2024 on 0516</a:t>
            </a:r>
            <a:endParaRPr kumimoji="1" lang="zh-CN" altLang="en-US"/>
          </a:p>
        </p:txBody>
      </p:sp>
      <p:sp>
        <p:nvSpPr>
          <p:cNvPr id="4" name="灯片编号占位符 3">
            <a:extLst>
              <a:ext uri="{FF2B5EF4-FFF2-40B4-BE49-F238E27FC236}">
                <a16:creationId xmlns:a16="http://schemas.microsoft.com/office/drawing/2014/main" id="{F35A11CC-D267-4E47-5197-972935E9F607}"/>
              </a:ext>
            </a:extLst>
          </p:cNvPr>
          <p:cNvSpPr>
            <a:spLocks noGrp="1"/>
          </p:cNvSpPr>
          <p:nvPr>
            <p:ph type="sldNum" sz="quarter" idx="12"/>
          </p:nvPr>
        </p:nvSpPr>
        <p:spPr/>
        <p:txBody>
          <a:bodyPr/>
          <a:lstStyle/>
          <a:p>
            <a:fld id="{AF93037D-21AC-A647-B0EB-F65069DC0BD1}" type="slidenum">
              <a:rPr kumimoji="1" lang="zh-CN" altLang="en-US" smtClean="0"/>
              <a:t>‹#›</a:t>
            </a:fld>
            <a:endParaRPr kumimoji="1" lang="zh-CN" altLang="en-US"/>
          </a:p>
        </p:txBody>
      </p:sp>
    </p:spTree>
    <p:extLst>
      <p:ext uri="{BB962C8B-B14F-4D97-AF65-F5344CB8AC3E}">
        <p14:creationId xmlns:p14="http://schemas.microsoft.com/office/powerpoint/2010/main" val="1474284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B667B1-A8E2-15C5-A7D9-E39F7AAEA36D}"/>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ADACE508-D071-E19C-C270-F73AC9BE0D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C67F2FC3-FFB2-4FE6-9828-18BDAAD494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46DCC16B-3065-F597-CC37-08C280F71000}"/>
              </a:ext>
            </a:extLst>
          </p:cNvPr>
          <p:cNvSpPr>
            <a:spLocks noGrp="1"/>
          </p:cNvSpPr>
          <p:nvPr>
            <p:ph type="dt" sz="half" idx="10"/>
          </p:nvPr>
        </p:nvSpPr>
        <p:spPr/>
        <p:txBody>
          <a:bodyPr/>
          <a:lstStyle/>
          <a:p>
            <a:fld id="{18E0A756-E926-3B48-B2D4-A3518FADDB46}" type="datetime1">
              <a:rPr kumimoji="1" lang="zh-CN" altLang="en-US" smtClean="0"/>
              <a:t>2024/5/16</a:t>
            </a:fld>
            <a:endParaRPr kumimoji="1" lang="zh-CN" altLang="en-US"/>
          </a:p>
        </p:txBody>
      </p:sp>
      <p:sp>
        <p:nvSpPr>
          <p:cNvPr id="6" name="页脚占位符 5">
            <a:extLst>
              <a:ext uri="{FF2B5EF4-FFF2-40B4-BE49-F238E27FC236}">
                <a16:creationId xmlns:a16="http://schemas.microsoft.com/office/drawing/2014/main" id="{926C0545-C79E-FDF0-9F2A-2423FD3D4409}"/>
              </a:ext>
            </a:extLst>
          </p:cNvPr>
          <p:cNvSpPr>
            <a:spLocks noGrp="1"/>
          </p:cNvSpPr>
          <p:nvPr>
            <p:ph type="ftr" sz="quarter" idx="11"/>
          </p:nvPr>
        </p:nvSpPr>
        <p:spPr/>
        <p:txBody>
          <a:bodyPr/>
          <a:lstStyle/>
          <a:p>
            <a:r>
              <a:rPr kumimoji="1" lang="en" altLang="zh-CN"/>
              <a:t>Spicy Glouns 2024 on 0516</a:t>
            </a:r>
            <a:endParaRPr kumimoji="1" lang="zh-CN" altLang="en-US"/>
          </a:p>
        </p:txBody>
      </p:sp>
      <p:sp>
        <p:nvSpPr>
          <p:cNvPr id="7" name="灯片编号占位符 6">
            <a:extLst>
              <a:ext uri="{FF2B5EF4-FFF2-40B4-BE49-F238E27FC236}">
                <a16:creationId xmlns:a16="http://schemas.microsoft.com/office/drawing/2014/main" id="{28ED3B23-70AF-4821-A98D-552C9F6BFFA7}"/>
              </a:ext>
            </a:extLst>
          </p:cNvPr>
          <p:cNvSpPr>
            <a:spLocks noGrp="1"/>
          </p:cNvSpPr>
          <p:nvPr>
            <p:ph type="sldNum" sz="quarter" idx="12"/>
          </p:nvPr>
        </p:nvSpPr>
        <p:spPr/>
        <p:txBody>
          <a:bodyPr/>
          <a:lstStyle/>
          <a:p>
            <a:fld id="{AF93037D-21AC-A647-B0EB-F65069DC0BD1}" type="slidenum">
              <a:rPr kumimoji="1" lang="zh-CN" altLang="en-US" smtClean="0"/>
              <a:t>‹#›</a:t>
            </a:fld>
            <a:endParaRPr kumimoji="1" lang="zh-CN" altLang="en-US"/>
          </a:p>
        </p:txBody>
      </p:sp>
    </p:spTree>
    <p:extLst>
      <p:ext uri="{BB962C8B-B14F-4D97-AF65-F5344CB8AC3E}">
        <p14:creationId xmlns:p14="http://schemas.microsoft.com/office/powerpoint/2010/main" val="1055036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7D7DAB-86C2-84D5-0C10-5B1794CD5ABF}"/>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88775830-5231-73AA-C1E1-3FF0A6B0AA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C68FE562-5ACD-9E2A-3735-AEF48F63C1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DFF130B3-7586-93DC-9F9C-4A9644B042A7}"/>
              </a:ext>
            </a:extLst>
          </p:cNvPr>
          <p:cNvSpPr>
            <a:spLocks noGrp="1"/>
          </p:cNvSpPr>
          <p:nvPr>
            <p:ph type="dt" sz="half" idx="10"/>
          </p:nvPr>
        </p:nvSpPr>
        <p:spPr/>
        <p:txBody>
          <a:bodyPr/>
          <a:lstStyle/>
          <a:p>
            <a:fld id="{DA6B410F-5FE2-D54C-9796-A664AE417F47}" type="datetime1">
              <a:rPr kumimoji="1" lang="zh-CN" altLang="en-US" smtClean="0"/>
              <a:t>2024/5/16</a:t>
            </a:fld>
            <a:endParaRPr kumimoji="1" lang="zh-CN" altLang="en-US"/>
          </a:p>
        </p:txBody>
      </p:sp>
      <p:sp>
        <p:nvSpPr>
          <p:cNvPr id="6" name="页脚占位符 5">
            <a:extLst>
              <a:ext uri="{FF2B5EF4-FFF2-40B4-BE49-F238E27FC236}">
                <a16:creationId xmlns:a16="http://schemas.microsoft.com/office/drawing/2014/main" id="{01F54321-84DC-33B0-3705-469A9FEC87E6}"/>
              </a:ext>
            </a:extLst>
          </p:cNvPr>
          <p:cNvSpPr>
            <a:spLocks noGrp="1"/>
          </p:cNvSpPr>
          <p:nvPr>
            <p:ph type="ftr" sz="quarter" idx="11"/>
          </p:nvPr>
        </p:nvSpPr>
        <p:spPr/>
        <p:txBody>
          <a:bodyPr/>
          <a:lstStyle/>
          <a:p>
            <a:r>
              <a:rPr kumimoji="1" lang="en" altLang="zh-CN"/>
              <a:t>Spicy Glouns 2024 on 0516</a:t>
            </a:r>
            <a:endParaRPr kumimoji="1" lang="zh-CN" altLang="en-US"/>
          </a:p>
        </p:txBody>
      </p:sp>
      <p:sp>
        <p:nvSpPr>
          <p:cNvPr id="7" name="灯片编号占位符 6">
            <a:extLst>
              <a:ext uri="{FF2B5EF4-FFF2-40B4-BE49-F238E27FC236}">
                <a16:creationId xmlns:a16="http://schemas.microsoft.com/office/drawing/2014/main" id="{7FB1D2B7-98B2-309C-A6C2-01689DC62612}"/>
              </a:ext>
            </a:extLst>
          </p:cNvPr>
          <p:cNvSpPr>
            <a:spLocks noGrp="1"/>
          </p:cNvSpPr>
          <p:nvPr>
            <p:ph type="sldNum" sz="quarter" idx="12"/>
          </p:nvPr>
        </p:nvSpPr>
        <p:spPr/>
        <p:txBody>
          <a:bodyPr/>
          <a:lstStyle/>
          <a:p>
            <a:fld id="{AF93037D-21AC-A647-B0EB-F65069DC0BD1}" type="slidenum">
              <a:rPr kumimoji="1" lang="zh-CN" altLang="en-US" smtClean="0"/>
              <a:t>‹#›</a:t>
            </a:fld>
            <a:endParaRPr kumimoji="1" lang="zh-CN" altLang="en-US"/>
          </a:p>
        </p:txBody>
      </p:sp>
    </p:spTree>
    <p:extLst>
      <p:ext uri="{BB962C8B-B14F-4D97-AF65-F5344CB8AC3E}">
        <p14:creationId xmlns:p14="http://schemas.microsoft.com/office/powerpoint/2010/main" val="3856662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647C636-58FB-233F-4DBC-BD6EE36EEE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04899FA0-F8BD-DA88-C0C0-A121DDE941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FF2FF34C-9A1C-D27F-5FED-D9DCA5197F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7A218-A109-0543-9540-48BA6BF5BDD6}" type="datetime1">
              <a:rPr kumimoji="1" lang="zh-CN" altLang="en-US" smtClean="0"/>
              <a:t>2024/5/16</a:t>
            </a:fld>
            <a:endParaRPr kumimoji="1" lang="zh-CN" altLang="en-US"/>
          </a:p>
        </p:txBody>
      </p:sp>
      <p:sp>
        <p:nvSpPr>
          <p:cNvPr id="5" name="页脚占位符 4">
            <a:extLst>
              <a:ext uri="{FF2B5EF4-FFF2-40B4-BE49-F238E27FC236}">
                <a16:creationId xmlns:a16="http://schemas.microsoft.com/office/drawing/2014/main" id="{D6B69103-6A50-35AD-5CAD-DD8E5C572E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 altLang="zh-CN"/>
              <a:t>Spicy Glouns 2024 on 0516</a:t>
            </a:r>
            <a:endParaRPr kumimoji="1" lang="zh-CN" altLang="en-US"/>
          </a:p>
        </p:txBody>
      </p:sp>
      <p:sp>
        <p:nvSpPr>
          <p:cNvPr id="6" name="灯片编号占位符 5">
            <a:extLst>
              <a:ext uri="{FF2B5EF4-FFF2-40B4-BE49-F238E27FC236}">
                <a16:creationId xmlns:a16="http://schemas.microsoft.com/office/drawing/2014/main" id="{A6E41F4A-6768-15E6-90AC-E8F3768A03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3037D-21AC-A647-B0EB-F65069DC0BD1}" type="slidenum">
              <a:rPr kumimoji="1" lang="zh-CN" altLang="en-US" smtClean="0"/>
              <a:t>‹#›</a:t>
            </a:fld>
            <a:endParaRPr kumimoji="1" lang="zh-CN" altLang="en-US"/>
          </a:p>
        </p:txBody>
      </p:sp>
    </p:spTree>
    <p:extLst>
      <p:ext uri="{BB962C8B-B14F-4D97-AF65-F5344CB8AC3E}">
        <p14:creationId xmlns:p14="http://schemas.microsoft.com/office/powerpoint/2010/main" val="596842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10" Type="http://schemas.openxmlformats.org/officeDocument/2006/relationships/image" Target="../media/image3.jpg"/><Relationship Id="rId4" Type="http://schemas.openxmlformats.org/officeDocument/2006/relationships/image" Target="../media/image8.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13.png"/><Relationship Id="rId7" Type="http://schemas.openxmlformats.org/officeDocument/2006/relationships/image" Target="../media/image16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50.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7" Type="http://schemas.openxmlformats.org/officeDocument/2006/relationships/image" Target="../media/image18.png"/><Relationship Id="rId12"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0.png"/><Relationship Id="rId10" Type="http://schemas.openxmlformats.org/officeDocument/2006/relationships/image" Target="../media/image21.png"/><Relationship Id="rId9" Type="http://schemas.openxmlformats.org/officeDocument/2006/relationships/image" Target="../media/image20.png"/><Relationship Id="rId14" Type="http://schemas.openxmlformats.org/officeDocument/2006/relationships/image" Target="../media/image3.jpg"/></Relationships>
</file>

<file path=ppt/slides/_rels/slide9.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16.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7.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3F2D1B2-3EEF-6A4F-86AC-98D1123FDC04}"/>
              </a:ext>
            </a:extLst>
          </p:cNvPr>
          <p:cNvPicPr>
            <a:picLocks noChangeAspect="1"/>
          </p:cNvPicPr>
          <p:nvPr/>
        </p:nvPicPr>
        <p:blipFill>
          <a:blip r:embed="rId3"/>
          <a:stretch>
            <a:fillRect/>
          </a:stretch>
        </p:blipFill>
        <p:spPr>
          <a:xfrm>
            <a:off x="6077831" y="4796271"/>
            <a:ext cx="1925204" cy="1925204"/>
          </a:xfrm>
          <a:prstGeom prst="rect">
            <a:avLst/>
          </a:prstGeom>
        </p:spPr>
      </p:pic>
      <p:pic>
        <p:nvPicPr>
          <p:cNvPr id="9" name="图片 8">
            <a:extLst>
              <a:ext uri="{FF2B5EF4-FFF2-40B4-BE49-F238E27FC236}">
                <a16:creationId xmlns:a16="http://schemas.microsoft.com/office/drawing/2014/main" id="{52B43173-45AA-8D49-B4BC-2BD2D05D1528}"/>
              </a:ext>
            </a:extLst>
          </p:cNvPr>
          <p:cNvPicPr>
            <a:picLocks noChangeAspect="1"/>
          </p:cNvPicPr>
          <p:nvPr/>
        </p:nvPicPr>
        <p:blipFill>
          <a:blip r:embed="rId4"/>
          <a:stretch>
            <a:fillRect/>
          </a:stretch>
        </p:blipFill>
        <p:spPr>
          <a:xfrm>
            <a:off x="8047784" y="3782943"/>
            <a:ext cx="4144216" cy="3075057"/>
          </a:xfrm>
          <a:prstGeom prst="rect">
            <a:avLst/>
          </a:prstGeom>
        </p:spPr>
      </p:pic>
      <p:sp>
        <p:nvSpPr>
          <p:cNvPr id="6" name="文本框 5">
            <a:extLst>
              <a:ext uri="{FF2B5EF4-FFF2-40B4-BE49-F238E27FC236}">
                <a16:creationId xmlns:a16="http://schemas.microsoft.com/office/drawing/2014/main" id="{77859AD2-95F9-ED4E-8EE4-192F91C27ED3}"/>
              </a:ext>
            </a:extLst>
          </p:cNvPr>
          <p:cNvSpPr txBox="1"/>
          <p:nvPr/>
        </p:nvSpPr>
        <p:spPr>
          <a:xfrm>
            <a:off x="2430619" y="1359202"/>
            <a:ext cx="9219629" cy="1077218"/>
          </a:xfrm>
          <a:prstGeom prst="rect">
            <a:avLst/>
          </a:prstGeom>
          <a:noFill/>
        </p:spPr>
        <p:txBody>
          <a:bodyPr wrap="square">
            <a:spAutoFit/>
          </a:bodyPr>
          <a:lstStyle/>
          <a:p>
            <a:pPr algn="ctr"/>
            <a:r>
              <a:rPr lang="en-US" altLang="zh-CN" sz="3200" b="1" dirty="0">
                <a:solidFill>
                  <a:schemeClr val="accent1">
                    <a:lumMod val="50000"/>
                  </a:schemeClr>
                </a:solidFill>
                <a:latin typeface="Times New Roman" panose="02020603050405020304" pitchFamily="18" charset="0"/>
                <a:cs typeface="Times New Roman" panose="02020603050405020304" pitchFamily="18" charset="0"/>
              </a:rPr>
              <a:t>A machine learning study to identify collective flow in small and large colliding systems </a:t>
            </a:r>
            <a:endParaRPr lang="zh-CN" altLang="en-US" sz="3200" dirty="0"/>
          </a:p>
        </p:txBody>
      </p:sp>
      <p:pic>
        <p:nvPicPr>
          <p:cNvPr id="8" name="图片 7">
            <a:extLst>
              <a:ext uri="{FF2B5EF4-FFF2-40B4-BE49-F238E27FC236}">
                <a16:creationId xmlns:a16="http://schemas.microsoft.com/office/drawing/2014/main" id="{1CAD269C-0CF4-7348-A71F-5120532F03CA}"/>
              </a:ext>
            </a:extLst>
          </p:cNvPr>
          <p:cNvPicPr>
            <a:picLocks noChangeAspect="1"/>
          </p:cNvPicPr>
          <p:nvPr/>
        </p:nvPicPr>
        <p:blipFill rotWithShape="1">
          <a:blip r:embed="rId5">
            <a:extLst>
              <a:ext uri="{28A0092B-C50C-407E-A947-70E740481C1C}">
                <a14:useLocalDpi xmlns:a14="http://schemas.microsoft.com/office/drawing/2010/main" val="0"/>
              </a:ext>
            </a:extLst>
          </a:blip>
          <a:srcRect l="36484" t="41470" r="39141" b="40447"/>
          <a:stretch/>
        </p:blipFill>
        <p:spPr>
          <a:xfrm>
            <a:off x="9220200" y="0"/>
            <a:ext cx="2971800" cy="1009650"/>
          </a:xfrm>
          <a:prstGeom prst="rect">
            <a:avLst/>
          </a:prstGeom>
        </p:spPr>
      </p:pic>
      <p:sp>
        <p:nvSpPr>
          <p:cNvPr id="10" name="矩形 9">
            <a:extLst>
              <a:ext uri="{FF2B5EF4-FFF2-40B4-BE49-F238E27FC236}">
                <a16:creationId xmlns:a16="http://schemas.microsoft.com/office/drawing/2014/main" id="{A8366472-ECE9-654E-9E90-C235C532AEEA}"/>
              </a:ext>
            </a:extLst>
          </p:cNvPr>
          <p:cNvSpPr/>
          <p:nvPr/>
        </p:nvSpPr>
        <p:spPr>
          <a:xfrm>
            <a:off x="0" y="0"/>
            <a:ext cx="15716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8CFCB556-1119-054D-AA5E-6D7108211E06}"/>
              </a:ext>
            </a:extLst>
          </p:cNvPr>
          <p:cNvSpPr txBox="1"/>
          <p:nvPr/>
        </p:nvSpPr>
        <p:spPr>
          <a:xfrm>
            <a:off x="3011045" y="2466022"/>
            <a:ext cx="8058776" cy="1846659"/>
          </a:xfrm>
          <a:prstGeom prst="rect">
            <a:avLst/>
          </a:prstGeom>
          <a:noFill/>
        </p:spPr>
        <p:txBody>
          <a:bodyPr wrap="square">
            <a:spAutoFit/>
          </a:bodyPr>
          <a:lstStyle/>
          <a:p>
            <a:pPr algn="ctr"/>
            <a:r>
              <a:rPr lang="en" altLang="zh-CN" b="0" i="0" dirty="0">
                <a:effectLst/>
                <a:latin typeface="Times New Roman" panose="02020603050405020304" pitchFamily="18" charset="0"/>
                <a:cs typeface="Times New Roman" panose="02020603050405020304" pitchFamily="18" charset="0"/>
              </a:rPr>
              <a:t>Shuang Guo,</a:t>
            </a:r>
            <a:r>
              <a:rPr lang="en" altLang="zh-CN" b="0" i="0" baseline="30000" dirty="0">
                <a:effectLst/>
                <a:latin typeface="Times New Roman" panose="02020603050405020304" pitchFamily="18" charset="0"/>
                <a:cs typeface="Times New Roman" panose="02020603050405020304" pitchFamily="18" charset="0"/>
              </a:rPr>
              <a:t>1, 2 </a:t>
            </a:r>
            <a:r>
              <a:rPr lang="en" altLang="zh-CN" b="0" i="0" dirty="0">
                <a:effectLst/>
                <a:latin typeface="Times New Roman" panose="02020603050405020304" pitchFamily="18" charset="0"/>
                <a:cs typeface="Times New Roman" panose="02020603050405020304" pitchFamily="18" charset="0"/>
              </a:rPr>
              <a:t>Han-Sheng Wang,</a:t>
            </a:r>
            <a:r>
              <a:rPr lang="en" altLang="zh-CN" b="0" i="0" baseline="30000" dirty="0">
                <a:effectLst/>
                <a:latin typeface="Times New Roman" panose="02020603050405020304" pitchFamily="18" charset="0"/>
                <a:cs typeface="Times New Roman" panose="02020603050405020304" pitchFamily="18" charset="0"/>
              </a:rPr>
              <a:t>1, 2 </a:t>
            </a:r>
            <a:r>
              <a:rPr lang="en" altLang="zh-CN" b="0" i="0" dirty="0">
                <a:effectLst/>
                <a:latin typeface="Times New Roman" panose="02020603050405020304" pitchFamily="18" charset="0"/>
                <a:cs typeface="Times New Roman" panose="02020603050405020304" pitchFamily="18" charset="0"/>
              </a:rPr>
              <a:t>Kai Zhou,</a:t>
            </a:r>
            <a:r>
              <a:rPr lang="en" altLang="zh-CN" b="0" i="0" baseline="30000" dirty="0">
                <a:effectLst/>
                <a:latin typeface="Times New Roman" panose="02020603050405020304" pitchFamily="18" charset="0"/>
                <a:cs typeface="Times New Roman" panose="02020603050405020304" pitchFamily="18" charset="0"/>
              </a:rPr>
              <a:t>3, ∗ </a:t>
            </a:r>
            <a:r>
              <a:rPr lang="en" altLang="zh-CN" b="0" i="0" dirty="0">
                <a:effectLst/>
                <a:latin typeface="Times New Roman" panose="02020603050405020304" pitchFamily="18" charset="0"/>
                <a:cs typeface="Times New Roman" panose="02020603050405020304" pitchFamily="18" charset="0"/>
              </a:rPr>
              <a:t>and Guo-Liang Ma </a:t>
            </a:r>
            <a:r>
              <a:rPr lang="en" altLang="zh-CN" b="0" i="0" baseline="30000" dirty="0">
                <a:effectLst/>
                <a:latin typeface="Times New Roman" panose="02020603050405020304" pitchFamily="18" charset="0"/>
                <a:cs typeface="Times New Roman" panose="02020603050405020304" pitchFamily="18" charset="0"/>
              </a:rPr>
              <a:t>1, 2, †</a:t>
            </a:r>
            <a:br>
              <a:rPr lang="en" altLang="zh-CN" baseline="30000" dirty="0">
                <a:latin typeface="Times New Roman" panose="02020603050405020304" pitchFamily="18" charset="0"/>
                <a:cs typeface="Times New Roman" panose="02020603050405020304" pitchFamily="18" charset="0"/>
              </a:rPr>
            </a:br>
            <a:endParaRPr lang="en" altLang="zh-CN" baseline="30000" dirty="0">
              <a:latin typeface="Times New Roman" panose="02020603050405020304" pitchFamily="18" charset="0"/>
              <a:cs typeface="Times New Roman" panose="02020603050405020304" pitchFamily="18" charset="0"/>
            </a:endParaRPr>
          </a:p>
          <a:p>
            <a:pPr algn="ctr"/>
            <a:endParaRPr lang="en" altLang="zh-CN" b="0" i="0" baseline="30000" dirty="0">
              <a:effectLst/>
              <a:latin typeface="Times New Roman" panose="02020603050405020304" pitchFamily="18" charset="0"/>
              <a:cs typeface="Times New Roman" panose="02020603050405020304" pitchFamily="18" charset="0"/>
            </a:endParaRPr>
          </a:p>
          <a:p>
            <a:pPr algn="ctr"/>
            <a:r>
              <a:rPr lang="en" altLang="zh-CN" b="0" i="0" baseline="30000" dirty="0">
                <a:effectLst/>
                <a:latin typeface="Times New Roman" panose="02020603050405020304" pitchFamily="18" charset="0"/>
                <a:cs typeface="Times New Roman" panose="02020603050405020304" pitchFamily="18" charset="0"/>
              </a:rPr>
              <a:t>1</a:t>
            </a:r>
            <a:r>
              <a:rPr lang="en" altLang="zh-CN" b="0" i="0" dirty="0">
                <a:effectLst/>
                <a:latin typeface="Times New Roman" panose="02020603050405020304" pitchFamily="18" charset="0"/>
                <a:cs typeface="Times New Roman" panose="02020603050405020304" pitchFamily="18" charset="0"/>
              </a:rPr>
              <a:t>Institute of Modern Physics, Fudan University, Shanghai 200433, China</a:t>
            </a:r>
            <a:br>
              <a:rPr lang="en" altLang="zh-CN" dirty="0">
                <a:latin typeface="Times New Roman" panose="02020603050405020304" pitchFamily="18" charset="0"/>
                <a:cs typeface="Times New Roman" panose="02020603050405020304" pitchFamily="18" charset="0"/>
              </a:rPr>
            </a:br>
            <a:r>
              <a:rPr lang="en" altLang="zh-CN" b="0" i="0" baseline="30000" dirty="0">
                <a:effectLst/>
                <a:latin typeface="Times New Roman" panose="02020603050405020304" pitchFamily="18" charset="0"/>
                <a:cs typeface="Times New Roman" panose="02020603050405020304" pitchFamily="18" charset="0"/>
              </a:rPr>
              <a:t>2</a:t>
            </a:r>
            <a:r>
              <a:rPr lang="en" altLang="zh-CN" b="0" i="0" dirty="0">
                <a:effectLst/>
                <a:latin typeface="Times New Roman" panose="02020603050405020304" pitchFamily="18" charset="0"/>
                <a:cs typeface="Times New Roman" panose="02020603050405020304" pitchFamily="18" charset="0"/>
              </a:rPr>
              <a:t>Shanghai Research Center for Theoretical Nuclear </a:t>
            </a:r>
            <a:r>
              <a:rPr lang="en" altLang="zh-CN" b="0" i="0" dirty="0" err="1">
                <a:effectLst/>
                <a:latin typeface="Times New Roman" panose="02020603050405020304" pitchFamily="18" charset="0"/>
                <a:cs typeface="Times New Roman" panose="02020603050405020304" pitchFamily="18" charset="0"/>
              </a:rPr>
              <a:t>Physics,Shanghai</a:t>
            </a:r>
            <a:r>
              <a:rPr lang="en" altLang="zh-CN" b="0" i="0" dirty="0">
                <a:effectLst/>
                <a:latin typeface="Times New Roman" panose="02020603050405020304" pitchFamily="18" charset="0"/>
                <a:cs typeface="Times New Roman" panose="02020603050405020304" pitchFamily="18" charset="0"/>
              </a:rPr>
              <a:t> 200438, China</a:t>
            </a:r>
            <a:br>
              <a:rPr lang="en" altLang="zh-CN" dirty="0">
                <a:latin typeface="Times New Roman" panose="02020603050405020304" pitchFamily="18" charset="0"/>
                <a:cs typeface="Times New Roman" panose="02020603050405020304" pitchFamily="18" charset="0"/>
              </a:rPr>
            </a:br>
            <a:r>
              <a:rPr lang="en" altLang="zh-CN" b="0" i="0" baseline="30000" dirty="0">
                <a:effectLst/>
                <a:latin typeface="Times New Roman" panose="02020603050405020304" pitchFamily="18" charset="0"/>
                <a:cs typeface="Times New Roman" panose="02020603050405020304" pitchFamily="18" charset="0"/>
              </a:rPr>
              <a:t>3</a:t>
            </a:r>
            <a:r>
              <a:rPr lang="en" altLang="zh-CN" b="0" i="0" dirty="0">
                <a:effectLst/>
                <a:latin typeface="Times New Roman" panose="02020603050405020304" pitchFamily="18" charset="0"/>
                <a:cs typeface="Times New Roman" panose="02020603050405020304" pitchFamily="18" charset="0"/>
              </a:rPr>
              <a:t>Frankfurt Institute for Advanced Studies, Ruth-Moufang-Str. 1, 60438 Frankfurt am Main, Germany</a:t>
            </a:r>
            <a:endParaRPr lang="zh-CN" altLang="en-US" dirty="0">
              <a:latin typeface="Times New Roman" panose="02020603050405020304" pitchFamily="18" charset="0"/>
              <a:cs typeface="Times New Roman" panose="02020603050405020304" pitchFamily="18" charset="0"/>
            </a:endParaRPr>
          </a:p>
        </p:txBody>
      </p:sp>
      <p:sp>
        <p:nvSpPr>
          <p:cNvPr id="16" name="页脚占位符 15">
            <a:extLst>
              <a:ext uri="{FF2B5EF4-FFF2-40B4-BE49-F238E27FC236}">
                <a16:creationId xmlns:a16="http://schemas.microsoft.com/office/drawing/2014/main" id="{72156FF1-FAC3-DA4C-BD98-4795D58E76AD}"/>
              </a:ext>
            </a:extLst>
          </p:cNvPr>
          <p:cNvSpPr>
            <a:spLocks noGrp="1"/>
          </p:cNvSpPr>
          <p:nvPr>
            <p:ph type="ftr" sz="quarter" idx="11"/>
          </p:nvPr>
        </p:nvSpPr>
        <p:spPr>
          <a:xfrm>
            <a:off x="4983033" y="6424612"/>
            <a:ext cx="4114800" cy="365125"/>
          </a:xfrm>
        </p:spPr>
        <p:txBody>
          <a:bodyPr/>
          <a:lstStyle/>
          <a:p>
            <a:r>
              <a:rPr kumimoji="1" lang="en" altLang="zh-CN" dirty="0"/>
              <a:t>Spicy </a:t>
            </a:r>
            <a:r>
              <a:rPr kumimoji="1" lang="en" altLang="zh-CN" dirty="0" err="1"/>
              <a:t>Glouns</a:t>
            </a:r>
            <a:r>
              <a:rPr kumimoji="1" lang="en" altLang="zh-CN" dirty="0"/>
              <a:t> 2024 on 0516</a:t>
            </a:r>
            <a:endParaRPr kumimoji="1" lang="zh-CN" altLang="en-US" dirty="0"/>
          </a:p>
        </p:txBody>
      </p:sp>
      <p:sp>
        <p:nvSpPr>
          <p:cNvPr id="17" name="灯片编号占位符 16">
            <a:extLst>
              <a:ext uri="{FF2B5EF4-FFF2-40B4-BE49-F238E27FC236}">
                <a16:creationId xmlns:a16="http://schemas.microsoft.com/office/drawing/2014/main" id="{7214947E-D0AE-CB44-9561-32856998EEDB}"/>
              </a:ext>
            </a:extLst>
          </p:cNvPr>
          <p:cNvSpPr>
            <a:spLocks noGrp="1"/>
          </p:cNvSpPr>
          <p:nvPr>
            <p:ph type="sldNum" sz="quarter" idx="12"/>
          </p:nvPr>
        </p:nvSpPr>
        <p:spPr/>
        <p:txBody>
          <a:bodyPr/>
          <a:lstStyle/>
          <a:p>
            <a:fld id="{AF93037D-21AC-A647-B0EB-F65069DC0BD1}" type="slidenum">
              <a:rPr kumimoji="1" lang="zh-CN" altLang="en-US" smtClean="0"/>
              <a:t>1</a:t>
            </a:fld>
            <a:endParaRPr kumimoji="1" lang="zh-CN" altLang="en-US"/>
          </a:p>
        </p:txBody>
      </p:sp>
    </p:spTree>
    <p:extLst>
      <p:ext uri="{BB962C8B-B14F-4D97-AF65-F5344CB8AC3E}">
        <p14:creationId xmlns:p14="http://schemas.microsoft.com/office/powerpoint/2010/main" val="4237163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C17A96F4-8A4A-3B4E-9203-9441289B485B}"/>
                  </a:ext>
                </a:extLst>
              </p:cNvPr>
              <p:cNvSpPr txBox="1"/>
              <p:nvPr/>
            </p:nvSpPr>
            <p:spPr>
              <a:xfrm>
                <a:off x="2442758" y="1821804"/>
                <a:ext cx="8620139" cy="3970318"/>
              </a:xfrm>
              <a:prstGeom prst="rect">
                <a:avLst/>
              </a:prstGeom>
              <a:noFill/>
            </p:spPr>
            <p:txBody>
              <a:bodyPr wrap="square">
                <a:spAutoFit/>
              </a:bodyPr>
              <a:lstStyle/>
              <a:p>
                <a:pPr marL="285750" indent="-285750">
                  <a:buFont typeface="Arial" panose="020B0604020202020204" pitchFamily="34" charset="0"/>
                  <a:buChar char="•"/>
                </a:pPr>
                <a:r>
                  <a:rPr lang="en" altLang="zh-CN" b="0" i="0" dirty="0">
                    <a:effectLst/>
                    <a:latin typeface="Times New Roman" panose="02020603050405020304" pitchFamily="18" charset="0"/>
                    <a:cs typeface="Times New Roman" panose="02020603050405020304" pitchFamily="18" charset="0"/>
                  </a:rPr>
                  <a:t>Employ the PCN to</a:t>
                </a:r>
                <a:r>
                  <a:rPr lang="zh-CN" altLang="en-US" b="0" i="0" dirty="0">
                    <a:effectLst/>
                    <a:latin typeface="Times New Roman" panose="02020603050405020304" pitchFamily="18" charset="0"/>
                    <a:cs typeface="Times New Roman" panose="02020603050405020304" pitchFamily="18" charset="0"/>
                  </a:rPr>
                  <a:t> </a:t>
                </a:r>
                <a:r>
                  <a:rPr lang="en-US" altLang="zh-CN" b="0" i="0" dirty="0" err="1">
                    <a:effectLst/>
                    <a:latin typeface="Times New Roman" panose="02020603050405020304" pitchFamily="18" charset="0"/>
                    <a:cs typeface="Times New Roman" panose="02020603050405020304" pitchFamily="18" charset="0"/>
                  </a:rPr>
                  <a:t>i</a:t>
                </a:r>
                <a:r>
                  <a:rPr lang="en" altLang="zh-CN" b="0" i="0" dirty="0" err="1">
                    <a:effectLst/>
                    <a:latin typeface="Times New Roman" panose="02020603050405020304" pitchFamily="18" charset="0"/>
                    <a:cs typeface="Times New Roman" panose="02020603050405020304" pitchFamily="18" charset="0"/>
                  </a:rPr>
                  <a:t>dentify</a:t>
                </a:r>
                <a:r>
                  <a:rPr lang="en" altLang="zh-CN" b="0" i="0" dirty="0">
                    <a:effectLst/>
                    <a:latin typeface="Times New Roman" panose="02020603050405020304" pitchFamily="18" charset="0"/>
                    <a:cs typeface="Times New Roman" panose="02020603050405020304" pitchFamily="18" charset="0"/>
                  </a:rPr>
                  <a:t> the events of </a:t>
                </a:r>
                <a:r>
                  <a:rPr lang="en" altLang="zh-CN" b="0" i="0" dirty="0" err="1">
                    <a:effectLst/>
                    <a:latin typeface="Times New Roman" panose="02020603050405020304" pitchFamily="18" charset="0"/>
                    <a:cs typeface="Times New Roman" panose="02020603050405020304" pitchFamily="18" charset="0"/>
                  </a:rPr>
                  <a:t>p+Pb</a:t>
                </a:r>
                <a:r>
                  <a:rPr lang="en" altLang="zh-CN" b="0" i="0" dirty="0">
                    <a:effectLst/>
                    <a:latin typeface="Times New Roman" panose="02020603050405020304" pitchFamily="18" charset="0"/>
                    <a:cs typeface="Times New Roman" panose="02020603050405020304" pitchFamily="18" charset="0"/>
                  </a:rPr>
                  <a:t> and peripheral </a:t>
                </a:r>
                <a:r>
                  <a:rPr lang="en" altLang="zh-CN" b="0" i="0" dirty="0" err="1">
                    <a:effectLst/>
                    <a:latin typeface="Times New Roman" panose="02020603050405020304" pitchFamily="18" charset="0"/>
                    <a:cs typeface="Times New Roman" panose="02020603050405020304" pitchFamily="18" charset="0"/>
                  </a:rPr>
                  <a:t>Pb+Pb</a:t>
                </a:r>
                <a:r>
                  <a:rPr lang="en" altLang="zh-CN" b="0" i="0" dirty="0">
                    <a:effectLst/>
                    <a:latin typeface="Times New Roman" panose="02020603050405020304" pitchFamily="18" charset="0"/>
                    <a:cs typeface="Times New Roman" panose="02020603050405020304" pitchFamily="18" charset="0"/>
                  </a:rPr>
                  <a:t> collisions from AMPT model.</a:t>
                </a:r>
              </a:p>
              <a:p>
                <a:pPr marL="285750" indent="-285750">
                  <a:buFont typeface="Arial" panose="020B0604020202020204" pitchFamily="34" charset="0"/>
                  <a:buChar char="•"/>
                </a:pPr>
                <a:endParaRPr lang="en" altLang="zh-CN"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14:m>
                  <m:oMath xmlns:m="http://schemas.openxmlformats.org/officeDocument/2006/math">
                    <m:sSub>
                      <m:sSubPr>
                        <m:ctrlPr>
                          <a:rPr lang="en" altLang="zh-CN" i="1" dirty="0" smtClean="0">
                            <a:latin typeface="Cambria Math" panose="02040503050406030204" pitchFamily="18" charset="0"/>
                            <a:cs typeface="Times New Roman" panose="02020603050405020304" pitchFamily="18" charset="0"/>
                          </a:rPr>
                        </m:ctrlPr>
                      </m:sSubPr>
                      <m:e>
                        <m:r>
                          <a:rPr lang="en" altLang="zh-CN" i="1" dirty="0" smtClean="0">
                            <a:latin typeface="Cambria Math" panose="02040503050406030204" pitchFamily="18" charset="0"/>
                            <a:cs typeface="Times New Roman" panose="02020603050405020304" pitchFamily="18" charset="0"/>
                          </a:rPr>
                          <m:t>𝑝</m:t>
                        </m:r>
                      </m:e>
                      <m:sub>
                        <m:r>
                          <a:rPr lang="en" altLang="zh-CN" i="1" dirty="0" smtClean="0">
                            <a:latin typeface="Cambria Math" panose="02040503050406030204" pitchFamily="18" charset="0"/>
                            <a:cs typeface="Times New Roman" panose="02020603050405020304" pitchFamily="18" charset="0"/>
                          </a:rPr>
                          <m:t>𝑧</m:t>
                        </m:r>
                      </m:sub>
                    </m:sSub>
                    <m:r>
                      <a:rPr lang="zh-CN" altLang="en-US" b="0" i="1" dirty="0" smtClean="0">
                        <a:effectLst/>
                        <a:latin typeface="Cambria Math" panose="02040503050406030204" pitchFamily="18" charset="0"/>
                        <a:cs typeface="Times New Roman" panose="02020603050405020304" pitchFamily="18" charset="0"/>
                      </a:rPr>
                      <m:t> </m:t>
                    </m:r>
                  </m:oMath>
                </a14:m>
                <a:r>
                  <a:rPr lang="en" altLang="zh-CN" b="0" i="0" dirty="0">
                    <a:effectLst/>
                    <a:latin typeface="Times New Roman" panose="02020603050405020304" pitchFamily="18" charset="0"/>
                    <a:cs typeface="Times New Roman" panose="02020603050405020304" pitchFamily="18" charset="0"/>
                  </a:rPr>
                  <a:t>distribution, </a:t>
                </a:r>
                <a14:m>
                  <m:oMath xmlns:m="http://schemas.openxmlformats.org/officeDocument/2006/math">
                    <m:sSub>
                      <m:sSubPr>
                        <m:ctrlPr>
                          <a:rPr lang="en-US" altLang="zh-CN" b="0" i="1" dirty="0" smtClean="0">
                            <a:effectLst/>
                            <a:latin typeface="Cambria Math" panose="02040503050406030204" pitchFamily="18" charset="0"/>
                          </a:rPr>
                        </m:ctrlPr>
                      </m:sSubPr>
                      <m:e>
                        <m:r>
                          <a:rPr lang="en" altLang="zh-CN" b="0" i="1" dirty="0" smtClean="0">
                            <a:effectLst/>
                            <a:latin typeface="Cambria Math" panose="02040503050406030204" pitchFamily="18" charset="0"/>
                          </a:rPr>
                          <m:t>𝑝</m:t>
                        </m:r>
                      </m:e>
                      <m:sub>
                        <m:r>
                          <a:rPr lang="en" altLang="zh-CN" b="0" i="1" dirty="0" smtClean="0">
                            <a:effectLst/>
                            <a:latin typeface="Cambria Math" panose="02040503050406030204" pitchFamily="18" charset="0"/>
                          </a:rPr>
                          <m:t>𝑇</m:t>
                        </m:r>
                      </m:sub>
                    </m:sSub>
                  </m:oMath>
                </a14:m>
                <a:r>
                  <a:rPr lang="en" altLang="zh-CN" b="0" i="0" dirty="0">
                    <a:effectLst/>
                    <a:latin typeface="Times New Roman" panose="02020603050405020304" pitchFamily="18" charset="0"/>
                    <a:cs typeface="Times New Roman" panose="02020603050405020304" pitchFamily="18" charset="0"/>
                  </a:rPr>
                  <a:t> spectra, and anisotropic flow </a:t>
                </a:r>
                <a:r>
                  <a:rPr lang="en" altLang="zh-CN" dirty="0">
                    <a:latin typeface="Times New Roman" panose="02020603050405020304" pitchFamily="18" charset="0"/>
                    <a:cs typeface="Times New Roman" panose="02020603050405020304" pitchFamily="18" charset="0"/>
                  </a:rPr>
                  <a:t>are learned and captured by PCN.</a:t>
                </a:r>
                <a:endParaRPr lang="en" altLang="zh-CN" b="0" i="0" dirty="0">
                  <a:effectLst/>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 altLang="zh-CN" dirty="0">
                    <a:latin typeface="Times New Roman" panose="02020603050405020304" pitchFamily="18" charset="0"/>
                    <a:cs typeface="Times New Roman" panose="02020603050405020304" pitchFamily="18" charset="0"/>
                  </a:rPr>
                  <a:t>T</a:t>
                </a:r>
                <a:r>
                  <a:rPr lang="en" altLang="zh-CN" b="0" i="0" dirty="0">
                    <a:effectLst/>
                    <a:latin typeface="Times New Roman" panose="02020603050405020304" pitchFamily="18" charset="0"/>
                    <a:cs typeface="Times New Roman" panose="02020603050405020304" pitchFamily="18" charset="0"/>
                  </a:rPr>
                  <a:t>he collective flow between </a:t>
                </a:r>
                <a:r>
                  <a:rPr lang="en" altLang="zh-CN" b="0" i="0" dirty="0" err="1">
                    <a:effectLst/>
                    <a:latin typeface="Times New Roman" panose="02020603050405020304" pitchFamily="18" charset="0"/>
                    <a:cs typeface="Times New Roman" panose="02020603050405020304" pitchFamily="18" charset="0"/>
                  </a:rPr>
                  <a:t>p+Pb</a:t>
                </a:r>
                <a:r>
                  <a:rPr lang="en" altLang="zh-CN" b="0" i="0" dirty="0">
                    <a:effectLst/>
                    <a:latin typeface="Times New Roman" panose="02020603050405020304" pitchFamily="18" charset="0"/>
                    <a:cs typeface="Times New Roman" panose="02020603050405020304" pitchFamily="18" charset="0"/>
                  </a:rPr>
                  <a:t> and </a:t>
                </a:r>
                <a:r>
                  <a:rPr lang="en" altLang="zh-CN" b="0" i="0" dirty="0" err="1">
                    <a:effectLst/>
                    <a:latin typeface="Times New Roman" panose="02020603050405020304" pitchFamily="18" charset="0"/>
                    <a:cs typeface="Times New Roman" panose="02020603050405020304" pitchFamily="18" charset="0"/>
                  </a:rPr>
                  <a:t>Pb+Pb</a:t>
                </a:r>
                <a:r>
                  <a:rPr lang="en" altLang="zh-CN" b="0" i="0" dirty="0">
                    <a:effectLst/>
                    <a:latin typeface="Times New Roman" panose="02020603050405020304" pitchFamily="18" charset="0"/>
                    <a:cs typeface="Times New Roman" panose="02020603050405020304" pitchFamily="18" charset="0"/>
                  </a:rPr>
                  <a:t> collisions are more different with a larger </a:t>
                </a:r>
                <a:r>
                  <a:rPr lang="en" altLang="zh-CN" b="0" i="0" dirty="0" err="1">
                    <a:effectLst/>
                    <a:latin typeface="Times New Roman" panose="02020603050405020304" pitchFamily="18" charset="0"/>
                    <a:cs typeface="Times New Roman" panose="02020603050405020304" pitchFamily="18" charset="0"/>
                  </a:rPr>
                  <a:t>parton</a:t>
                </a:r>
                <a:r>
                  <a:rPr lang="en" altLang="zh-CN" b="0" i="0" dirty="0">
                    <a:effectLst/>
                    <a:latin typeface="Times New Roman" panose="02020603050405020304" pitchFamily="18" charset="0"/>
                    <a:cs typeface="Times New Roman" panose="02020603050405020304" pitchFamily="18" charset="0"/>
                  </a:rPr>
                  <a:t> scattering cross section.</a:t>
                </a:r>
              </a:p>
              <a:p>
                <a:pPr marL="285750" indent="-285750">
                  <a:buFont typeface="Arial" panose="020B0604020202020204" pitchFamily="34" charset="0"/>
                  <a:buChar char="•"/>
                </a:pPr>
                <a:endParaRPr lang="en" altLang="zh-CN" dirty="0">
                  <a:latin typeface="Times New Roman" panose="02020603050405020304" pitchFamily="18" charset="0"/>
                  <a:cs typeface="Times New Roman" panose="02020603050405020304" pitchFamily="18" charset="0"/>
                </a:endParaRPr>
              </a:p>
              <a:p>
                <a:pPr marL="285750" indent="-285750">
                  <a:buFont typeface="Wingdings" pitchFamily="2" charset="2"/>
                  <a:buChar char="ü"/>
                </a:pPr>
                <a:r>
                  <a:rPr lang="en" altLang="zh-CN" dirty="0">
                    <a:latin typeface="Times New Roman" panose="02020603050405020304" pitchFamily="18" charset="0"/>
                    <a:cs typeface="Times New Roman" panose="02020603050405020304" pitchFamily="18" charset="0"/>
                  </a:rPr>
                  <a:t>Serve as a preliminary analysis and set the groundwork for future data analysis</a:t>
                </a:r>
              </a:p>
              <a:p>
                <a:pPr marL="285750" indent="-285750">
                  <a:buFont typeface="Arial" panose="020B0604020202020204" pitchFamily="34" charset="0"/>
                  <a:buChar char="•"/>
                </a:pPr>
                <a:endParaRPr lang="en" altLang="zh-CN" dirty="0">
                  <a:latin typeface="Times New Roman" panose="02020603050405020304" pitchFamily="18" charset="0"/>
                  <a:cs typeface="Times New Roman" panose="02020603050405020304" pitchFamily="18" charset="0"/>
                </a:endParaRPr>
              </a:p>
              <a:p>
                <a:pPr marL="742950" lvl="1" indent="-285750">
                  <a:buFont typeface="Wingdings" pitchFamily="2" charset="2"/>
                  <a:buChar char="p"/>
                </a:pPr>
                <a:r>
                  <a:rPr lang="en" altLang="zh-CN" dirty="0">
                    <a:latin typeface="Times New Roman" panose="02020603050405020304" pitchFamily="18" charset="0"/>
                    <a:cs typeface="Times New Roman" panose="02020603050405020304" pitchFamily="18" charset="0"/>
                  </a:rPr>
                  <a:t>Use PCN to identity CME signal.</a:t>
                </a:r>
              </a:p>
              <a:p>
                <a:pPr lvl="1"/>
                <a:endParaRPr lang="en" altLang="zh-CN" dirty="0">
                  <a:latin typeface="Times New Roman" panose="02020603050405020304" pitchFamily="18" charset="0"/>
                  <a:cs typeface="Times New Roman" panose="02020603050405020304" pitchFamily="18" charset="0"/>
                </a:endParaRPr>
              </a:p>
              <a:p>
                <a:pPr marL="742950" lvl="1" indent="-285750">
                  <a:buFont typeface="Wingdings" pitchFamily="2" charset="2"/>
                  <a:buChar char="p"/>
                </a:pPr>
                <a:r>
                  <a:rPr lang="en" altLang="zh-CN" dirty="0">
                    <a:latin typeface="Times New Roman" panose="02020603050405020304" pitchFamily="18" charset="0"/>
                    <a:cs typeface="Times New Roman" panose="02020603050405020304" pitchFamily="18" charset="0"/>
                  </a:rPr>
                  <a:t>Use PCN to identity deformed and neutron-rich nuclear structures.</a:t>
                </a:r>
              </a:p>
              <a:p>
                <a:pPr marL="285750" indent="-285750">
                  <a:buFont typeface="Arial" panose="020B0604020202020204" pitchFamily="34" charset="0"/>
                  <a:buChar char="•"/>
                </a:pPr>
                <a:endParaRPr lang="zh-CN" altLang="en-US" dirty="0">
                  <a:latin typeface="Times New Roman" panose="02020603050405020304" pitchFamily="18" charset="0"/>
                  <a:cs typeface="Times New Roman" panose="02020603050405020304" pitchFamily="18" charset="0"/>
                </a:endParaRPr>
              </a:p>
            </p:txBody>
          </p:sp>
        </mc:Choice>
        <mc:Fallback>
          <p:sp>
            <p:nvSpPr>
              <p:cNvPr id="9" name="文本框 8">
                <a:extLst>
                  <a:ext uri="{FF2B5EF4-FFF2-40B4-BE49-F238E27FC236}">
                    <a16:creationId xmlns:a16="http://schemas.microsoft.com/office/drawing/2014/main" id="{C17A96F4-8A4A-3B4E-9203-9441289B485B}"/>
                  </a:ext>
                </a:extLst>
              </p:cNvPr>
              <p:cNvSpPr txBox="1">
                <a:spLocks noRot="1" noChangeAspect="1" noMove="1" noResize="1" noEditPoints="1" noAdjustHandles="1" noChangeArrowheads="1" noChangeShapeType="1" noTextEdit="1"/>
              </p:cNvSpPr>
              <p:nvPr/>
            </p:nvSpPr>
            <p:spPr>
              <a:xfrm>
                <a:off x="2442758" y="1821804"/>
                <a:ext cx="8620139" cy="3970318"/>
              </a:xfrm>
              <a:prstGeom prst="rect">
                <a:avLst/>
              </a:prstGeom>
              <a:blipFill>
                <a:blip r:embed="rId3"/>
                <a:stretch>
                  <a:fillRect l="-441" t="-637"/>
                </a:stretch>
              </a:blipFill>
            </p:spPr>
            <p:txBody>
              <a:bodyPr/>
              <a:lstStyle/>
              <a:p>
                <a:r>
                  <a:rPr lang="zh-CN" altLang="en-US">
                    <a:noFill/>
                  </a:rPr>
                  <a:t> </a:t>
                </a:r>
              </a:p>
            </p:txBody>
          </p:sp>
        </mc:Fallback>
      </mc:AlternateContent>
      <p:sp>
        <p:nvSpPr>
          <p:cNvPr id="4" name="文本框 3">
            <a:extLst>
              <a:ext uri="{FF2B5EF4-FFF2-40B4-BE49-F238E27FC236}">
                <a16:creationId xmlns:a16="http://schemas.microsoft.com/office/drawing/2014/main" id="{1FF63A0A-2B92-6C4D-BC61-A675518AE983}"/>
              </a:ext>
            </a:extLst>
          </p:cNvPr>
          <p:cNvSpPr txBox="1"/>
          <p:nvPr/>
        </p:nvSpPr>
        <p:spPr>
          <a:xfrm>
            <a:off x="3850000" y="652260"/>
            <a:ext cx="4469887" cy="461665"/>
          </a:xfrm>
          <a:prstGeom prst="rect">
            <a:avLst/>
          </a:prstGeom>
          <a:noFill/>
        </p:spPr>
        <p:txBody>
          <a:bodyPr wrap="square" rtlCol="0">
            <a:spAutoFit/>
          </a:bodyPr>
          <a:lstStyle/>
          <a:p>
            <a:pPr algn="ctr"/>
            <a:r>
              <a:rPr kumimoji="1" lang="en-US" altLang="zh-CN" sz="2400" b="1" dirty="0">
                <a:latin typeface="Microsoft YaHei" panose="020B0503020204020204" pitchFamily="34" charset="-122"/>
                <a:ea typeface="Microsoft YaHei" panose="020B0503020204020204" pitchFamily="34" charset="-122"/>
                <a:cs typeface="Times New Roman" panose="02020603050405020304" pitchFamily="18" charset="0"/>
              </a:rPr>
              <a:t>Summary &amp; Outlook</a:t>
            </a:r>
            <a:endParaRPr kumimoji="1" lang="zh-CN" altLang="en-US" sz="2400" b="1" dirty="0">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7" name="矩形 6">
            <a:extLst>
              <a:ext uri="{FF2B5EF4-FFF2-40B4-BE49-F238E27FC236}">
                <a16:creationId xmlns:a16="http://schemas.microsoft.com/office/drawing/2014/main" id="{64B4D3ED-03EB-E242-8DA7-5DF8991B3740}"/>
              </a:ext>
            </a:extLst>
          </p:cNvPr>
          <p:cNvSpPr/>
          <p:nvPr/>
        </p:nvSpPr>
        <p:spPr>
          <a:xfrm>
            <a:off x="0" y="0"/>
            <a:ext cx="15716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2FBD644F-AC26-DD41-833C-BB71B2E6781F}"/>
              </a:ext>
            </a:extLst>
          </p:cNvPr>
          <p:cNvPicPr>
            <a:picLocks noChangeAspect="1"/>
          </p:cNvPicPr>
          <p:nvPr/>
        </p:nvPicPr>
        <p:blipFill rotWithShape="1">
          <a:blip r:embed="rId4">
            <a:extLst>
              <a:ext uri="{28A0092B-C50C-407E-A947-70E740481C1C}">
                <a14:useLocalDpi xmlns:a14="http://schemas.microsoft.com/office/drawing/2010/main" val="0"/>
              </a:ext>
            </a:extLst>
          </a:blip>
          <a:srcRect l="36484" t="41470" r="39141" b="40447"/>
          <a:stretch/>
        </p:blipFill>
        <p:spPr>
          <a:xfrm>
            <a:off x="9220200" y="0"/>
            <a:ext cx="2971800" cy="1009650"/>
          </a:xfrm>
          <a:prstGeom prst="rect">
            <a:avLst/>
          </a:prstGeom>
        </p:spPr>
      </p:pic>
      <p:sp>
        <p:nvSpPr>
          <p:cNvPr id="3" name="页脚占位符 2">
            <a:extLst>
              <a:ext uri="{FF2B5EF4-FFF2-40B4-BE49-F238E27FC236}">
                <a16:creationId xmlns:a16="http://schemas.microsoft.com/office/drawing/2014/main" id="{5AC0D223-7E86-7847-B3B7-3B6A68C86F82}"/>
              </a:ext>
            </a:extLst>
          </p:cNvPr>
          <p:cNvSpPr>
            <a:spLocks noGrp="1"/>
          </p:cNvSpPr>
          <p:nvPr>
            <p:ph type="ftr" sz="quarter" idx="11"/>
          </p:nvPr>
        </p:nvSpPr>
        <p:spPr/>
        <p:txBody>
          <a:bodyPr/>
          <a:lstStyle/>
          <a:p>
            <a:r>
              <a:rPr kumimoji="1" lang="en" altLang="zh-CN"/>
              <a:t>Spicy Glouns 2024 on 0516</a:t>
            </a:r>
            <a:endParaRPr kumimoji="1" lang="zh-CN" altLang="en-US"/>
          </a:p>
        </p:txBody>
      </p:sp>
      <p:sp>
        <p:nvSpPr>
          <p:cNvPr id="5" name="灯片编号占位符 4">
            <a:extLst>
              <a:ext uri="{FF2B5EF4-FFF2-40B4-BE49-F238E27FC236}">
                <a16:creationId xmlns:a16="http://schemas.microsoft.com/office/drawing/2014/main" id="{5D205A60-E49E-0B40-878E-EC108D1942F4}"/>
              </a:ext>
            </a:extLst>
          </p:cNvPr>
          <p:cNvSpPr>
            <a:spLocks noGrp="1"/>
          </p:cNvSpPr>
          <p:nvPr>
            <p:ph type="sldNum" sz="quarter" idx="12"/>
          </p:nvPr>
        </p:nvSpPr>
        <p:spPr/>
        <p:txBody>
          <a:bodyPr/>
          <a:lstStyle/>
          <a:p>
            <a:fld id="{AF93037D-21AC-A647-B0EB-F65069DC0BD1}" type="slidenum">
              <a:rPr kumimoji="1" lang="zh-CN" altLang="en-US" smtClean="0"/>
              <a:t>10</a:t>
            </a:fld>
            <a:endParaRPr kumimoji="1" lang="zh-CN" altLang="en-US"/>
          </a:p>
        </p:txBody>
      </p:sp>
    </p:spTree>
    <p:extLst>
      <p:ext uri="{BB962C8B-B14F-4D97-AF65-F5344CB8AC3E}">
        <p14:creationId xmlns:p14="http://schemas.microsoft.com/office/powerpoint/2010/main" val="2793998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6E36572D-3950-46F6-69AF-975AB08B08E5}"/>
              </a:ext>
            </a:extLst>
          </p:cNvPr>
          <p:cNvGrpSpPr/>
          <p:nvPr/>
        </p:nvGrpSpPr>
        <p:grpSpPr>
          <a:xfrm>
            <a:off x="3484152" y="2238012"/>
            <a:ext cx="5659654" cy="1467713"/>
            <a:chOff x="3064065" y="2459382"/>
            <a:chExt cx="4431408" cy="1436020"/>
          </a:xfrm>
        </p:grpSpPr>
        <p:sp>
          <p:nvSpPr>
            <p:cNvPr id="5" name="矩形 4">
              <a:extLst>
                <a:ext uri="{FF2B5EF4-FFF2-40B4-BE49-F238E27FC236}">
                  <a16:creationId xmlns:a16="http://schemas.microsoft.com/office/drawing/2014/main" id="{DE0A9B69-E84A-DB24-F75B-8BAD598FFFD2}"/>
                </a:ext>
              </a:extLst>
            </p:cNvPr>
            <p:cNvSpPr/>
            <p:nvPr/>
          </p:nvSpPr>
          <p:spPr>
            <a:xfrm>
              <a:off x="3064065" y="2459382"/>
              <a:ext cx="4431408" cy="1174410"/>
            </a:xfrm>
            <a:prstGeom prst="rect">
              <a:avLst/>
            </a:prstGeom>
          </p:spPr>
          <p:txBody>
            <a:bodyPr wrap="square">
              <a:spAutoFit/>
            </a:bodyPr>
            <a:lstStyle/>
            <a:p>
              <a:pPr algn="ctr"/>
              <a:r>
                <a:rPr lang="en-US" altLang="zh-CN" sz="7200" b="1" spc="-150" dirty="0">
                  <a:solidFill>
                    <a:srgbClr val="3C50A0"/>
                  </a:solidFill>
                  <a:latin typeface="Microsoft YaHei" panose="020B0503020204020204" pitchFamily="34" charset="-122"/>
                  <a:ea typeface="Microsoft YaHei" panose="020B0503020204020204" pitchFamily="34" charset="-122"/>
                </a:rPr>
                <a:t>BACK</a:t>
              </a:r>
              <a:r>
                <a:rPr lang="zh-CN" altLang="en-US" sz="7200" b="1" spc="-150" dirty="0">
                  <a:solidFill>
                    <a:srgbClr val="3C50A0"/>
                  </a:solidFill>
                  <a:latin typeface="Microsoft YaHei" panose="020B0503020204020204" pitchFamily="34" charset="-122"/>
                  <a:ea typeface="Microsoft YaHei" panose="020B0503020204020204" pitchFamily="34" charset="-122"/>
                </a:rPr>
                <a:t> </a:t>
              </a:r>
              <a:r>
                <a:rPr lang="en-US" altLang="zh-CN" sz="7200" b="1" spc="-150" dirty="0">
                  <a:solidFill>
                    <a:srgbClr val="3C50A0"/>
                  </a:solidFill>
                  <a:latin typeface="Microsoft YaHei" panose="020B0503020204020204" pitchFamily="34" charset="-122"/>
                  <a:ea typeface="Microsoft YaHei" panose="020B0503020204020204" pitchFamily="34" charset="-122"/>
                </a:rPr>
                <a:t>UP</a:t>
              </a:r>
              <a:endParaRPr lang="zh-CN" altLang="en-US" sz="7200" b="1" spc="-150" dirty="0">
                <a:solidFill>
                  <a:srgbClr val="3C50A0"/>
                </a:solidFill>
                <a:latin typeface="Microsoft YaHei" panose="020B0503020204020204" pitchFamily="34" charset="-122"/>
                <a:ea typeface="Microsoft YaHei" panose="020B0503020204020204" pitchFamily="34" charset="-122"/>
              </a:endParaRPr>
            </a:p>
          </p:txBody>
        </p:sp>
        <p:sp>
          <p:nvSpPr>
            <p:cNvPr id="9" name="矩形 8">
              <a:extLst>
                <a:ext uri="{FF2B5EF4-FFF2-40B4-BE49-F238E27FC236}">
                  <a16:creationId xmlns:a16="http://schemas.microsoft.com/office/drawing/2014/main" id="{571E8625-23E7-4989-AD4E-9712EC88EB3D}"/>
                </a:ext>
              </a:extLst>
            </p:cNvPr>
            <p:cNvSpPr/>
            <p:nvPr/>
          </p:nvSpPr>
          <p:spPr>
            <a:xfrm>
              <a:off x="4985759" y="3372182"/>
              <a:ext cx="144469" cy="523220"/>
            </a:xfrm>
            <a:prstGeom prst="rect">
              <a:avLst/>
            </a:prstGeom>
          </p:spPr>
          <p:txBody>
            <a:bodyPr wrap="none">
              <a:spAutoFit/>
            </a:bodyPr>
            <a:lstStyle/>
            <a:p>
              <a:endParaRPr lang="zh-CN" altLang="en-US" sz="2800" b="1" spc="300" dirty="0">
                <a:solidFill>
                  <a:srgbClr val="3C50A0"/>
                </a:solidFill>
                <a:latin typeface="Microsoft YaHei" panose="020B0503020204020204" pitchFamily="34" charset="-122"/>
                <a:ea typeface="Microsoft YaHei" panose="020B0503020204020204" pitchFamily="34" charset="-122"/>
              </a:endParaRPr>
            </a:p>
          </p:txBody>
        </p:sp>
      </p:grpSp>
      <p:sp>
        <p:nvSpPr>
          <p:cNvPr id="4" name="页脚占位符 3">
            <a:extLst>
              <a:ext uri="{FF2B5EF4-FFF2-40B4-BE49-F238E27FC236}">
                <a16:creationId xmlns:a16="http://schemas.microsoft.com/office/drawing/2014/main" id="{E4D95E64-81D5-0D4D-ABC7-CF4E9220EC91}"/>
              </a:ext>
            </a:extLst>
          </p:cNvPr>
          <p:cNvSpPr>
            <a:spLocks noGrp="1"/>
          </p:cNvSpPr>
          <p:nvPr>
            <p:ph type="ftr" sz="quarter" idx="11"/>
          </p:nvPr>
        </p:nvSpPr>
        <p:spPr/>
        <p:txBody>
          <a:bodyPr/>
          <a:lstStyle/>
          <a:p>
            <a:r>
              <a:rPr kumimoji="1" lang="en" altLang="zh-CN"/>
              <a:t>Spicy Glouns 2024 on 0516</a:t>
            </a:r>
            <a:endParaRPr kumimoji="1" lang="zh-CN" altLang="en-US"/>
          </a:p>
        </p:txBody>
      </p:sp>
      <p:sp>
        <p:nvSpPr>
          <p:cNvPr id="6" name="灯片编号占位符 5">
            <a:extLst>
              <a:ext uri="{FF2B5EF4-FFF2-40B4-BE49-F238E27FC236}">
                <a16:creationId xmlns:a16="http://schemas.microsoft.com/office/drawing/2014/main" id="{C918EED5-B345-AF49-8302-5316B0525900}"/>
              </a:ext>
            </a:extLst>
          </p:cNvPr>
          <p:cNvSpPr>
            <a:spLocks noGrp="1"/>
          </p:cNvSpPr>
          <p:nvPr>
            <p:ph type="sldNum" sz="quarter" idx="12"/>
          </p:nvPr>
        </p:nvSpPr>
        <p:spPr/>
        <p:txBody>
          <a:bodyPr/>
          <a:lstStyle/>
          <a:p>
            <a:fld id="{AF93037D-21AC-A647-B0EB-F65069DC0BD1}" type="slidenum">
              <a:rPr kumimoji="1" lang="zh-CN" altLang="en-US" smtClean="0"/>
              <a:t>11</a:t>
            </a:fld>
            <a:endParaRPr kumimoji="1" lang="zh-CN" altLang="en-US"/>
          </a:p>
        </p:txBody>
      </p:sp>
    </p:spTree>
    <p:extLst>
      <p:ext uri="{BB962C8B-B14F-4D97-AF65-F5344CB8AC3E}">
        <p14:creationId xmlns:p14="http://schemas.microsoft.com/office/powerpoint/2010/main" val="557195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8B335ED-7FBD-D34D-BE05-AA0FE4DE808A}"/>
              </a:ext>
            </a:extLst>
          </p:cNvPr>
          <p:cNvPicPr>
            <a:picLocks noChangeAspect="1"/>
          </p:cNvPicPr>
          <p:nvPr/>
        </p:nvPicPr>
        <p:blipFill>
          <a:blip r:embed="rId2"/>
          <a:stretch>
            <a:fillRect/>
          </a:stretch>
        </p:blipFill>
        <p:spPr>
          <a:xfrm>
            <a:off x="5774267" y="3429000"/>
            <a:ext cx="5486400" cy="3295291"/>
          </a:xfrm>
          <a:prstGeom prst="rect">
            <a:avLst/>
          </a:prstGeom>
        </p:spPr>
      </p:pic>
      <p:pic>
        <p:nvPicPr>
          <p:cNvPr id="4" name="图片 3">
            <a:extLst>
              <a:ext uri="{FF2B5EF4-FFF2-40B4-BE49-F238E27FC236}">
                <a16:creationId xmlns:a16="http://schemas.microsoft.com/office/drawing/2014/main" id="{31C9FB1B-3D0C-DC49-98BB-E6D275294264}"/>
              </a:ext>
            </a:extLst>
          </p:cNvPr>
          <p:cNvPicPr>
            <a:picLocks noChangeAspect="1"/>
          </p:cNvPicPr>
          <p:nvPr/>
        </p:nvPicPr>
        <p:blipFill rotWithShape="1">
          <a:blip r:embed="rId3"/>
          <a:srcRect l="4776" b="3921"/>
          <a:stretch/>
        </p:blipFill>
        <p:spPr>
          <a:xfrm>
            <a:off x="485190" y="1491107"/>
            <a:ext cx="5091753" cy="4221564"/>
          </a:xfrm>
          <a:prstGeom prst="rect">
            <a:avLst/>
          </a:prstGeom>
        </p:spPr>
      </p:pic>
      <p:pic>
        <p:nvPicPr>
          <p:cNvPr id="6" name="图片 5">
            <a:extLst>
              <a:ext uri="{FF2B5EF4-FFF2-40B4-BE49-F238E27FC236}">
                <a16:creationId xmlns:a16="http://schemas.microsoft.com/office/drawing/2014/main" id="{D6B5706C-DCF2-6A46-8E43-D7A5A6392DC4}"/>
              </a:ext>
            </a:extLst>
          </p:cNvPr>
          <p:cNvPicPr>
            <a:picLocks noChangeAspect="1"/>
          </p:cNvPicPr>
          <p:nvPr/>
        </p:nvPicPr>
        <p:blipFill>
          <a:blip r:embed="rId4"/>
          <a:stretch>
            <a:fillRect/>
          </a:stretch>
        </p:blipFill>
        <p:spPr>
          <a:xfrm>
            <a:off x="5971590" y="80862"/>
            <a:ext cx="5091753" cy="3521027"/>
          </a:xfrm>
          <a:prstGeom prst="rect">
            <a:avLst/>
          </a:prstGeom>
        </p:spPr>
      </p:pic>
      <p:sp>
        <p:nvSpPr>
          <p:cNvPr id="3" name="页脚占位符 2">
            <a:extLst>
              <a:ext uri="{FF2B5EF4-FFF2-40B4-BE49-F238E27FC236}">
                <a16:creationId xmlns:a16="http://schemas.microsoft.com/office/drawing/2014/main" id="{2F57A2C5-C675-1A4A-B837-236C932F3672}"/>
              </a:ext>
            </a:extLst>
          </p:cNvPr>
          <p:cNvSpPr>
            <a:spLocks noGrp="1"/>
          </p:cNvSpPr>
          <p:nvPr>
            <p:ph type="ftr" sz="quarter" idx="11"/>
          </p:nvPr>
        </p:nvSpPr>
        <p:spPr/>
        <p:txBody>
          <a:bodyPr/>
          <a:lstStyle/>
          <a:p>
            <a:r>
              <a:rPr kumimoji="1" lang="en" altLang="zh-CN"/>
              <a:t>Spicy Glouns 2024 on 0516</a:t>
            </a:r>
            <a:endParaRPr kumimoji="1" lang="zh-CN" altLang="en-US"/>
          </a:p>
        </p:txBody>
      </p:sp>
      <p:sp>
        <p:nvSpPr>
          <p:cNvPr id="5" name="灯片编号占位符 4">
            <a:extLst>
              <a:ext uri="{FF2B5EF4-FFF2-40B4-BE49-F238E27FC236}">
                <a16:creationId xmlns:a16="http://schemas.microsoft.com/office/drawing/2014/main" id="{CF2C8F0E-588F-9F44-BA70-1297780390B4}"/>
              </a:ext>
            </a:extLst>
          </p:cNvPr>
          <p:cNvSpPr>
            <a:spLocks noGrp="1"/>
          </p:cNvSpPr>
          <p:nvPr>
            <p:ph type="sldNum" sz="quarter" idx="12"/>
          </p:nvPr>
        </p:nvSpPr>
        <p:spPr/>
        <p:txBody>
          <a:bodyPr/>
          <a:lstStyle/>
          <a:p>
            <a:fld id="{AF93037D-21AC-A647-B0EB-F65069DC0BD1}" type="slidenum">
              <a:rPr kumimoji="1" lang="zh-CN" altLang="en-US" smtClean="0"/>
              <a:t>12</a:t>
            </a:fld>
            <a:endParaRPr kumimoji="1" lang="zh-CN" altLang="en-US"/>
          </a:p>
        </p:txBody>
      </p:sp>
    </p:spTree>
    <p:extLst>
      <p:ext uri="{BB962C8B-B14F-4D97-AF65-F5344CB8AC3E}">
        <p14:creationId xmlns:p14="http://schemas.microsoft.com/office/powerpoint/2010/main" val="92238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FC1BFBA5-86B3-5D4F-BB0A-64EA72612D74}"/>
              </a:ext>
            </a:extLst>
          </p:cNvPr>
          <p:cNvSpPr txBox="1"/>
          <p:nvPr/>
        </p:nvSpPr>
        <p:spPr>
          <a:xfrm>
            <a:off x="5436082" y="1106455"/>
            <a:ext cx="1319835" cy="461665"/>
          </a:xfrm>
          <a:prstGeom prst="rect">
            <a:avLst/>
          </a:prstGeom>
          <a:noFill/>
        </p:spPr>
        <p:txBody>
          <a:bodyPr wrap="square" rtlCol="0">
            <a:spAutoFit/>
          </a:bodyPr>
          <a:lstStyle/>
          <a:p>
            <a:r>
              <a:rPr kumimoji="1" lang="en-US" altLang="zh-CN" sz="2400" dirty="0">
                <a:latin typeface="Times New Roman" panose="02020603050405020304" pitchFamily="18" charset="0"/>
                <a:cs typeface="Times New Roman" panose="02020603050405020304" pitchFamily="18" charset="0"/>
              </a:rPr>
              <a:t>Method</a:t>
            </a:r>
            <a:endParaRPr kumimoji="1" lang="zh-CN" altLang="en-US" sz="2400" dirty="0">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054B0974-0C08-B541-924F-C9B5AF557655}"/>
              </a:ext>
            </a:extLst>
          </p:cNvPr>
          <p:cNvPicPr>
            <a:picLocks noChangeAspect="1"/>
          </p:cNvPicPr>
          <p:nvPr/>
        </p:nvPicPr>
        <p:blipFill>
          <a:blip r:embed="rId2"/>
          <a:stretch>
            <a:fillRect/>
          </a:stretch>
        </p:blipFill>
        <p:spPr>
          <a:xfrm>
            <a:off x="796976" y="1164736"/>
            <a:ext cx="10598046" cy="5236064"/>
          </a:xfrm>
          <a:prstGeom prst="rect">
            <a:avLst/>
          </a:prstGeom>
        </p:spPr>
      </p:pic>
      <p:sp>
        <p:nvSpPr>
          <p:cNvPr id="3" name="页脚占位符 2">
            <a:extLst>
              <a:ext uri="{FF2B5EF4-FFF2-40B4-BE49-F238E27FC236}">
                <a16:creationId xmlns:a16="http://schemas.microsoft.com/office/drawing/2014/main" id="{86FAEAAD-5189-EA4E-9E8B-5F30582095B4}"/>
              </a:ext>
            </a:extLst>
          </p:cNvPr>
          <p:cNvSpPr>
            <a:spLocks noGrp="1"/>
          </p:cNvSpPr>
          <p:nvPr>
            <p:ph type="ftr" sz="quarter" idx="11"/>
          </p:nvPr>
        </p:nvSpPr>
        <p:spPr/>
        <p:txBody>
          <a:bodyPr/>
          <a:lstStyle/>
          <a:p>
            <a:r>
              <a:rPr kumimoji="1" lang="en" altLang="zh-CN"/>
              <a:t>Spicy Glouns 2024 on 0516</a:t>
            </a:r>
            <a:endParaRPr kumimoji="1" lang="zh-CN" altLang="en-US"/>
          </a:p>
        </p:txBody>
      </p:sp>
      <p:sp>
        <p:nvSpPr>
          <p:cNvPr id="4" name="灯片编号占位符 3">
            <a:extLst>
              <a:ext uri="{FF2B5EF4-FFF2-40B4-BE49-F238E27FC236}">
                <a16:creationId xmlns:a16="http://schemas.microsoft.com/office/drawing/2014/main" id="{921C3D83-65D5-D04E-9A4E-889A0FA0ACB8}"/>
              </a:ext>
            </a:extLst>
          </p:cNvPr>
          <p:cNvSpPr>
            <a:spLocks noGrp="1"/>
          </p:cNvSpPr>
          <p:nvPr>
            <p:ph type="sldNum" sz="quarter" idx="12"/>
          </p:nvPr>
        </p:nvSpPr>
        <p:spPr/>
        <p:txBody>
          <a:bodyPr/>
          <a:lstStyle/>
          <a:p>
            <a:fld id="{AF93037D-21AC-A647-B0EB-F65069DC0BD1}" type="slidenum">
              <a:rPr kumimoji="1" lang="zh-CN" altLang="en-US" smtClean="0"/>
              <a:t>13</a:t>
            </a:fld>
            <a:endParaRPr kumimoji="1" lang="zh-CN" altLang="en-US"/>
          </a:p>
        </p:txBody>
      </p:sp>
    </p:spTree>
    <p:extLst>
      <p:ext uri="{BB962C8B-B14F-4D97-AF65-F5344CB8AC3E}">
        <p14:creationId xmlns:p14="http://schemas.microsoft.com/office/powerpoint/2010/main" val="3344488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00277A4D-ED2D-2A45-A733-00C8FCA7A2F3}"/>
              </a:ext>
            </a:extLst>
          </p:cNvPr>
          <p:cNvSpPr txBox="1"/>
          <p:nvPr/>
        </p:nvSpPr>
        <p:spPr>
          <a:xfrm>
            <a:off x="1284027" y="1070049"/>
            <a:ext cx="9296400" cy="5632311"/>
          </a:xfrm>
          <a:prstGeom prst="rect">
            <a:avLst/>
          </a:prstGeom>
          <a:noFill/>
        </p:spPr>
        <p:txBody>
          <a:bodyPr wrap="square">
            <a:spAutoFit/>
          </a:bodyPr>
          <a:lstStyle/>
          <a:p>
            <a:pPr marL="342900" indent="-342900" algn="l">
              <a:buFont typeface="+mj-lt"/>
              <a:buAutoNum type="arabicPeriod"/>
            </a:pPr>
            <a:r>
              <a:rPr lang="en" altLang="zh-CN" b="0" i="0" dirty="0">
                <a:effectLst/>
                <a:latin typeface="Times New Roman" panose="02020603050405020304" pitchFamily="18" charset="0"/>
                <a:cs typeface="Times New Roman" panose="02020603050405020304" pitchFamily="18" charset="0"/>
              </a:rPr>
              <a:t>An </a:t>
            </a:r>
            <a:r>
              <a:rPr lang="en" altLang="zh-CN" b="1" i="0" dirty="0">
                <a:effectLst/>
                <a:latin typeface="Times New Roman" panose="02020603050405020304" pitchFamily="18" charset="0"/>
                <a:cs typeface="Times New Roman" panose="02020603050405020304" pitchFamily="18" charset="0"/>
              </a:rPr>
              <a:t>MLP</a:t>
            </a:r>
            <a:r>
              <a:rPr lang="en" altLang="zh-CN" b="0" i="0" dirty="0">
                <a:effectLst/>
                <a:latin typeface="Times New Roman" panose="02020603050405020304" pitchFamily="18" charset="0"/>
                <a:cs typeface="Times New Roman" panose="02020603050405020304" pitchFamily="18" charset="0"/>
              </a:rPr>
              <a:t> is a type of feedforward neural network composed of</a:t>
            </a:r>
            <a:r>
              <a:rPr lang="zh-CN" altLang="en-US" b="0" i="0" dirty="0">
                <a:effectLst/>
                <a:latin typeface="Times New Roman" panose="02020603050405020304" pitchFamily="18" charset="0"/>
                <a:cs typeface="Times New Roman" panose="02020603050405020304" pitchFamily="18" charset="0"/>
              </a:rPr>
              <a:t> </a:t>
            </a:r>
            <a:r>
              <a:rPr lang="en" altLang="zh-CN" b="0" i="0" dirty="0">
                <a:effectLst/>
                <a:latin typeface="Times New Roman" panose="02020603050405020304" pitchFamily="18" charset="0"/>
                <a:cs typeface="Times New Roman" panose="02020603050405020304" pitchFamily="18" charset="0"/>
              </a:rPr>
              <a:t>multiple layers of nodes in a directed graph. Here in our model the pointwise MLP refers to an MLP that processes each point from the input independently.</a:t>
            </a:r>
          </a:p>
          <a:p>
            <a:pPr marL="342900" indent="-342900" algn="l">
              <a:buFont typeface="+mj-lt"/>
              <a:buAutoNum type="arabicPeriod"/>
            </a:pPr>
            <a:r>
              <a:rPr lang="en" altLang="zh-CN" b="1" i="0" dirty="0">
                <a:effectLst/>
                <a:latin typeface="Times New Roman" panose="02020603050405020304" pitchFamily="18" charset="0"/>
                <a:cs typeface="Times New Roman" panose="02020603050405020304" pitchFamily="18" charset="0"/>
              </a:rPr>
              <a:t>1D CNNs </a:t>
            </a:r>
            <a:r>
              <a:rPr lang="en" altLang="zh-CN" b="0" i="0" dirty="0">
                <a:effectLst/>
                <a:latin typeface="Times New Roman" panose="02020603050405020304" pitchFamily="18" charset="0"/>
                <a:cs typeface="Times New Roman" panose="02020603050405020304" pitchFamily="18" charset="0"/>
              </a:rPr>
              <a:t>are a type of neural network that uses 1D convolution operations to process and transform their input data.</a:t>
            </a:r>
          </a:p>
          <a:p>
            <a:pPr marL="342900" indent="-342900" algn="l">
              <a:buFont typeface="+mj-lt"/>
              <a:buAutoNum type="arabicPeriod"/>
            </a:pPr>
            <a:r>
              <a:rPr lang="en" altLang="zh-CN" b="0" i="0" dirty="0">
                <a:effectLst/>
                <a:latin typeface="Times New Roman" panose="02020603050405020304" pitchFamily="18" charset="0"/>
                <a:cs typeface="Times New Roman" panose="02020603050405020304" pitchFamily="18" charset="0"/>
              </a:rPr>
              <a:t>A feature map, in the context of convolutional neural network in particular, is the output of one convolutional kernel (i.e., filter) applied to the previous layer, which can capture specific patterns or features from the input data, highlighting areas that match the convolutional kernel’s pattern.</a:t>
            </a:r>
          </a:p>
          <a:p>
            <a:pPr marL="342900" indent="-342900" algn="l">
              <a:buFont typeface="+mj-lt"/>
              <a:buAutoNum type="arabicPeriod"/>
            </a:pPr>
            <a:r>
              <a:rPr lang="en" altLang="zh-CN" b="1" i="0" dirty="0">
                <a:effectLst/>
                <a:latin typeface="Times New Roman" panose="02020603050405020304" pitchFamily="18" charset="0"/>
                <a:cs typeface="Times New Roman" panose="02020603050405020304" pitchFamily="18" charset="0"/>
              </a:rPr>
              <a:t>A global max pooling </a:t>
            </a:r>
            <a:r>
              <a:rPr lang="en" altLang="zh-CN" b="0" i="0" dirty="0">
                <a:effectLst/>
                <a:latin typeface="Times New Roman" panose="02020603050405020304" pitchFamily="18" charset="0"/>
                <a:cs typeface="Times New Roman" panose="02020603050405020304" pitchFamily="18" charset="0"/>
              </a:rPr>
              <a:t>operation is retrieving the maximum values of each feature across all particles, summarizing them as a singular global feature representative of the entire particle cloud.</a:t>
            </a:r>
          </a:p>
          <a:p>
            <a:pPr marL="342900" indent="-342900" algn="l">
              <a:buFont typeface="+mj-lt"/>
              <a:buAutoNum type="arabicPeriod"/>
            </a:pPr>
            <a:r>
              <a:rPr lang="en" altLang="zh-CN" b="0" i="0" dirty="0">
                <a:effectLst/>
                <a:latin typeface="Times New Roman" panose="02020603050405020304" pitchFamily="18" charset="0"/>
                <a:cs typeface="Times New Roman" panose="02020603050405020304" pitchFamily="18" charset="0"/>
              </a:rPr>
              <a:t>A </a:t>
            </a:r>
            <a:r>
              <a:rPr lang="en" altLang="zh-CN" b="1" i="0" dirty="0">
                <a:effectLst/>
                <a:latin typeface="Times New Roman" panose="02020603050405020304" pitchFamily="18" charset="0"/>
                <a:cs typeface="Times New Roman" panose="02020603050405020304" pitchFamily="18" charset="0"/>
              </a:rPr>
              <a:t>fully connected DNN </a:t>
            </a:r>
            <a:r>
              <a:rPr lang="en" altLang="zh-CN" b="0" i="0" dirty="0">
                <a:effectLst/>
                <a:latin typeface="Times New Roman" panose="02020603050405020304" pitchFamily="18" charset="0"/>
                <a:cs typeface="Times New Roman" panose="02020603050405020304" pitchFamily="18" charset="0"/>
              </a:rPr>
              <a:t>is a neural network architecture where each node(</a:t>
            </a:r>
            <a:r>
              <a:rPr lang="en" altLang="zh-CN" b="0" i="0" dirty="0" err="1">
                <a:effectLst/>
                <a:latin typeface="Times New Roman" panose="02020603050405020304" pitchFamily="18" charset="0"/>
                <a:cs typeface="Times New Roman" panose="02020603050405020304" pitchFamily="18" charset="0"/>
              </a:rPr>
              <a:t>i.e.,neuron</a:t>
            </a:r>
            <a:r>
              <a:rPr lang="en" altLang="zh-CN" b="0" i="0" dirty="0">
                <a:effectLst/>
                <a:latin typeface="Times New Roman" panose="02020603050405020304" pitchFamily="18" charset="0"/>
                <a:cs typeface="Times New Roman" panose="02020603050405020304" pitchFamily="18" charset="0"/>
              </a:rPr>
              <a:t>) in a layer is connected to every nodes in the subsequent layer, facilitating complex pattern recognition through multiple layers of computation.</a:t>
            </a:r>
          </a:p>
          <a:p>
            <a:pPr marL="342900" indent="-342900" algn="l">
              <a:buFont typeface="+mj-lt"/>
              <a:buAutoNum type="arabicPeriod"/>
            </a:pPr>
            <a:r>
              <a:rPr lang="en" altLang="zh-CN" b="1" i="0" dirty="0">
                <a:effectLst/>
                <a:latin typeface="Times New Roman" panose="02020603050405020304" pitchFamily="18" charset="0"/>
                <a:cs typeface="Times New Roman" panose="02020603050405020304" pitchFamily="18" charset="0"/>
              </a:rPr>
              <a:t>Batch normalization</a:t>
            </a:r>
            <a:r>
              <a:rPr lang="en" altLang="zh-CN" b="0" i="0" dirty="0">
                <a:effectLst/>
                <a:latin typeface="Times New Roman" panose="02020603050405020304" pitchFamily="18" charset="0"/>
                <a:cs typeface="Times New Roman" panose="02020603050405020304" pitchFamily="18" charset="0"/>
              </a:rPr>
              <a:t> is a technique in deep learning that normalizes the inputs of each layer, to improve training </a:t>
            </a:r>
            <a:r>
              <a:rPr lang="en" altLang="zh-CN" b="0" i="0" dirty="0" err="1">
                <a:effectLst/>
                <a:latin typeface="Times New Roman" panose="02020603050405020304" pitchFamily="18" charset="0"/>
                <a:cs typeface="Times New Roman" panose="02020603050405020304" pitchFamily="18" charset="0"/>
              </a:rPr>
              <a:t>stabilityand</a:t>
            </a:r>
            <a:r>
              <a:rPr lang="en" altLang="zh-CN" b="0" i="0" dirty="0">
                <a:effectLst/>
                <a:latin typeface="Times New Roman" panose="02020603050405020304" pitchFamily="18" charset="0"/>
                <a:cs typeface="Times New Roman" panose="02020603050405020304" pitchFamily="18" charset="0"/>
              </a:rPr>
              <a:t> performance by reducing internal covariate shift</a:t>
            </a:r>
            <a:br>
              <a:rPr lang="en" altLang="zh-CN" b="0" i="0" dirty="0">
                <a:effectLst/>
                <a:latin typeface="Times New Roman" panose="02020603050405020304" pitchFamily="18" charset="0"/>
                <a:cs typeface="Times New Roman" panose="02020603050405020304" pitchFamily="18" charset="0"/>
              </a:rPr>
            </a:br>
            <a:r>
              <a:rPr lang="en" altLang="zh-CN" b="0" i="0" dirty="0">
                <a:effectLst/>
                <a:latin typeface="Times New Roman" panose="02020603050405020304" pitchFamily="18" charset="0"/>
                <a:cs typeface="Times New Roman" panose="02020603050405020304" pitchFamily="18" charset="0"/>
              </a:rPr>
              <a:t>The </a:t>
            </a:r>
            <a:r>
              <a:rPr lang="en" altLang="zh-CN" b="0" i="0" dirty="0" err="1">
                <a:effectLst/>
                <a:latin typeface="Times New Roman" panose="02020603050405020304" pitchFamily="18" charset="0"/>
                <a:cs typeface="Times New Roman" panose="02020603050405020304" pitchFamily="18" charset="0"/>
              </a:rPr>
              <a:t>LeakyReLU</a:t>
            </a:r>
            <a:r>
              <a:rPr lang="en" altLang="zh-CN" b="0" i="0" dirty="0">
                <a:effectLst/>
                <a:latin typeface="Times New Roman" panose="02020603050405020304" pitchFamily="18" charset="0"/>
                <a:cs typeface="Times New Roman" panose="02020603050405020304" pitchFamily="18" charset="0"/>
              </a:rPr>
              <a:t> activation function is defined as f (x) = x </a:t>
            </a:r>
            <a:r>
              <a:rPr lang="en" altLang="zh-CN" b="0" i="0" dirty="0" err="1">
                <a:effectLst/>
                <a:latin typeface="Times New Roman" panose="02020603050405020304" pitchFamily="18" charset="0"/>
                <a:cs typeface="Times New Roman" panose="02020603050405020304" pitchFamily="18" charset="0"/>
              </a:rPr>
              <a:t>ifx</a:t>
            </a:r>
            <a:r>
              <a:rPr lang="en" altLang="zh-CN" b="0" i="0" dirty="0">
                <a:effectLst/>
                <a:latin typeface="Times New Roman" panose="02020603050405020304" pitchFamily="18" charset="0"/>
                <a:cs typeface="Times New Roman" panose="02020603050405020304" pitchFamily="18" charset="0"/>
              </a:rPr>
              <a:t> &gt; 0 and f (x) = </a:t>
            </a:r>
            <a:r>
              <a:rPr lang="el-GR" altLang="zh-CN" b="0" i="0" dirty="0">
                <a:effectLst/>
                <a:latin typeface="Times New Roman" panose="02020603050405020304" pitchFamily="18" charset="0"/>
                <a:cs typeface="Times New Roman" panose="02020603050405020304" pitchFamily="18" charset="0"/>
              </a:rPr>
              <a:t>α</a:t>
            </a:r>
            <a:r>
              <a:rPr lang="en" altLang="zh-CN" b="0" i="0" dirty="0">
                <a:effectLst/>
                <a:latin typeface="Times New Roman" panose="02020603050405020304" pitchFamily="18" charset="0"/>
                <a:cs typeface="Times New Roman" panose="02020603050405020304" pitchFamily="18" charset="0"/>
              </a:rPr>
              <a:t>x otherwise, where </a:t>
            </a:r>
            <a:r>
              <a:rPr lang="el-GR" altLang="zh-CN" b="0" i="0" dirty="0">
                <a:effectLst/>
                <a:latin typeface="Times New Roman" panose="02020603050405020304" pitchFamily="18" charset="0"/>
                <a:cs typeface="Times New Roman" panose="02020603050405020304" pitchFamily="18" charset="0"/>
              </a:rPr>
              <a:t>α </a:t>
            </a:r>
            <a:r>
              <a:rPr lang="en" altLang="zh-CN" b="0" i="0" dirty="0">
                <a:effectLst/>
                <a:latin typeface="Times New Roman" panose="02020603050405020304" pitchFamily="18" charset="0"/>
                <a:cs typeface="Times New Roman" panose="02020603050405020304" pitchFamily="18" charset="0"/>
              </a:rPr>
              <a:t>is a small, positive</a:t>
            </a:r>
            <a:r>
              <a:rPr lang="en" altLang="zh-CN" dirty="0">
                <a:latin typeface="Times New Roman" panose="02020603050405020304" pitchFamily="18" charset="0"/>
                <a:cs typeface="Times New Roman" panose="02020603050405020304" pitchFamily="18" charset="0"/>
              </a:rPr>
              <a:t> </a:t>
            </a:r>
            <a:r>
              <a:rPr lang="en" altLang="zh-CN" b="0" i="0" dirty="0">
                <a:effectLst/>
                <a:latin typeface="Times New Roman" panose="02020603050405020304" pitchFamily="18" charset="0"/>
                <a:cs typeface="Times New Roman" panose="02020603050405020304" pitchFamily="18" charset="0"/>
              </a:rPr>
              <a:t>parameter.</a:t>
            </a:r>
            <a:endParaRPr lang="en" altLang="zh-CN" b="0" i="0" dirty="0">
              <a:solidFill>
                <a:srgbClr val="495365"/>
              </a:solidFill>
              <a:effectLst/>
              <a:latin typeface="Lato" panose="020F0502020204030204" pitchFamily="34" charset="0"/>
            </a:endParaRPr>
          </a:p>
          <a:p>
            <a:endParaRPr lang="zh-CN" altLang="en-US" dirty="0"/>
          </a:p>
        </p:txBody>
      </p:sp>
      <p:sp>
        <p:nvSpPr>
          <p:cNvPr id="3" name="页脚占位符 2">
            <a:extLst>
              <a:ext uri="{FF2B5EF4-FFF2-40B4-BE49-F238E27FC236}">
                <a16:creationId xmlns:a16="http://schemas.microsoft.com/office/drawing/2014/main" id="{E7E0F981-A18C-9F47-BACC-20FFC4CC47F1}"/>
              </a:ext>
            </a:extLst>
          </p:cNvPr>
          <p:cNvSpPr>
            <a:spLocks noGrp="1"/>
          </p:cNvSpPr>
          <p:nvPr>
            <p:ph type="ftr" sz="quarter" idx="11"/>
          </p:nvPr>
        </p:nvSpPr>
        <p:spPr/>
        <p:txBody>
          <a:bodyPr/>
          <a:lstStyle/>
          <a:p>
            <a:r>
              <a:rPr kumimoji="1" lang="en" altLang="zh-CN"/>
              <a:t>Spicy Glouns 2024 on 0516</a:t>
            </a:r>
            <a:endParaRPr kumimoji="1" lang="zh-CN" altLang="en-US"/>
          </a:p>
        </p:txBody>
      </p:sp>
      <p:sp>
        <p:nvSpPr>
          <p:cNvPr id="4" name="灯片编号占位符 3">
            <a:extLst>
              <a:ext uri="{FF2B5EF4-FFF2-40B4-BE49-F238E27FC236}">
                <a16:creationId xmlns:a16="http://schemas.microsoft.com/office/drawing/2014/main" id="{AD0A69D0-A9D3-414D-AF56-6119414BCD7D}"/>
              </a:ext>
            </a:extLst>
          </p:cNvPr>
          <p:cNvSpPr>
            <a:spLocks noGrp="1"/>
          </p:cNvSpPr>
          <p:nvPr>
            <p:ph type="sldNum" sz="quarter" idx="12"/>
          </p:nvPr>
        </p:nvSpPr>
        <p:spPr/>
        <p:txBody>
          <a:bodyPr/>
          <a:lstStyle/>
          <a:p>
            <a:fld id="{AF93037D-21AC-A647-B0EB-F65069DC0BD1}" type="slidenum">
              <a:rPr kumimoji="1" lang="zh-CN" altLang="en-US" smtClean="0"/>
              <a:t>14</a:t>
            </a:fld>
            <a:endParaRPr kumimoji="1" lang="zh-CN" altLang="en-US"/>
          </a:p>
        </p:txBody>
      </p:sp>
    </p:spTree>
    <p:extLst>
      <p:ext uri="{BB962C8B-B14F-4D97-AF65-F5344CB8AC3E}">
        <p14:creationId xmlns:p14="http://schemas.microsoft.com/office/powerpoint/2010/main" val="1105417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A2726E8-A4E2-B3BA-E49A-F56739B71CE4}"/>
              </a:ext>
            </a:extLst>
          </p:cNvPr>
          <p:cNvSpPr/>
          <p:nvPr/>
        </p:nvSpPr>
        <p:spPr>
          <a:xfrm>
            <a:off x="2834545" y="813177"/>
            <a:ext cx="1669047" cy="584775"/>
          </a:xfrm>
          <a:prstGeom prst="rect">
            <a:avLst/>
          </a:prstGeom>
        </p:spPr>
        <p:txBody>
          <a:bodyPr wrap="none">
            <a:spAutoFit/>
          </a:bodyPr>
          <a:lstStyle/>
          <a:p>
            <a:pPr algn="ctr"/>
            <a:r>
              <a:rPr lang="en-US" altLang="zh-CN" sz="3200" b="1" spc="-150" dirty="0">
                <a:solidFill>
                  <a:srgbClr val="FF0000"/>
                </a:solidFill>
                <a:latin typeface="Microsoft YaHei" panose="020B0503020204020204" pitchFamily="34" charset="-122"/>
                <a:ea typeface="Microsoft YaHei" panose="020B0503020204020204" pitchFamily="34" charset="-122"/>
              </a:rPr>
              <a:t>Outline:</a:t>
            </a:r>
            <a:endParaRPr lang="zh-CN" altLang="en-US" sz="3200" b="1" spc="-150" dirty="0">
              <a:solidFill>
                <a:srgbClr val="FF0000"/>
              </a:solidFill>
              <a:latin typeface="Microsoft YaHei" panose="020B0503020204020204" pitchFamily="34" charset="-122"/>
              <a:ea typeface="Microsoft YaHei" panose="020B0503020204020204" pitchFamily="34" charset="-122"/>
            </a:endParaRPr>
          </a:p>
        </p:txBody>
      </p:sp>
      <p:sp>
        <p:nvSpPr>
          <p:cNvPr id="4" name="文本框 3">
            <a:extLst>
              <a:ext uri="{FF2B5EF4-FFF2-40B4-BE49-F238E27FC236}">
                <a16:creationId xmlns:a16="http://schemas.microsoft.com/office/drawing/2014/main" id="{204BE7BA-3ADB-B942-A5B2-050A382B94C2}"/>
              </a:ext>
            </a:extLst>
          </p:cNvPr>
          <p:cNvSpPr txBox="1"/>
          <p:nvPr/>
        </p:nvSpPr>
        <p:spPr>
          <a:xfrm>
            <a:off x="2834545" y="1397952"/>
            <a:ext cx="8545832" cy="4431983"/>
          </a:xfrm>
          <a:prstGeom prst="rect">
            <a:avLst/>
          </a:prstGeom>
          <a:noFill/>
        </p:spPr>
        <p:txBody>
          <a:bodyPr wrap="square" rtlCol="0">
            <a:spAutoFit/>
          </a:bodyPr>
          <a:lstStyle/>
          <a:p>
            <a:pPr marL="342900" indent="-342900">
              <a:buFont typeface="Arial" panose="020B0604020202020204" pitchFamily="34" charset="0"/>
              <a:buChar char="•"/>
            </a:pPr>
            <a:endParaRPr lang="en" altLang="zh-CN"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 altLang="zh-CN" sz="2800" dirty="0">
                <a:latin typeface="Times New Roman" panose="02020603050405020304" pitchFamily="18" charset="0"/>
                <a:cs typeface="Times New Roman" panose="02020603050405020304" pitchFamily="18" charset="0"/>
              </a:rPr>
              <a:t>Background &amp; Motivation</a:t>
            </a:r>
          </a:p>
          <a:p>
            <a:r>
              <a:rPr lang="en" altLang="zh-CN" sz="2000" dirty="0">
                <a:latin typeface="Times New Roman" panose="02020603050405020304" pitchFamily="18" charset="0"/>
                <a:cs typeface="Times New Roman" panose="02020603050405020304" pitchFamily="18" charset="0"/>
              </a:rPr>
              <a:t>      Relativistic</a:t>
            </a:r>
            <a:r>
              <a:rPr kumimoji="1" lang="en-US" altLang="zh-CN" sz="2000" dirty="0">
                <a:latin typeface="Times New Roman" panose="02020603050405020304" pitchFamily="18" charset="0"/>
                <a:cs typeface="Times New Roman" panose="02020603050405020304" pitchFamily="18" charset="0"/>
              </a:rPr>
              <a:t> heavy</a:t>
            </a:r>
            <a:r>
              <a:rPr kumimoji="1" lang="zh-CN" altLang="en-US" sz="2000" dirty="0">
                <a:latin typeface="Times New Roman" panose="02020603050405020304" pitchFamily="18" charset="0"/>
                <a:cs typeface="Times New Roman" panose="02020603050405020304" pitchFamily="18" charset="0"/>
              </a:rPr>
              <a:t> </a:t>
            </a:r>
            <a:r>
              <a:rPr kumimoji="1" lang="en-US" altLang="zh-CN" sz="2000" dirty="0">
                <a:latin typeface="Times New Roman" panose="02020603050405020304" pitchFamily="18" charset="0"/>
                <a:cs typeface="Times New Roman" panose="02020603050405020304" pitchFamily="18" charset="0"/>
              </a:rPr>
              <a:t>ion collision</a:t>
            </a:r>
            <a:r>
              <a:rPr kumimoji="1" lang="zh-CN" altLang="en-US" sz="2000" dirty="0">
                <a:latin typeface="Times New Roman" panose="02020603050405020304" pitchFamily="18" charset="0"/>
                <a:cs typeface="Times New Roman" panose="02020603050405020304" pitchFamily="18" charset="0"/>
              </a:rPr>
              <a:t> </a:t>
            </a:r>
            <a:r>
              <a:rPr kumimoji="1" lang="en-US" altLang="zh-CN" sz="2000" dirty="0">
                <a:latin typeface="Times New Roman" panose="02020603050405020304" pitchFamily="18" charset="0"/>
                <a:cs typeface="Times New Roman" panose="02020603050405020304" pitchFamily="18" charset="0"/>
              </a:rPr>
              <a:t>&amp;</a:t>
            </a:r>
            <a:r>
              <a:rPr kumimoji="1" lang="zh-CN" altLang="en-US" sz="2000" dirty="0">
                <a:latin typeface="Times New Roman" panose="02020603050405020304" pitchFamily="18" charset="0"/>
                <a:cs typeface="Times New Roman" panose="02020603050405020304" pitchFamily="18" charset="0"/>
              </a:rPr>
              <a:t> </a:t>
            </a:r>
            <a:r>
              <a:rPr kumimoji="1" lang="en-US" altLang="zh-CN" sz="2000" dirty="0">
                <a:latin typeface="Times New Roman" panose="02020603050405020304" pitchFamily="18" charset="0"/>
                <a:cs typeface="Times New Roman" panose="02020603050405020304" pitchFamily="18" charset="0"/>
              </a:rPr>
              <a:t>Collective</a:t>
            </a:r>
            <a:r>
              <a:rPr kumimoji="1" lang="zh-CN" altLang="en-US" sz="2000" dirty="0">
                <a:latin typeface="Times New Roman" panose="02020603050405020304" pitchFamily="18" charset="0"/>
                <a:cs typeface="Times New Roman" panose="02020603050405020304" pitchFamily="18" charset="0"/>
              </a:rPr>
              <a:t> </a:t>
            </a:r>
            <a:r>
              <a:rPr kumimoji="1" lang="en-US" altLang="zh-CN" sz="2000" dirty="0">
                <a:latin typeface="Times New Roman" panose="02020603050405020304" pitchFamily="18" charset="0"/>
                <a:cs typeface="Times New Roman" panose="02020603050405020304" pitchFamily="18" charset="0"/>
              </a:rPr>
              <a:t>flow</a:t>
            </a:r>
          </a:p>
          <a:p>
            <a:pPr marL="342900" indent="-342900">
              <a:buFont typeface="Arial" panose="020B0604020202020204" pitchFamily="34" charset="0"/>
              <a:buChar char="•"/>
            </a:pPr>
            <a:endParaRPr kumimoji="1" lang="en-US" altLang="zh-CN"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kumimoji="1" lang="en-US" altLang="zh-CN" sz="2800" dirty="0">
                <a:latin typeface="Times New Roman" panose="02020603050405020304" pitchFamily="18" charset="0"/>
                <a:cs typeface="Times New Roman" panose="02020603050405020304" pitchFamily="18" charset="0"/>
              </a:rPr>
              <a:t>Model</a:t>
            </a:r>
            <a:endParaRPr kumimoji="1" lang="en-US" altLang="zh-CN" sz="2400" dirty="0">
              <a:latin typeface="Times New Roman" panose="02020603050405020304" pitchFamily="18" charset="0"/>
              <a:cs typeface="Times New Roman" panose="02020603050405020304" pitchFamily="18" charset="0"/>
            </a:endParaRPr>
          </a:p>
          <a:p>
            <a:r>
              <a:rPr kumimoji="1" lang="en-US" altLang="zh-CN" sz="2000" dirty="0">
                <a:latin typeface="Times New Roman" panose="02020603050405020304" pitchFamily="18" charset="0"/>
                <a:cs typeface="Times New Roman" panose="02020603050405020304" pitchFamily="18" charset="0"/>
              </a:rPr>
              <a:t>      A multi-phase transport model &amp; Point cloud neural network</a:t>
            </a:r>
          </a:p>
          <a:p>
            <a:pPr marL="342900" indent="-342900">
              <a:buFont typeface="Arial" panose="020B0604020202020204" pitchFamily="34" charset="0"/>
              <a:buChar char="•"/>
            </a:pPr>
            <a:endParaRPr kumimoji="1" lang="en-US" altLang="zh-CN"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kumimoji="1" lang="en-US" altLang="zh-CN" sz="2800" dirty="0">
                <a:latin typeface="Times New Roman" panose="02020603050405020304" pitchFamily="18" charset="0"/>
                <a:cs typeface="Times New Roman" panose="02020603050405020304" pitchFamily="18" charset="0"/>
              </a:rPr>
              <a:t>Result</a:t>
            </a:r>
            <a:endParaRPr kumimoji="1" lang="en-US" altLang="zh-CN" sz="2400" dirty="0">
              <a:latin typeface="Times New Roman" panose="02020603050405020304" pitchFamily="18" charset="0"/>
              <a:cs typeface="Times New Roman" panose="02020603050405020304" pitchFamily="18" charset="0"/>
            </a:endParaRPr>
          </a:p>
          <a:p>
            <a:r>
              <a:rPr kumimoji="1" lang="en-US" altLang="zh-CN" sz="2000" dirty="0">
                <a:latin typeface="Times New Roman" panose="02020603050405020304" pitchFamily="18" charset="0"/>
                <a:cs typeface="Times New Roman" panose="02020603050405020304" pitchFamily="18" charset="0"/>
              </a:rPr>
              <a:t>     Train result of collective flow discrepancy</a:t>
            </a:r>
          </a:p>
          <a:p>
            <a:pPr marL="342900" indent="-342900">
              <a:buFont typeface="Arial" panose="020B0604020202020204" pitchFamily="34" charset="0"/>
              <a:buChar char="•"/>
            </a:pPr>
            <a:endParaRPr kumimoji="1" lang="en-US" altLang="zh-CN"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kumimoji="1" lang="en-US" altLang="zh-CN" sz="2800" dirty="0">
                <a:latin typeface="Times New Roman" panose="02020603050405020304" pitchFamily="18" charset="0"/>
                <a:cs typeface="Times New Roman" panose="02020603050405020304" pitchFamily="18" charset="0"/>
              </a:rPr>
              <a:t>Summary &amp; Outlook </a:t>
            </a:r>
          </a:p>
          <a:p>
            <a:pPr marL="285750" indent="-285750">
              <a:buFont typeface="Arial" panose="020B0604020202020204" pitchFamily="34" charset="0"/>
              <a:buChar char="•"/>
            </a:pPr>
            <a:endParaRPr kumimoji="1" lang="en-US" altLang="zh-CN" sz="1400" dirty="0"/>
          </a:p>
        </p:txBody>
      </p:sp>
      <p:pic>
        <p:nvPicPr>
          <p:cNvPr id="6" name="图片 5">
            <a:extLst>
              <a:ext uri="{FF2B5EF4-FFF2-40B4-BE49-F238E27FC236}">
                <a16:creationId xmlns:a16="http://schemas.microsoft.com/office/drawing/2014/main" id="{1CC90C75-3E2A-3241-900B-3FDBA74A2A58}"/>
              </a:ext>
            </a:extLst>
          </p:cNvPr>
          <p:cNvPicPr>
            <a:picLocks noChangeAspect="1"/>
          </p:cNvPicPr>
          <p:nvPr/>
        </p:nvPicPr>
        <p:blipFill>
          <a:blip r:embed="rId3"/>
          <a:stretch>
            <a:fillRect/>
          </a:stretch>
        </p:blipFill>
        <p:spPr>
          <a:xfrm>
            <a:off x="9910843" y="5466084"/>
            <a:ext cx="2523963" cy="1420491"/>
          </a:xfrm>
          <a:prstGeom prst="rect">
            <a:avLst/>
          </a:prstGeom>
        </p:spPr>
      </p:pic>
      <p:sp>
        <p:nvSpPr>
          <p:cNvPr id="8" name="矩形 7">
            <a:extLst>
              <a:ext uri="{FF2B5EF4-FFF2-40B4-BE49-F238E27FC236}">
                <a16:creationId xmlns:a16="http://schemas.microsoft.com/office/drawing/2014/main" id="{FBE27151-83C9-C74D-811F-45168D57FB27}"/>
              </a:ext>
            </a:extLst>
          </p:cNvPr>
          <p:cNvSpPr/>
          <p:nvPr/>
        </p:nvSpPr>
        <p:spPr>
          <a:xfrm>
            <a:off x="0" y="0"/>
            <a:ext cx="15716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BDB5DD9B-FD47-2444-AB62-053F32B6EF58}"/>
              </a:ext>
            </a:extLst>
          </p:cNvPr>
          <p:cNvPicPr>
            <a:picLocks noChangeAspect="1"/>
          </p:cNvPicPr>
          <p:nvPr/>
        </p:nvPicPr>
        <p:blipFill rotWithShape="1">
          <a:blip r:embed="rId4">
            <a:extLst>
              <a:ext uri="{28A0092B-C50C-407E-A947-70E740481C1C}">
                <a14:useLocalDpi xmlns:a14="http://schemas.microsoft.com/office/drawing/2010/main" val="0"/>
              </a:ext>
            </a:extLst>
          </a:blip>
          <a:srcRect l="36484" t="41470" r="39141" b="40447"/>
          <a:stretch/>
        </p:blipFill>
        <p:spPr>
          <a:xfrm>
            <a:off x="9220200" y="0"/>
            <a:ext cx="2971800" cy="1009650"/>
          </a:xfrm>
          <a:prstGeom prst="rect">
            <a:avLst/>
          </a:prstGeom>
        </p:spPr>
      </p:pic>
      <p:sp>
        <p:nvSpPr>
          <p:cNvPr id="11" name="页脚占位符 10">
            <a:extLst>
              <a:ext uri="{FF2B5EF4-FFF2-40B4-BE49-F238E27FC236}">
                <a16:creationId xmlns:a16="http://schemas.microsoft.com/office/drawing/2014/main" id="{54AA6CF5-6843-D04A-9511-5B7D636B5861}"/>
              </a:ext>
            </a:extLst>
          </p:cNvPr>
          <p:cNvSpPr>
            <a:spLocks noGrp="1"/>
          </p:cNvSpPr>
          <p:nvPr>
            <p:ph type="ftr" sz="quarter" idx="11"/>
          </p:nvPr>
        </p:nvSpPr>
        <p:spPr/>
        <p:txBody>
          <a:bodyPr/>
          <a:lstStyle/>
          <a:p>
            <a:r>
              <a:rPr kumimoji="1" lang="en" altLang="zh-CN" dirty="0"/>
              <a:t>Spicy </a:t>
            </a:r>
            <a:r>
              <a:rPr kumimoji="1" lang="en" altLang="zh-CN" dirty="0" err="1"/>
              <a:t>Glouns</a:t>
            </a:r>
            <a:r>
              <a:rPr kumimoji="1" lang="en" altLang="zh-CN" dirty="0"/>
              <a:t> 2024 on 0516</a:t>
            </a:r>
            <a:endParaRPr kumimoji="1" lang="zh-CN" altLang="en-US" dirty="0"/>
          </a:p>
        </p:txBody>
      </p:sp>
      <p:sp>
        <p:nvSpPr>
          <p:cNvPr id="12" name="灯片编号占位符 11">
            <a:extLst>
              <a:ext uri="{FF2B5EF4-FFF2-40B4-BE49-F238E27FC236}">
                <a16:creationId xmlns:a16="http://schemas.microsoft.com/office/drawing/2014/main" id="{6A27B81A-403D-D14A-B854-6A65C1EBFFE4}"/>
              </a:ext>
            </a:extLst>
          </p:cNvPr>
          <p:cNvSpPr>
            <a:spLocks noGrp="1"/>
          </p:cNvSpPr>
          <p:nvPr>
            <p:ph type="sldNum" sz="quarter" idx="12"/>
          </p:nvPr>
        </p:nvSpPr>
        <p:spPr/>
        <p:txBody>
          <a:bodyPr/>
          <a:lstStyle/>
          <a:p>
            <a:fld id="{AF93037D-21AC-A647-B0EB-F65069DC0BD1}" type="slidenum">
              <a:rPr kumimoji="1" lang="zh-CN" altLang="en-US" smtClean="0"/>
              <a:t>2</a:t>
            </a:fld>
            <a:endParaRPr kumimoji="1" lang="zh-CN" altLang="en-US"/>
          </a:p>
        </p:txBody>
      </p:sp>
    </p:spTree>
    <p:extLst>
      <p:ext uri="{BB962C8B-B14F-4D97-AF65-F5344CB8AC3E}">
        <p14:creationId xmlns:p14="http://schemas.microsoft.com/office/powerpoint/2010/main" val="1570434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FC1BFBA5-86B3-5D4F-BB0A-64EA72612D74}"/>
              </a:ext>
            </a:extLst>
          </p:cNvPr>
          <p:cNvSpPr txBox="1"/>
          <p:nvPr/>
        </p:nvSpPr>
        <p:spPr>
          <a:xfrm>
            <a:off x="3850000" y="652260"/>
            <a:ext cx="4469887" cy="461665"/>
          </a:xfrm>
          <a:prstGeom prst="rect">
            <a:avLst/>
          </a:prstGeom>
          <a:noFill/>
        </p:spPr>
        <p:txBody>
          <a:bodyPr wrap="square" rtlCol="0">
            <a:spAutoFit/>
          </a:bodyPr>
          <a:lstStyle/>
          <a:p>
            <a:pPr algn="ctr"/>
            <a:r>
              <a:rPr kumimoji="1" lang="en-US" altLang="zh-CN" sz="2400" b="1" dirty="0">
                <a:latin typeface="Microsoft YaHei" panose="020B0503020204020204" pitchFamily="34" charset="-122"/>
                <a:ea typeface="Microsoft YaHei" panose="020B0503020204020204" pitchFamily="34" charset="-122"/>
                <a:cs typeface="Times New Roman" panose="02020603050405020304" pitchFamily="18" charset="0"/>
              </a:rPr>
              <a:t>Background</a:t>
            </a:r>
            <a:r>
              <a:rPr kumimoji="1" lang="zh-CN" altLang="en-US" sz="2400" b="1" dirty="0">
                <a:latin typeface="Microsoft YaHei" panose="020B0503020204020204" pitchFamily="34" charset="-122"/>
                <a:ea typeface="Microsoft YaHei" panose="020B0503020204020204" pitchFamily="34" charset="-122"/>
                <a:cs typeface="Times New Roman" panose="02020603050405020304" pitchFamily="18" charset="0"/>
              </a:rPr>
              <a:t> </a:t>
            </a:r>
            <a:r>
              <a:rPr kumimoji="1" lang="en-US" altLang="zh-CN" sz="2400" b="1" dirty="0">
                <a:latin typeface="Microsoft YaHei" panose="020B0503020204020204" pitchFamily="34" charset="-122"/>
                <a:ea typeface="Microsoft YaHei" panose="020B0503020204020204" pitchFamily="34" charset="-122"/>
                <a:cs typeface="Times New Roman" panose="02020603050405020304" pitchFamily="18" charset="0"/>
              </a:rPr>
              <a:t>&amp; Motivation</a:t>
            </a:r>
            <a:endParaRPr kumimoji="1" lang="zh-CN" altLang="en-US" sz="2400" b="1" dirty="0">
              <a:latin typeface="Microsoft YaHei" panose="020B0503020204020204" pitchFamily="34" charset="-122"/>
              <a:ea typeface="Microsoft YaHei" panose="020B0503020204020204" pitchFamily="34" charset="-122"/>
              <a:cs typeface="Times New Roman" panose="02020603050405020304" pitchFamily="18" charset="0"/>
            </a:endParaRPr>
          </a:p>
        </p:txBody>
      </p:sp>
      <p:grpSp>
        <p:nvGrpSpPr>
          <p:cNvPr id="9" name="组合 8">
            <a:extLst>
              <a:ext uri="{FF2B5EF4-FFF2-40B4-BE49-F238E27FC236}">
                <a16:creationId xmlns:a16="http://schemas.microsoft.com/office/drawing/2014/main" id="{2621782E-42EB-3347-9742-AA2876F7635C}"/>
              </a:ext>
            </a:extLst>
          </p:cNvPr>
          <p:cNvGrpSpPr/>
          <p:nvPr/>
        </p:nvGrpSpPr>
        <p:grpSpPr>
          <a:xfrm>
            <a:off x="1683674" y="1581491"/>
            <a:ext cx="3717075" cy="3575721"/>
            <a:chOff x="411090" y="1232281"/>
            <a:chExt cx="4237463" cy="4077319"/>
          </a:xfrm>
        </p:grpSpPr>
        <p:pic>
          <p:nvPicPr>
            <p:cNvPr id="13" name="图片 12">
              <a:extLst>
                <a:ext uri="{FF2B5EF4-FFF2-40B4-BE49-F238E27FC236}">
                  <a16:creationId xmlns:a16="http://schemas.microsoft.com/office/drawing/2014/main" id="{864ABEAD-A7F5-4B42-914B-91610F45B7ED}"/>
                </a:ext>
              </a:extLst>
            </p:cNvPr>
            <p:cNvPicPr>
              <a:picLocks noChangeAspect="1"/>
            </p:cNvPicPr>
            <p:nvPr/>
          </p:nvPicPr>
          <p:blipFill rotWithShape="1">
            <a:blip r:embed="rId3"/>
            <a:srcRect t="405" b="1"/>
            <a:stretch/>
          </p:blipFill>
          <p:spPr>
            <a:xfrm>
              <a:off x="703532" y="1232281"/>
              <a:ext cx="3721248" cy="3666393"/>
            </a:xfrm>
            <a:prstGeom prst="rect">
              <a:avLst/>
            </a:prstGeom>
          </p:spPr>
        </p:pic>
        <p:sp>
          <p:nvSpPr>
            <p:cNvPr id="14" name="文本框 13">
              <a:extLst>
                <a:ext uri="{FF2B5EF4-FFF2-40B4-BE49-F238E27FC236}">
                  <a16:creationId xmlns:a16="http://schemas.microsoft.com/office/drawing/2014/main" id="{E80553F0-B570-284A-9A58-FA709C5F959A}"/>
                </a:ext>
              </a:extLst>
            </p:cNvPr>
            <p:cNvSpPr txBox="1"/>
            <p:nvPr/>
          </p:nvSpPr>
          <p:spPr>
            <a:xfrm>
              <a:off x="411090" y="5032533"/>
              <a:ext cx="4237463" cy="277067"/>
            </a:xfrm>
            <a:prstGeom prst="rect">
              <a:avLst/>
            </a:prstGeom>
            <a:noFill/>
          </p:spPr>
          <p:txBody>
            <a:bodyPr wrap="square">
              <a:spAutoFit/>
            </a:bodyPr>
            <a:lstStyle/>
            <a:p>
              <a:pPr algn="ctr"/>
              <a:r>
                <a:rPr lang="en" altLang="zh-CN" sz="1200" b="0" dirty="0">
                  <a:solidFill>
                    <a:schemeClr val="bg1">
                      <a:lumMod val="50000"/>
                    </a:schemeClr>
                  </a:solidFill>
                  <a:effectLst/>
                  <a:latin typeface="Times New Roman" panose="02020603050405020304" pitchFamily="18" charset="0"/>
                  <a:cs typeface="Times New Roman" panose="02020603050405020304" pitchFamily="18" charset="0"/>
                </a:rPr>
                <a:t>https://doi.org/10.48550/arXiv.1304.2073</a:t>
              </a:r>
              <a:endParaRPr lang="zh-CN" altLang="en-US" sz="1200" dirty="0">
                <a:solidFill>
                  <a:schemeClr val="bg1">
                    <a:lumMod val="50000"/>
                  </a:schemeClr>
                </a:solidFill>
                <a:latin typeface="Times New Roman" panose="02020603050405020304" pitchFamily="18" charset="0"/>
                <a:cs typeface="Times New Roman" panose="02020603050405020304" pitchFamily="18" charset="0"/>
              </a:endParaRPr>
            </a:p>
          </p:txBody>
        </p:sp>
      </p:grpSp>
      <p:grpSp>
        <p:nvGrpSpPr>
          <p:cNvPr id="19" name="组合 18">
            <a:extLst>
              <a:ext uri="{FF2B5EF4-FFF2-40B4-BE49-F238E27FC236}">
                <a16:creationId xmlns:a16="http://schemas.microsoft.com/office/drawing/2014/main" id="{FB3BD5DD-B8DD-AB45-9E2B-D66810C8F4E2}"/>
              </a:ext>
            </a:extLst>
          </p:cNvPr>
          <p:cNvGrpSpPr/>
          <p:nvPr/>
        </p:nvGrpSpPr>
        <p:grpSpPr>
          <a:xfrm>
            <a:off x="6096000" y="1581491"/>
            <a:ext cx="4820271" cy="3622019"/>
            <a:chOff x="1867949" y="3698072"/>
            <a:chExt cx="4984747" cy="3745608"/>
          </a:xfrm>
        </p:grpSpPr>
        <p:pic>
          <p:nvPicPr>
            <p:cNvPr id="1026" name="Picture 2">
              <a:extLst>
                <a:ext uri="{FF2B5EF4-FFF2-40B4-BE49-F238E27FC236}">
                  <a16:creationId xmlns:a16="http://schemas.microsoft.com/office/drawing/2014/main" id="{D28C047D-B124-814A-B9AD-5BEC0D060365}"/>
                </a:ext>
              </a:extLst>
            </p:cNvPr>
            <p:cNvPicPr>
              <a:picLocks noChangeAspect="1" noChangeArrowheads="1"/>
            </p:cNvPicPr>
            <p:nvPr/>
          </p:nvPicPr>
          <p:blipFill>
            <a:blip r:embed="rId4"/>
            <a:srcRect/>
            <a:stretch/>
          </p:blipFill>
          <p:spPr bwMode="auto">
            <a:xfrm>
              <a:off x="1867949" y="3698072"/>
              <a:ext cx="4984747" cy="3327366"/>
            </a:xfrm>
            <a:prstGeom prst="rect">
              <a:avLst/>
            </a:prstGeom>
            <a:noFill/>
            <a:extLst>
              <a:ext uri="{909E8E84-426E-40DD-AFC4-6F175D3DCCD1}">
                <a14:hiddenFill xmlns:a14="http://schemas.microsoft.com/office/drawing/2010/main">
                  <a:solidFill>
                    <a:srgbClr val="FFFFFF"/>
                  </a:solidFill>
                </a14:hiddenFill>
              </a:ext>
            </a:extLst>
          </p:spPr>
        </p:pic>
        <p:sp>
          <p:nvSpPr>
            <p:cNvPr id="20" name="文本框 19">
              <a:extLst>
                <a:ext uri="{FF2B5EF4-FFF2-40B4-BE49-F238E27FC236}">
                  <a16:creationId xmlns:a16="http://schemas.microsoft.com/office/drawing/2014/main" id="{F2E16AE8-D4E7-0242-9A50-701C6F42FBA6}"/>
                </a:ext>
              </a:extLst>
            </p:cNvPr>
            <p:cNvSpPr txBox="1"/>
            <p:nvPr/>
          </p:nvSpPr>
          <p:spPr>
            <a:xfrm>
              <a:off x="2142916" y="7166681"/>
              <a:ext cx="4434812" cy="276999"/>
            </a:xfrm>
            <a:prstGeom prst="rect">
              <a:avLst/>
            </a:prstGeom>
            <a:noFill/>
          </p:spPr>
          <p:txBody>
            <a:bodyPr wrap="square">
              <a:spAutoFit/>
            </a:bodyPr>
            <a:lstStyle/>
            <a:p>
              <a:pPr algn="ctr"/>
              <a:r>
                <a:rPr lang="en" altLang="zh-CN" sz="1200" b="0" dirty="0">
                  <a:solidFill>
                    <a:schemeClr val="bg1">
                      <a:lumMod val="50000"/>
                    </a:schemeClr>
                  </a:solidFill>
                  <a:effectLst/>
                  <a:latin typeface="Times New Roman" panose="02020603050405020304" pitchFamily="18" charset="0"/>
                  <a:cs typeface="Times New Roman" panose="02020603050405020304" pitchFamily="18" charset="0"/>
                </a:rPr>
                <a:t>https://doi.org/10.48550/arXiv.1507.01558</a:t>
              </a:r>
              <a:endParaRPr lang="zh-CN" altLang="en-US" sz="1200" dirty="0">
                <a:solidFill>
                  <a:schemeClr val="bg1">
                    <a:lumMod val="50000"/>
                  </a:schemeClr>
                </a:solidFill>
                <a:latin typeface="Times New Roman" panose="02020603050405020304" pitchFamily="18" charset="0"/>
                <a:cs typeface="Times New Roman" panose="02020603050405020304" pitchFamily="18" charset="0"/>
              </a:endParaRPr>
            </a:p>
          </p:txBody>
        </p:sp>
      </p:grpSp>
      <p:sp>
        <p:nvSpPr>
          <p:cNvPr id="15" name="文本框 14">
            <a:extLst>
              <a:ext uri="{FF2B5EF4-FFF2-40B4-BE49-F238E27FC236}">
                <a16:creationId xmlns:a16="http://schemas.microsoft.com/office/drawing/2014/main" id="{89DB2815-F6A9-014C-B95A-33F7785970F9}"/>
              </a:ext>
            </a:extLst>
          </p:cNvPr>
          <p:cNvSpPr txBox="1"/>
          <p:nvPr/>
        </p:nvSpPr>
        <p:spPr>
          <a:xfrm>
            <a:off x="1467776" y="5341809"/>
            <a:ext cx="4469887" cy="923330"/>
          </a:xfrm>
          <a:prstGeom prst="rect">
            <a:avLst/>
          </a:prstGeom>
          <a:noFill/>
        </p:spPr>
        <p:txBody>
          <a:bodyPr wrap="square">
            <a:spAutoFit/>
          </a:bodyPr>
          <a:lstStyle/>
          <a:p>
            <a:r>
              <a:rPr lang="en" altLang="zh-CN" dirty="0">
                <a:solidFill>
                  <a:srgbClr val="1F1F1F"/>
                </a:solidFill>
                <a:latin typeface="Times New Roman" panose="02020603050405020304" pitchFamily="18" charset="0"/>
                <a:cs typeface="Times New Roman" panose="02020603050405020304" pitchFamily="18" charset="0"/>
              </a:rPr>
              <a:t>A</a:t>
            </a:r>
            <a:r>
              <a:rPr lang="en" altLang="zh-CN" b="0" i="0" dirty="0">
                <a:solidFill>
                  <a:srgbClr val="1F1F1F"/>
                </a:solidFill>
                <a:effectLst/>
                <a:latin typeface="Times New Roman" panose="02020603050405020304" pitchFamily="18" charset="0"/>
                <a:cs typeface="Times New Roman" panose="02020603050405020304" pitchFamily="18" charset="0"/>
              </a:rPr>
              <a:t> deconfinement phase transition from the </a:t>
            </a:r>
            <a:r>
              <a:rPr lang="en" altLang="zh-CN" b="1" i="0" dirty="0">
                <a:solidFill>
                  <a:srgbClr val="1F1F1F"/>
                </a:solidFill>
                <a:effectLst/>
                <a:latin typeface="Times New Roman" panose="02020603050405020304" pitchFamily="18" charset="0"/>
                <a:cs typeface="Times New Roman" panose="02020603050405020304" pitchFamily="18" charset="0"/>
              </a:rPr>
              <a:t>hadron phase </a:t>
            </a:r>
            <a:r>
              <a:rPr lang="en" altLang="zh-CN" b="0" i="0" dirty="0">
                <a:solidFill>
                  <a:srgbClr val="1F1F1F"/>
                </a:solidFill>
                <a:effectLst/>
                <a:latin typeface="Times New Roman" panose="02020603050405020304" pitchFamily="18" charset="0"/>
                <a:cs typeface="Times New Roman" panose="02020603050405020304" pitchFamily="18" charset="0"/>
              </a:rPr>
              <a:t>to the </a:t>
            </a:r>
            <a:r>
              <a:rPr lang="en" altLang="zh-CN" b="1" i="0" dirty="0">
                <a:solidFill>
                  <a:srgbClr val="1F1F1F"/>
                </a:solidFill>
                <a:effectLst/>
                <a:latin typeface="Times New Roman" panose="02020603050405020304" pitchFamily="18" charset="0"/>
                <a:cs typeface="Times New Roman" panose="02020603050405020304" pitchFamily="18" charset="0"/>
              </a:rPr>
              <a:t>quark-gluon plasma phase.</a:t>
            </a:r>
            <a:endParaRPr lang="en-US" altLang="zh-CN" sz="1800" b="1" dirty="0">
              <a:latin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E2EE049C-1487-4B47-AD55-4E402ABBC0C7}"/>
              </a:ext>
            </a:extLst>
          </p:cNvPr>
          <p:cNvSpPr txBox="1"/>
          <p:nvPr/>
        </p:nvSpPr>
        <p:spPr>
          <a:xfrm>
            <a:off x="6096000" y="5341809"/>
            <a:ext cx="5143500" cy="646331"/>
          </a:xfrm>
          <a:prstGeom prst="rect">
            <a:avLst/>
          </a:prstGeom>
          <a:noFill/>
        </p:spPr>
        <p:txBody>
          <a:bodyPr wrap="square">
            <a:spAutoFit/>
          </a:bodyPr>
          <a:lstStyle/>
          <a:p>
            <a:r>
              <a:rPr lang="en" altLang="zh-CN" b="1" dirty="0">
                <a:latin typeface="Times New Roman" panose="02020603050405020304" pitchFamily="18" charset="0"/>
                <a:cs typeface="Times New Roman" panose="02020603050405020304" pitchFamily="18" charset="0"/>
              </a:rPr>
              <a:t>Relativistic heavy ion collisions </a:t>
            </a:r>
            <a:r>
              <a:rPr lang="en" altLang="zh-CN" dirty="0">
                <a:latin typeface="Times New Roman" panose="02020603050405020304" pitchFamily="18" charset="0"/>
                <a:cs typeface="Times New Roman" panose="02020603050405020304" pitchFamily="18" charset="0"/>
              </a:rPr>
              <a:t>can </a:t>
            </a:r>
            <a:r>
              <a:rPr lang="en" altLang="zh-CN" b="1" dirty="0">
                <a:latin typeface="Times New Roman" panose="02020603050405020304" pitchFamily="18" charset="0"/>
                <a:cs typeface="Times New Roman" panose="02020603050405020304" pitchFamily="18" charset="0"/>
              </a:rPr>
              <a:t>produce QGP</a:t>
            </a:r>
            <a:r>
              <a:rPr lang="en" altLang="zh-CN" dirty="0">
                <a:latin typeface="Times New Roman" panose="02020603050405020304" pitchFamily="18" charset="0"/>
                <a:cs typeface="Times New Roman" panose="02020603050405020304" pitchFamily="18" charset="0"/>
              </a:rPr>
              <a:t> and </a:t>
            </a:r>
            <a:r>
              <a:rPr lang="en" altLang="zh-CN" b="1" dirty="0">
                <a:latin typeface="Times New Roman" panose="02020603050405020304" pitchFamily="18" charset="0"/>
                <a:cs typeface="Times New Roman" panose="02020603050405020304" pitchFamily="18" charset="0"/>
              </a:rPr>
              <a:t>study QCD phase transitions</a:t>
            </a:r>
            <a:r>
              <a:rPr lang="en-US" altLang="zh-CN" b="1" dirty="0">
                <a:latin typeface="Times New Roman" panose="02020603050405020304" pitchFamily="18" charset="0"/>
                <a:cs typeface="Times New Roman" panose="02020603050405020304" pitchFamily="18" charset="0"/>
              </a:rPr>
              <a:t>.</a:t>
            </a:r>
            <a:endParaRPr lang="zh-CN" altLang="en-US" b="1" dirty="0">
              <a:latin typeface="Times New Roman" panose="02020603050405020304" pitchFamily="18" charset="0"/>
              <a:cs typeface="Times New Roman" panose="02020603050405020304" pitchFamily="18" charset="0"/>
            </a:endParaRPr>
          </a:p>
        </p:txBody>
      </p:sp>
      <p:pic>
        <p:nvPicPr>
          <p:cNvPr id="18" name="图片 17">
            <a:extLst>
              <a:ext uri="{FF2B5EF4-FFF2-40B4-BE49-F238E27FC236}">
                <a16:creationId xmlns:a16="http://schemas.microsoft.com/office/drawing/2014/main" id="{4886FBA0-76E1-9745-A393-5536F39539B4}"/>
              </a:ext>
            </a:extLst>
          </p:cNvPr>
          <p:cNvPicPr>
            <a:picLocks noChangeAspect="1"/>
          </p:cNvPicPr>
          <p:nvPr/>
        </p:nvPicPr>
        <p:blipFill rotWithShape="1">
          <a:blip r:embed="rId5">
            <a:extLst>
              <a:ext uri="{28A0092B-C50C-407E-A947-70E740481C1C}">
                <a14:useLocalDpi xmlns:a14="http://schemas.microsoft.com/office/drawing/2010/main" val="0"/>
              </a:ext>
            </a:extLst>
          </a:blip>
          <a:srcRect l="36484" t="41470" r="39141" b="40447"/>
          <a:stretch/>
        </p:blipFill>
        <p:spPr>
          <a:xfrm>
            <a:off x="9220200" y="0"/>
            <a:ext cx="2971800" cy="1009650"/>
          </a:xfrm>
          <a:prstGeom prst="rect">
            <a:avLst/>
          </a:prstGeom>
        </p:spPr>
      </p:pic>
      <p:sp>
        <p:nvSpPr>
          <p:cNvPr id="3" name="页脚占位符 2">
            <a:extLst>
              <a:ext uri="{FF2B5EF4-FFF2-40B4-BE49-F238E27FC236}">
                <a16:creationId xmlns:a16="http://schemas.microsoft.com/office/drawing/2014/main" id="{D47C626B-B69B-EC44-8732-3B1ED9AD5C1E}"/>
              </a:ext>
            </a:extLst>
          </p:cNvPr>
          <p:cNvSpPr>
            <a:spLocks noGrp="1"/>
          </p:cNvSpPr>
          <p:nvPr>
            <p:ph type="ftr" sz="quarter" idx="11"/>
          </p:nvPr>
        </p:nvSpPr>
        <p:spPr/>
        <p:txBody>
          <a:bodyPr/>
          <a:lstStyle/>
          <a:p>
            <a:r>
              <a:rPr kumimoji="1" lang="en" altLang="zh-CN" dirty="0"/>
              <a:t>Spicy </a:t>
            </a:r>
            <a:r>
              <a:rPr kumimoji="1" lang="en" altLang="zh-CN" dirty="0" err="1"/>
              <a:t>Glouns</a:t>
            </a:r>
            <a:r>
              <a:rPr kumimoji="1" lang="en" altLang="zh-CN" dirty="0"/>
              <a:t> 2024 on 0516</a:t>
            </a:r>
            <a:endParaRPr kumimoji="1" lang="zh-CN" altLang="en-US" dirty="0"/>
          </a:p>
        </p:txBody>
      </p:sp>
      <p:sp>
        <p:nvSpPr>
          <p:cNvPr id="4" name="灯片编号占位符 3">
            <a:extLst>
              <a:ext uri="{FF2B5EF4-FFF2-40B4-BE49-F238E27FC236}">
                <a16:creationId xmlns:a16="http://schemas.microsoft.com/office/drawing/2014/main" id="{C24D6456-E11E-6C49-A8C9-5418FD530278}"/>
              </a:ext>
            </a:extLst>
          </p:cNvPr>
          <p:cNvSpPr>
            <a:spLocks noGrp="1"/>
          </p:cNvSpPr>
          <p:nvPr>
            <p:ph type="sldNum" sz="quarter" idx="12"/>
          </p:nvPr>
        </p:nvSpPr>
        <p:spPr/>
        <p:txBody>
          <a:bodyPr/>
          <a:lstStyle/>
          <a:p>
            <a:fld id="{AF93037D-21AC-A647-B0EB-F65069DC0BD1}" type="slidenum">
              <a:rPr kumimoji="1" lang="zh-CN" altLang="en-US" smtClean="0"/>
              <a:t>3</a:t>
            </a:fld>
            <a:endParaRPr kumimoji="1" lang="zh-CN" altLang="en-US"/>
          </a:p>
        </p:txBody>
      </p:sp>
      <p:sp>
        <p:nvSpPr>
          <p:cNvPr id="17" name="页脚占位符 2">
            <a:extLst>
              <a:ext uri="{FF2B5EF4-FFF2-40B4-BE49-F238E27FC236}">
                <a16:creationId xmlns:a16="http://schemas.microsoft.com/office/drawing/2014/main" id="{909ADBDB-E566-D141-8CD9-DEF8B3643835}"/>
              </a:ext>
            </a:extLst>
          </p:cNvPr>
          <p:cNvSpPr txBox="1">
            <a:spLocks/>
          </p:cNvSpPr>
          <p:nvPr/>
        </p:nvSpPr>
        <p:spPr>
          <a:xfrm>
            <a:off x="0" y="6356350"/>
            <a:ext cx="1660072"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 altLang="zh-CN" dirty="0"/>
              <a:t>Shuang Guo</a:t>
            </a:r>
            <a:endParaRPr kumimoji="1" lang="zh-CN" altLang="en-US" dirty="0"/>
          </a:p>
        </p:txBody>
      </p:sp>
    </p:spTree>
    <p:extLst>
      <p:ext uri="{BB962C8B-B14F-4D97-AF65-F5344CB8AC3E}">
        <p14:creationId xmlns:p14="http://schemas.microsoft.com/office/powerpoint/2010/main" val="3792387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10C34712-974F-6841-B62B-8097EE9A78AA}"/>
              </a:ext>
            </a:extLst>
          </p:cNvPr>
          <p:cNvGrpSpPr/>
          <p:nvPr/>
        </p:nvGrpSpPr>
        <p:grpSpPr>
          <a:xfrm>
            <a:off x="760026" y="4068796"/>
            <a:ext cx="4909489" cy="2677384"/>
            <a:chOff x="2847604" y="-4127980"/>
            <a:chExt cx="7142384" cy="4330796"/>
          </a:xfrm>
        </p:grpSpPr>
        <p:pic>
          <p:nvPicPr>
            <p:cNvPr id="1026" name="Picture 2">
              <a:extLst>
                <a:ext uri="{FF2B5EF4-FFF2-40B4-BE49-F238E27FC236}">
                  <a16:creationId xmlns:a16="http://schemas.microsoft.com/office/drawing/2014/main" id="{6FFA6C29-0A35-3D49-BEC7-CFF1A54613FF}"/>
                </a:ext>
              </a:extLst>
            </p:cNvPr>
            <p:cNvPicPr>
              <a:picLocks noChangeAspect="1" noChangeArrowheads="1"/>
            </p:cNvPicPr>
            <p:nvPr/>
          </p:nvPicPr>
          <p:blipFill>
            <a:blip r:embed="rId3"/>
            <a:srcRect/>
            <a:stretch/>
          </p:blipFill>
          <p:spPr bwMode="auto">
            <a:xfrm>
              <a:off x="2847604" y="-4127980"/>
              <a:ext cx="7142384" cy="4106767"/>
            </a:xfrm>
            <a:prstGeom prst="rect">
              <a:avLst/>
            </a:prstGeom>
            <a:noFill/>
            <a:extLst>
              <a:ext uri="{909E8E84-426E-40DD-AFC4-6F175D3DCCD1}">
                <a14:hiddenFill xmlns:a14="http://schemas.microsoft.com/office/drawing/2010/main">
                  <a:solidFill>
                    <a:srgbClr val="FFFFFF"/>
                  </a:solidFill>
                </a14:hiddenFill>
              </a:ext>
            </a:extLst>
          </p:spPr>
        </p:pic>
        <p:sp>
          <p:nvSpPr>
            <p:cNvPr id="15" name="文本框 14">
              <a:extLst>
                <a:ext uri="{FF2B5EF4-FFF2-40B4-BE49-F238E27FC236}">
                  <a16:creationId xmlns:a16="http://schemas.microsoft.com/office/drawing/2014/main" id="{75ED9A87-AFDD-B445-819D-98905FB494DE}"/>
                </a:ext>
              </a:extLst>
            </p:cNvPr>
            <p:cNvSpPr txBox="1"/>
            <p:nvPr/>
          </p:nvSpPr>
          <p:spPr>
            <a:xfrm>
              <a:off x="4509725" y="-245243"/>
              <a:ext cx="4577822" cy="448059"/>
            </a:xfrm>
            <a:prstGeom prst="rect">
              <a:avLst/>
            </a:prstGeom>
            <a:noFill/>
          </p:spPr>
          <p:txBody>
            <a:bodyPr wrap="square">
              <a:spAutoFit/>
            </a:bodyPr>
            <a:lstStyle/>
            <a:p>
              <a:pPr algn="ctr"/>
              <a:r>
                <a:rPr lang="en" altLang="zh-CN" sz="1200" dirty="0">
                  <a:solidFill>
                    <a:schemeClr val="bg1">
                      <a:lumMod val="50000"/>
                    </a:schemeClr>
                  </a:solidFill>
                  <a:latin typeface="Times New Roman" panose="02020603050405020304" pitchFamily="18" charset="0"/>
                  <a:cs typeface="Times New Roman" panose="02020603050405020304" pitchFamily="18" charset="0"/>
                </a:rPr>
                <a:t>CMS Phys. Rev. Lett. 115, 012301 </a:t>
              </a:r>
            </a:p>
          </p:txBody>
        </p:sp>
      </p:grpSp>
      <p:grpSp>
        <p:nvGrpSpPr>
          <p:cNvPr id="9" name="组合 8">
            <a:extLst>
              <a:ext uri="{FF2B5EF4-FFF2-40B4-BE49-F238E27FC236}">
                <a16:creationId xmlns:a16="http://schemas.microsoft.com/office/drawing/2014/main" id="{4F1D85EC-F46E-224A-96B2-1768138FCAC7}"/>
              </a:ext>
            </a:extLst>
          </p:cNvPr>
          <p:cNvGrpSpPr/>
          <p:nvPr/>
        </p:nvGrpSpPr>
        <p:grpSpPr>
          <a:xfrm>
            <a:off x="760026" y="413479"/>
            <a:ext cx="5164199" cy="3596455"/>
            <a:chOff x="801199" y="1582444"/>
            <a:chExt cx="5164199" cy="3596455"/>
          </a:xfrm>
        </p:grpSpPr>
        <p:grpSp>
          <p:nvGrpSpPr>
            <p:cNvPr id="5" name="组合 4">
              <a:extLst>
                <a:ext uri="{FF2B5EF4-FFF2-40B4-BE49-F238E27FC236}">
                  <a16:creationId xmlns:a16="http://schemas.microsoft.com/office/drawing/2014/main" id="{6CB527F1-A7BB-974F-8E8D-29167AE53E8A}"/>
                </a:ext>
              </a:extLst>
            </p:cNvPr>
            <p:cNvGrpSpPr/>
            <p:nvPr/>
          </p:nvGrpSpPr>
          <p:grpSpPr>
            <a:xfrm>
              <a:off x="801199" y="1582444"/>
              <a:ext cx="5164199" cy="3026328"/>
              <a:chOff x="1243947" y="1474442"/>
              <a:chExt cx="5164199" cy="3026328"/>
            </a:xfrm>
          </p:grpSpPr>
          <p:grpSp>
            <p:nvGrpSpPr>
              <p:cNvPr id="13" name="组合 12">
                <a:extLst>
                  <a:ext uri="{FF2B5EF4-FFF2-40B4-BE49-F238E27FC236}">
                    <a16:creationId xmlns:a16="http://schemas.microsoft.com/office/drawing/2014/main" id="{BACAC77C-A86E-5848-8D01-587692C83AFD}"/>
                  </a:ext>
                </a:extLst>
              </p:cNvPr>
              <p:cNvGrpSpPr/>
              <p:nvPr/>
            </p:nvGrpSpPr>
            <p:grpSpPr>
              <a:xfrm>
                <a:off x="1243947" y="1474442"/>
                <a:ext cx="5150871" cy="2312334"/>
                <a:chOff x="5946845" y="1902996"/>
                <a:chExt cx="6096000" cy="2736622"/>
              </a:xfrm>
            </p:grpSpPr>
            <p:pic>
              <p:nvPicPr>
                <p:cNvPr id="14" name="图片 13">
                  <a:extLst>
                    <a:ext uri="{FF2B5EF4-FFF2-40B4-BE49-F238E27FC236}">
                      <a16:creationId xmlns:a16="http://schemas.microsoft.com/office/drawing/2014/main" id="{F91A37DD-9CC2-A84A-8578-B1C0A486B441}"/>
                    </a:ext>
                  </a:extLst>
                </p:cNvPr>
                <p:cNvPicPr>
                  <a:picLocks noChangeAspect="1"/>
                </p:cNvPicPr>
                <p:nvPr/>
              </p:nvPicPr>
              <p:blipFill>
                <a:blip r:embed="rId4"/>
                <a:stretch>
                  <a:fillRect/>
                </a:stretch>
              </p:blipFill>
              <p:spPr>
                <a:xfrm>
                  <a:off x="5946845" y="1902996"/>
                  <a:ext cx="6096000" cy="2310063"/>
                </a:xfrm>
                <a:prstGeom prst="rect">
                  <a:avLst/>
                </a:prstGeom>
              </p:spPr>
            </p:pic>
            <p:sp>
              <p:nvSpPr>
                <p:cNvPr id="16" name="文本框 15">
                  <a:extLst>
                    <a:ext uri="{FF2B5EF4-FFF2-40B4-BE49-F238E27FC236}">
                      <a16:creationId xmlns:a16="http://schemas.microsoft.com/office/drawing/2014/main" id="{76E4B896-CA4B-4242-A3A7-6676E1ED084C}"/>
                    </a:ext>
                  </a:extLst>
                </p:cNvPr>
                <p:cNvSpPr txBox="1"/>
                <p:nvPr/>
              </p:nvSpPr>
              <p:spPr>
                <a:xfrm>
                  <a:off x="5946845" y="4311793"/>
                  <a:ext cx="6096000" cy="327825"/>
                </a:xfrm>
                <a:prstGeom prst="rect">
                  <a:avLst/>
                </a:prstGeom>
                <a:noFill/>
              </p:spPr>
              <p:txBody>
                <a:bodyPr wrap="square">
                  <a:spAutoFit/>
                </a:bodyPr>
                <a:lstStyle/>
                <a:p>
                  <a:pPr algn="ctr"/>
                  <a:r>
                    <a:rPr lang="en" altLang="zh-CN" sz="1200" b="0" i="0" dirty="0">
                      <a:solidFill>
                        <a:schemeClr val="bg1">
                          <a:lumMod val="50000"/>
                        </a:schemeClr>
                      </a:solidFill>
                      <a:effectLst/>
                      <a:latin typeface="Times New Roman" panose="02020603050405020304" pitchFamily="18" charset="0"/>
                      <a:cs typeface="Times New Roman" panose="02020603050405020304" pitchFamily="18" charset="0"/>
                    </a:rPr>
                    <a:t> https://</a:t>
                  </a:r>
                  <a:r>
                    <a:rPr lang="en" altLang="zh-CN" sz="1200" b="0" i="0" dirty="0" err="1">
                      <a:solidFill>
                        <a:schemeClr val="bg1">
                          <a:lumMod val="50000"/>
                        </a:schemeClr>
                      </a:solidFill>
                      <a:effectLst/>
                      <a:latin typeface="Times New Roman" panose="02020603050405020304" pitchFamily="18" charset="0"/>
                      <a:cs typeface="Times New Roman" panose="02020603050405020304" pitchFamily="18" charset="0"/>
                    </a:rPr>
                    <a:t>doi.org</a:t>
                  </a:r>
                  <a:r>
                    <a:rPr lang="en" altLang="zh-CN" sz="1200" b="0" i="0" dirty="0">
                      <a:solidFill>
                        <a:schemeClr val="bg1">
                          <a:lumMod val="50000"/>
                        </a:schemeClr>
                      </a:solidFill>
                      <a:effectLst/>
                      <a:latin typeface="Times New Roman" panose="02020603050405020304" pitchFamily="18" charset="0"/>
                      <a:cs typeface="Times New Roman" panose="02020603050405020304" pitchFamily="18" charset="0"/>
                    </a:rPr>
                    <a:t>/10.1140/</a:t>
                  </a:r>
                  <a:r>
                    <a:rPr lang="en" altLang="zh-CN" sz="1200" b="0" i="0" dirty="0" err="1">
                      <a:solidFill>
                        <a:schemeClr val="bg1">
                          <a:lumMod val="50000"/>
                        </a:schemeClr>
                      </a:solidFill>
                      <a:effectLst/>
                      <a:latin typeface="Times New Roman" panose="02020603050405020304" pitchFamily="18" charset="0"/>
                      <a:cs typeface="Times New Roman" panose="02020603050405020304" pitchFamily="18" charset="0"/>
                    </a:rPr>
                    <a:t>epjp</a:t>
                  </a:r>
                  <a:r>
                    <a:rPr lang="en" altLang="zh-CN" sz="1200" b="0" i="0" dirty="0">
                      <a:solidFill>
                        <a:schemeClr val="bg1">
                          <a:lumMod val="50000"/>
                        </a:schemeClr>
                      </a:solidFill>
                      <a:effectLst/>
                      <a:latin typeface="Times New Roman" panose="02020603050405020304" pitchFamily="18" charset="0"/>
                      <a:cs typeface="Times New Roman" panose="02020603050405020304" pitchFamily="18" charset="0"/>
                    </a:rPr>
                    <a:t>/i2016-16070-2</a:t>
                  </a:r>
                  <a:endParaRPr lang="zh-CN" altLang="en-US" sz="1200" dirty="0">
                    <a:solidFill>
                      <a:schemeClr val="bg1">
                        <a:lumMod val="50000"/>
                      </a:schemeClr>
                    </a:solidFill>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ABBC3F98-89CD-F941-A9A6-755677667A20}"/>
                      </a:ext>
                    </a:extLst>
                  </p:cNvPr>
                  <p:cNvSpPr txBox="1"/>
                  <p:nvPr/>
                </p:nvSpPr>
                <p:spPr>
                  <a:xfrm>
                    <a:off x="1511423" y="3854439"/>
                    <a:ext cx="4896723" cy="646331"/>
                  </a:xfrm>
                  <a:prstGeom prst="rect">
                    <a:avLst/>
                  </a:prstGeom>
                  <a:noFill/>
                </p:spPr>
                <p:txBody>
                  <a:bodyPr wrap="square">
                    <a:spAutoFit/>
                  </a:bodyPr>
                  <a:lstStyle/>
                  <a:p>
                    <a:r>
                      <a:rPr lang="en" altLang="zh-CN" b="0" i="0" dirty="0">
                        <a:effectLst/>
                        <a:latin typeface="Times New Roman" panose="02020603050405020304" pitchFamily="18" charset="0"/>
                        <a:cs typeface="Times New Roman" panose="02020603050405020304" pitchFamily="18" charset="0"/>
                      </a:rPr>
                      <a:t>Fourier decomposition of the azimuthal angle </a:t>
                    </a:r>
                    <a14:m>
                      <m:oMath xmlns:m="http://schemas.openxmlformats.org/officeDocument/2006/math">
                        <m:r>
                          <a:rPr lang="en-US" altLang="zh-CN" b="0" i="1" dirty="0" smtClean="0">
                            <a:effectLst/>
                            <a:latin typeface="Cambria Math" panose="02040503050406030204" pitchFamily="18" charset="0"/>
                            <a:cs typeface="Times New Roman" panose="02020603050405020304" pitchFamily="18" charset="0"/>
                          </a:rPr>
                          <m:t>𝜙</m:t>
                        </m:r>
                      </m:oMath>
                    </a14:m>
                    <a:r>
                      <a:rPr lang="en" altLang="zh-CN" b="0" i="0" dirty="0">
                        <a:effectLst/>
                        <a:latin typeface="Times New Roman" panose="02020603050405020304" pitchFamily="18" charset="0"/>
                        <a:cs typeface="Times New Roman" panose="02020603050405020304" pitchFamily="18" charset="0"/>
                      </a:rPr>
                      <a:t> distribution of measured particles:</a:t>
                    </a:r>
                    <a:endParaRPr lang="zh-CN" altLang="en-US" dirty="0">
                      <a:latin typeface="Times New Roman" panose="02020603050405020304" pitchFamily="18" charset="0"/>
                      <a:cs typeface="Times New Roman" panose="02020603050405020304" pitchFamily="18" charset="0"/>
                    </a:endParaRPr>
                  </a:p>
                </p:txBody>
              </p:sp>
            </mc:Choice>
            <mc:Fallback xmlns="">
              <p:sp>
                <p:nvSpPr>
                  <p:cNvPr id="19" name="文本框 18">
                    <a:extLst>
                      <a:ext uri="{FF2B5EF4-FFF2-40B4-BE49-F238E27FC236}">
                        <a16:creationId xmlns:a16="http://schemas.microsoft.com/office/drawing/2014/main" id="{ABBC3F98-89CD-F941-A9A6-755677667A20}"/>
                      </a:ext>
                    </a:extLst>
                  </p:cNvPr>
                  <p:cNvSpPr txBox="1">
                    <a:spLocks noRot="1" noChangeAspect="1" noMove="1" noResize="1" noEditPoints="1" noAdjustHandles="1" noChangeArrowheads="1" noChangeShapeType="1" noTextEdit="1"/>
                  </p:cNvSpPr>
                  <p:nvPr/>
                </p:nvSpPr>
                <p:spPr>
                  <a:xfrm>
                    <a:off x="1511423" y="3854439"/>
                    <a:ext cx="4896723" cy="646331"/>
                  </a:xfrm>
                  <a:prstGeom prst="rect">
                    <a:avLst/>
                  </a:prstGeom>
                  <a:blipFill>
                    <a:blip r:embed="rId5"/>
                    <a:stretch>
                      <a:fillRect l="-1295" t="-3846" b="-13462"/>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E48CCD38-C97E-5341-B0EB-081C95111B8A}"/>
                    </a:ext>
                  </a:extLst>
                </p:cNvPr>
                <p:cNvSpPr txBox="1"/>
                <p:nvPr/>
              </p:nvSpPr>
              <p:spPr>
                <a:xfrm>
                  <a:off x="1307966" y="4591430"/>
                  <a:ext cx="3906774" cy="5874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zh-CN" sz="1400" b="0" i="1" smtClean="0">
                                <a:latin typeface="Cambria Math" panose="02040503050406030204" pitchFamily="18" charset="0"/>
                              </a:rPr>
                            </m:ctrlPr>
                          </m:fPr>
                          <m:num>
                            <m:r>
                              <a:rPr kumimoji="1" lang="en-US" altLang="zh-CN" sz="1400" b="0" i="1" smtClean="0">
                                <a:latin typeface="Cambria Math" panose="02040503050406030204" pitchFamily="18" charset="0"/>
                              </a:rPr>
                              <m:t>𝑑𝑁</m:t>
                            </m:r>
                          </m:num>
                          <m:den>
                            <m:r>
                              <a:rPr kumimoji="1" lang="en-US" altLang="zh-CN" sz="1400" b="0" i="1" smtClean="0">
                                <a:latin typeface="Cambria Math" panose="02040503050406030204" pitchFamily="18" charset="0"/>
                              </a:rPr>
                              <m:t>𝑑</m:t>
                            </m:r>
                            <m:r>
                              <a:rPr kumimoji="1" lang="en-US" altLang="zh-CN" sz="1400" b="0" i="1" smtClean="0">
                                <a:latin typeface="Cambria Math" panose="02040503050406030204" pitchFamily="18" charset="0"/>
                              </a:rPr>
                              <m:t>𝜙</m:t>
                            </m:r>
                          </m:den>
                        </m:f>
                        <m:r>
                          <a:rPr kumimoji="1" lang="en-US" altLang="zh-CN" sz="1400" b="0" i="1" smtClean="0">
                            <a:latin typeface="Cambria Math" panose="02040503050406030204" pitchFamily="18" charset="0"/>
                          </a:rPr>
                          <m:t>=</m:t>
                        </m:r>
                        <m:f>
                          <m:fPr>
                            <m:ctrlPr>
                              <a:rPr kumimoji="1" lang="en-US" altLang="zh-CN" sz="1400" b="0" i="1" smtClean="0">
                                <a:latin typeface="Cambria Math" panose="02040503050406030204" pitchFamily="18" charset="0"/>
                              </a:rPr>
                            </m:ctrlPr>
                          </m:fPr>
                          <m:num>
                            <m:r>
                              <a:rPr kumimoji="1" lang="en-US" altLang="zh-CN" sz="1400" b="0" i="1" smtClean="0">
                                <a:latin typeface="Cambria Math" panose="02040503050406030204" pitchFamily="18" charset="0"/>
                              </a:rPr>
                              <m:t>1</m:t>
                            </m:r>
                          </m:num>
                          <m:den>
                            <m:r>
                              <a:rPr kumimoji="1" lang="en-US" altLang="zh-CN" sz="1400" b="0" i="1" smtClean="0">
                                <a:latin typeface="Cambria Math" panose="02040503050406030204" pitchFamily="18" charset="0"/>
                              </a:rPr>
                              <m:t>2</m:t>
                            </m:r>
                            <m:r>
                              <a:rPr kumimoji="1" lang="en-US" altLang="zh-CN" sz="1400" b="0" i="1" smtClean="0">
                                <a:latin typeface="Cambria Math" panose="02040503050406030204" pitchFamily="18" charset="0"/>
                              </a:rPr>
                              <m:t>𝜋</m:t>
                            </m:r>
                          </m:den>
                        </m:f>
                        <m:d>
                          <m:dPr>
                            <m:begChr m:val="["/>
                            <m:endChr m:val="]"/>
                            <m:ctrlPr>
                              <a:rPr kumimoji="1" lang="en-US" altLang="zh-CN" sz="1400" b="0" i="1" smtClean="0">
                                <a:latin typeface="Cambria Math" panose="02040503050406030204" pitchFamily="18" charset="0"/>
                              </a:rPr>
                            </m:ctrlPr>
                          </m:dPr>
                          <m:e>
                            <m:r>
                              <a:rPr kumimoji="1" lang="en-US" altLang="zh-CN" sz="1400" b="0" i="1" smtClean="0">
                                <a:latin typeface="Cambria Math" panose="02040503050406030204" pitchFamily="18" charset="0"/>
                              </a:rPr>
                              <m:t>1+</m:t>
                            </m:r>
                            <m:nary>
                              <m:naryPr>
                                <m:chr m:val="∑"/>
                                <m:ctrlPr>
                                  <a:rPr kumimoji="1" lang="en-US" altLang="zh-CN" sz="1400" b="0" i="1" smtClean="0">
                                    <a:latin typeface="Cambria Math" panose="02040503050406030204" pitchFamily="18" charset="0"/>
                                  </a:rPr>
                                </m:ctrlPr>
                              </m:naryPr>
                              <m:sub>
                                <m:r>
                                  <m:rPr>
                                    <m:brk m:alnAt="23"/>
                                  </m:rPr>
                                  <a:rPr kumimoji="1" lang="en-US" altLang="zh-CN" sz="1400" b="0" i="1" smtClean="0">
                                    <a:latin typeface="Cambria Math" panose="02040503050406030204" pitchFamily="18" charset="0"/>
                                  </a:rPr>
                                  <m:t>𝑛</m:t>
                                </m:r>
                                <m:r>
                                  <a:rPr kumimoji="1" lang="en-US" altLang="zh-CN" sz="1400" b="0" i="1" smtClean="0">
                                    <a:latin typeface="Cambria Math" panose="02040503050406030204" pitchFamily="18" charset="0"/>
                                  </a:rPr>
                                  <m:t>=1</m:t>
                                </m:r>
                              </m:sub>
                              <m:sup>
                                <m:r>
                                  <a:rPr kumimoji="1" lang="en-US" altLang="zh-CN" sz="1400" i="1">
                                    <a:latin typeface="Cambria Math" panose="02040503050406030204" pitchFamily="18" charset="0"/>
                                    <a:ea typeface="Cambria Math" panose="02040503050406030204" pitchFamily="18" charset="0"/>
                                  </a:rPr>
                                  <m:t>∞</m:t>
                                </m:r>
                              </m:sup>
                              <m:e>
                                <m:r>
                                  <a:rPr kumimoji="1" lang="en-US" altLang="zh-CN" sz="1400" b="0" i="1" smtClean="0">
                                    <a:latin typeface="Cambria Math" panose="02040503050406030204" pitchFamily="18" charset="0"/>
                                  </a:rPr>
                                  <m:t>2</m:t>
                                </m:r>
                                <m:sSub>
                                  <m:sSubPr>
                                    <m:ctrlPr>
                                      <a:rPr kumimoji="1" lang="en-US" altLang="zh-CN" sz="1400" b="1" i="1" smtClean="0">
                                        <a:latin typeface="Cambria Math" panose="02040503050406030204" pitchFamily="18" charset="0"/>
                                      </a:rPr>
                                    </m:ctrlPr>
                                  </m:sSubPr>
                                  <m:e>
                                    <m:r>
                                      <a:rPr kumimoji="1" lang="en-US" altLang="zh-CN" sz="1400" b="1" i="1" smtClean="0">
                                        <a:latin typeface="Cambria Math" panose="02040503050406030204" pitchFamily="18" charset="0"/>
                                      </a:rPr>
                                      <m:t>𝒗</m:t>
                                    </m:r>
                                  </m:e>
                                  <m:sub>
                                    <m:r>
                                      <a:rPr kumimoji="1" lang="en-US" altLang="zh-CN" sz="1400" b="1" i="1" smtClean="0">
                                        <a:latin typeface="Cambria Math" panose="02040503050406030204" pitchFamily="18" charset="0"/>
                                      </a:rPr>
                                      <m:t>𝒏</m:t>
                                    </m:r>
                                  </m:sub>
                                </m:sSub>
                                <m:func>
                                  <m:funcPr>
                                    <m:ctrlPr>
                                      <a:rPr kumimoji="1" lang="en-US" altLang="zh-CN" sz="1400" b="0" i="1" smtClean="0">
                                        <a:latin typeface="Cambria Math" panose="02040503050406030204" pitchFamily="18" charset="0"/>
                                      </a:rPr>
                                    </m:ctrlPr>
                                  </m:funcPr>
                                  <m:fName>
                                    <m:r>
                                      <m:rPr>
                                        <m:sty m:val="p"/>
                                      </m:rPr>
                                      <a:rPr kumimoji="1" lang="en-US" altLang="zh-CN" sz="1400" b="0" i="0" smtClean="0">
                                        <a:latin typeface="Cambria Math" panose="02040503050406030204" pitchFamily="18" charset="0"/>
                                      </a:rPr>
                                      <m:t>cos</m:t>
                                    </m:r>
                                  </m:fName>
                                  <m:e>
                                    <m:d>
                                      <m:dPr>
                                        <m:ctrlPr>
                                          <a:rPr kumimoji="1" lang="en-US" altLang="zh-CN" sz="1400" b="0" i="1" smtClean="0">
                                            <a:latin typeface="Cambria Math" panose="02040503050406030204" pitchFamily="18" charset="0"/>
                                          </a:rPr>
                                        </m:ctrlPr>
                                      </m:dPr>
                                      <m:e>
                                        <m:r>
                                          <a:rPr kumimoji="1" lang="en-US" altLang="zh-CN" sz="1400" b="0" i="1" smtClean="0">
                                            <a:latin typeface="Cambria Math" panose="02040503050406030204" pitchFamily="18" charset="0"/>
                                          </a:rPr>
                                          <m:t>𝑛</m:t>
                                        </m:r>
                                        <m:d>
                                          <m:dPr>
                                            <m:ctrlPr>
                                              <a:rPr kumimoji="1" lang="en-US" altLang="zh-CN" sz="1400" b="0" i="1" smtClean="0">
                                                <a:latin typeface="Cambria Math" panose="02040503050406030204" pitchFamily="18" charset="0"/>
                                              </a:rPr>
                                            </m:ctrlPr>
                                          </m:dPr>
                                          <m:e>
                                            <m:r>
                                              <a:rPr kumimoji="1" lang="en-US" altLang="zh-CN" sz="1400" b="0" i="1" smtClean="0">
                                                <a:latin typeface="Cambria Math" panose="02040503050406030204" pitchFamily="18" charset="0"/>
                                              </a:rPr>
                                              <m:t>𝜙</m:t>
                                            </m:r>
                                            <m:r>
                                              <a:rPr kumimoji="1" lang="en-US" altLang="zh-CN" sz="1400" b="0" i="1" smtClean="0">
                                                <a:latin typeface="Cambria Math" panose="02040503050406030204" pitchFamily="18" charset="0"/>
                                              </a:rPr>
                                              <m:t>−</m:t>
                                            </m:r>
                                            <m:sSub>
                                              <m:sSubPr>
                                                <m:ctrlPr>
                                                  <a:rPr kumimoji="1" lang="en-US" altLang="zh-CN" sz="1400" b="0" i="1" smtClean="0">
                                                    <a:latin typeface="Cambria Math" panose="02040503050406030204" pitchFamily="18" charset="0"/>
                                                  </a:rPr>
                                                </m:ctrlPr>
                                              </m:sSubPr>
                                              <m:e>
                                                <m:r>
                                                  <a:rPr kumimoji="1" lang="en-US" altLang="zh-CN" sz="1400" b="0" i="1" smtClean="0">
                                                    <a:latin typeface="Cambria Math" panose="02040503050406030204" pitchFamily="18" charset="0"/>
                                                  </a:rPr>
                                                  <m:t>𝜓</m:t>
                                                </m:r>
                                              </m:e>
                                              <m:sub>
                                                <m:r>
                                                  <a:rPr kumimoji="1" lang="en-US" altLang="zh-CN" sz="1400" b="0" i="1" smtClean="0">
                                                    <a:latin typeface="Cambria Math" panose="02040503050406030204" pitchFamily="18" charset="0"/>
                                                  </a:rPr>
                                                  <m:t>𝑛</m:t>
                                                </m:r>
                                              </m:sub>
                                            </m:sSub>
                                          </m:e>
                                        </m:d>
                                      </m:e>
                                    </m:d>
                                  </m:e>
                                </m:func>
                              </m:e>
                            </m:nary>
                          </m:e>
                        </m:d>
                      </m:oMath>
                    </m:oMathPara>
                  </a14:m>
                  <a:endParaRPr kumimoji="1" lang="en-US" altLang="zh-CN" sz="1400" b="0" dirty="0"/>
                </a:p>
              </p:txBody>
            </p:sp>
          </mc:Choice>
          <mc:Fallback xmlns="">
            <p:sp>
              <p:nvSpPr>
                <p:cNvPr id="8" name="文本框 7">
                  <a:extLst>
                    <a:ext uri="{FF2B5EF4-FFF2-40B4-BE49-F238E27FC236}">
                      <a16:creationId xmlns:a16="http://schemas.microsoft.com/office/drawing/2014/main" id="{E48CCD38-C97E-5341-B0EB-081C95111B8A}"/>
                    </a:ext>
                  </a:extLst>
                </p:cNvPr>
                <p:cNvSpPr txBox="1">
                  <a:spLocks noRot="1" noChangeAspect="1" noMove="1" noResize="1" noEditPoints="1" noAdjustHandles="1" noChangeArrowheads="1" noChangeShapeType="1" noTextEdit="1"/>
                </p:cNvSpPr>
                <p:nvPr/>
              </p:nvSpPr>
              <p:spPr>
                <a:xfrm>
                  <a:off x="1307966" y="4591430"/>
                  <a:ext cx="3906774" cy="587469"/>
                </a:xfrm>
                <a:prstGeom prst="rect">
                  <a:avLst/>
                </a:prstGeom>
                <a:blipFill>
                  <a:blip r:embed="rId8"/>
                  <a:stretch>
                    <a:fillRect t="-119149" b="-185106"/>
                  </a:stretch>
                </a:blipFill>
              </p:spPr>
              <p:txBody>
                <a:bodyPr/>
                <a:lstStyle/>
                <a:p>
                  <a:r>
                    <a:rPr lang="zh-CN" altLang="en-US">
                      <a:noFill/>
                    </a:rPr>
                    <a:t> </a:t>
                  </a:r>
                </a:p>
              </p:txBody>
            </p:sp>
          </mc:Fallback>
        </mc:AlternateContent>
      </p:grpSp>
      <p:grpSp>
        <p:nvGrpSpPr>
          <p:cNvPr id="2" name="组合 1">
            <a:extLst>
              <a:ext uri="{FF2B5EF4-FFF2-40B4-BE49-F238E27FC236}">
                <a16:creationId xmlns:a16="http://schemas.microsoft.com/office/drawing/2014/main" id="{7A51F0DE-753C-9041-A2A5-AC7737634900}"/>
              </a:ext>
            </a:extLst>
          </p:cNvPr>
          <p:cNvGrpSpPr/>
          <p:nvPr/>
        </p:nvGrpSpPr>
        <p:grpSpPr>
          <a:xfrm>
            <a:off x="6096000" y="5180950"/>
            <a:ext cx="6096000" cy="1703274"/>
            <a:chOff x="529853" y="4959558"/>
            <a:chExt cx="6096000" cy="1703274"/>
          </a:xfrm>
        </p:grpSpPr>
        <p:sp>
          <p:nvSpPr>
            <p:cNvPr id="20" name="文本框 19">
              <a:extLst>
                <a:ext uri="{FF2B5EF4-FFF2-40B4-BE49-F238E27FC236}">
                  <a16:creationId xmlns:a16="http://schemas.microsoft.com/office/drawing/2014/main" id="{B170B81A-2883-E24E-BCE8-F35BA631F4E8}"/>
                </a:ext>
              </a:extLst>
            </p:cNvPr>
            <p:cNvSpPr txBox="1"/>
            <p:nvPr/>
          </p:nvSpPr>
          <p:spPr>
            <a:xfrm>
              <a:off x="529853" y="5370170"/>
              <a:ext cx="6096000" cy="1292662"/>
            </a:xfrm>
            <a:prstGeom prst="rect">
              <a:avLst/>
            </a:prstGeom>
            <a:noFill/>
          </p:spPr>
          <p:txBody>
            <a:bodyPr wrap="square">
              <a:spAutoFit/>
            </a:bodyPr>
            <a:lstStyle/>
            <a:p>
              <a:pPr algn="l"/>
              <a:r>
                <a:rPr lang="en" altLang="zh-CN" sz="1200" b="1" i="0" dirty="0">
                  <a:solidFill>
                    <a:srgbClr val="000000"/>
                  </a:solidFill>
                  <a:effectLst/>
                  <a:latin typeface="Times New Roman" panose="02020603050405020304" pitchFamily="18" charset="0"/>
                  <a:cs typeface="Times New Roman" panose="02020603050405020304" pitchFamily="18" charset="0"/>
                </a:rPr>
                <a:t>Exploring QCD matter in extreme conditions with Machine Learning</a:t>
              </a:r>
              <a:r>
                <a:rPr lang="en-US" altLang="zh-CN" sz="1200" b="1" dirty="0">
                  <a:solidFill>
                    <a:srgbClr val="000000"/>
                  </a:solidFill>
                  <a:latin typeface="Times New Roman" panose="02020603050405020304" pitchFamily="18" charset="0"/>
                  <a:cs typeface="Times New Roman" panose="02020603050405020304" pitchFamily="18" charset="0"/>
                </a:rPr>
                <a:t>, </a:t>
              </a:r>
              <a:r>
                <a:rPr lang="en" altLang="zh-CN" sz="1200" b="0" i="0" strike="noStrike" dirty="0">
                  <a:effectLst/>
                  <a:latin typeface="Times New Roman" panose="02020603050405020304" pitchFamily="18" charset="0"/>
                  <a:cs typeface="Times New Roman" panose="02020603050405020304" pitchFamily="18" charset="0"/>
                </a:rPr>
                <a:t>Kai Zhou</a:t>
              </a:r>
              <a:r>
                <a:rPr lang="en" altLang="zh-CN" sz="1200" b="0" i="0" dirty="0">
                  <a:solidFill>
                    <a:srgbClr val="000000"/>
                  </a:solidFill>
                  <a:effectLst/>
                  <a:latin typeface="Times New Roman" panose="02020603050405020304" pitchFamily="18" charset="0"/>
                  <a:cs typeface="Times New Roman" panose="02020603050405020304" pitchFamily="18" charset="0"/>
                </a:rPr>
                <a:t>, </a:t>
              </a:r>
              <a:r>
                <a:rPr lang="en" altLang="zh-CN" sz="1200" b="0" i="0" strike="noStrike" dirty="0">
                  <a:effectLst/>
                  <a:latin typeface="Times New Roman" panose="02020603050405020304" pitchFamily="18" charset="0"/>
                  <a:cs typeface="Times New Roman" panose="02020603050405020304" pitchFamily="18" charset="0"/>
                </a:rPr>
                <a:t>Lingxiao Wang</a:t>
              </a:r>
              <a:r>
                <a:rPr lang="en" altLang="zh-CN" sz="1200" b="0" i="0" dirty="0">
                  <a:solidFill>
                    <a:srgbClr val="000000"/>
                  </a:solidFill>
                  <a:effectLst/>
                  <a:latin typeface="Times New Roman" panose="02020603050405020304" pitchFamily="18" charset="0"/>
                  <a:cs typeface="Times New Roman" panose="02020603050405020304" pitchFamily="18" charset="0"/>
                </a:rPr>
                <a:t>, </a:t>
              </a:r>
              <a:r>
                <a:rPr lang="en" altLang="zh-CN" sz="1200" b="0" i="0" strike="noStrike" dirty="0">
                  <a:effectLst/>
                  <a:latin typeface="Times New Roman" panose="02020603050405020304" pitchFamily="18" charset="0"/>
                  <a:cs typeface="Times New Roman" panose="02020603050405020304" pitchFamily="18" charset="0"/>
                </a:rPr>
                <a:t>Long-Gang Pang</a:t>
              </a:r>
              <a:r>
                <a:rPr lang="en" altLang="zh-CN" sz="1200" b="0" i="0" dirty="0">
                  <a:solidFill>
                    <a:srgbClr val="000000"/>
                  </a:solidFill>
                  <a:effectLst/>
                  <a:latin typeface="Times New Roman" panose="02020603050405020304" pitchFamily="18" charset="0"/>
                  <a:cs typeface="Times New Roman" panose="02020603050405020304" pitchFamily="18" charset="0"/>
                </a:rPr>
                <a:t>, </a:t>
              </a:r>
              <a:r>
                <a:rPr lang="en" altLang="zh-CN" sz="1200" b="0" i="0" strike="noStrike" dirty="0">
                  <a:effectLst/>
                  <a:latin typeface="Times New Roman" panose="02020603050405020304" pitchFamily="18" charset="0"/>
                  <a:cs typeface="Times New Roman" panose="02020603050405020304" pitchFamily="18" charset="0"/>
                </a:rPr>
                <a:t>Shuzhe Sh</a:t>
              </a:r>
              <a:r>
                <a:rPr lang="en" altLang="zh-CN" sz="1200" b="0" i="0" u="none" strike="noStrike" dirty="0">
                  <a:effectLst/>
                  <a:latin typeface="Times New Roman" panose="02020603050405020304" pitchFamily="18" charset="0"/>
                  <a:cs typeface="Times New Roman" panose="02020603050405020304" pitchFamily="18" charset="0"/>
                </a:rPr>
                <a:t>i</a:t>
              </a:r>
              <a:r>
                <a:rPr lang="zh-CN" altLang="en-US" sz="1200" dirty="0">
                  <a:latin typeface="Times New Roman" panose="02020603050405020304" pitchFamily="18" charset="0"/>
                  <a:cs typeface="Times New Roman" panose="02020603050405020304" pitchFamily="18" charset="0"/>
                </a:rPr>
                <a:t> </a:t>
              </a:r>
              <a:r>
                <a:rPr lang="en" altLang="zh-CN" sz="1200" b="0" u="none" strike="noStrike" dirty="0">
                  <a:effectLst/>
                  <a:latin typeface="Times New Roman" panose="02020603050405020304" pitchFamily="18" charset="0"/>
                  <a:cs typeface="Times New Roman" panose="02020603050405020304" pitchFamily="18" charset="0"/>
                </a:rPr>
                <a:t>arXiv:2303.15136</a:t>
              </a:r>
              <a:endParaRPr lang="en" altLang="zh-CN" sz="1200" dirty="0">
                <a:latin typeface="Times New Roman" panose="02020603050405020304" pitchFamily="18" charset="0"/>
                <a:cs typeface="Times New Roman" panose="02020603050405020304" pitchFamily="18" charset="0"/>
              </a:endParaRPr>
            </a:p>
            <a:p>
              <a:pPr algn="l"/>
              <a:endParaRPr lang="en" altLang="zh-CN" sz="1200" b="0" i="0" u="none" strike="noStrike" dirty="0">
                <a:effectLst/>
                <a:latin typeface="Times New Roman" panose="02020603050405020304" pitchFamily="18" charset="0"/>
                <a:cs typeface="Times New Roman" panose="02020603050405020304" pitchFamily="18" charset="0"/>
              </a:endParaRPr>
            </a:p>
            <a:p>
              <a:r>
                <a:rPr lang="en" altLang="zh-CN" sz="1200" b="1" i="0" dirty="0">
                  <a:solidFill>
                    <a:srgbClr val="333333"/>
                  </a:solidFill>
                  <a:effectLst/>
                  <a:latin typeface="Times New Roman" panose="02020603050405020304" pitchFamily="18" charset="0"/>
                  <a:cs typeface="Times New Roman" panose="02020603050405020304" pitchFamily="18" charset="0"/>
                </a:rPr>
                <a:t>Phase Transition Study Meets Machine Learning</a:t>
              </a:r>
              <a:r>
                <a:rPr lang="en-US" altLang="zh-CN" sz="1200" dirty="0">
                  <a:solidFill>
                    <a:srgbClr val="333333"/>
                  </a:solidFill>
                  <a:latin typeface="Times New Roman" panose="02020603050405020304" pitchFamily="18" charset="0"/>
                  <a:cs typeface="Times New Roman" panose="02020603050405020304" pitchFamily="18" charset="0"/>
                </a:rPr>
                <a:t>, </a:t>
              </a:r>
              <a:r>
                <a:rPr lang="zh-CN" altLang="en-US" sz="1200" b="0" i="0" dirty="0">
                  <a:solidFill>
                    <a:srgbClr val="333333"/>
                  </a:solidFill>
                  <a:effectLst/>
                  <a:latin typeface="Times New Roman" panose="02020603050405020304" pitchFamily="18" charset="0"/>
                  <a:cs typeface="Times New Roman" panose="02020603050405020304" pitchFamily="18" charset="0"/>
                </a:rPr>
                <a:t> </a:t>
              </a:r>
              <a:r>
                <a:rPr lang="en" altLang="zh-CN" sz="1200" b="0" i="0" dirty="0">
                  <a:solidFill>
                    <a:srgbClr val="333333"/>
                  </a:solidFill>
                  <a:effectLst/>
                  <a:latin typeface="Times New Roman" panose="02020603050405020304" pitchFamily="18" charset="0"/>
                  <a:cs typeface="Times New Roman" panose="02020603050405020304" pitchFamily="18" charset="0"/>
                </a:rPr>
                <a:t>Yu-Gang Ma </a:t>
              </a:r>
              <a:r>
                <a:rPr lang="en-US" altLang="zh-CN" sz="1200" b="0" i="0" dirty="0">
                  <a:solidFill>
                    <a:srgbClr val="333333"/>
                  </a:solidFill>
                  <a:effectLst/>
                  <a:latin typeface="Times New Roman" panose="02020603050405020304" pitchFamily="18" charset="0"/>
                  <a:cs typeface="Times New Roman" panose="02020603050405020304" pitchFamily="18" charset="0"/>
                </a:rPr>
                <a:t>, </a:t>
              </a:r>
              <a:r>
                <a:rPr lang="en" altLang="zh-CN" sz="1200" b="0" i="0" dirty="0">
                  <a:solidFill>
                    <a:srgbClr val="333333"/>
                  </a:solidFill>
                  <a:effectLst/>
                  <a:latin typeface="Times New Roman" panose="02020603050405020304" pitchFamily="18" charset="0"/>
                  <a:cs typeface="Times New Roman" panose="02020603050405020304" pitchFamily="18" charset="0"/>
                </a:rPr>
                <a:t>Long-Gang Pang</a:t>
              </a:r>
              <a:r>
                <a:rPr lang="zh-CN" altLang="en-US" sz="1200" b="0" i="0" dirty="0">
                  <a:solidFill>
                    <a:srgbClr val="333333"/>
                  </a:solidFill>
                  <a:effectLst/>
                  <a:latin typeface="Times New Roman" panose="02020603050405020304" pitchFamily="18" charset="0"/>
                  <a:cs typeface="Times New Roman" panose="02020603050405020304" pitchFamily="18" charset="0"/>
                </a:rPr>
                <a:t> </a:t>
              </a:r>
              <a:r>
                <a:rPr lang="en-US" altLang="zh-CN" sz="1200" b="0" i="0" dirty="0">
                  <a:solidFill>
                    <a:srgbClr val="333333"/>
                  </a:solidFill>
                  <a:effectLst/>
                  <a:latin typeface="Times New Roman" panose="02020603050405020304" pitchFamily="18" charset="0"/>
                  <a:cs typeface="Times New Roman" panose="02020603050405020304" pitchFamily="18" charset="0"/>
                </a:rPr>
                <a:t>, </a:t>
              </a:r>
              <a:r>
                <a:rPr lang="en" altLang="zh-CN" sz="1200" b="0" i="0" dirty="0">
                  <a:solidFill>
                    <a:srgbClr val="333333"/>
                  </a:solidFill>
                  <a:effectLst/>
                  <a:latin typeface="Times New Roman" panose="02020603050405020304" pitchFamily="18" charset="0"/>
                  <a:cs typeface="Times New Roman" panose="02020603050405020304" pitchFamily="18" charset="0"/>
                </a:rPr>
                <a:t>Rui Wang and Kai Zhou </a:t>
              </a:r>
              <a:r>
                <a:rPr lang="zh-CN" altLang="en-US" sz="1200" b="0" i="0" dirty="0">
                  <a:solidFill>
                    <a:srgbClr val="333333"/>
                  </a:solidFill>
                  <a:effectLst/>
                  <a:latin typeface="Times New Roman" panose="02020603050405020304" pitchFamily="18" charset="0"/>
                  <a:cs typeface="Times New Roman" panose="02020603050405020304" pitchFamily="18" charset="0"/>
                </a:rPr>
                <a:t> </a:t>
              </a:r>
              <a:r>
                <a:rPr lang="en" altLang="zh-CN" sz="1200" b="0" i="0" dirty="0">
                  <a:solidFill>
                    <a:srgbClr val="333333"/>
                  </a:solidFill>
                  <a:effectLst/>
                  <a:latin typeface="Times New Roman" panose="02020603050405020304" pitchFamily="18" charset="0"/>
                  <a:cs typeface="Times New Roman" panose="02020603050405020304" pitchFamily="18" charset="0"/>
                </a:rPr>
                <a:t>2023 </a:t>
              </a:r>
              <a:r>
                <a:rPr lang="en" altLang="zh-CN" sz="1200" b="0" i="1" dirty="0">
                  <a:solidFill>
                    <a:srgbClr val="333333"/>
                  </a:solidFill>
                  <a:effectLst/>
                  <a:latin typeface="Times New Roman" panose="02020603050405020304" pitchFamily="18" charset="0"/>
                  <a:cs typeface="Times New Roman" panose="02020603050405020304" pitchFamily="18" charset="0"/>
                </a:rPr>
                <a:t>Chinese Phys. Lett.</a:t>
              </a:r>
              <a:r>
                <a:rPr lang="en" altLang="zh-CN" sz="1200" i="0" dirty="0">
                  <a:solidFill>
                    <a:srgbClr val="333333"/>
                  </a:solidFill>
                  <a:effectLst/>
                  <a:latin typeface="Times New Roman" panose="02020603050405020304" pitchFamily="18" charset="0"/>
                  <a:cs typeface="Times New Roman" panose="02020603050405020304" pitchFamily="18" charset="0"/>
                </a:rPr>
                <a:t> 40 122101</a:t>
              </a:r>
            </a:p>
            <a:p>
              <a:pPr algn="l"/>
              <a:r>
                <a:rPr lang="zh-CN" altLang="en-US" dirty="0">
                  <a:latin typeface="Lucida Grande" panose="020B0600040502020204" pitchFamily="34" charset="0"/>
                </a:rPr>
                <a:t> </a:t>
              </a:r>
              <a:r>
                <a:rPr lang="zh-CN" altLang="en-US" b="0" i="0" u="none" strike="noStrike" dirty="0">
                  <a:effectLst/>
                  <a:latin typeface="Lucida Grande" panose="020B0600040502020204" pitchFamily="34" charset="0"/>
                </a:rPr>
                <a:t> </a:t>
              </a:r>
              <a:endParaRPr lang="en" altLang="zh-CN" b="1" i="0" dirty="0">
                <a:solidFill>
                  <a:srgbClr val="000000"/>
                </a:solidFill>
                <a:effectLst/>
                <a:latin typeface="Lucida Grande" panose="020B0600040502020204" pitchFamily="34" charset="0"/>
              </a:endParaRPr>
            </a:p>
          </p:txBody>
        </p:sp>
        <p:sp>
          <p:nvSpPr>
            <p:cNvPr id="4" name="文本框 3">
              <a:extLst>
                <a:ext uri="{FF2B5EF4-FFF2-40B4-BE49-F238E27FC236}">
                  <a16:creationId xmlns:a16="http://schemas.microsoft.com/office/drawing/2014/main" id="{D606AE1A-7DC6-474A-A518-5CF06D011226}"/>
                </a:ext>
              </a:extLst>
            </p:cNvPr>
            <p:cNvSpPr txBox="1"/>
            <p:nvPr/>
          </p:nvSpPr>
          <p:spPr>
            <a:xfrm>
              <a:off x="1080523" y="4959558"/>
              <a:ext cx="4896723" cy="369332"/>
            </a:xfrm>
            <a:prstGeom prst="rect">
              <a:avLst/>
            </a:prstGeom>
            <a:noFill/>
          </p:spPr>
          <p:txBody>
            <a:bodyPr wrap="square" rtlCol="0">
              <a:spAutoFit/>
            </a:bodyPr>
            <a:lstStyle/>
            <a:p>
              <a:r>
                <a:rPr kumimoji="1" lang="en-US" altLang="zh-CN" b="1" dirty="0">
                  <a:solidFill>
                    <a:schemeClr val="accent6">
                      <a:lumMod val="75000"/>
                    </a:schemeClr>
                  </a:solidFill>
                  <a:latin typeface="Times New Roman" panose="02020603050405020304" pitchFamily="18" charset="0"/>
                  <a:cs typeface="Times New Roman" panose="02020603050405020304" pitchFamily="18" charset="0"/>
                </a:rPr>
                <a:t>Heavy ion collision  &amp;&amp;  Machine learning:</a:t>
              </a:r>
              <a:endParaRPr kumimoji="1" lang="zh-CN" altLang="en-US" b="1" dirty="0">
                <a:solidFill>
                  <a:schemeClr val="accent6">
                    <a:lumMod val="75000"/>
                  </a:schemeClr>
                </a:solidFill>
                <a:latin typeface="Times New Roman" panose="02020603050405020304" pitchFamily="18" charset="0"/>
                <a:cs typeface="Times New Roman" panose="02020603050405020304" pitchFamily="18" charset="0"/>
              </a:endParaRPr>
            </a:p>
          </p:txBody>
        </p:sp>
      </p:grpSp>
      <p:pic>
        <p:nvPicPr>
          <p:cNvPr id="10" name="图片 9">
            <a:extLst>
              <a:ext uri="{FF2B5EF4-FFF2-40B4-BE49-F238E27FC236}">
                <a16:creationId xmlns:a16="http://schemas.microsoft.com/office/drawing/2014/main" id="{F0B0F057-AEAB-F845-9F62-F48EC49BBEDD}"/>
              </a:ext>
            </a:extLst>
          </p:cNvPr>
          <p:cNvPicPr>
            <a:picLocks noChangeAspect="1"/>
          </p:cNvPicPr>
          <p:nvPr/>
        </p:nvPicPr>
        <p:blipFill>
          <a:blip r:embed="rId9"/>
          <a:stretch>
            <a:fillRect/>
          </a:stretch>
        </p:blipFill>
        <p:spPr>
          <a:xfrm>
            <a:off x="6357056" y="978302"/>
            <a:ext cx="5189071" cy="3213100"/>
          </a:xfrm>
          <a:prstGeom prst="rect">
            <a:avLst/>
          </a:prstGeom>
        </p:spPr>
      </p:pic>
      <p:sp>
        <p:nvSpPr>
          <p:cNvPr id="3" name="文本框 2">
            <a:extLst>
              <a:ext uri="{FF2B5EF4-FFF2-40B4-BE49-F238E27FC236}">
                <a16:creationId xmlns:a16="http://schemas.microsoft.com/office/drawing/2014/main" id="{CD50EEB3-847A-024D-9712-2D38D8CD169E}"/>
              </a:ext>
            </a:extLst>
          </p:cNvPr>
          <p:cNvSpPr txBox="1"/>
          <p:nvPr/>
        </p:nvSpPr>
        <p:spPr>
          <a:xfrm>
            <a:off x="3454280" y="659641"/>
            <a:ext cx="1670970" cy="338554"/>
          </a:xfrm>
          <a:prstGeom prst="rect">
            <a:avLst/>
          </a:prstGeom>
          <a:noFill/>
        </p:spPr>
        <p:txBody>
          <a:bodyPr wrap="none" rtlCol="0">
            <a:spAutoFit/>
          </a:bodyPr>
          <a:lstStyle/>
          <a:p>
            <a:r>
              <a:rPr kumimoji="1" lang="en-US" altLang="zh-CN" sz="1600" b="1" dirty="0">
                <a:solidFill>
                  <a:srgbClr val="0070C0"/>
                </a:solidFill>
                <a:latin typeface="Microsoft YaHei" panose="020B0503020204020204" pitchFamily="34" charset="-122"/>
                <a:ea typeface="Microsoft YaHei" panose="020B0503020204020204" pitchFamily="34" charset="-122"/>
              </a:rPr>
              <a:t>collective flow</a:t>
            </a:r>
            <a:endParaRPr kumimoji="1" lang="zh-CN" altLang="en-US" sz="1600" b="1" dirty="0">
              <a:solidFill>
                <a:srgbClr val="0070C0"/>
              </a:solidFill>
              <a:latin typeface="Microsoft YaHei" panose="020B0503020204020204" pitchFamily="34" charset="-122"/>
              <a:ea typeface="Microsoft YaHei" panose="020B0503020204020204" pitchFamily="34" charset="-122"/>
            </a:endParaRPr>
          </a:p>
        </p:txBody>
      </p:sp>
      <p:sp>
        <p:nvSpPr>
          <p:cNvPr id="6" name="文本框 5">
            <a:extLst>
              <a:ext uri="{FF2B5EF4-FFF2-40B4-BE49-F238E27FC236}">
                <a16:creationId xmlns:a16="http://schemas.microsoft.com/office/drawing/2014/main" id="{F76E90F8-734F-C343-8592-6BB9E5326C99}"/>
              </a:ext>
            </a:extLst>
          </p:cNvPr>
          <p:cNvSpPr txBox="1"/>
          <p:nvPr/>
        </p:nvSpPr>
        <p:spPr>
          <a:xfrm>
            <a:off x="6559845" y="4328595"/>
            <a:ext cx="4365362" cy="646331"/>
          </a:xfrm>
          <a:prstGeom prst="rect">
            <a:avLst/>
          </a:prstGeom>
          <a:noFill/>
        </p:spPr>
        <p:txBody>
          <a:bodyPr wrap="none" rtlCol="0">
            <a:spAutoFit/>
          </a:bodyPr>
          <a:lstStyle/>
          <a:p>
            <a:r>
              <a:rPr kumimoji="1" lang="en-US" altLang="zh-CN" b="1" dirty="0">
                <a:solidFill>
                  <a:srgbClr val="FF0000"/>
                </a:solidFill>
                <a:latin typeface="Times New Roman" panose="02020603050405020304" pitchFamily="18" charset="0"/>
                <a:cs typeface="Times New Roman" panose="02020603050405020304" pitchFamily="18" charset="0"/>
              </a:rPr>
              <a:t>Can ML serves as a mechanism identifier?</a:t>
            </a:r>
          </a:p>
          <a:p>
            <a:pPr algn="ctr"/>
            <a:r>
              <a:rPr kumimoji="1" lang="en-US" altLang="zh-CN" b="1" dirty="0">
                <a:solidFill>
                  <a:srgbClr val="FF0000"/>
                </a:solidFill>
                <a:latin typeface="Times New Roman" panose="02020603050405020304" pitchFamily="18" charset="0"/>
                <a:cs typeface="Times New Roman" panose="02020603050405020304" pitchFamily="18" charset="0"/>
              </a:rPr>
              <a:t>Find event by event discrepancy </a:t>
            </a:r>
            <a:endParaRPr kumimoji="1" lang="zh-CN" altLang="en-US" b="1" dirty="0">
              <a:solidFill>
                <a:srgbClr val="FF0000"/>
              </a:solidFill>
              <a:latin typeface="Times New Roman" panose="02020603050405020304" pitchFamily="18" charset="0"/>
              <a:cs typeface="Times New Roman" panose="02020603050405020304" pitchFamily="18" charset="0"/>
            </a:endParaRPr>
          </a:p>
        </p:txBody>
      </p:sp>
      <p:pic>
        <p:nvPicPr>
          <p:cNvPr id="23" name="图片 22">
            <a:extLst>
              <a:ext uri="{FF2B5EF4-FFF2-40B4-BE49-F238E27FC236}">
                <a16:creationId xmlns:a16="http://schemas.microsoft.com/office/drawing/2014/main" id="{44EC51E5-2216-8D46-8CEA-0334CF5F5D71}"/>
              </a:ext>
            </a:extLst>
          </p:cNvPr>
          <p:cNvPicPr>
            <a:picLocks noChangeAspect="1"/>
          </p:cNvPicPr>
          <p:nvPr/>
        </p:nvPicPr>
        <p:blipFill rotWithShape="1">
          <a:blip r:embed="rId10">
            <a:extLst>
              <a:ext uri="{28A0092B-C50C-407E-A947-70E740481C1C}">
                <a14:useLocalDpi xmlns:a14="http://schemas.microsoft.com/office/drawing/2010/main" val="0"/>
              </a:ext>
            </a:extLst>
          </a:blip>
          <a:srcRect l="36484" t="41470" r="39141" b="40447"/>
          <a:stretch/>
        </p:blipFill>
        <p:spPr>
          <a:xfrm>
            <a:off x="9220200" y="0"/>
            <a:ext cx="2971800" cy="1009650"/>
          </a:xfrm>
          <a:prstGeom prst="rect">
            <a:avLst/>
          </a:prstGeom>
        </p:spPr>
      </p:pic>
      <p:sp>
        <p:nvSpPr>
          <p:cNvPr id="18" name="灯片编号占位符 17">
            <a:extLst>
              <a:ext uri="{FF2B5EF4-FFF2-40B4-BE49-F238E27FC236}">
                <a16:creationId xmlns:a16="http://schemas.microsoft.com/office/drawing/2014/main" id="{F62530A7-E8A7-8245-AB81-49A708DF6655}"/>
              </a:ext>
            </a:extLst>
          </p:cNvPr>
          <p:cNvSpPr>
            <a:spLocks noGrp="1"/>
          </p:cNvSpPr>
          <p:nvPr>
            <p:ph type="sldNum" sz="quarter" idx="12"/>
          </p:nvPr>
        </p:nvSpPr>
        <p:spPr/>
        <p:txBody>
          <a:bodyPr/>
          <a:lstStyle/>
          <a:p>
            <a:fld id="{AF93037D-21AC-A647-B0EB-F65069DC0BD1}" type="slidenum">
              <a:rPr kumimoji="1" lang="zh-CN" altLang="en-US" smtClean="0"/>
              <a:t>4</a:t>
            </a:fld>
            <a:endParaRPr kumimoji="1" lang="zh-CN" altLang="en-US"/>
          </a:p>
        </p:txBody>
      </p:sp>
      <p:sp>
        <p:nvSpPr>
          <p:cNvPr id="24" name="页脚占位符 2">
            <a:extLst>
              <a:ext uri="{FF2B5EF4-FFF2-40B4-BE49-F238E27FC236}">
                <a16:creationId xmlns:a16="http://schemas.microsoft.com/office/drawing/2014/main" id="{1E8711D3-E90B-5845-A82C-7F16E1B53873}"/>
              </a:ext>
            </a:extLst>
          </p:cNvPr>
          <p:cNvSpPr txBox="1">
            <a:spLocks/>
          </p:cNvSpPr>
          <p:nvPr/>
        </p:nvSpPr>
        <p:spPr>
          <a:xfrm>
            <a:off x="0" y="6356350"/>
            <a:ext cx="1660072"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 altLang="zh-CN" dirty="0"/>
              <a:t>Shuang Guo</a:t>
            </a:r>
            <a:endParaRPr kumimoji="1" lang="zh-CN" altLang="en-US" dirty="0"/>
          </a:p>
        </p:txBody>
      </p:sp>
    </p:spTree>
    <p:extLst>
      <p:ext uri="{BB962C8B-B14F-4D97-AF65-F5344CB8AC3E}">
        <p14:creationId xmlns:p14="http://schemas.microsoft.com/office/powerpoint/2010/main" val="2278578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828F53AB-15DD-9A43-AD31-976A4DC2E1D8}"/>
              </a:ext>
            </a:extLst>
          </p:cNvPr>
          <p:cNvGrpSpPr/>
          <p:nvPr/>
        </p:nvGrpSpPr>
        <p:grpSpPr>
          <a:xfrm>
            <a:off x="868334" y="1297190"/>
            <a:ext cx="4910674" cy="4653165"/>
            <a:chOff x="917778" y="1967522"/>
            <a:chExt cx="4994504" cy="4734752"/>
          </a:xfrm>
        </p:grpSpPr>
        <p:pic>
          <p:nvPicPr>
            <p:cNvPr id="13" name="图片 12">
              <a:extLst>
                <a:ext uri="{FF2B5EF4-FFF2-40B4-BE49-F238E27FC236}">
                  <a16:creationId xmlns:a16="http://schemas.microsoft.com/office/drawing/2014/main" id="{6311D25C-F9D8-044F-A93F-8EAFCD5F204C}"/>
                </a:ext>
              </a:extLst>
            </p:cNvPr>
            <p:cNvPicPr>
              <a:picLocks noChangeAspect="1"/>
            </p:cNvPicPr>
            <p:nvPr/>
          </p:nvPicPr>
          <p:blipFill>
            <a:blip r:embed="rId3"/>
            <a:stretch>
              <a:fillRect/>
            </a:stretch>
          </p:blipFill>
          <p:spPr>
            <a:xfrm>
              <a:off x="917778" y="1967522"/>
              <a:ext cx="4994504" cy="4370191"/>
            </a:xfrm>
            <a:prstGeom prst="rect">
              <a:avLst/>
            </a:prstGeom>
          </p:spPr>
        </p:pic>
        <p:sp>
          <p:nvSpPr>
            <p:cNvPr id="14" name="矩形 13">
              <a:extLst>
                <a:ext uri="{FF2B5EF4-FFF2-40B4-BE49-F238E27FC236}">
                  <a16:creationId xmlns:a16="http://schemas.microsoft.com/office/drawing/2014/main" id="{59374EB3-77FF-4A4A-98E8-D988ACDCF53C}"/>
                </a:ext>
              </a:extLst>
            </p:cNvPr>
            <p:cNvSpPr/>
            <p:nvPr/>
          </p:nvSpPr>
          <p:spPr>
            <a:xfrm>
              <a:off x="2059975" y="6420418"/>
              <a:ext cx="2902871" cy="281856"/>
            </a:xfrm>
            <a:prstGeom prst="rect">
              <a:avLst/>
            </a:prstGeom>
          </p:spPr>
          <p:txBody>
            <a:bodyPr wrap="square">
              <a:spAutoFit/>
            </a:bodyPr>
            <a:lstStyle/>
            <a:p>
              <a:r>
                <a:rPr lang="en-US" altLang="zh-CN" sz="1200" dirty="0">
                  <a:solidFill>
                    <a:schemeClr val="bg2">
                      <a:lumMod val="75000"/>
                    </a:schemeClr>
                  </a:solidFill>
                  <a:latin typeface="Times-Roman"/>
                </a:rPr>
                <a:t>PHYSICAL REVIEW C </a:t>
              </a:r>
              <a:r>
                <a:rPr lang="en-US" altLang="zh-CN" sz="1200" b="1" dirty="0">
                  <a:solidFill>
                    <a:schemeClr val="bg2">
                      <a:lumMod val="75000"/>
                    </a:schemeClr>
                  </a:solidFill>
                  <a:latin typeface="Times-Bold"/>
                </a:rPr>
                <a:t>72</a:t>
              </a:r>
              <a:r>
                <a:rPr lang="en-US" altLang="zh-CN" sz="1200" dirty="0">
                  <a:solidFill>
                    <a:schemeClr val="bg2">
                      <a:lumMod val="75000"/>
                    </a:schemeClr>
                  </a:solidFill>
                  <a:latin typeface="Times-Roman"/>
                </a:rPr>
                <a:t>, 064901 (2005)</a:t>
              </a:r>
              <a:r>
                <a:rPr lang="en-US" altLang="zh-CN" sz="1200" dirty="0">
                  <a:solidFill>
                    <a:schemeClr val="bg2">
                      <a:lumMod val="75000"/>
                    </a:schemeClr>
                  </a:solidFill>
                </a:rPr>
                <a:t> </a:t>
              </a:r>
              <a:endParaRPr lang="zh-CN" altLang="en-US" sz="1200" dirty="0">
                <a:solidFill>
                  <a:schemeClr val="bg2">
                    <a:lumMod val="75000"/>
                  </a:schemeClr>
                </a:solidFill>
              </a:endParaRPr>
            </a:p>
          </p:txBody>
        </p:sp>
      </p:grpSp>
      <p:grpSp>
        <p:nvGrpSpPr>
          <p:cNvPr id="2" name="组合 1">
            <a:extLst>
              <a:ext uri="{FF2B5EF4-FFF2-40B4-BE49-F238E27FC236}">
                <a16:creationId xmlns:a16="http://schemas.microsoft.com/office/drawing/2014/main" id="{02F3A56F-94E4-0A44-A24F-4B15114FB6D6}"/>
              </a:ext>
            </a:extLst>
          </p:cNvPr>
          <p:cNvGrpSpPr/>
          <p:nvPr/>
        </p:nvGrpSpPr>
        <p:grpSpPr>
          <a:xfrm>
            <a:off x="5779008" y="1887704"/>
            <a:ext cx="6412991" cy="4401205"/>
            <a:chOff x="6289215" y="2074900"/>
            <a:chExt cx="5780864" cy="4401205"/>
          </a:xfrm>
        </p:grpSpPr>
        <p:sp>
          <p:nvSpPr>
            <p:cNvPr id="17" name="文本框 16">
              <a:extLst>
                <a:ext uri="{FF2B5EF4-FFF2-40B4-BE49-F238E27FC236}">
                  <a16:creationId xmlns:a16="http://schemas.microsoft.com/office/drawing/2014/main" id="{BB809289-F1E7-6C4E-8A78-81BE5836EFFC}"/>
                </a:ext>
              </a:extLst>
            </p:cNvPr>
            <p:cNvSpPr txBox="1"/>
            <p:nvPr/>
          </p:nvSpPr>
          <p:spPr>
            <a:xfrm>
              <a:off x="6289215" y="3080710"/>
              <a:ext cx="5780864" cy="461665"/>
            </a:xfrm>
            <a:prstGeom prst="rect">
              <a:avLst/>
            </a:prstGeom>
            <a:noFill/>
          </p:spPr>
          <p:txBody>
            <a:bodyPr wrap="square">
              <a:spAutoFit/>
            </a:bodyPr>
            <a:lstStyle/>
            <a:p>
              <a:endParaRPr lang="en-US" altLang="zh-CN" sz="2400"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9A373596-AB7A-9B4E-A719-B2440CDF6E0E}"/>
                </a:ext>
              </a:extLst>
            </p:cNvPr>
            <p:cNvSpPr txBox="1"/>
            <p:nvPr/>
          </p:nvSpPr>
          <p:spPr>
            <a:xfrm>
              <a:off x="6289215" y="2074900"/>
              <a:ext cx="5532811"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2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Four processes: </a:t>
              </a:r>
              <a:r>
                <a:rPr lang="en" altLang="zh-CN" sz="2000" b="1"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I</a:t>
              </a:r>
              <a:r>
                <a:rPr kumimoji="0" lang="en" altLang="zh-CN" sz="2000" b="1" i="0" u="none" strike="noStrike" kern="1200" cap="none" spc="0" normalizeH="0" baseline="0" noProof="0" dirty="0" err="1">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nitial</a:t>
              </a:r>
              <a:r>
                <a:rPr kumimoji="0" lang="en" altLang="zh-CN" sz="2000" b="1"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 state, </a:t>
              </a:r>
              <a:r>
                <a:rPr lang="en" altLang="zh-CN" sz="2000" b="1"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P</a:t>
              </a:r>
              <a:r>
                <a:rPr kumimoji="0" lang="en" altLang="zh-CN" sz="2000" b="1" i="0" u="none" strike="noStrike" kern="1200" cap="none" spc="0" normalizeH="0" baseline="0" noProof="0" dirty="0" err="1">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arton</a:t>
              </a:r>
              <a:r>
                <a:rPr kumimoji="0" lang="en" altLang="zh-CN" sz="2000" b="1"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 cascade, </a:t>
              </a:r>
              <a:r>
                <a:rPr lang="en" altLang="zh-CN" sz="2000" b="1"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H</a:t>
              </a:r>
              <a:r>
                <a:rPr kumimoji="0" lang="en" altLang="zh-CN" sz="2000" b="1" i="0" u="none" strike="noStrike" kern="1200" cap="none" spc="0" normalizeH="0" baseline="0" noProof="0" dirty="0" err="1">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adronization</a:t>
              </a:r>
              <a:r>
                <a:rPr lang="en" altLang="zh-CN" sz="2000" b="1"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 H</a:t>
              </a:r>
              <a:r>
                <a:rPr kumimoji="0" lang="en" altLang="zh-CN" sz="2000" b="1" i="0" u="none" strike="noStrike" kern="1200" cap="none" spc="0" normalizeH="0" baseline="0" noProof="0" dirty="0" err="1">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adronic</a:t>
              </a:r>
              <a:r>
                <a:rPr kumimoji="0" lang="en" altLang="zh-CN" sz="2000" b="1"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r>
                <a:rPr kumimoji="0" lang="en" altLang="zh-CN" sz="2000" b="1" i="0" u="none" strike="noStrike" kern="1200" cap="none" spc="0" normalizeH="0" baseline="0" noProof="0" dirty="0" err="1">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rescatterings</a:t>
              </a:r>
              <a:r>
                <a:rPr kumimoji="0" lang="en" altLang="zh-CN" sz="2000" b="1"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p>
            <a:p>
              <a:pPr>
                <a:defRPr/>
              </a:pPr>
              <a:endParaRPr lang="en" altLang="zh-CN" sz="2000" b="0" i="0" dirty="0">
                <a:effectLst/>
                <a:latin typeface="Times New Roman" panose="02020603050405020304" pitchFamily="18" charset="0"/>
                <a:cs typeface="Times New Roman" panose="02020603050405020304" pitchFamily="18" charset="0"/>
              </a:endParaRPr>
            </a:p>
            <a:p>
              <a:pPr marL="342900" indent="-342900">
                <a:buFont typeface="Wingdings" pitchFamily="2" charset="2"/>
                <a:buChar char="p"/>
                <a:defRPr/>
              </a:pPr>
              <a:r>
                <a:rPr lang="en" altLang="zh-CN" sz="2000" b="0" i="0" dirty="0">
                  <a:effectLst/>
                  <a:latin typeface="Times New Roman" panose="02020603050405020304" pitchFamily="18" charset="0"/>
                  <a:cs typeface="Times New Roman" panose="02020603050405020304" pitchFamily="18" charset="0"/>
                </a:rPr>
                <a:t>Well describe collective flow in </a:t>
              </a:r>
              <a:r>
                <a:rPr lang="en" altLang="zh-CN" sz="2000" b="1" i="0" dirty="0">
                  <a:effectLst/>
                  <a:latin typeface="Times New Roman" panose="02020603050405020304" pitchFamily="18" charset="0"/>
                  <a:cs typeface="Times New Roman" panose="02020603050405020304" pitchFamily="18" charset="0"/>
                </a:rPr>
                <a:t>both large and small colliding system</a:t>
              </a:r>
              <a:r>
                <a:rPr lang="en-US" altLang="zh-CN" sz="2000" b="1" dirty="0">
                  <a:latin typeface="Times New Roman" panose="02020603050405020304" pitchFamily="18" charset="0"/>
                  <a:cs typeface="Times New Roman" panose="02020603050405020304" pitchFamily="18" charset="0"/>
                </a:rPr>
                <a:t>s</a:t>
              </a:r>
              <a:r>
                <a:rPr lang="en-US" altLang="zh-CN" sz="2000" dirty="0">
                  <a:latin typeface="Times New Roman" panose="02020603050405020304" pitchFamily="18" charset="0"/>
                  <a:cs typeface="Times New Roman" panose="02020603050405020304" pitchFamily="18" charset="0"/>
                </a:rPr>
                <a:t>.</a:t>
              </a:r>
            </a:p>
            <a:p>
              <a:pPr>
                <a:defRPr/>
              </a:pPr>
              <a:endParaRPr lang="en-US" altLang="zh-CN" sz="2000" dirty="0">
                <a:latin typeface="Times New Roman" panose="02020603050405020304" pitchFamily="18" charset="0"/>
                <a:cs typeface="Times New Roman" panose="02020603050405020304" pitchFamily="18" charset="0"/>
              </a:endParaRPr>
            </a:p>
            <a:p>
              <a:pPr>
                <a:defRPr/>
              </a:pPr>
              <a:endParaRPr lang="en-US" altLang="zh-CN" sz="2000" dirty="0">
                <a:latin typeface="Times New Roman" panose="02020603050405020304" pitchFamily="18" charset="0"/>
                <a:cs typeface="Times New Roman" panose="02020603050405020304" pitchFamily="18" charset="0"/>
              </a:endParaRPr>
            </a:p>
            <a:p>
              <a:pPr marL="342900" indent="-342900">
                <a:buFont typeface="Wingdings" pitchFamily="2" charset="2"/>
                <a:buChar char="p"/>
              </a:pPr>
              <a:r>
                <a:rPr lang="en-US" altLang="zh-CN" sz="2000" dirty="0">
                  <a:solidFill>
                    <a:srgbClr val="FF0000"/>
                  </a:solidFill>
                  <a:latin typeface="Times New Roman" panose="02020603050405020304" pitchFamily="18" charset="0"/>
                  <a:cs typeface="Times New Roman" panose="02020603050405020304" pitchFamily="18" charset="0"/>
                </a:rPr>
                <a:t>In ZPC : </a:t>
              </a:r>
              <a:r>
                <a:rPr lang="en-US" altLang="zh-CN" sz="2000" dirty="0" err="1">
                  <a:solidFill>
                    <a:srgbClr val="FF0000"/>
                  </a:solidFill>
                  <a:latin typeface="Times New Roman" panose="02020603050405020304" pitchFamily="18" charset="0"/>
                  <a:cs typeface="Times New Roman" panose="02020603050405020304" pitchFamily="18" charset="0"/>
                </a:rPr>
                <a:t>parton</a:t>
              </a:r>
              <a:r>
                <a:rPr lang="en-US" altLang="zh-CN" sz="2000" dirty="0">
                  <a:solidFill>
                    <a:srgbClr val="FF0000"/>
                  </a:solidFill>
                  <a:latin typeface="Times New Roman" panose="02020603050405020304" pitchFamily="18" charset="0"/>
                  <a:cs typeface="Times New Roman" panose="02020603050405020304" pitchFamily="18" charset="0"/>
                </a:rPr>
                <a:t> cross section  </a:t>
              </a:r>
              <a:r>
                <a:rPr lang="en-US" altLang="zh-CN" sz="2000" dirty="0">
                  <a:solidFill>
                    <a:srgbClr val="FF0000"/>
                  </a:solidFill>
                  <a:latin typeface="Times New Roman" panose="02020603050405020304" pitchFamily="18" charset="0"/>
                  <a:cs typeface="Times New Roman" panose="02020603050405020304" pitchFamily="18" charset="0"/>
                  <a:sym typeface="Wingdings" pitchFamily="2" charset="2"/>
                </a:rPr>
                <a:t> collection flow</a:t>
              </a:r>
            </a:p>
            <a:p>
              <a:endParaRPr lang="en-US" altLang="zh-CN" sz="2000" dirty="0">
                <a:solidFill>
                  <a:srgbClr val="FF0000"/>
                </a:solidFill>
                <a:latin typeface="Times New Roman" panose="02020603050405020304" pitchFamily="18" charset="0"/>
                <a:cs typeface="Times New Roman" panose="02020603050405020304" pitchFamily="18" charset="0"/>
                <a:sym typeface="Wingdings" pitchFamily="2" charset="2"/>
              </a:endParaRPr>
            </a:p>
            <a:p>
              <a:pPr marL="342900" indent="-342900">
                <a:buFont typeface="Wingdings" pitchFamily="2" charset="2"/>
                <a:buChar char="p"/>
              </a:pPr>
              <a:endParaRPr lang="en-US" altLang="zh-CN" sz="2000" dirty="0">
                <a:solidFill>
                  <a:srgbClr val="FF0000"/>
                </a:solidFill>
                <a:latin typeface="Times New Roman" panose="02020603050405020304" pitchFamily="18" charset="0"/>
                <a:cs typeface="Times New Roman" panose="02020603050405020304" pitchFamily="18" charset="0"/>
                <a:sym typeface="Wingdings" pitchFamily="2" charset="2"/>
              </a:endParaRPr>
            </a:p>
            <a:p>
              <a:pPr marL="342900" indent="-342900">
                <a:buFont typeface="Wingdings" pitchFamily="2" charset="2"/>
                <a:buChar char="p"/>
              </a:pPr>
              <a:r>
                <a:rPr lang="en-US" altLang="zh-CN" sz="2000" dirty="0">
                  <a:latin typeface="Times New Roman" panose="02020603050405020304" pitchFamily="18" charset="0"/>
                  <a:cs typeface="Times New Roman" panose="02020603050405020304" pitchFamily="18" charset="0"/>
                </a:rPr>
                <a:t>A</a:t>
              </a:r>
              <a:r>
                <a:rPr lang="en-US" altLang="zh-CN" sz="2000" b="0" i="0" dirty="0">
                  <a:effectLst/>
                  <a:latin typeface="Times New Roman" panose="02020603050405020304" pitchFamily="18" charset="0"/>
                  <a:cs typeface="Times New Roman" panose="02020603050405020304" pitchFamily="18" charset="0"/>
                </a:rPr>
                <a:t>fter ART : Outputs</a:t>
              </a:r>
              <a:r>
                <a:rPr lang="zh-CN" altLang="en-US" sz="2000" b="0" i="0" dirty="0">
                  <a:effectLst/>
                  <a:latin typeface="Times New Roman" panose="02020603050405020304" pitchFamily="18" charset="0"/>
                  <a:cs typeface="Times New Roman" panose="02020603050405020304" pitchFamily="18" charset="0"/>
                </a:rPr>
                <a:t> </a:t>
              </a:r>
              <a:r>
                <a:rPr lang="en-US" altLang="zh-CN" sz="2000" b="0" i="0" dirty="0">
                  <a:effectLst/>
                  <a:latin typeface="Times New Roman" panose="02020603050405020304" pitchFamily="18" charset="0"/>
                  <a:cs typeface="Times New Roman" panose="02020603050405020304" pitchFamily="18" charset="0"/>
                </a:rPr>
                <a:t>of</a:t>
              </a:r>
              <a:r>
                <a:rPr lang="zh-CN" altLang="en-US" sz="2000" b="0" i="0" dirty="0">
                  <a:effectLst/>
                  <a:latin typeface="Times New Roman" panose="02020603050405020304" pitchFamily="18" charset="0"/>
                  <a:cs typeface="Times New Roman" panose="02020603050405020304" pitchFamily="18" charset="0"/>
                </a:rPr>
                <a:t> </a:t>
              </a:r>
              <a:r>
                <a:rPr lang="en-US" altLang="zh-CN" sz="2000" b="0" i="0" dirty="0">
                  <a:effectLst/>
                  <a:latin typeface="Times New Roman" panose="02020603050405020304" pitchFamily="18" charset="0"/>
                  <a:cs typeface="Times New Roman" panose="02020603050405020304" pitchFamily="18" charset="0"/>
                </a:rPr>
                <a:t>final state particles</a:t>
              </a:r>
              <a:r>
                <a:rPr lang="en-US" altLang="zh-CN" sz="2000" dirty="0">
                  <a:latin typeface="Times New Roman" panose="02020603050405020304" pitchFamily="18" charset="0"/>
                  <a:cs typeface="Times New Roman" panose="02020603050405020304" pitchFamily="18" charset="0"/>
                  <a:sym typeface="Wingdings" pitchFamily="2" charset="2"/>
                </a:rPr>
                <a:t>: (px, </a:t>
              </a:r>
              <a:r>
                <a:rPr lang="en-US" altLang="zh-CN" sz="2000" dirty="0" err="1">
                  <a:latin typeface="Times New Roman" panose="02020603050405020304" pitchFamily="18" charset="0"/>
                  <a:cs typeface="Times New Roman" panose="02020603050405020304" pitchFamily="18" charset="0"/>
                  <a:sym typeface="Wingdings" pitchFamily="2" charset="2"/>
                </a:rPr>
                <a:t>py</a:t>
              </a:r>
              <a:r>
                <a:rPr lang="en-US" altLang="zh-CN" sz="2000" dirty="0">
                  <a:latin typeface="Times New Roman" panose="02020603050405020304" pitchFamily="18" charset="0"/>
                  <a:cs typeface="Times New Roman" panose="02020603050405020304" pitchFamily="18" charset="0"/>
                  <a:sym typeface="Wingdings" pitchFamily="2" charset="2"/>
                </a:rPr>
                <a:t>, </a:t>
              </a:r>
              <a:r>
                <a:rPr lang="en-US" altLang="zh-CN" sz="2000" dirty="0" err="1">
                  <a:latin typeface="Times New Roman" panose="02020603050405020304" pitchFamily="18" charset="0"/>
                  <a:cs typeface="Times New Roman" panose="02020603050405020304" pitchFamily="18" charset="0"/>
                  <a:sym typeface="Wingdings" pitchFamily="2" charset="2"/>
                </a:rPr>
                <a:t>pz</a:t>
              </a:r>
              <a:r>
                <a:rPr lang="en-US" altLang="zh-CN" sz="2000" dirty="0">
                  <a:latin typeface="Times New Roman" panose="02020603050405020304" pitchFamily="18" charset="0"/>
                  <a:cs typeface="Times New Roman" panose="02020603050405020304" pitchFamily="18" charset="0"/>
                  <a:sym typeface="Wingdings" pitchFamily="2" charset="2"/>
                </a:rPr>
                <a:t> ,x, y, z, id, mass, …)</a:t>
              </a:r>
              <a:endParaRPr lang="en-US" altLang="zh-CN" sz="2000" b="0" i="0" dirty="0">
                <a:effectLst/>
                <a:latin typeface="Times New Roman" panose="02020603050405020304" pitchFamily="18" charset="0"/>
                <a:cs typeface="Times New Roman" panose="02020603050405020304" pitchFamily="18" charset="0"/>
              </a:endParaRPr>
            </a:p>
            <a:p>
              <a:pPr>
                <a:defRPr/>
              </a:pPr>
              <a:endParaRPr lang="en-US" altLang="zh-CN" sz="20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sp>
        <p:nvSpPr>
          <p:cNvPr id="15" name="文本框 14">
            <a:extLst>
              <a:ext uri="{FF2B5EF4-FFF2-40B4-BE49-F238E27FC236}">
                <a16:creationId xmlns:a16="http://schemas.microsoft.com/office/drawing/2014/main" id="{3B32D3A7-E876-5C41-BD4A-7C6773D52349}"/>
              </a:ext>
            </a:extLst>
          </p:cNvPr>
          <p:cNvSpPr txBox="1"/>
          <p:nvPr/>
        </p:nvSpPr>
        <p:spPr>
          <a:xfrm>
            <a:off x="3850000" y="652260"/>
            <a:ext cx="4469887" cy="461665"/>
          </a:xfrm>
          <a:prstGeom prst="rect">
            <a:avLst/>
          </a:prstGeom>
          <a:noFill/>
        </p:spPr>
        <p:txBody>
          <a:bodyPr wrap="square" rtlCol="0">
            <a:spAutoFit/>
          </a:bodyPr>
          <a:lstStyle/>
          <a:p>
            <a:pPr algn="ctr"/>
            <a:r>
              <a:rPr kumimoji="1" lang="en-US" altLang="zh-CN" sz="2400" b="1" dirty="0">
                <a:latin typeface="Microsoft YaHei" panose="020B0503020204020204" pitchFamily="34" charset="-122"/>
                <a:ea typeface="Microsoft YaHei" panose="020B0503020204020204" pitchFamily="34" charset="-122"/>
                <a:cs typeface="Times New Roman" panose="02020603050405020304" pitchFamily="18" charset="0"/>
              </a:rPr>
              <a:t>Model--AMPT</a:t>
            </a:r>
            <a:endParaRPr kumimoji="1" lang="zh-CN" altLang="en-US" sz="2400" b="1" dirty="0">
              <a:latin typeface="Microsoft YaHei" panose="020B0503020204020204" pitchFamily="34" charset="-122"/>
              <a:ea typeface="Microsoft YaHei" panose="020B0503020204020204" pitchFamily="34" charset="-122"/>
              <a:cs typeface="Times New Roman" panose="02020603050405020304" pitchFamily="18" charset="0"/>
            </a:endParaRPr>
          </a:p>
        </p:txBody>
      </p:sp>
      <p:pic>
        <p:nvPicPr>
          <p:cNvPr id="18" name="图片 17">
            <a:extLst>
              <a:ext uri="{FF2B5EF4-FFF2-40B4-BE49-F238E27FC236}">
                <a16:creationId xmlns:a16="http://schemas.microsoft.com/office/drawing/2014/main" id="{CC439D6A-D22E-624F-B926-27B27F84D7CE}"/>
              </a:ext>
            </a:extLst>
          </p:cNvPr>
          <p:cNvPicPr>
            <a:picLocks noChangeAspect="1"/>
          </p:cNvPicPr>
          <p:nvPr/>
        </p:nvPicPr>
        <p:blipFill rotWithShape="1">
          <a:blip r:embed="rId4">
            <a:extLst>
              <a:ext uri="{28A0092B-C50C-407E-A947-70E740481C1C}">
                <a14:useLocalDpi xmlns:a14="http://schemas.microsoft.com/office/drawing/2010/main" val="0"/>
              </a:ext>
            </a:extLst>
          </a:blip>
          <a:srcRect l="36484" t="41470" r="39141" b="40447"/>
          <a:stretch/>
        </p:blipFill>
        <p:spPr>
          <a:xfrm>
            <a:off x="9220200" y="0"/>
            <a:ext cx="2971800" cy="1009650"/>
          </a:xfrm>
          <a:prstGeom prst="rect">
            <a:avLst/>
          </a:prstGeom>
        </p:spPr>
      </p:pic>
      <p:sp>
        <p:nvSpPr>
          <p:cNvPr id="9" name="页脚占位符 8">
            <a:extLst>
              <a:ext uri="{FF2B5EF4-FFF2-40B4-BE49-F238E27FC236}">
                <a16:creationId xmlns:a16="http://schemas.microsoft.com/office/drawing/2014/main" id="{8DC16F90-761B-CE48-AF09-27DD952AEE4E}"/>
              </a:ext>
            </a:extLst>
          </p:cNvPr>
          <p:cNvSpPr>
            <a:spLocks noGrp="1"/>
          </p:cNvSpPr>
          <p:nvPr>
            <p:ph type="ftr" sz="quarter" idx="11"/>
          </p:nvPr>
        </p:nvSpPr>
        <p:spPr/>
        <p:txBody>
          <a:bodyPr/>
          <a:lstStyle/>
          <a:p>
            <a:r>
              <a:rPr kumimoji="1" lang="en" altLang="zh-CN"/>
              <a:t>Spicy Glouns 2024 on 0516</a:t>
            </a:r>
            <a:endParaRPr kumimoji="1" lang="zh-CN" altLang="en-US"/>
          </a:p>
        </p:txBody>
      </p:sp>
      <p:sp>
        <p:nvSpPr>
          <p:cNvPr id="10" name="灯片编号占位符 9">
            <a:extLst>
              <a:ext uri="{FF2B5EF4-FFF2-40B4-BE49-F238E27FC236}">
                <a16:creationId xmlns:a16="http://schemas.microsoft.com/office/drawing/2014/main" id="{6FFCCA58-D19F-2240-9DBA-BD5F8344B07A}"/>
              </a:ext>
            </a:extLst>
          </p:cNvPr>
          <p:cNvSpPr>
            <a:spLocks noGrp="1"/>
          </p:cNvSpPr>
          <p:nvPr>
            <p:ph type="sldNum" sz="quarter" idx="12"/>
          </p:nvPr>
        </p:nvSpPr>
        <p:spPr/>
        <p:txBody>
          <a:bodyPr/>
          <a:lstStyle/>
          <a:p>
            <a:fld id="{AF93037D-21AC-A647-B0EB-F65069DC0BD1}" type="slidenum">
              <a:rPr kumimoji="1" lang="zh-CN" altLang="en-US" smtClean="0"/>
              <a:t>5</a:t>
            </a:fld>
            <a:endParaRPr kumimoji="1" lang="zh-CN" altLang="en-US"/>
          </a:p>
        </p:txBody>
      </p:sp>
      <p:sp>
        <p:nvSpPr>
          <p:cNvPr id="16" name="页脚占位符 2">
            <a:extLst>
              <a:ext uri="{FF2B5EF4-FFF2-40B4-BE49-F238E27FC236}">
                <a16:creationId xmlns:a16="http://schemas.microsoft.com/office/drawing/2014/main" id="{D4DE1216-029C-AB47-A9F8-1E06FB41C5C6}"/>
              </a:ext>
            </a:extLst>
          </p:cNvPr>
          <p:cNvSpPr txBox="1">
            <a:spLocks/>
          </p:cNvSpPr>
          <p:nvPr/>
        </p:nvSpPr>
        <p:spPr>
          <a:xfrm>
            <a:off x="0" y="6356350"/>
            <a:ext cx="1660072"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 altLang="zh-CN" dirty="0"/>
              <a:t>Shuang Guo</a:t>
            </a:r>
            <a:endParaRPr kumimoji="1" lang="zh-CN" altLang="en-US" dirty="0"/>
          </a:p>
        </p:txBody>
      </p:sp>
    </p:spTree>
    <p:extLst>
      <p:ext uri="{BB962C8B-B14F-4D97-AF65-F5344CB8AC3E}">
        <p14:creationId xmlns:p14="http://schemas.microsoft.com/office/powerpoint/2010/main" val="2530108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05643D7F-F42F-6641-B526-077C43E0460E}"/>
              </a:ext>
            </a:extLst>
          </p:cNvPr>
          <p:cNvGrpSpPr/>
          <p:nvPr/>
        </p:nvGrpSpPr>
        <p:grpSpPr>
          <a:xfrm>
            <a:off x="568248" y="3334780"/>
            <a:ext cx="10240712" cy="2247321"/>
            <a:chOff x="495269" y="1568120"/>
            <a:chExt cx="10240712" cy="2247321"/>
          </a:xfrm>
        </p:grpSpPr>
        <p:pic>
          <p:nvPicPr>
            <p:cNvPr id="7" name="图片 6">
              <a:extLst>
                <a:ext uri="{FF2B5EF4-FFF2-40B4-BE49-F238E27FC236}">
                  <a16:creationId xmlns:a16="http://schemas.microsoft.com/office/drawing/2014/main" id="{E63FEB61-9CF9-8C47-83FE-7BB922CE4F4F}"/>
                </a:ext>
              </a:extLst>
            </p:cNvPr>
            <p:cNvPicPr>
              <a:picLocks noChangeAspect="1"/>
            </p:cNvPicPr>
            <p:nvPr/>
          </p:nvPicPr>
          <p:blipFill>
            <a:blip r:embed="rId3"/>
            <a:stretch>
              <a:fillRect/>
            </a:stretch>
          </p:blipFill>
          <p:spPr>
            <a:xfrm>
              <a:off x="1452281" y="1568120"/>
              <a:ext cx="9283700" cy="2019300"/>
            </a:xfrm>
            <a:prstGeom prst="rect">
              <a:avLst/>
            </a:prstGeom>
          </p:spPr>
        </p:pic>
        <p:sp>
          <p:nvSpPr>
            <p:cNvPr id="19" name="文本框 18">
              <a:extLst>
                <a:ext uri="{FF2B5EF4-FFF2-40B4-BE49-F238E27FC236}">
                  <a16:creationId xmlns:a16="http://schemas.microsoft.com/office/drawing/2014/main" id="{DDD1FF37-0D34-E546-9E76-1AB6E0D64F06}"/>
                </a:ext>
              </a:extLst>
            </p:cNvPr>
            <p:cNvSpPr txBox="1"/>
            <p:nvPr/>
          </p:nvSpPr>
          <p:spPr>
            <a:xfrm>
              <a:off x="495269" y="3538442"/>
              <a:ext cx="4737549" cy="276999"/>
            </a:xfrm>
            <a:prstGeom prst="rect">
              <a:avLst/>
            </a:prstGeom>
            <a:noFill/>
          </p:spPr>
          <p:txBody>
            <a:bodyPr wrap="square">
              <a:spAutoFit/>
            </a:bodyPr>
            <a:lstStyle/>
            <a:p>
              <a:pPr algn="ctr"/>
              <a:r>
                <a:rPr lang="en" altLang="zh-CN" sz="1200" b="0" dirty="0">
                  <a:solidFill>
                    <a:schemeClr val="bg1">
                      <a:lumMod val="50000"/>
                    </a:schemeClr>
                  </a:solidFill>
                  <a:effectLst/>
                  <a:latin typeface="Times New Roman" panose="02020603050405020304" pitchFamily="18" charset="0"/>
                  <a:cs typeface="Times New Roman" panose="02020603050405020304" pitchFamily="18" charset="0"/>
                </a:rPr>
                <a:t>https://doi.org/10.48550/arXiv.1612.00593</a:t>
              </a:r>
              <a:endParaRPr lang="zh-CN" altLang="en-US" sz="1200" dirty="0">
                <a:solidFill>
                  <a:schemeClr val="bg1">
                    <a:lumMod val="50000"/>
                  </a:schemeClr>
                </a:solidFill>
                <a:latin typeface="Times New Roman" panose="02020603050405020304" pitchFamily="18" charset="0"/>
                <a:cs typeface="Times New Roman" panose="02020603050405020304" pitchFamily="18" charset="0"/>
              </a:endParaRPr>
            </a:p>
          </p:txBody>
        </p:sp>
      </p:grpSp>
      <p:sp>
        <p:nvSpPr>
          <p:cNvPr id="11" name="文本框 10">
            <a:extLst>
              <a:ext uri="{FF2B5EF4-FFF2-40B4-BE49-F238E27FC236}">
                <a16:creationId xmlns:a16="http://schemas.microsoft.com/office/drawing/2014/main" id="{C53D7A45-F2E5-BE48-97DF-4497AC674419}"/>
              </a:ext>
            </a:extLst>
          </p:cNvPr>
          <p:cNvSpPr txBox="1"/>
          <p:nvPr/>
        </p:nvSpPr>
        <p:spPr>
          <a:xfrm>
            <a:off x="7092888" y="1340399"/>
            <a:ext cx="4057521" cy="1200329"/>
          </a:xfrm>
          <a:prstGeom prst="rect">
            <a:avLst/>
          </a:prstGeom>
          <a:noFill/>
        </p:spPr>
        <p:txBody>
          <a:bodyPr wrap="none" rtlCol="0">
            <a:spAutoFit/>
          </a:bodyPr>
          <a:lstStyle/>
          <a:p>
            <a:r>
              <a:rPr kumimoji="1" lang="en-US" altLang="zh-CN" dirty="0">
                <a:latin typeface="Times New Roman" panose="02020603050405020304" pitchFamily="18" charset="0"/>
                <a:cs typeface="Times New Roman" panose="02020603050405020304" pitchFamily="18" charset="0"/>
              </a:rPr>
              <a:t>PCN in high energy nuclear physics:</a:t>
            </a:r>
          </a:p>
          <a:p>
            <a:pPr marL="285750" indent="-285750">
              <a:buFont typeface="Wingdings" pitchFamily="2" charset="2"/>
              <a:buChar char="ü"/>
            </a:pPr>
            <a:r>
              <a:rPr kumimoji="1" lang="en-US" altLang="zh-CN" dirty="0">
                <a:latin typeface="Times New Roman" panose="02020603050405020304" pitchFamily="18" charset="0"/>
                <a:cs typeface="Times New Roman" panose="02020603050405020304" pitchFamily="18" charset="0"/>
              </a:rPr>
              <a:t>Reconstruct the impact parameter</a:t>
            </a:r>
            <a:r>
              <a:rPr kumimoji="1" lang="en-US" altLang="zh-CN" baseline="30000" dirty="0">
                <a:latin typeface="Times New Roman" panose="02020603050405020304" pitchFamily="18" charset="0"/>
                <a:cs typeface="Times New Roman" panose="02020603050405020304" pitchFamily="18" charset="0"/>
              </a:rPr>
              <a:t>1</a:t>
            </a:r>
            <a:endParaRPr kumimoji="1" lang="en-US" altLang="zh-CN" dirty="0">
              <a:latin typeface="Times New Roman" panose="02020603050405020304" pitchFamily="18" charset="0"/>
              <a:cs typeface="Times New Roman" panose="02020603050405020304" pitchFamily="18" charset="0"/>
            </a:endParaRPr>
          </a:p>
          <a:p>
            <a:pPr marL="285750" indent="-285750">
              <a:buFont typeface="Wingdings" pitchFamily="2" charset="2"/>
              <a:buChar char="ü"/>
            </a:pPr>
            <a:r>
              <a:rPr kumimoji="1" lang="en-US" altLang="zh-CN" dirty="0">
                <a:latin typeface="Times New Roman" panose="02020603050405020304" pitchFamily="18" charset="0"/>
                <a:cs typeface="Times New Roman" panose="02020603050405020304" pitchFamily="18" charset="0"/>
              </a:rPr>
              <a:t>Classify equation of state </a:t>
            </a:r>
            <a:r>
              <a:rPr kumimoji="1" lang="en-US" altLang="zh-CN" baseline="30000" dirty="0">
                <a:latin typeface="Times New Roman" panose="02020603050405020304" pitchFamily="18" charset="0"/>
                <a:cs typeface="Times New Roman" panose="02020603050405020304" pitchFamily="18" charset="0"/>
              </a:rPr>
              <a:t>2</a:t>
            </a:r>
            <a:endParaRPr kumimoji="1" lang="en-US" altLang="zh-CN" dirty="0">
              <a:latin typeface="Times New Roman" panose="02020603050405020304" pitchFamily="18" charset="0"/>
              <a:cs typeface="Times New Roman" panose="02020603050405020304" pitchFamily="18" charset="0"/>
            </a:endParaRPr>
          </a:p>
          <a:p>
            <a:pPr marL="285750" indent="-285750">
              <a:buFont typeface="Wingdings" pitchFamily="2" charset="2"/>
              <a:buChar char="ü"/>
            </a:pPr>
            <a:r>
              <a:rPr kumimoji="1" lang="en-US" altLang="zh-CN" dirty="0">
                <a:latin typeface="Times New Roman" panose="02020603050405020304" pitchFamily="18" charset="0"/>
                <a:cs typeface="Times New Roman" panose="02020603050405020304" pitchFamily="18" charset="0"/>
              </a:rPr>
              <a:t>Identify weak intermittency signal</a:t>
            </a:r>
            <a:r>
              <a:rPr kumimoji="1" lang="en-US" altLang="zh-CN" baseline="30000" dirty="0">
                <a:latin typeface="Times New Roman" panose="02020603050405020304" pitchFamily="18" charset="0"/>
                <a:cs typeface="Times New Roman" panose="02020603050405020304" pitchFamily="18" charset="0"/>
              </a:rPr>
              <a:t>3</a:t>
            </a:r>
            <a:r>
              <a:rPr kumimoji="1" lang="en-US" altLang="zh-CN" dirty="0">
                <a:latin typeface="Times New Roman" panose="02020603050405020304" pitchFamily="18" charset="0"/>
                <a:cs typeface="Times New Roman" panose="02020603050405020304" pitchFamily="18" charset="0"/>
              </a:rPr>
              <a:t>…</a:t>
            </a:r>
            <a:endParaRPr kumimoji="1" lang="zh-CN" altLang="en-US" dirty="0">
              <a:latin typeface="Times New Roman" panose="02020603050405020304" pitchFamily="18" charset="0"/>
              <a:cs typeface="Times New Roman" panose="02020603050405020304" pitchFamily="18" charset="0"/>
            </a:endParaRPr>
          </a:p>
        </p:txBody>
      </p:sp>
      <p:sp>
        <p:nvSpPr>
          <p:cNvPr id="21" name="文本框 20">
            <a:extLst>
              <a:ext uri="{FF2B5EF4-FFF2-40B4-BE49-F238E27FC236}">
                <a16:creationId xmlns:a16="http://schemas.microsoft.com/office/drawing/2014/main" id="{98D5C002-AFB2-724B-A5D8-67EFADEB98AC}"/>
              </a:ext>
            </a:extLst>
          </p:cNvPr>
          <p:cNvSpPr txBox="1"/>
          <p:nvPr/>
        </p:nvSpPr>
        <p:spPr>
          <a:xfrm>
            <a:off x="2008672" y="5756698"/>
            <a:ext cx="8238649" cy="646331"/>
          </a:xfrm>
          <a:prstGeom prst="rect">
            <a:avLst/>
          </a:prstGeom>
          <a:noFill/>
        </p:spPr>
        <p:txBody>
          <a:bodyPr wrap="square">
            <a:spAutoFit/>
          </a:bodyPr>
          <a:lstStyle/>
          <a:p>
            <a:pPr marL="228600" indent="-228600">
              <a:buFont typeface="+mj-lt"/>
              <a:buAutoNum type="arabicPeriod"/>
            </a:pPr>
            <a:r>
              <a:rPr lang="en" altLang="zh-CN" sz="1200" dirty="0">
                <a:effectLst/>
                <a:latin typeface="Times New Roman" panose="02020603050405020304" pitchFamily="18" charset="0"/>
                <a:cs typeface="Times New Roman" panose="02020603050405020304" pitchFamily="18" charset="0"/>
              </a:rPr>
              <a:t>M. </a:t>
            </a:r>
            <a:r>
              <a:rPr lang="en" altLang="zh-CN" sz="1200" dirty="0" err="1">
                <a:effectLst/>
                <a:latin typeface="Times New Roman" panose="02020603050405020304" pitchFamily="18" charset="0"/>
                <a:cs typeface="Times New Roman" panose="02020603050405020304" pitchFamily="18" charset="0"/>
              </a:rPr>
              <a:t>Omana</a:t>
            </a:r>
            <a:r>
              <a:rPr lang="en" altLang="zh-CN" sz="1200" dirty="0">
                <a:effectLst/>
                <a:latin typeface="Times New Roman" panose="02020603050405020304" pitchFamily="18" charset="0"/>
                <a:cs typeface="Times New Roman" panose="02020603050405020304" pitchFamily="18" charset="0"/>
              </a:rPr>
              <a:t> </a:t>
            </a:r>
            <a:r>
              <a:rPr lang="en" altLang="zh-CN" sz="1200" dirty="0" err="1">
                <a:effectLst/>
                <a:latin typeface="Times New Roman" panose="02020603050405020304" pitchFamily="18" charset="0"/>
                <a:cs typeface="Times New Roman" panose="02020603050405020304" pitchFamily="18" charset="0"/>
              </a:rPr>
              <a:t>Kuttan</a:t>
            </a:r>
            <a:r>
              <a:rPr lang="en" altLang="zh-CN" sz="1200" dirty="0">
                <a:effectLst/>
                <a:latin typeface="Times New Roman" panose="02020603050405020304" pitchFamily="18" charset="0"/>
                <a:cs typeface="Times New Roman" panose="02020603050405020304" pitchFamily="18" charset="0"/>
              </a:rPr>
              <a:t>, J. </a:t>
            </a:r>
            <a:r>
              <a:rPr lang="en" altLang="zh-CN" sz="1200" dirty="0" err="1">
                <a:effectLst/>
                <a:latin typeface="Times New Roman" panose="02020603050405020304" pitchFamily="18" charset="0"/>
                <a:cs typeface="Times New Roman" panose="02020603050405020304" pitchFamily="18" charset="0"/>
              </a:rPr>
              <a:t>Steinheimer</a:t>
            </a:r>
            <a:r>
              <a:rPr lang="en" altLang="zh-CN" sz="1200" dirty="0">
                <a:effectLst/>
                <a:latin typeface="Times New Roman" panose="02020603050405020304" pitchFamily="18" charset="0"/>
                <a:cs typeface="Times New Roman" panose="02020603050405020304" pitchFamily="18" charset="0"/>
              </a:rPr>
              <a:t>, K. Zhou, A. </a:t>
            </a:r>
            <a:r>
              <a:rPr lang="en" altLang="zh-CN" sz="1200" dirty="0" err="1">
                <a:effectLst/>
                <a:latin typeface="Times New Roman" panose="02020603050405020304" pitchFamily="18" charset="0"/>
                <a:cs typeface="Times New Roman" panose="02020603050405020304" pitchFamily="18" charset="0"/>
              </a:rPr>
              <a:t>Redel-bach</a:t>
            </a:r>
            <a:r>
              <a:rPr lang="en" altLang="zh-CN" sz="1200" dirty="0">
                <a:effectLst/>
                <a:latin typeface="Times New Roman" panose="02020603050405020304" pitchFamily="18" charset="0"/>
                <a:cs typeface="Times New Roman" panose="02020603050405020304" pitchFamily="18" charset="0"/>
              </a:rPr>
              <a:t>, and H..</a:t>
            </a:r>
            <a:r>
              <a:rPr lang="en" altLang="zh-CN" sz="1200" dirty="0" err="1">
                <a:effectLst/>
                <a:latin typeface="Times New Roman" panose="02020603050405020304" pitchFamily="18" charset="0"/>
                <a:cs typeface="Times New Roman" panose="02020603050405020304" pitchFamily="18" charset="0"/>
              </a:rPr>
              <a:t>Stoecker</a:t>
            </a:r>
            <a:r>
              <a:rPr lang="en" altLang="zh-CN" sz="1200" dirty="0">
                <a:effectLst/>
                <a:latin typeface="Times New Roman" panose="02020603050405020304" pitchFamily="18" charset="0"/>
                <a:cs typeface="Times New Roman" panose="02020603050405020304" pitchFamily="18" charset="0"/>
              </a:rPr>
              <a:t>, Particles 4, 47 (2021).</a:t>
            </a:r>
          </a:p>
          <a:p>
            <a:pPr marL="228600" indent="-228600">
              <a:buFont typeface="+mj-lt"/>
              <a:buAutoNum type="arabicPeriod"/>
            </a:pPr>
            <a:r>
              <a:rPr lang="en" altLang="zh-CN" sz="1200" dirty="0">
                <a:effectLst/>
                <a:latin typeface="Times New Roman" panose="02020603050405020304" pitchFamily="18" charset="0"/>
                <a:cs typeface="Times New Roman" panose="02020603050405020304" pitchFamily="18" charset="0"/>
              </a:rPr>
              <a:t>M. </a:t>
            </a:r>
            <a:r>
              <a:rPr lang="en" altLang="zh-CN" sz="1200" dirty="0" err="1">
                <a:effectLst/>
                <a:latin typeface="Times New Roman" panose="02020603050405020304" pitchFamily="18" charset="0"/>
                <a:cs typeface="Times New Roman" panose="02020603050405020304" pitchFamily="18" charset="0"/>
              </a:rPr>
              <a:t>Omana</a:t>
            </a:r>
            <a:r>
              <a:rPr lang="en" altLang="zh-CN" sz="1200" dirty="0">
                <a:effectLst/>
                <a:latin typeface="Times New Roman" panose="02020603050405020304" pitchFamily="18" charset="0"/>
                <a:cs typeface="Times New Roman" panose="02020603050405020304" pitchFamily="18" charset="0"/>
              </a:rPr>
              <a:t> </a:t>
            </a:r>
            <a:r>
              <a:rPr lang="en" altLang="zh-CN" sz="1200" dirty="0" err="1">
                <a:effectLst/>
                <a:latin typeface="Times New Roman" panose="02020603050405020304" pitchFamily="18" charset="0"/>
                <a:cs typeface="Times New Roman" panose="02020603050405020304" pitchFamily="18" charset="0"/>
              </a:rPr>
              <a:t>Kuttan</a:t>
            </a:r>
            <a:r>
              <a:rPr lang="en" altLang="zh-CN" sz="1200" dirty="0">
                <a:effectLst/>
                <a:latin typeface="Times New Roman" panose="02020603050405020304" pitchFamily="18" charset="0"/>
                <a:cs typeface="Times New Roman" panose="02020603050405020304" pitchFamily="18" charset="0"/>
              </a:rPr>
              <a:t>, K. Zhou, J. </a:t>
            </a:r>
            <a:r>
              <a:rPr lang="en" altLang="zh-CN" sz="1200" dirty="0" err="1">
                <a:effectLst/>
                <a:latin typeface="Times New Roman" panose="02020603050405020304" pitchFamily="18" charset="0"/>
                <a:cs typeface="Times New Roman" panose="02020603050405020304" pitchFamily="18" charset="0"/>
              </a:rPr>
              <a:t>Steinheimer</a:t>
            </a:r>
            <a:r>
              <a:rPr lang="en" altLang="zh-CN" sz="1200" dirty="0">
                <a:effectLst/>
                <a:latin typeface="Times New Roman" panose="02020603050405020304" pitchFamily="18" charset="0"/>
                <a:cs typeface="Times New Roman" panose="02020603050405020304" pitchFamily="18" charset="0"/>
              </a:rPr>
              <a:t>, A. Re- </a:t>
            </a:r>
            <a:r>
              <a:rPr lang="en" altLang="zh-CN" sz="1200" dirty="0" err="1">
                <a:effectLst/>
                <a:latin typeface="Times New Roman" panose="02020603050405020304" pitchFamily="18" charset="0"/>
                <a:cs typeface="Times New Roman" panose="02020603050405020304" pitchFamily="18" charset="0"/>
              </a:rPr>
              <a:t>delbach</a:t>
            </a:r>
            <a:r>
              <a:rPr lang="en" altLang="zh-CN" sz="1200" dirty="0">
                <a:effectLst/>
                <a:latin typeface="Times New Roman" panose="02020603050405020304" pitchFamily="18" charset="0"/>
                <a:cs typeface="Times New Roman" panose="02020603050405020304" pitchFamily="18" charset="0"/>
              </a:rPr>
              <a:t>, and H. </a:t>
            </a:r>
            <a:r>
              <a:rPr lang="en" altLang="zh-CN" sz="1200" dirty="0" err="1">
                <a:effectLst/>
                <a:latin typeface="Times New Roman" panose="02020603050405020304" pitchFamily="18" charset="0"/>
                <a:cs typeface="Times New Roman" panose="02020603050405020304" pitchFamily="18" charset="0"/>
              </a:rPr>
              <a:t>Stoecker</a:t>
            </a:r>
            <a:r>
              <a:rPr lang="en" altLang="zh-CN" sz="1200" dirty="0">
                <a:effectLst/>
                <a:latin typeface="Times New Roman" panose="02020603050405020304" pitchFamily="18" charset="0"/>
                <a:cs typeface="Times New Roman" panose="02020603050405020304" pitchFamily="18" charset="0"/>
              </a:rPr>
              <a:t>, JHEP 21, 184 (2020),arXiv:2107.05590 [hep-</a:t>
            </a:r>
            <a:r>
              <a:rPr lang="en" altLang="zh-CN" sz="1200" dirty="0" err="1">
                <a:effectLst/>
                <a:latin typeface="Times New Roman" panose="02020603050405020304" pitchFamily="18" charset="0"/>
                <a:cs typeface="Times New Roman" panose="02020603050405020304" pitchFamily="18" charset="0"/>
              </a:rPr>
              <a:t>ph</a:t>
            </a:r>
            <a:r>
              <a:rPr lang="en" altLang="zh-CN" sz="1200" dirty="0">
                <a:effectLst/>
                <a:latin typeface="Times New Roman" panose="02020603050405020304" pitchFamily="18" charset="0"/>
                <a:cs typeface="Times New Roman" panose="02020603050405020304" pitchFamily="18" charset="0"/>
              </a:rPr>
              <a:t>]. </a:t>
            </a:r>
          </a:p>
          <a:p>
            <a:pPr marL="228600" indent="-228600">
              <a:buFont typeface="+mj-lt"/>
              <a:buAutoNum type="arabicPeriod"/>
            </a:pPr>
            <a:r>
              <a:rPr lang="en" altLang="zh-CN" sz="1200" dirty="0">
                <a:effectLst/>
                <a:latin typeface="Times New Roman" panose="02020603050405020304" pitchFamily="18" charset="0"/>
                <a:cs typeface="Times New Roman" panose="02020603050405020304" pitchFamily="18" charset="0"/>
              </a:rPr>
              <a:t>Y. Huang, L.-G. Pang, X. Luo, and X.-N. Wang, Phys. Lett. B 827, 137001 (2022), arXiv:2107.11828 [</a:t>
            </a:r>
            <a:r>
              <a:rPr lang="en" altLang="zh-CN" sz="1200" dirty="0" err="1">
                <a:effectLst/>
                <a:latin typeface="Times New Roman" panose="02020603050405020304" pitchFamily="18" charset="0"/>
                <a:cs typeface="Times New Roman" panose="02020603050405020304" pitchFamily="18" charset="0"/>
              </a:rPr>
              <a:t>nucl-th</a:t>
            </a:r>
            <a:r>
              <a:rPr lang="en" altLang="zh-CN" sz="1200" dirty="0">
                <a:effectLst/>
                <a:latin typeface="Times New Roman" panose="02020603050405020304" pitchFamily="18" charset="0"/>
                <a:cs typeface="Times New Roman" panose="02020603050405020304" pitchFamily="18" charset="0"/>
              </a:rPr>
              <a:t>]. </a:t>
            </a:r>
          </a:p>
        </p:txBody>
      </p:sp>
      <p:grpSp>
        <p:nvGrpSpPr>
          <p:cNvPr id="5" name="组合 4">
            <a:extLst>
              <a:ext uri="{FF2B5EF4-FFF2-40B4-BE49-F238E27FC236}">
                <a16:creationId xmlns:a16="http://schemas.microsoft.com/office/drawing/2014/main" id="{0A4DA87F-C66C-A149-8560-721D967EBE53}"/>
              </a:ext>
            </a:extLst>
          </p:cNvPr>
          <p:cNvGrpSpPr/>
          <p:nvPr/>
        </p:nvGrpSpPr>
        <p:grpSpPr>
          <a:xfrm>
            <a:off x="1041591" y="1326616"/>
            <a:ext cx="5043352" cy="1201071"/>
            <a:chOff x="893499" y="1537977"/>
            <a:chExt cx="5043352" cy="1201071"/>
          </a:xfrm>
        </p:grpSpPr>
        <p:grpSp>
          <p:nvGrpSpPr>
            <p:cNvPr id="15" name="组合 14">
              <a:extLst>
                <a:ext uri="{FF2B5EF4-FFF2-40B4-BE49-F238E27FC236}">
                  <a16:creationId xmlns:a16="http://schemas.microsoft.com/office/drawing/2014/main" id="{178B7284-4FC3-F94B-A0B8-AA9816931360}"/>
                </a:ext>
              </a:extLst>
            </p:cNvPr>
            <p:cNvGrpSpPr/>
            <p:nvPr/>
          </p:nvGrpSpPr>
          <p:grpSpPr>
            <a:xfrm>
              <a:off x="3169603" y="1678045"/>
              <a:ext cx="573024" cy="920192"/>
              <a:chOff x="3532765" y="4573637"/>
              <a:chExt cx="573024" cy="920192"/>
            </a:xfrm>
          </p:grpSpPr>
          <p:sp>
            <p:nvSpPr>
              <p:cNvPr id="8" name="右箭头 7">
                <a:extLst>
                  <a:ext uri="{FF2B5EF4-FFF2-40B4-BE49-F238E27FC236}">
                    <a16:creationId xmlns:a16="http://schemas.microsoft.com/office/drawing/2014/main" id="{0F74518B-D0FF-4848-B9FC-836BC08856B3}"/>
                  </a:ext>
                </a:extLst>
              </p:cNvPr>
              <p:cNvSpPr/>
              <p:nvPr/>
            </p:nvSpPr>
            <p:spPr>
              <a:xfrm>
                <a:off x="3532765" y="4573637"/>
                <a:ext cx="573024" cy="146304"/>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右箭头 11">
                <a:extLst>
                  <a:ext uri="{FF2B5EF4-FFF2-40B4-BE49-F238E27FC236}">
                    <a16:creationId xmlns:a16="http://schemas.microsoft.com/office/drawing/2014/main" id="{DA08A618-DE27-E94E-807D-657D26B9CE99}"/>
                  </a:ext>
                </a:extLst>
              </p:cNvPr>
              <p:cNvSpPr/>
              <p:nvPr/>
            </p:nvSpPr>
            <p:spPr>
              <a:xfrm>
                <a:off x="3532765" y="4809463"/>
                <a:ext cx="573024" cy="146304"/>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右箭头 12">
                <a:extLst>
                  <a:ext uri="{FF2B5EF4-FFF2-40B4-BE49-F238E27FC236}">
                    <a16:creationId xmlns:a16="http://schemas.microsoft.com/office/drawing/2014/main" id="{78EAC4FE-F73D-CE49-ACB1-1ABE092C63BF}"/>
                  </a:ext>
                </a:extLst>
              </p:cNvPr>
              <p:cNvSpPr/>
              <p:nvPr/>
            </p:nvSpPr>
            <p:spPr>
              <a:xfrm>
                <a:off x="3532765" y="5069673"/>
                <a:ext cx="573024" cy="146304"/>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右箭头 13">
                <a:extLst>
                  <a:ext uri="{FF2B5EF4-FFF2-40B4-BE49-F238E27FC236}">
                    <a16:creationId xmlns:a16="http://schemas.microsoft.com/office/drawing/2014/main" id="{BABA96BD-E371-9A42-905A-6C8C88C9F997}"/>
                  </a:ext>
                </a:extLst>
              </p:cNvPr>
              <p:cNvSpPr/>
              <p:nvPr/>
            </p:nvSpPr>
            <p:spPr>
              <a:xfrm>
                <a:off x="3532765" y="5347525"/>
                <a:ext cx="573024" cy="146304"/>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6" name="组合 5">
              <a:extLst>
                <a:ext uri="{FF2B5EF4-FFF2-40B4-BE49-F238E27FC236}">
                  <a16:creationId xmlns:a16="http://schemas.microsoft.com/office/drawing/2014/main" id="{3A767D4C-E06B-B44E-BC8D-0370CBC0B348}"/>
                </a:ext>
              </a:extLst>
            </p:cNvPr>
            <p:cNvGrpSpPr/>
            <p:nvPr/>
          </p:nvGrpSpPr>
          <p:grpSpPr>
            <a:xfrm>
              <a:off x="893499" y="1537977"/>
              <a:ext cx="5043352" cy="1201071"/>
              <a:chOff x="1883409" y="5083322"/>
              <a:chExt cx="5043352" cy="1201071"/>
            </a:xfrm>
          </p:grpSpPr>
          <p:sp>
            <p:nvSpPr>
              <p:cNvPr id="3" name="文本框 2">
                <a:extLst>
                  <a:ext uri="{FF2B5EF4-FFF2-40B4-BE49-F238E27FC236}">
                    <a16:creationId xmlns:a16="http://schemas.microsoft.com/office/drawing/2014/main" id="{54FFA600-E49B-124A-ABD1-7925FDE26B01}"/>
                  </a:ext>
                </a:extLst>
              </p:cNvPr>
              <p:cNvSpPr txBox="1"/>
              <p:nvPr/>
            </p:nvSpPr>
            <p:spPr>
              <a:xfrm>
                <a:off x="1883409" y="5084064"/>
                <a:ext cx="2191626" cy="1200329"/>
              </a:xfrm>
              <a:prstGeom prst="rect">
                <a:avLst/>
              </a:prstGeom>
              <a:noFill/>
            </p:spPr>
            <p:txBody>
              <a:bodyPr wrap="none" rtlCol="0">
                <a:spAutoFit/>
              </a:bodyPr>
              <a:lstStyle/>
              <a:p>
                <a:pPr algn="ctr"/>
                <a:r>
                  <a:rPr kumimoji="1" lang="en-US" altLang="zh-CN" dirty="0">
                    <a:solidFill>
                      <a:srgbClr val="FF0000"/>
                    </a:solidFill>
                    <a:latin typeface="Times New Roman" panose="02020603050405020304" pitchFamily="18" charset="0"/>
                    <a:cs typeface="Times New Roman" panose="02020603050405020304" pitchFamily="18" charset="0"/>
                  </a:rPr>
                  <a:t>In heavy ion collision</a:t>
                </a:r>
              </a:p>
              <a:p>
                <a:pPr algn="ctr"/>
                <a:r>
                  <a:rPr kumimoji="1" lang="en-US" altLang="zh-CN" dirty="0">
                    <a:solidFill>
                      <a:srgbClr val="FF0000"/>
                    </a:solidFill>
                    <a:latin typeface="Times New Roman" panose="02020603050405020304" pitchFamily="18" charset="0"/>
                    <a:cs typeface="Times New Roman" panose="02020603050405020304" pitchFamily="18" charset="0"/>
                  </a:rPr>
                  <a:t>A track</a:t>
                </a:r>
              </a:p>
              <a:p>
                <a:pPr algn="ctr"/>
                <a:r>
                  <a:rPr kumimoji="1" lang="en-US" altLang="zh-CN" dirty="0">
                    <a:solidFill>
                      <a:srgbClr val="FF0000"/>
                    </a:solidFill>
                    <a:latin typeface="Times New Roman" panose="02020603050405020304" pitchFamily="18" charset="0"/>
                    <a:cs typeface="Times New Roman" panose="02020603050405020304" pitchFamily="18" charset="0"/>
                  </a:rPr>
                  <a:t>N attributes  </a:t>
                </a:r>
              </a:p>
              <a:p>
                <a:pPr algn="ctr"/>
                <a:r>
                  <a:rPr kumimoji="1" lang="en-US" altLang="zh-CN" dirty="0">
                    <a:solidFill>
                      <a:srgbClr val="FF0000"/>
                    </a:solidFill>
                    <a:latin typeface="Times New Roman" panose="02020603050405020304" pitchFamily="18" charset="0"/>
                    <a:cs typeface="Times New Roman" panose="02020603050405020304" pitchFamily="18" charset="0"/>
                  </a:rPr>
                  <a:t>in an event</a:t>
                </a:r>
              </a:p>
            </p:txBody>
          </p:sp>
          <p:sp>
            <p:nvSpPr>
              <p:cNvPr id="9" name="文本框 8">
                <a:extLst>
                  <a:ext uri="{FF2B5EF4-FFF2-40B4-BE49-F238E27FC236}">
                    <a16:creationId xmlns:a16="http://schemas.microsoft.com/office/drawing/2014/main" id="{A219942E-BC84-FA4C-8F3C-D930094CF63D}"/>
                  </a:ext>
                </a:extLst>
              </p:cNvPr>
              <p:cNvSpPr txBox="1"/>
              <p:nvPr/>
            </p:nvSpPr>
            <p:spPr>
              <a:xfrm>
                <a:off x="4818492" y="5083322"/>
                <a:ext cx="2108269" cy="1200329"/>
              </a:xfrm>
              <a:prstGeom prst="rect">
                <a:avLst/>
              </a:prstGeom>
              <a:noFill/>
            </p:spPr>
            <p:txBody>
              <a:bodyPr wrap="none" rtlCol="0">
                <a:spAutoFit/>
              </a:bodyPr>
              <a:lstStyle/>
              <a:p>
                <a:pPr algn="ctr"/>
                <a:r>
                  <a:rPr kumimoji="1" lang="en-US" altLang="zh-CN" dirty="0">
                    <a:solidFill>
                      <a:srgbClr val="FF0000"/>
                    </a:solidFill>
                    <a:latin typeface="Times New Roman" panose="02020603050405020304" pitchFamily="18" charset="0"/>
                    <a:cs typeface="Times New Roman" panose="02020603050405020304" pitchFamily="18" charset="0"/>
                  </a:rPr>
                  <a:t>In point net cloud</a:t>
                </a:r>
              </a:p>
              <a:p>
                <a:pPr algn="ctr"/>
                <a:r>
                  <a:rPr kumimoji="1" lang="en-US" altLang="zh-CN" dirty="0">
                    <a:solidFill>
                      <a:srgbClr val="FF0000"/>
                    </a:solidFill>
                    <a:latin typeface="Times New Roman" panose="02020603050405020304" pitchFamily="18" charset="0"/>
                    <a:cs typeface="Times New Roman" panose="02020603050405020304" pitchFamily="18" charset="0"/>
                  </a:rPr>
                  <a:t>A point</a:t>
                </a:r>
              </a:p>
              <a:p>
                <a:pPr algn="ctr"/>
                <a:r>
                  <a:rPr kumimoji="1" lang="en-US" altLang="zh-CN" dirty="0">
                    <a:solidFill>
                      <a:srgbClr val="FF0000"/>
                    </a:solidFill>
                    <a:latin typeface="Times New Roman" panose="02020603050405020304" pitchFamily="18" charset="0"/>
                    <a:cs typeface="Times New Roman" panose="02020603050405020304" pitchFamily="18" charset="0"/>
                  </a:rPr>
                  <a:t>N dimensional space</a:t>
                </a:r>
              </a:p>
              <a:p>
                <a:pPr algn="ctr"/>
                <a:r>
                  <a:rPr kumimoji="1" lang="en-US" altLang="zh-CN" dirty="0">
                    <a:solidFill>
                      <a:srgbClr val="FF0000"/>
                    </a:solidFill>
                    <a:latin typeface="Times New Roman" panose="02020603050405020304" pitchFamily="18" charset="0"/>
                    <a:cs typeface="Times New Roman" panose="02020603050405020304" pitchFamily="18" charset="0"/>
                  </a:rPr>
                  <a:t>in the point cloud</a:t>
                </a:r>
              </a:p>
            </p:txBody>
          </p:sp>
        </p:grpSp>
      </p:grpSp>
      <p:sp>
        <p:nvSpPr>
          <p:cNvPr id="23" name="文本框 22">
            <a:extLst>
              <a:ext uri="{FF2B5EF4-FFF2-40B4-BE49-F238E27FC236}">
                <a16:creationId xmlns:a16="http://schemas.microsoft.com/office/drawing/2014/main" id="{1E27D951-F66D-974A-8A9E-0845C008B0D3}"/>
              </a:ext>
            </a:extLst>
          </p:cNvPr>
          <p:cNvSpPr txBox="1"/>
          <p:nvPr/>
        </p:nvSpPr>
        <p:spPr>
          <a:xfrm>
            <a:off x="709026" y="2796718"/>
            <a:ext cx="8744702" cy="646331"/>
          </a:xfrm>
          <a:prstGeom prst="rect">
            <a:avLst/>
          </a:prstGeom>
          <a:noFill/>
        </p:spPr>
        <p:txBody>
          <a:bodyPr wrap="none" rtlCol="0">
            <a:spAutoFit/>
          </a:bodyPr>
          <a:lstStyle/>
          <a:p>
            <a:pPr marL="285750" indent="-285750">
              <a:buFont typeface="Wingdings" pitchFamily="2" charset="2"/>
              <a:buChar char="l"/>
            </a:pPr>
            <a:r>
              <a:rPr kumimoji="1" lang="en-US" altLang="zh-CN" dirty="0">
                <a:solidFill>
                  <a:srgbClr val="FF0000"/>
                </a:solidFill>
                <a:latin typeface="Times New Roman" panose="02020603050405020304" pitchFamily="18" charset="0"/>
                <a:cs typeface="Times New Roman" panose="02020603050405020304" pitchFamily="18" charset="0"/>
              </a:rPr>
              <a:t>A dimension-raising operation through one-dimensional convolution</a:t>
            </a:r>
            <a:endParaRPr kumimoji="1" lang="en-US" altLang="zh-CN" b="1" dirty="0">
              <a:solidFill>
                <a:srgbClr val="FF0000"/>
              </a:solidFill>
              <a:latin typeface="Times New Roman" panose="02020603050405020304" pitchFamily="18" charset="0"/>
              <a:cs typeface="Times New Roman" panose="02020603050405020304" pitchFamily="18" charset="0"/>
            </a:endParaRPr>
          </a:p>
          <a:p>
            <a:pPr marL="285750" indent="-285750">
              <a:buFont typeface="Wingdings" pitchFamily="2" charset="2"/>
              <a:buChar char="l"/>
            </a:pPr>
            <a:r>
              <a:rPr kumimoji="1" lang="en-US" altLang="zh-CN" dirty="0">
                <a:solidFill>
                  <a:srgbClr val="FF0000"/>
                </a:solidFill>
                <a:latin typeface="Times New Roman" panose="02020603050405020304" pitchFamily="18" charset="0"/>
                <a:cs typeface="Times New Roman" panose="02020603050405020304" pitchFamily="18" charset="0"/>
              </a:rPr>
              <a:t>An invariant rearrangement operation to realize the correlation in high-dimensional </a:t>
            </a:r>
            <a:r>
              <a:rPr kumimoji="1" lang="en-US" altLang="zh-CN" dirty="0" err="1">
                <a:solidFill>
                  <a:srgbClr val="FF0000"/>
                </a:solidFill>
                <a:latin typeface="Times New Roman" panose="02020603050405020304" pitchFamily="18" charset="0"/>
                <a:cs typeface="Times New Roman" panose="02020603050405020304" pitchFamily="18" charset="0"/>
              </a:rPr>
              <a:t>sapce</a:t>
            </a:r>
            <a:endParaRPr kumimoji="1" lang="en-US" altLang="zh-CN" dirty="0">
              <a:solidFill>
                <a:srgbClr val="FF0000"/>
              </a:solidFill>
              <a:latin typeface="Times New Roman" panose="02020603050405020304" pitchFamily="18" charset="0"/>
              <a:cs typeface="Times New Roman" panose="02020603050405020304" pitchFamily="18" charset="0"/>
            </a:endParaRPr>
          </a:p>
        </p:txBody>
      </p:sp>
      <p:sp>
        <p:nvSpPr>
          <p:cNvPr id="20" name="文本框 19">
            <a:extLst>
              <a:ext uri="{FF2B5EF4-FFF2-40B4-BE49-F238E27FC236}">
                <a16:creationId xmlns:a16="http://schemas.microsoft.com/office/drawing/2014/main" id="{C9FC8C6D-CBC4-CC4B-9C37-6486607A19DA}"/>
              </a:ext>
            </a:extLst>
          </p:cNvPr>
          <p:cNvSpPr txBox="1"/>
          <p:nvPr/>
        </p:nvSpPr>
        <p:spPr>
          <a:xfrm>
            <a:off x="3850000" y="652260"/>
            <a:ext cx="4469887" cy="461665"/>
          </a:xfrm>
          <a:prstGeom prst="rect">
            <a:avLst/>
          </a:prstGeom>
          <a:noFill/>
        </p:spPr>
        <p:txBody>
          <a:bodyPr wrap="square" rtlCol="0">
            <a:spAutoFit/>
          </a:bodyPr>
          <a:lstStyle/>
          <a:p>
            <a:pPr algn="ctr"/>
            <a:r>
              <a:rPr kumimoji="1" lang="en-US" altLang="zh-CN" sz="2400" b="1" dirty="0">
                <a:latin typeface="Microsoft YaHei" panose="020B0503020204020204" pitchFamily="34" charset="-122"/>
                <a:ea typeface="Microsoft YaHei" panose="020B0503020204020204" pitchFamily="34" charset="-122"/>
                <a:cs typeface="Times New Roman" panose="02020603050405020304" pitchFamily="18" charset="0"/>
              </a:rPr>
              <a:t>Model--PCN</a:t>
            </a:r>
            <a:endParaRPr kumimoji="1" lang="zh-CN" altLang="en-US" sz="2400" b="1" dirty="0">
              <a:latin typeface="Microsoft YaHei" panose="020B0503020204020204" pitchFamily="34" charset="-122"/>
              <a:ea typeface="Microsoft YaHei" panose="020B0503020204020204" pitchFamily="34" charset="-122"/>
              <a:cs typeface="Times New Roman" panose="02020603050405020304" pitchFamily="18" charset="0"/>
            </a:endParaRPr>
          </a:p>
        </p:txBody>
      </p:sp>
      <p:pic>
        <p:nvPicPr>
          <p:cNvPr id="26" name="图片 25">
            <a:extLst>
              <a:ext uri="{FF2B5EF4-FFF2-40B4-BE49-F238E27FC236}">
                <a16:creationId xmlns:a16="http://schemas.microsoft.com/office/drawing/2014/main" id="{E01921C7-742F-D648-8472-5C1E8912982B}"/>
              </a:ext>
            </a:extLst>
          </p:cNvPr>
          <p:cNvPicPr>
            <a:picLocks noChangeAspect="1"/>
          </p:cNvPicPr>
          <p:nvPr/>
        </p:nvPicPr>
        <p:blipFill rotWithShape="1">
          <a:blip r:embed="rId4">
            <a:extLst>
              <a:ext uri="{28A0092B-C50C-407E-A947-70E740481C1C}">
                <a14:useLocalDpi xmlns:a14="http://schemas.microsoft.com/office/drawing/2010/main" val="0"/>
              </a:ext>
            </a:extLst>
          </a:blip>
          <a:srcRect l="36484" t="41470" r="39141" b="40447"/>
          <a:stretch/>
        </p:blipFill>
        <p:spPr>
          <a:xfrm>
            <a:off x="9220200" y="0"/>
            <a:ext cx="2971800" cy="1009650"/>
          </a:xfrm>
          <a:prstGeom prst="rect">
            <a:avLst/>
          </a:prstGeom>
        </p:spPr>
      </p:pic>
      <p:sp>
        <p:nvSpPr>
          <p:cNvPr id="16" name="页脚占位符 15">
            <a:extLst>
              <a:ext uri="{FF2B5EF4-FFF2-40B4-BE49-F238E27FC236}">
                <a16:creationId xmlns:a16="http://schemas.microsoft.com/office/drawing/2014/main" id="{B0E950C0-5D62-1E48-A948-097A9B639F4B}"/>
              </a:ext>
            </a:extLst>
          </p:cNvPr>
          <p:cNvSpPr>
            <a:spLocks noGrp="1"/>
          </p:cNvSpPr>
          <p:nvPr>
            <p:ph type="ftr" sz="quarter" idx="11"/>
          </p:nvPr>
        </p:nvSpPr>
        <p:spPr/>
        <p:txBody>
          <a:bodyPr/>
          <a:lstStyle/>
          <a:p>
            <a:r>
              <a:rPr kumimoji="1" lang="en" altLang="zh-CN"/>
              <a:t>Spicy Glouns 2024 on 0516</a:t>
            </a:r>
            <a:endParaRPr kumimoji="1" lang="zh-CN" altLang="en-US"/>
          </a:p>
        </p:txBody>
      </p:sp>
      <p:sp>
        <p:nvSpPr>
          <p:cNvPr id="17" name="灯片编号占位符 16">
            <a:extLst>
              <a:ext uri="{FF2B5EF4-FFF2-40B4-BE49-F238E27FC236}">
                <a16:creationId xmlns:a16="http://schemas.microsoft.com/office/drawing/2014/main" id="{D16B3489-5146-D949-98D8-33DC050F1E35}"/>
              </a:ext>
            </a:extLst>
          </p:cNvPr>
          <p:cNvSpPr>
            <a:spLocks noGrp="1"/>
          </p:cNvSpPr>
          <p:nvPr>
            <p:ph type="sldNum" sz="quarter" idx="12"/>
          </p:nvPr>
        </p:nvSpPr>
        <p:spPr/>
        <p:txBody>
          <a:bodyPr/>
          <a:lstStyle/>
          <a:p>
            <a:fld id="{AF93037D-21AC-A647-B0EB-F65069DC0BD1}" type="slidenum">
              <a:rPr kumimoji="1" lang="zh-CN" altLang="en-US" smtClean="0"/>
              <a:t>6</a:t>
            </a:fld>
            <a:endParaRPr kumimoji="1" lang="zh-CN" altLang="en-US"/>
          </a:p>
        </p:txBody>
      </p:sp>
      <p:sp>
        <p:nvSpPr>
          <p:cNvPr id="24" name="页脚占位符 2">
            <a:extLst>
              <a:ext uri="{FF2B5EF4-FFF2-40B4-BE49-F238E27FC236}">
                <a16:creationId xmlns:a16="http://schemas.microsoft.com/office/drawing/2014/main" id="{255C7955-DD06-3B4B-B270-FE64E7DF2446}"/>
              </a:ext>
            </a:extLst>
          </p:cNvPr>
          <p:cNvSpPr txBox="1">
            <a:spLocks/>
          </p:cNvSpPr>
          <p:nvPr/>
        </p:nvSpPr>
        <p:spPr>
          <a:xfrm>
            <a:off x="0" y="6356350"/>
            <a:ext cx="1660072"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 altLang="zh-CN" dirty="0"/>
              <a:t>Shuang Guo</a:t>
            </a:r>
            <a:endParaRPr kumimoji="1" lang="zh-CN" altLang="en-US" dirty="0"/>
          </a:p>
        </p:txBody>
      </p:sp>
    </p:spTree>
    <p:extLst>
      <p:ext uri="{BB962C8B-B14F-4D97-AF65-F5344CB8AC3E}">
        <p14:creationId xmlns:p14="http://schemas.microsoft.com/office/powerpoint/2010/main" val="3246869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3B0F2290-98EA-5C45-956B-39C6FB3221AE}"/>
              </a:ext>
            </a:extLst>
          </p:cNvPr>
          <p:cNvGrpSpPr/>
          <p:nvPr/>
        </p:nvGrpSpPr>
        <p:grpSpPr>
          <a:xfrm>
            <a:off x="56413" y="1659435"/>
            <a:ext cx="4188621" cy="3466732"/>
            <a:chOff x="1896322" y="1245234"/>
            <a:chExt cx="4188621" cy="3466732"/>
          </a:xfrm>
        </p:grpSpPr>
        <p:pic>
          <p:nvPicPr>
            <p:cNvPr id="9" name="图片 8">
              <a:extLst>
                <a:ext uri="{FF2B5EF4-FFF2-40B4-BE49-F238E27FC236}">
                  <a16:creationId xmlns:a16="http://schemas.microsoft.com/office/drawing/2014/main" id="{8FF38994-6CA6-AA43-BEC2-98715BCE3BF6}"/>
                </a:ext>
              </a:extLst>
            </p:cNvPr>
            <p:cNvPicPr>
              <a:picLocks noChangeAspect="1"/>
            </p:cNvPicPr>
            <p:nvPr/>
          </p:nvPicPr>
          <p:blipFill rotWithShape="1">
            <a:blip r:embed="rId3"/>
            <a:srcRect r="4087" b="3983"/>
            <a:stretch/>
          </p:blipFill>
          <p:spPr>
            <a:xfrm>
              <a:off x="1896322" y="1623720"/>
              <a:ext cx="4188621" cy="3088246"/>
            </a:xfrm>
            <a:prstGeom prst="rect">
              <a:avLst/>
            </a:prstGeom>
          </p:spPr>
        </p:pic>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86D3DAE6-82E1-2744-9380-89C09E0FB4D4}"/>
                    </a:ext>
                  </a:extLst>
                </p:cNvPr>
                <p:cNvSpPr txBox="1"/>
                <p:nvPr/>
              </p:nvSpPr>
              <p:spPr>
                <a:xfrm>
                  <a:off x="3022906" y="1245234"/>
                  <a:ext cx="2201693" cy="391261"/>
                </a:xfrm>
                <a:prstGeom prst="rect">
                  <a:avLst/>
                </a:prstGeom>
                <a:noFill/>
              </p:spPr>
              <p:txBody>
                <a:bodyPr wrap="none" rtlCol="0">
                  <a:spAutoFit/>
                </a:bodyPr>
                <a:lstStyle/>
                <a:p>
                  <a14:m>
                    <m:oMath xmlns:m="http://schemas.openxmlformats.org/officeDocument/2006/math">
                      <m:sSub>
                        <m:sSubPr>
                          <m:ctrlPr>
                            <a:rPr kumimoji="1" lang="en-US" altLang="zh-CN" b="1" i="1" dirty="0" smtClean="0">
                              <a:solidFill>
                                <a:srgbClr val="FF0000"/>
                              </a:solidFill>
                              <a:latin typeface="Cambria Math" panose="02040503050406030204" pitchFamily="18" charset="0"/>
                            </a:rPr>
                          </m:ctrlPr>
                        </m:sSubPr>
                        <m:e>
                          <m:r>
                            <a:rPr kumimoji="1" lang="en-US" altLang="zh-CN" b="1" i="1" dirty="0" smtClean="0">
                              <a:solidFill>
                                <a:srgbClr val="FF0000"/>
                              </a:solidFill>
                              <a:latin typeface="Cambria Math" panose="02040503050406030204" pitchFamily="18" charset="0"/>
                            </a:rPr>
                            <m:t>𝒑</m:t>
                          </m:r>
                        </m:e>
                        <m:sub>
                          <m:r>
                            <a:rPr kumimoji="1" lang="en-US" altLang="zh-CN" b="1" i="1" dirty="0" smtClean="0">
                              <a:solidFill>
                                <a:srgbClr val="FF0000"/>
                              </a:solidFill>
                              <a:latin typeface="Cambria Math" panose="02040503050406030204" pitchFamily="18" charset="0"/>
                            </a:rPr>
                            <m:t>𝒙</m:t>
                          </m:r>
                        </m:sub>
                      </m:sSub>
                      <m:r>
                        <a:rPr kumimoji="1" lang="en-US" altLang="zh-CN" b="1" i="1" dirty="0" smtClean="0">
                          <a:solidFill>
                            <a:srgbClr val="FF0000"/>
                          </a:solidFill>
                          <a:latin typeface="Cambria Math" panose="02040503050406030204" pitchFamily="18" charset="0"/>
                        </a:rPr>
                        <m:t>, </m:t>
                      </m:r>
                      <m:sSub>
                        <m:sSubPr>
                          <m:ctrlPr>
                            <a:rPr kumimoji="1" lang="en-US" altLang="zh-CN" b="1" i="1" dirty="0" err="1" smtClean="0">
                              <a:solidFill>
                                <a:srgbClr val="FF0000"/>
                              </a:solidFill>
                              <a:latin typeface="Cambria Math" panose="02040503050406030204" pitchFamily="18" charset="0"/>
                            </a:rPr>
                          </m:ctrlPr>
                        </m:sSubPr>
                        <m:e>
                          <m:r>
                            <a:rPr kumimoji="1" lang="en-US" altLang="zh-CN" b="1" i="1" dirty="0" err="1" smtClean="0">
                              <a:solidFill>
                                <a:srgbClr val="FF0000"/>
                              </a:solidFill>
                              <a:latin typeface="Cambria Math" panose="02040503050406030204" pitchFamily="18" charset="0"/>
                            </a:rPr>
                            <m:t>𝒑</m:t>
                          </m:r>
                        </m:e>
                        <m:sub>
                          <m:r>
                            <a:rPr kumimoji="1" lang="en-US" altLang="zh-CN" b="1" i="1" dirty="0" err="1" smtClean="0">
                              <a:solidFill>
                                <a:srgbClr val="FF0000"/>
                              </a:solidFill>
                              <a:latin typeface="Cambria Math" panose="02040503050406030204" pitchFamily="18" charset="0"/>
                            </a:rPr>
                            <m:t>𝒚</m:t>
                          </m:r>
                        </m:sub>
                      </m:sSub>
                      <m:r>
                        <a:rPr kumimoji="1" lang="en-US" altLang="zh-CN" b="1" i="1" dirty="0" smtClean="0">
                          <a:solidFill>
                            <a:srgbClr val="FF0000"/>
                          </a:solidFill>
                          <a:latin typeface="Cambria Math" panose="02040503050406030204" pitchFamily="18" charset="0"/>
                        </a:rPr>
                        <m:t>, </m:t>
                      </m:r>
                      <m:sSub>
                        <m:sSubPr>
                          <m:ctrlPr>
                            <a:rPr kumimoji="1" lang="en-US" altLang="zh-CN" b="1" i="1" dirty="0" err="1" smtClean="0">
                              <a:solidFill>
                                <a:srgbClr val="FF0000"/>
                              </a:solidFill>
                              <a:latin typeface="Cambria Math" panose="02040503050406030204" pitchFamily="18" charset="0"/>
                            </a:rPr>
                          </m:ctrlPr>
                        </m:sSubPr>
                        <m:e>
                          <m:r>
                            <a:rPr kumimoji="1" lang="en-US" altLang="zh-CN" b="1" i="1" dirty="0" err="1" smtClean="0">
                              <a:solidFill>
                                <a:srgbClr val="FF0000"/>
                              </a:solidFill>
                              <a:latin typeface="Cambria Math" panose="02040503050406030204" pitchFamily="18" charset="0"/>
                            </a:rPr>
                            <m:t>𝒑</m:t>
                          </m:r>
                        </m:e>
                        <m:sub>
                          <m:r>
                            <a:rPr kumimoji="1" lang="en-US" altLang="zh-CN" b="1" i="1" dirty="0" err="1" smtClean="0">
                              <a:solidFill>
                                <a:srgbClr val="FF0000"/>
                              </a:solidFill>
                              <a:latin typeface="Cambria Math" panose="02040503050406030204" pitchFamily="18" charset="0"/>
                            </a:rPr>
                            <m:t>𝒛</m:t>
                          </m:r>
                        </m:sub>
                      </m:sSub>
                      <m:r>
                        <a:rPr kumimoji="1" lang="en-US" altLang="zh-CN" b="1" i="1" dirty="0" smtClean="0">
                          <a:solidFill>
                            <a:srgbClr val="FF0000"/>
                          </a:solidFill>
                          <a:latin typeface="Cambria Math" panose="02040503050406030204" pitchFamily="18" charset="0"/>
                        </a:rPr>
                        <m:t>, </m:t>
                      </m:r>
                      <m:r>
                        <a:rPr kumimoji="1" lang="en-US" altLang="zh-CN" b="1" i="1" dirty="0" smtClean="0">
                          <a:solidFill>
                            <a:srgbClr val="FF0000"/>
                          </a:solidFill>
                          <a:latin typeface="Cambria Math" panose="02040503050406030204" pitchFamily="18" charset="0"/>
                        </a:rPr>
                        <m:t>𝑬</m:t>
                      </m:r>
                    </m:oMath>
                  </a14:m>
                  <a:r>
                    <a:rPr kumimoji="1" lang="en-US" altLang="zh-CN" b="1" dirty="0">
                      <a:solidFill>
                        <a:srgbClr val="FF0000"/>
                      </a:solidFill>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as input </a:t>
                  </a:r>
                  <a:endParaRPr kumimoji="1" lang="zh-CN" altLang="en-US" dirty="0">
                    <a:latin typeface="Times New Roman" panose="02020603050405020304" pitchFamily="18" charset="0"/>
                    <a:cs typeface="Times New Roman" panose="02020603050405020304" pitchFamily="18" charset="0"/>
                  </a:endParaRPr>
                </a:p>
              </p:txBody>
            </p:sp>
          </mc:Choice>
          <mc:Fallback xmlns="">
            <p:sp>
              <p:nvSpPr>
                <p:cNvPr id="2" name="文本框 1">
                  <a:extLst>
                    <a:ext uri="{FF2B5EF4-FFF2-40B4-BE49-F238E27FC236}">
                      <a16:creationId xmlns:a16="http://schemas.microsoft.com/office/drawing/2014/main" id="{86D3DAE6-82E1-2744-9380-89C09E0FB4D4}"/>
                    </a:ext>
                  </a:extLst>
                </p:cNvPr>
                <p:cNvSpPr txBox="1">
                  <a:spLocks noRot="1" noChangeAspect="1" noMove="1" noResize="1" noEditPoints="1" noAdjustHandles="1" noChangeArrowheads="1" noChangeShapeType="1" noTextEdit="1"/>
                </p:cNvSpPr>
                <p:nvPr/>
              </p:nvSpPr>
              <p:spPr>
                <a:xfrm>
                  <a:off x="3022906" y="1245234"/>
                  <a:ext cx="2201693" cy="391261"/>
                </a:xfrm>
                <a:prstGeom prst="rect">
                  <a:avLst/>
                </a:prstGeom>
                <a:blipFill>
                  <a:blip r:embed="rId4"/>
                  <a:stretch>
                    <a:fillRect t="-6250" b="-15625"/>
                  </a:stretch>
                </a:blipFill>
              </p:spPr>
              <p:txBody>
                <a:bodyPr/>
                <a:lstStyle/>
                <a:p>
                  <a:r>
                    <a:rPr lang="zh-CN" altLang="en-US">
                      <a:noFill/>
                    </a:rPr>
                    <a:t> </a:t>
                  </a:r>
                </a:p>
              </p:txBody>
            </p:sp>
          </mc:Fallback>
        </mc:AlternateContent>
      </p:grpSp>
      <p:sp>
        <p:nvSpPr>
          <p:cNvPr id="15" name="文本框 14">
            <a:extLst>
              <a:ext uri="{FF2B5EF4-FFF2-40B4-BE49-F238E27FC236}">
                <a16:creationId xmlns:a16="http://schemas.microsoft.com/office/drawing/2014/main" id="{8A17299B-3916-8E49-8EDC-35EA819F92D4}"/>
              </a:ext>
            </a:extLst>
          </p:cNvPr>
          <p:cNvSpPr txBox="1"/>
          <p:nvPr/>
        </p:nvSpPr>
        <p:spPr>
          <a:xfrm>
            <a:off x="3850000" y="652260"/>
            <a:ext cx="4469887" cy="461665"/>
          </a:xfrm>
          <a:prstGeom prst="rect">
            <a:avLst/>
          </a:prstGeom>
          <a:noFill/>
        </p:spPr>
        <p:txBody>
          <a:bodyPr wrap="square" rtlCol="0">
            <a:spAutoFit/>
          </a:bodyPr>
          <a:lstStyle/>
          <a:p>
            <a:pPr algn="ctr"/>
            <a:r>
              <a:rPr kumimoji="1" lang="en-US" altLang="zh-CN" sz="2400" b="1" dirty="0">
                <a:latin typeface="Microsoft YaHei" panose="020B0503020204020204" pitchFamily="34" charset="-122"/>
                <a:ea typeface="Microsoft YaHei" panose="020B0503020204020204" pitchFamily="34" charset="-122"/>
                <a:cs typeface="Times New Roman" panose="02020603050405020304" pitchFamily="18" charset="0"/>
              </a:rPr>
              <a:t>Method &amp; Result</a:t>
            </a:r>
            <a:endParaRPr kumimoji="1" lang="zh-CN" altLang="en-US" sz="2400" b="1" dirty="0">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10" name="文本框 9">
            <a:extLst>
              <a:ext uri="{FF2B5EF4-FFF2-40B4-BE49-F238E27FC236}">
                <a16:creationId xmlns:a16="http://schemas.microsoft.com/office/drawing/2014/main" id="{498F1E0B-82FF-5442-9D30-3438C6E9A0A6}"/>
              </a:ext>
            </a:extLst>
          </p:cNvPr>
          <p:cNvSpPr txBox="1"/>
          <p:nvPr/>
        </p:nvSpPr>
        <p:spPr>
          <a:xfrm>
            <a:off x="4140538" y="1659435"/>
            <a:ext cx="4121641" cy="3693319"/>
          </a:xfrm>
          <a:prstGeom prst="rect">
            <a:avLst/>
          </a:prstGeom>
          <a:noFill/>
        </p:spPr>
        <p:txBody>
          <a:bodyPr wrap="none" rtlCol="0">
            <a:spAutoFit/>
          </a:bodyPr>
          <a:lstStyle/>
          <a:p>
            <a:pPr algn="ctr"/>
            <a:r>
              <a:rPr kumimoji="1" lang="en-US" altLang="zh-CN" dirty="0">
                <a:latin typeface="Times New Roman" panose="02020603050405020304" pitchFamily="18" charset="0"/>
                <a:cs typeface="Times New Roman" panose="02020603050405020304" pitchFamily="18" charset="0"/>
              </a:rPr>
              <a:t>PCN can identify two systems</a:t>
            </a:r>
          </a:p>
          <a:p>
            <a:pPr algn="ctr"/>
            <a:endParaRPr kumimoji="1" lang="en-US" altLang="zh-CN" dirty="0">
              <a:latin typeface="Times New Roman" panose="02020603050405020304" pitchFamily="18" charset="0"/>
              <a:cs typeface="Times New Roman" panose="02020603050405020304" pitchFamily="18" charset="0"/>
            </a:endParaRPr>
          </a:p>
          <a:p>
            <a:pPr algn="ctr"/>
            <a:r>
              <a:rPr kumimoji="1" lang="en-US" altLang="zh-CN" dirty="0">
                <a:latin typeface="Times New Roman" panose="02020603050405020304" pitchFamily="18" charset="0"/>
                <a:cs typeface="Times New Roman" panose="02020603050405020304" pitchFamily="18" charset="0"/>
              </a:rPr>
              <a:t>From what features?</a:t>
            </a:r>
          </a:p>
          <a:p>
            <a:pPr algn="ctr"/>
            <a:endParaRPr kumimoji="1" lang="en-US" altLang="zh-CN" dirty="0">
              <a:latin typeface="Times New Roman" panose="02020603050405020304" pitchFamily="18" charset="0"/>
              <a:cs typeface="Times New Roman" panose="02020603050405020304" pitchFamily="18" charset="0"/>
            </a:endParaRPr>
          </a:p>
          <a:p>
            <a:pPr algn="ctr"/>
            <a:endParaRPr kumimoji="1" lang="en-US" altLang="zh-CN" dirty="0">
              <a:latin typeface="Times New Roman" panose="02020603050405020304" pitchFamily="18" charset="0"/>
              <a:cs typeface="Times New Roman" panose="02020603050405020304" pitchFamily="18" charset="0"/>
            </a:endParaRPr>
          </a:p>
          <a:p>
            <a:pPr algn="ctr"/>
            <a:endParaRPr kumimoji="1" lang="en-US" altLang="zh-CN" dirty="0">
              <a:latin typeface="Times New Roman" panose="02020603050405020304" pitchFamily="18" charset="0"/>
              <a:cs typeface="Times New Roman" panose="02020603050405020304" pitchFamily="18" charset="0"/>
            </a:endParaRPr>
          </a:p>
          <a:p>
            <a:pPr algn="ctr"/>
            <a:r>
              <a:rPr lang="en-US" altLang="zh-CN" sz="1800" kern="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Change different inputs</a:t>
            </a:r>
          </a:p>
          <a:p>
            <a:pPr algn="ctr"/>
            <a:endParaRPr lang="en-US" altLang="zh-CN" kern="0" dirty="0">
              <a:solidFill>
                <a:srgbClr val="FF0000"/>
              </a:solidFill>
              <a:latin typeface="Times New Roman" panose="02020603050405020304" pitchFamily="18" charset="0"/>
              <a:ea typeface="DengXian" panose="02010600030101010101" pitchFamily="2" charset="-122"/>
              <a:cs typeface="Times New Roman" panose="02020603050405020304" pitchFamily="18" charset="0"/>
            </a:endParaRPr>
          </a:p>
          <a:p>
            <a:pPr algn="ctr"/>
            <a:r>
              <a:rPr lang="en-US" altLang="zh-CN" sz="1800" kern="0" dirty="0">
                <a:solidFill>
                  <a:srgbClr val="FF0000"/>
                </a:solidFill>
                <a:latin typeface="Times New Roman" panose="02020603050405020304" pitchFamily="18" charset="0"/>
                <a:ea typeface="DengXian" panose="02010600030101010101" pitchFamily="2" charset="-122"/>
                <a:cs typeface="Times New Roman" panose="02020603050405020304" pitchFamily="18" charset="0"/>
              </a:rPr>
              <a:t>Remove </a:t>
            </a:r>
            <a:r>
              <a:rPr lang="en-US" altLang="zh-CN" sz="1800" kern="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or reduce some known features</a:t>
            </a:r>
          </a:p>
          <a:p>
            <a:pPr algn="ctr"/>
            <a:endParaRPr kumimoji="1" lang="en-US" altLang="zh-CN" kern="0" dirty="0">
              <a:solidFill>
                <a:srgbClr val="FF0000"/>
              </a:solidFill>
              <a:latin typeface="Times New Roman" panose="02020603050405020304" pitchFamily="18" charset="0"/>
              <a:ea typeface="DengXian" panose="02010600030101010101" pitchFamily="2" charset="-122"/>
              <a:cs typeface="Times New Roman" panose="02020603050405020304" pitchFamily="18" charset="0"/>
            </a:endParaRPr>
          </a:p>
          <a:p>
            <a:pPr algn="ctr"/>
            <a:r>
              <a:rPr lang="en-US" altLang="zh-CN" sz="1800" kern="0" dirty="0">
                <a:solidFill>
                  <a:srgbClr val="FF0000"/>
                </a:solidFill>
                <a:latin typeface="Times New Roman" panose="02020603050405020304" pitchFamily="18" charset="0"/>
                <a:ea typeface="DengXian" panose="02010600030101010101" pitchFamily="2" charset="-122"/>
                <a:cs typeface="Times New Roman" panose="02020603050405020304" pitchFamily="18" charset="0"/>
                <a:sym typeface="Wingdings" pitchFamily="2" charset="2"/>
              </a:rPr>
              <a:t>O</a:t>
            </a:r>
            <a:r>
              <a:rPr lang="en-US" altLang="zh-CN" sz="1800" kern="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bserve changes in accuracy</a:t>
            </a:r>
          </a:p>
          <a:p>
            <a:pPr algn="ctr"/>
            <a:endParaRPr lang="en-US" altLang="zh-CN" kern="0" dirty="0">
              <a:solidFill>
                <a:srgbClr val="FF0000"/>
              </a:solidFill>
              <a:latin typeface="Times New Roman" panose="02020603050405020304" pitchFamily="18" charset="0"/>
              <a:ea typeface="DengXian" panose="02010600030101010101" pitchFamily="2" charset="-122"/>
              <a:cs typeface="Times New Roman" panose="02020603050405020304" pitchFamily="18" charset="0"/>
            </a:endParaRPr>
          </a:p>
          <a:p>
            <a:pPr algn="ctr"/>
            <a:r>
              <a:rPr lang="en-US" altLang="zh-CN" sz="1800" kern="0" dirty="0">
                <a:solidFill>
                  <a:srgbClr val="FF0000"/>
                </a:solidFill>
                <a:latin typeface="Times New Roman" panose="02020603050405020304" pitchFamily="18" charset="0"/>
                <a:ea typeface="DengXian" panose="02010600030101010101" pitchFamily="2" charset="-122"/>
                <a:cs typeface="Times New Roman" panose="02020603050405020304" pitchFamily="18" charset="0"/>
                <a:sym typeface="Wingdings" pitchFamily="2" charset="2"/>
              </a:rPr>
              <a:t>I</a:t>
            </a:r>
            <a:r>
              <a:rPr lang="en-US" altLang="zh-CN" sz="1800" kern="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nfer which features the model has learned</a:t>
            </a:r>
          </a:p>
        </p:txBody>
      </p:sp>
      <p:sp>
        <p:nvSpPr>
          <p:cNvPr id="19" name="下箭头 18">
            <a:extLst>
              <a:ext uri="{FF2B5EF4-FFF2-40B4-BE49-F238E27FC236}">
                <a16:creationId xmlns:a16="http://schemas.microsoft.com/office/drawing/2014/main" id="{D97D5A45-BAC4-B84C-AEEC-B320C75B74B5}"/>
              </a:ext>
            </a:extLst>
          </p:cNvPr>
          <p:cNvSpPr/>
          <p:nvPr/>
        </p:nvSpPr>
        <p:spPr>
          <a:xfrm>
            <a:off x="6011333" y="1982061"/>
            <a:ext cx="169333" cy="304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下箭头 19">
            <a:extLst>
              <a:ext uri="{FF2B5EF4-FFF2-40B4-BE49-F238E27FC236}">
                <a16:creationId xmlns:a16="http://schemas.microsoft.com/office/drawing/2014/main" id="{89CCAFC4-5A9E-5643-AA07-E93B9B89A4EC}"/>
              </a:ext>
            </a:extLst>
          </p:cNvPr>
          <p:cNvSpPr/>
          <p:nvPr/>
        </p:nvSpPr>
        <p:spPr>
          <a:xfrm>
            <a:off x="6011333" y="2679679"/>
            <a:ext cx="169333" cy="304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下箭头 20">
            <a:extLst>
              <a:ext uri="{FF2B5EF4-FFF2-40B4-BE49-F238E27FC236}">
                <a16:creationId xmlns:a16="http://schemas.microsoft.com/office/drawing/2014/main" id="{57BEA40A-AD0B-6942-824F-3D4FD023F056}"/>
              </a:ext>
            </a:extLst>
          </p:cNvPr>
          <p:cNvSpPr/>
          <p:nvPr/>
        </p:nvSpPr>
        <p:spPr>
          <a:xfrm>
            <a:off x="6011333" y="3647895"/>
            <a:ext cx="169333" cy="304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下箭头 21">
            <a:extLst>
              <a:ext uri="{FF2B5EF4-FFF2-40B4-BE49-F238E27FC236}">
                <a16:creationId xmlns:a16="http://schemas.microsoft.com/office/drawing/2014/main" id="{66111021-5490-C449-969F-7A09304A0CC8}"/>
              </a:ext>
            </a:extLst>
          </p:cNvPr>
          <p:cNvSpPr/>
          <p:nvPr/>
        </p:nvSpPr>
        <p:spPr>
          <a:xfrm>
            <a:off x="6011333" y="4193405"/>
            <a:ext cx="169333" cy="304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下箭头 22">
            <a:extLst>
              <a:ext uri="{FF2B5EF4-FFF2-40B4-BE49-F238E27FC236}">
                <a16:creationId xmlns:a16="http://schemas.microsoft.com/office/drawing/2014/main" id="{5720764B-E686-AE41-ABE8-45EDE888D244}"/>
              </a:ext>
            </a:extLst>
          </p:cNvPr>
          <p:cNvSpPr/>
          <p:nvPr/>
        </p:nvSpPr>
        <p:spPr>
          <a:xfrm>
            <a:off x="6011333" y="4742792"/>
            <a:ext cx="169333" cy="304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2" name="图片 11">
            <a:extLst>
              <a:ext uri="{FF2B5EF4-FFF2-40B4-BE49-F238E27FC236}">
                <a16:creationId xmlns:a16="http://schemas.microsoft.com/office/drawing/2014/main" id="{CF76BCEB-72E6-734F-9EDE-E19E98F75C97}"/>
              </a:ext>
            </a:extLst>
          </p:cNvPr>
          <p:cNvPicPr>
            <a:picLocks noChangeAspect="1"/>
          </p:cNvPicPr>
          <p:nvPr/>
        </p:nvPicPr>
        <p:blipFill>
          <a:blip r:embed="rId5"/>
          <a:stretch>
            <a:fillRect/>
          </a:stretch>
        </p:blipFill>
        <p:spPr>
          <a:xfrm>
            <a:off x="8047955" y="2151213"/>
            <a:ext cx="4041841" cy="3088247"/>
          </a:xfrm>
          <a:prstGeom prst="rect">
            <a:avLst/>
          </a:prstGeom>
        </p:spPr>
      </p:pic>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E100BF27-C259-9441-9D1A-2FF20237F06B}"/>
                  </a:ext>
                </a:extLst>
              </p:cNvPr>
              <p:cNvSpPr txBox="1"/>
              <p:nvPr/>
            </p:nvSpPr>
            <p:spPr>
              <a:xfrm>
                <a:off x="9098994" y="1730148"/>
                <a:ext cx="1939762" cy="394788"/>
              </a:xfrm>
              <a:prstGeom prst="rect">
                <a:avLst/>
              </a:prstGeom>
              <a:noFill/>
            </p:spPr>
            <p:txBody>
              <a:bodyPr wrap="none" rtlCol="0">
                <a:spAutoFit/>
              </a:bodyPr>
              <a:lstStyle/>
              <a:p>
                <a14:m>
                  <m:oMath xmlns:m="http://schemas.openxmlformats.org/officeDocument/2006/math">
                    <m:sSub>
                      <m:sSubPr>
                        <m:ctrlPr>
                          <a:rPr kumimoji="1" lang="en-US" altLang="zh-CN" b="1" i="1" dirty="0" smtClean="0">
                            <a:solidFill>
                              <a:srgbClr val="FF0000"/>
                            </a:solidFill>
                            <a:latin typeface="Cambria Math" panose="02040503050406030204" pitchFamily="18" charset="0"/>
                          </a:rPr>
                        </m:ctrlPr>
                      </m:sSubPr>
                      <m:e>
                        <m:r>
                          <a:rPr kumimoji="1" lang="en-US" altLang="zh-CN" b="1" i="1" dirty="0" smtClean="0">
                            <a:solidFill>
                              <a:srgbClr val="FF0000"/>
                            </a:solidFill>
                            <a:latin typeface="Cambria Math" panose="02040503050406030204" pitchFamily="18" charset="0"/>
                          </a:rPr>
                          <m:t>𝒑</m:t>
                        </m:r>
                      </m:e>
                      <m:sub>
                        <m:r>
                          <a:rPr kumimoji="1" lang="en-US" altLang="zh-CN" b="1" i="1" dirty="0" smtClean="0">
                            <a:solidFill>
                              <a:srgbClr val="FF0000"/>
                            </a:solidFill>
                            <a:latin typeface="Cambria Math" panose="02040503050406030204" pitchFamily="18" charset="0"/>
                          </a:rPr>
                          <m:t>𝒙</m:t>
                        </m:r>
                      </m:sub>
                    </m:sSub>
                    <m:r>
                      <a:rPr kumimoji="1" lang="en-US" altLang="zh-CN" b="1" i="1" dirty="0" smtClean="0">
                        <a:solidFill>
                          <a:srgbClr val="FF0000"/>
                        </a:solidFill>
                        <a:latin typeface="Cambria Math" panose="02040503050406030204" pitchFamily="18" charset="0"/>
                      </a:rPr>
                      <m:t>, </m:t>
                    </m:r>
                    <m:sSub>
                      <m:sSubPr>
                        <m:ctrlPr>
                          <a:rPr kumimoji="1" lang="en-US" altLang="zh-CN" b="1" i="1" dirty="0" err="1" smtClean="0">
                            <a:solidFill>
                              <a:srgbClr val="FF0000"/>
                            </a:solidFill>
                            <a:latin typeface="Cambria Math" panose="02040503050406030204" pitchFamily="18" charset="0"/>
                          </a:rPr>
                        </m:ctrlPr>
                      </m:sSubPr>
                      <m:e>
                        <m:r>
                          <a:rPr kumimoji="1" lang="en-US" altLang="zh-CN" b="1" i="1" dirty="0" err="1" smtClean="0">
                            <a:solidFill>
                              <a:srgbClr val="FF0000"/>
                            </a:solidFill>
                            <a:latin typeface="Cambria Math" panose="02040503050406030204" pitchFamily="18" charset="0"/>
                          </a:rPr>
                          <m:t>𝒑</m:t>
                        </m:r>
                      </m:e>
                      <m:sub>
                        <m:r>
                          <a:rPr kumimoji="1" lang="en-US" altLang="zh-CN" b="1" i="1" dirty="0" err="1" smtClean="0">
                            <a:solidFill>
                              <a:srgbClr val="FF0000"/>
                            </a:solidFill>
                            <a:latin typeface="Cambria Math" panose="02040503050406030204" pitchFamily="18" charset="0"/>
                          </a:rPr>
                          <m:t>𝒚</m:t>
                        </m:r>
                      </m:sub>
                    </m:sSub>
                    <m:r>
                      <a:rPr kumimoji="1" lang="en-US" altLang="zh-CN" b="1" i="1" dirty="0" smtClean="0">
                        <a:solidFill>
                          <a:srgbClr val="FF0000"/>
                        </a:solidFill>
                        <a:latin typeface="Cambria Math" panose="02040503050406030204" pitchFamily="18" charset="0"/>
                      </a:rPr>
                      <m:t>, </m:t>
                    </m:r>
                    <m:sSub>
                      <m:sSubPr>
                        <m:ctrlPr>
                          <a:rPr kumimoji="1" lang="en-US" altLang="zh-CN" b="1" i="1" dirty="0" err="1" smtClean="0">
                            <a:solidFill>
                              <a:srgbClr val="FF0000"/>
                            </a:solidFill>
                            <a:latin typeface="Cambria Math" panose="02040503050406030204" pitchFamily="18" charset="0"/>
                          </a:rPr>
                        </m:ctrlPr>
                      </m:sSubPr>
                      <m:e>
                        <m:r>
                          <a:rPr kumimoji="1" lang="en-US" altLang="zh-CN" b="1" i="1" dirty="0" err="1" smtClean="0">
                            <a:solidFill>
                              <a:srgbClr val="FF0000"/>
                            </a:solidFill>
                            <a:latin typeface="Cambria Math" panose="02040503050406030204" pitchFamily="18" charset="0"/>
                          </a:rPr>
                          <m:t>𝒑</m:t>
                        </m:r>
                      </m:e>
                      <m:sub>
                        <m:r>
                          <a:rPr kumimoji="1" lang="en-US" altLang="zh-CN" b="1" i="1" dirty="0" err="1" smtClean="0">
                            <a:solidFill>
                              <a:srgbClr val="FF0000"/>
                            </a:solidFill>
                            <a:latin typeface="Cambria Math" panose="02040503050406030204" pitchFamily="18" charset="0"/>
                          </a:rPr>
                          <m:t>𝒛</m:t>
                        </m:r>
                      </m:sub>
                    </m:sSub>
                  </m:oMath>
                </a14:m>
                <a:r>
                  <a:rPr kumimoji="1" lang="en-US" altLang="zh-CN" b="1" dirty="0">
                    <a:solidFill>
                      <a:srgbClr val="FF0000"/>
                    </a:solidFill>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as input </a:t>
                </a:r>
                <a:endParaRPr kumimoji="1" lang="zh-CN" altLang="en-US" dirty="0">
                  <a:latin typeface="Times New Roman" panose="02020603050405020304" pitchFamily="18" charset="0"/>
                  <a:cs typeface="Times New Roman" panose="02020603050405020304" pitchFamily="18" charset="0"/>
                </a:endParaRPr>
              </a:p>
            </p:txBody>
          </p:sp>
        </mc:Choice>
        <mc:Fallback xmlns="">
          <p:sp>
            <p:nvSpPr>
              <p:cNvPr id="24" name="文本框 23">
                <a:extLst>
                  <a:ext uri="{FF2B5EF4-FFF2-40B4-BE49-F238E27FC236}">
                    <a16:creationId xmlns:a16="http://schemas.microsoft.com/office/drawing/2014/main" id="{E100BF27-C259-9441-9D1A-2FF20237F06B}"/>
                  </a:ext>
                </a:extLst>
              </p:cNvPr>
              <p:cNvSpPr txBox="1">
                <a:spLocks noRot="1" noChangeAspect="1" noMove="1" noResize="1" noEditPoints="1" noAdjustHandles="1" noChangeArrowheads="1" noChangeShapeType="1" noTextEdit="1"/>
              </p:cNvSpPr>
              <p:nvPr/>
            </p:nvSpPr>
            <p:spPr>
              <a:xfrm>
                <a:off x="9098994" y="1730148"/>
                <a:ext cx="1939762" cy="394788"/>
              </a:xfrm>
              <a:prstGeom prst="rect">
                <a:avLst/>
              </a:prstGeom>
              <a:blipFill>
                <a:blip r:embed="rId7"/>
                <a:stretch>
                  <a:fillRect t="-9375" r="-1299" b="-12500"/>
                </a:stretch>
              </a:blipFill>
            </p:spPr>
            <p:txBody>
              <a:bodyPr/>
              <a:lstStyle/>
              <a:p>
                <a:r>
                  <a:rPr lang="zh-CN" altLang="en-US">
                    <a:noFill/>
                  </a:rPr>
                  <a:t> </a:t>
                </a:r>
              </a:p>
            </p:txBody>
          </p:sp>
        </mc:Fallback>
      </mc:AlternateContent>
      <p:pic>
        <p:nvPicPr>
          <p:cNvPr id="25" name="图片 24">
            <a:extLst>
              <a:ext uri="{FF2B5EF4-FFF2-40B4-BE49-F238E27FC236}">
                <a16:creationId xmlns:a16="http://schemas.microsoft.com/office/drawing/2014/main" id="{CBB09408-17A2-A449-B4D5-EFC750D970AC}"/>
              </a:ext>
            </a:extLst>
          </p:cNvPr>
          <p:cNvPicPr>
            <a:picLocks noChangeAspect="1"/>
          </p:cNvPicPr>
          <p:nvPr/>
        </p:nvPicPr>
        <p:blipFill rotWithShape="1">
          <a:blip r:embed="rId8">
            <a:extLst>
              <a:ext uri="{28A0092B-C50C-407E-A947-70E740481C1C}">
                <a14:useLocalDpi xmlns:a14="http://schemas.microsoft.com/office/drawing/2010/main" val="0"/>
              </a:ext>
            </a:extLst>
          </a:blip>
          <a:srcRect l="36484" t="41470" r="39141" b="40447"/>
          <a:stretch/>
        </p:blipFill>
        <p:spPr>
          <a:xfrm>
            <a:off x="9220200" y="0"/>
            <a:ext cx="2971800" cy="1009650"/>
          </a:xfrm>
          <a:prstGeom prst="rect">
            <a:avLst/>
          </a:prstGeom>
        </p:spPr>
      </p:pic>
      <p:sp>
        <p:nvSpPr>
          <p:cNvPr id="7" name="页脚占位符 6">
            <a:extLst>
              <a:ext uri="{FF2B5EF4-FFF2-40B4-BE49-F238E27FC236}">
                <a16:creationId xmlns:a16="http://schemas.microsoft.com/office/drawing/2014/main" id="{F6424085-9951-AD42-B9F8-2AA2B8CC9CA0}"/>
              </a:ext>
            </a:extLst>
          </p:cNvPr>
          <p:cNvSpPr>
            <a:spLocks noGrp="1"/>
          </p:cNvSpPr>
          <p:nvPr>
            <p:ph type="ftr" sz="quarter" idx="11"/>
          </p:nvPr>
        </p:nvSpPr>
        <p:spPr/>
        <p:txBody>
          <a:bodyPr/>
          <a:lstStyle/>
          <a:p>
            <a:r>
              <a:rPr kumimoji="1" lang="en" altLang="zh-CN"/>
              <a:t>Spicy Glouns 2024 on 0516</a:t>
            </a:r>
            <a:endParaRPr kumimoji="1" lang="zh-CN" altLang="en-US"/>
          </a:p>
        </p:txBody>
      </p:sp>
      <p:sp>
        <p:nvSpPr>
          <p:cNvPr id="8" name="灯片编号占位符 7">
            <a:extLst>
              <a:ext uri="{FF2B5EF4-FFF2-40B4-BE49-F238E27FC236}">
                <a16:creationId xmlns:a16="http://schemas.microsoft.com/office/drawing/2014/main" id="{4368966B-F517-E143-BC00-00C83F9533EC}"/>
              </a:ext>
            </a:extLst>
          </p:cNvPr>
          <p:cNvSpPr>
            <a:spLocks noGrp="1"/>
          </p:cNvSpPr>
          <p:nvPr>
            <p:ph type="sldNum" sz="quarter" idx="12"/>
          </p:nvPr>
        </p:nvSpPr>
        <p:spPr/>
        <p:txBody>
          <a:bodyPr/>
          <a:lstStyle/>
          <a:p>
            <a:fld id="{AF93037D-21AC-A647-B0EB-F65069DC0BD1}" type="slidenum">
              <a:rPr kumimoji="1" lang="zh-CN" altLang="en-US" smtClean="0"/>
              <a:t>7</a:t>
            </a:fld>
            <a:endParaRPr kumimoji="1" lang="zh-CN" altLang="en-US"/>
          </a:p>
        </p:txBody>
      </p:sp>
      <p:sp>
        <p:nvSpPr>
          <p:cNvPr id="27" name="页脚占位符 2">
            <a:extLst>
              <a:ext uri="{FF2B5EF4-FFF2-40B4-BE49-F238E27FC236}">
                <a16:creationId xmlns:a16="http://schemas.microsoft.com/office/drawing/2014/main" id="{105B1A00-A73D-DE4C-961B-B823C6D4CEB2}"/>
              </a:ext>
            </a:extLst>
          </p:cNvPr>
          <p:cNvSpPr txBox="1">
            <a:spLocks/>
          </p:cNvSpPr>
          <p:nvPr/>
        </p:nvSpPr>
        <p:spPr>
          <a:xfrm>
            <a:off x="0" y="6356350"/>
            <a:ext cx="1660072"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 altLang="zh-CN" dirty="0"/>
              <a:t>Shuang Guo</a:t>
            </a:r>
            <a:endParaRPr kumimoji="1" lang="zh-CN" altLang="en-US" dirty="0"/>
          </a:p>
        </p:txBody>
      </p:sp>
    </p:spTree>
    <p:extLst>
      <p:ext uri="{BB962C8B-B14F-4D97-AF65-F5344CB8AC3E}">
        <p14:creationId xmlns:p14="http://schemas.microsoft.com/office/powerpoint/2010/main" val="3858800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a:extLst>
              <a:ext uri="{FF2B5EF4-FFF2-40B4-BE49-F238E27FC236}">
                <a16:creationId xmlns:a16="http://schemas.microsoft.com/office/drawing/2014/main" id="{BB15AE0B-0F84-B640-A3D2-E1F7D240FDB8}"/>
              </a:ext>
            </a:extLst>
          </p:cNvPr>
          <p:cNvSpPr txBox="1"/>
          <p:nvPr/>
        </p:nvSpPr>
        <p:spPr>
          <a:xfrm>
            <a:off x="3850000" y="652260"/>
            <a:ext cx="4469887" cy="461665"/>
          </a:xfrm>
          <a:prstGeom prst="rect">
            <a:avLst/>
          </a:prstGeom>
          <a:noFill/>
        </p:spPr>
        <p:txBody>
          <a:bodyPr wrap="square" rtlCol="0">
            <a:spAutoFit/>
          </a:bodyPr>
          <a:lstStyle/>
          <a:p>
            <a:pPr algn="ctr"/>
            <a:r>
              <a:rPr kumimoji="1" lang="en-US" altLang="zh-CN" sz="2400" b="1" dirty="0">
                <a:latin typeface="Microsoft YaHei" panose="020B0503020204020204" pitchFamily="34" charset="-122"/>
                <a:ea typeface="Microsoft YaHei" panose="020B0503020204020204" pitchFamily="34" charset="-122"/>
                <a:cs typeface="Times New Roman" panose="02020603050405020304" pitchFamily="18" charset="0"/>
              </a:rPr>
              <a:t>Method &amp; Result</a:t>
            </a:r>
            <a:endParaRPr kumimoji="1" lang="zh-CN" altLang="en-US" sz="2400" b="1" dirty="0">
              <a:latin typeface="Microsoft YaHei" panose="020B0503020204020204" pitchFamily="34" charset="-122"/>
              <a:ea typeface="Microsoft YaHei" panose="020B0503020204020204" pitchFamily="34" charset="-122"/>
              <a:cs typeface="Times New Roman" panose="02020603050405020304" pitchFamily="18" charset="0"/>
            </a:endParaRPr>
          </a:p>
        </p:txBody>
      </p:sp>
      <p:grpSp>
        <p:nvGrpSpPr>
          <p:cNvPr id="23" name="组合 22">
            <a:extLst>
              <a:ext uri="{FF2B5EF4-FFF2-40B4-BE49-F238E27FC236}">
                <a16:creationId xmlns:a16="http://schemas.microsoft.com/office/drawing/2014/main" id="{65902B17-5B41-7F4E-B9C9-F3842E7AFA23}"/>
              </a:ext>
            </a:extLst>
          </p:cNvPr>
          <p:cNvGrpSpPr/>
          <p:nvPr/>
        </p:nvGrpSpPr>
        <p:grpSpPr>
          <a:xfrm>
            <a:off x="6731055" y="1023066"/>
            <a:ext cx="4707361" cy="4442721"/>
            <a:chOff x="933724" y="1299321"/>
            <a:chExt cx="4707361" cy="4442721"/>
          </a:xfrm>
        </p:grpSpPr>
        <p:grpSp>
          <p:nvGrpSpPr>
            <p:cNvPr id="6" name="组合 5">
              <a:extLst>
                <a:ext uri="{FF2B5EF4-FFF2-40B4-BE49-F238E27FC236}">
                  <a16:creationId xmlns:a16="http://schemas.microsoft.com/office/drawing/2014/main" id="{D969C340-1927-8740-BA46-87E971DC7652}"/>
                </a:ext>
              </a:extLst>
            </p:cNvPr>
            <p:cNvGrpSpPr/>
            <p:nvPr/>
          </p:nvGrpSpPr>
          <p:grpSpPr>
            <a:xfrm>
              <a:off x="2701137" y="1724318"/>
              <a:ext cx="1260387" cy="1089641"/>
              <a:chOff x="409645" y="1277394"/>
              <a:chExt cx="1260387" cy="1089641"/>
            </a:xfrm>
          </p:grpSpPr>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211C175C-E615-8941-AE65-442676B9E439}"/>
                      </a:ext>
                    </a:extLst>
                  </p:cNvPr>
                  <p:cNvSpPr txBox="1"/>
                  <p:nvPr/>
                </p:nvSpPr>
                <p:spPr>
                  <a:xfrm>
                    <a:off x="457199" y="1277394"/>
                    <a:ext cx="1212833" cy="5210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solidFill>
                                    <a:srgbClr val="FF0000"/>
                                  </a:solidFill>
                                  <a:latin typeface="Cambria Math" panose="02040503050406030204" pitchFamily="18" charset="0"/>
                                </a:rPr>
                              </m:ctrlPr>
                            </m:sSubSupPr>
                            <m:e>
                              <m:r>
                                <a:rPr kumimoji="1" lang="en-US" altLang="zh-CN" b="0" i="1" smtClean="0">
                                  <a:solidFill>
                                    <a:srgbClr val="FF0000"/>
                                  </a:solidFill>
                                  <a:latin typeface="Cambria Math" panose="02040503050406030204" pitchFamily="18" charset="0"/>
                                </a:rPr>
                                <m:t>𝑝</m:t>
                              </m:r>
                            </m:e>
                            <m:sub>
                              <m:r>
                                <a:rPr kumimoji="1" lang="en-US" altLang="zh-CN" b="0" i="1" smtClean="0">
                                  <a:solidFill>
                                    <a:srgbClr val="FF0000"/>
                                  </a:solidFill>
                                  <a:latin typeface="Cambria Math" panose="02040503050406030204" pitchFamily="18" charset="0"/>
                                </a:rPr>
                                <m:t>𝑥</m:t>
                              </m:r>
                            </m:sub>
                            <m:sup>
                              <m:r>
                                <a:rPr kumimoji="1" lang="en-US" altLang="zh-CN" b="0" i="1" smtClean="0">
                                  <a:solidFill>
                                    <a:srgbClr val="FF0000"/>
                                  </a:solidFill>
                                  <a:latin typeface="Cambria Math" panose="02040503050406030204" pitchFamily="18" charset="0"/>
                                </a:rPr>
                                <m:t>𝑛𝑜𝑟𝑚</m:t>
                              </m:r>
                            </m:sup>
                          </m:sSubSup>
                          <m:r>
                            <a:rPr kumimoji="1" lang="en-US" altLang="zh-CN" b="0" i="1" smtClean="0">
                              <a:solidFill>
                                <a:srgbClr val="FF0000"/>
                              </a:solidFill>
                              <a:latin typeface="Cambria Math" panose="02040503050406030204" pitchFamily="18" charset="0"/>
                            </a:rPr>
                            <m:t>=</m:t>
                          </m:r>
                          <m:f>
                            <m:fPr>
                              <m:ctrlPr>
                                <a:rPr kumimoji="1" lang="en-US" altLang="zh-CN" b="0" i="1" smtClean="0">
                                  <a:solidFill>
                                    <a:srgbClr val="FF0000"/>
                                  </a:solidFill>
                                  <a:latin typeface="Cambria Math" panose="02040503050406030204" pitchFamily="18" charset="0"/>
                                </a:rPr>
                              </m:ctrlPr>
                            </m:fPr>
                            <m:num>
                              <m:sSub>
                                <m:sSubPr>
                                  <m:ctrlPr>
                                    <a:rPr kumimoji="1" lang="en-US" altLang="zh-CN" b="0" i="1" smtClean="0">
                                      <a:solidFill>
                                        <a:srgbClr val="FF0000"/>
                                      </a:solidFill>
                                      <a:latin typeface="Cambria Math" panose="02040503050406030204" pitchFamily="18" charset="0"/>
                                    </a:rPr>
                                  </m:ctrlPr>
                                </m:sSubPr>
                                <m:e>
                                  <m:r>
                                    <a:rPr kumimoji="1" lang="en-US" altLang="zh-CN" b="0" i="1" smtClean="0">
                                      <a:solidFill>
                                        <a:srgbClr val="FF0000"/>
                                      </a:solidFill>
                                      <a:latin typeface="Cambria Math" panose="02040503050406030204" pitchFamily="18" charset="0"/>
                                    </a:rPr>
                                    <m:t>𝑝</m:t>
                                  </m:r>
                                </m:e>
                                <m:sub>
                                  <m:r>
                                    <a:rPr kumimoji="1" lang="en-US" altLang="zh-CN" b="0" i="1" smtClean="0">
                                      <a:solidFill>
                                        <a:srgbClr val="FF0000"/>
                                      </a:solidFill>
                                      <a:latin typeface="Cambria Math" panose="02040503050406030204" pitchFamily="18" charset="0"/>
                                    </a:rPr>
                                    <m:t>𝑥</m:t>
                                  </m:r>
                                </m:sub>
                              </m:sSub>
                            </m:num>
                            <m:den>
                              <m:sSub>
                                <m:sSubPr>
                                  <m:ctrlPr>
                                    <a:rPr kumimoji="1" lang="en-US" altLang="zh-CN" b="0" i="1" smtClean="0">
                                      <a:solidFill>
                                        <a:srgbClr val="FF0000"/>
                                      </a:solidFill>
                                      <a:latin typeface="Cambria Math" panose="02040503050406030204" pitchFamily="18" charset="0"/>
                                    </a:rPr>
                                  </m:ctrlPr>
                                </m:sSubPr>
                                <m:e>
                                  <m:r>
                                    <a:rPr kumimoji="1" lang="en-US" altLang="zh-CN" b="0" i="1" smtClean="0">
                                      <a:solidFill>
                                        <a:srgbClr val="FF0000"/>
                                      </a:solidFill>
                                      <a:latin typeface="Cambria Math" panose="02040503050406030204" pitchFamily="18" charset="0"/>
                                    </a:rPr>
                                    <m:t>𝑝</m:t>
                                  </m:r>
                                </m:e>
                                <m:sub>
                                  <m:r>
                                    <a:rPr kumimoji="1" lang="en-US" altLang="zh-CN" b="0" i="1" smtClean="0">
                                      <a:solidFill>
                                        <a:srgbClr val="FF0000"/>
                                      </a:solidFill>
                                      <a:latin typeface="Cambria Math" panose="02040503050406030204" pitchFamily="18" charset="0"/>
                                    </a:rPr>
                                    <m:t>𝑇</m:t>
                                  </m:r>
                                </m:sub>
                              </m:sSub>
                            </m:den>
                          </m:f>
                        </m:oMath>
                      </m:oMathPara>
                    </a14:m>
                    <a:endParaRPr kumimoji="1" lang="zh-CN" altLang="en-US" dirty="0">
                      <a:solidFill>
                        <a:srgbClr val="FF0000"/>
                      </a:solidFill>
                    </a:endParaRPr>
                  </a:p>
                </p:txBody>
              </p:sp>
            </mc:Choice>
            <mc:Fallback xmlns="">
              <p:sp>
                <p:nvSpPr>
                  <p:cNvPr id="3" name="文本框 2">
                    <a:extLst>
                      <a:ext uri="{FF2B5EF4-FFF2-40B4-BE49-F238E27FC236}">
                        <a16:creationId xmlns:a16="http://schemas.microsoft.com/office/drawing/2014/main" id="{211C175C-E615-8941-AE65-442676B9E439}"/>
                      </a:ext>
                    </a:extLst>
                  </p:cNvPr>
                  <p:cNvSpPr txBox="1">
                    <a:spLocks noRot="1" noChangeAspect="1" noMove="1" noResize="1" noEditPoints="1" noAdjustHandles="1" noChangeArrowheads="1" noChangeShapeType="1" noTextEdit="1"/>
                  </p:cNvSpPr>
                  <p:nvPr/>
                </p:nvSpPr>
                <p:spPr>
                  <a:xfrm>
                    <a:off x="457199" y="1277394"/>
                    <a:ext cx="1212833" cy="521040"/>
                  </a:xfrm>
                  <a:prstGeom prst="rect">
                    <a:avLst/>
                  </a:prstGeom>
                  <a:blipFill>
                    <a:blip r:embed="rId5"/>
                    <a:stretch>
                      <a:fillRect l="-3093" t="-2381" b="-1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31436683-A7CB-5D47-8EC8-BC498F8AB865}"/>
                      </a:ext>
                    </a:extLst>
                  </p:cNvPr>
                  <p:cNvSpPr txBox="1"/>
                  <p:nvPr/>
                </p:nvSpPr>
                <p:spPr>
                  <a:xfrm>
                    <a:off x="409645" y="1838429"/>
                    <a:ext cx="1212833" cy="5286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solidFill>
                                    <a:srgbClr val="FF0000"/>
                                  </a:solidFill>
                                  <a:latin typeface="Cambria Math" panose="02040503050406030204" pitchFamily="18" charset="0"/>
                                </a:rPr>
                              </m:ctrlPr>
                            </m:sSubSupPr>
                            <m:e>
                              <m:r>
                                <a:rPr kumimoji="1" lang="en-US" altLang="zh-CN" b="0" i="1" smtClean="0">
                                  <a:solidFill>
                                    <a:srgbClr val="FF0000"/>
                                  </a:solidFill>
                                  <a:latin typeface="Cambria Math" panose="02040503050406030204" pitchFamily="18" charset="0"/>
                                </a:rPr>
                                <m:t>𝑝</m:t>
                              </m:r>
                            </m:e>
                            <m:sub>
                              <m:r>
                                <a:rPr kumimoji="1" lang="en-US" altLang="zh-CN" b="0" i="1" smtClean="0">
                                  <a:solidFill>
                                    <a:srgbClr val="FF0000"/>
                                  </a:solidFill>
                                  <a:latin typeface="Cambria Math" panose="02040503050406030204" pitchFamily="18" charset="0"/>
                                </a:rPr>
                                <m:t>𝑦</m:t>
                              </m:r>
                            </m:sub>
                            <m:sup>
                              <m:r>
                                <a:rPr kumimoji="1" lang="en-US" altLang="zh-CN" b="0" i="1" smtClean="0">
                                  <a:solidFill>
                                    <a:srgbClr val="FF0000"/>
                                  </a:solidFill>
                                  <a:latin typeface="Cambria Math" panose="02040503050406030204" pitchFamily="18" charset="0"/>
                                </a:rPr>
                                <m:t>𝑛𝑜𝑟𝑚</m:t>
                              </m:r>
                            </m:sup>
                          </m:sSubSup>
                          <m:r>
                            <a:rPr kumimoji="1" lang="en-US" altLang="zh-CN" b="0" i="1" smtClean="0">
                              <a:solidFill>
                                <a:srgbClr val="FF0000"/>
                              </a:solidFill>
                              <a:latin typeface="Cambria Math" panose="02040503050406030204" pitchFamily="18" charset="0"/>
                            </a:rPr>
                            <m:t>=</m:t>
                          </m:r>
                          <m:f>
                            <m:fPr>
                              <m:ctrlPr>
                                <a:rPr kumimoji="1" lang="en-US" altLang="zh-CN" b="0" i="1" smtClean="0">
                                  <a:solidFill>
                                    <a:srgbClr val="FF0000"/>
                                  </a:solidFill>
                                  <a:latin typeface="Cambria Math" panose="02040503050406030204" pitchFamily="18" charset="0"/>
                                </a:rPr>
                              </m:ctrlPr>
                            </m:fPr>
                            <m:num>
                              <m:sSub>
                                <m:sSubPr>
                                  <m:ctrlPr>
                                    <a:rPr kumimoji="1" lang="en-US" altLang="zh-CN" b="0" i="1" smtClean="0">
                                      <a:solidFill>
                                        <a:srgbClr val="FF0000"/>
                                      </a:solidFill>
                                      <a:latin typeface="Cambria Math" panose="02040503050406030204" pitchFamily="18" charset="0"/>
                                    </a:rPr>
                                  </m:ctrlPr>
                                </m:sSubPr>
                                <m:e>
                                  <m:r>
                                    <a:rPr kumimoji="1" lang="en-US" altLang="zh-CN" b="0" i="1" smtClean="0">
                                      <a:solidFill>
                                        <a:srgbClr val="FF0000"/>
                                      </a:solidFill>
                                      <a:latin typeface="Cambria Math" panose="02040503050406030204" pitchFamily="18" charset="0"/>
                                    </a:rPr>
                                    <m:t>𝑝</m:t>
                                  </m:r>
                                </m:e>
                                <m:sub>
                                  <m:r>
                                    <a:rPr kumimoji="1" lang="en-US" altLang="zh-CN" b="0" i="1" smtClean="0">
                                      <a:solidFill>
                                        <a:srgbClr val="FF0000"/>
                                      </a:solidFill>
                                      <a:latin typeface="Cambria Math" panose="02040503050406030204" pitchFamily="18" charset="0"/>
                                    </a:rPr>
                                    <m:t>𝑦</m:t>
                                  </m:r>
                                </m:sub>
                              </m:sSub>
                            </m:num>
                            <m:den>
                              <m:sSub>
                                <m:sSubPr>
                                  <m:ctrlPr>
                                    <a:rPr kumimoji="1" lang="en-US" altLang="zh-CN" b="0" i="1" smtClean="0">
                                      <a:solidFill>
                                        <a:srgbClr val="FF0000"/>
                                      </a:solidFill>
                                      <a:latin typeface="Cambria Math" panose="02040503050406030204" pitchFamily="18" charset="0"/>
                                    </a:rPr>
                                  </m:ctrlPr>
                                </m:sSubPr>
                                <m:e>
                                  <m:r>
                                    <a:rPr kumimoji="1" lang="en-US" altLang="zh-CN" b="0" i="1" smtClean="0">
                                      <a:solidFill>
                                        <a:srgbClr val="FF0000"/>
                                      </a:solidFill>
                                      <a:latin typeface="Cambria Math" panose="02040503050406030204" pitchFamily="18" charset="0"/>
                                    </a:rPr>
                                    <m:t>𝑝</m:t>
                                  </m:r>
                                </m:e>
                                <m:sub>
                                  <m:r>
                                    <a:rPr kumimoji="1" lang="en-US" altLang="zh-CN" b="0" i="1" smtClean="0">
                                      <a:solidFill>
                                        <a:srgbClr val="FF0000"/>
                                      </a:solidFill>
                                      <a:latin typeface="Cambria Math" panose="02040503050406030204" pitchFamily="18" charset="0"/>
                                    </a:rPr>
                                    <m:t>𝑇</m:t>
                                  </m:r>
                                </m:sub>
                              </m:sSub>
                            </m:den>
                          </m:f>
                        </m:oMath>
                      </m:oMathPara>
                    </a14:m>
                    <a:endParaRPr kumimoji="1" lang="zh-CN" altLang="en-US" dirty="0">
                      <a:solidFill>
                        <a:srgbClr val="FF0000"/>
                      </a:solidFill>
                    </a:endParaRPr>
                  </a:p>
                </p:txBody>
              </p:sp>
            </mc:Choice>
            <mc:Fallback xmlns="">
              <p:sp>
                <p:nvSpPr>
                  <p:cNvPr id="14" name="文本框 13">
                    <a:extLst>
                      <a:ext uri="{FF2B5EF4-FFF2-40B4-BE49-F238E27FC236}">
                        <a16:creationId xmlns:a16="http://schemas.microsoft.com/office/drawing/2014/main" id="{31436683-A7CB-5D47-8EC8-BC498F8AB865}"/>
                      </a:ext>
                    </a:extLst>
                  </p:cNvPr>
                  <p:cNvSpPr txBox="1">
                    <a:spLocks noRot="1" noChangeAspect="1" noMove="1" noResize="1" noEditPoints="1" noAdjustHandles="1" noChangeArrowheads="1" noChangeShapeType="1" noTextEdit="1"/>
                  </p:cNvSpPr>
                  <p:nvPr/>
                </p:nvSpPr>
                <p:spPr>
                  <a:xfrm>
                    <a:off x="409645" y="1838429"/>
                    <a:ext cx="1212833" cy="528606"/>
                  </a:xfrm>
                  <a:prstGeom prst="rect">
                    <a:avLst/>
                  </a:prstGeom>
                  <a:blipFill>
                    <a:blip r:embed="rId6"/>
                    <a:stretch>
                      <a:fillRect l="-4124" b="-13953"/>
                    </a:stretch>
                  </a:blipFill>
                </p:spPr>
                <p:txBody>
                  <a:bodyPr/>
                  <a:lstStyle/>
                  <a:p>
                    <a:r>
                      <a:rPr lang="zh-CN" altLang="en-US">
                        <a:noFill/>
                      </a:rPr>
                      <a:t> </a:t>
                    </a:r>
                  </a:p>
                </p:txBody>
              </p:sp>
            </mc:Fallback>
          </mc:AlternateContent>
        </p:grpSp>
        <p:grpSp>
          <p:nvGrpSpPr>
            <p:cNvPr id="7" name="组合 6">
              <a:extLst>
                <a:ext uri="{FF2B5EF4-FFF2-40B4-BE49-F238E27FC236}">
                  <a16:creationId xmlns:a16="http://schemas.microsoft.com/office/drawing/2014/main" id="{990D97CE-2270-EA4C-8CC6-3D8A7C81F435}"/>
                </a:ext>
              </a:extLst>
            </p:cNvPr>
            <p:cNvGrpSpPr/>
            <p:nvPr/>
          </p:nvGrpSpPr>
          <p:grpSpPr>
            <a:xfrm>
              <a:off x="1404863" y="3380122"/>
              <a:ext cx="3881576" cy="753387"/>
              <a:chOff x="177920" y="2341358"/>
              <a:chExt cx="3881576" cy="753387"/>
            </a:xfrm>
          </p:grpSpPr>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85A5BD9C-463F-824C-9929-8267C45180D5}"/>
                      </a:ext>
                    </a:extLst>
                  </p:cNvPr>
                  <p:cNvSpPr txBox="1"/>
                  <p:nvPr/>
                </p:nvSpPr>
                <p:spPr>
                  <a:xfrm>
                    <a:off x="177921" y="2341358"/>
                    <a:ext cx="3881575" cy="3102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solidFill>
                                    <a:schemeClr val="accent1">
                                      <a:lumMod val="75000"/>
                                    </a:schemeClr>
                                  </a:solidFill>
                                  <a:latin typeface="Cambria Math" panose="02040503050406030204" pitchFamily="18" charset="0"/>
                                </a:rPr>
                              </m:ctrlPr>
                            </m:sSubSupPr>
                            <m:e>
                              <m:r>
                                <a:rPr kumimoji="1" lang="en-US" altLang="zh-CN" b="0" i="1" smtClean="0">
                                  <a:solidFill>
                                    <a:schemeClr val="accent1">
                                      <a:lumMod val="75000"/>
                                    </a:schemeClr>
                                  </a:solidFill>
                                  <a:latin typeface="Cambria Math" panose="02040503050406030204" pitchFamily="18" charset="0"/>
                                </a:rPr>
                                <m:t>𝑝</m:t>
                              </m:r>
                            </m:e>
                            <m:sub>
                              <m:r>
                                <a:rPr kumimoji="1" lang="en-US" altLang="zh-CN" b="0" i="1" smtClean="0">
                                  <a:solidFill>
                                    <a:schemeClr val="accent1">
                                      <a:lumMod val="75000"/>
                                    </a:schemeClr>
                                  </a:solidFill>
                                  <a:latin typeface="Cambria Math" panose="02040503050406030204" pitchFamily="18" charset="0"/>
                                </a:rPr>
                                <m:t>𝑥</m:t>
                              </m:r>
                            </m:sub>
                            <m:sup>
                              <m:r>
                                <a:rPr kumimoji="1" lang="en-US" altLang="zh-CN" b="0" i="1" smtClean="0">
                                  <a:solidFill>
                                    <a:schemeClr val="accent1">
                                      <a:lumMod val="75000"/>
                                    </a:schemeClr>
                                  </a:solidFill>
                                  <a:latin typeface="Cambria Math" panose="02040503050406030204" pitchFamily="18" charset="0"/>
                                </a:rPr>
                                <m:t>𝑟𝑎𝑛𝑑</m:t>
                              </m:r>
                            </m:sup>
                          </m:sSubSup>
                          <m:r>
                            <a:rPr kumimoji="1" lang="en-US" altLang="zh-CN" b="0" i="1" smtClean="0">
                              <a:solidFill>
                                <a:schemeClr val="accent1">
                                  <a:lumMod val="75000"/>
                                </a:schemeClr>
                              </a:solidFill>
                              <a:latin typeface="Cambria Math" panose="02040503050406030204" pitchFamily="18" charset="0"/>
                            </a:rPr>
                            <m:t>=</m:t>
                          </m:r>
                          <m:sSub>
                            <m:sSubPr>
                              <m:ctrlPr>
                                <a:rPr kumimoji="1" lang="en-US" altLang="zh-CN" b="0" i="1" smtClean="0">
                                  <a:solidFill>
                                    <a:schemeClr val="accent1">
                                      <a:lumMod val="75000"/>
                                    </a:schemeClr>
                                  </a:solidFill>
                                  <a:latin typeface="Cambria Math" panose="02040503050406030204" pitchFamily="18" charset="0"/>
                                </a:rPr>
                              </m:ctrlPr>
                            </m:sSubPr>
                            <m:e>
                              <m:r>
                                <a:rPr kumimoji="1" lang="en-US" altLang="zh-CN" b="0" i="1" smtClean="0">
                                  <a:solidFill>
                                    <a:schemeClr val="accent1">
                                      <a:lumMod val="75000"/>
                                    </a:schemeClr>
                                  </a:solidFill>
                                  <a:latin typeface="Cambria Math" panose="02040503050406030204" pitchFamily="18" charset="0"/>
                                </a:rPr>
                                <m:t>𝑝</m:t>
                              </m:r>
                            </m:e>
                            <m:sub>
                              <m:r>
                                <a:rPr kumimoji="1" lang="en-US" altLang="zh-CN" b="0" i="1" smtClean="0">
                                  <a:solidFill>
                                    <a:schemeClr val="accent1">
                                      <a:lumMod val="75000"/>
                                    </a:schemeClr>
                                  </a:solidFill>
                                  <a:latin typeface="Cambria Math" panose="02040503050406030204" pitchFamily="18" charset="0"/>
                                </a:rPr>
                                <m:t>𝑥</m:t>
                              </m:r>
                            </m:sub>
                          </m:sSub>
                          <m:r>
                            <a:rPr kumimoji="1" lang="en-US" altLang="zh-CN" b="0" i="1" smtClean="0">
                              <a:solidFill>
                                <a:schemeClr val="accent1">
                                  <a:lumMod val="75000"/>
                                </a:schemeClr>
                              </a:solidFill>
                              <a:latin typeface="Cambria Math" panose="02040503050406030204" pitchFamily="18" charset="0"/>
                            </a:rPr>
                            <m:t> ×</m:t>
                          </m:r>
                          <m:r>
                            <a:rPr kumimoji="1" lang="en-US" altLang="zh-CN" b="0" i="1" smtClean="0">
                              <a:solidFill>
                                <a:schemeClr val="accent1">
                                  <a:lumMod val="75000"/>
                                </a:schemeClr>
                              </a:solidFill>
                              <a:latin typeface="Cambria Math" panose="02040503050406030204" pitchFamily="18" charset="0"/>
                            </a:rPr>
                            <m:t>𝑐𝑜𝑠</m:t>
                          </m:r>
                          <m:sSub>
                            <m:sSubPr>
                              <m:ctrlPr>
                                <a:rPr kumimoji="1" lang="en-US" altLang="zh-CN" b="0" i="1" smtClean="0">
                                  <a:solidFill>
                                    <a:schemeClr val="accent1">
                                      <a:lumMod val="75000"/>
                                    </a:schemeClr>
                                  </a:solidFill>
                                  <a:latin typeface="Cambria Math" panose="02040503050406030204" pitchFamily="18" charset="0"/>
                                </a:rPr>
                              </m:ctrlPr>
                            </m:sSubPr>
                            <m:e>
                              <m:r>
                                <a:rPr kumimoji="1" lang="en-US" altLang="zh-CN" b="0" i="1" smtClean="0">
                                  <a:solidFill>
                                    <a:schemeClr val="accent1">
                                      <a:lumMod val="75000"/>
                                    </a:schemeClr>
                                  </a:solidFill>
                                  <a:latin typeface="Cambria Math" panose="02040503050406030204" pitchFamily="18" charset="0"/>
                                </a:rPr>
                                <m:t>𝜙</m:t>
                              </m:r>
                            </m:e>
                            <m:sub>
                              <m:r>
                                <a:rPr kumimoji="1" lang="en-US" altLang="zh-CN" b="0" i="1" smtClean="0">
                                  <a:solidFill>
                                    <a:schemeClr val="accent1">
                                      <a:lumMod val="75000"/>
                                    </a:schemeClr>
                                  </a:solidFill>
                                  <a:latin typeface="Cambria Math" panose="02040503050406030204" pitchFamily="18" charset="0"/>
                                </a:rPr>
                                <m:t>𝑟𝑎𝑛𝑑</m:t>
                              </m:r>
                            </m:sub>
                          </m:sSub>
                          <m:r>
                            <a:rPr kumimoji="1" lang="en-US" altLang="zh-CN" b="0" i="1" smtClean="0">
                              <a:solidFill>
                                <a:schemeClr val="accent1">
                                  <a:lumMod val="75000"/>
                                </a:schemeClr>
                              </a:solidFill>
                              <a:latin typeface="Cambria Math" panose="02040503050406030204" pitchFamily="18" charset="0"/>
                            </a:rPr>
                            <m:t>−</m:t>
                          </m:r>
                          <m:sSub>
                            <m:sSubPr>
                              <m:ctrlPr>
                                <a:rPr kumimoji="1" lang="en-US" altLang="zh-CN" b="0" i="1" smtClean="0">
                                  <a:solidFill>
                                    <a:schemeClr val="accent1">
                                      <a:lumMod val="75000"/>
                                    </a:schemeClr>
                                  </a:solidFill>
                                  <a:latin typeface="Cambria Math" panose="02040503050406030204" pitchFamily="18" charset="0"/>
                                </a:rPr>
                              </m:ctrlPr>
                            </m:sSubPr>
                            <m:e>
                              <m:r>
                                <a:rPr kumimoji="1" lang="en-US" altLang="zh-CN" b="0" i="1" smtClean="0">
                                  <a:solidFill>
                                    <a:schemeClr val="accent1">
                                      <a:lumMod val="75000"/>
                                    </a:schemeClr>
                                  </a:solidFill>
                                  <a:latin typeface="Cambria Math" panose="02040503050406030204" pitchFamily="18" charset="0"/>
                                </a:rPr>
                                <m:t>𝑝</m:t>
                              </m:r>
                            </m:e>
                            <m:sub>
                              <m:r>
                                <a:rPr kumimoji="1" lang="en-US" altLang="zh-CN" b="0" i="1" smtClean="0">
                                  <a:solidFill>
                                    <a:schemeClr val="accent1">
                                      <a:lumMod val="75000"/>
                                    </a:schemeClr>
                                  </a:solidFill>
                                  <a:latin typeface="Cambria Math" panose="02040503050406030204" pitchFamily="18" charset="0"/>
                                </a:rPr>
                                <m:t>𝑦</m:t>
                              </m:r>
                            </m:sub>
                          </m:sSub>
                          <m:r>
                            <a:rPr kumimoji="1" lang="en-US" altLang="zh-CN" b="0" i="1" smtClean="0">
                              <a:solidFill>
                                <a:schemeClr val="accent1">
                                  <a:lumMod val="75000"/>
                                </a:schemeClr>
                              </a:solidFill>
                              <a:latin typeface="Cambria Math" panose="02040503050406030204" pitchFamily="18" charset="0"/>
                            </a:rPr>
                            <m:t>×</m:t>
                          </m:r>
                          <m:r>
                            <a:rPr kumimoji="1" lang="en-US" altLang="zh-CN" b="0" i="1" smtClean="0">
                              <a:solidFill>
                                <a:schemeClr val="accent1">
                                  <a:lumMod val="75000"/>
                                </a:schemeClr>
                              </a:solidFill>
                              <a:latin typeface="Cambria Math" panose="02040503050406030204" pitchFamily="18" charset="0"/>
                            </a:rPr>
                            <m:t>𝑠𝑖𝑛</m:t>
                          </m:r>
                          <m:sSub>
                            <m:sSubPr>
                              <m:ctrlPr>
                                <a:rPr kumimoji="1" lang="en-US" altLang="zh-CN" b="0" i="1" smtClean="0">
                                  <a:solidFill>
                                    <a:schemeClr val="accent1">
                                      <a:lumMod val="75000"/>
                                    </a:schemeClr>
                                  </a:solidFill>
                                  <a:latin typeface="Cambria Math" panose="02040503050406030204" pitchFamily="18" charset="0"/>
                                </a:rPr>
                              </m:ctrlPr>
                            </m:sSubPr>
                            <m:e>
                              <m:r>
                                <a:rPr kumimoji="1" lang="en-US" altLang="zh-CN" b="0" i="1" smtClean="0">
                                  <a:solidFill>
                                    <a:schemeClr val="accent1">
                                      <a:lumMod val="75000"/>
                                    </a:schemeClr>
                                  </a:solidFill>
                                  <a:latin typeface="Cambria Math" panose="02040503050406030204" pitchFamily="18" charset="0"/>
                                </a:rPr>
                                <m:t>𝜙</m:t>
                              </m:r>
                            </m:e>
                            <m:sub>
                              <m:r>
                                <a:rPr kumimoji="1" lang="en-US" altLang="zh-CN" b="0" i="1" smtClean="0">
                                  <a:solidFill>
                                    <a:schemeClr val="accent1">
                                      <a:lumMod val="75000"/>
                                    </a:schemeClr>
                                  </a:solidFill>
                                  <a:latin typeface="Cambria Math" panose="02040503050406030204" pitchFamily="18" charset="0"/>
                                </a:rPr>
                                <m:t>𝑟𝑎𝑛𝑑</m:t>
                              </m:r>
                            </m:sub>
                          </m:sSub>
                        </m:oMath>
                      </m:oMathPara>
                    </a14:m>
                    <a:endParaRPr kumimoji="1" lang="zh-CN" altLang="en-US" dirty="0">
                      <a:solidFill>
                        <a:schemeClr val="accent1">
                          <a:lumMod val="75000"/>
                        </a:schemeClr>
                      </a:solidFill>
                    </a:endParaRPr>
                  </a:p>
                </p:txBody>
              </p:sp>
            </mc:Choice>
            <mc:Fallback xmlns="">
              <p:sp>
                <p:nvSpPr>
                  <p:cNvPr id="15" name="文本框 14">
                    <a:extLst>
                      <a:ext uri="{FF2B5EF4-FFF2-40B4-BE49-F238E27FC236}">
                        <a16:creationId xmlns:a16="http://schemas.microsoft.com/office/drawing/2014/main" id="{85A5BD9C-463F-824C-9929-8267C45180D5}"/>
                      </a:ext>
                    </a:extLst>
                  </p:cNvPr>
                  <p:cNvSpPr txBox="1">
                    <a:spLocks noRot="1" noChangeAspect="1" noMove="1" noResize="1" noEditPoints="1" noAdjustHandles="1" noChangeArrowheads="1" noChangeShapeType="1" noTextEdit="1"/>
                  </p:cNvSpPr>
                  <p:nvPr/>
                </p:nvSpPr>
                <p:spPr>
                  <a:xfrm>
                    <a:off x="177921" y="2341358"/>
                    <a:ext cx="3881575" cy="310213"/>
                  </a:xfrm>
                  <a:prstGeom prst="rect">
                    <a:avLst/>
                  </a:prstGeom>
                  <a:blipFill>
                    <a:blip r:embed="rId7"/>
                    <a:stretch>
                      <a:fillRect l="-651" t="-4000" b="-28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F12727C9-0F4F-FA43-A036-386A13FFE390}"/>
                      </a:ext>
                    </a:extLst>
                  </p:cNvPr>
                  <p:cNvSpPr txBox="1"/>
                  <p:nvPr/>
                </p:nvSpPr>
                <p:spPr>
                  <a:xfrm>
                    <a:off x="177920" y="2784532"/>
                    <a:ext cx="3881575" cy="3102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solidFill>
                                    <a:schemeClr val="accent1">
                                      <a:lumMod val="75000"/>
                                    </a:schemeClr>
                                  </a:solidFill>
                                  <a:latin typeface="Cambria Math" panose="02040503050406030204" pitchFamily="18" charset="0"/>
                                </a:rPr>
                              </m:ctrlPr>
                            </m:sSubSupPr>
                            <m:e>
                              <m:r>
                                <a:rPr kumimoji="1" lang="en-US" altLang="zh-CN" b="0" i="1" smtClean="0">
                                  <a:solidFill>
                                    <a:schemeClr val="accent1">
                                      <a:lumMod val="75000"/>
                                    </a:schemeClr>
                                  </a:solidFill>
                                  <a:latin typeface="Cambria Math" panose="02040503050406030204" pitchFamily="18" charset="0"/>
                                </a:rPr>
                                <m:t>𝑝</m:t>
                              </m:r>
                            </m:e>
                            <m:sub>
                              <m:r>
                                <a:rPr kumimoji="1" lang="en-US" altLang="zh-CN" b="0" i="1" smtClean="0">
                                  <a:solidFill>
                                    <a:schemeClr val="accent1">
                                      <a:lumMod val="75000"/>
                                    </a:schemeClr>
                                  </a:solidFill>
                                  <a:latin typeface="Cambria Math" panose="02040503050406030204" pitchFamily="18" charset="0"/>
                                </a:rPr>
                                <m:t>𝑦</m:t>
                              </m:r>
                            </m:sub>
                            <m:sup>
                              <m:r>
                                <a:rPr kumimoji="1" lang="en-US" altLang="zh-CN" b="0" i="1" smtClean="0">
                                  <a:solidFill>
                                    <a:schemeClr val="accent1">
                                      <a:lumMod val="75000"/>
                                    </a:schemeClr>
                                  </a:solidFill>
                                  <a:latin typeface="Cambria Math" panose="02040503050406030204" pitchFamily="18" charset="0"/>
                                </a:rPr>
                                <m:t>𝑟𝑎𝑛𝑑</m:t>
                              </m:r>
                            </m:sup>
                          </m:sSubSup>
                          <m:r>
                            <a:rPr kumimoji="1" lang="en-US" altLang="zh-CN" b="0" i="1" smtClean="0">
                              <a:solidFill>
                                <a:schemeClr val="accent1">
                                  <a:lumMod val="75000"/>
                                </a:schemeClr>
                              </a:solidFill>
                              <a:latin typeface="Cambria Math" panose="02040503050406030204" pitchFamily="18" charset="0"/>
                            </a:rPr>
                            <m:t>=</m:t>
                          </m:r>
                          <m:sSub>
                            <m:sSubPr>
                              <m:ctrlPr>
                                <a:rPr kumimoji="1" lang="en-US" altLang="zh-CN" b="0" i="1" smtClean="0">
                                  <a:solidFill>
                                    <a:schemeClr val="accent1">
                                      <a:lumMod val="75000"/>
                                    </a:schemeClr>
                                  </a:solidFill>
                                  <a:latin typeface="Cambria Math" panose="02040503050406030204" pitchFamily="18" charset="0"/>
                                </a:rPr>
                              </m:ctrlPr>
                            </m:sSubPr>
                            <m:e>
                              <m:r>
                                <a:rPr kumimoji="1" lang="en-US" altLang="zh-CN" b="0" i="1" smtClean="0">
                                  <a:solidFill>
                                    <a:schemeClr val="accent1">
                                      <a:lumMod val="75000"/>
                                    </a:schemeClr>
                                  </a:solidFill>
                                  <a:latin typeface="Cambria Math" panose="02040503050406030204" pitchFamily="18" charset="0"/>
                                </a:rPr>
                                <m:t>𝑝</m:t>
                              </m:r>
                            </m:e>
                            <m:sub>
                              <m:r>
                                <a:rPr kumimoji="1" lang="en-US" altLang="zh-CN" b="0" i="1" smtClean="0">
                                  <a:solidFill>
                                    <a:schemeClr val="accent1">
                                      <a:lumMod val="75000"/>
                                    </a:schemeClr>
                                  </a:solidFill>
                                  <a:latin typeface="Cambria Math" panose="02040503050406030204" pitchFamily="18" charset="0"/>
                                </a:rPr>
                                <m:t>𝑥</m:t>
                              </m:r>
                            </m:sub>
                          </m:sSub>
                          <m:r>
                            <a:rPr kumimoji="1" lang="en-US" altLang="zh-CN" b="0" i="1" smtClean="0">
                              <a:solidFill>
                                <a:schemeClr val="accent1">
                                  <a:lumMod val="75000"/>
                                </a:schemeClr>
                              </a:solidFill>
                              <a:latin typeface="Cambria Math" panose="02040503050406030204" pitchFamily="18" charset="0"/>
                            </a:rPr>
                            <m:t> ×</m:t>
                          </m:r>
                          <m:r>
                            <a:rPr kumimoji="1" lang="en-US" altLang="zh-CN" b="0" i="1" smtClean="0">
                              <a:solidFill>
                                <a:schemeClr val="accent1">
                                  <a:lumMod val="75000"/>
                                </a:schemeClr>
                              </a:solidFill>
                              <a:latin typeface="Cambria Math" panose="02040503050406030204" pitchFamily="18" charset="0"/>
                            </a:rPr>
                            <m:t>𝑠𝑖𝑛</m:t>
                          </m:r>
                          <m:sSub>
                            <m:sSubPr>
                              <m:ctrlPr>
                                <a:rPr kumimoji="1" lang="en-US" altLang="zh-CN" b="0" i="1" smtClean="0">
                                  <a:solidFill>
                                    <a:schemeClr val="accent1">
                                      <a:lumMod val="75000"/>
                                    </a:schemeClr>
                                  </a:solidFill>
                                  <a:latin typeface="Cambria Math" panose="02040503050406030204" pitchFamily="18" charset="0"/>
                                </a:rPr>
                              </m:ctrlPr>
                            </m:sSubPr>
                            <m:e>
                              <m:r>
                                <a:rPr kumimoji="1" lang="en-US" altLang="zh-CN" b="0" i="1" smtClean="0">
                                  <a:solidFill>
                                    <a:schemeClr val="accent1">
                                      <a:lumMod val="75000"/>
                                    </a:schemeClr>
                                  </a:solidFill>
                                  <a:latin typeface="Cambria Math" panose="02040503050406030204" pitchFamily="18" charset="0"/>
                                </a:rPr>
                                <m:t>𝜙</m:t>
                              </m:r>
                            </m:e>
                            <m:sub>
                              <m:r>
                                <a:rPr kumimoji="1" lang="en-US" altLang="zh-CN" b="0" i="1" smtClean="0">
                                  <a:solidFill>
                                    <a:schemeClr val="accent1">
                                      <a:lumMod val="75000"/>
                                    </a:schemeClr>
                                  </a:solidFill>
                                  <a:latin typeface="Cambria Math" panose="02040503050406030204" pitchFamily="18" charset="0"/>
                                </a:rPr>
                                <m:t>𝑟𝑎𝑛𝑑</m:t>
                              </m:r>
                            </m:sub>
                          </m:sSub>
                          <m:r>
                            <a:rPr kumimoji="1" lang="en-US" altLang="zh-CN" b="0" i="1" smtClean="0">
                              <a:solidFill>
                                <a:schemeClr val="accent1">
                                  <a:lumMod val="75000"/>
                                </a:schemeClr>
                              </a:solidFill>
                              <a:latin typeface="Cambria Math" panose="02040503050406030204" pitchFamily="18" charset="0"/>
                            </a:rPr>
                            <m:t>−</m:t>
                          </m:r>
                          <m:sSub>
                            <m:sSubPr>
                              <m:ctrlPr>
                                <a:rPr kumimoji="1" lang="en-US" altLang="zh-CN" b="0" i="1" smtClean="0">
                                  <a:solidFill>
                                    <a:schemeClr val="accent1">
                                      <a:lumMod val="75000"/>
                                    </a:schemeClr>
                                  </a:solidFill>
                                  <a:latin typeface="Cambria Math" panose="02040503050406030204" pitchFamily="18" charset="0"/>
                                </a:rPr>
                              </m:ctrlPr>
                            </m:sSubPr>
                            <m:e>
                              <m:r>
                                <a:rPr kumimoji="1" lang="en-US" altLang="zh-CN" b="0" i="1" smtClean="0">
                                  <a:solidFill>
                                    <a:schemeClr val="accent1">
                                      <a:lumMod val="75000"/>
                                    </a:schemeClr>
                                  </a:solidFill>
                                  <a:latin typeface="Cambria Math" panose="02040503050406030204" pitchFamily="18" charset="0"/>
                                </a:rPr>
                                <m:t>𝑝</m:t>
                              </m:r>
                            </m:e>
                            <m:sub>
                              <m:r>
                                <a:rPr kumimoji="1" lang="en-US" altLang="zh-CN" b="0" i="1" smtClean="0">
                                  <a:solidFill>
                                    <a:schemeClr val="accent1">
                                      <a:lumMod val="75000"/>
                                    </a:schemeClr>
                                  </a:solidFill>
                                  <a:latin typeface="Cambria Math" panose="02040503050406030204" pitchFamily="18" charset="0"/>
                                </a:rPr>
                                <m:t>𝑦</m:t>
                              </m:r>
                            </m:sub>
                          </m:sSub>
                          <m:r>
                            <a:rPr kumimoji="1" lang="en-US" altLang="zh-CN" b="0" i="1" smtClean="0">
                              <a:solidFill>
                                <a:schemeClr val="accent1">
                                  <a:lumMod val="75000"/>
                                </a:schemeClr>
                              </a:solidFill>
                              <a:latin typeface="Cambria Math" panose="02040503050406030204" pitchFamily="18" charset="0"/>
                            </a:rPr>
                            <m:t>×</m:t>
                          </m:r>
                          <m:r>
                            <a:rPr kumimoji="1" lang="en-US" altLang="zh-CN" b="0" i="1" smtClean="0">
                              <a:solidFill>
                                <a:schemeClr val="accent1">
                                  <a:lumMod val="75000"/>
                                </a:schemeClr>
                              </a:solidFill>
                              <a:latin typeface="Cambria Math" panose="02040503050406030204" pitchFamily="18" charset="0"/>
                            </a:rPr>
                            <m:t>𝑐𝑜𝑠</m:t>
                          </m:r>
                          <m:sSub>
                            <m:sSubPr>
                              <m:ctrlPr>
                                <a:rPr kumimoji="1" lang="en-US" altLang="zh-CN" b="0" i="1" smtClean="0">
                                  <a:solidFill>
                                    <a:schemeClr val="accent1">
                                      <a:lumMod val="75000"/>
                                    </a:schemeClr>
                                  </a:solidFill>
                                  <a:latin typeface="Cambria Math" panose="02040503050406030204" pitchFamily="18" charset="0"/>
                                </a:rPr>
                              </m:ctrlPr>
                            </m:sSubPr>
                            <m:e>
                              <m:r>
                                <a:rPr kumimoji="1" lang="en-US" altLang="zh-CN" b="0" i="1" smtClean="0">
                                  <a:solidFill>
                                    <a:schemeClr val="accent1">
                                      <a:lumMod val="75000"/>
                                    </a:schemeClr>
                                  </a:solidFill>
                                  <a:latin typeface="Cambria Math" panose="02040503050406030204" pitchFamily="18" charset="0"/>
                                </a:rPr>
                                <m:t>𝜙</m:t>
                              </m:r>
                            </m:e>
                            <m:sub>
                              <m:r>
                                <a:rPr kumimoji="1" lang="en-US" altLang="zh-CN" b="0" i="1" smtClean="0">
                                  <a:solidFill>
                                    <a:schemeClr val="accent1">
                                      <a:lumMod val="75000"/>
                                    </a:schemeClr>
                                  </a:solidFill>
                                  <a:latin typeface="Cambria Math" panose="02040503050406030204" pitchFamily="18" charset="0"/>
                                </a:rPr>
                                <m:t>𝑟𝑎𝑛𝑑</m:t>
                              </m:r>
                            </m:sub>
                          </m:sSub>
                        </m:oMath>
                      </m:oMathPara>
                    </a14:m>
                    <a:endParaRPr kumimoji="1" lang="zh-CN" altLang="en-US" dirty="0">
                      <a:solidFill>
                        <a:schemeClr val="accent1">
                          <a:lumMod val="75000"/>
                        </a:schemeClr>
                      </a:solidFill>
                    </a:endParaRPr>
                  </a:p>
                </p:txBody>
              </p:sp>
            </mc:Choice>
            <mc:Fallback xmlns="">
              <p:sp>
                <p:nvSpPr>
                  <p:cNvPr id="16" name="文本框 15">
                    <a:extLst>
                      <a:ext uri="{FF2B5EF4-FFF2-40B4-BE49-F238E27FC236}">
                        <a16:creationId xmlns:a16="http://schemas.microsoft.com/office/drawing/2014/main" id="{F12727C9-0F4F-FA43-A036-386A13FFE390}"/>
                      </a:ext>
                    </a:extLst>
                  </p:cNvPr>
                  <p:cNvSpPr txBox="1">
                    <a:spLocks noRot="1" noChangeAspect="1" noMove="1" noResize="1" noEditPoints="1" noAdjustHandles="1" noChangeArrowheads="1" noChangeShapeType="1" noTextEdit="1"/>
                  </p:cNvSpPr>
                  <p:nvPr/>
                </p:nvSpPr>
                <p:spPr>
                  <a:xfrm>
                    <a:off x="177920" y="2784532"/>
                    <a:ext cx="3881575" cy="310213"/>
                  </a:xfrm>
                  <a:prstGeom prst="rect">
                    <a:avLst/>
                  </a:prstGeom>
                  <a:blipFill>
                    <a:blip r:embed="rId8"/>
                    <a:stretch>
                      <a:fillRect l="-651" t="-4000" b="-28000"/>
                    </a:stretch>
                  </a:blipFill>
                </p:spPr>
                <p:txBody>
                  <a:bodyPr/>
                  <a:lstStyle/>
                  <a:p>
                    <a:r>
                      <a:rPr lang="zh-CN" altLang="en-US">
                        <a:noFill/>
                      </a:rPr>
                      <a:t> </a:t>
                    </a:r>
                  </a:p>
                </p:txBody>
              </p:sp>
            </mc:Fallback>
          </mc:AlternateContent>
        </p:grpSp>
        <p:grpSp>
          <p:nvGrpSpPr>
            <p:cNvPr id="8" name="组合 7">
              <a:extLst>
                <a:ext uri="{FF2B5EF4-FFF2-40B4-BE49-F238E27FC236}">
                  <a16:creationId xmlns:a16="http://schemas.microsoft.com/office/drawing/2014/main" id="{B2871CF4-6206-EF4D-A164-764879350FC6}"/>
                </a:ext>
              </a:extLst>
            </p:cNvPr>
            <p:cNvGrpSpPr/>
            <p:nvPr/>
          </p:nvGrpSpPr>
          <p:grpSpPr>
            <a:xfrm>
              <a:off x="1029045" y="4423687"/>
              <a:ext cx="4612040" cy="1318355"/>
              <a:chOff x="-25435" y="4422953"/>
              <a:chExt cx="4612040" cy="1318355"/>
            </a:xfrm>
          </p:grpSpPr>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1E1D18F8-7C92-AE49-A205-E76C548CB8B2}"/>
                      </a:ext>
                    </a:extLst>
                  </p:cNvPr>
                  <p:cNvSpPr txBox="1"/>
                  <p:nvPr/>
                </p:nvSpPr>
                <p:spPr>
                  <a:xfrm>
                    <a:off x="-25435" y="4422953"/>
                    <a:ext cx="4582344" cy="6242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𝑝</m:t>
                              </m:r>
                            </m:e>
                            <m:sub>
                              <m:r>
                                <a:rPr kumimoji="1" lang="en-US" altLang="zh-CN" b="0" i="1" smtClean="0">
                                  <a:latin typeface="Cambria Math" panose="02040503050406030204" pitchFamily="18" charset="0"/>
                                </a:rPr>
                                <m:t>𝑥</m:t>
                              </m:r>
                            </m:sub>
                            <m:sup>
                              <m:r>
                                <a:rPr kumimoji="1" lang="en-US" altLang="zh-CN" b="0" i="1" smtClean="0">
                                  <a:latin typeface="Cambria Math" panose="02040503050406030204" pitchFamily="18" charset="0"/>
                                </a:rPr>
                                <m:t>𝑟𝑎𝑛𝑑</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𝑛𝑜𝑟𝑚</m:t>
                              </m:r>
                            </m:sup>
                          </m:sSubSup>
                          <m:r>
                            <a:rPr kumimoji="1" lang="en-US" altLang="zh-CN" b="0" i="1" smtClean="0">
                              <a:latin typeface="Cambria Math" panose="02040503050406030204" pitchFamily="18" charset="0"/>
                            </a:rPr>
                            <m:t>=</m:t>
                          </m:r>
                          <m:f>
                            <m:fPr>
                              <m:ctrlPr>
                                <a:rPr kumimoji="1" lang="en-US" altLang="zh-CN" b="0" i="1" smtClean="0">
                                  <a:latin typeface="Cambria Math" panose="02040503050406030204" pitchFamily="18" charset="0"/>
                                </a:rPr>
                              </m:ctrlPr>
                            </m:fPr>
                            <m:num>
                              <m:d>
                                <m:dPr>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𝑝</m:t>
                                      </m:r>
                                    </m:e>
                                    <m:sub>
                                      <m:r>
                                        <a:rPr kumimoji="1" lang="en-US" altLang="zh-CN" b="0" i="1" smtClean="0">
                                          <a:latin typeface="Cambria Math" panose="02040503050406030204" pitchFamily="18" charset="0"/>
                                        </a:rPr>
                                        <m:t>𝑥</m:t>
                                      </m:r>
                                    </m:sub>
                                  </m:sSub>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𝑐𝑜𝑠</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𝜙</m:t>
                                      </m:r>
                                    </m:e>
                                    <m:sub>
                                      <m:r>
                                        <a:rPr kumimoji="1" lang="en-US" altLang="zh-CN" b="0" i="1" smtClean="0">
                                          <a:latin typeface="Cambria Math" panose="02040503050406030204" pitchFamily="18" charset="0"/>
                                        </a:rPr>
                                        <m:t>𝑟𝑎𝑛𝑑</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𝑝</m:t>
                                      </m:r>
                                    </m:e>
                                    <m:sub>
                                      <m:r>
                                        <a:rPr kumimoji="1" lang="en-US" altLang="zh-CN" b="0" i="1" smtClean="0">
                                          <a:latin typeface="Cambria Math" panose="02040503050406030204" pitchFamily="18" charset="0"/>
                                        </a:rPr>
                                        <m:t>𝑦</m:t>
                                      </m:r>
                                    </m:sub>
                                  </m:sSub>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𝑠𝑖𝑛</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𝜙</m:t>
                                      </m:r>
                                    </m:e>
                                    <m:sub>
                                      <m:r>
                                        <a:rPr kumimoji="1" lang="en-US" altLang="zh-CN" b="0" i="1" smtClean="0">
                                          <a:latin typeface="Cambria Math" panose="02040503050406030204" pitchFamily="18" charset="0"/>
                                        </a:rPr>
                                        <m:t>𝑟𝑎𝑛𝑑</m:t>
                                      </m:r>
                                    </m:sub>
                                  </m:sSub>
                                </m:e>
                              </m:d>
                            </m:num>
                            <m:den>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𝑝</m:t>
                                  </m:r>
                                </m:e>
                                <m:sub>
                                  <m:r>
                                    <a:rPr kumimoji="1" lang="en-US" altLang="zh-CN" b="0" i="1" smtClean="0">
                                      <a:latin typeface="Cambria Math" panose="02040503050406030204" pitchFamily="18" charset="0"/>
                                    </a:rPr>
                                    <m:t>𝑇</m:t>
                                  </m:r>
                                </m:sub>
                              </m:sSub>
                            </m:den>
                          </m:f>
                        </m:oMath>
                      </m:oMathPara>
                    </a14:m>
                    <a:endParaRPr kumimoji="1" lang="zh-CN" altLang="en-US" dirty="0"/>
                  </a:p>
                </p:txBody>
              </p:sp>
            </mc:Choice>
            <mc:Fallback xmlns="">
              <p:sp>
                <p:nvSpPr>
                  <p:cNvPr id="17" name="文本框 16">
                    <a:extLst>
                      <a:ext uri="{FF2B5EF4-FFF2-40B4-BE49-F238E27FC236}">
                        <a16:creationId xmlns:a16="http://schemas.microsoft.com/office/drawing/2014/main" id="{1E1D18F8-7C92-AE49-A205-E76C548CB8B2}"/>
                      </a:ext>
                    </a:extLst>
                  </p:cNvPr>
                  <p:cNvSpPr txBox="1">
                    <a:spLocks noRot="1" noChangeAspect="1" noMove="1" noResize="1" noEditPoints="1" noAdjustHandles="1" noChangeArrowheads="1" noChangeShapeType="1" noTextEdit="1"/>
                  </p:cNvSpPr>
                  <p:nvPr/>
                </p:nvSpPr>
                <p:spPr>
                  <a:xfrm>
                    <a:off x="-25435" y="4422953"/>
                    <a:ext cx="4582344" cy="624273"/>
                  </a:xfrm>
                  <a:prstGeom prst="rect">
                    <a:avLst/>
                  </a:prstGeom>
                  <a:blipFill>
                    <a:blip r:embed="rId9"/>
                    <a:stretch>
                      <a:fillRect l="-829" b="-1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8214D792-1739-E544-9E01-9F86C6249AAC}"/>
                      </a:ext>
                    </a:extLst>
                  </p:cNvPr>
                  <p:cNvSpPr txBox="1"/>
                  <p:nvPr/>
                </p:nvSpPr>
                <p:spPr>
                  <a:xfrm>
                    <a:off x="14648" y="5117035"/>
                    <a:ext cx="4571957" cy="6242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𝑝</m:t>
                              </m:r>
                            </m:e>
                            <m:sub>
                              <m:r>
                                <a:rPr kumimoji="1" lang="en-US" altLang="zh-CN" b="0" i="1" smtClean="0">
                                  <a:latin typeface="Cambria Math" panose="02040503050406030204" pitchFamily="18" charset="0"/>
                                </a:rPr>
                                <m:t>𝑦</m:t>
                              </m:r>
                            </m:sub>
                            <m:sup>
                              <m:r>
                                <a:rPr kumimoji="1" lang="en-US" altLang="zh-CN" b="0" i="1" smtClean="0">
                                  <a:latin typeface="Cambria Math" panose="02040503050406030204" pitchFamily="18" charset="0"/>
                                </a:rPr>
                                <m:t>𝑟𝑎𝑛𝑑</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𝑛𝑜𝑟𝑚</m:t>
                              </m:r>
                            </m:sup>
                          </m:sSubSup>
                          <m:r>
                            <a:rPr kumimoji="1" lang="en-US" altLang="zh-CN" b="0" i="1" smtClean="0">
                              <a:latin typeface="Cambria Math" panose="02040503050406030204" pitchFamily="18" charset="0"/>
                            </a:rPr>
                            <m:t>=</m:t>
                          </m:r>
                          <m:f>
                            <m:fPr>
                              <m:ctrlPr>
                                <a:rPr kumimoji="1" lang="en-US" altLang="zh-CN" b="0" i="1" smtClean="0">
                                  <a:latin typeface="Cambria Math" panose="02040503050406030204" pitchFamily="18" charset="0"/>
                                </a:rPr>
                              </m:ctrlPr>
                            </m:fPr>
                            <m:num>
                              <m:d>
                                <m:dPr>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𝑝</m:t>
                                      </m:r>
                                    </m:e>
                                    <m:sub>
                                      <m:r>
                                        <a:rPr kumimoji="1" lang="en-US" altLang="zh-CN" b="0" i="1" smtClean="0">
                                          <a:latin typeface="Cambria Math" panose="02040503050406030204" pitchFamily="18" charset="0"/>
                                        </a:rPr>
                                        <m:t>𝑧</m:t>
                                      </m:r>
                                    </m:sub>
                                  </m:sSub>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𝑠𝑖𝑛</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𝜙</m:t>
                                      </m:r>
                                    </m:e>
                                    <m:sub>
                                      <m:r>
                                        <a:rPr kumimoji="1" lang="en-US" altLang="zh-CN" b="0" i="1" smtClean="0">
                                          <a:latin typeface="Cambria Math" panose="02040503050406030204" pitchFamily="18" charset="0"/>
                                        </a:rPr>
                                        <m:t>𝑟𝑎𝑛𝑑</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𝑝</m:t>
                                      </m:r>
                                    </m:e>
                                    <m:sub>
                                      <m:r>
                                        <a:rPr kumimoji="1" lang="en-US" altLang="zh-CN" b="0" i="1" smtClean="0">
                                          <a:latin typeface="Cambria Math" panose="02040503050406030204" pitchFamily="18" charset="0"/>
                                        </a:rPr>
                                        <m:t>𝑦</m:t>
                                      </m:r>
                                    </m:sub>
                                  </m:sSub>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𝑐𝑜𝑠</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𝜙</m:t>
                                      </m:r>
                                    </m:e>
                                    <m:sub>
                                      <m:r>
                                        <a:rPr kumimoji="1" lang="en-US" altLang="zh-CN" b="0" i="1" smtClean="0">
                                          <a:latin typeface="Cambria Math" panose="02040503050406030204" pitchFamily="18" charset="0"/>
                                        </a:rPr>
                                        <m:t>𝑟𝑎𝑛𝑑</m:t>
                                      </m:r>
                                    </m:sub>
                                  </m:sSub>
                                </m:e>
                              </m:d>
                            </m:num>
                            <m:den>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𝑝</m:t>
                                  </m:r>
                                </m:e>
                                <m:sub>
                                  <m:r>
                                    <a:rPr kumimoji="1" lang="en-US" altLang="zh-CN" b="0" i="1" smtClean="0">
                                      <a:latin typeface="Cambria Math" panose="02040503050406030204" pitchFamily="18" charset="0"/>
                                    </a:rPr>
                                    <m:t>𝑇</m:t>
                                  </m:r>
                                </m:sub>
                              </m:sSub>
                            </m:den>
                          </m:f>
                        </m:oMath>
                      </m:oMathPara>
                    </a14:m>
                    <a:endParaRPr kumimoji="1" lang="zh-CN" altLang="en-US" dirty="0"/>
                  </a:p>
                </p:txBody>
              </p:sp>
            </mc:Choice>
            <mc:Fallback xmlns="">
              <p:sp>
                <p:nvSpPr>
                  <p:cNvPr id="18" name="文本框 17">
                    <a:extLst>
                      <a:ext uri="{FF2B5EF4-FFF2-40B4-BE49-F238E27FC236}">
                        <a16:creationId xmlns:a16="http://schemas.microsoft.com/office/drawing/2014/main" id="{8214D792-1739-E544-9E01-9F86C6249AAC}"/>
                      </a:ext>
                    </a:extLst>
                  </p:cNvPr>
                  <p:cNvSpPr txBox="1">
                    <a:spLocks noRot="1" noChangeAspect="1" noMove="1" noResize="1" noEditPoints="1" noAdjustHandles="1" noChangeArrowheads="1" noChangeShapeType="1" noTextEdit="1"/>
                  </p:cNvSpPr>
                  <p:nvPr/>
                </p:nvSpPr>
                <p:spPr>
                  <a:xfrm>
                    <a:off x="14648" y="5117035"/>
                    <a:ext cx="4571957" cy="624273"/>
                  </a:xfrm>
                  <a:prstGeom prst="rect">
                    <a:avLst/>
                  </a:prstGeom>
                  <a:blipFill>
                    <a:blip r:embed="rId10"/>
                    <a:stretch>
                      <a:fillRect l="-554" b="-12000"/>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44366182-3A9F-3C47-803D-FCB52C40326F}"/>
                    </a:ext>
                  </a:extLst>
                </p:cNvPr>
                <p:cNvSpPr txBox="1"/>
                <p:nvPr/>
              </p:nvSpPr>
              <p:spPr>
                <a:xfrm>
                  <a:off x="1016060" y="1299321"/>
                  <a:ext cx="2304157" cy="369332"/>
                </a:xfrm>
                <a:prstGeom prst="rect">
                  <a:avLst/>
                </a:prstGeom>
                <a:noFill/>
              </p:spPr>
              <p:txBody>
                <a:bodyPr wrap="none" rtlCol="0">
                  <a:spAutoFit/>
                </a:bodyPr>
                <a:lstStyle/>
                <a:p>
                  <a:r>
                    <a:rPr kumimoji="1" lang="en-US" altLang="zh-CN" dirty="0">
                      <a:solidFill>
                        <a:srgbClr val="FF0000"/>
                      </a:solidFill>
                      <a:latin typeface="Times New Roman" panose="02020603050405020304" pitchFamily="18" charset="0"/>
                      <a:cs typeface="Times New Roman" panose="02020603050405020304" pitchFamily="18" charset="0"/>
                    </a:rPr>
                    <a:t>Eliminate the </a:t>
                  </a:r>
                  <a14:m>
                    <m:oMath xmlns:m="http://schemas.openxmlformats.org/officeDocument/2006/math">
                      <m:sSub>
                        <m:sSubPr>
                          <m:ctrlPr>
                            <a:rPr kumimoji="1" lang="en-US" altLang="zh-CN" i="1" dirty="0" smtClean="0">
                              <a:solidFill>
                                <a:srgbClr val="FF0000"/>
                              </a:solidFill>
                              <a:latin typeface="Cambria Math" panose="02040503050406030204" pitchFamily="18" charset="0"/>
                              <a:cs typeface="Times New Roman" panose="02020603050405020304" pitchFamily="18" charset="0"/>
                            </a:rPr>
                          </m:ctrlPr>
                        </m:sSubPr>
                        <m:e>
                          <m:r>
                            <a:rPr kumimoji="1" lang="en-US" altLang="zh-CN" i="1" dirty="0" smtClean="0">
                              <a:solidFill>
                                <a:srgbClr val="FF0000"/>
                              </a:solidFill>
                              <a:latin typeface="Cambria Math" panose="02040503050406030204" pitchFamily="18" charset="0"/>
                              <a:cs typeface="Times New Roman" panose="02020603050405020304" pitchFamily="18" charset="0"/>
                            </a:rPr>
                            <m:t>𝑝</m:t>
                          </m:r>
                        </m:e>
                        <m:sub>
                          <m:r>
                            <a:rPr kumimoji="1" lang="en-US" altLang="zh-CN" i="1" dirty="0" smtClean="0">
                              <a:solidFill>
                                <a:srgbClr val="FF0000"/>
                              </a:solidFill>
                              <a:latin typeface="Cambria Math" panose="02040503050406030204" pitchFamily="18" charset="0"/>
                              <a:cs typeface="Times New Roman" panose="02020603050405020304" pitchFamily="18" charset="0"/>
                            </a:rPr>
                            <m:t>𝑡</m:t>
                          </m:r>
                        </m:sub>
                      </m:sSub>
                      <m:r>
                        <a:rPr kumimoji="1" lang="en-US" altLang="zh-CN" i="1" dirty="0" smtClean="0">
                          <a:solidFill>
                            <a:srgbClr val="FF0000"/>
                          </a:solidFill>
                          <a:latin typeface="Cambria Math" panose="02040503050406030204" pitchFamily="18" charset="0"/>
                          <a:cs typeface="Times New Roman" panose="02020603050405020304" pitchFamily="18" charset="0"/>
                        </a:rPr>
                        <m:t> </m:t>
                      </m:r>
                    </m:oMath>
                  </a14:m>
                  <a:r>
                    <a:rPr kumimoji="1" lang="en-US" altLang="zh-CN" dirty="0">
                      <a:solidFill>
                        <a:srgbClr val="FF0000"/>
                      </a:solidFill>
                      <a:latin typeface="Times New Roman" panose="02020603050405020304" pitchFamily="18" charset="0"/>
                      <a:cs typeface="Times New Roman" panose="02020603050405020304" pitchFamily="18" charset="0"/>
                    </a:rPr>
                    <a:t>value:</a:t>
                  </a:r>
                  <a:endParaRPr kumimoji="1" lang="zh-CN" altLang="en-US"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3" name="文本框 12">
                  <a:extLst>
                    <a:ext uri="{FF2B5EF4-FFF2-40B4-BE49-F238E27FC236}">
                      <a16:creationId xmlns:a16="http://schemas.microsoft.com/office/drawing/2014/main" id="{44366182-3A9F-3C47-803D-FCB52C40326F}"/>
                    </a:ext>
                  </a:extLst>
                </p:cNvPr>
                <p:cNvSpPr txBox="1">
                  <a:spLocks noRot="1" noChangeAspect="1" noMove="1" noResize="1" noEditPoints="1" noAdjustHandles="1" noChangeArrowheads="1" noChangeShapeType="1" noTextEdit="1"/>
                </p:cNvSpPr>
                <p:nvPr/>
              </p:nvSpPr>
              <p:spPr>
                <a:xfrm>
                  <a:off x="1016060" y="1299321"/>
                  <a:ext cx="2304157" cy="369332"/>
                </a:xfrm>
                <a:prstGeom prst="rect">
                  <a:avLst/>
                </a:prstGeom>
                <a:blipFill>
                  <a:blip r:embed="rId11"/>
                  <a:stretch>
                    <a:fillRect l="-2186" t="-6667" r="-546" b="-23333"/>
                  </a:stretch>
                </a:blipFill>
              </p:spPr>
              <p:txBody>
                <a:bodyPr/>
                <a:lstStyle/>
                <a:p>
                  <a:r>
                    <a:rPr lang="zh-CN" altLang="en-US">
                      <a:noFill/>
                    </a:rPr>
                    <a:t> </a:t>
                  </a:r>
                </a:p>
              </p:txBody>
            </p:sp>
          </mc:Fallback>
        </mc:AlternateContent>
        <p:sp>
          <p:nvSpPr>
            <p:cNvPr id="21" name="文本框 20">
              <a:extLst>
                <a:ext uri="{FF2B5EF4-FFF2-40B4-BE49-F238E27FC236}">
                  <a16:creationId xmlns:a16="http://schemas.microsoft.com/office/drawing/2014/main" id="{DBFFC1F3-83A6-9E4E-AFF5-8E8B4C42E405}"/>
                </a:ext>
              </a:extLst>
            </p:cNvPr>
            <p:cNvSpPr txBox="1"/>
            <p:nvPr/>
          </p:nvSpPr>
          <p:spPr>
            <a:xfrm>
              <a:off x="933724" y="2875851"/>
              <a:ext cx="3794629" cy="369332"/>
            </a:xfrm>
            <a:prstGeom prst="rect">
              <a:avLst/>
            </a:prstGeom>
            <a:noFill/>
          </p:spPr>
          <p:txBody>
            <a:bodyPr wrap="none" rtlCol="0">
              <a:spAutoFit/>
            </a:bodyPr>
            <a:lstStyle/>
            <a:p>
              <a:r>
                <a:rPr kumimoji="1" lang="en-US" altLang="zh-CN" dirty="0">
                  <a:solidFill>
                    <a:schemeClr val="accent1">
                      <a:lumMod val="75000"/>
                    </a:schemeClr>
                  </a:solidFill>
                  <a:latin typeface="Times New Roman" panose="02020603050405020304" pitchFamily="18" charset="0"/>
                  <a:cs typeface="Times New Roman" panose="02020603050405020304" pitchFamily="18" charset="0"/>
                </a:rPr>
                <a:t>Eliminate azimuthal angle distribution:</a:t>
              </a:r>
              <a:endParaRPr kumimoji="1" lang="zh-CN" altLang="en-US" dirty="0">
                <a:solidFill>
                  <a:schemeClr val="accent1">
                    <a:lumMod val="75000"/>
                  </a:schemeClr>
                </a:solidFill>
                <a:latin typeface="Times New Roman" panose="02020603050405020304" pitchFamily="18" charset="0"/>
                <a:cs typeface="Times New Roman" panose="02020603050405020304" pitchFamily="18" charset="0"/>
              </a:endParaRPr>
            </a:p>
          </p:txBody>
        </p:sp>
      </p:grpSp>
      <p:pic>
        <p:nvPicPr>
          <p:cNvPr id="22" name="图片 21">
            <a:extLst>
              <a:ext uri="{FF2B5EF4-FFF2-40B4-BE49-F238E27FC236}">
                <a16:creationId xmlns:a16="http://schemas.microsoft.com/office/drawing/2014/main" id="{4C239CDF-840A-B84D-85A7-11FF1DB90DD9}"/>
              </a:ext>
            </a:extLst>
          </p:cNvPr>
          <p:cNvPicPr>
            <a:picLocks noChangeAspect="1"/>
          </p:cNvPicPr>
          <p:nvPr/>
        </p:nvPicPr>
        <p:blipFill>
          <a:blip r:embed="rId12"/>
          <a:stretch>
            <a:fillRect/>
          </a:stretch>
        </p:blipFill>
        <p:spPr>
          <a:xfrm>
            <a:off x="750362" y="1203723"/>
            <a:ext cx="5230331" cy="4180252"/>
          </a:xfrm>
          <a:prstGeom prst="rect">
            <a:avLst/>
          </a:prstGeom>
        </p:spPr>
      </p:pic>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6DF84BD4-5EBC-894C-A018-0BBA825B83E4}"/>
                  </a:ext>
                </a:extLst>
              </p:cNvPr>
              <p:cNvSpPr txBox="1"/>
              <p:nvPr/>
            </p:nvSpPr>
            <p:spPr>
              <a:xfrm>
                <a:off x="774265" y="5549375"/>
                <a:ext cx="8055410" cy="1200329"/>
              </a:xfrm>
              <a:prstGeom prst="rect">
                <a:avLst/>
              </a:prstGeom>
              <a:noFill/>
            </p:spPr>
            <p:txBody>
              <a:bodyPr wrap="none" rtlCol="0">
                <a:spAutoFit/>
              </a:bodyPr>
              <a:lstStyle/>
              <a:p>
                <a:pPr marL="285750" indent="-285750">
                  <a:buFont typeface="Wingdings" pitchFamily="2" charset="2"/>
                  <a:buChar char="n"/>
                </a:pPr>
                <a:r>
                  <a:rPr kumimoji="1" lang="en-US" altLang="zh-CN" sz="2400" dirty="0">
                    <a:latin typeface="Times New Roman" panose="02020603050405020304" pitchFamily="18" charset="0"/>
                    <a:cs typeface="Times New Roman" panose="02020603050405020304" pitchFamily="18" charset="0"/>
                  </a:rPr>
                  <a:t>Decrease from 3D to 2D:			</a:t>
                </a:r>
                <a14:m>
                  <m:oMath xmlns:m="http://schemas.openxmlformats.org/officeDocument/2006/math">
                    <m:sSub>
                      <m:sSubPr>
                        <m:ctrlPr>
                          <a:rPr kumimoji="1" lang="en-US" altLang="zh-CN" sz="2400" i="1" dirty="0" err="1" smtClean="0">
                            <a:latin typeface="Cambria Math" panose="02040503050406030204" pitchFamily="18" charset="0"/>
                            <a:cs typeface="Times New Roman" panose="02020603050405020304" pitchFamily="18" charset="0"/>
                          </a:rPr>
                        </m:ctrlPr>
                      </m:sSubPr>
                      <m:e>
                        <m:r>
                          <a:rPr kumimoji="1" lang="en-US" altLang="zh-CN" sz="2400" b="0" i="1" dirty="0" smtClean="0">
                            <a:latin typeface="Cambria Math" panose="02040503050406030204" pitchFamily="18" charset="0"/>
                            <a:cs typeface="Times New Roman" panose="02020603050405020304" pitchFamily="18" charset="0"/>
                          </a:rPr>
                          <m:t>𝑝</m:t>
                        </m:r>
                      </m:e>
                      <m:sub>
                        <m:r>
                          <a:rPr kumimoji="1" lang="en-US" altLang="zh-CN" sz="2400" i="1" dirty="0" err="1" smtClean="0">
                            <a:latin typeface="Cambria Math" panose="02040503050406030204" pitchFamily="18" charset="0"/>
                            <a:cs typeface="Times New Roman" panose="02020603050405020304" pitchFamily="18" charset="0"/>
                          </a:rPr>
                          <m:t>𝑧</m:t>
                        </m:r>
                      </m:sub>
                    </m:sSub>
                  </m:oMath>
                </a14:m>
                <a:r>
                  <a:rPr kumimoji="1" lang="en-US" altLang="zh-CN" sz="2400" dirty="0">
                    <a:latin typeface="Times New Roman" panose="02020603050405020304" pitchFamily="18" charset="0"/>
                    <a:cs typeface="Times New Roman" panose="02020603050405020304" pitchFamily="18" charset="0"/>
                  </a:rPr>
                  <a:t> matters!</a:t>
                </a:r>
              </a:p>
              <a:p>
                <a:pPr marL="285750" indent="-285750">
                  <a:buFont typeface="Wingdings" pitchFamily="2" charset="2"/>
                  <a:buChar char="n"/>
                </a:pPr>
                <a:r>
                  <a:rPr kumimoji="1" lang="en-US" altLang="zh-CN" sz="2400" dirty="0">
                    <a:latin typeface="Times New Roman" panose="02020603050405020304" pitchFamily="18" charset="0"/>
                    <a:cs typeface="Times New Roman" panose="02020603050405020304" pitchFamily="18" charset="0"/>
                  </a:rPr>
                  <a:t>No Decrease after random rotation:	</a:t>
                </a:r>
                <a14:m>
                  <m:oMath xmlns:m="http://schemas.openxmlformats.org/officeDocument/2006/math">
                    <m:sSub>
                      <m:sSubPr>
                        <m:ctrlPr>
                          <a:rPr kumimoji="1" lang="en-US" altLang="zh-CN" sz="2400" i="1" dirty="0" smtClean="0">
                            <a:latin typeface="Cambria Math" panose="02040503050406030204" pitchFamily="18" charset="0"/>
                            <a:cs typeface="Times New Roman" panose="02020603050405020304" pitchFamily="18" charset="0"/>
                          </a:rPr>
                        </m:ctrlPr>
                      </m:sSubPr>
                      <m:e>
                        <m:r>
                          <a:rPr kumimoji="1" lang="en-US" altLang="zh-CN" sz="2400" i="1" dirty="0" smtClean="0">
                            <a:latin typeface="Cambria Math" panose="02040503050406030204" pitchFamily="18" charset="0"/>
                            <a:cs typeface="Times New Roman" panose="02020603050405020304" pitchFamily="18" charset="0"/>
                          </a:rPr>
                          <m:t>𝑝</m:t>
                        </m:r>
                      </m:e>
                      <m:sub>
                        <m:r>
                          <a:rPr kumimoji="1" lang="en-US" altLang="zh-CN" sz="2400" i="1" dirty="0" smtClean="0">
                            <a:latin typeface="Cambria Math" panose="02040503050406030204" pitchFamily="18" charset="0"/>
                            <a:cs typeface="Times New Roman" panose="02020603050405020304" pitchFamily="18" charset="0"/>
                          </a:rPr>
                          <m:t>𝑡</m:t>
                        </m:r>
                      </m:sub>
                    </m:sSub>
                  </m:oMath>
                </a14:m>
                <a:r>
                  <a:rPr kumimoji="1" lang="en-US" altLang="zh-CN" sz="2400" dirty="0">
                    <a:latin typeface="Times New Roman" panose="02020603050405020304" pitchFamily="18" charset="0"/>
                    <a:cs typeface="Times New Roman" panose="02020603050405020304" pitchFamily="18" charset="0"/>
                  </a:rPr>
                  <a:t> &gt; </a:t>
                </a:r>
                <a14:m>
                  <m:oMath xmlns:m="http://schemas.openxmlformats.org/officeDocument/2006/math">
                    <m:r>
                      <a:rPr kumimoji="1" lang="en-US" altLang="zh-CN" sz="2400" i="1" dirty="0" smtClean="0">
                        <a:latin typeface="Cambria Math" panose="02040503050406030204" pitchFamily="18" charset="0"/>
                        <a:cs typeface="Times New Roman" panose="02020603050405020304" pitchFamily="18" charset="0"/>
                      </a:rPr>
                      <m:t>𝜙</m:t>
                    </m:r>
                    <m:r>
                      <a:rPr kumimoji="1" lang="en-US" altLang="zh-CN" sz="2400" i="1" dirty="0" smtClean="0">
                        <a:latin typeface="Cambria Math" panose="02040503050406030204" pitchFamily="18" charset="0"/>
                        <a:cs typeface="Times New Roman" panose="02020603050405020304" pitchFamily="18" charset="0"/>
                      </a:rPr>
                      <m:t>  </m:t>
                    </m:r>
                  </m:oMath>
                </a14:m>
                <a:endParaRPr kumimoji="1" lang="en-US" altLang="zh-CN" sz="2400" dirty="0">
                  <a:latin typeface="Times New Roman" panose="02020603050405020304" pitchFamily="18" charset="0"/>
                  <a:cs typeface="Times New Roman" panose="02020603050405020304" pitchFamily="18" charset="0"/>
                </a:endParaRPr>
              </a:p>
              <a:p>
                <a:pPr marL="285750" indent="-285750">
                  <a:buFont typeface="Wingdings" pitchFamily="2" charset="2"/>
                  <a:buChar char="n"/>
                </a:pPr>
                <a:r>
                  <a:rPr kumimoji="1" lang="en-US" altLang="zh-CN" sz="2400" dirty="0">
                    <a:latin typeface="Times New Roman" panose="02020603050405020304" pitchFamily="18" charset="0"/>
                    <a:cs typeface="Times New Roman" panose="02020603050405020304" pitchFamily="18" charset="0"/>
                  </a:rPr>
                  <a:t>Decrease after rand. with norm.: 		Collective Flow !! </a:t>
                </a:r>
                <a:endParaRPr kumimoji="1" lang="zh-CN" altLang="en-US" sz="2400" dirty="0">
                  <a:latin typeface="Times New Roman" panose="02020603050405020304" pitchFamily="18" charset="0"/>
                  <a:cs typeface="Times New Roman" panose="02020603050405020304" pitchFamily="18" charset="0"/>
                </a:endParaRPr>
              </a:p>
            </p:txBody>
          </p:sp>
        </mc:Choice>
        <mc:Fallback xmlns="">
          <p:sp>
            <p:nvSpPr>
              <p:cNvPr id="24" name="文本框 23">
                <a:extLst>
                  <a:ext uri="{FF2B5EF4-FFF2-40B4-BE49-F238E27FC236}">
                    <a16:creationId xmlns:a16="http://schemas.microsoft.com/office/drawing/2014/main" id="{6DF84BD4-5EBC-894C-A018-0BBA825B83E4}"/>
                  </a:ext>
                </a:extLst>
              </p:cNvPr>
              <p:cNvSpPr txBox="1">
                <a:spLocks noRot="1" noChangeAspect="1" noMove="1" noResize="1" noEditPoints="1" noAdjustHandles="1" noChangeArrowheads="1" noChangeShapeType="1" noTextEdit="1"/>
              </p:cNvSpPr>
              <p:nvPr/>
            </p:nvSpPr>
            <p:spPr>
              <a:xfrm>
                <a:off x="774265" y="5549375"/>
                <a:ext cx="8055410" cy="1200329"/>
              </a:xfrm>
              <a:prstGeom prst="rect">
                <a:avLst/>
              </a:prstGeom>
              <a:blipFill>
                <a:blip r:embed="rId13"/>
                <a:stretch>
                  <a:fillRect l="-943" t="-4167" r="-157" b="-11458"/>
                </a:stretch>
              </a:blipFill>
            </p:spPr>
            <p:txBody>
              <a:bodyPr/>
              <a:lstStyle/>
              <a:p>
                <a:r>
                  <a:rPr lang="zh-CN" altLang="en-US">
                    <a:noFill/>
                  </a:rPr>
                  <a:t> </a:t>
                </a:r>
              </a:p>
            </p:txBody>
          </p:sp>
        </mc:Fallback>
      </mc:AlternateContent>
      <p:pic>
        <p:nvPicPr>
          <p:cNvPr id="26" name="图片 25">
            <a:extLst>
              <a:ext uri="{FF2B5EF4-FFF2-40B4-BE49-F238E27FC236}">
                <a16:creationId xmlns:a16="http://schemas.microsoft.com/office/drawing/2014/main" id="{3E72BE4C-2844-1F4A-BE36-0795BBF89E78}"/>
              </a:ext>
            </a:extLst>
          </p:cNvPr>
          <p:cNvPicPr>
            <a:picLocks noChangeAspect="1"/>
          </p:cNvPicPr>
          <p:nvPr/>
        </p:nvPicPr>
        <p:blipFill rotWithShape="1">
          <a:blip r:embed="rId14">
            <a:extLst>
              <a:ext uri="{28A0092B-C50C-407E-A947-70E740481C1C}">
                <a14:useLocalDpi xmlns:a14="http://schemas.microsoft.com/office/drawing/2010/main" val="0"/>
              </a:ext>
            </a:extLst>
          </a:blip>
          <a:srcRect l="36484" t="41470" r="39141" b="40447"/>
          <a:stretch/>
        </p:blipFill>
        <p:spPr>
          <a:xfrm>
            <a:off x="9220200" y="0"/>
            <a:ext cx="2971800" cy="1009650"/>
          </a:xfrm>
          <a:prstGeom prst="rect">
            <a:avLst/>
          </a:prstGeom>
        </p:spPr>
      </p:pic>
      <p:sp>
        <p:nvSpPr>
          <p:cNvPr id="11" name="灯片编号占位符 10">
            <a:extLst>
              <a:ext uri="{FF2B5EF4-FFF2-40B4-BE49-F238E27FC236}">
                <a16:creationId xmlns:a16="http://schemas.microsoft.com/office/drawing/2014/main" id="{A6F6FAE0-4CE4-0E41-B71F-85708C446468}"/>
              </a:ext>
            </a:extLst>
          </p:cNvPr>
          <p:cNvSpPr>
            <a:spLocks noGrp="1"/>
          </p:cNvSpPr>
          <p:nvPr>
            <p:ph type="sldNum" sz="quarter" idx="12"/>
          </p:nvPr>
        </p:nvSpPr>
        <p:spPr/>
        <p:txBody>
          <a:bodyPr/>
          <a:lstStyle/>
          <a:p>
            <a:fld id="{AF93037D-21AC-A647-B0EB-F65069DC0BD1}" type="slidenum">
              <a:rPr kumimoji="1" lang="zh-CN" altLang="en-US" smtClean="0"/>
              <a:t>8</a:t>
            </a:fld>
            <a:endParaRPr kumimoji="1" lang="zh-CN" altLang="en-US"/>
          </a:p>
        </p:txBody>
      </p:sp>
    </p:spTree>
    <p:extLst>
      <p:ext uri="{BB962C8B-B14F-4D97-AF65-F5344CB8AC3E}">
        <p14:creationId xmlns:p14="http://schemas.microsoft.com/office/powerpoint/2010/main" val="646138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5286A079-4D79-EF48-9657-4598965FCBDA}"/>
              </a:ext>
            </a:extLst>
          </p:cNvPr>
          <p:cNvSpPr txBox="1"/>
          <p:nvPr/>
        </p:nvSpPr>
        <p:spPr>
          <a:xfrm>
            <a:off x="2154123" y="1248693"/>
            <a:ext cx="7861639" cy="400110"/>
          </a:xfrm>
          <a:prstGeom prst="rect">
            <a:avLst/>
          </a:prstGeom>
          <a:noFill/>
        </p:spPr>
        <p:txBody>
          <a:bodyPr wrap="none" rtlCol="0">
            <a:spAutoFit/>
          </a:bodyPr>
          <a:lstStyle/>
          <a:p>
            <a:r>
              <a:rPr kumimoji="1" lang="en-US" altLang="zh-CN" sz="2000" dirty="0">
                <a:solidFill>
                  <a:srgbClr val="FF0000"/>
                </a:solidFill>
                <a:latin typeface="Times New Roman" panose="02020603050405020304" pitchFamily="18" charset="0"/>
                <a:cs typeface="Times New Roman" panose="02020603050405020304" pitchFamily="18" charset="0"/>
              </a:rPr>
              <a:t>cross</a:t>
            </a:r>
            <a:r>
              <a:rPr kumimoji="1" lang="zh-CN" altLang="en-US" sz="2000" dirty="0">
                <a:solidFill>
                  <a:srgbClr val="FF0000"/>
                </a:solidFill>
                <a:latin typeface="Times New Roman" panose="02020603050405020304" pitchFamily="18" charset="0"/>
                <a:cs typeface="Times New Roman" panose="02020603050405020304" pitchFamily="18" charset="0"/>
              </a:rPr>
              <a:t> </a:t>
            </a:r>
            <a:r>
              <a:rPr kumimoji="1" lang="en-US" altLang="zh-CN" sz="2000" dirty="0">
                <a:solidFill>
                  <a:srgbClr val="FF0000"/>
                </a:solidFill>
                <a:latin typeface="Times New Roman" panose="02020603050405020304" pitchFamily="18" charset="0"/>
                <a:cs typeface="Times New Roman" panose="02020603050405020304" pitchFamily="18" charset="0"/>
              </a:rPr>
              <a:t>section</a:t>
            </a:r>
            <a:r>
              <a:rPr kumimoji="1" lang="zh-CN" altLang="en-US" sz="2000" dirty="0">
                <a:solidFill>
                  <a:srgbClr val="FF0000"/>
                </a:solidFill>
                <a:latin typeface="Times New Roman" panose="02020603050405020304" pitchFamily="18" charset="0"/>
                <a:cs typeface="Times New Roman" panose="02020603050405020304" pitchFamily="18" charset="0"/>
              </a:rPr>
              <a:t> </a:t>
            </a:r>
            <a:r>
              <a:rPr kumimoji="1" lang="en-US" altLang="zh-CN" sz="2000" dirty="0">
                <a:solidFill>
                  <a:srgbClr val="FF0000"/>
                </a:solidFill>
                <a:latin typeface="Times New Roman" panose="02020603050405020304" pitchFamily="18" charset="0"/>
                <a:cs typeface="Times New Roman" panose="02020603050405020304" pitchFamily="18" charset="0"/>
              </a:rPr>
              <a:t>of</a:t>
            </a:r>
            <a:r>
              <a:rPr kumimoji="1" lang="zh-CN" altLang="en-US" sz="2000" dirty="0">
                <a:solidFill>
                  <a:srgbClr val="FF0000"/>
                </a:solidFill>
                <a:latin typeface="Times New Roman" panose="02020603050405020304" pitchFamily="18" charset="0"/>
                <a:cs typeface="Times New Roman" panose="02020603050405020304" pitchFamily="18" charset="0"/>
              </a:rPr>
              <a:t> </a:t>
            </a:r>
            <a:r>
              <a:rPr kumimoji="1" lang="en-US" altLang="zh-CN" sz="2000" dirty="0" err="1">
                <a:solidFill>
                  <a:srgbClr val="FF0000"/>
                </a:solidFill>
                <a:latin typeface="Times New Roman" panose="02020603050405020304" pitchFamily="18" charset="0"/>
                <a:cs typeface="Times New Roman" panose="02020603050405020304" pitchFamily="18" charset="0"/>
              </a:rPr>
              <a:t>parton</a:t>
            </a:r>
            <a:r>
              <a:rPr kumimoji="1" lang="en-US" altLang="zh-CN" sz="2000" dirty="0">
                <a:solidFill>
                  <a:srgbClr val="FF0000"/>
                </a:solidFill>
                <a:latin typeface="Times New Roman" panose="02020603050405020304" pitchFamily="18" charset="0"/>
                <a:cs typeface="Times New Roman" panose="02020603050405020304" pitchFamily="18" charset="0"/>
              </a:rPr>
              <a:t> interaction </a:t>
            </a:r>
            <a:r>
              <a:rPr kumimoji="1" lang="en-US" altLang="zh-CN" sz="2000" dirty="0">
                <a:solidFill>
                  <a:srgbClr val="FF0000"/>
                </a:solidFill>
                <a:latin typeface="Times New Roman" panose="02020603050405020304" pitchFamily="18" charset="0"/>
                <a:cs typeface="Times New Roman" panose="02020603050405020304" pitchFamily="18" charset="0"/>
                <a:sym typeface="Wingdings" pitchFamily="2" charset="2"/>
              </a:rPr>
              <a:t> collective flow</a:t>
            </a:r>
            <a:r>
              <a:rPr kumimoji="1" lang="zh-CN" altLang="en-US" sz="2000" dirty="0">
                <a:solidFill>
                  <a:srgbClr val="FF0000"/>
                </a:solidFill>
                <a:latin typeface="Times New Roman" panose="02020603050405020304" pitchFamily="18" charset="0"/>
                <a:cs typeface="Times New Roman" panose="02020603050405020304" pitchFamily="18" charset="0"/>
                <a:sym typeface="Wingdings" pitchFamily="2" charset="2"/>
              </a:rPr>
              <a:t> </a:t>
            </a:r>
            <a:r>
              <a:rPr kumimoji="1" lang="en-US" altLang="zh-CN" sz="2000" dirty="0">
                <a:solidFill>
                  <a:srgbClr val="FF0000"/>
                </a:solidFill>
                <a:latin typeface="Times New Roman" panose="02020603050405020304" pitchFamily="18" charset="0"/>
                <a:cs typeface="Times New Roman" panose="02020603050405020304" pitchFamily="18" charset="0"/>
                <a:sym typeface="Wingdings" pitchFamily="2" charset="2"/>
              </a:rPr>
              <a:t>in</a:t>
            </a:r>
            <a:r>
              <a:rPr kumimoji="1" lang="zh-CN" altLang="en-US" sz="2000" dirty="0">
                <a:solidFill>
                  <a:srgbClr val="FF0000"/>
                </a:solidFill>
                <a:latin typeface="Times New Roman" panose="02020603050405020304" pitchFamily="18" charset="0"/>
                <a:cs typeface="Times New Roman" panose="02020603050405020304" pitchFamily="18" charset="0"/>
                <a:sym typeface="Wingdings" pitchFamily="2" charset="2"/>
              </a:rPr>
              <a:t> </a:t>
            </a:r>
            <a:r>
              <a:rPr kumimoji="1" lang="en-US" altLang="zh-CN" sz="2000" dirty="0">
                <a:solidFill>
                  <a:srgbClr val="FF0000"/>
                </a:solidFill>
                <a:latin typeface="Times New Roman" panose="02020603050405020304" pitchFamily="18" charset="0"/>
                <a:cs typeface="Times New Roman" panose="02020603050405020304" pitchFamily="18" charset="0"/>
                <a:sym typeface="Wingdings" pitchFamily="2" charset="2"/>
              </a:rPr>
              <a:t>different intensities</a:t>
            </a:r>
          </a:p>
        </p:txBody>
      </p:sp>
      <p:sp>
        <p:nvSpPr>
          <p:cNvPr id="8" name="文本框 7">
            <a:extLst>
              <a:ext uri="{FF2B5EF4-FFF2-40B4-BE49-F238E27FC236}">
                <a16:creationId xmlns:a16="http://schemas.microsoft.com/office/drawing/2014/main" id="{4F1AA0E1-15A1-7842-BB1D-63D2AD333709}"/>
              </a:ext>
            </a:extLst>
          </p:cNvPr>
          <p:cNvSpPr txBox="1"/>
          <p:nvPr/>
        </p:nvSpPr>
        <p:spPr>
          <a:xfrm>
            <a:off x="3850000" y="652260"/>
            <a:ext cx="4469887" cy="461665"/>
          </a:xfrm>
          <a:prstGeom prst="rect">
            <a:avLst/>
          </a:prstGeom>
          <a:noFill/>
        </p:spPr>
        <p:txBody>
          <a:bodyPr wrap="square" rtlCol="0">
            <a:spAutoFit/>
          </a:bodyPr>
          <a:lstStyle/>
          <a:p>
            <a:pPr algn="ctr"/>
            <a:r>
              <a:rPr kumimoji="1" lang="en-US" altLang="zh-CN" sz="2400" b="1" dirty="0">
                <a:latin typeface="Microsoft YaHei" panose="020B0503020204020204" pitchFamily="34" charset="-122"/>
                <a:ea typeface="Microsoft YaHei" panose="020B0503020204020204" pitchFamily="34" charset="-122"/>
                <a:cs typeface="Times New Roman" panose="02020603050405020304" pitchFamily="18" charset="0"/>
              </a:rPr>
              <a:t>Method &amp; Result</a:t>
            </a:r>
            <a:endParaRPr kumimoji="1" lang="zh-CN" altLang="en-US" sz="2400" b="1" dirty="0">
              <a:latin typeface="Microsoft YaHei" panose="020B0503020204020204" pitchFamily="34" charset="-122"/>
              <a:ea typeface="Microsoft YaHei" panose="020B0503020204020204" pitchFamily="34" charset="-122"/>
              <a:cs typeface="Times New Roman" panose="02020603050405020304" pitchFamily="18" charset="0"/>
            </a:endParaRPr>
          </a:p>
        </p:txBody>
      </p:sp>
      <p:grpSp>
        <p:nvGrpSpPr>
          <p:cNvPr id="2" name="组合 1">
            <a:extLst>
              <a:ext uri="{FF2B5EF4-FFF2-40B4-BE49-F238E27FC236}">
                <a16:creationId xmlns:a16="http://schemas.microsoft.com/office/drawing/2014/main" id="{BCD0F391-9F93-824A-902E-84D6D1BB63D9}"/>
              </a:ext>
            </a:extLst>
          </p:cNvPr>
          <p:cNvGrpSpPr/>
          <p:nvPr/>
        </p:nvGrpSpPr>
        <p:grpSpPr>
          <a:xfrm>
            <a:off x="1462257" y="1726567"/>
            <a:ext cx="9267486" cy="3920867"/>
            <a:chOff x="512618" y="1738902"/>
            <a:chExt cx="11288857" cy="4776064"/>
          </a:xfrm>
        </p:grpSpPr>
        <p:pic>
          <p:nvPicPr>
            <p:cNvPr id="9" name="图片 8">
              <a:extLst>
                <a:ext uri="{FF2B5EF4-FFF2-40B4-BE49-F238E27FC236}">
                  <a16:creationId xmlns:a16="http://schemas.microsoft.com/office/drawing/2014/main" id="{8FF38994-6CA6-AA43-BEC2-98715BCE3BF6}"/>
                </a:ext>
              </a:extLst>
            </p:cNvPr>
            <p:cNvPicPr>
              <a:picLocks noChangeAspect="1"/>
            </p:cNvPicPr>
            <p:nvPr/>
          </p:nvPicPr>
          <p:blipFill>
            <a:blip r:embed="rId3"/>
            <a:srcRect t="847" b="847"/>
            <a:stretch/>
          </p:blipFill>
          <p:spPr>
            <a:xfrm>
              <a:off x="5821920" y="2106274"/>
              <a:ext cx="5979555" cy="4408692"/>
            </a:xfrm>
            <a:prstGeom prst="rect">
              <a:avLst/>
            </a:prstGeom>
          </p:spPr>
        </p:pic>
        <p:pic>
          <p:nvPicPr>
            <p:cNvPr id="11" name="图片 10">
              <a:extLst>
                <a:ext uri="{FF2B5EF4-FFF2-40B4-BE49-F238E27FC236}">
                  <a16:creationId xmlns:a16="http://schemas.microsoft.com/office/drawing/2014/main" id="{9BC471CB-6565-F24B-B60A-279807C724A6}"/>
                </a:ext>
              </a:extLst>
            </p:cNvPr>
            <p:cNvPicPr>
              <a:picLocks noChangeAspect="1"/>
            </p:cNvPicPr>
            <p:nvPr/>
          </p:nvPicPr>
          <p:blipFill>
            <a:blip r:embed="rId4"/>
            <a:srcRect l="4510" r="4510"/>
            <a:stretch/>
          </p:blipFill>
          <p:spPr>
            <a:xfrm>
              <a:off x="512618" y="2112996"/>
              <a:ext cx="5309302" cy="4401970"/>
            </a:xfrm>
            <a:prstGeom prst="rect">
              <a:avLst/>
            </a:prstGeom>
          </p:spPr>
        </p:pic>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C33C7388-89B8-3748-A226-0E7303B2E90E}"/>
                    </a:ext>
                  </a:extLst>
                </p:cNvPr>
                <p:cNvSpPr txBox="1"/>
                <p:nvPr/>
              </p:nvSpPr>
              <p:spPr>
                <a:xfrm>
                  <a:off x="2388915" y="1808339"/>
                  <a:ext cx="1966543" cy="480897"/>
                </a:xfrm>
                <a:prstGeom prst="rect">
                  <a:avLst/>
                </a:prstGeom>
                <a:noFill/>
              </p:spPr>
              <p:txBody>
                <a:bodyPr wrap="none" rtlCol="0">
                  <a:spAutoFit/>
                </a:bodyPr>
                <a:lstStyle/>
                <a:p>
                  <a14:m>
                    <m:oMath xmlns:m="http://schemas.openxmlformats.org/officeDocument/2006/math">
                      <m:sSub>
                        <m:sSubPr>
                          <m:ctrlPr>
                            <a:rPr kumimoji="1" lang="en-US" altLang="zh-CN" b="1" i="1" dirty="0" smtClean="0">
                              <a:solidFill>
                                <a:srgbClr val="FF0000"/>
                              </a:solidFill>
                              <a:latin typeface="Cambria Math" panose="02040503050406030204" pitchFamily="18" charset="0"/>
                            </a:rPr>
                          </m:ctrlPr>
                        </m:sSubPr>
                        <m:e>
                          <m:r>
                            <a:rPr kumimoji="1" lang="en-US" altLang="zh-CN" b="1" i="1" dirty="0" smtClean="0">
                              <a:solidFill>
                                <a:srgbClr val="FF0000"/>
                              </a:solidFill>
                              <a:latin typeface="Cambria Math" panose="02040503050406030204" pitchFamily="18" charset="0"/>
                            </a:rPr>
                            <m:t>𝒑</m:t>
                          </m:r>
                        </m:e>
                        <m:sub>
                          <m:r>
                            <a:rPr kumimoji="1" lang="en-US" altLang="zh-CN" b="1" i="1" dirty="0" smtClean="0">
                              <a:solidFill>
                                <a:srgbClr val="FF0000"/>
                              </a:solidFill>
                              <a:latin typeface="Cambria Math" panose="02040503050406030204" pitchFamily="18" charset="0"/>
                            </a:rPr>
                            <m:t>𝒙</m:t>
                          </m:r>
                        </m:sub>
                      </m:sSub>
                      <m:r>
                        <a:rPr kumimoji="1" lang="en-US" altLang="zh-CN" b="1" i="1" dirty="0" smtClean="0">
                          <a:solidFill>
                            <a:srgbClr val="FF0000"/>
                          </a:solidFill>
                          <a:latin typeface="Cambria Math" panose="02040503050406030204" pitchFamily="18" charset="0"/>
                        </a:rPr>
                        <m:t>, </m:t>
                      </m:r>
                      <m:sSub>
                        <m:sSubPr>
                          <m:ctrlPr>
                            <a:rPr kumimoji="1" lang="en-US" altLang="zh-CN" b="1" i="1" dirty="0" err="1" smtClean="0">
                              <a:solidFill>
                                <a:srgbClr val="FF0000"/>
                              </a:solidFill>
                              <a:latin typeface="Cambria Math" panose="02040503050406030204" pitchFamily="18" charset="0"/>
                            </a:rPr>
                          </m:ctrlPr>
                        </m:sSubPr>
                        <m:e>
                          <m:r>
                            <a:rPr kumimoji="1" lang="en-US" altLang="zh-CN" b="1" i="1" dirty="0" err="1" smtClean="0">
                              <a:solidFill>
                                <a:srgbClr val="FF0000"/>
                              </a:solidFill>
                              <a:latin typeface="Cambria Math" panose="02040503050406030204" pitchFamily="18" charset="0"/>
                            </a:rPr>
                            <m:t>𝒑</m:t>
                          </m:r>
                        </m:e>
                        <m:sub>
                          <m:r>
                            <a:rPr kumimoji="1" lang="en-US" altLang="zh-CN" b="1" i="1" dirty="0" err="1" smtClean="0">
                              <a:solidFill>
                                <a:srgbClr val="FF0000"/>
                              </a:solidFill>
                              <a:latin typeface="Cambria Math" panose="02040503050406030204" pitchFamily="18" charset="0"/>
                            </a:rPr>
                            <m:t>𝒚</m:t>
                          </m:r>
                        </m:sub>
                      </m:sSub>
                    </m:oMath>
                  </a14:m>
                  <a:r>
                    <a:rPr kumimoji="1" lang="en-US" altLang="zh-CN" dirty="0">
                      <a:latin typeface="Times New Roman" panose="02020603050405020304" pitchFamily="18" charset="0"/>
                      <a:cs typeface="Times New Roman" panose="02020603050405020304" pitchFamily="18" charset="0"/>
                    </a:rPr>
                    <a:t> as input </a:t>
                  </a:r>
                  <a:endParaRPr kumimoji="1" lang="zh-CN" altLang="en-US" dirty="0">
                    <a:latin typeface="Times New Roman" panose="02020603050405020304" pitchFamily="18" charset="0"/>
                    <a:cs typeface="Times New Roman" panose="02020603050405020304" pitchFamily="18" charset="0"/>
                  </a:endParaRPr>
                </a:p>
              </p:txBody>
            </p:sp>
          </mc:Choice>
          <mc:Fallback xmlns="">
            <p:sp>
              <p:nvSpPr>
                <p:cNvPr id="13" name="文本框 12">
                  <a:extLst>
                    <a:ext uri="{FF2B5EF4-FFF2-40B4-BE49-F238E27FC236}">
                      <a16:creationId xmlns:a16="http://schemas.microsoft.com/office/drawing/2014/main" id="{C33C7388-89B8-3748-A226-0E7303B2E90E}"/>
                    </a:ext>
                  </a:extLst>
                </p:cNvPr>
                <p:cNvSpPr txBox="1">
                  <a:spLocks noRot="1" noChangeAspect="1" noMove="1" noResize="1" noEditPoints="1" noAdjustHandles="1" noChangeArrowheads="1" noChangeShapeType="1" noTextEdit="1"/>
                </p:cNvSpPr>
                <p:nvPr/>
              </p:nvSpPr>
              <p:spPr>
                <a:xfrm>
                  <a:off x="2388915" y="1808339"/>
                  <a:ext cx="1966543" cy="480897"/>
                </a:xfrm>
                <a:prstGeom prst="rect">
                  <a:avLst/>
                </a:prstGeom>
                <a:blipFill>
                  <a:blip r:embed="rId6"/>
                  <a:stretch>
                    <a:fillRect t="-6250" r="-2344" b="-156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D1FCB113-EA53-5D4E-8341-71207AB536D3}"/>
                    </a:ext>
                  </a:extLst>
                </p:cNvPr>
                <p:cNvSpPr txBox="1"/>
                <p:nvPr/>
              </p:nvSpPr>
              <p:spPr>
                <a:xfrm>
                  <a:off x="7698217" y="1738902"/>
                  <a:ext cx="2825706" cy="480897"/>
                </a:xfrm>
                <a:prstGeom prst="rect">
                  <a:avLst/>
                </a:prstGeom>
                <a:noFill/>
              </p:spPr>
              <p:txBody>
                <a:bodyPr wrap="none" rtlCol="0">
                  <a:spAutoFit/>
                </a:bodyPr>
                <a:lstStyle/>
                <a:p>
                  <a14:m>
                    <m:oMath xmlns:m="http://schemas.openxmlformats.org/officeDocument/2006/math">
                      <m:sSubSup>
                        <m:sSubSupPr>
                          <m:ctrlPr>
                            <a:rPr kumimoji="1" lang="en-US" altLang="zh-CN" b="1" i="1" dirty="0" smtClean="0">
                              <a:solidFill>
                                <a:srgbClr val="FF0000"/>
                              </a:solidFill>
                              <a:latin typeface="Cambria Math" panose="02040503050406030204" pitchFamily="18" charset="0"/>
                            </a:rPr>
                          </m:ctrlPr>
                        </m:sSubSupPr>
                        <m:e>
                          <m:r>
                            <a:rPr kumimoji="1" lang="en-US" altLang="zh-CN" b="1" i="1" dirty="0" smtClean="0">
                              <a:solidFill>
                                <a:srgbClr val="FF0000"/>
                              </a:solidFill>
                              <a:latin typeface="Cambria Math" panose="02040503050406030204" pitchFamily="18" charset="0"/>
                            </a:rPr>
                            <m:t>𝒑</m:t>
                          </m:r>
                        </m:e>
                        <m:sub>
                          <m:r>
                            <a:rPr kumimoji="1" lang="en-US" altLang="zh-CN" b="1" i="1" dirty="0" smtClean="0">
                              <a:solidFill>
                                <a:srgbClr val="FF0000"/>
                              </a:solidFill>
                              <a:latin typeface="Cambria Math" panose="02040503050406030204" pitchFamily="18" charset="0"/>
                            </a:rPr>
                            <m:t>𝒙</m:t>
                          </m:r>
                        </m:sub>
                        <m:sup>
                          <m:r>
                            <a:rPr kumimoji="1" lang="en-US" altLang="zh-CN" b="1" i="1" dirty="0" smtClean="0">
                              <a:solidFill>
                                <a:srgbClr val="FF0000"/>
                              </a:solidFill>
                              <a:latin typeface="Cambria Math" panose="02040503050406030204" pitchFamily="18" charset="0"/>
                            </a:rPr>
                            <m:t>𝒏𝒐𝒓𝒎</m:t>
                          </m:r>
                        </m:sup>
                      </m:sSubSup>
                      <m:r>
                        <a:rPr kumimoji="1" lang="en-US" altLang="zh-CN" b="1" i="1" dirty="0" smtClean="0">
                          <a:solidFill>
                            <a:srgbClr val="FF0000"/>
                          </a:solidFill>
                          <a:latin typeface="Cambria Math" panose="02040503050406030204" pitchFamily="18" charset="0"/>
                        </a:rPr>
                        <m:t>, </m:t>
                      </m:r>
                      <m:sSubSup>
                        <m:sSubSupPr>
                          <m:ctrlPr>
                            <a:rPr kumimoji="1" lang="en-US" altLang="zh-CN" b="1" i="1" dirty="0" smtClean="0">
                              <a:solidFill>
                                <a:srgbClr val="FF0000"/>
                              </a:solidFill>
                              <a:latin typeface="Cambria Math" panose="02040503050406030204" pitchFamily="18" charset="0"/>
                            </a:rPr>
                          </m:ctrlPr>
                        </m:sSubSupPr>
                        <m:e>
                          <m:r>
                            <a:rPr kumimoji="1" lang="en-US" altLang="zh-CN" b="1" i="1" dirty="0" err="1" smtClean="0">
                              <a:solidFill>
                                <a:srgbClr val="FF0000"/>
                              </a:solidFill>
                              <a:latin typeface="Cambria Math" panose="02040503050406030204" pitchFamily="18" charset="0"/>
                            </a:rPr>
                            <m:t>𝒑</m:t>
                          </m:r>
                        </m:e>
                        <m:sub>
                          <m:r>
                            <a:rPr kumimoji="1" lang="en-US" altLang="zh-CN" b="1" i="1" dirty="0" err="1" smtClean="0">
                              <a:solidFill>
                                <a:srgbClr val="FF0000"/>
                              </a:solidFill>
                              <a:latin typeface="Cambria Math" panose="02040503050406030204" pitchFamily="18" charset="0"/>
                            </a:rPr>
                            <m:t>𝒚</m:t>
                          </m:r>
                        </m:sub>
                        <m:sup>
                          <m:r>
                            <a:rPr kumimoji="1" lang="en-US" altLang="zh-CN" b="1" i="1" dirty="0" smtClean="0">
                              <a:solidFill>
                                <a:srgbClr val="FF0000"/>
                              </a:solidFill>
                              <a:latin typeface="Cambria Math" panose="02040503050406030204" pitchFamily="18" charset="0"/>
                            </a:rPr>
                            <m:t>𝒏𝒐𝒓𝒎</m:t>
                          </m:r>
                        </m:sup>
                      </m:sSubSup>
                    </m:oMath>
                  </a14:m>
                  <a:r>
                    <a:rPr kumimoji="1" lang="en-US" altLang="zh-CN" dirty="0">
                      <a:latin typeface="Times New Roman" panose="02020603050405020304" pitchFamily="18" charset="0"/>
                      <a:cs typeface="Times New Roman" panose="02020603050405020304" pitchFamily="18" charset="0"/>
                    </a:rPr>
                    <a:t> as input </a:t>
                  </a:r>
                  <a:endParaRPr kumimoji="1" lang="zh-CN" altLang="en-US" dirty="0">
                    <a:latin typeface="Times New Roman" panose="02020603050405020304" pitchFamily="18" charset="0"/>
                    <a:cs typeface="Times New Roman" panose="02020603050405020304" pitchFamily="18" charset="0"/>
                  </a:endParaRPr>
                </a:p>
              </p:txBody>
            </p:sp>
          </mc:Choice>
          <mc:Fallback xmlns="">
            <p:sp>
              <p:nvSpPr>
                <p:cNvPr id="14" name="文本框 13">
                  <a:extLst>
                    <a:ext uri="{FF2B5EF4-FFF2-40B4-BE49-F238E27FC236}">
                      <a16:creationId xmlns:a16="http://schemas.microsoft.com/office/drawing/2014/main" id="{D1FCB113-EA53-5D4E-8341-71207AB536D3}"/>
                    </a:ext>
                  </a:extLst>
                </p:cNvPr>
                <p:cNvSpPr txBox="1">
                  <a:spLocks noRot="1" noChangeAspect="1" noMove="1" noResize="1" noEditPoints="1" noAdjustHandles="1" noChangeArrowheads="1" noChangeShapeType="1" noTextEdit="1"/>
                </p:cNvSpPr>
                <p:nvPr/>
              </p:nvSpPr>
              <p:spPr>
                <a:xfrm>
                  <a:off x="7698217" y="1738902"/>
                  <a:ext cx="2825706" cy="480897"/>
                </a:xfrm>
                <a:prstGeom prst="rect">
                  <a:avLst/>
                </a:prstGeom>
                <a:blipFill>
                  <a:blip r:embed="rId7"/>
                  <a:stretch>
                    <a:fillRect t="-6061" r="-1087" b="-12121"/>
                  </a:stretch>
                </a:blipFill>
              </p:spPr>
              <p:txBody>
                <a:bodyPr/>
                <a:lstStyle/>
                <a:p>
                  <a:r>
                    <a:rPr lang="zh-CN" altLang="en-US">
                      <a:noFill/>
                    </a:rPr>
                    <a:t> </a:t>
                  </a:r>
                </a:p>
              </p:txBody>
            </p:sp>
          </mc:Fallback>
        </mc:AlternateContent>
      </p:grpSp>
      <p:sp>
        <p:nvSpPr>
          <p:cNvPr id="3" name="文本框 2">
            <a:extLst>
              <a:ext uri="{FF2B5EF4-FFF2-40B4-BE49-F238E27FC236}">
                <a16:creationId xmlns:a16="http://schemas.microsoft.com/office/drawing/2014/main" id="{A8FD5C7F-7EC3-5242-86CC-332ABE5B8742}"/>
              </a:ext>
            </a:extLst>
          </p:cNvPr>
          <p:cNvSpPr txBox="1"/>
          <p:nvPr/>
        </p:nvSpPr>
        <p:spPr>
          <a:xfrm>
            <a:off x="1919826" y="5676577"/>
            <a:ext cx="8352350" cy="707886"/>
          </a:xfrm>
          <a:prstGeom prst="rect">
            <a:avLst/>
          </a:prstGeom>
          <a:noFill/>
        </p:spPr>
        <p:txBody>
          <a:bodyPr wrap="none" rtlCol="0">
            <a:spAutoFit/>
          </a:bodyPr>
          <a:lstStyle/>
          <a:p>
            <a:pPr algn="ctr"/>
            <a:r>
              <a:rPr kumimoji="1" lang="en-US" altLang="zh-CN" sz="2000" dirty="0">
                <a:latin typeface="Times New Roman" panose="02020603050405020304" pitchFamily="18" charset="0"/>
                <a:cs typeface="Times New Roman" panose="02020603050405020304" pitchFamily="18" charset="0"/>
              </a:rPr>
              <a:t>Higher accuracy for non-zero cross section </a:t>
            </a:r>
            <a:r>
              <a:rPr kumimoji="1" lang="en-US" altLang="zh-CN" sz="2000" dirty="0">
                <a:latin typeface="Times New Roman" panose="02020603050405020304" pitchFamily="18" charset="0"/>
                <a:cs typeface="Times New Roman" panose="02020603050405020304" pitchFamily="18" charset="0"/>
                <a:sym typeface="Wingdings" pitchFamily="2" charset="2"/>
              </a:rPr>
              <a:t> Collective flow helps!</a:t>
            </a:r>
          </a:p>
          <a:p>
            <a:pPr algn="ctr"/>
            <a:r>
              <a:rPr kumimoji="1" lang="en-US" altLang="zh-CN" sz="2000" dirty="0">
                <a:latin typeface="Times New Roman" panose="02020603050405020304" pitchFamily="18" charset="0"/>
                <a:cs typeface="Times New Roman" panose="02020603050405020304" pitchFamily="18" charset="0"/>
                <a:sym typeface="Wingdings" pitchFamily="2" charset="2"/>
              </a:rPr>
              <a:t>more </a:t>
            </a:r>
            <a:r>
              <a:rPr kumimoji="1" lang="en-US" altLang="zh-CN" sz="2000" dirty="0" err="1">
                <a:latin typeface="Times New Roman" panose="02020603050405020304" pitchFamily="18" charset="0"/>
                <a:cs typeface="Times New Roman" panose="02020603050405020304" pitchFamily="18" charset="0"/>
                <a:sym typeface="Wingdings" pitchFamily="2" charset="2"/>
              </a:rPr>
              <a:t>partons</a:t>
            </a:r>
            <a:r>
              <a:rPr kumimoji="1" lang="en-US" altLang="zh-CN" sz="2000" dirty="0">
                <a:latin typeface="Times New Roman" panose="02020603050405020304" pitchFamily="18" charset="0"/>
                <a:cs typeface="Times New Roman" panose="02020603050405020304" pitchFamily="18" charset="0"/>
                <a:sym typeface="Wingdings" pitchFamily="2" charset="2"/>
              </a:rPr>
              <a:t> participating in scattering  Larger collective flow difference! </a:t>
            </a:r>
            <a:endParaRPr kumimoji="1" lang="zh-CN" altLang="en-US" sz="2000" dirty="0">
              <a:latin typeface="Times New Roman" panose="02020603050405020304" pitchFamily="18" charset="0"/>
              <a:cs typeface="Times New Roman" panose="02020603050405020304" pitchFamily="18" charset="0"/>
            </a:endParaRPr>
          </a:p>
        </p:txBody>
      </p:sp>
      <p:pic>
        <p:nvPicPr>
          <p:cNvPr id="15" name="图片 14">
            <a:extLst>
              <a:ext uri="{FF2B5EF4-FFF2-40B4-BE49-F238E27FC236}">
                <a16:creationId xmlns:a16="http://schemas.microsoft.com/office/drawing/2014/main" id="{2EBD51FD-A8D9-5442-AA24-75848FCAED36}"/>
              </a:ext>
            </a:extLst>
          </p:cNvPr>
          <p:cNvPicPr>
            <a:picLocks noChangeAspect="1"/>
          </p:cNvPicPr>
          <p:nvPr/>
        </p:nvPicPr>
        <p:blipFill rotWithShape="1">
          <a:blip r:embed="rId8">
            <a:extLst>
              <a:ext uri="{28A0092B-C50C-407E-A947-70E740481C1C}">
                <a14:useLocalDpi xmlns:a14="http://schemas.microsoft.com/office/drawing/2010/main" val="0"/>
              </a:ext>
            </a:extLst>
          </a:blip>
          <a:srcRect l="36484" t="41470" r="39141" b="40447"/>
          <a:stretch/>
        </p:blipFill>
        <p:spPr>
          <a:xfrm>
            <a:off x="9220200" y="0"/>
            <a:ext cx="2971800" cy="1009650"/>
          </a:xfrm>
          <a:prstGeom prst="rect">
            <a:avLst/>
          </a:prstGeom>
        </p:spPr>
      </p:pic>
      <p:sp>
        <p:nvSpPr>
          <p:cNvPr id="6" name="页脚占位符 5">
            <a:extLst>
              <a:ext uri="{FF2B5EF4-FFF2-40B4-BE49-F238E27FC236}">
                <a16:creationId xmlns:a16="http://schemas.microsoft.com/office/drawing/2014/main" id="{B6C402E7-FD52-2049-AB6F-679223632F30}"/>
              </a:ext>
            </a:extLst>
          </p:cNvPr>
          <p:cNvSpPr>
            <a:spLocks noGrp="1"/>
          </p:cNvSpPr>
          <p:nvPr>
            <p:ph type="ftr" sz="quarter" idx="11"/>
          </p:nvPr>
        </p:nvSpPr>
        <p:spPr/>
        <p:txBody>
          <a:bodyPr/>
          <a:lstStyle/>
          <a:p>
            <a:r>
              <a:rPr kumimoji="1" lang="en" altLang="zh-CN" dirty="0"/>
              <a:t>Spicy </a:t>
            </a:r>
            <a:r>
              <a:rPr kumimoji="1" lang="en" altLang="zh-CN" dirty="0" err="1"/>
              <a:t>Glouns</a:t>
            </a:r>
            <a:r>
              <a:rPr kumimoji="1" lang="en" altLang="zh-CN" dirty="0"/>
              <a:t> 2024 on 0516</a:t>
            </a:r>
            <a:endParaRPr kumimoji="1" lang="zh-CN" altLang="en-US" dirty="0"/>
          </a:p>
        </p:txBody>
      </p:sp>
      <p:sp>
        <p:nvSpPr>
          <p:cNvPr id="7" name="灯片编号占位符 6">
            <a:extLst>
              <a:ext uri="{FF2B5EF4-FFF2-40B4-BE49-F238E27FC236}">
                <a16:creationId xmlns:a16="http://schemas.microsoft.com/office/drawing/2014/main" id="{1E054261-1A17-8F42-9B61-37B179EE9364}"/>
              </a:ext>
            </a:extLst>
          </p:cNvPr>
          <p:cNvSpPr>
            <a:spLocks noGrp="1"/>
          </p:cNvSpPr>
          <p:nvPr>
            <p:ph type="sldNum" sz="quarter" idx="12"/>
          </p:nvPr>
        </p:nvSpPr>
        <p:spPr/>
        <p:txBody>
          <a:bodyPr/>
          <a:lstStyle/>
          <a:p>
            <a:fld id="{AF93037D-21AC-A647-B0EB-F65069DC0BD1}" type="slidenum">
              <a:rPr kumimoji="1" lang="zh-CN" altLang="en-US" smtClean="0"/>
              <a:t>9</a:t>
            </a:fld>
            <a:endParaRPr kumimoji="1" lang="zh-CN" altLang="en-US"/>
          </a:p>
        </p:txBody>
      </p:sp>
      <p:sp>
        <p:nvSpPr>
          <p:cNvPr id="16" name="页脚占位符 2">
            <a:extLst>
              <a:ext uri="{FF2B5EF4-FFF2-40B4-BE49-F238E27FC236}">
                <a16:creationId xmlns:a16="http://schemas.microsoft.com/office/drawing/2014/main" id="{7CB16D6F-782A-704D-A03C-DC13C7DBE2C3}"/>
              </a:ext>
            </a:extLst>
          </p:cNvPr>
          <p:cNvSpPr txBox="1">
            <a:spLocks/>
          </p:cNvSpPr>
          <p:nvPr/>
        </p:nvSpPr>
        <p:spPr>
          <a:xfrm>
            <a:off x="0" y="6356350"/>
            <a:ext cx="1660072"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 altLang="zh-CN" dirty="0"/>
              <a:t>Shuang Guo</a:t>
            </a:r>
            <a:endParaRPr kumimoji="1" lang="zh-CN" altLang="en-US" dirty="0"/>
          </a:p>
        </p:txBody>
      </p:sp>
    </p:spTree>
    <p:extLst>
      <p:ext uri="{BB962C8B-B14F-4D97-AF65-F5344CB8AC3E}">
        <p14:creationId xmlns:p14="http://schemas.microsoft.com/office/powerpoint/2010/main" val="335366367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9155</TotalTime>
  <Words>1647</Words>
  <Application>Microsoft Macintosh PowerPoint</Application>
  <PresentationFormat>宽屏</PresentationFormat>
  <Paragraphs>193</Paragraphs>
  <Slides>14</Slides>
  <Notes>10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14</vt:i4>
      </vt:variant>
    </vt:vector>
  </HeadingPairs>
  <TitlesOfParts>
    <vt:vector size="31" baseType="lpstr">
      <vt:lpstr>等线</vt:lpstr>
      <vt:lpstr>等线 Light</vt:lpstr>
      <vt:lpstr>Microsoft YaHei</vt:lpstr>
      <vt:lpstr>FandolSong-Regular-Identity-H</vt:lpstr>
      <vt:lpstr>Söhne</vt:lpstr>
      <vt:lpstr>Times-Bold</vt:lpstr>
      <vt:lpstr>Times-Roman</vt:lpstr>
      <vt:lpstr>XITS-Regular-Identity-H</vt:lpstr>
      <vt:lpstr>XITSMath-Regular-Identity-H</vt:lpstr>
      <vt:lpstr>Arial</vt:lpstr>
      <vt:lpstr>Cambria Math</vt:lpstr>
      <vt:lpstr>Lato</vt:lpstr>
      <vt:lpstr>Lucida Grande</vt:lpstr>
      <vt:lpstr>Menlo</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User</dc:creator>
  <cp:lastModifiedBy>Microsoft Office User</cp:lastModifiedBy>
  <cp:revision>266</cp:revision>
  <dcterms:created xsi:type="dcterms:W3CDTF">2024-04-12T15:41:24Z</dcterms:created>
  <dcterms:modified xsi:type="dcterms:W3CDTF">2024-05-16T05:27:39Z</dcterms:modified>
</cp:coreProperties>
</file>