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308" r:id="rId3"/>
    <p:sldId id="289" r:id="rId4"/>
    <p:sldId id="332" r:id="rId5"/>
    <p:sldId id="322" r:id="rId6"/>
    <p:sldId id="324" r:id="rId7"/>
    <p:sldId id="278" r:id="rId8"/>
    <p:sldId id="263" r:id="rId9"/>
    <p:sldId id="266" r:id="rId10"/>
    <p:sldId id="264" r:id="rId11"/>
    <p:sldId id="267" r:id="rId12"/>
    <p:sldId id="290" r:id="rId13"/>
    <p:sldId id="273" r:id="rId14"/>
    <p:sldId id="292" r:id="rId15"/>
    <p:sldId id="328" r:id="rId16"/>
    <p:sldId id="265" r:id="rId17"/>
    <p:sldId id="293" r:id="rId18"/>
    <p:sldId id="325" r:id="rId19"/>
    <p:sldId id="327" r:id="rId20"/>
    <p:sldId id="329" r:id="rId21"/>
    <p:sldId id="330" r:id="rId22"/>
    <p:sldId id="331" r:id="rId23"/>
    <p:sldId id="326" r:id="rId24"/>
    <p:sldId id="288" r:id="rId25"/>
  </p:sldIdLst>
  <p:sldSz cx="13004800" cy="9753600"/>
  <p:notesSz cx="6858000" cy="9144000"/>
  <p:defaultTextStyle>
    <a:defPPr>
      <a:defRPr lang="zh-CN"/>
    </a:defPPr>
    <a:lvl1pPr algn="l" defTabSz="173355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indent="457200" algn="l" defTabSz="173355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indent="914400" algn="l" defTabSz="173355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indent="1371600" algn="l" defTabSz="173355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indent="1828800" algn="l" defTabSz="173355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2286000" algn="l" defTabSz="914400" rtl="0" eaLnBrk="1" latinLnBrk="0" hangingPunct="1">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2743200" algn="l" defTabSz="914400" rtl="0" eaLnBrk="1" latinLnBrk="0" hangingPunct="1">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3200400" algn="l" defTabSz="914400" rtl="0" eaLnBrk="1" latinLnBrk="0" hangingPunct="1">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3657600" algn="l" defTabSz="914400" rtl="0" eaLnBrk="1" latinLnBrk="0" hangingPunct="1">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p:defaultTextStyle>
  <p:extLst>
    <p:ext uri="{521415D9-36F7-43E2-AB2F-B90AF26B5E84}">
      <p14:sectionLst xmlns:p14="http://schemas.microsoft.com/office/powerpoint/2010/main">
        <p14:section name="默认节" id="{0CBC5092-A997-48BA-819E-39AB5A2021C4}">
          <p14:sldIdLst>
            <p14:sldId id="256"/>
            <p14:sldId id="308"/>
            <p14:sldId id="289"/>
            <p14:sldId id="332"/>
            <p14:sldId id="322"/>
            <p14:sldId id="324"/>
            <p14:sldId id="278"/>
            <p14:sldId id="263"/>
            <p14:sldId id="266"/>
            <p14:sldId id="264"/>
            <p14:sldId id="267"/>
            <p14:sldId id="290"/>
            <p14:sldId id="273"/>
            <p14:sldId id="292"/>
            <p14:sldId id="328"/>
            <p14:sldId id="265"/>
            <p14:sldId id="293"/>
            <p14:sldId id="325"/>
            <p14:sldId id="327"/>
            <p14:sldId id="329"/>
            <p14:sldId id="330"/>
            <p14:sldId id="331"/>
            <p14:sldId id="326"/>
            <p14:sldId id="28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蒋 喆" initials="蒋"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64F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86"/>
    <p:restoredTop sz="84986"/>
  </p:normalViewPr>
  <p:slideViewPr>
    <p:cSldViewPr snapToGrid="0">
      <p:cViewPr varScale="1">
        <p:scale>
          <a:sx n="75" d="100"/>
          <a:sy n="75" d="100"/>
        </p:scale>
        <p:origin x="1480" y="1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Y-Values</c:v>
                </c:pt>
              </c:strCache>
            </c:strRef>
          </c:tx>
          <c:spPr>
            <a:ln w="19050" cap="rnd">
              <a:solidFill>
                <a:schemeClr val="dk1"/>
              </a:solidFill>
              <a:prstDash val="dash"/>
              <a:round/>
            </a:ln>
            <a:effectLst/>
          </c:spPr>
          <c:marker>
            <c:symbol val="none"/>
          </c:marker>
          <c:xVal>
            <c:numRef>
              <c:f>Sheet1!$A$2:$A$36</c:f>
              <c:numCache>
                <c:formatCode>General</c:formatCode>
                <c:ptCount val="35"/>
                <c:pt idx="0">
                  <c:v>0.2</c:v>
                </c:pt>
                <c:pt idx="1">
                  <c:v>0.25</c:v>
                </c:pt>
                <c:pt idx="2">
                  <c:v>0.3</c:v>
                </c:pt>
                <c:pt idx="3">
                  <c:v>0.4</c:v>
                </c:pt>
                <c:pt idx="4">
                  <c:v>0.5</c:v>
                </c:pt>
                <c:pt idx="5">
                  <c:v>0.63333333333333297</c:v>
                </c:pt>
                <c:pt idx="6">
                  <c:v>0.78333333333333299</c:v>
                </c:pt>
                <c:pt idx="7">
                  <c:v>0.93333333333333302</c:v>
                </c:pt>
                <c:pt idx="8">
                  <c:v>1.0833333333333299</c:v>
                </c:pt>
                <c:pt idx="9">
                  <c:v>1.2333333333333301</c:v>
                </c:pt>
                <c:pt idx="10">
                  <c:v>1.38333333333333</c:v>
                </c:pt>
                <c:pt idx="11">
                  <c:v>1.5333333333333301</c:v>
                </c:pt>
                <c:pt idx="12">
                  <c:v>1.68333333333333</c:v>
                </c:pt>
                <c:pt idx="13">
                  <c:v>1.8333333333333299</c:v>
                </c:pt>
                <c:pt idx="14">
                  <c:v>1.9833333333333301</c:v>
                </c:pt>
                <c:pt idx="15">
                  <c:v>2.1333333333333302</c:v>
                </c:pt>
                <c:pt idx="16">
                  <c:v>2.2833333333333301</c:v>
                </c:pt>
                <c:pt idx="17">
                  <c:v>2.43333333333333</c:v>
                </c:pt>
                <c:pt idx="18">
                  <c:v>2.5833333333333299</c:v>
                </c:pt>
                <c:pt idx="19">
                  <c:v>2.7333333333333201</c:v>
                </c:pt>
                <c:pt idx="20">
                  <c:v>2.88333333333332</c:v>
                </c:pt>
                <c:pt idx="21">
                  <c:v>3.0333333333333199</c:v>
                </c:pt>
                <c:pt idx="22">
                  <c:v>3.1833333333333198</c:v>
                </c:pt>
                <c:pt idx="23">
                  <c:v>3.3333333333333202</c:v>
                </c:pt>
                <c:pt idx="24">
                  <c:v>3.4833333333333201</c:v>
                </c:pt>
                <c:pt idx="25">
                  <c:v>3.63333333333332</c:v>
                </c:pt>
                <c:pt idx="26">
                  <c:v>3.7833333333333199</c:v>
                </c:pt>
                <c:pt idx="27">
                  <c:v>3.9333333333333198</c:v>
                </c:pt>
                <c:pt idx="28">
                  <c:v>4.0833333333333197</c:v>
                </c:pt>
                <c:pt idx="29">
                  <c:v>4.2333333333333201</c:v>
                </c:pt>
                <c:pt idx="30">
                  <c:v>4.3833333333333204</c:v>
                </c:pt>
                <c:pt idx="31">
                  <c:v>4.5333333333333199</c:v>
                </c:pt>
                <c:pt idx="32">
                  <c:v>4.6833333333333202</c:v>
                </c:pt>
                <c:pt idx="33">
                  <c:v>4.8333333333333197</c:v>
                </c:pt>
                <c:pt idx="34">
                  <c:v>4.9833333333333201</c:v>
                </c:pt>
              </c:numCache>
            </c:numRef>
          </c:xVal>
          <c:yVal>
            <c:numRef>
              <c:f>Sheet1!$B$2:$B$36</c:f>
              <c:numCache>
                <c:formatCode>General</c:formatCode>
                <c:ptCount val="35"/>
                <c:pt idx="0">
                  <c:v>5</c:v>
                </c:pt>
                <c:pt idx="1">
                  <c:v>4</c:v>
                </c:pt>
                <c:pt idx="2">
                  <c:v>3.3333333333333299</c:v>
                </c:pt>
                <c:pt idx="3">
                  <c:v>2.5</c:v>
                </c:pt>
                <c:pt idx="4">
                  <c:v>2</c:v>
                </c:pt>
                <c:pt idx="5">
                  <c:v>1.57894736842105</c:v>
                </c:pt>
                <c:pt idx="6">
                  <c:v>1.27659574468085</c:v>
                </c:pt>
                <c:pt idx="7">
                  <c:v>1.0714285714285701</c:v>
                </c:pt>
                <c:pt idx="8">
                  <c:v>0.92307692307692601</c:v>
                </c:pt>
                <c:pt idx="9">
                  <c:v>0.81081081081081297</c:v>
                </c:pt>
                <c:pt idx="10">
                  <c:v>0.72289156626506201</c:v>
                </c:pt>
                <c:pt idx="11">
                  <c:v>0.65217391304348005</c:v>
                </c:pt>
                <c:pt idx="12">
                  <c:v>0.59405940594059503</c:v>
                </c:pt>
                <c:pt idx="13">
                  <c:v>0.54545454545454597</c:v>
                </c:pt>
                <c:pt idx="14">
                  <c:v>0.50420168067227</c:v>
                </c:pt>
                <c:pt idx="15">
                  <c:v>0.468750000000001</c:v>
                </c:pt>
                <c:pt idx="16">
                  <c:v>0.43795620437956301</c:v>
                </c:pt>
                <c:pt idx="17">
                  <c:v>0.41095890410959002</c:v>
                </c:pt>
                <c:pt idx="18">
                  <c:v>0.38709677419354899</c:v>
                </c:pt>
                <c:pt idx="19">
                  <c:v>0.36585365853658702</c:v>
                </c:pt>
                <c:pt idx="20">
                  <c:v>0.34682080924855702</c:v>
                </c:pt>
                <c:pt idx="21">
                  <c:v>0.329670329670331</c:v>
                </c:pt>
                <c:pt idx="22">
                  <c:v>0.31413612565445198</c:v>
                </c:pt>
                <c:pt idx="23">
                  <c:v>0.30000000000000099</c:v>
                </c:pt>
                <c:pt idx="24">
                  <c:v>0.28708133971291999</c:v>
                </c:pt>
                <c:pt idx="25">
                  <c:v>0.27522935779816599</c:v>
                </c:pt>
                <c:pt idx="26">
                  <c:v>0.26431718061674098</c:v>
                </c:pt>
                <c:pt idx="27">
                  <c:v>0.25423728813559399</c:v>
                </c:pt>
                <c:pt idx="28">
                  <c:v>0.24489795918367399</c:v>
                </c:pt>
                <c:pt idx="29">
                  <c:v>0.23622047244094599</c:v>
                </c:pt>
                <c:pt idx="30">
                  <c:v>0.22813688212927799</c:v>
                </c:pt>
                <c:pt idx="31">
                  <c:v>0.220588235294118</c:v>
                </c:pt>
                <c:pt idx="32">
                  <c:v>0.21352313167259801</c:v>
                </c:pt>
                <c:pt idx="33">
                  <c:v>0.20689655172413901</c:v>
                </c:pt>
                <c:pt idx="34">
                  <c:v>0.20066889632107099</c:v>
                </c:pt>
              </c:numCache>
            </c:numRef>
          </c:yVal>
          <c:smooth val="1"/>
          <c:extLst>
            <c:ext xmlns:c16="http://schemas.microsoft.com/office/drawing/2014/chart" uri="{C3380CC4-5D6E-409C-BE32-E72D297353CC}">
              <c16:uniqueId val="{00000000-173F-A645-8D4C-77BDED7F5150}"/>
            </c:ext>
          </c:extLst>
        </c:ser>
        <c:dLbls>
          <c:showLegendKey val="0"/>
          <c:showVal val="0"/>
          <c:showCatName val="0"/>
          <c:showSerName val="0"/>
          <c:showPercent val="0"/>
          <c:showBubbleSize val="0"/>
        </c:dLbls>
        <c:axId val="390877504"/>
        <c:axId val="390879232"/>
      </c:scatterChart>
      <c:valAx>
        <c:axId val="390877504"/>
        <c:scaling>
          <c:orientation val="minMax"/>
          <c:max val="5"/>
        </c:scaling>
        <c:delete val="0"/>
        <c:axPos val="b"/>
        <c:majorGridlines>
          <c:spPr>
            <a:ln w="9525" cap="flat" cmpd="sng" algn="ctr">
              <a:no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CN"/>
          </a:p>
        </c:txPr>
        <c:crossAx val="390879232"/>
        <c:crosses val="autoZero"/>
        <c:crossBetween val="midCat"/>
        <c:majorUnit val="1"/>
      </c:valAx>
      <c:valAx>
        <c:axId val="390879232"/>
        <c:scaling>
          <c:orientation val="minMax"/>
          <c:max val="5"/>
        </c:scaling>
        <c:delete val="0"/>
        <c:axPos val="l"/>
        <c:majorGridlines>
          <c:spPr>
            <a:ln w="9525" cap="flat" cmpd="sng" algn="ctr">
              <a:no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CN"/>
          </a:p>
        </c:txPr>
        <c:crossAx val="390877504"/>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lang="en-US"/>
      </a:pPr>
      <a:endParaRPr lang="en-CN"/>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5"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0.56901</cdr:x>
      <cdr:y>0.83612</cdr:y>
    </cdr:from>
    <cdr:to>
      <cdr:x>0.68677</cdr:x>
      <cdr:y>0.94897</cdr:y>
    </cdr:to>
    <cdr:sp macro="" textlink="">
      <cdr:nvSpPr>
        <cdr:cNvPr id="2" name="Oval 1"/>
        <cdr:cNvSpPr/>
      </cdr:nvSpPr>
      <cdr:spPr>
        <a:xfrm xmlns:a="http://schemas.openxmlformats.org/drawingml/2006/main">
          <a:off x="2115426" y="2858739"/>
          <a:ext cx="437807" cy="385841"/>
        </a:xfrm>
        <a:prstGeom xmlns:a="http://schemas.openxmlformats.org/drawingml/2006/main" prst="ellipse">
          <a:avLst/>
        </a:prstGeom>
        <a:solidFill xmlns:a="http://schemas.openxmlformats.org/drawingml/2006/main">
          <a:srgbClr val="41CEC8"/>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rtlCol="0" anchor="ctr"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0.52409</cdr:x>
      <cdr:y>0.24862</cdr:y>
    </cdr:from>
    <cdr:to>
      <cdr:x>0.7079</cdr:x>
      <cdr:y>0.44848</cdr:y>
    </cdr:to>
    <cdr:sp macro="" textlink="">
      <cdr:nvSpPr>
        <cdr:cNvPr id="3" name="Oval 2"/>
        <cdr:cNvSpPr/>
      </cdr:nvSpPr>
      <cdr:spPr>
        <a:xfrm xmlns:a="http://schemas.openxmlformats.org/drawingml/2006/main">
          <a:off x="1948408" y="850036"/>
          <a:ext cx="683356" cy="683332"/>
        </a:xfrm>
        <a:prstGeom xmlns:a="http://schemas.openxmlformats.org/drawingml/2006/main" prst="ellipse">
          <a:avLst/>
        </a:prstGeom>
        <a:solidFill xmlns:a="http://schemas.openxmlformats.org/drawingml/2006/main">
          <a:schemeClr val="bg2">
            <a:lumMod val="75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0.58591</cdr:x>
      <cdr:y>0.29432</cdr:y>
    </cdr:from>
    <cdr:to>
      <cdr:x>0.68089</cdr:x>
      <cdr:y>0.46374</cdr:y>
    </cdr:to>
    <cdr:sp macro="" textlink="">
      <cdr:nvSpPr>
        <cdr:cNvPr id="4" name="Rectangles 3"/>
        <cdr:cNvSpPr/>
      </cdr:nvSpPr>
      <cdr:spPr>
        <a:xfrm xmlns:a="http://schemas.openxmlformats.org/drawingml/2006/main">
          <a:off x="2178271" y="1006284"/>
          <a:ext cx="353079" cy="579253"/>
        </a:xfrm>
        <a:prstGeom xmlns:a="http://schemas.openxmlformats.org/drawingml/2006/main" prst="rect">
          <a:avLst/>
        </a:prstGeom>
      </cdr:spPr>
      <cdr:txBody>
        <a:bodyPr xmlns:a="http://schemas.openxmlformats.org/drawingml/2006/main" vertOverflow="clip" vert="horz" wrap="square" lIns="45720" tIns="45720" rIns="45720" bIns="45720" rtlCol="0" anchor="t" anchorCtr="0">
          <a:normAutofit/>
        </a:bodyPr>
        <a:lstStyle xmlns:a="http://schemas.openxmlformats.org/drawingml/2006/main"/>
        <a:p xmlns:a="http://schemas.openxmlformats.org/drawingml/2006/main">
          <a:r>
            <a:rPr lang="en-US" sz="1600" i="1" dirty="0">
              <a:latin typeface="Cambria Math" panose="02040503050406030204" pitchFamily="18" charset="0"/>
              <a:ea typeface="Cambria Math" panose="02040503050406030204" pitchFamily="18" charset="0"/>
            </a:rPr>
            <a:t>H</a:t>
          </a:r>
          <a:endParaRPr lang="en-US" sz="1600" i="1" dirty="0"/>
        </a:p>
      </cdr:txBody>
    </cdr:sp>
  </cdr:relSizeAnchor>
  <cdr:relSizeAnchor xmlns:cdr="http://schemas.openxmlformats.org/drawingml/2006/chartDrawing">
    <cdr:from>
      <cdr:x>0.55224</cdr:x>
      <cdr:y>0.83409</cdr:y>
    </cdr:from>
    <cdr:to>
      <cdr:x>0.7238</cdr:x>
      <cdr:y>0.98521</cdr:y>
    </cdr:to>
    <cdr:sp macro="" textlink="">
      <cdr:nvSpPr>
        <cdr:cNvPr id="5" name="Rectangles 4"/>
        <cdr:cNvSpPr/>
      </cdr:nvSpPr>
      <cdr:spPr>
        <a:xfrm xmlns:a="http://schemas.openxmlformats.org/drawingml/2006/main">
          <a:off x="2053079" y="2851799"/>
          <a:ext cx="637814" cy="516687"/>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0" i="0" dirty="0">
              <a:latin typeface="Cambria Math" panose="02040503050406030204" pitchFamily="18" charset="0"/>
              <a:ea typeface="Cambria Math" panose="02040503050406030204" pitchFamily="18" charset="0"/>
            </a:rPr>
            <a:t>  </a:t>
          </a:r>
          <a:r>
            <a:rPr lang="zh-CN" altLang="en-US" sz="1600" b="0" i="0" dirty="0">
              <a:latin typeface="Cambria Math" panose="02040503050406030204" pitchFamily="18" charset="0"/>
              <a:ea typeface="Cambria Math" panose="02040503050406030204" pitchFamily="18" charset="0"/>
            </a:rPr>
            <a:t> </a:t>
          </a:r>
          <a:endParaRPr lang="en-US" sz="1600" dirty="0"/>
        </a:p>
      </cdr:txBody>
    </cdr:sp>
  </cdr:relSizeAnchor>
  <cdr:relSizeAnchor xmlns:cdr="http://schemas.openxmlformats.org/drawingml/2006/chartDrawing">
    <cdr:from>
      <cdr:x>0.04817</cdr:x>
      <cdr:y>0.311</cdr:y>
    </cdr:from>
    <cdr:to>
      <cdr:x>0.15196</cdr:x>
      <cdr:y>0.42385</cdr:y>
    </cdr:to>
    <cdr:sp macro="" textlink="">
      <cdr:nvSpPr>
        <cdr:cNvPr id="6" name="Oval 5"/>
        <cdr:cNvSpPr/>
      </cdr:nvSpPr>
      <cdr:spPr>
        <a:xfrm xmlns:a="http://schemas.openxmlformats.org/drawingml/2006/main">
          <a:off x="179098" y="1063327"/>
          <a:ext cx="385852" cy="385849"/>
        </a:xfrm>
        <a:prstGeom xmlns:a="http://schemas.openxmlformats.org/drawingml/2006/main" prst="ellipse">
          <a:avLst/>
        </a:prstGeom>
        <a:solidFill xmlns:a="http://schemas.openxmlformats.org/drawingml/2006/main">
          <a:srgbClr val="41CEC8"/>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rtlCol="0" anchor="ctr"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0.02942</cdr:x>
      <cdr:y>0.30871</cdr:y>
    </cdr:from>
    <cdr:to>
      <cdr:x>0.18542</cdr:x>
      <cdr:y>0.4162</cdr:y>
    </cdr:to>
    <cdr:sp macro="" textlink="">
      <cdr:nvSpPr>
        <cdr:cNvPr id="7" name="Rectangles 6"/>
        <cdr:cNvSpPr/>
      </cdr:nvSpPr>
      <cdr:spPr>
        <a:xfrm xmlns:a="http://schemas.openxmlformats.org/drawingml/2006/main">
          <a:off x="109376" y="1055496"/>
          <a:ext cx="579966" cy="367514"/>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600" dirty="0"/>
        </a:p>
      </cdr:txBody>
    </cdr:sp>
  </cdr:relSizeAnchor>
  <cdr:relSizeAnchor xmlns:cdr="http://schemas.openxmlformats.org/drawingml/2006/chartDrawing">
    <cdr:from>
      <cdr:x>0.54831</cdr:x>
      <cdr:y>0.83875</cdr:y>
    </cdr:from>
    <cdr:to>
      <cdr:x>0.71987</cdr:x>
      <cdr:y>0.98987</cdr:y>
    </cdr:to>
    <cdr:sp macro="" textlink="">
      <cdr:nvSpPr>
        <cdr:cNvPr id="9" name="TextBox 1">
          <a:extLst xmlns:a="http://schemas.openxmlformats.org/drawingml/2006/main">
            <a:ext uri="{FF2B5EF4-FFF2-40B4-BE49-F238E27FC236}">
              <a16:creationId xmlns:a16="http://schemas.microsoft.com/office/drawing/2014/main" id="{CD178860-2E57-4B39-1788-2A1B4900D575}"/>
            </a:ext>
          </a:extLst>
        </cdr:cNvPr>
        <cdr:cNvSpPr txBox="1"/>
      </cdr:nvSpPr>
      <cdr:spPr>
        <a:xfrm xmlns:a="http://schemas.openxmlformats.org/drawingml/2006/main">
          <a:off x="2038456" y="2867722"/>
          <a:ext cx="637814" cy="5166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0" i="0" dirty="0">
              <a:latin typeface="Cambria Math" panose="02040503050406030204" pitchFamily="18" charset="0"/>
              <a:ea typeface="Cambria Math" panose="02040503050406030204" pitchFamily="18" charset="0"/>
            </a:rPr>
            <a:t>  </a:t>
          </a:r>
          <a:r>
            <a:rPr lang="zh-CN" altLang="en-US" sz="1600" b="0" i="0" dirty="0">
              <a:latin typeface="Cambria Math" panose="02040503050406030204" pitchFamily="18" charset="0"/>
              <a:ea typeface="Cambria Math" panose="02040503050406030204" pitchFamily="18" charset="0"/>
            </a:rPr>
            <a:t> </a:t>
          </a:r>
          <a:endParaRPr lang="en-CN"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Shape 200"/>
          <p:cNvSpPr>
            <a:spLocks noGrp="1" noRot="1" noChangeAspect="1" noChangeArrowheads="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1267" name="Shape 201"/>
          <p:cNvSpPr>
            <a:spLocks noGrp="1" noChangeArrowheads="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endParaRPr lang="zh-CN" altLang="zh-CN">
              <a:sym typeface="Helvetica Neue" panose="02000503000000020004"/>
            </a:endParaRP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panose="02000503000000020004"/>
      </a:defRPr>
    </a:lvl1pPr>
    <a:lvl2pPr marL="742950" indent="-28575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panose="02000503000000020004"/>
      </a:defRPr>
    </a:lvl2pPr>
    <a:lvl3pPr marL="11430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panose="02000503000000020004"/>
      </a:defRPr>
    </a:lvl3pPr>
    <a:lvl4pPr marL="16002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panose="02000503000000020004"/>
      </a:defRPr>
    </a:lvl4pPr>
    <a:lvl5pPr marL="20574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panose="02000503000000020004"/>
      </a:defRPr>
    </a:lvl5pPr>
    <a:lvl6pPr indent="1143000" defTabSz="457200" latinLnBrk="0">
      <a:lnSpc>
        <a:spcPct val="118000"/>
      </a:lnSpc>
      <a:defRPr sz="2200">
        <a:latin typeface="+mn-lt"/>
        <a:ea typeface="+mn-ea"/>
        <a:cs typeface="+mn-cs"/>
        <a:sym typeface="Helvetica Neue" panose="02000503000000020004"/>
      </a:defRPr>
    </a:lvl6pPr>
    <a:lvl7pPr indent="1371600" defTabSz="457200" latinLnBrk="0">
      <a:lnSpc>
        <a:spcPct val="118000"/>
      </a:lnSpc>
      <a:defRPr sz="2200">
        <a:latin typeface="+mn-lt"/>
        <a:ea typeface="+mn-ea"/>
        <a:cs typeface="+mn-cs"/>
        <a:sym typeface="Helvetica Neue" panose="02000503000000020004"/>
      </a:defRPr>
    </a:lvl7pPr>
    <a:lvl8pPr indent="1600200" defTabSz="457200" latinLnBrk="0">
      <a:lnSpc>
        <a:spcPct val="118000"/>
      </a:lnSpc>
      <a:defRPr sz="2200">
        <a:latin typeface="+mn-lt"/>
        <a:ea typeface="+mn-ea"/>
        <a:cs typeface="+mn-cs"/>
        <a:sym typeface="Helvetica Neue" panose="02000503000000020004"/>
      </a:defRPr>
    </a:lvl8pPr>
    <a:lvl9pPr indent="1828800" defTabSz="457200" latinLnBrk="0">
      <a:lnSpc>
        <a:spcPct val="118000"/>
      </a:lnSpc>
      <a:defRPr sz="2200">
        <a:latin typeface="+mn-lt"/>
        <a:ea typeface="+mn-ea"/>
        <a:cs typeface="+mn-cs"/>
        <a:sym typeface="Helvetica Neue" panose="020005030000000200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18000"/>
              </a:lnSpc>
              <a:spcBef>
                <a:spcPct val="30000"/>
              </a:spcBef>
              <a:spcAft>
                <a:spcPct val="0"/>
              </a:spcAft>
              <a:buClrTx/>
              <a:buSzTx/>
              <a:buFontTx/>
              <a:buNone/>
              <a:tabLst/>
              <a:defRPr/>
            </a:pPr>
            <a:r>
              <a:rPr lang="en-US" dirty="0"/>
              <a:t>Hello everyone, I’m Shen Fang, from Fudan University. My topic is  “</a:t>
            </a:r>
            <a:r>
              <a:rPr lang="zh-CN" altLang="zh-CN" sz="2400" b="1" dirty="0">
                <a:solidFill>
                  <a:srgbClr val="B51600"/>
                </a:solidFill>
                <a:latin typeface="Calibri" panose="020F0502020204030204" pitchFamily="34" charset="0"/>
                <a:cs typeface="Calibri" panose="020F0502020204030204" pitchFamily="34" charset="0"/>
                <a:sym typeface="Calibri" panose="020F0502020204030204" pitchFamily="34" charset="0"/>
              </a:rPr>
              <a:t>Precision three-dimensional imaging of nuclei using</a:t>
            </a:r>
            <a:r>
              <a:rPr lang="en-US" altLang="zh-CN" sz="2400" b="1" dirty="0">
                <a:solidFill>
                  <a:srgbClr val="B51600"/>
                </a:solidFill>
                <a:latin typeface="Calibri" panose="020F0502020204030204" pitchFamily="34" charset="0"/>
                <a:cs typeface="Calibri" panose="020F0502020204030204" pitchFamily="34" charset="0"/>
                <a:sym typeface="Calibri" panose="020F0502020204030204" pitchFamily="34" charset="0"/>
              </a:rPr>
              <a:t> </a:t>
            </a:r>
            <a:r>
              <a:rPr lang="zh-CN" altLang="zh-CN" sz="2400" b="1" dirty="0">
                <a:solidFill>
                  <a:srgbClr val="B51600"/>
                </a:solidFill>
                <a:latin typeface="Calibri" panose="020F0502020204030204" pitchFamily="34" charset="0"/>
                <a:cs typeface="Calibri" panose="020F0502020204030204" pitchFamily="34" charset="0"/>
                <a:sym typeface="Calibri" panose="020F0502020204030204" pitchFamily="34" charset="0"/>
              </a:rPr>
              <a:t>recoil-free jets</a:t>
            </a:r>
            <a:r>
              <a:rPr lang="en-US" dirty="0"/>
              <a:t>”</a:t>
            </a:r>
            <a:endParaRPr lang="en-CN" dirty="0"/>
          </a:p>
        </p:txBody>
      </p:sp>
    </p:spTree>
    <p:extLst>
      <p:ext uri="{BB962C8B-B14F-4D97-AF65-F5344CB8AC3E}">
        <p14:creationId xmlns:p14="http://schemas.microsoft.com/office/powerpoint/2010/main" val="1503562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2200" dirty="0">
                    <a:solidFill>
                      <a:schemeClr val="tx1"/>
                    </a:solidFill>
                    <a:effectLst/>
                    <a:latin typeface="+mn-lt"/>
                    <a:ea typeface="+mn-ea"/>
                    <a:cs typeface="+mn-cs"/>
                    <a:sym typeface="Helvetica Neue" panose="02000503000000020004"/>
                  </a:rPr>
                  <a:t>In electron-nucleon (e-A) collisions, we should consider the initial state’s broadening eﬀects and final-state Glauber interactions, corresponding to the modified nuclear TMD (</a:t>
                </a:r>
                <a:r>
                  <a:rPr lang="en-US" sz="2200" dirty="0" err="1">
                    <a:solidFill>
                      <a:schemeClr val="tx1"/>
                    </a:solidFill>
                    <a:effectLst/>
                    <a:latin typeface="+mn-lt"/>
                    <a:ea typeface="+mn-ea"/>
                    <a:cs typeface="+mn-cs"/>
                    <a:sym typeface="Helvetica Neue" panose="02000503000000020004"/>
                  </a:rPr>
                  <a:t>nTMD</a:t>
                </a:r>
                <a:r>
                  <a:rPr lang="en-US" sz="2200" dirty="0">
                    <a:solidFill>
                      <a:schemeClr val="tx1"/>
                    </a:solidFill>
                    <a:effectLst/>
                    <a:latin typeface="+mn-lt"/>
                    <a:ea typeface="+mn-ea"/>
                    <a:cs typeface="+mn-cs"/>
                    <a:sym typeface="Helvetica Neue" panose="02000503000000020004"/>
                  </a:rPr>
                  <a:t>) and the modified jet function respectively. In this figure, we present the distribution of the azimuthal angle difference </a:t>
                </a:r>
                <a:r>
                  <a:rPr lang="el-GR" sz="2200" dirty="0" err="1">
                    <a:solidFill>
                      <a:schemeClr val="tx1"/>
                    </a:solidFill>
                    <a:effectLst/>
                    <a:latin typeface="+mn-lt"/>
                    <a:ea typeface="+mn-ea"/>
                    <a:cs typeface="+mn-cs"/>
                    <a:sym typeface="Helvetica Neue" panose="02000503000000020004"/>
                  </a:rPr>
                  <a:t>δϕ</a:t>
                </a:r>
                <a:r>
                  <a:rPr lang="en-US" sz="2200" dirty="0">
                    <a:solidFill>
                      <a:schemeClr val="tx1"/>
                    </a:solidFill>
                    <a:effectLst/>
                    <a:latin typeface="+mn-lt"/>
                    <a:ea typeface="+mn-ea"/>
                    <a:cs typeface="+mn-cs"/>
                    <a:sym typeface="Helvetica Neue" panose="02000503000000020004"/>
                  </a:rPr>
                  <a:t>, where e-p collisions are depicted by the red line, and another three lines are distinct </a:t>
                </a:r>
                <a:r>
                  <a:rPr lang="en-US" sz="2200">
                    <a:solidFill>
                      <a:schemeClr val="tx1"/>
                    </a:solidFill>
                    <a:effectLst/>
                    <a:latin typeface="+mn-lt"/>
                    <a:ea typeface="+mn-ea"/>
                    <a:cs typeface="+mn-cs"/>
                    <a:sym typeface="Helvetica Neue" panose="02000503000000020004"/>
                  </a:rPr>
                  <a:t>predictions for </a:t>
                </a:r>
                <a:r>
                  <a:rPr lang="en-US" sz="2200" dirty="0">
                    <a:solidFill>
                      <a:schemeClr val="tx1"/>
                    </a:solidFill>
                    <a:effectLst/>
                    <a:latin typeface="+mn-lt"/>
                    <a:ea typeface="+mn-ea"/>
                    <a:cs typeface="+mn-cs"/>
                    <a:sym typeface="Helvetica Neue" panose="02000503000000020004"/>
                  </a:rPr>
                  <a:t>electron-gold (e-Au) collisions. The black dashed curve represents the contributions including all medium effects. Then we switch off the jet broadening effects and get the blue solid curve. Lastly, we further switch off the initial state’s broadening eﬀects </a:t>
                </a:r>
                <a:r>
                  <a:rPr lang="en-CN" sz="2200" dirty="0">
                    <a:solidFill>
                      <a:schemeClr val="tx1"/>
                    </a:solidFill>
                    <a:effectLst/>
                    <a:latin typeface="+mn-lt"/>
                    <a:ea typeface="+mn-ea"/>
                    <a:cs typeface="+mn-cs"/>
                    <a:sym typeface="Helvetica Neue" panose="02000503000000020004"/>
                  </a:rPr>
                  <a:t>and get the </a:t>
                </a:r>
                <a:r>
                  <a:rPr lang="en-US" sz="2200" dirty="0">
                    <a:solidFill>
                      <a:schemeClr val="tx1"/>
                    </a:solidFill>
                    <a:effectLst/>
                    <a:latin typeface="+mn-lt"/>
                    <a:ea typeface="+mn-ea"/>
                    <a:cs typeface="+mn-cs"/>
                    <a:sym typeface="Helvetica Neue" panose="02000503000000020004"/>
                  </a:rPr>
                  <a:t>purple curve. Central parts are the ratios of the cross-sections. By contrasting the three curves, it becomes evident that the most significant broadening effects arise from the </a:t>
                </a:r>
                <a14:m>
                  <m:oMath xmlns:m="http://schemas.openxmlformats.org/officeDocument/2006/math">
                    <m:sSub>
                      <m:sSubPr>
                        <m:ctrlPr>
                          <a:rPr lang="en-CN" sz="2200" i="1">
                            <a:solidFill>
                              <a:schemeClr val="tx1"/>
                            </a:solidFill>
                            <a:effectLst/>
                            <a:latin typeface="Cambria Math" panose="02040503050406030204" pitchFamily="18" charset="0"/>
                            <a:ea typeface="+mn-ea"/>
                            <a:cs typeface="+mn-cs"/>
                            <a:sym typeface="Helvetica Neue" panose="02000503000000020004"/>
                          </a:rPr>
                        </m:ctrlPr>
                      </m:sSubPr>
                      <m:e>
                        <m:r>
                          <a:rPr lang="en-US" sz="2200" i="1">
                            <a:solidFill>
                              <a:schemeClr val="tx1"/>
                            </a:solidFill>
                            <a:effectLst/>
                            <a:latin typeface="Cambria Math" panose="02040503050406030204" pitchFamily="18" charset="0"/>
                            <a:ea typeface="+mn-ea"/>
                            <a:cs typeface="+mn-cs"/>
                            <a:sym typeface="Helvetica Neue" panose="02000503000000020004"/>
                          </a:rPr>
                          <m:t>𝑎</m:t>
                        </m:r>
                      </m:e>
                      <m:sub>
                        <m:r>
                          <a:rPr lang="en-US" sz="2200" i="1">
                            <a:solidFill>
                              <a:schemeClr val="tx1"/>
                            </a:solidFill>
                            <a:effectLst/>
                            <a:latin typeface="Cambria Math" panose="02040503050406030204" pitchFamily="18" charset="0"/>
                            <a:ea typeface="+mn-ea"/>
                            <a:cs typeface="+mn-cs"/>
                            <a:sym typeface="Helvetica Neue" panose="02000503000000020004"/>
                          </a:rPr>
                          <m:t>𝑁</m:t>
                        </m:r>
                      </m:sub>
                    </m:sSub>
                  </m:oMath>
                </a14:m>
                <a:r>
                  <a:rPr lang="en-US" sz="2200" dirty="0">
                    <a:solidFill>
                      <a:schemeClr val="tx1"/>
                    </a:solidFill>
                    <a:effectLst/>
                    <a:latin typeface="+mn-lt"/>
                    <a:ea typeface="+mn-ea"/>
                    <a:cs typeface="+mn-cs"/>
                    <a:sym typeface="Helvetica Neue" panose="02000503000000020004"/>
                  </a:rPr>
                  <a:t> contribution, while the jet broadening effect plays a comparatively minor role. Bottom parts are the uncertainties associated with collinear </a:t>
                </a:r>
                <a:r>
                  <a:rPr lang="en-US" sz="2200" dirty="0" err="1">
                    <a:solidFill>
                      <a:schemeClr val="tx1"/>
                    </a:solidFill>
                    <a:effectLst/>
                    <a:latin typeface="+mn-lt"/>
                    <a:ea typeface="+mn-ea"/>
                    <a:cs typeface="+mn-cs"/>
                    <a:sym typeface="Helvetica Neue" panose="02000503000000020004"/>
                  </a:rPr>
                  <a:t>nPDF</a:t>
                </a:r>
                <a:r>
                  <a:rPr lang="en-US" sz="2200" dirty="0">
                    <a:solidFill>
                      <a:schemeClr val="tx1"/>
                    </a:solidFill>
                    <a:effectLst/>
                    <a:latin typeface="+mn-lt"/>
                    <a:ea typeface="+mn-ea"/>
                    <a:cs typeface="+mn-cs"/>
                    <a:sym typeface="Helvetica Neue" panose="02000503000000020004"/>
                  </a:rPr>
                  <a:t> (green bands), </a:t>
                </a:r>
                <a:r>
                  <a:rPr lang="en-US" sz="2200" dirty="0" err="1">
                    <a:solidFill>
                      <a:schemeClr val="tx1"/>
                    </a:solidFill>
                    <a:effectLst/>
                    <a:latin typeface="+mn-lt"/>
                    <a:ea typeface="+mn-ea"/>
                    <a:cs typeface="+mn-cs"/>
                    <a:sym typeface="Helvetica Neue" panose="02000503000000020004"/>
                  </a:rPr>
                  <a:t>ρG</a:t>
                </a:r>
                <a:r>
                  <a:rPr lang="en-US" sz="2200" dirty="0">
                    <a:solidFill>
                      <a:schemeClr val="tx1"/>
                    </a:solidFill>
                    <a:effectLst/>
                    <a:latin typeface="+mn-lt"/>
                    <a:ea typeface="+mn-ea"/>
                    <a:cs typeface="+mn-cs"/>
                    <a:sym typeface="Helvetica Neue" panose="02000503000000020004"/>
                  </a:rPr>
                  <a:t> (blue</a:t>
                </a:r>
                <a:r>
                  <a:rPr lang="en-CN" sz="2200" baseline="0" dirty="0">
                    <a:solidFill>
                      <a:schemeClr val="tx1"/>
                    </a:solidFill>
                    <a:effectLst/>
                    <a:latin typeface="+mn-lt"/>
                    <a:ea typeface="+mn-ea"/>
                    <a:cs typeface="+mn-cs"/>
                    <a:sym typeface="Helvetica Neue" panose="02000503000000020004"/>
                  </a:rPr>
                  <a:t> </a:t>
                </a:r>
                <a:r>
                  <a:rPr lang="en-US" sz="2200" dirty="0">
                    <a:solidFill>
                      <a:schemeClr val="tx1"/>
                    </a:solidFill>
                    <a:effectLst/>
                    <a:latin typeface="+mn-lt"/>
                    <a:ea typeface="+mn-ea"/>
                    <a:cs typeface="+mn-cs"/>
                    <a:sym typeface="Helvetica Neue" panose="02000503000000020004"/>
                  </a:rPr>
                  <a:t>bands), and </a:t>
                </a:r>
                <a:r>
                  <a:rPr lang="en-US" sz="2200" dirty="0" err="1">
                    <a:solidFill>
                      <a:schemeClr val="tx1"/>
                    </a:solidFill>
                    <a:effectLst/>
                    <a:latin typeface="+mn-lt"/>
                    <a:ea typeface="+mn-ea"/>
                    <a:cs typeface="+mn-cs"/>
                    <a:sym typeface="Helvetica Neue" panose="02000503000000020004"/>
                  </a:rPr>
                  <a:t>aN</a:t>
                </a:r>
                <a:r>
                  <a:rPr lang="en-US" sz="2200" dirty="0">
                    <a:solidFill>
                      <a:schemeClr val="tx1"/>
                    </a:solidFill>
                    <a:effectLst/>
                    <a:latin typeface="+mn-lt"/>
                    <a:ea typeface="+mn-ea"/>
                    <a:cs typeface="+mn-cs"/>
                    <a:sym typeface="Helvetica Neue" panose="02000503000000020004"/>
                  </a:rPr>
                  <a:t> (purple bands). And it is obvious that the predominant uncertainties currently originate from </a:t>
                </a:r>
                <a14:m>
                  <m:oMath xmlns:m="http://schemas.openxmlformats.org/officeDocument/2006/math">
                    <m:sSub>
                      <m:sSubPr>
                        <m:ctrlPr>
                          <a:rPr lang="en-CN" sz="2200" i="1">
                            <a:solidFill>
                              <a:schemeClr val="tx1"/>
                            </a:solidFill>
                            <a:effectLst/>
                            <a:latin typeface="Cambria Math" panose="02040503050406030204" pitchFamily="18" charset="0"/>
                            <a:ea typeface="+mn-ea"/>
                            <a:cs typeface="+mn-cs"/>
                            <a:sym typeface="Helvetica Neue" panose="02000503000000020004"/>
                          </a:rPr>
                        </m:ctrlPr>
                      </m:sSubPr>
                      <m:e>
                        <m:r>
                          <a:rPr lang="en-US" sz="2200" i="1">
                            <a:solidFill>
                              <a:schemeClr val="tx1"/>
                            </a:solidFill>
                            <a:effectLst/>
                            <a:latin typeface="Cambria Math" panose="02040503050406030204" pitchFamily="18" charset="0"/>
                            <a:ea typeface="+mn-ea"/>
                            <a:cs typeface="+mn-cs"/>
                            <a:sym typeface="Helvetica Neue" panose="02000503000000020004"/>
                          </a:rPr>
                          <m:t>𝑎</m:t>
                        </m:r>
                      </m:e>
                      <m:sub>
                        <m:r>
                          <a:rPr lang="en-US" sz="2200" i="1">
                            <a:solidFill>
                              <a:schemeClr val="tx1"/>
                            </a:solidFill>
                            <a:effectLst/>
                            <a:latin typeface="Cambria Math" panose="02040503050406030204" pitchFamily="18" charset="0"/>
                            <a:ea typeface="+mn-ea"/>
                            <a:cs typeface="+mn-cs"/>
                            <a:sym typeface="Helvetica Neue" panose="02000503000000020004"/>
                          </a:rPr>
                          <m:t>𝑁</m:t>
                        </m:r>
                      </m:sub>
                    </m:sSub>
                  </m:oMath>
                </a14:m>
                <a:r>
                  <a:rPr lang="en-US" sz="2200" dirty="0">
                    <a:solidFill>
                      <a:schemeClr val="tx1"/>
                    </a:solidFill>
                    <a:effectLst/>
                    <a:latin typeface="+mn-lt"/>
                    <a:ea typeface="+mn-ea"/>
                    <a:cs typeface="+mn-cs"/>
                    <a:sym typeface="Helvetica Neue" panose="02000503000000020004"/>
                  </a:rPr>
                  <a:t>.  Our numerical findings suggested that the process is primarily sensitive to the initial state’s broadening eﬀects, thereby serving as a clean probe of </a:t>
                </a:r>
                <a:r>
                  <a:rPr lang="en-US" sz="2200" dirty="0" err="1">
                    <a:solidFill>
                      <a:schemeClr val="tx1"/>
                    </a:solidFill>
                    <a:effectLst/>
                    <a:latin typeface="+mn-lt"/>
                    <a:ea typeface="+mn-ea"/>
                    <a:cs typeface="+mn-cs"/>
                    <a:sym typeface="Helvetica Neue" panose="02000503000000020004"/>
                  </a:rPr>
                  <a:t>nTMD</a:t>
                </a:r>
                <a:r>
                  <a:rPr lang="en-US" sz="2200" dirty="0">
                    <a:solidFill>
                      <a:schemeClr val="tx1"/>
                    </a:solidFill>
                    <a:effectLst/>
                    <a:latin typeface="+mn-lt"/>
                    <a:ea typeface="+mn-ea"/>
                    <a:cs typeface="+mn-cs"/>
                    <a:sym typeface="Helvetica Neue" panose="02000503000000020004"/>
                  </a:rPr>
                  <a:t> PDFs.</a:t>
                </a:r>
                <a:endParaRPr lang="en-CN" sz="2200" dirty="0">
                  <a:solidFill>
                    <a:schemeClr val="tx1"/>
                  </a:solidFill>
                  <a:effectLst/>
                  <a:latin typeface="+mn-lt"/>
                  <a:ea typeface="+mn-ea"/>
                  <a:cs typeface="+mn-cs"/>
                  <a:sym typeface="Helvetica Neue" panose="02000503000000020004"/>
                </a:endParaRPr>
              </a:p>
            </p:txBody>
          </p:sp>
        </mc:Choice>
        <mc:Fallback xmlns="">
          <p:sp>
            <p:nvSpPr>
              <p:cNvPr id="3" name="Notes Placeholder 2"/>
              <p:cNvSpPr>
                <a:spLocks noGrp="1"/>
              </p:cNvSpPr>
              <p:nvPr>
                <p:ph type="body" idx="1"/>
              </p:nvPr>
            </p:nvSpPr>
            <p:spPr/>
            <p:txBody>
              <a:bodyPr/>
              <a:lstStyle/>
              <a:p>
                <a:r>
                  <a:rPr lang="en-US" sz="2200" dirty="0">
                    <a:solidFill>
                      <a:schemeClr val="tx1"/>
                    </a:solidFill>
                    <a:effectLst/>
                    <a:latin typeface="+mn-lt"/>
                    <a:ea typeface="+mn-ea"/>
                    <a:cs typeface="+mn-cs"/>
                    <a:sym typeface="Helvetica Neue" panose="02000503000000020004"/>
                  </a:rPr>
                  <a:t>In electron-nucleon (e-A) collisions, we should consider the initial state’s broadening eﬀects and final-state Glauber interactions, corresponding to the modified nuclear TMD (</a:t>
                </a:r>
                <a:r>
                  <a:rPr lang="en-US" sz="2200" dirty="0" err="1">
                    <a:solidFill>
                      <a:schemeClr val="tx1"/>
                    </a:solidFill>
                    <a:effectLst/>
                    <a:latin typeface="+mn-lt"/>
                    <a:ea typeface="+mn-ea"/>
                    <a:cs typeface="+mn-cs"/>
                    <a:sym typeface="Helvetica Neue" panose="02000503000000020004"/>
                  </a:rPr>
                  <a:t>nTMD</a:t>
                </a:r>
                <a:r>
                  <a:rPr lang="en-US" sz="2200" dirty="0">
                    <a:solidFill>
                      <a:schemeClr val="tx1"/>
                    </a:solidFill>
                    <a:effectLst/>
                    <a:latin typeface="+mn-lt"/>
                    <a:ea typeface="+mn-ea"/>
                    <a:cs typeface="+mn-cs"/>
                    <a:sym typeface="Helvetica Neue" panose="02000503000000020004"/>
                  </a:rPr>
                  <a:t>) and the modified jet function respectively. In this figure, we present the distribution of the azimuthal angle difference </a:t>
                </a:r>
                <a:r>
                  <a:rPr lang="el-GR" sz="2200" dirty="0" err="1">
                    <a:solidFill>
                      <a:schemeClr val="tx1"/>
                    </a:solidFill>
                    <a:effectLst/>
                    <a:latin typeface="+mn-lt"/>
                    <a:ea typeface="+mn-ea"/>
                    <a:cs typeface="+mn-cs"/>
                    <a:sym typeface="Helvetica Neue" panose="02000503000000020004"/>
                  </a:rPr>
                  <a:t>δϕ</a:t>
                </a:r>
                <a:r>
                  <a:rPr lang="en-US" sz="2200" dirty="0">
                    <a:solidFill>
                      <a:schemeClr val="tx1"/>
                    </a:solidFill>
                    <a:effectLst/>
                    <a:latin typeface="+mn-lt"/>
                    <a:ea typeface="+mn-ea"/>
                    <a:cs typeface="+mn-cs"/>
                    <a:sym typeface="Helvetica Neue" panose="02000503000000020004"/>
                  </a:rPr>
                  <a:t>, where e-p collisions are depicted by the red line, and another three lines are distinct predictions for and electron-gold (e-Au) collisions. The black dashed curve represents the contributions including all medium effects. Then we switch off the jet broadening effects and get the blue solid curve. Lastly, we further switch off the initial state’s broadening eﬀects </a:t>
                </a:r>
                <a:r>
                  <a:rPr lang="en-CN" sz="2200" dirty="0">
                    <a:solidFill>
                      <a:schemeClr val="tx1"/>
                    </a:solidFill>
                    <a:effectLst/>
                    <a:latin typeface="+mn-lt"/>
                    <a:ea typeface="+mn-ea"/>
                    <a:cs typeface="+mn-cs"/>
                    <a:sym typeface="Helvetica Neue" panose="02000503000000020004"/>
                  </a:rPr>
                  <a:t>and get the </a:t>
                </a:r>
                <a:r>
                  <a:rPr lang="en-US" sz="2200" dirty="0">
                    <a:solidFill>
                      <a:schemeClr val="tx1"/>
                    </a:solidFill>
                    <a:effectLst/>
                    <a:latin typeface="+mn-lt"/>
                    <a:ea typeface="+mn-ea"/>
                    <a:cs typeface="+mn-cs"/>
                    <a:sym typeface="Helvetica Neue" panose="02000503000000020004"/>
                  </a:rPr>
                  <a:t>purple curve. Central parts are the ratios of the cross-sections. By contrasting the three curves, it becomes evident that the most significant broadening effects arise from the </a:t>
                </a:r>
                <a:r>
                  <a:rPr lang="en-US" sz="2200" i="0">
                    <a:solidFill>
                      <a:schemeClr val="tx1"/>
                    </a:solidFill>
                    <a:effectLst/>
                    <a:latin typeface="+mn-lt"/>
                    <a:ea typeface="+mn-ea"/>
                    <a:cs typeface="+mn-cs"/>
                    <a:sym typeface="Helvetica Neue" panose="02000503000000020004"/>
                  </a:rPr>
                  <a:t>𝑎</a:t>
                </a:r>
                <a:r>
                  <a:rPr lang="en-CN" sz="2200" i="0">
                    <a:solidFill>
                      <a:schemeClr val="tx1"/>
                    </a:solidFill>
                    <a:effectLst/>
                    <a:latin typeface="+mn-lt"/>
                    <a:ea typeface="+mn-ea"/>
                    <a:cs typeface="+mn-cs"/>
                    <a:sym typeface="Helvetica Neue" panose="02000503000000020004"/>
                  </a:rPr>
                  <a:t>_</a:t>
                </a:r>
                <a:r>
                  <a:rPr lang="en-US" sz="2200" i="0">
                    <a:solidFill>
                      <a:schemeClr val="tx1"/>
                    </a:solidFill>
                    <a:effectLst/>
                    <a:latin typeface="+mn-lt"/>
                    <a:ea typeface="+mn-ea"/>
                    <a:cs typeface="+mn-cs"/>
                    <a:sym typeface="Helvetica Neue" panose="02000503000000020004"/>
                  </a:rPr>
                  <a:t>𝑁</a:t>
                </a:r>
                <a:r>
                  <a:rPr lang="en-US" sz="2200" dirty="0">
                    <a:solidFill>
                      <a:schemeClr val="tx1"/>
                    </a:solidFill>
                    <a:effectLst/>
                    <a:latin typeface="+mn-lt"/>
                    <a:ea typeface="+mn-ea"/>
                    <a:cs typeface="+mn-cs"/>
                    <a:sym typeface="Helvetica Neue" panose="02000503000000020004"/>
                  </a:rPr>
                  <a:t> contribution, while the jet broadening effect plays a comparatively minor role. Bottom parts are the uncertainties associated with collinear </a:t>
                </a:r>
                <a:r>
                  <a:rPr lang="en-US" sz="2200" dirty="0" err="1">
                    <a:solidFill>
                      <a:schemeClr val="tx1"/>
                    </a:solidFill>
                    <a:effectLst/>
                    <a:latin typeface="+mn-lt"/>
                    <a:ea typeface="+mn-ea"/>
                    <a:cs typeface="+mn-cs"/>
                    <a:sym typeface="Helvetica Neue" panose="02000503000000020004"/>
                  </a:rPr>
                  <a:t>nPDF</a:t>
                </a:r>
                <a:r>
                  <a:rPr lang="en-US" sz="2200" dirty="0">
                    <a:solidFill>
                      <a:schemeClr val="tx1"/>
                    </a:solidFill>
                    <a:effectLst/>
                    <a:latin typeface="+mn-lt"/>
                    <a:ea typeface="+mn-ea"/>
                    <a:cs typeface="+mn-cs"/>
                    <a:sym typeface="Helvetica Neue" panose="02000503000000020004"/>
                  </a:rPr>
                  <a:t> (green bands), </a:t>
                </a:r>
                <a:r>
                  <a:rPr lang="en-US" sz="2200" dirty="0" err="1">
                    <a:solidFill>
                      <a:schemeClr val="tx1"/>
                    </a:solidFill>
                    <a:effectLst/>
                    <a:latin typeface="+mn-lt"/>
                    <a:ea typeface="+mn-ea"/>
                    <a:cs typeface="+mn-cs"/>
                    <a:sym typeface="Helvetica Neue" panose="02000503000000020004"/>
                  </a:rPr>
                  <a:t>ρG</a:t>
                </a:r>
                <a:r>
                  <a:rPr lang="en-US" sz="2200" dirty="0">
                    <a:solidFill>
                      <a:schemeClr val="tx1"/>
                    </a:solidFill>
                    <a:effectLst/>
                    <a:latin typeface="+mn-lt"/>
                    <a:ea typeface="+mn-ea"/>
                    <a:cs typeface="+mn-cs"/>
                    <a:sym typeface="Helvetica Neue" panose="02000503000000020004"/>
                  </a:rPr>
                  <a:t> (blue</a:t>
                </a:r>
                <a:r>
                  <a:rPr lang="en-CN" sz="2200" baseline="0" dirty="0">
                    <a:solidFill>
                      <a:schemeClr val="tx1"/>
                    </a:solidFill>
                    <a:effectLst/>
                    <a:latin typeface="+mn-lt"/>
                    <a:ea typeface="+mn-ea"/>
                    <a:cs typeface="+mn-cs"/>
                    <a:sym typeface="Helvetica Neue" panose="02000503000000020004"/>
                  </a:rPr>
                  <a:t> </a:t>
                </a:r>
                <a:r>
                  <a:rPr lang="en-US" sz="2200" dirty="0">
                    <a:solidFill>
                      <a:schemeClr val="tx1"/>
                    </a:solidFill>
                    <a:effectLst/>
                    <a:latin typeface="+mn-lt"/>
                    <a:ea typeface="+mn-ea"/>
                    <a:cs typeface="+mn-cs"/>
                    <a:sym typeface="Helvetica Neue" panose="02000503000000020004"/>
                  </a:rPr>
                  <a:t>bands), and </a:t>
                </a:r>
                <a:r>
                  <a:rPr lang="en-US" sz="2200" dirty="0" err="1">
                    <a:solidFill>
                      <a:schemeClr val="tx1"/>
                    </a:solidFill>
                    <a:effectLst/>
                    <a:latin typeface="+mn-lt"/>
                    <a:ea typeface="+mn-ea"/>
                    <a:cs typeface="+mn-cs"/>
                    <a:sym typeface="Helvetica Neue" panose="02000503000000020004"/>
                  </a:rPr>
                  <a:t>aN</a:t>
                </a:r>
                <a:r>
                  <a:rPr lang="en-US" sz="2200" dirty="0">
                    <a:solidFill>
                      <a:schemeClr val="tx1"/>
                    </a:solidFill>
                    <a:effectLst/>
                    <a:latin typeface="+mn-lt"/>
                    <a:ea typeface="+mn-ea"/>
                    <a:cs typeface="+mn-cs"/>
                    <a:sym typeface="Helvetica Neue" panose="02000503000000020004"/>
                  </a:rPr>
                  <a:t> (purple bands). And it is obvious that the predominant uncertainties currently originate from </a:t>
                </a:r>
                <a:r>
                  <a:rPr lang="en-US" sz="2200" i="0">
                    <a:solidFill>
                      <a:schemeClr val="tx1"/>
                    </a:solidFill>
                    <a:effectLst/>
                    <a:latin typeface="+mn-lt"/>
                    <a:ea typeface="+mn-ea"/>
                    <a:cs typeface="+mn-cs"/>
                    <a:sym typeface="Helvetica Neue" panose="02000503000000020004"/>
                  </a:rPr>
                  <a:t>𝑎</a:t>
                </a:r>
                <a:r>
                  <a:rPr lang="en-CN" sz="2200" i="0">
                    <a:solidFill>
                      <a:schemeClr val="tx1"/>
                    </a:solidFill>
                    <a:effectLst/>
                    <a:latin typeface="+mn-lt"/>
                    <a:ea typeface="+mn-ea"/>
                    <a:cs typeface="+mn-cs"/>
                    <a:sym typeface="Helvetica Neue" panose="02000503000000020004"/>
                  </a:rPr>
                  <a:t>_</a:t>
                </a:r>
                <a:r>
                  <a:rPr lang="en-US" sz="2200" i="0">
                    <a:solidFill>
                      <a:schemeClr val="tx1"/>
                    </a:solidFill>
                    <a:effectLst/>
                    <a:latin typeface="+mn-lt"/>
                    <a:ea typeface="+mn-ea"/>
                    <a:cs typeface="+mn-cs"/>
                    <a:sym typeface="Helvetica Neue" panose="02000503000000020004"/>
                  </a:rPr>
                  <a:t>𝑁</a:t>
                </a:r>
                <a:r>
                  <a:rPr lang="en-US" sz="2200" dirty="0">
                    <a:solidFill>
                      <a:schemeClr val="tx1"/>
                    </a:solidFill>
                    <a:effectLst/>
                    <a:latin typeface="+mn-lt"/>
                    <a:ea typeface="+mn-ea"/>
                    <a:cs typeface="+mn-cs"/>
                    <a:sym typeface="Helvetica Neue" panose="02000503000000020004"/>
                  </a:rPr>
                  <a:t>.  Our numerical findings suggested that the process is primarily sensitive to the initial state’s broadening eﬀects, thereby serving as a clean probe of </a:t>
                </a:r>
                <a:r>
                  <a:rPr lang="en-US" sz="2200" dirty="0" err="1">
                    <a:solidFill>
                      <a:schemeClr val="tx1"/>
                    </a:solidFill>
                    <a:effectLst/>
                    <a:latin typeface="+mn-lt"/>
                    <a:ea typeface="+mn-ea"/>
                    <a:cs typeface="+mn-cs"/>
                    <a:sym typeface="Helvetica Neue" panose="02000503000000020004"/>
                  </a:rPr>
                  <a:t>nTMD</a:t>
                </a:r>
                <a:r>
                  <a:rPr lang="en-US" sz="2200" dirty="0">
                    <a:solidFill>
                      <a:schemeClr val="tx1"/>
                    </a:solidFill>
                    <a:effectLst/>
                    <a:latin typeface="+mn-lt"/>
                    <a:ea typeface="+mn-ea"/>
                    <a:cs typeface="+mn-cs"/>
                    <a:sym typeface="Helvetica Neue" panose="02000503000000020004"/>
                  </a:rPr>
                  <a:t> PDFs.</a:t>
                </a:r>
                <a:endParaRPr lang="en-CN" sz="2200" dirty="0">
                  <a:solidFill>
                    <a:schemeClr val="tx1"/>
                  </a:solidFill>
                  <a:effectLst/>
                  <a:latin typeface="+mn-lt"/>
                  <a:ea typeface="+mn-ea"/>
                  <a:cs typeface="+mn-cs"/>
                  <a:sym typeface="Helvetica Neue" panose="02000503000000020004"/>
                </a:endParaRPr>
              </a:p>
            </p:txBody>
          </p:sp>
        </mc:Fallback>
      </mc:AlternateContent>
    </p:spTree>
    <p:extLst>
      <p:ext uri="{BB962C8B-B14F-4D97-AF65-F5344CB8AC3E}">
        <p14:creationId xmlns:p14="http://schemas.microsoft.com/office/powerpoint/2010/main" val="3549745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solidFill>
                  <a:srgbClr val="000000"/>
                </a:solidFill>
                <a:latin typeface="Calibri" panose="020F0502020204030204" pitchFamily="34" charset="0"/>
                <a:cs typeface="Calibri" panose="020F0502020204030204" pitchFamily="34" charset="0"/>
              </a:rPr>
              <a:t>+ 𝓞(</a:t>
            </a:r>
            <a:r>
              <a:rPr lang="en-US" sz="2400" b="1" i="1" dirty="0">
                <a:solidFill>
                  <a:srgbClr val="000000"/>
                </a:solidFill>
                <a:latin typeface="Calibri" panose="020F0502020204030204" pitchFamily="34" charset="0"/>
                <a:cs typeface="Calibri" panose="020F0502020204030204" pitchFamily="34" charset="0"/>
              </a:rPr>
              <a:t>ɑ</a:t>
            </a:r>
            <a:r>
              <a:rPr lang="en-US" sz="2400" b="1" i="1" baseline="-25000" dirty="0">
                <a:solidFill>
                  <a:srgbClr val="000000"/>
                </a:solidFill>
                <a:latin typeface="Calibri" panose="020F0502020204030204" pitchFamily="34" charset="0"/>
                <a:cs typeface="Calibri" panose="020F0502020204030204" pitchFamily="34" charset="0"/>
              </a:rPr>
              <a:t>s</a:t>
            </a:r>
            <a:r>
              <a:rPr lang="en-US" sz="2400" b="1" baseline="30000" dirty="0">
                <a:solidFill>
                  <a:srgbClr val="000000"/>
                </a:solidFill>
                <a:latin typeface="Calibri" panose="020F0502020204030204" pitchFamily="34" charset="0"/>
                <a:cs typeface="Calibri" panose="020F0502020204030204" pitchFamily="34" charset="0"/>
              </a:rPr>
              <a:t>2</a:t>
            </a:r>
            <a:r>
              <a:rPr lang="en-US" sz="2400" b="1" dirty="0">
                <a:solidFill>
                  <a:srgbClr val="000000"/>
                </a:solidFill>
                <a:latin typeface="Calibri" panose="020F0502020204030204" pitchFamily="34" charset="0"/>
                <a:cs typeface="Calibri" panose="020F0502020204030204" pitchFamily="34" charset="0"/>
              </a:rPr>
              <a:t>) </a:t>
            </a:r>
            <a:endParaRPr lang="en-CN" dirty="0"/>
          </a:p>
        </p:txBody>
      </p:sp>
    </p:spTree>
    <p:extLst>
      <p:ext uri="{BB962C8B-B14F-4D97-AF65-F5344CB8AC3E}">
        <p14:creationId xmlns:p14="http://schemas.microsoft.com/office/powerpoint/2010/main" val="1842837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为了研究SIDIS过程</a:t>
            </a:r>
            <a:r>
              <a:rPr lang="zh-CN" altLang="en-US" dirty="0"/>
              <a:t>，我们需要引入有效场论。有效场论是处理多标度问题的有理工具，利用有效场论，我们可以将小标度除以大标度作为展开参数，从而把散射截面因子化成不同标度的因子</a:t>
            </a:r>
            <a:r>
              <a:rPr lang="en-US" altLang="zh-CN" dirty="0"/>
              <a:t>,</a:t>
            </a:r>
            <a:r>
              <a:rPr lang="zh-CN" altLang="en-US" dirty="0"/>
              <a:t>最后再重求和到一起。为了简化计算，我们可以进一步引入软共线有效场论，将场放在光锥坐标上进行研究，从而将其分成不同的运动模式，可以更好的描述各个尺度的物理过程。</a:t>
            </a:r>
            <a:endParaRPr lang="en-CN" dirty="0"/>
          </a:p>
        </p:txBody>
      </p:sp>
    </p:spTree>
    <p:extLst>
      <p:ext uri="{BB962C8B-B14F-4D97-AF65-F5344CB8AC3E}">
        <p14:creationId xmlns:p14="http://schemas.microsoft.com/office/powerpoint/2010/main" val="980850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sz="1800" dirty="0">
                <a:effectLst/>
                <a:latin typeface="Times New Roman" panose="02020603050405020304" pitchFamily="18" charset="0"/>
                <a:ea typeface="DengXian" panose="02010600030101010101" pitchFamily="2" charset="-122"/>
              </a:rPr>
              <a:t>All perturbative and non-perturbative ingredients for this process are known up to N^2LO+N^3LL accuracy, with the exception of the constant j^[2] in the perturbative expansion for the recoil-free jet function. Nevertheless, this constant was extracted numerically from the Event2 generator.</a:t>
            </a:r>
            <a:r>
              <a:rPr lang="en-CN" dirty="0">
                <a:effectLst/>
              </a:rPr>
              <a:t> </a:t>
            </a:r>
            <a:endParaRPr lang="en-CN" dirty="0"/>
          </a:p>
        </p:txBody>
      </p:sp>
    </p:spTree>
    <p:extLst>
      <p:ext uri="{BB962C8B-B14F-4D97-AF65-F5344CB8AC3E}">
        <p14:creationId xmlns:p14="http://schemas.microsoft.com/office/powerpoint/2010/main" val="2070489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18000"/>
              </a:lnSpc>
              <a:spcBef>
                <a:spcPct val="30000"/>
              </a:spcBef>
              <a:spcAft>
                <a:spcPct val="0"/>
              </a:spcAft>
              <a:buClrTx/>
              <a:buSzTx/>
              <a:buFontTx/>
              <a:buNone/>
              <a:tabLst/>
              <a:defRPr/>
            </a:pPr>
            <a:r>
              <a:rPr lang="en-US" sz="2400" dirty="0" err="1">
                <a:latin typeface="Times New Roman Regular" panose="02020603050405020304" charset="0"/>
                <a:cs typeface="Times New Roman Regular" panose="02020603050405020304" charset="0"/>
              </a:rPr>
              <a:t>由于µb反比于b</a:t>
            </a:r>
            <a:r>
              <a:rPr lang="en-US" sz="2400" dirty="0">
                <a:latin typeface="Times New Roman Regular" panose="02020603050405020304" charset="0"/>
                <a:cs typeface="Times New Roman Regular" panose="02020603050405020304" charset="0"/>
              </a:rPr>
              <a:t>, </a:t>
            </a:r>
            <a:r>
              <a:rPr lang="en-US" sz="2400" dirty="0" err="1">
                <a:latin typeface="Times New Roman Regular" panose="02020603050405020304" charset="0"/>
                <a:cs typeface="Times New Roman Regular" panose="02020603050405020304" charset="0"/>
              </a:rPr>
              <a:t>在b比较大的情况下µb会小于lambda</a:t>
            </a:r>
            <a:r>
              <a:rPr lang="en-US" sz="2400" dirty="0">
                <a:latin typeface="Times New Roman Regular" panose="02020603050405020304" charset="0"/>
                <a:cs typeface="Times New Roman Regular" panose="02020603050405020304" charset="0"/>
              </a:rPr>
              <a:t> QCD</a:t>
            </a:r>
            <a:r>
              <a:rPr lang="zh-CN" altLang="en-US" sz="2400" dirty="0">
                <a:latin typeface="Times New Roman Regular" panose="02020603050405020304" charset="0"/>
                <a:cs typeface="Times New Roman Regular" panose="02020603050405020304" charset="0"/>
              </a:rPr>
              <a:t>，因此我们</a:t>
            </a:r>
            <a:r>
              <a:rPr lang="en-US" sz="2400" dirty="0" err="1">
                <a:latin typeface="Times New Roman Regular" panose="02020603050405020304" charset="0"/>
                <a:cs typeface="Times New Roman Regular" panose="02020603050405020304" charset="0"/>
              </a:rPr>
              <a:t>用b</a:t>
            </a:r>
            <a:r>
              <a:rPr lang="en-US" sz="2400" dirty="0">
                <a:latin typeface="Times New Roman Regular" panose="02020603050405020304" charset="0"/>
                <a:cs typeface="Times New Roman Regular" panose="02020603050405020304" charset="0"/>
              </a:rPr>
              <a:t>*  </a:t>
            </a:r>
            <a:r>
              <a:rPr lang="en-US" sz="2400" dirty="0" err="1">
                <a:latin typeface="Times New Roman Regular" panose="02020603050405020304" charset="0"/>
                <a:cs typeface="Times New Roman Regular" panose="02020603050405020304" charset="0"/>
              </a:rPr>
              <a:t>来取代b</a:t>
            </a:r>
            <a:r>
              <a:rPr lang="zh-CN" altLang="en-US" sz="2400" dirty="0">
                <a:latin typeface="Times New Roman Regular" panose="02020603050405020304" charset="0"/>
                <a:cs typeface="Times New Roman Regular" panose="02020603050405020304" charset="0"/>
              </a:rPr>
              <a:t>，在</a:t>
            </a:r>
            <a:r>
              <a:rPr lang="en-US" altLang="zh-CN" sz="2400" dirty="0">
                <a:latin typeface="Times New Roman Regular" panose="02020603050405020304" charset="0"/>
                <a:cs typeface="Times New Roman Regular" panose="02020603050405020304" charset="0"/>
              </a:rPr>
              <a:t>b</a:t>
            </a:r>
            <a:r>
              <a:rPr lang="zh-CN" altLang="en-US" sz="2400" dirty="0">
                <a:latin typeface="Times New Roman Regular" panose="02020603050405020304" charset="0"/>
                <a:cs typeface="Times New Roman Regular" panose="02020603050405020304" charset="0"/>
              </a:rPr>
              <a:t>比较大时</a:t>
            </a:r>
            <a:r>
              <a:rPr lang="en-US" altLang="zh-CN" sz="2400" dirty="0">
                <a:latin typeface="Times New Roman Regular" panose="02020603050405020304" charset="0"/>
                <a:cs typeface="Times New Roman Regular" panose="02020603050405020304" charset="0"/>
              </a:rPr>
              <a:t>µb</a:t>
            </a:r>
            <a:r>
              <a:rPr lang="zh-CN" altLang="en-US" sz="2400" dirty="0">
                <a:latin typeface="Times New Roman Regular" panose="02020603050405020304" charset="0"/>
                <a:cs typeface="Times New Roman Regular" panose="02020603050405020304" charset="0"/>
              </a:rPr>
              <a:t>就会冻结，从而</a:t>
            </a:r>
            <a:r>
              <a:rPr lang="en-CN" dirty="0"/>
              <a:t>来回避朗道奇点</a:t>
            </a:r>
            <a:r>
              <a:rPr lang="zh-CN" altLang="en-US" dirty="0"/>
              <a:t>。接下来还要考虑非微扰效应。初态的非微扰效应来自于初态</a:t>
            </a:r>
            <a:r>
              <a:rPr lang="en-US" altLang="zh-CN" dirty="0"/>
              <a:t>TMDPDF</a:t>
            </a:r>
            <a:r>
              <a:rPr lang="zh-CN" altLang="en-US" dirty="0"/>
              <a:t>重整化演化的非微扰</a:t>
            </a:r>
            <a:r>
              <a:rPr lang="en-US" altLang="zh-CN" dirty="0" err="1"/>
              <a:t>Sudakov</a:t>
            </a:r>
            <a:r>
              <a:rPr lang="zh-CN" altLang="en-US" dirty="0"/>
              <a:t>因子，这个因子依赖于核子质量数；末态的非微扰效应来自于粒子在核介质中的库伦屏蔽。</a:t>
            </a:r>
            <a:endParaRPr lang="en-US" altLang="zh-CN" dirty="0"/>
          </a:p>
          <a:p>
            <a:pPr marL="0" marR="0" lvl="0" indent="0" algn="l" defTabSz="457200" rtl="0" eaLnBrk="0" fontAlgn="base" latinLnBrk="0" hangingPunct="0">
              <a:lnSpc>
                <a:spcPct val="118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18000"/>
              </a:lnSpc>
              <a:spcBef>
                <a:spcPct val="30000"/>
              </a:spcBef>
              <a:spcAft>
                <a:spcPct val="0"/>
              </a:spcAft>
              <a:buClrTx/>
              <a:buSzTx/>
              <a:buFontTx/>
              <a:buNone/>
              <a:tabLst/>
              <a:defRPr/>
            </a:pPr>
            <a:endParaRPr lang="en-CN" dirty="0"/>
          </a:p>
        </p:txBody>
      </p:sp>
    </p:spTree>
    <p:extLst>
      <p:ext uri="{BB962C8B-B14F-4D97-AF65-F5344CB8AC3E}">
        <p14:creationId xmlns:p14="http://schemas.microsoft.com/office/powerpoint/2010/main" val="2959848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18000"/>
              </a:lnSpc>
              <a:spcBef>
                <a:spcPct val="30000"/>
              </a:spcBef>
              <a:spcAft>
                <a:spcPct val="0"/>
              </a:spcAft>
              <a:buClrTx/>
              <a:buSzTx/>
              <a:buFontTx/>
              <a:buNone/>
              <a:tabLst/>
              <a:defRPr/>
            </a:pPr>
            <a:r>
              <a:rPr lang="zh-CN" altLang="en-US" b="0" i="0" u="none" strike="noStrike" dirty="0">
                <a:solidFill>
                  <a:srgbClr val="374151"/>
                </a:solidFill>
                <a:effectLst/>
                <a:latin typeface="Söhne"/>
              </a:rPr>
              <a:t>考虑所有的非微扰效应和重整化演化，我们可以得到最后的重求和公式。图中黑线对应于</a:t>
            </a:r>
            <a:r>
              <a:rPr lang="en-US" b="0" i="0" u="none" strike="noStrike" dirty="0">
                <a:solidFill>
                  <a:srgbClr val="374151"/>
                </a:solidFill>
                <a:effectLst/>
                <a:latin typeface="Söhne"/>
              </a:rPr>
              <a:t>Pythia</a:t>
            </a:r>
            <a:r>
              <a:rPr lang="zh-CN" altLang="en-US" b="0" i="0" u="none" strike="noStrike" dirty="0">
                <a:solidFill>
                  <a:srgbClr val="374151"/>
                </a:solidFill>
                <a:effectLst/>
                <a:latin typeface="Söhne"/>
              </a:rPr>
              <a:t>模拟结果，而红线是重求和的数值结果。我们发现在 </a:t>
            </a:r>
            <a:r>
              <a:rPr lang="el-GR" b="0" i="0" u="none" strike="noStrike" dirty="0" err="1">
                <a:solidFill>
                  <a:srgbClr val="374151"/>
                </a:solidFill>
                <a:effectLst/>
                <a:latin typeface="Söhne"/>
              </a:rPr>
              <a:t>δϕ</a:t>
            </a:r>
            <a:r>
              <a:rPr lang="el-GR" b="0" i="0" u="none" strike="noStrike" dirty="0">
                <a:solidFill>
                  <a:srgbClr val="374151"/>
                </a:solidFill>
                <a:effectLst/>
                <a:latin typeface="Söhne"/>
              </a:rPr>
              <a:t> &lt; 0.3 </a:t>
            </a:r>
            <a:r>
              <a:rPr lang="zh-CN" altLang="en-US" b="0" i="0" u="none" strike="noStrike" dirty="0">
                <a:solidFill>
                  <a:srgbClr val="374151"/>
                </a:solidFill>
                <a:effectLst/>
                <a:latin typeface="Söhne"/>
              </a:rPr>
              <a:t>的区域，数值结果与</a:t>
            </a:r>
            <a:r>
              <a:rPr lang="en-US" b="0" i="0" u="none" strike="noStrike" dirty="0">
                <a:solidFill>
                  <a:srgbClr val="374151"/>
                </a:solidFill>
                <a:effectLst/>
                <a:latin typeface="Söhne"/>
              </a:rPr>
              <a:t>Pythia</a:t>
            </a:r>
            <a:r>
              <a:rPr lang="zh-CN" altLang="en-US" b="0" i="0" u="none" strike="noStrike" dirty="0">
                <a:solidFill>
                  <a:srgbClr val="374151"/>
                </a:solidFill>
                <a:effectLst/>
                <a:latin typeface="Söhne"/>
              </a:rPr>
              <a:t>模拟</a:t>
            </a:r>
            <a:r>
              <a:rPr lang="zh-CN" altLang="en-CN" b="0" i="0" u="none" strike="noStrike" dirty="0">
                <a:solidFill>
                  <a:srgbClr val="374151"/>
                </a:solidFill>
                <a:effectLst/>
                <a:latin typeface="Söhne"/>
              </a:rPr>
              <a:t>吻合得</a:t>
            </a:r>
            <a:r>
              <a:rPr lang="zh-CN" altLang="en-US" b="0" i="0" u="none" strike="noStrike" dirty="0">
                <a:solidFill>
                  <a:srgbClr val="374151"/>
                </a:solidFill>
                <a:effectLst/>
                <a:latin typeface="Söhne"/>
              </a:rPr>
              <a:t>很好，只有在 </a:t>
            </a:r>
            <a:r>
              <a:rPr lang="el-GR" b="0" i="0" u="none" strike="noStrike" dirty="0" err="1">
                <a:solidFill>
                  <a:srgbClr val="374151"/>
                </a:solidFill>
                <a:effectLst/>
                <a:latin typeface="Söhne"/>
              </a:rPr>
              <a:t>δϕ</a:t>
            </a:r>
            <a:r>
              <a:rPr lang="el-GR" b="0" i="0" u="none" strike="noStrike" dirty="0">
                <a:solidFill>
                  <a:srgbClr val="374151"/>
                </a:solidFill>
                <a:effectLst/>
                <a:latin typeface="Söhne"/>
              </a:rPr>
              <a:t> </a:t>
            </a:r>
            <a:r>
              <a:rPr lang="el-GR" b="0" i="0" u="none" strike="noStrike" dirty="0" err="1">
                <a:solidFill>
                  <a:srgbClr val="374151"/>
                </a:solidFill>
                <a:effectLst/>
                <a:latin typeface="Söhne"/>
              </a:rPr>
              <a:t>比较小时</a:t>
            </a:r>
            <a:r>
              <a:rPr lang="zh-CN" altLang="en-US" b="0" i="0" u="none" strike="noStrike" dirty="0">
                <a:solidFill>
                  <a:srgbClr val="374151"/>
                </a:solidFill>
                <a:effectLst/>
                <a:latin typeface="Söhne"/>
              </a:rPr>
              <a:t>才有</a:t>
            </a:r>
            <a:r>
              <a:rPr lang="zh-CN" altLang="en-CN" b="0" i="0" u="none" strike="noStrike" dirty="0">
                <a:solidFill>
                  <a:srgbClr val="374151"/>
                </a:solidFill>
                <a:effectLst/>
                <a:latin typeface="Söhne"/>
              </a:rPr>
              <a:t>硬标度</a:t>
            </a:r>
            <a:r>
              <a:rPr lang="zh-CN" altLang="en-US" b="0" i="0" u="none" strike="noStrike" dirty="0">
                <a:solidFill>
                  <a:srgbClr val="374151"/>
                </a:solidFill>
                <a:effectLst/>
                <a:latin typeface="Söhne"/>
              </a:rPr>
              <a:t>不确定度的轻微影响。</a:t>
            </a:r>
            <a:endParaRPr lang="en-US" altLang="zh-CN" b="0" i="0" u="none" strike="noStrike" dirty="0">
              <a:solidFill>
                <a:srgbClr val="374151"/>
              </a:solidFill>
              <a:effectLst/>
              <a:latin typeface="Söhne"/>
            </a:endParaRPr>
          </a:p>
          <a:p>
            <a:endParaRPr lang="en-US" b="0" i="0" u="none" strike="noStrike" dirty="0">
              <a:solidFill>
                <a:srgbClr val="374151"/>
              </a:solidFill>
              <a:effectLst/>
              <a:latin typeface="Söhne"/>
            </a:endParaRPr>
          </a:p>
          <a:p>
            <a:endParaRPr lang="en-US" b="0" i="0" u="none" strike="noStrike" dirty="0">
              <a:solidFill>
                <a:srgbClr val="374151"/>
              </a:solidFill>
              <a:effectLst/>
              <a:latin typeface="Söhne"/>
            </a:endParaRPr>
          </a:p>
          <a:p>
            <a:endParaRPr lang="en-US" b="0" i="0" u="none" strike="noStrike" dirty="0">
              <a:solidFill>
                <a:srgbClr val="374151"/>
              </a:solidFill>
              <a:effectLst/>
              <a:latin typeface="Söhne"/>
            </a:endParaRPr>
          </a:p>
          <a:p>
            <a:pPr marL="0" marR="0" lvl="0" indent="0" algn="l" defTabSz="457200" rtl="0" eaLnBrk="0" fontAlgn="base" latinLnBrk="0" hangingPunct="0">
              <a:lnSpc>
                <a:spcPct val="118000"/>
              </a:lnSpc>
              <a:spcBef>
                <a:spcPct val="30000"/>
              </a:spcBef>
              <a:spcAft>
                <a:spcPct val="0"/>
              </a:spcAft>
              <a:buClrTx/>
              <a:buSzTx/>
              <a:buFontTx/>
              <a:buNone/>
              <a:tabLst/>
              <a:defRPr/>
            </a:pPr>
            <a:r>
              <a:rPr lang="zh-CN" altLang="en-US" b="0" i="0" u="none" strike="noStrike" dirty="0">
                <a:solidFill>
                  <a:srgbClr val="374151"/>
                </a:solidFill>
                <a:effectLst/>
                <a:latin typeface="Söhne"/>
              </a:rPr>
              <a:t>考虑所有的非微扰效应和重整化演化，我们可以得到最后的重求和公式。由于缺乏有关采用</a:t>
            </a:r>
            <a:r>
              <a:rPr lang="en-US" altLang="zh-CN" b="0" i="0" u="none" strike="noStrike" dirty="0">
                <a:solidFill>
                  <a:srgbClr val="374151"/>
                </a:solidFill>
                <a:effectLst/>
                <a:latin typeface="Söhne"/>
              </a:rPr>
              <a:t>WTA</a:t>
            </a:r>
            <a:r>
              <a:rPr lang="zh-CN" altLang="en-US" b="0" i="0" u="none" strike="noStrike" dirty="0">
                <a:solidFill>
                  <a:srgbClr val="374151"/>
                </a:solidFill>
                <a:effectLst/>
                <a:latin typeface="Söhne"/>
              </a:rPr>
              <a:t>喷注轴的轻子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喷注角关联的实验数据，我们将理论预测与</a:t>
            </a:r>
            <a:r>
              <a:rPr lang="en-US" b="0" i="0" u="none" strike="noStrike" dirty="0">
                <a:solidFill>
                  <a:srgbClr val="374151"/>
                </a:solidFill>
                <a:effectLst/>
                <a:latin typeface="Söhne"/>
              </a:rPr>
              <a:t>EIC</a:t>
            </a:r>
            <a:r>
              <a:rPr lang="zh-CN" altLang="en-US" b="0" i="0" u="none" strike="noStrike" dirty="0">
                <a:solidFill>
                  <a:srgbClr val="374151"/>
                </a:solidFill>
                <a:effectLst/>
                <a:latin typeface="Söhne"/>
              </a:rPr>
              <a:t>动力学下的</a:t>
            </a:r>
            <a:r>
              <a:rPr lang="en-US" b="0" i="0" u="none" strike="noStrike" dirty="0">
                <a:solidFill>
                  <a:srgbClr val="374151"/>
                </a:solidFill>
                <a:effectLst/>
                <a:latin typeface="Söhne"/>
              </a:rPr>
              <a:t>Pythia 8.3 [115] </a:t>
            </a:r>
            <a:r>
              <a:rPr lang="zh-CN" altLang="en-US" b="0" i="0" u="none" strike="noStrike" dirty="0">
                <a:solidFill>
                  <a:srgbClr val="374151"/>
                </a:solidFill>
                <a:effectLst/>
                <a:latin typeface="Söhne"/>
              </a:rPr>
              <a:t>模拟进行比较。对于这个过程，</a:t>
            </a:r>
            <a:r>
              <a:rPr lang="zh-CN" altLang="en-CN" b="0" i="0" u="none" strike="noStrike" dirty="0">
                <a:solidFill>
                  <a:srgbClr val="374151"/>
                </a:solidFill>
                <a:effectLst/>
                <a:latin typeface="Söhne"/>
              </a:rPr>
              <a:t>质心系能量</a:t>
            </a:r>
            <a:r>
              <a:rPr lang="zh-CN" altLang="en-US" b="0" i="0" u="none" strike="noStrike" dirty="0">
                <a:solidFill>
                  <a:srgbClr val="374151"/>
                </a:solidFill>
                <a:effectLst/>
                <a:latin typeface="Söhne"/>
              </a:rPr>
              <a:t>√</a:t>
            </a:r>
            <a:r>
              <a:rPr lang="en-US" b="0" i="0" u="none" strike="noStrike" dirty="0">
                <a:solidFill>
                  <a:srgbClr val="374151"/>
                </a:solidFill>
                <a:effectLst/>
                <a:latin typeface="Söhne"/>
              </a:rPr>
              <a:t>S = 141 GeV，</a:t>
            </a:r>
            <a:r>
              <a:rPr lang="zh-CN" altLang="en-US" b="0" i="0" u="none" strike="noStrike" dirty="0">
                <a:solidFill>
                  <a:srgbClr val="374151"/>
                </a:solidFill>
                <a:effectLst/>
                <a:latin typeface="Söhne"/>
              </a:rPr>
              <a:t>在</a:t>
            </a:r>
            <a:r>
              <a:rPr lang="en-US" altLang="zh-CN" b="0" i="0" u="none" strike="noStrike" dirty="0">
                <a:solidFill>
                  <a:srgbClr val="374151"/>
                </a:solidFill>
                <a:effectLst/>
                <a:latin typeface="Söhne"/>
              </a:rPr>
              <a:t>15 </a:t>
            </a:r>
            <a:r>
              <a:rPr lang="en-US" b="0" i="0" u="none" strike="noStrike" dirty="0">
                <a:solidFill>
                  <a:srgbClr val="374151"/>
                </a:solidFill>
                <a:effectLst/>
                <a:latin typeface="Söhne"/>
              </a:rPr>
              <a:t>GeV &lt; ℓ′ T &lt; 20 </a:t>
            </a:r>
            <a:r>
              <a:rPr lang="en-US" b="0" i="0" u="none" strike="noStrike" dirty="0" err="1">
                <a:solidFill>
                  <a:srgbClr val="374151"/>
                </a:solidFill>
                <a:effectLst/>
                <a:latin typeface="Söhne"/>
              </a:rPr>
              <a:t>GeV轻子动量</a:t>
            </a:r>
            <a:r>
              <a:rPr lang="zh-CN" altLang="en-US" b="0" i="0" u="none" strike="noStrike" dirty="0">
                <a:solidFill>
                  <a:srgbClr val="374151"/>
                </a:solidFill>
                <a:effectLst/>
                <a:latin typeface="Söhne"/>
              </a:rPr>
              <a:t>和</a:t>
            </a:r>
            <a:r>
              <a:rPr lang="en-US" altLang="zh-CN" b="0" i="0" u="none" strike="noStrike" dirty="0">
                <a:solidFill>
                  <a:srgbClr val="374151"/>
                </a:solidFill>
                <a:effectLst/>
                <a:latin typeface="Söhne"/>
              </a:rPr>
              <a:t>0.1 &lt; </a:t>
            </a:r>
            <a:r>
              <a:rPr lang="en-US" b="0" i="0" u="none" strike="noStrike" dirty="0">
                <a:solidFill>
                  <a:srgbClr val="374151"/>
                </a:solidFill>
                <a:effectLst/>
                <a:latin typeface="Söhne"/>
              </a:rPr>
              <a:t>y &lt; 0.9</a:t>
            </a:r>
            <a:r>
              <a:rPr lang="zh-CN" altLang="en-US" b="0" i="0" u="none" strike="noStrike" dirty="0">
                <a:solidFill>
                  <a:srgbClr val="374151"/>
                </a:solidFill>
                <a:effectLst/>
                <a:latin typeface="Söhne"/>
              </a:rPr>
              <a:t>非弹度范围内做了积分。图中的黑线对应于</a:t>
            </a:r>
            <a:r>
              <a:rPr lang="en-US" b="0" i="0" u="none" strike="noStrike" dirty="0">
                <a:solidFill>
                  <a:srgbClr val="374151"/>
                </a:solidFill>
                <a:effectLst/>
                <a:latin typeface="Söhne"/>
              </a:rPr>
              <a:t>Pythia</a:t>
            </a:r>
            <a:r>
              <a:rPr lang="zh-CN" altLang="en-US" b="0" i="0" u="none" strike="noStrike" dirty="0">
                <a:solidFill>
                  <a:srgbClr val="374151"/>
                </a:solidFill>
                <a:effectLst/>
                <a:latin typeface="Söhne"/>
              </a:rPr>
              <a:t>模拟结果，而红线是重求和的数值结果。红色带对应硬尺度 </a:t>
            </a:r>
            <a:r>
              <a:rPr lang="el-GR" b="0" i="0" u="none" strike="noStrike" dirty="0">
                <a:solidFill>
                  <a:srgbClr val="374151"/>
                </a:solidFill>
                <a:effectLst/>
                <a:latin typeface="Söhne"/>
              </a:rPr>
              <a:t>μ</a:t>
            </a:r>
            <a:r>
              <a:rPr lang="en-US" b="0" i="0" u="none" strike="noStrike" dirty="0">
                <a:solidFill>
                  <a:srgbClr val="374151"/>
                </a:solidFill>
                <a:effectLst/>
                <a:latin typeface="Söhne"/>
              </a:rPr>
              <a:t>H </a:t>
            </a:r>
            <a:r>
              <a:rPr lang="zh-CN" altLang="en-US" b="0" i="0" u="none" strike="noStrike" dirty="0">
                <a:solidFill>
                  <a:srgbClr val="374151"/>
                </a:solidFill>
                <a:effectLst/>
                <a:latin typeface="Söhne"/>
              </a:rPr>
              <a:t>在 </a:t>
            </a:r>
            <a:r>
              <a:rPr lang="en-US" b="0" i="0" u="none" strike="noStrike" dirty="0">
                <a:solidFill>
                  <a:srgbClr val="374151"/>
                </a:solidFill>
                <a:effectLst/>
                <a:latin typeface="Söhne"/>
              </a:rPr>
              <a:t>Q/2 </a:t>
            </a:r>
            <a:r>
              <a:rPr lang="zh-CN" altLang="en-US" b="0" i="0" u="none" strike="noStrike" dirty="0">
                <a:solidFill>
                  <a:srgbClr val="374151"/>
                </a:solidFill>
                <a:effectLst/>
                <a:latin typeface="Söhne"/>
              </a:rPr>
              <a:t>和 </a:t>
            </a:r>
            <a:r>
              <a:rPr lang="en-US" altLang="zh-CN" b="0" i="0" u="none" strike="noStrike" dirty="0">
                <a:solidFill>
                  <a:srgbClr val="374151"/>
                </a:solidFill>
                <a:effectLst/>
                <a:latin typeface="Söhne"/>
              </a:rPr>
              <a:t>2</a:t>
            </a:r>
            <a:r>
              <a:rPr lang="en-US" b="0" i="0" u="none" strike="noStrike" dirty="0">
                <a:solidFill>
                  <a:srgbClr val="374151"/>
                </a:solidFill>
                <a:effectLst/>
                <a:latin typeface="Söhne"/>
              </a:rPr>
              <a:t>Q </a:t>
            </a:r>
            <a:r>
              <a:rPr lang="zh-CN" altLang="en-US" b="0" i="0" u="none" strike="noStrike" dirty="0">
                <a:solidFill>
                  <a:srgbClr val="374151"/>
                </a:solidFill>
                <a:effectLst/>
                <a:latin typeface="Söhne"/>
              </a:rPr>
              <a:t>带来的不确定度。显然，只有在小的 </a:t>
            </a:r>
            <a:r>
              <a:rPr lang="el-GR" b="0" i="0" u="none" strike="noStrike" dirty="0" err="1">
                <a:solidFill>
                  <a:srgbClr val="374151"/>
                </a:solidFill>
                <a:effectLst/>
                <a:latin typeface="Söhne"/>
              </a:rPr>
              <a:t>δϕ</a:t>
            </a:r>
            <a:r>
              <a:rPr lang="el-GR" b="0" i="0" u="none" strike="noStrike" dirty="0">
                <a:solidFill>
                  <a:srgbClr val="374151"/>
                </a:solidFill>
                <a:effectLst/>
                <a:latin typeface="Söhne"/>
              </a:rPr>
              <a:t> </a:t>
            </a:r>
            <a:r>
              <a:rPr lang="zh-CN" altLang="en-US" b="0" i="0" u="none" strike="noStrike" dirty="0">
                <a:solidFill>
                  <a:srgbClr val="374151"/>
                </a:solidFill>
                <a:effectLst/>
                <a:latin typeface="Söhne"/>
              </a:rPr>
              <a:t>极限下才有轻微影响，并且在包含 </a:t>
            </a:r>
            <a:r>
              <a:rPr lang="en-US" b="0" i="0" u="none" strike="noStrike" dirty="0">
                <a:solidFill>
                  <a:srgbClr val="374151"/>
                </a:solidFill>
                <a:effectLst/>
                <a:latin typeface="Söhne"/>
              </a:rPr>
              <a:t>N3LL </a:t>
            </a:r>
            <a:r>
              <a:rPr lang="zh-CN" altLang="en-US" b="0" i="0" u="none" strike="noStrike" dirty="0">
                <a:solidFill>
                  <a:srgbClr val="374151"/>
                </a:solidFill>
                <a:effectLst/>
                <a:latin typeface="Söhne"/>
              </a:rPr>
              <a:t>重新求和后，尺度不确定性可以进一步抑制。通过这个分析，我们看到在 </a:t>
            </a:r>
            <a:r>
              <a:rPr lang="el-GR" b="0" i="0" u="none" strike="noStrike" dirty="0" err="1">
                <a:solidFill>
                  <a:srgbClr val="374151"/>
                </a:solidFill>
                <a:effectLst/>
                <a:latin typeface="Söhne"/>
              </a:rPr>
              <a:t>δϕ</a:t>
            </a:r>
            <a:r>
              <a:rPr lang="el-GR" b="0" i="0" u="none" strike="noStrike" dirty="0">
                <a:solidFill>
                  <a:srgbClr val="374151"/>
                </a:solidFill>
                <a:effectLst/>
                <a:latin typeface="Söhne"/>
              </a:rPr>
              <a:t> &lt; 0.3 </a:t>
            </a:r>
            <a:r>
              <a:rPr lang="zh-CN" altLang="en-US" b="0" i="0" u="none" strike="noStrike" dirty="0">
                <a:solidFill>
                  <a:srgbClr val="374151"/>
                </a:solidFill>
                <a:effectLst/>
                <a:latin typeface="Söhne"/>
              </a:rPr>
              <a:t>的区域，我们的数值结果与</a:t>
            </a:r>
            <a:r>
              <a:rPr lang="en-US" b="0" i="0" u="none" strike="noStrike" dirty="0">
                <a:solidFill>
                  <a:srgbClr val="374151"/>
                </a:solidFill>
                <a:effectLst/>
                <a:latin typeface="Söhne"/>
              </a:rPr>
              <a:t>Pythia</a:t>
            </a:r>
            <a:r>
              <a:rPr lang="zh-CN" altLang="en-US" b="0" i="0" u="none" strike="noStrike" dirty="0">
                <a:solidFill>
                  <a:srgbClr val="374151"/>
                </a:solidFill>
                <a:effectLst/>
                <a:latin typeface="Söhne"/>
              </a:rPr>
              <a:t>模拟</a:t>
            </a:r>
            <a:r>
              <a:rPr lang="zh-CN" altLang="en-CN" b="0" i="0" u="none" strike="noStrike" dirty="0">
                <a:solidFill>
                  <a:srgbClr val="374151"/>
                </a:solidFill>
                <a:effectLst/>
                <a:latin typeface="Söhne"/>
              </a:rPr>
              <a:t>吻合得</a:t>
            </a:r>
            <a:r>
              <a:rPr lang="zh-CN" altLang="en-US" b="0" i="0" u="none" strike="noStrike" dirty="0">
                <a:solidFill>
                  <a:srgbClr val="374151"/>
                </a:solidFill>
                <a:effectLst/>
                <a:latin typeface="Söhne"/>
              </a:rPr>
              <a:t>很好。</a:t>
            </a:r>
            <a:endParaRPr lang="en-CN" dirty="0"/>
          </a:p>
          <a:p>
            <a:endParaRPr lang="en-CN" dirty="0"/>
          </a:p>
        </p:txBody>
      </p:sp>
    </p:spTree>
    <p:extLst>
      <p:ext uri="{BB962C8B-B14F-4D97-AF65-F5344CB8AC3E}">
        <p14:creationId xmlns:p14="http://schemas.microsoft.com/office/powerpoint/2010/main" val="369064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0" i="0" u="none" strike="noStrike" dirty="0">
                <a:solidFill>
                  <a:srgbClr val="374151"/>
                </a:solidFill>
                <a:effectLst/>
                <a:latin typeface="Söhne"/>
              </a:rPr>
              <a:t>最后，我们用红色线代表电子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质子（</a:t>
            </a:r>
            <a:r>
              <a:rPr lang="en-US" b="0" i="0" u="none" strike="noStrike" dirty="0">
                <a:solidFill>
                  <a:srgbClr val="374151"/>
                </a:solidFill>
                <a:effectLst/>
                <a:latin typeface="Söhne"/>
              </a:rPr>
              <a:t>ep）</a:t>
            </a:r>
            <a:r>
              <a:rPr lang="zh-CN" altLang="en-US" b="0" i="0" u="none" strike="noStrike" dirty="0">
                <a:solidFill>
                  <a:srgbClr val="374151"/>
                </a:solidFill>
                <a:effectLst/>
                <a:latin typeface="Söhne"/>
              </a:rPr>
              <a:t>碰撞的方位角关联，并将其作为基准线，再与三种不同的电子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金（</a:t>
            </a:r>
            <a:r>
              <a:rPr lang="en-US" b="0" i="0" u="none" strike="noStrike" dirty="0">
                <a:solidFill>
                  <a:srgbClr val="374151"/>
                </a:solidFill>
                <a:effectLst/>
                <a:latin typeface="Söhne"/>
              </a:rPr>
              <a:t>e-Au）</a:t>
            </a:r>
            <a:r>
              <a:rPr lang="zh-CN" altLang="en-US" b="0" i="0" u="none" strike="noStrike" dirty="0">
                <a:solidFill>
                  <a:srgbClr val="374151"/>
                </a:solidFill>
                <a:effectLst/>
                <a:latin typeface="Söhne"/>
              </a:rPr>
              <a:t>碰撞结果 进行对比。黑色虚线代表包括所有介质效应的贡献，蓝色实线假定末态核效应与真空情况一样，紫色实线对应于</a:t>
            </a:r>
            <a:r>
              <a:rPr lang="en-CN" b="0" i="0" u="none" strike="noStrike" dirty="0">
                <a:solidFill>
                  <a:srgbClr val="374151"/>
                </a:solidFill>
                <a:effectLst/>
                <a:latin typeface="Söhne"/>
              </a:rPr>
              <a:t>初态和末态核效应都与真空情况一样</a:t>
            </a:r>
            <a:r>
              <a:rPr lang="zh-CN" altLang="en-US" b="0" i="0" u="none" strike="noStrike" dirty="0">
                <a:solidFill>
                  <a:srgbClr val="374151"/>
                </a:solidFill>
                <a:effectLst/>
                <a:latin typeface="Söhne"/>
              </a:rPr>
              <a:t>。</a:t>
            </a:r>
            <a:endParaRPr lang="en-US" altLang="zh-CN" b="0" i="0" u="none" strike="noStrike" dirty="0">
              <a:solidFill>
                <a:srgbClr val="374151"/>
              </a:solidFill>
              <a:effectLst/>
              <a:latin typeface="Söhne"/>
            </a:endParaRPr>
          </a:p>
          <a:p>
            <a:r>
              <a:rPr lang="zh-CN" altLang="en-US" b="0" i="0" u="none" strike="noStrike" dirty="0">
                <a:solidFill>
                  <a:srgbClr val="374151"/>
                </a:solidFill>
                <a:effectLst/>
                <a:latin typeface="Söhne"/>
              </a:rPr>
              <a:t>图的中间是黑线蓝线</a:t>
            </a:r>
            <a:r>
              <a:rPr lang="zh-CN" altLang="en-CN" b="0" i="0" u="none" strike="noStrike" dirty="0">
                <a:solidFill>
                  <a:srgbClr val="374151"/>
                </a:solidFill>
                <a:effectLst/>
                <a:latin typeface="Söhne"/>
              </a:rPr>
              <a:t>紫线</a:t>
            </a:r>
            <a:r>
              <a:rPr lang="zh-CN" altLang="en-US" b="0" i="0" u="none" strike="noStrike" dirty="0">
                <a:solidFill>
                  <a:srgbClr val="374151"/>
                </a:solidFill>
                <a:effectLst/>
                <a:latin typeface="Söhne"/>
              </a:rPr>
              <a:t>与红线的比值，我们发现对于黑线而言，</a:t>
            </a:r>
            <a:r>
              <a:rPr lang="el-GR" b="0" i="0" u="none" strike="noStrike" dirty="0" err="1">
                <a:solidFill>
                  <a:srgbClr val="374151"/>
                </a:solidFill>
                <a:effectLst/>
                <a:latin typeface="Söhne"/>
              </a:rPr>
              <a:t>δϕ比较小</a:t>
            </a:r>
            <a:r>
              <a:rPr lang="el-GR" b="0" i="0" u="none" strike="noStrike" dirty="0">
                <a:solidFill>
                  <a:srgbClr val="374151"/>
                </a:solidFill>
                <a:effectLst/>
                <a:latin typeface="Söhne"/>
              </a:rPr>
              <a:t> </a:t>
            </a:r>
            <a:r>
              <a:rPr lang="zh-CN" altLang="en-US" b="0" i="0" u="none" strike="noStrike" dirty="0">
                <a:solidFill>
                  <a:srgbClr val="374151"/>
                </a:solidFill>
                <a:effectLst/>
                <a:latin typeface="Söhne"/>
              </a:rPr>
              <a:t>时散射截面有压低</a:t>
            </a:r>
            <a:r>
              <a:rPr lang="en-US" altLang="zh-CN" b="0" i="0" u="none" strike="noStrike" dirty="0">
                <a:solidFill>
                  <a:srgbClr val="374151"/>
                </a:solidFill>
                <a:effectLst/>
                <a:latin typeface="Söhne"/>
              </a:rPr>
              <a:t>,</a:t>
            </a:r>
            <a:r>
              <a:rPr lang="el-GR" b="0" i="0" u="none" strike="noStrike" dirty="0" err="1">
                <a:solidFill>
                  <a:srgbClr val="374151"/>
                </a:solidFill>
                <a:effectLst/>
                <a:latin typeface="Söhne"/>
              </a:rPr>
              <a:t>δϕ比较大</a:t>
            </a:r>
            <a:r>
              <a:rPr lang="el-GR" b="0" i="0" u="none" strike="noStrike" dirty="0">
                <a:solidFill>
                  <a:srgbClr val="374151"/>
                </a:solidFill>
                <a:effectLst/>
                <a:latin typeface="Söhne"/>
              </a:rPr>
              <a:t> </a:t>
            </a:r>
            <a:r>
              <a:rPr lang="zh-CN" altLang="en-US" b="0" i="0" u="none" strike="noStrike" dirty="0">
                <a:solidFill>
                  <a:srgbClr val="374151"/>
                </a:solidFill>
                <a:effectLst/>
                <a:latin typeface="Söhne"/>
              </a:rPr>
              <a:t>时有增强 。</a:t>
            </a:r>
            <a:endParaRPr lang="en-US" altLang="zh-CN" b="0" i="0" u="none" strike="noStrike" dirty="0">
              <a:solidFill>
                <a:srgbClr val="374151"/>
              </a:solidFill>
              <a:effectLst/>
              <a:latin typeface="Söhne"/>
            </a:endParaRPr>
          </a:p>
          <a:p>
            <a:r>
              <a:rPr lang="zh-CN" altLang="en-US" b="0" i="0" u="none" strike="noStrike" dirty="0">
                <a:solidFill>
                  <a:srgbClr val="374151"/>
                </a:solidFill>
                <a:effectLst/>
                <a:latin typeface="Söhne"/>
              </a:rPr>
              <a:t>对比这三条曲线，我们可以明显看出最显著的修正效应来自 </a:t>
            </a:r>
            <a:r>
              <a:rPr lang="en-US" altLang="zh-CN" b="0" i="0" u="none" strike="noStrike" dirty="0">
                <a:solidFill>
                  <a:srgbClr val="374151"/>
                </a:solidFill>
                <a:effectLst/>
                <a:latin typeface="Söhne"/>
              </a:rPr>
              <a:t>n TMDPDF</a:t>
            </a:r>
            <a:r>
              <a:rPr lang="en-US" b="0" i="0" u="none" strike="noStrike" dirty="0">
                <a:solidFill>
                  <a:srgbClr val="374151"/>
                </a:solidFill>
                <a:effectLst/>
                <a:latin typeface="Söhne"/>
              </a:rPr>
              <a:t> </a:t>
            </a:r>
            <a:r>
              <a:rPr lang="zh-CN" altLang="en-US" b="0" i="0" u="none" strike="noStrike" dirty="0">
                <a:solidFill>
                  <a:srgbClr val="374151"/>
                </a:solidFill>
                <a:effectLst/>
                <a:latin typeface="Söhne"/>
              </a:rPr>
              <a:t>贡献，而末态介质修正起到了相对较小的作用。</a:t>
            </a:r>
            <a:endParaRPr lang="en-US" altLang="zh-CN" b="0" i="0" u="none" strike="noStrike" dirty="0">
              <a:solidFill>
                <a:srgbClr val="374151"/>
              </a:solidFill>
              <a:effectLst/>
              <a:latin typeface="Söhne"/>
            </a:endParaRPr>
          </a:p>
          <a:p>
            <a:r>
              <a:rPr lang="zh-CN" altLang="en-US" b="0" i="0" u="none" strike="noStrike" dirty="0">
                <a:solidFill>
                  <a:srgbClr val="374151"/>
                </a:solidFill>
                <a:effectLst/>
                <a:latin typeface="Söhne"/>
              </a:rPr>
              <a:t>最后，由于这些参数具有一定的不确定度，我们在图的底部绘制了考虑不确定度的散射截面的相对值，</a:t>
            </a:r>
            <a:r>
              <a:rPr lang="zh-CN" altLang="en-CN" b="0" i="0" u="none" strike="noStrike" dirty="0">
                <a:solidFill>
                  <a:srgbClr val="374151"/>
                </a:solidFill>
                <a:effectLst/>
                <a:latin typeface="Söhne"/>
              </a:rPr>
              <a:t>发现</a:t>
            </a:r>
            <a:r>
              <a:rPr lang="zh-CN" altLang="en-US" b="0" i="0" u="none" strike="noStrike" dirty="0">
                <a:solidFill>
                  <a:srgbClr val="374151"/>
                </a:solidFill>
                <a:effectLst/>
                <a:latin typeface="Söhne"/>
              </a:rPr>
              <a:t>主要的不确定度贡献来自于初态核效应。</a:t>
            </a:r>
            <a:endParaRPr lang="en-US" b="0" i="0" u="none" strike="noStrike" dirty="0">
              <a:solidFill>
                <a:srgbClr val="374151"/>
              </a:solidFill>
              <a:effectLst/>
              <a:latin typeface="Söhne"/>
            </a:endParaRPr>
          </a:p>
          <a:p>
            <a:pPr marL="0" marR="0" lvl="0" indent="0" algn="l" defTabSz="457200" rtl="0" eaLnBrk="0" fontAlgn="base" latinLnBrk="0" hangingPunct="0">
              <a:lnSpc>
                <a:spcPct val="118000"/>
              </a:lnSpc>
              <a:spcBef>
                <a:spcPct val="30000"/>
              </a:spcBef>
              <a:spcAft>
                <a:spcPct val="0"/>
              </a:spcAft>
              <a:buClrTx/>
              <a:buSzTx/>
              <a:buFontTx/>
              <a:buNone/>
              <a:tabLst/>
              <a:defRPr/>
            </a:pPr>
            <a:r>
              <a:rPr lang="zh-CN" altLang="en-US" b="0" i="0" u="none" strike="noStrike" dirty="0">
                <a:solidFill>
                  <a:srgbClr val="374151"/>
                </a:solidFill>
                <a:effectLst/>
                <a:latin typeface="Söhne"/>
              </a:rPr>
              <a:t>最后，我们以红色表示电子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质子（</a:t>
            </a:r>
            <a:r>
              <a:rPr lang="en-US" b="0" i="0" u="none" strike="noStrike" dirty="0">
                <a:solidFill>
                  <a:srgbClr val="374151"/>
                </a:solidFill>
                <a:effectLst/>
                <a:latin typeface="Söhne"/>
              </a:rPr>
              <a:t>ep）</a:t>
            </a:r>
            <a:r>
              <a:rPr lang="zh-CN" altLang="en-US" b="0" i="0" u="none" strike="noStrike" dirty="0">
                <a:solidFill>
                  <a:srgbClr val="374151"/>
                </a:solidFill>
                <a:effectLst/>
                <a:latin typeface="Söhne"/>
              </a:rPr>
              <a:t>碰撞的方位角关联，并与三种不同的电子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金（</a:t>
            </a:r>
            <a:r>
              <a:rPr lang="en-US" b="0" i="0" u="none" strike="noStrike" dirty="0">
                <a:solidFill>
                  <a:srgbClr val="374151"/>
                </a:solidFill>
                <a:effectLst/>
                <a:latin typeface="Söhne"/>
              </a:rPr>
              <a:t>e-Au）</a:t>
            </a:r>
            <a:r>
              <a:rPr lang="zh-CN" altLang="en-US" b="0" i="0" u="none" strike="noStrike" dirty="0">
                <a:solidFill>
                  <a:srgbClr val="374151"/>
                </a:solidFill>
                <a:effectLst/>
                <a:latin typeface="Söhne"/>
              </a:rPr>
              <a:t>碰撞的预测进行对比。我们乘上一个因子 根号</a:t>
            </a:r>
            <a:r>
              <a:rPr lang="en-US" b="0" i="0" u="none" strike="noStrike" dirty="0">
                <a:solidFill>
                  <a:srgbClr val="374151"/>
                </a:solidFill>
                <a:effectLst/>
                <a:latin typeface="Söhne"/>
              </a:rPr>
              <a:t>Z/A </a:t>
            </a:r>
            <a:r>
              <a:rPr lang="zh-CN" altLang="en-US" b="0" i="0" u="none" strike="noStrike" dirty="0">
                <a:solidFill>
                  <a:srgbClr val="374151"/>
                </a:solidFill>
                <a:effectLst/>
                <a:latin typeface="Söhne"/>
              </a:rPr>
              <a:t>调整入射核束的能量为√</a:t>
            </a:r>
            <a:r>
              <a:rPr lang="en-US" b="0" i="0" u="none" strike="noStrike" dirty="0">
                <a:solidFill>
                  <a:srgbClr val="374151"/>
                </a:solidFill>
                <a:effectLst/>
                <a:latin typeface="Söhne"/>
              </a:rPr>
              <a:t>S = 90 GeV </a:t>
            </a:r>
            <a:r>
              <a:rPr lang="zh-CN" altLang="en-US" b="0" i="0" u="none" strike="noStrike" dirty="0">
                <a:solidFill>
                  <a:srgbClr val="374151"/>
                </a:solidFill>
                <a:effectLst/>
                <a:latin typeface="Söhne"/>
              </a:rPr>
              <a:t>。我们的积分包含了</a:t>
            </a:r>
            <a:r>
              <a:rPr lang="en-US" altLang="zh-CN" b="0" i="0" u="none" strike="noStrike" dirty="0">
                <a:solidFill>
                  <a:srgbClr val="374151"/>
                </a:solidFill>
                <a:effectLst/>
                <a:latin typeface="Söhne"/>
              </a:rPr>
              <a:t>9 </a:t>
            </a:r>
            <a:r>
              <a:rPr lang="en-US" b="0" i="0" u="none" strike="noStrike" dirty="0">
                <a:solidFill>
                  <a:srgbClr val="374151"/>
                </a:solidFill>
                <a:effectLst/>
                <a:latin typeface="Söhne"/>
              </a:rPr>
              <a:t>GeV &lt; ℓ′ T &lt; 11 GeV </a:t>
            </a:r>
            <a:r>
              <a:rPr lang="zh-CN" altLang="en-US" b="0" i="0" u="none" strike="noStrike" dirty="0">
                <a:solidFill>
                  <a:srgbClr val="374151"/>
                </a:solidFill>
                <a:effectLst/>
                <a:latin typeface="Söhne"/>
              </a:rPr>
              <a:t>和 </a:t>
            </a:r>
            <a:r>
              <a:rPr lang="en-US" altLang="zh-CN" b="0" i="0" u="none" strike="noStrike" dirty="0">
                <a:solidFill>
                  <a:srgbClr val="374151"/>
                </a:solidFill>
                <a:effectLst/>
                <a:latin typeface="Söhne"/>
              </a:rPr>
              <a:t>0.1 &lt; </a:t>
            </a:r>
            <a:r>
              <a:rPr lang="en-US" b="0" i="0" u="none" strike="noStrike" dirty="0">
                <a:solidFill>
                  <a:srgbClr val="374151"/>
                </a:solidFill>
                <a:effectLst/>
                <a:latin typeface="Söhne"/>
              </a:rPr>
              <a:t>y &lt; 0.9 </a:t>
            </a:r>
            <a:r>
              <a:rPr lang="zh-CN" altLang="en-US" b="0" i="0" u="none" strike="noStrike" dirty="0">
                <a:solidFill>
                  <a:srgbClr val="374151"/>
                </a:solidFill>
                <a:effectLst/>
                <a:latin typeface="Söhne"/>
              </a:rPr>
              <a:t>的区域。黑色虚线曲线表示了包括所有介质效应的贡献。蓝色实线曲线说明了假定喷注函数与真空情况一样。最后，紫色曲线对应于 </a:t>
            </a:r>
            <a:r>
              <a:rPr lang="en-US" b="0" i="0" u="none" strike="noStrike" dirty="0" err="1">
                <a:solidFill>
                  <a:srgbClr val="374151"/>
                </a:solidFill>
                <a:effectLst/>
                <a:latin typeface="Söhne"/>
              </a:rPr>
              <a:t>aN</a:t>
            </a:r>
            <a:r>
              <a:rPr lang="en-US" b="0" i="0" u="none" strike="noStrike" dirty="0">
                <a:solidFill>
                  <a:srgbClr val="374151"/>
                </a:solidFill>
                <a:effectLst/>
                <a:latin typeface="Söhne"/>
              </a:rPr>
              <a:t> = 0 </a:t>
            </a:r>
            <a:r>
              <a:rPr lang="zh-CN" altLang="en-US" b="0" i="0" u="none" strike="noStrike" dirty="0">
                <a:solidFill>
                  <a:srgbClr val="374151"/>
                </a:solidFill>
                <a:effectLst/>
                <a:latin typeface="Söhne"/>
              </a:rPr>
              <a:t>且采用真空喷注函数的情况。在图的中央位置是截面的比值。我们观察到在低 </a:t>
            </a:r>
            <a:r>
              <a:rPr lang="el-GR" b="0" i="0" u="none" strike="noStrike" dirty="0" err="1">
                <a:solidFill>
                  <a:srgbClr val="374151"/>
                </a:solidFill>
                <a:effectLst/>
                <a:latin typeface="Söhne"/>
              </a:rPr>
              <a:t>δϕ</a:t>
            </a:r>
            <a:r>
              <a:rPr lang="el-GR" b="0" i="0" u="none" strike="noStrike" dirty="0">
                <a:solidFill>
                  <a:srgbClr val="374151"/>
                </a:solidFill>
                <a:effectLst/>
                <a:latin typeface="Söhne"/>
              </a:rPr>
              <a:t> </a:t>
            </a:r>
            <a:r>
              <a:rPr lang="zh-CN" altLang="en-US" b="0" i="0" u="none" strike="noStrike" dirty="0">
                <a:solidFill>
                  <a:srgbClr val="374151"/>
                </a:solidFill>
                <a:effectLst/>
                <a:latin typeface="Söhne"/>
              </a:rPr>
              <a:t>时有压低，在高 </a:t>
            </a:r>
            <a:r>
              <a:rPr lang="el-GR" b="0" i="0" u="none" strike="noStrike" dirty="0" err="1">
                <a:solidFill>
                  <a:srgbClr val="374151"/>
                </a:solidFill>
                <a:effectLst/>
                <a:latin typeface="Söhne"/>
              </a:rPr>
              <a:t>δϕ</a:t>
            </a:r>
            <a:r>
              <a:rPr lang="el-GR" b="0" i="0" u="none" strike="noStrike" dirty="0">
                <a:solidFill>
                  <a:srgbClr val="374151"/>
                </a:solidFill>
                <a:effectLst/>
                <a:latin typeface="Söhne"/>
              </a:rPr>
              <a:t> </a:t>
            </a:r>
            <a:r>
              <a:rPr lang="zh-CN" altLang="en-US" b="0" i="0" u="none" strike="noStrike" dirty="0">
                <a:solidFill>
                  <a:srgbClr val="374151"/>
                </a:solidFill>
                <a:effectLst/>
                <a:latin typeface="Söhne"/>
              </a:rPr>
              <a:t>时有增强，体现了修正效应。在极大的 </a:t>
            </a:r>
            <a:r>
              <a:rPr lang="el-GR" b="0" i="0" u="none" strike="noStrike" dirty="0" err="1">
                <a:solidFill>
                  <a:srgbClr val="374151"/>
                </a:solidFill>
                <a:effectLst/>
                <a:latin typeface="Söhne"/>
              </a:rPr>
              <a:t>δϕ</a:t>
            </a:r>
            <a:r>
              <a:rPr lang="el-GR" b="0" i="0" u="none" strike="noStrike" dirty="0">
                <a:solidFill>
                  <a:srgbClr val="374151"/>
                </a:solidFill>
                <a:effectLst/>
                <a:latin typeface="Söhne"/>
              </a:rPr>
              <a:t> </a:t>
            </a:r>
            <a:r>
              <a:rPr lang="zh-CN" altLang="en-US" b="0" i="0" u="none" strike="noStrike" dirty="0">
                <a:solidFill>
                  <a:srgbClr val="374151"/>
                </a:solidFill>
                <a:effectLst/>
                <a:latin typeface="Söhne"/>
              </a:rPr>
              <a:t>下，可能由于数值计算的不稳定性，出现轻微的振荡。对比这三条曲线，我们可以明显看出最显著的修正效应来自 </a:t>
            </a:r>
            <a:r>
              <a:rPr lang="en-US" altLang="zh-CN" b="0" i="0" u="none" strike="noStrike" dirty="0">
                <a:solidFill>
                  <a:srgbClr val="374151"/>
                </a:solidFill>
                <a:effectLst/>
                <a:latin typeface="Söhne"/>
              </a:rPr>
              <a:t>n TMDPDF</a:t>
            </a:r>
            <a:r>
              <a:rPr lang="en-US" b="0" i="0" u="none" strike="noStrike" dirty="0">
                <a:solidFill>
                  <a:srgbClr val="374151"/>
                </a:solidFill>
                <a:effectLst/>
                <a:latin typeface="Söhne"/>
              </a:rPr>
              <a:t> </a:t>
            </a:r>
            <a:r>
              <a:rPr lang="zh-CN" altLang="en-US" b="0" i="0" u="none" strike="noStrike" dirty="0">
                <a:solidFill>
                  <a:srgbClr val="374151"/>
                </a:solidFill>
                <a:effectLst/>
                <a:latin typeface="Söhne"/>
              </a:rPr>
              <a:t>贡献，而喷注修正起到了相对较小的作用。在图的底部，我们绘制了理论不确定度，由共线 </a:t>
            </a:r>
            <a:r>
              <a:rPr lang="en-US" b="0" i="0" u="none" strike="noStrike" dirty="0" err="1">
                <a:solidFill>
                  <a:srgbClr val="374151"/>
                </a:solidFill>
                <a:effectLst/>
                <a:latin typeface="Söhne"/>
              </a:rPr>
              <a:t>nPDF</a:t>
            </a:r>
            <a:r>
              <a:rPr lang="en-US" b="0" i="0" u="none" strike="noStrike" dirty="0">
                <a:solidFill>
                  <a:srgbClr val="374151"/>
                </a:solidFill>
                <a:effectLst/>
                <a:latin typeface="Söhne"/>
              </a:rPr>
              <a:t>（</a:t>
            </a:r>
            <a:r>
              <a:rPr lang="zh-CN" altLang="en-US" b="0" i="0" u="none" strike="noStrike" dirty="0">
                <a:solidFill>
                  <a:srgbClr val="374151"/>
                </a:solidFill>
                <a:effectLst/>
                <a:latin typeface="Söhne"/>
              </a:rPr>
              <a:t>绿色带）、</a:t>
            </a:r>
            <a:r>
              <a:rPr lang="el-GR" b="0" i="0" u="none" strike="noStrike" dirty="0">
                <a:solidFill>
                  <a:srgbClr val="374151"/>
                </a:solidFill>
                <a:effectLst/>
                <a:latin typeface="Söhne"/>
              </a:rPr>
              <a:t>ρ</a:t>
            </a:r>
            <a:r>
              <a:rPr lang="en-US" b="0" i="0" u="none" strike="noStrike" dirty="0">
                <a:solidFill>
                  <a:srgbClr val="374151"/>
                </a:solidFill>
                <a:effectLst/>
                <a:latin typeface="Söhne"/>
              </a:rPr>
              <a:t>G（</a:t>
            </a:r>
            <a:r>
              <a:rPr lang="zh-CN" altLang="en-US" b="0" i="0" u="none" strike="noStrike" dirty="0">
                <a:solidFill>
                  <a:srgbClr val="374151"/>
                </a:solidFill>
                <a:effectLst/>
                <a:latin typeface="Söhne"/>
              </a:rPr>
              <a:t>蓝色带）和 </a:t>
            </a:r>
            <a:r>
              <a:rPr lang="en-US" b="0" i="0" u="none" strike="noStrike" dirty="0" err="1">
                <a:solidFill>
                  <a:srgbClr val="374151"/>
                </a:solidFill>
                <a:effectLst/>
                <a:latin typeface="Söhne"/>
              </a:rPr>
              <a:t>aN</a:t>
            </a:r>
            <a:r>
              <a:rPr lang="en-US" b="0" i="0" u="none" strike="noStrike" dirty="0">
                <a:solidFill>
                  <a:srgbClr val="374151"/>
                </a:solidFill>
                <a:effectLst/>
                <a:latin typeface="Söhne"/>
              </a:rPr>
              <a:t>（</a:t>
            </a:r>
            <a:r>
              <a:rPr lang="zh-CN" altLang="en-US" b="0" i="0" u="none" strike="noStrike" dirty="0">
                <a:solidFill>
                  <a:srgbClr val="374151"/>
                </a:solidFill>
                <a:effectLst/>
                <a:latin typeface="Söhne"/>
              </a:rPr>
              <a:t>紫色带）所包围。很明显，目前主要的不确定性来自于 </a:t>
            </a:r>
            <a:r>
              <a:rPr lang="en-US" altLang="zh-CN" b="0" i="0" u="none" strike="noStrike" dirty="0" err="1">
                <a:solidFill>
                  <a:srgbClr val="374151"/>
                </a:solidFill>
                <a:effectLst/>
                <a:latin typeface="Söhne"/>
              </a:rPr>
              <a:t>aN</a:t>
            </a:r>
            <a:r>
              <a:rPr lang="en-US" b="0" i="0" u="none" strike="noStrike" dirty="0">
                <a:solidFill>
                  <a:srgbClr val="374151"/>
                </a:solidFill>
                <a:effectLst/>
                <a:latin typeface="Söhne"/>
              </a:rPr>
              <a:t>。</a:t>
            </a:r>
            <a:r>
              <a:rPr lang="zh-CN" altLang="en-US" b="0" i="0" u="none" strike="noStrike" dirty="0">
                <a:solidFill>
                  <a:srgbClr val="374151"/>
                </a:solidFill>
                <a:effectLst/>
                <a:latin typeface="Söhne"/>
              </a:rPr>
              <a:t>我们的数值结果表明，该过程主要受到初态非微扰效应的影响，从而可以作为</a:t>
            </a:r>
            <a:r>
              <a:rPr lang="en-US" b="0" i="0" u="none" strike="noStrike" dirty="0" err="1">
                <a:solidFill>
                  <a:srgbClr val="374151"/>
                </a:solidFill>
                <a:effectLst/>
                <a:latin typeface="Söhne"/>
              </a:rPr>
              <a:t>nTMD</a:t>
            </a:r>
            <a:r>
              <a:rPr lang="en-US" b="0" i="0" u="none" strike="noStrike" dirty="0">
                <a:solidFill>
                  <a:srgbClr val="374151"/>
                </a:solidFill>
                <a:effectLst/>
                <a:latin typeface="Söhne"/>
              </a:rPr>
              <a:t> PDF </a:t>
            </a:r>
            <a:r>
              <a:rPr lang="zh-CN" altLang="en-US" b="0" i="0" u="none" strike="noStrike" dirty="0">
                <a:solidFill>
                  <a:srgbClr val="374151"/>
                </a:solidFill>
                <a:effectLst/>
                <a:latin typeface="Söhne"/>
              </a:rPr>
              <a:t>的干净探针。</a:t>
            </a:r>
            <a:endParaRPr lang="en-CN" dirty="0"/>
          </a:p>
          <a:p>
            <a:endParaRPr lang="en-CN" dirty="0"/>
          </a:p>
        </p:txBody>
      </p:sp>
    </p:spTree>
    <p:extLst>
      <p:ext uri="{BB962C8B-B14F-4D97-AF65-F5344CB8AC3E}">
        <p14:creationId xmlns:p14="http://schemas.microsoft.com/office/powerpoint/2010/main" val="68448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18000"/>
              </a:lnSpc>
              <a:spcBef>
                <a:spcPct val="30000"/>
              </a:spcBef>
              <a:spcAft>
                <a:spcPct val="0"/>
              </a:spcAft>
              <a:buClrTx/>
              <a:buSzTx/>
              <a:buFontTx/>
              <a:buNone/>
              <a:tabLst/>
              <a:defRPr/>
            </a:pPr>
            <a:r>
              <a:rPr lang="zh-CN" altLang="en-US" b="0" i="0" u="none" strike="noStrike" dirty="0">
                <a:solidFill>
                  <a:srgbClr val="374151"/>
                </a:solidFill>
                <a:effectLst/>
                <a:latin typeface="Söhne"/>
              </a:rPr>
              <a:t>考虑所有的非微扰效应和重整化演化，我们可以得到最后的重求和公式。图中黑线对应于</a:t>
            </a:r>
            <a:r>
              <a:rPr lang="en-US" b="0" i="0" u="none" strike="noStrike" dirty="0">
                <a:solidFill>
                  <a:srgbClr val="374151"/>
                </a:solidFill>
                <a:effectLst/>
                <a:latin typeface="Söhne"/>
              </a:rPr>
              <a:t>Pythia</a:t>
            </a:r>
            <a:r>
              <a:rPr lang="zh-CN" altLang="en-US" b="0" i="0" u="none" strike="noStrike" dirty="0">
                <a:solidFill>
                  <a:srgbClr val="374151"/>
                </a:solidFill>
                <a:effectLst/>
                <a:latin typeface="Söhne"/>
              </a:rPr>
              <a:t>模拟结果，而红线是重求和的数值结果。我们发现在 </a:t>
            </a:r>
            <a:r>
              <a:rPr lang="el-GR" b="0" i="0" u="none" strike="noStrike" dirty="0" err="1">
                <a:solidFill>
                  <a:srgbClr val="374151"/>
                </a:solidFill>
                <a:effectLst/>
                <a:latin typeface="Söhne"/>
              </a:rPr>
              <a:t>δϕ</a:t>
            </a:r>
            <a:r>
              <a:rPr lang="el-GR" b="0" i="0" u="none" strike="noStrike" dirty="0">
                <a:solidFill>
                  <a:srgbClr val="374151"/>
                </a:solidFill>
                <a:effectLst/>
                <a:latin typeface="Söhne"/>
              </a:rPr>
              <a:t> &lt; 0.3 </a:t>
            </a:r>
            <a:r>
              <a:rPr lang="zh-CN" altLang="en-US" b="0" i="0" u="none" strike="noStrike" dirty="0">
                <a:solidFill>
                  <a:srgbClr val="374151"/>
                </a:solidFill>
                <a:effectLst/>
                <a:latin typeface="Söhne"/>
              </a:rPr>
              <a:t>的区域，数值结果与</a:t>
            </a:r>
            <a:r>
              <a:rPr lang="en-US" b="0" i="0" u="none" strike="noStrike" dirty="0">
                <a:solidFill>
                  <a:srgbClr val="374151"/>
                </a:solidFill>
                <a:effectLst/>
                <a:latin typeface="Söhne"/>
              </a:rPr>
              <a:t>Pythia</a:t>
            </a:r>
            <a:r>
              <a:rPr lang="zh-CN" altLang="en-US" b="0" i="0" u="none" strike="noStrike" dirty="0">
                <a:solidFill>
                  <a:srgbClr val="374151"/>
                </a:solidFill>
                <a:effectLst/>
                <a:latin typeface="Söhne"/>
              </a:rPr>
              <a:t>模拟</a:t>
            </a:r>
            <a:r>
              <a:rPr lang="zh-CN" altLang="en-CN" b="0" i="0" u="none" strike="noStrike" dirty="0">
                <a:solidFill>
                  <a:srgbClr val="374151"/>
                </a:solidFill>
                <a:effectLst/>
                <a:latin typeface="Söhne"/>
              </a:rPr>
              <a:t>吻合得</a:t>
            </a:r>
            <a:r>
              <a:rPr lang="zh-CN" altLang="en-US" b="0" i="0" u="none" strike="noStrike" dirty="0">
                <a:solidFill>
                  <a:srgbClr val="374151"/>
                </a:solidFill>
                <a:effectLst/>
                <a:latin typeface="Söhne"/>
              </a:rPr>
              <a:t>很好，只有在 </a:t>
            </a:r>
            <a:r>
              <a:rPr lang="el-GR" b="0" i="0" u="none" strike="noStrike" dirty="0" err="1">
                <a:solidFill>
                  <a:srgbClr val="374151"/>
                </a:solidFill>
                <a:effectLst/>
                <a:latin typeface="Söhne"/>
              </a:rPr>
              <a:t>δϕ</a:t>
            </a:r>
            <a:r>
              <a:rPr lang="el-GR" b="0" i="0" u="none" strike="noStrike" dirty="0">
                <a:solidFill>
                  <a:srgbClr val="374151"/>
                </a:solidFill>
                <a:effectLst/>
                <a:latin typeface="Söhne"/>
              </a:rPr>
              <a:t> </a:t>
            </a:r>
            <a:r>
              <a:rPr lang="el-GR" b="0" i="0" u="none" strike="noStrike" dirty="0" err="1">
                <a:solidFill>
                  <a:srgbClr val="374151"/>
                </a:solidFill>
                <a:effectLst/>
                <a:latin typeface="Söhne"/>
              </a:rPr>
              <a:t>比较小时</a:t>
            </a:r>
            <a:r>
              <a:rPr lang="zh-CN" altLang="en-US" b="0" i="0" u="none" strike="noStrike" dirty="0">
                <a:solidFill>
                  <a:srgbClr val="374151"/>
                </a:solidFill>
                <a:effectLst/>
                <a:latin typeface="Söhne"/>
              </a:rPr>
              <a:t>才有</a:t>
            </a:r>
            <a:r>
              <a:rPr lang="zh-CN" altLang="en-CN" b="0" i="0" u="none" strike="noStrike" dirty="0">
                <a:solidFill>
                  <a:srgbClr val="374151"/>
                </a:solidFill>
                <a:effectLst/>
                <a:latin typeface="Söhne"/>
              </a:rPr>
              <a:t>硬标度</a:t>
            </a:r>
            <a:r>
              <a:rPr lang="zh-CN" altLang="en-US" b="0" i="0" u="none" strike="noStrike" dirty="0">
                <a:solidFill>
                  <a:srgbClr val="374151"/>
                </a:solidFill>
                <a:effectLst/>
                <a:latin typeface="Söhne"/>
              </a:rPr>
              <a:t>不确定度的轻微影响。</a:t>
            </a:r>
            <a:endParaRPr lang="en-US" altLang="zh-CN" b="0" i="0" u="none" strike="noStrike" dirty="0">
              <a:solidFill>
                <a:srgbClr val="374151"/>
              </a:solidFill>
              <a:effectLst/>
              <a:latin typeface="Söhne"/>
            </a:endParaRPr>
          </a:p>
          <a:p>
            <a:endParaRPr lang="en-US" b="0" i="0" u="none" strike="noStrike" dirty="0">
              <a:solidFill>
                <a:srgbClr val="374151"/>
              </a:solidFill>
              <a:effectLst/>
              <a:latin typeface="Söhne"/>
            </a:endParaRPr>
          </a:p>
          <a:p>
            <a:endParaRPr lang="en-US" b="0" i="0" u="none" strike="noStrike" dirty="0">
              <a:solidFill>
                <a:srgbClr val="374151"/>
              </a:solidFill>
              <a:effectLst/>
              <a:latin typeface="Söhne"/>
            </a:endParaRPr>
          </a:p>
          <a:p>
            <a:endParaRPr lang="en-US" b="0" i="0" u="none" strike="noStrike" dirty="0">
              <a:solidFill>
                <a:srgbClr val="374151"/>
              </a:solidFill>
              <a:effectLst/>
              <a:latin typeface="Söhne"/>
            </a:endParaRPr>
          </a:p>
          <a:p>
            <a:pPr marL="0" marR="0" lvl="0" indent="0" algn="l" defTabSz="457200" rtl="0" eaLnBrk="0" fontAlgn="base" latinLnBrk="0" hangingPunct="0">
              <a:lnSpc>
                <a:spcPct val="118000"/>
              </a:lnSpc>
              <a:spcBef>
                <a:spcPct val="30000"/>
              </a:spcBef>
              <a:spcAft>
                <a:spcPct val="0"/>
              </a:spcAft>
              <a:buClrTx/>
              <a:buSzTx/>
              <a:buFontTx/>
              <a:buNone/>
              <a:tabLst/>
              <a:defRPr/>
            </a:pPr>
            <a:r>
              <a:rPr lang="zh-CN" altLang="en-US" b="0" i="0" u="none" strike="noStrike" dirty="0">
                <a:solidFill>
                  <a:srgbClr val="374151"/>
                </a:solidFill>
                <a:effectLst/>
                <a:latin typeface="Söhne"/>
              </a:rPr>
              <a:t>考虑所有的非微扰效应和重整化演化，我们可以得到最后的重求和公式。由于缺乏有关采用</a:t>
            </a:r>
            <a:r>
              <a:rPr lang="en-US" altLang="zh-CN" b="0" i="0" u="none" strike="noStrike" dirty="0">
                <a:solidFill>
                  <a:srgbClr val="374151"/>
                </a:solidFill>
                <a:effectLst/>
                <a:latin typeface="Söhne"/>
              </a:rPr>
              <a:t>WTA</a:t>
            </a:r>
            <a:r>
              <a:rPr lang="zh-CN" altLang="en-US" b="0" i="0" u="none" strike="noStrike" dirty="0">
                <a:solidFill>
                  <a:srgbClr val="374151"/>
                </a:solidFill>
                <a:effectLst/>
                <a:latin typeface="Söhne"/>
              </a:rPr>
              <a:t>喷注轴的轻子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喷注角关联的实验数据，我们将理论预测与</a:t>
            </a:r>
            <a:r>
              <a:rPr lang="en-US" b="0" i="0" u="none" strike="noStrike" dirty="0">
                <a:solidFill>
                  <a:srgbClr val="374151"/>
                </a:solidFill>
                <a:effectLst/>
                <a:latin typeface="Söhne"/>
              </a:rPr>
              <a:t>EIC</a:t>
            </a:r>
            <a:r>
              <a:rPr lang="zh-CN" altLang="en-US" b="0" i="0" u="none" strike="noStrike" dirty="0">
                <a:solidFill>
                  <a:srgbClr val="374151"/>
                </a:solidFill>
                <a:effectLst/>
                <a:latin typeface="Söhne"/>
              </a:rPr>
              <a:t>动力学下的</a:t>
            </a:r>
            <a:r>
              <a:rPr lang="en-US" b="0" i="0" u="none" strike="noStrike" dirty="0">
                <a:solidFill>
                  <a:srgbClr val="374151"/>
                </a:solidFill>
                <a:effectLst/>
                <a:latin typeface="Söhne"/>
              </a:rPr>
              <a:t>Pythia 8.3 [115] </a:t>
            </a:r>
            <a:r>
              <a:rPr lang="zh-CN" altLang="en-US" b="0" i="0" u="none" strike="noStrike" dirty="0">
                <a:solidFill>
                  <a:srgbClr val="374151"/>
                </a:solidFill>
                <a:effectLst/>
                <a:latin typeface="Söhne"/>
              </a:rPr>
              <a:t>模拟进行比较。对于这个过程，</a:t>
            </a:r>
            <a:r>
              <a:rPr lang="zh-CN" altLang="en-CN" b="0" i="0" u="none" strike="noStrike" dirty="0">
                <a:solidFill>
                  <a:srgbClr val="374151"/>
                </a:solidFill>
                <a:effectLst/>
                <a:latin typeface="Söhne"/>
              </a:rPr>
              <a:t>质心系能量</a:t>
            </a:r>
            <a:r>
              <a:rPr lang="zh-CN" altLang="en-US" b="0" i="0" u="none" strike="noStrike" dirty="0">
                <a:solidFill>
                  <a:srgbClr val="374151"/>
                </a:solidFill>
                <a:effectLst/>
                <a:latin typeface="Söhne"/>
              </a:rPr>
              <a:t>√</a:t>
            </a:r>
            <a:r>
              <a:rPr lang="en-US" b="0" i="0" u="none" strike="noStrike" dirty="0">
                <a:solidFill>
                  <a:srgbClr val="374151"/>
                </a:solidFill>
                <a:effectLst/>
                <a:latin typeface="Söhne"/>
              </a:rPr>
              <a:t>S = 141 GeV，</a:t>
            </a:r>
            <a:r>
              <a:rPr lang="zh-CN" altLang="en-US" b="0" i="0" u="none" strike="noStrike" dirty="0">
                <a:solidFill>
                  <a:srgbClr val="374151"/>
                </a:solidFill>
                <a:effectLst/>
                <a:latin typeface="Söhne"/>
              </a:rPr>
              <a:t>在</a:t>
            </a:r>
            <a:r>
              <a:rPr lang="en-US" altLang="zh-CN" b="0" i="0" u="none" strike="noStrike" dirty="0">
                <a:solidFill>
                  <a:srgbClr val="374151"/>
                </a:solidFill>
                <a:effectLst/>
                <a:latin typeface="Söhne"/>
              </a:rPr>
              <a:t>15 </a:t>
            </a:r>
            <a:r>
              <a:rPr lang="en-US" b="0" i="0" u="none" strike="noStrike" dirty="0">
                <a:solidFill>
                  <a:srgbClr val="374151"/>
                </a:solidFill>
                <a:effectLst/>
                <a:latin typeface="Söhne"/>
              </a:rPr>
              <a:t>GeV &lt; ℓ′ T &lt; 20 </a:t>
            </a:r>
            <a:r>
              <a:rPr lang="en-US" b="0" i="0" u="none" strike="noStrike" dirty="0" err="1">
                <a:solidFill>
                  <a:srgbClr val="374151"/>
                </a:solidFill>
                <a:effectLst/>
                <a:latin typeface="Söhne"/>
              </a:rPr>
              <a:t>GeV轻子动量</a:t>
            </a:r>
            <a:r>
              <a:rPr lang="zh-CN" altLang="en-US" b="0" i="0" u="none" strike="noStrike" dirty="0">
                <a:solidFill>
                  <a:srgbClr val="374151"/>
                </a:solidFill>
                <a:effectLst/>
                <a:latin typeface="Söhne"/>
              </a:rPr>
              <a:t>和</a:t>
            </a:r>
            <a:r>
              <a:rPr lang="en-US" altLang="zh-CN" b="0" i="0" u="none" strike="noStrike" dirty="0">
                <a:solidFill>
                  <a:srgbClr val="374151"/>
                </a:solidFill>
                <a:effectLst/>
                <a:latin typeface="Söhne"/>
              </a:rPr>
              <a:t>0.1 &lt; </a:t>
            </a:r>
            <a:r>
              <a:rPr lang="en-US" b="0" i="0" u="none" strike="noStrike" dirty="0">
                <a:solidFill>
                  <a:srgbClr val="374151"/>
                </a:solidFill>
                <a:effectLst/>
                <a:latin typeface="Söhne"/>
              </a:rPr>
              <a:t>y &lt; 0.9</a:t>
            </a:r>
            <a:r>
              <a:rPr lang="zh-CN" altLang="en-US" b="0" i="0" u="none" strike="noStrike" dirty="0">
                <a:solidFill>
                  <a:srgbClr val="374151"/>
                </a:solidFill>
                <a:effectLst/>
                <a:latin typeface="Söhne"/>
              </a:rPr>
              <a:t>非弹度范围内做了积分。图中的黑线对应于</a:t>
            </a:r>
            <a:r>
              <a:rPr lang="en-US" b="0" i="0" u="none" strike="noStrike" dirty="0">
                <a:solidFill>
                  <a:srgbClr val="374151"/>
                </a:solidFill>
                <a:effectLst/>
                <a:latin typeface="Söhne"/>
              </a:rPr>
              <a:t>Pythia</a:t>
            </a:r>
            <a:r>
              <a:rPr lang="zh-CN" altLang="en-US" b="0" i="0" u="none" strike="noStrike" dirty="0">
                <a:solidFill>
                  <a:srgbClr val="374151"/>
                </a:solidFill>
                <a:effectLst/>
                <a:latin typeface="Söhne"/>
              </a:rPr>
              <a:t>模拟结果，而红线是重求和的数值结果。红色带对应硬尺度 </a:t>
            </a:r>
            <a:r>
              <a:rPr lang="el-GR" b="0" i="0" u="none" strike="noStrike" dirty="0">
                <a:solidFill>
                  <a:srgbClr val="374151"/>
                </a:solidFill>
                <a:effectLst/>
                <a:latin typeface="Söhne"/>
              </a:rPr>
              <a:t>μ</a:t>
            </a:r>
            <a:r>
              <a:rPr lang="en-US" b="0" i="0" u="none" strike="noStrike" dirty="0">
                <a:solidFill>
                  <a:srgbClr val="374151"/>
                </a:solidFill>
                <a:effectLst/>
                <a:latin typeface="Söhne"/>
              </a:rPr>
              <a:t>H </a:t>
            </a:r>
            <a:r>
              <a:rPr lang="zh-CN" altLang="en-US" b="0" i="0" u="none" strike="noStrike" dirty="0">
                <a:solidFill>
                  <a:srgbClr val="374151"/>
                </a:solidFill>
                <a:effectLst/>
                <a:latin typeface="Söhne"/>
              </a:rPr>
              <a:t>在 </a:t>
            </a:r>
            <a:r>
              <a:rPr lang="en-US" b="0" i="0" u="none" strike="noStrike" dirty="0">
                <a:solidFill>
                  <a:srgbClr val="374151"/>
                </a:solidFill>
                <a:effectLst/>
                <a:latin typeface="Söhne"/>
              </a:rPr>
              <a:t>Q/2 </a:t>
            </a:r>
            <a:r>
              <a:rPr lang="zh-CN" altLang="en-US" b="0" i="0" u="none" strike="noStrike" dirty="0">
                <a:solidFill>
                  <a:srgbClr val="374151"/>
                </a:solidFill>
                <a:effectLst/>
                <a:latin typeface="Söhne"/>
              </a:rPr>
              <a:t>和 </a:t>
            </a:r>
            <a:r>
              <a:rPr lang="en-US" altLang="zh-CN" b="0" i="0" u="none" strike="noStrike" dirty="0">
                <a:solidFill>
                  <a:srgbClr val="374151"/>
                </a:solidFill>
                <a:effectLst/>
                <a:latin typeface="Söhne"/>
              </a:rPr>
              <a:t>2</a:t>
            </a:r>
            <a:r>
              <a:rPr lang="en-US" b="0" i="0" u="none" strike="noStrike" dirty="0">
                <a:solidFill>
                  <a:srgbClr val="374151"/>
                </a:solidFill>
                <a:effectLst/>
                <a:latin typeface="Söhne"/>
              </a:rPr>
              <a:t>Q </a:t>
            </a:r>
            <a:r>
              <a:rPr lang="zh-CN" altLang="en-US" b="0" i="0" u="none" strike="noStrike" dirty="0">
                <a:solidFill>
                  <a:srgbClr val="374151"/>
                </a:solidFill>
                <a:effectLst/>
                <a:latin typeface="Söhne"/>
              </a:rPr>
              <a:t>带来的不确定度。显然，只有在小的 </a:t>
            </a:r>
            <a:r>
              <a:rPr lang="el-GR" b="0" i="0" u="none" strike="noStrike" dirty="0" err="1">
                <a:solidFill>
                  <a:srgbClr val="374151"/>
                </a:solidFill>
                <a:effectLst/>
                <a:latin typeface="Söhne"/>
              </a:rPr>
              <a:t>δϕ</a:t>
            </a:r>
            <a:r>
              <a:rPr lang="el-GR" b="0" i="0" u="none" strike="noStrike" dirty="0">
                <a:solidFill>
                  <a:srgbClr val="374151"/>
                </a:solidFill>
                <a:effectLst/>
                <a:latin typeface="Söhne"/>
              </a:rPr>
              <a:t> </a:t>
            </a:r>
            <a:r>
              <a:rPr lang="zh-CN" altLang="en-US" b="0" i="0" u="none" strike="noStrike" dirty="0">
                <a:solidFill>
                  <a:srgbClr val="374151"/>
                </a:solidFill>
                <a:effectLst/>
                <a:latin typeface="Söhne"/>
              </a:rPr>
              <a:t>极限下才有轻微影响，并且在包含 </a:t>
            </a:r>
            <a:r>
              <a:rPr lang="en-US" b="0" i="0" u="none" strike="noStrike" dirty="0">
                <a:solidFill>
                  <a:srgbClr val="374151"/>
                </a:solidFill>
                <a:effectLst/>
                <a:latin typeface="Söhne"/>
              </a:rPr>
              <a:t>N3LL </a:t>
            </a:r>
            <a:r>
              <a:rPr lang="zh-CN" altLang="en-US" b="0" i="0" u="none" strike="noStrike" dirty="0">
                <a:solidFill>
                  <a:srgbClr val="374151"/>
                </a:solidFill>
                <a:effectLst/>
                <a:latin typeface="Söhne"/>
              </a:rPr>
              <a:t>重新求和后，尺度不确定性可以进一步抑制。通过这个分析，我们看到在 </a:t>
            </a:r>
            <a:r>
              <a:rPr lang="el-GR" b="0" i="0" u="none" strike="noStrike" dirty="0" err="1">
                <a:solidFill>
                  <a:srgbClr val="374151"/>
                </a:solidFill>
                <a:effectLst/>
                <a:latin typeface="Söhne"/>
              </a:rPr>
              <a:t>δϕ</a:t>
            </a:r>
            <a:r>
              <a:rPr lang="el-GR" b="0" i="0" u="none" strike="noStrike" dirty="0">
                <a:solidFill>
                  <a:srgbClr val="374151"/>
                </a:solidFill>
                <a:effectLst/>
                <a:latin typeface="Söhne"/>
              </a:rPr>
              <a:t> &lt; 0.3 </a:t>
            </a:r>
            <a:r>
              <a:rPr lang="zh-CN" altLang="en-US" b="0" i="0" u="none" strike="noStrike" dirty="0">
                <a:solidFill>
                  <a:srgbClr val="374151"/>
                </a:solidFill>
                <a:effectLst/>
                <a:latin typeface="Söhne"/>
              </a:rPr>
              <a:t>的区域，我们的数值结果与</a:t>
            </a:r>
            <a:r>
              <a:rPr lang="en-US" b="0" i="0" u="none" strike="noStrike" dirty="0">
                <a:solidFill>
                  <a:srgbClr val="374151"/>
                </a:solidFill>
                <a:effectLst/>
                <a:latin typeface="Söhne"/>
              </a:rPr>
              <a:t>Pythia</a:t>
            </a:r>
            <a:r>
              <a:rPr lang="zh-CN" altLang="en-US" b="0" i="0" u="none" strike="noStrike" dirty="0">
                <a:solidFill>
                  <a:srgbClr val="374151"/>
                </a:solidFill>
                <a:effectLst/>
                <a:latin typeface="Söhne"/>
              </a:rPr>
              <a:t>模拟</a:t>
            </a:r>
            <a:r>
              <a:rPr lang="zh-CN" altLang="en-CN" b="0" i="0" u="none" strike="noStrike" dirty="0">
                <a:solidFill>
                  <a:srgbClr val="374151"/>
                </a:solidFill>
                <a:effectLst/>
                <a:latin typeface="Söhne"/>
              </a:rPr>
              <a:t>吻合得</a:t>
            </a:r>
            <a:r>
              <a:rPr lang="zh-CN" altLang="en-US" b="0" i="0" u="none" strike="noStrike" dirty="0">
                <a:solidFill>
                  <a:srgbClr val="374151"/>
                </a:solidFill>
                <a:effectLst/>
                <a:latin typeface="Söhne"/>
              </a:rPr>
              <a:t>很好。</a:t>
            </a:r>
            <a:endParaRPr lang="en-CN" dirty="0"/>
          </a:p>
          <a:p>
            <a:endParaRPr lang="en-CN" dirty="0"/>
          </a:p>
        </p:txBody>
      </p:sp>
    </p:spTree>
    <p:extLst>
      <p:ext uri="{BB962C8B-B14F-4D97-AF65-F5344CB8AC3E}">
        <p14:creationId xmlns:p14="http://schemas.microsoft.com/office/powerpoint/2010/main" val="912119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0" i="0" u="none" strike="noStrike" dirty="0">
              <a:solidFill>
                <a:srgbClr val="374151"/>
              </a:solidFill>
              <a:effectLst/>
              <a:latin typeface="Söhne"/>
            </a:endParaRPr>
          </a:p>
          <a:p>
            <a:r>
              <a:rPr lang="zh-CN" altLang="en-US" b="0" i="0" u="none" strike="noStrike" dirty="0">
                <a:solidFill>
                  <a:srgbClr val="374151"/>
                </a:solidFill>
                <a:effectLst/>
                <a:latin typeface="Söhne"/>
              </a:rPr>
              <a:t>我们的工作专注在喷注结构精确计算和因子化。</a:t>
            </a:r>
            <a:endParaRPr lang="en-US" altLang="zh-CN" b="0" i="0" u="none" strike="noStrike" dirty="0">
              <a:solidFill>
                <a:srgbClr val="374151"/>
              </a:solidFill>
              <a:effectLst/>
              <a:latin typeface="Söhne"/>
            </a:endParaRPr>
          </a:p>
          <a:p>
            <a:r>
              <a:rPr lang="zh-CN" altLang="en-US" b="0" i="0" u="none" strike="noStrike" dirty="0">
                <a:solidFill>
                  <a:srgbClr val="374151"/>
                </a:solidFill>
                <a:effectLst/>
                <a:latin typeface="Söhne"/>
              </a:rPr>
              <a:t>我们提出一种新的观测量：轻子喷注对的方位角关联，并用反冲无关喷注来测量</a:t>
            </a:r>
            <a:r>
              <a:rPr lang="en-US" altLang="zh-CN" b="0" i="0" u="none" strike="noStrike" dirty="0">
                <a:solidFill>
                  <a:srgbClr val="374151"/>
                </a:solidFill>
                <a:effectLst/>
                <a:latin typeface="Söhne"/>
              </a:rPr>
              <a:t>TMDPDF</a:t>
            </a:r>
            <a:r>
              <a:rPr lang="zh-CN" altLang="en-US" b="0" i="0" u="none" strike="noStrike" dirty="0">
                <a:solidFill>
                  <a:srgbClr val="374151"/>
                </a:solidFill>
                <a:effectLst/>
                <a:latin typeface="Söhne"/>
              </a:rPr>
              <a:t>，推导了因子化公式和重整化群方程，得到了</a:t>
            </a:r>
            <a:r>
              <a:rPr lang="zh-CN" altLang="en-CN" b="0" i="0" u="none" strike="noStrike" dirty="0">
                <a:solidFill>
                  <a:srgbClr val="374151"/>
                </a:solidFill>
                <a:effectLst/>
                <a:latin typeface="Söhne"/>
              </a:rPr>
              <a:t>对应数值结果</a:t>
            </a:r>
            <a:r>
              <a:rPr lang="zh-CN" altLang="en-US" b="0" i="0" u="none" strike="noStrike" dirty="0">
                <a:solidFill>
                  <a:srgbClr val="374151"/>
                </a:solidFill>
                <a:effectLst/>
                <a:latin typeface="Söhne"/>
              </a:rPr>
              <a:t>。</a:t>
            </a:r>
            <a:endParaRPr lang="en-US" altLang="zh-CN" b="0" i="0" u="none" strike="noStrike" dirty="0">
              <a:solidFill>
                <a:srgbClr val="374151"/>
              </a:solidFill>
              <a:effectLst/>
              <a:latin typeface="Söhne"/>
            </a:endParaRPr>
          </a:p>
          <a:p>
            <a:pPr marL="0" marR="0" lvl="0" indent="0" algn="l" defTabSz="457200" rtl="0" eaLnBrk="0" fontAlgn="base" latinLnBrk="0" hangingPunct="0">
              <a:lnSpc>
                <a:spcPct val="118000"/>
              </a:lnSpc>
              <a:spcBef>
                <a:spcPct val="30000"/>
              </a:spcBef>
              <a:spcAft>
                <a:spcPct val="0"/>
              </a:spcAft>
              <a:buClrTx/>
              <a:buSzTx/>
              <a:buFontTx/>
              <a:buNone/>
              <a:tabLst/>
              <a:defRPr/>
            </a:pPr>
            <a:r>
              <a:rPr lang="zh-CN" altLang="en-US" b="0" i="0" u="none" strike="noStrike" dirty="0">
                <a:solidFill>
                  <a:srgbClr val="374151"/>
                </a:solidFill>
                <a:effectLst/>
                <a:latin typeface="Söhne"/>
              </a:rPr>
              <a:t>我们发现最主要的核效应修正来自于初态的贡献，末态的核效应</a:t>
            </a:r>
            <a:r>
              <a:rPr lang="zh-CN" altLang="en-CN" b="0" i="0" u="none" strike="noStrike" dirty="0">
                <a:solidFill>
                  <a:srgbClr val="374151"/>
                </a:solidFill>
                <a:effectLst/>
                <a:latin typeface="Söhne"/>
              </a:rPr>
              <a:t>贡献</a:t>
            </a:r>
            <a:r>
              <a:rPr lang="zh-CN" altLang="en-US" b="0" i="0" u="none" strike="noStrike" dirty="0">
                <a:solidFill>
                  <a:srgbClr val="374151"/>
                </a:solidFill>
                <a:effectLst/>
                <a:latin typeface="Söhne"/>
              </a:rPr>
              <a:t>相对</a:t>
            </a:r>
            <a:r>
              <a:rPr lang="zh-CN" altLang="en-CN" b="0" i="0" u="none" strike="noStrike" dirty="0">
                <a:solidFill>
                  <a:srgbClr val="374151"/>
                </a:solidFill>
                <a:effectLst/>
                <a:latin typeface="Söhne"/>
              </a:rPr>
              <a:t>较小</a:t>
            </a:r>
            <a:r>
              <a:rPr lang="zh-CN" altLang="en-US" b="0" i="0" u="none" strike="noStrike" dirty="0">
                <a:solidFill>
                  <a:srgbClr val="374151"/>
                </a:solidFill>
                <a:effectLst/>
                <a:latin typeface="Söhne"/>
              </a:rPr>
              <a:t>，从而可以作为</a:t>
            </a:r>
            <a:r>
              <a:rPr lang="en-US" b="0" i="0" u="none" strike="noStrike" dirty="0" err="1">
                <a:solidFill>
                  <a:srgbClr val="374151"/>
                </a:solidFill>
                <a:effectLst/>
                <a:latin typeface="Söhne"/>
              </a:rPr>
              <a:t>nTMD</a:t>
            </a:r>
            <a:r>
              <a:rPr lang="en-US" b="0" i="0" u="none" strike="noStrike" dirty="0">
                <a:solidFill>
                  <a:srgbClr val="374151"/>
                </a:solidFill>
                <a:effectLst/>
                <a:latin typeface="Söhne"/>
              </a:rPr>
              <a:t> PDF </a:t>
            </a:r>
            <a:r>
              <a:rPr lang="zh-CN" altLang="en-US" b="0" i="0" u="none" strike="noStrike" dirty="0">
                <a:solidFill>
                  <a:srgbClr val="374151"/>
                </a:solidFill>
                <a:effectLst/>
                <a:latin typeface="Söhne"/>
              </a:rPr>
              <a:t>的干净探针。</a:t>
            </a:r>
            <a:endParaRPr lang="en-US" altLang="zh-CN" b="0" i="0" u="none" strike="noStrike" dirty="0">
              <a:solidFill>
                <a:srgbClr val="374151"/>
              </a:solidFill>
              <a:effectLst/>
              <a:latin typeface="Söhne"/>
            </a:endParaRPr>
          </a:p>
          <a:p>
            <a:r>
              <a:rPr lang="zh-CN" altLang="en-US" b="0" i="0" u="none" strike="noStrike" dirty="0">
                <a:solidFill>
                  <a:srgbClr val="374151"/>
                </a:solidFill>
                <a:effectLst/>
                <a:latin typeface="Söhne"/>
              </a:rPr>
              <a:t>我们的工作为</a:t>
            </a:r>
            <a:r>
              <a:rPr lang="en-US" altLang="zh-CN" b="0" i="0" u="none" strike="noStrike" dirty="0">
                <a:solidFill>
                  <a:srgbClr val="374151"/>
                </a:solidFill>
                <a:effectLst/>
                <a:latin typeface="Söhne"/>
              </a:rPr>
              <a:t>EIC</a:t>
            </a:r>
            <a:r>
              <a:rPr lang="zh-CN" altLang="en-US" b="0" i="0" u="none" strike="noStrike" dirty="0">
                <a:solidFill>
                  <a:srgbClr val="374151"/>
                </a:solidFill>
                <a:effectLst/>
                <a:latin typeface="Söhne"/>
              </a:rPr>
              <a:t>未来的实验奠定了基础，可以更全面地了解核子和核内部夸克胶子的结构。</a:t>
            </a:r>
            <a:endParaRPr lang="en-US" altLang="zh-CN" b="0" i="0" u="none" strike="noStrike" dirty="0">
              <a:solidFill>
                <a:srgbClr val="374151"/>
              </a:solidFill>
              <a:effectLst/>
              <a:latin typeface="Söhne"/>
            </a:endParaRPr>
          </a:p>
          <a:p>
            <a:endParaRPr lang="en-US" altLang="zh-CN" b="0" i="0" u="none" strike="noStrike" dirty="0">
              <a:solidFill>
                <a:srgbClr val="374151"/>
              </a:solidFill>
              <a:effectLst/>
              <a:latin typeface="Söhne"/>
            </a:endParaRPr>
          </a:p>
          <a:p>
            <a:r>
              <a:rPr lang="zh-CN" altLang="en-US" b="0" i="0" u="none" strike="noStrike" dirty="0">
                <a:solidFill>
                  <a:srgbClr val="374151"/>
                </a:solidFill>
                <a:effectLst/>
                <a:latin typeface="Söhne"/>
              </a:rPr>
              <a:t>我们的工作对发展新的探测</a:t>
            </a:r>
            <a:r>
              <a:rPr lang="en-US" altLang="zh-CN" b="0" i="0" u="none" strike="noStrike" dirty="0">
                <a:solidFill>
                  <a:srgbClr val="374151"/>
                </a:solidFill>
                <a:effectLst/>
                <a:latin typeface="Söhne"/>
              </a:rPr>
              <a:t>e-A</a:t>
            </a:r>
            <a:r>
              <a:rPr lang="zh-CN" altLang="en-US" b="0" i="0" u="none" strike="noStrike" dirty="0">
                <a:solidFill>
                  <a:srgbClr val="374151"/>
                </a:solidFill>
                <a:effectLst/>
                <a:latin typeface="Söhne"/>
              </a:rPr>
              <a:t>办法具有重要意义，为测量</a:t>
            </a:r>
            <a:r>
              <a:rPr lang="en-US" altLang="zh-CN" b="0" i="0" u="none" strike="noStrike" dirty="0" err="1">
                <a:solidFill>
                  <a:srgbClr val="374151"/>
                </a:solidFill>
                <a:effectLst/>
                <a:latin typeface="Söhne"/>
              </a:rPr>
              <a:t>nTMD</a:t>
            </a:r>
            <a:r>
              <a:rPr lang="zh-CN" altLang="en-US" b="0" i="0" u="none" strike="noStrike" dirty="0">
                <a:solidFill>
                  <a:srgbClr val="374151"/>
                </a:solidFill>
                <a:effectLst/>
                <a:latin typeface="Söhne"/>
              </a:rPr>
              <a:t>提供了一个强大的框架。</a:t>
            </a:r>
            <a:endParaRPr lang="en-US" altLang="zh-CN" b="0" i="0" u="none" strike="noStrike" dirty="0">
              <a:solidFill>
                <a:srgbClr val="374151"/>
              </a:solidFill>
              <a:effectLst/>
              <a:latin typeface="Söhne"/>
            </a:endParaRPr>
          </a:p>
          <a:p>
            <a:endParaRPr lang="en-US" altLang="zh-CN" b="0" i="0" u="none" strike="noStrike" dirty="0">
              <a:solidFill>
                <a:srgbClr val="374151"/>
              </a:solidFill>
              <a:effectLst/>
              <a:latin typeface="Söhne"/>
            </a:endParaRPr>
          </a:p>
          <a:p>
            <a:endParaRPr lang="en-US" altLang="zh-CN" b="0" i="0" u="none" strike="noStrike" dirty="0">
              <a:solidFill>
                <a:srgbClr val="374151"/>
              </a:solidFill>
              <a:effectLst/>
              <a:latin typeface="Söhne"/>
            </a:endParaRPr>
          </a:p>
          <a:p>
            <a:r>
              <a:rPr lang="zh-CN" altLang="en-US" b="0" i="0" u="none" strike="noStrike" dirty="0">
                <a:solidFill>
                  <a:srgbClr val="374151"/>
                </a:solidFill>
                <a:effectLst/>
                <a:latin typeface="Söhne"/>
              </a:rPr>
              <a:t>在这项研究中，我们专注于电子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质子（</a:t>
            </a:r>
            <a:r>
              <a:rPr lang="en-US" b="0" i="0" u="none" strike="noStrike" dirty="0">
                <a:solidFill>
                  <a:srgbClr val="374151"/>
                </a:solidFill>
                <a:effectLst/>
                <a:latin typeface="Söhne"/>
              </a:rPr>
              <a:t>e-p）</a:t>
            </a:r>
            <a:r>
              <a:rPr lang="zh-CN" altLang="en-US" b="0" i="0" u="none" strike="noStrike" dirty="0">
                <a:solidFill>
                  <a:srgbClr val="374151"/>
                </a:solidFill>
                <a:effectLst/>
                <a:latin typeface="Söhne"/>
              </a:rPr>
              <a:t>和电子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核（</a:t>
            </a:r>
            <a:r>
              <a:rPr lang="en-US" b="0" i="0" u="none" strike="noStrike" dirty="0">
                <a:solidFill>
                  <a:srgbClr val="374151"/>
                </a:solidFill>
                <a:effectLst/>
                <a:latin typeface="Söhne"/>
              </a:rPr>
              <a:t>e-A）</a:t>
            </a:r>
            <a:r>
              <a:rPr lang="zh-CN" altLang="en-US" b="0" i="0" u="none" strike="noStrike" dirty="0">
                <a:solidFill>
                  <a:srgbClr val="374151"/>
                </a:solidFill>
                <a:effectLst/>
                <a:latin typeface="Söhne"/>
              </a:rPr>
              <a:t>碰撞中的轻子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喷流关联。利用软共线有效场论（</a:t>
            </a:r>
            <a:r>
              <a:rPr lang="en-US" b="0" i="0" u="none" strike="noStrike" dirty="0">
                <a:solidFill>
                  <a:srgbClr val="374151"/>
                </a:solidFill>
                <a:effectLst/>
                <a:latin typeface="Söhne"/>
              </a:rPr>
              <a:t>SCET），</a:t>
            </a:r>
            <a:r>
              <a:rPr lang="zh-CN" altLang="en-US" b="0" i="0" u="none" strike="noStrike" dirty="0">
                <a:solidFill>
                  <a:srgbClr val="374151"/>
                </a:solidFill>
                <a:effectLst/>
                <a:latin typeface="Söhne"/>
              </a:rPr>
              <a:t>我们推导出一个专为这些碰撞中背对背轻子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喷流构型量身定制的分解定理。创新之处在于我们采用了一个无反冲的喷流轴，取代了先前研究中使用的标准喷流轴。这一变化使得分解和重新求和公式更为简单，并使我们能够对轻子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喷流方位分布进行高精度的全阶重新求和。我们展示了我们的方法提高了摄动精度水平，同时减轻了与标准喷流轴分析中的冗余软因子和</a:t>
            </a:r>
            <a:r>
              <a:rPr lang="en-US" b="0" i="0" u="none" strike="noStrike" dirty="0">
                <a:solidFill>
                  <a:srgbClr val="374151"/>
                </a:solidFill>
                <a:effectLst/>
                <a:latin typeface="Söhne"/>
              </a:rPr>
              <a:t>NGLs</a:t>
            </a:r>
            <a:r>
              <a:rPr lang="zh-CN" altLang="en-US" b="0" i="0" u="none" strike="noStrike" dirty="0">
                <a:solidFill>
                  <a:srgbClr val="374151"/>
                </a:solidFill>
                <a:effectLst/>
                <a:latin typeface="Söhne"/>
              </a:rPr>
              <a:t>重新求和相关的复杂性。我们的方法作为</a:t>
            </a:r>
            <a:r>
              <a:rPr lang="en-US" b="0" i="0" u="none" strike="noStrike" dirty="0">
                <a:solidFill>
                  <a:srgbClr val="374151"/>
                </a:solidFill>
                <a:effectLst/>
                <a:latin typeface="Söhne"/>
              </a:rPr>
              <a:t>SIDIS</a:t>
            </a:r>
            <a:r>
              <a:rPr lang="zh-CN" altLang="en-US" b="0" i="0" u="none" strike="noStrike" dirty="0">
                <a:solidFill>
                  <a:srgbClr val="374151"/>
                </a:solidFill>
                <a:effectLst/>
                <a:latin typeface="Söhne"/>
              </a:rPr>
              <a:t>研究的补充，为进行</a:t>
            </a:r>
            <a:r>
              <a:rPr lang="en-US" b="0" i="0" u="none" strike="noStrike" dirty="0">
                <a:solidFill>
                  <a:srgbClr val="374151"/>
                </a:solidFill>
                <a:effectLst/>
                <a:latin typeface="Söhne"/>
              </a:rPr>
              <a:t>TMD PDFs</a:t>
            </a:r>
            <a:r>
              <a:rPr lang="zh-CN" altLang="en-US" b="0" i="0" u="none" strike="noStrike" dirty="0">
                <a:solidFill>
                  <a:srgbClr val="374151"/>
                </a:solidFill>
                <a:effectLst/>
                <a:latin typeface="Söhne"/>
              </a:rPr>
              <a:t>的全球分析提供了一条替代路径。这具有明显的优势，特别是在简化的分解公式和增强的摄动重新求和精度方面。在电子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核碰撞的背景下，我们讨论了我们的方法在解开核环境中的</a:t>
            </a:r>
            <a:r>
              <a:rPr lang="en-US" b="0" i="0" u="none" strike="noStrike" dirty="0" err="1">
                <a:solidFill>
                  <a:srgbClr val="374151"/>
                </a:solidFill>
                <a:effectLst/>
                <a:latin typeface="Söhne"/>
              </a:rPr>
              <a:t>nTMDs</a:t>
            </a:r>
            <a:r>
              <a:rPr lang="zh-CN" altLang="en-US" b="0" i="0" u="none" strike="noStrike" dirty="0">
                <a:solidFill>
                  <a:srgbClr val="374151"/>
                </a:solidFill>
                <a:effectLst/>
                <a:latin typeface="Söhne"/>
              </a:rPr>
              <a:t>的固有非摄动贡献和动力学介质效应方面的效用。具体而言，我们认为无反冲的喷流轴在这些碰撞中特别有用，因为它可以抑制底层事件的背景。我们的工作为未来在</a:t>
            </a:r>
            <a:r>
              <a:rPr lang="en-US" b="0" i="0" u="none" strike="noStrike" dirty="0">
                <a:solidFill>
                  <a:srgbClr val="374151"/>
                </a:solidFill>
                <a:effectLst/>
                <a:latin typeface="Söhne"/>
              </a:rPr>
              <a:t>EIC</a:t>
            </a:r>
            <a:r>
              <a:rPr lang="zh-CN" altLang="en-US" b="0" i="0" u="none" strike="noStrike" dirty="0">
                <a:solidFill>
                  <a:srgbClr val="374151"/>
                </a:solidFill>
                <a:effectLst/>
                <a:latin typeface="Söhne"/>
              </a:rPr>
              <a:t>进行的实验奠定了基础，旨在提供对核子和核的内在夸克</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胶子结构更全面的理解。此外，我们的发现对于在电子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核碰撞中开发新的探测手段，提供了测量</a:t>
            </a:r>
            <a:r>
              <a:rPr lang="en-US" b="0" i="0" u="none" strike="noStrike" dirty="0" err="1">
                <a:solidFill>
                  <a:srgbClr val="374151"/>
                </a:solidFill>
                <a:effectLst/>
                <a:latin typeface="Söhne"/>
              </a:rPr>
              <a:t>nTMDs</a:t>
            </a:r>
            <a:r>
              <a:rPr lang="zh-CN" altLang="en-US" b="0" i="0" u="none" strike="noStrike" dirty="0">
                <a:solidFill>
                  <a:srgbClr val="374151"/>
                </a:solidFill>
                <a:effectLst/>
                <a:latin typeface="Söhne"/>
              </a:rPr>
              <a:t>的坚实框架，具有重要的意义。</a:t>
            </a:r>
            <a:endParaRPr lang="en-CN" dirty="0"/>
          </a:p>
        </p:txBody>
      </p:sp>
    </p:spTree>
    <p:extLst>
      <p:ext uri="{BB962C8B-B14F-4D97-AF65-F5344CB8AC3E}">
        <p14:creationId xmlns:p14="http://schemas.microsoft.com/office/powerpoint/2010/main" val="1372971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0" i="0" u="none" strike="noStrike" dirty="0">
              <a:solidFill>
                <a:srgbClr val="374151"/>
              </a:solidFill>
              <a:effectLst/>
              <a:latin typeface="Söhne"/>
            </a:endParaRPr>
          </a:p>
          <a:p>
            <a:r>
              <a:rPr lang="zh-CN" altLang="en-US" b="0" i="0" u="none" strike="noStrike" dirty="0">
                <a:solidFill>
                  <a:srgbClr val="374151"/>
                </a:solidFill>
                <a:effectLst/>
                <a:latin typeface="Söhne"/>
              </a:rPr>
              <a:t>我们的工作专注在喷注结构精确计算和因子化。</a:t>
            </a:r>
            <a:endParaRPr lang="en-US" altLang="zh-CN" b="0" i="0" u="none" strike="noStrike" dirty="0">
              <a:solidFill>
                <a:srgbClr val="374151"/>
              </a:solidFill>
              <a:effectLst/>
              <a:latin typeface="Söhne"/>
            </a:endParaRPr>
          </a:p>
          <a:p>
            <a:r>
              <a:rPr lang="zh-CN" altLang="en-US" b="0" i="0" u="none" strike="noStrike" dirty="0">
                <a:solidFill>
                  <a:srgbClr val="374151"/>
                </a:solidFill>
                <a:effectLst/>
                <a:latin typeface="Söhne"/>
              </a:rPr>
              <a:t>我们提出一种新的观测量：轻子喷注对的方位角关联，并用反冲无关喷注来测量</a:t>
            </a:r>
            <a:r>
              <a:rPr lang="en-US" altLang="zh-CN" b="0" i="0" u="none" strike="noStrike" dirty="0">
                <a:solidFill>
                  <a:srgbClr val="374151"/>
                </a:solidFill>
                <a:effectLst/>
                <a:latin typeface="Söhne"/>
              </a:rPr>
              <a:t>TMDPDF</a:t>
            </a:r>
            <a:r>
              <a:rPr lang="zh-CN" altLang="en-US" b="0" i="0" u="none" strike="noStrike" dirty="0">
                <a:solidFill>
                  <a:srgbClr val="374151"/>
                </a:solidFill>
                <a:effectLst/>
                <a:latin typeface="Söhne"/>
              </a:rPr>
              <a:t>，推导了因子化公式和重整化群方程，得到了</a:t>
            </a:r>
            <a:r>
              <a:rPr lang="zh-CN" altLang="en-CN" b="0" i="0" u="none" strike="noStrike" dirty="0">
                <a:solidFill>
                  <a:srgbClr val="374151"/>
                </a:solidFill>
                <a:effectLst/>
                <a:latin typeface="Söhne"/>
              </a:rPr>
              <a:t>对应数值结果</a:t>
            </a:r>
            <a:r>
              <a:rPr lang="zh-CN" altLang="en-US" b="0" i="0" u="none" strike="noStrike" dirty="0">
                <a:solidFill>
                  <a:srgbClr val="374151"/>
                </a:solidFill>
                <a:effectLst/>
                <a:latin typeface="Söhne"/>
              </a:rPr>
              <a:t>。</a:t>
            </a:r>
            <a:endParaRPr lang="en-US" altLang="zh-CN" b="0" i="0" u="none" strike="noStrike" dirty="0">
              <a:solidFill>
                <a:srgbClr val="374151"/>
              </a:solidFill>
              <a:effectLst/>
              <a:latin typeface="Söhne"/>
            </a:endParaRPr>
          </a:p>
          <a:p>
            <a:pPr marL="0" marR="0" lvl="0" indent="0" algn="l" defTabSz="457200" rtl="0" eaLnBrk="0" fontAlgn="base" latinLnBrk="0" hangingPunct="0">
              <a:lnSpc>
                <a:spcPct val="118000"/>
              </a:lnSpc>
              <a:spcBef>
                <a:spcPct val="30000"/>
              </a:spcBef>
              <a:spcAft>
                <a:spcPct val="0"/>
              </a:spcAft>
              <a:buClrTx/>
              <a:buSzTx/>
              <a:buFontTx/>
              <a:buNone/>
              <a:tabLst/>
              <a:defRPr/>
            </a:pPr>
            <a:r>
              <a:rPr lang="zh-CN" altLang="en-US" b="0" i="0" u="none" strike="noStrike" dirty="0">
                <a:solidFill>
                  <a:srgbClr val="374151"/>
                </a:solidFill>
                <a:effectLst/>
                <a:latin typeface="Söhne"/>
              </a:rPr>
              <a:t>我们发现最主要的核效应修正来自于初态的贡献，末态的核效应</a:t>
            </a:r>
            <a:r>
              <a:rPr lang="zh-CN" altLang="en-CN" b="0" i="0" u="none" strike="noStrike" dirty="0">
                <a:solidFill>
                  <a:srgbClr val="374151"/>
                </a:solidFill>
                <a:effectLst/>
                <a:latin typeface="Söhne"/>
              </a:rPr>
              <a:t>贡献</a:t>
            </a:r>
            <a:r>
              <a:rPr lang="zh-CN" altLang="en-US" b="0" i="0" u="none" strike="noStrike" dirty="0">
                <a:solidFill>
                  <a:srgbClr val="374151"/>
                </a:solidFill>
                <a:effectLst/>
                <a:latin typeface="Söhne"/>
              </a:rPr>
              <a:t>相对</a:t>
            </a:r>
            <a:r>
              <a:rPr lang="zh-CN" altLang="en-CN" b="0" i="0" u="none" strike="noStrike" dirty="0">
                <a:solidFill>
                  <a:srgbClr val="374151"/>
                </a:solidFill>
                <a:effectLst/>
                <a:latin typeface="Söhne"/>
              </a:rPr>
              <a:t>较小</a:t>
            </a:r>
            <a:r>
              <a:rPr lang="zh-CN" altLang="en-US" b="0" i="0" u="none" strike="noStrike" dirty="0">
                <a:solidFill>
                  <a:srgbClr val="374151"/>
                </a:solidFill>
                <a:effectLst/>
                <a:latin typeface="Söhne"/>
              </a:rPr>
              <a:t>，从而可以作为</a:t>
            </a:r>
            <a:r>
              <a:rPr lang="en-US" b="0" i="0" u="none" strike="noStrike" dirty="0" err="1">
                <a:solidFill>
                  <a:srgbClr val="374151"/>
                </a:solidFill>
                <a:effectLst/>
                <a:latin typeface="Söhne"/>
              </a:rPr>
              <a:t>nTMD</a:t>
            </a:r>
            <a:r>
              <a:rPr lang="en-US" b="0" i="0" u="none" strike="noStrike" dirty="0">
                <a:solidFill>
                  <a:srgbClr val="374151"/>
                </a:solidFill>
                <a:effectLst/>
                <a:latin typeface="Söhne"/>
              </a:rPr>
              <a:t> PDF </a:t>
            </a:r>
            <a:r>
              <a:rPr lang="zh-CN" altLang="en-US" b="0" i="0" u="none" strike="noStrike" dirty="0">
                <a:solidFill>
                  <a:srgbClr val="374151"/>
                </a:solidFill>
                <a:effectLst/>
                <a:latin typeface="Söhne"/>
              </a:rPr>
              <a:t>的干净探针。</a:t>
            </a:r>
            <a:endParaRPr lang="en-US" altLang="zh-CN" b="0" i="0" u="none" strike="noStrike" dirty="0">
              <a:solidFill>
                <a:srgbClr val="374151"/>
              </a:solidFill>
              <a:effectLst/>
              <a:latin typeface="Söhne"/>
            </a:endParaRPr>
          </a:p>
          <a:p>
            <a:r>
              <a:rPr lang="zh-CN" altLang="en-US" b="0" i="0" u="none" strike="noStrike" dirty="0">
                <a:solidFill>
                  <a:srgbClr val="374151"/>
                </a:solidFill>
                <a:effectLst/>
                <a:latin typeface="Söhne"/>
              </a:rPr>
              <a:t>我们的工作为</a:t>
            </a:r>
            <a:r>
              <a:rPr lang="en-US" altLang="zh-CN" b="0" i="0" u="none" strike="noStrike" dirty="0">
                <a:solidFill>
                  <a:srgbClr val="374151"/>
                </a:solidFill>
                <a:effectLst/>
                <a:latin typeface="Söhne"/>
              </a:rPr>
              <a:t>EIC</a:t>
            </a:r>
            <a:r>
              <a:rPr lang="zh-CN" altLang="en-US" b="0" i="0" u="none" strike="noStrike" dirty="0">
                <a:solidFill>
                  <a:srgbClr val="374151"/>
                </a:solidFill>
                <a:effectLst/>
                <a:latin typeface="Söhne"/>
              </a:rPr>
              <a:t>未来的实验奠定了基础，可以更全面地了解核子和核内部夸克胶子的结构。</a:t>
            </a:r>
            <a:endParaRPr lang="en-US" altLang="zh-CN" b="0" i="0" u="none" strike="noStrike" dirty="0">
              <a:solidFill>
                <a:srgbClr val="374151"/>
              </a:solidFill>
              <a:effectLst/>
              <a:latin typeface="Söhne"/>
            </a:endParaRPr>
          </a:p>
          <a:p>
            <a:endParaRPr lang="en-US" altLang="zh-CN" b="0" i="0" u="none" strike="noStrike" dirty="0">
              <a:solidFill>
                <a:srgbClr val="374151"/>
              </a:solidFill>
              <a:effectLst/>
              <a:latin typeface="Söhne"/>
            </a:endParaRPr>
          </a:p>
          <a:p>
            <a:r>
              <a:rPr lang="zh-CN" altLang="en-US" b="0" i="0" u="none" strike="noStrike" dirty="0">
                <a:solidFill>
                  <a:srgbClr val="374151"/>
                </a:solidFill>
                <a:effectLst/>
                <a:latin typeface="Söhne"/>
              </a:rPr>
              <a:t>我们的工作对发展新的探测</a:t>
            </a:r>
            <a:r>
              <a:rPr lang="en-US" altLang="zh-CN" b="0" i="0" u="none" strike="noStrike" dirty="0">
                <a:solidFill>
                  <a:srgbClr val="374151"/>
                </a:solidFill>
                <a:effectLst/>
                <a:latin typeface="Söhne"/>
              </a:rPr>
              <a:t>e-A</a:t>
            </a:r>
            <a:r>
              <a:rPr lang="zh-CN" altLang="en-US" b="0" i="0" u="none" strike="noStrike" dirty="0">
                <a:solidFill>
                  <a:srgbClr val="374151"/>
                </a:solidFill>
                <a:effectLst/>
                <a:latin typeface="Söhne"/>
              </a:rPr>
              <a:t>办法具有重要意义，为测量</a:t>
            </a:r>
            <a:r>
              <a:rPr lang="en-US" altLang="zh-CN" b="0" i="0" u="none" strike="noStrike" dirty="0" err="1">
                <a:solidFill>
                  <a:srgbClr val="374151"/>
                </a:solidFill>
                <a:effectLst/>
                <a:latin typeface="Söhne"/>
              </a:rPr>
              <a:t>nTMD</a:t>
            </a:r>
            <a:r>
              <a:rPr lang="zh-CN" altLang="en-US" b="0" i="0" u="none" strike="noStrike" dirty="0">
                <a:solidFill>
                  <a:srgbClr val="374151"/>
                </a:solidFill>
                <a:effectLst/>
                <a:latin typeface="Söhne"/>
              </a:rPr>
              <a:t>提供了一个强大的框架。</a:t>
            </a:r>
            <a:endParaRPr lang="en-US" altLang="zh-CN" b="0" i="0" u="none" strike="noStrike" dirty="0">
              <a:solidFill>
                <a:srgbClr val="374151"/>
              </a:solidFill>
              <a:effectLst/>
              <a:latin typeface="Söhne"/>
            </a:endParaRPr>
          </a:p>
          <a:p>
            <a:endParaRPr lang="en-US" altLang="zh-CN" b="0" i="0" u="none" strike="noStrike" dirty="0">
              <a:solidFill>
                <a:srgbClr val="374151"/>
              </a:solidFill>
              <a:effectLst/>
              <a:latin typeface="Söhne"/>
            </a:endParaRPr>
          </a:p>
          <a:p>
            <a:endParaRPr lang="en-US" altLang="zh-CN" b="0" i="0" u="none" strike="noStrike" dirty="0">
              <a:solidFill>
                <a:srgbClr val="374151"/>
              </a:solidFill>
              <a:effectLst/>
              <a:latin typeface="Söhne"/>
            </a:endParaRPr>
          </a:p>
          <a:p>
            <a:r>
              <a:rPr lang="zh-CN" altLang="en-US" b="0" i="0" u="none" strike="noStrike" dirty="0">
                <a:solidFill>
                  <a:srgbClr val="374151"/>
                </a:solidFill>
                <a:effectLst/>
                <a:latin typeface="Söhne"/>
              </a:rPr>
              <a:t>在这项研究中，我们专注于电子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质子（</a:t>
            </a:r>
            <a:r>
              <a:rPr lang="en-US" b="0" i="0" u="none" strike="noStrike" dirty="0">
                <a:solidFill>
                  <a:srgbClr val="374151"/>
                </a:solidFill>
                <a:effectLst/>
                <a:latin typeface="Söhne"/>
              </a:rPr>
              <a:t>e-p）</a:t>
            </a:r>
            <a:r>
              <a:rPr lang="zh-CN" altLang="en-US" b="0" i="0" u="none" strike="noStrike" dirty="0">
                <a:solidFill>
                  <a:srgbClr val="374151"/>
                </a:solidFill>
                <a:effectLst/>
                <a:latin typeface="Söhne"/>
              </a:rPr>
              <a:t>和电子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核（</a:t>
            </a:r>
            <a:r>
              <a:rPr lang="en-US" b="0" i="0" u="none" strike="noStrike" dirty="0">
                <a:solidFill>
                  <a:srgbClr val="374151"/>
                </a:solidFill>
                <a:effectLst/>
                <a:latin typeface="Söhne"/>
              </a:rPr>
              <a:t>e-A）</a:t>
            </a:r>
            <a:r>
              <a:rPr lang="zh-CN" altLang="en-US" b="0" i="0" u="none" strike="noStrike" dirty="0">
                <a:solidFill>
                  <a:srgbClr val="374151"/>
                </a:solidFill>
                <a:effectLst/>
                <a:latin typeface="Söhne"/>
              </a:rPr>
              <a:t>碰撞中的轻子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喷流关联。利用软共线有效场论（</a:t>
            </a:r>
            <a:r>
              <a:rPr lang="en-US" b="0" i="0" u="none" strike="noStrike" dirty="0">
                <a:solidFill>
                  <a:srgbClr val="374151"/>
                </a:solidFill>
                <a:effectLst/>
                <a:latin typeface="Söhne"/>
              </a:rPr>
              <a:t>SCET），</a:t>
            </a:r>
            <a:r>
              <a:rPr lang="zh-CN" altLang="en-US" b="0" i="0" u="none" strike="noStrike" dirty="0">
                <a:solidFill>
                  <a:srgbClr val="374151"/>
                </a:solidFill>
                <a:effectLst/>
                <a:latin typeface="Söhne"/>
              </a:rPr>
              <a:t>我们推导出一个专为这些碰撞中背对背轻子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喷流构型量身定制的分解定理。创新之处在于我们采用了一个无反冲的喷流轴，取代了先前研究中使用的标准喷流轴。这一变化使得分解和重新求和公式更为简单，并使我们能够对轻子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喷流方位分布进行高精度的全阶重新求和。我们展示了我们的方法提高了摄动精度水平，同时减轻了与标准喷流轴分析中的冗余软因子和</a:t>
            </a:r>
            <a:r>
              <a:rPr lang="en-US" b="0" i="0" u="none" strike="noStrike" dirty="0">
                <a:solidFill>
                  <a:srgbClr val="374151"/>
                </a:solidFill>
                <a:effectLst/>
                <a:latin typeface="Söhne"/>
              </a:rPr>
              <a:t>NGLs</a:t>
            </a:r>
            <a:r>
              <a:rPr lang="zh-CN" altLang="en-US" b="0" i="0" u="none" strike="noStrike" dirty="0">
                <a:solidFill>
                  <a:srgbClr val="374151"/>
                </a:solidFill>
                <a:effectLst/>
                <a:latin typeface="Söhne"/>
              </a:rPr>
              <a:t>重新求和相关的复杂性。我们的方法作为</a:t>
            </a:r>
            <a:r>
              <a:rPr lang="en-US" b="0" i="0" u="none" strike="noStrike" dirty="0">
                <a:solidFill>
                  <a:srgbClr val="374151"/>
                </a:solidFill>
                <a:effectLst/>
                <a:latin typeface="Söhne"/>
              </a:rPr>
              <a:t>SIDIS</a:t>
            </a:r>
            <a:r>
              <a:rPr lang="zh-CN" altLang="en-US" b="0" i="0" u="none" strike="noStrike" dirty="0">
                <a:solidFill>
                  <a:srgbClr val="374151"/>
                </a:solidFill>
                <a:effectLst/>
                <a:latin typeface="Söhne"/>
              </a:rPr>
              <a:t>研究的补充，为进行</a:t>
            </a:r>
            <a:r>
              <a:rPr lang="en-US" b="0" i="0" u="none" strike="noStrike" dirty="0">
                <a:solidFill>
                  <a:srgbClr val="374151"/>
                </a:solidFill>
                <a:effectLst/>
                <a:latin typeface="Söhne"/>
              </a:rPr>
              <a:t>TMD PDFs</a:t>
            </a:r>
            <a:r>
              <a:rPr lang="zh-CN" altLang="en-US" b="0" i="0" u="none" strike="noStrike" dirty="0">
                <a:solidFill>
                  <a:srgbClr val="374151"/>
                </a:solidFill>
                <a:effectLst/>
                <a:latin typeface="Söhne"/>
              </a:rPr>
              <a:t>的全球分析提供了一条替代路径。这具有明显的优势，特别是在简化的分解公式和增强的摄动重新求和精度方面。在电子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核碰撞的背景下，我们讨论了我们的方法在解开核环境中的</a:t>
            </a:r>
            <a:r>
              <a:rPr lang="en-US" b="0" i="0" u="none" strike="noStrike" dirty="0" err="1">
                <a:solidFill>
                  <a:srgbClr val="374151"/>
                </a:solidFill>
                <a:effectLst/>
                <a:latin typeface="Söhne"/>
              </a:rPr>
              <a:t>nTMDs</a:t>
            </a:r>
            <a:r>
              <a:rPr lang="zh-CN" altLang="en-US" b="0" i="0" u="none" strike="noStrike" dirty="0">
                <a:solidFill>
                  <a:srgbClr val="374151"/>
                </a:solidFill>
                <a:effectLst/>
                <a:latin typeface="Söhne"/>
              </a:rPr>
              <a:t>的固有非摄动贡献和动力学介质效应方面的效用。具体而言，我们认为无反冲的喷流轴在这些碰撞中特别有用，因为它可以抑制底层事件的背景。我们的工作为未来在</a:t>
            </a:r>
            <a:r>
              <a:rPr lang="en-US" b="0" i="0" u="none" strike="noStrike" dirty="0">
                <a:solidFill>
                  <a:srgbClr val="374151"/>
                </a:solidFill>
                <a:effectLst/>
                <a:latin typeface="Söhne"/>
              </a:rPr>
              <a:t>EIC</a:t>
            </a:r>
            <a:r>
              <a:rPr lang="zh-CN" altLang="en-US" b="0" i="0" u="none" strike="noStrike" dirty="0">
                <a:solidFill>
                  <a:srgbClr val="374151"/>
                </a:solidFill>
                <a:effectLst/>
                <a:latin typeface="Söhne"/>
              </a:rPr>
              <a:t>进行的实验奠定了基础，旨在提供对核子和核的内在夸克</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胶子结构更全面的理解。此外，我们的发现对于在电子</a:t>
            </a:r>
            <a:r>
              <a:rPr lang="en-US" altLang="zh-CN" b="0" i="0" u="none" strike="noStrike" dirty="0">
                <a:solidFill>
                  <a:srgbClr val="374151"/>
                </a:solidFill>
                <a:effectLst/>
                <a:latin typeface="Söhne"/>
              </a:rPr>
              <a:t>-</a:t>
            </a:r>
            <a:r>
              <a:rPr lang="zh-CN" altLang="en-US" b="0" i="0" u="none" strike="noStrike" dirty="0">
                <a:solidFill>
                  <a:srgbClr val="374151"/>
                </a:solidFill>
                <a:effectLst/>
                <a:latin typeface="Söhne"/>
              </a:rPr>
              <a:t>核碰撞中开发新的探测手段，提供了测量</a:t>
            </a:r>
            <a:r>
              <a:rPr lang="en-US" b="0" i="0" u="none" strike="noStrike" dirty="0" err="1">
                <a:solidFill>
                  <a:srgbClr val="374151"/>
                </a:solidFill>
                <a:effectLst/>
                <a:latin typeface="Söhne"/>
              </a:rPr>
              <a:t>nTMDs</a:t>
            </a:r>
            <a:r>
              <a:rPr lang="zh-CN" altLang="en-US" b="0" i="0" u="none" strike="noStrike" dirty="0">
                <a:solidFill>
                  <a:srgbClr val="374151"/>
                </a:solidFill>
                <a:effectLst/>
                <a:latin typeface="Söhne"/>
              </a:rPr>
              <a:t>的坚实框架，具有重要的意义。</a:t>
            </a:r>
            <a:endParaRPr lang="en-CN" dirty="0"/>
          </a:p>
        </p:txBody>
      </p:sp>
    </p:spTree>
    <p:extLst>
      <p:ext uri="{BB962C8B-B14F-4D97-AF65-F5344CB8AC3E}">
        <p14:creationId xmlns:p14="http://schemas.microsoft.com/office/powerpoint/2010/main" val="36808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N" sz="1800" kern="100" dirty="0">
                <a:effectLst/>
                <a:latin typeface="Times New Roman" panose="02020603050405020304" pitchFamily="18" charset="0"/>
                <a:ea typeface="DengXian" panose="02010600030101010101" pitchFamily="2" charset="-122"/>
                <a:cs typeface="Times New Roman" panose="02020603050405020304" pitchFamily="18" charset="0"/>
              </a:rPr>
              <a:t>The forthcoming Electron-Ion Collider (EIC) is expected to advance our comprehension of femtoscale nucleon structures. It is designed to focus on proton spin, 3D nucleon tomography, gluon saturation, hadronization in the nucleus and so on.</a:t>
            </a:r>
          </a:p>
          <a:p>
            <a:endParaRPr lang="en-CN" sz="1800" kern="100" dirty="0">
              <a:effectLst/>
              <a:latin typeface="Calibri" panose="020F0502020204030204" pitchFamily="34" charset="0"/>
              <a:ea typeface="DengXian" panose="02010600030101010101" pitchFamily="2" charset="-122"/>
              <a:cs typeface="Times New Roman" panose="02020603050405020304" pitchFamily="18" charset="0"/>
            </a:endParaRPr>
          </a:p>
          <a:p>
            <a:r>
              <a:rPr lang="zh-CN" altLang="zh-CN" sz="1200" kern="1200" dirty="0">
                <a:solidFill>
                  <a:schemeClr val="tx1"/>
                </a:solidFill>
                <a:effectLst/>
                <a:latin typeface="+mn-lt"/>
                <a:ea typeface="+mn-ea"/>
                <a:cs typeface="+mn-cs"/>
              </a:rPr>
              <a:t>电子离子对撞机是一种实验装置</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它利用回旋加速器将电子束和离子束加速到质心系能量</a:t>
            </a:r>
            <a:r>
              <a:rPr lang="en-US" altLang="zh-CN" sz="1200" kern="1200" dirty="0">
                <a:solidFill>
                  <a:schemeClr val="tx1"/>
                </a:solidFill>
                <a:effectLst/>
                <a:latin typeface="+mn-lt"/>
                <a:ea typeface="+mn-ea"/>
                <a:cs typeface="+mn-cs"/>
              </a:rPr>
              <a:t>20-140GeV</a:t>
            </a:r>
            <a:r>
              <a:rPr lang="zh-CN" altLang="zh-CN" sz="1200" kern="1200" dirty="0">
                <a:solidFill>
                  <a:schemeClr val="tx1"/>
                </a:solidFill>
                <a:effectLst/>
                <a:latin typeface="+mn-lt"/>
                <a:ea typeface="+mn-ea"/>
                <a:cs typeface="+mn-cs"/>
              </a:rPr>
              <a:t>进行碰撞，从而将质子打碎。</a:t>
            </a:r>
            <a:r>
              <a:rPr lang="zh-CN" altLang="en-US" sz="1200" b="0" i="0" kern="1200" dirty="0">
                <a:solidFill>
                  <a:schemeClr val="tx1"/>
                </a:solidFill>
                <a:effectLst/>
                <a:latin typeface="+mn-lt"/>
                <a:ea typeface="+mn-ea"/>
                <a:cs typeface="+mn-cs"/>
              </a:rPr>
              <a:t>对于研究质子自旋（</a:t>
            </a:r>
            <a:r>
              <a:rPr lang="en-US" altLang="zh-CN" sz="1200" b="0" i="0" kern="1200" dirty="0">
                <a:solidFill>
                  <a:schemeClr val="tx1"/>
                </a:solidFill>
                <a:effectLst/>
                <a:latin typeface="+mn-lt"/>
                <a:ea typeface="+mn-ea"/>
                <a:cs typeface="+mn-cs"/>
              </a:rPr>
              <a:t>Proton spin</a:t>
            </a:r>
            <a:r>
              <a:rPr lang="zh-CN" altLang="en-US" sz="1200" b="0" i="0" kern="1200" dirty="0">
                <a:solidFill>
                  <a:schemeClr val="tx1"/>
                </a:solidFill>
                <a:effectLst/>
                <a:latin typeface="+mn-lt"/>
                <a:ea typeface="+mn-ea"/>
                <a:cs typeface="+mn-cs"/>
              </a:rPr>
              <a:t>），电子离子对撞机可以通过测量质子与电子束碰撞后产生的散射粒子的角度和动量，来获取关于质子自旋的信息。通过精确的实验测量和理论分析，可以揭示质子内部夸克和胶子的自旋贡献以及</a:t>
            </a:r>
            <a:r>
              <a:rPr lang="zh-CN" altLang="zh-CN" sz="1200" kern="1200" dirty="0">
                <a:solidFill>
                  <a:schemeClr val="tx1"/>
                </a:solidFill>
                <a:effectLst/>
                <a:latin typeface="+mn-lt"/>
                <a:ea typeface="+mn-ea"/>
                <a:cs typeface="+mn-cs"/>
              </a:rPr>
              <a:t>轨道角动量</a:t>
            </a:r>
            <a:r>
              <a:rPr lang="zh-CN" altLang="en-US" sz="1200" b="0" i="0" kern="1200" dirty="0">
                <a:solidFill>
                  <a:schemeClr val="tx1"/>
                </a:solidFill>
                <a:effectLst/>
                <a:latin typeface="+mn-lt"/>
                <a:ea typeface="+mn-ea"/>
                <a:cs typeface="+mn-cs"/>
              </a:rPr>
              <a:t>对质子总自旋的贡献。</a:t>
            </a:r>
          </a:p>
          <a:p>
            <a:r>
              <a:rPr lang="zh-CN" altLang="en-US" sz="1200" b="0" i="0" kern="1200" dirty="0">
                <a:solidFill>
                  <a:schemeClr val="tx1"/>
                </a:solidFill>
                <a:effectLst/>
                <a:latin typeface="+mn-lt"/>
                <a:ea typeface="+mn-ea"/>
                <a:cs typeface="+mn-cs"/>
              </a:rPr>
              <a:t>核子</a:t>
            </a:r>
            <a:r>
              <a:rPr lang="en-US" altLang="zh-CN" sz="1200" b="0" i="0" kern="1200" dirty="0">
                <a:solidFill>
                  <a:schemeClr val="tx1"/>
                </a:solidFill>
                <a:effectLst/>
                <a:latin typeface="+mn-lt"/>
                <a:ea typeface="+mn-ea"/>
                <a:cs typeface="+mn-cs"/>
              </a:rPr>
              <a:t>3D</a:t>
            </a:r>
            <a:r>
              <a:rPr lang="zh-CN" altLang="en-US" sz="1200" b="0" i="0" kern="1200" dirty="0">
                <a:solidFill>
                  <a:schemeClr val="tx1"/>
                </a:solidFill>
                <a:effectLst/>
                <a:latin typeface="+mn-lt"/>
                <a:ea typeface="+mn-ea"/>
                <a:cs typeface="+mn-cs"/>
              </a:rPr>
              <a:t>成像（</a:t>
            </a:r>
            <a:r>
              <a:rPr lang="en-US" altLang="zh-CN" sz="1200" b="0" i="0" kern="1200" dirty="0">
                <a:solidFill>
                  <a:schemeClr val="tx1"/>
                </a:solidFill>
                <a:effectLst/>
                <a:latin typeface="+mn-lt"/>
                <a:ea typeface="+mn-ea"/>
                <a:cs typeface="+mn-cs"/>
              </a:rPr>
              <a:t>3D nucleon tomography</a:t>
            </a:r>
            <a:r>
              <a:rPr lang="zh-CN" altLang="en-US" sz="1200" b="0" i="0" kern="1200" dirty="0">
                <a:solidFill>
                  <a:schemeClr val="tx1"/>
                </a:solidFill>
                <a:effectLst/>
                <a:latin typeface="+mn-lt"/>
                <a:ea typeface="+mn-ea"/>
                <a:cs typeface="+mn-cs"/>
              </a:rPr>
              <a:t>）利用电子离子对撞机的高能量电子或光子束与核子碰撞，通过测量散射粒子的散射角度和动量转移，获得有关核子内部结构的信息。通过收集大量的散射数据并进行复杂的分析，可以重建核子的三维图像，揭示核子内部的夸克和胶子的分布情况。</a:t>
            </a:r>
          </a:p>
          <a:p>
            <a:r>
              <a:rPr lang="en-US" altLang="zh-CN" sz="1200" b="0" i="0" kern="1200" dirty="0">
                <a:solidFill>
                  <a:schemeClr val="tx1"/>
                </a:solidFill>
                <a:effectLst/>
                <a:latin typeface="+mn-lt"/>
                <a:ea typeface="+mn-ea"/>
                <a:cs typeface="+mn-cs"/>
              </a:rPr>
              <a:t>Gluon</a:t>
            </a:r>
            <a:r>
              <a:rPr lang="zh-CN" altLang="en-US" sz="1200" b="0" i="0" kern="1200" dirty="0">
                <a:solidFill>
                  <a:schemeClr val="tx1"/>
                </a:solidFill>
                <a:effectLst/>
                <a:latin typeface="+mn-lt"/>
                <a:ea typeface="+mn-ea"/>
                <a:cs typeface="+mn-cs"/>
              </a:rPr>
              <a:t>饱和（</a:t>
            </a:r>
            <a:r>
              <a:rPr lang="en-US" altLang="zh-CN" sz="1200" b="0" i="0" kern="1200" dirty="0">
                <a:solidFill>
                  <a:schemeClr val="tx1"/>
                </a:solidFill>
                <a:effectLst/>
                <a:latin typeface="+mn-lt"/>
                <a:ea typeface="+mn-ea"/>
                <a:cs typeface="+mn-cs"/>
              </a:rPr>
              <a:t>gluon saturation</a:t>
            </a:r>
            <a:r>
              <a:rPr lang="zh-CN" altLang="en-US" sz="1200" b="0" i="0" kern="1200" dirty="0">
                <a:solidFill>
                  <a:schemeClr val="tx1"/>
                </a:solidFill>
                <a:effectLst/>
                <a:latin typeface="+mn-lt"/>
                <a:ea typeface="+mn-ea"/>
                <a:cs typeface="+mn-cs"/>
              </a:rPr>
              <a:t>）是指在高能量电子离子对撞机实验中观察到的现象。在高能量下，胶子的数量变得非常多，并且它们的相互作用非常强烈，使得新产生的胶子很快就会与已有的胶子发生碰撞和吸收，以至于它们无法再继续产生更多的胶子。研究胶子饱和现象有助于理解强子的高能量行为和高密度量子色动力学（</a:t>
            </a:r>
            <a:r>
              <a:rPr lang="en-US" altLang="zh-CN" sz="1200" b="0" i="0" kern="1200" dirty="0">
                <a:solidFill>
                  <a:schemeClr val="tx1"/>
                </a:solidFill>
                <a:effectLst/>
                <a:latin typeface="+mn-lt"/>
                <a:ea typeface="+mn-ea"/>
                <a:cs typeface="+mn-cs"/>
              </a:rPr>
              <a:t>QCD</a:t>
            </a:r>
            <a:r>
              <a:rPr lang="zh-CN" altLang="en-US" sz="1200" b="0" i="0" kern="1200" dirty="0">
                <a:solidFill>
                  <a:schemeClr val="tx1"/>
                </a:solidFill>
                <a:effectLst/>
                <a:latin typeface="+mn-lt"/>
                <a:ea typeface="+mn-ea"/>
                <a:cs typeface="+mn-cs"/>
              </a:rPr>
              <a:t>）。</a:t>
            </a:r>
          </a:p>
          <a:p>
            <a:r>
              <a:rPr lang="zh-CN" altLang="en-US" sz="1200" b="0" i="0" kern="1200" dirty="0">
                <a:solidFill>
                  <a:schemeClr val="tx1"/>
                </a:solidFill>
                <a:effectLst/>
                <a:latin typeface="+mn-lt"/>
                <a:ea typeface="+mn-ea"/>
                <a:cs typeface="+mn-cs"/>
              </a:rPr>
              <a:t>核子的</a:t>
            </a:r>
            <a:r>
              <a:rPr lang="en-US" altLang="zh-CN" sz="1200" b="0" i="0" kern="1200" dirty="0">
                <a:solidFill>
                  <a:schemeClr val="tx1"/>
                </a:solidFill>
                <a:effectLst/>
                <a:latin typeface="+mn-lt"/>
                <a:ea typeface="+mn-ea"/>
                <a:cs typeface="+mn-cs"/>
              </a:rPr>
              <a:t>Hadronization</a:t>
            </a:r>
            <a:r>
              <a:rPr lang="zh-CN" altLang="en-US" sz="1200" b="0" i="0" kern="1200" dirty="0">
                <a:solidFill>
                  <a:schemeClr val="tx1"/>
                </a:solidFill>
                <a:effectLst/>
                <a:latin typeface="+mn-lt"/>
                <a:ea typeface="+mn-ea"/>
                <a:cs typeface="+mn-cs"/>
              </a:rPr>
              <a:t>是指在电子离子对撞机中，当高能量电子束与核子碰撞时，核子内部的夸克和胶子重新组合形成强子（如介子和重子）的过程。通过观察产生的强子的性质和分布，可以研究核子的</a:t>
            </a:r>
            <a:r>
              <a:rPr lang="en-US" altLang="zh-CN" sz="1200" b="0" i="0" kern="1200" dirty="0">
                <a:solidFill>
                  <a:schemeClr val="tx1"/>
                </a:solidFill>
                <a:effectLst/>
                <a:latin typeface="+mn-lt"/>
                <a:ea typeface="+mn-ea"/>
                <a:cs typeface="+mn-cs"/>
              </a:rPr>
              <a:t>Hadronization</a:t>
            </a:r>
            <a:r>
              <a:rPr lang="zh-CN" altLang="en-US" sz="1200" b="0" i="0" kern="1200" dirty="0">
                <a:solidFill>
                  <a:schemeClr val="tx1"/>
                </a:solidFill>
                <a:effectLst/>
                <a:latin typeface="+mn-lt"/>
                <a:ea typeface="+mn-ea"/>
                <a:cs typeface="+mn-cs"/>
              </a:rPr>
              <a:t>过程，深入了解强子的形成和核子内部结构的性质。</a:t>
            </a:r>
          </a:p>
          <a:p>
            <a:endParaRPr lang="zh-CN" altLang="en-US" sz="1200" dirty="0"/>
          </a:p>
          <a:p>
            <a:endParaRPr lang="zh-CN" altLang="en-US" sz="1200" b="0" i="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1ECE5A86-3D32-424D-A575-1754F7A61B5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18000"/>
              </a:lnSpc>
              <a:spcBef>
                <a:spcPct val="30000"/>
              </a:spcBef>
              <a:spcAft>
                <a:spcPct val="0"/>
              </a:spcAft>
              <a:buClrTx/>
              <a:buSzTx/>
              <a:buFontTx/>
              <a:buNone/>
              <a:tabLst/>
              <a:defRPr/>
            </a:pP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To study the three-dimensional imaging of the nucleons, we should first introduce the transverse momentum dependent (TMD) </a:t>
            </a:r>
            <a:r>
              <a:rPr lang="en-US" sz="1800" kern="100" dirty="0" err="1">
                <a:effectLst/>
                <a:latin typeface="Times New Roman" panose="02020603050405020304" pitchFamily="18" charset="0"/>
                <a:ea typeface="DengXian" panose="02010600030101010101" pitchFamily="2" charset="-122"/>
                <a:cs typeface="Times New Roman" panose="02020603050405020304" pitchFamily="18" charset="0"/>
              </a:rPr>
              <a:t>parton</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distribution function (PDF). This equation is the definition of the bare </a:t>
            </a:r>
            <a:r>
              <a:rPr lang="en-US" sz="1800" kern="100" dirty="0" err="1">
                <a:effectLst/>
                <a:latin typeface="Times New Roman" panose="02020603050405020304" pitchFamily="18" charset="0"/>
                <a:ea typeface="DengXian" panose="02010600030101010101" pitchFamily="2" charset="-122"/>
                <a:cs typeface="Times New Roman" panose="02020603050405020304" pitchFamily="18" charset="0"/>
              </a:rPr>
              <a:t>unsubtracted</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TMD PDF, or the bare beam function in position space, in which there is a staple shape Wilson line connecting the two fermions with negative infinity along the light cone and the perpendicular direction </a:t>
            </a:r>
            <a:r>
              <a:rPr lang="en-US" sz="1800" kern="100" dirty="0" err="1">
                <a:effectLst/>
                <a:latin typeface="Times New Roman" panose="02020603050405020304" pitchFamily="18" charset="0"/>
                <a:ea typeface="DengXian" panose="02010600030101010101" pitchFamily="2" charset="-122"/>
                <a:cs typeface="Times New Roman" panose="02020603050405020304" pitchFamily="18" charset="0"/>
              </a:rPr>
              <a:t>b</a:t>
            </a:r>
            <a:r>
              <a:rPr lang="en-US" sz="1800" i="1" kern="100" baseline="-25000" dirty="0" err="1">
                <a:effectLst/>
                <a:latin typeface="Times New Roman" panose="02020603050405020304" pitchFamily="18" charset="0"/>
                <a:ea typeface="DengXian" panose="02010600030101010101" pitchFamily="2" charset="-122"/>
                <a:cs typeface="Times New Roman" panose="02020603050405020304" pitchFamily="18" charset="0"/>
              </a:rPr>
              <a:t>T</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thus obtaining a gauge invariant operator. Considering </a:t>
            </a:r>
            <a:r>
              <a:rPr lang="en-CN" sz="1800" kern="100" dirty="0">
                <a:effectLst/>
                <a:latin typeface="Times New Roman" panose="02020603050405020304" pitchFamily="18" charset="0"/>
                <a:ea typeface="DengXian" panose="02010600030101010101" pitchFamily="2" charset="-122"/>
                <a:cs typeface="Times New Roman" panose="02020603050405020304" pitchFamily="18" charset="0"/>
              </a:rPr>
              <a:t>different momenta and spins </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of non-perturbative proton states </a:t>
            </a:r>
            <a:r>
              <a:rPr lang="en-CN" sz="1800" kern="100" dirty="0">
                <a:effectLst/>
                <a:latin typeface="Times New Roman" panose="02020603050405020304" pitchFamily="18" charset="0"/>
                <a:ea typeface="DengXian" panose="02010600030101010101" pitchFamily="2" charset="-122"/>
                <a:cs typeface="Times New Roman" panose="02020603050405020304" pitchFamily="18" charset="0"/>
              </a:rPr>
              <a:t>and different Dirac structures, we can get eight kinds of </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non-perturbative </a:t>
            </a:r>
            <a:r>
              <a:rPr lang="en-CN" sz="1800" kern="100" dirty="0">
                <a:effectLst/>
                <a:latin typeface="Times New Roman" panose="02020603050405020304" pitchFamily="18" charset="0"/>
                <a:ea typeface="DengXian" panose="02010600030101010101" pitchFamily="2" charset="-122"/>
                <a:cs typeface="Times New Roman" panose="02020603050405020304" pitchFamily="18" charset="0"/>
              </a:rPr>
              <a:t>TMD PDFs at leading order.</a:t>
            </a:r>
            <a:endParaRPr lang="en-CN"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457200" rtl="0" eaLnBrk="0" fontAlgn="base" latinLnBrk="0" hangingPunct="0">
              <a:lnSpc>
                <a:spcPct val="118000"/>
              </a:lnSpc>
              <a:spcBef>
                <a:spcPct val="30000"/>
              </a:spcBef>
              <a:spcAft>
                <a:spcPct val="0"/>
              </a:spcAft>
              <a:buClrTx/>
              <a:buSzTx/>
              <a:buFontTx/>
              <a:buNone/>
              <a:tabLst/>
              <a:defRPr/>
            </a:pPr>
            <a:br>
              <a:rPr lang="en-US" b="0" i="0" dirty="0">
                <a:solidFill>
                  <a:srgbClr val="000000"/>
                </a:solidFill>
                <a:effectLst/>
                <a:highlight>
                  <a:srgbClr val="FFFFFF"/>
                </a:highlight>
                <a:latin typeface="Söhne"/>
              </a:rPr>
            </a:br>
            <a:endParaRPr lang="en-US" b="0" i="0" dirty="0">
              <a:solidFill>
                <a:srgbClr val="000000"/>
              </a:solidFill>
              <a:effectLst/>
              <a:highlight>
                <a:srgbClr val="FFFFFF"/>
              </a:highlight>
              <a:latin typeface="Söhne"/>
            </a:endParaRPr>
          </a:p>
          <a:p>
            <a:endParaRPr lang="en-US" altLang="zh-CN" dirty="0"/>
          </a:p>
          <a:p>
            <a:r>
              <a:rPr lang="zh-CN" altLang="en-US" dirty="0"/>
              <a:t>为了研究质子的</a:t>
            </a:r>
            <a:r>
              <a:rPr lang="en-US" altLang="zh-CN" dirty="0"/>
              <a:t>3</a:t>
            </a:r>
            <a:r>
              <a:rPr lang="en-US" dirty="0"/>
              <a:t>D</a:t>
            </a:r>
            <a:r>
              <a:rPr lang="zh-CN" altLang="en-US" dirty="0"/>
              <a:t>成像，我们需要引入横动量依赖部分子分布函数，即</a:t>
            </a:r>
            <a:r>
              <a:rPr lang="en-US" dirty="0" err="1"/>
              <a:t>TMDPDF，这个</a:t>
            </a:r>
            <a:r>
              <a:rPr lang="zh-CN" altLang="en-US" dirty="0"/>
              <a:t>式子是</a:t>
            </a:r>
            <a:r>
              <a:rPr lang="en-US" dirty="0"/>
              <a:t>TMDPDF</a:t>
            </a:r>
            <a:r>
              <a:rPr lang="zh-CN" altLang="en-US" dirty="0"/>
              <a:t>的定义式，代表两个费米子算符在光锥方向以及横向拉开一段距离，并且在这中间插入了</a:t>
            </a:r>
            <a:r>
              <a:rPr lang="en-US" altLang="zh-CN" dirty="0"/>
              <a:t>(</a:t>
            </a:r>
            <a:r>
              <a:rPr lang="zh-CN" altLang="en-US" dirty="0"/>
              <a:t>从一个费米子</a:t>
            </a:r>
            <a:r>
              <a:rPr lang="zh-CN" altLang="en-CN" dirty="0"/>
              <a:t>场算符</a:t>
            </a:r>
            <a:r>
              <a:rPr lang="zh-CN" altLang="en-US" dirty="0"/>
              <a:t>出发沿着光锥方向走到无穷远处，再从无穷远处沿着光锥走到另一个费米子场算符的</a:t>
            </a:r>
            <a:r>
              <a:rPr lang="en-US" altLang="zh-CN" dirty="0"/>
              <a:t>)</a:t>
            </a:r>
            <a:r>
              <a:rPr lang="en-US" dirty="0"/>
              <a:t>gauge link</a:t>
            </a:r>
            <a:r>
              <a:rPr lang="zh-CN" altLang="en-US" dirty="0"/>
              <a:t>来保证规范不变，所以</a:t>
            </a:r>
            <a:r>
              <a:rPr lang="en-US" dirty="0"/>
              <a:t>TMDPDF</a:t>
            </a:r>
            <a:r>
              <a:rPr lang="zh-CN" altLang="en-US" dirty="0"/>
              <a:t>又叫</a:t>
            </a:r>
            <a:r>
              <a:rPr lang="en-US" dirty="0"/>
              <a:t>TMD</a:t>
            </a:r>
            <a:r>
              <a:rPr lang="zh-CN" altLang="en-US" dirty="0"/>
              <a:t>光锥关联函数。由于质子态是非微扰的，所以</a:t>
            </a:r>
            <a:r>
              <a:rPr lang="en-US" dirty="0" err="1"/>
              <a:t>TMDPDF也</a:t>
            </a:r>
            <a:r>
              <a:rPr lang="zh-CN" altLang="en-US" dirty="0"/>
              <a:t>是非微扰的。</a:t>
            </a:r>
            <a:endParaRPr lang="en-US" altLang="zh-CN" dirty="0"/>
          </a:p>
          <a:p>
            <a:endParaRPr lang="en-US" dirty="0"/>
          </a:p>
          <a:p>
            <a:endParaRPr lang="en-US" dirty="0"/>
          </a:p>
          <a:p>
            <a:endParaRPr lang="en-US" dirty="0"/>
          </a:p>
          <a:p>
            <a:r>
              <a:rPr lang="zh-CN" altLang="en-US" dirty="0"/>
              <a:t>即在质子内部找到一定横动量和纵向动量分数的部分子的概率密度分布函数。这个</a:t>
            </a:r>
            <a:endParaRPr lang="en-US" dirty="0"/>
          </a:p>
          <a:p>
            <a:r>
              <a:rPr lang="en-US" dirty="0"/>
              <a:t>TMD</a:t>
            </a:r>
            <a:r>
              <a:rPr lang="zh-CN" altLang="en-US" dirty="0"/>
              <a:t>同时描述了部分子的横向和纵向运动；由于实验上我们采用头对头的高速粒子的碰撞，因此</a:t>
            </a:r>
            <a:r>
              <a:rPr lang="en-US" dirty="0"/>
              <a:t>TMD</a:t>
            </a:r>
            <a:r>
              <a:rPr lang="zh-CN" altLang="en-US" dirty="0"/>
              <a:t>在纵向上有很大的</a:t>
            </a:r>
            <a:r>
              <a:rPr lang="en-US" dirty="0"/>
              <a:t>boost，</a:t>
            </a:r>
            <a:r>
              <a:rPr lang="zh-CN" altLang="en-US" dirty="0"/>
              <a:t>但是在横向上没有</a:t>
            </a:r>
            <a:r>
              <a:rPr lang="en-US" dirty="0"/>
              <a:t>boost,</a:t>
            </a:r>
            <a:r>
              <a:rPr lang="zh-CN" altLang="en-US" dirty="0"/>
              <a:t>因此我们可以在光锥上定义</a:t>
            </a:r>
            <a:r>
              <a:rPr lang="en-US" dirty="0"/>
              <a:t>TMD；</a:t>
            </a:r>
            <a:r>
              <a:rPr lang="zh-CN" altLang="en-US" dirty="0"/>
              <a:t>领头阶总共有</a:t>
            </a:r>
            <a:r>
              <a:rPr lang="en-US" altLang="zh-CN" dirty="0"/>
              <a:t>9</a:t>
            </a:r>
            <a:r>
              <a:rPr lang="zh-CN" altLang="en-US" dirty="0"/>
              <a:t>种</a:t>
            </a:r>
            <a:r>
              <a:rPr lang="en-US" dirty="0"/>
              <a:t>TMD。</a:t>
            </a:r>
            <a:r>
              <a:rPr lang="zh-CN" altLang="en-US" dirty="0"/>
              <a:t>如果我们采用带极化的</a:t>
            </a:r>
            <a:r>
              <a:rPr lang="en-US" dirty="0"/>
              <a:t>TMD，</a:t>
            </a:r>
            <a:r>
              <a:rPr lang="zh-CN" altLang="en-US" dirty="0"/>
              <a:t>那么就可以研究核子自旋与部分子</a:t>
            </a:r>
            <a:r>
              <a:rPr lang="en-US" altLang="zh-CN" dirty="0"/>
              <a:t>(</a:t>
            </a:r>
            <a:r>
              <a:rPr lang="zh-CN" altLang="en-US" dirty="0"/>
              <a:t>夸克</a:t>
            </a:r>
            <a:r>
              <a:rPr lang="en-US" altLang="zh-CN" dirty="0"/>
              <a:t>,</a:t>
            </a:r>
            <a:r>
              <a:rPr lang="zh-CN" altLang="en-US" dirty="0"/>
              <a:t>胶子</a:t>
            </a:r>
            <a:r>
              <a:rPr lang="en-US" altLang="zh-CN" dirty="0"/>
              <a:t>)</a:t>
            </a:r>
            <a:r>
              <a:rPr lang="zh-CN" altLang="en-US" dirty="0"/>
              <a:t>角动量的关联</a:t>
            </a:r>
          </a:p>
          <a:p>
            <a:endParaRPr lang="zh-CN" altLang="en-US" dirty="0"/>
          </a:p>
          <a:p>
            <a:endParaRPr lang="en-CN" dirty="0"/>
          </a:p>
        </p:txBody>
      </p:sp>
    </p:spTree>
    <p:extLst>
      <p:ext uri="{BB962C8B-B14F-4D97-AF65-F5344CB8AC3E}">
        <p14:creationId xmlns:p14="http://schemas.microsoft.com/office/powerpoint/2010/main" val="1203243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Currently, there are three classical processes used to probe quark TMDs:</a:t>
            </a:r>
            <a:endParaRPr lang="en-CN"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a:buFont typeface="+mj-lt"/>
              <a:buAutoNum type="arabicPeriod"/>
            </a:pPr>
            <a:r>
              <a:rPr lang="en-US" sz="1050" dirty="0">
                <a:effectLst/>
              </a:rPr>
              <a:t>The Semi-Inclusive Deep Inelastic Scattering (SIDIS) process, where electrons and protons scatter to produce electrons and hadrons.</a:t>
            </a:r>
          </a:p>
          <a:p>
            <a:pPr>
              <a:buFont typeface="+mj-lt"/>
              <a:buAutoNum type="arabicPeriod"/>
            </a:pPr>
            <a:r>
              <a:rPr lang="en-US" sz="105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The </a:t>
            </a:r>
            <a:r>
              <a:rPr lang="en-US" sz="1800" kern="100" dirty="0" err="1">
                <a:effectLst/>
                <a:latin typeface="Times New Roman" panose="02020603050405020304" pitchFamily="18" charset="0"/>
                <a:ea typeface="DengXian" panose="02010600030101010101" pitchFamily="2" charset="-122"/>
                <a:cs typeface="Times New Roman" panose="02020603050405020304" pitchFamily="18" charset="0"/>
              </a:rPr>
              <a:t>Drell</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-Yan process, where proton pairs scatter to produce </a:t>
            </a:r>
            <a:r>
              <a:rPr lang="en-CN" sz="1800" kern="100" dirty="0">
                <a:effectLst/>
                <a:latin typeface="Times New Roman" panose="02020603050405020304" pitchFamily="18" charset="0"/>
                <a:ea typeface="DengXian" panose="02010600030101010101" pitchFamily="2" charset="-122"/>
                <a:cs typeface="Times New Roman" panose="02020603050405020304" pitchFamily="18" charset="0"/>
              </a:rPr>
              <a:t>lepton-antilepton</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pairs.</a:t>
            </a:r>
            <a:endParaRPr lang="en-CN"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a:buFont typeface="+mj-lt"/>
              <a:buAutoNum type="arabicPeriod"/>
            </a:pPr>
            <a:r>
              <a:rPr lang="en-US" sz="1050" dirty="0">
                <a:effectLst/>
              </a:rPr>
              <a:t>The process of dihedron production through positron-electron annihilation.</a:t>
            </a:r>
          </a:p>
          <a:p>
            <a:r>
              <a:rPr lang="en-US" sz="1050" dirty="0">
                <a:effectLst/>
              </a:rPr>
              <a:t>These are typical multi-scale problems. Because the transverse momentum of the </a:t>
            </a:r>
            <a:r>
              <a:rPr lang="en-US" sz="1050" dirty="0" err="1">
                <a:effectLst/>
              </a:rPr>
              <a:t>parton</a:t>
            </a:r>
            <a:r>
              <a:rPr lang="en-US" sz="1050" dirty="0">
                <a:effectLst/>
              </a:rPr>
              <a:t>, </a:t>
            </a:r>
            <a:r>
              <a:rPr lang="en-US" sz="1050" dirty="0">
                <a:effectLst/>
                <a:latin typeface="KaTeX_Main"/>
              </a:rPr>
              <a:t>𝑞𝑇​</a:t>
            </a:r>
            <a:r>
              <a:rPr lang="en-US" sz="1050" dirty="0">
                <a:effectLst/>
              </a:rPr>
              <a:t>, is much smaller than the photon virtuality </a:t>
            </a:r>
            <a:r>
              <a:rPr lang="en-US" sz="1050" dirty="0">
                <a:effectLst/>
                <a:latin typeface="KaTeX_Main"/>
              </a:rPr>
              <a:t>𝑄</a:t>
            </a:r>
            <a:r>
              <a:rPr lang="en-US" sz="1050" dirty="0">
                <a:effectLst/>
              </a:rPr>
              <a:t>, we use the machinery of Soft Collinear Effective Theory (SCET) to expand </a:t>
            </a:r>
            <a:r>
              <a:rPr lang="en-US" sz="1050" dirty="0">
                <a:effectLst/>
                <a:latin typeface="KaTeX_Main"/>
              </a:rPr>
              <a:t>𝑞𝑇/𝑄</a:t>
            </a:r>
            <a:r>
              <a:rPr lang="en-US" sz="1050" dirty="0">
                <a:effectLst/>
              </a:rPr>
              <a:t> as a parameter to factorize the SIDIS cross section.</a:t>
            </a:r>
          </a:p>
          <a:p>
            <a:pPr algn="l"/>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目前有三种经典方法用于研究</a:t>
            </a:r>
            <a:r>
              <a:rPr lang="en-US" altLang="zh-CN" sz="1200" kern="1200" dirty="0">
                <a:solidFill>
                  <a:schemeClr val="tx1"/>
                </a:solidFill>
                <a:effectLst/>
                <a:latin typeface="+mn-lt"/>
                <a:ea typeface="+mn-ea"/>
                <a:cs typeface="+mn-cs"/>
              </a:rPr>
              <a:t>TMDPDF</a:t>
            </a:r>
            <a:r>
              <a:rPr lang="zh-CN" altLang="zh-CN" sz="1200" kern="1200" dirty="0">
                <a:solidFill>
                  <a:schemeClr val="tx1"/>
                </a:solidFill>
                <a:effectLst/>
                <a:latin typeface="+mn-lt"/>
                <a:ea typeface="+mn-ea"/>
                <a:cs typeface="+mn-cs"/>
              </a:rPr>
              <a:t>，分别是：</a:t>
            </a:r>
          </a:p>
          <a:p>
            <a:pPr lvl="0"/>
            <a:r>
              <a:rPr lang="zh-CN" altLang="zh-CN" sz="1200" kern="1200" dirty="0">
                <a:solidFill>
                  <a:schemeClr val="tx1"/>
                </a:solidFill>
                <a:effectLst/>
                <a:latin typeface="+mn-lt"/>
                <a:ea typeface="+mn-ea"/>
                <a:cs typeface="+mn-cs"/>
              </a:rPr>
              <a:t>电子和质子散射产生电子和强子的</a:t>
            </a:r>
            <a:r>
              <a:rPr lang="en-US" altLang="zh-CN" sz="1200" kern="1200" dirty="0">
                <a:solidFill>
                  <a:schemeClr val="tx1"/>
                </a:solidFill>
                <a:effectLst/>
                <a:latin typeface="+mn-lt"/>
                <a:ea typeface="+mn-ea"/>
                <a:cs typeface="+mn-cs"/>
              </a:rPr>
              <a:t>SIDIS</a:t>
            </a:r>
            <a:r>
              <a:rPr lang="zh-CN"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半单举</a:t>
            </a:r>
            <a:r>
              <a:rPr lang="zh-CN" altLang="zh-CN" sz="1200" kern="1200" dirty="0">
                <a:solidFill>
                  <a:schemeClr val="tx1"/>
                </a:solidFill>
                <a:effectLst/>
                <a:latin typeface="+mn-lt"/>
                <a:ea typeface="+mn-ea"/>
                <a:cs typeface="+mn-cs"/>
              </a:rPr>
              <a:t>深度非弹性散射）过程</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质子与质子散射</a:t>
            </a:r>
            <a:r>
              <a:rPr lang="zh-CN" altLang="en-US" sz="1200" kern="1200" dirty="0">
                <a:solidFill>
                  <a:schemeClr val="tx1"/>
                </a:solidFill>
                <a:effectLst/>
                <a:latin typeface="+mn-lt"/>
                <a:ea typeface="+mn-ea"/>
                <a:cs typeface="+mn-cs"/>
              </a:rPr>
              <a:t>产生轻子对</a:t>
            </a:r>
            <a:r>
              <a:rPr lang="zh-CN" altLang="zh-CN" sz="1200" kern="1200" dirty="0">
                <a:solidFill>
                  <a:schemeClr val="tx1"/>
                </a:solidFill>
                <a:effectLst/>
                <a:latin typeface="+mn-lt"/>
                <a:ea typeface="+mn-ea"/>
                <a:cs typeface="+mn-cs"/>
              </a:rPr>
              <a:t>的</a:t>
            </a:r>
            <a:r>
              <a:rPr lang="en-US" altLang="zh-CN" sz="1200" kern="1200" dirty="0" err="1">
                <a:solidFill>
                  <a:schemeClr val="tx1"/>
                </a:solidFill>
                <a:effectLst/>
                <a:latin typeface="+mn-lt"/>
                <a:ea typeface="+mn-ea"/>
                <a:cs typeface="+mn-cs"/>
              </a:rPr>
              <a:t>Drell</a:t>
            </a:r>
            <a:r>
              <a:rPr lang="en-US" altLang="zh-CN" sz="1200" kern="1200" dirty="0">
                <a:solidFill>
                  <a:schemeClr val="tx1"/>
                </a:solidFill>
                <a:effectLst/>
                <a:latin typeface="+mn-lt"/>
                <a:ea typeface="+mn-ea"/>
                <a:cs typeface="+mn-cs"/>
              </a:rPr>
              <a:t>-Yan</a:t>
            </a:r>
            <a:r>
              <a:rPr lang="zh-CN" altLang="zh-CN" sz="1200" kern="1200" dirty="0">
                <a:solidFill>
                  <a:schemeClr val="tx1"/>
                </a:solidFill>
                <a:effectLst/>
                <a:latin typeface="+mn-lt"/>
                <a:ea typeface="+mn-ea"/>
                <a:cs typeface="+mn-cs"/>
              </a:rPr>
              <a:t>过程</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正反电子对湮灭产生强子对</a:t>
            </a:r>
            <a:r>
              <a:rPr lang="zh-CN" altLang="en-US" sz="1200" kern="1200" dirty="0">
                <a:solidFill>
                  <a:schemeClr val="tx1"/>
                </a:solidFill>
                <a:effectLst/>
                <a:latin typeface="+mn-lt"/>
                <a:ea typeface="+mn-ea"/>
                <a:cs typeface="+mn-cs"/>
              </a:rPr>
              <a:t>过程。这是一个多标度问题，由于部分子横动量</a:t>
            </a:r>
            <a:r>
              <a:rPr lang="en-US" altLang="zh-CN" sz="1200" kern="1200" dirty="0" err="1">
                <a:solidFill>
                  <a:schemeClr val="tx1"/>
                </a:solidFill>
                <a:effectLst/>
                <a:latin typeface="+mn-lt"/>
                <a:ea typeface="+mn-ea"/>
                <a:cs typeface="+mn-cs"/>
              </a:rPr>
              <a:t>qT</a:t>
            </a:r>
            <a:r>
              <a:rPr lang="en-US" altLang="zh-CN" sz="1200" kern="1200" dirty="0">
                <a:solidFill>
                  <a:schemeClr val="tx1"/>
                </a:solidFill>
                <a:effectLst/>
                <a:latin typeface="+mn-lt"/>
                <a:ea typeface="+mn-ea"/>
                <a:cs typeface="+mn-cs"/>
              </a:rPr>
              <a:t>&lt;&lt;</a:t>
            </a:r>
            <a:r>
              <a:rPr lang="zh-CN" altLang="en-US" sz="1200" kern="1200" dirty="0">
                <a:solidFill>
                  <a:schemeClr val="tx1"/>
                </a:solidFill>
                <a:effectLst/>
                <a:latin typeface="+mn-lt"/>
                <a:ea typeface="+mn-ea"/>
                <a:cs typeface="+mn-cs"/>
              </a:rPr>
              <a:t>光子虚度</a:t>
            </a:r>
            <a:r>
              <a:rPr lang="en-US" altLang="zh-CN" sz="1200" kern="1200" dirty="0">
                <a:solidFill>
                  <a:schemeClr val="tx1"/>
                </a:solidFill>
                <a:effectLst/>
                <a:latin typeface="+mn-lt"/>
                <a:ea typeface="+mn-ea"/>
                <a:cs typeface="+mn-cs"/>
              </a:rPr>
              <a:t>Q</a:t>
            </a:r>
            <a:r>
              <a:rPr lang="zh-CN" altLang="en-US" sz="1200" kern="1200" dirty="0">
                <a:solidFill>
                  <a:schemeClr val="tx1"/>
                </a:solidFill>
                <a:effectLst/>
                <a:latin typeface="+mn-lt"/>
                <a:ea typeface="+mn-ea"/>
                <a:cs typeface="+mn-cs"/>
              </a:rPr>
              <a:t>，我们可以使用软共线有效场论的办法将</a:t>
            </a:r>
            <a:r>
              <a:rPr lang="en-US" altLang="zh-CN" sz="1200" kern="1200" dirty="0" err="1">
                <a:solidFill>
                  <a:schemeClr val="tx1"/>
                </a:solidFill>
                <a:effectLst/>
                <a:latin typeface="+mn-lt"/>
                <a:ea typeface="+mn-ea"/>
                <a:cs typeface="+mn-cs"/>
              </a:rPr>
              <a:t>qT</a:t>
            </a:r>
            <a:r>
              <a:rPr lang="en-US" altLang="zh-CN" sz="1200" kern="1200" dirty="0">
                <a:solidFill>
                  <a:schemeClr val="tx1"/>
                </a:solidFill>
                <a:effectLst/>
                <a:latin typeface="+mn-lt"/>
                <a:ea typeface="+mn-ea"/>
                <a:cs typeface="+mn-cs"/>
              </a:rPr>
              <a:t>/Q</a:t>
            </a:r>
            <a:r>
              <a:rPr lang="zh-CN" altLang="en-US" sz="1200" kern="1200" dirty="0">
                <a:solidFill>
                  <a:schemeClr val="tx1"/>
                </a:solidFill>
                <a:effectLst/>
                <a:latin typeface="+mn-lt"/>
                <a:ea typeface="+mn-ea"/>
                <a:cs typeface="+mn-cs"/>
              </a:rPr>
              <a:t>作为展开参数得到</a:t>
            </a:r>
            <a:r>
              <a:rPr lang="en-US" altLang="zh-CN" sz="1200" kern="1200" dirty="0">
                <a:solidFill>
                  <a:schemeClr val="tx1"/>
                </a:solidFill>
                <a:effectLst/>
                <a:latin typeface="+mn-lt"/>
                <a:ea typeface="+mn-ea"/>
                <a:cs typeface="+mn-cs"/>
              </a:rPr>
              <a:t>TMD</a:t>
            </a:r>
            <a:r>
              <a:rPr lang="zh-CN" altLang="en-US" sz="1200" kern="1200" dirty="0">
                <a:solidFill>
                  <a:schemeClr val="tx1"/>
                </a:solidFill>
                <a:effectLst/>
                <a:latin typeface="+mn-lt"/>
                <a:ea typeface="+mn-ea"/>
                <a:cs typeface="+mn-cs"/>
              </a:rPr>
              <a:t>因子化的散射截面。</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目前有三种经典方法用于研究</a:t>
            </a:r>
            <a:r>
              <a:rPr lang="en-US" altLang="zh-CN" sz="1200" kern="1200" dirty="0">
                <a:solidFill>
                  <a:schemeClr val="tx1"/>
                </a:solidFill>
                <a:effectLst/>
                <a:latin typeface="+mn-lt"/>
                <a:ea typeface="+mn-ea"/>
                <a:cs typeface="+mn-cs"/>
              </a:rPr>
              <a:t>TMDPDF</a:t>
            </a:r>
            <a:r>
              <a:rPr lang="zh-CN" altLang="zh-CN" sz="1200" kern="1200" dirty="0">
                <a:solidFill>
                  <a:schemeClr val="tx1"/>
                </a:solidFill>
                <a:effectLst/>
                <a:latin typeface="+mn-lt"/>
                <a:ea typeface="+mn-ea"/>
                <a:cs typeface="+mn-cs"/>
              </a:rPr>
              <a:t>，分别是：</a:t>
            </a:r>
          </a:p>
          <a:p>
            <a:pPr lvl="0"/>
            <a:r>
              <a:rPr lang="zh-CN" altLang="zh-CN" sz="1200" kern="1200" dirty="0">
                <a:solidFill>
                  <a:schemeClr val="tx1"/>
                </a:solidFill>
                <a:effectLst/>
                <a:latin typeface="+mn-lt"/>
                <a:ea typeface="+mn-ea"/>
                <a:cs typeface="+mn-cs"/>
              </a:rPr>
              <a:t>电子和质子散射产生电子和强子的</a:t>
            </a:r>
            <a:r>
              <a:rPr lang="en-US" altLang="zh-CN" sz="1200" kern="1200" dirty="0">
                <a:solidFill>
                  <a:schemeClr val="tx1"/>
                </a:solidFill>
                <a:effectLst/>
                <a:latin typeface="+mn-lt"/>
                <a:ea typeface="+mn-ea"/>
                <a:cs typeface="+mn-cs"/>
              </a:rPr>
              <a:t>DIS</a:t>
            </a:r>
            <a:r>
              <a:rPr lang="zh-CN"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半单举</a:t>
            </a:r>
            <a:r>
              <a:rPr lang="zh-CN" altLang="zh-CN" sz="1200" kern="1200" dirty="0">
                <a:solidFill>
                  <a:schemeClr val="tx1"/>
                </a:solidFill>
                <a:effectLst/>
                <a:latin typeface="+mn-lt"/>
                <a:ea typeface="+mn-ea"/>
                <a:cs typeface="+mn-cs"/>
              </a:rPr>
              <a:t>深度非弹性散射）过程：这种实验技术通过测量散射电子和产生的强子的动量、能谱和角度分布来研究</a:t>
            </a:r>
            <a:r>
              <a:rPr lang="en-US" altLang="zh-CN" sz="1200" kern="1200" dirty="0">
                <a:solidFill>
                  <a:schemeClr val="tx1"/>
                </a:solidFill>
                <a:effectLst/>
                <a:latin typeface="+mn-lt"/>
                <a:ea typeface="+mn-ea"/>
                <a:cs typeface="+mn-cs"/>
              </a:rPr>
              <a:t>TMDPDF</a:t>
            </a:r>
            <a:r>
              <a:rPr lang="zh-CN" altLang="zh-CN" sz="1200" kern="1200" dirty="0">
                <a:solidFill>
                  <a:schemeClr val="tx1"/>
                </a:solidFill>
                <a:effectLst/>
                <a:latin typeface="+mn-lt"/>
                <a:ea typeface="+mn-ea"/>
                <a:cs typeface="+mn-cs"/>
              </a:rPr>
              <a:t>。</a:t>
            </a:r>
          </a:p>
          <a:p>
            <a:pPr lvl="0"/>
            <a:r>
              <a:rPr lang="zh-CN" altLang="zh-CN" sz="1200" kern="1200" dirty="0">
                <a:solidFill>
                  <a:schemeClr val="tx1"/>
                </a:solidFill>
                <a:effectLst/>
                <a:latin typeface="+mn-lt"/>
                <a:ea typeface="+mn-ea"/>
                <a:cs typeface="+mn-cs"/>
              </a:rPr>
              <a:t>质子与质子散射的</a:t>
            </a:r>
            <a:r>
              <a:rPr lang="en-US" altLang="zh-CN" sz="1200" kern="1200" dirty="0" err="1">
                <a:solidFill>
                  <a:schemeClr val="tx1"/>
                </a:solidFill>
                <a:effectLst/>
                <a:latin typeface="+mn-lt"/>
                <a:ea typeface="+mn-ea"/>
                <a:cs typeface="+mn-cs"/>
              </a:rPr>
              <a:t>Drell</a:t>
            </a:r>
            <a:r>
              <a:rPr lang="en-US" altLang="zh-CN" sz="1200" kern="1200" dirty="0">
                <a:solidFill>
                  <a:schemeClr val="tx1"/>
                </a:solidFill>
                <a:effectLst/>
                <a:latin typeface="+mn-lt"/>
                <a:ea typeface="+mn-ea"/>
                <a:cs typeface="+mn-cs"/>
              </a:rPr>
              <a:t>-Yan</a:t>
            </a:r>
            <a:r>
              <a:rPr lang="zh-CN" altLang="zh-CN" sz="1200" kern="1200" dirty="0">
                <a:solidFill>
                  <a:schemeClr val="tx1"/>
                </a:solidFill>
                <a:effectLst/>
                <a:latin typeface="+mn-lt"/>
                <a:ea typeface="+mn-ea"/>
                <a:cs typeface="+mn-cs"/>
              </a:rPr>
              <a:t>过程：通过质子和质子的碰撞，产生轻子对（例如正负电子对）。通过测量这些轻子对的动量和能谱分布，可以研究</a:t>
            </a:r>
            <a:r>
              <a:rPr lang="en-US" altLang="zh-CN" sz="1200" kern="1200" dirty="0">
                <a:solidFill>
                  <a:schemeClr val="tx1"/>
                </a:solidFill>
                <a:effectLst/>
                <a:latin typeface="+mn-lt"/>
                <a:ea typeface="+mn-ea"/>
                <a:cs typeface="+mn-cs"/>
              </a:rPr>
              <a:t>TMDPDF</a:t>
            </a:r>
            <a:r>
              <a:rPr lang="zh-CN" altLang="zh-CN" sz="1200" kern="1200" dirty="0">
                <a:solidFill>
                  <a:schemeClr val="tx1"/>
                </a:solidFill>
                <a:effectLst/>
                <a:latin typeface="+mn-lt"/>
                <a:ea typeface="+mn-ea"/>
                <a:cs typeface="+mn-cs"/>
              </a:rPr>
              <a:t>。</a:t>
            </a:r>
          </a:p>
          <a:p>
            <a:pPr lvl="0"/>
            <a:r>
              <a:rPr lang="zh-CN" altLang="zh-CN" sz="1200" kern="1200" dirty="0">
                <a:solidFill>
                  <a:schemeClr val="tx1"/>
                </a:solidFill>
                <a:effectLst/>
                <a:latin typeface="+mn-lt"/>
                <a:ea typeface="+mn-ea"/>
                <a:cs typeface="+mn-cs"/>
              </a:rPr>
              <a:t>正反电子对湮灭产生强子对：通过正反电子对的湮灭过程，产生强子对。通过测量这些强子对的动量和能谱分布，也可以研究</a:t>
            </a:r>
            <a:r>
              <a:rPr lang="en-US" altLang="zh-CN" sz="1200" kern="1200" dirty="0">
                <a:solidFill>
                  <a:schemeClr val="tx1"/>
                </a:solidFill>
                <a:effectLst/>
                <a:latin typeface="+mn-lt"/>
                <a:ea typeface="+mn-ea"/>
                <a:cs typeface="+mn-cs"/>
              </a:rPr>
              <a:t>TMDPDF</a:t>
            </a:r>
            <a:r>
              <a:rPr lang="zh-CN" altLang="zh-CN" sz="1200" kern="1200" dirty="0">
                <a:solidFill>
                  <a:schemeClr val="tx1"/>
                </a:solidFill>
                <a:effectLst/>
                <a:latin typeface="+mn-lt"/>
                <a:ea typeface="+mn-ea"/>
                <a:cs typeface="+mn-cs"/>
              </a:rPr>
              <a:t>。</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在这些实验中，我们关注的是散射产生的电子、强子、轻子对或强子对的动量、能谱和角度分布，以获得有关</a:t>
            </a:r>
            <a:r>
              <a:rPr lang="en-US" altLang="zh-CN" sz="1200" kern="1200" dirty="0">
                <a:solidFill>
                  <a:schemeClr val="tx1"/>
                </a:solidFill>
                <a:effectLst/>
                <a:latin typeface="+mn-lt"/>
                <a:ea typeface="+mn-ea"/>
                <a:cs typeface="+mn-cs"/>
              </a:rPr>
              <a:t>TMDPDF</a:t>
            </a:r>
            <a:r>
              <a:rPr lang="zh-CN" altLang="zh-CN" sz="1200" kern="1200" dirty="0">
                <a:solidFill>
                  <a:schemeClr val="tx1"/>
                </a:solidFill>
                <a:effectLst/>
                <a:latin typeface="+mn-lt"/>
                <a:ea typeface="+mn-ea"/>
                <a:cs typeface="+mn-cs"/>
              </a:rPr>
              <a:t>的信息。这些实验方法为我们研究质子内部结构和夸克、胶子的横向动量分布提供了重要的观测数据。</a:t>
            </a:r>
            <a:r>
              <a:rPr lang="zh-CN" altLang="en-US" sz="1200" kern="1200" dirty="0">
                <a:solidFill>
                  <a:schemeClr val="tx1"/>
                </a:solidFill>
                <a:effectLst/>
                <a:latin typeface="+mn-lt"/>
                <a:ea typeface="+mn-ea"/>
                <a:cs typeface="+mn-cs"/>
              </a:rPr>
              <a:t>这是一个多标度问题，由于部分子横动量</a:t>
            </a:r>
            <a:r>
              <a:rPr lang="en-US" altLang="zh-CN" sz="1200" kern="1200" dirty="0" err="1">
                <a:solidFill>
                  <a:schemeClr val="tx1"/>
                </a:solidFill>
                <a:effectLst/>
                <a:latin typeface="+mn-lt"/>
                <a:ea typeface="+mn-ea"/>
                <a:cs typeface="+mn-cs"/>
              </a:rPr>
              <a:t>qT</a:t>
            </a:r>
            <a:r>
              <a:rPr lang="en-US" altLang="zh-CN" sz="1200" kern="1200" dirty="0">
                <a:solidFill>
                  <a:schemeClr val="tx1"/>
                </a:solidFill>
                <a:effectLst/>
                <a:latin typeface="+mn-lt"/>
                <a:ea typeface="+mn-ea"/>
                <a:cs typeface="+mn-cs"/>
              </a:rPr>
              <a:t>&lt;&lt;</a:t>
            </a:r>
            <a:r>
              <a:rPr lang="zh-CN" altLang="en-US" sz="1200" kern="1200" dirty="0">
                <a:solidFill>
                  <a:schemeClr val="tx1"/>
                </a:solidFill>
                <a:effectLst/>
                <a:latin typeface="+mn-lt"/>
                <a:ea typeface="+mn-ea"/>
                <a:cs typeface="+mn-cs"/>
              </a:rPr>
              <a:t>光子虚度</a:t>
            </a:r>
            <a:r>
              <a:rPr lang="en-US" altLang="zh-CN" sz="1200" kern="1200" dirty="0">
                <a:solidFill>
                  <a:schemeClr val="tx1"/>
                </a:solidFill>
                <a:effectLst/>
                <a:latin typeface="+mn-lt"/>
                <a:ea typeface="+mn-ea"/>
                <a:cs typeface="+mn-cs"/>
              </a:rPr>
              <a:t>Q,</a:t>
            </a:r>
            <a:r>
              <a:rPr lang="zh-CN" altLang="en-US" sz="1200" kern="1200" dirty="0">
                <a:solidFill>
                  <a:schemeClr val="tx1"/>
                </a:solidFill>
                <a:effectLst/>
                <a:latin typeface="+mn-lt"/>
                <a:ea typeface="+mn-ea"/>
                <a:cs typeface="+mn-cs"/>
              </a:rPr>
              <a:t>因此需要使用重整化理论将硬函数演化到低能标。</a:t>
            </a:r>
            <a:r>
              <a:rPr lang="en-US" altLang="zh-CN" sz="1200" kern="1200" dirty="0">
                <a:solidFill>
                  <a:schemeClr val="tx1"/>
                </a:solidFill>
                <a:effectLst/>
                <a:latin typeface="+mn-lt"/>
                <a:ea typeface="+mn-ea"/>
                <a:cs typeface="+mn-cs"/>
              </a:rPr>
              <a:t>SIDIS</a:t>
            </a:r>
            <a:r>
              <a:rPr lang="zh-CN" altLang="en-US" sz="1200" kern="1200" dirty="0">
                <a:solidFill>
                  <a:schemeClr val="tx1"/>
                </a:solidFill>
                <a:effectLst/>
                <a:latin typeface="+mn-lt"/>
                <a:ea typeface="+mn-ea"/>
                <a:cs typeface="+mn-cs"/>
              </a:rPr>
              <a:t>过程是我的主要研究对象，并使用软共线有效场论作为我的理论工具。</a:t>
            </a:r>
            <a:endParaRPr lang="zh-CN" altLang="en-US" dirty="0"/>
          </a:p>
        </p:txBody>
      </p:sp>
      <p:sp>
        <p:nvSpPr>
          <p:cNvPr id="4" name="灯片编号占位符 3"/>
          <p:cNvSpPr>
            <a:spLocks noGrp="1"/>
          </p:cNvSpPr>
          <p:nvPr>
            <p:ph type="sldNum" sz="quarter" idx="5"/>
          </p:nvPr>
        </p:nvSpPr>
        <p:spPr/>
        <p:txBody>
          <a:bodyPr/>
          <a:lstStyle/>
          <a:p>
            <a:fld id="{1ECE5A86-3D32-424D-A575-1754F7A61B5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N" sz="1800" kern="100" dirty="0">
                <a:effectLst/>
                <a:latin typeface="Times New Roman" panose="02020603050405020304" pitchFamily="18" charset="0"/>
                <a:ea typeface="DengXian" panose="02010600030101010101" pitchFamily="2" charset="-122"/>
                <a:cs typeface="Times New Roman" panose="02020603050405020304" pitchFamily="18" charset="0"/>
              </a:rPr>
              <a:t>In SIDIS, the factorization involves a convolution of the perturbative partonic cross section and non-perturbative inputs from the TMD PDFs and the TMD fragmentation functions (FFs)</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where the non-perturbative contribution of the TMD FF serves as the bottleneck</a:t>
            </a:r>
            <a:r>
              <a:rPr lang="en-CN" sz="1800" kern="100" dirty="0">
                <a:effectLst/>
                <a:latin typeface="Times New Roman" panose="02020603050405020304" pitchFamily="18" charset="0"/>
                <a:ea typeface="DengXian" panose="02010600030101010101" pitchFamily="2" charset="-122"/>
                <a:cs typeface="Times New Roman" panose="02020603050405020304" pitchFamily="18" charset="0"/>
              </a:rPr>
              <a:t>. Recent investigations at both the RHIC and the LHC have validated jets as effective tools for probing the inner structure of the nucleon to complement the TMD FFs. </a:t>
            </a:r>
            <a:r>
              <a:rPr lang="en-CN" sz="1800" kern="0" dirty="0">
                <a:effectLst/>
                <a:latin typeface="Times New Roman" panose="02020603050405020304" pitchFamily="18" charset="0"/>
                <a:ea typeface="DengXian" panose="02010600030101010101" pitchFamily="2" charset="-122"/>
                <a:cs typeface="Times New Roman" panose="02020603050405020304" pitchFamily="18" charset="0"/>
              </a:rPr>
              <a:t>T</a:t>
            </a:r>
            <a:r>
              <a:rPr lang="en-US" sz="1800" kern="0" dirty="0">
                <a:effectLst/>
                <a:latin typeface="Times New Roman" panose="02020603050405020304" pitchFamily="18" charset="0"/>
                <a:ea typeface="DengXian" panose="02010600030101010101" pitchFamily="2" charset="-122"/>
                <a:cs typeface="Times New Roman" panose="02020603050405020304" pitchFamily="18" charset="0"/>
              </a:rPr>
              <a:t>he transverse momentum of the incoming quark is reconstructed by measuring the transverse momentum imbalance between the final-state lepton and jet, or the azimuthal angle decorrelation between the lepton and the jet. </a:t>
            </a:r>
            <a:r>
              <a:rPr lang="en-CN" sz="1800" kern="100" dirty="0">
                <a:effectLst/>
                <a:latin typeface="Times New Roman" panose="02020603050405020304" pitchFamily="18" charset="0"/>
                <a:ea typeface="DengXian" panose="02010600030101010101" pitchFamily="2" charset="-122"/>
                <a:cs typeface="Times New Roman" panose="02020603050405020304" pitchFamily="18" charset="0"/>
              </a:rPr>
              <a:t>While the lepton-jet correlation of Liu’s paper, where a standard jet axis is used, is less sensitive to non-perturbative inputs, the asymmetric treatment of soft emissions causes the non-global logarithms </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(NGLs)</a:t>
            </a:r>
            <a:r>
              <a:rPr lang="en-CN" sz="1800" kern="100" dirty="0">
                <a:effectLst/>
                <a:latin typeface="Times New Roman" panose="02020603050405020304" pitchFamily="18" charset="0"/>
                <a:ea typeface="DengXian" panose="02010600030101010101" pitchFamily="2" charset="-122"/>
                <a:cs typeface="Times New Roman" panose="02020603050405020304" pitchFamily="18" charset="0"/>
              </a:rPr>
              <a:t>. In our work, we improve the perturbative accuracy of the lepton-jet correlation by using a recoiling-free jet axis  instead of a standard jet axis to remove the NGLs. </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Additionally, in nuclear collisions the use of a recoil-free jet suppresses background from underlying events.</a:t>
            </a:r>
            <a:endParaRPr lang="en-CN" sz="1800" kern="1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我们</a:t>
            </a:r>
            <a:r>
              <a:rPr lang="zh-CN" altLang="en-CN" sz="1200" kern="1200" dirty="0">
                <a:solidFill>
                  <a:schemeClr val="tx1"/>
                </a:solidFill>
                <a:effectLst/>
                <a:latin typeface="+mn-lt"/>
                <a:ea typeface="+mn-ea"/>
                <a:cs typeface="+mn-cs"/>
              </a:rPr>
              <a:t>主要研究的过程</a:t>
            </a:r>
            <a:r>
              <a:rPr lang="zh-CN" altLang="en-US" sz="1200" kern="1200" dirty="0">
                <a:solidFill>
                  <a:schemeClr val="tx1"/>
                </a:solidFill>
                <a:effectLst/>
                <a:latin typeface="+mn-lt"/>
                <a:ea typeface="+mn-ea"/>
                <a:cs typeface="+mn-cs"/>
              </a:rPr>
              <a:t>是</a:t>
            </a:r>
            <a:r>
              <a:rPr lang="zh-CN" altLang="zh-CN" sz="1200" kern="1200" dirty="0">
                <a:solidFill>
                  <a:schemeClr val="tx1"/>
                </a:solidFill>
                <a:effectLst/>
                <a:latin typeface="+mn-lt"/>
                <a:ea typeface="+mn-ea"/>
                <a:cs typeface="+mn-cs"/>
              </a:rPr>
              <a:t>半单举深度非弹性散射（</a:t>
            </a:r>
            <a:r>
              <a:rPr lang="en-US" altLang="zh-CN" sz="1200" kern="1200" dirty="0">
                <a:solidFill>
                  <a:schemeClr val="tx1"/>
                </a:solidFill>
                <a:effectLst/>
                <a:latin typeface="+mn-lt"/>
                <a:ea typeface="+mn-ea"/>
                <a:cs typeface="+mn-cs"/>
              </a:rPr>
              <a:t>Semi-Inclusive Deep Inelastic Scattering</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SIDIS</a:t>
            </a:r>
            <a:r>
              <a:rPr lang="zh-CN"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。如</a:t>
            </a:r>
            <a:r>
              <a:rPr lang="zh-CN" altLang="zh-CN" sz="1200" kern="1200" dirty="0">
                <a:solidFill>
                  <a:schemeClr val="tx1"/>
                </a:solidFill>
                <a:effectLst/>
                <a:latin typeface="+mn-lt"/>
                <a:ea typeface="+mn-ea"/>
                <a:cs typeface="+mn-cs"/>
              </a:rPr>
              <a:t>图所示，传统的</a:t>
            </a:r>
            <a:r>
              <a:rPr lang="en-US" altLang="zh-CN" sz="1200" kern="1200" dirty="0">
                <a:solidFill>
                  <a:schemeClr val="tx1"/>
                </a:solidFill>
                <a:effectLst/>
                <a:latin typeface="+mn-lt"/>
                <a:ea typeface="+mn-ea"/>
                <a:cs typeface="+mn-cs"/>
              </a:rPr>
              <a:t>SIDIS</a:t>
            </a:r>
            <a:r>
              <a:rPr lang="zh-CN" altLang="zh-CN" sz="1200" kern="1200" dirty="0">
                <a:solidFill>
                  <a:schemeClr val="tx1"/>
                </a:solidFill>
                <a:effectLst/>
                <a:latin typeface="+mn-lt"/>
                <a:ea typeface="+mn-ea"/>
                <a:cs typeface="+mn-cs"/>
              </a:rPr>
              <a:t>过程可以因子化为</a:t>
            </a:r>
            <a:r>
              <a:rPr lang="zh-CN" altLang="en-US" sz="1200" kern="1200" dirty="0">
                <a:solidFill>
                  <a:schemeClr val="tx1"/>
                </a:solidFill>
                <a:effectLst/>
                <a:latin typeface="+mn-lt"/>
                <a:ea typeface="+mn-ea"/>
                <a:cs typeface="+mn-cs"/>
              </a:rPr>
              <a:t>非微扰的</a:t>
            </a:r>
            <a:r>
              <a:rPr lang="en-US" altLang="zh-CN" sz="1200" kern="1200" dirty="0">
                <a:solidFill>
                  <a:schemeClr val="tx1"/>
                </a:solidFill>
                <a:effectLst/>
                <a:latin typeface="+mn-lt"/>
                <a:ea typeface="+mn-ea"/>
                <a:cs typeface="+mn-cs"/>
              </a:rPr>
              <a:t>PDF</a:t>
            </a:r>
            <a:r>
              <a:rPr lang="zh-CN"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微扰的</a:t>
            </a:r>
            <a:r>
              <a:rPr lang="zh-CN" altLang="zh-CN" sz="1200" kern="1200" dirty="0">
                <a:solidFill>
                  <a:schemeClr val="tx1"/>
                </a:solidFill>
                <a:effectLst/>
                <a:latin typeface="+mn-lt"/>
                <a:ea typeface="+mn-ea"/>
                <a:cs typeface="+mn-cs"/>
              </a:rPr>
              <a:t>部分子层面散射截面以及非微扰的碎裂函数，这给我们的计算带来了麻烦，于是后来</a:t>
            </a:r>
            <a:r>
              <a:rPr lang="zh-CN" altLang="en-US" sz="1200" kern="1200" dirty="0">
                <a:solidFill>
                  <a:schemeClr val="tx1"/>
                </a:solidFill>
                <a:effectLst/>
                <a:latin typeface="+mn-lt"/>
                <a:ea typeface="+mn-ea"/>
                <a:cs typeface="+mn-cs"/>
              </a:rPr>
              <a:t>刘晓辉老师等人</a:t>
            </a:r>
            <a:r>
              <a:rPr lang="zh-CN" altLang="zh-CN" sz="1200" kern="1200" dirty="0">
                <a:solidFill>
                  <a:schemeClr val="tx1"/>
                </a:solidFill>
                <a:effectLst/>
                <a:latin typeface="+mn-lt"/>
                <a:ea typeface="+mn-ea"/>
                <a:cs typeface="+mn-cs"/>
              </a:rPr>
              <a:t>提出</a:t>
            </a:r>
            <a:r>
              <a:rPr lang="zh-CN" altLang="en-US" sz="1200" kern="1200" dirty="0">
                <a:solidFill>
                  <a:schemeClr val="tx1"/>
                </a:solidFill>
                <a:effectLst/>
                <a:latin typeface="+mn-lt"/>
                <a:ea typeface="+mn-ea"/>
                <a:cs typeface="+mn-cs"/>
              </a:rPr>
              <a:t>用</a:t>
            </a:r>
            <a:r>
              <a:rPr lang="zh-CN" altLang="zh-CN" sz="1200" kern="1200" dirty="0">
                <a:solidFill>
                  <a:schemeClr val="tx1"/>
                </a:solidFill>
                <a:effectLst/>
                <a:latin typeface="+mn-lt"/>
                <a:ea typeface="+mn-ea"/>
                <a:cs typeface="+mn-cs"/>
              </a:rPr>
              <a:t>喷注代替强子化的办法，此时非微扰的碎裂函数就变成微扰的喷注函数</a:t>
            </a:r>
            <a:r>
              <a:rPr lang="zh-CN" altLang="en-US" sz="1200" kern="1200" dirty="0">
                <a:solidFill>
                  <a:schemeClr val="tx1"/>
                </a:solidFill>
                <a:effectLst/>
                <a:latin typeface="+mn-lt"/>
                <a:ea typeface="+mn-ea"/>
                <a:cs typeface="+mn-cs"/>
              </a:rPr>
              <a:t>，从而减小非微扰效应</a:t>
            </a:r>
            <a:r>
              <a:rPr lang="zh-CN" altLang="zh-CN" sz="1200" kern="1200" dirty="0">
                <a:solidFill>
                  <a:schemeClr val="tx1"/>
                </a:solidFill>
                <a:effectLst/>
                <a:latin typeface="+mn-lt"/>
                <a:ea typeface="+mn-ea"/>
                <a:cs typeface="+mn-cs"/>
              </a:rPr>
              <a:t>。但使用传统喷注计算会带来一些非线性项贡献，因此在</a:t>
            </a:r>
            <a:r>
              <a:rPr lang="zh-CN" altLang="en-US" sz="1200" kern="1200" dirty="0">
                <a:solidFill>
                  <a:schemeClr val="tx1"/>
                </a:solidFill>
                <a:effectLst/>
                <a:latin typeface="+mn-lt"/>
                <a:ea typeface="+mn-ea"/>
                <a:cs typeface="+mn-cs"/>
              </a:rPr>
              <a:t>邵鼎煜</a:t>
            </a:r>
            <a:r>
              <a:rPr lang="zh-CN" altLang="zh-CN" sz="1200" kern="1200" dirty="0">
                <a:solidFill>
                  <a:schemeClr val="tx1"/>
                </a:solidFill>
                <a:effectLst/>
                <a:latin typeface="+mn-lt"/>
                <a:ea typeface="+mn-ea"/>
                <a:cs typeface="+mn-cs"/>
              </a:rPr>
              <a:t>老师指导下我提出利用</a:t>
            </a:r>
            <a:r>
              <a:rPr lang="zh-CN" altLang="en-US" sz="1200" kern="1200" dirty="0">
                <a:solidFill>
                  <a:schemeClr val="tx1"/>
                </a:solidFill>
                <a:effectLst/>
                <a:latin typeface="+mn-lt"/>
                <a:ea typeface="+mn-ea"/>
                <a:cs typeface="+mn-cs"/>
              </a:rPr>
              <a:t>反冲无关</a:t>
            </a:r>
            <a:r>
              <a:rPr lang="zh-CN" altLang="zh-CN" sz="1200" kern="1200" dirty="0">
                <a:solidFill>
                  <a:schemeClr val="tx1"/>
                </a:solidFill>
                <a:effectLst/>
                <a:latin typeface="+mn-lt"/>
                <a:ea typeface="+mn-ea"/>
                <a:cs typeface="+mn-cs"/>
              </a:rPr>
              <a:t>喷注作为观测量来替代传统喷注即可避免非全局对数的产生。</a:t>
            </a:r>
          </a:p>
          <a:p>
            <a:endParaRPr lang="zh-CN" altLang="en-US" dirty="0"/>
          </a:p>
        </p:txBody>
      </p:sp>
      <p:sp>
        <p:nvSpPr>
          <p:cNvPr id="4" name="灯片编号占位符 3"/>
          <p:cNvSpPr>
            <a:spLocks noGrp="1"/>
          </p:cNvSpPr>
          <p:nvPr>
            <p:ph type="sldNum" sz="quarter" idx="5"/>
          </p:nvPr>
        </p:nvSpPr>
        <p:spPr/>
        <p:txBody>
          <a:bodyPr/>
          <a:lstStyle/>
          <a:p>
            <a:fld id="{1ECE5A86-3D32-424D-A575-1754F7A61B5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In our study, we focus on the lepton-jet correlation in the center-of-mass (CM) frame of the incident lepton and hadron, where the momenta of the initial-state lepton and hadron are in the z direction. Due to the rotation invariance of the initial state, we take the transverse momentum of the jet to be in the y direction. </a:t>
            </a:r>
            <a:r>
              <a:rPr lang="en-US" sz="1800" kern="100" dirty="0" err="1">
                <a:effectLst/>
                <a:latin typeface="Times New Roman" panose="02020603050405020304" pitchFamily="18" charset="0"/>
                <a:ea typeface="DengXian" panose="02010600030101010101" pitchFamily="2" charset="-122"/>
                <a:cs typeface="Times New Roman" panose="02020603050405020304" pitchFamily="18" charset="0"/>
              </a:rPr>
              <a:t>δϕ</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represents the azimuthal angle of the momentum of the lepton out of the y-z plane. In the back-to-back limit where </a:t>
            </a:r>
            <a:r>
              <a:rPr lang="en-US" sz="1800" kern="100" dirty="0" err="1">
                <a:effectLst/>
                <a:latin typeface="Times New Roman" panose="02020603050405020304" pitchFamily="18" charset="0"/>
                <a:ea typeface="DengXian" panose="02010600030101010101" pitchFamily="2" charset="-122"/>
                <a:cs typeface="Times New Roman" panose="02020603050405020304" pitchFamily="18" charset="0"/>
              </a:rPr>
              <a:t>δϕ</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is much smaller than 1, there are four QCD modes contributing to the factorization formula: the hard function with high energy gluons, the soft function with low energy gluons, the jet function with the gluons collinear with the final-state jet and the beam function with gluons collinear with the initial-state quark. </a:t>
            </a:r>
            <a:endParaRPr lang="en-CN" sz="1800" kern="1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QCD </a:t>
            </a:r>
            <a:r>
              <a:rPr lang="zh-CN" altLang="zh-CN" sz="1200" kern="1200" dirty="0">
                <a:solidFill>
                  <a:schemeClr val="tx1"/>
                </a:solidFill>
                <a:effectLst/>
                <a:latin typeface="+mn-lt"/>
                <a:ea typeface="+mn-ea"/>
                <a:cs typeface="+mn-cs"/>
              </a:rPr>
              <a:t>因子化</a:t>
            </a:r>
            <a:r>
              <a:rPr lang="zh-CN" altLang="en-US" sz="1200" kern="1200" dirty="0">
                <a:solidFill>
                  <a:schemeClr val="tx1"/>
                </a:solidFill>
                <a:effectLst/>
                <a:latin typeface="+mn-lt"/>
                <a:ea typeface="+mn-ea"/>
                <a:cs typeface="+mn-cs"/>
              </a:rPr>
              <a:t>指的是</a:t>
            </a:r>
            <a:r>
              <a:rPr lang="zh-CN" altLang="zh-CN" sz="1200" kern="1200" dirty="0">
                <a:solidFill>
                  <a:schemeClr val="tx1"/>
                </a:solidFill>
                <a:effectLst/>
                <a:latin typeface="+mn-lt"/>
                <a:ea typeface="+mn-ea"/>
                <a:cs typeface="+mn-cs"/>
              </a:rPr>
              <a:t>将复杂的</a:t>
            </a:r>
            <a:r>
              <a:rPr lang="en-US" altLang="zh-CN" sz="1200" kern="1200" dirty="0">
                <a:solidFill>
                  <a:schemeClr val="tx1"/>
                </a:solidFill>
                <a:effectLst/>
                <a:latin typeface="+mn-lt"/>
                <a:ea typeface="+mn-ea"/>
                <a:cs typeface="+mn-cs"/>
              </a:rPr>
              <a:t>QCD </a:t>
            </a:r>
            <a:r>
              <a:rPr lang="zh-CN" altLang="zh-CN" sz="1200" kern="1200" dirty="0">
                <a:solidFill>
                  <a:schemeClr val="tx1"/>
                </a:solidFill>
                <a:effectLst/>
                <a:latin typeface="+mn-lt"/>
                <a:ea typeface="+mn-ea"/>
                <a:cs typeface="+mn-cs"/>
              </a:rPr>
              <a:t>相互作用分解成不同的动力学</a:t>
            </a:r>
            <a:r>
              <a:rPr lang="zh-CN" altLang="en-US" sz="1200" kern="1200" dirty="0">
                <a:solidFill>
                  <a:schemeClr val="tx1"/>
                </a:solidFill>
                <a:effectLst/>
                <a:latin typeface="+mn-lt"/>
                <a:ea typeface="+mn-ea"/>
                <a:cs typeface="+mn-cs"/>
              </a:rPr>
              <a:t>过程</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 我们假设电子质子沿着</a:t>
            </a:r>
            <a:r>
              <a:rPr lang="en-US" altLang="zh-CN" sz="1200" kern="1200" dirty="0">
                <a:solidFill>
                  <a:schemeClr val="tx1"/>
                </a:solidFill>
                <a:effectLst/>
                <a:latin typeface="+mn-lt"/>
                <a:ea typeface="+mn-ea"/>
                <a:cs typeface="+mn-cs"/>
              </a:rPr>
              <a:t>z</a:t>
            </a:r>
            <a:r>
              <a:rPr lang="zh-CN" altLang="zh-CN" sz="1200" kern="1200" dirty="0">
                <a:solidFill>
                  <a:schemeClr val="tx1"/>
                </a:solidFill>
                <a:effectLst/>
                <a:latin typeface="+mn-lt"/>
                <a:ea typeface="+mn-ea"/>
                <a:cs typeface="+mn-cs"/>
              </a:rPr>
              <a:t>轴头对头碰撞，喷注横动量固定为</a:t>
            </a:r>
            <a:r>
              <a:rPr lang="en-US" altLang="zh-CN" sz="1200" kern="1200" dirty="0">
                <a:solidFill>
                  <a:schemeClr val="tx1"/>
                </a:solidFill>
                <a:effectLst/>
                <a:latin typeface="+mn-lt"/>
                <a:ea typeface="+mn-ea"/>
                <a:cs typeface="+mn-cs"/>
              </a:rPr>
              <a:t>y</a:t>
            </a:r>
            <a:r>
              <a:rPr lang="zh-CN" altLang="zh-CN" sz="1200" kern="1200" dirty="0">
                <a:solidFill>
                  <a:schemeClr val="tx1"/>
                </a:solidFill>
                <a:effectLst/>
                <a:latin typeface="+mn-lt"/>
                <a:ea typeface="+mn-ea"/>
                <a:cs typeface="+mn-cs"/>
              </a:rPr>
              <a:t>轴，定义出射电子</a:t>
            </a:r>
            <a:r>
              <a:rPr lang="zh-CN" altLang="en-US" sz="1200" kern="1200" dirty="0">
                <a:solidFill>
                  <a:schemeClr val="tx1"/>
                </a:solidFill>
                <a:effectLst/>
                <a:latin typeface="+mn-lt"/>
                <a:ea typeface="+mn-ea"/>
                <a:cs typeface="+mn-cs"/>
              </a:rPr>
              <a:t>横动量</a:t>
            </a:r>
            <a:r>
              <a:rPr lang="zh-CN" altLang="zh-CN" sz="1200" kern="1200" dirty="0">
                <a:solidFill>
                  <a:schemeClr val="tx1"/>
                </a:solidFill>
                <a:effectLst/>
                <a:latin typeface="+mn-lt"/>
                <a:ea typeface="+mn-ea"/>
                <a:cs typeface="+mn-cs"/>
              </a:rPr>
              <a:t>和喷注横动量夹角为</a:t>
            </a:r>
            <a:r>
              <a:rPr lang="en-US" altLang="zh-CN" sz="1200" kern="1200" dirty="0">
                <a:solidFill>
                  <a:schemeClr val="tx1"/>
                </a:solidFill>
                <a:effectLst/>
                <a:latin typeface="+mn-lt"/>
                <a:ea typeface="+mn-ea"/>
                <a:cs typeface="+mn-cs"/>
              </a:rPr>
              <a:t>delta phi</a:t>
            </a:r>
            <a:r>
              <a:rPr lang="zh-CN" altLang="zh-CN" sz="1200" kern="1200" dirty="0">
                <a:solidFill>
                  <a:schemeClr val="tx1"/>
                </a:solidFill>
                <a:effectLst/>
                <a:latin typeface="+mn-lt"/>
                <a:ea typeface="+mn-ea"/>
                <a:cs typeface="+mn-cs"/>
              </a:rPr>
              <a:t>，我们可以用</a:t>
            </a:r>
            <a:r>
              <a:rPr lang="en-US" altLang="zh-CN" sz="1200" kern="1200" dirty="0">
                <a:solidFill>
                  <a:schemeClr val="tx1"/>
                </a:solidFill>
                <a:effectLst/>
                <a:latin typeface="+mn-lt"/>
                <a:ea typeface="+mn-ea"/>
                <a:cs typeface="+mn-cs"/>
              </a:rPr>
              <a:t>delta phi</a:t>
            </a:r>
            <a:r>
              <a:rPr lang="zh-CN" altLang="zh-CN" sz="1200" kern="1200" dirty="0">
                <a:solidFill>
                  <a:schemeClr val="tx1"/>
                </a:solidFill>
                <a:effectLst/>
                <a:latin typeface="+mn-lt"/>
                <a:ea typeface="+mn-ea"/>
                <a:cs typeface="+mn-cs"/>
              </a:rPr>
              <a:t>作为展开参数描述四个因子的胶子的动量标度，分别是胶子能量很大</a:t>
            </a:r>
            <a:r>
              <a:rPr lang="zh-CN" altLang="en-US" sz="1200" kern="1200" dirty="0">
                <a:solidFill>
                  <a:schemeClr val="tx1"/>
                </a:solidFill>
                <a:effectLst/>
                <a:latin typeface="+mn-lt"/>
                <a:ea typeface="+mn-ea"/>
                <a:cs typeface="+mn-cs"/>
              </a:rPr>
              <a:t>的</a:t>
            </a:r>
            <a:r>
              <a:rPr lang="zh-CN" altLang="zh-CN" sz="1200" kern="1200" dirty="0">
                <a:solidFill>
                  <a:schemeClr val="tx1"/>
                </a:solidFill>
                <a:effectLst/>
                <a:latin typeface="+mn-lt"/>
                <a:ea typeface="+mn-ea"/>
                <a:cs typeface="+mn-cs"/>
              </a:rPr>
              <a:t>硬函数</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与初态夸克的共线的</a:t>
            </a:r>
            <a:r>
              <a:rPr lang="en-US" altLang="zh-CN" sz="1200" kern="1200" dirty="0">
                <a:solidFill>
                  <a:schemeClr val="tx1"/>
                </a:solidFill>
                <a:effectLst/>
                <a:latin typeface="+mn-lt"/>
                <a:ea typeface="+mn-ea"/>
                <a:cs typeface="+mn-cs"/>
              </a:rPr>
              <a:t>Beam</a:t>
            </a:r>
            <a:r>
              <a:rPr lang="zh-CN" altLang="en-US" sz="1200" kern="1200" dirty="0">
                <a:solidFill>
                  <a:schemeClr val="tx1"/>
                </a:solidFill>
                <a:effectLst/>
                <a:latin typeface="+mn-lt"/>
                <a:ea typeface="+mn-ea"/>
                <a:cs typeface="+mn-cs"/>
              </a:rPr>
              <a:t>函数</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胶子能量很小的软函数</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与末态夸克共线的喷注函数</a:t>
            </a:r>
            <a:r>
              <a:rPr lang="zh-CN" altLang="en-US" sz="1200" kern="1200" dirty="0">
                <a:solidFill>
                  <a:schemeClr val="tx1"/>
                </a:solidFill>
                <a:effectLst/>
                <a:latin typeface="+mn-lt"/>
                <a:ea typeface="+mn-ea"/>
                <a:cs typeface="+mn-cs"/>
              </a:rPr>
              <a:t>。最后就</a:t>
            </a:r>
            <a:r>
              <a:rPr lang="zh-CN" altLang="zh-CN" sz="1200" kern="1200" dirty="0">
                <a:solidFill>
                  <a:schemeClr val="tx1"/>
                </a:solidFill>
                <a:effectLst/>
                <a:latin typeface="+mn-lt"/>
                <a:ea typeface="+mn-ea"/>
                <a:cs typeface="+mn-cs"/>
              </a:rPr>
              <a:t>可以在位置空间写下以</a:t>
            </a:r>
            <a:r>
              <a:rPr lang="zh-CN" altLang="en-US" sz="1200" kern="1200" dirty="0">
                <a:solidFill>
                  <a:schemeClr val="tx1"/>
                </a:solidFill>
                <a:effectLst/>
                <a:latin typeface="+mn-lt"/>
                <a:ea typeface="+mn-ea"/>
                <a:cs typeface="+mn-cs"/>
              </a:rPr>
              <a:t>方位角关联为</a:t>
            </a:r>
            <a:r>
              <a:rPr lang="zh-CN" altLang="zh-CN" sz="1200" kern="1200" dirty="0">
                <a:solidFill>
                  <a:schemeClr val="tx1"/>
                </a:solidFill>
                <a:effectLst/>
                <a:latin typeface="+mn-lt"/>
                <a:ea typeface="+mn-ea"/>
                <a:cs typeface="+mn-cs"/>
              </a:rPr>
              <a:t>观测量的因子化公式</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1ECE5A86-3D32-424D-A575-1754F7A61B5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Then we need to perform the </a:t>
                </a:r>
                <a:r>
                  <a:rPr lang="en-US" sz="1800" kern="100" dirty="0" err="1">
                    <a:effectLst/>
                    <a:latin typeface="Times New Roman" panose="02020603050405020304" pitchFamily="18" charset="0"/>
                    <a:ea typeface="DengXian" panose="02010600030101010101" pitchFamily="2" charset="-122"/>
                    <a:cs typeface="Times New Roman" panose="02020603050405020304" pitchFamily="18" charset="0"/>
                  </a:rPr>
                  <a:t>resummation</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of the large logarithms </a:t>
                </a:r>
                <a14:m>
                  <m:oMath xmlns:m="http://schemas.openxmlformats.org/officeDocument/2006/math">
                    <m:r>
                      <m:rPr>
                        <m:sty m:val="p"/>
                      </m:rPr>
                      <a:rPr lang="en-US" sz="1800" kern="100">
                        <a:effectLst/>
                        <a:latin typeface="Cambria Math" panose="02040503050406030204" pitchFamily="18" charset="0"/>
                        <a:ea typeface="DengXian" panose="02010600030101010101" pitchFamily="2" charset="-122"/>
                        <a:cs typeface="Times New Roman" panose="02020603050405020304" pitchFamily="18" charset="0"/>
                      </a:rPr>
                      <m:t>log</m:t>
                    </m:r>
                    <m:r>
                      <a:rPr lang="en-US" sz="1800" kern="100">
                        <a:effectLst/>
                        <a:latin typeface="Cambria Math" panose="02040503050406030204" pitchFamily="18" charset="0"/>
                        <a:ea typeface="DengXian" panose="02010600030101010101" pitchFamily="2" charset="-122"/>
                        <a:cs typeface="Times New Roman" panose="02020603050405020304" pitchFamily="18" charset="0"/>
                      </a:rPr>
                      <m:t>⁡</m:t>
                    </m:r>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m:t>
                    </m:r>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𝑄</m:t>
                    </m:r>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CN" sz="18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𝜇</m:t>
                        </m:r>
                      </m:e>
                      <m:sub>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𝑏</m:t>
                        </m:r>
                      </m:sub>
                    </m:sSub>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m:t>
                    </m:r>
                  </m:oMath>
                </a14:m>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present in the perturbative fixed-order expansion of each mode within the factorization to solve the hierarchy problem of the multiple scales. We first renormalize the rapidity scale </a:t>
                </a:r>
                <a:r>
                  <a:rPr lang="el-GR" sz="1800" i="1" kern="100" dirty="0">
                    <a:effectLst/>
                    <a:latin typeface="Times New Roman" panose="02020603050405020304" pitchFamily="18" charset="0"/>
                    <a:ea typeface="DengXian" panose="02010600030101010101" pitchFamily="2" charset="-122"/>
                    <a:cs typeface="Times New Roman" panose="02020603050405020304" pitchFamily="18" charset="0"/>
                  </a:rPr>
                  <a:t>ν </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to low-energy scale </a:t>
                </a:r>
                <a:r>
                  <a:rPr lang="en-US" sz="1800" kern="100" dirty="0">
                    <a:effectLst/>
                    <a:latin typeface="Cambria Math" panose="02040503050406030204" pitchFamily="18" charset="0"/>
                    <a:ea typeface="DengXian" panose="02010600030101010101" pitchFamily="2" charset="-122"/>
                    <a:cs typeface="Cambria Math" panose="02040503050406030204" pitchFamily="18" charset="0"/>
                  </a:rPr>
                  <a:t>𝜇𝑏</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and then renormalize the natural scale </a:t>
                </a:r>
                <a:r>
                  <a:rPr lang="en-US" sz="1800" kern="100" dirty="0">
                    <a:effectLst/>
                    <a:latin typeface="Cambria Math" panose="02040503050406030204" pitchFamily="18" charset="0"/>
                    <a:ea typeface="DengXian" panose="02010600030101010101" pitchFamily="2" charset="-122"/>
                    <a:cs typeface="Cambria Math" panose="02040503050406030204" pitchFamily="18" charset="0"/>
                  </a:rPr>
                  <a:t>𝜇</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from </a:t>
                </a:r>
                <a:r>
                  <a:rPr lang="en-US" sz="1800" kern="100" dirty="0">
                    <a:effectLst/>
                    <a:latin typeface="Cambria Math" panose="02040503050406030204" pitchFamily="18" charset="0"/>
                    <a:ea typeface="DengXian" panose="02010600030101010101" pitchFamily="2" charset="-122"/>
                    <a:cs typeface="Cambria Math" panose="02040503050406030204" pitchFamily="18" charset="0"/>
                  </a:rPr>
                  <a:t>𝜇𝑏</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to high-energy scale </a:t>
                </a:r>
                <a:r>
                  <a:rPr lang="el-GR" sz="1800" kern="100" dirty="0">
                    <a:effectLst/>
                    <a:latin typeface="Times New Roman" panose="02020603050405020304" pitchFamily="18" charset="0"/>
                    <a:ea typeface="DengXian" panose="02010600030101010101" pitchFamily="2" charset="-122"/>
                    <a:cs typeface="Times New Roman" panose="02020603050405020304" pitchFamily="18" charset="0"/>
                  </a:rPr>
                  <a:t>μ</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H. Finally, we can prove the physical cross section is independent of </a:t>
                </a:r>
                <a:r>
                  <a:rPr lang="en-US" sz="1800" kern="100" dirty="0">
                    <a:effectLst/>
                    <a:latin typeface="Cambria Math" panose="02040503050406030204" pitchFamily="18" charset="0"/>
                    <a:ea typeface="DengXian" panose="02010600030101010101" pitchFamily="2" charset="-122"/>
                    <a:cs typeface="Cambria Math" panose="02040503050406030204" pitchFamily="18" charset="0"/>
                  </a:rPr>
                  <a:t>𝜇</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CN"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2400" kern="1200" dirty="0">
                    <a:solidFill>
                      <a:schemeClr val="tx1"/>
                    </a:solidFill>
                    <a:effectLst/>
                    <a:latin typeface="+mn-lt"/>
                    <a:ea typeface="+mn-ea"/>
                    <a:cs typeface="+mn-cs"/>
                  </a:rPr>
                  <a:t>计算完因子化的四个因子后，我们可以固定阶展开到</a:t>
                </a:r>
                <a:r>
                  <a:rPr lang="en-US" altLang="zh-CN" sz="2400" kern="1200" dirty="0">
                    <a:solidFill>
                      <a:schemeClr val="tx1"/>
                    </a:solidFill>
                    <a:effectLst/>
                    <a:latin typeface="+mn-lt"/>
                    <a:ea typeface="+mn-ea"/>
                    <a:cs typeface="+mn-cs"/>
                  </a:rPr>
                  <a:t>NLO</a:t>
                </a:r>
                <a:r>
                  <a:rPr lang="zh-CN" altLang="zh-CN" sz="2400" kern="1200" dirty="0">
                    <a:solidFill>
                      <a:schemeClr val="tx1"/>
                    </a:solidFill>
                    <a:effectLst/>
                    <a:latin typeface="+mn-lt"/>
                    <a:ea typeface="+mn-ea"/>
                    <a:cs typeface="+mn-cs"/>
                  </a:rPr>
                  <a:t>证明结果与标度无关，但是会产生</a:t>
                </a:r>
                <a:r>
                  <a:rPr lang="en-US" altLang="zh-CN" sz="2400" kern="1200" dirty="0">
                    <a:solidFill>
                      <a:schemeClr val="tx1"/>
                    </a:solidFill>
                    <a:effectLst/>
                    <a:latin typeface="+mn-lt"/>
                    <a:ea typeface="+mn-ea"/>
                    <a:cs typeface="+mn-cs"/>
                  </a:rPr>
                  <a:t>hierarchy </a:t>
                </a:r>
                <a:r>
                  <a:rPr lang="zh-CN" altLang="zh-CN" sz="2400" kern="1200" dirty="0">
                    <a:solidFill>
                      <a:schemeClr val="tx1"/>
                    </a:solidFill>
                    <a:effectLst/>
                    <a:latin typeface="+mn-lt"/>
                    <a:ea typeface="+mn-ea"/>
                    <a:cs typeface="+mn-cs"/>
                  </a:rPr>
                  <a:t>问题。由于</a:t>
                </a:r>
                <a:r>
                  <a:rPr lang="en-US" altLang="zh-CN" sz="2400" kern="1200" dirty="0">
                    <a:solidFill>
                      <a:schemeClr val="tx1"/>
                    </a:solidFill>
                    <a:effectLst/>
                    <a:latin typeface="+mn-lt"/>
                    <a:ea typeface="+mn-ea"/>
                    <a:cs typeface="+mn-cs"/>
                  </a:rPr>
                  <a:t>𝜇𝑏 &lt;&lt; 𝑄, </a:t>
                </a:r>
                <a:r>
                  <a:rPr lang="zh-CN" altLang="zh-CN" sz="2400" kern="1200" dirty="0">
                    <a:solidFill>
                      <a:schemeClr val="tx1"/>
                    </a:solidFill>
                    <a:effectLst/>
                    <a:latin typeface="+mn-lt"/>
                    <a:ea typeface="+mn-ea"/>
                    <a:cs typeface="+mn-cs"/>
                  </a:rPr>
                  <a:t>因此产生了很大的对数项</a:t>
                </a:r>
                <a:r>
                  <a:rPr lang="en-US" altLang="zh-CN" sz="2400" kern="1200" dirty="0">
                    <a:solidFill>
                      <a:schemeClr val="tx1"/>
                    </a:solidFill>
                    <a:effectLst/>
                    <a:latin typeface="+mn-lt"/>
                    <a:ea typeface="+mn-ea"/>
                    <a:cs typeface="+mn-cs"/>
                  </a:rPr>
                  <a:t>ln(𝑄2/𝜇2𝑏 ), </a:t>
                </a:r>
                <a:r>
                  <a:rPr lang="zh-CN" altLang="zh-CN" sz="2400" kern="1200" dirty="0">
                    <a:solidFill>
                      <a:schemeClr val="tx1"/>
                    </a:solidFill>
                    <a:effectLst/>
                    <a:latin typeface="+mn-lt"/>
                    <a:ea typeface="+mn-ea"/>
                    <a:cs typeface="+mn-cs"/>
                  </a:rPr>
                  <a:t>此时固定阶展开会失效，</a:t>
                </a:r>
                <a:r>
                  <a:rPr lang="zh-CN" altLang="en-US" sz="2400" kern="1200" dirty="0">
                    <a:solidFill>
                      <a:schemeClr val="tx1"/>
                    </a:solidFill>
                    <a:effectLst/>
                    <a:latin typeface="+mn-lt"/>
                    <a:ea typeface="+mn-ea"/>
                    <a:cs typeface="+mn-cs"/>
                  </a:rPr>
                  <a:t>所以</a:t>
                </a:r>
                <a:r>
                  <a:rPr lang="zh-CN" altLang="zh-CN" sz="2400" kern="1200" dirty="0">
                    <a:solidFill>
                      <a:schemeClr val="tx1"/>
                    </a:solidFill>
                    <a:effectLst/>
                    <a:latin typeface="+mn-lt"/>
                    <a:ea typeface="+mn-ea"/>
                    <a:cs typeface="+mn-cs"/>
                  </a:rPr>
                  <a:t>需要用重整化群重新计算结果。首先我们做快度重整化</a:t>
                </a:r>
                <a:r>
                  <a:rPr lang="zh-CN" altLang="en-US" sz="2400" kern="1200" dirty="0">
                    <a:solidFill>
                      <a:schemeClr val="tx1"/>
                    </a:solidFill>
                    <a:effectLst/>
                    <a:latin typeface="+mn-lt"/>
                    <a:ea typeface="+mn-ea"/>
                    <a:cs typeface="+mn-cs"/>
                  </a:rPr>
                  <a:t>将</a:t>
                </a:r>
                <a:r>
                  <a:rPr lang="en-US" altLang="zh-CN" sz="2400" kern="1200" dirty="0">
                    <a:solidFill>
                      <a:schemeClr val="tx1"/>
                    </a:solidFill>
                    <a:effectLst/>
                    <a:latin typeface="+mn-lt"/>
                    <a:ea typeface="+mn-ea"/>
                    <a:cs typeface="+mn-cs"/>
                  </a:rPr>
                  <a:t>Beam</a:t>
                </a:r>
                <a:r>
                  <a:rPr lang="zh-CN" altLang="en-US" sz="2400" kern="1200" dirty="0">
                    <a:solidFill>
                      <a:schemeClr val="tx1"/>
                    </a:solidFill>
                    <a:effectLst/>
                    <a:latin typeface="+mn-lt"/>
                    <a:ea typeface="+mn-ea"/>
                    <a:cs typeface="+mn-cs"/>
                  </a:rPr>
                  <a:t>函数和喷注函数的</a:t>
                </a:r>
                <a:r>
                  <a:rPr lang="zh-CN" altLang="en-CN" sz="2400" kern="1200" dirty="0">
                    <a:solidFill>
                      <a:schemeClr val="tx1"/>
                    </a:solidFill>
                    <a:effectLst/>
                    <a:latin typeface="+mn-lt"/>
                    <a:ea typeface="+mn-ea"/>
                    <a:cs typeface="+mn-cs"/>
                  </a:rPr>
                  <a:t>快度</a:t>
                </a:r>
                <a:r>
                  <a:rPr lang="zh-CN" altLang="en-US" sz="2400" kern="1200" dirty="0">
                    <a:solidFill>
                      <a:schemeClr val="tx1"/>
                    </a:solidFill>
                    <a:effectLst/>
                    <a:latin typeface="+mn-lt"/>
                    <a:ea typeface="+mn-ea"/>
                    <a:cs typeface="+mn-cs"/>
                  </a:rPr>
                  <a:t>标度演化到</a:t>
                </a:r>
                <a:r>
                  <a:rPr lang="en-US" altLang="zh-CN" sz="2400" kern="1200" dirty="0">
                    <a:solidFill>
                      <a:schemeClr val="tx1"/>
                    </a:solidFill>
                    <a:effectLst/>
                    <a:latin typeface="+mn-lt"/>
                    <a:ea typeface="+mn-ea"/>
                    <a:cs typeface="+mn-cs"/>
                  </a:rPr>
                  <a:t>𝜇𝑏,</a:t>
                </a:r>
                <a:r>
                  <a:rPr lang="zh-CN" altLang="zh-CN" sz="2400" kern="1200" dirty="0">
                    <a:solidFill>
                      <a:schemeClr val="tx1"/>
                    </a:solidFill>
                    <a:effectLst/>
                    <a:latin typeface="+mn-lt"/>
                    <a:ea typeface="+mn-ea"/>
                    <a:cs typeface="+mn-cs"/>
                  </a:rPr>
                  <a:t>再</a:t>
                </a:r>
                <a:r>
                  <a:rPr lang="zh-CN" altLang="en-US" sz="2400" kern="1200" dirty="0">
                    <a:solidFill>
                      <a:schemeClr val="tx1"/>
                    </a:solidFill>
                    <a:effectLst/>
                    <a:latin typeface="+mn-lt"/>
                    <a:ea typeface="+mn-ea"/>
                    <a:cs typeface="+mn-cs"/>
                  </a:rPr>
                  <a:t>把</a:t>
                </a:r>
                <a:r>
                  <a:rPr lang="zh-CN" altLang="zh-CN" sz="2400" kern="1200" dirty="0">
                    <a:solidFill>
                      <a:schemeClr val="tx1"/>
                    </a:solidFill>
                    <a:effectLst/>
                    <a:latin typeface="+mn-lt"/>
                    <a:ea typeface="+mn-ea"/>
                    <a:cs typeface="+mn-cs"/>
                  </a:rPr>
                  <a:t>喷注函数、</a:t>
                </a:r>
                <a:r>
                  <a:rPr lang="en-US" altLang="zh-CN" sz="2400" kern="1200" dirty="0">
                    <a:solidFill>
                      <a:schemeClr val="tx1"/>
                    </a:solidFill>
                    <a:effectLst/>
                    <a:latin typeface="+mn-lt"/>
                    <a:ea typeface="+mn-ea"/>
                    <a:cs typeface="+mn-cs"/>
                  </a:rPr>
                  <a:t>TMDPDF</a:t>
                </a:r>
                <a:r>
                  <a:rPr lang="zh-CN" altLang="en-US" sz="2400" kern="1200" dirty="0">
                    <a:solidFill>
                      <a:schemeClr val="tx1"/>
                    </a:solidFill>
                    <a:effectLst/>
                    <a:latin typeface="+mn-lt"/>
                    <a:ea typeface="+mn-ea"/>
                    <a:cs typeface="+mn-cs"/>
                  </a:rPr>
                  <a:t>的</a:t>
                </a:r>
                <a:r>
                  <a:rPr lang="en-US" altLang="zh-CN" sz="2400" kern="1200" dirty="0">
                    <a:solidFill>
                      <a:schemeClr val="tx1"/>
                    </a:solidFill>
                    <a:effectLst/>
                    <a:latin typeface="+mn-lt"/>
                    <a:ea typeface="+mn-ea"/>
                    <a:cs typeface="+mn-cs"/>
                  </a:rPr>
                  <a:t>µ</a:t>
                </a:r>
                <a:r>
                  <a:rPr lang="zh-CN" altLang="en-US" sz="2400" kern="1200" dirty="0">
                    <a:solidFill>
                      <a:schemeClr val="tx1"/>
                    </a:solidFill>
                    <a:effectLst/>
                    <a:latin typeface="+mn-lt"/>
                    <a:ea typeface="+mn-ea"/>
                    <a:cs typeface="+mn-cs"/>
                  </a:rPr>
                  <a:t>的标度从低能标</a:t>
                </a:r>
                <a:r>
                  <a:rPr lang="en-US" altLang="zh-CN" sz="2400" kern="1200" dirty="0">
                    <a:solidFill>
                      <a:schemeClr val="tx1"/>
                    </a:solidFill>
                    <a:effectLst/>
                    <a:latin typeface="+mn-lt"/>
                    <a:ea typeface="+mn-ea"/>
                    <a:cs typeface="+mn-cs"/>
                  </a:rPr>
                  <a:t>µb</a:t>
                </a:r>
                <a:r>
                  <a:rPr lang="zh-CN" altLang="en-US" sz="2400" kern="1200" dirty="0">
                    <a:solidFill>
                      <a:schemeClr val="tx1"/>
                    </a:solidFill>
                    <a:effectLst/>
                    <a:latin typeface="+mn-lt"/>
                    <a:ea typeface="+mn-ea"/>
                    <a:cs typeface="+mn-cs"/>
                  </a:rPr>
                  <a:t>演化到</a:t>
                </a:r>
                <a:r>
                  <a:rPr lang="zh-CN" altLang="zh-CN" sz="2400" kern="1200" dirty="0">
                    <a:solidFill>
                      <a:schemeClr val="tx1"/>
                    </a:solidFill>
                    <a:effectLst/>
                    <a:latin typeface="+mn-lt"/>
                    <a:ea typeface="+mn-ea"/>
                    <a:cs typeface="+mn-cs"/>
                  </a:rPr>
                  <a:t>硬函数对应的</a:t>
                </a:r>
                <a:r>
                  <a:rPr lang="zh-CN" altLang="en-US" sz="2400" kern="1200" dirty="0">
                    <a:solidFill>
                      <a:schemeClr val="tx1"/>
                    </a:solidFill>
                    <a:effectLst/>
                    <a:latin typeface="+mn-lt"/>
                    <a:ea typeface="+mn-ea"/>
                    <a:cs typeface="+mn-cs"/>
                  </a:rPr>
                  <a:t>高</a:t>
                </a:r>
                <a:r>
                  <a:rPr lang="zh-CN" altLang="zh-CN" sz="2400" kern="1200" dirty="0">
                    <a:solidFill>
                      <a:schemeClr val="tx1"/>
                    </a:solidFill>
                    <a:effectLst/>
                    <a:latin typeface="+mn-lt"/>
                    <a:ea typeface="+mn-ea"/>
                    <a:cs typeface="+mn-cs"/>
                  </a:rPr>
                  <a:t>能标</a:t>
                </a:r>
                <a:r>
                  <a:rPr lang="en-US" altLang="zh-CN" sz="2400" kern="1200" dirty="0">
                    <a:solidFill>
                      <a:schemeClr val="tx1"/>
                    </a:solidFill>
                    <a:effectLst/>
                    <a:latin typeface="+mn-lt"/>
                    <a:ea typeface="+mn-ea"/>
                    <a:cs typeface="+mn-cs"/>
                  </a:rPr>
                  <a:t>Q</a:t>
                </a:r>
                <a:r>
                  <a:rPr lang="zh-CN" altLang="zh-CN" sz="2400" kern="1200" dirty="0">
                    <a:solidFill>
                      <a:schemeClr val="tx1"/>
                    </a:solidFill>
                    <a:effectLst/>
                    <a:latin typeface="+mn-lt"/>
                    <a:ea typeface="+mn-ea"/>
                    <a:cs typeface="+mn-cs"/>
                  </a:rPr>
                  <a:t>。</a:t>
                </a:r>
                <a:r>
                  <a:rPr lang="zh-CN" altLang="en-US" sz="2400" kern="1200" dirty="0">
                    <a:solidFill>
                      <a:schemeClr val="tx1"/>
                    </a:solidFill>
                    <a:effectLst/>
                    <a:latin typeface="+mn-lt"/>
                    <a:ea typeface="+mn-ea"/>
                    <a:cs typeface="+mn-cs"/>
                  </a:rPr>
                  <a:t>最后可以证明重整化后的</a:t>
                </a:r>
                <a:r>
                  <a:rPr lang="zh-CN" altLang="zh-CN" sz="2400" kern="1200" dirty="0">
                    <a:solidFill>
                      <a:schemeClr val="tx1"/>
                    </a:solidFill>
                    <a:effectLst/>
                    <a:latin typeface="+mn-lt"/>
                    <a:ea typeface="+mn-ea"/>
                    <a:cs typeface="+mn-cs"/>
                  </a:rPr>
                  <a:t>散射截面是标度无关的。</a:t>
                </a:r>
              </a:p>
              <a:p>
                <a:endParaRPr lang="zh-CN" altLang="en-US" dirty="0"/>
              </a:p>
              <a:p>
                <a:endParaRPr lang="en-CN" dirty="0"/>
              </a:p>
            </p:txBody>
          </p:sp>
        </mc:Choice>
        <mc:Fallback xmlns="">
          <p:sp>
            <p:nvSpPr>
              <p:cNvPr id="3" name="Notes Placeholder 2"/>
              <p:cNvSpPr>
                <a:spLocks noGrp="1"/>
              </p:cNvSpPr>
              <p:nvPr>
                <p:ph type="body" idx="1"/>
              </p:nvPr>
            </p:nvSpPr>
            <p:spPr/>
            <p:txBody>
              <a:bodyPr/>
              <a:lstStyle/>
              <a:p>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Then we need to perform the </a:t>
                </a:r>
                <a:r>
                  <a:rPr lang="en-US" sz="1800" kern="100" dirty="0" err="1">
                    <a:effectLst/>
                    <a:latin typeface="Times New Roman" panose="02020603050405020304" pitchFamily="18" charset="0"/>
                    <a:ea typeface="DengXian" panose="02010600030101010101" pitchFamily="2" charset="-122"/>
                    <a:cs typeface="Times New Roman" panose="02020603050405020304" pitchFamily="18" charset="0"/>
                  </a:rPr>
                  <a:t>resummation</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of the large logarithms </a:t>
                </a:r>
                <a:r>
                  <a:rPr lang="en-US" sz="1800" i="0" kern="100">
                    <a:effectLst/>
                    <a:latin typeface="Cambria Math" panose="02040503050406030204" pitchFamily="18" charset="0"/>
                    <a:ea typeface="DengXian" panose="02010600030101010101" pitchFamily="2" charset="-122"/>
                    <a:cs typeface="Times New Roman" panose="02020603050405020304" pitchFamily="18" charset="0"/>
                  </a:rPr>
                  <a:t>log⁡(𝑄/𝜇</a:t>
                </a:r>
                <a:r>
                  <a:rPr lang="en-CN" sz="1800" i="0" kern="100">
                    <a:effectLst/>
                    <a:latin typeface="Cambria Math" panose="02040503050406030204" pitchFamily="18" charset="0"/>
                    <a:ea typeface="DengXian" panose="02010600030101010101" pitchFamily="2" charset="-122"/>
                    <a:cs typeface="Times New Roman" panose="02020603050405020304" pitchFamily="18" charset="0"/>
                  </a:rPr>
                  <a:t>_</a:t>
                </a:r>
                <a:r>
                  <a:rPr lang="en-US" sz="1800" i="0" kern="100">
                    <a:effectLst/>
                    <a:latin typeface="Cambria Math" panose="02040503050406030204" pitchFamily="18" charset="0"/>
                    <a:ea typeface="DengXian" panose="02010600030101010101" pitchFamily="2" charset="-122"/>
                    <a:cs typeface="Times New Roman" panose="02020603050405020304" pitchFamily="18" charset="0"/>
                  </a:rPr>
                  <a:t>𝑏)</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present in the perturbative fixed-order expansion of each mode within the factorization to solve the hierarchy problem of the multiple scales. We first renormalize the rapidity scale </a:t>
                </a:r>
                <a:r>
                  <a:rPr lang="el-GR" sz="1800" i="1" kern="100" dirty="0">
                    <a:effectLst/>
                    <a:latin typeface="Times New Roman" panose="02020603050405020304" pitchFamily="18" charset="0"/>
                    <a:ea typeface="DengXian" panose="02010600030101010101" pitchFamily="2" charset="-122"/>
                    <a:cs typeface="Times New Roman" panose="02020603050405020304" pitchFamily="18" charset="0"/>
                  </a:rPr>
                  <a:t>ν </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to low-energy scale </a:t>
                </a:r>
                <a:r>
                  <a:rPr lang="en-US" sz="1800" kern="100" dirty="0">
                    <a:effectLst/>
                    <a:latin typeface="Cambria Math" panose="02040503050406030204" pitchFamily="18" charset="0"/>
                    <a:ea typeface="DengXian" panose="02010600030101010101" pitchFamily="2" charset="-122"/>
                    <a:cs typeface="Cambria Math" panose="02040503050406030204" pitchFamily="18" charset="0"/>
                  </a:rPr>
                  <a:t>𝜇𝑏</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and then renormalize the natural scale </a:t>
                </a:r>
                <a:r>
                  <a:rPr lang="en-US" sz="1800" kern="100" dirty="0">
                    <a:effectLst/>
                    <a:latin typeface="Cambria Math" panose="02040503050406030204" pitchFamily="18" charset="0"/>
                    <a:ea typeface="DengXian" panose="02010600030101010101" pitchFamily="2" charset="-122"/>
                    <a:cs typeface="Cambria Math" panose="02040503050406030204" pitchFamily="18" charset="0"/>
                  </a:rPr>
                  <a:t>𝜇</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from </a:t>
                </a:r>
                <a:r>
                  <a:rPr lang="en-US" sz="1800" kern="100" dirty="0">
                    <a:effectLst/>
                    <a:latin typeface="Cambria Math" panose="02040503050406030204" pitchFamily="18" charset="0"/>
                    <a:ea typeface="DengXian" panose="02010600030101010101" pitchFamily="2" charset="-122"/>
                    <a:cs typeface="Cambria Math" panose="02040503050406030204" pitchFamily="18" charset="0"/>
                  </a:rPr>
                  <a:t>𝜇𝑏</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to high-energy scale </a:t>
                </a:r>
                <a:r>
                  <a:rPr lang="el-GR" sz="1800" kern="100" dirty="0">
                    <a:effectLst/>
                    <a:latin typeface="Times New Roman" panose="02020603050405020304" pitchFamily="18" charset="0"/>
                    <a:ea typeface="DengXian" panose="02010600030101010101" pitchFamily="2" charset="-122"/>
                    <a:cs typeface="Times New Roman" panose="02020603050405020304" pitchFamily="18" charset="0"/>
                  </a:rPr>
                  <a:t>μ</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H. Finally, we can prove the physical cross section is independent of </a:t>
                </a:r>
                <a:r>
                  <a:rPr lang="en-US" sz="1800" kern="100" dirty="0">
                    <a:effectLst/>
                    <a:latin typeface="Cambria Math" panose="02040503050406030204" pitchFamily="18" charset="0"/>
                    <a:ea typeface="DengXian" panose="02010600030101010101" pitchFamily="2" charset="-122"/>
                    <a:cs typeface="Cambria Math" panose="02040503050406030204" pitchFamily="18" charset="0"/>
                  </a:rPr>
                  <a:t>𝜇</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CN"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2400" kern="1200" dirty="0">
                    <a:solidFill>
                      <a:schemeClr val="tx1"/>
                    </a:solidFill>
                    <a:effectLst/>
                    <a:latin typeface="+mn-lt"/>
                    <a:ea typeface="+mn-ea"/>
                    <a:cs typeface="+mn-cs"/>
                  </a:rPr>
                  <a:t>计算完因子化的四个因子后，我们可以固定阶展开到</a:t>
                </a:r>
                <a:r>
                  <a:rPr lang="en-US" altLang="zh-CN" sz="2400" kern="1200" dirty="0">
                    <a:solidFill>
                      <a:schemeClr val="tx1"/>
                    </a:solidFill>
                    <a:effectLst/>
                    <a:latin typeface="+mn-lt"/>
                    <a:ea typeface="+mn-ea"/>
                    <a:cs typeface="+mn-cs"/>
                  </a:rPr>
                  <a:t>NLO</a:t>
                </a:r>
                <a:r>
                  <a:rPr lang="zh-CN" altLang="zh-CN" sz="2400" kern="1200" dirty="0">
                    <a:solidFill>
                      <a:schemeClr val="tx1"/>
                    </a:solidFill>
                    <a:effectLst/>
                    <a:latin typeface="+mn-lt"/>
                    <a:ea typeface="+mn-ea"/>
                    <a:cs typeface="+mn-cs"/>
                  </a:rPr>
                  <a:t>证明结果与标度无关，但是会产生</a:t>
                </a:r>
                <a:r>
                  <a:rPr lang="en-US" altLang="zh-CN" sz="2400" kern="1200" dirty="0">
                    <a:solidFill>
                      <a:schemeClr val="tx1"/>
                    </a:solidFill>
                    <a:effectLst/>
                    <a:latin typeface="+mn-lt"/>
                    <a:ea typeface="+mn-ea"/>
                    <a:cs typeface="+mn-cs"/>
                  </a:rPr>
                  <a:t>hierarchy </a:t>
                </a:r>
                <a:r>
                  <a:rPr lang="zh-CN" altLang="zh-CN" sz="2400" kern="1200" dirty="0">
                    <a:solidFill>
                      <a:schemeClr val="tx1"/>
                    </a:solidFill>
                    <a:effectLst/>
                    <a:latin typeface="+mn-lt"/>
                    <a:ea typeface="+mn-ea"/>
                    <a:cs typeface="+mn-cs"/>
                  </a:rPr>
                  <a:t>问题。由于</a:t>
                </a:r>
                <a:r>
                  <a:rPr lang="en-US" altLang="zh-CN" sz="2400" kern="1200" dirty="0">
                    <a:solidFill>
                      <a:schemeClr val="tx1"/>
                    </a:solidFill>
                    <a:effectLst/>
                    <a:latin typeface="+mn-lt"/>
                    <a:ea typeface="+mn-ea"/>
                    <a:cs typeface="+mn-cs"/>
                  </a:rPr>
                  <a:t>𝜇𝑏 &lt;&lt; 𝑄, </a:t>
                </a:r>
                <a:r>
                  <a:rPr lang="zh-CN" altLang="zh-CN" sz="2400" kern="1200" dirty="0">
                    <a:solidFill>
                      <a:schemeClr val="tx1"/>
                    </a:solidFill>
                    <a:effectLst/>
                    <a:latin typeface="+mn-lt"/>
                    <a:ea typeface="+mn-ea"/>
                    <a:cs typeface="+mn-cs"/>
                  </a:rPr>
                  <a:t>因此产生了很大的对数项</a:t>
                </a:r>
                <a:r>
                  <a:rPr lang="en-US" altLang="zh-CN" sz="2400" kern="1200" dirty="0">
                    <a:solidFill>
                      <a:schemeClr val="tx1"/>
                    </a:solidFill>
                    <a:effectLst/>
                    <a:latin typeface="+mn-lt"/>
                    <a:ea typeface="+mn-ea"/>
                    <a:cs typeface="+mn-cs"/>
                  </a:rPr>
                  <a:t>ln(𝑄2/𝜇2𝑏 ), </a:t>
                </a:r>
                <a:r>
                  <a:rPr lang="zh-CN" altLang="zh-CN" sz="2400" kern="1200" dirty="0">
                    <a:solidFill>
                      <a:schemeClr val="tx1"/>
                    </a:solidFill>
                    <a:effectLst/>
                    <a:latin typeface="+mn-lt"/>
                    <a:ea typeface="+mn-ea"/>
                    <a:cs typeface="+mn-cs"/>
                  </a:rPr>
                  <a:t>此时固定阶展开会失效，</a:t>
                </a:r>
                <a:r>
                  <a:rPr lang="zh-CN" altLang="en-US" sz="2400" kern="1200" dirty="0">
                    <a:solidFill>
                      <a:schemeClr val="tx1"/>
                    </a:solidFill>
                    <a:effectLst/>
                    <a:latin typeface="+mn-lt"/>
                    <a:ea typeface="+mn-ea"/>
                    <a:cs typeface="+mn-cs"/>
                  </a:rPr>
                  <a:t>所以</a:t>
                </a:r>
                <a:r>
                  <a:rPr lang="zh-CN" altLang="zh-CN" sz="2400" kern="1200" dirty="0">
                    <a:solidFill>
                      <a:schemeClr val="tx1"/>
                    </a:solidFill>
                    <a:effectLst/>
                    <a:latin typeface="+mn-lt"/>
                    <a:ea typeface="+mn-ea"/>
                    <a:cs typeface="+mn-cs"/>
                  </a:rPr>
                  <a:t>需要用重整化群重新计算结果。首先我们做快度重整化</a:t>
                </a:r>
                <a:r>
                  <a:rPr lang="zh-CN" altLang="en-US" sz="2400" kern="1200" dirty="0">
                    <a:solidFill>
                      <a:schemeClr val="tx1"/>
                    </a:solidFill>
                    <a:effectLst/>
                    <a:latin typeface="+mn-lt"/>
                    <a:ea typeface="+mn-ea"/>
                    <a:cs typeface="+mn-cs"/>
                  </a:rPr>
                  <a:t>将</a:t>
                </a:r>
                <a:r>
                  <a:rPr lang="en-US" altLang="zh-CN" sz="2400" kern="1200" dirty="0">
                    <a:solidFill>
                      <a:schemeClr val="tx1"/>
                    </a:solidFill>
                    <a:effectLst/>
                    <a:latin typeface="+mn-lt"/>
                    <a:ea typeface="+mn-ea"/>
                    <a:cs typeface="+mn-cs"/>
                  </a:rPr>
                  <a:t>Beam</a:t>
                </a:r>
                <a:r>
                  <a:rPr lang="zh-CN" altLang="en-US" sz="2400" kern="1200" dirty="0">
                    <a:solidFill>
                      <a:schemeClr val="tx1"/>
                    </a:solidFill>
                    <a:effectLst/>
                    <a:latin typeface="+mn-lt"/>
                    <a:ea typeface="+mn-ea"/>
                    <a:cs typeface="+mn-cs"/>
                  </a:rPr>
                  <a:t>函数和喷注函数的</a:t>
                </a:r>
                <a:r>
                  <a:rPr lang="zh-CN" altLang="en-CN" sz="2400" kern="1200" dirty="0">
                    <a:solidFill>
                      <a:schemeClr val="tx1"/>
                    </a:solidFill>
                    <a:effectLst/>
                    <a:latin typeface="+mn-lt"/>
                    <a:ea typeface="+mn-ea"/>
                    <a:cs typeface="+mn-cs"/>
                  </a:rPr>
                  <a:t>快度</a:t>
                </a:r>
                <a:r>
                  <a:rPr lang="zh-CN" altLang="en-US" sz="2400" kern="1200" dirty="0">
                    <a:solidFill>
                      <a:schemeClr val="tx1"/>
                    </a:solidFill>
                    <a:effectLst/>
                    <a:latin typeface="+mn-lt"/>
                    <a:ea typeface="+mn-ea"/>
                    <a:cs typeface="+mn-cs"/>
                  </a:rPr>
                  <a:t>标度演化到</a:t>
                </a:r>
                <a:r>
                  <a:rPr lang="en-US" altLang="zh-CN" sz="2400" kern="1200" dirty="0">
                    <a:solidFill>
                      <a:schemeClr val="tx1"/>
                    </a:solidFill>
                    <a:effectLst/>
                    <a:latin typeface="+mn-lt"/>
                    <a:ea typeface="+mn-ea"/>
                    <a:cs typeface="+mn-cs"/>
                  </a:rPr>
                  <a:t>𝜇𝑏,</a:t>
                </a:r>
                <a:r>
                  <a:rPr lang="zh-CN" altLang="zh-CN" sz="2400" kern="1200" dirty="0">
                    <a:solidFill>
                      <a:schemeClr val="tx1"/>
                    </a:solidFill>
                    <a:effectLst/>
                    <a:latin typeface="+mn-lt"/>
                    <a:ea typeface="+mn-ea"/>
                    <a:cs typeface="+mn-cs"/>
                  </a:rPr>
                  <a:t>再</a:t>
                </a:r>
                <a:r>
                  <a:rPr lang="zh-CN" altLang="en-US" sz="2400" kern="1200" dirty="0">
                    <a:solidFill>
                      <a:schemeClr val="tx1"/>
                    </a:solidFill>
                    <a:effectLst/>
                    <a:latin typeface="+mn-lt"/>
                    <a:ea typeface="+mn-ea"/>
                    <a:cs typeface="+mn-cs"/>
                  </a:rPr>
                  <a:t>把</a:t>
                </a:r>
                <a:r>
                  <a:rPr lang="zh-CN" altLang="zh-CN" sz="2400" kern="1200" dirty="0">
                    <a:solidFill>
                      <a:schemeClr val="tx1"/>
                    </a:solidFill>
                    <a:effectLst/>
                    <a:latin typeface="+mn-lt"/>
                    <a:ea typeface="+mn-ea"/>
                    <a:cs typeface="+mn-cs"/>
                  </a:rPr>
                  <a:t>喷注函数、</a:t>
                </a:r>
                <a:r>
                  <a:rPr lang="en-US" altLang="zh-CN" sz="2400" kern="1200" dirty="0">
                    <a:solidFill>
                      <a:schemeClr val="tx1"/>
                    </a:solidFill>
                    <a:effectLst/>
                    <a:latin typeface="+mn-lt"/>
                    <a:ea typeface="+mn-ea"/>
                    <a:cs typeface="+mn-cs"/>
                  </a:rPr>
                  <a:t>TMDPDF</a:t>
                </a:r>
                <a:r>
                  <a:rPr lang="zh-CN" altLang="en-US" sz="2400" kern="1200" dirty="0">
                    <a:solidFill>
                      <a:schemeClr val="tx1"/>
                    </a:solidFill>
                    <a:effectLst/>
                    <a:latin typeface="+mn-lt"/>
                    <a:ea typeface="+mn-ea"/>
                    <a:cs typeface="+mn-cs"/>
                  </a:rPr>
                  <a:t>的</a:t>
                </a:r>
                <a:r>
                  <a:rPr lang="en-US" altLang="zh-CN" sz="2400" kern="1200" dirty="0">
                    <a:solidFill>
                      <a:schemeClr val="tx1"/>
                    </a:solidFill>
                    <a:effectLst/>
                    <a:latin typeface="+mn-lt"/>
                    <a:ea typeface="+mn-ea"/>
                    <a:cs typeface="+mn-cs"/>
                  </a:rPr>
                  <a:t>µ</a:t>
                </a:r>
                <a:r>
                  <a:rPr lang="zh-CN" altLang="en-US" sz="2400" kern="1200" dirty="0">
                    <a:solidFill>
                      <a:schemeClr val="tx1"/>
                    </a:solidFill>
                    <a:effectLst/>
                    <a:latin typeface="+mn-lt"/>
                    <a:ea typeface="+mn-ea"/>
                    <a:cs typeface="+mn-cs"/>
                  </a:rPr>
                  <a:t>的标度从低能标</a:t>
                </a:r>
                <a:r>
                  <a:rPr lang="en-US" altLang="zh-CN" sz="2400" kern="1200" dirty="0">
                    <a:solidFill>
                      <a:schemeClr val="tx1"/>
                    </a:solidFill>
                    <a:effectLst/>
                    <a:latin typeface="+mn-lt"/>
                    <a:ea typeface="+mn-ea"/>
                    <a:cs typeface="+mn-cs"/>
                  </a:rPr>
                  <a:t>µb</a:t>
                </a:r>
                <a:r>
                  <a:rPr lang="zh-CN" altLang="en-US" sz="2400" kern="1200" dirty="0">
                    <a:solidFill>
                      <a:schemeClr val="tx1"/>
                    </a:solidFill>
                    <a:effectLst/>
                    <a:latin typeface="+mn-lt"/>
                    <a:ea typeface="+mn-ea"/>
                    <a:cs typeface="+mn-cs"/>
                  </a:rPr>
                  <a:t>演化到</a:t>
                </a:r>
                <a:r>
                  <a:rPr lang="zh-CN" altLang="zh-CN" sz="2400" kern="1200" dirty="0">
                    <a:solidFill>
                      <a:schemeClr val="tx1"/>
                    </a:solidFill>
                    <a:effectLst/>
                    <a:latin typeface="+mn-lt"/>
                    <a:ea typeface="+mn-ea"/>
                    <a:cs typeface="+mn-cs"/>
                  </a:rPr>
                  <a:t>硬函数对应的</a:t>
                </a:r>
                <a:r>
                  <a:rPr lang="zh-CN" altLang="en-US" sz="2400" kern="1200" dirty="0">
                    <a:solidFill>
                      <a:schemeClr val="tx1"/>
                    </a:solidFill>
                    <a:effectLst/>
                    <a:latin typeface="+mn-lt"/>
                    <a:ea typeface="+mn-ea"/>
                    <a:cs typeface="+mn-cs"/>
                  </a:rPr>
                  <a:t>高</a:t>
                </a:r>
                <a:r>
                  <a:rPr lang="zh-CN" altLang="zh-CN" sz="2400" kern="1200" dirty="0">
                    <a:solidFill>
                      <a:schemeClr val="tx1"/>
                    </a:solidFill>
                    <a:effectLst/>
                    <a:latin typeface="+mn-lt"/>
                    <a:ea typeface="+mn-ea"/>
                    <a:cs typeface="+mn-cs"/>
                  </a:rPr>
                  <a:t>能标</a:t>
                </a:r>
                <a:r>
                  <a:rPr lang="en-US" altLang="zh-CN" sz="2400" kern="1200" dirty="0">
                    <a:solidFill>
                      <a:schemeClr val="tx1"/>
                    </a:solidFill>
                    <a:effectLst/>
                    <a:latin typeface="+mn-lt"/>
                    <a:ea typeface="+mn-ea"/>
                    <a:cs typeface="+mn-cs"/>
                  </a:rPr>
                  <a:t>Q</a:t>
                </a:r>
                <a:r>
                  <a:rPr lang="zh-CN" altLang="zh-CN" sz="2400" kern="1200" dirty="0">
                    <a:solidFill>
                      <a:schemeClr val="tx1"/>
                    </a:solidFill>
                    <a:effectLst/>
                    <a:latin typeface="+mn-lt"/>
                    <a:ea typeface="+mn-ea"/>
                    <a:cs typeface="+mn-cs"/>
                  </a:rPr>
                  <a:t>。</a:t>
                </a:r>
                <a:r>
                  <a:rPr lang="zh-CN" altLang="en-US" sz="2400" kern="1200" dirty="0">
                    <a:solidFill>
                      <a:schemeClr val="tx1"/>
                    </a:solidFill>
                    <a:effectLst/>
                    <a:latin typeface="+mn-lt"/>
                    <a:ea typeface="+mn-ea"/>
                    <a:cs typeface="+mn-cs"/>
                  </a:rPr>
                  <a:t>最后可以证明重整化后的</a:t>
                </a:r>
                <a:r>
                  <a:rPr lang="zh-CN" altLang="zh-CN" sz="2400" kern="1200" dirty="0">
                    <a:solidFill>
                      <a:schemeClr val="tx1"/>
                    </a:solidFill>
                    <a:effectLst/>
                    <a:latin typeface="+mn-lt"/>
                    <a:ea typeface="+mn-ea"/>
                    <a:cs typeface="+mn-cs"/>
                  </a:rPr>
                  <a:t>散射截面是标度无关的。</a:t>
                </a:r>
              </a:p>
              <a:p>
                <a:endParaRPr lang="zh-CN" altLang="en-US" dirty="0"/>
              </a:p>
              <a:p>
                <a:endParaRPr lang="en-CN" dirty="0"/>
              </a:p>
            </p:txBody>
          </p:sp>
        </mc:Fallback>
      </mc:AlternateContent>
    </p:spTree>
    <p:extLst>
      <p:ext uri="{BB962C8B-B14F-4D97-AF65-F5344CB8AC3E}">
        <p14:creationId xmlns:p14="http://schemas.microsoft.com/office/powerpoint/2010/main" val="341959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However, in the integration of the numerical results, we encounter a Landau pole in the region where </a:t>
            </a:r>
            <a:r>
              <a:rPr lang="el-GR" sz="1800" kern="100" dirty="0">
                <a:effectLst/>
                <a:latin typeface="Times New Roman" panose="02020603050405020304" pitchFamily="18" charset="0"/>
                <a:ea typeface="DengXian" panose="02010600030101010101" pitchFamily="2" charset="-122"/>
                <a:cs typeface="Times New Roman" panose="02020603050405020304" pitchFamily="18" charset="0"/>
              </a:rPr>
              <a:t>μ</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b </a:t>
            </a:r>
            <a:r>
              <a:rPr lang="en-US" sz="1800" kern="100" dirty="0">
                <a:effectLst/>
                <a:latin typeface="Cambria Math" panose="02040503050406030204" pitchFamily="18" charset="0"/>
                <a:ea typeface="DengXian" panose="02010600030101010101" pitchFamily="2" charset="-122"/>
                <a:cs typeface="Cambria Math" panose="02040503050406030204" pitchFamily="18" charset="0"/>
              </a:rPr>
              <a:t>∼</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l-GR" sz="1800" kern="100" dirty="0">
                <a:effectLst/>
                <a:latin typeface="Times New Roman" panose="02020603050405020304" pitchFamily="18" charset="0"/>
                <a:ea typeface="DengXian" panose="02010600030101010101" pitchFamily="2" charset="-122"/>
                <a:cs typeface="Times New Roman" panose="02020603050405020304" pitchFamily="18" charset="0"/>
              </a:rPr>
              <a:t>Λ</a:t>
            </a:r>
            <a:r>
              <a:rPr lang="en-US" sz="1800" kern="100" baseline="-25000" dirty="0">
                <a:effectLst/>
                <a:latin typeface="Times New Roman" panose="02020603050405020304" pitchFamily="18" charset="0"/>
                <a:ea typeface="DengXian" panose="02010600030101010101" pitchFamily="2" charset="-122"/>
                <a:cs typeface="Times New Roman" panose="02020603050405020304" pitchFamily="18" charset="0"/>
              </a:rPr>
              <a:t>QCD</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which is avoided by using the b</a:t>
            </a:r>
            <a:r>
              <a:rPr lang="en-US" sz="1800" kern="100" dirty="0">
                <a:effectLst/>
                <a:latin typeface="Cambria Math" panose="02040503050406030204" pitchFamily="18" charset="0"/>
                <a:ea typeface="DengXian" panose="02010600030101010101" pitchFamily="2" charset="-122"/>
                <a:cs typeface="Cambria Math" panose="02040503050406030204" pitchFamily="18" charset="0"/>
              </a:rPr>
              <a:t>∗</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-prescription. Considering non-perturbative </a:t>
            </a:r>
            <a:r>
              <a:rPr lang="en-US" sz="1800" kern="100" dirty="0" err="1">
                <a:effectLst/>
                <a:latin typeface="Times New Roman" panose="02020603050405020304" pitchFamily="18" charset="0"/>
                <a:ea typeface="DengXian" panose="02010600030101010101" pitchFamily="2" charset="-122"/>
                <a:cs typeface="Times New Roman" panose="02020603050405020304" pitchFamily="18" charset="0"/>
              </a:rPr>
              <a:t>Sudakov</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factors, we depicted the normalized azimuthal angular decorrelation in electron-proton (e-p) collisions at Next-to-Next-to Leading Logarithmic (NNLL) </a:t>
            </a:r>
            <a:r>
              <a:rPr lang="en-US" sz="1800" kern="100" dirty="0" err="1">
                <a:effectLst/>
                <a:latin typeface="Times New Roman" panose="02020603050405020304" pitchFamily="18" charset="0"/>
                <a:ea typeface="DengXian" panose="02010600030101010101" pitchFamily="2" charset="-122"/>
                <a:cs typeface="Times New Roman" panose="02020603050405020304" pitchFamily="18" charset="0"/>
              </a:rPr>
              <a:t>accuaracy</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The black line shows the Pythia simulation results, while the red line shows the numerical predictions. The hard scale </a:t>
            </a:r>
            <a:r>
              <a:rPr lang="el-GR" sz="1800" kern="100" dirty="0">
                <a:effectLst/>
                <a:latin typeface="Times New Roman" panose="02020603050405020304" pitchFamily="18" charset="0"/>
                <a:ea typeface="DengXian" panose="02010600030101010101" pitchFamily="2" charset="-122"/>
                <a:cs typeface="Times New Roman" panose="02020603050405020304" pitchFamily="18" charset="0"/>
              </a:rPr>
              <a:t>μ</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H is varied between Q/2 and 2Q, and the corresponding uncertainties are shown as the red bands. We can see that in the region </a:t>
            </a:r>
            <a:r>
              <a:rPr lang="el-GR" sz="1800" kern="100" dirty="0" err="1">
                <a:effectLst/>
                <a:latin typeface="Times New Roman" panose="02020603050405020304" pitchFamily="18" charset="0"/>
                <a:ea typeface="DengXian" panose="02010600030101010101" pitchFamily="2" charset="-122"/>
                <a:cs typeface="Times New Roman" panose="02020603050405020304" pitchFamily="18" charset="0"/>
              </a:rPr>
              <a:t>δϕ</a:t>
            </a:r>
            <a:r>
              <a:rPr lang="el-GR" sz="1800" kern="100" dirty="0">
                <a:effectLst/>
                <a:latin typeface="Times New Roman" panose="02020603050405020304" pitchFamily="18" charset="0"/>
                <a:ea typeface="DengXian" panose="02010600030101010101" pitchFamily="2" charset="-122"/>
                <a:cs typeface="Times New Roman" panose="02020603050405020304" pitchFamily="18" charset="0"/>
              </a:rPr>
              <a:t> &lt; 0.3, </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our formalism is strongly consistent with the Pythia simulation.</a:t>
            </a:r>
            <a:endParaRPr lang="en-CN"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59352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Obviously, it only has a mild impact in the small </a:t>
            </a:r>
            <a:r>
              <a:rPr lang="el-GR" sz="1800" kern="100" dirty="0" err="1">
                <a:effectLst/>
                <a:latin typeface="Times New Roman" panose="02020603050405020304" pitchFamily="18" charset="0"/>
                <a:ea typeface="DengXian" panose="02010600030101010101" pitchFamily="2" charset="-122"/>
                <a:cs typeface="Times New Roman" panose="02020603050405020304" pitchFamily="18" charset="0"/>
              </a:rPr>
              <a:t>δϕ</a:t>
            </a:r>
            <a:r>
              <a:rPr lang="el-GR"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limit, and our preliminary work shows that the scale uncertainties can be further suppressed</a:t>
            </a:r>
            <a:r>
              <a:rPr lang="en-US" sz="1800" i="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after including N3LL </a:t>
            </a:r>
            <a:r>
              <a:rPr lang="en-US" sz="1800" kern="100" dirty="0" err="1">
                <a:effectLst/>
                <a:latin typeface="Times New Roman" panose="02020603050405020304" pitchFamily="18" charset="0"/>
                <a:ea typeface="DengXian" panose="02010600030101010101" pitchFamily="2" charset="-122"/>
                <a:cs typeface="Times New Roman" panose="02020603050405020304" pitchFamily="18" charset="0"/>
              </a:rPr>
              <a:t>resummation</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both at the EIC and Hera. We remark that </a:t>
            </a:r>
            <a:r>
              <a:rPr lang="en-CN" sz="1800" kern="100" dirty="0">
                <a:effectLst/>
                <a:latin typeface="Times New Roman" panose="02020603050405020304" pitchFamily="18" charset="0"/>
                <a:ea typeface="DengXian" panose="02010600030101010101" pitchFamily="2" charset="-122"/>
                <a:cs typeface="Times New Roman" panose="02020603050405020304" pitchFamily="18" charset="0"/>
              </a:rPr>
              <a:t>all perturbative and non-perturbative ingredients for this process are known up to N^2LO+N^3LL accuracy, with the exception of the constant j^2 in the perturbative expansion for the recoil-free jet function. Nevertheless, this constant was extracted numerically from the Event2 generator. </a:t>
            </a:r>
            <a:endParaRPr lang="en-CN" sz="1800" kern="1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CN"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77953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p:nvPr>
        </p:nvSpPr>
        <p:spPr>
          <a:xfrm>
            <a:off x="698500" y="8657488"/>
            <a:ext cx="11607801" cy="461060"/>
          </a:xfrm>
          <a:prstGeom prst="rect">
            <a:avLst/>
          </a:prstGeom>
        </p:spPr>
        <p:txBody>
          <a:bodyPr anchor="b"/>
          <a:lstStyle>
            <a:lvl1pPr marL="0" indent="0" defTabSz="563245">
              <a:lnSpc>
                <a:spcPct val="100000"/>
              </a:lnSpc>
              <a:spcBef>
                <a:spcPts val="0"/>
              </a:spcBef>
              <a:buSzTx/>
              <a:buNone/>
              <a:defRPr sz="2305" b="1"/>
            </a:lvl1pPr>
          </a:lstStyle>
          <a:p>
            <a:pPr lvl="0"/>
            <a:r>
              <a:rPr lang="en-US"/>
              <a:t>Click to edit Master text styles</a:t>
            </a:r>
          </a:p>
        </p:txBody>
      </p:sp>
      <p:sp>
        <p:nvSpPr>
          <p:cNvPr id="12" name="Presentation Title"/>
          <p:cNvSpPr txBox="1">
            <a:spLocks noGrp="1"/>
          </p:cNvSpPr>
          <p:nvPr>
            <p:ph type="title"/>
          </p:nvPr>
        </p:nvSpPr>
        <p:spPr>
          <a:xfrm>
            <a:off x="698500" y="1854200"/>
            <a:ext cx="11609057" cy="3302000"/>
          </a:xfrm>
          <a:prstGeom prst="rect">
            <a:avLst/>
          </a:prstGeom>
        </p:spPr>
        <p:txBody>
          <a:bodyPr anchor="b"/>
          <a:lstStyle>
            <a:lvl1pPr>
              <a:defRPr sz="8200" spc="-164"/>
            </a:lvl1pPr>
          </a:lstStyle>
          <a:p>
            <a:r>
              <a:rPr lang="en-US"/>
              <a:t>Click to edit Master title style</a:t>
            </a:r>
          </a:p>
        </p:txBody>
      </p:sp>
      <p:sp>
        <p:nvSpPr>
          <p:cNvPr id="13" name="Body Level One…"/>
          <p:cNvSpPr txBox="1">
            <a:spLocks noGrp="1"/>
          </p:cNvSpPr>
          <p:nvPr>
            <p:ph type="body" sz="quarter" idx="1"/>
          </p:nvPr>
        </p:nvSpPr>
        <p:spPr>
          <a:xfrm>
            <a:off x="698500" y="5105400"/>
            <a:ext cx="11607800" cy="1456399"/>
          </a:xfrm>
          <a:prstGeom prst="rect">
            <a:avLst/>
          </a:prstGeom>
        </p:spPr>
        <p:txBody>
          <a:bodyPr/>
          <a:lstStyle>
            <a:lvl1pPr marL="0" indent="0" defTabSz="586740">
              <a:lnSpc>
                <a:spcPct val="100000"/>
              </a:lnSpc>
              <a:spcBef>
                <a:spcPts val="0"/>
              </a:spcBef>
              <a:buSzTx/>
              <a:buNone/>
              <a:defRPr sz="3800" b="1"/>
            </a:lvl1pPr>
            <a:lvl2pPr marL="0" indent="457200" defTabSz="586740">
              <a:lnSpc>
                <a:spcPct val="100000"/>
              </a:lnSpc>
              <a:spcBef>
                <a:spcPts val="0"/>
              </a:spcBef>
              <a:buSzTx/>
              <a:buNone/>
              <a:defRPr sz="3800" b="1"/>
            </a:lvl2pPr>
            <a:lvl3pPr marL="0" indent="914400" defTabSz="586740">
              <a:lnSpc>
                <a:spcPct val="100000"/>
              </a:lnSpc>
              <a:spcBef>
                <a:spcPts val="0"/>
              </a:spcBef>
              <a:buSzTx/>
              <a:buNone/>
              <a:defRPr sz="3800" b="1"/>
            </a:lvl3pPr>
            <a:lvl4pPr marL="0" indent="1371600" defTabSz="586740">
              <a:lnSpc>
                <a:spcPct val="100000"/>
              </a:lnSpc>
              <a:spcBef>
                <a:spcPts val="0"/>
              </a:spcBef>
              <a:buSzTx/>
              <a:buNone/>
              <a:defRPr sz="3800" b="1"/>
            </a:lvl4pPr>
            <a:lvl5pPr marL="0" indent="1828800" defTabSz="586740">
              <a:lnSpc>
                <a:spcPct val="100000"/>
              </a:lnSpc>
              <a:spcBef>
                <a:spcPts val="0"/>
              </a:spcBef>
              <a:buSzTx/>
              <a:buNone/>
              <a:defRPr sz="38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cNvSpPr txBox="1">
            <a:spLocks noGrp="1" noChangeArrowheads="1"/>
          </p:cNvSpPr>
          <p:nvPr>
            <p:ph type="sldNum" sz="quarter" idx="22"/>
          </p:nvPr>
        </p:nvSpPr>
        <p:spPr>
          <a:xfrm>
            <a:off x="6353175" y="9220200"/>
            <a:ext cx="298450" cy="287338"/>
          </a:xfrm>
        </p:spPr>
        <p:txBody>
          <a:bodyPr/>
          <a:lstStyle>
            <a:lvl1pPr>
              <a:defRPr/>
            </a:lvl1pPr>
          </a:lstStyle>
          <a:p>
            <a:fld id="{B166FE01-62C6-440B-9363-E9306D1DC8DB}" type="slidenum">
              <a:rPr lang="zh-CN" altLang="zh-CN"/>
              <a:t>‹#›</a:t>
            </a:fld>
            <a:endParaRPr lang="zh-CN" altLang="zh-CN"/>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p:nvPr>
        </p:nvSpPr>
        <p:spPr>
          <a:xfrm>
            <a:off x="698500" y="6209979"/>
            <a:ext cx="11607800" cy="671803"/>
          </a:xfrm>
          <a:prstGeom prst="rect">
            <a:avLst/>
          </a:prstGeom>
        </p:spPr>
        <p:txBody>
          <a:bodyPr/>
          <a:lstStyle>
            <a:lvl1pPr marL="0" indent="0" algn="ctr">
              <a:lnSpc>
                <a:spcPct val="100000"/>
              </a:lnSpc>
              <a:spcBef>
                <a:spcPts val="0"/>
              </a:spcBef>
              <a:buSzTx/>
              <a:buNone/>
              <a:defRPr sz="3800" b="1"/>
            </a:lvl1pPr>
          </a:lstStyle>
          <a:p>
            <a:pPr lvl="0"/>
            <a:r>
              <a:rPr lang="en-US"/>
              <a:t>Click to edit Master text styles</a:t>
            </a:r>
          </a:p>
        </p:txBody>
      </p:sp>
      <p:sp>
        <p:nvSpPr>
          <p:cNvPr id="107" name="Body Level One…"/>
          <p:cNvSpPr txBox="1">
            <a:spLocks noGrp="1"/>
          </p:cNvSpPr>
          <p:nvPr>
            <p:ph type="body" idx="1"/>
          </p:nvPr>
        </p:nvSpPr>
        <p:spPr>
          <a:xfrm>
            <a:off x="698500" y="999066"/>
            <a:ext cx="11607800" cy="5210914"/>
          </a:xfrm>
          <a:prstGeom prst="rect">
            <a:avLst/>
          </a:prstGeom>
        </p:spPr>
        <p:txBody>
          <a:bodyPr anchor="b"/>
          <a:lstStyle>
            <a:lvl1pPr marL="0" indent="0" algn="ctr">
              <a:lnSpc>
                <a:spcPct val="80000"/>
              </a:lnSpc>
              <a:spcBef>
                <a:spcPts val="0"/>
              </a:spcBef>
              <a:buSzTx/>
              <a:buNone/>
              <a:defRPr sz="17600" b="1" spc="-176"/>
            </a:lvl1pPr>
            <a:lvl2pPr marL="0" indent="457200" algn="ctr">
              <a:lnSpc>
                <a:spcPct val="80000"/>
              </a:lnSpc>
              <a:spcBef>
                <a:spcPts val="0"/>
              </a:spcBef>
              <a:buSzTx/>
              <a:buNone/>
              <a:defRPr sz="17600" b="1" spc="-176"/>
            </a:lvl2pPr>
            <a:lvl3pPr marL="0" indent="914400" algn="ctr">
              <a:lnSpc>
                <a:spcPct val="80000"/>
              </a:lnSpc>
              <a:spcBef>
                <a:spcPts val="0"/>
              </a:spcBef>
              <a:buSzTx/>
              <a:buNone/>
              <a:defRPr sz="17600" b="1" spc="-176"/>
            </a:lvl3pPr>
            <a:lvl4pPr marL="0" indent="1371600" algn="ctr">
              <a:lnSpc>
                <a:spcPct val="80000"/>
              </a:lnSpc>
              <a:spcBef>
                <a:spcPts val="0"/>
              </a:spcBef>
              <a:buSzTx/>
              <a:buNone/>
              <a:defRPr sz="17600" b="1" spc="-176"/>
            </a:lvl4pPr>
            <a:lvl5pPr marL="0" indent="1828800" algn="ctr">
              <a:lnSpc>
                <a:spcPct val="80000"/>
              </a:lnSpc>
              <a:spcBef>
                <a:spcPts val="0"/>
              </a:spcBef>
              <a:buSzTx/>
              <a:buNone/>
              <a:defRPr sz="17600" b="1" spc="-17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cNvSpPr txBox="1">
            <a:spLocks noGrp="1" noChangeArrowheads="1"/>
          </p:cNvSpPr>
          <p:nvPr>
            <p:ph type="sldNum" sz="quarter" idx="22"/>
          </p:nvPr>
        </p:nvSpPr>
        <p:spPr/>
        <p:txBody>
          <a:bodyPr/>
          <a:lstStyle>
            <a:lvl1pPr>
              <a:defRPr/>
            </a:lvl1pPr>
          </a:lstStyle>
          <a:p>
            <a:fld id="{0DF78CAB-DB39-4D19-A2D5-71BA07BDD491}" type="slidenum">
              <a:rPr lang="zh-CN" altLang="zh-CN"/>
              <a:t>‹#›</a:t>
            </a:fld>
            <a:endParaRPr lang="zh-CN" altLang="zh-CN"/>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half" idx="1"/>
          </p:nvPr>
        </p:nvSpPr>
        <p:spPr>
          <a:xfrm>
            <a:off x="736600" y="3721100"/>
            <a:ext cx="11531600" cy="2324100"/>
          </a:xfrm>
          <a:prstGeom prst="rect">
            <a:avLst/>
          </a:prstGeom>
        </p:spPr>
        <p:txBody>
          <a:bodyPr anchor="ctr"/>
          <a:lstStyle>
            <a:lvl1pPr marL="457200" indent="-342900">
              <a:spcBef>
                <a:spcPts val="0"/>
              </a:spcBef>
              <a:buSzTx/>
              <a:buNone/>
              <a:defRPr sz="6000" spc="-119">
                <a:latin typeface="Helvetica Neue Medium" panose="02000503000000020004"/>
                <a:ea typeface="Helvetica Neue Medium" panose="02000503000000020004"/>
                <a:cs typeface="Helvetica Neue Medium" panose="02000503000000020004"/>
                <a:sym typeface="Helvetica Neue Medium" panose="02000503000000020004"/>
              </a:defRPr>
            </a:lvl1pPr>
            <a:lvl2pPr marL="457200" indent="114300">
              <a:spcBef>
                <a:spcPts val="0"/>
              </a:spcBef>
              <a:buSzTx/>
              <a:buNone/>
              <a:defRPr sz="6000" spc="-119">
                <a:latin typeface="Helvetica Neue Medium" panose="02000503000000020004"/>
                <a:ea typeface="Helvetica Neue Medium" panose="02000503000000020004"/>
                <a:cs typeface="Helvetica Neue Medium" panose="02000503000000020004"/>
                <a:sym typeface="Helvetica Neue Medium" panose="02000503000000020004"/>
              </a:defRPr>
            </a:lvl2pPr>
            <a:lvl3pPr marL="457200" indent="571500">
              <a:spcBef>
                <a:spcPts val="0"/>
              </a:spcBef>
              <a:buSzTx/>
              <a:buNone/>
              <a:defRPr sz="6000" spc="-119">
                <a:latin typeface="Helvetica Neue Medium" panose="02000503000000020004"/>
                <a:ea typeface="Helvetica Neue Medium" panose="02000503000000020004"/>
                <a:cs typeface="Helvetica Neue Medium" panose="02000503000000020004"/>
                <a:sym typeface="Helvetica Neue Medium" panose="02000503000000020004"/>
              </a:defRPr>
            </a:lvl3pPr>
            <a:lvl4pPr marL="457200" indent="1028700">
              <a:spcBef>
                <a:spcPts val="0"/>
              </a:spcBef>
              <a:buSzTx/>
              <a:buNone/>
              <a:defRPr sz="6000" spc="-119">
                <a:latin typeface="Helvetica Neue Medium" panose="02000503000000020004"/>
                <a:ea typeface="Helvetica Neue Medium" panose="02000503000000020004"/>
                <a:cs typeface="Helvetica Neue Medium" panose="02000503000000020004"/>
                <a:sym typeface="Helvetica Neue Medium" panose="02000503000000020004"/>
              </a:defRPr>
            </a:lvl4pPr>
            <a:lvl5pPr marL="457200" indent="1485900">
              <a:spcBef>
                <a:spcPts val="0"/>
              </a:spcBef>
              <a:buSzTx/>
              <a:buNone/>
              <a:defRPr sz="6000" spc="-119">
                <a:latin typeface="Helvetica Neue Medium" panose="02000503000000020004"/>
                <a:ea typeface="Helvetica Neue Medium" panose="02000503000000020004"/>
                <a:cs typeface="Helvetica Neue Medium" panose="02000503000000020004"/>
                <a:sym typeface="Helvetica Neue Medium" panose="0200050300000002000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6" name="Attribution"/>
          <p:cNvSpPr txBox="1">
            <a:spLocks noGrp="1"/>
          </p:cNvSpPr>
          <p:nvPr>
            <p:ph type="body" sz="quarter" idx="21"/>
          </p:nvPr>
        </p:nvSpPr>
        <p:spPr>
          <a:xfrm>
            <a:off x="1219200" y="6426200"/>
            <a:ext cx="11049000" cy="461059"/>
          </a:xfrm>
          <a:prstGeom prst="rect">
            <a:avLst/>
          </a:prstGeom>
        </p:spPr>
        <p:txBody>
          <a:bodyPr/>
          <a:lstStyle>
            <a:lvl1pPr marL="0" indent="0" defTabSz="563245">
              <a:lnSpc>
                <a:spcPct val="100000"/>
              </a:lnSpc>
              <a:spcBef>
                <a:spcPts val="0"/>
              </a:spcBef>
              <a:buSzTx/>
              <a:buNone/>
              <a:defRPr sz="2305" b="1"/>
            </a:lvl1pPr>
          </a:lstStyle>
          <a:p>
            <a:pPr lvl="0"/>
            <a:r>
              <a:rPr lang="en-US"/>
              <a:t>Click to edit Master text styles</a:t>
            </a:r>
          </a:p>
        </p:txBody>
      </p:sp>
      <p:sp>
        <p:nvSpPr>
          <p:cNvPr id="4" name="Slide Number"/>
          <p:cNvSpPr txBox="1">
            <a:spLocks noGrp="1" noChangeArrowheads="1"/>
          </p:cNvSpPr>
          <p:nvPr>
            <p:ph type="sldNum" sz="quarter" idx="22"/>
          </p:nvPr>
        </p:nvSpPr>
        <p:spPr/>
        <p:txBody>
          <a:bodyPr/>
          <a:lstStyle>
            <a:lvl1pPr>
              <a:defRPr/>
            </a:lvl1pPr>
          </a:lstStyle>
          <a:p>
            <a:fld id="{4DDF8C39-616D-46A3-AC32-86BCD7F531DC}" type="slidenum">
              <a:rPr lang="zh-CN" altLang="zh-CN"/>
              <a:t>‹#›</a:t>
            </a:fld>
            <a:endParaRPr lang="zh-CN" altLang="zh-CN"/>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idx="21"/>
          </p:nvPr>
        </p:nvSpPr>
        <p:spPr>
          <a:xfrm>
            <a:off x="-2082800" y="687558"/>
            <a:ext cx="11165190" cy="8373892"/>
          </a:xfrm>
          <a:prstGeom prst="rect">
            <a:avLst/>
          </a:prstGeom>
        </p:spPr>
        <p:txBody>
          <a:bodyPr lIns="91439" tIns="45719" rIns="91439" bIns="45719">
            <a:noAutofit/>
          </a:bodyPr>
          <a:lstStyle/>
          <a:p>
            <a:pPr lvl="0"/>
            <a:endParaRPr noProof="0">
              <a:sym typeface="Helvetica Neue" panose="02000503000000020004"/>
            </a:endParaRPr>
          </a:p>
        </p:txBody>
      </p:sp>
      <p:sp>
        <p:nvSpPr>
          <p:cNvPr id="125" name="Image"/>
          <p:cNvSpPr>
            <a:spLocks noGrp="1"/>
          </p:cNvSpPr>
          <p:nvPr>
            <p:ph type="pic" sz="half" idx="22"/>
          </p:nvPr>
        </p:nvSpPr>
        <p:spPr>
          <a:xfrm>
            <a:off x="6597650" y="292100"/>
            <a:ext cx="5740400" cy="4592321"/>
          </a:xfrm>
          <a:prstGeom prst="rect">
            <a:avLst/>
          </a:prstGeom>
        </p:spPr>
        <p:txBody>
          <a:bodyPr lIns="91439" tIns="45719" rIns="91439" bIns="45719">
            <a:noAutofit/>
          </a:bodyPr>
          <a:lstStyle/>
          <a:p>
            <a:pPr lvl="0"/>
            <a:endParaRPr noProof="0">
              <a:sym typeface="Helvetica Neue" panose="02000503000000020004"/>
            </a:endParaRPr>
          </a:p>
        </p:txBody>
      </p:sp>
      <p:sp>
        <p:nvSpPr>
          <p:cNvPr id="126" name="Image"/>
          <p:cNvSpPr>
            <a:spLocks noGrp="1"/>
          </p:cNvSpPr>
          <p:nvPr>
            <p:ph type="pic" idx="23"/>
          </p:nvPr>
        </p:nvSpPr>
        <p:spPr>
          <a:xfrm>
            <a:off x="4984750" y="2749550"/>
            <a:ext cx="7937500" cy="9238276"/>
          </a:xfrm>
          <a:prstGeom prst="rect">
            <a:avLst/>
          </a:prstGeom>
        </p:spPr>
        <p:txBody>
          <a:bodyPr lIns="91439" tIns="45719" rIns="91439" bIns="45719">
            <a:noAutofit/>
          </a:bodyPr>
          <a:lstStyle/>
          <a:p>
            <a:pPr lvl="0"/>
            <a:endParaRPr noProof="0">
              <a:sym typeface="Helvetica Neue" panose="02000503000000020004"/>
            </a:endParaRPr>
          </a:p>
        </p:txBody>
      </p:sp>
      <p:sp>
        <p:nvSpPr>
          <p:cNvPr id="5" name="Slide Number"/>
          <p:cNvSpPr txBox="1">
            <a:spLocks noGrp="1" noChangeArrowheads="1"/>
          </p:cNvSpPr>
          <p:nvPr>
            <p:ph type="sldNum" sz="quarter" idx="24"/>
          </p:nvPr>
        </p:nvSpPr>
        <p:spPr/>
        <p:txBody>
          <a:bodyPr/>
          <a:lstStyle>
            <a:lvl1pPr>
              <a:defRPr/>
            </a:lvl1pPr>
          </a:lstStyle>
          <a:p>
            <a:fld id="{79A20585-6286-4CD0-91EF-DD8F0EA03527}" type="slidenum">
              <a:rPr lang="zh-CN" altLang="zh-CN"/>
              <a:t>‹#›</a:t>
            </a:fld>
            <a:endParaRPr lang="zh-CN" altLang="zh-CN"/>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886640052_3195x2556.jpeg"/>
          <p:cNvSpPr>
            <a:spLocks noGrp="1"/>
          </p:cNvSpPr>
          <p:nvPr>
            <p:ph type="pic" idx="21"/>
          </p:nvPr>
        </p:nvSpPr>
        <p:spPr>
          <a:xfrm>
            <a:off x="-1016000" y="-1054100"/>
            <a:ext cx="14427200" cy="11541760"/>
          </a:xfrm>
          <a:prstGeom prst="rect">
            <a:avLst/>
          </a:prstGeom>
        </p:spPr>
        <p:txBody>
          <a:bodyPr lIns="91439" tIns="45719" rIns="91439" bIns="45719">
            <a:noAutofit/>
          </a:bodyPr>
          <a:lstStyle/>
          <a:p>
            <a:pPr lvl="0"/>
            <a:endParaRPr noProof="0">
              <a:sym typeface="Helvetica Neue" panose="02000503000000020004"/>
            </a:endParaRPr>
          </a:p>
        </p:txBody>
      </p:sp>
      <p:sp>
        <p:nvSpPr>
          <p:cNvPr id="3" name="Slide Number"/>
          <p:cNvSpPr txBox="1">
            <a:spLocks noGrp="1" noChangeArrowheads="1"/>
          </p:cNvSpPr>
          <p:nvPr>
            <p:ph type="sldNum" sz="quarter" idx="22"/>
          </p:nvPr>
        </p:nvSpPr>
        <p:spPr>
          <a:xfrm>
            <a:off x="6353175" y="9220200"/>
            <a:ext cx="298450" cy="287338"/>
          </a:xfrm>
        </p:spPr>
        <p:txBody>
          <a:bodyPr/>
          <a:lstStyle>
            <a:lvl1pPr>
              <a:defRPr>
                <a:solidFill>
                  <a:srgbClr val="FFFFFF"/>
                </a:solidFill>
              </a:defRPr>
            </a:lvl1pPr>
          </a:lstStyle>
          <a:p>
            <a:fld id="{B7A4E552-E790-446A-9C25-436469EE7B95}" type="slidenum">
              <a:rPr lang="zh-CN" altLang="zh-CN"/>
              <a:t>‹#›</a:t>
            </a:fld>
            <a:endParaRPr lang="zh-CN" altLang="zh-CN"/>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49" name="Title Text"/>
          <p:cNvSpPr txBox="1">
            <a:spLocks noGrp="1"/>
          </p:cNvSpPr>
          <p:nvPr>
            <p:ph type="title" hasCustomPrompt="1"/>
          </p:nvPr>
        </p:nvSpPr>
        <p:spPr>
          <a:xfrm>
            <a:off x="952500" y="254000"/>
            <a:ext cx="11099800" cy="2159000"/>
          </a:xfrm>
          <a:prstGeom prst="rect">
            <a:avLst/>
          </a:prstGeom>
        </p:spPr>
        <p:txBody>
          <a:bodyPr anchor="ctr"/>
          <a:lstStyle>
            <a:lvl1pPr algn="ctr" defTabSz="584200">
              <a:lnSpc>
                <a:spcPct val="100000"/>
              </a:lnSpc>
              <a:defRPr sz="8000" b="0" spc="0">
                <a:latin typeface="Helvetica Neue Medium" panose="02000503000000020004"/>
                <a:ea typeface="Helvetica Neue Medium" panose="02000503000000020004"/>
                <a:cs typeface="Helvetica Neue Medium" panose="02000503000000020004"/>
                <a:sym typeface="Helvetica Neue Medium" panose="02000503000000020004"/>
              </a:defRPr>
            </a:lvl1pPr>
          </a:lstStyle>
          <a:p>
            <a:r>
              <a:t>Title Text</a:t>
            </a:r>
          </a:p>
        </p:txBody>
      </p:sp>
      <p:sp>
        <p:nvSpPr>
          <p:cNvPr id="150" name="Body Level One…"/>
          <p:cNvSpPr txBox="1">
            <a:spLocks noGrp="1"/>
          </p:cNvSpPr>
          <p:nvPr>
            <p:ph type="body" idx="1" hasCustomPrompt="1"/>
          </p:nvPr>
        </p:nvSpPr>
        <p:spPr>
          <a:xfrm>
            <a:off x="952500" y="2590800"/>
            <a:ext cx="11099800" cy="6286500"/>
          </a:xfrm>
          <a:prstGeom prst="rect">
            <a:avLst/>
          </a:prstGeom>
        </p:spPr>
        <p:txBody>
          <a:bodyPr anchor="ctr"/>
          <a:lstStyle>
            <a:lvl1pPr marL="444500" indent="-444500" defTabSz="584200">
              <a:lnSpc>
                <a:spcPct val="100000"/>
              </a:lnSpc>
              <a:spcBef>
                <a:spcPts val="4200"/>
              </a:spcBef>
              <a:buSzPct val="145000"/>
              <a:defRPr sz="3200"/>
            </a:lvl1pPr>
            <a:lvl2pPr marL="889000" indent="-444500" defTabSz="584200">
              <a:lnSpc>
                <a:spcPct val="100000"/>
              </a:lnSpc>
              <a:spcBef>
                <a:spcPts val="4200"/>
              </a:spcBef>
              <a:buSzPct val="145000"/>
              <a:defRPr sz="3200"/>
            </a:lvl2pPr>
            <a:lvl3pPr marL="1333500" indent="-444500" defTabSz="584200">
              <a:lnSpc>
                <a:spcPct val="100000"/>
              </a:lnSpc>
              <a:spcBef>
                <a:spcPts val="4200"/>
              </a:spcBef>
              <a:buSzPct val="145000"/>
              <a:defRPr sz="3200"/>
            </a:lvl3pPr>
            <a:lvl4pPr marL="1778000" indent="-444500" defTabSz="584200">
              <a:lnSpc>
                <a:spcPct val="100000"/>
              </a:lnSpc>
              <a:spcBef>
                <a:spcPts val="4200"/>
              </a:spcBef>
              <a:buSzPct val="145000"/>
              <a:defRPr sz="3200"/>
            </a:lvl4pPr>
            <a:lvl5pPr marL="2222500" indent="-444500" defTabSz="584200">
              <a:lnSpc>
                <a:spcPct val="100000"/>
              </a:lnSpc>
              <a:spcBef>
                <a:spcPts val="4200"/>
              </a:spcBef>
              <a:buSzPct val="145000"/>
              <a:defRPr sz="3200"/>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noChangeArrowheads="1"/>
          </p:cNvSpPr>
          <p:nvPr>
            <p:ph type="sldNum" sz="quarter" idx="10"/>
          </p:nvPr>
        </p:nvSpPr>
        <p:spPr>
          <a:xfrm>
            <a:off x="6329363" y="9296400"/>
            <a:ext cx="339725" cy="323850"/>
          </a:xfrm>
        </p:spPr>
        <p:txBody>
          <a:bodyPr anchor="t"/>
          <a:lstStyle>
            <a:lvl1pPr>
              <a:defRPr sz="1600">
                <a:latin typeface="Helvetica Neue Light" panose="02000503000000020004"/>
                <a:ea typeface="Helvetica Neue Light" panose="02000503000000020004"/>
                <a:cs typeface="Helvetica Neue Light" panose="02000503000000020004"/>
                <a:sym typeface="Helvetica Neue Light" panose="02000503000000020004"/>
              </a:defRPr>
            </a:lvl1pPr>
          </a:lstStyle>
          <a:p>
            <a:fld id="{F3B4615B-B1A7-4C91-9142-95037DFE39C8}" type="slidenum">
              <a:rPr lang="zh-CN" altLang="zh-CN"/>
              <a:t>‹#›</a:t>
            </a:fld>
            <a:endParaRPr lang="zh-CN" altLang="zh-CN"/>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67" name="Title Text"/>
          <p:cNvSpPr txBox="1">
            <a:spLocks noGrp="1"/>
          </p:cNvSpPr>
          <p:nvPr>
            <p:ph type="title" hasCustomPrompt="1"/>
          </p:nvPr>
        </p:nvSpPr>
        <p:spPr>
          <a:xfrm>
            <a:off x="952500" y="444500"/>
            <a:ext cx="11099800" cy="2159000"/>
          </a:xfrm>
          <a:prstGeom prst="rect">
            <a:avLst/>
          </a:prstGeom>
        </p:spPr>
        <p:txBody>
          <a:bodyPr anchor="ctr"/>
          <a:lstStyle>
            <a:lvl1pPr algn="ctr" defTabSz="584200">
              <a:lnSpc>
                <a:spcPct val="100000"/>
              </a:lnSpc>
              <a:defRPr sz="8000" b="0" spc="0">
                <a:latin typeface="Helvetica Light"/>
                <a:ea typeface="Helvetica Light"/>
                <a:cs typeface="Helvetica Light"/>
                <a:sym typeface="Helvetica Light"/>
              </a:defRPr>
            </a:lvl1pPr>
          </a:lstStyle>
          <a:p>
            <a:r>
              <a:t>Title Text</a:t>
            </a:r>
          </a:p>
        </p:txBody>
      </p:sp>
      <p:sp>
        <p:nvSpPr>
          <p:cNvPr id="168" name="Body Level One…"/>
          <p:cNvSpPr txBox="1">
            <a:spLocks noGrp="1"/>
          </p:cNvSpPr>
          <p:nvPr>
            <p:ph type="body" idx="1" hasCustomPrompt="1"/>
          </p:nvPr>
        </p:nvSpPr>
        <p:spPr>
          <a:xfrm>
            <a:off x="952500" y="2603500"/>
            <a:ext cx="11099800" cy="6286500"/>
          </a:xfrm>
          <a:prstGeom prst="rect">
            <a:avLst/>
          </a:prstGeom>
        </p:spPr>
        <p:txBody>
          <a:bodyPr anchor="ctr"/>
          <a:lstStyle>
            <a:lvl1pPr marL="444500" indent="-444500" defTabSz="584200">
              <a:lnSpc>
                <a:spcPct val="100000"/>
              </a:lnSpc>
              <a:spcBef>
                <a:spcPts val="4200"/>
              </a:spcBef>
              <a:buSzPct val="75000"/>
              <a:defRPr sz="3600">
                <a:latin typeface="Helvetica Light"/>
                <a:ea typeface="Helvetica Light"/>
                <a:cs typeface="Helvetica Light"/>
                <a:sym typeface="Helvetica Light"/>
              </a:defRPr>
            </a:lvl1pPr>
            <a:lvl2pPr marL="889000" indent="-444500" defTabSz="584200">
              <a:lnSpc>
                <a:spcPct val="100000"/>
              </a:lnSpc>
              <a:spcBef>
                <a:spcPts val="4200"/>
              </a:spcBef>
              <a:buSzPct val="75000"/>
              <a:defRPr sz="3600">
                <a:latin typeface="Helvetica Light"/>
                <a:ea typeface="Helvetica Light"/>
                <a:cs typeface="Helvetica Light"/>
                <a:sym typeface="Helvetica Light"/>
              </a:defRPr>
            </a:lvl2pPr>
            <a:lvl3pPr marL="1333500" indent="-444500" defTabSz="584200">
              <a:lnSpc>
                <a:spcPct val="100000"/>
              </a:lnSpc>
              <a:spcBef>
                <a:spcPts val="4200"/>
              </a:spcBef>
              <a:buSzPct val="75000"/>
              <a:defRPr sz="3600">
                <a:latin typeface="Helvetica Light"/>
                <a:ea typeface="Helvetica Light"/>
                <a:cs typeface="Helvetica Light"/>
                <a:sym typeface="Helvetica Light"/>
              </a:defRPr>
            </a:lvl3pPr>
            <a:lvl4pPr marL="1778000" indent="-444500" defTabSz="584200">
              <a:lnSpc>
                <a:spcPct val="100000"/>
              </a:lnSpc>
              <a:spcBef>
                <a:spcPts val="4200"/>
              </a:spcBef>
              <a:buSzPct val="75000"/>
              <a:defRPr sz="3600">
                <a:latin typeface="Helvetica Light"/>
                <a:ea typeface="Helvetica Light"/>
                <a:cs typeface="Helvetica Light"/>
                <a:sym typeface="Helvetica Light"/>
              </a:defRPr>
            </a:lvl4pPr>
            <a:lvl5pPr marL="2222500" indent="-444500" defTabSz="584200">
              <a:lnSpc>
                <a:spcPct val="100000"/>
              </a:lnSpc>
              <a:spcBef>
                <a:spcPts val="4200"/>
              </a:spcBef>
              <a:buSzPct val="75000"/>
              <a:defRPr sz="36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noChangeArrowheads="1"/>
          </p:cNvSpPr>
          <p:nvPr>
            <p:ph type="sldNum" sz="quarter" idx="10"/>
          </p:nvPr>
        </p:nvSpPr>
        <p:spPr>
          <a:xfrm>
            <a:off x="6311900" y="9251950"/>
            <a:ext cx="368300" cy="381000"/>
          </a:xfrm>
        </p:spPr>
        <p:txBody>
          <a:bodyPr anchor="t"/>
          <a:lstStyle>
            <a:lvl1pPr>
              <a:defRPr sz="1800">
                <a:latin typeface="Helvetica Light" pitchFamily="34" charset="0"/>
                <a:cs typeface="Helvetica Light" pitchFamily="34" charset="0"/>
                <a:sym typeface="Helvetica Light" pitchFamily="34" charset="0"/>
              </a:defRPr>
            </a:lvl1pPr>
          </a:lstStyle>
          <a:p>
            <a:fld id="{72F25481-83F3-4831-AC65-025F93D204D0}" type="slidenum">
              <a:rPr lang="zh-CN" altLang="zh-CN"/>
              <a:t>‹#›</a:t>
            </a:fld>
            <a:endParaRPr lang="zh-CN" altLang="zh-CN"/>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92" name="Title Text"/>
          <p:cNvSpPr txBox="1">
            <a:spLocks noGrp="1"/>
          </p:cNvSpPr>
          <p:nvPr>
            <p:ph type="title" hasCustomPrompt="1"/>
          </p:nvPr>
        </p:nvSpPr>
        <p:spPr>
          <a:xfrm>
            <a:off x="1270000" y="1638300"/>
            <a:ext cx="10464800" cy="3302000"/>
          </a:xfrm>
          <a:prstGeom prst="rect">
            <a:avLst/>
          </a:prstGeom>
        </p:spPr>
        <p:txBody>
          <a:bodyPr anchor="b"/>
          <a:lstStyle>
            <a:lvl1pPr algn="ctr" defTabSz="584200">
              <a:lnSpc>
                <a:spcPct val="100000"/>
              </a:lnSpc>
              <a:defRPr sz="8000" b="0" spc="0">
                <a:latin typeface="Helvetica Neue Medium" panose="02000503000000020004"/>
                <a:ea typeface="Helvetica Neue Medium" panose="02000503000000020004"/>
                <a:cs typeface="Helvetica Neue Medium" panose="02000503000000020004"/>
                <a:sym typeface="Helvetica Neue Medium" panose="02000503000000020004"/>
              </a:defRPr>
            </a:lvl1pPr>
          </a:lstStyle>
          <a:p>
            <a:r>
              <a:t>Title Text</a:t>
            </a:r>
          </a:p>
        </p:txBody>
      </p:sp>
      <p:sp>
        <p:nvSpPr>
          <p:cNvPr id="193" name="Body Level One…"/>
          <p:cNvSpPr txBox="1">
            <a:spLocks noGrp="1"/>
          </p:cNvSpPr>
          <p:nvPr>
            <p:ph type="body" sz="quarter" idx="1" hasCustomPrompt="1"/>
          </p:nvPr>
        </p:nvSpPr>
        <p:spPr>
          <a:xfrm>
            <a:off x="1270000" y="5041900"/>
            <a:ext cx="10464800" cy="1130300"/>
          </a:xfrm>
          <a:prstGeom prst="rect">
            <a:avLst/>
          </a:prstGeom>
        </p:spPr>
        <p:txBody>
          <a:bodyPr/>
          <a:lstStyle>
            <a:lvl1pPr marL="0" indent="0" algn="ctr" defTabSz="584200">
              <a:lnSpc>
                <a:spcPct val="100000"/>
              </a:lnSpc>
              <a:spcBef>
                <a:spcPts val="0"/>
              </a:spcBef>
              <a:buSzTx/>
              <a:buNone/>
              <a:defRPr sz="3700"/>
            </a:lvl1pPr>
            <a:lvl2pPr marL="0" indent="0" algn="ctr" defTabSz="584200">
              <a:lnSpc>
                <a:spcPct val="100000"/>
              </a:lnSpc>
              <a:spcBef>
                <a:spcPts val="0"/>
              </a:spcBef>
              <a:buSzTx/>
              <a:buNone/>
              <a:defRPr sz="3700"/>
            </a:lvl2pPr>
            <a:lvl3pPr marL="0" indent="0" algn="ctr" defTabSz="584200">
              <a:lnSpc>
                <a:spcPct val="100000"/>
              </a:lnSpc>
              <a:spcBef>
                <a:spcPts val="0"/>
              </a:spcBef>
              <a:buSzTx/>
              <a:buNone/>
              <a:defRPr sz="3700"/>
            </a:lvl3pPr>
            <a:lvl4pPr marL="0" indent="0" algn="ctr" defTabSz="584200">
              <a:lnSpc>
                <a:spcPct val="100000"/>
              </a:lnSpc>
              <a:spcBef>
                <a:spcPts val="0"/>
              </a:spcBef>
              <a:buSzTx/>
              <a:buNone/>
              <a:defRPr sz="3700"/>
            </a:lvl4pPr>
            <a:lvl5pPr marL="0" indent="0" algn="ctr" defTabSz="584200">
              <a:lnSpc>
                <a:spcPct val="100000"/>
              </a:lnSpc>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noChangeArrowheads="1"/>
          </p:cNvSpPr>
          <p:nvPr>
            <p:ph type="sldNum" sz="quarter" idx="10"/>
          </p:nvPr>
        </p:nvSpPr>
        <p:spPr>
          <a:xfrm>
            <a:off x="6329363" y="9296400"/>
            <a:ext cx="339725" cy="323850"/>
          </a:xfrm>
        </p:spPr>
        <p:txBody>
          <a:bodyPr anchor="t"/>
          <a:lstStyle>
            <a:lvl1pPr>
              <a:defRPr sz="1600">
                <a:latin typeface="Helvetica Neue Thin" panose="02000503000000020004"/>
                <a:ea typeface="Helvetica Neue Thin" panose="02000503000000020004"/>
                <a:cs typeface="Helvetica Neue Thin" panose="02000503000000020004"/>
                <a:sym typeface="Helvetica Neue Thin" panose="02000503000000020004"/>
              </a:defRPr>
            </a:lvl1pPr>
          </a:lstStyle>
          <a:p>
            <a:fld id="{87356E8F-A30E-466B-A1AC-9DCE0708A442}" type="slidenum">
              <a:rPr lang="zh-CN" altLang="zh-CN"/>
              <a:t>‹#›</a:t>
            </a:fld>
            <a:endParaRPr lang="zh-CN" altLang="zh-CN"/>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94080" y="9040142"/>
            <a:ext cx="2926080" cy="519289"/>
          </a:xfrm>
        </p:spPr>
        <p:txBody>
          <a:bodyPr/>
          <a:lstStyle/>
          <a:p>
            <a:fld id="{67791BE1-136C-445A-BFE6-CB867347F9A8}" type="datetimeFigureOut">
              <a:rPr lang="zh-CN" altLang="en-US" smtClean="0"/>
              <a:t>2024/5/15</a:t>
            </a:fld>
            <a:endParaRPr lang="zh-CN" altLang="en-US"/>
          </a:p>
        </p:txBody>
      </p:sp>
      <p:sp>
        <p:nvSpPr>
          <p:cNvPr id="3" name="页脚占位符 2"/>
          <p:cNvSpPr>
            <a:spLocks noGrp="1"/>
          </p:cNvSpPr>
          <p:nvPr>
            <p:ph type="ftr" sz="quarter" idx="11"/>
          </p:nvPr>
        </p:nvSpPr>
        <p:spPr>
          <a:xfrm>
            <a:off x="4307840" y="9040142"/>
            <a:ext cx="4389120" cy="519289"/>
          </a:xfrm>
        </p:spPr>
        <p:txBody>
          <a:bodyPr/>
          <a:lstStyle/>
          <a:p>
            <a:endParaRPr lang="zh-CN" altLang="en-US"/>
          </a:p>
        </p:txBody>
      </p:sp>
      <p:sp>
        <p:nvSpPr>
          <p:cNvPr id="4" name="灯片编号占位符 3"/>
          <p:cNvSpPr>
            <a:spLocks noGrp="1"/>
          </p:cNvSpPr>
          <p:nvPr>
            <p:ph type="sldNum" sz="quarter" idx="12"/>
          </p:nvPr>
        </p:nvSpPr>
        <p:spPr/>
        <p:txBody>
          <a:bodyPr/>
          <a:lstStyle/>
          <a:p>
            <a:fld id="{178C168E-3706-4C33-A55F-76C4EB6CF364}" type="slidenum">
              <a:rPr lang="zh-CN" altLang="en-US" smtClean="0"/>
              <a:t>‹#›</a:t>
            </a:fld>
            <a:endParaRPr lang="zh-CN" altLang="en-US"/>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1" i="0">
                <a:solidFill>
                  <a:srgbClr val="164F86"/>
                </a:solidFill>
                <a:latin typeface="Helvetica Neue"/>
                <a:cs typeface="Helvetica Neue"/>
              </a:defRPr>
            </a:lvl1pPr>
          </a:lstStyle>
          <a:p>
            <a:endParaRPr/>
          </a:p>
        </p:txBody>
      </p:sp>
      <p:sp>
        <p:nvSpPr>
          <p:cNvPr id="3" name="Holder 3"/>
          <p:cNvSpPr>
            <a:spLocks noGrp="1"/>
          </p:cNvSpPr>
          <p:nvPr>
            <p:ph type="body" idx="1"/>
          </p:nvPr>
        </p:nvSpPr>
        <p:spPr/>
        <p:txBody>
          <a:bodyPr lIns="0" tIns="0" rIns="0" bIns="0"/>
          <a:lstStyle>
            <a:lvl1pPr>
              <a:defRPr sz="2700" b="1" i="0">
                <a:solidFill>
                  <a:schemeClr val="tx1"/>
                </a:solidFill>
                <a:latin typeface="Helvetica Neue"/>
                <a:cs typeface="Helvetica Neu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5/15/24</a:t>
            </a:fld>
            <a:endParaRPr lang="en-US"/>
          </a:p>
        </p:txBody>
      </p:sp>
      <p:sp>
        <p:nvSpPr>
          <p:cNvPr id="6" name="Holder 6"/>
          <p:cNvSpPr>
            <a:spLocks noGrp="1"/>
          </p:cNvSpPr>
          <p:nvPr>
            <p:ph type="sldNum" sz="quarter" idx="7"/>
          </p:nvPr>
        </p:nvSpPr>
        <p:spPr/>
        <p:txBody>
          <a:bodyPr lIns="0" tIns="0" rIns="0" bIns="0"/>
          <a:lstStyle>
            <a:lvl1pPr>
              <a:defRPr sz="1800" b="0" i="0">
                <a:solidFill>
                  <a:schemeClr val="tx1"/>
                </a:solidFill>
                <a:latin typeface="Helvetica Light"/>
                <a:cs typeface="Helvetica Light"/>
              </a:defRPr>
            </a:lvl1pPr>
          </a:lstStyle>
          <a:p>
            <a:pPr marL="101600">
              <a:lnSpc>
                <a:spcPts val="1845"/>
              </a:lnSpc>
            </a:pPr>
            <a:fld id="{81D60167-4931-47E6-BA6A-407CBD079E47}" type="slidenum">
              <a:rPr spc="-50" dirty="0"/>
              <a:t>‹#›</a:t>
            </a:fld>
            <a:endParaRPr spc="-50" dirty="0"/>
          </a:p>
        </p:txBody>
      </p:sp>
    </p:spTree>
    <p:extLst>
      <p:ext uri="{BB962C8B-B14F-4D97-AF65-F5344CB8AC3E}">
        <p14:creationId xmlns:p14="http://schemas.microsoft.com/office/powerpoint/2010/main" val="269864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Image"/>
          <p:cNvSpPr>
            <a:spLocks noGrp="1"/>
          </p:cNvSpPr>
          <p:nvPr>
            <p:ph type="pic" idx="21"/>
          </p:nvPr>
        </p:nvSpPr>
        <p:spPr>
          <a:xfrm>
            <a:off x="-376767" y="-915894"/>
            <a:ext cx="17835652" cy="10682195"/>
          </a:xfrm>
          <a:prstGeom prst="rect">
            <a:avLst/>
          </a:prstGeom>
        </p:spPr>
        <p:txBody>
          <a:bodyPr lIns="91439" tIns="45719" rIns="91439" bIns="45719">
            <a:noAutofit/>
          </a:bodyPr>
          <a:lstStyle/>
          <a:p>
            <a:pPr lvl="0"/>
            <a:endParaRPr noProof="0">
              <a:sym typeface="Helvetica Neue" panose="02000503000000020004"/>
            </a:endParaRPr>
          </a:p>
        </p:txBody>
      </p:sp>
      <p:sp>
        <p:nvSpPr>
          <p:cNvPr id="22" name="Presentation Title"/>
          <p:cNvSpPr txBox="1">
            <a:spLocks noGrp="1"/>
          </p:cNvSpPr>
          <p:nvPr>
            <p:ph type="title"/>
          </p:nvPr>
        </p:nvSpPr>
        <p:spPr>
          <a:xfrm>
            <a:off x="698500" y="5181600"/>
            <a:ext cx="11607800" cy="3302000"/>
          </a:xfrm>
          <a:prstGeom prst="rect">
            <a:avLst/>
          </a:prstGeom>
        </p:spPr>
        <p:txBody>
          <a:bodyPr anchor="b"/>
          <a:lstStyle>
            <a:lvl1pPr>
              <a:defRPr sz="8200" spc="-164"/>
            </a:lvl1pPr>
          </a:lstStyle>
          <a:p>
            <a:r>
              <a:rPr lang="en-US"/>
              <a:t>Click to edit Master title style</a:t>
            </a:r>
          </a:p>
        </p:txBody>
      </p:sp>
      <p:sp>
        <p:nvSpPr>
          <p:cNvPr id="23" name="Body Level One…"/>
          <p:cNvSpPr txBox="1">
            <a:spLocks noGrp="1"/>
          </p:cNvSpPr>
          <p:nvPr>
            <p:ph type="body" sz="quarter" idx="1"/>
          </p:nvPr>
        </p:nvSpPr>
        <p:spPr>
          <a:xfrm>
            <a:off x="698500" y="8432800"/>
            <a:ext cx="11607800" cy="689769"/>
          </a:xfrm>
          <a:prstGeom prst="rect">
            <a:avLst/>
          </a:prstGeom>
        </p:spPr>
        <p:txBody>
          <a:bodyPr/>
          <a:lstStyle>
            <a:lvl1pPr marL="0" indent="0" defTabSz="586740">
              <a:lnSpc>
                <a:spcPct val="100000"/>
              </a:lnSpc>
              <a:spcBef>
                <a:spcPts val="0"/>
              </a:spcBef>
              <a:buSzTx/>
              <a:buNone/>
              <a:defRPr sz="3800" b="1"/>
            </a:lvl1pPr>
            <a:lvl2pPr marL="0" indent="457200" defTabSz="586740">
              <a:lnSpc>
                <a:spcPct val="100000"/>
              </a:lnSpc>
              <a:spcBef>
                <a:spcPts val="0"/>
              </a:spcBef>
              <a:buSzTx/>
              <a:buNone/>
              <a:defRPr sz="3800" b="1"/>
            </a:lvl2pPr>
            <a:lvl3pPr marL="0" indent="914400" defTabSz="586740">
              <a:lnSpc>
                <a:spcPct val="100000"/>
              </a:lnSpc>
              <a:spcBef>
                <a:spcPts val="0"/>
              </a:spcBef>
              <a:buSzTx/>
              <a:buNone/>
              <a:defRPr sz="3800" b="1"/>
            </a:lvl3pPr>
            <a:lvl4pPr marL="0" indent="1371600" defTabSz="586740">
              <a:lnSpc>
                <a:spcPct val="100000"/>
              </a:lnSpc>
              <a:spcBef>
                <a:spcPts val="0"/>
              </a:spcBef>
              <a:buSzTx/>
              <a:buNone/>
              <a:defRPr sz="3800" b="1"/>
            </a:lvl4pPr>
            <a:lvl5pPr marL="0" indent="1828800" defTabSz="586740">
              <a:lnSpc>
                <a:spcPct val="100000"/>
              </a:lnSpc>
              <a:spcBef>
                <a:spcPts val="0"/>
              </a:spcBef>
              <a:buSzTx/>
              <a:buNone/>
              <a:defRPr sz="38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Author and Date"/>
          <p:cNvSpPr txBox="1">
            <a:spLocks noGrp="1"/>
          </p:cNvSpPr>
          <p:nvPr>
            <p:ph type="body" sz="quarter" idx="22"/>
          </p:nvPr>
        </p:nvSpPr>
        <p:spPr>
          <a:xfrm>
            <a:off x="698500" y="571500"/>
            <a:ext cx="11607801" cy="461059"/>
          </a:xfrm>
          <a:prstGeom prst="rect">
            <a:avLst/>
          </a:prstGeom>
        </p:spPr>
        <p:txBody>
          <a:bodyPr/>
          <a:lstStyle>
            <a:lvl1pPr marL="0" indent="0" defTabSz="563245">
              <a:lnSpc>
                <a:spcPct val="100000"/>
              </a:lnSpc>
              <a:spcBef>
                <a:spcPts val="0"/>
              </a:spcBef>
              <a:buSzTx/>
              <a:buNone/>
              <a:defRPr sz="2305" b="1"/>
            </a:lvl1pPr>
          </a:lstStyle>
          <a:p>
            <a:pPr lvl="0"/>
            <a:r>
              <a:rPr lang="en-US"/>
              <a:t>Click to edit Master text styles</a:t>
            </a:r>
          </a:p>
        </p:txBody>
      </p:sp>
      <p:sp>
        <p:nvSpPr>
          <p:cNvPr id="6" name="Slide Number"/>
          <p:cNvSpPr txBox="1">
            <a:spLocks noGrp="1" noChangeArrowheads="1"/>
          </p:cNvSpPr>
          <p:nvPr>
            <p:ph type="sldNum" sz="quarter" idx="23"/>
          </p:nvPr>
        </p:nvSpPr>
        <p:spPr/>
        <p:txBody>
          <a:bodyPr/>
          <a:lstStyle>
            <a:lvl1pPr>
              <a:defRPr/>
            </a:lvl1pPr>
          </a:lstStyle>
          <a:p>
            <a:fld id="{EE10CB12-685E-40A9-B100-1D6C0C2B2B60}" type="slidenum">
              <a:rPr lang="zh-CN" altLang="zh-CN"/>
              <a:t>‹#›</a:t>
            </a:fld>
            <a:endParaRPr lang="zh-CN" altLang="zh-CN"/>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eg"/>
          <p:cNvSpPr>
            <a:spLocks noGrp="1"/>
          </p:cNvSpPr>
          <p:nvPr>
            <p:ph type="pic" idx="21"/>
          </p:nvPr>
        </p:nvSpPr>
        <p:spPr>
          <a:xfrm>
            <a:off x="5319129" y="495299"/>
            <a:ext cx="7543801" cy="8780059"/>
          </a:xfrm>
          <a:prstGeom prst="rect">
            <a:avLst/>
          </a:prstGeom>
        </p:spPr>
        <p:txBody>
          <a:bodyPr lIns="91439" tIns="45719" rIns="91439" bIns="45719">
            <a:noAutofit/>
          </a:bodyPr>
          <a:lstStyle/>
          <a:p>
            <a:pPr lvl="0"/>
            <a:endParaRPr noProof="0">
              <a:sym typeface="Helvetica Neue" panose="02000503000000020004"/>
            </a:endParaRPr>
          </a:p>
        </p:txBody>
      </p:sp>
      <p:sp>
        <p:nvSpPr>
          <p:cNvPr id="33" name="Body Level One…"/>
          <p:cNvSpPr txBox="1">
            <a:spLocks noGrp="1"/>
          </p:cNvSpPr>
          <p:nvPr>
            <p:ph type="body" sz="quarter" idx="1"/>
          </p:nvPr>
        </p:nvSpPr>
        <p:spPr>
          <a:xfrm>
            <a:off x="698500" y="5003800"/>
            <a:ext cx="5105400" cy="4044566"/>
          </a:xfrm>
          <a:prstGeom prst="rect">
            <a:avLst/>
          </a:prstGeom>
        </p:spPr>
        <p:txBody>
          <a:bodyPr/>
          <a:lstStyle>
            <a:lvl1pPr marL="0" indent="0" defTabSz="586740">
              <a:lnSpc>
                <a:spcPct val="100000"/>
              </a:lnSpc>
              <a:spcBef>
                <a:spcPts val="0"/>
              </a:spcBef>
              <a:buSzTx/>
              <a:buNone/>
              <a:defRPr sz="3800" b="1"/>
            </a:lvl1pPr>
            <a:lvl2pPr marL="0" indent="457200" defTabSz="586740">
              <a:lnSpc>
                <a:spcPct val="100000"/>
              </a:lnSpc>
              <a:spcBef>
                <a:spcPts val="0"/>
              </a:spcBef>
              <a:buSzTx/>
              <a:buNone/>
              <a:defRPr sz="3800" b="1"/>
            </a:lvl2pPr>
            <a:lvl3pPr marL="0" indent="914400" defTabSz="586740">
              <a:lnSpc>
                <a:spcPct val="100000"/>
              </a:lnSpc>
              <a:spcBef>
                <a:spcPts val="0"/>
              </a:spcBef>
              <a:buSzTx/>
              <a:buNone/>
              <a:defRPr sz="3800" b="1"/>
            </a:lvl3pPr>
            <a:lvl4pPr marL="0" indent="1371600" defTabSz="586740">
              <a:lnSpc>
                <a:spcPct val="100000"/>
              </a:lnSpc>
              <a:spcBef>
                <a:spcPts val="0"/>
              </a:spcBef>
              <a:buSzTx/>
              <a:buNone/>
              <a:defRPr sz="3800" b="1"/>
            </a:lvl4pPr>
            <a:lvl5pPr marL="0" indent="1828800" defTabSz="586740">
              <a:lnSpc>
                <a:spcPct val="100000"/>
              </a:lnSpc>
              <a:spcBef>
                <a:spcPts val="0"/>
              </a:spcBef>
              <a:buSzTx/>
              <a:buNone/>
              <a:defRPr sz="38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Slide Title"/>
          <p:cNvSpPr txBox="1">
            <a:spLocks noGrp="1"/>
          </p:cNvSpPr>
          <p:nvPr>
            <p:ph type="title"/>
          </p:nvPr>
        </p:nvSpPr>
        <p:spPr>
          <a:xfrm>
            <a:off x="698500" y="692534"/>
            <a:ext cx="5105400" cy="4387466"/>
          </a:xfrm>
          <a:prstGeom prst="rect">
            <a:avLst/>
          </a:prstGeom>
        </p:spPr>
        <p:txBody>
          <a:bodyPr anchor="b"/>
          <a:lstStyle/>
          <a:p>
            <a:r>
              <a:rPr lang="en-US"/>
              <a:t>Click to edit Master title style</a:t>
            </a:r>
          </a:p>
        </p:txBody>
      </p:sp>
      <p:sp>
        <p:nvSpPr>
          <p:cNvPr id="5" name="Slide Number"/>
          <p:cNvSpPr txBox="1">
            <a:spLocks noGrp="1" noChangeArrowheads="1"/>
          </p:cNvSpPr>
          <p:nvPr>
            <p:ph type="sldNum" sz="quarter" idx="22"/>
          </p:nvPr>
        </p:nvSpPr>
        <p:spPr/>
        <p:txBody>
          <a:bodyPr/>
          <a:lstStyle>
            <a:lvl1pPr>
              <a:defRPr/>
            </a:lvl1pPr>
          </a:lstStyle>
          <a:p>
            <a:fld id="{4C461AC2-4B55-4B59-8857-9002A38FBDD1}" type="slidenum">
              <a:rPr lang="zh-CN" altLang="zh-CN"/>
              <a:t>‹#›</a:t>
            </a:fld>
            <a:endParaRPr lang="zh-CN" altLang="zh-C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Slide Subtitle"/>
          <p:cNvSpPr txBox="1">
            <a:spLocks noGrp="1"/>
          </p:cNvSpPr>
          <p:nvPr>
            <p:ph type="body" sz="quarter" idx="21"/>
          </p:nvPr>
        </p:nvSpPr>
        <p:spPr>
          <a:xfrm>
            <a:off x="698500" y="1412977"/>
            <a:ext cx="11607801" cy="671803"/>
          </a:xfrm>
          <a:prstGeom prst="rect">
            <a:avLst/>
          </a:prstGeom>
        </p:spPr>
        <p:txBody>
          <a:bodyPr/>
          <a:lstStyle>
            <a:lvl1pPr marL="0" indent="0" defTabSz="586740">
              <a:lnSpc>
                <a:spcPct val="100000"/>
              </a:lnSpc>
              <a:spcBef>
                <a:spcPts val="0"/>
              </a:spcBef>
              <a:buSzTx/>
              <a:buNone/>
              <a:defRPr sz="3800" b="1"/>
            </a:lvl1pPr>
          </a:lstStyle>
          <a:p>
            <a:pPr lvl="0"/>
            <a:r>
              <a:rPr lang="en-US"/>
              <a:t>Click to edit Master text styles</a:t>
            </a:r>
          </a:p>
        </p:txBody>
      </p:sp>
      <p:sp>
        <p:nvSpPr>
          <p:cNvPr id="44" name="Slide Title"/>
          <p:cNvSpPr txBox="1">
            <a:spLocks noGrp="1"/>
          </p:cNvSpPr>
          <p:nvPr>
            <p:ph type="title"/>
          </p:nvPr>
        </p:nvSpPr>
        <p:spPr>
          <a:prstGeom prst="rect">
            <a:avLst/>
          </a:prstGeom>
        </p:spPr>
        <p:txBody>
          <a:bodyPr/>
          <a:lstStyle/>
          <a:p>
            <a:r>
              <a:rPr lang="en-US"/>
              <a:t>Click to edit Master title style</a:t>
            </a:r>
          </a:p>
        </p:txBody>
      </p:sp>
      <p:sp>
        <p:nvSpPr>
          <p:cNvPr id="5" name="Slide Number"/>
          <p:cNvSpPr txBox="1">
            <a:spLocks noGrp="1" noChangeArrowheads="1"/>
          </p:cNvSpPr>
          <p:nvPr>
            <p:ph type="sldNum" sz="quarter" idx="22"/>
          </p:nvPr>
        </p:nvSpPr>
        <p:spPr/>
        <p:txBody>
          <a:bodyPr/>
          <a:lstStyle>
            <a:lvl1pPr>
              <a:defRPr/>
            </a:lvl1pPr>
          </a:lstStyle>
          <a:p>
            <a:fld id="{C20F588C-4F67-4490-A3D4-06C0FDF7CE4E}" type="slidenum">
              <a:rPr lang="zh-CN" altLang="zh-CN"/>
              <a:t>‹#›</a:t>
            </a:fld>
            <a:endParaRPr lang="zh-CN" altLang="zh-CN"/>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p:nvPr>
        </p:nvSpPr>
        <p:spPr>
          <a:prstGeom prst="rect">
            <a:avLst/>
          </a:prstGeom>
        </p:spPr>
        <p:txBody>
          <a:bodyPr numCol="2" spcCol="58935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cNvSpPr txBox="1">
            <a:spLocks noGrp="1" noChangeArrowheads="1"/>
          </p:cNvSpPr>
          <p:nvPr>
            <p:ph type="sldNum" sz="quarter" idx="10"/>
          </p:nvPr>
        </p:nvSpPr>
        <p:spPr/>
        <p:txBody>
          <a:bodyPr/>
          <a:lstStyle>
            <a:lvl1pPr>
              <a:defRPr/>
            </a:lvl1pPr>
          </a:lstStyle>
          <a:p>
            <a:fld id="{5BB70B28-6BAE-48DE-A21A-6D7AAC06DDF5}" type="slidenum">
              <a:rPr lang="zh-CN" altLang="zh-CN"/>
              <a:t>‹#›</a:t>
            </a:fld>
            <a:endParaRPr lang="zh-CN" altLang="zh-CN"/>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660384004_1290x1720.jpeg"/>
          <p:cNvSpPr>
            <a:spLocks noGrp="1"/>
          </p:cNvSpPr>
          <p:nvPr>
            <p:ph type="pic" idx="21"/>
          </p:nvPr>
        </p:nvSpPr>
        <p:spPr>
          <a:xfrm>
            <a:off x="6172200" y="596900"/>
            <a:ext cx="6448425" cy="8597900"/>
          </a:xfrm>
          <a:prstGeom prst="rect">
            <a:avLst/>
          </a:prstGeom>
        </p:spPr>
        <p:txBody>
          <a:bodyPr lIns="91439" tIns="45719" rIns="91439" bIns="45719">
            <a:noAutofit/>
          </a:bodyPr>
          <a:lstStyle/>
          <a:p>
            <a:pPr lvl="0"/>
            <a:endParaRPr noProof="0">
              <a:sym typeface="Helvetica Neue" panose="02000503000000020004"/>
            </a:endParaRPr>
          </a:p>
        </p:txBody>
      </p:sp>
      <p:sp>
        <p:nvSpPr>
          <p:cNvPr id="61" name="Slide Title"/>
          <p:cNvSpPr txBox="1">
            <a:spLocks noGrp="1"/>
          </p:cNvSpPr>
          <p:nvPr>
            <p:ph type="title"/>
          </p:nvPr>
        </p:nvSpPr>
        <p:spPr>
          <a:xfrm>
            <a:off x="698500" y="444500"/>
            <a:ext cx="5105400" cy="1016000"/>
          </a:xfrm>
          <a:prstGeom prst="rect">
            <a:avLst/>
          </a:prstGeom>
        </p:spPr>
        <p:txBody>
          <a:bodyPr/>
          <a:lstStyle/>
          <a:p>
            <a:r>
              <a:rPr lang="en-US"/>
              <a:t>Click to edit Master title style</a:t>
            </a:r>
          </a:p>
        </p:txBody>
      </p:sp>
      <p:sp>
        <p:nvSpPr>
          <p:cNvPr id="62" name="Slide Subtitle"/>
          <p:cNvSpPr txBox="1">
            <a:spLocks noGrp="1"/>
          </p:cNvSpPr>
          <p:nvPr>
            <p:ph type="body" sz="quarter" idx="22"/>
          </p:nvPr>
        </p:nvSpPr>
        <p:spPr>
          <a:xfrm>
            <a:off x="698500" y="1412977"/>
            <a:ext cx="5105400" cy="671803"/>
          </a:xfrm>
          <a:prstGeom prst="rect">
            <a:avLst/>
          </a:prstGeom>
        </p:spPr>
        <p:txBody>
          <a:bodyPr/>
          <a:lstStyle>
            <a:lvl1pPr marL="0" indent="0" defTabSz="586740">
              <a:lnSpc>
                <a:spcPct val="100000"/>
              </a:lnSpc>
              <a:spcBef>
                <a:spcPts val="0"/>
              </a:spcBef>
              <a:buSzTx/>
              <a:buNone/>
              <a:defRPr sz="3800" b="1"/>
            </a:lvl1pPr>
          </a:lstStyle>
          <a:p>
            <a:pPr lvl="0"/>
            <a:r>
              <a:rPr lang="en-US"/>
              <a:t>Click to edit Master text styles</a:t>
            </a:r>
          </a:p>
        </p:txBody>
      </p:sp>
      <p:sp>
        <p:nvSpPr>
          <p:cNvPr id="63" name="Body Level One…"/>
          <p:cNvSpPr txBox="1">
            <a:spLocks noGrp="1"/>
          </p:cNvSpPr>
          <p:nvPr>
            <p:ph type="body" sz="half" idx="1"/>
          </p:nvPr>
        </p:nvSpPr>
        <p:spPr>
          <a:xfrm>
            <a:off x="698500" y="3480196"/>
            <a:ext cx="5105400" cy="55931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cNvSpPr txBox="1">
            <a:spLocks noGrp="1" noChangeArrowheads="1"/>
          </p:cNvSpPr>
          <p:nvPr>
            <p:ph type="sldNum" sz="quarter" idx="23"/>
          </p:nvPr>
        </p:nvSpPr>
        <p:spPr/>
        <p:txBody>
          <a:bodyPr/>
          <a:lstStyle>
            <a:lvl1pPr>
              <a:defRPr/>
            </a:lvl1pPr>
          </a:lstStyle>
          <a:p>
            <a:fld id="{D294DCC6-36A8-4657-B166-3FAAE950BC16}" type="slidenum">
              <a:rPr lang="zh-CN" altLang="zh-CN"/>
              <a:t>‹#›</a:t>
            </a:fld>
            <a:endParaRPr lang="zh-CN" altLang="zh-CN"/>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p:nvPr>
        </p:nvSpPr>
        <p:spPr>
          <a:xfrm>
            <a:off x="698500" y="3225800"/>
            <a:ext cx="11607800" cy="3302000"/>
          </a:xfrm>
          <a:prstGeom prst="rect">
            <a:avLst/>
          </a:prstGeom>
        </p:spPr>
        <p:txBody>
          <a:bodyPr anchor="ctr"/>
          <a:lstStyle>
            <a:lvl1pPr>
              <a:defRPr sz="8200" b="0" spc="-164">
                <a:latin typeface="Helvetica Neue Medium" panose="02000503000000020004"/>
                <a:ea typeface="Helvetica Neue Medium" panose="02000503000000020004"/>
                <a:cs typeface="Helvetica Neue Medium" panose="02000503000000020004"/>
                <a:sym typeface="Helvetica Neue Medium" panose="02000503000000020004"/>
              </a:defRPr>
            </a:lvl1pPr>
          </a:lstStyle>
          <a:p>
            <a:r>
              <a:rPr lang="en-US"/>
              <a:t>Click to edit Master title style</a:t>
            </a:r>
          </a:p>
        </p:txBody>
      </p:sp>
      <p:sp>
        <p:nvSpPr>
          <p:cNvPr id="3" name="Slide Number"/>
          <p:cNvSpPr txBox="1">
            <a:spLocks noGrp="1" noChangeArrowheads="1"/>
          </p:cNvSpPr>
          <p:nvPr>
            <p:ph type="sldNum" sz="quarter" idx="10"/>
          </p:nvPr>
        </p:nvSpPr>
        <p:spPr/>
        <p:txBody>
          <a:bodyPr/>
          <a:lstStyle>
            <a:lvl1pPr>
              <a:defRPr/>
            </a:lvl1pPr>
          </a:lstStyle>
          <a:p>
            <a:fld id="{6DBF73AF-5A2B-488D-A46A-32A04786A990}" type="slidenum">
              <a:rPr lang="zh-CN" altLang="zh-CN"/>
              <a:t>‹#›</a:t>
            </a:fld>
            <a:endParaRPr lang="zh-CN" altLang="zh-CN"/>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p:nvPr>
        </p:nvSpPr>
        <p:spPr>
          <a:prstGeom prst="rect">
            <a:avLst/>
          </a:prstGeom>
        </p:spPr>
        <p:txBody>
          <a:bodyPr/>
          <a:lstStyle/>
          <a:p>
            <a:r>
              <a:rPr lang="en-US"/>
              <a:t>Click to edit Master title style</a:t>
            </a:r>
          </a:p>
        </p:txBody>
      </p:sp>
      <p:sp>
        <p:nvSpPr>
          <p:cNvPr id="80" name="Slide Subtitle"/>
          <p:cNvSpPr txBox="1">
            <a:spLocks noGrp="1"/>
          </p:cNvSpPr>
          <p:nvPr>
            <p:ph type="body" sz="quarter" idx="21"/>
          </p:nvPr>
        </p:nvSpPr>
        <p:spPr>
          <a:xfrm>
            <a:off x="698500" y="1412977"/>
            <a:ext cx="11607801" cy="671803"/>
          </a:xfrm>
          <a:prstGeom prst="rect">
            <a:avLst/>
          </a:prstGeom>
        </p:spPr>
        <p:txBody>
          <a:bodyPr/>
          <a:lstStyle>
            <a:lvl1pPr marL="0" indent="0" defTabSz="586740">
              <a:lnSpc>
                <a:spcPct val="100000"/>
              </a:lnSpc>
              <a:spcBef>
                <a:spcPts val="0"/>
              </a:spcBef>
              <a:buSzTx/>
              <a:buNone/>
              <a:defRPr sz="3800" b="1"/>
            </a:lvl1pPr>
          </a:lstStyle>
          <a:p>
            <a:pPr lvl="0"/>
            <a:r>
              <a:rPr lang="en-US"/>
              <a:t>Click to edit Master text styles</a:t>
            </a:r>
          </a:p>
        </p:txBody>
      </p:sp>
      <p:sp>
        <p:nvSpPr>
          <p:cNvPr id="4" name="Slide Number"/>
          <p:cNvSpPr txBox="1">
            <a:spLocks noGrp="1" noChangeArrowheads="1"/>
          </p:cNvSpPr>
          <p:nvPr>
            <p:ph type="sldNum" sz="quarter" idx="22"/>
          </p:nvPr>
        </p:nvSpPr>
        <p:spPr/>
        <p:txBody>
          <a:bodyPr/>
          <a:lstStyle>
            <a:lvl1pPr>
              <a:defRPr/>
            </a:lvl1pPr>
          </a:lstStyle>
          <a:p>
            <a:fld id="{28D76996-2B1C-43B2-A707-1F1D2B0091A4}" type="slidenum">
              <a:rPr lang="zh-CN" altLang="zh-CN"/>
              <a:t>‹#›</a:t>
            </a:fld>
            <a:endParaRPr lang="zh-CN" altLang="zh-CN"/>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p:nvPr>
        </p:nvSpPr>
        <p:spPr>
          <a:xfrm>
            <a:off x="698500" y="444500"/>
            <a:ext cx="11607800" cy="1016000"/>
          </a:xfrm>
          <a:prstGeom prst="rect">
            <a:avLst/>
          </a:prstGeom>
        </p:spPr>
        <p:txBody>
          <a:bodyPr/>
          <a:lstStyle/>
          <a:p>
            <a:r>
              <a:rPr lang="en-US"/>
              <a:t>Click to edit Master title style</a:t>
            </a:r>
          </a:p>
        </p:txBody>
      </p:sp>
      <p:sp>
        <p:nvSpPr>
          <p:cNvPr id="89" name="Agenda Subtitle"/>
          <p:cNvSpPr txBox="1">
            <a:spLocks noGrp="1"/>
          </p:cNvSpPr>
          <p:nvPr>
            <p:ph type="body" sz="quarter" idx="21"/>
          </p:nvPr>
        </p:nvSpPr>
        <p:spPr>
          <a:xfrm>
            <a:off x="698500" y="1409700"/>
            <a:ext cx="11607801" cy="671802"/>
          </a:xfrm>
          <a:prstGeom prst="rect">
            <a:avLst/>
          </a:prstGeom>
        </p:spPr>
        <p:txBody>
          <a:bodyPr/>
          <a:lstStyle>
            <a:lvl1pPr marL="0" indent="0" defTabSz="586740">
              <a:lnSpc>
                <a:spcPct val="100000"/>
              </a:lnSpc>
              <a:spcBef>
                <a:spcPts val="0"/>
              </a:spcBef>
              <a:buSzTx/>
              <a:buNone/>
              <a:defRPr sz="3800" b="1"/>
            </a:lvl1pPr>
          </a:lstStyle>
          <a:p>
            <a:pPr lvl="0"/>
            <a:r>
              <a:rPr lang="en-US"/>
              <a:t>Click to edit Master text styles</a:t>
            </a:r>
          </a:p>
        </p:txBody>
      </p:sp>
      <p:sp>
        <p:nvSpPr>
          <p:cNvPr id="90" name="Body Level One…"/>
          <p:cNvSpPr txBox="1">
            <a:spLocks noGrp="1"/>
          </p:cNvSpPr>
          <p:nvPr>
            <p:ph type="body" idx="1"/>
          </p:nvPr>
        </p:nvSpPr>
        <p:spPr>
          <a:prstGeom prst="rect">
            <a:avLst/>
          </a:prstGeom>
        </p:spPr>
        <p:txBody>
          <a:bodyPr/>
          <a:lstStyle>
            <a:lvl1pPr marL="0" indent="0">
              <a:spcBef>
                <a:spcPts val="1300"/>
              </a:spcBef>
              <a:buSzTx/>
              <a:buNone/>
              <a:defRPr sz="3800" spc="-38"/>
            </a:lvl1pPr>
            <a:lvl2pPr marL="0" indent="457200">
              <a:spcBef>
                <a:spcPts val="1300"/>
              </a:spcBef>
              <a:buSzTx/>
              <a:buNone/>
              <a:defRPr sz="3800" spc="-38"/>
            </a:lvl2pPr>
            <a:lvl3pPr marL="0" indent="914400">
              <a:spcBef>
                <a:spcPts val="1300"/>
              </a:spcBef>
              <a:buSzTx/>
              <a:buNone/>
              <a:defRPr sz="3800" spc="-38"/>
            </a:lvl3pPr>
            <a:lvl4pPr marL="0" indent="1371600">
              <a:spcBef>
                <a:spcPts val="1300"/>
              </a:spcBef>
              <a:buSzTx/>
              <a:buNone/>
              <a:defRPr sz="3800" spc="-38"/>
            </a:lvl4pPr>
            <a:lvl5pPr marL="0" indent="1828800">
              <a:spcBef>
                <a:spcPts val="1300"/>
              </a:spcBef>
              <a:buSzTx/>
              <a:buNone/>
              <a:defRPr sz="3800" spc="-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cNvSpPr txBox="1">
            <a:spLocks noGrp="1" noChangeArrowheads="1"/>
          </p:cNvSpPr>
          <p:nvPr>
            <p:ph type="sldNum" sz="quarter" idx="22"/>
          </p:nvPr>
        </p:nvSpPr>
        <p:spPr/>
        <p:txBody>
          <a:bodyPr/>
          <a:lstStyle>
            <a:lvl1pPr>
              <a:defRPr/>
            </a:lvl1pPr>
          </a:lstStyle>
          <a:p>
            <a:fld id="{6FCE251C-E178-43A5-B447-C0F91F0F6BAF}" type="slidenum">
              <a:rPr lang="zh-CN" altLang="zh-CN"/>
              <a:t>‹#›</a:t>
            </a:fld>
            <a:endParaRPr lang="zh-CN" altLang="zh-CN"/>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Body Level One…"/>
          <p:cNvSpPr txBox="1">
            <a:spLocks noGrp="1" noChangeArrowheads="1"/>
          </p:cNvSpPr>
          <p:nvPr>
            <p:ph type="body" idx="1"/>
          </p:nvPr>
        </p:nvSpPr>
        <p:spPr bwMode="auto">
          <a:xfrm>
            <a:off x="698500" y="2959100"/>
            <a:ext cx="11607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lstStyle/>
          <a:p>
            <a:pPr lvl="0"/>
            <a:r>
              <a:rPr lang="zh-CN" altLang="zh-CN">
                <a:sym typeface="Helvetica Neue" panose="02000503000000020004"/>
              </a:rPr>
              <a:t>Slide bullet text</a:t>
            </a:r>
          </a:p>
          <a:p>
            <a:pPr lvl="1"/>
            <a:endParaRPr lang="zh-CN" altLang="zh-CN">
              <a:sym typeface="Helvetica Neue" panose="02000503000000020004"/>
            </a:endParaRPr>
          </a:p>
          <a:p>
            <a:pPr lvl="2"/>
            <a:endParaRPr lang="zh-CN" altLang="zh-CN">
              <a:sym typeface="Helvetica Neue" panose="02000503000000020004"/>
            </a:endParaRPr>
          </a:p>
          <a:p>
            <a:pPr lvl="3"/>
            <a:endParaRPr lang="zh-CN" altLang="zh-CN">
              <a:sym typeface="Helvetica Neue" panose="02000503000000020004"/>
            </a:endParaRPr>
          </a:p>
          <a:p>
            <a:pPr lvl="4"/>
            <a:endParaRPr lang="zh-CN" altLang="zh-CN">
              <a:sym typeface="Helvetica Neue" panose="02000503000000020004"/>
            </a:endParaRPr>
          </a:p>
        </p:txBody>
      </p:sp>
      <p:sp>
        <p:nvSpPr>
          <p:cNvPr id="3" name="Slide Title"/>
          <p:cNvSpPr txBox="1">
            <a:spLocks noGrp="1"/>
          </p:cNvSpPr>
          <p:nvPr>
            <p:ph type="title" hasCustomPrompt="1"/>
          </p:nvPr>
        </p:nvSpPr>
        <p:spPr>
          <a:xfrm>
            <a:off x="698500" y="439738"/>
            <a:ext cx="11607800" cy="1016000"/>
          </a:xfrm>
          <a:prstGeom prst="rect">
            <a:avLst/>
          </a:prstGeom>
          <a:ln w="12700">
            <a:miter lim="400000"/>
          </a:ln>
        </p:spPr>
        <p:txBody>
          <a:bodyPr lIns="50800" tIns="50800" rIns="50800" bIns="50800">
            <a:normAutofit/>
          </a:bodyPr>
          <a:lstStyle/>
          <a:p>
            <a:r>
              <a:t>Slide Title</a:t>
            </a:r>
          </a:p>
        </p:txBody>
      </p:sp>
      <p:sp>
        <p:nvSpPr>
          <p:cNvPr id="1028" name="Slide Number"/>
          <p:cNvSpPr txBox="1">
            <a:spLocks noGrp="1" noChangeArrowheads="1"/>
          </p:cNvSpPr>
          <p:nvPr>
            <p:ph type="sldNum" sz="quarter" idx="2"/>
          </p:nvPr>
        </p:nvSpPr>
        <p:spPr bwMode="auto">
          <a:xfrm>
            <a:off x="6350000" y="9220200"/>
            <a:ext cx="2984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50800" tIns="50800" rIns="50800" bIns="50800" numCol="1" anchor="b" anchorCtr="0" compatLnSpc="1">
            <a:spAutoFit/>
          </a:bodyPr>
          <a:lstStyle>
            <a:lvl1pPr algn="ctr" defTabSz="584200" eaLnBrk="1">
              <a:defRPr sz="1300">
                <a:solidFill>
                  <a:srgbClr val="000000"/>
                </a:solidFill>
              </a:defRPr>
            </a:lvl1pPr>
          </a:lstStyle>
          <a:p>
            <a:fld id="{D2FF94B9-E937-4D99-A260-8DA7E8A71171}" type="slidenum">
              <a:rPr lang="zh-CN" altLang="zh-CN"/>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7" r:id="rId16"/>
    <p:sldLayoutId id="2147483668" r:id="rId17"/>
    <p:sldLayoutId id="2147483669" r:id="rId18"/>
  </p:sldLayoutIdLst>
  <p:transition spd="med"/>
  <p:txStyles>
    <p:titleStyle>
      <a:lvl1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1pPr>
      <a:lvl2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2pPr>
      <a:lvl3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3pPr>
      <a:lvl4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4pPr>
      <a:lvl5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5pPr>
      <a:lvl6pPr marL="0" marR="0" indent="22860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6pPr>
      <a:lvl7pPr marL="0" marR="0" indent="27432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7pPr>
      <a:lvl8pPr marL="0" marR="0" indent="32004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8pPr>
      <a:lvl9pPr marL="0" marR="0" indent="36576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9pPr>
    </p:titleStyle>
    <p:bodyStyle>
      <a:lvl1pPr marL="381000" indent="-381000" algn="l" defTabSz="1733550" rtl="0" eaLnBrk="0" fontAlgn="base" hangingPunct="0">
        <a:lnSpc>
          <a:spcPct val="90000"/>
        </a:lnSpc>
        <a:spcBef>
          <a:spcPts val="3200"/>
        </a:spcBef>
        <a:spcAft>
          <a:spcPct val="0"/>
        </a:spcAft>
        <a:buSzPct val="123000"/>
        <a:buChar char="•"/>
        <a:defRPr sz="3000">
          <a:solidFill>
            <a:srgbClr val="000000"/>
          </a:solidFill>
          <a:latin typeface="+mn-lt"/>
          <a:ea typeface="+mn-ea"/>
          <a:cs typeface="+mn-cs"/>
          <a:sym typeface="Helvetica Neue" panose="02000503000000020004"/>
        </a:defRPr>
      </a:lvl1pPr>
      <a:lvl2pPr marL="762000" indent="-381000" algn="l" defTabSz="1733550" rtl="0" eaLnBrk="0" fontAlgn="base" hangingPunct="0">
        <a:lnSpc>
          <a:spcPct val="90000"/>
        </a:lnSpc>
        <a:spcBef>
          <a:spcPts val="3200"/>
        </a:spcBef>
        <a:spcAft>
          <a:spcPct val="0"/>
        </a:spcAft>
        <a:buSzPct val="123000"/>
        <a:buChar char="•"/>
        <a:defRPr sz="3000">
          <a:solidFill>
            <a:srgbClr val="000000"/>
          </a:solidFill>
          <a:latin typeface="+mn-lt"/>
          <a:ea typeface="+mn-ea"/>
          <a:cs typeface="+mn-cs"/>
          <a:sym typeface="Helvetica Neue" panose="02000503000000020004"/>
        </a:defRPr>
      </a:lvl2pPr>
      <a:lvl3pPr marL="1143000" indent="-381000" algn="l" defTabSz="1733550" rtl="0" eaLnBrk="0" fontAlgn="base" hangingPunct="0">
        <a:lnSpc>
          <a:spcPct val="90000"/>
        </a:lnSpc>
        <a:spcBef>
          <a:spcPts val="3200"/>
        </a:spcBef>
        <a:spcAft>
          <a:spcPct val="0"/>
        </a:spcAft>
        <a:buSzPct val="123000"/>
        <a:buChar char="•"/>
        <a:defRPr sz="3000">
          <a:solidFill>
            <a:srgbClr val="000000"/>
          </a:solidFill>
          <a:latin typeface="+mn-lt"/>
          <a:ea typeface="+mn-ea"/>
          <a:cs typeface="+mn-cs"/>
          <a:sym typeface="Helvetica Neue" panose="02000503000000020004"/>
        </a:defRPr>
      </a:lvl3pPr>
      <a:lvl4pPr marL="1524000" indent="-381000" algn="l" defTabSz="1733550" rtl="0" eaLnBrk="0" fontAlgn="base" hangingPunct="0">
        <a:lnSpc>
          <a:spcPct val="90000"/>
        </a:lnSpc>
        <a:spcBef>
          <a:spcPts val="3200"/>
        </a:spcBef>
        <a:spcAft>
          <a:spcPct val="0"/>
        </a:spcAft>
        <a:buSzPct val="123000"/>
        <a:buChar char="•"/>
        <a:defRPr sz="3000">
          <a:solidFill>
            <a:srgbClr val="000000"/>
          </a:solidFill>
          <a:latin typeface="+mn-lt"/>
          <a:ea typeface="+mn-ea"/>
          <a:cs typeface="+mn-cs"/>
          <a:sym typeface="Helvetica Neue" panose="02000503000000020004"/>
        </a:defRPr>
      </a:lvl4pPr>
      <a:lvl5pPr marL="1905000" indent="-381000" algn="l" defTabSz="1733550" rtl="0" eaLnBrk="0" fontAlgn="base" hangingPunct="0">
        <a:lnSpc>
          <a:spcPct val="90000"/>
        </a:lnSpc>
        <a:spcBef>
          <a:spcPts val="3200"/>
        </a:spcBef>
        <a:spcAft>
          <a:spcPct val="0"/>
        </a:spcAft>
        <a:buSzPct val="123000"/>
        <a:buChar char="•"/>
        <a:defRPr sz="3000">
          <a:solidFill>
            <a:srgbClr val="000000"/>
          </a:solidFill>
          <a:latin typeface="+mn-lt"/>
          <a:ea typeface="+mn-ea"/>
          <a:cs typeface="+mn-cs"/>
          <a:sym typeface="Helvetica Neue" panose="02000503000000020004"/>
        </a:defRPr>
      </a:lvl5pPr>
      <a:lvl6pPr marL="2286000" marR="0" indent="-381000" algn="l" defTabSz="1734185" rtl="0" latinLnBrk="0">
        <a:lnSpc>
          <a:spcPct val="90000"/>
        </a:lnSpc>
        <a:spcBef>
          <a:spcPts val="3200"/>
        </a:spcBef>
        <a:spcAft>
          <a:spcPts val="0"/>
        </a:spcAft>
        <a:buClrTx/>
        <a:buSzPct val="123000"/>
        <a:buFontTx/>
        <a:buChar char="•"/>
        <a:defRPr sz="3000" b="0" i="0" u="none" strike="noStrike" cap="none" spc="0" baseline="0">
          <a:solidFill>
            <a:srgbClr val="000000"/>
          </a:solidFill>
          <a:uFillTx/>
          <a:latin typeface="+mn-lt"/>
          <a:ea typeface="+mn-ea"/>
          <a:cs typeface="+mn-cs"/>
          <a:sym typeface="Helvetica Neue" panose="02000503000000020004"/>
        </a:defRPr>
      </a:lvl6pPr>
      <a:lvl7pPr marL="2667000" marR="0" indent="-381000" algn="l" defTabSz="1734185" rtl="0" latinLnBrk="0">
        <a:lnSpc>
          <a:spcPct val="90000"/>
        </a:lnSpc>
        <a:spcBef>
          <a:spcPts val="3200"/>
        </a:spcBef>
        <a:spcAft>
          <a:spcPts val="0"/>
        </a:spcAft>
        <a:buClrTx/>
        <a:buSzPct val="123000"/>
        <a:buFontTx/>
        <a:buChar char="•"/>
        <a:defRPr sz="3000" b="0" i="0" u="none" strike="noStrike" cap="none" spc="0" baseline="0">
          <a:solidFill>
            <a:srgbClr val="000000"/>
          </a:solidFill>
          <a:uFillTx/>
          <a:latin typeface="+mn-lt"/>
          <a:ea typeface="+mn-ea"/>
          <a:cs typeface="+mn-cs"/>
          <a:sym typeface="Helvetica Neue" panose="02000503000000020004"/>
        </a:defRPr>
      </a:lvl7pPr>
      <a:lvl8pPr marL="3048000" marR="0" indent="-381000" algn="l" defTabSz="1734185" rtl="0" latinLnBrk="0">
        <a:lnSpc>
          <a:spcPct val="90000"/>
        </a:lnSpc>
        <a:spcBef>
          <a:spcPts val="3200"/>
        </a:spcBef>
        <a:spcAft>
          <a:spcPts val="0"/>
        </a:spcAft>
        <a:buClrTx/>
        <a:buSzPct val="123000"/>
        <a:buFontTx/>
        <a:buChar char="•"/>
        <a:defRPr sz="3000" b="0" i="0" u="none" strike="noStrike" cap="none" spc="0" baseline="0">
          <a:solidFill>
            <a:srgbClr val="000000"/>
          </a:solidFill>
          <a:uFillTx/>
          <a:latin typeface="+mn-lt"/>
          <a:ea typeface="+mn-ea"/>
          <a:cs typeface="+mn-cs"/>
          <a:sym typeface="Helvetica Neue" panose="02000503000000020004"/>
        </a:defRPr>
      </a:lvl8pPr>
      <a:lvl9pPr marL="3429000" marR="0" indent="-381000" algn="l" defTabSz="1734185" rtl="0" latinLnBrk="0">
        <a:lnSpc>
          <a:spcPct val="90000"/>
        </a:lnSpc>
        <a:spcBef>
          <a:spcPts val="3200"/>
        </a:spcBef>
        <a:spcAft>
          <a:spcPts val="0"/>
        </a:spcAft>
        <a:buClrTx/>
        <a:buSzPct val="123000"/>
        <a:buFontTx/>
        <a:buChar char="•"/>
        <a:defRPr sz="3000" b="0" i="0" u="none" strike="noStrike" cap="none" spc="0" baseline="0">
          <a:solidFill>
            <a:srgbClr val="000000"/>
          </a:solidFill>
          <a:uFillTx/>
          <a:latin typeface="+mn-lt"/>
          <a:ea typeface="+mn-ea"/>
          <a:cs typeface="+mn-cs"/>
          <a:sym typeface="Helvetica Neue" panose="02000503000000020004"/>
        </a:defRPr>
      </a:lvl9pPr>
    </p:bodyStyle>
    <p:otherStyle>
      <a:lvl1pPr marL="0" marR="0" indent="0" algn="ctr" defTabSz="584200" rtl="0" latinLnBrk="0">
        <a:lnSpc>
          <a:spcPct val="100000"/>
        </a:lnSpc>
        <a:spcBef>
          <a:spcPts val="0"/>
        </a:spcBef>
        <a:spcAft>
          <a:spcPts val="0"/>
        </a:spcAft>
        <a:buClrTx/>
        <a:buSzTx/>
        <a:buFontTx/>
        <a:buNone/>
        <a:defRPr sz="1300" b="0" i="0" u="none" strike="noStrike" cap="none" spc="0" baseline="0">
          <a:solidFill>
            <a:schemeClr val="tx1"/>
          </a:solidFill>
          <a:uFillTx/>
          <a:latin typeface="+mn-lt"/>
          <a:ea typeface="+mn-ea"/>
          <a:cs typeface="+mn-cs"/>
          <a:sym typeface="Helvetica Neue" panose="02000503000000020004"/>
        </a:defRPr>
      </a:lvl1pPr>
      <a:lvl2pPr marL="0" marR="0" indent="457200" algn="ctr" defTabSz="584200" rtl="0" latinLnBrk="0">
        <a:lnSpc>
          <a:spcPct val="100000"/>
        </a:lnSpc>
        <a:spcBef>
          <a:spcPts val="0"/>
        </a:spcBef>
        <a:spcAft>
          <a:spcPts val="0"/>
        </a:spcAft>
        <a:buClrTx/>
        <a:buSzTx/>
        <a:buFontTx/>
        <a:buNone/>
        <a:defRPr sz="1300" b="0" i="0" u="none" strike="noStrike" cap="none" spc="0" baseline="0">
          <a:solidFill>
            <a:schemeClr val="tx1"/>
          </a:solidFill>
          <a:uFillTx/>
          <a:latin typeface="+mn-lt"/>
          <a:ea typeface="+mn-ea"/>
          <a:cs typeface="+mn-cs"/>
          <a:sym typeface="Helvetica Neue" panose="02000503000000020004"/>
        </a:defRPr>
      </a:lvl2pPr>
      <a:lvl3pPr marL="0" marR="0" indent="914400" algn="ctr" defTabSz="584200" rtl="0" latinLnBrk="0">
        <a:lnSpc>
          <a:spcPct val="100000"/>
        </a:lnSpc>
        <a:spcBef>
          <a:spcPts val="0"/>
        </a:spcBef>
        <a:spcAft>
          <a:spcPts val="0"/>
        </a:spcAft>
        <a:buClrTx/>
        <a:buSzTx/>
        <a:buFontTx/>
        <a:buNone/>
        <a:defRPr sz="1300" b="0" i="0" u="none" strike="noStrike" cap="none" spc="0" baseline="0">
          <a:solidFill>
            <a:schemeClr val="tx1"/>
          </a:solidFill>
          <a:uFillTx/>
          <a:latin typeface="+mn-lt"/>
          <a:ea typeface="+mn-ea"/>
          <a:cs typeface="+mn-cs"/>
          <a:sym typeface="Helvetica Neue" panose="02000503000000020004"/>
        </a:defRPr>
      </a:lvl3pPr>
      <a:lvl4pPr marL="0" marR="0" indent="1371600" algn="ctr" defTabSz="584200" rtl="0" latinLnBrk="0">
        <a:lnSpc>
          <a:spcPct val="100000"/>
        </a:lnSpc>
        <a:spcBef>
          <a:spcPts val="0"/>
        </a:spcBef>
        <a:spcAft>
          <a:spcPts val="0"/>
        </a:spcAft>
        <a:buClrTx/>
        <a:buSzTx/>
        <a:buFontTx/>
        <a:buNone/>
        <a:defRPr sz="1300" b="0" i="0" u="none" strike="noStrike" cap="none" spc="0" baseline="0">
          <a:solidFill>
            <a:schemeClr val="tx1"/>
          </a:solidFill>
          <a:uFillTx/>
          <a:latin typeface="+mn-lt"/>
          <a:ea typeface="+mn-ea"/>
          <a:cs typeface="+mn-cs"/>
          <a:sym typeface="Helvetica Neue" panose="02000503000000020004"/>
        </a:defRPr>
      </a:lvl4pPr>
      <a:lvl5pPr marL="0" marR="0" indent="1828800" algn="ctr" defTabSz="584200" rtl="0" latinLnBrk="0">
        <a:lnSpc>
          <a:spcPct val="100000"/>
        </a:lnSpc>
        <a:spcBef>
          <a:spcPts val="0"/>
        </a:spcBef>
        <a:spcAft>
          <a:spcPts val="0"/>
        </a:spcAft>
        <a:buClrTx/>
        <a:buSzTx/>
        <a:buFontTx/>
        <a:buNone/>
        <a:defRPr sz="1300" b="0" i="0" u="none" strike="noStrike" cap="none" spc="0" baseline="0">
          <a:solidFill>
            <a:schemeClr val="tx1"/>
          </a:solidFill>
          <a:uFillTx/>
          <a:latin typeface="+mn-lt"/>
          <a:ea typeface="+mn-ea"/>
          <a:cs typeface="+mn-cs"/>
          <a:sym typeface="Helvetica Neue" panose="02000503000000020004"/>
        </a:defRPr>
      </a:lvl5pPr>
      <a:lvl6pPr marL="0" marR="0" indent="2286000" algn="ctr" defTabSz="584200" rtl="0" latinLnBrk="0">
        <a:lnSpc>
          <a:spcPct val="100000"/>
        </a:lnSpc>
        <a:spcBef>
          <a:spcPts val="0"/>
        </a:spcBef>
        <a:spcAft>
          <a:spcPts val="0"/>
        </a:spcAft>
        <a:buClrTx/>
        <a:buSzTx/>
        <a:buFontTx/>
        <a:buNone/>
        <a:defRPr sz="1300" b="0" i="0" u="none" strike="noStrike" cap="none" spc="0" baseline="0">
          <a:solidFill>
            <a:schemeClr val="tx1"/>
          </a:solidFill>
          <a:uFillTx/>
          <a:latin typeface="+mn-lt"/>
          <a:ea typeface="+mn-ea"/>
          <a:cs typeface="+mn-cs"/>
          <a:sym typeface="Helvetica Neue" panose="02000503000000020004"/>
        </a:defRPr>
      </a:lvl6pPr>
      <a:lvl7pPr marL="0" marR="0" indent="2743200" algn="ctr" defTabSz="584200" rtl="0" latinLnBrk="0">
        <a:lnSpc>
          <a:spcPct val="100000"/>
        </a:lnSpc>
        <a:spcBef>
          <a:spcPts val="0"/>
        </a:spcBef>
        <a:spcAft>
          <a:spcPts val="0"/>
        </a:spcAft>
        <a:buClrTx/>
        <a:buSzTx/>
        <a:buFontTx/>
        <a:buNone/>
        <a:defRPr sz="1300" b="0" i="0" u="none" strike="noStrike" cap="none" spc="0" baseline="0">
          <a:solidFill>
            <a:schemeClr val="tx1"/>
          </a:solidFill>
          <a:uFillTx/>
          <a:latin typeface="+mn-lt"/>
          <a:ea typeface="+mn-ea"/>
          <a:cs typeface="+mn-cs"/>
          <a:sym typeface="Helvetica Neue" panose="02000503000000020004"/>
        </a:defRPr>
      </a:lvl7pPr>
      <a:lvl8pPr marL="0" marR="0" indent="3200400" algn="ctr" defTabSz="584200" rtl="0" latinLnBrk="0">
        <a:lnSpc>
          <a:spcPct val="100000"/>
        </a:lnSpc>
        <a:spcBef>
          <a:spcPts val="0"/>
        </a:spcBef>
        <a:spcAft>
          <a:spcPts val="0"/>
        </a:spcAft>
        <a:buClrTx/>
        <a:buSzTx/>
        <a:buFontTx/>
        <a:buNone/>
        <a:defRPr sz="1300" b="0" i="0" u="none" strike="noStrike" cap="none" spc="0" baseline="0">
          <a:solidFill>
            <a:schemeClr val="tx1"/>
          </a:solidFill>
          <a:uFillTx/>
          <a:latin typeface="+mn-lt"/>
          <a:ea typeface="+mn-ea"/>
          <a:cs typeface="+mn-cs"/>
          <a:sym typeface="Helvetica Neue" panose="02000503000000020004"/>
        </a:defRPr>
      </a:lvl8pPr>
      <a:lvl9pPr marL="0" marR="0" indent="3657600" algn="ctr" defTabSz="584200" rtl="0" latinLnBrk="0">
        <a:lnSpc>
          <a:spcPct val="100000"/>
        </a:lnSpc>
        <a:spcBef>
          <a:spcPts val="0"/>
        </a:spcBef>
        <a:spcAft>
          <a:spcPts val="0"/>
        </a:spcAft>
        <a:buClrTx/>
        <a:buSzTx/>
        <a:buFontTx/>
        <a:buNone/>
        <a:defRPr sz="1300" b="0" i="0" u="none" strike="noStrike" cap="none" spc="0" baseline="0">
          <a:solidFill>
            <a:schemeClr val="tx1"/>
          </a:solidFill>
          <a:uFillTx/>
          <a:latin typeface="+mn-lt"/>
          <a:ea typeface="+mn-ea"/>
          <a:cs typeface="+mn-cs"/>
          <a:sym typeface="Helvetica Neue" panose="020005030000000200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52.emf"/></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58.png"/><Relationship Id="rId4" Type="http://schemas.openxmlformats.org/officeDocument/2006/relationships/image" Target="../media/image53.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slideLayout" Target="../slideLayouts/slideLayout14.xml"/><Relationship Id="rId1" Type="http://schemas.openxmlformats.org/officeDocument/2006/relationships/tags" Target="../tags/tag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64.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14.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17.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7.png"/><Relationship Id="rId3" Type="http://schemas.openxmlformats.org/officeDocument/2006/relationships/image" Target="../media/image19.png"/><Relationship Id="rId7" Type="http://schemas.openxmlformats.org/officeDocument/2006/relationships/chart" Target="../charts/chart1.xml"/><Relationship Id="rId12"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2.png"/><Relationship Id="rId11" Type="http://schemas.openxmlformats.org/officeDocument/2006/relationships/image" Target="../media/image55.png"/><Relationship Id="rId5" Type="http://schemas.openxmlformats.org/officeDocument/2006/relationships/image" Target="../media/image21.png"/><Relationship Id="rId15" Type="http://schemas.openxmlformats.org/officeDocument/2006/relationships/image" Target="../media/image26.png"/><Relationship Id="rId10" Type="http://schemas.openxmlformats.org/officeDocument/2006/relationships/image" Target="../media/image54.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36.emf"/><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邵鼎煜…"/>
          <p:cNvSpPr txBox="1">
            <a:spLocks noGrp="1"/>
          </p:cNvSpPr>
          <p:nvPr>
            <p:ph type="body" sz="quarter" idx="1"/>
          </p:nvPr>
        </p:nvSpPr>
        <p:spPr>
          <a:xfrm>
            <a:off x="878682" y="4846320"/>
            <a:ext cx="11466512" cy="4761298"/>
          </a:xfrm>
        </p:spPr>
        <p:txBody>
          <a:bodyPr>
            <a:normAutofit/>
          </a:bodyPr>
          <a:lstStyle/>
          <a:p>
            <a:pPr defTabSz="297180" eaLnBrk="1" hangingPunct="1">
              <a:spcBef>
                <a:spcPct val="0"/>
              </a:spcBef>
            </a:pPr>
            <a:r>
              <a:rPr lang="zh-CN" altLang="en-US" sz="3200" dirty="0">
                <a:latin typeface="Calibri" panose="020F0502020204030204" pitchFamily="34" charset="0"/>
                <a:ea typeface="Apple Chancery" panose="03020702040506060504"/>
                <a:cs typeface="Calibri" panose="020F0502020204030204" pitchFamily="34" charset="0"/>
                <a:sym typeface="Apple Chancery" panose="03020702040506060504"/>
              </a:rPr>
              <a:t>方申</a:t>
            </a:r>
            <a:r>
              <a:rPr lang="en-US" altLang="zh-CN" sz="3200" dirty="0">
                <a:latin typeface="Calibri" panose="020F0502020204030204" pitchFamily="34" charset="0"/>
                <a:ea typeface="Apple Chancery" panose="03020702040506060504"/>
                <a:cs typeface="Calibri" panose="020F0502020204030204" pitchFamily="34" charset="0"/>
                <a:sym typeface="Apple Chancery" panose="03020702040506060504"/>
              </a:rPr>
              <a:t> </a:t>
            </a:r>
          </a:p>
          <a:p>
            <a:pPr defTabSz="297180" eaLnBrk="1" hangingPunct="1">
              <a:spcBef>
                <a:spcPct val="0"/>
              </a:spcBef>
            </a:pPr>
            <a:r>
              <a:rPr lang="en-US" altLang="zh-CN" sz="3200" dirty="0">
                <a:latin typeface="Calibri" panose="020F0502020204030204" pitchFamily="34" charset="0"/>
                <a:ea typeface="Apple Chancery" panose="03020702040506060504"/>
                <a:cs typeface="Calibri" panose="020F0502020204030204" pitchFamily="34" charset="0"/>
                <a:sym typeface="Apple Chancery" panose="03020702040506060504"/>
              </a:rPr>
              <a:t>Fudan University</a:t>
            </a:r>
          </a:p>
          <a:p>
            <a:pPr defTabSz="297180" eaLnBrk="1" hangingPunct="1">
              <a:spcBef>
                <a:spcPct val="0"/>
              </a:spcBef>
            </a:pPr>
            <a:endParaRPr lang="en-US" altLang="zh-CN" sz="3200" dirty="0">
              <a:latin typeface="Calibri" panose="020F0502020204030204" pitchFamily="34" charset="0"/>
              <a:ea typeface="Apple Chancery" panose="03020702040506060504"/>
              <a:cs typeface="Calibri" panose="020F0502020204030204" pitchFamily="34" charset="0"/>
              <a:sym typeface="Apple Chancery" panose="03020702040506060504"/>
            </a:endParaRPr>
          </a:p>
          <a:p>
            <a:pPr defTabSz="297180" eaLnBrk="1" hangingPunct="1">
              <a:spcBef>
                <a:spcPct val="0"/>
              </a:spcBef>
            </a:pPr>
            <a:endParaRPr lang="en-US" altLang="zh-CN" sz="3200" dirty="0">
              <a:latin typeface="Calibri" panose="020F0502020204030204" pitchFamily="34" charset="0"/>
              <a:ea typeface="Apple Chancery" panose="03020702040506060504"/>
              <a:cs typeface="Calibri" panose="020F0502020204030204" pitchFamily="34" charset="0"/>
              <a:sym typeface="Apple Chancery" panose="03020702040506060504"/>
            </a:endParaRPr>
          </a:p>
          <a:p>
            <a:pPr defTabSz="297180" eaLnBrk="1" hangingPunct="1">
              <a:spcBef>
                <a:spcPct val="0"/>
              </a:spcBef>
            </a:pPr>
            <a:endParaRPr lang="en-US" altLang="zh-CN" sz="3200" dirty="0">
              <a:latin typeface="Calibri" panose="020F0502020204030204" pitchFamily="34" charset="0"/>
              <a:ea typeface="Apple Chancery" panose="03020702040506060504"/>
              <a:cs typeface="Calibri" panose="020F0502020204030204" pitchFamily="34" charset="0"/>
              <a:sym typeface="Apple Chancery" panose="03020702040506060504"/>
            </a:endParaRPr>
          </a:p>
          <a:p>
            <a:pPr defTabSz="297180" eaLnBrk="1" hangingPunct="1">
              <a:spcBef>
                <a:spcPct val="0"/>
              </a:spcBef>
            </a:pPr>
            <a:endParaRPr lang="zh-CN" altLang="en-US" sz="3200" dirty="0">
              <a:latin typeface="Calibri" panose="020F0502020204030204" pitchFamily="34" charset="0"/>
              <a:ea typeface="Apple Chancery" panose="03020702040506060504"/>
              <a:cs typeface="Calibri" panose="020F0502020204030204" pitchFamily="34" charset="0"/>
              <a:sym typeface="Apple Chancery" panose="03020702040506060504"/>
            </a:endParaRPr>
          </a:p>
          <a:p>
            <a:pPr defTabSz="297180" eaLnBrk="1" hangingPunct="1">
              <a:spcBef>
                <a:spcPct val="0"/>
              </a:spcBef>
            </a:pPr>
            <a:r>
              <a:rPr lang="en-US" altLang="zh-CN" sz="3200" dirty="0">
                <a:latin typeface="Calibri" panose="020F0502020204030204" pitchFamily="34" charset="0"/>
                <a:ea typeface="Apple Chancery" panose="03020702040506060504"/>
                <a:cs typeface="Calibri" panose="020F0502020204030204" pitchFamily="34" charset="0"/>
                <a:sym typeface="Apple Chancery" panose="03020702040506060504"/>
              </a:rPr>
              <a:t>Collaborators: </a:t>
            </a:r>
            <a:r>
              <a:rPr lang="en-US" altLang="zh-CN" sz="3200" dirty="0" err="1">
                <a:latin typeface="Calibri" panose="020F0502020204030204" pitchFamily="34" charset="0"/>
                <a:ea typeface="Apple Chancery" panose="03020702040506060504"/>
                <a:cs typeface="Calibri" panose="020F0502020204030204" pitchFamily="34" charset="0"/>
                <a:sym typeface="Apple Chancery" panose="03020702040506060504"/>
              </a:rPr>
              <a:t>Dingyu</a:t>
            </a:r>
            <a:r>
              <a:rPr lang="en-US" altLang="zh-CN" sz="3200" dirty="0">
                <a:latin typeface="Calibri" panose="020F0502020204030204" pitchFamily="34" charset="0"/>
                <a:ea typeface="Apple Chancery" panose="03020702040506060504"/>
                <a:cs typeface="Calibri" panose="020F0502020204030204" pitchFamily="34" charset="0"/>
                <a:sym typeface="Apple Chancery" panose="03020702040506060504"/>
              </a:rPr>
              <a:t> Shao,</a:t>
            </a:r>
            <a:r>
              <a:rPr lang="zh-CN" altLang="en-US" sz="3200" dirty="0">
                <a:latin typeface="Calibri" panose="020F0502020204030204" pitchFamily="34" charset="0"/>
                <a:ea typeface="Apple Chancery" panose="03020702040506060504"/>
                <a:cs typeface="Calibri" panose="020F0502020204030204" pitchFamily="34" charset="0"/>
                <a:sym typeface="Apple Chancery" panose="03020702040506060504"/>
              </a:rPr>
              <a:t> </a:t>
            </a:r>
            <a:r>
              <a:rPr lang="en-US" altLang="zh-CN" sz="3200" dirty="0" err="1">
                <a:latin typeface="Calibri" panose="020F0502020204030204" pitchFamily="34" charset="0"/>
                <a:ea typeface="Apple Chancery" panose="03020702040506060504"/>
                <a:cs typeface="Calibri" panose="020F0502020204030204" pitchFamily="34" charset="0"/>
                <a:sym typeface="Apple Chancery" panose="03020702040506060504"/>
              </a:rPr>
              <a:t>Weiyao</a:t>
            </a:r>
            <a:r>
              <a:rPr lang="en-US" altLang="zh-CN" sz="3200" dirty="0">
                <a:latin typeface="Calibri" panose="020F0502020204030204" pitchFamily="34" charset="0"/>
                <a:ea typeface="Apple Chancery" panose="03020702040506060504"/>
                <a:cs typeface="Calibri" panose="020F0502020204030204" pitchFamily="34" charset="0"/>
                <a:sym typeface="Apple Chancery" panose="03020702040506060504"/>
              </a:rPr>
              <a:t> </a:t>
            </a:r>
            <a:r>
              <a:rPr lang="en-US" altLang="zh-CN" sz="3200" dirty="0" err="1">
                <a:latin typeface="Calibri" panose="020F0502020204030204" pitchFamily="34" charset="0"/>
                <a:ea typeface="Apple Chancery" panose="03020702040506060504"/>
                <a:cs typeface="Calibri" panose="020F0502020204030204" pitchFamily="34" charset="0"/>
                <a:sym typeface="Apple Chancery" panose="03020702040506060504"/>
              </a:rPr>
              <a:t>Ke</a:t>
            </a:r>
            <a:r>
              <a:rPr lang="en-US" altLang="zh-CN" sz="3200" dirty="0">
                <a:latin typeface="Calibri" panose="020F0502020204030204" pitchFamily="34" charset="0"/>
                <a:ea typeface="Apple Chancery" panose="03020702040506060504"/>
                <a:cs typeface="Calibri" panose="020F0502020204030204" pitchFamily="34" charset="0"/>
                <a:sym typeface="Apple Chancery" panose="03020702040506060504"/>
              </a:rPr>
              <a:t>, John Terry,</a:t>
            </a:r>
          </a:p>
          <a:p>
            <a:pPr defTabSz="297180" eaLnBrk="1" hangingPunct="1">
              <a:spcBef>
                <a:spcPct val="0"/>
              </a:spcBef>
            </a:pPr>
            <a:r>
              <a:rPr lang="en-US" altLang="zh-CN" sz="3200" dirty="0" err="1">
                <a:latin typeface="Calibri" panose="020F0502020204030204" pitchFamily="34" charset="0"/>
                <a:ea typeface="Apple Chancery" panose="03020702040506060504"/>
                <a:cs typeface="Calibri" panose="020F0502020204030204" pitchFamily="34" charset="0"/>
                <a:sym typeface="Apple Chancery" panose="03020702040506060504"/>
              </a:rPr>
              <a:t>Meisen</a:t>
            </a:r>
            <a:r>
              <a:rPr lang="en-US" altLang="zh-CN" sz="3200" dirty="0">
                <a:latin typeface="Calibri" panose="020F0502020204030204" pitchFamily="34" charset="0"/>
                <a:ea typeface="Apple Chancery" panose="03020702040506060504"/>
                <a:cs typeface="Calibri" panose="020F0502020204030204" pitchFamily="34" charset="0"/>
                <a:sym typeface="Apple Chancery" panose="03020702040506060504"/>
              </a:rPr>
              <a:t> Gao, </a:t>
            </a:r>
            <a:r>
              <a:rPr lang="en-US" altLang="zh-CN" sz="3200" dirty="0" err="1">
                <a:latin typeface="Calibri" panose="020F0502020204030204" pitchFamily="34" charset="0"/>
                <a:ea typeface="Apple Chancery" panose="03020702040506060504"/>
                <a:cs typeface="Calibri" panose="020F0502020204030204" pitchFamily="34" charset="0"/>
                <a:sym typeface="Apple Chancery" panose="03020702040506060504"/>
              </a:rPr>
              <a:t>Haitao</a:t>
            </a:r>
            <a:r>
              <a:rPr lang="en-US" altLang="zh-CN" sz="3200" dirty="0">
                <a:latin typeface="Calibri" panose="020F0502020204030204" pitchFamily="34" charset="0"/>
                <a:ea typeface="Apple Chancery" panose="03020702040506060504"/>
                <a:cs typeface="Calibri" panose="020F0502020204030204" pitchFamily="34" charset="0"/>
                <a:sym typeface="Apple Chancery" panose="03020702040506060504"/>
              </a:rPr>
              <a:t> Li </a:t>
            </a:r>
          </a:p>
          <a:p>
            <a:pPr defTabSz="297180" eaLnBrk="1" hangingPunct="1">
              <a:spcBef>
                <a:spcPct val="0"/>
              </a:spcBef>
            </a:pPr>
            <a:r>
              <a:rPr lang="en-US" altLang="zh-CN" sz="3200" dirty="0">
                <a:latin typeface="Calibri" panose="020F0502020204030204" pitchFamily="34" charset="0"/>
                <a:ea typeface="Apple Chancery" panose="03020702040506060504"/>
                <a:cs typeface="Calibri" panose="020F0502020204030204" pitchFamily="34" charset="0"/>
                <a:sym typeface="Apple Chancery" panose="03020702040506060504"/>
              </a:rPr>
              <a:t>Reference: </a:t>
            </a:r>
            <a:r>
              <a:rPr lang="en-US" sz="3200" dirty="0">
                <a:latin typeface="Calibri" panose="020F0502020204030204" pitchFamily="34" charset="0"/>
                <a:cs typeface="Calibri" panose="020F0502020204030204" pitchFamily="34" charset="0"/>
              </a:rPr>
              <a:t>JHEP05(2024)066</a:t>
            </a:r>
            <a:endParaRPr lang="en-US" altLang="zh-CN" sz="3200" dirty="0">
              <a:latin typeface="Calibri" panose="020F0502020204030204" pitchFamily="34" charset="0"/>
              <a:cs typeface="Calibri" panose="020F0502020204030204" pitchFamily="34" charset="0"/>
              <a:sym typeface="Apple Chancery" panose="03020702040506060504"/>
            </a:endParaRPr>
          </a:p>
        </p:txBody>
      </p:sp>
      <p:sp>
        <p:nvSpPr>
          <p:cNvPr id="12291" name="The gluon Sivers function in heavy flavor processes at the EIC"/>
          <p:cNvSpPr txBox="1">
            <a:spLocks noChangeArrowheads="1"/>
          </p:cNvSpPr>
          <p:nvPr/>
        </p:nvSpPr>
        <p:spPr bwMode="auto">
          <a:xfrm>
            <a:off x="281781" y="3012940"/>
            <a:ext cx="12433300" cy="167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eaLnBrk="1"/>
            <a:r>
              <a:rPr lang="zh-CN" altLang="zh-CN" sz="5100" b="1" dirty="0">
                <a:solidFill>
                  <a:srgbClr val="B51600"/>
                </a:solidFill>
                <a:latin typeface="Calibri" panose="020F0502020204030204" pitchFamily="34" charset="0"/>
                <a:cs typeface="Calibri" panose="020F0502020204030204" pitchFamily="34" charset="0"/>
                <a:sym typeface="Calibri" panose="020F0502020204030204" pitchFamily="34" charset="0"/>
              </a:rPr>
              <a:t>Precision three-dimensional imaging of nuclei using</a:t>
            </a:r>
            <a:r>
              <a:rPr lang="en-US" altLang="zh-CN" sz="5100" b="1" dirty="0">
                <a:solidFill>
                  <a:srgbClr val="B51600"/>
                </a:solidFill>
                <a:latin typeface="Calibri" panose="020F0502020204030204" pitchFamily="34" charset="0"/>
                <a:cs typeface="Calibri" panose="020F0502020204030204" pitchFamily="34" charset="0"/>
                <a:sym typeface="Calibri" panose="020F0502020204030204" pitchFamily="34" charset="0"/>
              </a:rPr>
              <a:t> </a:t>
            </a:r>
            <a:r>
              <a:rPr lang="zh-CN" altLang="zh-CN" sz="5100" b="1" dirty="0">
                <a:solidFill>
                  <a:srgbClr val="B51600"/>
                </a:solidFill>
                <a:latin typeface="Calibri" panose="020F0502020204030204" pitchFamily="34" charset="0"/>
                <a:cs typeface="Calibri" panose="020F0502020204030204" pitchFamily="34" charset="0"/>
                <a:sym typeface="Calibri" panose="020F0502020204030204" pitchFamily="34" charset="0"/>
              </a:rPr>
              <a:t>recoil-free jets</a:t>
            </a:r>
          </a:p>
        </p:txBody>
      </p:sp>
      <p:sp>
        <p:nvSpPr>
          <p:cNvPr id="12292" name="Slide Number"/>
          <p:cNvSpPr>
            <a:spLocks noGrp="1" noChangeArrowheads="1"/>
          </p:cNvSpPr>
          <p:nvPr>
            <p:ph type="sldNum" sz="quarter" idx="10"/>
          </p:nvPr>
        </p:nvSpPr>
        <p:spPr>
          <a:xfrm>
            <a:off x="6384925" y="9296400"/>
            <a:ext cx="227013" cy="323850"/>
          </a:xfrm>
          <a:noFill/>
        </p:spPr>
        <p:txBody>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fld id="{C58857C4-2603-4816-B7CB-5CBFAA117394}" type="slidenum">
              <a:rPr lang="zh-CN" altLang="zh-CN">
                <a:solidFill>
                  <a:srgbClr val="000000"/>
                </a:solidFill>
                <a:latin typeface="Helvetica Neue Thin" panose="02000503000000020004"/>
                <a:ea typeface="Helvetica Neue Thin" panose="02000503000000020004"/>
                <a:cs typeface="Helvetica Neue Thin" panose="02000503000000020004"/>
                <a:sym typeface="Helvetica Neue Thin" panose="02000503000000020004"/>
              </a:rPr>
              <a:t>1</a:t>
            </a:fld>
            <a:endParaRPr lang="zh-CN" altLang="zh-CN">
              <a:solidFill>
                <a:srgbClr val="000000"/>
              </a:solidFill>
              <a:latin typeface="Helvetica Neue Thin" panose="02000503000000020004"/>
              <a:ea typeface="Helvetica Neue Thin" panose="02000503000000020004"/>
              <a:cs typeface="Helvetica Neue Thin" panose="02000503000000020004"/>
              <a:sym typeface="Helvetica Neue Thin" panose="02000503000000020004"/>
            </a:endParaRPr>
          </a:p>
        </p:txBody>
      </p:sp>
      <p:sp>
        <p:nvSpPr>
          <p:cNvPr id="12293" name="味物理与CP破坏研讨会        复旦大学       Mar 28, 2023"/>
          <p:cNvSpPr txBox="1">
            <a:spLocks noChangeArrowheads="1"/>
          </p:cNvSpPr>
          <p:nvPr/>
        </p:nvSpPr>
        <p:spPr bwMode="auto">
          <a:xfrm>
            <a:off x="1016699" y="6251831"/>
            <a:ext cx="10971402" cy="128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eaLnBrk="1"/>
            <a:r>
              <a:rPr lang="zh-CN" altLang="en-US" sz="3200" b="1" dirty="0">
                <a:solidFill>
                  <a:srgbClr val="004D80"/>
                </a:solidFill>
                <a:latin typeface="Calibri" panose="020F0502020204030204" pitchFamily="34" charset="0"/>
                <a:cs typeface="Calibri" panose="020F0502020204030204" pitchFamily="34" charset="0"/>
                <a:sym typeface="Calibri" panose="020F0502020204030204" pitchFamily="34" charset="0"/>
              </a:rPr>
              <a:t> </a:t>
            </a:r>
            <a:r>
              <a:rPr lang="zh-CN" altLang="en-CN" sz="3200" b="1" dirty="0">
                <a:solidFill>
                  <a:srgbClr val="004D80"/>
                </a:solidFill>
                <a:latin typeface="Calibri" panose="020F0502020204030204" pitchFamily="34" charset="0"/>
                <a:cs typeface="Calibri" panose="020F0502020204030204" pitchFamily="34" charset="0"/>
                <a:sym typeface="Calibri" panose="020F0502020204030204" pitchFamily="34" charset="0"/>
              </a:rPr>
              <a:t>首</a:t>
            </a:r>
            <a:r>
              <a:rPr lang="zh-CN" altLang="en-US" sz="3200" b="1" dirty="0">
                <a:solidFill>
                  <a:srgbClr val="004D80"/>
                </a:solidFill>
                <a:latin typeface="Calibri" panose="020F0502020204030204" pitchFamily="34" charset="0"/>
                <a:cs typeface="Calibri" panose="020F0502020204030204" pitchFamily="34" charset="0"/>
                <a:sym typeface="Calibri" panose="020F0502020204030204" pitchFamily="34" charset="0"/>
              </a:rPr>
              <a:t>届</a:t>
            </a:r>
            <a:r>
              <a:rPr lang="zh-CN" altLang="en-US" sz="3200" b="1" dirty="0">
                <a:solidFill>
                  <a:srgbClr val="004D80"/>
                </a:solidFill>
                <a:latin typeface="Calibri" panose="020F0502020204030204" pitchFamily="34" charset="0"/>
                <a:cs typeface="Calibri" panose="020F0502020204030204" pitchFamily="34" charset="0"/>
              </a:rPr>
              <a:t>“胶麻”青年科学家研讨会</a:t>
            </a:r>
            <a:r>
              <a:rPr lang="zh-CN" altLang="zh-CN" sz="3200" b="1" dirty="0">
                <a:solidFill>
                  <a:srgbClr val="004D80"/>
                </a:solidFill>
                <a:latin typeface="Calibri" panose="020F0502020204030204" pitchFamily="34" charset="0"/>
                <a:cs typeface="Calibri" panose="020F0502020204030204" pitchFamily="34" charset="0"/>
                <a:sym typeface="Calibri" panose="020F0502020204030204" pitchFamily="34" charset="0"/>
              </a:rPr>
              <a:t> </a:t>
            </a:r>
            <a:r>
              <a:rPr lang="en-US" altLang="zh-CN" sz="3200" b="1" dirty="0">
                <a:solidFill>
                  <a:srgbClr val="004D80"/>
                </a:solidFill>
                <a:latin typeface="Calibri" panose="020F0502020204030204" pitchFamily="34" charset="0"/>
                <a:cs typeface="Calibri" panose="020F0502020204030204" pitchFamily="34" charset="0"/>
                <a:sym typeface="Calibri" panose="020F0502020204030204" pitchFamily="34" charset="0"/>
              </a:rPr>
              <a:t>  </a:t>
            </a:r>
          </a:p>
          <a:p>
            <a:pPr eaLnBrk="1"/>
            <a:r>
              <a:rPr lang="en-US" altLang="zh-CN" sz="3200" b="1" dirty="0" err="1">
                <a:solidFill>
                  <a:srgbClr val="004D80"/>
                </a:solidFill>
                <a:latin typeface="Calibri" panose="020F0502020204030204" pitchFamily="34" charset="0"/>
                <a:cs typeface="Calibri" panose="020F0502020204030204" pitchFamily="34" charset="0"/>
                <a:sym typeface="Calibri" panose="020F0502020204030204" pitchFamily="34" charset="0"/>
              </a:rPr>
              <a:t>Zipeng</a:t>
            </a:r>
            <a:r>
              <a:rPr lang="en-US" altLang="zh-CN" sz="3200" b="1" dirty="0">
                <a:solidFill>
                  <a:srgbClr val="004D80"/>
                </a:solidFill>
                <a:latin typeface="Calibri" panose="020F0502020204030204" pitchFamily="34" charset="0"/>
                <a:cs typeface="Calibri" panose="020F0502020204030204" pitchFamily="34" charset="0"/>
                <a:sym typeface="Calibri" panose="020F0502020204030204" pitchFamily="34" charset="0"/>
              </a:rPr>
              <a:t> Mountain</a:t>
            </a:r>
            <a:r>
              <a:rPr lang="zh-CN" altLang="zh-CN" sz="3200" b="1" dirty="0">
                <a:solidFill>
                  <a:srgbClr val="004D80"/>
                </a:solidFill>
                <a:latin typeface="Calibri" panose="020F0502020204030204" pitchFamily="34" charset="0"/>
                <a:cs typeface="Calibri" panose="020F0502020204030204" pitchFamily="34" charset="0"/>
                <a:sym typeface="Calibri" panose="020F0502020204030204" pitchFamily="34" charset="0"/>
              </a:rPr>
              <a:t>      </a:t>
            </a:r>
            <a:r>
              <a:rPr lang="en-US" altLang="zh-CN" sz="3200" b="1" dirty="0">
                <a:solidFill>
                  <a:srgbClr val="004D80"/>
                </a:solidFill>
                <a:latin typeface="Calibri" panose="020F0502020204030204" pitchFamily="34" charset="0"/>
                <a:cs typeface="Calibri" panose="020F0502020204030204" pitchFamily="34" charset="0"/>
                <a:sym typeface="Calibri" panose="020F0502020204030204" pitchFamily="34" charset="0"/>
              </a:rPr>
              <a:t>May</a:t>
            </a:r>
            <a:r>
              <a:rPr lang="zh-CN" altLang="zh-CN" sz="3200" b="1" dirty="0">
                <a:solidFill>
                  <a:srgbClr val="004D80"/>
                </a:solidFill>
                <a:latin typeface="Calibri" panose="020F0502020204030204" pitchFamily="34" charset="0"/>
                <a:cs typeface="Calibri" panose="020F0502020204030204" pitchFamily="34" charset="0"/>
                <a:sym typeface="Calibri" panose="020F0502020204030204" pitchFamily="34" charset="0"/>
              </a:rPr>
              <a:t> </a:t>
            </a:r>
            <a:r>
              <a:rPr lang="en-US" altLang="zh-CN" sz="3200" b="1" dirty="0">
                <a:solidFill>
                  <a:srgbClr val="004D80"/>
                </a:solidFill>
                <a:latin typeface="Calibri" panose="020F0502020204030204" pitchFamily="34" charset="0"/>
                <a:cs typeface="Calibri" panose="020F0502020204030204" pitchFamily="34" charset="0"/>
                <a:sym typeface="Calibri" panose="020F0502020204030204" pitchFamily="34" charset="0"/>
              </a:rPr>
              <a:t>16</a:t>
            </a:r>
            <a:r>
              <a:rPr lang="zh-CN" altLang="zh-CN" sz="3200" b="1" dirty="0">
                <a:solidFill>
                  <a:srgbClr val="004D80"/>
                </a:solidFill>
                <a:latin typeface="Calibri" panose="020F0502020204030204" pitchFamily="34" charset="0"/>
                <a:cs typeface="Calibri" panose="020F0502020204030204" pitchFamily="34" charset="0"/>
                <a:sym typeface="Calibri" panose="020F0502020204030204" pitchFamily="34" charset="0"/>
              </a:rPr>
              <a:t>, 202</a:t>
            </a:r>
            <a:r>
              <a:rPr lang="en-US" altLang="zh-CN" sz="3200" b="1" dirty="0">
                <a:solidFill>
                  <a:srgbClr val="004D80"/>
                </a:solidFill>
                <a:latin typeface="Calibri" panose="020F0502020204030204" pitchFamily="34" charset="0"/>
                <a:cs typeface="Calibri" panose="020F0502020204030204" pitchFamily="34" charset="0"/>
                <a:sym typeface="Calibri" panose="020F0502020204030204" pitchFamily="34" charset="0"/>
              </a:rPr>
              <a:t>4</a:t>
            </a:r>
            <a:endParaRPr lang="zh-CN" altLang="zh-CN" sz="3200" b="1" dirty="0">
              <a:solidFill>
                <a:srgbClr val="004D80"/>
              </a:solidFill>
              <a:latin typeface="Calibri" panose="020F0502020204030204" pitchFamily="34" charset="0"/>
              <a:cs typeface="Calibri" panose="020F0502020204030204" pitchFamily="34" charset="0"/>
              <a:sym typeface="Calibri" panose="020F0502020204030204" pitchFamily="34" charset="0"/>
            </a:endParaRPr>
          </a:p>
        </p:txBody>
      </p:sp>
      <p:pic>
        <p:nvPicPr>
          <p:cNvPr id="12294" name="Image"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398463"/>
            <a:ext cx="2062163"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1074" y="6608627"/>
            <a:ext cx="5756910" cy="2753638"/>
          </a:xfrm>
          <a:prstGeom prst="rect">
            <a:avLst/>
          </a:prstGeom>
        </p:spPr>
        <p:txBody>
          <a:bodyPr vert="horz" wrap="square" lIns="0" tIns="14604" rIns="0" bIns="0" rtlCol="0">
            <a:spAutoFit/>
          </a:bodyPr>
          <a:lstStyle/>
          <a:p>
            <a:pPr marL="49530" marR="1915795">
              <a:lnSpc>
                <a:spcPct val="114500"/>
              </a:lnSpc>
              <a:spcBef>
                <a:spcPts val="114"/>
              </a:spcBef>
            </a:pPr>
            <a:r>
              <a:rPr sz="2500" b="1" i="1" dirty="0">
                <a:solidFill>
                  <a:srgbClr val="000000"/>
                </a:solidFill>
                <a:latin typeface="Calibri" panose="020F0502020204030204" pitchFamily="34" charset="0"/>
                <a:cs typeface="Calibri" panose="020F0502020204030204" pitchFamily="34" charset="0"/>
              </a:rPr>
              <a:t>ρ</a:t>
            </a:r>
            <a:r>
              <a:rPr sz="2500" b="1" i="1" baseline="-25000" dirty="0">
                <a:solidFill>
                  <a:srgbClr val="000000"/>
                </a:solidFill>
                <a:latin typeface="Calibri" panose="020F0502020204030204" pitchFamily="34" charset="0"/>
                <a:cs typeface="Calibri" panose="020F0502020204030204" pitchFamily="34" charset="0"/>
              </a:rPr>
              <a:t>G</a:t>
            </a:r>
            <a:r>
              <a:rPr sz="2500" b="1" dirty="0">
                <a:solidFill>
                  <a:srgbClr val="000000"/>
                </a:solidFill>
                <a:latin typeface="Calibri" panose="020F0502020204030204" pitchFamily="34" charset="0"/>
                <a:cs typeface="Calibri" panose="020F0502020204030204" pitchFamily="34" charset="0"/>
              </a:rPr>
              <a:t> : density of the medium </a:t>
            </a:r>
            <a:endParaRPr lang="en-US" sz="2500" b="1" dirty="0">
              <a:solidFill>
                <a:srgbClr val="000000"/>
              </a:solidFill>
              <a:latin typeface="Calibri" panose="020F0502020204030204" pitchFamily="34" charset="0"/>
              <a:cs typeface="Calibri" panose="020F0502020204030204" pitchFamily="34" charset="0"/>
            </a:endParaRPr>
          </a:p>
          <a:p>
            <a:pPr marL="49530" marR="1915795">
              <a:lnSpc>
                <a:spcPct val="114500"/>
              </a:lnSpc>
              <a:spcBef>
                <a:spcPts val="114"/>
              </a:spcBef>
            </a:pPr>
            <a:r>
              <a:rPr sz="2500" b="1" i="1" dirty="0" err="1">
                <a:solidFill>
                  <a:srgbClr val="000000"/>
                </a:solidFill>
                <a:latin typeface="Calibri" panose="020F0502020204030204" pitchFamily="34" charset="0"/>
                <a:cs typeface="Calibri" panose="020F0502020204030204" pitchFamily="34" charset="0"/>
              </a:rPr>
              <a:t>ξ</a:t>
            </a:r>
            <a:r>
              <a:rPr sz="2500" b="1" dirty="0">
                <a:solidFill>
                  <a:srgbClr val="000000"/>
                </a:solidFill>
                <a:latin typeface="Calibri" panose="020F0502020204030204" pitchFamily="34" charset="0"/>
                <a:cs typeface="Calibri" panose="020F0502020204030204" pitchFamily="34" charset="0"/>
              </a:rPr>
              <a:t> : the screening mass</a:t>
            </a:r>
          </a:p>
          <a:p>
            <a:pPr marL="49530">
              <a:lnSpc>
                <a:spcPct val="100000"/>
              </a:lnSpc>
              <a:spcBef>
                <a:spcPts val="459"/>
              </a:spcBef>
            </a:pPr>
            <a:r>
              <a:rPr sz="2500" b="1" i="1" dirty="0">
                <a:solidFill>
                  <a:srgbClr val="000000"/>
                </a:solidFill>
                <a:latin typeface="Calibri" panose="020F0502020204030204" pitchFamily="34" charset="0"/>
                <a:cs typeface="Calibri" panose="020F0502020204030204" pitchFamily="34" charset="0"/>
              </a:rPr>
              <a:t>L</a:t>
            </a:r>
            <a:r>
              <a:rPr sz="2500" b="1" dirty="0">
                <a:solidFill>
                  <a:srgbClr val="000000"/>
                </a:solidFill>
                <a:latin typeface="Calibri" panose="020F0502020204030204" pitchFamily="34" charset="0"/>
                <a:cs typeface="Calibri" panose="020F0502020204030204" pitchFamily="34" charset="0"/>
              </a:rPr>
              <a:t>: the length of the medium</a:t>
            </a:r>
          </a:p>
          <a:p>
            <a:pPr marL="38100" marR="30480">
              <a:lnSpc>
                <a:spcPct val="103299"/>
              </a:lnSpc>
              <a:spcBef>
                <a:spcPts val="1685"/>
              </a:spcBef>
            </a:pPr>
            <a:r>
              <a:rPr sz="2500" b="1" dirty="0">
                <a:solidFill>
                  <a:srgbClr val="000000"/>
                </a:solidFill>
                <a:latin typeface="Calibri" panose="020F0502020204030204" pitchFamily="34" charset="0"/>
                <a:cs typeface="Calibri" panose="020F0502020204030204" pitchFamily="34" charset="0"/>
              </a:rPr>
              <a:t>Parameter values are taken from a recent comparison between SCET</a:t>
            </a:r>
            <a:r>
              <a:rPr sz="2500" b="1" baseline="-25000" dirty="0">
                <a:solidFill>
                  <a:srgbClr val="000000"/>
                </a:solidFill>
                <a:latin typeface="Calibri" panose="020F0502020204030204" pitchFamily="34" charset="0"/>
                <a:cs typeface="Calibri" panose="020F0502020204030204" pitchFamily="34" charset="0"/>
              </a:rPr>
              <a:t>G</a:t>
            </a:r>
            <a:r>
              <a:rPr sz="2500" b="1" dirty="0">
                <a:solidFill>
                  <a:srgbClr val="000000"/>
                </a:solidFill>
                <a:latin typeface="Calibri" panose="020F0502020204030204" pitchFamily="34" charset="0"/>
                <a:cs typeface="Calibri" panose="020F0502020204030204" pitchFamily="34" charset="0"/>
              </a:rPr>
              <a:t> in e-A from the</a:t>
            </a:r>
            <a:r>
              <a:rPr lang="en-US" sz="2500" b="1" dirty="0">
                <a:solidFill>
                  <a:srgbClr val="000000"/>
                </a:solidFill>
                <a:latin typeface="Calibri" panose="020F0502020204030204" pitchFamily="34" charset="0"/>
                <a:cs typeface="Calibri" panose="020F0502020204030204" pitchFamily="34" charset="0"/>
              </a:rPr>
              <a:t> HERMES. </a:t>
            </a:r>
            <a:endParaRPr sz="2500" b="1" dirty="0">
              <a:solidFill>
                <a:srgbClr val="000000"/>
              </a:solidFill>
              <a:latin typeface="Calibri" panose="020F0502020204030204" pitchFamily="34" charset="0"/>
              <a:cs typeface="Calibri" panose="020F0502020204030204" pitchFamily="34" charset="0"/>
            </a:endParaRPr>
          </a:p>
        </p:txBody>
      </p:sp>
      <p:sp>
        <p:nvSpPr>
          <p:cNvPr id="3" name="object 3"/>
          <p:cNvSpPr txBox="1"/>
          <p:nvPr/>
        </p:nvSpPr>
        <p:spPr>
          <a:xfrm>
            <a:off x="6419799" y="9288273"/>
            <a:ext cx="153035"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Helvetica Light"/>
                <a:cs typeface="Helvetica Light"/>
              </a:rPr>
              <a:t>9</a:t>
            </a:r>
            <a:endParaRPr sz="1800">
              <a:latin typeface="Helvetica Light"/>
              <a:cs typeface="Helvetica Light"/>
            </a:endParaRPr>
          </a:p>
        </p:txBody>
      </p:sp>
      <p:sp>
        <p:nvSpPr>
          <p:cNvPr id="4" name="object 4"/>
          <p:cNvSpPr txBox="1">
            <a:spLocks noGrp="1"/>
          </p:cNvSpPr>
          <p:nvPr>
            <p:ph type="title"/>
          </p:nvPr>
        </p:nvSpPr>
        <p:spPr>
          <a:xfrm>
            <a:off x="3816522" y="238210"/>
            <a:ext cx="5987267" cy="782265"/>
          </a:xfrm>
          <a:prstGeom prst="rect">
            <a:avLst/>
          </a:prstGeom>
        </p:spPr>
        <p:txBody>
          <a:bodyPr vert="horz" wrap="square" lIns="0" tIns="12700" rIns="0" bIns="0" rtlCol="0">
            <a:spAutoFit/>
          </a:bodyPr>
          <a:lstStyle/>
          <a:p>
            <a:pPr marL="12700">
              <a:lnSpc>
                <a:spcPct val="100000"/>
              </a:lnSpc>
              <a:spcBef>
                <a:spcPts val="100"/>
              </a:spcBef>
            </a:pPr>
            <a:r>
              <a:rPr sz="5000" spc="0" dirty="0">
                <a:latin typeface="+mj-lt"/>
                <a:cs typeface="Calibri"/>
              </a:rPr>
              <a:t>Predic</a:t>
            </a:r>
            <a:r>
              <a:rPr lang="en-US" sz="5000" spc="0" dirty="0">
                <a:latin typeface="+mj-lt"/>
                <a:cs typeface="Calibri"/>
              </a:rPr>
              <a:t>ti</a:t>
            </a:r>
            <a:r>
              <a:rPr sz="5000" spc="0" dirty="0">
                <a:latin typeface="+mj-lt"/>
                <a:cs typeface="Calibri"/>
              </a:rPr>
              <a:t>ons in e-A</a:t>
            </a:r>
          </a:p>
        </p:txBody>
      </p:sp>
      <p:pic>
        <p:nvPicPr>
          <p:cNvPr id="5" name="object 5"/>
          <p:cNvPicPr/>
          <p:nvPr/>
        </p:nvPicPr>
        <p:blipFill>
          <a:blip r:embed="rId3" cstate="print"/>
          <a:stretch>
            <a:fillRect/>
          </a:stretch>
        </p:blipFill>
        <p:spPr>
          <a:xfrm>
            <a:off x="947444" y="4660326"/>
            <a:ext cx="4584700" cy="393700"/>
          </a:xfrm>
          <a:prstGeom prst="rect">
            <a:avLst/>
          </a:prstGeom>
        </p:spPr>
      </p:pic>
      <p:pic>
        <p:nvPicPr>
          <p:cNvPr id="6" name="object 6"/>
          <p:cNvPicPr/>
          <p:nvPr/>
        </p:nvPicPr>
        <p:blipFill>
          <a:blip r:embed="rId4" cstate="print"/>
          <a:stretch>
            <a:fillRect/>
          </a:stretch>
        </p:blipFill>
        <p:spPr>
          <a:xfrm>
            <a:off x="482127" y="1984842"/>
            <a:ext cx="2382940" cy="302381"/>
          </a:xfrm>
          <a:prstGeom prst="rect">
            <a:avLst/>
          </a:prstGeom>
        </p:spPr>
      </p:pic>
      <p:pic>
        <p:nvPicPr>
          <p:cNvPr id="7" name="object 7"/>
          <p:cNvPicPr/>
          <p:nvPr/>
        </p:nvPicPr>
        <p:blipFill>
          <a:blip r:embed="rId5" cstate="print"/>
          <a:stretch>
            <a:fillRect/>
          </a:stretch>
        </p:blipFill>
        <p:spPr>
          <a:xfrm>
            <a:off x="6263173" y="1590231"/>
            <a:ext cx="6442127" cy="6238671"/>
          </a:xfrm>
          <a:prstGeom prst="rect">
            <a:avLst/>
          </a:prstGeom>
        </p:spPr>
      </p:pic>
      <p:sp>
        <p:nvSpPr>
          <p:cNvPr id="8" name="object 8"/>
          <p:cNvSpPr txBox="1"/>
          <p:nvPr/>
        </p:nvSpPr>
        <p:spPr>
          <a:xfrm>
            <a:off x="7071067" y="7898635"/>
            <a:ext cx="5465445" cy="1187184"/>
          </a:xfrm>
          <a:prstGeom prst="rect">
            <a:avLst/>
          </a:prstGeom>
        </p:spPr>
        <p:txBody>
          <a:bodyPr vert="horz" wrap="square" lIns="0" tIns="12700" rIns="0" bIns="0" rtlCol="0">
            <a:spAutoFit/>
          </a:bodyPr>
          <a:lstStyle/>
          <a:p>
            <a:pPr marL="38100" marR="30480">
              <a:lnSpc>
                <a:spcPct val="103299"/>
              </a:lnSpc>
              <a:spcBef>
                <a:spcPts val="1685"/>
              </a:spcBef>
            </a:pPr>
            <a:r>
              <a:rPr sz="2500" dirty="0">
                <a:solidFill>
                  <a:srgbClr val="FF0000"/>
                </a:solidFill>
                <a:latin typeface="Calibri" panose="020F0502020204030204" pitchFamily="34" charset="0"/>
                <a:cs typeface="Calibri" panose="020F0502020204030204" pitchFamily="34" charset="0"/>
              </a:rPr>
              <a:t>The process is primarily sensi</a:t>
            </a:r>
            <a:r>
              <a:rPr lang="en-US" sz="2500" dirty="0">
                <a:solidFill>
                  <a:srgbClr val="FF0000"/>
                </a:solidFill>
                <a:latin typeface="Calibri" panose="020F0502020204030204" pitchFamily="34" charset="0"/>
                <a:cs typeface="Calibri" panose="020F0502020204030204" pitchFamily="34" charset="0"/>
              </a:rPr>
              <a:t>ti</a:t>
            </a:r>
            <a:r>
              <a:rPr sz="2500" dirty="0">
                <a:solidFill>
                  <a:srgbClr val="FF0000"/>
                </a:solidFill>
                <a:latin typeface="Calibri" panose="020F0502020204030204" pitchFamily="34" charset="0"/>
                <a:cs typeface="Calibri" panose="020F0502020204030204" pitchFamily="34" charset="0"/>
              </a:rPr>
              <a:t>ve to the ini</a:t>
            </a:r>
            <a:r>
              <a:rPr lang="en-US" sz="2500" dirty="0">
                <a:solidFill>
                  <a:srgbClr val="FF0000"/>
                </a:solidFill>
                <a:latin typeface="Calibri" panose="020F0502020204030204" pitchFamily="34" charset="0"/>
                <a:cs typeface="Calibri" panose="020F0502020204030204" pitchFamily="34" charset="0"/>
              </a:rPr>
              <a:t>ti</a:t>
            </a:r>
            <a:r>
              <a:rPr sz="2500" dirty="0">
                <a:solidFill>
                  <a:srgbClr val="FF0000"/>
                </a:solidFill>
                <a:latin typeface="Calibri" panose="020F0502020204030204" pitchFamily="34" charset="0"/>
                <a:cs typeface="Calibri" panose="020F0502020204030204" pitchFamily="34" charset="0"/>
              </a:rPr>
              <a:t>al state’s broadening eﬀects, thereby serving as a clean probe of </a:t>
            </a:r>
            <a:r>
              <a:rPr sz="2500" dirty="0" err="1">
                <a:solidFill>
                  <a:srgbClr val="FF0000"/>
                </a:solidFill>
                <a:latin typeface="Calibri" panose="020F0502020204030204" pitchFamily="34" charset="0"/>
                <a:cs typeface="Calibri" panose="020F0502020204030204" pitchFamily="34" charset="0"/>
              </a:rPr>
              <a:t>nTMD</a:t>
            </a:r>
            <a:r>
              <a:rPr sz="2500" dirty="0">
                <a:solidFill>
                  <a:srgbClr val="FF0000"/>
                </a:solidFill>
                <a:latin typeface="Calibri" panose="020F0502020204030204" pitchFamily="34" charset="0"/>
                <a:cs typeface="Calibri" panose="020F0502020204030204" pitchFamily="34" charset="0"/>
              </a:rPr>
              <a:t> PDF</a:t>
            </a:r>
            <a:r>
              <a:rPr lang="en-US" sz="2500" dirty="0">
                <a:solidFill>
                  <a:srgbClr val="FF0000"/>
                </a:solidFill>
                <a:latin typeface="Calibri" panose="020F0502020204030204" pitchFamily="34" charset="0"/>
                <a:cs typeface="Calibri" panose="020F0502020204030204" pitchFamily="34" charset="0"/>
              </a:rPr>
              <a:t>s.</a:t>
            </a:r>
            <a:endParaRPr sz="2500" dirty="0">
              <a:solidFill>
                <a:srgbClr val="FF0000"/>
              </a:solidFill>
              <a:latin typeface="Calibri" panose="020F0502020204030204" pitchFamily="34" charset="0"/>
              <a:cs typeface="Calibri" panose="020F0502020204030204" pitchFamily="34" charset="0"/>
            </a:endParaRPr>
          </a:p>
        </p:txBody>
      </p:sp>
      <p:pic>
        <p:nvPicPr>
          <p:cNvPr id="9" name="object 9"/>
          <p:cNvPicPr/>
          <p:nvPr/>
        </p:nvPicPr>
        <p:blipFill>
          <a:blip r:embed="rId6" cstate="print"/>
          <a:stretch>
            <a:fillRect/>
          </a:stretch>
        </p:blipFill>
        <p:spPr>
          <a:xfrm>
            <a:off x="3055443" y="5408847"/>
            <a:ext cx="2406650" cy="641350"/>
          </a:xfrm>
          <a:prstGeom prst="rect">
            <a:avLst/>
          </a:prstGeom>
        </p:spPr>
      </p:pic>
      <p:pic>
        <p:nvPicPr>
          <p:cNvPr id="10" name="object 10"/>
          <p:cNvPicPr/>
          <p:nvPr/>
        </p:nvPicPr>
        <p:blipFill>
          <a:blip r:embed="rId7" cstate="print"/>
          <a:stretch>
            <a:fillRect/>
          </a:stretch>
        </p:blipFill>
        <p:spPr>
          <a:xfrm>
            <a:off x="3058090" y="2008499"/>
            <a:ext cx="2844799" cy="260350"/>
          </a:xfrm>
          <a:prstGeom prst="rect">
            <a:avLst/>
          </a:prstGeom>
        </p:spPr>
      </p:pic>
      <p:sp>
        <p:nvSpPr>
          <p:cNvPr id="11" name="object 11"/>
          <p:cNvSpPr txBox="1"/>
          <p:nvPr/>
        </p:nvSpPr>
        <p:spPr>
          <a:xfrm>
            <a:off x="350043" y="868987"/>
            <a:ext cx="7466965" cy="3663503"/>
          </a:xfrm>
          <a:prstGeom prst="rect">
            <a:avLst/>
          </a:prstGeom>
        </p:spPr>
        <p:txBody>
          <a:bodyPr vert="horz" wrap="square" lIns="0" tIns="77470" rIns="0" bIns="0" rtlCol="0">
            <a:spAutoFit/>
          </a:bodyPr>
          <a:lstStyle/>
          <a:p>
            <a:pPr marL="41910">
              <a:lnSpc>
                <a:spcPct val="100000"/>
              </a:lnSpc>
              <a:spcBef>
                <a:spcPts val="580"/>
              </a:spcBef>
            </a:pPr>
            <a:endParaRPr lang="en-US" sz="2500" b="1" spc="-204" dirty="0">
              <a:latin typeface="Helvetica Neue"/>
              <a:cs typeface="Helvetica Neue"/>
            </a:endParaRPr>
          </a:p>
          <a:p>
            <a:pPr marL="41910">
              <a:lnSpc>
                <a:spcPct val="100000"/>
              </a:lnSpc>
              <a:spcBef>
                <a:spcPts val="580"/>
              </a:spcBef>
            </a:pPr>
            <a:r>
              <a:rPr sz="2500" b="1" dirty="0">
                <a:solidFill>
                  <a:srgbClr val="000000"/>
                </a:solidFill>
                <a:latin typeface="Calibri" panose="020F0502020204030204" pitchFamily="34" charset="0"/>
                <a:cs typeface="Calibri" panose="020F0502020204030204" pitchFamily="34" charset="0"/>
              </a:rPr>
              <a:t>We apply modiﬁed</a:t>
            </a:r>
            <a:r>
              <a:rPr lang="en-US" sz="2500" b="1" dirty="0">
                <a:solidFill>
                  <a:srgbClr val="000000"/>
                </a:solidFill>
                <a:latin typeface="Calibri" panose="020F0502020204030204" pitchFamily="34" charset="0"/>
                <a:cs typeface="Calibri" panose="020F0502020204030204" pitchFamily="34" charset="0"/>
              </a:rPr>
              <a:t> nuclear</a:t>
            </a:r>
            <a:r>
              <a:rPr sz="2500" b="1" dirty="0">
                <a:solidFill>
                  <a:srgbClr val="000000"/>
                </a:solidFill>
                <a:latin typeface="Calibri" panose="020F0502020204030204" pitchFamily="34" charset="0"/>
                <a:cs typeface="Calibri" panose="020F0502020204030204" pitchFamily="34" charset="0"/>
              </a:rPr>
              <a:t> TMD PDFs</a:t>
            </a:r>
          </a:p>
          <a:p>
            <a:pPr>
              <a:lnSpc>
                <a:spcPct val="100000"/>
              </a:lnSpc>
              <a:spcBef>
                <a:spcPts val="2615"/>
              </a:spcBef>
            </a:pPr>
            <a:endParaRPr sz="2500" dirty="0">
              <a:latin typeface="Helvetica Neue"/>
              <a:cs typeface="Helvetica Neue"/>
            </a:endParaRPr>
          </a:p>
          <a:p>
            <a:pPr marL="41910">
              <a:spcBef>
                <a:spcPts val="580"/>
              </a:spcBef>
            </a:pPr>
            <a:r>
              <a:rPr sz="2500" b="1" dirty="0">
                <a:solidFill>
                  <a:srgbClr val="000000"/>
                </a:solidFill>
                <a:latin typeface="Calibri" panose="020F0502020204030204" pitchFamily="34" charset="0"/>
                <a:cs typeface="Calibri" panose="020F0502020204030204" pitchFamily="34" charset="0"/>
              </a:rPr>
              <a:t>Collinear dynamics using EPPS16</a:t>
            </a:r>
          </a:p>
          <a:p>
            <a:pPr marL="50800" marR="1977389">
              <a:lnSpc>
                <a:spcPct val="103299"/>
              </a:lnSpc>
              <a:spcBef>
                <a:spcPts val="1505"/>
              </a:spcBef>
            </a:pPr>
            <a:endParaRPr lang="en-US" sz="2500" b="1" dirty="0">
              <a:solidFill>
                <a:srgbClr val="000000"/>
              </a:solidFill>
              <a:latin typeface="Calibri" panose="020F0502020204030204" pitchFamily="34" charset="0"/>
              <a:cs typeface="Calibri" panose="020F0502020204030204" pitchFamily="34" charset="0"/>
            </a:endParaRPr>
          </a:p>
          <a:p>
            <a:pPr marL="50800" marR="1977389">
              <a:lnSpc>
                <a:spcPct val="103299"/>
              </a:lnSpc>
              <a:spcBef>
                <a:spcPts val="1505"/>
              </a:spcBef>
            </a:pPr>
            <a:r>
              <a:rPr sz="2500" b="1" dirty="0">
                <a:solidFill>
                  <a:srgbClr val="000000"/>
                </a:solidFill>
                <a:latin typeface="Calibri" panose="020F0502020204030204" pitchFamily="34" charset="0"/>
                <a:cs typeface="Calibri" panose="020F0502020204030204" pitchFamily="34" charset="0"/>
              </a:rPr>
              <a:t>We include LO momentum broadening of the jet within SCET</a:t>
            </a:r>
            <a:r>
              <a:rPr sz="2500" b="1" baseline="-25000" dirty="0">
                <a:solidFill>
                  <a:srgbClr val="000000"/>
                </a:solidFill>
                <a:latin typeface="Calibri" panose="020F0502020204030204" pitchFamily="34" charset="0"/>
                <a:cs typeface="Calibri" panose="020F0502020204030204" pitchFamily="34" charset="0"/>
              </a:rPr>
              <a:t>G</a:t>
            </a:r>
          </a:p>
        </p:txBody>
      </p:sp>
      <p:sp>
        <p:nvSpPr>
          <p:cNvPr id="12" name="object 12"/>
          <p:cNvSpPr txBox="1"/>
          <p:nvPr/>
        </p:nvSpPr>
        <p:spPr>
          <a:xfrm>
            <a:off x="1721509" y="9036423"/>
            <a:ext cx="3036570" cy="351378"/>
          </a:xfrm>
          <a:prstGeom prst="rect">
            <a:avLst/>
          </a:prstGeom>
        </p:spPr>
        <p:txBody>
          <a:bodyPr vert="horz" wrap="square" lIns="0" tIns="12700" rIns="0" bIns="0" rtlCol="0">
            <a:spAutoFit/>
          </a:bodyPr>
          <a:lstStyle/>
          <a:p>
            <a:pPr marL="12700">
              <a:lnSpc>
                <a:spcPct val="100000"/>
              </a:lnSpc>
              <a:spcBef>
                <a:spcPts val="100"/>
              </a:spcBef>
            </a:pPr>
            <a:r>
              <a:rPr sz="2200" dirty="0" err="1">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Ke</a:t>
            </a:r>
            <a:r>
              <a:rPr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 and Vitev ‘23</a:t>
            </a:r>
          </a:p>
        </p:txBody>
      </p:sp>
      <p:sp>
        <p:nvSpPr>
          <p:cNvPr id="13" name="object 13"/>
          <p:cNvSpPr txBox="1"/>
          <p:nvPr/>
        </p:nvSpPr>
        <p:spPr>
          <a:xfrm>
            <a:off x="380575" y="5503985"/>
            <a:ext cx="5882598" cy="1069524"/>
          </a:xfrm>
          <a:prstGeom prst="rect">
            <a:avLst/>
          </a:prstGeom>
        </p:spPr>
        <p:txBody>
          <a:bodyPr vert="horz" wrap="square" lIns="0" tIns="12700" rIns="0" bIns="0" rtlCol="0">
            <a:spAutoFit/>
          </a:bodyPr>
          <a:lstStyle/>
          <a:p>
            <a:pPr marL="12700">
              <a:lnSpc>
                <a:spcPct val="100000"/>
              </a:lnSpc>
              <a:spcBef>
                <a:spcPts val="100"/>
              </a:spcBef>
            </a:pPr>
            <a:r>
              <a:rPr sz="2500" b="1" dirty="0">
                <a:solidFill>
                  <a:srgbClr val="000000"/>
                </a:solidFill>
                <a:latin typeface="Calibri" panose="020F0502020204030204" pitchFamily="34" charset="0"/>
                <a:cs typeface="Calibri" panose="020F0502020204030204" pitchFamily="34" charset="0"/>
              </a:rPr>
              <a:t>Opacity parameter</a:t>
            </a:r>
          </a:p>
          <a:p>
            <a:pPr marL="2680335">
              <a:lnSpc>
                <a:spcPct val="100000"/>
              </a:lnSpc>
              <a:spcBef>
                <a:spcPts val="2595"/>
              </a:spcBef>
            </a:pPr>
            <a:r>
              <a:rPr sz="2200" dirty="0" err="1">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Gyulassy</a:t>
            </a:r>
            <a:r>
              <a:rPr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 Levai, &amp; </a:t>
            </a:r>
            <a:r>
              <a:rPr sz="2200" dirty="0" err="1">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Vitev</a:t>
            </a:r>
            <a:r>
              <a:rPr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 ’02</a:t>
            </a:r>
          </a:p>
        </p:txBody>
      </p:sp>
      <p:sp>
        <p:nvSpPr>
          <p:cNvPr id="14" name="object 34">
            <a:extLst>
              <a:ext uri="{FF2B5EF4-FFF2-40B4-BE49-F238E27FC236}">
                <a16:creationId xmlns:a16="http://schemas.microsoft.com/office/drawing/2014/main" id="{2A06D7EA-2953-0D55-1F08-581C78474C82}"/>
              </a:ext>
            </a:extLst>
          </p:cNvPr>
          <p:cNvSpPr txBox="1"/>
          <p:nvPr/>
        </p:nvSpPr>
        <p:spPr>
          <a:xfrm>
            <a:off x="5246624" y="1013874"/>
            <a:ext cx="3648886" cy="351378"/>
          </a:xfrm>
          <a:prstGeom prst="rect">
            <a:avLst/>
          </a:prstGeom>
        </p:spPr>
        <p:txBody>
          <a:bodyPr vert="horz" wrap="square" lIns="0" tIns="12700" rIns="0" bIns="0" rtlCol="0">
            <a:spAutoFit/>
          </a:bodyPr>
          <a:lstStyle/>
          <a:p>
            <a:pPr marL="12700">
              <a:lnSpc>
                <a:spcPct val="100000"/>
              </a:lnSpc>
              <a:spcBef>
                <a:spcPts val="100"/>
              </a:spcBef>
            </a:pPr>
            <a:r>
              <a:rPr lang="en-US"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S</a:t>
            </a:r>
            <a:r>
              <a:rPr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F, Ke, </a:t>
            </a:r>
            <a:r>
              <a:rPr lang="en-US"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Shao</a:t>
            </a:r>
            <a:r>
              <a:rPr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 Terry </a:t>
            </a:r>
            <a:r>
              <a:rPr lang="en-CN"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a:t>
            </a:r>
            <a:r>
              <a:rPr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23</a:t>
            </a:r>
          </a:p>
        </p:txBody>
      </p:sp>
      <p:sp>
        <p:nvSpPr>
          <p:cNvPr id="15" name="object 34">
            <a:extLst>
              <a:ext uri="{FF2B5EF4-FFF2-40B4-BE49-F238E27FC236}">
                <a16:creationId xmlns:a16="http://schemas.microsoft.com/office/drawing/2014/main" id="{57286665-CBC6-27C8-E104-3FF38180846B}"/>
              </a:ext>
            </a:extLst>
          </p:cNvPr>
          <p:cNvSpPr txBox="1"/>
          <p:nvPr/>
        </p:nvSpPr>
        <p:spPr>
          <a:xfrm>
            <a:off x="1195639" y="3149602"/>
            <a:ext cx="4887392" cy="351378"/>
          </a:xfrm>
          <a:prstGeom prst="rect">
            <a:avLst/>
          </a:prstGeom>
        </p:spPr>
        <p:txBody>
          <a:bodyPr vert="horz" wrap="square" lIns="0" tIns="12700" rIns="0" bIns="0" rtlCol="0">
            <a:spAutoFit/>
          </a:bodyPr>
          <a:lstStyle/>
          <a:p>
            <a:pPr marL="12700">
              <a:spcBef>
                <a:spcPts val="100"/>
              </a:spcBef>
            </a:pPr>
            <a:r>
              <a:rPr lang="en-US" sz="2200" dirty="0" err="1">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Alrashed</a:t>
            </a:r>
            <a:r>
              <a:rPr lang="en-US"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 Anderle, Kang, Terry &amp; Xing, ’22</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845"/>
              </a:lnSpc>
            </a:pPr>
            <a:fld id="{81D60167-4931-47E6-BA6A-407CBD079E47}" type="slidenum">
              <a:rPr spc="-25" dirty="0"/>
              <a:t>11</a:t>
            </a:fld>
            <a:endParaRPr spc="-25" dirty="0"/>
          </a:p>
        </p:txBody>
      </p:sp>
      <p:sp>
        <p:nvSpPr>
          <p:cNvPr id="2" name="object 2"/>
          <p:cNvSpPr txBox="1">
            <a:spLocks noGrp="1"/>
          </p:cNvSpPr>
          <p:nvPr>
            <p:ph type="title"/>
          </p:nvPr>
        </p:nvSpPr>
        <p:spPr>
          <a:xfrm>
            <a:off x="5231326" y="426727"/>
            <a:ext cx="3348794" cy="782265"/>
          </a:xfrm>
          <a:prstGeom prst="rect">
            <a:avLst/>
          </a:prstGeom>
        </p:spPr>
        <p:txBody>
          <a:bodyPr vert="horz" wrap="square" lIns="0" tIns="12700" rIns="0" bIns="0" rtlCol="0">
            <a:spAutoFit/>
          </a:bodyPr>
          <a:lstStyle/>
          <a:p>
            <a:pPr marL="12700">
              <a:lnSpc>
                <a:spcPct val="100000"/>
              </a:lnSpc>
              <a:spcBef>
                <a:spcPts val="100"/>
              </a:spcBef>
            </a:pPr>
            <a:r>
              <a:rPr sz="5000" spc="0" dirty="0">
                <a:latin typeface="+mj-lt"/>
                <a:cs typeface="Calibri"/>
              </a:rPr>
              <a:t>Summary</a:t>
            </a:r>
          </a:p>
        </p:txBody>
      </p:sp>
      <p:sp>
        <p:nvSpPr>
          <p:cNvPr id="3" name="object 3"/>
          <p:cNvSpPr txBox="1"/>
          <p:nvPr/>
        </p:nvSpPr>
        <p:spPr>
          <a:xfrm>
            <a:off x="357714" y="1471136"/>
            <a:ext cx="162560" cy="354965"/>
          </a:xfrm>
          <a:prstGeom prst="rect">
            <a:avLst/>
          </a:prstGeom>
        </p:spPr>
        <p:txBody>
          <a:bodyPr vert="horz" wrap="square" lIns="0" tIns="13970" rIns="0" bIns="0" rtlCol="0">
            <a:spAutoFit/>
          </a:bodyPr>
          <a:lstStyle/>
          <a:p>
            <a:pPr marL="12700">
              <a:lnSpc>
                <a:spcPct val="100000"/>
              </a:lnSpc>
              <a:spcBef>
                <a:spcPts val="110"/>
              </a:spcBef>
            </a:pPr>
            <a:r>
              <a:rPr sz="2150" b="1" spc="270" dirty="0">
                <a:latin typeface="Helvetica Neue"/>
                <a:cs typeface="Helvetica Neue"/>
              </a:rPr>
              <a:t>•</a:t>
            </a:r>
            <a:endParaRPr sz="2150">
              <a:latin typeface="Helvetica Neue"/>
              <a:cs typeface="Helvetica Neue"/>
            </a:endParaRPr>
          </a:p>
        </p:txBody>
      </p:sp>
      <p:sp>
        <p:nvSpPr>
          <p:cNvPr id="4" name="object 4"/>
          <p:cNvSpPr txBox="1"/>
          <p:nvPr/>
        </p:nvSpPr>
        <p:spPr>
          <a:xfrm>
            <a:off x="673803" y="1345988"/>
            <a:ext cx="10948035" cy="1463927"/>
          </a:xfrm>
          <a:prstGeom prst="rect">
            <a:avLst/>
          </a:prstGeom>
        </p:spPr>
        <p:txBody>
          <a:bodyPr vert="horz" wrap="square" lIns="0" tIns="12700" rIns="0" bIns="0" rtlCol="0">
            <a:spAutoFit/>
          </a:bodyPr>
          <a:lstStyle/>
          <a:p>
            <a:pPr marL="12700" marR="5080">
              <a:lnSpc>
                <a:spcPct val="118500"/>
              </a:lnSpc>
              <a:spcBef>
                <a:spcPts val="100"/>
              </a:spcBef>
            </a:pPr>
            <a:r>
              <a:rPr sz="2700" b="1" dirty="0">
                <a:solidFill>
                  <a:srgbClr val="000000"/>
                </a:solidFill>
                <a:latin typeface="Calibri" panose="020F0502020204030204" pitchFamily="34" charset="0"/>
                <a:cs typeface="Calibri" panose="020F0502020204030204" pitchFamily="34" charset="0"/>
              </a:rPr>
              <a:t>We have studied on the lepton-jet correla</a:t>
            </a:r>
            <a:r>
              <a:rPr lang="en-US" sz="2700" b="1" dirty="0">
                <a:solidFill>
                  <a:srgbClr val="000000"/>
                </a:solidFill>
                <a:latin typeface="Calibri" panose="020F0502020204030204" pitchFamily="34" charset="0"/>
                <a:cs typeface="Calibri" panose="020F0502020204030204" pitchFamily="34" charset="0"/>
              </a:rPr>
              <a:t>ti</a:t>
            </a:r>
            <a:r>
              <a:rPr sz="2700" b="1" dirty="0">
                <a:solidFill>
                  <a:srgbClr val="000000"/>
                </a:solidFill>
                <a:latin typeface="Calibri" panose="020F0502020204030204" pitchFamily="34" charset="0"/>
                <a:cs typeface="Calibri" panose="020F0502020204030204" pitchFamily="34" charset="0"/>
              </a:rPr>
              <a:t>on in both e-p and e-A collisions. U</a:t>
            </a:r>
            <a:r>
              <a:rPr lang="en-US" sz="2700" b="1" dirty="0">
                <a:solidFill>
                  <a:srgbClr val="000000"/>
                </a:solidFill>
                <a:latin typeface="Calibri" panose="020F0502020204030204" pitchFamily="34" charset="0"/>
                <a:cs typeface="Calibri" panose="020F0502020204030204" pitchFamily="34" charset="0"/>
              </a:rPr>
              <a:t>ti</a:t>
            </a:r>
            <a:r>
              <a:rPr sz="2700" b="1" dirty="0">
                <a:solidFill>
                  <a:srgbClr val="000000"/>
                </a:solidFill>
                <a:latin typeface="Calibri" panose="020F0502020204030204" pitchFamily="34" charset="0"/>
                <a:cs typeface="Calibri" panose="020F0502020204030204" pitchFamily="34" charset="0"/>
              </a:rPr>
              <a:t>lizing SCET, we derived a factoriza</a:t>
            </a:r>
            <a:r>
              <a:rPr lang="en-US" sz="2700" b="1" dirty="0">
                <a:solidFill>
                  <a:srgbClr val="000000"/>
                </a:solidFill>
                <a:latin typeface="Calibri" panose="020F0502020204030204" pitchFamily="34" charset="0"/>
                <a:cs typeface="Calibri" panose="020F0502020204030204" pitchFamily="34" charset="0"/>
              </a:rPr>
              <a:t>ti</a:t>
            </a:r>
            <a:r>
              <a:rPr sz="2700" b="1" dirty="0">
                <a:solidFill>
                  <a:srgbClr val="000000"/>
                </a:solidFill>
                <a:latin typeface="Calibri" panose="020F0502020204030204" pitchFamily="34" charset="0"/>
                <a:cs typeface="Calibri" panose="020F0502020204030204" pitchFamily="34" charset="0"/>
              </a:rPr>
              <a:t>on theorem for back-to-back lepton-jet conﬁgura</a:t>
            </a:r>
            <a:r>
              <a:rPr lang="en-US" sz="2700" b="1" dirty="0">
                <a:solidFill>
                  <a:srgbClr val="000000"/>
                </a:solidFill>
                <a:latin typeface="Calibri" panose="020F0502020204030204" pitchFamily="34" charset="0"/>
                <a:cs typeface="Calibri" panose="020F0502020204030204" pitchFamily="34" charset="0"/>
              </a:rPr>
              <a:t>ti</a:t>
            </a:r>
            <a:r>
              <a:rPr sz="2700" b="1" dirty="0">
                <a:solidFill>
                  <a:srgbClr val="000000"/>
                </a:solidFill>
                <a:latin typeface="Calibri" panose="020F0502020204030204" pitchFamily="34" charset="0"/>
                <a:cs typeface="Calibri" panose="020F0502020204030204" pitchFamily="34" charset="0"/>
              </a:rPr>
              <a:t>ons.</a:t>
            </a:r>
          </a:p>
        </p:txBody>
      </p:sp>
      <p:sp>
        <p:nvSpPr>
          <p:cNvPr id="5" name="object 5"/>
          <p:cNvSpPr txBox="1"/>
          <p:nvPr/>
        </p:nvSpPr>
        <p:spPr>
          <a:xfrm>
            <a:off x="357714" y="3151235"/>
            <a:ext cx="162560" cy="354965"/>
          </a:xfrm>
          <a:prstGeom prst="rect">
            <a:avLst/>
          </a:prstGeom>
        </p:spPr>
        <p:txBody>
          <a:bodyPr vert="horz" wrap="square" lIns="0" tIns="13970" rIns="0" bIns="0" rtlCol="0">
            <a:spAutoFit/>
          </a:bodyPr>
          <a:lstStyle/>
          <a:p>
            <a:pPr marL="12700">
              <a:lnSpc>
                <a:spcPct val="100000"/>
              </a:lnSpc>
              <a:spcBef>
                <a:spcPts val="110"/>
              </a:spcBef>
            </a:pPr>
            <a:r>
              <a:rPr sz="2150" b="1" spc="270" dirty="0">
                <a:latin typeface="Helvetica Neue"/>
                <a:cs typeface="Helvetica Neue"/>
              </a:rPr>
              <a:t>•</a:t>
            </a:r>
            <a:endParaRPr sz="2150">
              <a:latin typeface="Helvetica Neue"/>
              <a:cs typeface="Helvetica Neue"/>
            </a:endParaRPr>
          </a:p>
        </p:txBody>
      </p:sp>
      <p:sp>
        <p:nvSpPr>
          <p:cNvPr id="6" name="object 6"/>
          <p:cNvSpPr txBox="1">
            <a:spLocks noGrp="1"/>
          </p:cNvSpPr>
          <p:nvPr>
            <p:ph type="body" idx="1"/>
          </p:nvPr>
        </p:nvSpPr>
        <p:spPr>
          <a:xfrm>
            <a:off x="698500" y="2959100"/>
            <a:ext cx="11607800" cy="1942583"/>
          </a:xfrm>
          <a:prstGeom prst="rect">
            <a:avLst/>
          </a:prstGeom>
        </p:spPr>
        <p:txBody>
          <a:bodyPr vert="horz" wrap="square" lIns="0" tIns="12700" rIns="0" bIns="0" rtlCol="0">
            <a:spAutoFit/>
          </a:bodyPr>
          <a:lstStyle/>
          <a:p>
            <a:pPr marL="0" marR="5080" indent="0">
              <a:lnSpc>
                <a:spcPct val="118500"/>
              </a:lnSpc>
              <a:spcBef>
                <a:spcPts val="100"/>
              </a:spcBef>
              <a:buNone/>
            </a:pPr>
            <a:r>
              <a:rPr kern="1200" dirty="0">
                <a:solidFill>
                  <a:srgbClr val="000000"/>
                </a:solidFill>
                <a:latin typeface="Calibri" panose="020F0502020204030204" pitchFamily="34" charset="0"/>
                <a:ea typeface="Helvetica Neue" panose="02000503000000020004"/>
                <a:cs typeface="Calibri" panose="020F0502020204030204" pitchFamily="34" charset="0"/>
              </a:rPr>
              <a:t>In e-A collisions, we discussed the u</a:t>
            </a:r>
            <a:r>
              <a:rPr lang="en-US" kern="1200" dirty="0">
                <a:solidFill>
                  <a:srgbClr val="000000"/>
                </a:solidFill>
                <a:latin typeface="Calibri" panose="020F0502020204030204" pitchFamily="34" charset="0"/>
                <a:ea typeface="Helvetica Neue" panose="02000503000000020004"/>
                <a:cs typeface="Calibri" panose="020F0502020204030204" pitchFamily="34" charset="0"/>
              </a:rPr>
              <a:t>ti</a:t>
            </a:r>
            <a:r>
              <a:rPr kern="1200" dirty="0">
                <a:solidFill>
                  <a:srgbClr val="000000"/>
                </a:solidFill>
                <a:latin typeface="Calibri" panose="020F0502020204030204" pitchFamily="34" charset="0"/>
                <a:ea typeface="Helvetica Neue" panose="02000503000000020004"/>
                <a:cs typeface="Calibri" panose="020F0502020204030204" pitchFamily="34" charset="0"/>
              </a:rPr>
              <a:t>lity of our approach in disentangling intrinsic non-perturba</a:t>
            </a:r>
            <a:r>
              <a:rPr lang="en-US" kern="1200" dirty="0">
                <a:solidFill>
                  <a:srgbClr val="000000"/>
                </a:solidFill>
                <a:latin typeface="Calibri" panose="020F0502020204030204" pitchFamily="34" charset="0"/>
                <a:ea typeface="Helvetica Neue" panose="02000503000000020004"/>
                <a:cs typeface="Calibri" panose="020F0502020204030204" pitchFamily="34" charset="0"/>
              </a:rPr>
              <a:t>ti</a:t>
            </a:r>
            <a:r>
              <a:rPr kern="1200" dirty="0">
                <a:solidFill>
                  <a:srgbClr val="000000"/>
                </a:solidFill>
                <a:latin typeface="Calibri" panose="020F0502020204030204" pitchFamily="34" charset="0"/>
                <a:ea typeface="Helvetica Neue" panose="02000503000000020004"/>
                <a:cs typeface="Calibri" panose="020F0502020204030204" pitchFamily="34" charset="0"/>
              </a:rPr>
              <a:t>ve contribu</a:t>
            </a:r>
            <a:r>
              <a:rPr lang="en-US" kern="1200" dirty="0">
                <a:solidFill>
                  <a:srgbClr val="000000"/>
                </a:solidFill>
                <a:latin typeface="Calibri" panose="020F0502020204030204" pitchFamily="34" charset="0"/>
                <a:ea typeface="Helvetica Neue" panose="02000503000000020004"/>
                <a:cs typeface="Calibri" panose="020F0502020204030204" pitchFamily="34" charset="0"/>
              </a:rPr>
              <a:t>ti</a:t>
            </a:r>
            <a:r>
              <a:rPr kern="1200" dirty="0">
                <a:solidFill>
                  <a:srgbClr val="000000"/>
                </a:solidFill>
                <a:latin typeface="Calibri" panose="020F0502020204030204" pitchFamily="34" charset="0"/>
                <a:ea typeface="Helvetica Neue" panose="02000503000000020004"/>
                <a:cs typeface="Calibri" panose="020F0502020204030204" pitchFamily="34" charset="0"/>
              </a:rPr>
              <a:t>ons from nTMDs and dynamical medium eﬀects in nuclear environments. We ﬁnd the process is primarily sensi</a:t>
            </a:r>
            <a:r>
              <a:rPr lang="en-US" kern="1200" dirty="0">
                <a:solidFill>
                  <a:srgbClr val="000000"/>
                </a:solidFill>
                <a:latin typeface="Calibri" panose="020F0502020204030204" pitchFamily="34" charset="0"/>
                <a:ea typeface="Helvetica Neue" panose="02000503000000020004"/>
                <a:cs typeface="Calibri" panose="020F0502020204030204" pitchFamily="34" charset="0"/>
              </a:rPr>
              <a:t>ti</a:t>
            </a:r>
            <a:r>
              <a:rPr kern="1200" dirty="0">
                <a:solidFill>
                  <a:srgbClr val="000000"/>
                </a:solidFill>
                <a:latin typeface="Calibri" panose="020F0502020204030204" pitchFamily="34" charset="0"/>
                <a:ea typeface="Helvetica Neue" panose="02000503000000020004"/>
                <a:cs typeface="Calibri" panose="020F0502020204030204" pitchFamily="34" charset="0"/>
              </a:rPr>
              <a:t>ve to the ini</a:t>
            </a:r>
            <a:r>
              <a:rPr lang="en-US" kern="1200" dirty="0">
                <a:solidFill>
                  <a:srgbClr val="000000"/>
                </a:solidFill>
                <a:latin typeface="Calibri" panose="020F0502020204030204" pitchFamily="34" charset="0"/>
                <a:ea typeface="Helvetica Neue" panose="02000503000000020004"/>
                <a:cs typeface="Calibri" panose="020F0502020204030204" pitchFamily="34" charset="0"/>
              </a:rPr>
              <a:t>ti</a:t>
            </a:r>
            <a:r>
              <a:rPr kern="1200" dirty="0">
                <a:solidFill>
                  <a:srgbClr val="000000"/>
                </a:solidFill>
                <a:latin typeface="Calibri" panose="020F0502020204030204" pitchFamily="34" charset="0"/>
                <a:ea typeface="Helvetica Neue" panose="02000503000000020004"/>
                <a:cs typeface="Calibri" panose="020F0502020204030204" pitchFamily="34" charset="0"/>
              </a:rPr>
              <a:t>al state’s broadening eﬀects.</a:t>
            </a:r>
          </a:p>
        </p:txBody>
      </p:sp>
      <p:sp>
        <p:nvSpPr>
          <p:cNvPr id="7" name="object 7"/>
          <p:cNvSpPr txBox="1"/>
          <p:nvPr/>
        </p:nvSpPr>
        <p:spPr>
          <a:xfrm>
            <a:off x="357714" y="5322503"/>
            <a:ext cx="162560" cy="354965"/>
          </a:xfrm>
          <a:prstGeom prst="rect">
            <a:avLst/>
          </a:prstGeom>
        </p:spPr>
        <p:txBody>
          <a:bodyPr vert="horz" wrap="square" lIns="0" tIns="13970" rIns="0" bIns="0" rtlCol="0">
            <a:spAutoFit/>
          </a:bodyPr>
          <a:lstStyle/>
          <a:p>
            <a:pPr marL="12700">
              <a:lnSpc>
                <a:spcPct val="100000"/>
              </a:lnSpc>
              <a:spcBef>
                <a:spcPts val="110"/>
              </a:spcBef>
            </a:pPr>
            <a:r>
              <a:rPr sz="2150" b="1" spc="270" dirty="0">
                <a:latin typeface="Helvetica Neue"/>
                <a:cs typeface="Helvetica Neue"/>
              </a:rPr>
              <a:t>•</a:t>
            </a:r>
            <a:endParaRPr sz="2150">
              <a:latin typeface="Helvetica Neue"/>
              <a:cs typeface="Helvetica Neue"/>
            </a:endParaRPr>
          </a:p>
        </p:txBody>
      </p:sp>
      <p:sp>
        <p:nvSpPr>
          <p:cNvPr id="8" name="object 8"/>
          <p:cNvSpPr txBox="1"/>
          <p:nvPr/>
        </p:nvSpPr>
        <p:spPr>
          <a:xfrm>
            <a:off x="648403" y="5189342"/>
            <a:ext cx="12356397" cy="984052"/>
          </a:xfrm>
          <a:prstGeom prst="rect">
            <a:avLst/>
          </a:prstGeom>
        </p:spPr>
        <p:txBody>
          <a:bodyPr vert="horz" wrap="square" lIns="0" tIns="12700" rIns="0" bIns="0" rtlCol="0">
            <a:spAutoFit/>
          </a:bodyPr>
          <a:lstStyle/>
          <a:p>
            <a:pPr marL="38100" marR="30480">
              <a:lnSpc>
                <a:spcPct val="121300"/>
              </a:lnSpc>
              <a:spcBef>
                <a:spcPts val="100"/>
              </a:spcBef>
            </a:pPr>
            <a:r>
              <a:rPr sz="2700" b="1" dirty="0">
                <a:solidFill>
                  <a:srgbClr val="000000"/>
                </a:solidFill>
                <a:latin typeface="Calibri" panose="020F0502020204030204" pitchFamily="34" charset="0"/>
                <a:cs typeface="Calibri" panose="020F0502020204030204" pitchFamily="34" charset="0"/>
              </a:rPr>
              <a:t>TMD </a:t>
            </a:r>
            <a:r>
              <a:rPr sz="2700" b="1" dirty="0" err="1">
                <a:solidFill>
                  <a:srgbClr val="000000"/>
                </a:solidFill>
                <a:latin typeface="Calibri" panose="020F0502020204030204" pitchFamily="34" charset="0"/>
                <a:cs typeface="Calibri" panose="020F0502020204030204" pitchFamily="34" charset="0"/>
              </a:rPr>
              <a:t>resumma</a:t>
            </a:r>
            <a:r>
              <a:rPr lang="en-CN" sz="2700" b="1" dirty="0">
                <a:solidFill>
                  <a:srgbClr val="000000"/>
                </a:solidFill>
                <a:latin typeface="Calibri" panose="020F0502020204030204" pitchFamily="34" charset="0"/>
                <a:cs typeface="Calibri" panose="020F0502020204030204" pitchFamily="34" charset="0"/>
              </a:rPr>
              <a:t>ti</a:t>
            </a:r>
            <a:r>
              <a:rPr sz="2700" b="1" dirty="0">
                <a:solidFill>
                  <a:srgbClr val="000000"/>
                </a:solidFill>
                <a:latin typeface="Calibri" panose="020F0502020204030204" pitchFamily="34" charset="0"/>
                <a:cs typeface="Calibri" panose="020F0502020204030204" pitchFamily="34" charset="0"/>
              </a:rPr>
              <a:t>on accuracy has been improved to NNNLL accuracy in e-p collisions. It is good to have the measurement at the HERA to make a comparison.</a:t>
            </a:r>
          </a:p>
        </p:txBody>
      </p:sp>
      <p:sp>
        <p:nvSpPr>
          <p:cNvPr id="9" name="object 9"/>
          <p:cNvSpPr txBox="1"/>
          <p:nvPr/>
        </p:nvSpPr>
        <p:spPr>
          <a:xfrm>
            <a:off x="357714" y="6529602"/>
            <a:ext cx="162560" cy="354965"/>
          </a:xfrm>
          <a:prstGeom prst="rect">
            <a:avLst/>
          </a:prstGeom>
        </p:spPr>
        <p:txBody>
          <a:bodyPr vert="horz" wrap="square" lIns="0" tIns="13970" rIns="0" bIns="0" rtlCol="0">
            <a:spAutoFit/>
          </a:bodyPr>
          <a:lstStyle/>
          <a:p>
            <a:pPr marL="12700">
              <a:lnSpc>
                <a:spcPct val="100000"/>
              </a:lnSpc>
              <a:spcBef>
                <a:spcPts val="110"/>
              </a:spcBef>
            </a:pPr>
            <a:r>
              <a:rPr sz="2150" b="1" spc="270" dirty="0">
                <a:latin typeface="Helvetica Neue"/>
                <a:cs typeface="Helvetica Neue"/>
              </a:rPr>
              <a:t>•</a:t>
            </a:r>
            <a:endParaRPr sz="2150">
              <a:latin typeface="Helvetica Neue"/>
              <a:cs typeface="Helvetica Neue"/>
            </a:endParaRPr>
          </a:p>
        </p:txBody>
      </p:sp>
      <p:sp>
        <p:nvSpPr>
          <p:cNvPr id="10" name="object 10"/>
          <p:cNvSpPr txBox="1"/>
          <p:nvPr/>
        </p:nvSpPr>
        <p:spPr>
          <a:xfrm>
            <a:off x="673803" y="6404456"/>
            <a:ext cx="11633200" cy="1001394"/>
          </a:xfrm>
          <a:prstGeom prst="rect">
            <a:avLst/>
          </a:prstGeom>
        </p:spPr>
        <p:txBody>
          <a:bodyPr vert="horz" wrap="square" lIns="0" tIns="12700" rIns="0" bIns="0" rtlCol="0">
            <a:spAutoFit/>
          </a:bodyPr>
          <a:lstStyle/>
          <a:p>
            <a:pPr marL="12700" marR="5080">
              <a:lnSpc>
                <a:spcPct val="118500"/>
              </a:lnSpc>
              <a:spcBef>
                <a:spcPts val="100"/>
              </a:spcBef>
            </a:pPr>
            <a:r>
              <a:rPr sz="2700" b="1" dirty="0">
                <a:solidFill>
                  <a:srgbClr val="000000"/>
                </a:solidFill>
                <a:latin typeface="Calibri" panose="020F0502020204030204" pitchFamily="34" charset="0"/>
                <a:cs typeface="Calibri" panose="020F0502020204030204" pitchFamily="34" charset="0"/>
              </a:rPr>
              <a:t>Our work sets the groundwork for future experiments at the EIC, oﬀering a robust framework for measuring nTMDs.</a:t>
            </a:r>
          </a:p>
        </p:txBody>
      </p:sp>
      <p:sp>
        <p:nvSpPr>
          <p:cNvPr id="11" name="object 11"/>
          <p:cNvSpPr txBox="1"/>
          <p:nvPr/>
        </p:nvSpPr>
        <p:spPr>
          <a:xfrm>
            <a:off x="4787733" y="8141387"/>
            <a:ext cx="3428365" cy="842644"/>
          </a:xfrm>
          <a:prstGeom prst="rect">
            <a:avLst/>
          </a:prstGeom>
        </p:spPr>
        <p:txBody>
          <a:bodyPr vert="horz" wrap="square" lIns="0" tIns="13970" rIns="0" bIns="0" rtlCol="0">
            <a:spAutoFit/>
          </a:bodyPr>
          <a:lstStyle/>
          <a:p>
            <a:pPr marL="12700">
              <a:lnSpc>
                <a:spcPct val="100000"/>
              </a:lnSpc>
              <a:spcBef>
                <a:spcPts val="110"/>
              </a:spcBef>
            </a:pPr>
            <a:r>
              <a:rPr sz="5350" b="1" dirty="0">
                <a:solidFill>
                  <a:srgbClr val="B51700"/>
                </a:solidFill>
                <a:latin typeface="Helvetica"/>
                <a:cs typeface="Helvetica"/>
              </a:rPr>
              <a:t>Thank</a:t>
            </a:r>
            <a:r>
              <a:rPr sz="5350" b="1" spc="-20" dirty="0">
                <a:solidFill>
                  <a:srgbClr val="B51700"/>
                </a:solidFill>
                <a:latin typeface="Helvetica"/>
                <a:cs typeface="Helvetica"/>
              </a:rPr>
              <a:t> </a:t>
            </a:r>
            <a:r>
              <a:rPr sz="5350" b="1" spc="-25" dirty="0">
                <a:solidFill>
                  <a:srgbClr val="B51700"/>
                </a:solidFill>
                <a:latin typeface="Helvetica"/>
                <a:cs typeface="Helvetica"/>
              </a:rPr>
              <a:t>you</a:t>
            </a:r>
            <a:endParaRPr sz="5350">
              <a:latin typeface="Helvetica"/>
              <a:cs typeface="Helvetica"/>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Slide Number"/>
          <p:cNvSpPr>
            <a:spLocks noGrp="1" noChangeArrowheads="1"/>
          </p:cNvSpPr>
          <p:nvPr>
            <p:ph type="sldNum" sz="quarter" idx="10"/>
          </p:nvPr>
        </p:nvSpPr>
        <p:spPr>
          <a:xfrm>
            <a:off x="6375400" y="9251950"/>
            <a:ext cx="241300" cy="381000"/>
          </a:xfrm>
          <a:noFill/>
        </p:spPr>
        <p:txBody>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fld id="{152E8222-3C1D-4B38-9F10-40906C8DDA2B}" type="slidenum">
              <a:rPr lang="zh-CN" altLang="zh-CN" sz="1800">
                <a:solidFill>
                  <a:srgbClr val="000000"/>
                </a:solidFill>
                <a:latin typeface="Helvetica Light" pitchFamily="34" charset="0"/>
                <a:cs typeface="Helvetica Light" pitchFamily="34" charset="0"/>
                <a:sym typeface="Helvetica Light" pitchFamily="34" charset="0"/>
              </a:rPr>
              <a:t>12</a:t>
            </a:fld>
            <a:endParaRPr lang="zh-CN" altLang="zh-CN" sz="1800">
              <a:solidFill>
                <a:srgbClr val="000000"/>
              </a:solidFill>
              <a:latin typeface="Helvetica Light" pitchFamily="34" charset="0"/>
              <a:cs typeface="Helvetica Light" pitchFamily="34" charset="0"/>
              <a:sym typeface="Helvetica Light" pitchFamily="34" charset="0"/>
            </a:endParaRPr>
          </a:p>
        </p:txBody>
      </p:sp>
      <p:sp>
        <p:nvSpPr>
          <p:cNvPr id="15363" name="3D imaging of the proton"/>
          <p:cNvSpPr txBox="1">
            <a:spLocks noGrp="1" noChangeArrowheads="1"/>
          </p:cNvSpPr>
          <p:nvPr>
            <p:ph type="title"/>
          </p:nvPr>
        </p:nvSpPr>
        <p:spPr bwMode="auto">
          <a:xfrm>
            <a:off x="952500" y="290513"/>
            <a:ext cx="11099800" cy="1096962"/>
          </a:xfrm>
        </p:spPr>
        <p:txBody>
          <a:bodyPr vert="horz" wrap="square" numCol="1" anchorCtr="0" compatLnSpc="1"/>
          <a:lstStyle/>
          <a:p>
            <a:pPr eaLnBrk="1" hangingPunct="1"/>
            <a:r>
              <a:rPr lang="en-US" altLang="zh-CN" sz="5000" b="1" dirty="0">
                <a:solidFill>
                  <a:srgbClr val="164F86"/>
                </a:solidFill>
                <a:latin typeface="+mj-lt"/>
                <a:ea typeface="Helvetica Neue" panose="02000503000000020004"/>
                <a:cs typeface="Calibri" panose="020F0502020204030204" pitchFamily="34" charset="0"/>
                <a:sym typeface="Calibri" panose="020F0502020204030204" pitchFamily="34" charset="0"/>
              </a:rPr>
              <a:t>Effective theories</a:t>
            </a:r>
            <a:endParaRPr lang="zh-CN" altLang="zh-CN" sz="5000" b="1" dirty="0">
              <a:solidFill>
                <a:srgbClr val="164F86"/>
              </a:solidFill>
              <a:latin typeface="+mj-lt"/>
              <a:ea typeface="Helvetica Neue" panose="02000503000000020004"/>
              <a:cs typeface="Calibri" panose="020F0502020204030204" pitchFamily="34" charset="0"/>
              <a:sym typeface="Calibri" panose="020F0502020204030204" pitchFamily="34" charset="0"/>
            </a:endParaRPr>
          </a:p>
        </p:txBody>
      </p:sp>
      <p:sp>
        <p:nvSpPr>
          <p:cNvPr id="233" name="Both longitudinal and transverse motion…"/>
          <p:cNvSpPr txBox="1"/>
          <p:nvPr/>
        </p:nvSpPr>
        <p:spPr>
          <a:xfrm>
            <a:off x="471487" y="1454356"/>
            <a:ext cx="12061825" cy="1066510"/>
          </a:xfrm>
          <a:prstGeom prst="rect">
            <a:avLst/>
          </a:prstGeom>
          <a:ln w="12700">
            <a:miter lim="400000"/>
          </a:ln>
        </p:spPr>
        <p:txBody>
          <a:bodyPr lIns="50800" tIns="50800" rIns="50800" bIns="50800">
            <a:spAutoFit/>
          </a:bodyPr>
          <a:lstStyle/>
          <a:p>
            <a:pPr marL="486410" indent="-486410" defTabSz="584200" eaLnBrk="1" fontAlgn="auto">
              <a:lnSpc>
                <a:spcPct val="120000"/>
              </a:lnSpc>
              <a:spcBef>
                <a:spcPts val="0"/>
              </a:spcBef>
              <a:spcAft>
                <a:spcPts val="0"/>
              </a:spcAft>
              <a:buClr>
                <a:srgbClr val="000000"/>
              </a:buClr>
              <a:buSzPct val="80000"/>
              <a:buFontTx/>
              <a:buChar char="•"/>
              <a:defRPr sz="2700" b="1">
                <a:solidFill>
                  <a:srgbClr val="000000"/>
                </a:solidFill>
                <a:latin typeface="Calibri"/>
                <a:ea typeface="Calibri"/>
                <a:cs typeface="Calibri"/>
                <a:sym typeface="Calibri"/>
              </a:defRPr>
            </a:pPr>
            <a:r>
              <a:rPr sz="2700" b="1" kern="0" dirty="0">
                <a:solidFill>
                  <a:srgbClr val="FF0000"/>
                </a:solidFill>
                <a:latin typeface="Calibri"/>
                <a:ea typeface="Calibri"/>
                <a:cs typeface="Calibri"/>
                <a:sym typeface="Calibri"/>
              </a:rPr>
              <a:t>Large Lorentz</a:t>
            </a:r>
            <a:r>
              <a:rPr lang="en-US" sz="2700" b="1" kern="0" dirty="0">
                <a:solidFill>
                  <a:srgbClr val="FF0000"/>
                </a:solidFill>
                <a:latin typeface="Calibri"/>
                <a:ea typeface="Calibri"/>
                <a:cs typeface="Calibri"/>
                <a:sym typeface="Calibri"/>
              </a:rPr>
              <a:t>-</a:t>
            </a:r>
            <a:r>
              <a:rPr sz="2700" b="1" kern="0" dirty="0">
                <a:solidFill>
                  <a:srgbClr val="FF0000"/>
                </a:solidFill>
                <a:latin typeface="Calibri"/>
                <a:ea typeface="Calibri"/>
                <a:cs typeface="Calibri"/>
                <a:sym typeface="Calibri"/>
              </a:rPr>
              <a:t>boost</a:t>
            </a:r>
            <a:r>
              <a:rPr lang="en-US" sz="2700" b="1" kern="0" dirty="0">
                <a:solidFill>
                  <a:srgbClr val="FF0000"/>
                </a:solidFill>
                <a:latin typeface="Calibri"/>
                <a:ea typeface="Calibri"/>
                <a:cs typeface="Calibri"/>
                <a:sym typeface="Calibri"/>
              </a:rPr>
              <a:t>ed</a:t>
            </a:r>
            <a:r>
              <a:rPr sz="2700" b="1" kern="0" dirty="0">
                <a:solidFill>
                  <a:srgbClr val="FF0000"/>
                </a:solidFill>
                <a:latin typeface="Calibri"/>
                <a:ea typeface="Calibri"/>
                <a:cs typeface="Calibri"/>
                <a:sym typeface="Calibri"/>
              </a:rPr>
              <a:t> </a:t>
            </a:r>
            <a:r>
              <a:rPr lang="en-US" sz="2700" b="1" kern="0" dirty="0">
                <a:solidFill>
                  <a:srgbClr val="000000"/>
                </a:solidFill>
                <a:latin typeface="Calibri"/>
                <a:ea typeface="Calibri"/>
                <a:cs typeface="Calibri"/>
                <a:sym typeface="Calibri"/>
              </a:rPr>
              <a:t>in “longitudinal directions”</a:t>
            </a:r>
            <a:r>
              <a:rPr sz="2700" b="1" kern="0" dirty="0">
                <a:solidFill>
                  <a:srgbClr val="000000"/>
                </a:solidFill>
                <a:latin typeface="Calibri"/>
                <a:ea typeface="Calibri"/>
                <a:cs typeface="Calibri"/>
                <a:sym typeface="Calibri"/>
              </a:rPr>
              <a:t>, but not in </a:t>
            </a:r>
            <a:r>
              <a:rPr lang="en-US" sz="2700" b="1" kern="0" dirty="0">
                <a:solidFill>
                  <a:srgbClr val="000000"/>
                </a:solidFill>
                <a:latin typeface="Calibri"/>
                <a:ea typeface="Calibri"/>
                <a:cs typeface="Calibri"/>
                <a:sym typeface="Calibri"/>
              </a:rPr>
              <a:t>“</a:t>
            </a:r>
            <a:r>
              <a:rPr lang="en-US" altLang="zh-CN" sz="2700" b="1" kern="0" dirty="0">
                <a:solidFill>
                  <a:srgbClr val="000000"/>
                </a:solidFill>
                <a:latin typeface="Calibri"/>
                <a:ea typeface="Calibri"/>
                <a:cs typeface="Calibri"/>
                <a:sym typeface="Calibri"/>
              </a:rPr>
              <a:t>transverse momenta</a:t>
            </a:r>
            <a:r>
              <a:rPr lang="en-US" sz="2700" b="1" kern="0" dirty="0">
                <a:solidFill>
                  <a:srgbClr val="000000"/>
                </a:solidFill>
                <a:latin typeface="Calibri"/>
                <a:ea typeface="Calibri"/>
                <a:cs typeface="Calibri"/>
                <a:sym typeface="Calibri"/>
              </a:rPr>
              <a:t>” (</a:t>
            </a:r>
            <a:r>
              <a:rPr lang="en-US" sz="2700" b="1" kern="0" dirty="0">
                <a:solidFill>
                  <a:srgbClr val="FF0000"/>
                </a:solidFill>
                <a:latin typeface="Calibri"/>
                <a:ea typeface="Calibri"/>
                <a:cs typeface="Calibri"/>
                <a:sym typeface="Calibri"/>
              </a:rPr>
              <a:t>typical multi-scale problem</a:t>
            </a:r>
            <a:r>
              <a:rPr lang="en-US" sz="2700" b="1" kern="0" dirty="0">
                <a:solidFill>
                  <a:srgbClr val="000000"/>
                </a:solidFill>
                <a:latin typeface="Calibri"/>
                <a:ea typeface="Calibri"/>
                <a:cs typeface="Calibri"/>
                <a:sym typeface="Calibri"/>
              </a:rPr>
              <a:t>)</a:t>
            </a:r>
            <a:endParaRPr sz="2700" b="1" kern="0" dirty="0">
              <a:solidFill>
                <a:srgbClr val="000000"/>
              </a:solidFill>
              <a:latin typeface="Calibri"/>
              <a:ea typeface="Calibri"/>
              <a:cs typeface="Calibri"/>
              <a:sym typeface="Calibri"/>
            </a:endParaRPr>
          </a:p>
        </p:txBody>
      </p:sp>
      <p:sp>
        <p:nvSpPr>
          <p:cNvPr id="2" name="文本框 1"/>
          <p:cNvSpPr txBox="1"/>
          <p:nvPr/>
        </p:nvSpPr>
        <p:spPr>
          <a:xfrm>
            <a:off x="923575" y="3270002"/>
            <a:ext cx="10709085" cy="518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4185" rtl="0" fontAlgn="auto" latinLnBrk="0" hangingPunct="0">
              <a:lnSpc>
                <a:spcPct val="100000"/>
              </a:lnSpc>
              <a:spcBef>
                <a:spcPts val="0"/>
              </a:spcBef>
              <a:spcAft>
                <a:spcPts val="0"/>
              </a:spcAft>
              <a:buClrTx/>
              <a:buSzTx/>
              <a:buFontTx/>
              <a:buNone/>
            </a:pPr>
            <a:r>
              <a:rPr kumimoji="0" lang="en-US" altLang="zh-CN" sz="2700" b="1" i="0" u="none" strike="noStrike" cap="none" spc="0" normalizeH="0" baseline="0" dirty="0">
                <a:ln>
                  <a:noFill/>
                </a:ln>
                <a:solidFill>
                  <a:srgbClr val="000000"/>
                </a:solidFill>
                <a:effectLst/>
                <a:uFillTx/>
                <a:latin typeface="Calibri" panose="020F0502020204030204" pitchFamily="34" charset="0"/>
                <a:ea typeface="+mn-ea"/>
                <a:cs typeface="Calibri" panose="020F0502020204030204" pitchFamily="34" charset="0"/>
                <a:sym typeface="Helvetica Neue" panose="02000503000000020004"/>
              </a:rPr>
              <a:t>Inspiration: </a:t>
            </a:r>
            <a:r>
              <a:rPr kumimoji="0" lang="en-US" altLang="zh-CN" sz="2700" b="1" i="0" u="none" strike="noStrike" cap="none" spc="0" normalizeH="0" baseline="0" dirty="0">
                <a:ln>
                  <a:noFill/>
                </a:ln>
                <a:solidFill>
                  <a:schemeClr val="accent1">
                    <a:lumMod val="50000"/>
                  </a:schemeClr>
                </a:solidFill>
                <a:effectLst/>
                <a:uFillTx/>
                <a:latin typeface="Calibri" panose="020F0502020204030204" pitchFamily="34" charset="0"/>
                <a:ea typeface="+mn-ea"/>
                <a:cs typeface="Calibri" panose="020F0502020204030204" pitchFamily="34" charset="0"/>
                <a:sym typeface="Helvetica Neue" panose="02000503000000020004"/>
              </a:rPr>
              <a:t>Effective field theory + Factorization &amp; </a:t>
            </a:r>
            <a:r>
              <a:rPr kumimoji="0" lang="en-US" altLang="zh-CN" sz="2700" b="1" i="0" u="none" strike="noStrike" cap="none" spc="0" normalizeH="0" baseline="0" dirty="0" err="1">
                <a:ln>
                  <a:noFill/>
                </a:ln>
                <a:solidFill>
                  <a:schemeClr val="accent1">
                    <a:lumMod val="50000"/>
                  </a:schemeClr>
                </a:solidFill>
                <a:effectLst/>
                <a:uFillTx/>
                <a:latin typeface="Calibri" panose="020F0502020204030204" pitchFamily="34" charset="0"/>
                <a:ea typeface="+mn-ea"/>
                <a:cs typeface="Calibri" panose="020F0502020204030204" pitchFamily="34" charset="0"/>
                <a:sym typeface="Helvetica Neue" panose="02000503000000020004"/>
              </a:rPr>
              <a:t>Resummation</a:t>
            </a:r>
            <a:r>
              <a:rPr kumimoji="0" lang="en-US" altLang="zh-CN" sz="2700" b="1" i="0" u="none" strike="noStrike" cap="none" spc="0" normalizeH="0" baseline="0" dirty="0">
                <a:ln>
                  <a:noFill/>
                </a:ln>
                <a:solidFill>
                  <a:schemeClr val="accent1">
                    <a:lumMod val="50000"/>
                  </a:schemeClr>
                </a:solidFill>
                <a:effectLst/>
                <a:uFillTx/>
                <a:latin typeface="Calibri" panose="020F0502020204030204" pitchFamily="34" charset="0"/>
                <a:ea typeface="+mn-ea"/>
                <a:cs typeface="Calibri" panose="020F0502020204030204" pitchFamily="34" charset="0"/>
                <a:sym typeface="Helvetica Neue" panose="02000503000000020004"/>
              </a:rPr>
              <a:t> schemes</a:t>
            </a:r>
          </a:p>
        </p:txBody>
      </p:sp>
      <p:grpSp>
        <p:nvGrpSpPr>
          <p:cNvPr id="3" name="组合 2"/>
          <p:cNvGrpSpPr/>
          <p:nvPr/>
        </p:nvGrpSpPr>
        <p:grpSpPr>
          <a:xfrm>
            <a:off x="1936493" y="4130786"/>
            <a:ext cx="9131814" cy="2905812"/>
            <a:chOff x="1936493" y="3961747"/>
            <a:chExt cx="9131814" cy="2905812"/>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11793" b="7939"/>
            <a:stretch>
              <a:fillRect/>
            </a:stretch>
          </p:blipFill>
          <p:spPr>
            <a:xfrm>
              <a:off x="6773142" y="4097438"/>
              <a:ext cx="4295165" cy="276733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6493" y="3961747"/>
              <a:ext cx="4341625" cy="2905812"/>
            </a:xfrm>
            <a:prstGeom prst="rect">
              <a:avLst/>
            </a:prstGeom>
          </p:spPr>
        </p:pic>
      </p:grpSp>
      <p:sp>
        <p:nvSpPr>
          <p:cNvPr id="7" name="文本框 6"/>
          <p:cNvSpPr txBox="1"/>
          <p:nvPr/>
        </p:nvSpPr>
        <p:spPr>
          <a:xfrm>
            <a:off x="952500" y="7323151"/>
            <a:ext cx="6135782" cy="518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4185" rtl="0" fontAlgn="auto" latinLnBrk="0" hangingPunct="0">
              <a:lnSpc>
                <a:spcPct val="100000"/>
              </a:lnSpc>
              <a:spcBef>
                <a:spcPts val="0"/>
              </a:spcBef>
              <a:spcAft>
                <a:spcPts val="0"/>
              </a:spcAft>
              <a:buClrTx/>
              <a:buSzTx/>
              <a:buFontTx/>
              <a:buNone/>
            </a:pPr>
            <a:r>
              <a:rPr kumimoji="0" lang="en-US" altLang="zh-CN" sz="2700" b="1" i="0" u="none" strike="noStrike" cap="none" spc="0" normalizeH="0" baseline="0" dirty="0">
                <a:ln>
                  <a:noFill/>
                </a:ln>
                <a:solidFill>
                  <a:srgbClr val="000000"/>
                </a:solidFill>
                <a:effectLst/>
                <a:uFillTx/>
                <a:latin typeface="Calibri" panose="020F0502020204030204" pitchFamily="34" charset="0"/>
                <a:ea typeface="+mn-ea"/>
                <a:cs typeface="Calibri" panose="020F0502020204030204" pitchFamily="34" charset="0"/>
                <a:sym typeface="Helvetica Neue" panose="02000503000000020004"/>
              </a:rPr>
              <a:t>Highly-boosted momenta</a:t>
            </a:r>
            <a:r>
              <a:rPr lang="en-US" altLang="zh-CN" sz="2700" b="1" dirty="0">
                <a:solidFill>
                  <a:srgbClr val="000000"/>
                </a:solidFill>
                <a:latin typeface="Calibri" panose="020F0502020204030204" pitchFamily="34" charset="0"/>
                <a:ea typeface="+mn-ea"/>
                <a:cs typeface="Calibri" panose="020F0502020204030204" pitchFamily="34" charset="0"/>
              </a:rPr>
              <a:t> + Soft momenta</a:t>
            </a:r>
          </a:p>
        </p:txBody>
      </p:sp>
      <p:cxnSp>
        <p:nvCxnSpPr>
          <p:cNvPr id="9" name="直接箭头连接符 8"/>
          <p:cNvCxnSpPr/>
          <p:nvPr/>
        </p:nvCxnSpPr>
        <p:spPr>
          <a:xfrm>
            <a:off x="4605323" y="8308696"/>
            <a:ext cx="847288" cy="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0" name="文本框 9"/>
          <p:cNvSpPr txBox="1"/>
          <p:nvPr/>
        </p:nvSpPr>
        <p:spPr>
          <a:xfrm>
            <a:off x="5482616" y="7998164"/>
            <a:ext cx="656968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4185" rtl="0" fontAlgn="auto" latinLnBrk="0" hangingPunct="0">
              <a:lnSpc>
                <a:spcPct val="100000"/>
              </a:lnSpc>
              <a:spcBef>
                <a:spcPts val="0"/>
              </a:spcBef>
              <a:spcAft>
                <a:spcPts val="0"/>
              </a:spcAft>
              <a:buClrTx/>
              <a:buSzTx/>
              <a:buFontTx/>
              <a:buNone/>
            </a:pPr>
            <a:r>
              <a:rPr kumimoji="0" lang="en-US" altLang="zh-CN" sz="3200" b="1" i="0" u="none" strike="noStrike" cap="none" spc="0" normalizeH="0" baseline="0" dirty="0">
                <a:ln>
                  <a:noFill/>
                </a:ln>
                <a:solidFill>
                  <a:srgbClr val="0070C0"/>
                </a:solidFill>
                <a:effectLst/>
                <a:uFillTx/>
                <a:latin typeface="Calibri" panose="020F0502020204030204" pitchFamily="34" charset="0"/>
                <a:ea typeface="+mn-ea"/>
                <a:cs typeface="Calibri" panose="020F0502020204030204" pitchFamily="34" charset="0"/>
                <a:sym typeface="Helvetica Neue" panose="02000503000000020004"/>
              </a:rPr>
              <a:t>Soft-Collinear Effective Theory (SCET)</a:t>
            </a:r>
            <a:endParaRPr kumimoji="0" lang="zh-CN" altLang="en-US" sz="3200" b="1" i="0" u="none" strike="noStrike" cap="none" spc="0" normalizeH="0" baseline="0" dirty="0">
              <a:ln>
                <a:noFill/>
              </a:ln>
              <a:solidFill>
                <a:srgbClr val="0070C0"/>
              </a:solidFill>
              <a:effectLst/>
              <a:uFillTx/>
              <a:latin typeface="Calibri" panose="020F0502020204030204" pitchFamily="34" charset="0"/>
              <a:ea typeface="+mn-ea"/>
              <a:cs typeface="Calibri" panose="020F0502020204030204" pitchFamily="34" charset="0"/>
              <a:sym typeface="Helvetica Neue" panose="02000503000000020004"/>
            </a:endParaRPr>
          </a:p>
        </p:txBody>
      </p:sp>
    </p:spTree>
    <p:extLst>
      <p:ext uri="{BB962C8B-B14F-4D97-AF65-F5344CB8AC3E}">
        <p14:creationId xmlns:p14="http://schemas.microsoft.com/office/powerpoint/2010/main" val="311676211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Gluon TMDs and heavy flavor dijets at the EIC"/>
          <p:cNvSpPr txBox="1">
            <a:spLocks noGrp="1" noChangeArrowheads="1"/>
          </p:cNvSpPr>
          <p:nvPr>
            <p:ph type="title"/>
          </p:nvPr>
        </p:nvSpPr>
        <p:spPr bwMode="auto">
          <a:xfrm>
            <a:off x="123952" y="4171950"/>
            <a:ext cx="12756896" cy="1409700"/>
          </a:xfrm>
        </p:spPr>
        <p:txBody>
          <a:bodyPr vert="horz" wrap="square" numCol="1" anchorCtr="0" compatLnSpc="1"/>
          <a:lstStyle/>
          <a:p>
            <a:pPr eaLnBrk="1" hangingPunct="1"/>
            <a:r>
              <a:rPr lang="en-US" altLang="zh-CN" sz="4000" dirty="0">
                <a:latin typeface="Calibri" panose="020F0502020204030204" pitchFamily="34" charset="0"/>
                <a:cs typeface="Calibri" panose="020F0502020204030204" pitchFamily="34" charset="0"/>
              </a:rPr>
              <a:t>Factorization and </a:t>
            </a:r>
            <a:r>
              <a:rPr lang="en-US" altLang="zh-CN" sz="4000" dirty="0" err="1">
                <a:latin typeface="Calibri" panose="020F0502020204030204" pitchFamily="34" charset="0"/>
                <a:cs typeface="Calibri" panose="020F0502020204030204" pitchFamily="34" charset="0"/>
              </a:rPr>
              <a:t>resummation</a:t>
            </a:r>
            <a:r>
              <a:rPr lang="en-US" altLang="zh-CN" sz="4000" dirty="0">
                <a:latin typeface="Calibri" panose="020F0502020204030204" pitchFamily="34" charset="0"/>
                <a:cs typeface="Calibri" panose="020F0502020204030204" pitchFamily="34" charset="0"/>
              </a:rPr>
              <a:t> in e-N collisions</a:t>
            </a:r>
            <a:endParaRPr lang="zh-CN" altLang="zh-CN" sz="4000" dirty="0">
              <a:latin typeface="Calibri" panose="020F0502020204030204" pitchFamily="34" charset="0"/>
              <a:cs typeface="Calibri" panose="020F0502020204030204" pitchFamily="34" charset="0"/>
            </a:endParaRPr>
          </a:p>
        </p:txBody>
      </p:sp>
      <p:sp>
        <p:nvSpPr>
          <p:cNvPr id="2" name="Slide Number"/>
          <p:cNvSpPr>
            <a:spLocks noGrp="1" noChangeArrowheads="1"/>
          </p:cNvSpPr>
          <p:nvPr>
            <p:ph type="sldNum" sz="quarter" idx="10"/>
          </p:nvPr>
        </p:nvSpPr>
        <p:spPr>
          <a:xfrm>
            <a:off x="6375399" y="9251950"/>
            <a:ext cx="699957" cy="381000"/>
          </a:xfrm>
          <a:noFill/>
        </p:spPr>
        <p:txBody>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fld id="{152E8222-3C1D-4B38-9F10-40906C8DDA2B}" type="slidenum">
              <a:rPr lang="zh-CN" altLang="zh-CN" sz="1800">
                <a:solidFill>
                  <a:srgbClr val="000000"/>
                </a:solidFill>
                <a:latin typeface="Helvetica Light" pitchFamily="34" charset="0"/>
                <a:cs typeface="Helvetica Light" pitchFamily="34" charset="0"/>
                <a:sym typeface="Helvetica Light" pitchFamily="34" charset="0"/>
              </a:rPr>
              <a:t>13</a:t>
            </a:fld>
            <a:endParaRPr lang="zh-CN" altLang="zh-CN" sz="1800" dirty="0">
              <a:solidFill>
                <a:srgbClr val="000000"/>
              </a:solidFill>
              <a:latin typeface="Helvetica Light" pitchFamily="34" charset="0"/>
              <a:cs typeface="Helvetica Light" pitchFamily="34" charset="0"/>
              <a:sym typeface="Helvetica Light" pitchFamily="34" charset="0"/>
            </a:endParaRPr>
          </a:p>
        </p:txBody>
      </p:sp>
    </p:spTree>
    <p:extLst>
      <p:ext uri="{BB962C8B-B14F-4D97-AF65-F5344CB8AC3E}">
        <p14:creationId xmlns:p14="http://schemas.microsoft.com/office/powerpoint/2010/main" val="105908413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Gluon TMDs and heavy flavor dijets at the EIC"/>
          <p:cNvSpPr txBox="1">
            <a:spLocks noGrp="1" noChangeArrowheads="1"/>
          </p:cNvSpPr>
          <p:nvPr>
            <p:ph type="title"/>
          </p:nvPr>
        </p:nvSpPr>
        <p:spPr bwMode="auto">
          <a:xfrm>
            <a:off x="1266825" y="4171950"/>
            <a:ext cx="10464800" cy="1409700"/>
          </a:xfrm>
        </p:spPr>
        <p:txBody>
          <a:bodyPr vert="horz" wrap="square" numCol="1" anchorCtr="0" compatLnSpc="1">
            <a:normAutofit/>
          </a:bodyPr>
          <a:lstStyle/>
          <a:p>
            <a:pPr eaLnBrk="1" hangingPunct="1"/>
            <a:r>
              <a:rPr lang="en-US" altLang="zh-CN" sz="4000" dirty="0">
                <a:latin typeface="Calibri" panose="020F0502020204030204" pitchFamily="34" charset="0"/>
                <a:cs typeface="Calibri" panose="020F0502020204030204" pitchFamily="34" charset="0"/>
              </a:rPr>
              <a:t>Motivations</a:t>
            </a:r>
            <a:endParaRPr lang="zh-CN" altLang="zh-CN" sz="4000" dirty="0">
              <a:latin typeface="Calibri" panose="020F0502020204030204" pitchFamily="34" charset="0"/>
              <a:cs typeface="Calibri" panose="020F0502020204030204" pitchFamily="34" charset="0"/>
            </a:endParaRPr>
          </a:p>
        </p:txBody>
      </p:sp>
      <p:sp>
        <p:nvSpPr>
          <p:cNvPr id="3" name="Slide Number"/>
          <p:cNvSpPr>
            <a:spLocks noGrp="1" noChangeArrowheads="1"/>
          </p:cNvSpPr>
          <p:nvPr>
            <p:ph type="sldNum" sz="quarter" idx="10"/>
          </p:nvPr>
        </p:nvSpPr>
        <p:spPr>
          <a:xfrm>
            <a:off x="6375400" y="9251950"/>
            <a:ext cx="241300" cy="381000"/>
          </a:xfrm>
          <a:noFill/>
        </p:spPr>
        <p:txBody>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fld id="{152E8222-3C1D-4B38-9F10-40906C8DDA2B}" type="slidenum">
              <a:rPr lang="zh-CN" altLang="zh-CN" sz="1800">
                <a:solidFill>
                  <a:srgbClr val="000000"/>
                </a:solidFill>
                <a:latin typeface="Helvetica Light" pitchFamily="34" charset="0"/>
                <a:cs typeface="Helvetica Light" pitchFamily="34" charset="0"/>
                <a:sym typeface="Helvetica Light" pitchFamily="34" charset="0"/>
              </a:rPr>
              <a:t>14</a:t>
            </a:fld>
            <a:endParaRPr lang="zh-CN" altLang="zh-CN" sz="1800">
              <a:solidFill>
                <a:srgbClr val="000000"/>
              </a:solidFill>
              <a:latin typeface="Helvetica Light" pitchFamily="34" charset="0"/>
              <a:cs typeface="Helvetica Light" pitchFamily="34" charset="0"/>
              <a:sym typeface="Helvetica Light" pitchFamily="34" charset="0"/>
            </a:endParaRPr>
          </a:p>
        </p:txBody>
      </p:sp>
    </p:spTree>
    <p:extLst>
      <p:ext uri="{BB962C8B-B14F-4D97-AF65-F5344CB8AC3E}">
        <p14:creationId xmlns:p14="http://schemas.microsoft.com/office/powerpoint/2010/main" val="346132876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Gluon TMDs and heavy flavor dijets at the EIC"/>
          <p:cNvSpPr txBox="1">
            <a:spLocks noGrp="1" noChangeArrowheads="1"/>
          </p:cNvSpPr>
          <p:nvPr>
            <p:ph type="title"/>
          </p:nvPr>
        </p:nvSpPr>
        <p:spPr bwMode="auto">
          <a:xfrm>
            <a:off x="1102769" y="4171950"/>
            <a:ext cx="11245215" cy="1409700"/>
          </a:xfrm>
        </p:spPr>
        <p:txBody>
          <a:bodyPr vert="horz" wrap="square" numCol="1" anchorCtr="0" compatLnSpc="1">
            <a:normAutofit/>
          </a:bodyPr>
          <a:lstStyle/>
          <a:p>
            <a:pPr eaLnBrk="1" hangingPunct="1"/>
            <a:r>
              <a:rPr lang="en-US" sz="4000" dirty="0">
                <a:latin typeface="Calibri" panose="020F0502020204030204" pitchFamily="34" charset="0"/>
                <a:cs typeface="Calibri" panose="020F0502020204030204" pitchFamily="34" charset="0"/>
              </a:rPr>
              <a:t>Matching to fixed-order</a:t>
            </a:r>
            <a:br>
              <a:rPr lang="en-US" dirty="0"/>
            </a:br>
            <a:endParaRPr lang="zh-CN" altLang="zh-CN" sz="4000" dirty="0">
              <a:latin typeface="Calibri" panose="020F0502020204030204" pitchFamily="34" charset="0"/>
              <a:cs typeface="Calibri" panose="020F0502020204030204" pitchFamily="34" charset="0"/>
            </a:endParaRPr>
          </a:p>
        </p:txBody>
      </p:sp>
      <p:sp>
        <p:nvSpPr>
          <p:cNvPr id="2" name="Slide Number"/>
          <p:cNvSpPr>
            <a:spLocks noGrp="1" noChangeArrowheads="1"/>
          </p:cNvSpPr>
          <p:nvPr>
            <p:ph type="sldNum" sz="quarter" idx="10"/>
          </p:nvPr>
        </p:nvSpPr>
        <p:spPr>
          <a:xfrm>
            <a:off x="6375399" y="9251950"/>
            <a:ext cx="699957" cy="381000"/>
          </a:xfrm>
          <a:noFill/>
        </p:spPr>
        <p:txBody>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fld id="{152E8222-3C1D-4B38-9F10-40906C8DDA2B}" type="slidenum">
              <a:rPr lang="zh-CN" altLang="zh-CN" sz="1800">
                <a:solidFill>
                  <a:srgbClr val="000000"/>
                </a:solidFill>
                <a:latin typeface="Helvetica Light" pitchFamily="34" charset="0"/>
                <a:cs typeface="Helvetica Light" pitchFamily="34" charset="0"/>
                <a:sym typeface="Helvetica Light" pitchFamily="34" charset="0"/>
              </a:rPr>
              <a:t>15</a:t>
            </a:fld>
            <a:endParaRPr lang="zh-CN" altLang="zh-CN" sz="1800" dirty="0">
              <a:solidFill>
                <a:srgbClr val="000000"/>
              </a:solidFill>
              <a:latin typeface="Helvetica Light" pitchFamily="34" charset="0"/>
              <a:cs typeface="Helvetica Light" pitchFamily="34" charset="0"/>
              <a:sym typeface="Helvetica Light" pitchFamily="34" charset="0"/>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337038F-BDDF-A55A-EF43-E99CDB303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574" y="5748993"/>
            <a:ext cx="5105400" cy="3390900"/>
          </a:xfrm>
          <a:prstGeom prst="rect">
            <a:avLst/>
          </a:prstGeom>
        </p:spPr>
      </p:pic>
      <p:sp>
        <p:nvSpPr>
          <p:cNvPr id="2" name="object 2"/>
          <p:cNvSpPr txBox="1">
            <a:spLocks noGrp="1"/>
          </p:cNvSpPr>
          <p:nvPr>
            <p:ph type="title"/>
          </p:nvPr>
        </p:nvSpPr>
        <p:spPr>
          <a:xfrm>
            <a:off x="139338" y="491799"/>
            <a:ext cx="14511948" cy="492443"/>
          </a:xfrm>
          <a:prstGeom prst="rect">
            <a:avLst/>
          </a:prstGeom>
        </p:spPr>
        <p:txBody>
          <a:bodyPr vert="horz" wrap="square" lIns="0" tIns="15240" rIns="0" bIns="0" rtlCol="0">
            <a:spAutoFit/>
          </a:bodyPr>
          <a:lstStyle/>
          <a:p>
            <a:pPr marL="25400">
              <a:lnSpc>
                <a:spcPct val="100000"/>
              </a:lnSpc>
              <a:spcBef>
                <a:spcPts val="120"/>
              </a:spcBef>
            </a:pPr>
            <a:r>
              <a:rPr sz="3100" spc="0" dirty="0">
                <a:latin typeface="Helvetica Neue" panose="02000503000000020004" pitchFamily="2" charset="0"/>
                <a:ea typeface="Helvetica Neue" panose="02000503000000020004" pitchFamily="2" charset="0"/>
                <a:cs typeface="Helvetica Neue" panose="02000503000000020004" pitchFamily="2" charset="0"/>
              </a:rPr>
              <a:t>N</a:t>
            </a:r>
            <a:r>
              <a:rPr sz="3100" spc="0" baseline="30000" dirty="0">
                <a:latin typeface="Helvetica Neue" panose="02000503000000020004" pitchFamily="2" charset="0"/>
                <a:ea typeface="Helvetica Neue" panose="02000503000000020004" pitchFamily="2" charset="0"/>
                <a:cs typeface="Helvetica Neue" panose="02000503000000020004" pitchFamily="2" charset="0"/>
              </a:rPr>
              <a:t>3</a:t>
            </a:r>
            <a:r>
              <a:rPr sz="3100" spc="0" dirty="0">
                <a:latin typeface="Helvetica Neue" panose="02000503000000020004" pitchFamily="2" charset="0"/>
                <a:ea typeface="Helvetica Neue" panose="02000503000000020004" pitchFamily="2" charset="0"/>
                <a:cs typeface="Helvetica Neue" panose="02000503000000020004" pitchFamily="2" charset="0"/>
              </a:rPr>
              <a:t>LL + 𝓞(</a:t>
            </a:r>
            <a:r>
              <a:rPr sz="3100" i="1" spc="0" dirty="0">
                <a:latin typeface="Helvetica Neue" panose="02000503000000020004" pitchFamily="2" charset="0"/>
                <a:ea typeface="Helvetica Neue" panose="02000503000000020004" pitchFamily="2" charset="0"/>
                <a:cs typeface="Helvetica Neue" panose="02000503000000020004" pitchFamily="2" charset="0"/>
              </a:rPr>
              <a:t>ɑ</a:t>
            </a:r>
            <a:r>
              <a:rPr sz="3100" i="1" spc="0" baseline="-25000" dirty="0">
                <a:latin typeface="Helvetica Neue" panose="02000503000000020004" pitchFamily="2" charset="0"/>
                <a:ea typeface="Helvetica Neue" panose="02000503000000020004" pitchFamily="2" charset="0"/>
                <a:cs typeface="Helvetica Neue" panose="02000503000000020004" pitchFamily="2" charset="0"/>
              </a:rPr>
              <a:t>s</a:t>
            </a:r>
            <a:r>
              <a:rPr sz="3100" spc="0" baseline="30000" dirty="0">
                <a:latin typeface="Helvetica Neue" panose="02000503000000020004" pitchFamily="2" charset="0"/>
                <a:ea typeface="Helvetica Neue" panose="02000503000000020004" pitchFamily="2" charset="0"/>
                <a:cs typeface="Helvetica Neue" panose="02000503000000020004" pitchFamily="2" charset="0"/>
              </a:rPr>
              <a:t>2</a:t>
            </a:r>
            <a:r>
              <a:rPr sz="3100" spc="0" dirty="0">
                <a:latin typeface="Helvetica Neue" panose="02000503000000020004" pitchFamily="2" charset="0"/>
                <a:ea typeface="Helvetica Neue" panose="02000503000000020004" pitchFamily="2" charset="0"/>
                <a:cs typeface="Helvetica Neue" panose="02000503000000020004" pitchFamily="2" charset="0"/>
              </a:rPr>
              <a:t>) predic</a:t>
            </a:r>
            <a:r>
              <a:rPr lang="en-US" sz="3100" spc="0" dirty="0">
                <a:latin typeface="Helvetica Neue" panose="02000503000000020004" pitchFamily="2" charset="0"/>
                <a:ea typeface="Helvetica Neue" panose="02000503000000020004" pitchFamily="2" charset="0"/>
                <a:cs typeface="Helvetica Neue" panose="02000503000000020004" pitchFamily="2" charset="0"/>
              </a:rPr>
              <a:t>ti</a:t>
            </a:r>
            <a:r>
              <a:rPr sz="3100" spc="0" dirty="0">
                <a:latin typeface="Helvetica Neue" panose="02000503000000020004" pitchFamily="2" charset="0"/>
                <a:ea typeface="Helvetica Neue" panose="02000503000000020004" pitchFamily="2" charset="0"/>
                <a:cs typeface="Helvetica Neue" panose="02000503000000020004" pitchFamily="2" charset="0"/>
              </a:rPr>
              <a:t>ons on lepton jet azimuthal correla</a:t>
            </a:r>
            <a:r>
              <a:rPr lang="en-US" sz="3100" spc="0" dirty="0">
                <a:latin typeface="Helvetica Neue" panose="02000503000000020004" pitchFamily="2" charset="0"/>
                <a:ea typeface="Helvetica Neue" panose="02000503000000020004" pitchFamily="2" charset="0"/>
                <a:cs typeface="Helvetica Neue" panose="02000503000000020004" pitchFamily="2" charset="0"/>
              </a:rPr>
              <a:t>ti</a:t>
            </a:r>
            <a:r>
              <a:rPr sz="3100" spc="0" dirty="0">
                <a:latin typeface="Helvetica Neue" panose="02000503000000020004" pitchFamily="2" charset="0"/>
                <a:ea typeface="Helvetica Neue" panose="02000503000000020004" pitchFamily="2" charset="0"/>
                <a:cs typeface="Helvetica Neue" panose="02000503000000020004" pitchFamily="2" charset="0"/>
              </a:rPr>
              <a:t>on in DIS</a:t>
            </a:r>
          </a:p>
        </p:txBody>
      </p:sp>
      <p:sp>
        <p:nvSpPr>
          <p:cNvPr id="3" name="object 3"/>
          <p:cNvSpPr txBox="1"/>
          <p:nvPr/>
        </p:nvSpPr>
        <p:spPr>
          <a:xfrm>
            <a:off x="362880" y="2451975"/>
            <a:ext cx="152400" cy="330200"/>
          </a:xfrm>
          <a:prstGeom prst="rect">
            <a:avLst/>
          </a:prstGeom>
        </p:spPr>
        <p:txBody>
          <a:bodyPr vert="horz" wrap="square" lIns="0" tIns="12700" rIns="0" bIns="0" rtlCol="0">
            <a:spAutoFit/>
          </a:bodyPr>
          <a:lstStyle/>
          <a:p>
            <a:pPr marL="12700">
              <a:lnSpc>
                <a:spcPct val="100000"/>
              </a:lnSpc>
              <a:spcBef>
                <a:spcPts val="100"/>
              </a:spcBef>
            </a:pPr>
            <a:r>
              <a:rPr sz="2000" b="1" spc="240" dirty="0">
                <a:latin typeface="Helvetica Neue"/>
                <a:cs typeface="Helvetica Neue"/>
              </a:rPr>
              <a:t>•</a:t>
            </a:r>
            <a:endParaRPr sz="2000">
              <a:latin typeface="Helvetica Neue"/>
              <a:cs typeface="Helvetica Neue"/>
            </a:endParaRPr>
          </a:p>
        </p:txBody>
      </p:sp>
      <p:sp>
        <p:nvSpPr>
          <p:cNvPr id="4" name="object 4"/>
          <p:cNvSpPr txBox="1"/>
          <p:nvPr/>
        </p:nvSpPr>
        <p:spPr>
          <a:xfrm>
            <a:off x="362880" y="3258511"/>
            <a:ext cx="152400" cy="330200"/>
          </a:xfrm>
          <a:prstGeom prst="rect">
            <a:avLst/>
          </a:prstGeom>
        </p:spPr>
        <p:txBody>
          <a:bodyPr vert="horz" wrap="square" lIns="0" tIns="12700" rIns="0" bIns="0" rtlCol="0">
            <a:spAutoFit/>
          </a:bodyPr>
          <a:lstStyle/>
          <a:p>
            <a:pPr marL="12700">
              <a:lnSpc>
                <a:spcPct val="100000"/>
              </a:lnSpc>
              <a:spcBef>
                <a:spcPts val="100"/>
              </a:spcBef>
            </a:pPr>
            <a:r>
              <a:rPr sz="2000" b="1" spc="240" dirty="0">
                <a:latin typeface="Helvetica Neue"/>
                <a:cs typeface="Helvetica Neue"/>
              </a:rPr>
              <a:t>•</a:t>
            </a:r>
            <a:endParaRPr sz="2000">
              <a:latin typeface="Helvetica Neue"/>
              <a:cs typeface="Helvetica Neue"/>
            </a:endParaRPr>
          </a:p>
        </p:txBody>
      </p:sp>
      <p:sp>
        <p:nvSpPr>
          <p:cNvPr id="5" name="object 5"/>
          <p:cNvSpPr txBox="1"/>
          <p:nvPr/>
        </p:nvSpPr>
        <p:spPr>
          <a:xfrm>
            <a:off x="362880" y="3735374"/>
            <a:ext cx="152400" cy="330200"/>
          </a:xfrm>
          <a:prstGeom prst="rect">
            <a:avLst/>
          </a:prstGeom>
        </p:spPr>
        <p:txBody>
          <a:bodyPr vert="horz" wrap="square" lIns="0" tIns="12700" rIns="0" bIns="0" rtlCol="0">
            <a:spAutoFit/>
          </a:bodyPr>
          <a:lstStyle/>
          <a:p>
            <a:pPr marL="12700">
              <a:lnSpc>
                <a:spcPct val="100000"/>
              </a:lnSpc>
              <a:spcBef>
                <a:spcPts val="100"/>
              </a:spcBef>
            </a:pPr>
            <a:r>
              <a:rPr sz="2000" b="1" spc="240" dirty="0">
                <a:latin typeface="Helvetica Neue"/>
                <a:cs typeface="Helvetica Neue"/>
              </a:rPr>
              <a:t>•</a:t>
            </a:r>
            <a:endParaRPr sz="2000">
              <a:latin typeface="Helvetica Neue"/>
              <a:cs typeface="Helvetica Neue"/>
            </a:endParaRPr>
          </a:p>
        </p:txBody>
      </p:sp>
      <p:sp>
        <p:nvSpPr>
          <p:cNvPr id="6" name="object 6"/>
          <p:cNvSpPr txBox="1"/>
          <p:nvPr/>
        </p:nvSpPr>
        <p:spPr>
          <a:xfrm>
            <a:off x="362880" y="4638300"/>
            <a:ext cx="152400" cy="330200"/>
          </a:xfrm>
          <a:prstGeom prst="rect">
            <a:avLst/>
          </a:prstGeom>
        </p:spPr>
        <p:txBody>
          <a:bodyPr vert="horz" wrap="square" lIns="0" tIns="12700" rIns="0" bIns="0" rtlCol="0">
            <a:spAutoFit/>
          </a:bodyPr>
          <a:lstStyle/>
          <a:p>
            <a:pPr marL="12700">
              <a:lnSpc>
                <a:spcPct val="100000"/>
              </a:lnSpc>
              <a:spcBef>
                <a:spcPts val="100"/>
              </a:spcBef>
            </a:pPr>
            <a:r>
              <a:rPr sz="2000" b="1" spc="240" dirty="0">
                <a:latin typeface="Helvetica Neue"/>
                <a:cs typeface="Helvetica Neue"/>
              </a:rPr>
              <a:t>•</a:t>
            </a:r>
            <a:endParaRPr sz="2000">
              <a:latin typeface="Helvetica Neue"/>
              <a:cs typeface="Helvetica Neue"/>
            </a:endParaRPr>
          </a:p>
        </p:txBody>
      </p:sp>
      <p:sp>
        <p:nvSpPr>
          <p:cNvPr id="7" name="object 7"/>
          <p:cNvSpPr txBox="1"/>
          <p:nvPr/>
        </p:nvSpPr>
        <p:spPr>
          <a:xfrm>
            <a:off x="337480" y="1443449"/>
            <a:ext cx="12129135" cy="4076116"/>
          </a:xfrm>
          <a:prstGeom prst="rect">
            <a:avLst/>
          </a:prstGeom>
        </p:spPr>
        <p:txBody>
          <a:bodyPr vert="horz" wrap="square" lIns="0" tIns="12700" rIns="0" bIns="0" rtlCol="0">
            <a:spAutoFit/>
          </a:bodyPr>
          <a:lstStyle/>
          <a:p>
            <a:pPr marL="393700" marR="436880" indent="-355600">
              <a:lnSpc>
                <a:spcPct val="114300"/>
              </a:lnSpc>
              <a:spcBef>
                <a:spcPts val="100"/>
              </a:spcBef>
              <a:buSzPct val="80000"/>
              <a:buChar char="•"/>
              <a:tabLst>
                <a:tab pos="393700" algn="l"/>
              </a:tabLst>
            </a:pPr>
            <a:r>
              <a:rPr sz="2500" b="1" dirty="0">
                <a:solidFill>
                  <a:srgbClr val="000000"/>
                </a:solidFill>
                <a:latin typeface="Calibri" panose="020F0502020204030204" pitchFamily="34" charset="0"/>
                <a:cs typeface="Calibri" panose="020F0502020204030204" pitchFamily="34" charset="0"/>
              </a:rPr>
              <a:t>All perturba</a:t>
            </a:r>
            <a:r>
              <a:rPr lang="en-US" sz="2500" b="1" dirty="0">
                <a:solidFill>
                  <a:srgbClr val="000000"/>
                </a:solidFill>
                <a:latin typeface="Calibri" panose="020F0502020204030204" pitchFamily="34" charset="0"/>
                <a:cs typeface="Calibri" panose="020F0502020204030204" pitchFamily="34" charset="0"/>
              </a:rPr>
              <a:t>ti</a:t>
            </a:r>
            <a:r>
              <a:rPr sz="2500" b="1" dirty="0">
                <a:solidFill>
                  <a:srgbClr val="000000"/>
                </a:solidFill>
                <a:latin typeface="Calibri" panose="020F0502020204030204" pitchFamily="34" charset="0"/>
                <a:cs typeface="Calibri" panose="020F0502020204030204" pitchFamily="34" charset="0"/>
              </a:rPr>
              <a:t>ve and non-perturba</a:t>
            </a:r>
            <a:r>
              <a:rPr lang="en-US" sz="2500" b="1" dirty="0">
                <a:solidFill>
                  <a:srgbClr val="000000"/>
                </a:solidFill>
                <a:latin typeface="Calibri" panose="020F0502020204030204" pitchFamily="34" charset="0"/>
                <a:cs typeface="Calibri" panose="020F0502020204030204" pitchFamily="34" charset="0"/>
              </a:rPr>
              <a:t>ti</a:t>
            </a:r>
            <a:r>
              <a:rPr sz="2500" b="1" dirty="0">
                <a:solidFill>
                  <a:srgbClr val="000000"/>
                </a:solidFill>
                <a:latin typeface="Calibri" panose="020F0502020204030204" pitchFamily="34" charset="0"/>
                <a:cs typeface="Calibri" panose="020F0502020204030204" pitchFamily="34" charset="0"/>
              </a:rPr>
              <a:t>ve ingredients are known at </a:t>
            </a:r>
            <a:r>
              <a:rPr lang="en-US" sz="2500" b="1" dirty="0">
                <a:solidFill>
                  <a:srgbClr val="000000"/>
                </a:solidFill>
                <a:latin typeface="Calibri" panose="020F0502020204030204" pitchFamily="34" charset="0"/>
                <a:cs typeface="Calibri" panose="020F0502020204030204" pitchFamily="34" charset="0"/>
              </a:rPr>
              <a:t>N</a:t>
            </a:r>
            <a:r>
              <a:rPr lang="en-US" sz="2500" b="1" baseline="30000" dirty="0">
                <a:solidFill>
                  <a:srgbClr val="000000"/>
                </a:solidFill>
                <a:latin typeface="Calibri" panose="020F0502020204030204" pitchFamily="34" charset="0"/>
                <a:cs typeface="Calibri" panose="020F0502020204030204" pitchFamily="34" charset="0"/>
              </a:rPr>
              <a:t>3</a:t>
            </a:r>
            <a:r>
              <a:rPr lang="en-US" sz="2500" b="1" dirty="0">
                <a:solidFill>
                  <a:srgbClr val="000000"/>
                </a:solidFill>
                <a:latin typeface="Calibri" panose="020F0502020204030204" pitchFamily="34" charset="0"/>
                <a:cs typeface="Calibri" panose="020F0502020204030204" pitchFamily="34" charset="0"/>
              </a:rPr>
              <a:t>LL+ 𝓞(</a:t>
            </a:r>
            <a:r>
              <a:rPr lang="en-US" sz="2500" b="1" i="1" dirty="0">
                <a:solidFill>
                  <a:srgbClr val="000000"/>
                </a:solidFill>
                <a:latin typeface="Calibri" panose="020F0502020204030204" pitchFamily="34" charset="0"/>
                <a:cs typeface="Calibri" panose="020F0502020204030204" pitchFamily="34" charset="0"/>
              </a:rPr>
              <a:t>ɑ</a:t>
            </a:r>
            <a:r>
              <a:rPr lang="en-US" sz="2500" b="1" i="1" baseline="-25000" dirty="0">
                <a:solidFill>
                  <a:srgbClr val="000000"/>
                </a:solidFill>
                <a:latin typeface="Calibri" panose="020F0502020204030204" pitchFamily="34" charset="0"/>
                <a:cs typeface="Calibri" panose="020F0502020204030204" pitchFamily="34" charset="0"/>
              </a:rPr>
              <a:t>s</a:t>
            </a:r>
            <a:r>
              <a:rPr lang="en-US" sz="2500" b="1" baseline="30000" dirty="0">
                <a:solidFill>
                  <a:srgbClr val="000000"/>
                </a:solidFill>
                <a:latin typeface="Calibri" panose="020F0502020204030204" pitchFamily="34" charset="0"/>
                <a:cs typeface="Calibri" panose="020F0502020204030204" pitchFamily="34" charset="0"/>
              </a:rPr>
              <a:t>2</a:t>
            </a:r>
            <a:r>
              <a:rPr lang="en-US" sz="2500" b="1" dirty="0">
                <a:solidFill>
                  <a:srgbClr val="000000"/>
                </a:solidFill>
                <a:latin typeface="Calibri" panose="020F0502020204030204" pitchFamily="34" charset="0"/>
                <a:cs typeface="Calibri" panose="020F0502020204030204" pitchFamily="34" charset="0"/>
              </a:rPr>
              <a:t>)</a:t>
            </a:r>
            <a:r>
              <a:rPr sz="2500" b="1" dirty="0">
                <a:solidFill>
                  <a:srgbClr val="000000"/>
                </a:solidFill>
                <a:latin typeface="Calibri" panose="020F0502020204030204" pitchFamily="34" charset="0"/>
                <a:cs typeface="Calibri" panose="020F0502020204030204" pitchFamily="34" charset="0"/>
              </a:rPr>
              <a:t>, with the excep</a:t>
            </a:r>
            <a:r>
              <a:rPr lang="en-US" sz="2500" b="1" dirty="0">
                <a:solidFill>
                  <a:srgbClr val="000000"/>
                </a:solidFill>
                <a:latin typeface="Calibri" panose="020F0502020204030204" pitchFamily="34" charset="0"/>
                <a:cs typeface="Calibri" panose="020F0502020204030204" pitchFamily="34" charset="0"/>
              </a:rPr>
              <a:t>ti</a:t>
            </a:r>
            <a:r>
              <a:rPr sz="2500" b="1" dirty="0">
                <a:solidFill>
                  <a:srgbClr val="000000"/>
                </a:solidFill>
                <a:latin typeface="Calibri" panose="020F0502020204030204" pitchFamily="34" charset="0"/>
                <a:cs typeface="Calibri" panose="020F0502020204030204" pitchFamily="34" charset="0"/>
              </a:rPr>
              <a:t>on of the two loop jet func</a:t>
            </a:r>
            <a:r>
              <a:rPr lang="en-US" sz="2500" b="1" dirty="0">
                <a:solidFill>
                  <a:srgbClr val="000000"/>
                </a:solidFill>
                <a:latin typeface="Calibri" panose="020F0502020204030204" pitchFamily="34" charset="0"/>
                <a:cs typeface="Calibri" panose="020F0502020204030204" pitchFamily="34" charset="0"/>
              </a:rPr>
              <a:t>ti</a:t>
            </a:r>
            <a:r>
              <a:rPr sz="2500" b="1" dirty="0">
                <a:solidFill>
                  <a:srgbClr val="000000"/>
                </a:solidFill>
                <a:latin typeface="Calibri" panose="020F0502020204030204" pitchFamily="34" charset="0"/>
                <a:cs typeface="Calibri" panose="020F0502020204030204" pitchFamily="34" charset="0"/>
              </a:rPr>
              <a:t>on j</a:t>
            </a:r>
            <a:r>
              <a:rPr sz="2500" b="1" baseline="-25000" dirty="0">
                <a:solidFill>
                  <a:srgbClr val="000000"/>
                </a:solidFill>
                <a:latin typeface="Calibri" panose="020F0502020204030204" pitchFamily="34" charset="0"/>
                <a:cs typeface="Calibri" panose="020F0502020204030204" pitchFamily="34" charset="0"/>
              </a:rPr>
              <a:t>2</a:t>
            </a:r>
            <a:r>
              <a:rPr sz="2500" b="1" dirty="0">
                <a:solidFill>
                  <a:srgbClr val="000000"/>
                </a:solidFill>
                <a:latin typeface="Calibri" panose="020F0502020204030204" pitchFamily="34" charset="0"/>
                <a:cs typeface="Calibri" panose="020F0502020204030204" pitchFamily="34" charset="0"/>
              </a:rPr>
              <a:t> .</a:t>
            </a:r>
          </a:p>
          <a:p>
            <a:pPr marL="393700" marR="43180">
              <a:lnSpc>
                <a:spcPct val="112999"/>
              </a:lnSpc>
              <a:spcBef>
                <a:spcPts val="360"/>
              </a:spcBef>
            </a:pPr>
            <a:r>
              <a:rPr sz="2500" b="1" dirty="0">
                <a:solidFill>
                  <a:srgbClr val="000000"/>
                </a:solidFill>
                <a:latin typeface="Calibri" panose="020F0502020204030204" pitchFamily="34" charset="0"/>
                <a:cs typeface="Calibri" panose="020F0502020204030204" pitchFamily="34" charset="0"/>
              </a:rPr>
              <a:t>The non-log constant was extracted numerically from the Event2 generator</a:t>
            </a:r>
            <a:r>
              <a:rPr lang="en-US" sz="2500" b="1" dirty="0">
                <a:solidFill>
                  <a:srgbClr val="000000"/>
                </a:solidFill>
                <a:latin typeface="Calibri" panose="020F0502020204030204" pitchFamily="34" charset="0"/>
                <a:cs typeface="Calibri" panose="020F0502020204030204" pitchFamily="34" charset="0"/>
              </a:rPr>
              <a:t>.</a:t>
            </a:r>
            <a:r>
              <a:rPr sz="2500" b="1" dirty="0">
                <a:solidFill>
                  <a:srgbClr val="000000"/>
                </a:solidFill>
                <a:latin typeface="Calibri" panose="020F0502020204030204" pitchFamily="34" charset="0"/>
                <a:cs typeface="Calibri" panose="020F0502020204030204" pitchFamily="34" charset="0"/>
              </a:rPr>
              <a:t> </a:t>
            </a:r>
            <a:r>
              <a:rPr sz="20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(GuDerrez-Reyes, Scimemi, Waalewijn, Zoppi ’19)</a:t>
            </a:r>
          </a:p>
          <a:p>
            <a:pPr marL="393700">
              <a:lnSpc>
                <a:spcPct val="100000"/>
              </a:lnSpc>
              <a:spcBef>
                <a:spcPts val="565"/>
              </a:spcBef>
            </a:pPr>
            <a:r>
              <a:rPr sz="2500" b="1" dirty="0">
                <a:solidFill>
                  <a:srgbClr val="000000"/>
                </a:solidFill>
                <a:latin typeface="Calibri" panose="020F0502020204030204" pitchFamily="34" charset="0"/>
                <a:cs typeface="Calibri" panose="020F0502020204030204" pitchFamily="34" charset="0"/>
              </a:rPr>
              <a:t>A preliminary numerical results are also calculated from So</a:t>
            </a:r>
            <a:r>
              <a:rPr lang="en-CN" sz="2500" b="1" dirty="0">
                <a:solidFill>
                  <a:srgbClr val="000000"/>
                </a:solidFill>
                <a:latin typeface="Calibri" panose="020F0502020204030204" pitchFamily="34" charset="0"/>
                <a:cs typeface="Calibri" panose="020F0502020204030204" pitchFamily="34" charset="0"/>
              </a:rPr>
              <a:t>ft</a:t>
            </a:r>
            <a:r>
              <a:rPr sz="2500" b="1" dirty="0">
                <a:solidFill>
                  <a:srgbClr val="000000"/>
                </a:solidFill>
                <a:latin typeface="Calibri" panose="020F0502020204030204" pitchFamily="34" charset="0"/>
                <a:cs typeface="Calibri" panose="020F0502020204030204" pitchFamily="34" charset="0"/>
              </a:rPr>
              <a:t>SERVE</a:t>
            </a:r>
            <a:r>
              <a:rPr lang="en-US" sz="2500" b="1" dirty="0">
                <a:solidFill>
                  <a:srgbClr val="000000"/>
                </a:solidFill>
                <a:latin typeface="Calibri" panose="020F0502020204030204" pitchFamily="34" charset="0"/>
                <a:cs typeface="Calibri" panose="020F0502020204030204" pitchFamily="34" charset="0"/>
              </a:rPr>
              <a:t>.</a:t>
            </a:r>
            <a:r>
              <a:rPr sz="2500" b="1" dirty="0">
                <a:solidFill>
                  <a:srgbClr val="000000"/>
                </a:solidFill>
                <a:latin typeface="Calibri" panose="020F0502020204030204" pitchFamily="34" charset="0"/>
                <a:cs typeface="Calibri" panose="020F0502020204030204" pitchFamily="34" charset="0"/>
              </a:rPr>
              <a:t> </a:t>
            </a:r>
            <a:r>
              <a:rPr sz="20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(Brune SCET2023)</a:t>
            </a:r>
          </a:p>
          <a:p>
            <a:pPr marL="393700" marR="299720">
              <a:lnSpc>
                <a:spcPct val="111800"/>
              </a:lnSpc>
              <a:spcBef>
                <a:spcPts val="400"/>
              </a:spcBef>
            </a:pPr>
            <a:r>
              <a:rPr sz="2500" b="1" dirty="0">
                <a:solidFill>
                  <a:srgbClr val="000000"/>
                </a:solidFill>
                <a:latin typeface="Calibri" panose="020F0502020204030204" pitchFamily="34" charset="0"/>
                <a:cs typeface="Calibri" panose="020F0502020204030204" pitchFamily="34" charset="0"/>
              </a:rPr>
              <a:t>We apply NLOJET++ event generator to extract j</a:t>
            </a:r>
            <a:r>
              <a:rPr sz="2500" b="1" baseline="-25000" dirty="0">
                <a:solidFill>
                  <a:srgbClr val="000000"/>
                </a:solidFill>
                <a:latin typeface="Calibri" panose="020F0502020204030204" pitchFamily="34" charset="0"/>
                <a:cs typeface="Calibri" panose="020F0502020204030204" pitchFamily="34" charset="0"/>
              </a:rPr>
              <a:t>2</a:t>
            </a:r>
            <a:r>
              <a:rPr sz="2500" b="1" dirty="0">
                <a:solidFill>
                  <a:srgbClr val="000000"/>
                </a:solidFill>
                <a:latin typeface="Calibri" panose="020F0502020204030204" pitchFamily="34" charset="0"/>
                <a:cs typeface="Calibri" panose="020F0502020204030204" pitchFamily="34" charset="0"/>
              </a:rPr>
              <a:t>, and ﬁnd it is consistent with previous results within uncertain</a:t>
            </a:r>
            <a:r>
              <a:rPr lang="en-US" sz="2500" b="1" dirty="0">
                <a:solidFill>
                  <a:srgbClr val="000000"/>
                </a:solidFill>
                <a:latin typeface="Calibri" panose="020F0502020204030204" pitchFamily="34" charset="0"/>
                <a:cs typeface="Calibri" panose="020F0502020204030204" pitchFamily="34" charset="0"/>
              </a:rPr>
              <a:t>ti</a:t>
            </a:r>
            <a:r>
              <a:rPr sz="2500" b="1" dirty="0">
                <a:solidFill>
                  <a:srgbClr val="000000"/>
                </a:solidFill>
                <a:latin typeface="Calibri" panose="020F0502020204030204" pitchFamily="34" charset="0"/>
                <a:cs typeface="Calibri" panose="020F0502020204030204" pitchFamily="34" charset="0"/>
              </a:rPr>
              <a:t>es</a:t>
            </a:r>
            <a:r>
              <a:rPr lang="en-US" sz="2500" b="1" dirty="0">
                <a:solidFill>
                  <a:srgbClr val="000000"/>
                </a:solidFill>
                <a:latin typeface="Calibri" panose="020F0502020204030204" pitchFamily="34" charset="0"/>
                <a:cs typeface="Calibri" panose="020F0502020204030204" pitchFamily="34" charset="0"/>
              </a:rPr>
              <a:t>.</a:t>
            </a:r>
            <a:endParaRPr sz="2500" b="1" dirty="0">
              <a:solidFill>
                <a:srgbClr val="000000"/>
              </a:solidFill>
              <a:latin typeface="Calibri" panose="020F0502020204030204" pitchFamily="34" charset="0"/>
              <a:cs typeface="Calibri" panose="020F0502020204030204" pitchFamily="34" charset="0"/>
            </a:endParaRPr>
          </a:p>
          <a:p>
            <a:pPr marL="393700" marR="1238250">
              <a:lnSpc>
                <a:spcPct val="111800"/>
              </a:lnSpc>
              <a:spcBef>
                <a:spcPts val="400"/>
              </a:spcBef>
            </a:pPr>
            <a:r>
              <a:rPr sz="2500" b="1" dirty="0">
                <a:solidFill>
                  <a:srgbClr val="000000"/>
                </a:solidFill>
                <a:latin typeface="Calibri" panose="020F0502020204030204" pitchFamily="34" charset="0"/>
                <a:cs typeface="Calibri" panose="020F0502020204030204" pitchFamily="34" charset="0"/>
              </a:rPr>
              <a:t>We also compare the </a:t>
            </a:r>
            <a:r>
              <a:rPr sz="2500" b="1" dirty="0" err="1">
                <a:solidFill>
                  <a:srgbClr val="000000"/>
                </a:solidFill>
                <a:latin typeface="Calibri" panose="020F0502020204030204" pitchFamily="34" charset="0"/>
                <a:cs typeface="Calibri" panose="020F0502020204030204" pitchFamily="34" charset="0"/>
              </a:rPr>
              <a:t>resumma</a:t>
            </a:r>
            <a:r>
              <a:rPr lang="en-US" sz="2500" b="1" dirty="0" err="1">
                <a:solidFill>
                  <a:srgbClr val="000000"/>
                </a:solidFill>
                <a:latin typeface="Calibri" panose="020F0502020204030204" pitchFamily="34" charset="0"/>
                <a:cs typeface="Calibri" panose="020F0502020204030204" pitchFamily="34" charset="0"/>
              </a:rPr>
              <a:t>ti</a:t>
            </a:r>
            <a:r>
              <a:rPr sz="2500" b="1" dirty="0" err="1">
                <a:solidFill>
                  <a:srgbClr val="000000"/>
                </a:solidFill>
                <a:latin typeface="Calibri" panose="020F0502020204030204" pitchFamily="34" charset="0"/>
                <a:cs typeface="Calibri" panose="020F0502020204030204" pitchFamily="34" charset="0"/>
              </a:rPr>
              <a:t>on</a:t>
            </a:r>
            <a:r>
              <a:rPr sz="2500" b="1" dirty="0">
                <a:solidFill>
                  <a:srgbClr val="000000"/>
                </a:solidFill>
                <a:latin typeface="Calibri" panose="020F0502020204030204" pitchFamily="34" charset="0"/>
                <a:cs typeface="Calibri" panose="020F0502020204030204" pitchFamily="34" charset="0"/>
              </a:rPr>
              <a:t> expanded singular contribu</a:t>
            </a:r>
            <a:r>
              <a:rPr lang="en-US" sz="2500" b="1" dirty="0">
                <a:solidFill>
                  <a:srgbClr val="000000"/>
                </a:solidFill>
                <a:latin typeface="Calibri" panose="020F0502020204030204" pitchFamily="34" charset="0"/>
                <a:cs typeface="Calibri" panose="020F0502020204030204" pitchFamily="34" charset="0"/>
              </a:rPr>
              <a:t>ti</a:t>
            </a:r>
            <a:r>
              <a:rPr sz="2500" b="1" dirty="0">
                <a:solidFill>
                  <a:srgbClr val="000000"/>
                </a:solidFill>
                <a:latin typeface="Calibri" panose="020F0502020204030204" pitchFamily="34" charset="0"/>
                <a:cs typeface="Calibri" panose="020F0502020204030204" pitchFamily="34" charset="0"/>
              </a:rPr>
              <a:t>on with the full predic</a:t>
            </a:r>
            <a:r>
              <a:rPr lang="en-US" sz="2500" b="1" dirty="0">
                <a:solidFill>
                  <a:srgbClr val="000000"/>
                </a:solidFill>
                <a:latin typeface="Calibri" panose="020F0502020204030204" pitchFamily="34" charset="0"/>
                <a:cs typeface="Calibri" panose="020F0502020204030204" pitchFamily="34" charset="0"/>
              </a:rPr>
              <a:t>ti</a:t>
            </a:r>
            <a:r>
              <a:rPr sz="2500" b="1" dirty="0">
                <a:solidFill>
                  <a:srgbClr val="000000"/>
                </a:solidFill>
                <a:latin typeface="Calibri" panose="020F0502020204030204" pitchFamily="34" charset="0"/>
                <a:cs typeface="Calibri" panose="020F0502020204030204" pitchFamily="34" charset="0"/>
              </a:rPr>
              <a:t>on from NLOJET++ up to 𝓞(</a:t>
            </a:r>
            <a:r>
              <a:rPr lang="en-US" sz="2500" b="1" i="1" dirty="0">
                <a:solidFill>
                  <a:srgbClr val="000000"/>
                </a:solidFill>
                <a:latin typeface="Calibri" panose="020F0502020204030204" pitchFamily="34" charset="0"/>
                <a:cs typeface="Calibri" panose="020F0502020204030204" pitchFamily="34" charset="0"/>
              </a:rPr>
              <a:t>ɑ</a:t>
            </a:r>
            <a:r>
              <a:rPr lang="en-US" sz="2500" b="1" i="1" baseline="-25000" dirty="0">
                <a:solidFill>
                  <a:srgbClr val="000000"/>
                </a:solidFill>
                <a:latin typeface="Calibri" panose="020F0502020204030204" pitchFamily="34" charset="0"/>
                <a:cs typeface="Calibri" panose="020F0502020204030204" pitchFamily="34" charset="0"/>
              </a:rPr>
              <a:t>s</a:t>
            </a:r>
            <a:r>
              <a:rPr lang="en-US" sz="2500" b="1" baseline="30000" dirty="0">
                <a:solidFill>
                  <a:srgbClr val="000000"/>
                </a:solidFill>
                <a:latin typeface="Calibri" panose="020F0502020204030204" pitchFamily="34" charset="0"/>
                <a:cs typeface="Calibri" panose="020F0502020204030204" pitchFamily="34" charset="0"/>
              </a:rPr>
              <a:t>2</a:t>
            </a:r>
            <a:r>
              <a:rPr sz="2500" b="1" dirty="0">
                <a:solidFill>
                  <a:srgbClr val="000000"/>
                </a:solidFill>
                <a:latin typeface="Calibri" panose="020F0502020204030204" pitchFamily="34" charset="0"/>
                <a:cs typeface="Calibri" panose="020F0502020204030204" pitchFamily="34" charset="0"/>
              </a:rPr>
              <a:t>). Good agreement is observed.</a:t>
            </a:r>
          </a:p>
        </p:txBody>
      </p:sp>
      <p:sp>
        <p:nvSpPr>
          <p:cNvPr id="8" name="object 8"/>
          <p:cNvSpPr txBox="1"/>
          <p:nvPr/>
        </p:nvSpPr>
        <p:spPr>
          <a:xfrm>
            <a:off x="4452520" y="1051276"/>
            <a:ext cx="5084550" cy="351378"/>
          </a:xfrm>
          <a:prstGeom prst="rect">
            <a:avLst/>
          </a:prstGeom>
        </p:spPr>
        <p:txBody>
          <a:bodyPr vert="horz" wrap="square" lIns="0" tIns="12700" rIns="0" bIns="0" rtlCol="0">
            <a:spAutoFit/>
          </a:bodyPr>
          <a:lstStyle/>
          <a:p>
            <a:pPr marL="12700">
              <a:lnSpc>
                <a:spcPct val="100000"/>
              </a:lnSpc>
              <a:spcBef>
                <a:spcPts val="100"/>
              </a:spcBef>
            </a:pPr>
            <a:r>
              <a:rPr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Fang, Gao, Li, DYS work in progress</a:t>
            </a:r>
          </a:p>
        </p:txBody>
      </p:sp>
      <p:grpSp>
        <p:nvGrpSpPr>
          <p:cNvPr id="9" name="object 9"/>
          <p:cNvGrpSpPr/>
          <p:nvPr/>
        </p:nvGrpSpPr>
        <p:grpSpPr>
          <a:xfrm>
            <a:off x="991416" y="5794610"/>
            <a:ext cx="4890770" cy="3017520"/>
            <a:chOff x="991416" y="5794610"/>
            <a:chExt cx="4890770" cy="3017520"/>
          </a:xfrm>
        </p:grpSpPr>
        <p:sp>
          <p:nvSpPr>
            <p:cNvPr id="10" name="object 10"/>
            <p:cNvSpPr/>
            <p:nvPr/>
          </p:nvSpPr>
          <p:spPr>
            <a:xfrm>
              <a:off x="1165826" y="8386966"/>
              <a:ext cx="4704080" cy="0"/>
            </a:xfrm>
            <a:custGeom>
              <a:avLst/>
              <a:gdLst/>
              <a:ahLst/>
              <a:cxnLst/>
              <a:rect l="l" t="t" r="r" b="b"/>
              <a:pathLst>
                <a:path w="4704080">
                  <a:moveTo>
                    <a:pt x="0" y="0"/>
                  </a:moveTo>
                  <a:lnTo>
                    <a:pt x="4703764" y="0"/>
                  </a:lnTo>
                </a:path>
              </a:pathLst>
            </a:custGeom>
            <a:ln w="24689">
              <a:solidFill>
                <a:srgbClr val="FF0000"/>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991416" y="5794610"/>
              <a:ext cx="3858455" cy="2876283"/>
            </a:xfrm>
            <a:prstGeom prst="rect">
              <a:avLst/>
            </a:prstGeom>
          </p:spPr>
        </p:pic>
        <p:sp>
          <p:nvSpPr>
            <p:cNvPr id="12" name="object 12"/>
            <p:cNvSpPr/>
            <p:nvPr/>
          </p:nvSpPr>
          <p:spPr>
            <a:xfrm>
              <a:off x="1010297" y="5806955"/>
              <a:ext cx="4859655" cy="3003550"/>
            </a:xfrm>
            <a:custGeom>
              <a:avLst/>
              <a:gdLst/>
              <a:ahLst/>
              <a:cxnLst/>
              <a:rect l="l" t="t" r="r" b="b"/>
              <a:pathLst>
                <a:path w="4859655" h="3003550">
                  <a:moveTo>
                    <a:pt x="4859293" y="3003202"/>
                  </a:moveTo>
                  <a:lnTo>
                    <a:pt x="0" y="3003202"/>
                  </a:lnTo>
                </a:path>
                <a:path w="4859655" h="3003550">
                  <a:moveTo>
                    <a:pt x="0" y="3003202"/>
                  </a:moveTo>
                  <a:lnTo>
                    <a:pt x="0" y="0"/>
                  </a:lnTo>
                </a:path>
                <a:path w="4859655" h="3003550">
                  <a:moveTo>
                    <a:pt x="0" y="0"/>
                  </a:moveTo>
                  <a:lnTo>
                    <a:pt x="4859293" y="0"/>
                  </a:lnTo>
                </a:path>
                <a:path w="4859655" h="3003550">
                  <a:moveTo>
                    <a:pt x="4859293" y="0"/>
                  </a:moveTo>
                  <a:lnTo>
                    <a:pt x="4859293" y="3003202"/>
                  </a:lnTo>
                </a:path>
              </a:pathLst>
            </a:custGeom>
            <a:ln w="3175">
              <a:solidFill>
                <a:srgbClr val="000000"/>
              </a:solidFill>
            </a:ln>
          </p:spPr>
          <p:txBody>
            <a:bodyPr wrap="square" lIns="0" tIns="0" rIns="0" bIns="0" rtlCol="0"/>
            <a:lstStyle/>
            <a:p>
              <a:endParaRPr/>
            </a:p>
          </p:txBody>
        </p:sp>
        <p:sp>
          <p:nvSpPr>
            <p:cNvPr id="13" name="object 13"/>
            <p:cNvSpPr/>
            <p:nvPr/>
          </p:nvSpPr>
          <p:spPr>
            <a:xfrm>
              <a:off x="1010297" y="8752484"/>
              <a:ext cx="194945" cy="57785"/>
            </a:xfrm>
            <a:custGeom>
              <a:avLst/>
              <a:gdLst/>
              <a:ahLst/>
              <a:cxnLst/>
              <a:rect l="l" t="t" r="r" b="b"/>
              <a:pathLst>
                <a:path w="194944" h="57784">
                  <a:moveTo>
                    <a:pt x="0" y="57672"/>
                  </a:moveTo>
                  <a:lnTo>
                    <a:pt x="0" y="23103"/>
                  </a:lnTo>
                </a:path>
                <a:path w="194944" h="57784">
                  <a:moveTo>
                    <a:pt x="194385" y="57672"/>
                  </a:moveTo>
                  <a:lnTo>
                    <a:pt x="194385" y="0"/>
                  </a:lnTo>
                </a:path>
              </a:pathLst>
            </a:custGeom>
            <a:ln w="3175">
              <a:solidFill>
                <a:srgbClr val="000000"/>
              </a:solidFill>
            </a:ln>
          </p:spPr>
          <p:txBody>
            <a:bodyPr wrap="square" lIns="0" tIns="0" rIns="0" bIns="0" rtlCol="0"/>
            <a:lstStyle/>
            <a:p>
              <a:endParaRPr/>
            </a:p>
          </p:txBody>
        </p:sp>
      </p:grpSp>
      <p:sp>
        <p:nvSpPr>
          <p:cNvPr id="14" name="object 14"/>
          <p:cNvSpPr txBox="1"/>
          <p:nvPr/>
        </p:nvSpPr>
        <p:spPr>
          <a:xfrm>
            <a:off x="1044749" y="8797461"/>
            <a:ext cx="320040" cy="247650"/>
          </a:xfrm>
          <a:prstGeom prst="rect">
            <a:avLst/>
          </a:prstGeom>
        </p:spPr>
        <p:txBody>
          <a:bodyPr vert="horz" wrap="square" lIns="0" tIns="13335" rIns="0" bIns="0" rtlCol="0">
            <a:spAutoFit/>
          </a:bodyPr>
          <a:lstStyle/>
          <a:p>
            <a:pPr marL="12700">
              <a:lnSpc>
                <a:spcPct val="100000"/>
              </a:lnSpc>
              <a:spcBef>
                <a:spcPts val="105"/>
              </a:spcBef>
            </a:pPr>
            <a:r>
              <a:rPr sz="1300" spc="420" dirty="0">
                <a:latin typeface="Arial"/>
                <a:cs typeface="Arial"/>
              </a:rPr>
              <a:t>-</a:t>
            </a:r>
            <a:r>
              <a:rPr sz="1450" spc="-25" dirty="0">
                <a:latin typeface="Times New Roman"/>
                <a:cs typeface="Times New Roman"/>
              </a:rPr>
              <a:t>12</a:t>
            </a:r>
            <a:endParaRPr sz="1450">
              <a:latin typeface="Times New Roman"/>
              <a:cs typeface="Times New Roman"/>
            </a:endParaRPr>
          </a:p>
        </p:txBody>
      </p:sp>
      <p:sp>
        <p:nvSpPr>
          <p:cNvPr id="15" name="object 15"/>
          <p:cNvSpPr/>
          <p:nvPr/>
        </p:nvSpPr>
        <p:spPr>
          <a:xfrm>
            <a:off x="1399068" y="8752484"/>
            <a:ext cx="583565" cy="57785"/>
          </a:xfrm>
          <a:custGeom>
            <a:avLst/>
            <a:gdLst/>
            <a:ahLst/>
            <a:cxnLst/>
            <a:rect l="l" t="t" r="r" b="b"/>
            <a:pathLst>
              <a:path w="583564" h="57784">
                <a:moveTo>
                  <a:pt x="0" y="57672"/>
                </a:moveTo>
                <a:lnTo>
                  <a:pt x="0" y="23103"/>
                </a:lnTo>
              </a:path>
              <a:path w="583564" h="57784">
                <a:moveTo>
                  <a:pt x="194406" y="57672"/>
                </a:moveTo>
                <a:lnTo>
                  <a:pt x="194406" y="23103"/>
                </a:lnTo>
              </a:path>
              <a:path w="583564" h="57784">
                <a:moveTo>
                  <a:pt x="388706" y="57672"/>
                </a:moveTo>
                <a:lnTo>
                  <a:pt x="388706" y="23103"/>
                </a:lnTo>
              </a:path>
              <a:path w="583564" h="57784">
                <a:moveTo>
                  <a:pt x="583092" y="57672"/>
                </a:moveTo>
                <a:lnTo>
                  <a:pt x="583092" y="0"/>
                </a:lnTo>
              </a:path>
            </a:pathLst>
          </a:custGeom>
          <a:ln w="3175">
            <a:solidFill>
              <a:srgbClr val="000000"/>
            </a:solidFill>
          </a:ln>
        </p:spPr>
        <p:txBody>
          <a:bodyPr wrap="square" lIns="0" tIns="0" rIns="0" bIns="0" rtlCol="0"/>
          <a:lstStyle/>
          <a:p>
            <a:endParaRPr/>
          </a:p>
        </p:txBody>
      </p:sp>
      <p:sp>
        <p:nvSpPr>
          <p:cNvPr id="16" name="object 16"/>
          <p:cNvSpPr txBox="1"/>
          <p:nvPr/>
        </p:nvSpPr>
        <p:spPr>
          <a:xfrm>
            <a:off x="1822236" y="8797461"/>
            <a:ext cx="320040" cy="247650"/>
          </a:xfrm>
          <a:prstGeom prst="rect">
            <a:avLst/>
          </a:prstGeom>
        </p:spPr>
        <p:txBody>
          <a:bodyPr vert="horz" wrap="square" lIns="0" tIns="13335" rIns="0" bIns="0" rtlCol="0">
            <a:spAutoFit/>
          </a:bodyPr>
          <a:lstStyle/>
          <a:p>
            <a:pPr marL="12700">
              <a:lnSpc>
                <a:spcPct val="100000"/>
              </a:lnSpc>
              <a:spcBef>
                <a:spcPts val="105"/>
              </a:spcBef>
            </a:pPr>
            <a:r>
              <a:rPr sz="1300" spc="420" dirty="0">
                <a:latin typeface="Arial"/>
                <a:cs typeface="Arial"/>
              </a:rPr>
              <a:t>-</a:t>
            </a:r>
            <a:r>
              <a:rPr sz="1450" spc="-25" dirty="0">
                <a:latin typeface="Times New Roman"/>
                <a:cs typeface="Times New Roman"/>
              </a:rPr>
              <a:t>10</a:t>
            </a:r>
            <a:endParaRPr sz="1450">
              <a:latin typeface="Times New Roman"/>
              <a:cs typeface="Times New Roman"/>
            </a:endParaRPr>
          </a:p>
        </p:txBody>
      </p:sp>
      <p:sp>
        <p:nvSpPr>
          <p:cNvPr id="17" name="object 17"/>
          <p:cNvSpPr/>
          <p:nvPr/>
        </p:nvSpPr>
        <p:spPr>
          <a:xfrm>
            <a:off x="2176567" y="8752484"/>
            <a:ext cx="583565" cy="57785"/>
          </a:xfrm>
          <a:custGeom>
            <a:avLst/>
            <a:gdLst/>
            <a:ahLst/>
            <a:cxnLst/>
            <a:rect l="l" t="t" r="r" b="b"/>
            <a:pathLst>
              <a:path w="583564" h="57784">
                <a:moveTo>
                  <a:pt x="0" y="57672"/>
                </a:moveTo>
                <a:lnTo>
                  <a:pt x="0" y="23103"/>
                </a:lnTo>
              </a:path>
              <a:path w="583564" h="57784">
                <a:moveTo>
                  <a:pt x="194385" y="57672"/>
                </a:moveTo>
                <a:lnTo>
                  <a:pt x="194385" y="23103"/>
                </a:lnTo>
              </a:path>
              <a:path w="583564" h="57784">
                <a:moveTo>
                  <a:pt x="388685" y="57672"/>
                </a:moveTo>
                <a:lnTo>
                  <a:pt x="388685" y="23103"/>
                </a:lnTo>
              </a:path>
              <a:path w="583564" h="57784">
                <a:moveTo>
                  <a:pt x="583092" y="57672"/>
                </a:moveTo>
                <a:lnTo>
                  <a:pt x="583092" y="0"/>
                </a:lnTo>
              </a:path>
            </a:pathLst>
          </a:custGeom>
          <a:ln w="3175">
            <a:solidFill>
              <a:srgbClr val="000000"/>
            </a:solidFill>
          </a:ln>
        </p:spPr>
        <p:txBody>
          <a:bodyPr wrap="square" lIns="0" tIns="0" rIns="0" bIns="0" rtlCol="0"/>
          <a:lstStyle/>
          <a:p>
            <a:endParaRPr/>
          </a:p>
        </p:txBody>
      </p:sp>
      <p:sp>
        <p:nvSpPr>
          <p:cNvPr id="18" name="object 18"/>
          <p:cNvSpPr txBox="1"/>
          <p:nvPr/>
        </p:nvSpPr>
        <p:spPr>
          <a:xfrm>
            <a:off x="2646016" y="8797461"/>
            <a:ext cx="227329" cy="247650"/>
          </a:xfrm>
          <a:prstGeom prst="rect">
            <a:avLst/>
          </a:prstGeom>
        </p:spPr>
        <p:txBody>
          <a:bodyPr vert="horz" wrap="square" lIns="0" tIns="13335" rIns="0" bIns="0" rtlCol="0">
            <a:spAutoFit/>
          </a:bodyPr>
          <a:lstStyle/>
          <a:p>
            <a:pPr marL="12700">
              <a:lnSpc>
                <a:spcPct val="100000"/>
              </a:lnSpc>
              <a:spcBef>
                <a:spcPts val="105"/>
              </a:spcBef>
            </a:pPr>
            <a:r>
              <a:rPr sz="1300" spc="420" dirty="0">
                <a:latin typeface="Arial"/>
                <a:cs typeface="Arial"/>
              </a:rPr>
              <a:t>-</a:t>
            </a:r>
            <a:r>
              <a:rPr sz="1450" spc="-50" dirty="0">
                <a:latin typeface="Arial"/>
                <a:cs typeface="Arial"/>
              </a:rPr>
              <a:t>8</a:t>
            </a:r>
            <a:endParaRPr sz="1450">
              <a:latin typeface="Arial"/>
              <a:cs typeface="Arial"/>
            </a:endParaRPr>
          </a:p>
        </p:txBody>
      </p:sp>
      <p:sp>
        <p:nvSpPr>
          <p:cNvPr id="19" name="object 19"/>
          <p:cNvSpPr/>
          <p:nvPr/>
        </p:nvSpPr>
        <p:spPr>
          <a:xfrm>
            <a:off x="2954044" y="8752484"/>
            <a:ext cx="583565" cy="57785"/>
          </a:xfrm>
          <a:custGeom>
            <a:avLst/>
            <a:gdLst/>
            <a:ahLst/>
            <a:cxnLst/>
            <a:rect l="l" t="t" r="r" b="b"/>
            <a:pathLst>
              <a:path w="583564" h="57784">
                <a:moveTo>
                  <a:pt x="0" y="57672"/>
                </a:moveTo>
                <a:lnTo>
                  <a:pt x="0" y="23103"/>
                </a:lnTo>
              </a:path>
              <a:path w="583564" h="57784">
                <a:moveTo>
                  <a:pt x="194385" y="57672"/>
                </a:moveTo>
                <a:lnTo>
                  <a:pt x="194385" y="23103"/>
                </a:lnTo>
              </a:path>
              <a:path w="583564" h="57784">
                <a:moveTo>
                  <a:pt x="388706" y="57672"/>
                </a:moveTo>
                <a:lnTo>
                  <a:pt x="388706" y="23103"/>
                </a:lnTo>
              </a:path>
              <a:path w="583564" h="57784">
                <a:moveTo>
                  <a:pt x="583092" y="57672"/>
                </a:moveTo>
                <a:lnTo>
                  <a:pt x="583092" y="0"/>
                </a:lnTo>
              </a:path>
            </a:pathLst>
          </a:custGeom>
          <a:ln w="3175">
            <a:solidFill>
              <a:srgbClr val="000000"/>
            </a:solidFill>
          </a:ln>
        </p:spPr>
        <p:txBody>
          <a:bodyPr wrap="square" lIns="0" tIns="0" rIns="0" bIns="0" rtlCol="0"/>
          <a:lstStyle/>
          <a:p>
            <a:endParaRPr/>
          </a:p>
        </p:txBody>
      </p:sp>
      <p:sp>
        <p:nvSpPr>
          <p:cNvPr id="20" name="object 20"/>
          <p:cNvSpPr txBox="1"/>
          <p:nvPr/>
        </p:nvSpPr>
        <p:spPr>
          <a:xfrm>
            <a:off x="3423502" y="8797461"/>
            <a:ext cx="227329" cy="247650"/>
          </a:xfrm>
          <a:prstGeom prst="rect">
            <a:avLst/>
          </a:prstGeom>
        </p:spPr>
        <p:txBody>
          <a:bodyPr vert="horz" wrap="square" lIns="0" tIns="13335" rIns="0" bIns="0" rtlCol="0">
            <a:spAutoFit/>
          </a:bodyPr>
          <a:lstStyle/>
          <a:p>
            <a:pPr marL="12700">
              <a:lnSpc>
                <a:spcPct val="100000"/>
              </a:lnSpc>
              <a:spcBef>
                <a:spcPts val="105"/>
              </a:spcBef>
            </a:pPr>
            <a:r>
              <a:rPr sz="1300" spc="420" dirty="0">
                <a:latin typeface="Arial"/>
                <a:cs typeface="Arial"/>
              </a:rPr>
              <a:t>-</a:t>
            </a:r>
            <a:r>
              <a:rPr sz="1450" spc="-50" dirty="0">
                <a:latin typeface="Arial"/>
                <a:cs typeface="Arial"/>
              </a:rPr>
              <a:t>6</a:t>
            </a:r>
            <a:endParaRPr sz="1450">
              <a:latin typeface="Arial"/>
              <a:cs typeface="Arial"/>
            </a:endParaRPr>
          </a:p>
        </p:txBody>
      </p:sp>
      <p:sp>
        <p:nvSpPr>
          <p:cNvPr id="21" name="object 21"/>
          <p:cNvSpPr/>
          <p:nvPr/>
        </p:nvSpPr>
        <p:spPr>
          <a:xfrm>
            <a:off x="3731522" y="8752484"/>
            <a:ext cx="583565" cy="57785"/>
          </a:xfrm>
          <a:custGeom>
            <a:avLst/>
            <a:gdLst/>
            <a:ahLst/>
            <a:cxnLst/>
            <a:rect l="l" t="t" r="r" b="b"/>
            <a:pathLst>
              <a:path w="583564" h="57784">
                <a:moveTo>
                  <a:pt x="0" y="57672"/>
                </a:moveTo>
                <a:lnTo>
                  <a:pt x="0" y="23103"/>
                </a:lnTo>
              </a:path>
              <a:path w="583564" h="57784">
                <a:moveTo>
                  <a:pt x="194406" y="57672"/>
                </a:moveTo>
                <a:lnTo>
                  <a:pt x="194406" y="23103"/>
                </a:lnTo>
              </a:path>
              <a:path w="583564" h="57784">
                <a:moveTo>
                  <a:pt x="388706" y="57672"/>
                </a:moveTo>
                <a:lnTo>
                  <a:pt x="388706" y="23103"/>
                </a:lnTo>
              </a:path>
              <a:path w="583564" h="57784">
                <a:moveTo>
                  <a:pt x="583092" y="57672"/>
                </a:moveTo>
                <a:lnTo>
                  <a:pt x="583092" y="0"/>
                </a:lnTo>
              </a:path>
            </a:pathLst>
          </a:custGeom>
          <a:ln w="3175">
            <a:solidFill>
              <a:srgbClr val="000000"/>
            </a:solidFill>
          </a:ln>
        </p:spPr>
        <p:txBody>
          <a:bodyPr wrap="square" lIns="0" tIns="0" rIns="0" bIns="0" rtlCol="0"/>
          <a:lstStyle/>
          <a:p>
            <a:endParaRPr/>
          </a:p>
        </p:txBody>
      </p:sp>
      <p:sp>
        <p:nvSpPr>
          <p:cNvPr id="22" name="object 22"/>
          <p:cNvSpPr txBox="1"/>
          <p:nvPr/>
        </p:nvSpPr>
        <p:spPr>
          <a:xfrm>
            <a:off x="4200988" y="8797461"/>
            <a:ext cx="227329" cy="247650"/>
          </a:xfrm>
          <a:prstGeom prst="rect">
            <a:avLst/>
          </a:prstGeom>
        </p:spPr>
        <p:txBody>
          <a:bodyPr vert="horz" wrap="square" lIns="0" tIns="13335" rIns="0" bIns="0" rtlCol="0">
            <a:spAutoFit/>
          </a:bodyPr>
          <a:lstStyle/>
          <a:p>
            <a:pPr marL="12700">
              <a:lnSpc>
                <a:spcPct val="100000"/>
              </a:lnSpc>
              <a:spcBef>
                <a:spcPts val="105"/>
              </a:spcBef>
            </a:pPr>
            <a:r>
              <a:rPr sz="1300" spc="420" dirty="0">
                <a:latin typeface="Arial"/>
                <a:cs typeface="Arial"/>
              </a:rPr>
              <a:t>-</a:t>
            </a:r>
            <a:r>
              <a:rPr sz="1450" spc="-50" dirty="0">
                <a:latin typeface="Arial"/>
                <a:cs typeface="Arial"/>
              </a:rPr>
              <a:t>4</a:t>
            </a:r>
            <a:endParaRPr sz="1450">
              <a:latin typeface="Arial"/>
              <a:cs typeface="Arial"/>
            </a:endParaRPr>
          </a:p>
        </p:txBody>
      </p:sp>
      <p:sp>
        <p:nvSpPr>
          <p:cNvPr id="23" name="object 23"/>
          <p:cNvSpPr/>
          <p:nvPr/>
        </p:nvSpPr>
        <p:spPr>
          <a:xfrm>
            <a:off x="4509021" y="8752484"/>
            <a:ext cx="583565" cy="57785"/>
          </a:xfrm>
          <a:custGeom>
            <a:avLst/>
            <a:gdLst/>
            <a:ahLst/>
            <a:cxnLst/>
            <a:rect l="l" t="t" r="r" b="b"/>
            <a:pathLst>
              <a:path w="583564" h="57784">
                <a:moveTo>
                  <a:pt x="0" y="57672"/>
                </a:moveTo>
                <a:lnTo>
                  <a:pt x="0" y="23103"/>
                </a:lnTo>
              </a:path>
              <a:path w="583564" h="57784">
                <a:moveTo>
                  <a:pt x="194385" y="57672"/>
                </a:moveTo>
                <a:lnTo>
                  <a:pt x="194385" y="23103"/>
                </a:lnTo>
              </a:path>
              <a:path w="583564" h="57784">
                <a:moveTo>
                  <a:pt x="388685" y="57672"/>
                </a:moveTo>
                <a:lnTo>
                  <a:pt x="388685" y="23103"/>
                </a:lnTo>
              </a:path>
              <a:path w="583564" h="57784">
                <a:moveTo>
                  <a:pt x="583092" y="57672"/>
                </a:moveTo>
                <a:lnTo>
                  <a:pt x="583092" y="0"/>
                </a:lnTo>
              </a:path>
            </a:pathLst>
          </a:custGeom>
          <a:ln w="3175">
            <a:solidFill>
              <a:srgbClr val="000000"/>
            </a:solidFill>
          </a:ln>
        </p:spPr>
        <p:txBody>
          <a:bodyPr wrap="square" lIns="0" tIns="0" rIns="0" bIns="0" rtlCol="0"/>
          <a:lstStyle/>
          <a:p>
            <a:endParaRPr/>
          </a:p>
        </p:txBody>
      </p:sp>
      <p:sp>
        <p:nvSpPr>
          <p:cNvPr id="24" name="object 24"/>
          <p:cNvSpPr txBox="1"/>
          <p:nvPr/>
        </p:nvSpPr>
        <p:spPr>
          <a:xfrm>
            <a:off x="4978474" y="8797461"/>
            <a:ext cx="227329" cy="247650"/>
          </a:xfrm>
          <a:prstGeom prst="rect">
            <a:avLst/>
          </a:prstGeom>
        </p:spPr>
        <p:txBody>
          <a:bodyPr vert="horz" wrap="square" lIns="0" tIns="13335" rIns="0" bIns="0" rtlCol="0">
            <a:spAutoFit/>
          </a:bodyPr>
          <a:lstStyle/>
          <a:p>
            <a:pPr marL="12700">
              <a:lnSpc>
                <a:spcPct val="100000"/>
              </a:lnSpc>
              <a:spcBef>
                <a:spcPts val="105"/>
              </a:spcBef>
            </a:pPr>
            <a:r>
              <a:rPr sz="1300" spc="420" dirty="0">
                <a:latin typeface="Arial"/>
                <a:cs typeface="Arial"/>
              </a:rPr>
              <a:t>-</a:t>
            </a:r>
            <a:r>
              <a:rPr sz="1450" spc="-50" dirty="0">
                <a:latin typeface="Arial"/>
                <a:cs typeface="Arial"/>
              </a:rPr>
              <a:t>2</a:t>
            </a:r>
            <a:endParaRPr sz="1450">
              <a:latin typeface="Arial"/>
              <a:cs typeface="Arial"/>
            </a:endParaRPr>
          </a:p>
        </p:txBody>
      </p:sp>
      <p:sp>
        <p:nvSpPr>
          <p:cNvPr id="25" name="object 25"/>
          <p:cNvSpPr/>
          <p:nvPr/>
        </p:nvSpPr>
        <p:spPr>
          <a:xfrm>
            <a:off x="5286499" y="8752484"/>
            <a:ext cx="583565" cy="57785"/>
          </a:xfrm>
          <a:custGeom>
            <a:avLst/>
            <a:gdLst/>
            <a:ahLst/>
            <a:cxnLst/>
            <a:rect l="l" t="t" r="r" b="b"/>
            <a:pathLst>
              <a:path w="583564" h="57784">
                <a:moveTo>
                  <a:pt x="0" y="57672"/>
                </a:moveTo>
                <a:lnTo>
                  <a:pt x="0" y="23103"/>
                </a:lnTo>
              </a:path>
              <a:path w="583564" h="57784">
                <a:moveTo>
                  <a:pt x="194385" y="57672"/>
                </a:moveTo>
                <a:lnTo>
                  <a:pt x="194385" y="23103"/>
                </a:lnTo>
              </a:path>
              <a:path w="583564" h="57784">
                <a:moveTo>
                  <a:pt x="388706" y="57672"/>
                </a:moveTo>
                <a:lnTo>
                  <a:pt x="388706" y="23103"/>
                </a:lnTo>
              </a:path>
              <a:path w="583564" h="57784">
                <a:moveTo>
                  <a:pt x="583092" y="57672"/>
                </a:moveTo>
                <a:lnTo>
                  <a:pt x="583092" y="0"/>
                </a:lnTo>
              </a:path>
            </a:pathLst>
          </a:custGeom>
          <a:ln w="3175">
            <a:solidFill>
              <a:srgbClr val="000000"/>
            </a:solidFill>
          </a:ln>
        </p:spPr>
        <p:txBody>
          <a:bodyPr wrap="square" lIns="0" tIns="0" rIns="0" bIns="0" rtlCol="0"/>
          <a:lstStyle/>
          <a:p>
            <a:endParaRPr/>
          </a:p>
        </p:txBody>
      </p:sp>
      <p:sp>
        <p:nvSpPr>
          <p:cNvPr id="26" name="object 26"/>
          <p:cNvSpPr txBox="1"/>
          <p:nvPr/>
        </p:nvSpPr>
        <p:spPr>
          <a:xfrm>
            <a:off x="5810620" y="8797461"/>
            <a:ext cx="118110" cy="247650"/>
          </a:xfrm>
          <a:prstGeom prst="rect">
            <a:avLst/>
          </a:prstGeom>
        </p:spPr>
        <p:txBody>
          <a:bodyPr vert="horz" wrap="square" lIns="0" tIns="13335" rIns="0" bIns="0" rtlCol="0">
            <a:spAutoFit/>
          </a:bodyPr>
          <a:lstStyle/>
          <a:p>
            <a:pPr marL="12700">
              <a:lnSpc>
                <a:spcPct val="100000"/>
              </a:lnSpc>
              <a:spcBef>
                <a:spcPts val="105"/>
              </a:spcBef>
            </a:pPr>
            <a:r>
              <a:rPr sz="1450" spc="-50" dirty="0">
                <a:latin typeface="Times New Roman"/>
                <a:cs typeface="Times New Roman"/>
              </a:rPr>
              <a:t>0</a:t>
            </a:r>
            <a:endParaRPr sz="1450">
              <a:latin typeface="Times New Roman"/>
              <a:cs typeface="Times New Roman"/>
            </a:endParaRPr>
          </a:p>
        </p:txBody>
      </p:sp>
      <p:sp>
        <p:nvSpPr>
          <p:cNvPr id="27" name="object 27"/>
          <p:cNvSpPr/>
          <p:nvPr/>
        </p:nvSpPr>
        <p:spPr>
          <a:xfrm>
            <a:off x="1010297" y="5806954"/>
            <a:ext cx="4859655" cy="3003550"/>
          </a:xfrm>
          <a:custGeom>
            <a:avLst/>
            <a:gdLst/>
            <a:ahLst/>
            <a:cxnLst/>
            <a:rect l="l" t="t" r="r" b="b"/>
            <a:pathLst>
              <a:path w="4859655" h="3003550">
                <a:moveTo>
                  <a:pt x="0" y="3003202"/>
                </a:moveTo>
                <a:lnTo>
                  <a:pt x="57672" y="3003202"/>
                </a:lnTo>
              </a:path>
              <a:path w="4859655" h="3003550">
                <a:moveTo>
                  <a:pt x="0" y="2853008"/>
                </a:moveTo>
                <a:lnTo>
                  <a:pt x="34569" y="2853008"/>
                </a:lnTo>
              </a:path>
              <a:path w="4859655" h="3003550">
                <a:moveTo>
                  <a:pt x="0" y="2702922"/>
                </a:moveTo>
                <a:lnTo>
                  <a:pt x="34569" y="2702922"/>
                </a:lnTo>
              </a:path>
              <a:path w="4859655" h="3003550">
                <a:moveTo>
                  <a:pt x="0" y="2552729"/>
                </a:moveTo>
                <a:lnTo>
                  <a:pt x="34569" y="2552729"/>
                </a:lnTo>
              </a:path>
              <a:path w="4859655" h="3003550">
                <a:moveTo>
                  <a:pt x="0" y="2402535"/>
                </a:moveTo>
                <a:lnTo>
                  <a:pt x="34569" y="2402535"/>
                </a:lnTo>
              </a:path>
              <a:path w="4859655" h="3003550">
                <a:moveTo>
                  <a:pt x="0" y="2252428"/>
                </a:moveTo>
                <a:lnTo>
                  <a:pt x="57672" y="2252428"/>
                </a:lnTo>
              </a:path>
              <a:path w="4859655" h="3003550">
                <a:moveTo>
                  <a:pt x="0" y="2102234"/>
                </a:moveTo>
                <a:lnTo>
                  <a:pt x="34569" y="2102234"/>
                </a:lnTo>
              </a:path>
              <a:path w="4859655" h="3003550">
                <a:moveTo>
                  <a:pt x="0" y="1952041"/>
                </a:moveTo>
                <a:lnTo>
                  <a:pt x="34569" y="1952041"/>
                </a:lnTo>
              </a:path>
              <a:path w="4859655" h="3003550">
                <a:moveTo>
                  <a:pt x="0" y="1801934"/>
                </a:moveTo>
                <a:lnTo>
                  <a:pt x="34569" y="1801934"/>
                </a:lnTo>
              </a:path>
              <a:path w="4859655" h="3003550">
                <a:moveTo>
                  <a:pt x="0" y="1651762"/>
                </a:moveTo>
                <a:lnTo>
                  <a:pt x="34569" y="1651762"/>
                </a:lnTo>
              </a:path>
              <a:path w="4859655" h="3003550">
                <a:moveTo>
                  <a:pt x="0" y="1501568"/>
                </a:moveTo>
                <a:lnTo>
                  <a:pt x="57672" y="1501568"/>
                </a:lnTo>
              </a:path>
              <a:path w="4859655" h="3003550">
                <a:moveTo>
                  <a:pt x="0" y="1351461"/>
                </a:moveTo>
                <a:lnTo>
                  <a:pt x="34569" y="1351461"/>
                </a:lnTo>
              </a:path>
              <a:path w="4859655" h="3003550">
                <a:moveTo>
                  <a:pt x="0" y="1201267"/>
                </a:moveTo>
                <a:lnTo>
                  <a:pt x="34569" y="1201267"/>
                </a:lnTo>
              </a:path>
              <a:path w="4859655" h="3003550">
                <a:moveTo>
                  <a:pt x="0" y="1051074"/>
                </a:moveTo>
                <a:lnTo>
                  <a:pt x="34569" y="1051074"/>
                </a:lnTo>
              </a:path>
              <a:path w="4859655" h="3003550">
                <a:moveTo>
                  <a:pt x="0" y="900967"/>
                </a:moveTo>
                <a:lnTo>
                  <a:pt x="34569" y="900967"/>
                </a:lnTo>
              </a:path>
              <a:path w="4859655" h="3003550">
                <a:moveTo>
                  <a:pt x="0" y="750795"/>
                </a:moveTo>
                <a:lnTo>
                  <a:pt x="57672" y="750795"/>
                </a:lnTo>
              </a:path>
              <a:path w="4859655" h="3003550">
                <a:moveTo>
                  <a:pt x="0" y="600687"/>
                </a:moveTo>
                <a:lnTo>
                  <a:pt x="34569" y="600687"/>
                </a:lnTo>
              </a:path>
              <a:path w="4859655" h="3003550">
                <a:moveTo>
                  <a:pt x="0" y="450494"/>
                </a:moveTo>
                <a:lnTo>
                  <a:pt x="34569" y="450494"/>
                </a:lnTo>
              </a:path>
              <a:path w="4859655" h="3003550">
                <a:moveTo>
                  <a:pt x="0" y="300300"/>
                </a:moveTo>
                <a:lnTo>
                  <a:pt x="34569" y="300300"/>
                </a:lnTo>
              </a:path>
              <a:path w="4859655" h="3003550">
                <a:moveTo>
                  <a:pt x="0" y="150193"/>
                </a:moveTo>
                <a:lnTo>
                  <a:pt x="34569" y="150193"/>
                </a:lnTo>
              </a:path>
              <a:path w="4859655" h="3003550">
                <a:moveTo>
                  <a:pt x="0" y="0"/>
                </a:moveTo>
                <a:lnTo>
                  <a:pt x="57672" y="0"/>
                </a:lnTo>
              </a:path>
              <a:path w="4859655" h="3003550">
                <a:moveTo>
                  <a:pt x="0" y="0"/>
                </a:moveTo>
                <a:lnTo>
                  <a:pt x="0" y="34590"/>
                </a:lnTo>
              </a:path>
              <a:path w="4859655" h="3003550">
                <a:moveTo>
                  <a:pt x="194385" y="0"/>
                </a:moveTo>
                <a:lnTo>
                  <a:pt x="194385" y="57608"/>
                </a:lnTo>
              </a:path>
              <a:path w="4859655" h="3003550">
                <a:moveTo>
                  <a:pt x="388770" y="0"/>
                </a:moveTo>
                <a:lnTo>
                  <a:pt x="388770" y="34590"/>
                </a:lnTo>
              </a:path>
              <a:path w="4859655" h="3003550">
                <a:moveTo>
                  <a:pt x="583177" y="0"/>
                </a:moveTo>
                <a:lnTo>
                  <a:pt x="583177" y="34590"/>
                </a:lnTo>
              </a:path>
              <a:path w="4859655" h="3003550">
                <a:moveTo>
                  <a:pt x="777477" y="0"/>
                </a:moveTo>
                <a:lnTo>
                  <a:pt x="777477" y="34590"/>
                </a:lnTo>
              </a:path>
              <a:path w="4859655" h="3003550">
                <a:moveTo>
                  <a:pt x="971863" y="0"/>
                </a:moveTo>
                <a:lnTo>
                  <a:pt x="971863" y="57608"/>
                </a:lnTo>
              </a:path>
              <a:path w="4859655" h="3003550">
                <a:moveTo>
                  <a:pt x="1166269" y="0"/>
                </a:moveTo>
                <a:lnTo>
                  <a:pt x="1166269" y="34590"/>
                </a:lnTo>
              </a:path>
              <a:path w="4859655" h="3003550">
                <a:moveTo>
                  <a:pt x="1360655" y="0"/>
                </a:moveTo>
                <a:lnTo>
                  <a:pt x="1360655" y="34590"/>
                </a:lnTo>
              </a:path>
              <a:path w="4859655" h="3003550">
                <a:moveTo>
                  <a:pt x="1554955" y="0"/>
                </a:moveTo>
                <a:lnTo>
                  <a:pt x="1554955" y="34590"/>
                </a:lnTo>
              </a:path>
              <a:path w="4859655" h="3003550">
                <a:moveTo>
                  <a:pt x="1749362" y="0"/>
                </a:moveTo>
                <a:lnTo>
                  <a:pt x="1749362" y="57608"/>
                </a:lnTo>
              </a:path>
              <a:path w="4859655" h="3003550">
                <a:moveTo>
                  <a:pt x="1943747" y="0"/>
                </a:moveTo>
                <a:lnTo>
                  <a:pt x="1943747" y="34590"/>
                </a:lnTo>
              </a:path>
              <a:path w="4859655" h="3003550">
                <a:moveTo>
                  <a:pt x="2138133" y="0"/>
                </a:moveTo>
                <a:lnTo>
                  <a:pt x="2138133" y="34590"/>
                </a:lnTo>
              </a:path>
              <a:path w="4859655" h="3003550">
                <a:moveTo>
                  <a:pt x="2332454" y="0"/>
                </a:moveTo>
                <a:lnTo>
                  <a:pt x="2332454" y="34590"/>
                </a:lnTo>
              </a:path>
              <a:path w="4859655" h="3003550">
                <a:moveTo>
                  <a:pt x="2526839" y="0"/>
                </a:moveTo>
                <a:lnTo>
                  <a:pt x="2526839" y="57608"/>
                </a:lnTo>
              </a:path>
              <a:path w="4859655" h="3003550">
                <a:moveTo>
                  <a:pt x="2721225" y="0"/>
                </a:moveTo>
                <a:lnTo>
                  <a:pt x="2721225" y="34590"/>
                </a:lnTo>
              </a:path>
              <a:path w="4859655" h="3003550">
                <a:moveTo>
                  <a:pt x="2915632" y="0"/>
                </a:moveTo>
                <a:lnTo>
                  <a:pt x="2915632" y="34590"/>
                </a:lnTo>
              </a:path>
              <a:path w="4859655" h="3003550">
                <a:moveTo>
                  <a:pt x="3109931" y="0"/>
                </a:moveTo>
                <a:lnTo>
                  <a:pt x="3109931" y="34590"/>
                </a:lnTo>
              </a:path>
              <a:path w="4859655" h="3003550">
                <a:moveTo>
                  <a:pt x="3304317" y="0"/>
                </a:moveTo>
                <a:lnTo>
                  <a:pt x="3304317" y="57608"/>
                </a:lnTo>
              </a:path>
              <a:path w="4859655" h="3003550">
                <a:moveTo>
                  <a:pt x="3498724" y="0"/>
                </a:moveTo>
                <a:lnTo>
                  <a:pt x="3498724" y="34590"/>
                </a:lnTo>
              </a:path>
              <a:path w="4859655" h="3003550">
                <a:moveTo>
                  <a:pt x="3693109" y="0"/>
                </a:moveTo>
                <a:lnTo>
                  <a:pt x="3693109" y="34590"/>
                </a:lnTo>
              </a:path>
              <a:path w="4859655" h="3003550">
                <a:moveTo>
                  <a:pt x="3887409" y="0"/>
                </a:moveTo>
                <a:lnTo>
                  <a:pt x="3887409" y="34590"/>
                </a:lnTo>
              </a:path>
              <a:path w="4859655" h="3003550">
                <a:moveTo>
                  <a:pt x="4081816" y="0"/>
                </a:moveTo>
                <a:lnTo>
                  <a:pt x="4081816" y="57608"/>
                </a:lnTo>
              </a:path>
              <a:path w="4859655" h="3003550">
                <a:moveTo>
                  <a:pt x="4276201" y="0"/>
                </a:moveTo>
                <a:lnTo>
                  <a:pt x="4276201" y="34590"/>
                </a:lnTo>
              </a:path>
              <a:path w="4859655" h="3003550">
                <a:moveTo>
                  <a:pt x="4470587" y="0"/>
                </a:moveTo>
                <a:lnTo>
                  <a:pt x="4470587" y="34590"/>
                </a:lnTo>
              </a:path>
              <a:path w="4859655" h="3003550">
                <a:moveTo>
                  <a:pt x="4664908" y="0"/>
                </a:moveTo>
                <a:lnTo>
                  <a:pt x="4664908" y="34590"/>
                </a:lnTo>
              </a:path>
              <a:path w="4859655" h="3003550">
                <a:moveTo>
                  <a:pt x="4859293" y="0"/>
                </a:moveTo>
                <a:lnTo>
                  <a:pt x="4859293" y="57608"/>
                </a:lnTo>
              </a:path>
              <a:path w="4859655" h="3003550">
                <a:moveTo>
                  <a:pt x="4859293" y="3003202"/>
                </a:moveTo>
                <a:lnTo>
                  <a:pt x="4801706" y="3003202"/>
                </a:lnTo>
              </a:path>
              <a:path w="4859655" h="3003550">
                <a:moveTo>
                  <a:pt x="4859293" y="2853008"/>
                </a:moveTo>
                <a:lnTo>
                  <a:pt x="4824724" y="2853008"/>
                </a:lnTo>
              </a:path>
              <a:path w="4859655" h="3003550">
                <a:moveTo>
                  <a:pt x="4859293" y="2702922"/>
                </a:moveTo>
                <a:lnTo>
                  <a:pt x="4824724" y="2702922"/>
                </a:lnTo>
              </a:path>
              <a:path w="4859655" h="3003550">
                <a:moveTo>
                  <a:pt x="4859293" y="2552729"/>
                </a:moveTo>
                <a:lnTo>
                  <a:pt x="4824724" y="2552729"/>
                </a:lnTo>
              </a:path>
              <a:path w="4859655" h="3003550">
                <a:moveTo>
                  <a:pt x="4859293" y="2402535"/>
                </a:moveTo>
                <a:lnTo>
                  <a:pt x="4824724" y="2402535"/>
                </a:lnTo>
              </a:path>
              <a:path w="4859655" h="3003550">
                <a:moveTo>
                  <a:pt x="4859293" y="2252428"/>
                </a:moveTo>
                <a:lnTo>
                  <a:pt x="4801706" y="2252428"/>
                </a:lnTo>
              </a:path>
              <a:path w="4859655" h="3003550">
                <a:moveTo>
                  <a:pt x="4859293" y="2102234"/>
                </a:moveTo>
                <a:lnTo>
                  <a:pt x="4824724" y="2102234"/>
                </a:lnTo>
              </a:path>
              <a:path w="4859655" h="3003550">
                <a:moveTo>
                  <a:pt x="4859293" y="1952041"/>
                </a:moveTo>
                <a:lnTo>
                  <a:pt x="4824724" y="1952041"/>
                </a:lnTo>
              </a:path>
              <a:path w="4859655" h="3003550">
                <a:moveTo>
                  <a:pt x="4859293" y="1801934"/>
                </a:moveTo>
                <a:lnTo>
                  <a:pt x="4824724" y="1801934"/>
                </a:lnTo>
              </a:path>
              <a:path w="4859655" h="3003550">
                <a:moveTo>
                  <a:pt x="4859293" y="1651762"/>
                </a:moveTo>
                <a:lnTo>
                  <a:pt x="4824724" y="1651762"/>
                </a:lnTo>
              </a:path>
              <a:path w="4859655" h="3003550">
                <a:moveTo>
                  <a:pt x="4859293" y="1501568"/>
                </a:moveTo>
                <a:lnTo>
                  <a:pt x="4801706" y="1501568"/>
                </a:lnTo>
              </a:path>
              <a:path w="4859655" h="3003550">
                <a:moveTo>
                  <a:pt x="4859293" y="1351461"/>
                </a:moveTo>
                <a:lnTo>
                  <a:pt x="4824724" y="1351461"/>
                </a:lnTo>
              </a:path>
              <a:path w="4859655" h="3003550">
                <a:moveTo>
                  <a:pt x="4859293" y="1201267"/>
                </a:moveTo>
                <a:lnTo>
                  <a:pt x="4824724" y="1201267"/>
                </a:lnTo>
              </a:path>
              <a:path w="4859655" h="3003550">
                <a:moveTo>
                  <a:pt x="4859293" y="1051074"/>
                </a:moveTo>
                <a:lnTo>
                  <a:pt x="4824724" y="1051074"/>
                </a:lnTo>
              </a:path>
              <a:path w="4859655" h="3003550">
                <a:moveTo>
                  <a:pt x="4859293" y="900967"/>
                </a:moveTo>
                <a:lnTo>
                  <a:pt x="4824724" y="900967"/>
                </a:lnTo>
              </a:path>
              <a:path w="4859655" h="3003550">
                <a:moveTo>
                  <a:pt x="4859293" y="750795"/>
                </a:moveTo>
                <a:lnTo>
                  <a:pt x="4801706" y="750795"/>
                </a:lnTo>
              </a:path>
              <a:path w="4859655" h="3003550">
                <a:moveTo>
                  <a:pt x="4859293" y="600687"/>
                </a:moveTo>
                <a:lnTo>
                  <a:pt x="4824724" y="600687"/>
                </a:lnTo>
              </a:path>
              <a:path w="4859655" h="3003550">
                <a:moveTo>
                  <a:pt x="4859293" y="450494"/>
                </a:moveTo>
                <a:lnTo>
                  <a:pt x="4824724" y="450494"/>
                </a:lnTo>
              </a:path>
              <a:path w="4859655" h="3003550">
                <a:moveTo>
                  <a:pt x="4859293" y="300300"/>
                </a:moveTo>
                <a:lnTo>
                  <a:pt x="4824724" y="300300"/>
                </a:lnTo>
              </a:path>
              <a:path w="4859655" h="3003550">
                <a:moveTo>
                  <a:pt x="4859293" y="150193"/>
                </a:moveTo>
                <a:lnTo>
                  <a:pt x="4824724" y="150193"/>
                </a:lnTo>
              </a:path>
              <a:path w="4859655" h="3003550">
                <a:moveTo>
                  <a:pt x="4859293" y="0"/>
                </a:moveTo>
                <a:lnTo>
                  <a:pt x="4801706" y="0"/>
                </a:lnTo>
              </a:path>
            </a:pathLst>
          </a:custGeom>
          <a:ln w="3175">
            <a:solidFill>
              <a:srgbClr val="000000"/>
            </a:solidFill>
          </a:ln>
        </p:spPr>
        <p:txBody>
          <a:bodyPr wrap="square" lIns="0" tIns="0" rIns="0" bIns="0" rtlCol="0"/>
          <a:lstStyle/>
          <a:p>
            <a:endParaRPr/>
          </a:p>
        </p:txBody>
      </p:sp>
      <p:sp>
        <p:nvSpPr>
          <p:cNvPr id="28" name="object 28"/>
          <p:cNvSpPr txBox="1"/>
          <p:nvPr/>
        </p:nvSpPr>
        <p:spPr>
          <a:xfrm>
            <a:off x="858745" y="8658583"/>
            <a:ext cx="118110" cy="247650"/>
          </a:xfrm>
          <a:prstGeom prst="rect">
            <a:avLst/>
          </a:prstGeom>
        </p:spPr>
        <p:txBody>
          <a:bodyPr vert="horz" wrap="square" lIns="0" tIns="13335" rIns="0" bIns="0" rtlCol="0">
            <a:spAutoFit/>
          </a:bodyPr>
          <a:lstStyle/>
          <a:p>
            <a:pPr marL="12700">
              <a:lnSpc>
                <a:spcPct val="100000"/>
              </a:lnSpc>
              <a:spcBef>
                <a:spcPts val="105"/>
              </a:spcBef>
            </a:pPr>
            <a:r>
              <a:rPr sz="1450" spc="-50" dirty="0">
                <a:latin typeface="Times New Roman"/>
                <a:cs typeface="Times New Roman"/>
              </a:rPr>
              <a:t>0</a:t>
            </a:r>
            <a:endParaRPr sz="1450">
              <a:latin typeface="Times New Roman"/>
              <a:cs typeface="Times New Roman"/>
            </a:endParaRPr>
          </a:p>
        </p:txBody>
      </p:sp>
      <p:sp>
        <p:nvSpPr>
          <p:cNvPr id="29" name="object 29"/>
          <p:cNvSpPr txBox="1"/>
          <p:nvPr/>
        </p:nvSpPr>
        <p:spPr>
          <a:xfrm>
            <a:off x="766160" y="7907782"/>
            <a:ext cx="210820" cy="247650"/>
          </a:xfrm>
          <a:prstGeom prst="rect">
            <a:avLst/>
          </a:prstGeom>
        </p:spPr>
        <p:txBody>
          <a:bodyPr vert="horz" wrap="square" lIns="0" tIns="13335" rIns="0" bIns="0" rtlCol="0">
            <a:spAutoFit/>
          </a:bodyPr>
          <a:lstStyle/>
          <a:p>
            <a:pPr marL="12700">
              <a:lnSpc>
                <a:spcPct val="100000"/>
              </a:lnSpc>
              <a:spcBef>
                <a:spcPts val="105"/>
              </a:spcBef>
            </a:pPr>
            <a:r>
              <a:rPr sz="1450" spc="-25" dirty="0">
                <a:latin typeface="Times New Roman"/>
                <a:cs typeface="Times New Roman"/>
              </a:rPr>
              <a:t>10</a:t>
            </a:r>
            <a:endParaRPr sz="1450">
              <a:latin typeface="Times New Roman"/>
              <a:cs typeface="Times New Roman"/>
            </a:endParaRPr>
          </a:p>
        </p:txBody>
      </p:sp>
      <p:sp>
        <p:nvSpPr>
          <p:cNvPr id="30" name="object 30"/>
          <p:cNvSpPr txBox="1"/>
          <p:nvPr/>
        </p:nvSpPr>
        <p:spPr>
          <a:xfrm>
            <a:off x="766160" y="7156980"/>
            <a:ext cx="210820" cy="247650"/>
          </a:xfrm>
          <a:prstGeom prst="rect">
            <a:avLst/>
          </a:prstGeom>
        </p:spPr>
        <p:txBody>
          <a:bodyPr vert="horz" wrap="square" lIns="0" tIns="13335" rIns="0" bIns="0" rtlCol="0">
            <a:spAutoFit/>
          </a:bodyPr>
          <a:lstStyle/>
          <a:p>
            <a:pPr marL="12700">
              <a:lnSpc>
                <a:spcPct val="100000"/>
              </a:lnSpc>
              <a:spcBef>
                <a:spcPts val="105"/>
              </a:spcBef>
            </a:pPr>
            <a:r>
              <a:rPr sz="1450" spc="-25" dirty="0">
                <a:latin typeface="Times New Roman"/>
                <a:cs typeface="Times New Roman"/>
              </a:rPr>
              <a:t>20</a:t>
            </a:r>
            <a:endParaRPr sz="1450">
              <a:latin typeface="Times New Roman"/>
              <a:cs typeface="Times New Roman"/>
            </a:endParaRPr>
          </a:p>
        </p:txBody>
      </p:sp>
      <p:sp>
        <p:nvSpPr>
          <p:cNvPr id="31" name="object 31"/>
          <p:cNvSpPr txBox="1"/>
          <p:nvPr/>
        </p:nvSpPr>
        <p:spPr>
          <a:xfrm>
            <a:off x="766160" y="6406179"/>
            <a:ext cx="210820" cy="247650"/>
          </a:xfrm>
          <a:prstGeom prst="rect">
            <a:avLst/>
          </a:prstGeom>
        </p:spPr>
        <p:txBody>
          <a:bodyPr vert="horz" wrap="square" lIns="0" tIns="13335" rIns="0" bIns="0" rtlCol="0">
            <a:spAutoFit/>
          </a:bodyPr>
          <a:lstStyle/>
          <a:p>
            <a:pPr marL="12700">
              <a:lnSpc>
                <a:spcPct val="100000"/>
              </a:lnSpc>
              <a:spcBef>
                <a:spcPts val="105"/>
              </a:spcBef>
            </a:pPr>
            <a:r>
              <a:rPr sz="1450" spc="-25" dirty="0">
                <a:latin typeface="Times New Roman"/>
                <a:cs typeface="Times New Roman"/>
              </a:rPr>
              <a:t>30</a:t>
            </a:r>
            <a:endParaRPr sz="1450">
              <a:latin typeface="Times New Roman"/>
              <a:cs typeface="Times New Roman"/>
            </a:endParaRPr>
          </a:p>
        </p:txBody>
      </p:sp>
      <p:sp>
        <p:nvSpPr>
          <p:cNvPr id="32" name="object 32"/>
          <p:cNvSpPr txBox="1"/>
          <p:nvPr/>
        </p:nvSpPr>
        <p:spPr>
          <a:xfrm>
            <a:off x="766160" y="5655377"/>
            <a:ext cx="210820" cy="247650"/>
          </a:xfrm>
          <a:prstGeom prst="rect">
            <a:avLst/>
          </a:prstGeom>
        </p:spPr>
        <p:txBody>
          <a:bodyPr vert="horz" wrap="square" lIns="0" tIns="13335" rIns="0" bIns="0" rtlCol="0">
            <a:spAutoFit/>
          </a:bodyPr>
          <a:lstStyle/>
          <a:p>
            <a:pPr marL="12700">
              <a:lnSpc>
                <a:spcPct val="100000"/>
              </a:lnSpc>
              <a:spcBef>
                <a:spcPts val="105"/>
              </a:spcBef>
            </a:pPr>
            <a:r>
              <a:rPr sz="1450" spc="-25" dirty="0">
                <a:latin typeface="Times New Roman"/>
                <a:cs typeface="Times New Roman"/>
              </a:rPr>
              <a:t>40</a:t>
            </a:r>
            <a:endParaRPr sz="1450">
              <a:latin typeface="Times New Roman"/>
              <a:cs typeface="Times New Roman"/>
            </a:endParaRPr>
          </a:p>
        </p:txBody>
      </p:sp>
      <p:pic>
        <p:nvPicPr>
          <p:cNvPr id="33" name="object 33"/>
          <p:cNvPicPr/>
          <p:nvPr/>
        </p:nvPicPr>
        <p:blipFill>
          <a:blip r:embed="rId5" cstate="print"/>
          <a:stretch>
            <a:fillRect/>
          </a:stretch>
        </p:blipFill>
        <p:spPr>
          <a:xfrm>
            <a:off x="2861632" y="9170660"/>
            <a:ext cx="1145245" cy="251050"/>
          </a:xfrm>
          <a:prstGeom prst="rect">
            <a:avLst/>
          </a:prstGeom>
        </p:spPr>
      </p:pic>
      <p:grpSp>
        <p:nvGrpSpPr>
          <p:cNvPr id="34" name="object 34"/>
          <p:cNvGrpSpPr/>
          <p:nvPr/>
        </p:nvGrpSpPr>
        <p:grpSpPr>
          <a:xfrm>
            <a:off x="410038" y="7755739"/>
            <a:ext cx="228600" cy="431165"/>
            <a:chOff x="410038" y="7755739"/>
            <a:chExt cx="228600" cy="431165"/>
          </a:xfrm>
        </p:grpSpPr>
        <p:sp>
          <p:nvSpPr>
            <p:cNvPr id="35" name="object 35"/>
            <p:cNvSpPr/>
            <p:nvPr/>
          </p:nvSpPr>
          <p:spPr>
            <a:xfrm>
              <a:off x="410038" y="8092367"/>
              <a:ext cx="40640" cy="70485"/>
            </a:xfrm>
            <a:custGeom>
              <a:avLst/>
              <a:gdLst/>
              <a:ahLst/>
              <a:cxnLst/>
              <a:rect l="l" t="t" r="r" b="b"/>
              <a:pathLst>
                <a:path w="40640" h="70484">
                  <a:moveTo>
                    <a:pt x="37334" y="0"/>
                  </a:moveTo>
                  <a:lnTo>
                    <a:pt x="0" y="35083"/>
                  </a:lnTo>
                  <a:lnTo>
                    <a:pt x="37334" y="70081"/>
                  </a:lnTo>
                  <a:lnTo>
                    <a:pt x="40527" y="67059"/>
                  </a:lnTo>
                  <a:lnTo>
                    <a:pt x="15645" y="35083"/>
                  </a:lnTo>
                  <a:lnTo>
                    <a:pt x="40527" y="3021"/>
                  </a:lnTo>
                  <a:lnTo>
                    <a:pt x="37334" y="0"/>
                  </a:lnTo>
                  <a:close/>
                </a:path>
              </a:pathLst>
            </a:custGeom>
            <a:solidFill>
              <a:srgbClr val="000000"/>
            </a:solidFill>
          </p:spPr>
          <p:txBody>
            <a:bodyPr wrap="square" lIns="0" tIns="0" rIns="0" bIns="0" rtlCol="0"/>
            <a:lstStyle/>
            <a:p>
              <a:endParaRPr/>
            </a:p>
          </p:txBody>
        </p:sp>
        <p:pic>
          <p:nvPicPr>
            <p:cNvPr id="36" name="object 36"/>
            <p:cNvPicPr/>
            <p:nvPr/>
          </p:nvPicPr>
          <p:blipFill>
            <a:blip r:embed="rId6" cstate="print"/>
            <a:stretch>
              <a:fillRect/>
            </a:stretch>
          </p:blipFill>
          <p:spPr>
            <a:xfrm>
              <a:off x="470154" y="7755739"/>
              <a:ext cx="168070" cy="431140"/>
            </a:xfrm>
            <a:prstGeom prst="rect">
              <a:avLst/>
            </a:prstGeom>
          </p:spPr>
        </p:pic>
      </p:grpSp>
      <p:sp>
        <p:nvSpPr>
          <p:cNvPr id="37" name="object 37"/>
          <p:cNvSpPr/>
          <p:nvPr/>
        </p:nvSpPr>
        <p:spPr>
          <a:xfrm>
            <a:off x="439762" y="7528204"/>
            <a:ext cx="144780" cy="144780"/>
          </a:xfrm>
          <a:custGeom>
            <a:avLst/>
            <a:gdLst/>
            <a:ahLst/>
            <a:cxnLst/>
            <a:rect l="l" t="t" r="r" b="b"/>
            <a:pathLst>
              <a:path w="144779" h="144779">
                <a:moveTo>
                  <a:pt x="144487" y="68211"/>
                </a:moveTo>
                <a:lnTo>
                  <a:pt x="76250" y="68211"/>
                </a:lnTo>
                <a:lnTo>
                  <a:pt x="76250" y="0"/>
                </a:lnTo>
                <a:lnTo>
                  <a:pt x="68211" y="0"/>
                </a:lnTo>
                <a:lnTo>
                  <a:pt x="68211" y="68211"/>
                </a:lnTo>
                <a:lnTo>
                  <a:pt x="0" y="68211"/>
                </a:lnTo>
                <a:lnTo>
                  <a:pt x="0" y="76339"/>
                </a:lnTo>
                <a:lnTo>
                  <a:pt x="68211" y="76339"/>
                </a:lnTo>
                <a:lnTo>
                  <a:pt x="68211" y="144576"/>
                </a:lnTo>
                <a:lnTo>
                  <a:pt x="76250" y="144576"/>
                </a:lnTo>
                <a:lnTo>
                  <a:pt x="76250" y="76339"/>
                </a:lnTo>
                <a:lnTo>
                  <a:pt x="144487" y="76339"/>
                </a:lnTo>
                <a:lnTo>
                  <a:pt x="144487" y="68211"/>
                </a:lnTo>
                <a:close/>
              </a:path>
            </a:pathLst>
          </a:custGeom>
          <a:solidFill>
            <a:srgbClr val="000000"/>
          </a:solidFill>
        </p:spPr>
        <p:txBody>
          <a:bodyPr wrap="square" lIns="0" tIns="0" rIns="0" bIns="0" rtlCol="0"/>
          <a:lstStyle/>
          <a:p>
            <a:endParaRPr/>
          </a:p>
        </p:txBody>
      </p:sp>
      <p:sp>
        <p:nvSpPr>
          <p:cNvPr id="38" name="object 38"/>
          <p:cNvSpPr/>
          <p:nvPr/>
        </p:nvSpPr>
        <p:spPr>
          <a:xfrm>
            <a:off x="410032" y="6439026"/>
            <a:ext cx="208915" cy="1018540"/>
          </a:xfrm>
          <a:custGeom>
            <a:avLst/>
            <a:gdLst/>
            <a:ahLst/>
            <a:cxnLst/>
            <a:rect l="l" t="t" r="r" b="b"/>
            <a:pathLst>
              <a:path w="208915" h="1018540">
                <a:moveTo>
                  <a:pt x="40525" y="926515"/>
                </a:moveTo>
                <a:lnTo>
                  <a:pt x="37338" y="923493"/>
                </a:lnTo>
                <a:lnTo>
                  <a:pt x="0" y="958570"/>
                </a:lnTo>
                <a:lnTo>
                  <a:pt x="37338" y="993571"/>
                </a:lnTo>
                <a:lnTo>
                  <a:pt x="40525" y="990549"/>
                </a:lnTo>
                <a:lnTo>
                  <a:pt x="15646" y="958570"/>
                </a:lnTo>
                <a:lnTo>
                  <a:pt x="40525" y="926515"/>
                </a:lnTo>
                <a:close/>
              </a:path>
              <a:path w="208915" h="1018540">
                <a:moveTo>
                  <a:pt x="161836" y="984618"/>
                </a:moveTo>
                <a:lnTo>
                  <a:pt x="157086" y="965758"/>
                </a:lnTo>
                <a:lnTo>
                  <a:pt x="157086" y="984618"/>
                </a:lnTo>
                <a:lnTo>
                  <a:pt x="155486" y="992466"/>
                </a:lnTo>
                <a:lnTo>
                  <a:pt x="150672" y="998893"/>
                </a:lnTo>
                <a:lnTo>
                  <a:pt x="142875" y="1003109"/>
                </a:lnTo>
                <a:lnTo>
                  <a:pt x="132270" y="1004633"/>
                </a:lnTo>
                <a:lnTo>
                  <a:pt x="117119" y="1002804"/>
                </a:lnTo>
                <a:lnTo>
                  <a:pt x="97243" y="996251"/>
                </a:lnTo>
                <a:lnTo>
                  <a:pt x="79971" y="983322"/>
                </a:lnTo>
                <a:lnTo>
                  <a:pt x="72593" y="962431"/>
                </a:lnTo>
                <a:lnTo>
                  <a:pt x="73621" y="954989"/>
                </a:lnTo>
                <a:lnTo>
                  <a:pt x="77228" y="948258"/>
                </a:lnTo>
                <a:lnTo>
                  <a:pt x="84162" y="943381"/>
                </a:lnTo>
                <a:lnTo>
                  <a:pt x="95173" y="941489"/>
                </a:lnTo>
                <a:lnTo>
                  <a:pt x="103060" y="942200"/>
                </a:lnTo>
                <a:lnTo>
                  <a:pt x="145021" y="960120"/>
                </a:lnTo>
                <a:lnTo>
                  <a:pt x="157086" y="984618"/>
                </a:lnTo>
                <a:lnTo>
                  <a:pt x="157086" y="965758"/>
                </a:lnTo>
                <a:lnTo>
                  <a:pt x="156705" y="964234"/>
                </a:lnTo>
                <a:lnTo>
                  <a:pt x="142849" y="945946"/>
                </a:lnTo>
                <a:lnTo>
                  <a:pt x="135978" y="941489"/>
                </a:lnTo>
                <a:lnTo>
                  <a:pt x="126301" y="935215"/>
                </a:lnTo>
                <a:lnTo>
                  <a:pt x="122504" y="932751"/>
                </a:lnTo>
                <a:lnTo>
                  <a:pt x="97942" y="927684"/>
                </a:lnTo>
                <a:lnTo>
                  <a:pt x="91236" y="928090"/>
                </a:lnTo>
                <a:lnTo>
                  <a:pt x="84721" y="929373"/>
                </a:lnTo>
                <a:lnTo>
                  <a:pt x="78486" y="931710"/>
                </a:lnTo>
                <a:lnTo>
                  <a:pt x="72593" y="935215"/>
                </a:lnTo>
                <a:lnTo>
                  <a:pt x="72593" y="899058"/>
                </a:lnTo>
                <a:lnTo>
                  <a:pt x="60121" y="899058"/>
                </a:lnTo>
                <a:lnTo>
                  <a:pt x="60121" y="958570"/>
                </a:lnTo>
                <a:lnTo>
                  <a:pt x="66560" y="982446"/>
                </a:lnTo>
                <a:lnTo>
                  <a:pt x="82765" y="1001255"/>
                </a:lnTo>
                <a:lnTo>
                  <a:pt x="104076" y="1013574"/>
                </a:lnTo>
                <a:lnTo>
                  <a:pt x="125831" y="1018006"/>
                </a:lnTo>
                <a:lnTo>
                  <a:pt x="139712" y="1015707"/>
                </a:lnTo>
                <a:lnTo>
                  <a:pt x="151168" y="1009091"/>
                </a:lnTo>
                <a:lnTo>
                  <a:pt x="154482" y="1004633"/>
                </a:lnTo>
                <a:lnTo>
                  <a:pt x="158953" y="998588"/>
                </a:lnTo>
                <a:lnTo>
                  <a:pt x="161836" y="984618"/>
                </a:lnTo>
                <a:close/>
              </a:path>
              <a:path w="208915" h="1018540">
                <a:moveTo>
                  <a:pt x="194983" y="799769"/>
                </a:moveTo>
                <a:lnTo>
                  <a:pt x="89738" y="799769"/>
                </a:lnTo>
                <a:lnTo>
                  <a:pt x="89738" y="783107"/>
                </a:lnTo>
                <a:lnTo>
                  <a:pt x="84721" y="783107"/>
                </a:lnTo>
                <a:lnTo>
                  <a:pt x="85153" y="799769"/>
                </a:lnTo>
                <a:lnTo>
                  <a:pt x="85140" y="804773"/>
                </a:lnTo>
                <a:lnTo>
                  <a:pt x="84721" y="820851"/>
                </a:lnTo>
                <a:lnTo>
                  <a:pt x="89738" y="820851"/>
                </a:lnTo>
                <a:lnTo>
                  <a:pt x="89738" y="804291"/>
                </a:lnTo>
                <a:lnTo>
                  <a:pt x="170611" y="804291"/>
                </a:lnTo>
                <a:lnTo>
                  <a:pt x="86817" y="861288"/>
                </a:lnTo>
                <a:lnTo>
                  <a:pt x="84886" y="862711"/>
                </a:lnTo>
                <a:lnTo>
                  <a:pt x="84721" y="862876"/>
                </a:lnTo>
                <a:lnTo>
                  <a:pt x="84721" y="893356"/>
                </a:lnTo>
                <a:lnTo>
                  <a:pt x="89738" y="893356"/>
                </a:lnTo>
                <a:lnTo>
                  <a:pt x="89738" y="886244"/>
                </a:lnTo>
                <a:lnTo>
                  <a:pt x="89903" y="883069"/>
                </a:lnTo>
                <a:lnTo>
                  <a:pt x="90081" y="880630"/>
                </a:lnTo>
                <a:lnTo>
                  <a:pt x="90500" y="876871"/>
                </a:lnTo>
                <a:lnTo>
                  <a:pt x="90652" y="876795"/>
                </a:lnTo>
                <a:lnTo>
                  <a:pt x="189953" y="876795"/>
                </a:lnTo>
                <a:lnTo>
                  <a:pt x="189953" y="893356"/>
                </a:lnTo>
                <a:lnTo>
                  <a:pt x="194983" y="893356"/>
                </a:lnTo>
                <a:lnTo>
                  <a:pt x="194538" y="876795"/>
                </a:lnTo>
                <a:lnTo>
                  <a:pt x="194525" y="872261"/>
                </a:lnTo>
                <a:lnTo>
                  <a:pt x="194983" y="855599"/>
                </a:lnTo>
                <a:lnTo>
                  <a:pt x="189953" y="855599"/>
                </a:lnTo>
                <a:lnTo>
                  <a:pt x="189953" y="872261"/>
                </a:lnTo>
                <a:lnTo>
                  <a:pt x="94107" y="872261"/>
                </a:lnTo>
                <a:lnTo>
                  <a:pt x="95008" y="871258"/>
                </a:lnTo>
                <a:lnTo>
                  <a:pt x="96012" y="870597"/>
                </a:lnTo>
                <a:lnTo>
                  <a:pt x="192887" y="804773"/>
                </a:lnTo>
                <a:lnTo>
                  <a:pt x="193522" y="804291"/>
                </a:lnTo>
                <a:lnTo>
                  <a:pt x="194818" y="803275"/>
                </a:lnTo>
                <a:lnTo>
                  <a:pt x="194983" y="803109"/>
                </a:lnTo>
                <a:lnTo>
                  <a:pt x="194983" y="799769"/>
                </a:lnTo>
                <a:close/>
              </a:path>
              <a:path w="208915" h="1018540">
                <a:moveTo>
                  <a:pt x="194983" y="687425"/>
                </a:moveTo>
                <a:lnTo>
                  <a:pt x="153365" y="682891"/>
                </a:lnTo>
                <a:lnTo>
                  <a:pt x="153365" y="686904"/>
                </a:lnTo>
                <a:lnTo>
                  <a:pt x="166001" y="688721"/>
                </a:lnTo>
                <a:lnTo>
                  <a:pt x="177812" y="693127"/>
                </a:lnTo>
                <a:lnTo>
                  <a:pt x="186537" y="702525"/>
                </a:lnTo>
                <a:lnTo>
                  <a:pt x="189953" y="719315"/>
                </a:lnTo>
                <a:lnTo>
                  <a:pt x="189953" y="740168"/>
                </a:lnTo>
                <a:lnTo>
                  <a:pt x="188861" y="740486"/>
                </a:lnTo>
                <a:lnTo>
                  <a:pt x="89738" y="740486"/>
                </a:lnTo>
                <a:lnTo>
                  <a:pt x="89738" y="719797"/>
                </a:lnTo>
                <a:lnTo>
                  <a:pt x="84721" y="719797"/>
                </a:lnTo>
                <a:lnTo>
                  <a:pt x="85001" y="725589"/>
                </a:lnTo>
                <a:lnTo>
                  <a:pt x="85153" y="733082"/>
                </a:lnTo>
                <a:lnTo>
                  <a:pt x="85217" y="765860"/>
                </a:lnTo>
                <a:lnTo>
                  <a:pt x="84721" y="771474"/>
                </a:lnTo>
                <a:lnTo>
                  <a:pt x="89738" y="771474"/>
                </a:lnTo>
                <a:lnTo>
                  <a:pt x="89738" y="755142"/>
                </a:lnTo>
                <a:lnTo>
                  <a:pt x="91490" y="754888"/>
                </a:lnTo>
                <a:lnTo>
                  <a:pt x="188188" y="754888"/>
                </a:lnTo>
                <a:lnTo>
                  <a:pt x="189953" y="755142"/>
                </a:lnTo>
                <a:lnTo>
                  <a:pt x="189953" y="771474"/>
                </a:lnTo>
                <a:lnTo>
                  <a:pt x="194983" y="771474"/>
                </a:lnTo>
                <a:lnTo>
                  <a:pt x="194983" y="754888"/>
                </a:lnTo>
                <a:lnTo>
                  <a:pt x="194983" y="740486"/>
                </a:lnTo>
                <a:lnTo>
                  <a:pt x="194983" y="687425"/>
                </a:lnTo>
                <a:close/>
              </a:path>
              <a:path w="208915" h="1018540">
                <a:moveTo>
                  <a:pt x="194983" y="369697"/>
                </a:moveTo>
                <a:lnTo>
                  <a:pt x="153365" y="362927"/>
                </a:lnTo>
                <a:lnTo>
                  <a:pt x="153365" y="366953"/>
                </a:lnTo>
                <a:lnTo>
                  <a:pt x="169532" y="370332"/>
                </a:lnTo>
                <a:lnTo>
                  <a:pt x="180949" y="375856"/>
                </a:lnTo>
                <a:lnTo>
                  <a:pt x="187718" y="385813"/>
                </a:lnTo>
                <a:lnTo>
                  <a:pt x="189953" y="402526"/>
                </a:lnTo>
                <a:lnTo>
                  <a:pt x="189953" y="431571"/>
                </a:lnTo>
                <a:lnTo>
                  <a:pt x="188861" y="431914"/>
                </a:lnTo>
                <a:lnTo>
                  <a:pt x="140398" y="431914"/>
                </a:lnTo>
                <a:lnTo>
                  <a:pt x="140398" y="417334"/>
                </a:lnTo>
                <a:lnTo>
                  <a:pt x="141427" y="408012"/>
                </a:lnTo>
                <a:lnTo>
                  <a:pt x="144703" y="402767"/>
                </a:lnTo>
                <a:lnTo>
                  <a:pt x="150558" y="400456"/>
                </a:lnTo>
                <a:lnTo>
                  <a:pt x="159296" y="399935"/>
                </a:lnTo>
                <a:lnTo>
                  <a:pt x="159296" y="395909"/>
                </a:lnTo>
                <a:lnTo>
                  <a:pt x="116522" y="395909"/>
                </a:lnTo>
                <a:lnTo>
                  <a:pt x="116522" y="399935"/>
                </a:lnTo>
                <a:lnTo>
                  <a:pt x="125349" y="400456"/>
                </a:lnTo>
                <a:lnTo>
                  <a:pt x="131203" y="402767"/>
                </a:lnTo>
                <a:lnTo>
                  <a:pt x="134442" y="408012"/>
                </a:lnTo>
                <a:lnTo>
                  <a:pt x="135445" y="417334"/>
                </a:lnTo>
                <a:lnTo>
                  <a:pt x="135445" y="431914"/>
                </a:lnTo>
                <a:lnTo>
                  <a:pt x="91338" y="431914"/>
                </a:lnTo>
                <a:lnTo>
                  <a:pt x="90246" y="431571"/>
                </a:lnTo>
                <a:lnTo>
                  <a:pt x="91986" y="388150"/>
                </a:lnTo>
                <a:lnTo>
                  <a:pt x="121564" y="371538"/>
                </a:lnTo>
                <a:lnTo>
                  <a:pt x="121564" y="367449"/>
                </a:lnTo>
                <a:lnTo>
                  <a:pt x="85217" y="371970"/>
                </a:lnTo>
                <a:lnTo>
                  <a:pt x="85217" y="462876"/>
                </a:lnTo>
                <a:lnTo>
                  <a:pt x="90246" y="462876"/>
                </a:lnTo>
                <a:lnTo>
                  <a:pt x="90246" y="446544"/>
                </a:lnTo>
                <a:lnTo>
                  <a:pt x="92011" y="446227"/>
                </a:lnTo>
                <a:lnTo>
                  <a:pt x="188188" y="446227"/>
                </a:lnTo>
                <a:lnTo>
                  <a:pt x="189953" y="446544"/>
                </a:lnTo>
                <a:lnTo>
                  <a:pt x="189953" y="462876"/>
                </a:lnTo>
                <a:lnTo>
                  <a:pt x="194983" y="462876"/>
                </a:lnTo>
                <a:lnTo>
                  <a:pt x="194983" y="446227"/>
                </a:lnTo>
                <a:lnTo>
                  <a:pt x="194983" y="431914"/>
                </a:lnTo>
                <a:lnTo>
                  <a:pt x="194983" y="369697"/>
                </a:lnTo>
                <a:close/>
              </a:path>
              <a:path w="208915" h="1018540">
                <a:moveTo>
                  <a:pt x="194983" y="268325"/>
                </a:moveTo>
                <a:lnTo>
                  <a:pt x="189953" y="268325"/>
                </a:lnTo>
                <a:lnTo>
                  <a:pt x="189953" y="291769"/>
                </a:lnTo>
                <a:lnTo>
                  <a:pt x="91668" y="291769"/>
                </a:lnTo>
                <a:lnTo>
                  <a:pt x="90995" y="288836"/>
                </a:lnTo>
                <a:lnTo>
                  <a:pt x="90652" y="286994"/>
                </a:lnTo>
                <a:lnTo>
                  <a:pt x="90652" y="279615"/>
                </a:lnTo>
                <a:lnTo>
                  <a:pt x="91897" y="265125"/>
                </a:lnTo>
                <a:lnTo>
                  <a:pt x="96583" y="256806"/>
                </a:lnTo>
                <a:lnTo>
                  <a:pt x="106121" y="252641"/>
                </a:lnTo>
                <a:lnTo>
                  <a:pt x="121970" y="250571"/>
                </a:lnTo>
                <a:lnTo>
                  <a:pt x="121970" y="246545"/>
                </a:lnTo>
                <a:lnTo>
                  <a:pt x="85725" y="249567"/>
                </a:lnTo>
                <a:lnTo>
                  <a:pt x="85725" y="348195"/>
                </a:lnTo>
                <a:lnTo>
                  <a:pt x="121970" y="351282"/>
                </a:lnTo>
                <a:lnTo>
                  <a:pt x="121970" y="347281"/>
                </a:lnTo>
                <a:lnTo>
                  <a:pt x="106121" y="345198"/>
                </a:lnTo>
                <a:lnTo>
                  <a:pt x="96583" y="341033"/>
                </a:lnTo>
                <a:lnTo>
                  <a:pt x="91897" y="332714"/>
                </a:lnTo>
                <a:lnTo>
                  <a:pt x="90652" y="318211"/>
                </a:lnTo>
                <a:lnTo>
                  <a:pt x="90652" y="311099"/>
                </a:lnTo>
                <a:lnTo>
                  <a:pt x="90995" y="309511"/>
                </a:lnTo>
                <a:lnTo>
                  <a:pt x="91668" y="306082"/>
                </a:lnTo>
                <a:lnTo>
                  <a:pt x="189953" y="306082"/>
                </a:lnTo>
                <a:lnTo>
                  <a:pt x="189953" y="329526"/>
                </a:lnTo>
                <a:lnTo>
                  <a:pt x="194983" y="329526"/>
                </a:lnTo>
                <a:lnTo>
                  <a:pt x="194691" y="323011"/>
                </a:lnTo>
                <a:lnTo>
                  <a:pt x="194602" y="318211"/>
                </a:lnTo>
                <a:lnTo>
                  <a:pt x="194475" y="306082"/>
                </a:lnTo>
                <a:lnTo>
                  <a:pt x="194475" y="291769"/>
                </a:lnTo>
                <a:lnTo>
                  <a:pt x="194602" y="279615"/>
                </a:lnTo>
                <a:lnTo>
                  <a:pt x="194691" y="274866"/>
                </a:lnTo>
                <a:lnTo>
                  <a:pt x="194983" y="268325"/>
                </a:lnTo>
                <a:close/>
              </a:path>
              <a:path w="208915" h="1018540">
                <a:moveTo>
                  <a:pt x="198437" y="517893"/>
                </a:moveTo>
                <a:lnTo>
                  <a:pt x="198399" y="516978"/>
                </a:lnTo>
                <a:lnTo>
                  <a:pt x="196545" y="506145"/>
                </a:lnTo>
                <a:lnTo>
                  <a:pt x="193738" y="501218"/>
                </a:lnTo>
                <a:lnTo>
                  <a:pt x="191338" y="497001"/>
                </a:lnTo>
                <a:lnTo>
                  <a:pt x="183870" y="490626"/>
                </a:lnTo>
                <a:lnTo>
                  <a:pt x="175145" y="487502"/>
                </a:lnTo>
                <a:lnTo>
                  <a:pt x="173786" y="487337"/>
                </a:lnTo>
                <a:lnTo>
                  <a:pt x="89738" y="487337"/>
                </a:lnTo>
                <a:lnTo>
                  <a:pt x="89738" y="474941"/>
                </a:lnTo>
                <a:lnTo>
                  <a:pt x="84721" y="474941"/>
                </a:lnTo>
                <a:lnTo>
                  <a:pt x="85013" y="487337"/>
                </a:lnTo>
                <a:lnTo>
                  <a:pt x="85115" y="511644"/>
                </a:lnTo>
                <a:lnTo>
                  <a:pt x="85001" y="516978"/>
                </a:lnTo>
                <a:lnTo>
                  <a:pt x="84721" y="522820"/>
                </a:lnTo>
                <a:lnTo>
                  <a:pt x="89738" y="522820"/>
                </a:lnTo>
                <a:lnTo>
                  <a:pt x="89738" y="501218"/>
                </a:lnTo>
                <a:lnTo>
                  <a:pt x="171107" y="501218"/>
                </a:lnTo>
                <a:lnTo>
                  <a:pt x="194983" y="529767"/>
                </a:lnTo>
                <a:lnTo>
                  <a:pt x="185597" y="535635"/>
                </a:lnTo>
                <a:lnTo>
                  <a:pt x="185597" y="527177"/>
                </a:lnTo>
                <a:lnTo>
                  <a:pt x="180733" y="525246"/>
                </a:lnTo>
                <a:lnTo>
                  <a:pt x="170789" y="525246"/>
                </a:lnTo>
                <a:lnTo>
                  <a:pt x="167513" y="529767"/>
                </a:lnTo>
                <a:lnTo>
                  <a:pt x="167513" y="537895"/>
                </a:lnTo>
                <a:lnTo>
                  <a:pt x="169786" y="543331"/>
                </a:lnTo>
                <a:lnTo>
                  <a:pt x="176898" y="543331"/>
                </a:lnTo>
                <a:lnTo>
                  <a:pt x="185318" y="541324"/>
                </a:lnTo>
                <a:lnTo>
                  <a:pt x="192189" y="535813"/>
                </a:lnTo>
                <a:lnTo>
                  <a:pt x="192278" y="535635"/>
                </a:lnTo>
                <a:lnTo>
                  <a:pt x="196811" y="527621"/>
                </a:lnTo>
                <a:lnTo>
                  <a:pt x="198437" y="517893"/>
                </a:lnTo>
                <a:close/>
              </a:path>
              <a:path w="208915" h="1018540">
                <a:moveTo>
                  <a:pt x="198501" y="613829"/>
                </a:moveTo>
                <a:lnTo>
                  <a:pt x="194297" y="594537"/>
                </a:lnTo>
                <a:lnTo>
                  <a:pt x="194297" y="613740"/>
                </a:lnTo>
                <a:lnTo>
                  <a:pt x="191427" y="626071"/>
                </a:lnTo>
                <a:lnTo>
                  <a:pt x="181952" y="638098"/>
                </a:lnTo>
                <a:lnTo>
                  <a:pt x="164566" y="647217"/>
                </a:lnTo>
                <a:lnTo>
                  <a:pt x="137960" y="650836"/>
                </a:lnTo>
                <a:lnTo>
                  <a:pt x="112090" y="646950"/>
                </a:lnTo>
                <a:lnTo>
                  <a:pt x="95923" y="637387"/>
                </a:lnTo>
                <a:lnTo>
                  <a:pt x="87579" y="625297"/>
                </a:lnTo>
                <a:lnTo>
                  <a:pt x="85217" y="613829"/>
                </a:lnTo>
                <a:lnTo>
                  <a:pt x="87655" y="602132"/>
                </a:lnTo>
                <a:lnTo>
                  <a:pt x="96113" y="590042"/>
                </a:lnTo>
                <a:lnTo>
                  <a:pt x="112306" y="580580"/>
                </a:lnTo>
                <a:lnTo>
                  <a:pt x="137960" y="576745"/>
                </a:lnTo>
                <a:lnTo>
                  <a:pt x="164807" y="580428"/>
                </a:lnTo>
                <a:lnTo>
                  <a:pt x="182168" y="589661"/>
                </a:lnTo>
                <a:lnTo>
                  <a:pt x="191516" y="601675"/>
                </a:lnTo>
                <a:lnTo>
                  <a:pt x="194297" y="613740"/>
                </a:lnTo>
                <a:lnTo>
                  <a:pt x="194297" y="594537"/>
                </a:lnTo>
                <a:lnTo>
                  <a:pt x="193979" y="593077"/>
                </a:lnTo>
                <a:lnTo>
                  <a:pt x="182143" y="576745"/>
                </a:lnTo>
                <a:lnTo>
                  <a:pt x="181610" y="576008"/>
                </a:lnTo>
                <a:lnTo>
                  <a:pt x="163106" y="564426"/>
                </a:lnTo>
                <a:lnTo>
                  <a:pt x="140233" y="560158"/>
                </a:lnTo>
                <a:lnTo>
                  <a:pt x="117132" y="564426"/>
                </a:lnTo>
                <a:lnTo>
                  <a:pt x="98374" y="576008"/>
                </a:lnTo>
                <a:lnTo>
                  <a:pt x="85801" y="593077"/>
                </a:lnTo>
                <a:lnTo>
                  <a:pt x="81203" y="613829"/>
                </a:lnTo>
                <a:lnTo>
                  <a:pt x="85750" y="634428"/>
                </a:lnTo>
                <a:lnTo>
                  <a:pt x="98247" y="651522"/>
                </a:lnTo>
                <a:lnTo>
                  <a:pt x="116979" y="663181"/>
                </a:lnTo>
                <a:lnTo>
                  <a:pt x="140233" y="667486"/>
                </a:lnTo>
                <a:lnTo>
                  <a:pt x="163322" y="663155"/>
                </a:lnTo>
                <a:lnTo>
                  <a:pt x="181800" y="651459"/>
                </a:lnTo>
                <a:lnTo>
                  <a:pt x="182245" y="650836"/>
                </a:lnTo>
                <a:lnTo>
                  <a:pt x="194056" y="634365"/>
                </a:lnTo>
                <a:lnTo>
                  <a:pt x="198501" y="613829"/>
                </a:lnTo>
                <a:close/>
              </a:path>
              <a:path w="208915" h="1018540">
                <a:moveTo>
                  <a:pt x="208381" y="175310"/>
                </a:moveTo>
                <a:lnTo>
                  <a:pt x="157797" y="175310"/>
                </a:lnTo>
                <a:lnTo>
                  <a:pt x="157797" y="125006"/>
                </a:lnTo>
                <a:lnTo>
                  <a:pt x="151345" y="125006"/>
                </a:lnTo>
                <a:lnTo>
                  <a:pt x="151345" y="175310"/>
                </a:lnTo>
                <a:lnTo>
                  <a:pt x="100876" y="175310"/>
                </a:lnTo>
                <a:lnTo>
                  <a:pt x="100876" y="181851"/>
                </a:lnTo>
                <a:lnTo>
                  <a:pt x="151345" y="181851"/>
                </a:lnTo>
                <a:lnTo>
                  <a:pt x="151345" y="232321"/>
                </a:lnTo>
                <a:lnTo>
                  <a:pt x="157797" y="232321"/>
                </a:lnTo>
                <a:lnTo>
                  <a:pt x="157797" y="181851"/>
                </a:lnTo>
                <a:lnTo>
                  <a:pt x="208381" y="181851"/>
                </a:lnTo>
                <a:lnTo>
                  <a:pt x="208381" y="175310"/>
                </a:lnTo>
                <a:close/>
              </a:path>
              <a:path w="208915" h="1018540">
                <a:moveTo>
                  <a:pt x="208381" y="50406"/>
                </a:moveTo>
                <a:lnTo>
                  <a:pt x="157797" y="50406"/>
                </a:lnTo>
                <a:lnTo>
                  <a:pt x="157797" y="0"/>
                </a:lnTo>
                <a:lnTo>
                  <a:pt x="151345" y="0"/>
                </a:lnTo>
                <a:lnTo>
                  <a:pt x="151345" y="50406"/>
                </a:lnTo>
                <a:lnTo>
                  <a:pt x="100876" y="50406"/>
                </a:lnTo>
                <a:lnTo>
                  <a:pt x="100876" y="56857"/>
                </a:lnTo>
                <a:lnTo>
                  <a:pt x="151345" y="56857"/>
                </a:lnTo>
                <a:lnTo>
                  <a:pt x="151345" y="107327"/>
                </a:lnTo>
                <a:lnTo>
                  <a:pt x="157797" y="107327"/>
                </a:lnTo>
                <a:lnTo>
                  <a:pt x="157797" y="56857"/>
                </a:lnTo>
                <a:lnTo>
                  <a:pt x="208381" y="56857"/>
                </a:lnTo>
                <a:lnTo>
                  <a:pt x="208381" y="50406"/>
                </a:lnTo>
                <a:close/>
              </a:path>
            </a:pathLst>
          </a:custGeom>
          <a:solidFill>
            <a:srgbClr val="000000"/>
          </a:solidFill>
        </p:spPr>
        <p:txBody>
          <a:bodyPr wrap="square" lIns="0" tIns="0" rIns="0" bIns="0" rtlCol="0"/>
          <a:lstStyle/>
          <a:p>
            <a:endParaRPr/>
          </a:p>
        </p:txBody>
      </p:sp>
      <p:sp>
        <p:nvSpPr>
          <p:cNvPr id="39" name="object 39"/>
          <p:cNvSpPr txBox="1"/>
          <p:nvPr/>
        </p:nvSpPr>
        <p:spPr>
          <a:xfrm>
            <a:off x="2553815" y="5939633"/>
            <a:ext cx="2239308" cy="423193"/>
          </a:xfrm>
          <a:prstGeom prst="rect">
            <a:avLst/>
          </a:prstGeom>
        </p:spPr>
        <p:txBody>
          <a:bodyPr vert="horz" wrap="square" lIns="0" tIns="15240" rIns="0" bIns="0" rtlCol="0">
            <a:spAutoFit/>
          </a:bodyPr>
          <a:lstStyle/>
          <a:p>
            <a:pPr marL="38100">
              <a:lnSpc>
                <a:spcPct val="100000"/>
              </a:lnSpc>
              <a:spcBef>
                <a:spcPts val="120"/>
              </a:spcBef>
            </a:pPr>
            <a:r>
              <a:rPr sz="2650" i="1" spc="190" dirty="0" err="1">
                <a:solidFill>
                  <a:srgbClr val="000000"/>
                </a:solidFill>
                <a:latin typeface="Times New Roman" panose="02020603050405020304" pitchFamily="18" charset="0"/>
                <a:cs typeface="Times New Roman" panose="02020603050405020304" pitchFamily="18" charset="0"/>
              </a:rPr>
              <a:t>e</a:t>
            </a:r>
            <a:r>
              <a:rPr sz="2775" spc="284" baseline="33033" dirty="0" err="1">
                <a:solidFill>
                  <a:srgbClr val="000000"/>
                </a:solidFill>
                <a:latin typeface="Times New Roman" panose="02020603050405020304" pitchFamily="18" charset="0"/>
                <a:cs typeface="Times New Roman" panose="02020603050405020304" pitchFamily="18" charset="0"/>
              </a:rPr>
              <a:t>+</a:t>
            </a:r>
            <a:r>
              <a:rPr sz="2650" i="1" spc="190" dirty="0" err="1">
                <a:solidFill>
                  <a:srgbClr val="000000"/>
                </a:solidFill>
                <a:latin typeface="Times New Roman" panose="02020603050405020304" pitchFamily="18" charset="0"/>
                <a:cs typeface="Times New Roman" panose="02020603050405020304" pitchFamily="18" charset="0"/>
              </a:rPr>
              <a:t>e</a:t>
            </a:r>
            <a:r>
              <a:rPr sz="2775" i="1" spc="284" baseline="33033" dirty="0">
                <a:solidFill>
                  <a:srgbClr val="000000"/>
                </a:solidFill>
                <a:latin typeface="Times New Roman" panose="02020603050405020304" pitchFamily="18" charset="0"/>
                <a:cs typeface="Times New Roman" panose="02020603050405020304" pitchFamily="18" charset="0"/>
              </a:rPr>
              <a:t>-</a:t>
            </a:r>
            <a:r>
              <a:rPr sz="2775" i="1" spc="-359" baseline="33033" dirty="0">
                <a:solidFill>
                  <a:srgbClr val="000000"/>
                </a:solidFill>
                <a:latin typeface="Times New Roman" panose="02020603050405020304" pitchFamily="18" charset="0"/>
                <a:cs typeface="Times New Roman" panose="02020603050405020304" pitchFamily="18" charset="0"/>
              </a:rPr>
              <a:t> </a:t>
            </a:r>
            <a:r>
              <a:rPr lang="en-US" sz="2650" i="1" spc="1055" dirty="0">
                <a:solidFill>
                  <a:srgbClr val="000000"/>
                </a:solidFill>
                <a:latin typeface="Times New Roman" panose="02020603050405020304" pitchFamily="18" charset="0"/>
                <a:cs typeface="Times New Roman" panose="02020603050405020304" pitchFamily="18" charset="0"/>
              </a:rPr>
              <a:t>→</a:t>
            </a:r>
            <a:r>
              <a:rPr sz="2650" i="1" spc="-855" dirty="0">
                <a:solidFill>
                  <a:srgbClr val="000000"/>
                </a:solidFill>
                <a:latin typeface="Times New Roman" panose="02020603050405020304" pitchFamily="18" charset="0"/>
                <a:cs typeface="Times New Roman" panose="02020603050405020304" pitchFamily="18" charset="0"/>
              </a:rPr>
              <a:t> </a:t>
            </a:r>
            <a:r>
              <a:rPr sz="2650" i="1" spc="390" dirty="0">
                <a:solidFill>
                  <a:srgbClr val="000000"/>
                </a:solidFill>
                <a:latin typeface="Times New Roman" panose="02020603050405020304" pitchFamily="18" charset="0"/>
                <a:cs typeface="Times New Roman" panose="02020603050405020304" pitchFamily="18" charset="0"/>
              </a:rPr>
              <a:t>X</a:t>
            </a:r>
            <a:endParaRPr sz="2650" dirty="0">
              <a:solidFill>
                <a:srgbClr val="000000"/>
              </a:solidFill>
              <a:latin typeface="Times New Roman" panose="02020603050405020304" pitchFamily="18" charset="0"/>
              <a:cs typeface="Times New Roman" panose="02020603050405020304" pitchFamily="18" charset="0"/>
            </a:endParaRPr>
          </a:p>
        </p:txBody>
      </p:sp>
      <p:sp>
        <p:nvSpPr>
          <p:cNvPr id="123" name="object 123"/>
          <p:cNvSpPr txBox="1">
            <a:spLocks noGrp="1"/>
          </p:cNvSpPr>
          <p:nvPr>
            <p:ph type="sldNum" sz="quarter" idx="7"/>
          </p:nvPr>
        </p:nvSpPr>
        <p:spPr>
          <a:prstGeom prst="rect">
            <a:avLst/>
          </a:prstGeom>
        </p:spPr>
        <p:txBody>
          <a:bodyPr vert="horz" wrap="square" lIns="0" tIns="0" rIns="0" bIns="0" rtlCol="0">
            <a:spAutoFit/>
          </a:bodyPr>
          <a:lstStyle/>
          <a:p>
            <a:pPr marL="38100">
              <a:lnSpc>
                <a:spcPts val="1845"/>
              </a:lnSpc>
            </a:pPr>
            <a:fld id="{81D60167-4931-47E6-BA6A-407CBD079E47}" type="slidenum">
              <a:rPr spc="-25" dirty="0"/>
              <a:t>16</a:t>
            </a:fld>
            <a:endParaRPr spc="-25" dirty="0"/>
          </a:p>
        </p:txBody>
      </p:sp>
      <p:sp>
        <p:nvSpPr>
          <p:cNvPr id="121" name="object 121"/>
          <p:cNvSpPr txBox="1"/>
          <p:nvPr/>
        </p:nvSpPr>
        <p:spPr>
          <a:xfrm rot="20040000">
            <a:off x="2301387" y="7488622"/>
            <a:ext cx="2573492" cy="512961"/>
          </a:xfrm>
          <a:prstGeom prst="rect">
            <a:avLst/>
          </a:prstGeom>
        </p:spPr>
        <p:txBody>
          <a:bodyPr vert="horz" wrap="square" lIns="0" tIns="0" rIns="0" bIns="0" rtlCol="0">
            <a:spAutoFit/>
          </a:bodyPr>
          <a:lstStyle/>
          <a:p>
            <a:pPr>
              <a:lnSpc>
                <a:spcPts val="4000"/>
              </a:lnSpc>
            </a:pPr>
            <a:r>
              <a:rPr sz="4000" spc="-10" dirty="0">
                <a:solidFill>
                  <a:schemeClr val="bg1">
                    <a:lumMod val="85000"/>
                    <a:alpha val="50000"/>
                  </a:schemeClr>
                </a:solidFill>
                <a:latin typeface="Helvetica Neue"/>
                <a:cs typeface="Helvetica Neue"/>
              </a:rPr>
              <a:t>Preliminary</a:t>
            </a:r>
            <a:endParaRPr sz="4000" dirty="0">
              <a:solidFill>
                <a:schemeClr val="bg1">
                  <a:lumMod val="85000"/>
                  <a:alpha val="50000"/>
                </a:schemeClr>
              </a:solidFill>
              <a:latin typeface="Helvetica Neue"/>
              <a:cs typeface="Helvetica Neue"/>
            </a:endParaRPr>
          </a:p>
        </p:txBody>
      </p:sp>
      <p:sp>
        <p:nvSpPr>
          <p:cNvPr id="122" name="object 122"/>
          <p:cNvSpPr txBox="1"/>
          <p:nvPr/>
        </p:nvSpPr>
        <p:spPr>
          <a:xfrm rot="20040000">
            <a:off x="8432860" y="6985241"/>
            <a:ext cx="2573492" cy="508000"/>
          </a:xfrm>
          <a:prstGeom prst="rect">
            <a:avLst/>
          </a:prstGeom>
        </p:spPr>
        <p:txBody>
          <a:bodyPr vert="horz" wrap="square" lIns="0" tIns="0" rIns="0" bIns="0" rtlCol="0">
            <a:spAutoFit/>
          </a:bodyPr>
          <a:lstStyle/>
          <a:p>
            <a:pPr>
              <a:lnSpc>
                <a:spcPts val="4000"/>
              </a:lnSpc>
            </a:pPr>
            <a:r>
              <a:rPr sz="4000" spc="-10" dirty="0">
                <a:solidFill>
                  <a:schemeClr val="bg1">
                    <a:lumMod val="85000"/>
                    <a:alpha val="50000"/>
                  </a:schemeClr>
                </a:solidFill>
                <a:latin typeface="Helvetica Neue"/>
                <a:cs typeface="Helvetica Neue"/>
              </a:rPr>
              <a:t>Preliminary</a:t>
            </a:r>
            <a:endParaRPr sz="4000" dirty="0">
              <a:solidFill>
                <a:schemeClr val="bg1">
                  <a:lumMod val="85000"/>
                  <a:alpha val="50000"/>
                </a:schemeClr>
              </a:solidFill>
              <a:latin typeface="Helvetica Neue"/>
              <a:cs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Slide Number"/>
          <p:cNvSpPr>
            <a:spLocks noGrp="1" noChangeArrowheads="1"/>
          </p:cNvSpPr>
          <p:nvPr>
            <p:ph type="sldNum" sz="quarter" idx="10"/>
          </p:nvPr>
        </p:nvSpPr>
        <p:spPr>
          <a:noFill/>
        </p:spPr>
        <p:txBody>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fld id="{554A0800-1BB5-4F4B-BA64-7A7376F7A2E4}" type="slidenum">
              <a:rPr lang="zh-CN" altLang="zh-CN" sz="1800">
                <a:solidFill>
                  <a:srgbClr val="000000"/>
                </a:solidFill>
                <a:latin typeface="Helvetica Light" pitchFamily="34" charset="0"/>
                <a:cs typeface="Helvetica Light" pitchFamily="34" charset="0"/>
                <a:sym typeface="Helvetica Light" pitchFamily="34" charset="0"/>
              </a:rPr>
              <a:t>17</a:t>
            </a:fld>
            <a:endParaRPr lang="zh-CN" altLang="zh-CN" sz="1800">
              <a:solidFill>
                <a:srgbClr val="000000"/>
              </a:solidFill>
              <a:latin typeface="Helvetica Light" pitchFamily="34" charset="0"/>
              <a:cs typeface="Helvetica Light" pitchFamily="34" charset="0"/>
              <a:sym typeface="Helvetica Light" pitchFamily="34" charset="0"/>
            </a:endParaRPr>
          </a:p>
        </p:txBody>
      </p:sp>
      <p:sp>
        <p:nvSpPr>
          <p:cNvPr id="515" name="TMD resummation for heavy quark pair at hadron colliders"/>
          <p:cNvSpPr txBox="1">
            <a:spLocks noGrp="1"/>
          </p:cNvSpPr>
          <p:nvPr>
            <p:ph type="title"/>
          </p:nvPr>
        </p:nvSpPr>
        <p:spPr>
          <a:xfrm>
            <a:off x="1087438" y="314325"/>
            <a:ext cx="11099800" cy="1096963"/>
          </a:xfrm>
        </p:spPr>
        <p:txBody>
          <a:bodyPr>
            <a:normAutofit/>
          </a:bodyPr>
          <a:lstStyle>
            <a:lvl1pPr defTabSz="414655">
              <a:defRPr sz="3550" b="1">
                <a:solidFill>
                  <a:srgbClr val="164F86"/>
                </a:solidFill>
                <a:latin typeface="Calibri"/>
                <a:ea typeface="Calibri"/>
                <a:cs typeface="Calibri"/>
                <a:sym typeface="Calibri"/>
              </a:defRPr>
            </a:lvl1pPr>
          </a:lstStyle>
          <a:p>
            <a:pPr eaLnBrk="1" fontAlgn="auto" hangingPunct="1">
              <a:spcBef>
                <a:spcPts val="0"/>
              </a:spcBef>
              <a:spcAft>
                <a:spcPts val="0"/>
              </a:spcAft>
              <a:defRPr/>
            </a:pPr>
            <a:r>
              <a:rPr lang="en-US" sz="5000" dirty="0">
                <a:latin typeface="+mj-lt"/>
              </a:rPr>
              <a:t>Non-perturbative effects</a:t>
            </a:r>
            <a:endParaRPr sz="5000" b="0" dirty="0">
              <a:latin typeface="+mj-lt"/>
            </a:endParaRPr>
          </a:p>
        </p:txBody>
      </p:sp>
      <p:sp>
        <p:nvSpPr>
          <p:cNvPr id="29" name="Non-perturbative parametrization:"/>
          <p:cNvSpPr txBox="1">
            <a:spLocks noChangeArrowheads="1"/>
          </p:cNvSpPr>
          <p:nvPr/>
        </p:nvSpPr>
        <p:spPr bwMode="auto">
          <a:xfrm>
            <a:off x="211862" y="2470051"/>
            <a:ext cx="7199494"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marL="444500" indent="-444500"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4200"/>
              </a:spcBef>
              <a:buSzPct val="75000"/>
              <a:buFontTx/>
              <a:buChar char="•"/>
            </a:pPr>
            <a:r>
              <a:rPr lang="en-US" altLang="zh-CN" sz="3000" b="1" dirty="0">
                <a:solidFill>
                  <a:srgbClr val="000000"/>
                </a:solidFill>
                <a:latin typeface="Calibri" panose="020F0502020204030204" pitchFamily="34" charset="0"/>
                <a:cs typeface="Calibri" panose="020F0502020204030204" pitchFamily="34" charset="0"/>
                <a:sym typeface="Calibri" panose="020F0502020204030204" pitchFamily="34" charset="0"/>
              </a:rPr>
              <a:t>Non-perturbative parameterization:</a:t>
            </a:r>
            <a:endParaRPr lang="zh-CN" altLang="zh-CN" sz="30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0" name="Sun, Isaacson,Yuan,Yuan ‘14"/>
          <p:cNvSpPr txBox="1">
            <a:spLocks noChangeArrowheads="1"/>
          </p:cNvSpPr>
          <p:nvPr/>
        </p:nvSpPr>
        <p:spPr bwMode="auto">
          <a:xfrm>
            <a:off x="9722781" y="3622001"/>
            <a:ext cx="2464457" cy="4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lnSpc>
                <a:spcPct val="120000"/>
              </a:lnSpc>
            </a:pPr>
            <a:r>
              <a:rPr lang="en-US" altLang="zh-CN" sz="2000" dirty="0">
                <a:solidFill>
                  <a:srgbClr val="027001"/>
                </a:solidFill>
                <a:latin typeface="Calibri" panose="020F0502020204030204" pitchFamily="34" charset="0"/>
                <a:cs typeface="Calibri" panose="020F0502020204030204" pitchFamily="34" charset="0"/>
                <a:sym typeface="Calibri" panose="020F0502020204030204" pitchFamily="34" charset="0"/>
              </a:rPr>
              <a:t>T. Becher, G. Bell. 2014</a:t>
            </a:r>
            <a:endParaRPr lang="zh-CN" altLang="zh-CN" sz="2000" dirty="0">
              <a:solidFill>
                <a:srgbClr val="027001"/>
              </a:solidFill>
              <a:latin typeface="Calibri" panose="020F0502020204030204" pitchFamily="34" charset="0"/>
              <a:cs typeface="Calibri" panose="020F0502020204030204" pitchFamily="34" charset="0"/>
              <a:sym typeface="Calibri" panose="020F0502020204030204" pitchFamily="34" charset="0"/>
            </a:endParaRPr>
          </a:p>
        </p:txBody>
      </p:sp>
      <p:sp>
        <p:nvSpPr>
          <p:cNvPr id="18" name="b*-prescription to avoid Landau pole"/>
          <p:cNvSpPr txBox="1">
            <a:spLocks noChangeArrowheads="1"/>
          </p:cNvSpPr>
          <p:nvPr/>
        </p:nvSpPr>
        <p:spPr bwMode="auto">
          <a:xfrm>
            <a:off x="211862" y="1741504"/>
            <a:ext cx="8326438"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444500" indent="-444500"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4200"/>
              </a:spcBef>
              <a:buSzPct val="75000"/>
              <a:buFontTx/>
              <a:buChar char="•"/>
            </a:pPr>
            <a:r>
              <a:rPr lang="en-US" altLang="zh-CN" sz="3000" b="1" dirty="0">
                <a:solidFill>
                  <a:srgbClr val="000000"/>
                </a:solidFill>
                <a:latin typeface="Calibri" panose="020F0502020204030204" pitchFamily="34" charset="0"/>
                <a:cs typeface="Calibri" panose="020F0502020204030204" pitchFamily="34" charset="0"/>
                <a:sym typeface="Calibri" panose="020F0502020204030204" pitchFamily="34" charset="0"/>
              </a:rPr>
              <a:t>b*-prescription to avoid Landau pole:</a:t>
            </a:r>
            <a:endParaRPr lang="zh-CN" altLang="zh-CN" sz="30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Picture 4">
            <a:extLst>
              <a:ext uri="{FF2B5EF4-FFF2-40B4-BE49-F238E27FC236}">
                <a16:creationId xmlns:a16="http://schemas.microsoft.com/office/drawing/2014/main" id="{2D412FBF-D4F5-1FF9-ADE0-F6A61B506E22}"/>
              </a:ext>
            </a:extLst>
          </p:cNvPr>
          <p:cNvPicPr>
            <a:picLocks noChangeAspect="1"/>
          </p:cNvPicPr>
          <p:nvPr/>
        </p:nvPicPr>
        <p:blipFill>
          <a:blip r:embed="rId3"/>
          <a:stretch>
            <a:fillRect/>
          </a:stretch>
        </p:blipFill>
        <p:spPr>
          <a:xfrm>
            <a:off x="347640" y="3189938"/>
            <a:ext cx="9004823" cy="3219281"/>
          </a:xfrm>
          <a:prstGeom prst="rect">
            <a:avLst/>
          </a:prstGeom>
        </p:spPr>
      </p:pic>
      <p:sp>
        <p:nvSpPr>
          <p:cNvPr id="8" name="TextBox 7">
            <a:extLst>
              <a:ext uri="{FF2B5EF4-FFF2-40B4-BE49-F238E27FC236}">
                <a16:creationId xmlns:a16="http://schemas.microsoft.com/office/drawing/2014/main" id="{7B53DBCA-647F-AB25-FB4E-889C52325C54}"/>
              </a:ext>
            </a:extLst>
          </p:cNvPr>
          <p:cNvSpPr txBox="1"/>
          <p:nvPr/>
        </p:nvSpPr>
        <p:spPr>
          <a:xfrm>
            <a:off x="9722781" y="5284188"/>
            <a:ext cx="2708989"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defPPr>
              <a:defRPr lang="zh-CN"/>
            </a:defPPr>
            <a:lvl1pPr>
              <a:defRPr i="1">
                <a:effectLst/>
                <a:latin typeface="Helvetica" pitchFamily="2" charset="0"/>
              </a:defRPr>
            </a:lvl1pPr>
          </a:lstStyle>
          <a:p>
            <a:r>
              <a:rPr lang="en-US" sz="2000" i="0" dirty="0">
                <a:solidFill>
                  <a:srgbClr val="027001"/>
                </a:solidFill>
                <a:latin typeface="Calibri" panose="020F0502020204030204" pitchFamily="34" charset="0"/>
                <a:cs typeface="Calibri" panose="020F0502020204030204" pitchFamily="34" charset="0"/>
              </a:rPr>
              <a:t>M. </a:t>
            </a:r>
            <a:r>
              <a:rPr lang="en-US" sz="2000" i="0" dirty="0" err="1">
                <a:solidFill>
                  <a:srgbClr val="027001"/>
                </a:solidFill>
                <a:latin typeface="Calibri" panose="020F0502020204030204" pitchFamily="34" charset="0"/>
                <a:cs typeface="Calibri" panose="020F0502020204030204" pitchFamily="34" charset="0"/>
              </a:rPr>
              <a:t>Gyulassy</a:t>
            </a:r>
            <a:r>
              <a:rPr lang="en-US" sz="2000" i="0" dirty="0">
                <a:solidFill>
                  <a:srgbClr val="027001"/>
                </a:solidFill>
                <a:latin typeface="Calibri" panose="020F0502020204030204" pitchFamily="34" charset="0"/>
                <a:cs typeface="Calibri" panose="020F0502020204030204" pitchFamily="34" charset="0"/>
              </a:rPr>
              <a:t> et al. 2002</a:t>
            </a:r>
          </a:p>
        </p:txBody>
      </p:sp>
      <p:pic>
        <p:nvPicPr>
          <p:cNvPr id="12" name="Picture 11">
            <a:extLst>
              <a:ext uri="{FF2B5EF4-FFF2-40B4-BE49-F238E27FC236}">
                <a16:creationId xmlns:a16="http://schemas.microsoft.com/office/drawing/2014/main" id="{01877EF1-38F3-B125-EF02-9E4C071678A8}"/>
              </a:ext>
            </a:extLst>
          </p:cNvPr>
          <p:cNvPicPr>
            <a:picLocks noChangeAspect="1"/>
          </p:cNvPicPr>
          <p:nvPr/>
        </p:nvPicPr>
        <p:blipFill>
          <a:blip r:embed="rId4"/>
          <a:stretch>
            <a:fillRect/>
          </a:stretch>
        </p:blipFill>
        <p:spPr>
          <a:xfrm>
            <a:off x="717481" y="6867104"/>
            <a:ext cx="7315200" cy="1333500"/>
          </a:xfrm>
          <a:prstGeom prst="rect">
            <a:avLst/>
          </a:prstGeom>
        </p:spPr>
      </p:pic>
      <p:pic>
        <p:nvPicPr>
          <p:cNvPr id="13" name="Picture 12">
            <a:extLst>
              <a:ext uri="{FF2B5EF4-FFF2-40B4-BE49-F238E27FC236}">
                <a16:creationId xmlns:a16="http://schemas.microsoft.com/office/drawing/2014/main" id="{8349EF2E-8790-C91D-E81D-8E485248FD27}"/>
              </a:ext>
            </a:extLst>
          </p:cNvPr>
          <p:cNvPicPr>
            <a:picLocks noChangeAspect="1"/>
          </p:cNvPicPr>
          <p:nvPr/>
        </p:nvPicPr>
        <p:blipFill>
          <a:blip r:embed="rId5"/>
          <a:stretch>
            <a:fillRect/>
          </a:stretch>
        </p:blipFill>
        <p:spPr>
          <a:xfrm>
            <a:off x="8402638" y="7086792"/>
            <a:ext cx="3771900" cy="825500"/>
          </a:xfrm>
          <a:prstGeom prst="rect">
            <a:avLst/>
          </a:prstGeom>
        </p:spPr>
      </p:pic>
      <p:pic>
        <p:nvPicPr>
          <p:cNvPr id="14" name="Picture 13">
            <a:extLst>
              <a:ext uri="{FF2B5EF4-FFF2-40B4-BE49-F238E27FC236}">
                <a16:creationId xmlns:a16="http://schemas.microsoft.com/office/drawing/2014/main" id="{A37C1385-C954-EBB6-2A60-A9FC47E9D088}"/>
              </a:ext>
            </a:extLst>
          </p:cNvPr>
          <p:cNvPicPr>
            <a:picLocks noChangeAspect="1"/>
          </p:cNvPicPr>
          <p:nvPr/>
        </p:nvPicPr>
        <p:blipFill>
          <a:blip r:embed="rId6"/>
          <a:stretch>
            <a:fillRect/>
          </a:stretch>
        </p:blipFill>
        <p:spPr>
          <a:xfrm>
            <a:off x="717481" y="8071201"/>
            <a:ext cx="3098800" cy="939800"/>
          </a:xfrm>
          <a:prstGeom prst="rect">
            <a:avLst/>
          </a:prstGeom>
        </p:spPr>
      </p:pic>
      <p:sp>
        <p:nvSpPr>
          <p:cNvPr id="17" name="TextBox 16">
            <a:extLst>
              <a:ext uri="{FF2B5EF4-FFF2-40B4-BE49-F238E27FC236}">
                <a16:creationId xmlns:a16="http://schemas.microsoft.com/office/drawing/2014/main" id="{C6AA10C5-4358-A1F9-EF40-4980AF36FF3D}"/>
              </a:ext>
            </a:extLst>
          </p:cNvPr>
          <p:cNvSpPr txBox="1"/>
          <p:nvPr/>
        </p:nvSpPr>
        <p:spPr>
          <a:xfrm>
            <a:off x="717481" y="6563662"/>
            <a:ext cx="6507480" cy="5539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zh-CN" sz="3000" b="1" dirty="0">
                <a:solidFill>
                  <a:srgbClr val="000000"/>
                </a:solidFill>
                <a:latin typeface="Calibri" panose="020F0502020204030204" pitchFamily="34" charset="0"/>
                <a:cs typeface="Calibri" panose="020F0502020204030204" pitchFamily="34" charset="0"/>
                <a:sym typeface="Calibri" panose="020F0502020204030204" pitchFamily="34" charset="0"/>
              </a:rPr>
              <a:t>with</a:t>
            </a:r>
            <a:endParaRPr lang="en-CN" sz="3000" b="1" dirty="0">
              <a:solidFill>
                <a:srgbClr val="0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CD18A89-B5D0-16AE-2953-C7A5C54456AB}"/>
              </a:ext>
            </a:extLst>
          </p:cNvPr>
          <p:cNvPicPr>
            <a:picLocks noChangeAspect="1"/>
          </p:cNvPicPr>
          <p:nvPr/>
        </p:nvPicPr>
        <p:blipFill rotWithShape="1">
          <a:blip r:embed="rId7"/>
          <a:srcRect r="4137"/>
          <a:stretch/>
        </p:blipFill>
        <p:spPr>
          <a:xfrm>
            <a:off x="6669088" y="1657251"/>
            <a:ext cx="6123850" cy="812800"/>
          </a:xfrm>
          <a:prstGeom prst="rect">
            <a:avLst/>
          </a:prstGeom>
        </p:spPr>
      </p:pic>
    </p:spTree>
    <p:extLst>
      <p:ext uri="{BB962C8B-B14F-4D97-AF65-F5344CB8AC3E}">
        <p14:creationId xmlns:p14="http://schemas.microsoft.com/office/powerpoint/2010/main" val="423790508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4B4C8B-3969-EF98-78F6-E7A4290130FD}"/>
              </a:ext>
            </a:extLst>
          </p:cNvPr>
          <p:cNvPicPr>
            <a:picLocks noChangeAspect="1"/>
          </p:cNvPicPr>
          <p:nvPr/>
        </p:nvPicPr>
        <p:blipFill>
          <a:blip r:embed="rId3"/>
          <a:stretch>
            <a:fillRect/>
          </a:stretch>
        </p:blipFill>
        <p:spPr>
          <a:xfrm>
            <a:off x="1427479" y="1677694"/>
            <a:ext cx="11169764" cy="1059107"/>
          </a:xfrm>
          <a:prstGeom prst="rect">
            <a:avLst/>
          </a:prstGeom>
        </p:spPr>
      </p:pic>
      <p:sp>
        <p:nvSpPr>
          <p:cNvPr id="34818" name="Slide Number"/>
          <p:cNvSpPr>
            <a:spLocks noGrp="1" noChangeArrowheads="1"/>
          </p:cNvSpPr>
          <p:nvPr>
            <p:ph type="sldNum" sz="quarter" idx="10"/>
          </p:nvPr>
        </p:nvSpPr>
        <p:spPr>
          <a:noFill/>
        </p:spPr>
        <p:txBody>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fld id="{554A0800-1BB5-4F4B-BA64-7A7376F7A2E4}" type="slidenum">
              <a:rPr lang="zh-CN" altLang="zh-CN" sz="1800">
                <a:solidFill>
                  <a:srgbClr val="000000"/>
                </a:solidFill>
                <a:latin typeface="Helvetica Light" pitchFamily="34" charset="0"/>
                <a:cs typeface="Helvetica Light" pitchFamily="34" charset="0"/>
                <a:sym typeface="Helvetica Light" pitchFamily="34" charset="0"/>
              </a:rPr>
              <a:t>18</a:t>
            </a:fld>
            <a:endParaRPr lang="zh-CN" altLang="zh-CN" sz="1800">
              <a:solidFill>
                <a:srgbClr val="000000"/>
              </a:solidFill>
              <a:latin typeface="Helvetica Light" pitchFamily="34" charset="0"/>
              <a:cs typeface="Helvetica Light" pitchFamily="34" charset="0"/>
              <a:sym typeface="Helvetica Light" pitchFamily="34" charset="0"/>
            </a:endParaRPr>
          </a:p>
        </p:txBody>
      </p:sp>
      <p:sp>
        <p:nvSpPr>
          <p:cNvPr id="515" name="TMD resummation for heavy quark pair at hadron colliders"/>
          <p:cNvSpPr txBox="1">
            <a:spLocks noGrp="1"/>
          </p:cNvSpPr>
          <p:nvPr>
            <p:ph type="title"/>
          </p:nvPr>
        </p:nvSpPr>
        <p:spPr>
          <a:xfrm>
            <a:off x="1087438" y="314325"/>
            <a:ext cx="11099800" cy="1096963"/>
          </a:xfrm>
        </p:spPr>
        <p:txBody>
          <a:bodyPr>
            <a:normAutofit/>
          </a:bodyPr>
          <a:lstStyle>
            <a:lvl1pPr defTabSz="414655">
              <a:defRPr sz="3550" b="1">
                <a:solidFill>
                  <a:srgbClr val="164F86"/>
                </a:solidFill>
                <a:latin typeface="Calibri"/>
                <a:ea typeface="Calibri"/>
                <a:cs typeface="Calibri"/>
                <a:sym typeface="Calibri"/>
              </a:defRPr>
            </a:lvl1pPr>
          </a:lstStyle>
          <a:p>
            <a:pPr eaLnBrk="1" fontAlgn="auto" hangingPunct="1">
              <a:spcBef>
                <a:spcPts val="0"/>
              </a:spcBef>
              <a:spcAft>
                <a:spcPts val="0"/>
              </a:spcAft>
              <a:defRPr/>
            </a:pPr>
            <a:r>
              <a:rPr lang="en-US" sz="5000" dirty="0">
                <a:latin typeface="+mj-lt"/>
              </a:rPr>
              <a:t>Numerical results</a:t>
            </a:r>
            <a:endParaRPr sz="5000" b="0" dirty="0">
              <a:latin typeface="+mj-lt"/>
            </a:endParaRPr>
          </a:p>
        </p:txBody>
      </p:sp>
      <p:sp>
        <p:nvSpPr>
          <p:cNvPr id="32" name="Typical scales:"/>
          <p:cNvSpPr txBox="1">
            <a:spLocks noChangeArrowheads="1"/>
          </p:cNvSpPr>
          <p:nvPr/>
        </p:nvSpPr>
        <p:spPr bwMode="auto">
          <a:xfrm>
            <a:off x="466226" y="2744198"/>
            <a:ext cx="7702414"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marL="444500" indent="-444500"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4200"/>
              </a:spcBef>
              <a:buSzPct val="75000"/>
              <a:buFontTx/>
              <a:buChar char="•"/>
            </a:pP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NNLL vs Pythia in e-p collisions:</a:t>
            </a:r>
            <a:endParaRPr lang="zh-CN"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Typical scales:">
            <a:extLst>
              <a:ext uri="{FF2B5EF4-FFF2-40B4-BE49-F238E27FC236}">
                <a16:creationId xmlns:a16="http://schemas.microsoft.com/office/drawing/2014/main" id="{B1F3D5C0-9825-BAD6-AC09-7D6C4BB3A717}"/>
              </a:ext>
            </a:extLst>
          </p:cNvPr>
          <p:cNvSpPr txBox="1">
            <a:spLocks noChangeArrowheads="1"/>
          </p:cNvSpPr>
          <p:nvPr/>
        </p:nvSpPr>
        <p:spPr bwMode="auto">
          <a:xfrm>
            <a:off x="466226" y="1277524"/>
            <a:ext cx="4334374"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marL="444500" indent="-444500"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4200"/>
              </a:spcBef>
              <a:buSzPct val="75000"/>
              <a:buFontTx/>
              <a:buChar char="•"/>
            </a:pPr>
            <a:r>
              <a:rPr lang="en-US" altLang="zh-CN" sz="2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Resummation</a:t>
            </a: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 formula :</a:t>
            </a:r>
            <a:endParaRPr lang="zh-CN"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pic>
        <p:nvPicPr>
          <p:cNvPr id="14" name="Picture 13">
            <a:extLst>
              <a:ext uri="{FF2B5EF4-FFF2-40B4-BE49-F238E27FC236}">
                <a16:creationId xmlns:a16="http://schemas.microsoft.com/office/drawing/2014/main" id="{3F4B6227-A18D-F749-94C1-9EACBD9E1E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4053" y="3559315"/>
            <a:ext cx="6490619" cy="4967680"/>
          </a:xfrm>
          <a:prstGeom prst="rect">
            <a:avLst/>
          </a:prstGeom>
        </p:spPr>
      </p:pic>
    </p:spTree>
    <p:extLst>
      <p:ext uri="{BB962C8B-B14F-4D97-AF65-F5344CB8AC3E}">
        <p14:creationId xmlns:p14="http://schemas.microsoft.com/office/powerpoint/2010/main" val="360003856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4B4C8B-3969-EF98-78F6-E7A4290130FD}"/>
              </a:ext>
            </a:extLst>
          </p:cNvPr>
          <p:cNvPicPr>
            <a:picLocks noChangeAspect="1"/>
          </p:cNvPicPr>
          <p:nvPr/>
        </p:nvPicPr>
        <p:blipFill>
          <a:blip r:embed="rId3"/>
          <a:stretch>
            <a:fillRect/>
          </a:stretch>
        </p:blipFill>
        <p:spPr>
          <a:xfrm>
            <a:off x="1427479" y="1677694"/>
            <a:ext cx="11169764" cy="1059107"/>
          </a:xfrm>
          <a:prstGeom prst="rect">
            <a:avLst/>
          </a:prstGeom>
        </p:spPr>
      </p:pic>
      <p:sp>
        <p:nvSpPr>
          <p:cNvPr id="34818" name="Slide Number"/>
          <p:cNvSpPr>
            <a:spLocks noGrp="1" noChangeArrowheads="1"/>
          </p:cNvSpPr>
          <p:nvPr>
            <p:ph type="sldNum" sz="quarter" idx="10"/>
          </p:nvPr>
        </p:nvSpPr>
        <p:spPr>
          <a:noFill/>
        </p:spPr>
        <p:txBody>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fld id="{554A0800-1BB5-4F4B-BA64-7A7376F7A2E4}" type="slidenum">
              <a:rPr lang="zh-CN" altLang="zh-CN" sz="1800">
                <a:solidFill>
                  <a:srgbClr val="000000"/>
                </a:solidFill>
                <a:latin typeface="Helvetica Light" pitchFamily="34" charset="0"/>
                <a:cs typeface="Helvetica Light" pitchFamily="34" charset="0"/>
                <a:sym typeface="Helvetica Light" pitchFamily="34" charset="0"/>
              </a:rPr>
              <a:t>19</a:t>
            </a:fld>
            <a:endParaRPr lang="zh-CN" altLang="zh-CN" sz="1800">
              <a:solidFill>
                <a:srgbClr val="000000"/>
              </a:solidFill>
              <a:latin typeface="Helvetica Light" pitchFamily="34" charset="0"/>
              <a:cs typeface="Helvetica Light" pitchFamily="34" charset="0"/>
              <a:sym typeface="Helvetica Light" pitchFamily="34" charset="0"/>
            </a:endParaRPr>
          </a:p>
        </p:txBody>
      </p:sp>
      <p:sp>
        <p:nvSpPr>
          <p:cNvPr id="515" name="TMD resummation for heavy quark pair at hadron colliders"/>
          <p:cNvSpPr txBox="1">
            <a:spLocks noGrp="1"/>
          </p:cNvSpPr>
          <p:nvPr>
            <p:ph type="title"/>
          </p:nvPr>
        </p:nvSpPr>
        <p:spPr>
          <a:xfrm>
            <a:off x="1087438" y="314325"/>
            <a:ext cx="11099800" cy="1096963"/>
          </a:xfrm>
        </p:spPr>
        <p:txBody>
          <a:bodyPr>
            <a:normAutofit/>
          </a:bodyPr>
          <a:lstStyle>
            <a:lvl1pPr defTabSz="414655">
              <a:defRPr sz="3550" b="1">
                <a:solidFill>
                  <a:srgbClr val="164F86"/>
                </a:solidFill>
                <a:latin typeface="Calibri"/>
                <a:ea typeface="Calibri"/>
                <a:cs typeface="Calibri"/>
                <a:sym typeface="Calibri"/>
              </a:defRPr>
            </a:lvl1pPr>
          </a:lstStyle>
          <a:p>
            <a:pPr eaLnBrk="1" fontAlgn="auto" hangingPunct="1">
              <a:spcBef>
                <a:spcPts val="0"/>
              </a:spcBef>
              <a:spcAft>
                <a:spcPts val="0"/>
              </a:spcAft>
              <a:defRPr/>
            </a:pPr>
            <a:r>
              <a:rPr lang="en-US" sz="5000" dirty="0">
                <a:latin typeface="+mj-lt"/>
              </a:rPr>
              <a:t>Numerical results</a:t>
            </a:r>
            <a:endParaRPr sz="5000" b="0" dirty="0">
              <a:latin typeface="+mj-lt"/>
            </a:endParaRPr>
          </a:p>
        </p:txBody>
      </p:sp>
      <p:sp>
        <p:nvSpPr>
          <p:cNvPr id="32" name="Typical scales:"/>
          <p:cNvSpPr txBox="1">
            <a:spLocks noChangeArrowheads="1"/>
          </p:cNvSpPr>
          <p:nvPr/>
        </p:nvSpPr>
        <p:spPr bwMode="auto">
          <a:xfrm>
            <a:off x="496705" y="3086375"/>
            <a:ext cx="5863137"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marL="444500" indent="-444500"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4200"/>
              </a:spcBef>
              <a:buSzPct val="75000"/>
              <a:buFontTx/>
              <a:buChar char="•"/>
            </a:pP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e-p vs e-Au at NNLL accuracy:</a:t>
            </a:r>
            <a:endParaRPr lang="zh-CN"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Picture 4">
            <a:extLst>
              <a:ext uri="{FF2B5EF4-FFF2-40B4-BE49-F238E27FC236}">
                <a16:creationId xmlns:a16="http://schemas.microsoft.com/office/drawing/2014/main" id="{6196A664-EDDA-9B5C-7177-A9173B765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8933" y="2736801"/>
            <a:ext cx="6769162" cy="6552202"/>
          </a:xfrm>
          <a:prstGeom prst="rect">
            <a:avLst/>
          </a:prstGeom>
        </p:spPr>
      </p:pic>
      <p:sp>
        <p:nvSpPr>
          <p:cNvPr id="6" name="Typical scales:">
            <a:extLst>
              <a:ext uri="{FF2B5EF4-FFF2-40B4-BE49-F238E27FC236}">
                <a16:creationId xmlns:a16="http://schemas.microsoft.com/office/drawing/2014/main" id="{B1F3D5C0-9825-BAD6-AC09-7D6C4BB3A717}"/>
              </a:ext>
            </a:extLst>
          </p:cNvPr>
          <p:cNvSpPr txBox="1">
            <a:spLocks noChangeArrowheads="1"/>
          </p:cNvSpPr>
          <p:nvPr/>
        </p:nvSpPr>
        <p:spPr bwMode="auto">
          <a:xfrm>
            <a:off x="466226" y="1357725"/>
            <a:ext cx="4334374"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marL="444500" indent="-444500"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4200"/>
              </a:spcBef>
              <a:buSzPct val="75000"/>
              <a:buFontTx/>
              <a:buChar char="•"/>
            </a:pPr>
            <a:r>
              <a:rPr lang="en-US" altLang="zh-CN" sz="2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Resummation</a:t>
            </a: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 formula :</a:t>
            </a:r>
            <a:endParaRPr lang="zh-CN"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pic>
        <p:nvPicPr>
          <p:cNvPr id="12" name="Picture 11">
            <a:extLst>
              <a:ext uri="{FF2B5EF4-FFF2-40B4-BE49-F238E27FC236}">
                <a16:creationId xmlns:a16="http://schemas.microsoft.com/office/drawing/2014/main" id="{3825B5F3-3E66-ED92-1FAC-68AB2DE50C1E}"/>
              </a:ext>
            </a:extLst>
          </p:cNvPr>
          <p:cNvPicPr>
            <a:picLocks noChangeAspect="1"/>
          </p:cNvPicPr>
          <p:nvPr/>
        </p:nvPicPr>
        <p:blipFill>
          <a:blip r:embed="rId5"/>
          <a:stretch>
            <a:fillRect/>
          </a:stretch>
        </p:blipFill>
        <p:spPr>
          <a:xfrm>
            <a:off x="715097" y="5002617"/>
            <a:ext cx="4254500" cy="1181100"/>
          </a:xfrm>
          <a:prstGeom prst="rect">
            <a:avLst/>
          </a:prstGeom>
        </p:spPr>
      </p:pic>
      <p:sp>
        <p:nvSpPr>
          <p:cNvPr id="2" name="Typical scales:">
            <a:extLst>
              <a:ext uri="{FF2B5EF4-FFF2-40B4-BE49-F238E27FC236}">
                <a16:creationId xmlns:a16="http://schemas.microsoft.com/office/drawing/2014/main" id="{ED614DE3-1EA8-E638-186A-EF7E401D53A3}"/>
              </a:ext>
            </a:extLst>
          </p:cNvPr>
          <p:cNvSpPr txBox="1">
            <a:spLocks noChangeArrowheads="1"/>
          </p:cNvSpPr>
          <p:nvPr/>
        </p:nvSpPr>
        <p:spPr bwMode="auto">
          <a:xfrm>
            <a:off x="466226" y="4368648"/>
            <a:ext cx="5863137"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marL="444500" indent="-444500"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4200"/>
              </a:spcBef>
              <a:buSzPct val="75000"/>
              <a:buFontTx/>
              <a:buChar char="•"/>
            </a:pP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Uncertainties:</a:t>
            </a:r>
            <a:endParaRPr lang="zh-CN"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86723023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15" y="1462405"/>
            <a:ext cx="6445885" cy="3414395"/>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7568" y="1464817"/>
            <a:ext cx="5175238" cy="3488098"/>
          </a:xfrm>
          <a:prstGeom prst="rect">
            <a:avLst/>
          </a:prstGeom>
        </p:spPr>
      </p:pic>
      <p:pic>
        <p:nvPicPr>
          <p:cNvPr id="9" name="图片 8"/>
          <p:cNvPicPr>
            <a:picLocks noChangeAspect="1"/>
          </p:cNvPicPr>
          <p:nvPr/>
        </p:nvPicPr>
        <p:blipFill rotWithShape="1">
          <a:blip r:embed="rId6"/>
          <a:srcRect t="18410"/>
          <a:stretch>
            <a:fillRect/>
          </a:stretch>
        </p:blipFill>
        <p:spPr>
          <a:xfrm>
            <a:off x="-6350" y="6071200"/>
            <a:ext cx="13004800" cy="2968987"/>
          </a:xfrm>
          <a:prstGeom prst="rect">
            <a:avLst/>
          </a:prstGeom>
        </p:spPr>
      </p:pic>
      <p:sp>
        <p:nvSpPr>
          <p:cNvPr id="10" name="文本框 9"/>
          <p:cNvSpPr txBox="1"/>
          <p:nvPr/>
        </p:nvSpPr>
        <p:spPr>
          <a:xfrm>
            <a:off x="652600" y="5801437"/>
            <a:ext cx="5253714" cy="430887"/>
          </a:xfrm>
          <a:prstGeom prst="rect">
            <a:avLst/>
          </a:prstGeom>
          <a:noFill/>
        </p:spPr>
        <p:txBody>
          <a:bodyPr wrap="square" rtlCol="0">
            <a:spAutoFit/>
          </a:bodyPr>
          <a:lstStyle/>
          <a:p>
            <a:pPr eaLnBrk="1"/>
            <a:r>
              <a:rPr lang="zh-CN" altLang="zh-CN" sz="2200" b="1" dirty="0">
                <a:solidFill>
                  <a:srgbClr val="000000"/>
                </a:solidFill>
                <a:sym typeface="+mn-ea"/>
              </a:rPr>
              <a:t>Proton spin</a:t>
            </a:r>
            <a:endParaRPr lang="zh-CN" altLang="en-US" sz="2200" dirty="0">
              <a:latin typeface="Times New Roman" panose="02020603050405020304" pitchFamily="18" charset="0"/>
              <a:ea typeface="宋体" pitchFamily="2" charset="-122"/>
              <a:cs typeface="Times New Roman" panose="02020603050405020304" pitchFamily="18" charset="0"/>
            </a:endParaRPr>
          </a:p>
        </p:txBody>
      </p:sp>
      <p:sp>
        <p:nvSpPr>
          <p:cNvPr id="11" name="文本框 10"/>
          <p:cNvSpPr txBox="1"/>
          <p:nvPr/>
        </p:nvSpPr>
        <p:spPr>
          <a:xfrm>
            <a:off x="2655255" y="5801901"/>
            <a:ext cx="4206875" cy="430887"/>
          </a:xfrm>
          <a:prstGeom prst="rect">
            <a:avLst/>
          </a:prstGeom>
          <a:noFill/>
        </p:spPr>
        <p:txBody>
          <a:bodyPr wrap="square" rtlCol="0">
            <a:spAutoFit/>
          </a:bodyPr>
          <a:lstStyle/>
          <a:p>
            <a:pPr eaLnBrk="1"/>
            <a:r>
              <a:rPr lang="zh-CN" altLang="zh-CN" sz="2200" b="1" dirty="0">
                <a:solidFill>
                  <a:srgbClr val="000000"/>
                </a:solidFill>
                <a:sym typeface="+mn-ea"/>
              </a:rPr>
              <a:t>3D nucleon tomography</a:t>
            </a:r>
            <a:endParaRPr lang="zh-CN" altLang="en-US" sz="2200" dirty="0">
              <a:latin typeface="Times New Roman" panose="02020603050405020304" pitchFamily="18" charset="0"/>
              <a:ea typeface="宋体" pitchFamily="2" charset="-122"/>
              <a:cs typeface="Times New Roman" panose="02020603050405020304" pitchFamily="18" charset="0"/>
            </a:endParaRPr>
          </a:p>
        </p:txBody>
      </p:sp>
      <p:sp>
        <p:nvSpPr>
          <p:cNvPr id="12" name="文本框 11"/>
          <p:cNvSpPr txBox="1"/>
          <p:nvPr/>
        </p:nvSpPr>
        <p:spPr>
          <a:xfrm>
            <a:off x="6375400" y="5801901"/>
            <a:ext cx="5253990" cy="430887"/>
          </a:xfrm>
          <a:prstGeom prst="rect">
            <a:avLst/>
          </a:prstGeom>
          <a:noFill/>
        </p:spPr>
        <p:txBody>
          <a:bodyPr wrap="square" rtlCol="0">
            <a:spAutoFit/>
          </a:bodyPr>
          <a:lstStyle/>
          <a:p>
            <a:r>
              <a:rPr lang="zh-CN" altLang="zh-CN" sz="2200" b="1" dirty="0">
                <a:solidFill>
                  <a:srgbClr val="000000"/>
                </a:solidFill>
              </a:rPr>
              <a:t>Gluon</a:t>
            </a:r>
            <a:r>
              <a:rPr lang="en-US" altLang="zh-CN" sz="2200" b="1" dirty="0">
                <a:solidFill>
                  <a:srgbClr val="000000"/>
                </a:solidFill>
              </a:rPr>
              <a:t> saturation</a:t>
            </a:r>
            <a:r>
              <a:rPr lang="zh-CN" altLang="zh-CN" sz="2200" b="1" dirty="0">
                <a:solidFill>
                  <a:srgbClr val="000000"/>
                </a:solidFill>
              </a:rPr>
              <a:t> </a:t>
            </a:r>
            <a:endParaRPr lang="en-US" altLang="zh-CN" sz="2200" dirty="0">
              <a:latin typeface="Times New Roman" panose="02020603050405020304" pitchFamily="18" charset="0"/>
              <a:ea typeface="宋体" pitchFamily="2" charset="-122"/>
              <a:cs typeface="Times New Roman" panose="02020603050405020304" pitchFamily="18" charset="0"/>
            </a:endParaRPr>
          </a:p>
        </p:txBody>
      </p:sp>
      <p:sp>
        <p:nvSpPr>
          <p:cNvPr id="13" name="文本框 12"/>
          <p:cNvSpPr txBox="1"/>
          <p:nvPr/>
        </p:nvSpPr>
        <p:spPr>
          <a:xfrm>
            <a:off x="9089887" y="5801901"/>
            <a:ext cx="4641000" cy="430887"/>
          </a:xfrm>
          <a:prstGeom prst="rect">
            <a:avLst/>
          </a:prstGeom>
          <a:noFill/>
        </p:spPr>
        <p:txBody>
          <a:bodyPr wrap="square" rtlCol="0">
            <a:spAutoFit/>
          </a:bodyPr>
          <a:lstStyle/>
          <a:p>
            <a:r>
              <a:rPr lang="en-US" altLang="zh-CN" sz="2200" b="1" dirty="0">
                <a:solidFill>
                  <a:srgbClr val="000000"/>
                </a:solidFill>
              </a:rPr>
              <a:t>Hadronization in the nucleus</a:t>
            </a:r>
          </a:p>
        </p:txBody>
      </p:sp>
      <p:sp>
        <p:nvSpPr>
          <p:cNvPr id="4" name="矩形 3"/>
          <p:cNvSpPr/>
          <p:nvPr/>
        </p:nvSpPr>
        <p:spPr>
          <a:xfrm>
            <a:off x="8466686" y="5058078"/>
            <a:ext cx="1956241" cy="400110"/>
          </a:xfrm>
          <a:prstGeom prst="rect">
            <a:avLst/>
          </a:prstGeom>
        </p:spPr>
        <p:txBody>
          <a:bodyPr wrap="none">
            <a:spAutoFit/>
          </a:bodyPr>
          <a:lstStyle/>
          <a:p>
            <a:r>
              <a:rPr lang="zh-CN" altLang="zh-CN" sz="2000" dirty="0">
                <a:solidFill>
                  <a:srgbClr val="027001"/>
                </a:solidFill>
                <a:latin typeface="Calibri" panose="020F0502020204030204" pitchFamily="34" charset="0"/>
                <a:cs typeface="Calibri" panose="020F0502020204030204" pitchFamily="34" charset="0"/>
              </a:rPr>
              <a:t>Abdul et al.2022</a:t>
            </a:r>
            <a:r>
              <a:rPr lang="da-DK" altLang="zh-CN" sz="2000" dirty="0">
                <a:solidFill>
                  <a:srgbClr val="00B050"/>
                </a:solidFill>
                <a:latin typeface="Times New Roman" panose="02020603050405020304" pitchFamily="18" charset="0"/>
              </a:rPr>
              <a:t> </a:t>
            </a:r>
            <a:endParaRPr lang="zh-CN" altLang="en-US" sz="2000" dirty="0">
              <a:solidFill>
                <a:srgbClr val="00B050"/>
              </a:solidFill>
            </a:endParaRPr>
          </a:p>
        </p:txBody>
      </p:sp>
      <p:sp>
        <p:nvSpPr>
          <p:cNvPr id="5" name="矩形 4"/>
          <p:cNvSpPr/>
          <p:nvPr/>
        </p:nvSpPr>
        <p:spPr>
          <a:xfrm>
            <a:off x="2456988" y="4981546"/>
            <a:ext cx="1816779" cy="400110"/>
          </a:xfrm>
          <a:prstGeom prst="rect">
            <a:avLst/>
          </a:prstGeom>
        </p:spPr>
        <p:txBody>
          <a:bodyPr wrap="none">
            <a:spAutoFit/>
          </a:bodyPr>
          <a:lstStyle/>
          <a:p>
            <a:pPr lvl="0" algn="l">
              <a:buClrTx/>
              <a:buSzTx/>
              <a:buFontTx/>
            </a:pPr>
            <a:r>
              <a:rPr lang="zh-CN" altLang="zh-CN" sz="2000" dirty="0">
                <a:solidFill>
                  <a:srgbClr val="027001"/>
                </a:solidFill>
                <a:latin typeface="Calibri" panose="020F0502020204030204" pitchFamily="34" charset="0"/>
                <a:cs typeface="Calibri" panose="020F0502020204030204" pitchFamily="34" charset="0"/>
                <a:sym typeface="+mn-ea"/>
              </a:rPr>
              <a:t>Abdul et al.</a:t>
            </a:r>
            <a:r>
              <a:rPr lang="en-US" altLang="zh-CN" sz="2000" dirty="0">
                <a:solidFill>
                  <a:srgbClr val="027001"/>
                </a:solidFill>
                <a:latin typeface="Calibri" panose="020F0502020204030204" pitchFamily="34" charset="0"/>
                <a:cs typeface="Calibri" panose="020F0502020204030204" pitchFamily="34" charset="0"/>
                <a:sym typeface="+mn-ea"/>
              </a:rPr>
              <a:t> ‘</a:t>
            </a:r>
            <a:r>
              <a:rPr lang="zh-CN" altLang="zh-CN" sz="2000" dirty="0">
                <a:solidFill>
                  <a:srgbClr val="027001"/>
                </a:solidFill>
                <a:latin typeface="Calibri" panose="020F0502020204030204" pitchFamily="34" charset="0"/>
                <a:cs typeface="Calibri" panose="020F0502020204030204" pitchFamily="34" charset="0"/>
                <a:sym typeface="+mn-ea"/>
              </a:rPr>
              <a:t>22</a:t>
            </a:r>
            <a:r>
              <a:rPr lang="da-DK" altLang="zh-CN" sz="2000" dirty="0">
                <a:solidFill>
                  <a:srgbClr val="00B050"/>
                </a:solidFill>
                <a:latin typeface="Calibri" panose="020F0502020204030204" pitchFamily="34" charset="0"/>
                <a:cs typeface="Calibri" panose="020F0502020204030204" pitchFamily="34" charset="0"/>
                <a:sym typeface="+mn-ea"/>
              </a:rPr>
              <a:t> </a:t>
            </a:r>
          </a:p>
        </p:txBody>
      </p:sp>
      <p:sp>
        <p:nvSpPr>
          <p:cNvPr id="14338" name="Imaging a proton"/>
          <p:cNvSpPr txBox="1">
            <a:spLocks noGrp="1" noChangeArrowheads="1"/>
          </p:cNvSpPr>
          <p:nvPr>
            <p:custDataLst>
              <p:tags r:id="rId1"/>
            </p:custDataLst>
          </p:nvPr>
        </p:nvSpPr>
        <p:spPr bwMode="auto">
          <a:xfrm>
            <a:off x="1144588" y="80963"/>
            <a:ext cx="10464800" cy="1409700"/>
          </a:xfrm>
          <a:prstGeom prst="rect">
            <a:avLst/>
          </a:prstGeom>
          <a:ln w="12700">
            <a:miter lim="400000"/>
          </a:ln>
        </p:spPr>
        <p:txBody>
          <a:bodyPr vert="horz" wrap="square" lIns="50800" tIns="50800" rIns="50800" bIns="50800" numCol="1" anchor="ctr" anchorCtr="0" compatLnSpc="1">
            <a:normAutofit/>
          </a:bodyPr>
          <a:lstStyle>
            <a:lvl1pPr algn="ctr" defTabSz="584200" rtl="0" eaLnBrk="0" fontAlgn="base" hangingPunct="0">
              <a:lnSpc>
                <a:spcPct val="100000"/>
              </a:lnSpc>
              <a:spcBef>
                <a:spcPct val="0"/>
              </a:spcBef>
              <a:spcAft>
                <a:spcPct val="0"/>
              </a:spcAft>
              <a:defRPr sz="8000" b="0" spc="0">
                <a:solidFill>
                  <a:srgbClr val="000000"/>
                </a:solidFill>
                <a:latin typeface="Helvetica Neue Medium" panose="02000503000000020004"/>
                <a:ea typeface="Helvetica Neue Medium" panose="02000503000000020004"/>
                <a:cs typeface="Helvetica Neue Medium" panose="02000503000000020004"/>
                <a:sym typeface="Helvetica Neue Medium" panose="02000503000000020004"/>
              </a:defRPr>
            </a:lvl1pPr>
            <a:lvl2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2pPr>
            <a:lvl3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3pPr>
            <a:lvl4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4pPr>
            <a:lvl5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5pPr>
            <a:lvl6pPr marL="0" marR="0" indent="22860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6pPr>
            <a:lvl7pPr marL="0" marR="0" indent="27432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7pPr>
            <a:lvl8pPr marL="0" marR="0" indent="32004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8pPr>
            <a:lvl9pPr marL="0" marR="0" indent="36576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9pPr>
          </a:lstStyle>
          <a:p>
            <a:pPr defTabSz="457200" eaLnBrk="1" hangingPunct="1"/>
            <a:r>
              <a:rPr lang="en-US" sz="5000" b="1" dirty="0">
                <a:solidFill>
                  <a:srgbClr val="004D80"/>
                </a:solidFill>
                <a:latin typeface="Calibri" panose="020F0502020204030204" pitchFamily="34" charset="0"/>
                <a:ea typeface="Helvetica Neue" panose="02000503000000020004"/>
                <a:cs typeface="Calibri" panose="020F0502020204030204" pitchFamily="34" charset="0"/>
                <a:sym typeface="Calibri" panose="020F0502020204030204" pitchFamily="34" charset="0"/>
              </a:rPr>
              <a:t>Electron-ion collider(EIC)</a:t>
            </a:r>
            <a:r>
              <a:rPr lang="zh-CN" altLang="zh-CN" sz="5000" b="1" dirty="0">
                <a:solidFill>
                  <a:srgbClr val="004D80"/>
                </a:solidFill>
                <a:latin typeface="Calibri" panose="020F0502020204030204" pitchFamily="34" charset="0"/>
                <a:ea typeface="Helvetica Neue" panose="02000503000000020004"/>
                <a:cs typeface="Calibri" panose="020F0502020204030204" pitchFamily="34" charset="0"/>
                <a:sym typeface="Calibri" panose="020F0502020204030204" pitchFamily="34" charset="0"/>
              </a:rPr>
              <a:t> </a:t>
            </a:r>
          </a:p>
        </p:txBody>
      </p:sp>
      <p:sp>
        <p:nvSpPr>
          <p:cNvPr id="2" name="Slide Number"/>
          <p:cNvSpPr txBox="1">
            <a:spLocks noChangeArrowheads="1"/>
          </p:cNvSpPr>
          <p:nvPr/>
        </p:nvSpPr>
        <p:spPr>
          <a:xfrm>
            <a:off x="6375400" y="9251950"/>
            <a:ext cx="241300" cy="381000"/>
          </a:xfrm>
          <a:noFill/>
        </p:spPr>
        <p:txBody>
          <a:bodyPr/>
          <a:lstStyle>
            <a:defPPr>
              <a:defRPr lang="zh-CN"/>
            </a:defPPr>
            <a:lvl1pPr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indent="4572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indent="9144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indent="13716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indent="18288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fld id="{152E8222-3C1D-4B38-9F10-40906C8DDA2B}" type="slidenum">
              <a:rPr lang="zh-CN" altLang="zh-CN" sz="1800" smtClean="0">
                <a:solidFill>
                  <a:srgbClr val="000000"/>
                </a:solidFill>
                <a:latin typeface="Helvetica Light" pitchFamily="34" charset="0"/>
                <a:cs typeface="Helvetica Light" pitchFamily="34" charset="0"/>
                <a:sym typeface="Helvetica Light" pitchFamily="34" charset="0"/>
              </a:rPr>
              <a:t>2</a:t>
            </a:fld>
            <a:endParaRPr lang="zh-CN" altLang="zh-CN" sz="1800" dirty="0">
              <a:solidFill>
                <a:srgbClr val="000000"/>
              </a:solidFill>
              <a:latin typeface="Helvetica Light" pitchFamily="34" charset="0"/>
              <a:cs typeface="Helvetica Light" pitchFamily="34" charset="0"/>
              <a:sym typeface="Helvetica Light"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260D10-5662-3563-3A64-F62C3CD3A4A8}"/>
              </a:ext>
            </a:extLst>
          </p:cNvPr>
          <p:cNvPicPr>
            <a:picLocks noChangeAspect="1"/>
          </p:cNvPicPr>
          <p:nvPr/>
        </p:nvPicPr>
        <p:blipFill>
          <a:blip r:embed="rId3"/>
          <a:stretch>
            <a:fillRect/>
          </a:stretch>
        </p:blipFill>
        <p:spPr>
          <a:xfrm>
            <a:off x="687350" y="2135038"/>
            <a:ext cx="10788370" cy="902940"/>
          </a:xfrm>
          <a:prstGeom prst="rect">
            <a:avLst/>
          </a:prstGeom>
        </p:spPr>
      </p:pic>
      <p:sp>
        <p:nvSpPr>
          <p:cNvPr id="6" name="Typical scales:">
            <a:extLst>
              <a:ext uri="{FF2B5EF4-FFF2-40B4-BE49-F238E27FC236}">
                <a16:creationId xmlns:a16="http://schemas.microsoft.com/office/drawing/2014/main" id="{690B96BA-99FC-719B-6AE5-426C420580A8}"/>
              </a:ext>
            </a:extLst>
          </p:cNvPr>
          <p:cNvSpPr txBox="1">
            <a:spLocks noChangeArrowheads="1"/>
          </p:cNvSpPr>
          <p:nvPr/>
        </p:nvSpPr>
        <p:spPr bwMode="auto">
          <a:xfrm>
            <a:off x="824510" y="1488161"/>
            <a:ext cx="8365210"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marL="444500" indent="-444500"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4200"/>
              </a:spcBef>
              <a:buSzPct val="75000"/>
              <a:buFontTx/>
              <a:buChar char="•"/>
            </a:pP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Factorization formula without renormalization:</a:t>
            </a:r>
            <a:endParaRPr lang="zh-CN"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 name="All-order evolution equation">
            <a:extLst>
              <a:ext uri="{FF2B5EF4-FFF2-40B4-BE49-F238E27FC236}">
                <a16:creationId xmlns:a16="http://schemas.microsoft.com/office/drawing/2014/main" id="{22091970-FCA7-18A2-0C13-4B0ED18D5EDA}"/>
              </a:ext>
            </a:extLst>
          </p:cNvPr>
          <p:cNvSpPr txBox="1">
            <a:spLocks noGrp="1" noChangeArrowheads="1"/>
          </p:cNvSpPr>
          <p:nvPr>
            <p:custDataLst>
              <p:tags r:id="rId1"/>
            </p:custDataLst>
          </p:nvPr>
        </p:nvSpPr>
        <p:spPr bwMode="auto">
          <a:xfrm>
            <a:off x="0" y="282889"/>
            <a:ext cx="13186410" cy="1017534"/>
          </a:xfrm>
          <a:prstGeom prst="rect">
            <a:avLst/>
          </a:prstGeom>
          <a:ln w="12700">
            <a:miter lim="400000"/>
          </a:ln>
        </p:spPr>
        <p:txBody>
          <a:bodyPr vert="horz" wrap="square" lIns="50800" tIns="50800" rIns="50800" bIns="50800" numCol="1" anchor="ctr" anchorCtr="0" compatLnSpc="1">
            <a:noAutofit/>
          </a:bodyPr>
          <a:lstStyle>
            <a:lvl1pPr algn="ctr" defTabSz="584200" rtl="0" eaLnBrk="0" fontAlgn="base" hangingPunct="0">
              <a:lnSpc>
                <a:spcPct val="100000"/>
              </a:lnSpc>
              <a:spcBef>
                <a:spcPct val="0"/>
              </a:spcBef>
              <a:spcAft>
                <a:spcPct val="0"/>
              </a:spcAft>
              <a:defRPr sz="8100" b="0" spc="0">
                <a:solidFill>
                  <a:srgbClr val="000000"/>
                </a:solidFill>
                <a:latin typeface="Gill Sans" panose="020B0502020104020203"/>
                <a:ea typeface="Gill Sans" panose="020B0502020104020203"/>
                <a:cs typeface="Gill Sans" panose="020B0502020104020203"/>
                <a:sym typeface="Gill Sans" panose="020B0502020104020203"/>
              </a:defRPr>
            </a:lvl1pPr>
            <a:lvl2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2pPr>
            <a:lvl3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3pPr>
            <a:lvl4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4pPr>
            <a:lvl5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5pPr>
            <a:lvl6pPr marL="0" marR="0" indent="22860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6pPr>
            <a:lvl7pPr marL="0" marR="0" indent="27432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7pPr>
            <a:lvl8pPr marL="0" marR="0" indent="32004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8pPr>
            <a:lvl9pPr marL="0" marR="0" indent="36576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9pPr>
          </a:lstStyle>
          <a:p>
            <a:pPr eaLnBrk="1" hangingPunct="1"/>
            <a:r>
              <a:rPr lang="en-US" altLang="zh-CN" sz="5000" b="1" dirty="0">
                <a:solidFill>
                  <a:srgbClr val="004D80"/>
                </a:solidFill>
                <a:latin typeface="+mj-lt"/>
                <a:ea typeface="Helvetica Neue" panose="02000503000000020004"/>
                <a:cs typeface="Calibri" panose="020F0502020204030204" pitchFamily="34" charset="0"/>
                <a:sym typeface="+mn-ea"/>
              </a:rPr>
              <a:t>Fixed-order expansion</a:t>
            </a:r>
            <a:endParaRPr lang="en-US" altLang="zh-CN" sz="5000" b="1" dirty="0">
              <a:solidFill>
                <a:srgbClr val="004D80"/>
              </a:solidFill>
              <a:latin typeface="+mj-lt"/>
              <a:ea typeface="Helvetica Neue" panose="02000503000000020004"/>
              <a:cs typeface="Calibri" panose="020F0502020204030204" pitchFamily="34" charset="0"/>
              <a:sym typeface="Calibri" panose="020F0502020204030204" pitchFamily="34" charset="0"/>
            </a:endParaRPr>
          </a:p>
        </p:txBody>
      </p:sp>
      <p:pic>
        <p:nvPicPr>
          <p:cNvPr id="8" name="Picture 7">
            <a:extLst>
              <a:ext uri="{FF2B5EF4-FFF2-40B4-BE49-F238E27FC236}">
                <a16:creationId xmlns:a16="http://schemas.microsoft.com/office/drawing/2014/main" id="{5A3C65FE-D9A4-E82F-66B2-6256854CD7E7}"/>
              </a:ext>
            </a:extLst>
          </p:cNvPr>
          <p:cNvPicPr>
            <a:picLocks noChangeAspect="1"/>
          </p:cNvPicPr>
          <p:nvPr/>
        </p:nvPicPr>
        <p:blipFill>
          <a:blip r:embed="rId4"/>
          <a:stretch>
            <a:fillRect/>
          </a:stretch>
        </p:blipFill>
        <p:spPr>
          <a:xfrm>
            <a:off x="687350" y="4330700"/>
            <a:ext cx="6311900" cy="1092200"/>
          </a:xfrm>
          <a:prstGeom prst="rect">
            <a:avLst/>
          </a:prstGeom>
        </p:spPr>
      </p:pic>
      <p:sp>
        <p:nvSpPr>
          <p:cNvPr id="9" name="Typical scales:">
            <a:extLst>
              <a:ext uri="{FF2B5EF4-FFF2-40B4-BE49-F238E27FC236}">
                <a16:creationId xmlns:a16="http://schemas.microsoft.com/office/drawing/2014/main" id="{E6024C4C-BB4F-DC14-9BD2-34B7A5322BD1}"/>
              </a:ext>
            </a:extLst>
          </p:cNvPr>
          <p:cNvSpPr txBox="1">
            <a:spLocks noChangeArrowheads="1"/>
          </p:cNvSpPr>
          <p:nvPr/>
        </p:nvSpPr>
        <p:spPr bwMode="auto">
          <a:xfrm>
            <a:off x="824510" y="3605853"/>
            <a:ext cx="8365210"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marL="444500" indent="-444500"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4200"/>
              </a:spcBef>
              <a:buSzPct val="75000"/>
              <a:buFontTx/>
              <a:buChar char="•"/>
            </a:pP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Singular term:</a:t>
            </a:r>
            <a:endParaRPr lang="zh-CN"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2" name="Typical scales:">
            <a:extLst>
              <a:ext uri="{FF2B5EF4-FFF2-40B4-BE49-F238E27FC236}">
                <a16:creationId xmlns:a16="http://schemas.microsoft.com/office/drawing/2014/main" id="{597187DD-6E7A-2451-9A96-10BCBA20D488}"/>
              </a:ext>
            </a:extLst>
          </p:cNvPr>
          <p:cNvSpPr txBox="1">
            <a:spLocks noChangeArrowheads="1"/>
          </p:cNvSpPr>
          <p:nvPr/>
        </p:nvSpPr>
        <p:spPr bwMode="auto">
          <a:xfrm>
            <a:off x="824510" y="5614268"/>
            <a:ext cx="8365210"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marL="444500" indent="-444500"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4200"/>
              </a:spcBef>
              <a:buSzPct val="75000"/>
              <a:buFontTx/>
              <a:buChar char="•"/>
            </a:pP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NLO singular term:</a:t>
            </a:r>
            <a:endParaRPr lang="zh-CN"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pic>
        <p:nvPicPr>
          <p:cNvPr id="13" name="Picture 12">
            <a:extLst>
              <a:ext uri="{FF2B5EF4-FFF2-40B4-BE49-F238E27FC236}">
                <a16:creationId xmlns:a16="http://schemas.microsoft.com/office/drawing/2014/main" id="{7E539B5E-3E24-1A92-49A0-76685CBD0DB1}"/>
              </a:ext>
            </a:extLst>
          </p:cNvPr>
          <p:cNvPicPr>
            <a:picLocks noChangeAspect="1"/>
          </p:cNvPicPr>
          <p:nvPr/>
        </p:nvPicPr>
        <p:blipFill>
          <a:blip r:embed="rId5"/>
          <a:stretch>
            <a:fillRect/>
          </a:stretch>
        </p:blipFill>
        <p:spPr>
          <a:xfrm>
            <a:off x="664293" y="6294396"/>
            <a:ext cx="11676213" cy="1206880"/>
          </a:xfrm>
          <a:prstGeom prst="rect">
            <a:avLst/>
          </a:prstGeom>
        </p:spPr>
      </p:pic>
      <p:pic>
        <p:nvPicPr>
          <p:cNvPr id="14" name="Picture 13">
            <a:extLst>
              <a:ext uri="{FF2B5EF4-FFF2-40B4-BE49-F238E27FC236}">
                <a16:creationId xmlns:a16="http://schemas.microsoft.com/office/drawing/2014/main" id="{0918D73D-43B2-E3E0-BB5A-10CB5DF1E251}"/>
              </a:ext>
            </a:extLst>
          </p:cNvPr>
          <p:cNvPicPr>
            <a:picLocks noChangeAspect="1"/>
          </p:cNvPicPr>
          <p:nvPr/>
        </p:nvPicPr>
        <p:blipFill>
          <a:blip r:embed="rId6"/>
          <a:stretch>
            <a:fillRect/>
          </a:stretch>
        </p:blipFill>
        <p:spPr>
          <a:xfrm>
            <a:off x="824510" y="7748985"/>
            <a:ext cx="5889155" cy="1555341"/>
          </a:xfrm>
          <a:prstGeom prst="rect">
            <a:avLst/>
          </a:prstGeom>
        </p:spPr>
      </p:pic>
      <p:pic>
        <p:nvPicPr>
          <p:cNvPr id="15" name="Picture 14">
            <a:extLst>
              <a:ext uri="{FF2B5EF4-FFF2-40B4-BE49-F238E27FC236}">
                <a16:creationId xmlns:a16="http://schemas.microsoft.com/office/drawing/2014/main" id="{8652478F-4F01-4518-C5D6-7FB646290BBE}"/>
              </a:ext>
            </a:extLst>
          </p:cNvPr>
          <p:cNvPicPr>
            <a:picLocks noChangeAspect="1"/>
          </p:cNvPicPr>
          <p:nvPr/>
        </p:nvPicPr>
        <p:blipFill>
          <a:blip r:embed="rId7"/>
          <a:stretch>
            <a:fillRect/>
          </a:stretch>
        </p:blipFill>
        <p:spPr>
          <a:xfrm>
            <a:off x="7402829" y="7902868"/>
            <a:ext cx="3118935" cy="623787"/>
          </a:xfrm>
          <a:prstGeom prst="rect">
            <a:avLst/>
          </a:prstGeom>
        </p:spPr>
      </p:pic>
    </p:spTree>
    <p:extLst>
      <p:ext uri="{BB962C8B-B14F-4D97-AF65-F5344CB8AC3E}">
        <p14:creationId xmlns:p14="http://schemas.microsoft.com/office/powerpoint/2010/main" val="404616688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Slide Number"/>
          <p:cNvSpPr>
            <a:spLocks noGrp="1" noChangeArrowheads="1"/>
          </p:cNvSpPr>
          <p:nvPr>
            <p:ph type="sldNum" sz="quarter" idx="10"/>
          </p:nvPr>
        </p:nvSpPr>
        <p:spPr>
          <a:noFill/>
        </p:spPr>
        <p:txBody>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fld id="{554A0800-1BB5-4F4B-BA64-7A7376F7A2E4}" type="slidenum">
              <a:rPr lang="zh-CN" altLang="zh-CN" sz="1800">
                <a:solidFill>
                  <a:srgbClr val="000000"/>
                </a:solidFill>
                <a:latin typeface="Helvetica Light" pitchFamily="34" charset="0"/>
                <a:cs typeface="Helvetica Light" pitchFamily="34" charset="0"/>
                <a:sym typeface="Helvetica Light" pitchFamily="34" charset="0"/>
              </a:rPr>
              <a:t>21</a:t>
            </a:fld>
            <a:endParaRPr lang="zh-CN" altLang="zh-CN" sz="1800">
              <a:solidFill>
                <a:srgbClr val="000000"/>
              </a:solidFill>
              <a:latin typeface="Helvetica Light" pitchFamily="34" charset="0"/>
              <a:cs typeface="Helvetica Light" pitchFamily="34" charset="0"/>
              <a:sym typeface="Helvetica Light" pitchFamily="34" charset="0"/>
            </a:endParaRPr>
          </a:p>
        </p:txBody>
      </p:sp>
      <p:sp>
        <p:nvSpPr>
          <p:cNvPr id="515" name="TMD resummation for heavy quark pair at hadron colliders"/>
          <p:cNvSpPr txBox="1">
            <a:spLocks noGrp="1"/>
          </p:cNvSpPr>
          <p:nvPr>
            <p:ph type="title"/>
          </p:nvPr>
        </p:nvSpPr>
        <p:spPr>
          <a:xfrm>
            <a:off x="1087438" y="314325"/>
            <a:ext cx="11099800" cy="1096963"/>
          </a:xfrm>
        </p:spPr>
        <p:txBody>
          <a:bodyPr>
            <a:normAutofit/>
          </a:bodyPr>
          <a:lstStyle>
            <a:lvl1pPr defTabSz="414655">
              <a:defRPr sz="3550" b="1">
                <a:solidFill>
                  <a:srgbClr val="164F86"/>
                </a:solidFill>
                <a:latin typeface="Calibri"/>
                <a:ea typeface="Calibri"/>
                <a:cs typeface="Calibri"/>
                <a:sym typeface="Calibri"/>
              </a:defRPr>
            </a:lvl1pPr>
          </a:lstStyle>
          <a:p>
            <a:pPr eaLnBrk="1" fontAlgn="auto" hangingPunct="1">
              <a:spcBef>
                <a:spcPts val="0"/>
              </a:spcBef>
              <a:spcAft>
                <a:spcPts val="0"/>
              </a:spcAft>
              <a:defRPr/>
            </a:pPr>
            <a:r>
              <a:rPr lang="en-US" sz="5000" dirty="0">
                <a:latin typeface="+mj-lt"/>
              </a:rPr>
              <a:t>Numerical results</a:t>
            </a:r>
            <a:endParaRPr sz="5000" b="0" dirty="0">
              <a:latin typeface="+mj-lt"/>
            </a:endParaRPr>
          </a:p>
        </p:txBody>
      </p:sp>
      <p:sp>
        <p:nvSpPr>
          <p:cNvPr id="32" name="Typical scales:"/>
          <p:cNvSpPr txBox="1">
            <a:spLocks noChangeArrowheads="1"/>
          </p:cNvSpPr>
          <p:nvPr/>
        </p:nvSpPr>
        <p:spPr bwMode="auto">
          <a:xfrm>
            <a:off x="466226" y="3023877"/>
            <a:ext cx="7702414"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marL="444500" indent="-444500"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4200"/>
              </a:spcBef>
              <a:buSzPct val="75000"/>
              <a:buFontTx/>
              <a:buChar char="•"/>
            </a:pP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Numerical results vs simulation in e-p collisions:</a:t>
            </a:r>
            <a:endParaRPr lang="zh-CN"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Typical scales:">
            <a:extLst>
              <a:ext uri="{FF2B5EF4-FFF2-40B4-BE49-F238E27FC236}">
                <a16:creationId xmlns:a16="http://schemas.microsoft.com/office/drawing/2014/main" id="{1524E3FF-29D7-831A-DA0B-1010BABC6407}"/>
              </a:ext>
            </a:extLst>
          </p:cNvPr>
          <p:cNvSpPr txBox="1">
            <a:spLocks noChangeArrowheads="1"/>
          </p:cNvSpPr>
          <p:nvPr/>
        </p:nvSpPr>
        <p:spPr bwMode="auto">
          <a:xfrm>
            <a:off x="466226" y="1285368"/>
            <a:ext cx="8365210"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marL="444500" indent="-444500"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4200"/>
              </a:spcBef>
              <a:buSzPct val="75000"/>
              <a:buFontTx/>
              <a:buChar char="•"/>
            </a:pP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NLO singular term:</a:t>
            </a:r>
            <a:endParaRPr lang="zh-CN"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pic>
        <p:nvPicPr>
          <p:cNvPr id="3" name="Picture 2">
            <a:extLst>
              <a:ext uri="{FF2B5EF4-FFF2-40B4-BE49-F238E27FC236}">
                <a16:creationId xmlns:a16="http://schemas.microsoft.com/office/drawing/2014/main" id="{4DED080C-E183-9189-217E-69E768620FF8}"/>
              </a:ext>
            </a:extLst>
          </p:cNvPr>
          <p:cNvPicPr>
            <a:picLocks noChangeAspect="1"/>
          </p:cNvPicPr>
          <p:nvPr/>
        </p:nvPicPr>
        <p:blipFill>
          <a:blip r:embed="rId3"/>
          <a:stretch>
            <a:fillRect/>
          </a:stretch>
        </p:blipFill>
        <p:spPr>
          <a:xfrm>
            <a:off x="661118" y="1835744"/>
            <a:ext cx="11676213" cy="1206880"/>
          </a:xfrm>
          <a:prstGeom prst="rect">
            <a:avLst/>
          </a:prstGeom>
        </p:spPr>
      </p:pic>
      <p:pic>
        <p:nvPicPr>
          <p:cNvPr id="6" name="Picture 5">
            <a:extLst>
              <a:ext uri="{FF2B5EF4-FFF2-40B4-BE49-F238E27FC236}">
                <a16:creationId xmlns:a16="http://schemas.microsoft.com/office/drawing/2014/main" id="{A050282C-A08C-A2BD-320A-DBCCCE1908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558" y="3557356"/>
            <a:ext cx="5637530" cy="5473529"/>
          </a:xfrm>
          <a:prstGeom prst="rect">
            <a:avLst/>
          </a:prstGeom>
        </p:spPr>
      </p:pic>
    </p:spTree>
    <p:extLst>
      <p:ext uri="{BB962C8B-B14F-4D97-AF65-F5344CB8AC3E}">
        <p14:creationId xmlns:p14="http://schemas.microsoft.com/office/powerpoint/2010/main" val="301854888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Slide Number"/>
          <p:cNvSpPr>
            <a:spLocks noGrp="1" noChangeArrowheads="1"/>
          </p:cNvSpPr>
          <p:nvPr>
            <p:ph type="sldNum" sz="quarter" idx="10"/>
          </p:nvPr>
        </p:nvSpPr>
        <p:spPr>
          <a:noFill/>
        </p:spPr>
        <p:txBody>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fld id="{554A0800-1BB5-4F4B-BA64-7A7376F7A2E4}" type="slidenum">
              <a:rPr lang="zh-CN" altLang="zh-CN" sz="1800">
                <a:solidFill>
                  <a:srgbClr val="000000"/>
                </a:solidFill>
                <a:latin typeface="Helvetica Light" pitchFamily="34" charset="0"/>
                <a:cs typeface="Helvetica Light" pitchFamily="34" charset="0"/>
                <a:sym typeface="Helvetica Light" pitchFamily="34" charset="0"/>
              </a:rPr>
              <a:t>22</a:t>
            </a:fld>
            <a:endParaRPr lang="zh-CN" altLang="zh-CN" sz="1800">
              <a:solidFill>
                <a:srgbClr val="000000"/>
              </a:solidFill>
              <a:latin typeface="Helvetica Light" pitchFamily="34" charset="0"/>
              <a:cs typeface="Helvetica Light" pitchFamily="34" charset="0"/>
              <a:sym typeface="Helvetica Light" pitchFamily="34" charset="0"/>
            </a:endParaRPr>
          </a:p>
        </p:txBody>
      </p:sp>
      <p:sp>
        <p:nvSpPr>
          <p:cNvPr id="515" name="TMD resummation for heavy quark pair at hadron colliders"/>
          <p:cNvSpPr txBox="1">
            <a:spLocks noGrp="1"/>
          </p:cNvSpPr>
          <p:nvPr>
            <p:ph type="title"/>
          </p:nvPr>
        </p:nvSpPr>
        <p:spPr>
          <a:xfrm>
            <a:off x="1087438" y="314325"/>
            <a:ext cx="11099800" cy="1096963"/>
          </a:xfrm>
        </p:spPr>
        <p:txBody>
          <a:bodyPr>
            <a:normAutofit/>
          </a:bodyPr>
          <a:lstStyle>
            <a:lvl1pPr defTabSz="414655">
              <a:defRPr sz="3550" b="1">
                <a:solidFill>
                  <a:srgbClr val="164F86"/>
                </a:solidFill>
                <a:latin typeface="Calibri"/>
                <a:ea typeface="Calibri"/>
                <a:cs typeface="Calibri"/>
                <a:sym typeface="Calibri"/>
              </a:defRPr>
            </a:lvl1pPr>
          </a:lstStyle>
          <a:p>
            <a:pPr eaLnBrk="1" fontAlgn="auto" hangingPunct="1">
              <a:spcBef>
                <a:spcPts val="0"/>
              </a:spcBef>
              <a:spcAft>
                <a:spcPts val="0"/>
              </a:spcAft>
              <a:defRPr/>
            </a:pPr>
            <a:r>
              <a:rPr lang="en-US" sz="5000" dirty="0">
                <a:latin typeface="+mj-lt"/>
              </a:rPr>
              <a:t>Outlook</a:t>
            </a:r>
            <a:endParaRPr sz="5000" b="0" dirty="0">
              <a:latin typeface="+mj-lt"/>
            </a:endParaRPr>
          </a:p>
        </p:txBody>
      </p:sp>
      <p:sp>
        <p:nvSpPr>
          <p:cNvPr id="6" name="Typical scales:">
            <a:extLst>
              <a:ext uri="{FF2B5EF4-FFF2-40B4-BE49-F238E27FC236}">
                <a16:creationId xmlns:a16="http://schemas.microsoft.com/office/drawing/2014/main" id="{B1F3D5C0-9825-BAD6-AC09-7D6C4BB3A717}"/>
              </a:ext>
            </a:extLst>
          </p:cNvPr>
          <p:cNvSpPr txBox="1">
            <a:spLocks noChangeArrowheads="1"/>
          </p:cNvSpPr>
          <p:nvPr/>
        </p:nvSpPr>
        <p:spPr bwMode="auto">
          <a:xfrm>
            <a:off x="605858" y="3602082"/>
            <a:ext cx="11786734" cy="350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marL="444500" indent="-444500"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4200"/>
              </a:spcBef>
              <a:buSzPct val="75000"/>
              <a:buFontTx/>
              <a:buChar char="•"/>
            </a:pP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Check NLO singular term</a:t>
            </a:r>
          </a:p>
          <a:p>
            <a:pPr algn="l" eaLnBrk="1">
              <a:spcBef>
                <a:spcPts val="4200"/>
              </a:spcBef>
              <a:buSzPct val="75000"/>
              <a:buFontTx/>
              <a:buChar char="•"/>
            </a:pP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Compute NNLO singular term</a:t>
            </a:r>
          </a:p>
          <a:p>
            <a:pPr algn="l" eaLnBrk="1">
              <a:spcBef>
                <a:spcPts val="4200"/>
              </a:spcBef>
              <a:buSzPct val="75000"/>
              <a:buFontTx/>
              <a:buChar char="•"/>
            </a:pPr>
            <a:r>
              <a:rPr lang="en-US" sz="2800" b="1" dirty="0">
                <a:solidFill>
                  <a:srgbClr val="000000"/>
                </a:solidFill>
                <a:effectLst/>
                <a:latin typeface="Calibri" panose="020F0502020204030204" pitchFamily="34" charset="0"/>
                <a:cs typeface="Calibri" panose="020F0502020204030204" pitchFamily="34" charset="0"/>
                <a:sym typeface="Calibri" panose="020F0502020204030204" pitchFamily="34" charset="0"/>
              </a:rPr>
              <a:t>Give N3LL+</a:t>
            </a:r>
            <a:r>
              <a:rPr lang="en-US" sz="2800" b="1">
                <a:solidFill>
                  <a:srgbClr val="000000"/>
                </a:solidFill>
                <a:effectLst/>
                <a:latin typeface="Calibri" panose="020F0502020204030204" pitchFamily="34" charset="0"/>
                <a:cs typeface="Calibri" panose="020F0502020204030204" pitchFamily="34" charset="0"/>
                <a:sym typeface="Calibri" panose="020F0502020204030204" pitchFamily="34" charset="0"/>
              </a:rPr>
              <a:t>NLO prediction at EIC</a:t>
            </a:r>
            <a:endParaRPr lang="en-US" sz="3200" b="1" dirty="0">
              <a:effectLst/>
              <a:latin typeface="Helvetica" pitchFamily="2" charset="0"/>
            </a:endParaRPr>
          </a:p>
          <a:p>
            <a:pPr marL="0" indent="0" algn="l" eaLnBrk="1">
              <a:spcBef>
                <a:spcPts val="4200"/>
              </a:spcBef>
              <a:buSzPct val="75000"/>
            </a:pPr>
            <a:endParaRPr lang="zh-CN"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78037733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Slide Number"/>
          <p:cNvSpPr>
            <a:spLocks noGrp="1" noChangeArrowheads="1"/>
          </p:cNvSpPr>
          <p:nvPr>
            <p:ph type="sldNum" sz="quarter" idx="10"/>
          </p:nvPr>
        </p:nvSpPr>
        <p:spPr>
          <a:noFill/>
        </p:spPr>
        <p:txBody>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fld id="{554A0800-1BB5-4F4B-BA64-7A7376F7A2E4}" type="slidenum">
              <a:rPr lang="zh-CN" altLang="zh-CN" sz="1800">
                <a:solidFill>
                  <a:srgbClr val="000000"/>
                </a:solidFill>
                <a:latin typeface="Helvetica Light" pitchFamily="34" charset="0"/>
                <a:cs typeface="Helvetica Light" pitchFamily="34" charset="0"/>
                <a:sym typeface="Helvetica Light" pitchFamily="34" charset="0"/>
              </a:rPr>
              <a:t>23</a:t>
            </a:fld>
            <a:endParaRPr lang="zh-CN" altLang="zh-CN" sz="1800">
              <a:solidFill>
                <a:srgbClr val="000000"/>
              </a:solidFill>
              <a:latin typeface="Helvetica Light" pitchFamily="34" charset="0"/>
              <a:cs typeface="Helvetica Light" pitchFamily="34" charset="0"/>
              <a:sym typeface="Helvetica Light" pitchFamily="34" charset="0"/>
            </a:endParaRPr>
          </a:p>
        </p:txBody>
      </p:sp>
      <p:sp>
        <p:nvSpPr>
          <p:cNvPr id="515" name="TMD resummation for heavy quark pair at hadron colliders"/>
          <p:cNvSpPr txBox="1">
            <a:spLocks noGrp="1"/>
          </p:cNvSpPr>
          <p:nvPr>
            <p:ph type="title"/>
          </p:nvPr>
        </p:nvSpPr>
        <p:spPr>
          <a:xfrm>
            <a:off x="1087438" y="314325"/>
            <a:ext cx="11099800" cy="1096963"/>
          </a:xfrm>
        </p:spPr>
        <p:txBody>
          <a:bodyPr>
            <a:normAutofit/>
          </a:bodyPr>
          <a:lstStyle>
            <a:lvl1pPr defTabSz="414655">
              <a:defRPr sz="3550" b="1">
                <a:solidFill>
                  <a:srgbClr val="164F86"/>
                </a:solidFill>
                <a:latin typeface="Calibri"/>
                <a:ea typeface="Calibri"/>
                <a:cs typeface="Calibri"/>
                <a:sym typeface="Calibri"/>
              </a:defRPr>
            </a:lvl1pPr>
          </a:lstStyle>
          <a:p>
            <a:pPr eaLnBrk="1" fontAlgn="auto" hangingPunct="1">
              <a:spcBef>
                <a:spcPts val="0"/>
              </a:spcBef>
              <a:spcAft>
                <a:spcPts val="0"/>
              </a:spcAft>
              <a:defRPr/>
            </a:pPr>
            <a:r>
              <a:rPr lang="en-US" sz="5000" dirty="0">
                <a:latin typeface="+mj-lt"/>
              </a:rPr>
              <a:t>Summary</a:t>
            </a:r>
            <a:endParaRPr sz="5000" b="0" dirty="0">
              <a:latin typeface="+mj-lt"/>
            </a:endParaRPr>
          </a:p>
        </p:txBody>
      </p:sp>
      <p:sp>
        <p:nvSpPr>
          <p:cNvPr id="6" name="Typical scales:">
            <a:extLst>
              <a:ext uri="{FF2B5EF4-FFF2-40B4-BE49-F238E27FC236}">
                <a16:creationId xmlns:a16="http://schemas.microsoft.com/office/drawing/2014/main" id="{B1F3D5C0-9825-BAD6-AC09-7D6C4BB3A717}"/>
              </a:ext>
            </a:extLst>
          </p:cNvPr>
          <p:cNvSpPr txBox="1">
            <a:spLocks noChangeArrowheads="1"/>
          </p:cNvSpPr>
          <p:nvPr/>
        </p:nvSpPr>
        <p:spPr bwMode="auto">
          <a:xfrm>
            <a:off x="605858" y="1393786"/>
            <a:ext cx="11786734" cy="79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marL="444500" indent="-444500"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4200"/>
              </a:spcBef>
              <a:buSzPct val="75000"/>
              <a:buFontTx/>
              <a:buChar char="•"/>
            </a:pP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Our research focuses on jet substructure’s precision calculation and factorization.</a:t>
            </a:r>
          </a:p>
          <a:p>
            <a:pPr algn="l" eaLnBrk="1">
              <a:spcBef>
                <a:spcPts val="4200"/>
              </a:spcBef>
              <a:buSzPct val="75000"/>
              <a:buFontTx/>
              <a:buChar char="•"/>
            </a:pP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We proposed a new observable of </a:t>
            </a:r>
            <a:r>
              <a:rPr lang="en-US" sz="2800" b="1" dirty="0">
                <a:solidFill>
                  <a:srgbClr val="000000"/>
                </a:solidFill>
                <a:latin typeface="Calibri" panose="020F0502020204030204" pitchFamily="34" charset="0"/>
                <a:cs typeface="Calibri" panose="020F0502020204030204" pitchFamily="34" charset="0"/>
              </a:rPr>
              <a:t>the </a:t>
            </a:r>
            <a:r>
              <a:rPr lang="en-US" sz="2800" b="1" dirty="0">
                <a:solidFill>
                  <a:srgbClr val="FF0000"/>
                </a:solidFill>
                <a:latin typeface="Calibri" panose="020F0502020204030204" pitchFamily="34" charset="0"/>
                <a:cs typeface="Calibri" panose="020F0502020204030204" pitchFamily="34" charset="0"/>
              </a:rPr>
              <a:t>azimuthal angle</a:t>
            </a:r>
            <a:r>
              <a:rPr lang="en-US" altLang="zh-CN" sz="2800" b="1" dirty="0">
                <a:solidFill>
                  <a:srgbClr val="FF0000"/>
                </a:solidFill>
                <a:latin typeface="Calibri" panose="020F0502020204030204" pitchFamily="34" charset="0"/>
                <a:cs typeface="Calibri" panose="020F0502020204030204" pitchFamily="34" charset="0"/>
                <a:sym typeface="Calibri" panose="020F0502020204030204" pitchFamily="34" charset="0"/>
              </a:rPr>
              <a:t> decorrelation of lepton-jet pairs </a:t>
            </a: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with respect to </a:t>
            </a:r>
            <a:r>
              <a:rPr lang="en-US" altLang="zh-CN" sz="2800" b="1" dirty="0">
                <a:solidFill>
                  <a:srgbClr val="FF0000"/>
                </a:solidFill>
                <a:latin typeface="Calibri" panose="020F0502020204030204" pitchFamily="34" charset="0"/>
                <a:cs typeface="Calibri" panose="020F0502020204030204" pitchFamily="34" charset="0"/>
                <a:sym typeface="Calibri" panose="020F0502020204030204" pitchFamily="34" charset="0"/>
              </a:rPr>
              <a:t>recoil-free jet </a:t>
            </a: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axis which could probe TMD PDFs and derived the factorization formula and renormalization group equations with numerical studies.</a:t>
            </a:r>
          </a:p>
          <a:p>
            <a:pPr algn="l" eaLnBrk="1">
              <a:spcBef>
                <a:spcPts val="4200"/>
              </a:spcBef>
              <a:buSzPct val="75000"/>
              <a:buFontTx/>
              <a:buChar char="•"/>
            </a:pP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We found that the most significant broadening effects arise from the </a:t>
            </a:r>
            <a:r>
              <a:rPr lang="en-US" altLang="zh-CN" sz="2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a</a:t>
            </a:r>
            <a:r>
              <a:rPr lang="en-US" altLang="zh-CN" sz="2800" b="1" baseline="-25000" dirty="0" err="1">
                <a:solidFill>
                  <a:srgbClr val="000000"/>
                </a:solidFill>
                <a:latin typeface="Calibri" panose="020F0502020204030204" pitchFamily="34" charset="0"/>
                <a:cs typeface="Calibri" panose="020F0502020204030204" pitchFamily="34" charset="0"/>
                <a:sym typeface="Calibri" panose="020F0502020204030204" pitchFamily="34" charset="0"/>
              </a:rPr>
              <a:t>N</a:t>
            </a: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 contribution, while the jet broadening plays a comparatively minor role,</a:t>
            </a:r>
            <a:r>
              <a:rPr lang="en-US" sz="2800" b="1" dirty="0">
                <a:solidFill>
                  <a:srgbClr val="000000"/>
                </a:solidFill>
                <a:latin typeface="Calibri" panose="020F0502020204030204" pitchFamily="34" charset="0"/>
                <a:cs typeface="Calibri" panose="020F0502020204030204" pitchFamily="34" charset="0"/>
              </a:rPr>
              <a:t> thereby serving as a clean probe of </a:t>
            </a:r>
            <a:r>
              <a:rPr lang="en-US" sz="2800" b="1" dirty="0" err="1">
                <a:solidFill>
                  <a:srgbClr val="000000"/>
                </a:solidFill>
                <a:latin typeface="Calibri" panose="020F0502020204030204" pitchFamily="34" charset="0"/>
                <a:cs typeface="Calibri" panose="020F0502020204030204" pitchFamily="34" charset="0"/>
              </a:rPr>
              <a:t>nTMD</a:t>
            </a:r>
            <a:r>
              <a:rPr lang="en-US" sz="2800" b="1" dirty="0">
                <a:solidFill>
                  <a:srgbClr val="000000"/>
                </a:solidFill>
                <a:latin typeface="Calibri" panose="020F0502020204030204" pitchFamily="34" charset="0"/>
                <a:cs typeface="Calibri" panose="020F0502020204030204" pitchFamily="34" charset="0"/>
              </a:rPr>
              <a:t> PDF.</a:t>
            </a:r>
            <a:r>
              <a:rPr lang="en-US" sz="3200" b="1" dirty="0">
                <a:effectLst/>
                <a:latin typeface="Helvetica" pitchFamily="2" charset="0"/>
              </a:rPr>
              <a:t> </a:t>
            </a:r>
          </a:p>
          <a:p>
            <a:pPr algn="l" eaLnBrk="1">
              <a:spcBef>
                <a:spcPts val="4200"/>
              </a:spcBef>
              <a:buSzPct val="75000"/>
              <a:buFontTx/>
              <a:buChar char="•"/>
            </a:pPr>
            <a:r>
              <a:rPr lang="en-US" sz="2800" b="1" dirty="0">
                <a:solidFill>
                  <a:srgbClr val="000000"/>
                </a:solidFill>
                <a:latin typeface="Calibri" panose="020F0502020204030204" pitchFamily="34" charset="0"/>
                <a:cs typeface="Calibri" panose="020F0502020204030204" pitchFamily="34" charset="0"/>
              </a:rPr>
              <a:t>Our work sets the groundwork for future experiments at the EIC, aiming to provide</a:t>
            </a:r>
            <a:r>
              <a:rPr lang="zh-CN" altLang="en-US" sz="2800" b="1" dirty="0">
                <a:solidFill>
                  <a:srgbClr val="000000"/>
                </a:solidFill>
                <a:latin typeface="Calibri" panose="020F0502020204030204" pitchFamily="34" charset="0"/>
                <a:cs typeface="Calibri" panose="020F0502020204030204" pitchFamily="34" charset="0"/>
              </a:rPr>
              <a:t> </a:t>
            </a:r>
            <a:r>
              <a:rPr lang="en-US" sz="2800" b="1" dirty="0">
                <a:solidFill>
                  <a:srgbClr val="000000"/>
                </a:solidFill>
                <a:latin typeface="Calibri" panose="020F0502020204030204" pitchFamily="34" charset="0"/>
                <a:cs typeface="Calibri" panose="020F0502020204030204" pitchFamily="34" charset="0"/>
              </a:rPr>
              <a:t>a more comprehensive understanding of the inner quark-gluon structure of nucleons and</a:t>
            </a:r>
            <a:r>
              <a:rPr lang="zh-CN" altLang="en-US" sz="2800" b="1" dirty="0">
                <a:solidFill>
                  <a:srgbClr val="000000"/>
                </a:solidFill>
                <a:latin typeface="Calibri" panose="020F0502020204030204" pitchFamily="34" charset="0"/>
                <a:cs typeface="Calibri" panose="020F0502020204030204" pitchFamily="34" charset="0"/>
              </a:rPr>
              <a:t> </a:t>
            </a:r>
            <a:r>
              <a:rPr lang="en-US" sz="2800" b="1" dirty="0">
                <a:solidFill>
                  <a:srgbClr val="000000"/>
                </a:solidFill>
                <a:latin typeface="Calibri" panose="020F0502020204030204" pitchFamily="34" charset="0"/>
                <a:cs typeface="Calibri" panose="020F0502020204030204" pitchFamily="34" charset="0"/>
              </a:rPr>
              <a:t>nuclei.</a:t>
            </a:r>
            <a:endPar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marL="0" indent="0" algn="l" eaLnBrk="1">
              <a:spcBef>
                <a:spcPts val="4200"/>
              </a:spcBef>
              <a:buSzPct val="75000"/>
            </a:pPr>
            <a:endParaRPr lang="zh-CN"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35989853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hank you"/>
          <p:cNvSpPr txBox="1">
            <a:spLocks noGrp="1" noChangeArrowheads="1"/>
          </p:cNvSpPr>
          <p:nvPr>
            <p:ph type="title"/>
          </p:nvPr>
        </p:nvSpPr>
        <p:spPr bwMode="auto">
          <a:xfrm>
            <a:off x="952500" y="3360738"/>
            <a:ext cx="11099800" cy="2159000"/>
          </a:xfrm>
        </p:spPr>
        <p:txBody>
          <a:bodyPr vert="horz" wrap="square" numCol="1" anchorCtr="0" compatLnSpc="1"/>
          <a:lstStyle/>
          <a:p>
            <a:pPr eaLnBrk="1" hangingPunct="1"/>
            <a:r>
              <a:rPr lang="zh-CN" altLang="zh-CN" b="1" dirty="0">
                <a:solidFill>
                  <a:srgbClr val="EE230C"/>
                </a:solidFill>
                <a:latin typeface="Helvetica" pitchFamily="34" charset="0"/>
                <a:ea typeface="Helvetica Neue" panose="02000503000000020004"/>
                <a:cs typeface="Helvetica" pitchFamily="34" charset="0"/>
                <a:sym typeface="Helvetica" pitchFamily="34" charset="0"/>
              </a:rPr>
              <a:t>Thank you</a:t>
            </a:r>
          </a:p>
        </p:txBody>
      </p:sp>
      <p:sp>
        <p:nvSpPr>
          <p:cNvPr id="45059" name="Slide Number"/>
          <p:cNvSpPr>
            <a:spLocks noGrp="1" noChangeArrowheads="1"/>
          </p:cNvSpPr>
          <p:nvPr>
            <p:ph type="sldNum" sz="quarter" idx="10"/>
          </p:nvPr>
        </p:nvSpPr>
        <p:spPr>
          <a:noFill/>
        </p:spPr>
        <p:txBody>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fld id="{FEFE00ED-64E9-40C6-8540-BDB6A2AABB0E}" type="slidenum">
              <a:rPr lang="zh-CN" altLang="zh-CN" sz="1800">
                <a:solidFill>
                  <a:srgbClr val="000000"/>
                </a:solidFill>
                <a:latin typeface="Helvetica Light" pitchFamily="34" charset="0"/>
                <a:cs typeface="Helvetica Light" pitchFamily="34" charset="0"/>
                <a:sym typeface="Helvetica Light" pitchFamily="34" charset="0"/>
              </a:rPr>
              <a:t>24</a:t>
            </a:fld>
            <a:endParaRPr lang="zh-CN" altLang="zh-CN" sz="1800">
              <a:solidFill>
                <a:srgbClr val="000000"/>
              </a:solidFill>
              <a:latin typeface="Helvetica Light" pitchFamily="34" charset="0"/>
              <a:cs typeface="Helvetica Light" pitchFamily="34" charset="0"/>
              <a:sym typeface="Helvetica Light"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64ABC9-432A-4EFB-023C-BD9D7DDFCB6A}"/>
              </a:ext>
            </a:extLst>
          </p:cNvPr>
          <p:cNvPicPr>
            <a:picLocks noChangeAspect="1"/>
          </p:cNvPicPr>
          <p:nvPr/>
        </p:nvPicPr>
        <p:blipFill>
          <a:blip r:embed="rId6"/>
          <a:stretch>
            <a:fillRect/>
          </a:stretch>
        </p:blipFill>
        <p:spPr>
          <a:xfrm>
            <a:off x="3398954" y="3609710"/>
            <a:ext cx="4074655" cy="844589"/>
          </a:xfrm>
          <a:prstGeom prst="rect">
            <a:avLst/>
          </a:prstGeom>
        </p:spPr>
      </p:pic>
      <p:pic>
        <p:nvPicPr>
          <p:cNvPr id="6" name="Picture 5">
            <a:extLst>
              <a:ext uri="{FF2B5EF4-FFF2-40B4-BE49-F238E27FC236}">
                <a16:creationId xmlns:a16="http://schemas.microsoft.com/office/drawing/2014/main" id="{DCCF1ABA-35C2-5211-B5F8-4CD018681739}"/>
              </a:ext>
            </a:extLst>
          </p:cNvPr>
          <p:cNvPicPr>
            <a:picLocks noChangeAspect="1"/>
          </p:cNvPicPr>
          <p:nvPr/>
        </p:nvPicPr>
        <p:blipFill>
          <a:blip r:embed="rId7"/>
          <a:stretch>
            <a:fillRect/>
          </a:stretch>
        </p:blipFill>
        <p:spPr>
          <a:xfrm>
            <a:off x="157915" y="2507306"/>
            <a:ext cx="12676270" cy="1110994"/>
          </a:xfrm>
          <a:prstGeom prst="rect">
            <a:avLst/>
          </a:prstGeom>
        </p:spPr>
      </p:pic>
      <p:sp>
        <p:nvSpPr>
          <p:cNvPr id="15362" name="Slide Number"/>
          <p:cNvSpPr>
            <a:spLocks noGrp="1" noChangeArrowheads="1"/>
          </p:cNvSpPr>
          <p:nvPr>
            <p:ph type="sldNum" sz="quarter" idx="10"/>
          </p:nvPr>
        </p:nvSpPr>
        <p:spPr>
          <a:xfrm>
            <a:off x="6375400" y="9251950"/>
            <a:ext cx="241300" cy="381000"/>
          </a:xfrm>
          <a:noFill/>
        </p:spPr>
        <p:txBody>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fld id="{152E8222-3C1D-4B38-9F10-40906C8DDA2B}" type="slidenum">
              <a:rPr lang="zh-CN" altLang="zh-CN" sz="1800">
                <a:solidFill>
                  <a:srgbClr val="000000"/>
                </a:solidFill>
                <a:latin typeface="Helvetica Light" pitchFamily="34" charset="0"/>
                <a:cs typeface="Helvetica Light" pitchFamily="34" charset="0"/>
                <a:sym typeface="Helvetica Light" pitchFamily="34" charset="0"/>
              </a:rPr>
              <a:t>3</a:t>
            </a:fld>
            <a:endParaRPr lang="zh-CN" altLang="zh-CN" sz="1800">
              <a:solidFill>
                <a:srgbClr val="000000"/>
              </a:solidFill>
              <a:latin typeface="Helvetica Light" pitchFamily="34" charset="0"/>
              <a:cs typeface="Helvetica Light" pitchFamily="34" charset="0"/>
              <a:sym typeface="Helvetica Light" pitchFamily="34" charset="0"/>
            </a:endParaRPr>
          </a:p>
        </p:txBody>
      </p:sp>
      <p:sp>
        <p:nvSpPr>
          <p:cNvPr id="15363" name="3D imaging of the proton"/>
          <p:cNvSpPr txBox="1">
            <a:spLocks noGrp="1" noChangeArrowheads="1"/>
          </p:cNvSpPr>
          <p:nvPr>
            <p:ph type="title"/>
          </p:nvPr>
        </p:nvSpPr>
        <p:spPr bwMode="auto">
          <a:xfrm>
            <a:off x="952500" y="290513"/>
            <a:ext cx="11099800" cy="1096962"/>
          </a:xfrm>
        </p:spPr>
        <p:txBody>
          <a:bodyPr vert="horz" wrap="square" numCol="1" anchorCtr="0" compatLnSpc="1"/>
          <a:lstStyle/>
          <a:p>
            <a:pPr eaLnBrk="1" hangingPunct="1"/>
            <a:r>
              <a:rPr lang="zh-CN" altLang="zh-CN" sz="5000" b="1" dirty="0">
                <a:solidFill>
                  <a:srgbClr val="164F86"/>
                </a:solidFill>
                <a:latin typeface="Calibri" panose="020F0502020204030204" pitchFamily="34" charset="0"/>
                <a:ea typeface="Helvetica Neue" panose="02000503000000020004"/>
                <a:cs typeface="Calibri" panose="020F0502020204030204" pitchFamily="34" charset="0"/>
                <a:sym typeface="Calibri" panose="020F0502020204030204" pitchFamily="34" charset="0"/>
              </a:rPr>
              <a:t>3D imaging of the </a:t>
            </a:r>
            <a:r>
              <a:rPr lang="en-US" altLang="zh-CN" sz="5000" b="1" dirty="0">
                <a:solidFill>
                  <a:srgbClr val="164F86"/>
                </a:solidFill>
                <a:latin typeface="Calibri" panose="020F0502020204030204" pitchFamily="34" charset="0"/>
                <a:ea typeface="Helvetica Neue" panose="02000503000000020004"/>
                <a:cs typeface="Calibri" panose="020F0502020204030204" pitchFamily="34" charset="0"/>
                <a:sym typeface="Calibri" panose="020F0502020204030204" pitchFamily="34" charset="0"/>
              </a:rPr>
              <a:t>nucleons</a:t>
            </a:r>
            <a:endParaRPr lang="zh-CN" altLang="zh-CN" sz="5000" b="1" dirty="0">
              <a:solidFill>
                <a:srgbClr val="164F86"/>
              </a:solidFill>
              <a:latin typeface="Calibri" panose="020F0502020204030204" pitchFamily="34" charset="0"/>
              <a:ea typeface="Helvetica Neue" panose="02000503000000020004"/>
              <a:cs typeface="Calibri" panose="020F0502020204030204" pitchFamily="34" charset="0"/>
              <a:sym typeface="Calibri" panose="020F0502020204030204" pitchFamily="34" charset="0"/>
            </a:endParaRPr>
          </a:p>
        </p:txBody>
      </p:sp>
      <p:sp>
        <p:nvSpPr>
          <p:cNvPr id="233" name="Both longitudinal and transverse motion…"/>
          <p:cNvSpPr txBox="1"/>
          <p:nvPr/>
        </p:nvSpPr>
        <p:spPr>
          <a:xfrm>
            <a:off x="471805" y="1210181"/>
            <a:ext cx="12061825" cy="1565108"/>
          </a:xfrm>
          <a:prstGeom prst="rect">
            <a:avLst/>
          </a:prstGeom>
          <a:ln w="12700">
            <a:miter lim="400000"/>
          </a:ln>
        </p:spPr>
        <p:txBody>
          <a:bodyPr lIns="50800" tIns="50800" rIns="50800" bIns="50800">
            <a:spAutoFit/>
          </a:bodyPr>
          <a:lstStyle/>
          <a:p>
            <a:pPr marL="486410" indent="-486410" defTabSz="584200" eaLnBrk="1" fontAlgn="auto">
              <a:lnSpc>
                <a:spcPct val="120000"/>
              </a:lnSpc>
              <a:spcBef>
                <a:spcPts val="0"/>
              </a:spcBef>
              <a:spcAft>
                <a:spcPts val="0"/>
              </a:spcAft>
              <a:buSzPct val="80000"/>
              <a:buFontTx/>
              <a:buChar char="•"/>
              <a:defRPr sz="2700" b="1">
                <a:solidFill>
                  <a:srgbClr val="000000"/>
                </a:solidFill>
                <a:latin typeface="Calibri"/>
                <a:ea typeface="Calibri"/>
                <a:cs typeface="Calibri"/>
                <a:sym typeface="Calibri"/>
              </a:defRPr>
            </a:pPr>
            <a:r>
              <a:rPr sz="2700" b="1" kern="0" dirty="0">
                <a:solidFill>
                  <a:srgbClr val="000000"/>
                </a:solidFill>
                <a:latin typeface="Calibri"/>
                <a:ea typeface="Calibri"/>
                <a:cs typeface="Calibri"/>
                <a:sym typeface="Calibri"/>
              </a:rPr>
              <a:t>Both longitudinal and transverse motion</a:t>
            </a:r>
          </a:p>
          <a:p>
            <a:pPr marL="486410" indent="-486410" defTabSz="584200" eaLnBrk="1" fontAlgn="auto">
              <a:lnSpc>
                <a:spcPct val="120000"/>
              </a:lnSpc>
              <a:spcBef>
                <a:spcPts val="0"/>
              </a:spcBef>
              <a:spcAft>
                <a:spcPts val="0"/>
              </a:spcAft>
              <a:buSzPct val="80000"/>
              <a:buFontTx/>
              <a:buChar char="•"/>
              <a:defRPr sz="2700" b="1">
                <a:solidFill>
                  <a:srgbClr val="000000"/>
                </a:solidFill>
                <a:latin typeface="Calibri"/>
                <a:ea typeface="Calibri"/>
                <a:cs typeface="Calibri"/>
                <a:sym typeface="Calibri"/>
              </a:defRPr>
            </a:pPr>
            <a:r>
              <a:rPr sz="2700" b="1" kern="0" dirty="0">
                <a:solidFill>
                  <a:srgbClr val="000000"/>
                </a:solidFill>
                <a:latin typeface="Calibri"/>
                <a:ea typeface="Calibri"/>
                <a:cs typeface="Calibri"/>
                <a:sym typeface="Calibri"/>
              </a:rPr>
              <a:t>Correlation between nucleon spin with </a:t>
            </a:r>
            <a:r>
              <a:rPr sz="2700" b="1" kern="0" dirty="0" err="1">
                <a:solidFill>
                  <a:srgbClr val="000000"/>
                </a:solidFill>
                <a:latin typeface="Calibri"/>
                <a:ea typeface="Calibri"/>
                <a:cs typeface="Calibri"/>
                <a:sym typeface="Calibri"/>
              </a:rPr>
              <a:t>parton</a:t>
            </a:r>
            <a:r>
              <a:rPr sz="2700" b="1" kern="0" dirty="0">
                <a:solidFill>
                  <a:srgbClr val="000000"/>
                </a:solidFill>
                <a:latin typeface="Calibri"/>
                <a:ea typeface="Calibri"/>
                <a:cs typeface="Calibri"/>
                <a:sym typeface="Calibri"/>
              </a:rPr>
              <a:t>(quark, gluon) orbital angular momentum</a:t>
            </a:r>
            <a:endParaRPr lang="en-US" dirty="0">
              <a:effectLst/>
              <a:latin typeface="Calibri" panose="020F0502020204030204" pitchFamily="34" charset="0"/>
            </a:endParaRPr>
          </a:p>
        </p:txBody>
      </p:sp>
      <p:pic>
        <p:nvPicPr>
          <p:cNvPr id="3" name="图片 8"/>
          <p:cNvPicPr>
            <a:picLocks noChangeAspect="1"/>
          </p:cNvPicPr>
          <p:nvPr>
            <p:custDataLst>
              <p:tags r:id="rId1"/>
            </p:custDataLst>
          </p:nvPr>
        </p:nvPicPr>
        <p:blipFill>
          <a:blip r:embed="rId8"/>
          <a:stretch>
            <a:fillRect/>
          </a:stretch>
        </p:blipFill>
        <p:spPr>
          <a:xfrm>
            <a:off x="471805" y="4813611"/>
            <a:ext cx="5122545" cy="3881755"/>
          </a:xfrm>
          <a:prstGeom prst="rect">
            <a:avLst/>
          </a:prstGeom>
        </p:spPr>
      </p:pic>
      <p:pic>
        <p:nvPicPr>
          <p:cNvPr id="4" name="图片 2"/>
          <p:cNvPicPr>
            <a:picLocks noChangeAspect="1"/>
          </p:cNvPicPr>
          <p:nvPr>
            <p:custDataLst>
              <p:tags r:id="rId2"/>
            </p:custDataLst>
          </p:nvPr>
        </p:nvPicPr>
        <p:blipFill>
          <a:blip r:embed="rId9"/>
          <a:stretch>
            <a:fillRect/>
          </a:stretch>
        </p:blipFill>
        <p:spPr>
          <a:xfrm>
            <a:off x="5436282" y="4537710"/>
            <a:ext cx="7096713" cy="4630829"/>
          </a:xfrm>
          <a:prstGeom prst="rect">
            <a:avLst/>
          </a:prstGeom>
        </p:spPr>
      </p:pic>
      <p:sp>
        <p:nvSpPr>
          <p:cNvPr id="5" name="文本框 4"/>
          <p:cNvSpPr txBox="1"/>
          <p:nvPr>
            <p:custDataLst>
              <p:tags r:id="rId3"/>
            </p:custDataLst>
          </p:nvPr>
        </p:nvSpPr>
        <p:spPr>
          <a:xfrm>
            <a:off x="1156652" y="8731897"/>
            <a:ext cx="4043265" cy="400110"/>
          </a:xfrm>
          <a:prstGeom prst="rect">
            <a:avLst/>
          </a:prstGeom>
          <a:noFill/>
        </p:spPr>
        <p:txBody>
          <a:bodyPr wrap="square" rtlCol="0">
            <a:spAutoFit/>
          </a:bodyPr>
          <a:lstStyle/>
          <a:p>
            <a:r>
              <a:rPr lang="zh-CN" altLang="zh-CN" sz="2000" dirty="0">
                <a:solidFill>
                  <a:srgbClr val="027001"/>
                </a:solidFill>
                <a:latin typeface="Calibri" panose="020F0502020204030204" pitchFamily="34" charset="0"/>
                <a:cs typeface="Calibri" panose="020F0502020204030204" pitchFamily="34" charset="0"/>
              </a:rPr>
              <a:t>Boussarie et al. 2023</a:t>
            </a:r>
          </a:p>
        </p:txBody>
      </p:sp>
      <p:sp>
        <p:nvSpPr>
          <p:cNvPr id="9" name="object 13">
            <a:extLst>
              <a:ext uri="{FF2B5EF4-FFF2-40B4-BE49-F238E27FC236}">
                <a16:creationId xmlns:a16="http://schemas.microsoft.com/office/drawing/2014/main" id="{182B2989-3B4A-1204-A160-AAFB14FA4C3E}"/>
              </a:ext>
            </a:extLst>
          </p:cNvPr>
          <p:cNvSpPr txBox="1"/>
          <p:nvPr/>
        </p:nvSpPr>
        <p:spPr>
          <a:xfrm>
            <a:off x="471805" y="3850376"/>
            <a:ext cx="5522314" cy="428322"/>
          </a:xfrm>
          <a:prstGeom prst="rect">
            <a:avLst/>
          </a:prstGeom>
        </p:spPr>
        <p:txBody>
          <a:bodyPr vert="horz" wrap="square" lIns="0" tIns="12700" rIns="0" bIns="0" rtlCol="0">
            <a:spAutoFit/>
          </a:bodyPr>
          <a:lstStyle/>
          <a:p>
            <a:pPr marL="469900" indent="-457200">
              <a:lnSpc>
                <a:spcPct val="100000"/>
              </a:lnSpc>
              <a:spcBef>
                <a:spcPts val="100"/>
              </a:spcBef>
              <a:buFont typeface="Arial" panose="020B0604020202020204" pitchFamily="34" charset="0"/>
              <a:buChar char="•"/>
            </a:pPr>
            <a:r>
              <a:rPr lang="en-US" sz="2700" b="1" dirty="0">
                <a:solidFill>
                  <a:srgbClr val="000000"/>
                </a:solidFill>
                <a:latin typeface="Calibri" panose="020F0502020204030204" pitchFamily="34" charset="0"/>
                <a:cs typeface="Calibri" panose="020F0502020204030204" pitchFamily="34" charset="0"/>
              </a:rPr>
              <a:t> Dirac structures</a:t>
            </a:r>
            <a:endParaRPr sz="2700" b="1" dirty="0">
              <a:solidFill>
                <a:srgbClr val="000000"/>
              </a:solidFill>
              <a:latin typeface="Calibri" panose="020F0502020204030204" pitchFamily="34" charset="0"/>
              <a:cs typeface="Calibri" panose="020F0502020204030204" pitchFamily="34"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69060" y="2140393"/>
            <a:ext cx="11582400" cy="646331"/>
          </a:xfrm>
          <a:prstGeom prst="rect">
            <a:avLst/>
          </a:prstGeom>
          <a:noFill/>
        </p:spPr>
        <p:txBody>
          <a:bodyPr wrap="square" rtlCol="0">
            <a:spAutoFit/>
          </a:bodyPr>
          <a:lstStyle/>
          <a:p>
            <a:pPr marL="457200" indent="-457200">
              <a:buFont typeface="Arial" panose="020B0604020202090204" pitchFamily="34" charset="0"/>
              <a:buChar char="•"/>
            </a:pPr>
            <a:r>
              <a:rPr lang="en-US" sz="3600" b="1" dirty="0">
                <a:solidFill>
                  <a:srgbClr val="000000"/>
                </a:solidFill>
                <a:effectLst/>
                <a:latin typeface="Calibri" panose="020F0502020204030204" pitchFamily="34" charset="0"/>
              </a:rPr>
              <a:t>Three classical processes used to probe quark TMDs: </a:t>
            </a:r>
            <a:endParaRPr lang="zh-CN" altLang="en-US" sz="3600" b="1" dirty="0">
              <a:solidFill>
                <a:srgbClr val="000000"/>
              </a:solidFill>
              <a:latin typeface="Times New Roman" panose="02020603050405020304" pitchFamily="18" charset="0"/>
              <a:ea typeface="宋体" pitchFamily="2" charset="-122"/>
              <a:cs typeface="Times New Roman" panose="02020603050405020304" pitchFamily="18" charset="0"/>
            </a:endParaRPr>
          </a:p>
        </p:txBody>
      </p:sp>
      <p:sp>
        <p:nvSpPr>
          <p:cNvPr id="5" name="文本框 4"/>
          <p:cNvSpPr txBox="1"/>
          <p:nvPr/>
        </p:nvSpPr>
        <p:spPr>
          <a:xfrm>
            <a:off x="469060" y="6994015"/>
            <a:ext cx="11582400" cy="2213683"/>
          </a:xfrm>
          <a:prstGeom prst="rect">
            <a:avLst/>
          </a:prstGeom>
          <a:noFill/>
        </p:spPr>
        <p:txBody>
          <a:bodyPr wrap="square" rtlCol="0">
            <a:spAutoFit/>
          </a:bodyPr>
          <a:lstStyle/>
          <a:p>
            <a:pPr marL="457200" indent="-457200">
              <a:buFont typeface="Arial" panose="020B0604020202090204" pitchFamily="34" charset="0"/>
              <a:buChar char="•"/>
            </a:pPr>
            <a:r>
              <a:rPr lang="en-US" sz="3600" b="1" dirty="0">
                <a:solidFill>
                  <a:srgbClr val="000000"/>
                </a:solidFill>
                <a:effectLst/>
                <a:latin typeface="Calibri" panose="020F0502020204030204" pitchFamily="34" charset="0"/>
              </a:rPr>
              <a:t>Typical multi-scale problems</a:t>
            </a:r>
          </a:p>
          <a:p>
            <a:pPr marL="457200" indent="-457200">
              <a:buFont typeface="Arial" panose="020B0604020202090204" pitchFamily="34" charset="0"/>
              <a:buChar char="•"/>
            </a:pPr>
            <a:r>
              <a:rPr lang="en-US" sz="3600" b="1" dirty="0">
                <a:solidFill>
                  <a:srgbClr val="000000"/>
                </a:solidFill>
                <a:effectLst/>
                <a:latin typeface="Calibri" panose="020F0502020204030204" pitchFamily="34" charset="0"/>
              </a:rPr>
              <a:t>Theory tools: Effective field theory, TMD factorization, Collins-Soper-</a:t>
            </a:r>
            <a:r>
              <a:rPr lang="en-US" sz="3600" b="1" dirty="0" err="1">
                <a:solidFill>
                  <a:srgbClr val="000000"/>
                </a:solidFill>
                <a:effectLst/>
                <a:latin typeface="Calibri" panose="020F0502020204030204" pitchFamily="34" charset="0"/>
              </a:rPr>
              <a:t>Sterman</a:t>
            </a:r>
            <a:r>
              <a:rPr lang="en-US" sz="3600" b="1" dirty="0">
                <a:solidFill>
                  <a:srgbClr val="000000"/>
                </a:solidFill>
                <a:effectLst/>
                <a:latin typeface="Calibri" panose="020F0502020204030204" pitchFamily="34" charset="0"/>
              </a:rPr>
              <a:t> formalism…</a:t>
            </a:r>
          </a:p>
          <a:p>
            <a:endParaRPr lang="en-US" altLang="zh-CN" sz="2985" dirty="0">
              <a:solidFill>
                <a:srgbClr val="000000"/>
              </a:solidFill>
              <a:latin typeface="Times New Roman" panose="02020603050405020304" pitchFamily="18" charset="0"/>
              <a:ea typeface="宋体" pitchFamily="2" charset="-122"/>
              <a:cs typeface="Times New Roman" panose="02020603050405020304" pitchFamily="18" charset="0"/>
            </a:endParaRPr>
          </a:p>
        </p:txBody>
      </p:sp>
      <p:pic>
        <p:nvPicPr>
          <p:cNvPr id="7" name="图片 6"/>
          <p:cNvPicPr>
            <a:picLocks noChangeAspect="1"/>
          </p:cNvPicPr>
          <p:nvPr/>
        </p:nvPicPr>
        <p:blipFill>
          <a:blip r:embed="rId4"/>
          <a:stretch>
            <a:fillRect/>
          </a:stretch>
        </p:blipFill>
        <p:spPr>
          <a:xfrm>
            <a:off x="711200" y="2870199"/>
            <a:ext cx="11582400" cy="4013200"/>
          </a:xfrm>
          <a:prstGeom prst="rect">
            <a:avLst/>
          </a:prstGeom>
        </p:spPr>
      </p:pic>
      <p:sp>
        <p:nvSpPr>
          <p:cNvPr id="8" name="文本框 7"/>
          <p:cNvSpPr txBox="1"/>
          <p:nvPr/>
        </p:nvSpPr>
        <p:spPr>
          <a:xfrm>
            <a:off x="7819917" y="8187743"/>
            <a:ext cx="4897016" cy="707886"/>
          </a:xfrm>
          <a:prstGeom prst="rect">
            <a:avLst/>
          </a:prstGeom>
          <a:noFill/>
        </p:spPr>
        <p:txBody>
          <a:bodyPr wrap="square" rtlCol="0">
            <a:spAutoFit/>
          </a:bodyPr>
          <a:lstStyle/>
          <a:p>
            <a:r>
              <a:rPr lang="en-US" altLang="zh-CN" sz="2000" dirty="0">
                <a:solidFill>
                  <a:srgbClr val="027001"/>
                </a:solidFill>
                <a:latin typeface="Calibri" panose="020F0502020204030204" pitchFamily="34" charset="0"/>
                <a:cs typeface="Calibri" panose="020F0502020204030204" pitchFamily="34" charset="0"/>
              </a:rPr>
              <a:t>Bauer, </a:t>
            </a:r>
            <a:r>
              <a:rPr lang="en-US" altLang="zh-CN" sz="2000" dirty="0" err="1">
                <a:solidFill>
                  <a:srgbClr val="027001"/>
                </a:solidFill>
                <a:latin typeface="Calibri" panose="020F0502020204030204" pitchFamily="34" charset="0"/>
                <a:cs typeface="Calibri" panose="020F0502020204030204" pitchFamily="34" charset="0"/>
              </a:rPr>
              <a:t>Pirjol</a:t>
            </a:r>
            <a:r>
              <a:rPr lang="en-US" altLang="zh-CN" sz="2000" dirty="0">
                <a:solidFill>
                  <a:srgbClr val="027001"/>
                </a:solidFill>
                <a:latin typeface="Calibri" panose="020F0502020204030204" pitchFamily="34" charset="0"/>
                <a:cs typeface="Calibri" panose="020F0502020204030204" pitchFamily="34" charset="0"/>
              </a:rPr>
              <a:t>, Stewart et al. ‘01, 02; </a:t>
            </a:r>
          </a:p>
          <a:p>
            <a:r>
              <a:rPr lang="en-US" altLang="zh-CN" sz="2000" dirty="0" err="1">
                <a:solidFill>
                  <a:srgbClr val="027001"/>
                </a:solidFill>
                <a:latin typeface="Calibri" panose="020F0502020204030204" pitchFamily="34" charset="0"/>
                <a:cs typeface="Calibri" panose="020F0502020204030204" pitchFamily="34" charset="0"/>
              </a:rPr>
              <a:t>Beneke</a:t>
            </a:r>
            <a:r>
              <a:rPr lang="en-US" altLang="zh-CN" sz="2000" dirty="0">
                <a:solidFill>
                  <a:srgbClr val="027001"/>
                </a:solidFill>
                <a:latin typeface="Calibri" panose="020F0502020204030204" pitchFamily="34" charset="0"/>
                <a:cs typeface="Calibri" panose="020F0502020204030204" pitchFamily="34" charset="0"/>
              </a:rPr>
              <a:t>, </a:t>
            </a:r>
            <a:r>
              <a:rPr lang="en-US" altLang="zh-CN" sz="2000" dirty="0" err="1">
                <a:solidFill>
                  <a:srgbClr val="027001"/>
                </a:solidFill>
                <a:latin typeface="Calibri" panose="020F0502020204030204" pitchFamily="34" charset="0"/>
                <a:cs typeface="Calibri" panose="020F0502020204030204" pitchFamily="34" charset="0"/>
              </a:rPr>
              <a:t>Chapovsky</a:t>
            </a:r>
            <a:r>
              <a:rPr lang="en-US" altLang="zh-CN" sz="2000" dirty="0">
                <a:solidFill>
                  <a:srgbClr val="027001"/>
                </a:solidFill>
                <a:latin typeface="Calibri" panose="020F0502020204030204" pitchFamily="34" charset="0"/>
                <a:cs typeface="Calibri" panose="020F0502020204030204" pitchFamily="34" charset="0"/>
              </a:rPr>
              <a:t>, Diehl, Feldmann. ‘02</a:t>
            </a:r>
            <a:endParaRPr lang="zh-CN" altLang="en-US" sz="2000" dirty="0">
              <a:solidFill>
                <a:srgbClr val="027001"/>
              </a:solidFill>
              <a:latin typeface="Calibri" panose="020F0502020204030204" pitchFamily="34" charset="0"/>
              <a:cs typeface="Calibri" panose="020F0502020204030204" pitchFamily="34" charset="0"/>
            </a:endParaRPr>
          </a:p>
        </p:txBody>
      </p:sp>
      <p:sp>
        <p:nvSpPr>
          <p:cNvPr id="10" name="文本框 9"/>
          <p:cNvSpPr txBox="1"/>
          <p:nvPr/>
        </p:nvSpPr>
        <p:spPr>
          <a:xfrm>
            <a:off x="9153691" y="2786724"/>
            <a:ext cx="4312816" cy="400110"/>
          </a:xfrm>
          <a:prstGeom prst="rect">
            <a:avLst/>
          </a:prstGeom>
          <a:noFill/>
        </p:spPr>
        <p:txBody>
          <a:bodyPr wrap="square" rtlCol="0">
            <a:spAutoFit/>
          </a:bodyPr>
          <a:lstStyle/>
          <a:p>
            <a:r>
              <a:rPr lang="en-US" altLang="zh-CN" sz="2000" dirty="0" err="1">
                <a:solidFill>
                  <a:srgbClr val="027001"/>
                </a:solidFill>
                <a:latin typeface="Calibri" panose="020F0502020204030204" pitchFamily="34" charset="0"/>
                <a:cs typeface="Calibri" panose="020F0502020204030204" pitchFamily="34" charset="0"/>
              </a:rPr>
              <a:t>Boussarie</a:t>
            </a:r>
            <a:r>
              <a:rPr lang="en-US" altLang="zh-CN" sz="2000" dirty="0">
                <a:solidFill>
                  <a:srgbClr val="027001"/>
                </a:solidFill>
                <a:latin typeface="Calibri" panose="020F0502020204030204" pitchFamily="34" charset="0"/>
                <a:cs typeface="Calibri" panose="020F0502020204030204" pitchFamily="34" charset="0"/>
              </a:rPr>
              <a:t> et al. ‘23</a:t>
            </a:r>
            <a:endParaRPr lang="zh-CN" altLang="en-US" sz="2000" dirty="0">
              <a:solidFill>
                <a:srgbClr val="027001"/>
              </a:solidFill>
              <a:latin typeface="Calibri" panose="020F0502020204030204" pitchFamily="34" charset="0"/>
              <a:cs typeface="Calibri" panose="020F0502020204030204" pitchFamily="34" charset="0"/>
            </a:endParaRPr>
          </a:p>
        </p:txBody>
      </p:sp>
      <p:sp>
        <p:nvSpPr>
          <p:cNvPr id="4" name="Slide Number"/>
          <p:cNvSpPr txBox="1">
            <a:spLocks noChangeArrowheads="1"/>
          </p:cNvSpPr>
          <p:nvPr/>
        </p:nvSpPr>
        <p:spPr>
          <a:xfrm>
            <a:off x="6375400" y="9251950"/>
            <a:ext cx="241300" cy="381000"/>
          </a:xfrm>
          <a:noFill/>
        </p:spPr>
        <p:txBody>
          <a:bodyPr/>
          <a:lstStyle>
            <a:defPPr>
              <a:defRPr lang="zh-CN"/>
            </a:defPPr>
            <a:lvl1pPr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indent="4572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indent="9144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indent="13716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indent="18288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fld id="{152E8222-3C1D-4B38-9F10-40906C8DDA2B}" type="slidenum">
              <a:rPr lang="zh-CN" altLang="zh-CN" sz="1800" smtClean="0">
                <a:solidFill>
                  <a:srgbClr val="000000"/>
                </a:solidFill>
                <a:latin typeface="Helvetica Light" pitchFamily="34" charset="0"/>
                <a:cs typeface="Helvetica Light" pitchFamily="34" charset="0"/>
                <a:sym typeface="Helvetica Light" pitchFamily="34" charset="0"/>
              </a:rPr>
              <a:t>4</a:t>
            </a:fld>
            <a:endParaRPr lang="zh-CN" altLang="zh-CN" sz="1800">
              <a:solidFill>
                <a:srgbClr val="000000"/>
              </a:solidFill>
              <a:latin typeface="Helvetica Light" pitchFamily="34" charset="0"/>
              <a:cs typeface="Helvetica Light" pitchFamily="34" charset="0"/>
              <a:sym typeface="Helvetica Light" pitchFamily="34" charset="0"/>
            </a:endParaRPr>
          </a:p>
        </p:txBody>
      </p:sp>
      <p:sp>
        <p:nvSpPr>
          <p:cNvPr id="11" name="Imaging a proton"/>
          <p:cNvSpPr txBox="1">
            <a:spLocks noGrp="1" noChangeArrowheads="1"/>
          </p:cNvSpPr>
          <p:nvPr>
            <p:custDataLst>
              <p:tags r:id="rId1"/>
            </p:custDataLst>
          </p:nvPr>
        </p:nvSpPr>
        <p:spPr bwMode="auto">
          <a:xfrm>
            <a:off x="243143" y="666557"/>
            <a:ext cx="12761657" cy="1409700"/>
          </a:xfrm>
          <a:prstGeom prst="rect">
            <a:avLst/>
          </a:prstGeom>
          <a:ln w="12700">
            <a:miter lim="400000"/>
          </a:ln>
        </p:spPr>
        <p:txBody>
          <a:bodyPr vert="horz" wrap="square" lIns="50800" tIns="50800" rIns="50800" bIns="50800" numCol="1" anchor="ctr" anchorCtr="0" compatLnSpc="1">
            <a:noAutofit/>
          </a:bodyPr>
          <a:lstStyle>
            <a:lvl1pPr algn="ctr" defTabSz="584200" rtl="0" eaLnBrk="0" fontAlgn="base" hangingPunct="0">
              <a:lnSpc>
                <a:spcPct val="100000"/>
              </a:lnSpc>
              <a:spcBef>
                <a:spcPct val="0"/>
              </a:spcBef>
              <a:spcAft>
                <a:spcPct val="0"/>
              </a:spcAft>
              <a:defRPr sz="8000" b="0" spc="0">
                <a:solidFill>
                  <a:srgbClr val="000000"/>
                </a:solidFill>
                <a:latin typeface="Helvetica Neue Medium" panose="02000503000000020004"/>
                <a:ea typeface="Helvetica Neue Medium" panose="02000503000000020004"/>
                <a:cs typeface="Helvetica Neue Medium" panose="02000503000000020004"/>
                <a:sym typeface="Helvetica Neue Medium" panose="02000503000000020004"/>
              </a:defRPr>
            </a:lvl1pPr>
            <a:lvl2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2pPr>
            <a:lvl3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3pPr>
            <a:lvl4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4pPr>
            <a:lvl5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5pPr>
            <a:lvl6pPr marL="0" marR="0" indent="22860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6pPr>
            <a:lvl7pPr marL="0" marR="0" indent="27432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7pPr>
            <a:lvl8pPr marL="0" marR="0" indent="32004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8pPr>
            <a:lvl9pPr marL="0" marR="0" indent="36576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9pPr>
          </a:lstStyle>
          <a:p>
            <a:pPr defTabSz="457200" eaLnBrk="1" hangingPunct="1"/>
            <a:r>
              <a:rPr lang="en-US" sz="5000" b="1" dirty="0">
                <a:solidFill>
                  <a:srgbClr val="004D80"/>
                </a:solidFill>
                <a:latin typeface="Calibri" panose="020F0502020204030204" pitchFamily="34" charset="0"/>
                <a:ea typeface="Helvetica Neue" panose="02000503000000020004"/>
                <a:cs typeface="Calibri" panose="020F0502020204030204" pitchFamily="34" charset="0"/>
                <a:sym typeface="Calibri" panose="020F0502020204030204" pitchFamily="34" charset="0"/>
              </a:rPr>
              <a:t>Transverse momentum distributions of quarks </a:t>
            </a:r>
          </a:p>
          <a:p>
            <a:pPr defTabSz="457200" eaLnBrk="1" hangingPunct="1"/>
            <a:r>
              <a:rPr lang="zh-CN" altLang="zh-CN" sz="5000" b="1" dirty="0">
                <a:solidFill>
                  <a:srgbClr val="004D80"/>
                </a:solidFill>
                <a:latin typeface="Calibri" panose="020F0502020204030204" pitchFamily="34" charset="0"/>
                <a:ea typeface="Helvetica Neue" panose="02000503000000020004"/>
                <a:cs typeface="Calibri" panose="020F0502020204030204" pitchFamily="34" charset="0"/>
                <a:sym typeface="Calibri" panose="020F0502020204030204" pitchFamily="34" charset="0"/>
              </a:rPr>
              <a: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F309FC5-FEF4-260D-9AE2-8F3016FBB3BE}"/>
              </a:ext>
            </a:extLst>
          </p:cNvPr>
          <p:cNvPicPr>
            <a:picLocks noChangeAspect="1"/>
          </p:cNvPicPr>
          <p:nvPr/>
        </p:nvPicPr>
        <p:blipFill rotWithShape="1">
          <a:blip r:embed="rId4"/>
          <a:srcRect l="1219"/>
          <a:stretch/>
        </p:blipFill>
        <p:spPr>
          <a:xfrm>
            <a:off x="868178" y="4692425"/>
            <a:ext cx="4339432" cy="3439517"/>
          </a:xfrm>
          <a:prstGeom prst="rect">
            <a:avLst/>
          </a:prstGeom>
        </p:spPr>
      </p:pic>
      <p:pic>
        <p:nvPicPr>
          <p:cNvPr id="20" name="Picture 19">
            <a:extLst>
              <a:ext uri="{FF2B5EF4-FFF2-40B4-BE49-F238E27FC236}">
                <a16:creationId xmlns:a16="http://schemas.microsoft.com/office/drawing/2014/main" id="{777B2D2B-EB2D-95A7-5E43-73EC2BDFAE58}"/>
              </a:ext>
            </a:extLst>
          </p:cNvPr>
          <p:cNvPicPr>
            <a:picLocks noChangeAspect="1"/>
          </p:cNvPicPr>
          <p:nvPr/>
        </p:nvPicPr>
        <p:blipFill>
          <a:blip r:embed="rId5"/>
          <a:stretch>
            <a:fillRect/>
          </a:stretch>
        </p:blipFill>
        <p:spPr>
          <a:xfrm>
            <a:off x="757094" y="8258869"/>
            <a:ext cx="4561600" cy="742308"/>
          </a:xfrm>
          <a:prstGeom prst="rect">
            <a:avLst/>
          </a:prstGeom>
        </p:spPr>
      </p:pic>
      <p:sp>
        <p:nvSpPr>
          <p:cNvPr id="9" name="文本框 8"/>
          <p:cNvSpPr txBox="1"/>
          <p:nvPr/>
        </p:nvSpPr>
        <p:spPr>
          <a:xfrm>
            <a:off x="9903071" y="4871201"/>
            <a:ext cx="2397302" cy="523220"/>
          </a:xfrm>
          <a:prstGeom prst="rect">
            <a:avLst/>
          </a:prstGeom>
          <a:noFill/>
        </p:spPr>
        <p:txBody>
          <a:bodyPr wrap="square" rtlCol="0">
            <a:spAutoFit/>
          </a:bodyPr>
          <a:lstStyle/>
          <a:p>
            <a:r>
              <a:rPr lang="en-US" altLang="zh-CN" sz="2800" b="1" dirty="0">
                <a:solidFill>
                  <a:srgbClr val="000000"/>
                </a:solidFill>
                <a:latin typeface="Calibri" panose="020F0502020204030204" pitchFamily="34" charset="0"/>
                <a:cs typeface="Calibri" panose="020F0502020204030204" pitchFamily="34" charset="0"/>
              </a:rPr>
              <a:t>Jets</a:t>
            </a:r>
          </a:p>
        </p:txBody>
      </p:sp>
      <p:sp>
        <p:nvSpPr>
          <p:cNvPr id="10" name="箭头: 下 9"/>
          <p:cNvSpPr/>
          <p:nvPr/>
        </p:nvSpPr>
        <p:spPr>
          <a:xfrm>
            <a:off x="9903072" y="5606685"/>
            <a:ext cx="655174" cy="1219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1" name="文本框 10"/>
          <p:cNvSpPr txBox="1"/>
          <p:nvPr/>
        </p:nvSpPr>
        <p:spPr>
          <a:xfrm>
            <a:off x="8375971" y="7089836"/>
            <a:ext cx="3984276" cy="954107"/>
          </a:xfrm>
          <a:prstGeom prst="rect">
            <a:avLst/>
          </a:prstGeom>
          <a:noFill/>
        </p:spPr>
        <p:txBody>
          <a:bodyPr wrap="square" rtlCol="0">
            <a:spAutoFit/>
          </a:bodyPr>
          <a:lstStyle/>
          <a:p>
            <a:pPr algn="ctr"/>
            <a:r>
              <a:rPr lang="en-US" altLang="zh-CN" sz="2800" b="1" dirty="0">
                <a:solidFill>
                  <a:srgbClr val="000000"/>
                </a:solidFill>
                <a:latin typeface="Calibri" panose="020F0502020204030204" pitchFamily="34" charset="0"/>
                <a:cs typeface="Calibri" panose="020F0502020204030204" pitchFamily="34" charset="0"/>
              </a:rPr>
              <a:t>Winner-Take-All jets/</a:t>
            </a:r>
          </a:p>
          <a:p>
            <a:pPr algn="ctr"/>
            <a:r>
              <a:rPr lang="en-US" altLang="zh-CN" sz="2800" b="1" dirty="0">
                <a:solidFill>
                  <a:srgbClr val="000000"/>
                </a:solidFill>
                <a:latin typeface="Calibri" panose="020F0502020204030204" pitchFamily="34" charset="0"/>
                <a:cs typeface="Calibri" panose="020F0502020204030204" pitchFamily="34" charset="0"/>
              </a:rPr>
              <a:t>Recoil-free jets</a:t>
            </a:r>
          </a:p>
        </p:txBody>
      </p:sp>
      <p:sp>
        <p:nvSpPr>
          <p:cNvPr id="14" name="文本框 13"/>
          <p:cNvSpPr txBox="1"/>
          <p:nvPr/>
        </p:nvSpPr>
        <p:spPr>
          <a:xfrm>
            <a:off x="8845786" y="2672283"/>
            <a:ext cx="4312816" cy="354330"/>
          </a:xfrm>
          <a:prstGeom prst="rect">
            <a:avLst/>
          </a:prstGeom>
          <a:noFill/>
        </p:spPr>
        <p:txBody>
          <a:bodyPr wrap="square" rtlCol="0">
            <a:spAutoFit/>
          </a:bodyPr>
          <a:lstStyle/>
          <a:p>
            <a:r>
              <a:rPr lang="en-US" altLang="zh-CN" sz="1705" dirty="0" err="1">
                <a:solidFill>
                  <a:srgbClr val="00B050"/>
                </a:solidFill>
                <a:latin typeface="Times New Roman" panose="02020603050405020304" pitchFamily="18" charset="0"/>
                <a:cs typeface="Times New Roman" panose="02020603050405020304" pitchFamily="18" charset="0"/>
              </a:rPr>
              <a:t>Boussarie</a:t>
            </a:r>
            <a:r>
              <a:rPr lang="en-US" altLang="zh-CN" sz="1705" dirty="0">
                <a:solidFill>
                  <a:srgbClr val="00B050"/>
                </a:solidFill>
                <a:latin typeface="Times New Roman" panose="02020603050405020304" pitchFamily="18" charset="0"/>
                <a:cs typeface="Times New Roman" panose="02020603050405020304" pitchFamily="18" charset="0"/>
              </a:rPr>
              <a:t>, et al. 2023</a:t>
            </a:r>
            <a:endParaRPr lang="zh-CN" altLang="en-US" sz="1705" dirty="0">
              <a:solidFill>
                <a:srgbClr val="00B050"/>
              </a:solidFill>
              <a:latin typeface="Times New Roman" panose="02020603050405020304" pitchFamily="18" charset="0"/>
              <a:cs typeface="Times New Roman" panose="02020603050405020304" pitchFamily="18" charset="0"/>
            </a:endParaRPr>
          </a:p>
        </p:txBody>
      </p:sp>
      <p:sp>
        <p:nvSpPr>
          <p:cNvPr id="15" name="矩形 14"/>
          <p:cNvSpPr/>
          <p:nvPr/>
        </p:nvSpPr>
        <p:spPr>
          <a:xfrm>
            <a:off x="9835742" y="4725955"/>
            <a:ext cx="4151191" cy="1015663"/>
          </a:xfrm>
          <a:prstGeom prst="rect">
            <a:avLst/>
          </a:prstGeom>
        </p:spPr>
        <p:txBody>
          <a:bodyPr wrap="square">
            <a:spAutoFit/>
          </a:bodyPr>
          <a:lstStyle/>
          <a:p>
            <a:pPr algn="ctr"/>
            <a:r>
              <a:rPr lang="zh-CN" altLang="zh-CN" sz="2000" dirty="0">
                <a:solidFill>
                  <a:srgbClr val="027001"/>
                </a:solidFill>
                <a:latin typeface="Calibri" panose="020F0502020204030204" pitchFamily="34" charset="0"/>
                <a:cs typeface="Calibri" panose="020F0502020204030204" pitchFamily="34" charset="0"/>
              </a:rPr>
              <a:t>Liu, Ringer</a:t>
            </a:r>
            <a:r>
              <a:rPr lang="en-US" altLang="zh-CN" sz="2000" dirty="0">
                <a:solidFill>
                  <a:srgbClr val="027001"/>
                </a:solidFill>
                <a:latin typeface="Calibri" panose="020F0502020204030204" pitchFamily="34" charset="0"/>
                <a:cs typeface="Calibri" panose="020F0502020204030204" pitchFamily="34" charset="0"/>
              </a:rPr>
              <a:t>,</a:t>
            </a:r>
            <a:r>
              <a:rPr lang="zh-CN" altLang="zh-CN" sz="2000" dirty="0">
                <a:solidFill>
                  <a:srgbClr val="027001"/>
                </a:solidFill>
                <a:latin typeface="Calibri" panose="020F0502020204030204" pitchFamily="34" charset="0"/>
                <a:cs typeface="Calibri" panose="020F0502020204030204" pitchFamily="34" charset="0"/>
              </a:rPr>
              <a:t> </a:t>
            </a:r>
            <a:endParaRPr lang="en-US" altLang="zh-CN" sz="2000" dirty="0">
              <a:solidFill>
                <a:srgbClr val="027001"/>
              </a:solidFill>
              <a:latin typeface="Calibri" panose="020F0502020204030204" pitchFamily="34" charset="0"/>
              <a:cs typeface="Calibri" panose="020F0502020204030204" pitchFamily="34" charset="0"/>
            </a:endParaRPr>
          </a:p>
          <a:p>
            <a:pPr algn="ctr"/>
            <a:r>
              <a:rPr lang="zh-CN" altLang="zh-CN" sz="2000" dirty="0">
                <a:solidFill>
                  <a:srgbClr val="027001"/>
                </a:solidFill>
                <a:latin typeface="Calibri" panose="020F0502020204030204" pitchFamily="34" charset="0"/>
                <a:cs typeface="Calibri" panose="020F0502020204030204" pitchFamily="34" charset="0"/>
              </a:rPr>
              <a:t>Vogelsang</a:t>
            </a:r>
            <a:r>
              <a:rPr lang="en-US" altLang="zh-CN" sz="2000" dirty="0">
                <a:solidFill>
                  <a:srgbClr val="027001"/>
                </a:solidFill>
                <a:latin typeface="Calibri" panose="020F0502020204030204" pitchFamily="34" charset="0"/>
                <a:cs typeface="Calibri" panose="020F0502020204030204" pitchFamily="34" charset="0"/>
              </a:rPr>
              <a:t>,</a:t>
            </a:r>
            <a:r>
              <a:rPr lang="zh-CN" altLang="zh-CN" sz="2000" dirty="0">
                <a:solidFill>
                  <a:srgbClr val="027001"/>
                </a:solidFill>
                <a:latin typeface="Calibri" panose="020F0502020204030204" pitchFamily="34" charset="0"/>
                <a:cs typeface="Calibri" panose="020F0502020204030204" pitchFamily="34" charset="0"/>
              </a:rPr>
              <a:t> </a:t>
            </a:r>
            <a:endParaRPr lang="en-US" altLang="zh-CN" sz="2000" dirty="0">
              <a:solidFill>
                <a:srgbClr val="027001"/>
              </a:solidFill>
              <a:latin typeface="Calibri" panose="020F0502020204030204" pitchFamily="34" charset="0"/>
              <a:cs typeface="Calibri" panose="020F0502020204030204" pitchFamily="34" charset="0"/>
            </a:endParaRPr>
          </a:p>
          <a:p>
            <a:pPr algn="ctr"/>
            <a:r>
              <a:rPr lang="en-US" altLang="zh-CN" sz="2000" dirty="0">
                <a:solidFill>
                  <a:srgbClr val="027001"/>
                </a:solidFill>
                <a:latin typeface="Calibri" panose="020F0502020204030204" pitchFamily="34" charset="0"/>
                <a:cs typeface="Calibri" panose="020F0502020204030204" pitchFamily="34" charset="0"/>
              </a:rPr>
              <a:t>Yuan ‘</a:t>
            </a:r>
            <a:r>
              <a:rPr lang="zh-CN" altLang="zh-CN" sz="2000" dirty="0">
                <a:solidFill>
                  <a:srgbClr val="027001"/>
                </a:solidFill>
                <a:latin typeface="Calibri" panose="020F0502020204030204" pitchFamily="34" charset="0"/>
                <a:cs typeface="Calibri" panose="020F0502020204030204" pitchFamily="34" charset="0"/>
              </a:rPr>
              <a:t>19</a:t>
            </a:r>
          </a:p>
        </p:txBody>
      </p:sp>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981" y="1687069"/>
            <a:ext cx="11071500" cy="2196000"/>
          </a:xfrm>
          <a:prstGeom prst="rect">
            <a:avLst/>
          </a:prstGeom>
        </p:spPr>
      </p:pic>
      <p:sp>
        <p:nvSpPr>
          <p:cNvPr id="7" name="箭头: 下 6"/>
          <p:cNvSpPr/>
          <p:nvPr/>
        </p:nvSpPr>
        <p:spPr>
          <a:xfrm>
            <a:off x="3175318" y="3772377"/>
            <a:ext cx="655174" cy="932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25605" name="All-order evolution equation"/>
          <p:cNvSpPr txBox="1">
            <a:spLocks noGrp="1" noChangeArrowheads="1"/>
          </p:cNvSpPr>
          <p:nvPr>
            <p:custDataLst>
              <p:tags r:id="rId1"/>
            </p:custDataLst>
          </p:nvPr>
        </p:nvSpPr>
        <p:spPr bwMode="auto">
          <a:xfrm>
            <a:off x="-97155" y="195538"/>
            <a:ext cx="13186410" cy="1209675"/>
          </a:xfrm>
          <a:prstGeom prst="rect">
            <a:avLst/>
          </a:prstGeom>
          <a:ln w="12700">
            <a:miter lim="400000"/>
          </a:ln>
        </p:spPr>
        <p:txBody>
          <a:bodyPr vert="horz" wrap="square" lIns="50800" tIns="50800" rIns="50800" bIns="50800" numCol="1" anchor="ctr" anchorCtr="0" compatLnSpc="1">
            <a:noAutofit/>
          </a:bodyPr>
          <a:lstStyle>
            <a:lvl1pPr algn="ctr" defTabSz="584200" rtl="0" eaLnBrk="0" fontAlgn="base" hangingPunct="0">
              <a:lnSpc>
                <a:spcPct val="100000"/>
              </a:lnSpc>
              <a:spcBef>
                <a:spcPct val="0"/>
              </a:spcBef>
              <a:spcAft>
                <a:spcPct val="0"/>
              </a:spcAft>
              <a:defRPr sz="8100" b="0" spc="0">
                <a:solidFill>
                  <a:srgbClr val="000000"/>
                </a:solidFill>
                <a:latin typeface="Gill Sans" panose="020B0502020104020203"/>
                <a:ea typeface="Gill Sans" panose="020B0502020104020203"/>
                <a:cs typeface="Gill Sans" panose="020B0502020104020203"/>
                <a:sym typeface="Gill Sans" panose="020B0502020104020203"/>
              </a:defRPr>
            </a:lvl1pPr>
            <a:lvl2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2pPr>
            <a:lvl3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3pPr>
            <a:lvl4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4pPr>
            <a:lvl5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5pPr>
            <a:lvl6pPr marL="0" marR="0" indent="22860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6pPr>
            <a:lvl7pPr marL="0" marR="0" indent="27432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7pPr>
            <a:lvl8pPr marL="0" marR="0" indent="32004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8pPr>
            <a:lvl9pPr marL="0" marR="0" indent="36576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9pPr>
          </a:lstStyle>
          <a:p>
            <a:pPr eaLnBrk="1" hangingPunct="1"/>
            <a:r>
              <a:rPr lang="en-US" altLang="zh-CN" sz="5000" b="1" dirty="0">
                <a:solidFill>
                  <a:srgbClr val="004D80"/>
                </a:solidFill>
                <a:latin typeface="+mj-lt"/>
                <a:ea typeface="Helvetica Neue" panose="02000503000000020004"/>
                <a:cs typeface="Calibri" panose="020F0502020204030204" pitchFamily="34" charset="0"/>
                <a:sym typeface="+mn-ea"/>
              </a:rPr>
              <a:t>Semi-inclusive deep inelastic scattering</a:t>
            </a:r>
            <a:endParaRPr lang="en-US" altLang="zh-CN" sz="5000" b="1" dirty="0">
              <a:solidFill>
                <a:srgbClr val="004D80"/>
              </a:solidFill>
              <a:latin typeface="+mj-lt"/>
              <a:ea typeface="Helvetica Neue" panose="02000503000000020004"/>
              <a:cs typeface="Calibri" panose="020F0502020204030204" pitchFamily="34" charset="0"/>
              <a:sym typeface="Calibri" panose="020F0502020204030204" pitchFamily="34" charset="0"/>
            </a:endParaRPr>
          </a:p>
        </p:txBody>
      </p:sp>
      <p:sp>
        <p:nvSpPr>
          <p:cNvPr id="16" name="Text Box 15"/>
          <p:cNvSpPr txBox="1"/>
          <p:nvPr/>
        </p:nvSpPr>
        <p:spPr>
          <a:xfrm>
            <a:off x="6966612" y="8053684"/>
            <a:ext cx="6502400"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marL="0" marR="0" algn="ctr" defTabSz="1733550" rtl="0" latinLnBrk="0" hangingPunct="0">
              <a:lnSpc>
                <a:spcPct val="100000"/>
              </a:lnSpc>
              <a:spcBef>
                <a:spcPts val="0"/>
              </a:spcBef>
              <a:buClrTx/>
              <a:buSzTx/>
              <a:buFontTx/>
              <a:buNone/>
            </a:pPr>
            <a:r>
              <a:rPr lang="zh-CN" altLang="zh-CN" sz="2000" dirty="0">
                <a:solidFill>
                  <a:srgbClr val="027001"/>
                </a:solidFill>
                <a:latin typeface="Calibri" panose="020F0502020204030204" pitchFamily="34" charset="0"/>
                <a:cs typeface="Calibri" panose="020F0502020204030204" pitchFamily="34" charset="0"/>
                <a:sym typeface="+mn-ea"/>
              </a:rPr>
              <a:t>Bertolini</a:t>
            </a:r>
            <a:r>
              <a:rPr lang="en-US" altLang="zh-CN" sz="2000" dirty="0">
                <a:solidFill>
                  <a:srgbClr val="027001"/>
                </a:solidFill>
                <a:latin typeface="Calibri" panose="020F0502020204030204" pitchFamily="34" charset="0"/>
                <a:cs typeface="Calibri" panose="020F0502020204030204" pitchFamily="34" charset="0"/>
                <a:sym typeface="+mn-ea"/>
              </a:rPr>
              <a:t>, Chan, Thaler ‘</a:t>
            </a:r>
            <a:r>
              <a:rPr lang="zh-CN" altLang="zh-CN" sz="2000" dirty="0">
                <a:solidFill>
                  <a:srgbClr val="027001"/>
                </a:solidFill>
                <a:latin typeface="Calibri" panose="020F0502020204030204" pitchFamily="34" charset="0"/>
                <a:cs typeface="Calibri" panose="020F0502020204030204" pitchFamily="34" charset="0"/>
                <a:sym typeface="+mn-ea"/>
              </a:rPr>
              <a:t>14</a:t>
            </a:r>
            <a:endParaRPr kumimoji="0" lang="zh-CN" altLang="zh-CN" sz="2000" b="0" i="0" u="none" strike="noStrike" cap="none" spc="0" normalizeH="0" baseline="0" dirty="0">
              <a:solidFill>
                <a:srgbClr val="027001"/>
              </a:solidFill>
              <a:latin typeface="Calibri" panose="020F0502020204030204" pitchFamily="34" charset="0"/>
              <a:cs typeface="Calibri" panose="020F0502020204030204" pitchFamily="34" charset="0"/>
              <a:sym typeface="+mn-ea"/>
            </a:endParaRPr>
          </a:p>
        </p:txBody>
      </p:sp>
      <p:sp>
        <p:nvSpPr>
          <p:cNvPr id="2" name="Slide Number"/>
          <p:cNvSpPr txBox="1">
            <a:spLocks noChangeArrowheads="1"/>
          </p:cNvSpPr>
          <p:nvPr/>
        </p:nvSpPr>
        <p:spPr>
          <a:xfrm>
            <a:off x="6375400" y="9251950"/>
            <a:ext cx="241300" cy="381000"/>
          </a:xfrm>
          <a:noFill/>
        </p:spPr>
        <p:txBody>
          <a:bodyPr/>
          <a:lstStyle>
            <a:defPPr>
              <a:defRPr lang="zh-CN"/>
            </a:defPPr>
            <a:lvl1pPr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indent="4572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indent="9144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indent="13716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indent="18288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endParaRPr lang="zh-CN" altLang="zh-CN" sz="1800" dirty="0">
              <a:solidFill>
                <a:srgbClr val="000000"/>
              </a:solidFill>
              <a:latin typeface="Helvetica Light" pitchFamily="34" charset="0"/>
              <a:cs typeface="Helvetica Light" pitchFamily="34" charset="0"/>
              <a:sym typeface="Helvetica Light" pitchFamily="34" charset="0"/>
            </a:endParaRPr>
          </a:p>
        </p:txBody>
      </p:sp>
      <p:sp>
        <p:nvSpPr>
          <p:cNvPr id="17" name="Slide Number"/>
          <p:cNvSpPr txBox="1">
            <a:spLocks noChangeArrowheads="1"/>
          </p:cNvSpPr>
          <p:nvPr/>
        </p:nvSpPr>
        <p:spPr>
          <a:xfrm>
            <a:off x="6527800" y="9404350"/>
            <a:ext cx="241300" cy="381000"/>
          </a:xfrm>
          <a:noFill/>
        </p:spPr>
        <p:txBody>
          <a:bodyPr/>
          <a:lstStyle>
            <a:defPPr>
              <a:defRPr lang="zh-CN"/>
            </a:defPPr>
            <a:lvl1pPr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indent="4572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indent="9144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indent="13716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indent="18288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endParaRPr lang="zh-CN" altLang="zh-CN" sz="1800" dirty="0">
              <a:solidFill>
                <a:srgbClr val="000000"/>
              </a:solidFill>
              <a:latin typeface="Helvetica Light" pitchFamily="34" charset="0"/>
              <a:cs typeface="Helvetica Light" pitchFamily="34" charset="0"/>
              <a:sym typeface="Helvetica Light" pitchFamily="34" charset="0"/>
            </a:endParaRPr>
          </a:p>
        </p:txBody>
      </p:sp>
      <p:sp>
        <p:nvSpPr>
          <p:cNvPr id="18" name="Slide Number"/>
          <p:cNvSpPr txBox="1">
            <a:spLocks noChangeArrowheads="1"/>
          </p:cNvSpPr>
          <p:nvPr/>
        </p:nvSpPr>
        <p:spPr>
          <a:xfrm>
            <a:off x="6375399" y="9251950"/>
            <a:ext cx="699957" cy="381000"/>
          </a:xfrm>
          <a:noFill/>
        </p:spPr>
        <p:txBody>
          <a:bodyPr/>
          <a:lstStyle>
            <a:defPPr>
              <a:defRPr lang="zh-CN"/>
            </a:defPPr>
            <a:lvl1pPr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indent="4572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indent="9144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indent="13716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indent="18288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fld id="{152E8222-3C1D-4B38-9F10-40906C8DDA2B}" type="slidenum">
              <a:rPr lang="zh-CN" altLang="zh-CN" sz="1800" smtClean="0">
                <a:solidFill>
                  <a:srgbClr val="000000"/>
                </a:solidFill>
                <a:latin typeface="Helvetica Light" pitchFamily="34" charset="0"/>
                <a:cs typeface="Helvetica Light" pitchFamily="34" charset="0"/>
                <a:sym typeface="Helvetica Light" pitchFamily="34" charset="0"/>
              </a:rPr>
              <a:t>5</a:t>
            </a:fld>
            <a:endParaRPr lang="zh-CN" altLang="zh-CN" sz="1800" dirty="0">
              <a:solidFill>
                <a:srgbClr val="000000"/>
              </a:solidFill>
              <a:latin typeface="Helvetica Light" pitchFamily="34" charset="0"/>
              <a:cs typeface="Helvetica Light" pitchFamily="34" charset="0"/>
              <a:sym typeface="Helvetica Light" pitchFamily="34" charset="0"/>
            </a:endParaRPr>
          </a:p>
        </p:txBody>
      </p:sp>
      <p:sp>
        <p:nvSpPr>
          <p:cNvPr id="19" name="文本框 9">
            <a:extLst>
              <a:ext uri="{FF2B5EF4-FFF2-40B4-BE49-F238E27FC236}">
                <a16:creationId xmlns:a16="http://schemas.microsoft.com/office/drawing/2014/main" id="{A02B378E-ECF6-CC3C-98A4-A7525C549A5B}"/>
              </a:ext>
            </a:extLst>
          </p:cNvPr>
          <p:cNvSpPr txBox="1"/>
          <p:nvPr/>
        </p:nvSpPr>
        <p:spPr>
          <a:xfrm>
            <a:off x="9836907" y="1781537"/>
            <a:ext cx="4312816" cy="400110"/>
          </a:xfrm>
          <a:prstGeom prst="rect">
            <a:avLst/>
          </a:prstGeom>
          <a:noFill/>
        </p:spPr>
        <p:txBody>
          <a:bodyPr wrap="square" rtlCol="0">
            <a:spAutoFit/>
          </a:bodyPr>
          <a:lstStyle/>
          <a:p>
            <a:r>
              <a:rPr lang="en-US" altLang="zh-CN" sz="2000" dirty="0" err="1">
                <a:solidFill>
                  <a:srgbClr val="027001"/>
                </a:solidFill>
                <a:latin typeface="Calibri" panose="020F0502020204030204" pitchFamily="34" charset="0"/>
                <a:cs typeface="Calibri" panose="020F0502020204030204" pitchFamily="34" charset="0"/>
              </a:rPr>
              <a:t>Boussarie</a:t>
            </a:r>
            <a:r>
              <a:rPr lang="en-US" altLang="zh-CN" sz="2000" dirty="0">
                <a:solidFill>
                  <a:srgbClr val="027001"/>
                </a:solidFill>
                <a:latin typeface="Calibri" panose="020F0502020204030204" pitchFamily="34" charset="0"/>
                <a:cs typeface="Calibri" panose="020F0502020204030204" pitchFamily="34" charset="0"/>
              </a:rPr>
              <a:t> et al. ‘23</a:t>
            </a:r>
            <a:endParaRPr lang="zh-CN" altLang="en-US" sz="2000" dirty="0">
              <a:solidFill>
                <a:srgbClr val="027001"/>
              </a:solidFill>
              <a:latin typeface="Calibri" panose="020F0502020204030204" pitchFamily="34" charset="0"/>
              <a:cs typeface="Calibri" panose="020F0502020204030204" pitchFamily="34" charset="0"/>
            </a:endParaRPr>
          </a:p>
        </p:txBody>
      </p:sp>
      <p:sp>
        <p:nvSpPr>
          <p:cNvPr id="3" name="NNLL predictions for top quark pair production in the small transverse momentum region">
            <a:extLst>
              <a:ext uri="{FF2B5EF4-FFF2-40B4-BE49-F238E27FC236}">
                <a16:creationId xmlns:a16="http://schemas.microsoft.com/office/drawing/2014/main" id="{1CB46919-DEF8-D83E-27E4-1BD6B4063CEA}"/>
              </a:ext>
            </a:extLst>
          </p:cNvPr>
          <p:cNvSpPr txBox="1">
            <a:spLocks noChangeArrowheads="1"/>
          </p:cNvSpPr>
          <p:nvPr/>
        </p:nvSpPr>
        <p:spPr bwMode="auto">
          <a:xfrm>
            <a:off x="303693" y="1244351"/>
            <a:ext cx="7692170"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1500"/>
              </a:spcBef>
            </a:pP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Factorized SIDIS cross section in the </a:t>
            </a:r>
            <a:r>
              <a:rPr lang="en-US" altLang="zh-CN" sz="2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parton</a:t>
            </a: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 model: </a:t>
            </a:r>
            <a:endParaRPr lang="zh-CN"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 name="箭头: 下 9">
            <a:extLst>
              <a:ext uri="{FF2B5EF4-FFF2-40B4-BE49-F238E27FC236}">
                <a16:creationId xmlns:a16="http://schemas.microsoft.com/office/drawing/2014/main" id="{5DE7F290-7DC3-CFE7-6574-FC1970780E0D}"/>
              </a:ext>
            </a:extLst>
          </p:cNvPr>
          <p:cNvSpPr/>
          <p:nvPr/>
        </p:nvSpPr>
        <p:spPr>
          <a:xfrm>
            <a:off x="9925273" y="3850580"/>
            <a:ext cx="655174" cy="932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5" name="箭头: 下 9">
            <a:extLst>
              <a:ext uri="{FF2B5EF4-FFF2-40B4-BE49-F238E27FC236}">
                <a16:creationId xmlns:a16="http://schemas.microsoft.com/office/drawing/2014/main" id="{84E588C1-7E32-3200-0B9C-5D1F3677DF2D}"/>
              </a:ext>
            </a:extLst>
          </p:cNvPr>
          <p:cNvSpPr/>
          <p:nvPr/>
        </p:nvSpPr>
        <p:spPr>
          <a:xfrm rot="5400000">
            <a:off x="6720913" y="6034475"/>
            <a:ext cx="655174" cy="2941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All-order evolution equation"/>
          <p:cNvSpPr txBox="1">
            <a:spLocks noGrp="1" noChangeArrowheads="1"/>
          </p:cNvSpPr>
          <p:nvPr>
            <p:custDataLst>
              <p:tags r:id="rId1"/>
            </p:custDataLst>
          </p:nvPr>
        </p:nvSpPr>
        <p:spPr bwMode="auto">
          <a:xfrm>
            <a:off x="0" y="282889"/>
            <a:ext cx="13186410" cy="1017534"/>
          </a:xfrm>
          <a:prstGeom prst="rect">
            <a:avLst/>
          </a:prstGeom>
          <a:ln w="12700">
            <a:miter lim="400000"/>
          </a:ln>
        </p:spPr>
        <p:txBody>
          <a:bodyPr vert="horz" wrap="square" lIns="50800" tIns="50800" rIns="50800" bIns="50800" numCol="1" anchor="ctr" anchorCtr="0" compatLnSpc="1">
            <a:noAutofit/>
          </a:bodyPr>
          <a:lstStyle>
            <a:lvl1pPr algn="ctr" defTabSz="584200" rtl="0" eaLnBrk="0" fontAlgn="base" hangingPunct="0">
              <a:lnSpc>
                <a:spcPct val="100000"/>
              </a:lnSpc>
              <a:spcBef>
                <a:spcPct val="0"/>
              </a:spcBef>
              <a:spcAft>
                <a:spcPct val="0"/>
              </a:spcAft>
              <a:defRPr sz="8100" b="0" spc="0">
                <a:solidFill>
                  <a:srgbClr val="000000"/>
                </a:solidFill>
                <a:latin typeface="Gill Sans" panose="020B0502020104020203"/>
                <a:ea typeface="Gill Sans" panose="020B0502020104020203"/>
                <a:cs typeface="Gill Sans" panose="020B0502020104020203"/>
                <a:sym typeface="Gill Sans" panose="020B0502020104020203"/>
              </a:defRPr>
            </a:lvl1pPr>
            <a:lvl2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2pPr>
            <a:lvl3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3pPr>
            <a:lvl4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4pPr>
            <a:lvl5pPr algn="l" defTabSz="1733550" rtl="0" eaLnBrk="0" fontAlgn="base" hangingPunct="0">
              <a:lnSpc>
                <a:spcPct val="80000"/>
              </a:lnSpc>
              <a:spcBef>
                <a:spcPct val="0"/>
              </a:spcBef>
              <a:spcAft>
                <a:spcPct val="0"/>
              </a:spcAft>
              <a:defRPr sz="6000" b="1" spc="-119">
                <a:solidFill>
                  <a:srgbClr val="000000"/>
                </a:solidFill>
                <a:latin typeface="+mn-lt"/>
                <a:ea typeface="+mn-ea"/>
                <a:cs typeface="+mn-cs"/>
                <a:sym typeface="Helvetica Neue" panose="02000503000000020004"/>
              </a:defRPr>
            </a:lvl5pPr>
            <a:lvl6pPr marL="0" marR="0" indent="22860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6pPr>
            <a:lvl7pPr marL="0" marR="0" indent="27432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7pPr>
            <a:lvl8pPr marL="0" marR="0" indent="32004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8pPr>
            <a:lvl9pPr marL="0" marR="0" indent="3657600" algn="l" defTabSz="1734185" rtl="0" latinLnBrk="0">
              <a:lnSpc>
                <a:spcPct val="80000"/>
              </a:lnSpc>
              <a:spcBef>
                <a:spcPts val="0"/>
              </a:spcBef>
              <a:spcAft>
                <a:spcPts val="0"/>
              </a:spcAft>
              <a:buClrTx/>
              <a:buSzTx/>
              <a:buFontTx/>
              <a:buNone/>
              <a:defRPr sz="6000" b="1" i="0" u="none" strike="noStrike" cap="none" spc="-119" baseline="0">
                <a:solidFill>
                  <a:srgbClr val="000000"/>
                </a:solidFill>
                <a:uFillTx/>
                <a:latin typeface="+mn-lt"/>
                <a:ea typeface="+mn-ea"/>
                <a:cs typeface="+mn-cs"/>
                <a:sym typeface="Helvetica Neue" panose="02000503000000020004"/>
              </a:defRPr>
            </a:lvl9pPr>
          </a:lstStyle>
          <a:p>
            <a:pPr eaLnBrk="1" hangingPunct="1"/>
            <a:r>
              <a:rPr lang="en-US" altLang="zh-CN" sz="5000" b="1" dirty="0">
                <a:solidFill>
                  <a:srgbClr val="004D80"/>
                </a:solidFill>
                <a:latin typeface="+mj-lt"/>
                <a:ea typeface="Helvetica Neue" panose="02000503000000020004"/>
                <a:cs typeface="Calibri" panose="020F0502020204030204" pitchFamily="34" charset="0"/>
                <a:sym typeface="+mn-ea"/>
              </a:rPr>
              <a:t>QCD factorization</a:t>
            </a:r>
            <a:endParaRPr lang="en-US" altLang="zh-CN" sz="5000" b="1" dirty="0">
              <a:solidFill>
                <a:srgbClr val="004D80"/>
              </a:solidFill>
              <a:latin typeface="+mj-lt"/>
              <a:ea typeface="Helvetica Neue" panose="02000503000000020004"/>
              <a:cs typeface="Calibri" panose="020F0502020204030204" pitchFamily="34" charset="0"/>
              <a:sym typeface="Calibri" panose="020F050202020403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161" y="1439744"/>
            <a:ext cx="4859589" cy="4680079"/>
          </a:xfrm>
          <a:prstGeom prst="rect">
            <a:avLst/>
          </a:prstGeom>
        </p:spPr>
      </p:pic>
      <p:sp>
        <p:nvSpPr>
          <p:cNvPr id="7" name="Slide Number"/>
          <p:cNvSpPr txBox="1">
            <a:spLocks noChangeArrowheads="1"/>
          </p:cNvSpPr>
          <p:nvPr/>
        </p:nvSpPr>
        <p:spPr>
          <a:xfrm>
            <a:off x="6375399" y="9251950"/>
            <a:ext cx="699957" cy="381000"/>
          </a:xfrm>
          <a:noFill/>
        </p:spPr>
        <p:txBody>
          <a:bodyPr/>
          <a:lstStyle>
            <a:defPPr>
              <a:defRPr lang="zh-CN"/>
            </a:defPPr>
            <a:lvl1pPr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indent="4572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indent="9144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indent="13716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indent="1828800" algn="ctr" defTabSz="584200" rtl="0" eaLnBrk="0" fontAlgn="base"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rtl="0" eaLnBrk="0" fontAlgn="base" latinLnBrk="0" hangingPunct="0">
              <a:spcBef>
                <a:spcPct val="0"/>
              </a:spcBef>
              <a:spcAft>
                <a:spcPct val="0"/>
              </a:spcAft>
              <a:defRPr sz="1600" kern="12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fld id="{152E8222-3C1D-4B38-9F10-40906C8DDA2B}" type="slidenum">
              <a:rPr lang="zh-CN" altLang="zh-CN" sz="1800" smtClean="0">
                <a:solidFill>
                  <a:srgbClr val="000000"/>
                </a:solidFill>
                <a:latin typeface="Helvetica Light" pitchFamily="34" charset="0"/>
                <a:cs typeface="Helvetica Light" pitchFamily="34" charset="0"/>
                <a:sym typeface="Helvetica Light" pitchFamily="34" charset="0"/>
              </a:rPr>
              <a:t>6</a:t>
            </a:fld>
            <a:endParaRPr lang="zh-CN" altLang="zh-CN" sz="1800" dirty="0">
              <a:solidFill>
                <a:srgbClr val="000000"/>
              </a:solidFill>
              <a:latin typeface="Helvetica Light" pitchFamily="34" charset="0"/>
              <a:cs typeface="Helvetica Light" pitchFamily="34" charset="0"/>
              <a:sym typeface="Helvetica Light" pitchFamily="34" charset="0"/>
            </a:endParaRPr>
          </a:p>
        </p:txBody>
      </p:sp>
      <p:pic>
        <p:nvPicPr>
          <p:cNvPr id="8" name="Picture 7">
            <a:extLst>
              <a:ext uri="{FF2B5EF4-FFF2-40B4-BE49-F238E27FC236}">
                <a16:creationId xmlns:a16="http://schemas.microsoft.com/office/drawing/2014/main" id="{340EC8E5-2F7F-CD83-7FFB-9F7239764BD6}"/>
              </a:ext>
            </a:extLst>
          </p:cNvPr>
          <p:cNvPicPr>
            <a:picLocks noChangeAspect="1"/>
          </p:cNvPicPr>
          <p:nvPr/>
        </p:nvPicPr>
        <p:blipFill>
          <a:blip r:embed="rId5"/>
          <a:stretch>
            <a:fillRect/>
          </a:stretch>
        </p:blipFill>
        <p:spPr>
          <a:xfrm>
            <a:off x="5762953" y="3501716"/>
            <a:ext cx="5935015" cy="1015200"/>
          </a:xfrm>
          <a:prstGeom prst="rect">
            <a:avLst/>
          </a:prstGeom>
        </p:spPr>
      </p:pic>
      <p:pic>
        <p:nvPicPr>
          <p:cNvPr id="9" name="Picture 8">
            <a:extLst>
              <a:ext uri="{FF2B5EF4-FFF2-40B4-BE49-F238E27FC236}">
                <a16:creationId xmlns:a16="http://schemas.microsoft.com/office/drawing/2014/main" id="{BF464C04-6E52-645C-80E2-D3FF7A1509AF}"/>
              </a:ext>
            </a:extLst>
          </p:cNvPr>
          <p:cNvPicPr>
            <a:picLocks noChangeAspect="1"/>
          </p:cNvPicPr>
          <p:nvPr/>
        </p:nvPicPr>
        <p:blipFill rotWithShape="1">
          <a:blip r:embed="rId6"/>
          <a:srcRect r="38522"/>
          <a:stretch/>
        </p:blipFill>
        <p:spPr>
          <a:xfrm>
            <a:off x="5960838" y="4581567"/>
            <a:ext cx="7043962" cy="1017533"/>
          </a:xfrm>
          <a:prstGeom prst="rect">
            <a:avLst/>
          </a:prstGeom>
        </p:spPr>
      </p:pic>
      <p:pic>
        <p:nvPicPr>
          <p:cNvPr id="10" name="Picture 9">
            <a:extLst>
              <a:ext uri="{FF2B5EF4-FFF2-40B4-BE49-F238E27FC236}">
                <a16:creationId xmlns:a16="http://schemas.microsoft.com/office/drawing/2014/main" id="{C2A0E6F4-B809-A5D6-6AF6-6B980AA33C27}"/>
              </a:ext>
            </a:extLst>
          </p:cNvPr>
          <p:cNvPicPr>
            <a:picLocks noChangeAspect="1"/>
          </p:cNvPicPr>
          <p:nvPr/>
        </p:nvPicPr>
        <p:blipFill rotWithShape="1">
          <a:blip r:embed="rId6"/>
          <a:srcRect l="61294"/>
          <a:stretch/>
        </p:blipFill>
        <p:spPr>
          <a:xfrm>
            <a:off x="8569959" y="5569647"/>
            <a:ext cx="4434841" cy="1017533"/>
          </a:xfrm>
          <a:prstGeom prst="rect">
            <a:avLst/>
          </a:prstGeom>
        </p:spPr>
      </p:pic>
      <p:pic>
        <p:nvPicPr>
          <p:cNvPr id="11" name="Picture 10">
            <a:extLst>
              <a:ext uri="{FF2B5EF4-FFF2-40B4-BE49-F238E27FC236}">
                <a16:creationId xmlns:a16="http://schemas.microsoft.com/office/drawing/2014/main" id="{BEACE051-7361-31AC-A323-F5FBD35ED7AE}"/>
              </a:ext>
            </a:extLst>
          </p:cNvPr>
          <p:cNvPicPr>
            <a:picLocks noChangeAspect="1"/>
          </p:cNvPicPr>
          <p:nvPr/>
        </p:nvPicPr>
        <p:blipFill>
          <a:blip r:embed="rId7"/>
          <a:stretch>
            <a:fillRect/>
          </a:stretch>
        </p:blipFill>
        <p:spPr>
          <a:xfrm>
            <a:off x="6375399" y="7265314"/>
            <a:ext cx="2822482" cy="619891"/>
          </a:xfrm>
          <a:prstGeom prst="rect">
            <a:avLst/>
          </a:prstGeom>
        </p:spPr>
      </p:pic>
      <p:pic>
        <p:nvPicPr>
          <p:cNvPr id="12" name="Picture 11">
            <a:extLst>
              <a:ext uri="{FF2B5EF4-FFF2-40B4-BE49-F238E27FC236}">
                <a16:creationId xmlns:a16="http://schemas.microsoft.com/office/drawing/2014/main" id="{D7391A60-E354-0F37-3477-EE404C2744EF}"/>
              </a:ext>
            </a:extLst>
          </p:cNvPr>
          <p:cNvPicPr>
            <a:picLocks noChangeAspect="1"/>
          </p:cNvPicPr>
          <p:nvPr/>
        </p:nvPicPr>
        <p:blipFill rotWithShape="1">
          <a:blip r:embed="rId8"/>
          <a:srcRect t="-35" b="-35"/>
          <a:stretch/>
        </p:blipFill>
        <p:spPr>
          <a:xfrm>
            <a:off x="9945392" y="7280002"/>
            <a:ext cx="1752576" cy="540377"/>
          </a:xfrm>
          <a:prstGeom prst="rect">
            <a:avLst/>
          </a:prstGeom>
        </p:spPr>
      </p:pic>
      <p:pic>
        <p:nvPicPr>
          <p:cNvPr id="13" name="Picture 12">
            <a:extLst>
              <a:ext uri="{FF2B5EF4-FFF2-40B4-BE49-F238E27FC236}">
                <a16:creationId xmlns:a16="http://schemas.microsoft.com/office/drawing/2014/main" id="{50A32934-C82B-00FA-6B51-6281D301D8E6}"/>
              </a:ext>
            </a:extLst>
          </p:cNvPr>
          <p:cNvPicPr>
            <a:picLocks noChangeAspect="1"/>
          </p:cNvPicPr>
          <p:nvPr/>
        </p:nvPicPr>
        <p:blipFill>
          <a:blip r:embed="rId9"/>
          <a:stretch>
            <a:fillRect/>
          </a:stretch>
        </p:blipFill>
        <p:spPr>
          <a:xfrm>
            <a:off x="480161" y="6903721"/>
            <a:ext cx="5641623" cy="2538730"/>
          </a:xfrm>
          <a:prstGeom prst="rect">
            <a:avLst/>
          </a:prstGeom>
        </p:spPr>
      </p:pic>
      <p:sp>
        <p:nvSpPr>
          <p:cNvPr id="4" name="Typical scales:">
            <a:extLst>
              <a:ext uri="{FF2B5EF4-FFF2-40B4-BE49-F238E27FC236}">
                <a16:creationId xmlns:a16="http://schemas.microsoft.com/office/drawing/2014/main" id="{032EA063-9EB9-CF8C-664C-3FFAB4939BFD}"/>
              </a:ext>
            </a:extLst>
          </p:cNvPr>
          <p:cNvSpPr txBox="1">
            <a:spLocks noChangeArrowheads="1"/>
          </p:cNvSpPr>
          <p:nvPr/>
        </p:nvSpPr>
        <p:spPr bwMode="auto">
          <a:xfrm>
            <a:off x="286932" y="6581432"/>
            <a:ext cx="4334374"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marL="444500" indent="-444500"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4200"/>
              </a:spcBef>
              <a:buSzPct val="75000"/>
              <a:buFontTx/>
              <a:buChar char="•"/>
            </a:pP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QCD modes :</a:t>
            </a:r>
            <a:endParaRPr lang="zh-CN"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5" name="Typical scales:">
            <a:extLst>
              <a:ext uri="{FF2B5EF4-FFF2-40B4-BE49-F238E27FC236}">
                <a16:creationId xmlns:a16="http://schemas.microsoft.com/office/drawing/2014/main" id="{395C0576-A181-F9A4-81AB-74A46019F185}"/>
              </a:ext>
            </a:extLst>
          </p:cNvPr>
          <p:cNvSpPr txBox="1">
            <a:spLocks noChangeArrowheads="1"/>
          </p:cNvSpPr>
          <p:nvPr/>
        </p:nvSpPr>
        <p:spPr bwMode="auto">
          <a:xfrm>
            <a:off x="5851931" y="2890241"/>
            <a:ext cx="4334374"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marL="444500" indent="-444500"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4200"/>
              </a:spcBef>
              <a:buSzPct val="75000"/>
              <a:buFontTx/>
              <a:buChar char="•"/>
            </a:pP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Factorization formula :</a:t>
            </a:r>
            <a:endParaRPr lang="zh-CN"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Typical scales:">
            <a:extLst>
              <a:ext uri="{FF2B5EF4-FFF2-40B4-BE49-F238E27FC236}">
                <a16:creationId xmlns:a16="http://schemas.microsoft.com/office/drawing/2014/main" id="{B1ED6BBB-AA1D-CE93-88D9-1EBC200B154A}"/>
              </a:ext>
            </a:extLst>
          </p:cNvPr>
          <p:cNvSpPr txBox="1">
            <a:spLocks noChangeArrowheads="1"/>
          </p:cNvSpPr>
          <p:nvPr/>
        </p:nvSpPr>
        <p:spPr bwMode="auto">
          <a:xfrm>
            <a:off x="5960838" y="6568890"/>
            <a:ext cx="4334374"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marL="444500" indent="-444500"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4200"/>
              </a:spcBef>
              <a:buSzPct val="75000"/>
              <a:buFontTx/>
              <a:buChar char="•"/>
            </a:pPr>
            <a:r>
              <a:rPr lang="en-US"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rPr>
              <a:t>Observables:</a:t>
            </a:r>
            <a:endParaRPr lang="zh-CN" altLang="zh-CN" sz="28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cNvSpPr>
            <a:spLocks noGrp="1" noChangeArrowheads="1"/>
          </p:cNvSpPr>
          <p:nvPr>
            <p:ph type="sldNum" sz="quarter" idx="10"/>
          </p:nvPr>
        </p:nvSpPr>
        <p:spPr>
          <a:noFill/>
        </p:spPr>
        <p:txBody>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fld id="{554A0800-1BB5-4F4B-BA64-7A7376F7A2E4}" type="slidenum">
              <a:rPr lang="zh-CN" altLang="zh-CN" sz="1800">
                <a:solidFill>
                  <a:srgbClr val="000000"/>
                </a:solidFill>
                <a:latin typeface="Helvetica Light" pitchFamily="34" charset="0"/>
                <a:cs typeface="Helvetica Light" pitchFamily="34" charset="0"/>
                <a:sym typeface="Helvetica Light" pitchFamily="34" charset="0"/>
              </a:rPr>
              <a:t>7</a:t>
            </a:fld>
            <a:endParaRPr lang="zh-CN" altLang="zh-CN" sz="1800">
              <a:solidFill>
                <a:srgbClr val="000000"/>
              </a:solidFill>
              <a:latin typeface="Helvetica Light" pitchFamily="34" charset="0"/>
              <a:cs typeface="Helvetica Light" pitchFamily="34" charset="0"/>
              <a:sym typeface="Helvetica Light" pitchFamily="34" charset="0"/>
            </a:endParaRPr>
          </a:p>
        </p:txBody>
      </p:sp>
      <p:sp>
        <p:nvSpPr>
          <p:cNvPr id="515" name="TMD resummation for heavy quark pair at hadron colliders"/>
          <p:cNvSpPr txBox="1">
            <a:spLocks noGrp="1"/>
          </p:cNvSpPr>
          <p:nvPr>
            <p:ph type="title"/>
          </p:nvPr>
        </p:nvSpPr>
        <p:spPr>
          <a:xfrm>
            <a:off x="1087438" y="314325"/>
            <a:ext cx="11099800" cy="1096963"/>
          </a:xfrm>
        </p:spPr>
        <p:txBody>
          <a:bodyPr>
            <a:normAutofit/>
          </a:bodyPr>
          <a:lstStyle>
            <a:lvl1pPr defTabSz="414655">
              <a:defRPr sz="3550" b="1">
                <a:solidFill>
                  <a:srgbClr val="164F86"/>
                </a:solidFill>
                <a:latin typeface="Calibri"/>
                <a:ea typeface="Calibri"/>
                <a:cs typeface="Calibri"/>
                <a:sym typeface="Calibri"/>
              </a:defRPr>
            </a:lvl1pPr>
          </a:lstStyle>
          <a:p>
            <a:pPr eaLnBrk="1" fontAlgn="auto" hangingPunct="1">
              <a:spcBef>
                <a:spcPts val="0"/>
              </a:spcBef>
              <a:spcAft>
                <a:spcPts val="0"/>
              </a:spcAft>
              <a:defRPr/>
            </a:pPr>
            <a:r>
              <a:rPr lang="en-US" sz="5000" dirty="0">
                <a:latin typeface="+mj-lt"/>
              </a:rPr>
              <a:t>Renormalization</a:t>
            </a:r>
            <a:endParaRPr sz="5000" dirty="0">
              <a:latin typeface="+mj-lt"/>
            </a:endParaRPr>
          </a:p>
        </p:txBody>
      </p:sp>
      <p:sp>
        <p:nvSpPr>
          <p:cNvPr id="34823" name="NNLL predictions for top quark pair production in the small transverse momentum region"/>
          <p:cNvSpPr txBox="1">
            <a:spLocks noChangeArrowheads="1"/>
          </p:cNvSpPr>
          <p:nvPr/>
        </p:nvSpPr>
        <p:spPr bwMode="auto">
          <a:xfrm>
            <a:off x="210226" y="1736803"/>
            <a:ext cx="3467231" cy="5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1500"/>
              </a:spcBef>
            </a:pPr>
            <a:r>
              <a:rPr lang="en-US" altLang="zh-CN" sz="3200" b="1" dirty="0">
                <a:solidFill>
                  <a:srgbClr val="000000"/>
                </a:solidFill>
                <a:latin typeface="Calibri" panose="020F0502020204030204" pitchFamily="34" charset="0"/>
                <a:cs typeface="Calibri" panose="020F0502020204030204" pitchFamily="34" charset="0"/>
                <a:sym typeface="Calibri" panose="020F0502020204030204" pitchFamily="34" charset="0"/>
              </a:rPr>
              <a:t>Hierarchy Problem: </a:t>
            </a:r>
            <a:endParaRPr lang="zh-CN" altLang="zh-CN" sz="32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1" name="NNLL predictions for top quark pair production in the small transverse momentum region"/>
          <p:cNvSpPr txBox="1">
            <a:spLocks noChangeArrowheads="1"/>
          </p:cNvSpPr>
          <p:nvPr/>
        </p:nvSpPr>
        <p:spPr bwMode="auto">
          <a:xfrm>
            <a:off x="143500" y="3882135"/>
            <a:ext cx="4362541" cy="5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1500"/>
              </a:spcBef>
            </a:pPr>
            <a:r>
              <a:rPr lang="en-US" altLang="zh-CN" sz="3200" b="1" dirty="0">
                <a:solidFill>
                  <a:srgbClr val="000000"/>
                </a:solidFill>
                <a:latin typeface="Calibri" panose="020F0502020204030204" pitchFamily="34" charset="0"/>
                <a:cs typeface="Calibri" panose="020F0502020204030204" pitchFamily="34" charset="0"/>
                <a:sym typeface="Calibri" panose="020F0502020204030204" pitchFamily="34" charset="0"/>
              </a:rPr>
              <a:t>Standard CSS formalism: </a:t>
            </a:r>
            <a:endParaRPr lang="zh-CN" altLang="zh-CN" sz="32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7" name="NNLL predictions for top quark pair production in the small transverse momentum region"/>
          <p:cNvSpPr txBox="1">
            <a:spLocks noChangeArrowheads="1"/>
          </p:cNvSpPr>
          <p:nvPr/>
        </p:nvSpPr>
        <p:spPr bwMode="auto">
          <a:xfrm>
            <a:off x="210226" y="6381164"/>
            <a:ext cx="3692486" cy="5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lvl1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1pPr>
            <a:lvl2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2pPr>
            <a:lvl3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3pPr>
            <a:lvl4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4pPr>
            <a:lvl5pPr algn="ctr" defTabSz="584200">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5pPr>
            <a:lvl6pPr marL="4572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6pPr>
            <a:lvl7pPr marL="9144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7pPr>
            <a:lvl8pPr marL="13716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8pPr>
            <a:lvl9pPr marL="1828800" indent="1828800" algn="ctr" defTabSz="584200" eaLnBrk="0" fontAlgn="base" hangingPunct="0">
              <a:spcBef>
                <a:spcPct val="0"/>
              </a:spcBef>
              <a:spcAft>
                <a:spcPct val="0"/>
              </a:spcAft>
              <a:defRPr sz="1600">
                <a:solidFill>
                  <a:srgbClr val="5E5E5E"/>
                </a:solidFill>
                <a:latin typeface="Helvetica Neue" panose="02000503000000020004"/>
                <a:ea typeface="Helvetica Neue" panose="02000503000000020004"/>
                <a:cs typeface="Helvetica Neue" panose="02000503000000020004"/>
                <a:sym typeface="Helvetica Neue" panose="02000503000000020004"/>
              </a:defRPr>
            </a:lvl9pPr>
          </a:lstStyle>
          <a:p>
            <a:pPr algn="l" eaLnBrk="1">
              <a:spcBef>
                <a:spcPts val="1500"/>
              </a:spcBef>
            </a:pPr>
            <a:r>
              <a:rPr lang="en-US" altLang="zh-CN" sz="3200" b="1" dirty="0">
                <a:solidFill>
                  <a:srgbClr val="000000"/>
                </a:solidFill>
                <a:latin typeface="Calibri" panose="020F0502020204030204" pitchFamily="34" charset="0"/>
                <a:cs typeface="Calibri" panose="020F0502020204030204" pitchFamily="34" charset="0"/>
                <a:sym typeface="Calibri" panose="020F0502020204030204" pitchFamily="34" charset="0"/>
              </a:rPr>
              <a:t>Scale independence: </a:t>
            </a:r>
            <a:endParaRPr lang="zh-CN" altLang="zh-CN" sz="32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pic>
        <p:nvPicPr>
          <p:cNvPr id="27" name="Picture 26">
            <a:extLst>
              <a:ext uri="{FF2B5EF4-FFF2-40B4-BE49-F238E27FC236}">
                <a16:creationId xmlns:a16="http://schemas.microsoft.com/office/drawing/2014/main" id="{5178507C-4FAA-EA49-2930-FB546D34079B}"/>
              </a:ext>
            </a:extLst>
          </p:cNvPr>
          <p:cNvPicPr>
            <a:picLocks noChangeAspect="1"/>
          </p:cNvPicPr>
          <p:nvPr/>
        </p:nvPicPr>
        <p:blipFill>
          <a:blip r:embed="rId3"/>
          <a:stretch>
            <a:fillRect/>
          </a:stretch>
        </p:blipFill>
        <p:spPr>
          <a:xfrm>
            <a:off x="265710" y="4515462"/>
            <a:ext cx="8184334" cy="1666947"/>
          </a:xfrm>
          <a:prstGeom prst="rect">
            <a:avLst/>
          </a:prstGeom>
        </p:spPr>
      </p:pic>
      <p:pic>
        <p:nvPicPr>
          <p:cNvPr id="37" name="Picture 36">
            <a:extLst>
              <a:ext uri="{FF2B5EF4-FFF2-40B4-BE49-F238E27FC236}">
                <a16:creationId xmlns:a16="http://schemas.microsoft.com/office/drawing/2014/main" id="{8D509D43-E247-37C7-1A63-A6F87198CCCB}"/>
              </a:ext>
            </a:extLst>
          </p:cNvPr>
          <p:cNvPicPr>
            <a:picLocks noChangeAspect="1"/>
          </p:cNvPicPr>
          <p:nvPr/>
        </p:nvPicPr>
        <p:blipFill>
          <a:blip r:embed="rId4"/>
          <a:stretch>
            <a:fillRect/>
          </a:stretch>
        </p:blipFill>
        <p:spPr>
          <a:xfrm>
            <a:off x="727329" y="2519929"/>
            <a:ext cx="6537960" cy="1216892"/>
          </a:xfrm>
          <a:prstGeom prst="rect">
            <a:avLst/>
          </a:prstGeom>
        </p:spPr>
      </p:pic>
      <p:pic>
        <p:nvPicPr>
          <p:cNvPr id="38" name="Picture 37">
            <a:extLst>
              <a:ext uri="{FF2B5EF4-FFF2-40B4-BE49-F238E27FC236}">
                <a16:creationId xmlns:a16="http://schemas.microsoft.com/office/drawing/2014/main" id="{FF225D13-D9BE-9D37-7C85-8A3672821EEE}"/>
              </a:ext>
            </a:extLst>
          </p:cNvPr>
          <p:cNvPicPr>
            <a:picLocks noChangeAspect="1"/>
          </p:cNvPicPr>
          <p:nvPr/>
        </p:nvPicPr>
        <p:blipFill>
          <a:blip r:embed="rId5"/>
          <a:stretch>
            <a:fillRect/>
          </a:stretch>
        </p:blipFill>
        <p:spPr>
          <a:xfrm>
            <a:off x="853440" y="7306352"/>
            <a:ext cx="5340565" cy="1022117"/>
          </a:xfrm>
          <a:prstGeom prst="rect">
            <a:avLst/>
          </a:prstGeom>
        </p:spPr>
      </p:pic>
      <p:pic>
        <p:nvPicPr>
          <p:cNvPr id="39" name="Picture 38">
            <a:extLst>
              <a:ext uri="{FF2B5EF4-FFF2-40B4-BE49-F238E27FC236}">
                <a16:creationId xmlns:a16="http://schemas.microsoft.com/office/drawing/2014/main" id="{6184FFA2-E753-BD47-AB86-CEB2423C50DB}"/>
              </a:ext>
            </a:extLst>
          </p:cNvPr>
          <p:cNvPicPr>
            <a:picLocks noChangeAspect="1"/>
          </p:cNvPicPr>
          <p:nvPr/>
        </p:nvPicPr>
        <p:blipFill rotWithShape="1">
          <a:blip r:embed="rId6"/>
          <a:srcRect l="4536" t="9287" r="44093" b="25071"/>
          <a:stretch/>
        </p:blipFill>
        <p:spPr>
          <a:xfrm>
            <a:off x="7664235" y="5766616"/>
            <a:ext cx="5340565" cy="3113168"/>
          </a:xfrm>
          <a:prstGeom prst="rect">
            <a:avLst/>
          </a:prstGeom>
        </p:spPr>
      </p:pic>
      <p:graphicFrame>
        <p:nvGraphicFramePr>
          <p:cNvPr id="3" name="Chart 2">
            <a:extLst>
              <a:ext uri="{FF2B5EF4-FFF2-40B4-BE49-F238E27FC236}">
                <a16:creationId xmlns:a16="http://schemas.microsoft.com/office/drawing/2014/main" id="{DE594F20-3C53-0A6E-88F1-B985749797F3}"/>
              </a:ext>
            </a:extLst>
          </p:cNvPr>
          <p:cNvGraphicFramePr/>
          <p:nvPr>
            <p:extLst>
              <p:ext uri="{D42A27DB-BD31-4B8C-83A1-F6EECF244321}">
                <p14:modId xmlns:p14="http://schemas.microsoft.com/office/powerpoint/2010/main" val="3298117575"/>
              </p:ext>
            </p:extLst>
          </p:nvPr>
        </p:nvGraphicFramePr>
        <p:xfrm>
          <a:off x="8450044" y="1359714"/>
          <a:ext cx="3717730" cy="3419054"/>
        </p:xfrm>
        <a:graphic>
          <a:graphicData uri="http://schemas.openxmlformats.org/drawingml/2006/chart">
            <c:chart xmlns:c="http://schemas.openxmlformats.org/drawingml/2006/chart" xmlns:r="http://schemas.openxmlformats.org/officeDocument/2006/relationships" r:id="rId7"/>
          </a:graphicData>
        </a:graphic>
      </p:graphicFrame>
      <p:cxnSp>
        <p:nvCxnSpPr>
          <p:cNvPr id="14" name="Straight Arrow Connector 13">
            <a:extLst>
              <a:ext uri="{FF2B5EF4-FFF2-40B4-BE49-F238E27FC236}">
                <a16:creationId xmlns:a16="http://schemas.microsoft.com/office/drawing/2014/main" id="{B51E015E-5A07-B44F-584B-B808CD42659C}"/>
              </a:ext>
            </a:extLst>
          </p:cNvPr>
          <p:cNvCxnSpPr/>
          <p:nvPr/>
        </p:nvCxnSpPr>
        <p:spPr>
          <a:xfrm flipV="1">
            <a:off x="8595819" y="1498863"/>
            <a:ext cx="0" cy="3145052"/>
          </a:xfrm>
          <a:prstGeom prst="straightConnector1">
            <a:avLst/>
          </a:prstGeom>
          <a:ln w="25400">
            <a:solidFill>
              <a:schemeClr val="dk1"/>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16BCA708-D50E-B8FA-599F-CDABD8E6FB36}"/>
              </a:ext>
            </a:extLst>
          </p:cNvPr>
          <p:cNvCxnSpPr/>
          <p:nvPr/>
        </p:nvCxnSpPr>
        <p:spPr>
          <a:xfrm>
            <a:off x="8595819" y="4643915"/>
            <a:ext cx="3465053" cy="0"/>
          </a:xfrm>
          <a:prstGeom prst="straightConnector1">
            <a:avLst/>
          </a:prstGeom>
          <a:ln w="25400">
            <a:solidFill>
              <a:schemeClr val="dk1"/>
            </a:solidFill>
            <a:tailEnd type="triangle"/>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FFEF1313-DB41-2FA0-68DA-729D8D309CA2}"/>
              </a:ext>
            </a:extLst>
          </p:cNvPr>
          <p:cNvSpPr/>
          <p:nvPr/>
        </p:nvSpPr>
        <p:spPr>
          <a:xfrm>
            <a:off x="9001094" y="3706271"/>
            <a:ext cx="555812" cy="555812"/>
          </a:xfrm>
          <a:prstGeom prst="ellipse">
            <a:avLst/>
          </a:prstGeom>
          <a:solidFill>
            <a:srgbClr val="CE3E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A8C4420-54A1-C28C-514C-F6247C505B29}"/>
                  </a:ext>
                </a:extLst>
              </p:cNvPr>
              <p:cNvSpPr txBox="1"/>
              <p:nvPr/>
            </p:nvSpPr>
            <p:spPr>
              <a:xfrm>
                <a:off x="7977944" y="1459988"/>
                <a:ext cx="44698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𝑛</m:t>
                          </m:r>
                        </m:e>
                      </m:acc>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𝑘</m:t>
                      </m:r>
                    </m:oMath>
                  </m:oMathPara>
                </a14:m>
                <a:endParaRPr lang="en-US" dirty="0">
                  <a:solidFill>
                    <a:srgbClr val="000000"/>
                  </a:solidFill>
                </a:endParaRPr>
              </a:p>
            </p:txBody>
          </p:sp>
        </mc:Choice>
        <mc:Fallback xmlns="">
          <p:sp>
            <p:nvSpPr>
              <p:cNvPr id="20" name="TextBox 19">
                <a:extLst>
                  <a:ext uri="{FF2B5EF4-FFF2-40B4-BE49-F238E27FC236}">
                    <a16:creationId xmlns:a16="http://schemas.microsoft.com/office/drawing/2014/main" id="{3A8C4420-54A1-C28C-514C-F6247C505B29}"/>
                  </a:ext>
                </a:extLst>
              </p:cNvPr>
              <p:cNvSpPr txBox="1">
                <a:spLocks noRot="1" noChangeAspect="1" noMove="1" noResize="1" noEditPoints="1" noAdjustHandles="1" noChangeArrowheads="1" noChangeShapeType="1" noTextEdit="1"/>
              </p:cNvSpPr>
              <p:nvPr/>
            </p:nvSpPr>
            <p:spPr>
              <a:xfrm>
                <a:off x="7977944" y="1459988"/>
                <a:ext cx="446981" cy="246221"/>
              </a:xfrm>
              <a:prstGeom prst="rect">
                <a:avLst/>
              </a:prstGeom>
              <a:blipFill>
                <a:blip r:embed="rId8"/>
                <a:stretch>
                  <a:fillRect l="-5556" r="-8333" b="-9524"/>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D84AA10-E59B-9AE0-7771-EFA7ED36453A}"/>
                  </a:ext>
                </a:extLst>
              </p:cNvPr>
              <p:cNvSpPr txBox="1"/>
              <p:nvPr/>
            </p:nvSpPr>
            <p:spPr>
              <a:xfrm>
                <a:off x="11479687" y="4693231"/>
                <a:ext cx="575670" cy="2635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smtClean="0">
                                  <a:solidFill>
                                    <a:srgbClr val="000000"/>
                                  </a:solidFill>
                                  <a:latin typeface="Cambria Math" panose="02040503050406030204" pitchFamily="18" charset="0"/>
                                </a:rPr>
                                <m:t>𝑛</m:t>
                              </m:r>
                            </m:e>
                          </m:acc>
                        </m:e>
                        <m:sub>
                          <m:r>
                            <a:rPr lang="en-US" b="0" i="1" smtClean="0">
                              <a:solidFill>
                                <a:srgbClr val="000000"/>
                              </a:solidFill>
                              <a:latin typeface="Cambria Math" panose="02040503050406030204" pitchFamily="18" charset="0"/>
                            </a:rPr>
                            <m:t>𝐽</m:t>
                          </m:r>
                        </m:sub>
                      </m:sSub>
                      <m:r>
                        <a:rPr lang="en-US" b="0"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𝐽</m:t>
                          </m:r>
                        </m:sub>
                      </m:sSub>
                    </m:oMath>
                  </m:oMathPara>
                </a14:m>
                <a:endParaRPr lang="en-US" dirty="0">
                  <a:solidFill>
                    <a:srgbClr val="000000"/>
                  </a:solidFill>
                </a:endParaRPr>
              </a:p>
            </p:txBody>
          </p:sp>
        </mc:Choice>
        <mc:Fallback xmlns="">
          <p:sp>
            <p:nvSpPr>
              <p:cNvPr id="21" name="TextBox 20">
                <a:extLst>
                  <a:ext uri="{FF2B5EF4-FFF2-40B4-BE49-F238E27FC236}">
                    <a16:creationId xmlns:a16="http://schemas.microsoft.com/office/drawing/2014/main" id="{9D84AA10-E59B-9AE0-7771-EFA7ED36453A}"/>
                  </a:ext>
                </a:extLst>
              </p:cNvPr>
              <p:cNvSpPr txBox="1">
                <a:spLocks noRot="1" noChangeAspect="1" noMove="1" noResize="1" noEditPoints="1" noAdjustHandles="1" noChangeArrowheads="1" noChangeShapeType="1" noTextEdit="1"/>
              </p:cNvSpPr>
              <p:nvPr/>
            </p:nvSpPr>
            <p:spPr>
              <a:xfrm>
                <a:off x="11479687" y="4693231"/>
                <a:ext cx="575670" cy="263534"/>
              </a:xfrm>
              <a:prstGeom prst="rect">
                <a:avLst/>
              </a:prstGeom>
              <a:blipFill>
                <a:blip r:embed="rId9"/>
                <a:stretch>
                  <a:fillRect l="-4255" r="-2128" b="-22727"/>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012ACAB-5F77-6BF5-9D08-AC0462328572}"/>
                  </a:ext>
                </a:extLst>
              </p:cNvPr>
              <p:cNvSpPr txBox="1"/>
              <p:nvPr/>
            </p:nvSpPr>
            <p:spPr>
              <a:xfrm>
                <a:off x="9108820" y="3798425"/>
                <a:ext cx="340360" cy="389890"/>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𝑆</m:t>
                      </m:r>
                    </m:oMath>
                  </m:oMathPara>
                </a14:m>
                <a:endParaRPr lang="en-US" i="1"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0012ACAB-5F77-6BF5-9D08-AC0462328572}"/>
                  </a:ext>
                </a:extLst>
              </p:cNvPr>
              <p:cNvSpPr txBox="1">
                <a:spLocks noRot="1" noChangeAspect="1" noMove="1" noResize="1" noEditPoints="1" noAdjustHandles="1" noChangeArrowheads="1" noChangeShapeType="1" noTextEdit="1"/>
              </p:cNvSpPr>
              <p:nvPr/>
            </p:nvSpPr>
            <p:spPr>
              <a:xfrm>
                <a:off x="9108820" y="3798425"/>
                <a:ext cx="340360" cy="389890"/>
              </a:xfrm>
              <a:prstGeom prst="rect">
                <a:avLst/>
              </a:prstGeom>
              <a:blipFill>
                <a:blip r:embed="rId10"/>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B57A0EF-F34F-7D01-29B5-C13767DB0FD8}"/>
                  </a:ext>
                </a:extLst>
              </p:cNvPr>
              <p:cNvSpPr txBox="1"/>
              <p:nvPr/>
            </p:nvSpPr>
            <p:spPr>
              <a:xfrm>
                <a:off x="8336555" y="4817060"/>
                <a:ext cx="1920240" cy="19051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panose="02040503050406030204" pitchFamily="18" charset="0"/>
                            </a:rPr>
                          </m:ctrlPr>
                        </m:sSubPr>
                        <m:e>
                          <m:r>
                            <a:rPr lang="en-US" i="1" smtClean="0">
                              <a:solidFill>
                                <a:srgbClr val="000000"/>
                              </a:solidFill>
                              <a:latin typeface="Cambria Math" panose="02040503050406030204" pitchFamily="18" charset="0"/>
                              <a:cs typeface="DejaVu Math TeX Gyre" panose="02000503000000000000" charset="0"/>
                            </a:rPr>
                            <m:t>𝜇</m:t>
                          </m:r>
                        </m:e>
                        <m:sub>
                          <m:r>
                            <a:rPr lang="en-US" b="0" i="1" smtClean="0">
                              <a:solidFill>
                                <a:srgbClr val="000000"/>
                              </a:solidFill>
                              <a:latin typeface="Cambria Math" panose="02040503050406030204" pitchFamily="18" charset="0"/>
                            </a:rPr>
                            <m:t>𝑏</m:t>
                          </m:r>
                        </m:sub>
                      </m:sSub>
                    </m:oMath>
                  </m:oMathPara>
                </a14:m>
                <a:endParaRPr lang="en-US" b="0" dirty="0">
                  <a:solidFill>
                    <a:srgbClr val="000000"/>
                  </a:solidFill>
                </a:endParaRPr>
              </a:p>
            </p:txBody>
          </p:sp>
        </mc:Choice>
        <mc:Fallback xmlns="">
          <p:sp>
            <p:nvSpPr>
              <p:cNvPr id="23" name="TextBox 22">
                <a:extLst>
                  <a:ext uri="{FF2B5EF4-FFF2-40B4-BE49-F238E27FC236}">
                    <a16:creationId xmlns:a16="http://schemas.microsoft.com/office/drawing/2014/main" id="{4B57A0EF-F34F-7D01-29B5-C13767DB0FD8}"/>
                  </a:ext>
                </a:extLst>
              </p:cNvPr>
              <p:cNvSpPr txBox="1">
                <a:spLocks noRot="1" noChangeAspect="1" noMove="1" noResize="1" noEditPoints="1" noAdjustHandles="1" noChangeArrowheads="1" noChangeShapeType="1" noTextEdit="1"/>
              </p:cNvSpPr>
              <p:nvPr/>
            </p:nvSpPr>
            <p:spPr>
              <a:xfrm>
                <a:off x="8336555" y="4817060"/>
                <a:ext cx="1920240" cy="190517"/>
              </a:xfrm>
              <a:prstGeom prst="rect">
                <a:avLst/>
              </a:prstGeom>
              <a:blipFill>
                <a:blip r:embed="rId11"/>
                <a:stretch>
                  <a:fillRect b="-56250"/>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2903CB1-B99C-650A-321D-60F836174051}"/>
                  </a:ext>
                </a:extLst>
              </p:cNvPr>
              <p:cNvSpPr txBox="1"/>
              <p:nvPr/>
            </p:nvSpPr>
            <p:spPr>
              <a:xfrm>
                <a:off x="10628315" y="4744123"/>
                <a:ext cx="20319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𝑄</m:t>
                      </m:r>
                    </m:oMath>
                  </m:oMathPara>
                </a14:m>
                <a:endParaRPr lang="en-US" b="0" dirty="0">
                  <a:solidFill>
                    <a:srgbClr val="000000"/>
                  </a:solidFill>
                </a:endParaRPr>
              </a:p>
            </p:txBody>
          </p:sp>
        </mc:Choice>
        <mc:Fallback xmlns="">
          <p:sp>
            <p:nvSpPr>
              <p:cNvPr id="24" name="TextBox 23">
                <a:extLst>
                  <a:ext uri="{FF2B5EF4-FFF2-40B4-BE49-F238E27FC236}">
                    <a16:creationId xmlns:a16="http://schemas.microsoft.com/office/drawing/2014/main" id="{02903CB1-B99C-650A-321D-60F836174051}"/>
                  </a:ext>
                </a:extLst>
              </p:cNvPr>
              <p:cNvSpPr txBox="1">
                <a:spLocks noRot="1" noChangeAspect="1" noMove="1" noResize="1" noEditPoints="1" noAdjustHandles="1" noChangeArrowheads="1" noChangeShapeType="1" noTextEdit="1"/>
              </p:cNvSpPr>
              <p:nvPr/>
            </p:nvSpPr>
            <p:spPr>
              <a:xfrm>
                <a:off x="10628315" y="4744123"/>
                <a:ext cx="203196" cy="246221"/>
              </a:xfrm>
              <a:prstGeom prst="rect">
                <a:avLst/>
              </a:prstGeom>
              <a:blipFill>
                <a:blip r:embed="rId12"/>
                <a:stretch>
                  <a:fillRect l="-29412" r="-29412" b="-28571"/>
                </a:stretch>
              </a:blipFill>
            </p:spPr>
            <p:txBody>
              <a:bodyPr/>
              <a:lstStyle/>
              <a:p>
                <a:r>
                  <a:rPr lang="en-CN">
                    <a:noFill/>
                  </a:rPr>
                  <a:t> </a:t>
                </a:r>
              </a:p>
            </p:txBody>
          </p:sp>
        </mc:Fallback>
      </mc:AlternateContent>
      <p:cxnSp>
        <p:nvCxnSpPr>
          <p:cNvPr id="26" name="Straight Connector 25">
            <a:extLst>
              <a:ext uri="{FF2B5EF4-FFF2-40B4-BE49-F238E27FC236}">
                <a16:creationId xmlns:a16="http://schemas.microsoft.com/office/drawing/2014/main" id="{C8B107F4-842C-0057-1676-3F7BCA3FACE9}"/>
              </a:ext>
            </a:extLst>
          </p:cNvPr>
          <p:cNvCxnSpPr/>
          <p:nvPr/>
        </p:nvCxnSpPr>
        <p:spPr>
          <a:xfrm flipV="1">
            <a:off x="9268367" y="4643915"/>
            <a:ext cx="0" cy="1348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5637FC-CC3E-6C57-A01E-714AC064803E}"/>
              </a:ext>
            </a:extLst>
          </p:cNvPr>
          <p:cNvCxnSpPr/>
          <p:nvPr/>
        </p:nvCxnSpPr>
        <p:spPr>
          <a:xfrm flipV="1">
            <a:off x="10736645" y="4646157"/>
            <a:ext cx="0" cy="1348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AD522D0-C8AD-2C03-A7B1-5916A4C6C9A3}"/>
              </a:ext>
            </a:extLst>
          </p:cNvPr>
          <p:cNvCxnSpPr/>
          <p:nvPr/>
        </p:nvCxnSpPr>
        <p:spPr>
          <a:xfrm flipH="1">
            <a:off x="8477915" y="4391749"/>
            <a:ext cx="125384" cy="364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B2E7714-5201-32FA-BDF9-2083D2C64F3D}"/>
              </a:ext>
            </a:extLst>
          </p:cNvPr>
          <p:cNvCxnSpPr>
            <a:cxnSpLocks/>
          </p:cNvCxnSpPr>
          <p:nvPr/>
        </p:nvCxnSpPr>
        <p:spPr>
          <a:xfrm flipH="1">
            <a:off x="8450044" y="2610867"/>
            <a:ext cx="1457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3DF07C9-13CC-DA2A-5792-BC189566ADCB}"/>
                  </a:ext>
                </a:extLst>
              </p:cNvPr>
              <p:cNvSpPr txBox="1"/>
              <p:nvPr/>
            </p:nvSpPr>
            <p:spPr>
              <a:xfrm>
                <a:off x="8146971" y="2472367"/>
                <a:ext cx="20319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𝑄</m:t>
                      </m:r>
                    </m:oMath>
                  </m:oMathPara>
                </a14:m>
                <a:endParaRPr lang="en-US" b="0" dirty="0">
                  <a:solidFill>
                    <a:srgbClr val="000000"/>
                  </a:solidFill>
                </a:endParaRPr>
              </a:p>
            </p:txBody>
          </p:sp>
        </mc:Choice>
        <mc:Fallback xmlns="">
          <p:sp>
            <p:nvSpPr>
              <p:cNvPr id="32" name="TextBox 31">
                <a:extLst>
                  <a:ext uri="{FF2B5EF4-FFF2-40B4-BE49-F238E27FC236}">
                    <a16:creationId xmlns:a16="http://schemas.microsoft.com/office/drawing/2014/main" id="{33DF07C9-13CC-DA2A-5792-BC189566ADCB}"/>
                  </a:ext>
                </a:extLst>
              </p:cNvPr>
              <p:cNvSpPr txBox="1">
                <a:spLocks noRot="1" noChangeAspect="1" noMove="1" noResize="1" noEditPoints="1" noAdjustHandles="1" noChangeArrowheads="1" noChangeShapeType="1" noTextEdit="1"/>
              </p:cNvSpPr>
              <p:nvPr/>
            </p:nvSpPr>
            <p:spPr>
              <a:xfrm>
                <a:off x="8146971" y="2472367"/>
                <a:ext cx="203196" cy="246221"/>
              </a:xfrm>
              <a:prstGeom prst="rect">
                <a:avLst/>
              </a:prstGeom>
              <a:blipFill>
                <a:blip r:embed="rId13"/>
                <a:stretch>
                  <a:fillRect l="-29412" r="-23529" b="-28571"/>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7E4FAF8-7A70-C075-554B-EC2B02E3D31F}"/>
                  </a:ext>
                </a:extLst>
              </p:cNvPr>
              <p:cNvSpPr txBox="1"/>
              <p:nvPr/>
            </p:nvSpPr>
            <p:spPr>
              <a:xfrm>
                <a:off x="7467665" y="4218056"/>
                <a:ext cx="6537960" cy="3575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b="0" i="1" dirty="0" smtClean="0">
                              <a:solidFill>
                                <a:srgbClr val="000000"/>
                              </a:solidFill>
                              <a:latin typeface="Cambria Math" panose="02040503050406030204" pitchFamily="18" charset="0"/>
                              <a:ea typeface="Cambria Math" panose="02040503050406030204" pitchFamily="18" charset="0"/>
                            </a:rPr>
                          </m:ctrlPr>
                        </m:sSubPr>
                        <m:e>
                          <m:r>
                            <a:rPr lang="en-US" sz="1600" b="0" i="1" dirty="0" smtClean="0">
                              <a:solidFill>
                                <a:srgbClr val="000000"/>
                              </a:solidFill>
                              <a:latin typeface="Cambria Math" panose="02040503050406030204" pitchFamily="18" charset="0"/>
                              <a:ea typeface="Cambria Math" panose="02040503050406030204" pitchFamily="18" charset="0"/>
                            </a:rPr>
                            <m:t>  </m:t>
                          </m:r>
                          <m:r>
                            <a:rPr lang="en-US" i="1" dirty="0">
                              <a:solidFill>
                                <a:srgbClr val="000000"/>
                              </a:solidFill>
                              <a:latin typeface="Cambria Math" panose="02040503050406030204" pitchFamily="18" charset="0"/>
                              <a:ea typeface="Cambria Math" panose="02040503050406030204" pitchFamily="18" charset="0"/>
                            </a:rPr>
                            <m:t>𝒥</m:t>
                          </m:r>
                        </m:e>
                        <m:sub>
                          <m:r>
                            <a:rPr lang="en-US" sz="1600" b="0" i="1" dirty="0" smtClean="0">
                              <a:solidFill>
                                <a:srgbClr val="000000"/>
                              </a:solidFill>
                              <a:latin typeface="Cambria Math" panose="02040503050406030204" pitchFamily="18" charset="0"/>
                              <a:ea typeface="Cambria Math" panose="02040503050406030204" pitchFamily="18" charset="0"/>
                            </a:rPr>
                            <m:t>𝑞</m:t>
                          </m:r>
                        </m:sub>
                      </m:sSub>
                    </m:oMath>
                  </m:oMathPara>
                </a14:m>
                <a:endParaRPr lang="en-CN" dirty="0">
                  <a:solidFill>
                    <a:srgbClr val="000000"/>
                  </a:solidFill>
                </a:endParaRPr>
              </a:p>
            </p:txBody>
          </p:sp>
        </mc:Choice>
        <mc:Fallback xmlns="">
          <p:sp>
            <p:nvSpPr>
              <p:cNvPr id="8" name="TextBox 7">
                <a:extLst>
                  <a:ext uri="{FF2B5EF4-FFF2-40B4-BE49-F238E27FC236}">
                    <a16:creationId xmlns:a16="http://schemas.microsoft.com/office/drawing/2014/main" id="{87E4FAF8-7A70-C075-554B-EC2B02E3D31F}"/>
                  </a:ext>
                </a:extLst>
              </p:cNvPr>
              <p:cNvSpPr txBox="1">
                <a:spLocks noRot="1" noChangeAspect="1" noMove="1" noResize="1" noEditPoints="1" noAdjustHandles="1" noChangeArrowheads="1" noChangeShapeType="1" noTextEdit="1"/>
              </p:cNvSpPr>
              <p:nvPr/>
            </p:nvSpPr>
            <p:spPr>
              <a:xfrm>
                <a:off x="7467665" y="4218056"/>
                <a:ext cx="6537960" cy="357534"/>
              </a:xfrm>
              <a:prstGeom prst="rect">
                <a:avLst/>
              </a:prstGeom>
              <a:blipFill>
                <a:blip r:embed="rId14"/>
                <a:stretch>
                  <a:fillRect b="-6897"/>
                </a:stretch>
              </a:blipFill>
              <a:ln w="12700" cap="flat">
                <a:noFill/>
                <a:miter lim="400000"/>
              </a:ln>
              <a:effectLst/>
            </p:spPr>
            <p:txBody>
              <a:bodyPr/>
              <a:lstStyle/>
              <a:p>
                <a:r>
                  <a:rPr lang="en-CN">
                    <a:noFill/>
                  </a:rPr>
                  <a:t> </a:t>
                </a:r>
              </a:p>
            </p:txBody>
          </p:sp>
        </mc:Fallback>
      </mc:AlternateContent>
      <p:sp>
        <p:nvSpPr>
          <p:cNvPr id="9" name="TextBox 8">
            <a:extLst>
              <a:ext uri="{FF2B5EF4-FFF2-40B4-BE49-F238E27FC236}">
                <a16:creationId xmlns:a16="http://schemas.microsoft.com/office/drawing/2014/main" id="{6F70DDA1-86C0-5755-4CB8-AB3A767707C8}"/>
              </a:ext>
            </a:extLst>
          </p:cNvPr>
          <p:cNvSpPr txBox="1"/>
          <p:nvPr/>
        </p:nvSpPr>
        <p:spPr>
          <a:xfrm>
            <a:off x="6898112" y="8161874"/>
            <a:ext cx="102657" cy="34881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4185" rtl="0" fontAlgn="auto" latinLnBrk="0" hangingPunct="0">
              <a:lnSpc>
                <a:spcPct val="100000"/>
              </a:lnSpc>
              <a:spcBef>
                <a:spcPts val="0"/>
              </a:spcBef>
              <a:spcAft>
                <a:spcPts val="0"/>
              </a:spcAft>
              <a:buClrTx/>
              <a:buSzTx/>
              <a:buFontTx/>
              <a:buNone/>
            </a:pPr>
            <a:endParaRPr kumimoji="0" lang="en-CN" sz="1600" b="0" i="0" u="none" strike="noStrike" cap="none" spc="0" normalizeH="0" baseline="0" dirty="0">
              <a:ln>
                <a:noFill/>
              </a:ln>
              <a:solidFill>
                <a:srgbClr val="000000"/>
              </a:solidFill>
              <a:effectLst/>
              <a:uFillTx/>
              <a:latin typeface="+mn-lt"/>
              <a:ea typeface="+mn-ea"/>
              <a:cs typeface="+mn-cs"/>
              <a:sym typeface="Helvetica Neue" panose="02000503000000020004"/>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5A25AC5-F01A-B913-DCEB-4E8BFC72828B}"/>
                  </a:ext>
                </a:extLst>
              </p:cNvPr>
              <p:cNvSpPr txBox="1"/>
              <p:nvPr/>
            </p:nvSpPr>
            <p:spPr>
              <a:xfrm>
                <a:off x="5517397" y="2450923"/>
                <a:ext cx="6537960" cy="3575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b="0" i="1" dirty="0" smtClean="0">
                              <a:solidFill>
                                <a:srgbClr val="000000"/>
                              </a:solidFill>
                              <a:latin typeface="Cambria Math" panose="02040503050406030204" pitchFamily="18" charset="0"/>
                              <a:ea typeface="Cambria Math" panose="02040503050406030204" pitchFamily="18" charset="0"/>
                            </a:rPr>
                          </m:ctrlPr>
                        </m:sSubPr>
                        <m:e>
                          <m:r>
                            <a:rPr lang="en-US" sz="1600" b="0" i="1" dirty="0" smtClean="0">
                              <a:solidFill>
                                <a:srgbClr val="000000"/>
                              </a:solidFill>
                              <a:latin typeface="Cambria Math" panose="02040503050406030204" pitchFamily="18" charset="0"/>
                              <a:ea typeface="Cambria Math" panose="02040503050406030204" pitchFamily="18" charset="0"/>
                            </a:rPr>
                            <m:t>  </m:t>
                          </m:r>
                          <m:r>
                            <a:rPr lang="en-US" sz="1600" b="0" i="1" dirty="0" smtClean="0">
                              <a:solidFill>
                                <a:srgbClr val="000000"/>
                              </a:solidFill>
                              <a:latin typeface="Cambria Math" panose="02040503050406030204" pitchFamily="18" charset="0"/>
                              <a:ea typeface="Cambria Math" panose="02040503050406030204" pitchFamily="18" charset="0"/>
                            </a:rPr>
                            <m:t>𝐵</m:t>
                          </m:r>
                        </m:e>
                        <m:sub>
                          <m:r>
                            <a:rPr lang="en-US" sz="1600" b="0" i="1" dirty="0" smtClean="0">
                              <a:solidFill>
                                <a:srgbClr val="000000"/>
                              </a:solidFill>
                              <a:latin typeface="Cambria Math" panose="02040503050406030204" pitchFamily="18" charset="0"/>
                              <a:ea typeface="Cambria Math" panose="02040503050406030204" pitchFamily="18" charset="0"/>
                            </a:rPr>
                            <m:t>𝑞</m:t>
                          </m:r>
                          <m:r>
                            <a:rPr lang="en-US" sz="1600" b="0" i="1" dirty="0" smtClean="0">
                              <a:solidFill>
                                <a:srgbClr val="000000"/>
                              </a:solidFill>
                              <a:latin typeface="Cambria Math" panose="02040503050406030204" pitchFamily="18" charset="0"/>
                              <a:ea typeface="Cambria Math" panose="02040503050406030204" pitchFamily="18" charset="0"/>
                            </a:rPr>
                            <m:t>/</m:t>
                          </m:r>
                          <m:r>
                            <a:rPr lang="en-US" sz="1600" b="0" i="1" dirty="0" smtClean="0">
                              <a:solidFill>
                                <a:srgbClr val="000000"/>
                              </a:solidFill>
                              <a:latin typeface="Cambria Math" panose="02040503050406030204" pitchFamily="18" charset="0"/>
                              <a:ea typeface="Cambria Math" panose="02040503050406030204" pitchFamily="18" charset="0"/>
                            </a:rPr>
                            <m:t>𝑁</m:t>
                          </m:r>
                        </m:sub>
                      </m:sSub>
                    </m:oMath>
                  </m:oMathPara>
                </a14:m>
                <a:endParaRPr lang="en-CN" dirty="0">
                  <a:solidFill>
                    <a:srgbClr val="000000"/>
                  </a:solidFill>
                </a:endParaRPr>
              </a:p>
            </p:txBody>
          </p:sp>
        </mc:Choice>
        <mc:Fallback xmlns="">
          <p:sp>
            <p:nvSpPr>
              <p:cNvPr id="2" name="TextBox 1">
                <a:extLst>
                  <a:ext uri="{FF2B5EF4-FFF2-40B4-BE49-F238E27FC236}">
                    <a16:creationId xmlns:a16="http://schemas.microsoft.com/office/drawing/2014/main" id="{05A25AC5-F01A-B913-DCEB-4E8BFC72828B}"/>
                  </a:ext>
                </a:extLst>
              </p:cNvPr>
              <p:cNvSpPr txBox="1">
                <a:spLocks noRot="1" noChangeAspect="1" noMove="1" noResize="1" noEditPoints="1" noAdjustHandles="1" noChangeArrowheads="1" noChangeShapeType="1" noTextEdit="1"/>
              </p:cNvSpPr>
              <p:nvPr/>
            </p:nvSpPr>
            <p:spPr>
              <a:xfrm>
                <a:off x="5517397" y="2450923"/>
                <a:ext cx="6537960" cy="357534"/>
              </a:xfrm>
              <a:prstGeom prst="rect">
                <a:avLst/>
              </a:prstGeom>
              <a:blipFill>
                <a:blip r:embed="rId15"/>
                <a:stretch>
                  <a:fillRect b="-6667"/>
                </a:stretch>
              </a:blipFill>
              <a:ln w="12700" cap="flat">
                <a:noFill/>
                <a:miter lim="400000"/>
              </a:ln>
              <a:effectLst/>
            </p:spPr>
            <p:txBody>
              <a:bodyPr/>
              <a:lstStyle/>
              <a:p>
                <a:r>
                  <a:rPr lang="en-CN">
                    <a:noFill/>
                  </a:rPr>
                  <a:t> </a:t>
                </a:r>
              </a:p>
            </p:txBody>
          </p:sp>
        </mc:Fallback>
      </mc:AlternateContent>
      <p:sp>
        <p:nvSpPr>
          <p:cNvPr id="4" name="文本框 9">
            <a:extLst>
              <a:ext uri="{FF2B5EF4-FFF2-40B4-BE49-F238E27FC236}">
                <a16:creationId xmlns:a16="http://schemas.microsoft.com/office/drawing/2014/main" id="{49AFFC00-2F90-027C-45E1-C367B345C2BC}"/>
              </a:ext>
            </a:extLst>
          </p:cNvPr>
          <p:cNvSpPr txBox="1"/>
          <p:nvPr/>
        </p:nvSpPr>
        <p:spPr>
          <a:xfrm>
            <a:off x="4554757" y="3978528"/>
            <a:ext cx="4312816" cy="430887"/>
          </a:xfrm>
          <a:prstGeom prst="rect">
            <a:avLst/>
          </a:prstGeom>
          <a:noFill/>
        </p:spPr>
        <p:txBody>
          <a:bodyPr wrap="square" rtlCol="0">
            <a:spAutoFit/>
          </a:bodyPr>
          <a:lstStyle/>
          <a:p>
            <a:r>
              <a:rPr lang="en-US" altLang="zh-CN" sz="2200" dirty="0">
                <a:solidFill>
                  <a:srgbClr val="027001"/>
                </a:solidFill>
                <a:latin typeface="Calibri" panose="020F0502020204030204" pitchFamily="34" charset="0"/>
                <a:cs typeface="Calibri" panose="020F0502020204030204" pitchFamily="34" charset="0"/>
              </a:rPr>
              <a:t>Collins. ‘13</a:t>
            </a:r>
            <a:endParaRPr lang="zh-CN" altLang="en-US" sz="2200" dirty="0">
              <a:solidFill>
                <a:srgbClr val="027001"/>
              </a:solidFill>
              <a:latin typeface="Calibri" panose="020F0502020204030204" pitchFamily="34" charset="0"/>
              <a:cs typeface="Calibri" panose="020F0502020204030204"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6147D871-392A-A409-80E9-9107CF6A99E6}"/>
              </a:ext>
            </a:extLst>
          </p:cNvPr>
          <p:cNvPicPr>
            <a:picLocks noChangeAspect="1"/>
          </p:cNvPicPr>
          <p:nvPr/>
        </p:nvPicPr>
        <p:blipFill>
          <a:blip r:embed="rId3"/>
          <a:stretch>
            <a:fillRect/>
          </a:stretch>
        </p:blipFill>
        <p:spPr>
          <a:xfrm>
            <a:off x="385414" y="7235406"/>
            <a:ext cx="5675069" cy="1034518"/>
          </a:xfrm>
          <a:prstGeom prst="rect">
            <a:avLst/>
          </a:prstGeom>
        </p:spPr>
      </p:pic>
      <p:sp>
        <p:nvSpPr>
          <p:cNvPr id="2" name="object 2"/>
          <p:cNvSpPr txBox="1">
            <a:spLocks noGrp="1"/>
          </p:cNvSpPr>
          <p:nvPr>
            <p:ph type="title"/>
          </p:nvPr>
        </p:nvSpPr>
        <p:spPr>
          <a:xfrm>
            <a:off x="3953470" y="204090"/>
            <a:ext cx="5649901" cy="782265"/>
          </a:xfrm>
          <a:prstGeom prst="rect">
            <a:avLst/>
          </a:prstGeom>
        </p:spPr>
        <p:txBody>
          <a:bodyPr vert="horz" wrap="square" lIns="0" tIns="12700" rIns="0" bIns="0" rtlCol="0">
            <a:spAutoFit/>
          </a:bodyPr>
          <a:lstStyle/>
          <a:p>
            <a:pPr marL="12700">
              <a:lnSpc>
                <a:spcPct val="100000"/>
              </a:lnSpc>
              <a:spcBef>
                <a:spcPts val="100"/>
              </a:spcBef>
            </a:pPr>
            <a:r>
              <a:rPr sz="5000" spc="0" dirty="0">
                <a:latin typeface="+mj-lt"/>
                <a:cs typeface="Calibri"/>
                <a:sym typeface="Calibri"/>
              </a:rPr>
              <a:t>Predic</a:t>
            </a:r>
            <a:r>
              <a:rPr lang="en-US" sz="5000" spc="0" dirty="0">
                <a:latin typeface="+mj-lt"/>
                <a:cs typeface="Calibri"/>
                <a:sym typeface="Calibri"/>
              </a:rPr>
              <a:t>ti</a:t>
            </a:r>
            <a:r>
              <a:rPr sz="5000" spc="0" dirty="0">
                <a:latin typeface="+mj-lt"/>
                <a:cs typeface="Calibri"/>
                <a:sym typeface="Calibri"/>
              </a:rPr>
              <a:t>ons in e-p</a:t>
            </a:r>
          </a:p>
        </p:txBody>
      </p:sp>
      <p:pic>
        <p:nvPicPr>
          <p:cNvPr id="3" name="object 3"/>
          <p:cNvPicPr/>
          <p:nvPr/>
        </p:nvPicPr>
        <p:blipFill>
          <a:blip r:embed="rId4" cstate="print"/>
          <a:stretch>
            <a:fillRect/>
          </a:stretch>
        </p:blipFill>
        <p:spPr>
          <a:xfrm>
            <a:off x="386600" y="2337427"/>
            <a:ext cx="6391820" cy="1118049"/>
          </a:xfrm>
          <a:prstGeom prst="rect">
            <a:avLst/>
          </a:prstGeom>
        </p:spPr>
      </p:pic>
      <p:pic>
        <p:nvPicPr>
          <p:cNvPr id="4" name="object 4"/>
          <p:cNvPicPr/>
          <p:nvPr/>
        </p:nvPicPr>
        <p:blipFill>
          <a:blip r:embed="rId5" cstate="print"/>
          <a:stretch>
            <a:fillRect/>
          </a:stretch>
        </p:blipFill>
        <p:spPr>
          <a:xfrm>
            <a:off x="6979188" y="2340969"/>
            <a:ext cx="5649901" cy="1130620"/>
          </a:xfrm>
          <a:prstGeom prst="rect">
            <a:avLst/>
          </a:prstGeom>
        </p:spPr>
      </p:pic>
      <p:sp>
        <p:nvSpPr>
          <p:cNvPr id="5" name="object 5"/>
          <p:cNvSpPr txBox="1"/>
          <p:nvPr/>
        </p:nvSpPr>
        <p:spPr>
          <a:xfrm>
            <a:off x="482565" y="1587821"/>
            <a:ext cx="4841573" cy="443711"/>
          </a:xfrm>
          <a:prstGeom prst="rect">
            <a:avLst/>
          </a:prstGeom>
        </p:spPr>
        <p:txBody>
          <a:bodyPr vert="horz" wrap="square" lIns="0" tIns="12700" rIns="0" bIns="0" rtlCol="0">
            <a:spAutoFit/>
          </a:bodyPr>
          <a:lstStyle/>
          <a:p>
            <a:pPr marL="12700" defTabSz="584200" eaLnBrk="1">
              <a:lnSpc>
                <a:spcPct val="100000"/>
              </a:lnSpc>
              <a:spcBef>
                <a:spcPts val="1500"/>
              </a:spcBef>
            </a:pPr>
            <a:r>
              <a:rPr sz="2800" b="1" dirty="0">
                <a:solidFill>
                  <a:srgbClr val="000000"/>
                </a:solidFill>
                <a:latin typeface="Calibri" panose="020F0502020204030204" pitchFamily="34" charset="0"/>
                <a:cs typeface="Calibri" panose="020F0502020204030204" pitchFamily="34" charset="0"/>
              </a:rPr>
              <a:t>TMD PDF (CSS treatment)</a:t>
            </a:r>
          </a:p>
        </p:txBody>
      </p:sp>
      <p:sp>
        <p:nvSpPr>
          <p:cNvPr id="6" name="object 6"/>
          <p:cNvSpPr txBox="1"/>
          <p:nvPr/>
        </p:nvSpPr>
        <p:spPr>
          <a:xfrm>
            <a:off x="428708" y="3645734"/>
            <a:ext cx="5437505" cy="1636345"/>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000000"/>
                </a:solidFill>
                <a:latin typeface="Calibri" panose="020F0502020204030204" pitchFamily="34" charset="0"/>
                <a:cs typeface="Calibri" panose="020F0502020204030204" pitchFamily="34" charset="0"/>
              </a:rPr>
              <a:t>scale choice</a:t>
            </a:r>
          </a:p>
          <a:p>
            <a:pPr>
              <a:lnSpc>
                <a:spcPct val="100000"/>
              </a:lnSpc>
              <a:spcBef>
                <a:spcPts val="2120"/>
              </a:spcBef>
            </a:pPr>
            <a:endParaRPr sz="2800" dirty="0">
              <a:latin typeface="Helvetica Neue"/>
              <a:cs typeface="Helvetica Neue"/>
            </a:endParaRPr>
          </a:p>
          <a:p>
            <a:pPr marL="12700">
              <a:spcBef>
                <a:spcPts val="100"/>
              </a:spcBef>
            </a:pPr>
            <a:r>
              <a:rPr sz="2800" b="1" dirty="0">
                <a:solidFill>
                  <a:srgbClr val="000000"/>
                </a:solidFill>
                <a:latin typeface="Calibri" panose="020F0502020204030204" pitchFamily="34" charset="0"/>
                <a:cs typeface="Calibri" panose="020F0502020204030204" pitchFamily="34" charset="0"/>
              </a:rPr>
              <a:t>b*-prescrip</a:t>
            </a:r>
            <a:r>
              <a:rPr lang="en-US" sz="2800" b="1" dirty="0">
                <a:solidFill>
                  <a:srgbClr val="000000"/>
                </a:solidFill>
                <a:latin typeface="Calibri" panose="020F0502020204030204" pitchFamily="34" charset="0"/>
                <a:cs typeface="Calibri" panose="020F0502020204030204" pitchFamily="34" charset="0"/>
              </a:rPr>
              <a:t>ti</a:t>
            </a:r>
            <a:r>
              <a:rPr sz="2800" b="1" dirty="0">
                <a:solidFill>
                  <a:srgbClr val="000000"/>
                </a:solidFill>
                <a:latin typeface="Calibri" panose="020F0502020204030204" pitchFamily="34" charset="0"/>
                <a:cs typeface="Calibri" panose="020F0502020204030204" pitchFamily="34" charset="0"/>
              </a:rPr>
              <a:t>on to avoid Landau pole</a:t>
            </a:r>
          </a:p>
        </p:txBody>
      </p:sp>
      <p:sp>
        <p:nvSpPr>
          <p:cNvPr id="7" name="object 7"/>
          <p:cNvSpPr txBox="1"/>
          <p:nvPr/>
        </p:nvSpPr>
        <p:spPr>
          <a:xfrm>
            <a:off x="428708" y="6731833"/>
            <a:ext cx="3578225" cy="452120"/>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000000"/>
                </a:solidFill>
                <a:latin typeface="Calibri" panose="020F0502020204030204" pitchFamily="34" charset="0"/>
                <a:cs typeface="Calibri" panose="020F0502020204030204" pitchFamily="34" charset="0"/>
              </a:rPr>
              <a:t>non-perturba</a:t>
            </a:r>
            <a:r>
              <a:rPr lang="en-US" sz="2800" b="1" dirty="0">
                <a:solidFill>
                  <a:srgbClr val="000000"/>
                </a:solidFill>
                <a:latin typeface="Calibri" panose="020F0502020204030204" pitchFamily="34" charset="0"/>
                <a:cs typeface="Calibri" panose="020F0502020204030204" pitchFamily="34" charset="0"/>
              </a:rPr>
              <a:t>ti</a:t>
            </a:r>
            <a:r>
              <a:rPr sz="2800" b="1" dirty="0">
                <a:solidFill>
                  <a:srgbClr val="000000"/>
                </a:solidFill>
                <a:latin typeface="Calibri" panose="020F0502020204030204" pitchFamily="34" charset="0"/>
                <a:cs typeface="Calibri" panose="020F0502020204030204" pitchFamily="34" charset="0"/>
              </a:rPr>
              <a:t>ve model</a:t>
            </a:r>
          </a:p>
        </p:txBody>
      </p:sp>
      <p:sp>
        <p:nvSpPr>
          <p:cNvPr id="8" name="object 8"/>
          <p:cNvSpPr txBox="1"/>
          <p:nvPr/>
        </p:nvSpPr>
        <p:spPr>
          <a:xfrm>
            <a:off x="7022386" y="1569313"/>
            <a:ext cx="2367909" cy="443711"/>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000000"/>
                </a:solidFill>
                <a:latin typeface="Calibri" panose="020F0502020204030204" pitchFamily="34" charset="0"/>
                <a:cs typeface="Calibri" panose="020F0502020204030204" pitchFamily="34" charset="0"/>
              </a:rPr>
              <a:t>Jet func</a:t>
            </a:r>
            <a:r>
              <a:rPr lang="en-US" sz="2800" b="1" dirty="0">
                <a:solidFill>
                  <a:srgbClr val="000000"/>
                </a:solidFill>
                <a:latin typeface="Calibri" panose="020F0502020204030204" pitchFamily="34" charset="0"/>
                <a:cs typeface="Calibri" panose="020F0502020204030204" pitchFamily="34" charset="0"/>
              </a:rPr>
              <a:t>ti</a:t>
            </a:r>
            <a:r>
              <a:rPr sz="2800" b="1" dirty="0">
                <a:solidFill>
                  <a:srgbClr val="000000"/>
                </a:solidFill>
                <a:latin typeface="Calibri" panose="020F0502020204030204" pitchFamily="34" charset="0"/>
                <a:cs typeface="Calibri" panose="020F0502020204030204" pitchFamily="34" charset="0"/>
              </a:rPr>
              <a:t>on</a:t>
            </a:r>
          </a:p>
        </p:txBody>
      </p:sp>
      <p:pic>
        <p:nvPicPr>
          <p:cNvPr id="9" name="object 9"/>
          <p:cNvPicPr/>
          <p:nvPr/>
        </p:nvPicPr>
        <p:blipFill>
          <a:blip r:embed="rId6" cstate="print"/>
          <a:stretch>
            <a:fillRect/>
          </a:stretch>
        </p:blipFill>
        <p:spPr>
          <a:xfrm>
            <a:off x="6684424" y="3953447"/>
            <a:ext cx="6087901" cy="4622302"/>
          </a:xfrm>
          <a:prstGeom prst="rect">
            <a:avLst/>
          </a:prstGeom>
        </p:spPr>
      </p:pic>
      <p:sp>
        <p:nvSpPr>
          <p:cNvPr id="12" name="object 12"/>
          <p:cNvSpPr txBox="1"/>
          <p:nvPr/>
        </p:nvSpPr>
        <p:spPr>
          <a:xfrm>
            <a:off x="2519091" y="8857212"/>
            <a:ext cx="4536156" cy="432170"/>
          </a:xfrm>
          <a:prstGeom prst="rect">
            <a:avLst/>
          </a:prstGeom>
        </p:spPr>
        <p:txBody>
          <a:bodyPr vert="horz" wrap="square" lIns="0" tIns="92710" rIns="0" bIns="0" rtlCol="0">
            <a:spAutoFit/>
          </a:bodyPr>
          <a:lstStyle/>
          <a:p>
            <a:pPr marL="25400">
              <a:lnSpc>
                <a:spcPct val="100000"/>
              </a:lnSpc>
              <a:spcBef>
                <a:spcPts val="730"/>
              </a:spcBef>
            </a:pPr>
            <a:r>
              <a:rPr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Sun, Isaacson,</a:t>
            </a:r>
            <a:r>
              <a:rPr lang="en-US"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 </a:t>
            </a:r>
            <a:r>
              <a:rPr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Yuan,</a:t>
            </a:r>
            <a:r>
              <a:rPr lang="en-US"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 </a:t>
            </a:r>
            <a:r>
              <a:rPr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Yuan </a:t>
            </a:r>
            <a:r>
              <a:rPr lang="en-CN"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a:t>
            </a:r>
            <a:r>
              <a:rPr lang="en-US"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1</a:t>
            </a:r>
            <a:r>
              <a:rPr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4</a:t>
            </a:r>
          </a:p>
        </p:txBody>
      </p:sp>
      <p:sp>
        <p:nvSpPr>
          <p:cNvPr id="15" name="object 15"/>
          <p:cNvSpPr txBox="1"/>
          <p:nvPr/>
        </p:nvSpPr>
        <p:spPr>
          <a:xfrm>
            <a:off x="2519091" y="6577256"/>
            <a:ext cx="161290" cy="334010"/>
          </a:xfrm>
          <a:prstGeom prst="rect">
            <a:avLst/>
          </a:prstGeom>
        </p:spPr>
        <p:txBody>
          <a:bodyPr vert="horz" wrap="square" lIns="0" tIns="15240" rIns="0" bIns="0" rtlCol="0">
            <a:spAutoFit/>
          </a:bodyPr>
          <a:lstStyle/>
          <a:p>
            <a:pPr marL="12700">
              <a:lnSpc>
                <a:spcPct val="100000"/>
              </a:lnSpc>
              <a:spcBef>
                <a:spcPts val="120"/>
              </a:spcBef>
            </a:pPr>
            <a:r>
              <a:rPr sz="2000" spc="-880" dirty="0">
                <a:latin typeface="Arial"/>
                <a:cs typeface="Arial"/>
              </a:rPr>
              <a:t></a:t>
            </a:r>
            <a:endParaRPr sz="2000">
              <a:latin typeface="Arial"/>
              <a:cs typeface="Arial"/>
            </a:endParaRPr>
          </a:p>
        </p:txBody>
      </p:sp>
      <p:pic>
        <p:nvPicPr>
          <p:cNvPr id="33" name="object 33"/>
          <p:cNvPicPr/>
          <p:nvPr/>
        </p:nvPicPr>
        <p:blipFill>
          <a:blip r:embed="rId7" cstate="print"/>
          <a:stretch>
            <a:fillRect/>
          </a:stretch>
        </p:blipFill>
        <p:spPr>
          <a:xfrm>
            <a:off x="369290" y="4084120"/>
            <a:ext cx="6233532" cy="546100"/>
          </a:xfrm>
          <a:prstGeom prst="rect">
            <a:avLst/>
          </a:prstGeom>
        </p:spPr>
      </p:pic>
      <p:sp>
        <p:nvSpPr>
          <p:cNvPr id="34" name="object 34"/>
          <p:cNvSpPr txBox="1"/>
          <p:nvPr/>
        </p:nvSpPr>
        <p:spPr>
          <a:xfrm>
            <a:off x="5281754" y="917202"/>
            <a:ext cx="3648886" cy="351378"/>
          </a:xfrm>
          <a:prstGeom prst="rect">
            <a:avLst/>
          </a:prstGeom>
        </p:spPr>
        <p:txBody>
          <a:bodyPr vert="horz" wrap="square" lIns="0" tIns="12700" rIns="0" bIns="0" rtlCol="0">
            <a:spAutoFit/>
          </a:bodyPr>
          <a:lstStyle/>
          <a:p>
            <a:pPr marL="12700">
              <a:lnSpc>
                <a:spcPct val="100000"/>
              </a:lnSpc>
              <a:spcBef>
                <a:spcPts val="100"/>
              </a:spcBef>
            </a:pPr>
            <a:r>
              <a:rPr lang="en-US"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S</a:t>
            </a:r>
            <a:r>
              <a:rPr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F, Ke, </a:t>
            </a:r>
            <a:r>
              <a:rPr lang="en-US"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Shao</a:t>
            </a:r>
            <a:r>
              <a:rPr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 Terry </a:t>
            </a:r>
            <a:r>
              <a:rPr lang="en-CN"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a:t>
            </a:r>
            <a:r>
              <a:rPr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23</a:t>
            </a:r>
          </a:p>
        </p:txBody>
      </p:sp>
      <p:sp>
        <p:nvSpPr>
          <p:cNvPr id="35" name="object 35"/>
          <p:cNvSpPr txBox="1"/>
          <p:nvPr/>
        </p:nvSpPr>
        <p:spPr>
          <a:xfrm>
            <a:off x="6419799" y="9340850"/>
            <a:ext cx="153035" cy="254000"/>
          </a:xfrm>
          <a:prstGeom prst="rect">
            <a:avLst/>
          </a:prstGeom>
        </p:spPr>
        <p:txBody>
          <a:bodyPr vert="horz" wrap="square" lIns="0" tIns="0" rIns="0" bIns="0" rtlCol="0">
            <a:spAutoFit/>
          </a:bodyPr>
          <a:lstStyle/>
          <a:p>
            <a:pPr marL="12700">
              <a:lnSpc>
                <a:spcPts val="1845"/>
              </a:lnSpc>
            </a:pPr>
            <a:r>
              <a:rPr sz="1800" spc="-50" dirty="0">
                <a:latin typeface="Helvetica Light"/>
                <a:cs typeface="Helvetica Light"/>
              </a:rPr>
              <a:t>8</a:t>
            </a:r>
            <a:endParaRPr sz="1800">
              <a:latin typeface="Helvetica Light"/>
              <a:cs typeface="Helvetica Light"/>
            </a:endParaRPr>
          </a:p>
        </p:txBody>
      </p:sp>
      <p:pic>
        <p:nvPicPr>
          <p:cNvPr id="36" name="Picture 35">
            <a:extLst>
              <a:ext uri="{FF2B5EF4-FFF2-40B4-BE49-F238E27FC236}">
                <a16:creationId xmlns:a16="http://schemas.microsoft.com/office/drawing/2014/main" id="{47E78BAC-CE58-9490-6489-93C93159759A}"/>
              </a:ext>
            </a:extLst>
          </p:cNvPr>
          <p:cNvPicPr>
            <a:picLocks noChangeAspect="1"/>
          </p:cNvPicPr>
          <p:nvPr/>
        </p:nvPicPr>
        <p:blipFill rotWithShape="1">
          <a:blip r:embed="rId8"/>
          <a:srcRect r="4137"/>
          <a:stretch/>
        </p:blipFill>
        <p:spPr>
          <a:xfrm>
            <a:off x="837813" y="5391694"/>
            <a:ext cx="5437505" cy="721703"/>
          </a:xfrm>
          <a:prstGeom prst="rect">
            <a:avLst/>
          </a:prstGeom>
        </p:spPr>
      </p:pic>
      <p:pic>
        <p:nvPicPr>
          <p:cNvPr id="38" name="Picture 37">
            <a:extLst>
              <a:ext uri="{FF2B5EF4-FFF2-40B4-BE49-F238E27FC236}">
                <a16:creationId xmlns:a16="http://schemas.microsoft.com/office/drawing/2014/main" id="{5F129ED2-17E9-B41D-3C3A-7821913F0074}"/>
              </a:ext>
            </a:extLst>
          </p:cNvPr>
          <p:cNvPicPr>
            <a:picLocks noChangeAspect="1"/>
          </p:cNvPicPr>
          <p:nvPr/>
        </p:nvPicPr>
        <p:blipFill>
          <a:blip r:embed="rId9"/>
          <a:stretch>
            <a:fillRect/>
          </a:stretch>
        </p:blipFill>
        <p:spPr>
          <a:xfrm>
            <a:off x="494279" y="8006241"/>
            <a:ext cx="4851400" cy="939800"/>
          </a:xfrm>
          <a:prstGeom prst="rect">
            <a:avLst/>
          </a:prstGeom>
        </p:spPr>
      </p:pic>
      <p:sp>
        <p:nvSpPr>
          <p:cNvPr id="42" name="TextBox 41">
            <a:extLst>
              <a:ext uri="{FF2B5EF4-FFF2-40B4-BE49-F238E27FC236}">
                <a16:creationId xmlns:a16="http://schemas.microsoft.com/office/drawing/2014/main" id="{4518766B-7B23-827B-D681-E3EBE03106B9}"/>
              </a:ext>
            </a:extLst>
          </p:cNvPr>
          <p:cNvSpPr txBox="1"/>
          <p:nvPr/>
        </p:nvSpPr>
        <p:spPr>
          <a:xfrm>
            <a:off x="3147460" y="8750482"/>
            <a:ext cx="9341641"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4332605" algn="ctr">
              <a:lnSpc>
                <a:spcPct val="100000"/>
              </a:lnSpc>
              <a:spcBef>
                <a:spcPts val="635"/>
              </a:spcBef>
            </a:pPr>
            <a:r>
              <a:rPr lang="el-GR" sz="2000" b="1" i="1" dirty="0">
                <a:solidFill>
                  <a:srgbClr val="000000"/>
                </a:solidFill>
                <a:latin typeface="Calibri" panose="020F0502020204030204" pitchFamily="34" charset="0"/>
                <a:cs typeface="Calibri" panose="020F0502020204030204" pitchFamily="34" charset="0"/>
              </a:rPr>
              <a:t>μ</a:t>
            </a:r>
            <a:r>
              <a:rPr lang="en-US" sz="2000" b="1" i="1" baseline="-25000" dirty="0">
                <a:solidFill>
                  <a:srgbClr val="000000"/>
                </a:solidFill>
                <a:latin typeface="Calibri" panose="020F0502020204030204" pitchFamily="34" charset="0"/>
                <a:cs typeface="Calibri" panose="020F0502020204030204" pitchFamily="34" charset="0"/>
              </a:rPr>
              <a:t>H</a:t>
            </a:r>
            <a:r>
              <a:rPr lang="en-US" sz="2000" b="1" dirty="0">
                <a:solidFill>
                  <a:srgbClr val="000000"/>
                </a:solidFill>
                <a:latin typeface="Calibri" panose="020F0502020204030204" pitchFamily="34" charset="0"/>
                <a:cs typeface="Calibri" panose="020F0502020204030204" pitchFamily="34" charset="0"/>
              </a:rPr>
              <a:t> varies between </a:t>
            </a:r>
            <a:r>
              <a:rPr lang="en-US" sz="2000" b="1" i="1" dirty="0">
                <a:solidFill>
                  <a:srgbClr val="000000"/>
                </a:solidFill>
                <a:latin typeface="Calibri" panose="020F0502020204030204" pitchFamily="34" charset="0"/>
                <a:cs typeface="Calibri" panose="020F0502020204030204" pitchFamily="34" charset="0"/>
              </a:rPr>
              <a:t>Q</a:t>
            </a:r>
            <a:r>
              <a:rPr lang="en-US" sz="2000" b="1" dirty="0">
                <a:solidFill>
                  <a:srgbClr val="000000"/>
                </a:solidFill>
                <a:latin typeface="Calibri" panose="020F0502020204030204" pitchFamily="34" charset="0"/>
                <a:cs typeface="Calibri" panose="020F0502020204030204" pitchFamily="34" charset="0"/>
              </a:rPr>
              <a:t>/2 and 2</a:t>
            </a:r>
            <a:r>
              <a:rPr lang="en-US" sz="2000" b="1" i="1" dirty="0">
                <a:solidFill>
                  <a:srgbClr val="000000"/>
                </a:solidFill>
                <a:latin typeface="Calibri" panose="020F0502020204030204" pitchFamily="34" charset="0"/>
                <a:cs typeface="Calibri" panose="020F0502020204030204" pitchFamily="34" charset="0"/>
              </a:rPr>
              <a:t>Q</a:t>
            </a:r>
            <a:r>
              <a:rPr lang="en-US" sz="2000" b="1" dirty="0">
                <a:solidFill>
                  <a:srgbClr val="000000"/>
                </a:solidFill>
                <a:latin typeface="Calibri" panose="020F0502020204030204" pitchFamily="34" charset="0"/>
                <a:cs typeface="Calibri" panose="020F0502020204030204" pitchFamily="34" charset="0"/>
              </a:rPr>
              <a:t>. </a:t>
            </a:r>
            <a:r>
              <a:rPr lang="el-GR" sz="2000" b="1" i="1" dirty="0">
                <a:solidFill>
                  <a:srgbClr val="000000"/>
                </a:solidFill>
                <a:latin typeface="Calibri" panose="020F0502020204030204" pitchFamily="34" charset="0"/>
                <a:cs typeface="Calibri" panose="020F0502020204030204" pitchFamily="34" charset="0"/>
              </a:rPr>
              <a:t>μ</a:t>
            </a:r>
            <a:r>
              <a:rPr lang="en-US" sz="2000" b="1" i="1" baseline="-25000" dirty="0">
                <a:solidFill>
                  <a:srgbClr val="000000"/>
                </a:solidFill>
                <a:latin typeface="Calibri" panose="020F0502020204030204" pitchFamily="34" charset="0"/>
                <a:cs typeface="Calibri" panose="020F0502020204030204" pitchFamily="34" charset="0"/>
              </a:rPr>
              <a:t>b</a:t>
            </a:r>
            <a:r>
              <a:rPr lang="en-US" sz="2000" b="1" i="1" dirty="0">
                <a:solidFill>
                  <a:srgbClr val="000000"/>
                </a:solidFill>
                <a:latin typeface="Calibri" panose="020F0502020204030204" pitchFamily="34" charset="0"/>
                <a:cs typeface="Calibri" panose="020F0502020204030204" pitchFamily="34" charset="0"/>
              </a:rPr>
              <a:t> </a:t>
            </a:r>
            <a:r>
              <a:rPr lang="en-US" sz="2000" b="1" dirty="0">
                <a:solidFill>
                  <a:srgbClr val="000000"/>
                </a:solidFill>
                <a:latin typeface="Calibri" panose="020F0502020204030204" pitchFamily="34" charset="0"/>
                <a:cs typeface="Calibri" panose="020F0502020204030204" pitchFamily="34" charset="0"/>
              </a:rPr>
              <a:t>is ﬁxed.</a:t>
            </a:r>
          </a:p>
        </p:txBody>
      </p:sp>
      <p:sp>
        <p:nvSpPr>
          <p:cNvPr id="11" name="TextBox 10">
            <a:extLst>
              <a:ext uri="{FF2B5EF4-FFF2-40B4-BE49-F238E27FC236}">
                <a16:creationId xmlns:a16="http://schemas.microsoft.com/office/drawing/2014/main" id="{5AEABF43-8711-A56F-8484-673F1C978E43}"/>
              </a:ext>
            </a:extLst>
          </p:cNvPr>
          <p:cNvSpPr txBox="1"/>
          <p:nvPr/>
        </p:nvSpPr>
        <p:spPr>
          <a:xfrm>
            <a:off x="2943682" y="6121973"/>
            <a:ext cx="6502400" cy="4308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Collins, Soper, </a:t>
            </a:r>
            <a:r>
              <a:rPr lang="en-US" sz="2200" dirty="0" err="1">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Sterman</a:t>
            </a:r>
            <a:r>
              <a:rPr lang="en-US" sz="2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 1985</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050478" y="304231"/>
            <a:ext cx="8778381" cy="1174039"/>
          </a:xfrm>
          <a:prstGeom prst="rect">
            <a:avLst/>
          </a:prstGeom>
        </p:spPr>
        <p:txBody>
          <a:bodyPr vert="horz" wrap="square" lIns="0" tIns="52705" rIns="0" bIns="0" rtlCol="0">
            <a:spAutoFit/>
          </a:bodyPr>
          <a:lstStyle/>
          <a:p>
            <a:pPr algn="ctr">
              <a:lnSpc>
                <a:spcPct val="100000"/>
              </a:lnSpc>
              <a:spcBef>
                <a:spcPts val="415"/>
              </a:spcBef>
            </a:pPr>
            <a:r>
              <a:rPr sz="5000" spc="0" dirty="0">
                <a:latin typeface="+mj-lt"/>
                <a:cs typeface="Calibri"/>
              </a:rPr>
              <a:t>NNNLL </a:t>
            </a:r>
            <a:r>
              <a:rPr sz="5000" spc="0" dirty="0" err="1">
                <a:latin typeface="+mj-lt"/>
                <a:cs typeface="Calibri"/>
              </a:rPr>
              <a:t>predic</a:t>
            </a:r>
            <a:r>
              <a:rPr lang="en-CN" sz="5000" spc="0" dirty="0">
                <a:latin typeface="+mj-lt"/>
                <a:cs typeface="Calibri"/>
              </a:rPr>
              <a:t>ti</a:t>
            </a:r>
            <a:r>
              <a:rPr sz="5000" spc="0" dirty="0" err="1">
                <a:latin typeface="+mj-lt"/>
                <a:cs typeface="Calibri"/>
              </a:rPr>
              <a:t>ons</a:t>
            </a:r>
            <a:r>
              <a:rPr sz="5000" spc="0" dirty="0">
                <a:latin typeface="+mj-lt"/>
                <a:cs typeface="Calibri"/>
              </a:rPr>
              <a:t> in e-p</a:t>
            </a:r>
          </a:p>
          <a:p>
            <a:pPr marL="12700" marR="22860" algn="ctr">
              <a:lnSpc>
                <a:spcPct val="100000"/>
              </a:lnSpc>
              <a:spcBef>
                <a:spcPts val="100"/>
              </a:spcBef>
            </a:pPr>
            <a:r>
              <a:rPr lang="en-US" sz="2200" b="0" kern="1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SF</a:t>
            </a:r>
            <a:r>
              <a:rPr sz="2200" b="0" kern="1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 Gao, Li, </a:t>
            </a:r>
            <a:r>
              <a:rPr lang="en-US" sz="2200" b="0" kern="1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Shao</a:t>
            </a:r>
            <a:r>
              <a:rPr sz="2200" b="0" kern="1200" dirty="0">
                <a:solidFill>
                  <a:schemeClr val="accent3">
                    <a:lumMod val="50000"/>
                  </a:schemeClr>
                </a:solidFill>
                <a:latin typeface="Calibri" panose="020F0502020204030204" pitchFamily="34" charset="0"/>
                <a:ea typeface="Geneva" panose="020B0503030404040204" pitchFamily="34" charset="0"/>
                <a:cs typeface="Calibri" panose="020F0502020204030204" pitchFamily="34" charset="0"/>
              </a:rPr>
              <a:t> work in progress</a:t>
            </a:r>
          </a:p>
        </p:txBody>
      </p:sp>
      <p:sp>
        <p:nvSpPr>
          <p:cNvPr id="7" name="object 7"/>
          <p:cNvSpPr txBox="1"/>
          <p:nvPr/>
        </p:nvSpPr>
        <p:spPr>
          <a:xfrm>
            <a:off x="6657281" y="2034885"/>
            <a:ext cx="5746115" cy="2908104"/>
          </a:xfrm>
          <a:prstGeom prst="rect">
            <a:avLst/>
          </a:prstGeom>
        </p:spPr>
        <p:txBody>
          <a:bodyPr vert="horz" wrap="square" lIns="0" tIns="12065" rIns="0" bIns="0" rtlCol="0">
            <a:spAutoFit/>
          </a:bodyPr>
          <a:lstStyle/>
          <a:p>
            <a:pPr marL="401320" marR="5080" indent="-389255">
              <a:lnSpc>
                <a:spcPct val="114300"/>
              </a:lnSpc>
              <a:spcBef>
                <a:spcPts val="95"/>
              </a:spcBef>
              <a:buChar char="•"/>
              <a:tabLst>
                <a:tab pos="401320" algn="l"/>
              </a:tabLst>
            </a:pPr>
            <a:r>
              <a:rPr sz="3000" b="1" dirty="0">
                <a:solidFill>
                  <a:srgbClr val="000000"/>
                </a:solidFill>
                <a:latin typeface="Calibri" panose="020F0502020204030204" pitchFamily="34" charset="0"/>
                <a:cs typeface="Calibri" panose="020F0502020204030204" pitchFamily="34" charset="0"/>
              </a:rPr>
              <a:t>Good perturba</a:t>
            </a:r>
            <a:r>
              <a:rPr lang="en-US" sz="3000" b="1" dirty="0">
                <a:solidFill>
                  <a:srgbClr val="000000"/>
                </a:solidFill>
                <a:latin typeface="Calibri" panose="020F0502020204030204" pitchFamily="34" charset="0"/>
                <a:cs typeface="Calibri" panose="020F0502020204030204" pitchFamily="34" charset="0"/>
              </a:rPr>
              <a:t>ti</a:t>
            </a:r>
            <a:r>
              <a:rPr sz="3000" b="1" dirty="0">
                <a:solidFill>
                  <a:srgbClr val="000000"/>
                </a:solidFill>
                <a:latin typeface="Calibri" panose="020F0502020204030204" pitchFamily="34" charset="0"/>
                <a:cs typeface="Calibri" panose="020F0502020204030204" pitchFamily="34" charset="0"/>
              </a:rPr>
              <a:t>ve convergence is observed</a:t>
            </a:r>
          </a:p>
          <a:p>
            <a:pPr>
              <a:lnSpc>
                <a:spcPct val="100000"/>
              </a:lnSpc>
              <a:spcBef>
                <a:spcPts val="2650"/>
              </a:spcBef>
              <a:buFont typeface="Helvetica Neue"/>
              <a:buChar char="•"/>
            </a:pPr>
            <a:endParaRPr sz="3000" dirty="0">
              <a:latin typeface="Helvetica Neue"/>
              <a:cs typeface="Helvetica Neue"/>
            </a:endParaRPr>
          </a:p>
          <a:p>
            <a:pPr marL="401320" marR="5080" indent="-389255">
              <a:lnSpc>
                <a:spcPct val="114300"/>
              </a:lnSpc>
              <a:spcBef>
                <a:spcPts val="95"/>
              </a:spcBef>
              <a:buChar char="•"/>
              <a:tabLst>
                <a:tab pos="401320" algn="l"/>
              </a:tabLst>
            </a:pPr>
            <a:r>
              <a:rPr sz="3000" b="1" dirty="0">
                <a:solidFill>
                  <a:srgbClr val="000000"/>
                </a:solidFill>
                <a:latin typeface="Calibri" panose="020F0502020204030204" pitchFamily="34" charset="0"/>
                <a:cs typeface="Calibri" panose="020F0502020204030204" pitchFamily="34" charset="0"/>
              </a:rPr>
              <a:t>The theory uncertain</a:t>
            </a:r>
            <a:r>
              <a:rPr lang="en-US" sz="3000" b="1" dirty="0">
                <a:solidFill>
                  <a:srgbClr val="000000"/>
                </a:solidFill>
                <a:latin typeface="Calibri" panose="020F0502020204030204" pitchFamily="34" charset="0"/>
                <a:cs typeface="Calibri" panose="020F0502020204030204" pitchFamily="34" charset="0"/>
              </a:rPr>
              <a:t>ti</a:t>
            </a:r>
            <a:r>
              <a:rPr sz="3000" b="1" dirty="0">
                <a:solidFill>
                  <a:srgbClr val="000000"/>
                </a:solidFill>
                <a:latin typeface="Calibri" panose="020F0502020204030204" pitchFamily="34" charset="0"/>
                <a:cs typeface="Calibri" panose="020F0502020204030204" pitchFamily="34" charset="0"/>
              </a:rPr>
              <a:t>es are reduced from NNLL to NNNLL</a:t>
            </a:r>
          </a:p>
        </p:txBody>
      </p:sp>
      <p:pic>
        <p:nvPicPr>
          <p:cNvPr id="8" name="object 8"/>
          <p:cNvPicPr/>
          <p:nvPr/>
        </p:nvPicPr>
        <p:blipFill>
          <a:blip r:embed="rId3" cstate="print"/>
          <a:stretch>
            <a:fillRect/>
          </a:stretch>
        </p:blipFill>
        <p:spPr>
          <a:xfrm>
            <a:off x="624035" y="1707374"/>
            <a:ext cx="5026358" cy="3768978"/>
          </a:xfrm>
          <a:prstGeom prst="rect">
            <a:avLst/>
          </a:prstGeom>
        </p:spPr>
      </p:pic>
      <p:sp>
        <p:nvSpPr>
          <p:cNvPr id="9" name="object 9"/>
          <p:cNvSpPr txBox="1"/>
          <p:nvPr/>
        </p:nvSpPr>
        <p:spPr>
          <a:xfrm rot="20040000">
            <a:off x="2834638" y="3286351"/>
            <a:ext cx="2573492" cy="508000"/>
          </a:xfrm>
          <a:prstGeom prst="rect">
            <a:avLst/>
          </a:prstGeom>
        </p:spPr>
        <p:txBody>
          <a:bodyPr vert="horz" wrap="square" lIns="0" tIns="0" rIns="0" bIns="0" rtlCol="0">
            <a:spAutoFit/>
          </a:bodyPr>
          <a:lstStyle/>
          <a:p>
            <a:pPr>
              <a:lnSpc>
                <a:spcPts val="4000"/>
              </a:lnSpc>
            </a:pPr>
            <a:r>
              <a:rPr sz="4000" spc="-10" dirty="0">
                <a:solidFill>
                  <a:schemeClr val="bg1">
                    <a:lumMod val="85000"/>
                    <a:alpha val="50000"/>
                  </a:schemeClr>
                </a:solidFill>
              </a:rPr>
              <a:t>Preliminary</a:t>
            </a:r>
          </a:p>
        </p:txBody>
      </p:sp>
      <p:pic>
        <p:nvPicPr>
          <p:cNvPr id="10" name="object 10"/>
          <p:cNvPicPr/>
          <p:nvPr/>
        </p:nvPicPr>
        <p:blipFill>
          <a:blip r:embed="rId4" cstate="print"/>
          <a:stretch>
            <a:fillRect/>
          </a:stretch>
        </p:blipFill>
        <p:spPr>
          <a:xfrm>
            <a:off x="612331" y="5666375"/>
            <a:ext cx="5068015" cy="3744623"/>
          </a:xfrm>
          <a:prstGeom prst="rect">
            <a:avLst/>
          </a:prstGeom>
        </p:spPr>
      </p:pic>
      <p:sp>
        <p:nvSpPr>
          <p:cNvPr id="11" name="object 11"/>
          <p:cNvSpPr txBox="1"/>
          <p:nvPr/>
        </p:nvSpPr>
        <p:spPr>
          <a:xfrm rot="20040000">
            <a:off x="2705746" y="6604216"/>
            <a:ext cx="2573492" cy="508000"/>
          </a:xfrm>
          <a:prstGeom prst="rect">
            <a:avLst/>
          </a:prstGeom>
        </p:spPr>
        <p:txBody>
          <a:bodyPr vert="horz" wrap="square" lIns="0" tIns="0" rIns="0" bIns="0" rtlCol="0">
            <a:spAutoFit/>
          </a:bodyPr>
          <a:lstStyle/>
          <a:p>
            <a:pPr>
              <a:lnSpc>
                <a:spcPts val="4000"/>
              </a:lnSpc>
            </a:pPr>
            <a:r>
              <a:rPr sz="4000" spc="-10" dirty="0">
                <a:solidFill>
                  <a:schemeClr val="bg1">
                    <a:lumMod val="85000"/>
                    <a:alpha val="50000"/>
                  </a:schemeClr>
                </a:solidFill>
              </a:rPr>
              <a:t>Preliminary</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845"/>
              </a:lnSpc>
            </a:pPr>
            <a:fld id="{81D60167-4931-47E6-BA6A-407CBD079E47}" type="slidenum">
              <a:rPr spc="-25" dirty="0"/>
              <a:t>9</a:t>
            </a:fld>
            <a:endParaRPr spc="-25" dirty="0"/>
          </a:p>
        </p:txBody>
      </p:sp>
      <p:sp>
        <p:nvSpPr>
          <p:cNvPr id="16" name="TextBox 15">
            <a:extLst>
              <a:ext uri="{FF2B5EF4-FFF2-40B4-BE49-F238E27FC236}">
                <a16:creationId xmlns:a16="http://schemas.microsoft.com/office/drawing/2014/main" id="{39F9B5C3-5AB0-13DD-12CF-2E06F86DEECE}"/>
              </a:ext>
            </a:extLst>
          </p:cNvPr>
          <p:cNvSpPr txBox="1"/>
          <p:nvPr/>
        </p:nvSpPr>
        <p:spPr>
          <a:xfrm>
            <a:off x="12733339" y="5955461"/>
            <a:ext cx="102657" cy="34881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4185" rtl="0" fontAlgn="auto" latinLnBrk="0" hangingPunct="0">
              <a:lnSpc>
                <a:spcPct val="100000"/>
              </a:lnSpc>
              <a:spcBef>
                <a:spcPts val="0"/>
              </a:spcBef>
              <a:spcAft>
                <a:spcPts val="0"/>
              </a:spcAft>
              <a:buClrTx/>
              <a:buSzTx/>
              <a:buFontTx/>
              <a:buNone/>
            </a:pPr>
            <a:endParaRPr kumimoji="0" lang="en-CN" sz="1600" b="0" i="0" u="none" strike="noStrike" cap="none" spc="0" normalizeH="0" baseline="0" dirty="0">
              <a:ln>
                <a:noFill/>
              </a:ln>
              <a:solidFill>
                <a:srgbClr val="5E5E5E"/>
              </a:solidFill>
              <a:effectLst/>
              <a:uFillTx/>
              <a:latin typeface="+mn-lt"/>
              <a:ea typeface="+mn-ea"/>
              <a:cs typeface="+mn-cs"/>
              <a:sym typeface="Helvetica Neue" panose="02000503000000020004"/>
            </a:endParaRPr>
          </a:p>
        </p:txBody>
      </p:sp>
      <p:pic>
        <p:nvPicPr>
          <p:cNvPr id="22" name="Picture 21">
            <a:extLst>
              <a:ext uri="{FF2B5EF4-FFF2-40B4-BE49-F238E27FC236}">
                <a16:creationId xmlns:a16="http://schemas.microsoft.com/office/drawing/2014/main" id="{7976C636-93DC-11CE-8926-DC7392D19E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8891" y="5427733"/>
            <a:ext cx="4638094" cy="4079805"/>
          </a:xfrm>
          <a:prstGeom prst="rect">
            <a:avLst/>
          </a:prstGeom>
        </p:spPr>
      </p:pic>
      <p:sp>
        <p:nvSpPr>
          <p:cNvPr id="23" name="object 11">
            <a:extLst>
              <a:ext uri="{FF2B5EF4-FFF2-40B4-BE49-F238E27FC236}">
                <a16:creationId xmlns:a16="http://schemas.microsoft.com/office/drawing/2014/main" id="{FF9139D1-05E2-E199-427A-61892BB70BED}"/>
              </a:ext>
            </a:extLst>
          </p:cNvPr>
          <p:cNvSpPr txBox="1"/>
          <p:nvPr/>
        </p:nvSpPr>
        <p:spPr>
          <a:xfrm rot="20040000">
            <a:off x="8700146" y="6976749"/>
            <a:ext cx="2573492" cy="508000"/>
          </a:xfrm>
          <a:prstGeom prst="rect">
            <a:avLst/>
          </a:prstGeom>
        </p:spPr>
        <p:txBody>
          <a:bodyPr vert="horz" wrap="square" lIns="0" tIns="0" rIns="0" bIns="0" rtlCol="0">
            <a:spAutoFit/>
          </a:bodyPr>
          <a:lstStyle/>
          <a:p>
            <a:pPr>
              <a:lnSpc>
                <a:spcPts val="4000"/>
              </a:lnSpc>
            </a:pPr>
            <a:r>
              <a:rPr sz="4000" spc="-10" dirty="0">
                <a:solidFill>
                  <a:schemeClr val="bg1">
                    <a:lumMod val="85000"/>
                    <a:alpha val="50000"/>
                  </a:schemeClr>
                </a:solidFill>
              </a:rPr>
              <a:t>Preliminary</a:t>
            </a:r>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2200" b="0" i="0" u="none" strike="noStrike" cap="none" spc="0" normalizeH="0" baseline="0">
            <a:ln>
              <a:noFill/>
            </a:ln>
            <a:solidFill>
              <a:srgbClr val="FFFFFF"/>
            </a:solidFill>
            <a:effectLst/>
            <a:uFillTx/>
            <a:latin typeface="Helvetica Neue Medium" panose="02000503000000020004"/>
            <a:ea typeface="Helvetica Neue Medium" panose="02000503000000020004"/>
            <a:cs typeface="Helvetica Neue Medium" panose="02000503000000020004"/>
            <a:sym typeface="Helvetica Neue Medium" panose="02000503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1734185" rtl="0" fontAlgn="auto" latinLnBrk="0" hangingPunct="0">
          <a:lnSpc>
            <a:spcPct val="100000"/>
          </a:lnSpc>
          <a:spcBef>
            <a:spcPts val="0"/>
          </a:spcBef>
          <a:spcAft>
            <a:spcPts val="0"/>
          </a:spcAft>
          <a:buClrTx/>
          <a:buSzTx/>
          <a:buFontTx/>
          <a:buNone/>
          <a:defRPr kumimoji="0" sz="1600" b="0" i="0" u="none" strike="noStrike" cap="none" spc="0" normalizeH="0" baseline="0">
            <a:ln>
              <a:noFill/>
            </a:ln>
            <a:solidFill>
              <a:srgbClr val="5E5E5E"/>
            </a:solidFill>
            <a:effectLst/>
            <a:uFillTx/>
            <a:latin typeface="+mn-lt"/>
            <a:ea typeface="+mn-ea"/>
            <a:cs typeface="+mn-cs"/>
            <a:sym typeface="Helvetica Neue" panose="02000503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2200" b="0" i="0" u="none" strike="noStrike" cap="none" spc="0" normalizeH="0" baseline="0">
            <a:ln>
              <a:noFill/>
            </a:ln>
            <a:solidFill>
              <a:srgbClr val="FFFFFF"/>
            </a:solidFill>
            <a:effectLst/>
            <a:uFillTx/>
            <a:latin typeface="Helvetica Neue Medium" panose="02000503000000020004"/>
            <a:ea typeface="Helvetica Neue Medium" panose="02000503000000020004"/>
            <a:cs typeface="Helvetica Neue Medium" panose="02000503000000020004"/>
            <a:sym typeface="Helvetica Neue Medium" panose="02000503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1734185" rtl="0" fontAlgn="auto" latinLnBrk="0" hangingPunct="0">
          <a:lnSpc>
            <a:spcPct val="100000"/>
          </a:lnSpc>
          <a:spcBef>
            <a:spcPts val="0"/>
          </a:spcBef>
          <a:spcAft>
            <a:spcPts val="0"/>
          </a:spcAft>
          <a:buClrTx/>
          <a:buSzTx/>
          <a:buFontTx/>
          <a:buNone/>
          <a:defRPr kumimoji="0" sz="1600" b="0" i="0" u="none" strike="noStrike" cap="none" spc="0" normalizeH="0" baseline="0">
            <a:ln>
              <a:noFill/>
            </a:ln>
            <a:solidFill>
              <a:srgbClr val="5E5E5E"/>
            </a:solidFill>
            <a:effectLst/>
            <a:uFillTx/>
            <a:latin typeface="+mn-lt"/>
            <a:ea typeface="+mn-ea"/>
            <a:cs typeface="+mn-cs"/>
            <a:sym typeface="Helvetica Neue" panose="02000503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17685</TotalTime>
  <Words>5824</Words>
  <Application>Microsoft Macintosh PowerPoint</Application>
  <PresentationFormat>Custom</PresentationFormat>
  <Paragraphs>293</Paragraphs>
  <Slides>24</Slides>
  <Notes>19</Notes>
  <HiddenSlides>13</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KaTeX_Main</vt:lpstr>
      <vt:lpstr>Söhne</vt:lpstr>
      <vt:lpstr>Times New Roman Regular</vt:lpstr>
      <vt:lpstr>Arial</vt:lpstr>
      <vt:lpstr>Calibri</vt:lpstr>
      <vt:lpstr>Cambria Math</vt:lpstr>
      <vt:lpstr>Helvetica</vt:lpstr>
      <vt:lpstr>Helvetica Light</vt:lpstr>
      <vt:lpstr>Helvetica Neue</vt:lpstr>
      <vt:lpstr>Helvetica Neue Light</vt:lpstr>
      <vt:lpstr>Helvetica Neue Medium</vt:lpstr>
      <vt:lpstr>Helvetica Neue Thin</vt:lpstr>
      <vt:lpstr>Times New Roman</vt:lpstr>
      <vt:lpstr>21_BasicWhite</vt:lpstr>
      <vt:lpstr>PowerPoint Presentation</vt:lpstr>
      <vt:lpstr>PowerPoint Presentation</vt:lpstr>
      <vt:lpstr>3D imaging of the nucleons</vt:lpstr>
      <vt:lpstr>PowerPoint Presentation</vt:lpstr>
      <vt:lpstr>PowerPoint Presentation</vt:lpstr>
      <vt:lpstr>PowerPoint Presentation</vt:lpstr>
      <vt:lpstr>Renormalization</vt:lpstr>
      <vt:lpstr>Predictions in e-p</vt:lpstr>
      <vt:lpstr>NNNLL predictions in e-p SF, Gao, Li, Shao work in progress</vt:lpstr>
      <vt:lpstr>Predictions in e-A</vt:lpstr>
      <vt:lpstr>Summary</vt:lpstr>
      <vt:lpstr>Effective theories</vt:lpstr>
      <vt:lpstr>Factorization and resummation in e-N collisions</vt:lpstr>
      <vt:lpstr>Motivations</vt:lpstr>
      <vt:lpstr>Matching to fixed-order </vt:lpstr>
      <vt:lpstr>N3LL + 𝓞(ɑs2) predictions on lepton jet azimuthal correlation in DIS</vt:lpstr>
      <vt:lpstr>Non-perturbative effects</vt:lpstr>
      <vt:lpstr>Numerical results</vt:lpstr>
      <vt:lpstr>Numerical results</vt:lpstr>
      <vt:lpstr>PowerPoint Presentation</vt:lpstr>
      <vt:lpstr>Numerical results</vt:lpstr>
      <vt:lpstr>Outlook</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JiangZhe</dc:creator>
  <cp:lastModifiedBy>申 方</cp:lastModifiedBy>
  <cp:revision>650</cp:revision>
  <dcterms:created xsi:type="dcterms:W3CDTF">2023-12-15T05:38:17Z</dcterms:created>
  <dcterms:modified xsi:type="dcterms:W3CDTF">2024-05-15T12:38:16Z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0FDC8DD9650CE71549E67B650F2D86DA_43</vt:lpwstr>
  </property>
  <property fmtid="{D5CDD505-2E9C-101B-9397-08002B2CF9AE}" pid="3" name="KSOProductBuildVer">
    <vt:lpwstr>1033-6.4.0.8550</vt:lpwstr>
  </property>
</Properties>
</file>