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258" r:id="rId2"/>
    <p:sldId id="1026" r:id="rId3"/>
    <p:sldId id="1037" r:id="rId4"/>
    <p:sldId id="1055" r:id="rId5"/>
    <p:sldId id="1056" r:id="rId6"/>
    <p:sldId id="1057" r:id="rId7"/>
    <p:sldId id="1058" r:id="rId8"/>
    <p:sldId id="1059" r:id="rId9"/>
    <p:sldId id="1030" r:id="rId10"/>
    <p:sldId id="1060" r:id="rId11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6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 varScale="1">
        <p:scale>
          <a:sx n="102" d="100"/>
          <a:sy n="102" d="100"/>
        </p:scale>
        <p:origin x="20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2024/1/29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2kHz  </a:t>
            </a:r>
            <a:r>
              <a:rPr lang="zh-CN" altLang="en-US" dirty="0"/>
              <a:t>交流电阻与直流电阻阻值相当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60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组会报告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30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B9DF4AB-C6DA-4437-9D8A-3A67C7FA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17EA51-5CA7-446F-8843-676770A10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磁芯线圈测试设计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DE4579-6344-4D9A-9DC3-97CBA6219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1" y="1524000"/>
            <a:ext cx="4872359" cy="24384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4A6F51-ECFE-42AC-906F-FB86250E2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35" y="1981200"/>
            <a:ext cx="1724025" cy="172402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C69449F-D4F4-457E-9E95-3FE339DC5CFD}"/>
              </a:ext>
            </a:extLst>
          </p:cNvPr>
          <p:cNvSpPr txBox="1"/>
          <p:nvPr/>
        </p:nvSpPr>
        <p:spPr>
          <a:xfrm>
            <a:off x="6555579" y="1447800"/>
            <a:ext cx="1862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截面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480EFD3-5074-4191-ABFD-B1CEC087BBAC}"/>
              </a:ext>
            </a:extLst>
          </p:cNvPr>
          <p:cNvSpPr txBox="1"/>
          <p:nvPr/>
        </p:nvSpPr>
        <p:spPr>
          <a:xfrm>
            <a:off x="504825" y="4431895"/>
            <a:ext cx="8134350" cy="1712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/>
              <a:t>理论：磁单极子穿过磁芯，磁化区域</a:t>
            </a:r>
            <a:r>
              <a:rPr lang="en-US" altLang="zh-CN" dirty="0"/>
              <a:t>1</a:t>
            </a:r>
            <a:r>
              <a:rPr lang="zh-CN" altLang="en-US" dirty="0"/>
              <a:t>和</a:t>
            </a:r>
            <a:r>
              <a:rPr lang="en-US" altLang="zh-CN" dirty="0"/>
              <a:t>2</a:t>
            </a:r>
            <a:r>
              <a:rPr lang="zh-CN" altLang="en-US" dirty="0"/>
              <a:t>内的铁磁材料，继而增大感应信号</a:t>
            </a:r>
            <a:endParaRPr lang="en-US" altLang="zh-CN" dirty="0"/>
          </a:p>
          <a:p>
            <a:pPr algn="just">
              <a:lnSpc>
                <a:spcPct val="150000"/>
              </a:lnSpc>
            </a:pPr>
            <a:r>
              <a:rPr lang="zh-CN" altLang="en-US" dirty="0"/>
              <a:t>测试：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区域</a:t>
            </a:r>
            <a:r>
              <a:rPr lang="en-US" altLang="zh-CN" dirty="0"/>
              <a:t>1</a:t>
            </a:r>
            <a:r>
              <a:rPr lang="zh-CN" altLang="en-US" dirty="0"/>
              <a:t>为铁磁材料，用来增大感应信号（</a:t>
            </a:r>
            <a:r>
              <a:rPr lang="zh-CN" altLang="en-US" dirty="0">
                <a:solidFill>
                  <a:srgbClr val="FF0000"/>
                </a:solidFill>
              </a:rPr>
              <a:t>均匀磁化？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区域</a:t>
            </a:r>
            <a:r>
              <a:rPr lang="en-US" altLang="zh-CN" dirty="0"/>
              <a:t>2</a:t>
            </a:r>
            <a:r>
              <a:rPr lang="zh-CN" altLang="en-US" dirty="0"/>
              <a:t>为铁磁材料，不会被磁化，但是会改变线圈参数</a:t>
            </a:r>
          </a:p>
        </p:txBody>
      </p:sp>
    </p:spTree>
    <p:extLst>
      <p:ext uri="{BB962C8B-B14F-4D97-AF65-F5344CB8AC3E}">
        <p14:creationId xmlns:p14="http://schemas.microsoft.com/office/powerpoint/2010/main" val="402356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89EE49F-DEB5-4018-9063-EB27E911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8CF2E6-A1EC-45B5-9835-3E4AB661B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4BF395B-31C8-45FD-BB36-744E25A6BAD9}"/>
              </a:ext>
            </a:extLst>
          </p:cNvPr>
          <p:cNvSpPr txBox="1"/>
          <p:nvPr/>
        </p:nvSpPr>
        <p:spPr>
          <a:xfrm>
            <a:off x="1066800" y="2667000"/>
            <a:ext cx="70104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、空气芯线圈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、磁芯线圈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8618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30E1ED-C805-450D-BB22-2245BCEC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A1A42A-2DB8-4F43-BAF8-47179B03B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感应线圈测试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5ACA53-F40C-4B0A-8149-A2953CC6DE2C}"/>
              </a:ext>
            </a:extLst>
          </p:cNvPr>
          <p:cNvSpPr txBox="1"/>
          <p:nvPr/>
        </p:nvSpPr>
        <p:spPr>
          <a:xfrm>
            <a:off x="4723693" y="1371600"/>
            <a:ext cx="2027237" cy="24006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0.6mm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200mm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150mm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250×50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0.25mm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25.34kg</a:t>
            </a:r>
          </a:p>
          <a:p>
            <a:r>
              <a:rPr lang="en-US" altLang="zh-CN" dirty="0"/>
              <a:t>v3</a:t>
            </a:r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2.7384E+01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1.8572E-10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9.2607E-06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2.6859E+00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6.9602E+02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2.23kHz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D10547-318C-4C64-A52F-EE074221EC8B}"/>
              </a:ext>
            </a:extLst>
          </p:cNvPr>
          <p:cNvSpPr txBox="1"/>
          <p:nvPr/>
        </p:nvSpPr>
        <p:spPr>
          <a:xfrm>
            <a:off x="9526" y="1371600"/>
            <a:ext cx="2268000" cy="24006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000" dirty="0"/>
              <a:t>v1_1</a:t>
            </a:r>
            <a:r>
              <a:rPr lang="zh-CN" altLang="en-US" sz="1000" dirty="0"/>
              <a:t>绕制参数：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绕线直径：</a:t>
            </a:r>
            <a:r>
              <a:rPr lang="en-US" altLang="zh-CN" sz="1000" dirty="0"/>
              <a:t>0.13mm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绕制桩内径：</a:t>
            </a:r>
            <a:r>
              <a:rPr lang="en-US" altLang="zh-CN" sz="1000" dirty="0"/>
              <a:t>108mm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绕制高度：</a:t>
            </a:r>
            <a:r>
              <a:rPr lang="en-US" altLang="zh-CN" sz="1000" dirty="0"/>
              <a:t>57mm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匝数（单层匝数</a:t>
            </a:r>
            <a:r>
              <a:rPr lang="en-US" altLang="zh-CN" sz="1000" dirty="0"/>
              <a:t>×</a:t>
            </a:r>
            <a:r>
              <a:rPr lang="zh-CN" altLang="en-US" sz="1000" dirty="0"/>
              <a:t>层数）：</a:t>
            </a:r>
            <a:r>
              <a:rPr lang="en-US" altLang="zh-CN" sz="1000" dirty="0"/>
              <a:t>288×15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层与层间距：</a:t>
            </a:r>
            <a:r>
              <a:rPr lang="en-US" altLang="zh-CN" sz="1000" dirty="0"/>
              <a:t>0.75mm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重量：</a:t>
            </a:r>
            <a:r>
              <a:rPr lang="en-US" altLang="zh-CN" sz="1000" dirty="0"/>
              <a:t>0.97kg</a:t>
            </a:r>
          </a:p>
          <a:p>
            <a:r>
              <a:rPr lang="en-US" altLang="zh-CN" sz="1000" dirty="0"/>
              <a:t>v1</a:t>
            </a:r>
            <a:r>
              <a:rPr lang="zh-CN" altLang="en-US" sz="1000" dirty="0"/>
              <a:t>电学参数：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L</a:t>
            </a:r>
            <a:r>
              <a:rPr lang="zh-CN" altLang="en-US" sz="1000" dirty="0"/>
              <a:t>：</a:t>
            </a:r>
            <a:r>
              <a:rPr lang="en-US" altLang="zh-CN" sz="1000" dirty="0"/>
              <a:t>2.2932E+00 H</a:t>
            </a:r>
          </a:p>
          <a:p>
            <a:r>
              <a:rPr lang="en-US" altLang="zh-CN" sz="1000" dirty="0"/>
              <a:t>    • C</a:t>
            </a:r>
            <a:r>
              <a:rPr lang="zh-CN" altLang="en-US" sz="1000" dirty="0"/>
              <a:t>：</a:t>
            </a:r>
            <a:r>
              <a:rPr lang="en-US" altLang="zh-CN" sz="1000" dirty="0"/>
              <a:t>6.7127E-11  F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a</a:t>
            </a:r>
            <a:r>
              <a:rPr lang="zh-CN" altLang="en-US" sz="1000" dirty="0"/>
              <a:t>：</a:t>
            </a:r>
            <a:r>
              <a:rPr lang="en-US" altLang="zh-CN" sz="1000" dirty="0"/>
              <a:t>1.4698E-09  </a:t>
            </a:r>
          </a:p>
          <a:p>
            <a:r>
              <a:rPr lang="en-US" altLang="zh-CN" sz="1000" dirty="0"/>
              <a:t>    • b</a:t>
            </a:r>
            <a:r>
              <a:rPr lang="zh-CN" altLang="en-US" sz="1000" dirty="0"/>
              <a:t>：</a:t>
            </a:r>
            <a:r>
              <a:rPr lang="en-US" altLang="zh-CN" sz="1000" dirty="0"/>
              <a:t>3.0389E+00  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Rdc</a:t>
            </a:r>
            <a:r>
              <a:rPr lang="zh-CN" altLang="en-US" sz="1000" dirty="0"/>
              <a:t>：</a:t>
            </a:r>
            <a:r>
              <a:rPr lang="en-US" altLang="zh-CN" sz="1000" dirty="0"/>
              <a:t>2.2254E+03 Ω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fres</a:t>
            </a:r>
            <a:r>
              <a:rPr lang="zh-CN" altLang="en-US" sz="1000" dirty="0"/>
              <a:t>：</a:t>
            </a:r>
            <a:r>
              <a:rPr lang="en-US" altLang="zh-CN" sz="1000" dirty="0"/>
              <a:t>12.83kHz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BA2C66F-42F4-4E4F-84F4-8BCDF35E7845}"/>
              </a:ext>
            </a:extLst>
          </p:cNvPr>
          <p:cNvSpPr txBox="1"/>
          <p:nvPr/>
        </p:nvSpPr>
        <p:spPr>
          <a:xfrm>
            <a:off x="2486991" y="1371600"/>
            <a:ext cx="2027237" cy="24006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v2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（利兹线）</a:t>
            </a:r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121mm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90×8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2.80kg</a:t>
            </a:r>
          </a:p>
          <a:p>
            <a:r>
              <a:rPr lang="en-US" altLang="zh-CN" dirty="0"/>
              <a:t>v2</a:t>
            </a:r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4.0602E-02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2.0116E-10 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5.4575E-12 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2.8237E+00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6.0809E+00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55.69kHz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213A855-4763-4DCB-A077-46CD035054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b="17778"/>
          <a:stretch/>
        </p:blipFill>
        <p:spPr>
          <a:xfrm>
            <a:off x="2521482" y="4142663"/>
            <a:ext cx="6260140" cy="240065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E46683-8CDE-4E40-9AA4-F980D79E0258}"/>
              </a:ext>
            </a:extLst>
          </p:cNvPr>
          <p:cNvSpPr txBox="1"/>
          <p:nvPr/>
        </p:nvSpPr>
        <p:spPr>
          <a:xfrm>
            <a:off x="6960396" y="1371600"/>
            <a:ext cx="2183604" cy="24006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v4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228.6mm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5kg</a:t>
            </a:r>
          </a:p>
          <a:p>
            <a:r>
              <a:rPr lang="en-US" altLang="zh-CN" dirty="0"/>
              <a:t>v3</a:t>
            </a:r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1.0267E-01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3.2081E-10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1.5528E-05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1.7360E+00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8.6007E+00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27.73kHz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ABC9CCB-DAF3-4286-8388-1B116B4409D1}"/>
              </a:ext>
            </a:extLst>
          </p:cNvPr>
          <p:cNvSpPr txBox="1"/>
          <p:nvPr/>
        </p:nvSpPr>
        <p:spPr>
          <a:xfrm>
            <a:off x="9526" y="4138256"/>
            <a:ext cx="2268000" cy="24006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000" dirty="0"/>
              <a:t>v1_2</a:t>
            </a:r>
            <a:r>
              <a:rPr lang="zh-CN" altLang="en-US" sz="1000" dirty="0"/>
              <a:t>绕制参数：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绕线直径：</a:t>
            </a:r>
            <a:r>
              <a:rPr lang="en-US" altLang="zh-CN" sz="1000" dirty="0"/>
              <a:t>0.13mm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绕制桩内径：</a:t>
            </a:r>
            <a:r>
              <a:rPr lang="en-US" altLang="zh-CN" sz="1000" dirty="0"/>
              <a:t>108mm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绕制高度：</a:t>
            </a:r>
            <a:r>
              <a:rPr lang="en-US" altLang="zh-CN" sz="1000" dirty="0"/>
              <a:t>57mm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匝数（单层匝数</a:t>
            </a:r>
            <a:r>
              <a:rPr lang="en-US" altLang="zh-CN" sz="1000" dirty="0"/>
              <a:t>×</a:t>
            </a:r>
            <a:r>
              <a:rPr lang="zh-CN" altLang="en-US" sz="1000" dirty="0"/>
              <a:t>层数）：</a:t>
            </a:r>
            <a:r>
              <a:rPr lang="en-US" altLang="zh-CN" sz="1000" dirty="0"/>
              <a:t>288×15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层与层间距：</a:t>
            </a:r>
            <a:r>
              <a:rPr lang="en-US" altLang="zh-CN" sz="1000" dirty="0"/>
              <a:t>0.75mm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重量：</a:t>
            </a:r>
            <a:r>
              <a:rPr lang="en-US" altLang="zh-CN" sz="1000" dirty="0"/>
              <a:t>0.97kg</a:t>
            </a:r>
          </a:p>
          <a:p>
            <a:r>
              <a:rPr lang="en-US" altLang="zh-CN" sz="1000" dirty="0"/>
              <a:t>v1</a:t>
            </a:r>
            <a:r>
              <a:rPr lang="zh-CN" altLang="en-US" sz="1000" dirty="0"/>
              <a:t>电学参数：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L</a:t>
            </a:r>
            <a:r>
              <a:rPr lang="zh-CN" altLang="en-US" sz="1000" dirty="0"/>
              <a:t>：</a:t>
            </a:r>
            <a:r>
              <a:rPr lang="en-US" altLang="zh-CN" sz="1000" dirty="0"/>
              <a:t> 2.39256350137918 H</a:t>
            </a:r>
          </a:p>
          <a:p>
            <a:r>
              <a:rPr lang="en-US" altLang="zh-CN" sz="1000" dirty="0"/>
              <a:t>    • C</a:t>
            </a:r>
            <a:r>
              <a:rPr lang="zh-CN" altLang="en-US" sz="1000" dirty="0"/>
              <a:t>：</a:t>
            </a:r>
            <a:r>
              <a:rPr lang="en-US" altLang="zh-CN" sz="1000" dirty="0"/>
              <a:t>1.6821812200570654e-10 F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a</a:t>
            </a:r>
            <a:r>
              <a:rPr lang="zh-CN" altLang="en-US" sz="1000" dirty="0"/>
              <a:t>：</a:t>
            </a:r>
            <a:r>
              <a:rPr lang="en-US" altLang="zh-CN" sz="1000" dirty="0"/>
              <a:t>9.52605416523826e-05</a:t>
            </a:r>
          </a:p>
          <a:p>
            <a:r>
              <a:rPr lang="en-US" altLang="zh-CN" sz="1000" dirty="0"/>
              <a:t>    • b</a:t>
            </a:r>
            <a:r>
              <a:rPr lang="zh-CN" altLang="en-US" sz="1000" dirty="0"/>
              <a:t>：</a:t>
            </a:r>
            <a:r>
              <a:rPr lang="en-US" altLang="zh-CN" sz="1000" dirty="0"/>
              <a:t>0.9837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Rdc</a:t>
            </a:r>
            <a:r>
              <a:rPr lang="zh-CN" altLang="en-US" sz="1000" dirty="0"/>
              <a:t>：</a:t>
            </a:r>
            <a:r>
              <a:rPr lang="en-US" altLang="zh-CN" sz="1000" dirty="0"/>
              <a:t>2333.6 Ω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fres</a:t>
            </a:r>
            <a:r>
              <a:rPr lang="zh-CN" altLang="en-US" sz="1000" dirty="0"/>
              <a:t>：</a:t>
            </a:r>
            <a:r>
              <a:rPr lang="en-US" altLang="zh-CN" sz="1000" dirty="0"/>
              <a:t>7.933kHz</a:t>
            </a:r>
          </a:p>
        </p:txBody>
      </p:sp>
    </p:spTree>
    <p:extLst>
      <p:ext uri="{BB962C8B-B14F-4D97-AF65-F5344CB8AC3E}">
        <p14:creationId xmlns:p14="http://schemas.microsoft.com/office/powerpoint/2010/main" val="333306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CA267D0-27D0-41FA-92D9-2EA9224C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D4ED19-C9DD-4033-BA7B-A4BC1FA92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交流电阻对比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1FA6B2C-76A5-45E5-89A4-0786B2899187}"/>
                  </a:ext>
                </a:extLst>
              </p:cNvPr>
              <p:cNvSpPr txBox="1"/>
              <p:nvPr/>
            </p:nvSpPr>
            <p:spPr>
              <a:xfrm>
                <a:off x="2918342" y="1208575"/>
                <a:ext cx="330731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1FA6B2C-76A5-45E5-89A4-0786B2899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342" y="1208575"/>
                <a:ext cx="3307316" cy="281937"/>
              </a:xfrm>
              <a:prstGeom prst="rect">
                <a:avLst/>
              </a:prstGeom>
              <a:blipFill>
                <a:blip r:embed="rId2"/>
                <a:stretch>
                  <a:fillRect l="-1107" t="-4255" r="-185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E7B5C82-412C-4E3D-9DCE-3BD96812E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073" y="-42663"/>
            <a:ext cx="4320000" cy="324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6AC9FAA-97F7-4193-8518-6BC5C00E9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073" y="3429000"/>
            <a:ext cx="4320000" cy="324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1488196-A91E-486D-9590-86733EB80CE7}"/>
                  </a:ext>
                </a:extLst>
              </p:cNvPr>
              <p:cNvSpPr txBox="1"/>
              <p:nvPr/>
            </p:nvSpPr>
            <p:spPr>
              <a:xfrm>
                <a:off x="228600" y="5679097"/>
                <a:ext cx="4990725" cy="464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sub>
                    </m:sSub>
                  </m:oMath>
                </a14:m>
                <a:r>
                  <a:rPr lang="en-US" altLang="zh-CN" dirty="0"/>
                  <a:t>&gt;2</a:t>
                </a:r>
                <a:r>
                  <a:rPr lang="zh-CN" altLang="en-US" dirty="0"/>
                  <a:t>时，交流电阻在热噪声中占主导</a:t>
                </a:r>
                <a:endParaRPr lang="en-US" altLang="zh-CN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1488196-A91E-486D-9590-86733EB8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679097"/>
                <a:ext cx="4990725" cy="464743"/>
              </a:xfrm>
              <a:prstGeom prst="rect">
                <a:avLst/>
              </a:prstGeom>
              <a:blipFill>
                <a:blip r:embed="rId5"/>
                <a:stretch>
                  <a:fillRect l="-1100" r="-367"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00A3B72C-A72C-4533-B671-10FCD6BEF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1577337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3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C9422DE-F1BF-4016-BBF1-C42A982F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4BCAF6-6FC3-4CF0-8871-03557BE3A8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交流电阻的影响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89423E4-B7D7-4F62-9770-16B8CB67DAAD}"/>
                  </a:ext>
                </a:extLst>
              </p:cNvPr>
              <p:cNvSpPr txBox="1"/>
              <p:nvPr/>
            </p:nvSpPr>
            <p:spPr>
              <a:xfrm>
                <a:off x="190500" y="1146099"/>
                <a:ext cx="8763000" cy="181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Cambria Math" panose="02040503050406030204" pitchFamily="18" charset="0"/>
                  </a:rPr>
                  <a:t>1e-3c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磁单极子情况下，只考虑线圈热噪声时的信噪比：</a:t>
                </a: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𝑛𝑔</m:t>
                                      </m:r>
                                      <m:d>
                                        <m:dPr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zh-CN" altLang="en-US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num>
                                            <m:den>
                                              <m:f>
                                                <m:fPr>
                                                  <m:type m:val="lin"/>
                                                  <m:ctrlPr>
                                                    <a:rPr lang="zh-CN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zh-CN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zh-CN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den>
                                              </m:f>
                                            </m:den>
                                          </m:f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zh-CN" altLang="en-US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num>
                                            <m:den>
                                              <m:f>
                                                <m:fPr>
                                                  <m:type m:val="lin"/>
                                                  <m:ctrlPr>
                                                    <a:rPr lang="zh-CN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zh-CN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zh-CN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den>
                                              </m:f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89423E4-B7D7-4F62-9770-16B8CB67D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146099"/>
                <a:ext cx="8763000" cy="1817613"/>
              </a:xfrm>
              <a:prstGeom prst="rect">
                <a:avLst/>
              </a:prstGeom>
              <a:blipFill>
                <a:blip r:embed="rId2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9167AFB-A549-4061-BF36-CE13B3219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49711"/>
              </p:ext>
            </p:extLst>
          </p:nvPr>
        </p:nvGraphicFramePr>
        <p:xfrm>
          <a:off x="1219200" y="3135086"/>
          <a:ext cx="6705600" cy="243840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299131">
                  <a:extLst>
                    <a:ext uri="{9D8B030D-6E8A-4147-A177-3AD203B41FA5}">
                      <a16:colId xmlns:a16="http://schemas.microsoft.com/office/drawing/2014/main" val="1471900698"/>
                    </a:ext>
                  </a:extLst>
                </a:gridCol>
                <a:gridCol w="2434669">
                  <a:extLst>
                    <a:ext uri="{9D8B030D-6E8A-4147-A177-3AD203B41FA5}">
                      <a16:colId xmlns:a16="http://schemas.microsoft.com/office/drawing/2014/main" val="35700223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8412412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SNR at f0=100kHz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f0 at 0.95 </a:t>
                      </a:r>
                      <a:r>
                        <a:rPr lang="en-US" altLang="zh-CN" sz="1600" u="none" strike="noStrike" dirty="0">
                          <a:effectLst/>
                        </a:rPr>
                        <a:t>SNR (HZ)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6085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V1_1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458567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V1_2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87500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337785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005874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V3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19582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3.612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37500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3141549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2CAB4819-FBE9-425F-A654-AF7934D2C848}"/>
              </a:ext>
            </a:extLst>
          </p:cNvPr>
          <p:cNvSpPr txBox="1"/>
          <p:nvPr/>
        </p:nvSpPr>
        <p:spPr>
          <a:xfrm>
            <a:off x="227422" y="5890711"/>
            <a:ext cx="4339650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交流电阻使得高频成分几乎不贡献信噪比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5234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14F0702-4FCB-4602-BBBC-C262E9B3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62A63F-D219-40FA-8560-A0DA3C9B8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其他噪声来源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67F30F8-0740-477A-8B11-34CD5BD7818E}"/>
              </a:ext>
            </a:extLst>
          </p:cNvPr>
          <p:cNvSpPr txBox="1"/>
          <p:nvPr/>
        </p:nvSpPr>
        <p:spPr>
          <a:xfrm>
            <a:off x="214460" y="5883275"/>
            <a:ext cx="6362639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对于方案一，运放输入电压噪声在低频段显著压制了信噪比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1264071-AEA0-41FD-B373-9B52EC3F9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190" y="1190905"/>
            <a:ext cx="5447619" cy="4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2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352E80-71AA-4EF8-8A91-2E7B64F6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8A4FD5-43C4-4F38-AEB2-175FD6D29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优化手段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40E798-1086-4951-871D-9E0F8A229924}"/>
              </a:ext>
            </a:extLst>
          </p:cNvPr>
          <p:cNvSpPr txBox="1"/>
          <p:nvPr/>
        </p:nvSpPr>
        <p:spPr>
          <a:xfrm>
            <a:off x="227029" y="4880270"/>
            <a:ext cx="6841938" cy="881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通过并联</a:t>
            </a:r>
            <a:r>
              <a:rPr lang="en-US" altLang="zh-CN" dirty="0"/>
              <a:t>JFET</a:t>
            </a:r>
            <a:r>
              <a:rPr lang="zh-CN" altLang="en-US" dirty="0"/>
              <a:t>，牺牲输入电流噪声水平，来优化输入电压噪声水平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N=8</a:t>
            </a:r>
            <a:r>
              <a:rPr lang="zh-CN" altLang="en-US" dirty="0"/>
              <a:t>时，</a:t>
            </a:r>
            <a:r>
              <a:rPr lang="en-US" altLang="zh-CN" dirty="0"/>
              <a:t>SNR = 1.030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F99F1E9-0CDD-44DB-AC3D-C914403D2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397" y="1524823"/>
            <a:ext cx="4795372" cy="26702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5F9686B-CD06-4F76-A5DB-F5024FC8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1" y="1299443"/>
            <a:ext cx="3693343" cy="28956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48FC934-2A83-4CEC-9B9F-673F83C071EF}"/>
              </a:ext>
            </a:extLst>
          </p:cNvPr>
          <p:cNvSpPr txBox="1"/>
          <p:nvPr/>
        </p:nvSpPr>
        <p:spPr>
          <a:xfrm>
            <a:off x="190500" y="6155401"/>
            <a:ext cx="8753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1" dirty="0">
                <a:solidFill>
                  <a:srgbClr val="222222"/>
                </a:solidFill>
                <a:effectLst/>
                <a:latin typeface="+mn-ea"/>
              </a:rPr>
              <a:t>Shi H, Wang Y, Lin J. Optimal design of low-noise induction magnetometer in 1 </a:t>
            </a:r>
            <a:r>
              <a:rPr lang="en-US" altLang="zh-CN" sz="1400" b="0" i="1" dirty="0" err="1">
                <a:solidFill>
                  <a:srgbClr val="222222"/>
                </a:solidFill>
                <a:effectLst/>
                <a:latin typeface="+mn-ea"/>
              </a:rPr>
              <a:t>mHz</a:t>
            </a:r>
            <a:r>
              <a:rPr lang="en-US" altLang="zh-CN" sz="1400" b="0" i="1" dirty="0">
                <a:solidFill>
                  <a:srgbClr val="222222"/>
                </a:solidFill>
                <a:effectLst/>
                <a:latin typeface="+mn-ea"/>
              </a:rPr>
              <a:t>–10 kHz utilizing paralleled dual-JFET differential pre-amplifier[J]. IEEE Sensors Journal, 2016, 16(10): 3580-3586.</a:t>
            </a:r>
            <a:endParaRPr lang="zh-CN" altLang="en-US" sz="1400" i="1" dirty="0">
              <a:latin typeface="+mn-ea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2780661-2064-4FDC-B0C1-3D2931326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267" y="4219918"/>
            <a:ext cx="4609524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0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8226B8-1627-46E0-95E0-4B978215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D609B7-C582-4DFD-87FC-70CB384266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线圈设计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A0F42F3-65DC-4206-A773-BD57CEC34EE6}"/>
              </a:ext>
            </a:extLst>
          </p:cNvPr>
          <p:cNvSpPr txBox="1"/>
          <p:nvPr/>
        </p:nvSpPr>
        <p:spPr>
          <a:xfrm>
            <a:off x="726846" y="1320229"/>
            <a:ext cx="7788504" cy="5036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仅在</a:t>
            </a:r>
            <a:r>
              <a:rPr lang="en-US" altLang="zh-CN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v2</a:t>
            </a:r>
            <a:r>
              <a:rPr lang="zh-CN" altLang="en-US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基础上增加匝数</a:t>
            </a:r>
            <a:endParaRPr lang="en-US" altLang="zh-CN" sz="1800" kern="12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42950" indent="-28575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42950" indent="-28575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利兹线规格</a:t>
            </a:r>
            <a:endParaRPr lang="en-US" altLang="zh-CN" sz="1800" kern="1200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12001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内部规格股数：</a:t>
            </a:r>
            <a:r>
              <a:rPr lang="en-US" altLang="zh-CN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0.1mm×100</a:t>
            </a:r>
            <a:r>
              <a:rPr lang="zh-CN" altLang="en-US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股</a:t>
            </a:r>
            <a:endParaRPr lang="en-US" altLang="zh-CN" kern="1200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12001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外径：</a:t>
            </a:r>
            <a:r>
              <a:rPr lang="en-US" altLang="zh-CN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1.35mm</a:t>
            </a:r>
          </a:p>
          <a:p>
            <a:pPr marL="12001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截面积：</a:t>
            </a: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0.784mm</a:t>
            </a:r>
            <a:r>
              <a:rPr lang="en-US" altLang="zh-CN" baseline="30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endParaRPr lang="en-US" altLang="zh-CN" kern="1200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42950" indent="-28575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绕线桩内径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：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114mm</a:t>
            </a:r>
          </a:p>
          <a:p>
            <a:pPr marL="742950" indent="-28575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绕线桩外径：</a:t>
            </a: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144mm</a:t>
            </a:r>
          </a:p>
          <a:p>
            <a:pPr marL="742950" indent="-28575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绕制高度：</a:t>
            </a: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243mm</a:t>
            </a:r>
          </a:p>
          <a:p>
            <a:pPr marL="742950" indent="-28575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匝数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：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80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×8</a:t>
            </a:r>
            <a:endParaRPr lang="en-US" altLang="zh-CN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42950" indent="-28575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winding pitch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</a:t>
            </a:r>
          </a:p>
          <a:p>
            <a:pPr marL="742950" indent="-28575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层与层间距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0.5mm</a:t>
            </a:r>
            <a:endParaRPr lang="zh-CN" altLang="zh-C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34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89EE49F-DEB5-4018-9063-EB27E911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8CF2E6-A1EC-45B5-9835-3E4AB661B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4BF395B-31C8-45FD-BB36-744E25A6BAD9}"/>
              </a:ext>
            </a:extLst>
          </p:cNvPr>
          <p:cNvSpPr txBox="1"/>
          <p:nvPr/>
        </p:nvSpPr>
        <p:spPr>
          <a:xfrm>
            <a:off x="1066800" y="2667000"/>
            <a:ext cx="70104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、空气芯线圈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、磁芯线圈</a:t>
            </a:r>
          </a:p>
        </p:txBody>
      </p:sp>
    </p:spTree>
    <p:extLst>
      <p:ext uri="{BB962C8B-B14F-4D97-AF65-F5344CB8AC3E}">
        <p14:creationId xmlns:p14="http://schemas.microsoft.com/office/powerpoint/2010/main" val="217441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367604</TotalTime>
  <Words>827</Words>
  <Application>Microsoft Office PowerPoint</Application>
  <PresentationFormat>全屏显示(4:3)</PresentationFormat>
  <Paragraphs>143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Arial</vt:lpstr>
      <vt:lpstr>Cambria Math</vt:lpstr>
      <vt:lpstr>Wingdings</vt:lpstr>
      <vt:lpstr>Office 主题​​</vt:lpstr>
      <vt:lpstr>组会报告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4559</cp:revision>
  <cp:lastPrinted>2023-09-04T07:35:07Z</cp:lastPrinted>
  <dcterms:created xsi:type="dcterms:W3CDTF">1601-01-01T00:00:00Z</dcterms:created>
  <dcterms:modified xsi:type="dcterms:W3CDTF">2024-01-30T07:59:56Z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