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77E38-E647-47D3-8EF1-20BDA9DB9405}" type="datetimeFigureOut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FD3-DDB9-4E49-B9C9-469682D66C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03B5-AD58-4439-94B8-A4ED591823EF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A49F-AFD7-4B88-9263-8F4F2382ED68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7C23-847E-4A88-A01B-41823B306014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B3F-8140-423A-87F9-804AD261F54B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82C2-BB4D-4C73-8397-6004C6044E20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367-36DA-4BF4-8B48-7A8AFF3D4C0E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092B-387D-4E1D-B4E0-416E733AE513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B64B-82BF-4986-9F37-01B2AFF23D06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9C9-369A-4F40-842A-4DADE9FB9994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DFBC-3A5A-4AD9-829A-3FE2EAFB8823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8E69-AEC4-4DAF-8014-C94274862981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394E-8AA7-4D98-A5DA-0655EF71C814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Mini-rim</a:t>
            </a:r>
            <a:r>
              <a:rPr lang="zh-CN" altLang="en-US" dirty="0" smtClean="0">
                <a:latin typeface="Comic Sans MS" pitchFamily="66" charset="0"/>
              </a:rPr>
              <a:t>型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r>
              <a:rPr lang="zh-CN" altLang="en-US" dirty="0" smtClean="0">
                <a:latin typeface="Comic Sans MS" pitchFamily="66" charset="0"/>
              </a:rPr>
              <a:t>的应用及微针探测器的研究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Comic Sans MS" pitchFamily="66" charset="0"/>
              </a:rPr>
              <a:t>章爱武，俞伯祥</a:t>
            </a:r>
            <a:endParaRPr lang="en-US" altLang="zh-CN" dirty="0" smtClean="0">
              <a:latin typeface="Comic Sans MS" pitchFamily="66" charset="0"/>
            </a:endParaRPr>
          </a:p>
          <a:p>
            <a:r>
              <a:rPr lang="zh-CN" altLang="en-US" dirty="0" smtClean="0">
                <a:latin typeface="Comic Sans MS" pitchFamily="66" charset="0"/>
              </a:rPr>
              <a:t>中科院高能物理研究所探二组</a:t>
            </a:r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2012.01.05</a:t>
            </a:r>
            <a:endParaRPr lang="zh-CN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2.1	</a:t>
            </a:r>
            <a:r>
              <a:rPr lang="zh-CN" altLang="en-US" dirty="0" smtClean="0">
                <a:latin typeface="Comic Sans MS" pitchFamily="66" charset="0"/>
              </a:rPr>
              <a:t>微针（</a:t>
            </a:r>
            <a:r>
              <a:rPr lang="en-US" altLang="zh-CN" b="1" dirty="0" smtClean="0">
                <a:solidFill>
                  <a:srgbClr val="300FF7"/>
                </a:solidFill>
                <a:latin typeface="Comic Sans MS" pitchFamily="66" charset="0"/>
              </a:rPr>
              <a:t>L</a:t>
            </a:r>
            <a:r>
              <a:rPr lang="en-US" altLang="zh-CN" dirty="0" smtClean="0">
                <a:latin typeface="Comic Sans MS" pitchFamily="66" charset="0"/>
              </a:rPr>
              <a:t>eak </a:t>
            </a:r>
            <a:r>
              <a:rPr lang="en-US" altLang="zh-CN" b="1" dirty="0" smtClean="0">
                <a:solidFill>
                  <a:srgbClr val="300FF7"/>
                </a:solidFill>
                <a:latin typeface="Comic Sans MS" pitchFamily="66" charset="0"/>
              </a:rPr>
              <a:t>M</a:t>
            </a:r>
            <a:r>
              <a:rPr lang="en-US" altLang="zh-CN" dirty="0" smtClean="0">
                <a:latin typeface="Comic Sans MS" pitchFamily="66" charset="0"/>
              </a:rPr>
              <a:t>icrostructure</a:t>
            </a:r>
            <a:r>
              <a:rPr lang="zh-CN" altLang="en-US" dirty="0" smtClean="0">
                <a:latin typeface="Comic Sans MS" pitchFamily="66" charset="0"/>
              </a:rPr>
              <a:t>）探测器简介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6" name="Picture 2" descr="L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428736"/>
            <a:ext cx="25876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857486"/>
            <a:ext cx="23844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" descr="LM-imag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571986"/>
            <a:ext cx="29289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buNone/>
              <a:defRPr/>
            </a:pPr>
            <a:r>
              <a:rPr lang="en-US" altLang="zh-CN" sz="1800" dirty="0" smtClean="0"/>
              <a:t>LM</a:t>
            </a:r>
            <a:r>
              <a:rPr lang="zh-CN" altLang="en-US" sz="1800" dirty="0" smtClean="0"/>
              <a:t>也是一种新型微结构气体探测器，</a:t>
            </a:r>
            <a:r>
              <a:rPr lang="en-US" altLang="zh-CN" sz="1800" dirty="0" smtClean="0"/>
              <a:t>1980</a:t>
            </a:r>
            <a:r>
              <a:rPr lang="zh-CN" altLang="en-US" sz="1800" dirty="0" smtClean="0"/>
              <a:t>年由</a:t>
            </a:r>
            <a:r>
              <a:rPr lang="en-US" altLang="zh-CN" sz="1800" dirty="0" err="1" smtClean="0"/>
              <a:t>G.Comby</a:t>
            </a:r>
            <a:r>
              <a:rPr lang="zh-CN" altLang="en-US" sz="1800" dirty="0" smtClean="0"/>
              <a:t>等人提出</a:t>
            </a:r>
            <a:r>
              <a:rPr lang="en-US" altLang="zh-CN" sz="1800" dirty="0" smtClean="0"/>
              <a:t>[</a:t>
            </a:r>
            <a:r>
              <a:rPr lang="en-US" sz="1800" dirty="0" smtClean="0"/>
              <a:t>NIM174(1980)77(in Fr</a:t>
            </a:r>
            <a:r>
              <a:rPr lang="en-US" altLang="zh-CN" sz="1800" dirty="0" smtClean="0"/>
              <a:t>ench</a:t>
            </a:r>
            <a:r>
              <a:rPr lang="en-US" sz="1800" dirty="0" smtClean="0"/>
              <a:t>)</a:t>
            </a:r>
            <a:r>
              <a:rPr lang="en-US" altLang="zh-CN" sz="1800" dirty="0" smtClean="0"/>
              <a:t>]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1997</a:t>
            </a:r>
            <a:r>
              <a:rPr lang="zh-CN" altLang="en-US" sz="1800" dirty="0" smtClean="0"/>
              <a:t>年由</a:t>
            </a:r>
            <a:r>
              <a:rPr lang="en-US" altLang="zh-CN" sz="1800" dirty="0" smtClean="0"/>
              <a:t>Mariano Lombardi</a:t>
            </a:r>
            <a:r>
              <a:rPr lang="zh-CN" altLang="en-US" sz="1800" dirty="0" smtClean="0"/>
              <a:t>等人深入研究并取得一些研究结果。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国外文献给出</a:t>
            </a:r>
            <a:r>
              <a:rPr lang="en-US" altLang="zh-CN" sz="1800" dirty="0" smtClean="0"/>
              <a:t>LM</a:t>
            </a:r>
            <a:r>
              <a:rPr lang="zh-CN" altLang="en-US" sz="1800" dirty="0" smtClean="0"/>
              <a:t>具有以下一些性能：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/>
              <a:t>    1)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LM</a:t>
            </a:r>
            <a:r>
              <a:rPr lang="zh-CN" altLang="en-US" sz="1800" dirty="0" smtClean="0"/>
              <a:t>工作在正比区，可以测量能谱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/>
              <a:t>    2)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气体增益达</a:t>
            </a:r>
            <a:r>
              <a:rPr lang="en-US" altLang="zh-CN" sz="1800" dirty="0" smtClean="0">
                <a:solidFill>
                  <a:srgbClr val="FF0000"/>
                </a:solidFill>
              </a:rPr>
              <a:t>6.6 ×10</a:t>
            </a:r>
            <a:r>
              <a:rPr lang="en-US" altLang="zh-CN" sz="1800" baseline="40000" dirty="0" smtClean="0">
                <a:solidFill>
                  <a:srgbClr val="FF0000"/>
                </a:solidFill>
              </a:rPr>
              <a:t>5</a:t>
            </a:r>
            <a:r>
              <a:rPr lang="zh-CN" altLang="en-US" sz="1800" dirty="0" smtClean="0">
                <a:solidFill>
                  <a:srgbClr val="FF0000"/>
                </a:solidFill>
              </a:rPr>
              <a:t>，单电子增益为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>
                <a:solidFill>
                  <a:srgbClr val="FF0000"/>
                </a:solidFill>
              </a:rPr>
              <a:t>1.2 ×10</a:t>
            </a:r>
            <a:r>
              <a:rPr lang="en-US" altLang="zh-CN" sz="1800" baseline="40000" dirty="0" smtClean="0">
                <a:solidFill>
                  <a:srgbClr val="FF0000"/>
                </a:solidFill>
              </a:rPr>
              <a:t>6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/>
              <a:t>    3)</a:t>
            </a:r>
            <a:r>
              <a:rPr lang="zh-CN" altLang="en-US" sz="1800" dirty="0" smtClean="0"/>
              <a:t>、能量分辨好，长时间工作稳定。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（</a:t>
            </a:r>
            <a:r>
              <a:rPr lang="en-US" altLang="zh-CN" sz="1800" baseline="40000" dirty="0" smtClean="0"/>
              <a:t>241</a:t>
            </a:r>
            <a:r>
              <a:rPr lang="en-US" altLang="zh-CN" sz="1800" dirty="0" smtClean="0"/>
              <a:t>Am alpha </a:t>
            </a:r>
            <a:r>
              <a:rPr lang="zh-CN" altLang="en-US" sz="1800" dirty="0" smtClean="0"/>
              <a:t>粒子辐照</a:t>
            </a:r>
            <a:r>
              <a:rPr lang="en-US" altLang="zh-CN" sz="1800" dirty="0" smtClean="0"/>
              <a:t>24</a:t>
            </a:r>
            <a:r>
              <a:rPr lang="zh-CN" altLang="en-US" sz="1800" dirty="0" smtClean="0"/>
              <a:t>小时，</a:t>
            </a:r>
            <a:r>
              <a:rPr lang="en-US" altLang="zh-CN" sz="1800" dirty="0" smtClean="0"/>
              <a:t>FWHM</a:t>
            </a:r>
            <a:r>
              <a:rPr lang="zh-CN" altLang="en-US" sz="1800" dirty="0" smtClean="0"/>
              <a:t>为</a:t>
            </a:r>
            <a:r>
              <a:rPr lang="en-US" altLang="zh-CN" sz="1800" dirty="0" smtClean="0"/>
              <a:t>8%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/>
              <a:t>    4)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信号脉冲非常窄，约</a:t>
            </a:r>
            <a:r>
              <a:rPr lang="en-US" altLang="zh-CN" sz="1800" dirty="0" smtClean="0">
                <a:solidFill>
                  <a:srgbClr val="FF0000"/>
                </a:solidFill>
              </a:rPr>
              <a:t>20</a:t>
            </a:r>
            <a:r>
              <a:rPr lang="zh-CN" altLang="en-US" sz="1800" dirty="0" smtClean="0">
                <a:solidFill>
                  <a:srgbClr val="FF0000"/>
                </a:solidFill>
              </a:rPr>
              <a:t>～</a:t>
            </a:r>
            <a:r>
              <a:rPr lang="en-US" altLang="zh-CN" sz="1800" dirty="0" smtClean="0">
                <a:solidFill>
                  <a:srgbClr val="FF0000"/>
                </a:solidFill>
              </a:rPr>
              <a:t>30ns</a:t>
            </a:r>
            <a:r>
              <a:rPr lang="zh-CN" altLang="en-US" sz="1800" dirty="0" smtClean="0"/>
              <a:t>，上升时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间只有几纳秒，因此可以作时间测量。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800" dirty="0" smtClean="0"/>
              <a:t>    5)</a:t>
            </a:r>
            <a:r>
              <a:rPr lang="zh-CN" altLang="en-US" sz="1800" dirty="0" smtClean="0"/>
              <a:t>、可以做成二维位置灵敏的探测器。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结合</a:t>
            </a:r>
            <a:r>
              <a:rPr lang="en-US" altLang="zh-CN" sz="1800" dirty="0" smtClean="0"/>
              <a:t>LM</a:t>
            </a:r>
            <a:r>
              <a:rPr lang="zh-CN" altLang="en-US" sz="1800" dirty="0" smtClean="0"/>
              <a:t>的诸多特点，特别是其高增益，有可能研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制出密集通道、高放大倍数、且</a:t>
            </a:r>
            <a:r>
              <a:rPr lang="zh-CN" altLang="en-US" sz="1800" dirty="0" smtClean="0">
                <a:solidFill>
                  <a:srgbClr val="FF0000"/>
                </a:solidFill>
              </a:rPr>
              <a:t>节省电子学</a:t>
            </a:r>
            <a:r>
              <a:rPr lang="zh-CN" altLang="en-US" sz="1800" dirty="0" smtClean="0"/>
              <a:t>的新型</a:t>
            </a: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800" dirty="0" smtClean="0"/>
              <a:t>实用的探测器。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zh-CN" altLang="en-US" sz="1800" dirty="0" smtClean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CB45-0D65-449E-9BE2-C747067BDF57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2.2	LM</a:t>
            </a:r>
            <a:r>
              <a:rPr lang="zh-CN" altLang="en-US" dirty="0" smtClean="0">
                <a:latin typeface="Comic Sans MS" pitchFamily="66" charset="0"/>
              </a:rPr>
              <a:t>结构与工作原理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3662593" cy="239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3429000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结构：</a:t>
            </a:r>
            <a:endParaRPr lang="en-US" altLang="zh-CN" dirty="0" smtClean="0"/>
          </a:p>
          <a:p>
            <a:r>
              <a:rPr lang="zh-CN" altLang="en-US" sz="1000" dirty="0" smtClean="0"/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阳极</a:t>
            </a:r>
            <a:r>
              <a:rPr lang="zh-CN" altLang="en-US" sz="1000" dirty="0" smtClean="0"/>
              <a:t>：</a:t>
            </a:r>
            <a:r>
              <a:rPr lang="zh-CN" altLang="en-US" dirty="0" smtClean="0"/>
              <a:t>极细钨针（直径</a:t>
            </a:r>
            <a:r>
              <a:rPr lang="en-US" altLang="zh-CN" dirty="0" smtClean="0"/>
              <a:t>200</a:t>
            </a:r>
            <a:r>
              <a:rPr lang="el-GR" altLang="zh-CN" dirty="0" smtClean="0"/>
              <a:t> μ</a:t>
            </a:r>
            <a:r>
              <a:rPr lang="en-US" altLang="zh-CN" dirty="0" smtClean="0"/>
              <a:t>m </a:t>
            </a:r>
            <a:r>
              <a:rPr lang="zh-CN" altLang="en-US" dirty="0" smtClean="0"/>
              <a:t>，尖端</a:t>
            </a:r>
            <a:r>
              <a:rPr lang="en-US" altLang="zh-CN" dirty="0" smtClean="0"/>
              <a:t>30</a:t>
            </a:r>
            <a:r>
              <a:rPr lang="el-GR" altLang="zh-CN" dirty="0" smtClean="0"/>
              <a:t> μ</a:t>
            </a:r>
            <a:r>
              <a:rPr lang="en-US" altLang="zh-CN" dirty="0" smtClean="0"/>
              <a:t>m </a:t>
            </a:r>
            <a:r>
              <a:rPr lang="zh-CN" altLang="en-US" dirty="0" smtClean="0"/>
              <a:t>）或钨丝（直径</a:t>
            </a:r>
            <a:r>
              <a:rPr lang="en-US" altLang="zh-CN" dirty="0" smtClean="0"/>
              <a:t>40</a:t>
            </a:r>
            <a:r>
              <a:rPr lang="el-GR" altLang="zh-CN" dirty="0" smtClean="0"/>
              <a:t>μ</a:t>
            </a:r>
            <a:r>
              <a:rPr lang="en-US" altLang="zh-CN" dirty="0" smtClean="0"/>
              <a:t>m</a:t>
            </a:r>
            <a:r>
              <a:rPr lang="zh-CN" altLang="en-US" dirty="0" smtClean="0"/>
              <a:t>）</a:t>
            </a:r>
            <a:r>
              <a:rPr lang="en-US" altLang="zh-CN" dirty="0" smtClean="0"/>
              <a:t>;</a:t>
            </a:r>
          </a:p>
          <a:p>
            <a:r>
              <a:rPr lang="zh-CN" altLang="en-US" sz="1000" dirty="0" smtClean="0"/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阴极</a:t>
            </a:r>
            <a:r>
              <a:rPr lang="zh-CN" altLang="en-US" sz="1000" dirty="0" smtClean="0"/>
              <a:t>：</a:t>
            </a:r>
            <a:r>
              <a:rPr lang="zh-CN" altLang="en-US" dirty="0" smtClean="0"/>
              <a:t>针周围包围着电极</a:t>
            </a:r>
            <a:endParaRPr lang="en-US" altLang="zh-CN" dirty="0" smtClean="0"/>
          </a:p>
          <a:p>
            <a:r>
              <a:rPr lang="zh-CN" altLang="en-US" dirty="0" smtClean="0"/>
              <a:t>原理：</a:t>
            </a:r>
            <a:endParaRPr lang="en-US" altLang="zh-CN" dirty="0" smtClean="0"/>
          </a:p>
          <a:p>
            <a:r>
              <a:rPr lang="zh-CN" altLang="en-US" dirty="0" smtClean="0"/>
              <a:t>阳极和阴极之间加很小的电压就能够获得较强的电场，从而可以使漂移过来的电子雪崩放大，雪崩产生的电子直接由阳极针收集，正离子也很快被阴极收集。因此</a:t>
            </a:r>
            <a:r>
              <a:rPr lang="en-US" altLang="zh-CN" dirty="0" smtClean="0"/>
              <a:t>LM</a:t>
            </a:r>
            <a:r>
              <a:rPr lang="zh-CN" altLang="en-US" dirty="0" smtClean="0"/>
              <a:t>有很大的增益与很快的时间特性。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难点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制作</a:t>
            </a:r>
            <a:r>
              <a:rPr lang="en-US" altLang="zh-CN" dirty="0" smtClean="0"/>
              <a:t>LM</a:t>
            </a:r>
            <a:r>
              <a:rPr lang="zh-CN" altLang="en-US" dirty="0" smtClean="0"/>
              <a:t>阵列探测器时要求各针</a:t>
            </a:r>
            <a:r>
              <a:rPr lang="zh-CN" altLang="en-US" dirty="0" smtClean="0">
                <a:solidFill>
                  <a:srgbClr val="FF0000"/>
                </a:solidFill>
              </a:rPr>
              <a:t>针尖差异较小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各针尖和阴极面之间的距离保持一致、各针在孔中不能偏离中心。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7" name="Picture 8" descr="原理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2743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3E24-0BC6-4D78-9F39-2484F68BC0C9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2.3	LM</a:t>
            </a:r>
            <a:r>
              <a:rPr lang="zh-CN" altLang="en-US" dirty="0" smtClean="0">
                <a:latin typeface="Comic Sans MS" pitchFamily="66" charset="0"/>
              </a:rPr>
              <a:t>电场分布与电子漂移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85720" y="1285860"/>
            <a:ext cx="3071834" cy="383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2928958" cy="39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85860"/>
            <a:ext cx="29289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00FF7"/>
                </a:solidFill>
              </a:rPr>
              <a:t>利用</a:t>
            </a:r>
            <a:r>
              <a:rPr lang="en-US" altLang="zh-CN" dirty="0" err="1" smtClean="0">
                <a:solidFill>
                  <a:srgbClr val="300FF7"/>
                </a:solidFill>
              </a:rPr>
              <a:t>maxwell</a:t>
            </a:r>
            <a:r>
              <a:rPr lang="zh-CN" altLang="en-US" dirty="0" smtClean="0">
                <a:solidFill>
                  <a:srgbClr val="300FF7"/>
                </a:solidFill>
              </a:rPr>
              <a:t>电磁场分析软件、</a:t>
            </a:r>
            <a:r>
              <a:rPr lang="en-US" altLang="zh-CN" dirty="0" err="1" smtClean="0">
                <a:solidFill>
                  <a:srgbClr val="300FF7"/>
                </a:solidFill>
              </a:rPr>
              <a:t>garfield</a:t>
            </a:r>
            <a:r>
              <a:rPr lang="zh-CN" altLang="en-US" dirty="0" smtClean="0">
                <a:solidFill>
                  <a:srgbClr val="300FF7"/>
                </a:solidFill>
              </a:rPr>
              <a:t>电子漂移工具包进行模拟：</a:t>
            </a:r>
            <a:endParaRPr lang="en-US" altLang="zh-CN" dirty="0" smtClean="0">
              <a:solidFill>
                <a:srgbClr val="300FF7"/>
              </a:solidFill>
            </a:endParaRPr>
          </a:p>
          <a:p>
            <a:r>
              <a:rPr lang="en-US" altLang="zh-CN" dirty="0" smtClean="0">
                <a:solidFill>
                  <a:srgbClr val="300FF7"/>
                </a:solidFill>
              </a:rPr>
              <a:t>(1)LM</a:t>
            </a:r>
            <a:r>
              <a:rPr lang="zh-CN" altLang="en-US" dirty="0" smtClean="0">
                <a:solidFill>
                  <a:srgbClr val="300FF7"/>
                </a:solidFill>
              </a:rPr>
              <a:t>各个针尖处电场极强，</a:t>
            </a:r>
            <a:r>
              <a:rPr lang="en-US" altLang="zh-CN" dirty="0" smtClean="0">
                <a:solidFill>
                  <a:srgbClr val="300FF7"/>
                </a:solidFill>
              </a:rPr>
              <a:t>&gt;10</a:t>
            </a:r>
            <a:r>
              <a:rPr lang="en-US" altLang="zh-CN" baseline="30000" dirty="0" smtClean="0">
                <a:solidFill>
                  <a:srgbClr val="300FF7"/>
                </a:solidFill>
              </a:rPr>
              <a:t>5</a:t>
            </a:r>
            <a:r>
              <a:rPr lang="en-US" altLang="zh-CN" dirty="0" smtClean="0">
                <a:solidFill>
                  <a:srgbClr val="300FF7"/>
                </a:solidFill>
              </a:rPr>
              <a:t>V/cm;</a:t>
            </a:r>
          </a:p>
          <a:p>
            <a:r>
              <a:rPr lang="en-US" altLang="zh-CN" dirty="0" smtClean="0">
                <a:solidFill>
                  <a:srgbClr val="300FF7"/>
                </a:solidFill>
              </a:rPr>
              <a:t>(2)</a:t>
            </a:r>
            <a:r>
              <a:rPr lang="zh-CN" altLang="en-US" dirty="0" smtClean="0">
                <a:solidFill>
                  <a:srgbClr val="300FF7"/>
                </a:solidFill>
              </a:rPr>
              <a:t>雪崩发生在针尖</a:t>
            </a:r>
            <a:r>
              <a:rPr lang="en-US" altLang="zh-CN" dirty="0" smtClean="0">
                <a:solidFill>
                  <a:srgbClr val="300FF7"/>
                </a:solidFill>
              </a:rPr>
              <a:t>100</a:t>
            </a:r>
            <a:r>
              <a:rPr lang="el-GR" altLang="zh-CN" dirty="0" smtClean="0">
                <a:solidFill>
                  <a:srgbClr val="300FF7"/>
                </a:solidFill>
              </a:rPr>
              <a:t>μ</a:t>
            </a:r>
            <a:r>
              <a:rPr lang="en-US" altLang="zh-CN" dirty="0" smtClean="0">
                <a:solidFill>
                  <a:srgbClr val="300FF7"/>
                </a:solidFill>
              </a:rPr>
              <a:t>m</a:t>
            </a:r>
            <a:r>
              <a:rPr lang="zh-CN" altLang="en-US" dirty="0" smtClean="0">
                <a:solidFill>
                  <a:srgbClr val="300FF7"/>
                </a:solidFill>
              </a:rPr>
              <a:t>范围以内</a:t>
            </a:r>
            <a:endParaRPr lang="zh-CN" altLang="en-US" dirty="0">
              <a:solidFill>
                <a:srgbClr val="300F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Microscopic</a:t>
            </a:r>
            <a:r>
              <a:rPr lang="zh-CN" altLang="en-US" dirty="0" smtClean="0">
                <a:solidFill>
                  <a:srgbClr val="FF0000"/>
                </a:solidFill>
              </a:rPr>
              <a:t>方法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Monte Carlo</a:t>
            </a:r>
            <a:r>
              <a:rPr lang="zh-CN" altLang="en-US" dirty="0" smtClean="0">
                <a:solidFill>
                  <a:srgbClr val="FF0000"/>
                </a:solidFill>
              </a:rPr>
              <a:t>方法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7472-3484-42D4-8317-26C36FDBFFA4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2.4	LM</a:t>
            </a:r>
            <a:r>
              <a:rPr lang="zh-CN" altLang="en-US" dirty="0" smtClean="0">
                <a:latin typeface="Comic Sans MS" pitchFamily="66" charset="0"/>
              </a:rPr>
              <a:t>单元性能测试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5" name="图片 4" descr="oneLM_geometr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5274310" cy="218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578" y="3143248"/>
            <a:ext cx="4357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 smtClean="0">
                <a:solidFill>
                  <a:srgbClr val="300FF7"/>
                </a:solidFill>
              </a:rPr>
              <a:t>LM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的几种测试方法：插孔型、夹条型、弧丝型</a:t>
            </a:r>
            <a:endParaRPr lang="zh-CN" altLang="en-US" sz="1500" b="1" dirty="0">
              <a:solidFill>
                <a:srgbClr val="300FF7"/>
              </a:solidFill>
            </a:endParaRPr>
          </a:p>
        </p:txBody>
      </p:sp>
      <p:pic>
        <p:nvPicPr>
          <p:cNvPr id="7" name="图片 6" descr="narrow and w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929179" cy="22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6000768"/>
            <a:ext cx="49292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 smtClean="0">
                <a:solidFill>
                  <a:srgbClr val="300FF7"/>
                </a:solidFill>
              </a:rPr>
              <a:t>信号特征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：（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1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）不经过放大器可以直接看信号（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50</a:t>
            </a:r>
            <a:r>
              <a:rPr lang="el-GR" altLang="zh-CN" sz="1500" b="1" dirty="0" smtClean="0">
                <a:solidFill>
                  <a:srgbClr val="300FF7"/>
                </a:solidFill>
                <a:sym typeface="Wingdings" pitchFamily="2" charset="2"/>
              </a:rPr>
              <a:t>Ω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电阻匹配）；（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2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）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在</a:t>
            </a:r>
            <a:r>
              <a:rPr lang="en-US" altLang="zh-CN" sz="1500" b="1" dirty="0" err="1" smtClean="0">
                <a:solidFill>
                  <a:srgbClr val="300FF7"/>
                </a:solidFill>
              </a:rPr>
              <a:t>Ar</a:t>
            </a:r>
            <a:r>
              <a:rPr lang="en-US" altLang="zh-CN" sz="1500" b="1" dirty="0" smtClean="0">
                <a:solidFill>
                  <a:srgbClr val="300FF7"/>
                </a:solidFill>
              </a:rPr>
              <a:t>/CO2/CH4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（</a:t>
            </a:r>
            <a:r>
              <a:rPr lang="en-US" altLang="zh-CN" sz="1500" b="1" dirty="0" smtClean="0">
                <a:solidFill>
                  <a:srgbClr val="300FF7"/>
                </a:solidFill>
              </a:rPr>
              <a:t>89/10/1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）中为窄信号，在</a:t>
            </a:r>
            <a:r>
              <a:rPr lang="en-US" altLang="zh-CN" sz="1500" b="1" dirty="0" err="1" smtClean="0">
                <a:solidFill>
                  <a:srgbClr val="300FF7"/>
                </a:solidFill>
              </a:rPr>
              <a:t>Ar</a:t>
            </a:r>
            <a:r>
              <a:rPr lang="en-US" altLang="zh-CN" sz="1500" b="1" dirty="0" smtClean="0">
                <a:solidFill>
                  <a:srgbClr val="300FF7"/>
                </a:solidFill>
              </a:rPr>
              <a:t>/CF4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（</a:t>
            </a:r>
            <a:r>
              <a:rPr lang="en-US" altLang="zh-CN" sz="1500" b="1" dirty="0" smtClean="0">
                <a:solidFill>
                  <a:srgbClr val="300FF7"/>
                </a:solidFill>
              </a:rPr>
              <a:t>95/5</a:t>
            </a:r>
            <a:r>
              <a:rPr lang="zh-CN" altLang="en-US" sz="1500" b="1" dirty="0" smtClean="0">
                <a:solidFill>
                  <a:srgbClr val="300FF7"/>
                </a:solidFill>
              </a:rPr>
              <a:t>）中为宽信号，宽信号伴有极强发光。</a:t>
            </a:r>
            <a:endParaRPr lang="zh-CN" altLang="en-US" sz="1500" b="1" dirty="0">
              <a:solidFill>
                <a:srgbClr val="300FF7"/>
              </a:solidFill>
            </a:endParaRPr>
          </a:p>
        </p:txBody>
      </p:sp>
      <p:pic>
        <p:nvPicPr>
          <p:cNvPr id="9" name="图片 8" descr="light-emission.png"/>
          <p:cNvPicPr/>
          <p:nvPr/>
        </p:nvPicPr>
        <p:blipFill>
          <a:blip r:embed="rId4"/>
          <a:srcRect l="8726" t="8917" r="5902" b="6582"/>
          <a:stretch>
            <a:fillRect/>
          </a:stretch>
        </p:blipFill>
        <p:spPr>
          <a:xfrm>
            <a:off x="5429256" y="3643314"/>
            <a:ext cx="3500430" cy="2202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0694" y="6000768"/>
            <a:ext cx="335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增益估算为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2.27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*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10^5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；</a:t>
            </a:r>
            <a:endParaRPr lang="en-US" altLang="zh-CN" sz="1500" b="1" dirty="0" smtClean="0">
              <a:solidFill>
                <a:srgbClr val="300FF7"/>
              </a:solidFill>
              <a:sym typeface="Wingdings" pitchFamily="2" charset="2"/>
            </a:endParaRPr>
          </a:p>
          <a:p>
            <a:pPr algn="ctr"/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发光光电子数约</a:t>
            </a:r>
            <a:r>
              <a:rPr lang="en-US" altLang="zh-CN" sz="1500" b="1" dirty="0" smtClean="0">
                <a:solidFill>
                  <a:srgbClr val="300FF7"/>
                </a:solidFill>
                <a:sym typeface="Wingdings" pitchFamily="2" charset="2"/>
              </a:rPr>
              <a:t>600</a:t>
            </a:r>
            <a:r>
              <a:rPr lang="zh-CN" altLang="en-US" sz="1500" b="1" dirty="0" smtClean="0">
                <a:solidFill>
                  <a:srgbClr val="300FF7"/>
                </a:solidFill>
                <a:sym typeface="Wingdings" pitchFamily="2" charset="2"/>
              </a:rPr>
              <a:t>个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BFC3-5DA1-40CD-BE40-90D8114B01F8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2.5	LM</a:t>
            </a:r>
            <a:r>
              <a:rPr lang="zh-CN" altLang="en-US" dirty="0" smtClean="0">
                <a:latin typeface="Comic Sans MS" pitchFamily="66" charset="0"/>
              </a:rPr>
              <a:t>阵列制作与测试（</a:t>
            </a:r>
            <a:r>
              <a:rPr lang="en-US" altLang="zh-CN" dirty="0" smtClean="0">
                <a:latin typeface="Comic Sans MS" pitchFamily="66" charset="0"/>
              </a:rPr>
              <a:t>1</a:t>
            </a:r>
            <a:r>
              <a:rPr lang="zh-CN" altLang="en-US" dirty="0" smtClean="0">
                <a:latin typeface="Comic Sans MS" pitchFamily="66" charset="0"/>
              </a:rPr>
              <a:t>）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5" name="图片 4" descr="elec_analyse_setup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4059969" cy="2249439"/>
          </a:xfrm>
          <a:prstGeom prst="rect">
            <a:avLst/>
          </a:prstGeom>
        </p:spPr>
      </p:pic>
      <p:pic>
        <p:nvPicPr>
          <p:cNvPr id="6" name="图片 5" descr="elec-anaylse-all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6" y="1000108"/>
            <a:ext cx="3980171" cy="2091193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5" idx="3"/>
            <a:endCxn id="6" idx="1"/>
          </p:cNvCxnSpPr>
          <p:nvPr/>
        </p:nvCxnSpPr>
        <p:spPr>
          <a:xfrm flipV="1">
            <a:off x="4417127" y="2045705"/>
            <a:ext cx="297749" cy="7685"/>
          </a:xfrm>
          <a:prstGeom prst="straightConnector1">
            <a:avLst/>
          </a:prstGeom>
          <a:ln>
            <a:solidFill>
              <a:srgbClr val="300FF7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224" y="3214686"/>
            <a:ext cx="7786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FF0000"/>
                </a:solidFill>
              </a:rPr>
              <a:t>电化学方法制作形状一致的钨针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pic>
        <p:nvPicPr>
          <p:cNvPr id="10" name="图片 9" descr="11-0922-25针阵列-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71876"/>
            <a:ext cx="3360000" cy="2520000"/>
          </a:xfrm>
          <a:prstGeom prst="rect">
            <a:avLst/>
          </a:prstGeom>
        </p:spPr>
      </p:pic>
      <p:pic>
        <p:nvPicPr>
          <p:cNvPr id="11" name="图片 10" descr="11-0922-25针阵列-2-0.1mm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71876"/>
            <a:ext cx="3360000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6215082"/>
            <a:ext cx="7786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FF0000"/>
                </a:solidFill>
              </a:rPr>
              <a:t>制作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*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的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LM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阵列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D96-4ED8-4B92-828F-B65BADDA5CAB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2.5	LM</a:t>
            </a:r>
            <a:r>
              <a:rPr lang="zh-CN" altLang="en-US" dirty="0" smtClean="0">
                <a:latin typeface="Comic Sans MS" pitchFamily="66" charset="0"/>
              </a:rPr>
              <a:t>阵列制作与测试（</a:t>
            </a:r>
            <a:r>
              <a:rPr lang="en-US" altLang="zh-CN" dirty="0" smtClean="0">
                <a:latin typeface="Comic Sans MS" pitchFamily="66" charset="0"/>
              </a:rPr>
              <a:t>2</a:t>
            </a:r>
            <a:r>
              <a:rPr lang="zh-CN" altLang="en-US" dirty="0" smtClean="0">
                <a:latin typeface="Comic Sans MS" pitchFamily="66" charset="0"/>
              </a:rPr>
              <a:t>）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7" name="Picture 1" descr="Y:\2011-09-22-LM-25array\gas_Ar_CF4_95_5\stability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571500"/>
            <a:ext cx="4000528" cy="2933720"/>
          </a:xfrm>
          <a:prstGeom prst="rect">
            <a:avLst/>
          </a:prstGeom>
          <a:noFill/>
        </p:spPr>
      </p:pic>
      <p:pic>
        <p:nvPicPr>
          <p:cNvPr id="8" name="Picture 2" descr="Y:\2011-09-22-LM-25array\gas_Ar_CF4_95_5\2011-09-28-new\uni\uniformity-3D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05189" y="642918"/>
            <a:ext cx="3592430" cy="2520000"/>
          </a:xfrm>
          <a:prstGeom prst="rect">
            <a:avLst/>
          </a:prstGeom>
          <a:noFill/>
        </p:spPr>
      </p:pic>
      <p:pic>
        <p:nvPicPr>
          <p:cNvPr id="9" name="Picture 3" descr="E:\博士期间工作总结\图片文件\25LM-Coun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857652" cy="2829222"/>
          </a:xfrm>
          <a:prstGeom prst="rect">
            <a:avLst/>
          </a:prstGeom>
          <a:noFill/>
        </p:spPr>
      </p:pic>
      <p:pic>
        <p:nvPicPr>
          <p:cNvPr id="10" name="Picture 4" descr="Y:\2011-09-22-LM-25array\gas_Ar_CF4_95_5\2011-09-28-new\wave-300-660-5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360000" cy="252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3357562"/>
            <a:ext cx="22860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FF"/>
                </a:solidFill>
              </a:rPr>
              <a:t>时间稳定性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286124"/>
            <a:ext cx="23574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FF"/>
                </a:solidFill>
              </a:rPr>
              <a:t>位置均匀性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6488668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FF"/>
                </a:solidFill>
              </a:rPr>
              <a:t>计数率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6357958"/>
            <a:ext cx="2571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FF"/>
                </a:solidFill>
              </a:rPr>
              <a:t>多次级联的信号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7EB1-1B2C-440E-A63A-94441338E399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2.6	LM</a:t>
            </a:r>
            <a:r>
              <a:rPr lang="zh-CN" altLang="en-US" dirty="0" smtClean="0">
                <a:latin typeface="Comic Sans MS" pitchFamily="66" charset="0"/>
              </a:rPr>
              <a:t>探测器小结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1</a:t>
            </a:r>
            <a:r>
              <a:rPr lang="zh-CN" altLang="en-US" b="1" dirty="0" smtClean="0">
                <a:solidFill>
                  <a:srgbClr val="300FF7"/>
                </a:solidFill>
              </a:rPr>
              <a:t>）</a:t>
            </a:r>
            <a:r>
              <a:rPr lang="en-US" altLang="zh-CN" b="1" dirty="0" smtClean="0">
                <a:solidFill>
                  <a:srgbClr val="300FF7"/>
                </a:solidFill>
              </a:rPr>
              <a:t>LM</a:t>
            </a:r>
            <a:r>
              <a:rPr lang="zh-CN" altLang="en-US" b="1" dirty="0" smtClean="0">
                <a:solidFill>
                  <a:srgbClr val="300FF7"/>
                </a:solidFill>
              </a:rPr>
              <a:t>是</a:t>
            </a:r>
            <a:r>
              <a:rPr lang="en-US" altLang="zh-CN" b="1" dirty="0" smtClean="0">
                <a:solidFill>
                  <a:srgbClr val="300FF7"/>
                </a:solidFill>
              </a:rPr>
              <a:t>MPGD</a:t>
            </a:r>
            <a:r>
              <a:rPr lang="zh-CN" altLang="en-US" b="1" dirty="0" smtClean="0">
                <a:solidFill>
                  <a:srgbClr val="300FF7"/>
                </a:solidFill>
              </a:rPr>
              <a:t>中非常有特点的一种，其增益高是首要的，此种探测器如果能够研究成功，将会突破电子学放大器的瓶颈，将会具有非常大的应用前景；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2</a:t>
            </a:r>
            <a:r>
              <a:rPr lang="zh-CN" altLang="en-US" b="1" dirty="0" smtClean="0">
                <a:solidFill>
                  <a:srgbClr val="300FF7"/>
                </a:solidFill>
              </a:rPr>
              <a:t>）目前的研究是初步的，</a:t>
            </a:r>
            <a:r>
              <a:rPr lang="en-US" altLang="zh-CN" b="1" dirty="0" smtClean="0">
                <a:solidFill>
                  <a:srgbClr val="300FF7"/>
                </a:solidFill>
              </a:rPr>
              <a:t>LM</a:t>
            </a:r>
            <a:r>
              <a:rPr lang="zh-CN" altLang="en-US" b="1" dirty="0" smtClean="0">
                <a:solidFill>
                  <a:srgbClr val="300FF7"/>
                </a:solidFill>
              </a:rPr>
              <a:t>阵列的性能还不能令人满意，但是有些特殊的应用（如</a:t>
            </a:r>
            <a:r>
              <a:rPr lang="en-US" altLang="zh-CN" b="1" dirty="0" err="1" smtClean="0">
                <a:solidFill>
                  <a:srgbClr val="300FF7"/>
                </a:solidFill>
              </a:rPr>
              <a:t>Lar</a:t>
            </a:r>
            <a:r>
              <a:rPr lang="en-US" altLang="zh-CN" b="1" dirty="0" smtClean="0">
                <a:solidFill>
                  <a:srgbClr val="300FF7"/>
                </a:solidFill>
              </a:rPr>
              <a:t>/</a:t>
            </a:r>
            <a:r>
              <a:rPr lang="en-US" altLang="zh-CN" b="1" dirty="0" err="1" smtClean="0">
                <a:solidFill>
                  <a:srgbClr val="300FF7"/>
                </a:solidFill>
              </a:rPr>
              <a:t>Lxe</a:t>
            </a:r>
            <a:r>
              <a:rPr lang="zh-CN" altLang="en-US" b="1" dirty="0" smtClean="0">
                <a:solidFill>
                  <a:srgbClr val="300FF7"/>
                </a:solidFill>
              </a:rPr>
              <a:t>中测量电子漂移）可以使用少量的</a:t>
            </a:r>
            <a:r>
              <a:rPr lang="en-US" altLang="zh-CN" b="1" dirty="0" smtClean="0">
                <a:solidFill>
                  <a:srgbClr val="300FF7"/>
                </a:solidFill>
              </a:rPr>
              <a:t>LM</a:t>
            </a:r>
            <a:r>
              <a:rPr lang="zh-CN" altLang="en-US" b="1" dirty="0" smtClean="0">
                <a:solidFill>
                  <a:srgbClr val="300FF7"/>
                </a:solidFill>
              </a:rPr>
              <a:t>单元完成，因而也是有意义的；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3</a:t>
            </a:r>
            <a:r>
              <a:rPr lang="zh-CN" altLang="en-US" b="1" dirty="0" smtClean="0">
                <a:solidFill>
                  <a:srgbClr val="300FF7"/>
                </a:solidFill>
              </a:rPr>
              <a:t>）</a:t>
            </a:r>
            <a:r>
              <a:rPr lang="en-US" altLang="zh-CN" b="1" dirty="0" smtClean="0">
                <a:solidFill>
                  <a:srgbClr val="300FF7"/>
                </a:solidFill>
              </a:rPr>
              <a:t>LM</a:t>
            </a:r>
            <a:r>
              <a:rPr lang="zh-CN" altLang="en-US" b="1" dirty="0" smtClean="0">
                <a:solidFill>
                  <a:srgbClr val="300FF7"/>
                </a:solidFill>
              </a:rPr>
              <a:t>探测器还需要进一步研究，但一些变化的微结构、高增益的探测器方案也会加以考虑并进行研究。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C78A-4525-4322-B9CB-B1FF215D1245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57488" y="2643182"/>
            <a:ext cx="276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	HANKS!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Comic Sans MS" pitchFamily="66" charset="0"/>
              </a:rPr>
              <a:t>报告内容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Mini-rim</a:t>
            </a:r>
            <a:r>
              <a:rPr lang="zh-CN" altLang="en-US" dirty="0" smtClean="0">
                <a:latin typeface="Comic Sans MS" pitchFamily="66" charset="0"/>
              </a:rPr>
              <a:t>型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r>
              <a:rPr lang="zh-CN" altLang="en-US" dirty="0" smtClean="0">
                <a:latin typeface="Comic Sans MS" pitchFamily="66" charset="0"/>
              </a:rPr>
              <a:t>探测器的应用</a:t>
            </a:r>
            <a:endParaRPr lang="en-US" altLang="zh-CN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omic Sans MS" pitchFamily="66" charset="0"/>
              </a:rPr>
              <a:t>10</a:t>
            </a:r>
            <a:r>
              <a:rPr lang="zh-CN" altLang="en-US" sz="2000" dirty="0" smtClean="0">
                <a:latin typeface="Comic Sans MS" pitchFamily="66" charset="0"/>
              </a:rPr>
              <a:t>*</a:t>
            </a:r>
            <a:r>
              <a:rPr lang="en-US" altLang="zh-CN" sz="2000" dirty="0" smtClean="0">
                <a:latin typeface="Comic Sans MS" pitchFamily="66" charset="0"/>
              </a:rPr>
              <a:t>10cm</a:t>
            </a:r>
            <a:r>
              <a:rPr lang="en-US" altLang="zh-CN" sz="2000" baseline="30000" dirty="0" smtClean="0">
                <a:latin typeface="Comic Sans MS" pitchFamily="66" charset="0"/>
              </a:rPr>
              <a:t>2</a:t>
            </a:r>
            <a:r>
              <a:rPr lang="zh-CN" altLang="en-US" sz="2000" dirty="0" smtClean="0">
                <a:latin typeface="Comic Sans MS" pitchFamily="66" charset="0"/>
              </a:rPr>
              <a:t>、</a:t>
            </a:r>
            <a:r>
              <a:rPr lang="en-US" altLang="zh-CN" sz="2000" dirty="0" smtClean="0">
                <a:latin typeface="Comic Sans MS" pitchFamily="66" charset="0"/>
              </a:rPr>
              <a:t>20</a:t>
            </a:r>
            <a:r>
              <a:rPr lang="zh-CN" altLang="en-US" sz="2000" dirty="0" smtClean="0">
                <a:latin typeface="Comic Sans MS" pitchFamily="66" charset="0"/>
              </a:rPr>
              <a:t>*</a:t>
            </a:r>
            <a:r>
              <a:rPr lang="en-US" altLang="zh-CN" sz="2000" dirty="0" smtClean="0">
                <a:latin typeface="Comic Sans MS" pitchFamily="66" charset="0"/>
              </a:rPr>
              <a:t>20cm</a:t>
            </a:r>
            <a:r>
              <a:rPr lang="en-US" altLang="zh-CN" sz="2000" baseline="30000" dirty="0" smtClean="0">
                <a:latin typeface="Comic Sans MS" pitchFamily="66" charset="0"/>
              </a:rPr>
              <a:t>2</a:t>
            </a:r>
            <a:r>
              <a:rPr lang="zh-CN" altLang="en-US" sz="2000" dirty="0" smtClean="0">
                <a:latin typeface="Comic Sans MS" pitchFamily="66" charset="0"/>
              </a:rPr>
              <a:t>的实验结果</a:t>
            </a:r>
            <a:endParaRPr lang="en-US" altLang="zh-CN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Comic Sans MS" pitchFamily="66" charset="0"/>
              </a:rPr>
              <a:t>分压电路板应用于双层</a:t>
            </a:r>
            <a:r>
              <a:rPr lang="en-US" altLang="zh-CN" sz="2000" dirty="0" smtClean="0">
                <a:latin typeface="Comic Sans MS" pitchFamily="66" charset="0"/>
              </a:rPr>
              <a:t>THGEM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omic Sans MS" pitchFamily="66" charset="0"/>
              </a:rPr>
              <a:t>THGEM</a:t>
            </a:r>
            <a:r>
              <a:rPr lang="zh-CN" altLang="en-US" sz="2000" dirty="0" smtClean="0">
                <a:latin typeface="Comic Sans MS" pitchFamily="66" charset="0"/>
              </a:rPr>
              <a:t>应用于测量</a:t>
            </a:r>
            <a:r>
              <a:rPr lang="en-US" altLang="zh-CN" sz="2000" dirty="0" smtClean="0">
                <a:latin typeface="Comic Sans MS" pitchFamily="66" charset="0"/>
              </a:rPr>
              <a:t>alpha</a:t>
            </a:r>
            <a:r>
              <a:rPr lang="zh-CN" altLang="en-US" sz="2000" dirty="0" smtClean="0">
                <a:latin typeface="Comic Sans MS" pitchFamily="66" charset="0"/>
              </a:rPr>
              <a:t>粒子</a:t>
            </a:r>
            <a:endParaRPr lang="en-US" altLang="zh-CN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Comic Sans MS" pitchFamily="66" charset="0"/>
              </a:rPr>
              <a:t>符合</a:t>
            </a:r>
            <a:r>
              <a:rPr lang="en-US" altLang="zh-CN" sz="2000" dirty="0" err="1" smtClean="0">
                <a:latin typeface="Comic Sans MS" pitchFamily="66" charset="0"/>
              </a:rPr>
              <a:t>LXe</a:t>
            </a:r>
            <a:r>
              <a:rPr lang="zh-CN" altLang="en-US" sz="2000" dirty="0" smtClean="0">
                <a:latin typeface="Comic Sans MS" pitchFamily="66" charset="0"/>
              </a:rPr>
              <a:t>应用要求的圆形</a:t>
            </a:r>
            <a:r>
              <a:rPr lang="en-US" altLang="zh-CN" sz="2000" dirty="0" smtClean="0">
                <a:latin typeface="Comic Sans MS" pitchFamily="66" charset="0"/>
              </a:rPr>
              <a:t>THGEM</a:t>
            </a:r>
            <a:r>
              <a:rPr lang="zh-CN" altLang="en-US" sz="2000" dirty="0" smtClean="0">
                <a:latin typeface="Comic Sans MS" pitchFamily="66" charset="0"/>
              </a:rPr>
              <a:t>探测器</a:t>
            </a:r>
            <a:endParaRPr lang="en-US" altLang="zh-CN" sz="2000" dirty="0" smtClean="0">
              <a:latin typeface="Comic Sans MS" pitchFamily="66" charset="0"/>
            </a:endParaRPr>
          </a:p>
          <a:p>
            <a:r>
              <a:rPr lang="zh-CN" altLang="en-US" dirty="0" smtClean="0">
                <a:latin typeface="Comic Sans MS" pitchFamily="66" charset="0"/>
              </a:rPr>
              <a:t>微针（</a:t>
            </a:r>
            <a:r>
              <a:rPr lang="en-US" altLang="zh-CN" dirty="0" smtClean="0">
                <a:latin typeface="Comic Sans MS" pitchFamily="66" charset="0"/>
              </a:rPr>
              <a:t>LM</a:t>
            </a:r>
            <a:r>
              <a:rPr lang="zh-CN" altLang="en-US" dirty="0" smtClean="0">
                <a:latin typeface="Comic Sans MS" pitchFamily="66" charset="0"/>
              </a:rPr>
              <a:t>）探测器的研究</a:t>
            </a:r>
            <a:endParaRPr lang="en-US" altLang="zh-CN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omic Sans MS" pitchFamily="66" charset="0"/>
              </a:rPr>
              <a:t>LM</a:t>
            </a:r>
            <a:r>
              <a:rPr lang="zh-CN" altLang="en-US" sz="2000" dirty="0" smtClean="0">
                <a:latin typeface="Comic Sans MS" pitchFamily="66" charset="0"/>
              </a:rPr>
              <a:t>的结构及原理</a:t>
            </a:r>
            <a:endParaRPr lang="en-US" altLang="zh-CN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omic Sans MS" pitchFamily="66" charset="0"/>
              </a:rPr>
              <a:t>LM</a:t>
            </a:r>
            <a:r>
              <a:rPr lang="zh-CN" altLang="en-US" sz="2000" dirty="0" smtClean="0">
                <a:latin typeface="Comic Sans MS" pitchFamily="66" charset="0"/>
              </a:rPr>
              <a:t>电场分布与电子漂移</a:t>
            </a:r>
            <a:endParaRPr lang="en-US" altLang="zh-CN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omic Sans MS" pitchFamily="66" charset="0"/>
              </a:rPr>
              <a:t>LM</a:t>
            </a:r>
            <a:r>
              <a:rPr lang="zh-CN" altLang="en-US" sz="2000" dirty="0" smtClean="0">
                <a:latin typeface="Comic Sans MS" pitchFamily="66" charset="0"/>
              </a:rPr>
              <a:t>单元性能测试</a:t>
            </a:r>
            <a:endParaRPr lang="en-US" altLang="zh-CN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Comic Sans MS" pitchFamily="66" charset="0"/>
              </a:rPr>
              <a:t>小型</a:t>
            </a:r>
            <a:r>
              <a:rPr lang="en-US" altLang="zh-CN" sz="2000" dirty="0" smtClean="0">
                <a:latin typeface="Comic Sans MS" pitchFamily="66" charset="0"/>
              </a:rPr>
              <a:t>LM</a:t>
            </a:r>
            <a:r>
              <a:rPr lang="zh-CN" altLang="en-US" sz="2000" dirty="0" smtClean="0">
                <a:latin typeface="Comic Sans MS" pitchFamily="66" charset="0"/>
              </a:rPr>
              <a:t>阵列的测试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CD75-E64C-4143-874B-9DFCCB5FEBBA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1.1	mini-rim</a:t>
            </a:r>
            <a:r>
              <a:rPr lang="zh-CN" altLang="en-US" dirty="0" smtClean="0">
                <a:latin typeface="Comic Sans MS" pitchFamily="66" charset="0"/>
              </a:rPr>
              <a:t>型</a:t>
            </a:r>
            <a:r>
              <a:rPr lang="en-US" altLang="zh-CN" dirty="0" smtClean="0">
                <a:latin typeface="Comic Sans MS" pitchFamily="66" charset="0"/>
              </a:rPr>
              <a:t>THGEM </a:t>
            </a:r>
            <a:r>
              <a:rPr lang="en-US" altLang="zh-CN" dirty="0" err="1" smtClean="0">
                <a:latin typeface="Comic Sans MS" pitchFamily="66" charset="0"/>
              </a:rPr>
              <a:t>vs</a:t>
            </a:r>
            <a:r>
              <a:rPr lang="en-US" altLang="zh-CN" dirty="0" smtClean="0">
                <a:latin typeface="Comic Sans MS" pitchFamily="66" charset="0"/>
              </a:rPr>
              <a:t> </a:t>
            </a:r>
            <a:r>
              <a:rPr lang="zh-CN" altLang="en-US" dirty="0" smtClean="0">
                <a:latin typeface="Comic Sans MS" pitchFamily="66" charset="0"/>
              </a:rPr>
              <a:t>传统型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2576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48291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传统型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THGEM</a:t>
            </a:r>
            <a:endParaRPr lang="zh-CN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29058" y="1643050"/>
            <a:ext cx="285752" cy="1588"/>
          </a:xfrm>
          <a:prstGeom prst="straightConnector1">
            <a:avLst/>
          </a:prstGeom>
          <a:ln w="31750">
            <a:solidFill>
              <a:srgbClr val="300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10800000">
            <a:off x="4429124" y="1643050"/>
            <a:ext cx="285752" cy="1588"/>
          </a:xfrm>
          <a:prstGeom prst="straightConnector1">
            <a:avLst/>
          </a:prstGeom>
          <a:ln w="31750">
            <a:solidFill>
              <a:srgbClr val="300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4810" y="12144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300FF7"/>
                </a:solidFill>
              </a:rPr>
              <a:t>rim~100</a:t>
            </a:r>
            <a:r>
              <a:rPr lang="el-GR" altLang="zh-CN" sz="2000" b="1" dirty="0" smtClean="0">
                <a:solidFill>
                  <a:srgbClr val="300FF7"/>
                </a:solidFill>
              </a:rPr>
              <a:t>μ</a:t>
            </a:r>
            <a:r>
              <a:rPr lang="en-US" altLang="zh-CN" sz="2000" b="1" dirty="0" smtClean="0">
                <a:solidFill>
                  <a:srgbClr val="300FF7"/>
                </a:solidFill>
              </a:rPr>
              <a:t>m</a:t>
            </a:r>
            <a:endParaRPr lang="zh-CN" altLang="en-US" sz="2000" b="1" dirty="0">
              <a:solidFill>
                <a:srgbClr val="300FF7"/>
              </a:solidFill>
            </a:endParaRPr>
          </a:p>
        </p:txBody>
      </p:sp>
      <p:pic>
        <p:nvPicPr>
          <p:cNvPr id="11" name="Picture 25" descr="G:\哈尔滨会议\DSCF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29000"/>
            <a:ext cx="31442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 rot="5400000">
            <a:off x="5786446" y="5715016"/>
            <a:ext cx="571504" cy="1588"/>
          </a:xfrm>
          <a:prstGeom prst="line">
            <a:avLst/>
          </a:prstGeom>
          <a:ln w="25400">
            <a:solidFill>
              <a:srgbClr val="30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7930380" y="5714222"/>
            <a:ext cx="571504" cy="1588"/>
          </a:xfrm>
          <a:prstGeom prst="line">
            <a:avLst/>
          </a:prstGeom>
          <a:ln w="25400">
            <a:solidFill>
              <a:srgbClr val="30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0826" y="57150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00FF7"/>
                </a:solidFill>
              </a:rPr>
              <a:t>20cm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7643834" y="5929330"/>
            <a:ext cx="571504" cy="1588"/>
          </a:xfrm>
          <a:prstGeom prst="straightConnector1">
            <a:avLst/>
          </a:prstGeom>
          <a:ln w="31750">
            <a:solidFill>
              <a:srgbClr val="300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>
            <a:off x="6143636" y="5929330"/>
            <a:ext cx="857256" cy="1588"/>
          </a:xfrm>
          <a:prstGeom prst="straightConnector1">
            <a:avLst/>
          </a:prstGeom>
          <a:ln w="31750">
            <a:solidFill>
              <a:srgbClr val="300F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2910" y="357187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Mini-rim</a:t>
            </a:r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型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THGEM</a:t>
            </a:r>
            <a:endParaRPr lang="zh-CN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AA60-0701-40B2-9D7F-FF94B84A9E9C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20cmTHGEM\experimental results\pic_color\gain of 20cm thge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14345"/>
            <a:ext cx="4929222" cy="33007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1.2	10cm*10cm</a:t>
            </a:r>
            <a:r>
              <a:rPr lang="zh-CN" altLang="en-US" dirty="0" smtClean="0">
                <a:latin typeface="Comic Sans MS" pitchFamily="66" charset="0"/>
              </a:rPr>
              <a:t>、</a:t>
            </a:r>
            <a:r>
              <a:rPr lang="en-US" altLang="zh-CN" dirty="0" smtClean="0">
                <a:latin typeface="Comic Sans MS" pitchFamily="66" charset="0"/>
              </a:rPr>
              <a:t>20cm</a:t>
            </a:r>
            <a:r>
              <a:rPr lang="zh-CN" altLang="en-US" dirty="0" smtClean="0">
                <a:latin typeface="Comic Sans MS" pitchFamily="66" charset="0"/>
              </a:rPr>
              <a:t>*</a:t>
            </a:r>
            <a:r>
              <a:rPr lang="en-US" altLang="zh-CN" dirty="0" smtClean="0">
                <a:latin typeface="Comic Sans MS" pitchFamily="66" charset="0"/>
              </a:rPr>
              <a:t>20cmTHGEM</a:t>
            </a:r>
            <a:r>
              <a:rPr lang="zh-CN" altLang="en-US" dirty="0" smtClean="0">
                <a:latin typeface="Comic Sans MS" pitchFamily="66" charset="0"/>
              </a:rPr>
              <a:t>实验结果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5" name="Picture 4" descr="E:\20cmTHGEM\experimental results\pic_color\gain-vs-THGEM-dimensio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95944"/>
            <a:ext cx="4857784" cy="3190412"/>
          </a:xfrm>
          <a:prstGeom prst="rect">
            <a:avLst/>
          </a:prstGeom>
          <a:noFill/>
        </p:spPr>
      </p:pic>
      <p:pic>
        <p:nvPicPr>
          <p:cNvPr id="6" name="Picture 5" descr="E:\20cmTHGEM\experimental results\pic_color\20cm-uni-col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36893"/>
            <a:ext cx="4429124" cy="3106783"/>
          </a:xfrm>
          <a:prstGeom prst="rect">
            <a:avLst/>
          </a:prstGeom>
          <a:noFill/>
        </p:spPr>
      </p:pic>
      <p:pic>
        <p:nvPicPr>
          <p:cNvPr id="7" name="Picture 3" descr="E:\20cmTHGEM\experimental results\pic_color\stability-vs-dimension-new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28011"/>
            <a:ext cx="4071966" cy="28009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2786058"/>
            <a:ext cx="24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20cmTHGEM </a:t>
            </a:r>
            <a:r>
              <a:rPr lang="zh-CN" altLang="en-US" b="1" dirty="0" smtClean="0">
                <a:solidFill>
                  <a:srgbClr val="FF0000"/>
                </a:solidFill>
              </a:rPr>
              <a:t>增益 </a:t>
            </a:r>
            <a:r>
              <a:rPr lang="en-US" altLang="zh-CN" b="1" dirty="0" smtClean="0">
                <a:solidFill>
                  <a:srgbClr val="FF0000"/>
                </a:solidFill>
              </a:rPr>
              <a:t>&gt;10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4</a:t>
            </a:r>
            <a:endParaRPr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2571744"/>
            <a:ext cx="170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稳定性</a:t>
            </a:r>
            <a:endParaRPr lang="zh-CN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2972" y="5780918"/>
            <a:ext cx="195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20cm</a:t>
            </a:r>
            <a:r>
              <a:rPr lang="zh-CN" altLang="en-US" b="1" dirty="0" smtClean="0">
                <a:solidFill>
                  <a:srgbClr val="FF0000"/>
                </a:solidFill>
              </a:rPr>
              <a:t>均匀性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1510" y="4066406"/>
            <a:ext cx="166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单层增益对比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Ar</a:t>
            </a:r>
            <a:r>
              <a:rPr lang="en-US" altLang="zh-CN" b="1" dirty="0" smtClean="0">
                <a:solidFill>
                  <a:srgbClr val="FF0000"/>
                </a:solidFill>
              </a:rPr>
              <a:t>/ISO(95/5)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072198" y="4786322"/>
            <a:ext cx="828031" cy="997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6512" y="4709348"/>
            <a:ext cx="127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DDF-9C67-48C1-9F0A-CAFA883E504F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1.3	</a:t>
            </a:r>
            <a:r>
              <a:rPr lang="zh-CN" altLang="en-US" dirty="0" smtClean="0">
                <a:latin typeface="Comic Sans MS" pitchFamily="66" charset="0"/>
              </a:rPr>
              <a:t>分压电路板应用于双层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21495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高压分配电路</a:t>
            </a:r>
            <a:endParaRPr lang="en-US" altLang="zh-CN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50070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计数率曲线</a:t>
            </a:r>
            <a:endParaRPr lang="en-US" altLang="zh-CN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10cm*10cm</a:t>
            </a:r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的</a:t>
            </a:r>
            <a:endParaRPr lang="en-US" altLang="zh-CN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500um</a:t>
            </a:r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厚的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THGEM</a:t>
            </a:r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497313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300FF7"/>
                </a:solidFill>
              </a:rPr>
              <a:t>分压比：根据</a:t>
            </a:r>
            <a:r>
              <a:rPr lang="en-US" altLang="zh-CN" b="1" dirty="0" smtClean="0">
                <a:solidFill>
                  <a:srgbClr val="300FF7"/>
                </a:solidFill>
              </a:rPr>
              <a:t>THGEM</a:t>
            </a:r>
            <a:r>
              <a:rPr lang="zh-CN" altLang="en-US" b="1" dirty="0" smtClean="0">
                <a:solidFill>
                  <a:srgbClr val="300FF7"/>
                </a:solidFill>
              </a:rPr>
              <a:t>厚度变化而变化，薄的</a:t>
            </a:r>
            <a:r>
              <a:rPr lang="en-US" altLang="zh-CN" b="1" dirty="0" smtClean="0">
                <a:solidFill>
                  <a:srgbClr val="300FF7"/>
                </a:solidFill>
              </a:rPr>
              <a:t>THGEM</a:t>
            </a:r>
            <a:r>
              <a:rPr lang="zh-CN" altLang="en-US" b="1" dirty="0" smtClean="0">
                <a:solidFill>
                  <a:srgbClr val="300FF7"/>
                </a:solidFill>
              </a:rPr>
              <a:t>需要的总电压小一些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28596" y="6286520"/>
            <a:ext cx="2133600" cy="365125"/>
          </a:xfrm>
        </p:spPr>
        <p:txBody>
          <a:bodyPr/>
          <a:lstStyle/>
          <a:p>
            <a:fld id="{2EEF9874-B0CE-461C-8282-A3F39A8C9281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mini-rim THGEM &amp; LM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78579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由于双层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需要至少</a:t>
            </a:r>
            <a:r>
              <a:rPr lang="en-US" altLang="zh-CN" dirty="0" smtClean="0"/>
              <a:t>5</a:t>
            </a:r>
            <a:r>
              <a:rPr lang="zh-CN" altLang="en-US" dirty="0" smtClean="0"/>
              <a:t>路高压，所以在应用时往往需要多路的高压支持，为了减少硬件成本，开发了一个分压电路，只需要一路高压就可以完成对整个探测器的高压需求。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  <p:pic>
        <p:nvPicPr>
          <p:cNvPr id="1026" name="Picture 2" descr="C:\Users\zhangaw\Desktop\2012-01-04 12345\12345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3857652" cy="3214710"/>
          </a:xfrm>
          <a:prstGeom prst="rect">
            <a:avLst/>
          </a:prstGeom>
          <a:noFill/>
        </p:spPr>
      </p:pic>
      <p:pic>
        <p:nvPicPr>
          <p:cNvPr id="5" name="图片 4" descr="分压图_光影_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1785950" cy="164307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43504" y="1857364"/>
            <a:ext cx="3929090" cy="3643338"/>
            <a:chOff x="4357686" y="2071678"/>
            <a:chExt cx="3929090" cy="3643338"/>
          </a:xfrm>
        </p:grpSpPr>
        <p:pic>
          <p:nvPicPr>
            <p:cNvPr id="7" name="图片 6" descr="CountingRate.png"/>
            <p:cNvPicPr/>
            <p:nvPr/>
          </p:nvPicPr>
          <p:blipFill>
            <a:blip r:embed="rId4"/>
            <a:srcRect l="8577" t="8632" r="10366" b="6257"/>
            <a:stretch>
              <a:fillRect/>
            </a:stretch>
          </p:blipFill>
          <p:spPr>
            <a:xfrm>
              <a:off x="4357686" y="2071678"/>
              <a:ext cx="3929090" cy="36433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00892" y="35718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300FF7"/>
                  </a:solidFill>
                </a:rPr>
                <a:t>开始打火</a:t>
              </a:r>
              <a:endParaRPr lang="zh-CN" altLang="en-US" b="1" dirty="0">
                <a:solidFill>
                  <a:srgbClr val="300FF7"/>
                </a:solidFill>
              </a:endParaRPr>
            </a:p>
          </p:txBody>
        </p:sp>
        <p:cxnSp>
          <p:nvCxnSpPr>
            <p:cNvPr id="16" name="直接箭头连接符 15"/>
            <p:cNvCxnSpPr>
              <a:stCxn id="14" idx="0"/>
            </p:cNvCxnSpPr>
            <p:nvPr/>
          </p:nvCxnSpPr>
          <p:spPr>
            <a:xfrm rot="5400000" flipH="1" flipV="1">
              <a:off x="7456486" y="2955900"/>
              <a:ext cx="714380" cy="517572"/>
            </a:xfrm>
            <a:prstGeom prst="straightConnector1">
              <a:avLst/>
            </a:prstGeom>
            <a:ln w="38100">
              <a:solidFill>
                <a:srgbClr val="300FF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1.4	THGEM</a:t>
            </a:r>
            <a:r>
              <a:rPr lang="zh-CN" altLang="en-US" dirty="0" smtClean="0">
                <a:latin typeface="Comic Sans MS" pitchFamily="66" charset="0"/>
              </a:rPr>
              <a:t>测量</a:t>
            </a:r>
            <a:r>
              <a:rPr lang="el-GR" altLang="zh-CN" dirty="0" smtClean="0">
                <a:latin typeface="Calibri"/>
                <a:cs typeface="Calibri"/>
              </a:rPr>
              <a:t>α</a:t>
            </a:r>
            <a:r>
              <a:rPr lang="zh-CN" altLang="en-US" dirty="0" smtClean="0">
                <a:latin typeface="Calibri"/>
                <a:cs typeface="Calibri"/>
              </a:rPr>
              <a:t>、</a:t>
            </a:r>
            <a:r>
              <a:rPr lang="el-GR" altLang="zh-CN" dirty="0" smtClean="0">
                <a:latin typeface="Calibri"/>
                <a:cs typeface="Calibri"/>
              </a:rPr>
              <a:t>β</a:t>
            </a:r>
            <a:r>
              <a:rPr lang="zh-CN" altLang="en-US" dirty="0" smtClean="0">
                <a:latin typeface="Calibri"/>
                <a:cs typeface="Calibri"/>
              </a:rPr>
              <a:t>闭气式探测器研究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6" name="Picture 4" descr="E:\上海交大合作\2011-11-14\500-wave-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840000" cy="28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57200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测试到了</a:t>
            </a:r>
            <a:r>
              <a:rPr lang="en-US" altLang="zh-CN" b="1" dirty="0" smtClean="0">
                <a:solidFill>
                  <a:srgbClr val="FF0000"/>
                </a:solidFill>
              </a:rPr>
              <a:t>alpha</a:t>
            </a:r>
            <a:r>
              <a:rPr lang="zh-CN" altLang="en-US" b="1" dirty="0" smtClean="0">
                <a:solidFill>
                  <a:srgbClr val="FF0000"/>
                </a:solidFill>
              </a:rPr>
              <a:t>粒子的信号；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入射窗需要很薄（</a:t>
            </a:r>
            <a:r>
              <a:rPr lang="en-US" altLang="zh-CN" b="1" dirty="0" smtClean="0">
                <a:solidFill>
                  <a:srgbClr val="FF0000"/>
                </a:solidFill>
              </a:rPr>
              <a:t>10um</a:t>
            </a:r>
            <a:r>
              <a:rPr lang="zh-CN" altLang="en-US" b="1" dirty="0" smtClean="0">
                <a:solidFill>
                  <a:srgbClr val="FF0000"/>
                </a:solidFill>
              </a:rPr>
              <a:t>厚</a:t>
            </a:r>
            <a:r>
              <a:rPr lang="en-US" altLang="zh-CN" b="1" dirty="0" err="1" smtClean="0">
                <a:solidFill>
                  <a:srgbClr val="FF0000"/>
                </a:solidFill>
              </a:rPr>
              <a:t>mylar</a:t>
            </a:r>
            <a:r>
              <a:rPr lang="zh-CN" altLang="en-US" b="1" dirty="0" smtClean="0">
                <a:solidFill>
                  <a:srgbClr val="FF0000"/>
                </a:solidFill>
              </a:rPr>
              <a:t>膜）！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400E-76ED-491F-85CB-0FC0E5595270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pic>
        <p:nvPicPr>
          <p:cNvPr id="13" name="图片 12" descr="DSCF00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1357298"/>
            <a:ext cx="3795420" cy="2918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7720" y="464344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正在进行闭气式用于</a:t>
            </a:r>
            <a:r>
              <a:rPr lang="en-US" altLang="zh-CN" b="1" dirty="0" smtClean="0">
                <a:solidFill>
                  <a:srgbClr val="FF0000"/>
                </a:solidFill>
              </a:rPr>
              <a:t>alpha</a:t>
            </a:r>
            <a:r>
              <a:rPr lang="zh-CN" altLang="en-US" b="1" dirty="0" smtClean="0">
                <a:solidFill>
                  <a:srgbClr val="FF0000"/>
                </a:solidFill>
              </a:rPr>
              <a:t>测量的</a:t>
            </a:r>
            <a:r>
              <a:rPr lang="en-US" altLang="zh-CN" b="1" dirty="0" smtClean="0">
                <a:solidFill>
                  <a:srgbClr val="FF0000"/>
                </a:solidFill>
              </a:rPr>
              <a:t>THGEM</a:t>
            </a:r>
            <a:r>
              <a:rPr lang="zh-CN" altLang="en-US" b="1" dirty="0" smtClean="0">
                <a:solidFill>
                  <a:srgbClr val="FF0000"/>
                </a:solidFill>
              </a:rPr>
              <a:t>探测器研究！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C612-4AF2-4FDF-85F9-F3C5FFE789E2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pic>
        <p:nvPicPr>
          <p:cNvPr id="2050" name="Picture 2" descr="C:\Users\zhangaw\Desktop\新建文件夹\CERN THGEM-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718" y="785794"/>
            <a:ext cx="3143272" cy="2357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21468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CERN-THGEM</a:t>
            </a:r>
            <a:r>
              <a:rPr lang="zh-CN" altLang="en-US" b="1" dirty="0" smtClean="0">
                <a:solidFill>
                  <a:srgbClr val="FF0000"/>
                </a:solidFill>
              </a:rPr>
              <a:t>（上海交大），测试时有打火，后在显微镜下发现有异物去除不掉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zhangaw\Desktop\新建文件夹\CERN THGEM-Quexian-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785795"/>
            <a:ext cx="3071834" cy="2303876"/>
          </a:xfrm>
          <a:prstGeom prst="rect">
            <a:avLst/>
          </a:prstGeom>
          <a:noFill/>
        </p:spPr>
      </p:pic>
      <p:pic>
        <p:nvPicPr>
          <p:cNvPr id="2052" name="Picture 4" descr="C:\Users\zhangaw\Desktop\新建文件夹\0.3hole_SJD_1#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3047989" cy="22859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28572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1.5	</a:t>
            </a:r>
            <a:r>
              <a:rPr lang="zh-CN" altLang="en-US" dirty="0" smtClean="0">
                <a:latin typeface="Comic Sans MS" pitchFamily="66" charset="0"/>
              </a:rPr>
              <a:t>圆形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r>
              <a:rPr lang="zh-CN" altLang="en-US" dirty="0" smtClean="0">
                <a:latin typeface="Comic Sans MS" pitchFamily="66" charset="0"/>
              </a:rPr>
              <a:t>探测器测试结果</a:t>
            </a:r>
            <a:r>
              <a:rPr lang="en-US" altLang="zh-CN" dirty="0" smtClean="0">
                <a:latin typeface="Comic Sans MS" pitchFamily="66" charset="0"/>
              </a:rPr>
              <a:t>-1</a:t>
            </a:r>
            <a:endParaRPr lang="zh-CN" altLang="en-US" dirty="0" smtClean="0">
              <a:latin typeface="Comic Sans MS" pitchFamily="66" charset="0"/>
            </a:endParaRPr>
          </a:p>
          <a:p>
            <a:pPr algn="ctr"/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600076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制作了孔径</a:t>
            </a:r>
            <a:r>
              <a:rPr lang="en-US" altLang="zh-CN" b="1" dirty="0" smtClean="0">
                <a:solidFill>
                  <a:srgbClr val="FF0000"/>
                </a:solidFill>
              </a:rPr>
              <a:t>0.3mm</a:t>
            </a:r>
            <a:r>
              <a:rPr lang="zh-CN" altLang="en-US" b="1" dirty="0" smtClean="0">
                <a:solidFill>
                  <a:srgbClr val="FF0000"/>
                </a:solidFill>
              </a:rPr>
              <a:t>、孔间距</a:t>
            </a:r>
            <a:r>
              <a:rPr lang="en-US" altLang="zh-CN" b="1" dirty="0" smtClean="0">
                <a:solidFill>
                  <a:srgbClr val="FF0000"/>
                </a:solidFill>
              </a:rPr>
              <a:t>0.7mm</a:t>
            </a:r>
            <a:r>
              <a:rPr lang="zh-CN" altLang="en-US" b="1" dirty="0" smtClean="0">
                <a:solidFill>
                  <a:srgbClr val="FF0000"/>
                </a:solidFill>
              </a:rPr>
              <a:t>、板厚</a:t>
            </a:r>
            <a:r>
              <a:rPr lang="en-US" altLang="zh-CN" b="1" dirty="0" smtClean="0">
                <a:solidFill>
                  <a:srgbClr val="FF0000"/>
                </a:solidFill>
              </a:rPr>
              <a:t>0.4mm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CN" b="1" dirty="0" smtClean="0">
                <a:solidFill>
                  <a:srgbClr val="FF0000"/>
                </a:solidFill>
              </a:rPr>
              <a:t>THGEM</a:t>
            </a:r>
            <a:r>
              <a:rPr lang="zh-CN" altLang="en-US" b="1" dirty="0" smtClean="0">
                <a:solidFill>
                  <a:srgbClr val="FF0000"/>
                </a:solidFill>
              </a:rPr>
              <a:t>圆形样板，并取得了比较好的测试结果</a:t>
            </a:r>
          </a:p>
        </p:txBody>
      </p:sp>
      <p:pic>
        <p:nvPicPr>
          <p:cNvPr id="2053" name="Picture 5" descr="C:\Users\zhangaw\Desktop\2012-01-04 12345\12345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C612-4AF2-4FDF-85F9-F3C5FFE789E2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43042" y="28572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1.5	</a:t>
            </a:r>
            <a:r>
              <a:rPr lang="zh-CN" altLang="en-US" dirty="0" smtClean="0">
                <a:latin typeface="Comic Sans MS" pitchFamily="66" charset="0"/>
              </a:rPr>
              <a:t>圆形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r>
              <a:rPr lang="zh-CN" altLang="en-US" dirty="0" smtClean="0">
                <a:latin typeface="Comic Sans MS" pitchFamily="66" charset="0"/>
              </a:rPr>
              <a:t>探测器测试结果</a:t>
            </a:r>
            <a:r>
              <a:rPr lang="en-US" altLang="zh-CN" dirty="0" smtClean="0">
                <a:latin typeface="Comic Sans MS" pitchFamily="66" charset="0"/>
              </a:rPr>
              <a:t>-2</a:t>
            </a:r>
            <a:endParaRPr lang="zh-CN" altLang="en-US" dirty="0" smtClean="0">
              <a:latin typeface="Comic Sans MS" pitchFamily="66" charset="0"/>
            </a:endParaRPr>
          </a:p>
          <a:p>
            <a:pPr algn="ctr"/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3074" name="Picture 2" descr="C:\Users\zhangaw\Desktop\新建文件夹\Graph1.png"/>
          <p:cNvPicPr>
            <a:picLocks noChangeAspect="1" noChangeArrowheads="1"/>
          </p:cNvPicPr>
          <p:nvPr/>
        </p:nvPicPr>
        <p:blipFill>
          <a:blip r:embed="rId2"/>
          <a:srcRect l="10520" t="9922" r="12337" b="8222"/>
          <a:stretch>
            <a:fillRect/>
          </a:stretch>
        </p:blipFill>
        <p:spPr bwMode="auto">
          <a:xfrm>
            <a:off x="2428860" y="1142984"/>
            <a:ext cx="4333905" cy="32504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1736" y="442913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增益曲线（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Ne/CH4_95/5</a:t>
            </a:r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），</a:t>
            </a:r>
            <a:endParaRPr lang="en-US" altLang="zh-CN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Comic Sans MS" pitchFamily="66" charset="0"/>
              </a:rPr>
              <a:t>增益达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itchFamily="66" charset="0"/>
              </a:rPr>
              <a:t>10^5</a:t>
            </a:r>
          </a:p>
          <a:p>
            <a:pPr algn="ctr"/>
            <a:endParaRPr lang="zh-CN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8572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omic Sans MS" pitchFamily="66" charset="0"/>
              </a:rPr>
              <a:t>1.6	mini-rim</a:t>
            </a:r>
            <a:r>
              <a:rPr lang="zh-CN" altLang="en-US" dirty="0" smtClean="0">
                <a:latin typeface="Comic Sans MS" pitchFamily="66" charset="0"/>
              </a:rPr>
              <a:t>型</a:t>
            </a:r>
            <a:r>
              <a:rPr lang="en-US" altLang="zh-CN" dirty="0" smtClean="0">
                <a:latin typeface="Comic Sans MS" pitchFamily="66" charset="0"/>
              </a:rPr>
              <a:t>THGEM</a:t>
            </a:r>
            <a:r>
              <a:rPr lang="zh-CN" altLang="en-US" dirty="0" smtClean="0">
                <a:latin typeface="Comic Sans MS" pitchFamily="66" charset="0"/>
              </a:rPr>
              <a:t>探测器小结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1</a:t>
            </a:r>
            <a:r>
              <a:rPr lang="zh-CN" altLang="en-US" b="1" dirty="0" smtClean="0">
                <a:solidFill>
                  <a:srgbClr val="300FF7"/>
                </a:solidFill>
              </a:rPr>
              <a:t>）探测器增益、能量分辨率、稳定性、计数率曲线等性能优秀；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2</a:t>
            </a:r>
            <a:r>
              <a:rPr lang="zh-CN" altLang="en-US" b="1" dirty="0" smtClean="0">
                <a:solidFill>
                  <a:srgbClr val="300FF7"/>
                </a:solidFill>
              </a:rPr>
              <a:t>）</a:t>
            </a:r>
            <a:r>
              <a:rPr lang="en-US" altLang="zh-CN" b="1" dirty="0" smtClean="0">
                <a:solidFill>
                  <a:srgbClr val="300FF7"/>
                </a:solidFill>
              </a:rPr>
              <a:t>THGEM</a:t>
            </a:r>
            <a:r>
              <a:rPr lang="zh-CN" altLang="en-US" b="1" dirty="0" smtClean="0">
                <a:solidFill>
                  <a:srgbClr val="300FF7"/>
                </a:solidFill>
              </a:rPr>
              <a:t>有效面积做到了</a:t>
            </a:r>
            <a:r>
              <a:rPr lang="en-US" altLang="zh-CN" b="1" dirty="0" smtClean="0">
                <a:solidFill>
                  <a:srgbClr val="300FF7"/>
                </a:solidFill>
              </a:rPr>
              <a:t>20cm</a:t>
            </a:r>
            <a:r>
              <a:rPr lang="zh-CN" altLang="en-US" b="1" dirty="0" smtClean="0">
                <a:solidFill>
                  <a:srgbClr val="300FF7"/>
                </a:solidFill>
              </a:rPr>
              <a:t>*</a:t>
            </a:r>
            <a:r>
              <a:rPr lang="en-US" altLang="zh-CN" b="1" dirty="0" smtClean="0">
                <a:solidFill>
                  <a:srgbClr val="300FF7"/>
                </a:solidFill>
              </a:rPr>
              <a:t>20cm</a:t>
            </a:r>
            <a:r>
              <a:rPr lang="zh-CN" altLang="en-US" b="1" dirty="0" smtClean="0">
                <a:solidFill>
                  <a:srgbClr val="300FF7"/>
                </a:solidFill>
              </a:rPr>
              <a:t>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3</a:t>
            </a:r>
            <a:r>
              <a:rPr lang="zh-CN" altLang="en-US" b="1" dirty="0" smtClean="0">
                <a:solidFill>
                  <a:srgbClr val="300FF7"/>
                </a:solidFill>
              </a:rPr>
              <a:t>）高压分配电路取得了成功；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（</a:t>
            </a:r>
            <a:r>
              <a:rPr lang="en-US" altLang="zh-CN" b="1" dirty="0" smtClean="0">
                <a:solidFill>
                  <a:srgbClr val="300FF7"/>
                </a:solidFill>
              </a:rPr>
              <a:t>4</a:t>
            </a:r>
            <a:r>
              <a:rPr lang="zh-CN" altLang="en-US" b="1" dirty="0" smtClean="0">
                <a:solidFill>
                  <a:srgbClr val="300FF7"/>
                </a:solidFill>
              </a:rPr>
              <a:t>）闭气式探测器正在重点研究，有望获得成功；</a:t>
            </a:r>
            <a:endParaRPr lang="en-US" altLang="zh-CN" b="1" dirty="0" smtClean="0">
              <a:solidFill>
                <a:srgbClr val="300FF7"/>
              </a:solidFill>
            </a:endParaRPr>
          </a:p>
          <a:p>
            <a:r>
              <a:rPr lang="zh-CN" altLang="en-US" b="1" dirty="0" smtClean="0">
                <a:solidFill>
                  <a:srgbClr val="300FF7"/>
                </a:solidFill>
              </a:rPr>
              <a:t>因此，</a:t>
            </a:r>
            <a:r>
              <a:rPr lang="en-US" altLang="zh-CN" b="1" dirty="0" smtClean="0">
                <a:solidFill>
                  <a:srgbClr val="300FF7"/>
                </a:solidFill>
              </a:rPr>
              <a:t>THGEM</a:t>
            </a:r>
            <a:r>
              <a:rPr lang="zh-CN" altLang="en-US" b="1" dirty="0" smtClean="0">
                <a:solidFill>
                  <a:srgbClr val="300FF7"/>
                </a:solidFill>
              </a:rPr>
              <a:t>探测器已经具备了很好的应用基础。</a:t>
            </a:r>
            <a:endParaRPr lang="zh-CN" altLang="en-US" b="1" dirty="0">
              <a:solidFill>
                <a:srgbClr val="300FF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84A-8675-48B2-BC5B-62C5C0310A1F}" type="datetime1">
              <a:rPr lang="zh-CN" altLang="en-US" smtClean="0"/>
              <a:pPr/>
              <a:t>2012/1/5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mini-rim THGEM &amp; LM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1011</Words>
  <PresentationFormat>全屏显示(4:3)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Mini-rim型THGEM的应用及微针探测器的研究</vt:lpstr>
      <vt:lpstr>报告内容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Mini-rim型THGEM的应用及微针探测器的研究</dc:title>
  <dc:creator>zhangaw</dc:creator>
  <cp:lastModifiedBy>zhangaw</cp:lastModifiedBy>
  <cp:revision>238</cp:revision>
  <dcterms:created xsi:type="dcterms:W3CDTF">2011-12-31T00:29:28Z</dcterms:created>
  <dcterms:modified xsi:type="dcterms:W3CDTF">2012-01-04T23:54:52Z</dcterms:modified>
</cp:coreProperties>
</file>