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.jpg" ContentType="image/gif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handoutMasterIdLst>
    <p:handoutMasterId r:id="rId27"/>
  </p:handoutMasterIdLst>
  <p:sldIdLst>
    <p:sldId id="607" r:id="rId2"/>
    <p:sldId id="608" r:id="rId3"/>
    <p:sldId id="741" r:id="rId4"/>
    <p:sldId id="754" r:id="rId5"/>
    <p:sldId id="755" r:id="rId6"/>
    <p:sldId id="756" r:id="rId7"/>
    <p:sldId id="757" r:id="rId8"/>
    <p:sldId id="760" r:id="rId9"/>
    <p:sldId id="758" r:id="rId10"/>
    <p:sldId id="772" r:id="rId11"/>
    <p:sldId id="770" r:id="rId12"/>
    <p:sldId id="759" r:id="rId13"/>
    <p:sldId id="769" r:id="rId14"/>
    <p:sldId id="761" r:id="rId15"/>
    <p:sldId id="771" r:id="rId16"/>
    <p:sldId id="765" r:id="rId17"/>
    <p:sldId id="766" r:id="rId18"/>
    <p:sldId id="767" r:id="rId19"/>
    <p:sldId id="762" r:id="rId20"/>
    <p:sldId id="763" r:id="rId21"/>
    <p:sldId id="768" r:id="rId22"/>
    <p:sldId id="764" r:id="rId23"/>
    <p:sldId id="753" r:id="rId24"/>
    <p:sldId id="74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558ED5"/>
    <a:srgbClr val="1A06E2"/>
    <a:srgbClr val="2C88E5"/>
    <a:srgbClr val="4A7EBB"/>
    <a:srgbClr val="2A2040"/>
    <a:srgbClr val="091857"/>
    <a:srgbClr val="FFFF00"/>
    <a:srgbClr val="FFFB08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83555" autoAdjust="0"/>
  </p:normalViewPr>
  <p:slideViewPr>
    <p:cSldViewPr snapToGrid="0">
      <p:cViewPr varScale="1">
        <p:scale>
          <a:sx n="74" d="100"/>
          <a:sy n="74" d="100"/>
        </p:scale>
        <p:origin x="1757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147EC-3C0E-4A3D-A259-A09F749C0F50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32688-7E97-4BD5-9EB4-1FF90E88E5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67797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8A28F-D751-460C-AB35-4FF74B49EA48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1BB17-3ED7-4012-A233-0DC7B3F4F9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19390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b="0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558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355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075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010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1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978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831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097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441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141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100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168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008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100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463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100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1328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100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634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53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881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84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586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8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31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10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69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3" name="页眉占位符 2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07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95E9-9403-4133-905F-B8318406AF7D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44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FDA4-4A9C-4AFC-8D70-EDDB3EAE4F32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550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1CFFC-8351-4BC1-BAF4-7DFA49C89401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8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F2F41-D22E-41D3-A32B-7F295A4E90BD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BE278-57D8-4FD6-96B0-4F79C709ED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94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C57B3-C296-4E3D-B00C-C212E0830196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40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1048C-4DCD-4B11-A290-88E89FE981D1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81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AC3E-575F-412D-B52D-45D6DD595304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3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0B41-28AA-483D-A879-317327E20E62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17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F5E-FB64-40A3-95B2-FDE94C526BFA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80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975C-021B-4571-AF21-F5B43B864592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35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89F0-F991-463E-BCB9-7DBA18A964D1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44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44106-3626-4D7A-ABCD-68EA24820E43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59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D900-346A-4D44-9715-785092EED6F5}" type="datetime1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2021 China ALD Conference in Changchun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00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38163" y="2852936"/>
            <a:ext cx="8137525" cy="101600"/>
          </a:xfrm>
          <a:prstGeom prst="rect">
            <a:avLst/>
          </a:prstGeom>
          <a:gradFill rotWithShape="0">
            <a:gsLst>
              <a:gs pos="18000">
                <a:srgbClr val="00B0F0"/>
              </a:gs>
              <a:gs pos="36000">
                <a:srgbClr val="0070C0"/>
              </a:gs>
              <a:gs pos="71000">
                <a:schemeClr val="tx2">
                  <a:lumMod val="60000"/>
                  <a:lumOff val="40000"/>
                </a:schemeClr>
              </a:gs>
              <a:gs pos="9000">
                <a:schemeClr val="accent1">
                  <a:lumMod val="60000"/>
                  <a:lumOff val="40000"/>
                </a:schemeClr>
              </a:gs>
              <a:gs pos="57000">
                <a:srgbClr val="0070C0"/>
              </a:gs>
            </a:gsLst>
            <a:lin ang="12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charset="-122"/>
              <a:cs typeface="+mn-cs"/>
            </a:endParaRP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200727" y="2996249"/>
            <a:ext cx="7241309" cy="595777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altLang="zh-CN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Yue </a:t>
            </a:r>
            <a:r>
              <a:rPr lang="en-GB" altLang="zh-CN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Zhuo</a:t>
            </a:r>
            <a:r>
              <a:rPr lang="en-GB" altLang="zh-CN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Xue Chen</a:t>
            </a:r>
            <a:r>
              <a:rPr lang="en-GB" altLang="zh-CN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r>
              <a:rPr lang="en-GB" altLang="zh-CN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Ziling</a:t>
            </a:r>
            <a:r>
              <a:rPr lang="en-GB" altLang="zh-CN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Liu, </a:t>
            </a:r>
            <a:r>
              <a:rPr lang="en-GB" altLang="zh-CN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Zong-Qiang</a:t>
            </a:r>
            <a:r>
              <a:rPr lang="en-GB" altLang="zh-CN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Sheng, and Hong-Wei Wu</a:t>
            </a:r>
            <a:r>
              <a:rPr lang="en-GB" altLang="zh-CN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endParaRPr lang="zh-CN" altLang="zh-CN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7562" y="1756143"/>
            <a:ext cx="7184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主动可调非局域超结构实现非互易智能隔声</a:t>
            </a:r>
            <a:endParaRPr lang="zh-CN" altLang="zh-CN" sz="2800" b="1" dirty="0"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FF01057-7154-422E-9EE3-32FD2A372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66" y="0"/>
            <a:ext cx="3817951" cy="1415765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6" name="矩形 5"/>
          <p:cNvSpPr/>
          <p:nvPr/>
        </p:nvSpPr>
        <p:spPr>
          <a:xfrm>
            <a:off x="3874192" y="5054693"/>
            <a:ext cx="1465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2024. 1. 26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348845" y="4451189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xuechen@aust.edu.cn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21242" y="4051079"/>
            <a:ext cx="771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陈 雪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1" y="6160086"/>
            <a:ext cx="2663839" cy="6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18667" y="2195850"/>
            <a:ext cx="6176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en-GB" altLang="zh-CN" sz="20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Nonreciprocal intelligent soundproof barrier with active nonlocal acoustic meta</a:t>
            </a:r>
            <a:r>
              <a:rPr lang="en-US" altLang="zh-CN" sz="2000" b="1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structure</a:t>
            </a:r>
            <a:endParaRPr lang="zh-CN" altLang="zh-CN" sz="2000" b="1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35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0"/>
    </mc:Choice>
    <mc:Fallback xmlns="">
      <p:transition spd="slow" advTm="1097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6" y="1771649"/>
            <a:ext cx="7874000" cy="4429125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107380785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0" y="250432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</p:spTree>
    <p:extLst>
      <p:ext uri="{BB962C8B-B14F-4D97-AF65-F5344CB8AC3E}">
        <p14:creationId xmlns:p14="http://schemas.microsoft.com/office/powerpoint/2010/main" val="2125270252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78666" y="1273877"/>
            <a:ext cx="4206455" cy="2449180"/>
            <a:chOff x="857250" y="1264024"/>
            <a:chExt cx="7282703" cy="424030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t="1671" b="1700"/>
            <a:stretch/>
          </p:blipFill>
          <p:spPr>
            <a:xfrm>
              <a:off x="857250" y="1264024"/>
              <a:ext cx="7282703" cy="424030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857250" y="1264024"/>
              <a:ext cx="1016374" cy="600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467303" y="3829966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 smtClean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Active Nonlocal </a:t>
            </a:r>
            <a:r>
              <a:rPr lang="en-US" altLang="zh-CN" b="1" dirty="0" err="1" smtClean="0"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Metastructure</a:t>
            </a:r>
            <a:r>
              <a:rPr lang="en-US" altLang="zh-CN" b="1" dirty="0" smtClean="0"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(ANM)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292133" y="6385270"/>
                <a:ext cx="19534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133" y="6385270"/>
                <a:ext cx="1953420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19672" r="-25938" b="-183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67303" y="5360417"/>
                <a:ext cx="4413964" cy="7332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≅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𝑟𝑒𝑠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𝑟𝑒𝑠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03" y="5360417"/>
                <a:ext cx="4413964" cy="7332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/>
              <p:cNvSpPr/>
              <p:nvPr/>
            </p:nvSpPr>
            <p:spPr>
              <a:xfrm>
                <a:off x="672192" y="4660632"/>
                <a:ext cx="41655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𝑔</m:t>
                      </m:r>
                      <m:func>
                        <m:func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res</m:t>
                                  </m:r>
                                </m:sub>
                              </m:s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fName>
                        <m:e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𝛩</m:t>
                      </m:r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" name="矩形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92" y="4660632"/>
                <a:ext cx="4165564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40"/>
          <p:cNvSpPr/>
          <p:nvPr/>
        </p:nvSpPr>
        <p:spPr>
          <a:xfrm>
            <a:off x="4414052" y="6610736"/>
            <a:ext cx="4798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Yue </a:t>
            </a:r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Zhuo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, Xue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Chen* et al., 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Mater. Technol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2301693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064163" y="1353772"/>
            <a:ext cx="3892213" cy="1528161"/>
            <a:chOff x="5064163" y="1353772"/>
            <a:chExt cx="3892213" cy="1528161"/>
          </a:xfrm>
        </p:grpSpPr>
        <p:grpSp>
          <p:nvGrpSpPr>
            <p:cNvPr id="40" name="组合 39"/>
            <p:cNvGrpSpPr/>
            <p:nvPr/>
          </p:nvGrpSpPr>
          <p:grpSpPr>
            <a:xfrm>
              <a:off x="5311714" y="1353772"/>
              <a:ext cx="3644662" cy="1528161"/>
              <a:chOff x="5093898" y="1383860"/>
              <a:chExt cx="3644662" cy="1528161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5520907" y="2354180"/>
                <a:ext cx="1449237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7280695" y="2354180"/>
                <a:ext cx="139747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V="1">
                <a:off x="6970144" y="2005860"/>
                <a:ext cx="0" cy="3578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V="1">
                <a:off x="7290220" y="2000752"/>
                <a:ext cx="0" cy="3578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5503655" y="2912021"/>
                <a:ext cx="3234905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6487065" y="1999853"/>
                <a:ext cx="491705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7272069" y="2008479"/>
                <a:ext cx="517584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V="1">
                <a:off x="6492816" y="1383860"/>
                <a:ext cx="0" cy="60736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7781027" y="1401111"/>
                <a:ext cx="0" cy="607368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6495691" y="1393127"/>
                <a:ext cx="1293962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右箭头 31"/>
              <p:cNvSpPr/>
              <p:nvPr/>
            </p:nvSpPr>
            <p:spPr>
              <a:xfrm>
                <a:off x="5093898" y="2561481"/>
                <a:ext cx="405442" cy="215660"/>
              </a:xfrm>
              <a:prstGeom prst="rightArrow">
                <a:avLst/>
              </a:prstGeom>
              <a:solidFill>
                <a:srgbClr val="4A7E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5064163" y="2290961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4A7E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</a:t>
              </a:r>
              <a:endParaRPr lang="zh-CN" altLang="en-US" sz="1400" b="1" dirty="0">
                <a:solidFill>
                  <a:srgbClr val="4A7EB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222892" y="3750763"/>
            <a:ext cx="3921108" cy="2283686"/>
            <a:chOff x="4905434" y="3359109"/>
            <a:chExt cx="4238566" cy="244501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/>
            <a:srcRect l="15660" r="10836" b="26403"/>
            <a:stretch/>
          </p:blipFill>
          <p:spPr>
            <a:xfrm>
              <a:off x="5018350" y="3359109"/>
              <a:ext cx="4125650" cy="237618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 rot="-5400000">
              <a:off x="4104638" y="4408700"/>
              <a:ext cx="187859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Transmission loss (dB)</a:t>
              </a:r>
              <a:endPara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548812" y="5527126"/>
              <a:ext cx="12955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Frequency (Hz)</a:t>
              </a:r>
              <a:endPara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844359" y="3467100"/>
              <a:ext cx="1185341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9632318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pic>
        <p:nvPicPr>
          <p:cNvPr id="7" name="图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4579" y="1237456"/>
            <a:ext cx="4284077" cy="139331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15348" y="5914142"/>
                <a:ext cx="3535007" cy="5752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</m:d>
                    <m:r>
                      <a:rPr lang="en-US" altLang="zh-CN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𝑜𝑢𝑡𝑅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𝑖𝑛𝐿</m:t>
                            </m:r>
                          </m:sub>
                        </m:sSub>
                      </m:den>
                    </m:f>
                    <m:r>
                      <a:rPr lang="en-US" altLang="zh-CN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𝑌</m:t>
                            </m:r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𝑓</m:t>
                            </m:r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)ⅇ</m:t>
                            </m:r>
                          </m:e>
                          <m:sup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i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p>
                        </m:sSup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𝑌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ⅇ</m:t>
                            </m:r>
                          </m:e>
                          <m:sup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ⅈ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p>
                        </m:sSup>
                      </m:num>
                      <m:den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ⅇ</m:t>
                            </m:r>
                          </m:e>
                          <m:sup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ⅈ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kern="1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48" y="5914142"/>
                <a:ext cx="3535007" cy="5752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632859" y="5845469"/>
                <a:ext cx="4104649" cy="712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𝑜𝑢𝑡𝐿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𝑖𝑛𝑅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)ⅇ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ⅇ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ⅈ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</m:num>
                        <m:den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ⅇ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ⅈ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859" y="5845469"/>
                <a:ext cx="4104649" cy="7126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050578" y="3502268"/>
                <a:ext cx="9920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𝜙</m:t>
                      </m:r>
                      <m:r>
                        <a:rPr lang="en-US" altLang="zh-CN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i="1" kern="100"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𝑘𝑑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578" y="3502268"/>
                <a:ext cx="992003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355619" y="2843593"/>
            <a:ext cx="2161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2A2B2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扬声器发出的</a:t>
            </a:r>
            <a:r>
              <a:rPr lang="zh-CN" altLang="en-US" b="1" dirty="0" smtClean="0">
                <a:solidFill>
                  <a:srgbClr val="2A2B2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信号</a:t>
            </a:r>
            <a:r>
              <a:rPr lang="en-US" altLang="zh-CN" b="1" dirty="0" smtClean="0">
                <a:solidFill>
                  <a:srgbClr val="2A2B2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279461" y="2871618"/>
                <a:ext cx="19534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461" y="2871618"/>
                <a:ext cx="1953420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119672" r="-25938" b="-183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378248" y="3502268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2A2B2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麦克风</a:t>
            </a:r>
            <a:r>
              <a:rPr lang="en-US" altLang="zh-CN" b="1" dirty="0" smtClean="0">
                <a:solidFill>
                  <a:srgbClr val="2A2B2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b="1" dirty="0">
                <a:solidFill>
                  <a:srgbClr val="2A2B2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检测到波导中的总声压为</a:t>
            </a:r>
            <a:r>
              <a:rPr lang="en-US" altLang="zh-CN" b="1" dirty="0">
                <a:solidFill>
                  <a:srgbClr val="2A2B2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899428" y="3375673"/>
                <a:ext cx="2932406" cy="506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𝑖𝑛𝐿</m:t>
                          </m:r>
                        </m:sub>
                      </m:sSub>
                      <m:sSup>
                        <m:s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num>
                            <m:den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zh-CN" alt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428" y="3375673"/>
                <a:ext cx="2932406" cy="50648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89300" y="4006323"/>
                <a:ext cx="2264979" cy="6842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kern="10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altLang="zh-CN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𝑌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f>
                              <m:f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 kern="1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num>
                              <m:den>
                                <m:r>
                                  <a:rPr lang="en-US" altLang="zh-CN" kern="1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num>
                      <m:den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𝑌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ⅇ</m:t>
                            </m:r>
                          </m:e>
                          <m:sup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ⅈ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𝑖𝑛𝐿</m:t>
                        </m:r>
                      </m:sub>
                    </m:sSub>
                  </m:oMath>
                </a14:m>
                <a:r>
                  <a:rPr lang="en-US" altLang="zh-CN" kern="1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300" y="4006323"/>
                <a:ext cx="2264979" cy="68422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1496760" y="4883291"/>
                <a:ext cx="5861572" cy="5878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𝑜𝑢𝑡𝑅</m:t>
                        </m:r>
                      </m:sub>
                    </m:sSub>
                    <m:r>
                      <a:rPr lang="en-US" altLang="zh-CN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𝑖𝑛𝐿</m:t>
                        </m:r>
                      </m:sub>
                    </m:sSub>
                    <m:r>
                      <a:rPr lang="en-US" altLang="zh-CN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altLang="zh-CN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altLang="zh-CN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i="1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num>
                          <m:den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CN" kern="1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𝑌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p>
                        </m:sSup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𝑌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p>
                        </m:sSup>
                      </m:num>
                      <m:den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𝑌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  <m:r>
                          <a:rPr lang="en-US" altLang="zh-CN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)</m:t>
                        </m:r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ⅇ</m:t>
                            </m:r>
                          </m:e>
                          <m:sup>
                            <m:r>
                              <a:rPr lang="en-US" altLang="zh-CN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ⅈ</m:t>
                            </m:r>
                            <m:r>
                              <a:rPr lang="en-US" altLang="zh-CN" i="1" kern="100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 kern="1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𝑖𝑛𝐿</m:t>
                        </m:r>
                      </m:sub>
                    </m:sSub>
                  </m:oMath>
                </a14:m>
                <a:r>
                  <a:rPr lang="en-US" altLang="zh-CN" kern="1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760" y="4883291"/>
                <a:ext cx="5861572" cy="58785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034480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pic>
        <p:nvPicPr>
          <p:cNvPr id="3" name="图片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9" y="1585952"/>
            <a:ext cx="7608831" cy="4618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998039" y="6334080"/>
                <a:ext cx="33103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zh-CN" altLang="en-US"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sty m:val="p"/>
                        </m:rPr>
                        <a:rPr lang="zh-CN" altLang="en-US" i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=|20</m:t>
                      </m:r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f>
                                <m:fPr>
                                  <m:type m:val="lin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)|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039" y="6334080"/>
                <a:ext cx="331039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19672" r="-7735" b="-183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" y="1024636"/>
            <a:ext cx="98825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空间距离</a:t>
            </a:r>
            <a:r>
              <a:rPr lang="en-US" altLang="zh-CN" b="1" i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的影响</a:t>
            </a:r>
            <a:endParaRPr lang="zh-CN" altLang="zh-CN" sz="1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06921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1024636"/>
            <a:ext cx="98825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空间距离</a:t>
            </a:r>
            <a:r>
              <a:rPr lang="en-US" altLang="zh-CN" b="1" i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的影响</a:t>
            </a:r>
            <a:endParaRPr lang="zh-CN" altLang="zh-CN" sz="1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04" y="1768775"/>
            <a:ext cx="7432190" cy="45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03922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1024636"/>
            <a:ext cx="98825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线形调谐参数</a:t>
            </a:r>
            <a:r>
              <a:rPr lang="en-US" altLang="zh-CN" b="1" i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θ'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的影响</a:t>
            </a:r>
            <a:endParaRPr lang="zh-CN" altLang="zh-CN" sz="1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1695450"/>
            <a:ext cx="88487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95069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991669"/>
            <a:ext cx="98825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共振强度的影响𝒈的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影响</a:t>
            </a:r>
            <a:endParaRPr lang="zh-CN" altLang="zh-CN" sz="1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84144" y="1477818"/>
            <a:ext cx="5963944" cy="5293334"/>
            <a:chOff x="1484144" y="1477818"/>
            <a:chExt cx="5963944" cy="5293334"/>
          </a:xfrm>
        </p:grpSpPr>
        <p:pic>
          <p:nvPicPr>
            <p:cNvPr id="6" name="图片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84144" y="1575702"/>
              <a:ext cx="5963944" cy="5195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2984739" y="1479315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HZ</a:t>
              </a:r>
              <a:endParaRPr lang="zh-CN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836059" y="1477819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HZ</a:t>
              </a:r>
              <a:endParaRPr lang="zh-CN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800007" y="1477818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HZ</a:t>
              </a:r>
              <a:endParaRPr lang="zh-CN" alt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825487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sp>
        <p:nvSpPr>
          <p:cNvPr id="4" name="矩形 3"/>
          <p:cNvSpPr/>
          <p:nvPr/>
        </p:nvSpPr>
        <p:spPr>
          <a:xfrm>
            <a:off x="1" y="991669"/>
            <a:ext cx="9882555" cy="463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共振频率𝒇</a:t>
            </a:r>
            <a:r>
              <a:rPr lang="en-US" altLang="zh-CN" b="1" kern="100" baseline="-250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res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影响</a:t>
            </a:r>
            <a:endParaRPr lang="zh-CN" altLang="zh-CN" sz="14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5656" y="1619873"/>
            <a:ext cx="5841479" cy="4625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0321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pic>
        <p:nvPicPr>
          <p:cNvPr id="5" name="图片 4" descr="fig2"/>
          <p:cNvPicPr/>
          <p:nvPr/>
        </p:nvPicPr>
        <p:blipFill>
          <a:blip r:embed="rId3"/>
          <a:stretch>
            <a:fillRect/>
          </a:stretch>
        </p:blipFill>
        <p:spPr>
          <a:xfrm>
            <a:off x="1193762" y="1554269"/>
            <a:ext cx="6756475" cy="52001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" y="110478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非互易隔声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性能</a:t>
            </a:r>
            <a:endParaRPr lang="zh-CN" altLang="en-US" b="1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949242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58023" y="1475240"/>
            <a:ext cx="7518557" cy="494093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b="1" dirty="0">
                <a:latin typeface="Arial" charset="0"/>
                <a:ea typeface="黑体" pitchFamily="2" charset="-122"/>
                <a:cs typeface="Arial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zh-CN" altLang="en-US" b="1" dirty="0" smtClean="0">
                <a:latin typeface="Arial" charset="0"/>
                <a:ea typeface="黑体" pitchFamily="2" charset="-122"/>
                <a:cs typeface="Arial" charset="0"/>
              </a:rPr>
              <a:t>研究背景</a:t>
            </a:r>
            <a:endParaRPr lang="en-US" altLang="zh-CN" b="1" dirty="0" smtClean="0">
              <a:latin typeface="Arial" charset="0"/>
              <a:ea typeface="黑体" pitchFamily="2" charset="-122"/>
              <a:cs typeface="Arial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defRPr/>
            </a:pPr>
            <a:r>
              <a:rPr lang="zh-CN" altLang="en-US" b="1" dirty="0" smtClean="0">
                <a:latin typeface="Arial" charset="0"/>
                <a:ea typeface="黑体" pitchFamily="2" charset="-122"/>
                <a:cs typeface="Arial" charset="0"/>
              </a:rPr>
              <a:t>主动可调非</a:t>
            </a:r>
            <a:r>
              <a:rPr lang="zh-CN" altLang="en-US" b="1" dirty="0">
                <a:latin typeface="Arial" charset="0"/>
                <a:ea typeface="黑体" pitchFamily="2" charset="-122"/>
                <a:cs typeface="Arial" charset="0"/>
              </a:rPr>
              <a:t>局域</a:t>
            </a:r>
            <a:r>
              <a:rPr lang="zh-CN" altLang="en-US" b="1" dirty="0" smtClean="0">
                <a:latin typeface="Arial" charset="0"/>
                <a:ea typeface="黑体" pitchFamily="2" charset="-122"/>
                <a:cs typeface="Arial" charset="0"/>
              </a:rPr>
              <a:t>超结构实现非互易隔声</a:t>
            </a:r>
            <a:endParaRPr lang="en-US" altLang="zh-CN" b="1" dirty="0" smtClean="0">
              <a:latin typeface="Arial" charset="0"/>
              <a:ea typeface="黑体" pitchFamily="2" charset="-122"/>
              <a:cs typeface="Arial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zh-CN" altLang="en-US" b="1" dirty="0" smtClean="0">
                <a:latin typeface="Arial" charset="0"/>
                <a:ea typeface="黑体" pitchFamily="2" charset="-122"/>
                <a:cs typeface="Arial" charset="0"/>
              </a:rPr>
              <a:t>总结</a:t>
            </a:r>
            <a:endParaRPr lang="en-US" altLang="zh-CN" b="1" dirty="0">
              <a:latin typeface="Arial" charset="0"/>
              <a:ea typeface="黑体" pitchFamily="2" charset="-122"/>
              <a:cs typeface="Arial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3C6E46A3-9B84-43B9-8952-2514FF240382}"/>
              </a:ext>
            </a:extLst>
          </p:cNvPr>
          <p:cNvSpPr/>
          <p:nvPr/>
        </p:nvSpPr>
        <p:spPr>
          <a:xfrm>
            <a:off x="0" y="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 录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699478"/>
      </p:ext>
    </p:extLst>
  </p:cSld>
  <p:clrMapOvr>
    <a:masterClrMapping/>
  </p:clrMapOvr>
  <p:transition advTm="12971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052" y="2195068"/>
            <a:ext cx="8497986" cy="34293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" y="1024636"/>
            <a:ext cx="9882555" cy="463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宽带多频隔声</a:t>
            </a:r>
          </a:p>
        </p:txBody>
      </p:sp>
    </p:spTree>
    <p:extLst>
      <p:ext uri="{BB962C8B-B14F-4D97-AF65-F5344CB8AC3E}">
        <p14:creationId xmlns:p14="http://schemas.microsoft.com/office/powerpoint/2010/main" val="1257992979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pic>
        <p:nvPicPr>
          <p:cNvPr id="4" name="图片 3" descr="4"/>
          <p:cNvPicPr/>
          <p:nvPr/>
        </p:nvPicPr>
        <p:blipFill>
          <a:blip r:embed="rId3"/>
          <a:stretch>
            <a:fillRect/>
          </a:stretch>
        </p:blipFill>
        <p:spPr>
          <a:xfrm>
            <a:off x="1856723" y="1278551"/>
            <a:ext cx="5660354" cy="539230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" y="1024636"/>
            <a:ext cx="26914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ANM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的应用场景</a:t>
            </a:r>
            <a:endParaRPr lang="zh-CN" altLang="en-US" b="1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40643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主动可调非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局域超结构实现非互易隔声</a:t>
            </a:r>
          </a:p>
        </p:txBody>
      </p:sp>
      <p:pic>
        <p:nvPicPr>
          <p:cNvPr id="5" name="图片 4" descr="2"/>
          <p:cNvPicPr/>
          <p:nvPr/>
        </p:nvPicPr>
        <p:blipFill>
          <a:blip r:embed="rId3"/>
          <a:stretch>
            <a:fillRect/>
          </a:stretch>
        </p:blipFill>
        <p:spPr>
          <a:xfrm>
            <a:off x="1067602" y="1629506"/>
            <a:ext cx="7008795" cy="45642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2457" y="1104983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二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维</a:t>
            </a:r>
            <a:r>
              <a:rPr lang="en-US" altLang="zh-CN" b="1" dirty="0" smtClean="0">
                <a:latin typeface="Arial" panose="020B0604020202020204" pitchFamily="34" charset="0"/>
                <a:ea typeface="TimesNewRoman"/>
                <a:cs typeface="Arial" panose="020B0604020202020204" pitchFamily="34" charset="0"/>
              </a:rPr>
              <a:t>ANM</a:t>
            </a:r>
            <a:r>
              <a:rPr lang="zh-CN" altLang="en-US" b="1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隔声性能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3921674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总 结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00" y="1280634"/>
            <a:ext cx="3949565" cy="511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79958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0" y="2384714"/>
            <a:ext cx="9143999" cy="1909379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  谢 谢！</a:t>
            </a:r>
            <a:endParaRPr 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副标题 1"/>
          <p:cNvSpPr txBox="1">
            <a:spLocks/>
          </p:cNvSpPr>
          <p:nvPr/>
        </p:nvSpPr>
        <p:spPr>
          <a:xfrm>
            <a:off x="3277511" y="5524518"/>
            <a:ext cx="3639756" cy="59577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zh-CN" altLang="en-US" sz="24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陈 雪，安徽理工大学</a:t>
            </a:r>
            <a:endParaRPr lang="en-US" altLang="zh-CN" sz="2400" b="1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45238" y="6246576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xuechen@aust.edu.cn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副标题 1"/>
          <p:cNvSpPr txBox="1">
            <a:spLocks/>
          </p:cNvSpPr>
          <p:nvPr/>
        </p:nvSpPr>
        <p:spPr>
          <a:xfrm>
            <a:off x="1347990" y="4294093"/>
            <a:ext cx="7241309" cy="59577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</a:pPr>
            <a:r>
              <a:rPr lang="en-GB" altLang="zh-C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Yue </a:t>
            </a:r>
            <a:r>
              <a:rPr lang="en-GB" altLang="zh-CN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Zhuo</a:t>
            </a:r>
            <a:r>
              <a:rPr lang="en-GB" altLang="zh-C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Xue Chen</a:t>
            </a:r>
            <a:r>
              <a:rPr lang="en-GB" altLang="zh-CN" sz="16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r>
              <a:rPr lang="en-GB" altLang="zh-C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zh-CN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Ziling</a:t>
            </a:r>
            <a:r>
              <a:rPr lang="en-GB" altLang="zh-C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Liu, </a:t>
            </a:r>
            <a:r>
              <a:rPr lang="en-GB" altLang="zh-CN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Zong-Qiang</a:t>
            </a:r>
            <a:r>
              <a:rPr lang="en-GB" altLang="zh-C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Sheng, and Hong-Wei Wu</a:t>
            </a:r>
            <a:r>
              <a:rPr lang="en-GB" altLang="zh-CN" sz="1600" i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endParaRPr lang="zh-CN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70851"/>
      </p:ext>
    </p:extLst>
  </p:cSld>
  <p:clrMapOvr>
    <a:masterClrMapping/>
  </p:clrMapOvr>
  <p:transition advTm="1467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79" y="1530724"/>
            <a:ext cx="4757457" cy="3564317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1" name="矩形 10"/>
          <p:cNvSpPr/>
          <p:nvPr/>
        </p:nvSpPr>
        <p:spPr>
          <a:xfrm>
            <a:off x="851647" y="5934652"/>
            <a:ext cx="7951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system-ui"/>
              </a:rPr>
              <a:t>世界卫生组织将</a:t>
            </a:r>
            <a:r>
              <a:rPr lang="zh-CN" altLang="en-US" b="1" dirty="0">
                <a:latin typeface="system-ui"/>
              </a:rPr>
              <a:t>噪音危害列为继空气污染之后的</a:t>
            </a:r>
            <a:r>
              <a:rPr lang="zh-CN" altLang="en-US" b="1" dirty="0">
                <a:solidFill>
                  <a:srgbClr val="CD4909"/>
                </a:solidFill>
                <a:latin typeface="system-ui"/>
              </a:rPr>
              <a:t>人类公共健康第二</a:t>
            </a:r>
            <a:r>
              <a:rPr lang="zh-CN" altLang="en-US" b="1" dirty="0" smtClean="0">
                <a:solidFill>
                  <a:srgbClr val="CD4909"/>
                </a:solidFill>
                <a:latin typeface="system-ui"/>
              </a:rPr>
              <a:t>杀手</a:t>
            </a:r>
            <a:r>
              <a:rPr lang="zh-CN" altLang="en-US" b="1" dirty="0" smtClean="0">
                <a:latin typeface="system-ui"/>
              </a:rPr>
              <a:t>。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109170978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83" y="1851378"/>
            <a:ext cx="6222434" cy="35898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66600602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1"/>
          <a:stretch/>
        </p:blipFill>
        <p:spPr>
          <a:xfrm>
            <a:off x="1256416" y="1106185"/>
            <a:ext cx="3285015" cy="26845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t="2601" r="4341"/>
          <a:stretch/>
        </p:blipFill>
        <p:spPr>
          <a:xfrm>
            <a:off x="4944608" y="1226149"/>
            <a:ext cx="3228548" cy="249256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8218" t="1147" r="12708"/>
          <a:stretch/>
        </p:blipFill>
        <p:spPr>
          <a:xfrm>
            <a:off x="1256416" y="3943265"/>
            <a:ext cx="3151011" cy="26261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l="4377" r="2482"/>
          <a:stretch/>
        </p:blipFill>
        <p:spPr>
          <a:xfrm>
            <a:off x="4841522" y="3929870"/>
            <a:ext cx="3331634" cy="2652932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993269851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629828" y="1492535"/>
            <a:ext cx="3390069" cy="1098491"/>
            <a:chOff x="2645198" y="1106829"/>
            <a:chExt cx="3594237" cy="116464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47077"/>
            <a:stretch/>
          </p:blipFill>
          <p:spPr>
            <a:xfrm>
              <a:off x="2645198" y="1106829"/>
              <a:ext cx="3594237" cy="1164647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2699545" y="1165486"/>
              <a:ext cx="3896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117672" y="1138591"/>
              <a:ext cx="4239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(b)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540" y="109242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局域共振型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900583" y="1080828"/>
            <a:ext cx="0" cy="5578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2762068" y="6336377"/>
            <a:ext cx="3128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Houyou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Long et al.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，Appl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Phys. Lett. 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, 143502 (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2017)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" y="1560324"/>
            <a:ext cx="2562687" cy="4617930"/>
            <a:chOff x="237882" y="1560325"/>
            <a:chExt cx="2562687" cy="461793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/>
            <a:srcRect r="56708"/>
            <a:stretch/>
          </p:blipFill>
          <p:spPr>
            <a:xfrm>
              <a:off x="658004" y="1614115"/>
              <a:ext cx="1851211" cy="228207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43082"/>
            <a:stretch/>
          </p:blipFill>
          <p:spPr>
            <a:xfrm>
              <a:off x="366651" y="3896185"/>
              <a:ext cx="2433918" cy="228207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511235" y="1560325"/>
              <a:ext cx="3896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37882" y="3906871"/>
              <a:ext cx="3896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直接连接符 14"/>
          <p:cNvCxnSpPr/>
          <p:nvPr/>
        </p:nvCxnSpPr>
        <p:spPr>
          <a:xfrm>
            <a:off x="2699546" y="1092425"/>
            <a:ext cx="0" cy="5578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2762068" y="3366634"/>
            <a:ext cx="3049970" cy="2924800"/>
            <a:chOff x="2789241" y="3348437"/>
            <a:chExt cx="3361314" cy="322336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9241" y="3348437"/>
              <a:ext cx="3361314" cy="322336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3252419" y="3364199"/>
              <a:ext cx="389605" cy="3391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(c)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289484" y="4417545"/>
              <a:ext cx="423945" cy="3391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(d)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289484" y="5494674"/>
              <a:ext cx="386398" cy="3391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(e)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6447204" y="6410926"/>
            <a:ext cx="2581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Siyuan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Gao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al., Phys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. Rev.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106, 184107 (2022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zh-CN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5919968" y="1030169"/>
            <a:ext cx="3171875" cy="2350767"/>
            <a:chOff x="6088346" y="1323820"/>
            <a:chExt cx="2984909" cy="2212201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8346" y="1492535"/>
              <a:ext cx="2984909" cy="2043486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6092263" y="1323820"/>
              <a:ext cx="367475" cy="2902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955223" y="3421221"/>
            <a:ext cx="3073164" cy="2901123"/>
            <a:chOff x="5837485" y="3438134"/>
            <a:chExt cx="3175589" cy="2997814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6031" y="3534825"/>
              <a:ext cx="3087043" cy="2901123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5858473" y="3438134"/>
              <a:ext cx="399863" cy="2902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(b)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346229" y="3443290"/>
              <a:ext cx="3535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(c)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837485" y="4883330"/>
              <a:ext cx="39986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(d)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382645" y="4883330"/>
              <a:ext cx="3506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(e)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80782" y="6336376"/>
            <a:ext cx="2510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Ruizhi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Dong et al.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J. Phys. D: Appl. Phys.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54, 403002 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zh-CN" alt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854897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6249455" y="1177927"/>
            <a:ext cx="2867443" cy="1805099"/>
            <a:chOff x="6249455" y="1177927"/>
            <a:chExt cx="2867443" cy="1805099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9455" y="1192744"/>
              <a:ext cx="2867443" cy="1622174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7824170" y="1177927"/>
              <a:ext cx="18473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6313273" y="2644472"/>
              <a:ext cx="18473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819" y="10751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latin typeface="黑体" panose="02010609060101010101" pitchFamily="49" charset="-122"/>
                <a:ea typeface="黑体" panose="02010609060101010101" pitchFamily="49" charset="-122"/>
              </a:rPr>
              <a:t>Fano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共振型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2330" y="3651852"/>
            <a:ext cx="488666" cy="48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157549" y="1303454"/>
            <a:ext cx="2550359" cy="2057587"/>
            <a:chOff x="313765" y="3255841"/>
            <a:chExt cx="3875276" cy="312650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2" y="3455118"/>
              <a:ext cx="3579439" cy="292723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13765" y="3255841"/>
              <a:ext cx="663017" cy="514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3232405" y="6346215"/>
            <a:ext cx="2868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Hai-long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Zhang et al., 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Phys. Lett. 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203502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(2017).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33820" y="1837389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937198" y="3505112"/>
            <a:ext cx="3287534" cy="2656451"/>
            <a:chOff x="5090213" y="3499041"/>
            <a:chExt cx="3815162" cy="3082795"/>
          </a:xfrm>
        </p:grpSpPr>
        <p:grpSp>
          <p:nvGrpSpPr>
            <p:cNvPr id="12" name="组合 11"/>
            <p:cNvGrpSpPr/>
            <p:nvPr/>
          </p:nvGrpSpPr>
          <p:grpSpPr>
            <a:xfrm>
              <a:off x="5090213" y="3499041"/>
              <a:ext cx="3815162" cy="3082795"/>
              <a:chOff x="4545655" y="3308973"/>
              <a:chExt cx="3700784" cy="299037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4937" y="3455118"/>
                <a:ext cx="3491502" cy="2844228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4545655" y="3308973"/>
                <a:ext cx="434141" cy="3284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(b)</a:t>
                </a:r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105670" y="3516261"/>
              <a:ext cx="4363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(c)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12"/>
            <p:cNvSpPr txBox="1"/>
            <p:nvPr/>
          </p:nvSpPr>
          <p:spPr>
            <a:xfrm>
              <a:off x="7105670" y="4977488"/>
              <a:ext cx="4363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(e)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12"/>
            <p:cNvSpPr txBox="1"/>
            <p:nvPr/>
          </p:nvSpPr>
          <p:spPr>
            <a:xfrm>
              <a:off x="5111021" y="4946491"/>
              <a:ext cx="4475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(d)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直接连接符 27"/>
          <p:cNvCxnSpPr/>
          <p:nvPr/>
        </p:nvCxnSpPr>
        <p:spPr>
          <a:xfrm>
            <a:off x="3009730" y="1177927"/>
            <a:ext cx="0" cy="5578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6240250" y="1106828"/>
            <a:ext cx="0" cy="5578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6544547" y="6402438"/>
            <a:ext cx="25592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Man Sun </a:t>
            </a:r>
            <a:r>
              <a:rPr lang="en-US" altLang="zh-CN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zh-CN" alt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zh-CN" alt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. Phys. </a:t>
            </a:r>
            <a:r>
              <a:rPr lang="en-US" altLang="zh-CN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99, 024302 (2019)</a:t>
            </a:r>
            <a:endParaRPr lang="zh-CN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662739" y="1844515"/>
            <a:ext cx="1625206" cy="1884880"/>
            <a:chOff x="536463" y="1575480"/>
            <a:chExt cx="1625206" cy="188488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/>
            <a:srcRect r="68663"/>
            <a:stretch/>
          </p:blipFill>
          <p:spPr>
            <a:xfrm>
              <a:off x="539884" y="1666703"/>
              <a:ext cx="1621785" cy="1793657"/>
            </a:xfrm>
            <a:prstGeom prst="rect">
              <a:avLst/>
            </a:prstGeom>
          </p:spPr>
        </p:pic>
        <p:sp>
          <p:nvSpPr>
            <p:cNvPr id="43" name="矩形 42"/>
            <p:cNvSpPr/>
            <p:nvPr/>
          </p:nvSpPr>
          <p:spPr>
            <a:xfrm>
              <a:off x="536463" y="1575480"/>
              <a:ext cx="261332" cy="261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8407" y="4211617"/>
            <a:ext cx="3009730" cy="1609292"/>
            <a:chOff x="0" y="3697889"/>
            <a:chExt cx="3009730" cy="160929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6"/>
            <a:srcRect l="32053"/>
            <a:stretch/>
          </p:blipFill>
          <p:spPr>
            <a:xfrm>
              <a:off x="0" y="3771986"/>
              <a:ext cx="3009730" cy="1535195"/>
            </a:xfrm>
            <a:prstGeom prst="rect">
              <a:avLst/>
            </a:prstGeom>
          </p:spPr>
        </p:pic>
        <p:sp>
          <p:nvSpPr>
            <p:cNvPr id="45" name="矩形 44"/>
            <p:cNvSpPr/>
            <p:nvPr/>
          </p:nvSpPr>
          <p:spPr>
            <a:xfrm>
              <a:off x="0" y="3786928"/>
              <a:ext cx="261332" cy="261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1642431" y="3697889"/>
              <a:ext cx="261332" cy="261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3009730" y="1106828"/>
            <a:ext cx="0" cy="5578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6279835" y="1134177"/>
            <a:ext cx="4363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6397346" y="3462561"/>
            <a:ext cx="2676608" cy="2756269"/>
            <a:chOff x="6397346" y="3462561"/>
            <a:chExt cx="2676608" cy="2756269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02142" y="3869402"/>
              <a:ext cx="2671812" cy="2349428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6397346" y="3462561"/>
              <a:ext cx="4475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(b)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86049" y="6294976"/>
            <a:ext cx="2510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Ruizhi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Dong et al.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J. Phys. D: Appl. Phys.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54, 403002 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zh-CN" alt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03259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819" y="1075102"/>
            <a:ext cx="1733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非局域共振型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2330" y="3651852"/>
            <a:ext cx="488666" cy="48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891198" y="6618141"/>
            <a:ext cx="42514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Yihuan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Zhu et al., Phys. Rev.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Applied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19, 014067 (2022)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33820" y="1837389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439" y="1075102"/>
            <a:ext cx="4185937" cy="23680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43348" y="3482574"/>
            <a:ext cx="7038652" cy="3135567"/>
            <a:chOff x="1343348" y="3482574"/>
            <a:chExt cx="7038652" cy="313556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3348" y="3539437"/>
              <a:ext cx="7038652" cy="3078704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1343348" y="3482574"/>
              <a:ext cx="4475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(d)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文本框 12"/>
            <p:cNvSpPr txBox="1"/>
            <p:nvPr/>
          </p:nvSpPr>
          <p:spPr>
            <a:xfrm>
              <a:off x="3682550" y="3492263"/>
              <a:ext cx="375993" cy="2917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(e)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6038986" y="3505985"/>
              <a:ext cx="3914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(f)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955910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直接连接符 51"/>
          <p:cNvCxnSpPr/>
          <p:nvPr/>
        </p:nvCxnSpPr>
        <p:spPr>
          <a:xfrm flipH="1">
            <a:off x="214414" y="4058159"/>
            <a:ext cx="878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4101558" y="947568"/>
            <a:ext cx="4889928" cy="2870303"/>
            <a:chOff x="4101558" y="1075102"/>
            <a:chExt cx="4889928" cy="287030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6734" y="1159872"/>
              <a:ext cx="4634752" cy="2785533"/>
            </a:xfrm>
            <a:prstGeom prst="rect">
              <a:avLst/>
            </a:prstGeom>
          </p:spPr>
        </p:pic>
        <p:sp>
          <p:nvSpPr>
            <p:cNvPr id="54" name="文本框 53"/>
            <p:cNvSpPr txBox="1"/>
            <p:nvPr/>
          </p:nvSpPr>
          <p:spPr>
            <a:xfrm>
              <a:off x="4128455" y="1108208"/>
              <a:ext cx="3896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(b)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5968074" y="1075102"/>
              <a:ext cx="3896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(c)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4101558" y="2550923"/>
              <a:ext cx="3896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(d)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6072091" y="2762834"/>
              <a:ext cx="3896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(e)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3C6E46A3-9B84-43B9-8952-2514FF240382}"/>
              </a:ext>
            </a:extLst>
          </p:cNvPr>
          <p:cNvSpPr/>
          <p:nvPr/>
        </p:nvSpPr>
        <p:spPr>
          <a:xfrm>
            <a:off x="1" y="2660"/>
            <a:ext cx="9143999" cy="1021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研究背景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2330" y="3651852"/>
            <a:ext cx="488666" cy="48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816617" y="3806904"/>
            <a:ext cx="42318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Hongxing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Tian et al., 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Mater. Technol. 2021, 2100668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421020" y="1147080"/>
            <a:ext cx="3497407" cy="2587947"/>
            <a:chOff x="570675" y="1305935"/>
            <a:chExt cx="3497407" cy="258794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/>
            <a:srcRect b="990"/>
            <a:stretch/>
          </p:blipFill>
          <p:spPr>
            <a:xfrm>
              <a:off x="839959" y="1423689"/>
              <a:ext cx="3228123" cy="2470193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570675" y="1423688"/>
              <a:ext cx="3896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2094033" y="1305935"/>
              <a:ext cx="3896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84783" y="2876687"/>
              <a:ext cx="3896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10443" y="3283685"/>
            <a:ext cx="449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主动可调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923" y="4123433"/>
            <a:ext cx="3733647" cy="2594799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5141071" y="6574395"/>
            <a:ext cx="39913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Xiao Xiang </a:t>
            </a:r>
            <a:r>
              <a:rPr lang="en-US" altLang="zh-CN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zh-CN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Phys. Lett. 118, 053504 (2021)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484182" y="4092772"/>
            <a:ext cx="3896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496193" y="5342436"/>
            <a:ext cx="3896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48593" y="5494836"/>
            <a:ext cx="3896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469089" y="4162403"/>
            <a:ext cx="4800834" cy="2383946"/>
            <a:chOff x="469089" y="4162403"/>
            <a:chExt cx="4800834" cy="2383946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089" y="4162403"/>
              <a:ext cx="4610866" cy="2383946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4760564" y="5664113"/>
              <a:ext cx="3896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880317" y="6002667"/>
              <a:ext cx="3896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文本框 67"/>
          <p:cNvSpPr txBox="1"/>
          <p:nvPr/>
        </p:nvSpPr>
        <p:spPr>
          <a:xfrm>
            <a:off x="443899" y="4175130"/>
            <a:ext cx="3896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89398"/>
      </p:ext>
    </p:extLst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13486</TotalTime>
  <Words>996</Words>
  <Application>Microsoft Office PowerPoint</Application>
  <PresentationFormat>全屏显示(4:3)</PresentationFormat>
  <Paragraphs>131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system-ui</vt:lpstr>
      <vt:lpstr>TimesNewRoman</vt:lpstr>
      <vt:lpstr>等线</vt:lpstr>
      <vt:lpstr>黑体</vt:lpstr>
      <vt:lpstr>宋体</vt:lpstr>
      <vt:lpstr>微软雅黑</vt:lpstr>
      <vt:lpstr>Arial</vt:lpstr>
      <vt:lpstr>Calibri</vt:lpstr>
      <vt:lpstr>Cambria Math</vt:lpstr>
      <vt:lpstr>Symbol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钝化层</dc:title>
  <dc:creator>陈 雪</dc:creator>
  <cp:lastModifiedBy>Microsoft 帐户</cp:lastModifiedBy>
  <cp:revision>858</cp:revision>
  <dcterms:created xsi:type="dcterms:W3CDTF">2020-08-19T02:52:53Z</dcterms:created>
  <dcterms:modified xsi:type="dcterms:W3CDTF">2024-01-25T15:07:47Z</dcterms:modified>
</cp:coreProperties>
</file>