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61" r:id="rId1"/>
  </p:sldMasterIdLst>
  <p:notesMasterIdLst>
    <p:notesMasterId r:id="rId28"/>
  </p:notesMasterIdLst>
  <p:handoutMasterIdLst>
    <p:handoutMasterId r:id="rId29"/>
  </p:handoutMasterIdLst>
  <p:sldIdLst>
    <p:sldId id="343" r:id="rId2"/>
    <p:sldId id="1387" r:id="rId3"/>
    <p:sldId id="1372" r:id="rId4"/>
    <p:sldId id="346" r:id="rId5"/>
    <p:sldId id="304" r:id="rId6"/>
    <p:sldId id="1388" r:id="rId7"/>
    <p:sldId id="329" r:id="rId8"/>
    <p:sldId id="1393" r:id="rId9"/>
    <p:sldId id="1343" r:id="rId10"/>
    <p:sldId id="1394" r:id="rId11"/>
    <p:sldId id="1389" r:id="rId12"/>
    <p:sldId id="1380" r:id="rId13"/>
    <p:sldId id="1344" r:id="rId14"/>
    <p:sldId id="1414" r:id="rId15"/>
    <p:sldId id="1412" r:id="rId16"/>
    <p:sldId id="1417" r:id="rId17"/>
    <p:sldId id="1410" r:id="rId18"/>
    <p:sldId id="1390" r:id="rId19"/>
    <p:sldId id="1367" r:id="rId20"/>
    <p:sldId id="1369" r:id="rId21"/>
    <p:sldId id="327" r:id="rId22"/>
    <p:sldId id="1345" r:id="rId23"/>
    <p:sldId id="1341" r:id="rId24"/>
    <p:sldId id="1391" r:id="rId25"/>
    <p:sldId id="1342" r:id="rId26"/>
    <p:sldId id="1381" r:id="rId27"/>
  </p:sldIdLst>
  <p:sldSz cx="12192000" cy="6858000"/>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FE8D931B-DD63-4233-880C-4FDE8209759C}">
          <p14:sldIdLst>
            <p14:sldId id="343"/>
            <p14:sldId id="1387"/>
            <p14:sldId id="1372"/>
            <p14:sldId id="346"/>
            <p14:sldId id="304"/>
            <p14:sldId id="1388"/>
            <p14:sldId id="329"/>
            <p14:sldId id="1393"/>
            <p14:sldId id="1343"/>
            <p14:sldId id="1394"/>
            <p14:sldId id="1389"/>
            <p14:sldId id="1380"/>
            <p14:sldId id="1344"/>
            <p14:sldId id="1414"/>
            <p14:sldId id="1412"/>
            <p14:sldId id="1417"/>
            <p14:sldId id="1410"/>
            <p14:sldId id="1390"/>
            <p14:sldId id="1367"/>
            <p14:sldId id="1369"/>
            <p14:sldId id="327"/>
            <p14:sldId id="1345"/>
            <p14:sldId id="1341"/>
            <p14:sldId id="1391"/>
            <p14:sldId id="1342"/>
            <p14:sldId id="138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基宇" initials="基宇"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7F7F7"/>
    <a:srgbClr val="08A0DD"/>
    <a:srgbClr val="00B0F0"/>
    <a:srgbClr val="013F7D"/>
    <a:srgbClr val="203864"/>
    <a:srgbClr val="04A8E7"/>
    <a:srgbClr val="0060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主题样式 2 - 强调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92" autoAdjust="0"/>
    <p:restoredTop sz="85256" autoAdjust="0"/>
  </p:normalViewPr>
  <p:slideViewPr>
    <p:cSldViewPr snapToGrid="0">
      <p:cViewPr>
        <p:scale>
          <a:sx n="75" d="100"/>
          <a:sy n="75" d="100"/>
        </p:scale>
        <p:origin x="926" y="2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334"/>
    </p:cViewPr>
  </p:sorterViewPr>
  <p:notesViewPr>
    <p:cSldViewPr snapToGrid="0">
      <p:cViewPr varScale="1">
        <p:scale>
          <a:sx n="86" d="100"/>
          <a:sy n="86" d="100"/>
        </p:scale>
        <p:origin x="386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5" Type="http://schemas.openxmlformats.org/officeDocument/2006/relationships/image" Target="../media/image28.wmf"/><Relationship Id="rId4"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91FE46-690E-4EC1-9D52-8EBAAC68F69F}" type="datetimeFigureOut">
              <a:rPr lang="zh-CN" altLang="en-US" smtClean="0"/>
              <a:t>2024/1/24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A6DEB0-19F1-4EE9-9A5B-E2F3D1B8A90B}"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4CD77-AD49-488A-8CA8-118FE00478DF}" type="datetimeFigureOut">
              <a:rPr lang="zh-CN" altLang="en-US" smtClean="0"/>
              <a:t>2024/1/24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E263DF-965F-4384-9ED6-526C845B5C0A}"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4" name="灯片编号占位符 3"/>
          <p:cNvSpPr>
            <a:spLocks noGrp="1"/>
          </p:cNvSpPr>
          <p:nvPr>
            <p:ph type="sldNum" sz="quarter" idx="5"/>
          </p:nvPr>
        </p:nvSpPr>
        <p:spPr/>
        <p:txBody>
          <a:bodyPr/>
          <a:lstStyle/>
          <a:p>
            <a:fld id="{04E263DF-965F-4384-9ED6-526C845B5C0A}" type="slidenum">
              <a:rPr lang="zh-CN" altLang="en-US" smtClean="0"/>
              <a:t>23</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04E263DF-965F-4384-9ED6-526C845B5C0A}" type="slidenum">
              <a:rPr lang="zh-CN" altLang="en-US" smtClean="0"/>
              <a:t>25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zh-CN" sz="1800" kern="1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首先是研究背景，原子核</a:t>
            </a:r>
            <a:r>
              <a:rPr lang="en-US" altLang="zh-CN" sz="1800" kern="1200" dirty="0">
                <a:solidFill>
                  <a:srgbClr val="000000"/>
                </a:solidFill>
                <a:effectLst/>
                <a:latin typeface="Times New Roman" panose="02020603050405020304" pitchFamily="18" charset="0"/>
                <a:ea typeface="楷体" panose="02010609060101010101" pitchFamily="49" charset="-122"/>
              </a:rPr>
              <a:t>β</a:t>
            </a:r>
            <a:r>
              <a:rPr lang="zh-CN" altLang="zh-CN" sz="1800" kern="1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衰变是原子核自发地放射出</a:t>
            </a:r>
            <a:r>
              <a:rPr lang="en-US" altLang="zh-CN" sz="1800" kern="1200" dirty="0">
                <a:solidFill>
                  <a:srgbClr val="000000"/>
                </a:solidFill>
                <a:effectLst/>
                <a:latin typeface="Times New Roman" panose="02020603050405020304" pitchFamily="18" charset="0"/>
                <a:ea typeface="楷体" panose="02010609060101010101" pitchFamily="49" charset="-122"/>
              </a:rPr>
              <a:t>β</a:t>
            </a:r>
            <a:r>
              <a:rPr lang="zh-CN" altLang="zh-CN" sz="1800" kern="1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粒子或俘获一个轨道电子而发生的转变，它在核物理领域有着非常重要</a:t>
            </a:r>
            <a:r>
              <a:rPr lang="zh-CN" altLang="en-US" sz="1800" kern="1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地位</a:t>
            </a:r>
            <a:r>
              <a:rPr lang="zh-CN" altLang="zh-CN" sz="1800" kern="1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，左边这个图是展示原子核衰变模式的核素图，蓝色和红色表示主要衰变模式是</a:t>
            </a:r>
            <a:r>
              <a:rPr lang="en-US" altLang="zh-CN" sz="1800" kern="1200" dirty="0">
                <a:solidFill>
                  <a:srgbClr val="000000"/>
                </a:solidFill>
                <a:effectLst/>
                <a:latin typeface="Times New Roman" panose="02020603050405020304" pitchFamily="18" charset="0"/>
                <a:ea typeface="楷体" panose="02010609060101010101" pitchFamily="49" charset="-122"/>
              </a:rPr>
              <a:t>β</a:t>
            </a:r>
            <a:r>
              <a:rPr lang="zh-CN" altLang="zh-CN" sz="1800" kern="1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衰变的原子核，可以看到，大部分的不稳定核均发生</a:t>
            </a:r>
            <a:r>
              <a:rPr lang="en-US" altLang="zh-CN" sz="1800" kern="1200" dirty="0">
                <a:solidFill>
                  <a:srgbClr val="000000"/>
                </a:solidFill>
                <a:effectLst/>
                <a:latin typeface="Times New Roman" panose="02020603050405020304" pitchFamily="18" charset="0"/>
                <a:ea typeface="楷体" panose="02010609060101010101" pitchFamily="49" charset="-122"/>
              </a:rPr>
              <a:t>β</a:t>
            </a:r>
            <a:r>
              <a:rPr lang="zh-CN" altLang="zh-CN" sz="1800" kern="1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衰变。</a:t>
            </a:r>
            <a:endParaRPr lang="zh-CN" altLang="en-US" dirty="0"/>
          </a:p>
        </p:txBody>
      </p:sp>
      <p:sp>
        <p:nvSpPr>
          <p:cNvPr id="4" name="灯片编号占位符 3"/>
          <p:cNvSpPr>
            <a:spLocks noGrp="1"/>
          </p:cNvSpPr>
          <p:nvPr>
            <p:ph type="sldNum" sz="quarter" idx="10"/>
          </p:nvPr>
        </p:nvSpPr>
        <p:spPr/>
        <p:txBody>
          <a:bodyPr/>
          <a:lstStyle/>
          <a:p>
            <a:fld id="{04E263DF-965F-4384-9ED6-526C845B5C0A}"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zh-CN" sz="1800" kern="1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目前研究</a:t>
            </a:r>
            <a:r>
              <a:rPr lang="en-US" altLang="zh-CN" sz="1800" kern="1200" dirty="0">
                <a:solidFill>
                  <a:srgbClr val="000000"/>
                </a:solidFill>
                <a:effectLst/>
                <a:latin typeface="Times New Roman" panose="02020603050405020304" pitchFamily="18" charset="0"/>
                <a:ea typeface="楷体" panose="02010609060101010101" pitchFamily="49" charset="-122"/>
              </a:rPr>
              <a:t>β</a:t>
            </a:r>
            <a:r>
              <a:rPr lang="zh-CN" altLang="zh-CN" sz="1800" kern="1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衰变半衰期的理论方法主要有四种，分别是唯象公式、壳模型方法、准粒子无规相位近似方法以及</a:t>
            </a:r>
            <a:r>
              <a:rPr lang="en-US" altLang="zh-CN" sz="1800" kern="1200" dirty="0">
                <a:solidFill>
                  <a:srgbClr val="000000"/>
                </a:solidFill>
                <a:effectLst/>
                <a:latin typeface="Times New Roman" panose="02020603050405020304" pitchFamily="18" charset="0"/>
                <a:ea typeface="楷体" panose="02010609060101010101" pitchFamily="49" charset="-122"/>
              </a:rPr>
              <a:t>Gross</a:t>
            </a:r>
            <a:r>
              <a:rPr lang="zh-CN" altLang="zh-CN" sz="1800" kern="1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理论，</a:t>
            </a:r>
            <a:r>
              <a:rPr lang="en-US" altLang="zh-CN" sz="1800" kern="1200" dirty="0">
                <a:solidFill>
                  <a:srgbClr val="000000"/>
                </a:solidFill>
                <a:effectLst/>
                <a:latin typeface="Times New Roman" panose="02020603050405020304" pitchFamily="18" charset="0"/>
                <a:ea typeface="楷体" panose="02010609060101010101" pitchFamily="49" charset="-122"/>
              </a:rPr>
              <a:t>Gross</a:t>
            </a:r>
            <a:r>
              <a:rPr lang="zh-CN" altLang="zh-CN" sz="1800" kern="1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理论有着两大优势，第一，具备高精度的同时有着极低的计算成本，其次能够基于高精度的质量预言，得到整个核素图的原子核</a:t>
            </a:r>
            <a:r>
              <a:rPr lang="en-US" altLang="zh-CN" sz="1800" kern="1200" dirty="0">
                <a:solidFill>
                  <a:srgbClr val="000000"/>
                </a:solidFill>
                <a:effectLst/>
                <a:latin typeface="Times New Roman" panose="02020603050405020304" pitchFamily="18" charset="0"/>
                <a:ea typeface="楷体" panose="02010609060101010101" pitchFamily="49" charset="-122"/>
              </a:rPr>
              <a:t>β</a:t>
            </a:r>
            <a:r>
              <a:rPr lang="zh-CN" altLang="zh-CN" sz="1800" kern="1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衰变半衰期。</a:t>
            </a:r>
            <a:endParaRPr lang="zh-CN" altLang="en-US" dirty="0"/>
          </a:p>
        </p:txBody>
      </p:sp>
      <p:sp>
        <p:nvSpPr>
          <p:cNvPr id="4" name="灯片编号占位符 3"/>
          <p:cNvSpPr>
            <a:spLocks noGrp="1"/>
          </p:cNvSpPr>
          <p:nvPr>
            <p:ph type="sldNum" sz="quarter" idx="5"/>
          </p:nvPr>
        </p:nvSpPr>
        <p:spPr/>
        <p:txBody>
          <a:bodyPr/>
          <a:lstStyle/>
          <a:p>
            <a:fld id="{04E263DF-965F-4384-9ED6-526C845B5C0A}"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800" kern="1200" dirty="0">
                <a:solidFill>
                  <a:srgbClr val="000000"/>
                </a:solidFill>
                <a:effectLst/>
                <a:latin typeface="Times New Roman" panose="02020603050405020304" pitchFamily="18" charset="0"/>
                <a:ea typeface="楷体" panose="02010609060101010101" pitchFamily="49" charset="-122"/>
              </a:rPr>
              <a:t>Gamow-Teller</a:t>
            </a:r>
            <a:r>
              <a:rPr lang="zh-CN" altLang="en-US" sz="1800" kern="1200" dirty="0">
                <a:solidFill>
                  <a:srgbClr val="000000"/>
                </a:solidFill>
                <a:effectLst/>
                <a:latin typeface="Times New Roman" panose="02020603050405020304" pitchFamily="18" charset="0"/>
                <a:ea typeface="楷体" panose="02010609060101010101" pitchFamily="49" charset="-122"/>
              </a:rPr>
              <a:t>跃迁是</a:t>
            </a:r>
            <a:r>
              <a:rPr lang="en-US" altLang="zh-CN" sz="1800" kern="1200" dirty="0">
                <a:solidFill>
                  <a:srgbClr val="000000"/>
                </a:solidFill>
                <a:effectLst/>
                <a:latin typeface="Times New Roman" panose="02020603050405020304" pitchFamily="18" charset="0"/>
                <a:ea typeface="楷体" panose="02010609060101010101" pitchFamily="49" charset="-122"/>
              </a:rPr>
              <a:t>β</a:t>
            </a:r>
            <a:r>
              <a:rPr lang="zh-CN" altLang="en-US" sz="1800" kern="1200" dirty="0">
                <a:solidFill>
                  <a:srgbClr val="000000"/>
                </a:solidFill>
                <a:effectLst/>
                <a:latin typeface="Times New Roman" panose="02020603050405020304" pitchFamily="18" charset="0"/>
                <a:ea typeface="楷体" panose="02010609060101010101" pitchFamily="49" charset="-122"/>
              </a:rPr>
              <a:t>衰变的主导核跃迁。</a:t>
            </a:r>
            <a:endParaRPr lang="en-US" altLang="zh-CN" sz="1800" kern="1200" dirty="0">
              <a:solidFill>
                <a:srgbClr val="000000"/>
              </a:solidFill>
              <a:effectLst/>
              <a:latin typeface="Times New Roman" panose="02020603050405020304" pitchFamily="18" charset="0"/>
              <a:ea typeface="楷体" panose="02010609060101010101" pitchFamily="49" charset="-122"/>
            </a:endParaRPr>
          </a:p>
          <a:p>
            <a:r>
              <a:rPr lang="en-US" altLang="zh-CN" sz="1800" kern="1200" dirty="0">
                <a:solidFill>
                  <a:srgbClr val="000000"/>
                </a:solidFill>
                <a:effectLst/>
                <a:latin typeface="Times New Roman" panose="02020603050405020304" pitchFamily="18" charset="0"/>
                <a:ea typeface="楷体" panose="02010609060101010101" pitchFamily="49" charset="-122"/>
              </a:rPr>
              <a:t>Fermi</a:t>
            </a:r>
            <a:r>
              <a:rPr lang="zh-CN" altLang="en-US" sz="1800" kern="1200" dirty="0">
                <a:solidFill>
                  <a:srgbClr val="000000"/>
                </a:solidFill>
                <a:effectLst/>
                <a:latin typeface="Times New Roman" panose="02020603050405020304" pitchFamily="18" charset="0"/>
                <a:ea typeface="楷体" panose="02010609060101010101" pitchFamily="49" charset="-122"/>
              </a:rPr>
              <a:t>跃迁算符是同位旋算符，由库仑势引起的</a:t>
            </a:r>
            <a:endParaRPr lang="en-US" altLang="zh-CN" sz="1800" kern="1200" dirty="0">
              <a:solidFill>
                <a:srgbClr val="000000"/>
              </a:solidFill>
              <a:effectLst/>
              <a:latin typeface="Times New Roman" panose="02020603050405020304" pitchFamily="18" charset="0"/>
              <a:ea typeface="楷体" panose="02010609060101010101" pitchFamily="49" charset="-122"/>
            </a:endParaRPr>
          </a:p>
          <a:p>
            <a:r>
              <a:rPr lang="en-US" altLang="zh-CN" sz="1800" kern="1200" dirty="0">
                <a:solidFill>
                  <a:srgbClr val="000000"/>
                </a:solidFill>
                <a:effectLst/>
                <a:latin typeface="Times New Roman" panose="02020603050405020304" pitchFamily="18" charset="0"/>
                <a:ea typeface="楷体" panose="02010609060101010101" pitchFamily="49" charset="-122"/>
              </a:rPr>
              <a:t>Gross</a:t>
            </a:r>
            <a:r>
              <a:rPr lang="zh-CN" altLang="zh-CN" sz="1800" kern="1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理论是基于强度函数求和规则，以统计学的方式处理所有的</a:t>
            </a:r>
            <a:r>
              <a:rPr lang="en-US" altLang="zh-CN" sz="1800" kern="1200" dirty="0">
                <a:solidFill>
                  <a:srgbClr val="000000"/>
                </a:solidFill>
                <a:effectLst/>
                <a:latin typeface="Times New Roman" panose="02020603050405020304" pitchFamily="18" charset="0"/>
                <a:ea typeface="楷体" panose="02010609060101010101" pitchFamily="49" charset="-122"/>
              </a:rPr>
              <a:t>β</a:t>
            </a:r>
            <a:r>
              <a:rPr lang="zh-CN" altLang="zh-CN" sz="1800" kern="1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衰变跃迁，其计算公式如下，核心部分就是这个跃迁强度函数，分别是单粒子强度函数以及单粒子能量分布，求和规则如下，限定了单粒子强度函数的形式，</a:t>
            </a:r>
            <a:r>
              <a:rPr lang="en-US" altLang="zh-CN" sz="1800" kern="1200" dirty="0">
                <a:solidFill>
                  <a:srgbClr val="000000"/>
                </a:solidFill>
                <a:effectLst/>
                <a:latin typeface="Times New Roman" panose="02020603050405020304" pitchFamily="18" charset="0"/>
                <a:ea typeface="楷体" panose="02010609060101010101" pitchFamily="49" charset="-122"/>
              </a:rPr>
              <a:t>N</a:t>
            </a:r>
            <a:r>
              <a:rPr lang="zh-CN" altLang="zh-CN" sz="1800" kern="1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是这个模型的参数，从右边这个图也可以看出统计的思想，对一秒以下的核，强度已经非常连续，</a:t>
            </a:r>
            <a:r>
              <a:rPr lang="en-US" altLang="zh-CN" sz="1800" kern="1200" dirty="0">
                <a:solidFill>
                  <a:srgbClr val="000000"/>
                </a:solidFill>
                <a:effectLst/>
                <a:latin typeface="Times New Roman" panose="02020603050405020304" pitchFamily="18" charset="0"/>
                <a:ea typeface="楷体" panose="02010609060101010101" pitchFamily="49" charset="-122"/>
              </a:rPr>
              <a:t>Gross</a:t>
            </a:r>
            <a:r>
              <a:rPr lang="zh-CN" altLang="zh-CN" sz="1800" kern="1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理论有着很强的预言能力。</a:t>
            </a:r>
            <a:endParaRPr lang="zh-CN" altLang="en-US" dirty="0"/>
          </a:p>
        </p:txBody>
      </p:sp>
      <p:sp>
        <p:nvSpPr>
          <p:cNvPr id="4" name="灯片编号占位符 3"/>
          <p:cNvSpPr>
            <a:spLocks noGrp="1"/>
          </p:cNvSpPr>
          <p:nvPr>
            <p:ph type="sldNum" sz="quarter" idx="5"/>
          </p:nvPr>
        </p:nvSpPr>
        <p:spPr/>
        <p:txBody>
          <a:bodyPr/>
          <a:lstStyle/>
          <a:p>
            <a:fld id="{04E263DF-965F-4384-9ED6-526C845B5C0A}"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sz="1800" kern="1200" dirty="0">
                <a:solidFill>
                  <a:srgbClr val="000000"/>
                </a:solidFill>
                <a:effectLst/>
                <a:latin typeface="Times New Roman" panose="02020603050405020304" pitchFamily="18" charset="0"/>
                <a:ea typeface="楷体" panose="02010609060101010101" pitchFamily="49" charset="-122"/>
              </a:rPr>
              <a:t>Gamow-Teller</a:t>
            </a:r>
            <a:r>
              <a:rPr lang="zh-CN" altLang="en-US" sz="1800" kern="1200" dirty="0">
                <a:solidFill>
                  <a:srgbClr val="000000"/>
                </a:solidFill>
                <a:effectLst/>
                <a:latin typeface="Times New Roman" panose="02020603050405020304" pitchFamily="18" charset="0"/>
                <a:ea typeface="楷体" panose="02010609060101010101" pitchFamily="49" charset="-122"/>
              </a:rPr>
              <a:t>跃迁是</a:t>
            </a:r>
            <a:r>
              <a:rPr lang="en-US" altLang="zh-CN" sz="1800" kern="1200" dirty="0">
                <a:solidFill>
                  <a:srgbClr val="000000"/>
                </a:solidFill>
                <a:effectLst/>
                <a:latin typeface="Times New Roman" panose="02020603050405020304" pitchFamily="18" charset="0"/>
                <a:ea typeface="楷体" panose="02010609060101010101" pitchFamily="49" charset="-122"/>
              </a:rPr>
              <a:t>β</a:t>
            </a:r>
            <a:r>
              <a:rPr lang="zh-CN" altLang="en-US" sz="1800" kern="1200" dirty="0">
                <a:solidFill>
                  <a:srgbClr val="000000"/>
                </a:solidFill>
                <a:effectLst/>
                <a:latin typeface="Times New Roman" panose="02020603050405020304" pitchFamily="18" charset="0"/>
                <a:ea typeface="楷体" panose="02010609060101010101" pitchFamily="49" charset="-122"/>
              </a:rPr>
              <a:t>衰变的主导核跃迁。</a:t>
            </a:r>
            <a:endParaRPr lang="en-US" altLang="zh-CN" sz="1800" kern="1200" dirty="0">
              <a:solidFill>
                <a:srgbClr val="000000"/>
              </a:solidFill>
              <a:effectLst/>
              <a:latin typeface="Times New Roman" panose="02020603050405020304" pitchFamily="18" charset="0"/>
              <a:ea typeface="楷体" panose="02010609060101010101" pitchFamily="49" charset="-122"/>
            </a:endParaRPr>
          </a:p>
          <a:p>
            <a:r>
              <a:rPr lang="en-US" altLang="zh-CN" sz="1800" kern="1200" dirty="0">
                <a:solidFill>
                  <a:srgbClr val="000000"/>
                </a:solidFill>
                <a:effectLst/>
                <a:latin typeface="Times New Roman" panose="02020603050405020304" pitchFamily="18" charset="0"/>
                <a:ea typeface="楷体" panose="02010609060101010101" pitchFamily="49" charset="-122"/>
              </a:rPr>
              <a:t>Fermi</a:t>
            </a:r>
            <a:r>
              <a:rPr lang="zh-CN" altLang="en-US" sz="1800" kern="1200" dirty="0">
                <a:solidFill>
                  <a:srgbClr val="000000"/>
                </a:solidFill>
                <a:effectLst/>
                <a:latin typeface="Times New Roman" panose="02020603050405020304" pitchFamily="18" charset="0"/>
                <a:ea typeface="楷体" panose="02010609060101010101" pitchFamily="49" charset="-122"/>
              </a:rPr>
              <a:t>跃迁算符是同位旋算符，由库仑势引起的</a:t>
            </a:r>
            <a:endParaRPr lang="en-US" altLang="zh-CN" sz="1800" kern="1200" dirty="0">
              <a:solidFill>
                <a:srgbClr val="000000"/>
              </a:solidFill>
              <a:effectLst/>
              <a:latin typeface="Times New Roman" panose="02020603050405020304" pitchFamily="18" charset="0"/>
              <a:ea typeface="楷体" panose="02010609060101010101" pitchFamily="49" charset="-122"/>
            </a:endParaRPr>
          </a:p>
          <a:p>
            <a:r>
              <a:rPr lang="en-US" altLang="zh-CN" sz="1800" kern="1200" dirty="0">
                <a:solidFill>
                  <a:srgbClr val="000000"/>
                </a:solidFill>
                <a:effectLst/>
                <a:latin typeface="Times New Roman" panose="02020603050405020304" pitchFamily="18" charset="0"/>
                <a:ea typeface="楷体" panose="02010609060101010101" pitchFamily="49" charset="-122"/>
              </a:rPr>
              <a:t>Gross</a:t>
            </a:r>
            <a:r>
              <a:rPr lang="zh-CN" altLang="zh-CN" sz="1800" kern="1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理论是基于强度函数求和规则，以统计学的方式处理所有的</a:t>
            </a:r>
            <a:r>
              <a:rPr lang="en-US" altLang="zh-CN" sz="1800" kern="1200" dirty="0">
                <a:solidFill>
                  <a:srgbClr val="000000"/>
                </a:solidFill>
                <a:effectLst/>
                <a:latin typeface="Times New Roman" panose="02020603050405020304" pitchFamily="18" charset="0"/>
                <a:ea typeface="楷体" panose="02010609060101010101" pitchFamily="49" charset="-122"/>
              </a:rPr>
              <a:t>β</a:t>
            </a:r>
            <a:r>
              <a:rPr lang="zh-CN" altLang="zh-CN" sz="1800" kern="1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衰变跃迁，其计算公式如下，核心部分就是这个跃迁强度函数，分别是单粒子强度函数以及单粒子能量分布，求和规则如下，限定了单粒子强度函数的形式，</a:t>
            </a:r>
            <a:r>
              <a:rPr lang="en-US" altLang="zh-CN" sz="1800" kern="1200" dirty="0">
                <a:solidFill>
                  <a:srgbClr val="000000"/>
                </a:solidFill>
                <a:effectLst/>
                <a:latin typeface="Times New Roman" panose="02020603050405020304" pitchFamily="18" charset="0"/>
                <a:ea typeface="楷体" panose="02010609060101010101" pitchFamily="49" charset="-122"/>
              </a:rPr>
              <a:t>N</a:t>
            </a:r>
            <a:r>
              <a:rPr lang="zh-CN" altLang="zh-CN" sz="1800" kern="1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是这个模型的参数，从右边这个图也可以看出统计的思想，对一秒以下的核，强度已经非常连续，</a:t>
            </a:r>
            <a:r>
              <a:rPr lang="en-US" altLang="zh-CN" sz="1800" kern="1200" dirty="0">
                <a:solidFill>
                  <a:srgbClr val="000000"/>
                </a:solidFill>
                <a:effectLst/>
                <a:latin typeface="Times New Roman" panose="02020603050405020304" pitchFamily="18" charset="0"/>
                <a:ea typeface="楷体" panose="02010609060101010101" pitchFamily="49" charset="-122"/>
              </a:rPr>
              <a:t>Gross</a:t>
            </a:r>
            <a:r>
              <a:rPr lang="zh-CN" altLang="zh-CN" sz="1800" kern="1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理论有着很强的预言能力。</a:t>
            </a:r>
            <a:endParaRPr lang="zh-CN" altLang="en-US" dirty="0"/>
          </a:p>
        </p:txBody>
      </p:sp>
      <p:sp>
        <p:nvSpPr>
          <p:cNvPr id="4" name="灯片编号占位符 3"/>
          <p:cNvSpPr>
            <a:spLocks noGrp="1"/>
          </p:cNvSpPr>
          <p:nvPr>
            <p:ph type="sldNum" sz="quarter" idx="5"/>
          </p:nvPr>
        </p:nvSpPr>
        <p:spPr/>
        <p:txBody>
          <a:bodyPr/>
          <a:lstStyle/>
          <a:p>
            <a:fld id="{04E263DF-965F-4384-9ED6-526C845B5C0A}" type="slidenum">
              <a:rPr lang="zh-CN" altLang="en-US" smtClean="0"/>
              <a:t>8</a:t>
            </a:fld>
            <a:endParaRPr lang="zh-CN" altLang="en-US"/>
          </a:p>
        </p:txBody>
      </p:sp>
    </p:spTree>
    <p:extLst>
      <p:ext uri="{BB962C8B-B14F-4D97-AF65-F5344CB8AC3E}">
        <p14:creationId xmlns:p14="http://schemas.microsoft.com/office/powerpoint/2010/main" val="3383122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sz="1200" b="0" dirty="0">
                <a:solidFill>
                  <a:srgbClr val="0000FF"/>
                </a:solidFill>
                <a:latin typeface="宋体" panose="02010600030101010101" pitchFamily="2" charset="-122"/>
                <a:cs typeface="Times New Roman" panose="02020603050405020304" pitchFamily="18" charset="0"/>
              </a:rPr>
              <a:t>包含了核子的自旋自由度</a:t>
            </a:r>
            <a:endParaRPr lang="en-US" altLang="zh-CN" sz="1200" b="0" dirty="0">
              <a:solidFill>
                <a:srgbClr val="0000FF"/>
              </a:solidFill>
              <a:latin typeface="宋体" panose="02010600030101010101" pitchFamily="2" charset="-122"/>
              <a:cs typeface="Times New Roman" panose="02020603050405020304" pitchFamily="18" charset="0"/>
            </a:endParaRPr>
          </a:p>
          <a:p>
            <a:r>
              <a:rPr lang="zh-CN" altLang="en-US" sz="1800" b="0" i="0" u="none" strike="noStrike" baseline="0" dirty="0">
                <a:solidFill>
                  <a:srgbClr val="000000"/>
                </a:solidFill>
                <a:latin typeface="宋体" panose="02010600030101010101" pitchFamily="2" charset="-122"/>
                <a:ea typeface="宋体" panose="02010600030101010101" pitchFamily="2" charset="-122"/>
              </a:rPr>
              <a:t>协变密度泛函理论则是一个成功的微观核模型，也可以称相对论密度泛函理论，被广泛应用于很多核性质的预测，如原子核质量、形状演变</a:t>
            </a:r>
            <a:endParaRPr lang="en-US" altLang="zh-CN" dirty="0"/>
          </a:p>
          <a:p>
            <a:r>
              <a:rPr lang="zh-CN" altLang="en-US" dirty="0"/>
              <a:t>虽然</a:t>
            </a:r>
            <a:r>
              <a:rPr lang="en-US" altLang="zh-CN" dirty="0"/>
              <a:t>Gross</a:t>
            </a:r>
            <a:r>
              <a:rPr lang="zh-CN" altLang="en-US" dirty="0"/>
              <a:t>理论经过了一系列的发展，仍存在一些问题，例如，实验结果表明</a:t>
            </a:r>
            <a:r>
              <a:rPr lang="en-US" altLang="zh-CN" sz="1200" dirty="0">
                <a:effectLst/>
                <a:latin typeface="Times New Roman" panose="02020603050405020304" pitchFamily="18" charset="0"/>
                <a:ea typeface="宋体" panose="02010600030101010101" pitchFamily="2" charset="-122"/>
              </a:rPr>
              <a:t>Gamow-Teller</a:t>
            </a:r>
            <a:r>
              <a:rPr lang="zh-CN" altLang="zh-CN" sz="1200" dirty="0">
                <a:effectLst/>
                <a:latin typeface="Times New Roman" panose="02020603050405020304" pitchFamily="18" charset="0"/>
                <a:ea typeface="宋体" panose="02010600030101010101" pitchFamily="2" charset="-122"/>
                <a:cs typeface="Times New Roman" panose="02020603050405020304" pitchFamily="18" charset="0"/>
              </a:rPr>
              <a:t>跃迁的中心能量</a:t>
            </a:r>
            <a:r>
              <a:rPr lang="en-US" altLang="zh-CN" sz="1200" i="1" dirty="0">
                <a:effectLst/>
                <a:latin typeface="Times New Roman" panose="02020603050405020304" pitchFamily="18" charset="0"/>
                <a:ea typeface="宋体" panose="02010600030101010101" pitchFamily="2" charset="-122"/>
              </a:rPr>
              <a:t>Δ</a:t>
            </a:r>
            <a:r>
              <a:rPr lang="en-US" altLang="zh-CN" sz="1200" baseline="-25000" dirty="0">
                <a:effectLst/>
                <a:latin typeface="Times New Roman" panose="02020603050405020304" pitchFamily="18" charset="0"/>
                <a:ea typeface="宋体" panose="02010600030101010101" pitchFamily="2" charset="-122"/>
              </a:rPr>
              <a:t>GT</a:t>
            </a:r>
            <a:r>
              <a:rPr lang="zh-CN" altLang="zh-CN" sz="1200" dirty="0">
                <a:effectLst/>
                <a:latin typeface="Times New Roman" panose="02020603050405020304" pitchFamily="18" charset="0"/>
                <a:ea typeface="宋体" panose="02010600030101010101" pitchFamily="2" charset="-122"/>
                <a:cs typeface="Times New Roman" panose="02020603050405020304" pitchFamily="18" charset="0"/>
              </a:rPr>
              <a:t>不同于</a:t>
            </a:r>
            <a:r>
              <a:rPr lang="en-US" altLang="zh-CN" sz="1200" dirty="0">
                <a:effectLst/>
                <a:latin typeface="Times New Roman" panose="02020603050405020304" pitchFamily="18" charset="0"/>
                <a:ea typeface="宋体" panose="02010600030101010101" pitchFamily="2" charset="-122"/>
              </a:rPr>
              <a:t>Fermi</a:t>
            </a:r>
            <a:r>
              <a:rPr lang="zh-CN" altLang="zh-CN" sz="1200" dirty="0">
                <a:effectLst/>
                <a:latin typeface="Times New Roman" panose="02020603050405020304" pitchFamily="18" charset="0"/>
                <a:ea typeface="宋体" panose="02010600030101010101" pitchFamily="2" charset="-122"/>
                <a:cs typeface="Times New Roman" panose="02020603050405020304" pitchFamily="18" charset="0"/>
              </a:rPr>
              <a:t>跃迁的中心能量</a:t>
            </a:r>
            <a:r>
              <a:rPr lang="en-US" altLang="zh-CN" sz="1200" i="1" dirty="0">
                <a:effectLst/>
                <a:latin typeface="Times New Roman" panose="02020603050405020304" pitchFamily="18" charset="0"/>
                <a:ea typeface="宋体" panose="02010600030101010101" pitchFamily="2" charset="-122"/>
              </a:rPr>
              <a:t>Δ</a:t>
            </a:r>
            <a:r>
              <a:rPr lang="en-US" altLang="zh-CN" sz="1200" baseline="-25000" dirty="0">
                <a:effectLst/>
                <a:latin typeface="Times New Roman" panose="02020603050405020304" pitchFamily="18" charset="0"/>
                <a:ea typeface="宋体" panose="02010600030101010101" pitchFamily="2" charset="-122"/>
              </a:rPr>
              <a:t>F</a:t>
            </a:r>
            <a:r>
              <a:rPr lang="zh-CN" altLang="zh-CN" sz="1200" dirty="0">
                <a:effectLst/>
                <a:latin typeface="Times New Roman" panose="02020603050405020304" pitchFamily="18" charset="0"/>
                <a:ea typeface="宋体" panose="02010600030101010101" pitchFamily="2" charset="-122"/>
                <a:cs typeface="Times New Roman" panose="02020603050405020304" pitchFamily="18" charset="0"/>
              </a:rPr>
              <a:t>，是有一定差距的</a:t>
            </a:r>
            <a:r>
              <a:rPr lang="zh-CN" altLang="en-US" sz="1200" dirty="0">
                <a:effectLst/>
                <a:latin typeface="Times New Roman" panose="02020603050405020304" pitchFamily="18" charset="0"/>
                <a:ea typeface="宋体" panose="02010600030101010101" pitchFamily="2" charset="-122"/>
                <a:cs typeface="Times New Roman" panose="02020603050405020304" pitchFamily="18" charset="0"/>
              </a:rPr>
              <a:t>。这两篇文章中给出了能量差包含了自旋轨道劈裂项以及剩余相互作用项。我们首先想到的就是协变密度泛函理论。</a:t>
            </a:r>
            <a:endParaRPr lang="en-US" altLang="zh-CN" sz="1200" dirty="0">
              <a:effectLst/>
              <a:latin typeface="Times New Roman" panose="02020603050405020304" pitchFamily="18" charset="0"/>
              <a:ea typeface="宋体" panose="02010600030101010101" pitchFamily="2" charset="-122"/>
              <a:cs typeface="Times New Roman" panose="02020603050405020304" pitchFamily="18" charset="0"/>
            </a:endParaRPr>
          </a:p>
          <a:p>
            <a:r>
              <a:rPr lang="zh-CN" altLang="en-US" b="0" i="0" dirty="0">
                <a:solidFill>
                  <a:srgbClr val="2A2B2E"/>
                </a:solidFill>
                <a:effectLst/>
                <a:latin typeface="PingFang SC"/>
              </a:rPr>
              <a:t>最容易得到单粒子能量分布极端球形单粒子模型，</a:t>
            </a:r>
            <a:r>
              <a:rPr lang="zh-CN" altLang="en-US" b="0" i="0" dirty="0">
                <a:solidFill>
                  <a:srgbClr val="101214"/>
                </a:solidFill>
                <a:effectLst/>
                <a:latin typeface="PingFang SC"/>
              </a:rPr>
              <a:t>从哈密顿函数和波函数中推导单粒子能量分布的问题就变得不平凡了，对于非球形原子核，可以使用变形壳层模型。然而，要在宽核区域内找到合适的形变电位需要非常艰苦的工作。</a:t>
            </a:r>
            <a:endParaRPr lang="en-US" altLang="zh-CN" b="0" i="0" dirty="0">
              <a:solidFill>
                <a:srgbClr val="2A2B2E"/>
              </a:solidFill>
              <a:effectLst/>
              <a:latin typeface="PingFang SC"/>
            </a:endParaRPr>
          </a:p>
        </p:txBody>
      </p:sp>
      <p:sp>
        <p:nvSpPr>
          <p:cNvPr id="4" name="灯片编号占位符 3"/>
          <p:cNvSpPr>
            <a:spLocks noGrp="1"/>
          </p:cNvSpPr>
          <p:nvPr>
            <p:ph type="sldNum" sz="quarter" idx="5"/>
          </p:nvPr>
        </p:nvSpPr>
        <p:spPr/>
        <p:txBody>
          <a:bodyPr/>
          <a:lstStyle/>
          <a:p>
            <a:fld id="{04E263DF-965F-4384-9ED6-526C845B5C0A}" type="slidenum">
              <a:rPr lang="zh-CN" altLang="en-US" smtClean="0"/>
              <a:t>12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zh-CN" sz="1800" kern="1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我们针对</a:t>
            </a:r>
            <a:r>
              <a:rPr lang="en-US" altLang="zh-CN" sz="1800" kern="1200" dirty="0">
                <a:solidFill>
                  <a:srgbClr val="000000"/>
                </a:solidFill>
                <a:effectLst/>
                <a:latin typeface="Times New Roman" panose="02020603050405020304" pitchFamily="18" charset="0"/>
                <a:ea typeface="楷体" panose="02010609060101010101" pitchFamily="49" charset="-122"/>
              </a:rPr>
              <a:t>Gross</a:t>
            </a:r>
            <a:r>
              <a:rPr lang="zh-CN" altLang="zh-CN" sz="1800" kern="1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理论的改进，最主要的就是对跃迁强度求和以及峰值位置的改进，也就针对这两个求和规则的改进，对于</a:t>
            </a:r>
            <a:r>
              <a:rPr lang="en-US" altLang="zh-CN" sz="1800" kern="1200" dirty="0">
                <a:solidFill>
                  <a:srgbClr val="000000"/>
                </a:solidFill>
                <a:effectLst/>
                <a:latin typeface="Times New Roman" panose="02020603050405020304" pitchFamily="18" charset="0"/>
                <a:ea typeface="楷体" panose="02010609060101010101" pitchFamily="49" charset="-122"/>
              </a:rPr>
              <a:t>β+</a:t>
            </a:r>
            <a:r>
              <a:rPr lang="zh-CN" altLang="zh-CN" sz="1800" kern="1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衰变跃迁强度和</a:t>
            </a:r>
            <a:r>
              <a:rPr lang="en-US" altLang="zh-CN" sz="1800" kern="1200" dirty="0">
                <a:solidFill>
                  <a:srgbClr val="000000"/>
                </a:solidFill>
                <a:effectLst/>
                <a:latin typeface="Times New Roman" panose="02020603050405020304" pitchFamily="18" charset="0"/>
                <a:ea typeface="楷体" panose="02010609060101010101" pitchFamily="49" charset="-122"/>
              </a:rPr>
              <a:t>β-</a:t>
            </a:r>
            <a:r>
              <a:rPr lang="zh-CN" altLang="zh-CN" sz="1800" kern="1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衰变跃迁强度有一个很著名的模型无关的</a:t>
            </a:r>
            <a:r>
              <a:rPr lang="en-US" altLang="zh-CN" sz="1800" kern="1200" dirty="0">
                <a:solidFill>
                  <a:srgbClr val="000000"/>
                </a:solidFill>
                <a:effectLst/>
                <a:latin typeface="Times New Roman" panose="02020603050405020304" pitchFamily="18" charset="0"/>
                <a:ea typeface="楷体" panose="02010609060101010101" pitchFamily="49" charset="-122"/>
              </a:rPr>
              <a:t>Ikeda</a:t>
            </a:r>
            <a:r>
              <a:rPr lang="zh-CN" altLang="zh-CN" sz="1800" kern="1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求和规则，也就是</a:t>
            </a:r>
            <a:r>
              <a:rPr lang="en-US" altLang="zh-CN" sz="1800" kern="1200" dirty="0">
                <a:solidFill>
                  <a:srgbClr val="000000"/>
                </a:solidFill>
                <a:effectLst/>
                <a:latin typeface="Times New Roman" panose="02020603050405020304" pitchFamily="18" charset="0"/>
                <a:ea typeface="楷体" panose="02010609060101010101" pitchFamily="49" charset="-122"/>
              </a:rPr>
              <a:t>3</a:t>
            </a:r>
            <a:r>
              <a:rPr lang="zh-CN" altLang="zh-CN" sz="1800" kern="1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a:t>
            </a:r>
            <a:r>
              <a:rPr lang="en-US" altLang="zh-CN" sz="1800" kern="1200" dirty="0">
                <a:solidFill>
                  <a:srgbClr val="000000"/>
                </a:solidFill>
                <a:effectLst/>
                <a:latin typeface="Times New Roman" panose="02020603050405020304" pitchFamily="18" charset="0"/>
                <a:ea typeface="楷体" panose="02010609060101010101" pitchFamily="49" charset="-122"/>
              </a:rPr>
              <a:t>N-Z</a:t>
            </a:r>
            <a:r>
              <a:rPr lang="zh-CN" altLang="zh-CN" sz="1800" kern="1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），我们首次构造了同时满足求和规则以及条件下物理极限的强度求和，可以看到，以</a:t>
            </a:r>
            <a:r>
              <a:rPr lang="en-US" altLang="zh-CN" sz="1800" kern="1200" dirty="0">
                <a:solidFill>
                  <a:srgbClr val="000000"/>
                </a:solidFill>
                <a:effectLst/>
                <a:latin typeface="Times New Roman" panose="02020603050405020304" pitchFamily="18" charset="0"/>
                <a:ea typeface="楷体" panose="02010609060101010101" pitchFamily="49" charset="-122"/>
              </a:rPr>
              <a:t>Sn</a:t>
            </a:r>
            <a:r>
              <a:rPr lang="zh-CN" altLang="zh-CN" sz="1800" kern="1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同位素链为例，虚线表示的是原来</a:t>
            </a:r>
            <a:r>
              <a:rPr lang="en-US" altLang="zh-CN" sz="1800" kern="1200" dirty="0">
                <a:solidFill>
                  <a:srgbClr val="000000"/>
                </a:solidFill>
                <a:effectLst/>
                <a:latin typeface="Times New Roman" panose="02020603050405020304" pitchFamily="18" charset="0"/>
                <a:ea typeface="楷体" panose="02010609060101010101" pitchFamily="49" charset="-122"/>
              </a:rPr>
              <a:t>Gross</a:t>
            </a:r>
            <a:r>
              <a:rPr lang="zh-CN" altLang="zh-CN" sz="1800" kern="1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理论中的。。。</a:t>
            </a:r>
            <a:endParaRPr lang="zh-CN" altLang="en-US" dirty="0"/>
          </a:p>
        </p:txBody>
      </p:sp>
      <p:sp>
        <p:nvSpPr>
          <p:cNvPr id="4" name="灯片编号占位符 3"/>
          <p:cNvSpPr>
            <a:spLocks noGrp="1"/>
          </p:cNvSpPr>
          <p:nvPr>
            <p:ph type="sldNum" sz="quarter" idx="5"/>
          </p:nvPr>
        </p:nvSpPr>
        <p:spPr/>
        <p:txBody>
          <a:bodyPr/>
          <a:lstStyle/>
          <a:p>
            <a:fld id="{04E263DF-965F-4384-9ED6-526C845B5C0A}" type="slidenum">
              <a:rPr lang="zh-CN" altLang="en-US" smtClean="0"/>
              <a:t>13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200" dirty="0">
                <a:effectLst/>
                <a:latin typeface="Times New Roman" panose="02020603050405020304" pitchFamily="18" charset="0"/>
                <a:ea typeface="宋体" panose="02010600030101010101" pitchFamily="2" charset="-122"/>
                <a:cs typeface="Times New Roman" panose="02020603050405020304" pitchFamily="18" charset="0"/>
              </a:rPr>
              <a:t>采用</a:t>
            </a:r>
            <a:r>
              <a:rPr lang="en-US" altLang="zh-CN" sz="1200" i="1" dirty="0">
                <a:effectLst/>
                <a:latin typeface="Times New Roman" panose="02020603050405020304" pitchFamily="18" charset="0"/>
                <a:ea typeface="宋体" panose="02010600030101010101" pitchFamily="2" charset="-122"/>
              </a:rPr>
              <a:t>Δ</a:t>
            </a:r>
            <a:r>
              <a:rPr lang="en-US" altLang="zh-CN" sz="1200" baseline="-25000" dirty="0">
                <a:effectLst/>
                <a:latin typeface="Times New Roman" panose="02020603050405020304" pitchFamily="18" charset="0"/>
                <a:ea typeface="宋体" panose="02010600030101010101" pitchFamily="2" charset="-122"/>
              </a:rPr>
              <a:t>GT </a:t>
            </a:r>
            <a:r>
              <a:rPr lang="en-US" altLang="zh-CN" sz="1200" dirty="0">
                <a:effectLst/>
                <a:latin typeface="Times New Roman" panose="02020603050405020304" pitchFamily="18" charset="0"/>
                <a:ea typeface="宋体" panose="02010600030101010101" pitchFamily="2" charset="-122"/>
              </a:rPr>
              <a:t>= </a:t>
            </a:r>
            <a:r>
              <a:rPr lang="en-US" altLang="zh-CN" sz="1200" i="1" dirty="0">
                <a:effectLst/>
                <a:latin typeface="Times New Roman" panose="02020603050405020304" pitchFamily="18" charset="0"/>
                <a:ea typeface="宋体" panose="02010600030101010101" pitchFamily="2" charset="-122"/>
              </a:rPr>
              <a:t>Δ</a:t>
            </a:r>
            <a:r>
              <a:rPr lang="en-US" altLang="zh-CN" sz="1200" baseline="-25000" dirty="0">
                <a:effectLst/>
                <a:latin typeface="Times New Roman" panose="02020603050405020304" pitchFamily="18" charset="0"/>
                <a:ea typeface="宋体" panose="02010600030101010101" pitchFamily="2" charset="-122"/>
              </a:rPr>
              <a:t>F</a:t>
            </a:r>
            <a:r>
              <a:rPr lang="zh-CN" altLang="zh-CN" sz="1200" dirty="0">
                <a:effectLst/>
                <a:latin typeface="Times New Roman" panose="02020603050405020304" pitchFamily="18" charset="0"/>
                <a:ea typeface="宋体" panose="02010600030101010101" pitchFamily="2" charset="-122"/>
                <a:cs typeface="Times New Roman" panose="02020603050405020304" pitchFamily="18" charset="0"/>
              </a:rPr>
              <a:t>的结果相比，加入相互作用项</a:t>
            </a:r>
            <a:r>
              <a:rPr lang="en-US" altLang="zh-CN" sz="1200" i="1" dirty="0" err="1">
                <a:effectLst/>
                <a:latin typeface="Times New Roman" panose="02020603050405020304" pitchFamily="18" charset="0"/>
                <a:ea typeface="宋体" panose="02010600030101010101" pitchFamily="2" charset="-122"/>
              </a:rPr>
              <a:t>Δ</a:t>
            </a:r>
            <a:r>
              <a:rPr lang="en-US" altLang="zh-CN" sz="1200" i="1" baseline="-25000" dirty="0" err="1">
                <a:effectLst/>
                <a:latin typeface="Times New Roman" panose="02020603050405020304" pitchFamily="18" charset="0"/>
                <a:ea typeface="宋体" panose="02010600030101010101" pitchFamily="2" charset="-122"/>
              </a:rPr>
              <a:t>κ</a:t>
            </a:r>
            <a:r>
              <a:rPr lang="zh-CN" altLang="zh-CN" sz="1200" dirty="0">
                <a:effectLst/>
                <a:latin typeface="Times New Roman" panose="02020603050405020304" pitchFamily="18" charset="0"/>
                <a:ea typeface="宋体" panose="02010600030101010101" pitchFamily="2" charset="-122"/>
                <a:cs typeface="Times New Roman" panose="02020603050405020304" pitchFamily="18" charset="0"/>
              </a:rPr>
              <a:t>降低了预测的</a:t>
            </a:r>
            <a:r>
              <a:rPr lang="en-US" altLang="zh-CN" sz="1200" i="1" dirty="0">
                <a:effectLst/>
                <a:latin typeface="Times New Roman" panose="02020603050405020304" pitchFamily="18" charset="0"/>
                <a:ea typeface="宋体" panose="02010600030101010101" pitchFamily="2" charset="-122"/>
              </a:rPr>
              <a:t>β</a:t>
            </a:r>
            <a:r>
              <a:rPr lang="en-US" altLang="zh-CN" sz="1200" i="1" baseline="30000" dirty="0">
                <a:effectLst/>
                <a:latin typeface="Symbol" panose="05050102010706020507" pitchFamily="18" charset="2"/>
                <a:ea typeface="宋体" panose="02010600030101010101" pitchFamily="2" charset="-122"/>
                <a:cs typeface="Times New Roman" panose="02020603050405020304" pitchFamily="18" charset="0"/>
              </a:rPr>
              <a:t>-</a:t>
            </a:r>
            <a:r>
              <a:rPr lang="zh-CN" altLang="zh-CN" sz="1200" dirty="0">
                <a:effectLst/>
                <a:latin typeface="Times New Roman" panose="02020603050405020304" pitchFamily="18" charset="0"/>
                <a:ea typeface="宋体" panose="02010600030101010101" pitchFamily="2" charset="-122"/>
                <a:cs typeface="Times New Roman" panose="02020603050405020304" pitchFamily="18" charset="0"/>
              </a:rPr>
              <a:t>衰变半衰期，并且随着中子数的增加其影响越来越大。进一步通过在计算</a:t>
            </a:r>
            <a:r>
              <a:rPr lang="en-US" altLang="zh-CN" sz="1200" i="1" dirty="0">
                <a:effectLst/>
                <a:latin typeface="Times New Roman" panose="02020603050405020304" pitchFamily="18" charset="0"/>
                <a:ea typeface="宋体" panose="02010600030101010101" pitchFamily="2" charset="-122"/>
              </a:rPr>
              <a:t>Δ</a:t>
            </a:r>
            <a:r>
              <a:rPr lang="en-US" altLang="zh-CN" sz="1200" baseline="-25000" dirty="0">
                <a:effectLst/>
                <a:latin typeface="Times New Roman" panose="02020603050405020304" pitchFamily="18" charset="0"/>
                <a:ea typeface="宋体" panose="02010600030101010101" pitchFamily="2" charset="-122"/>
              </a:rPr>
              <a:t>GT</a:t>
            </a:r>
            <a:r>
              <a:rPr lang="zh-CN" altLang="zh-CN" sz="1200" dirty="0">
                <a:effectLst/>
                <a:latin typeface="Times New Roman" panose="02020603050405020304" pitchFamily="18" charset="0"/>
                <a:ea typeface="宋体" panose="02010600030101010101" pitchFamily="2" charset="-122"/>
                <a:cs typeface="Times New Roman" panose="02020603050405020304" pitchFamily="18" charset="0"/>
              </a:rPr>
              <a:t>中加入</a:t>
            </a:r>
            <a:r>
              <a:rPr lang="en-US" altLang="zh-CN" sz="1200" i="1" dirty="0" err="1">
                <a:effectLst/>
                <a:latin typeface="Times New Roman" panose="02020603050405020304" pitchFamily="18" charset="0"/>
                <a:ea typeface="宋体" panose="02010600030101010101" pitchFamily="2" charset="-122"/>
              </a:rPr>
              <a:t>Δ</a:t>
            </a:r>
            <a:r>
              <a:rPr lang="en-US" altLang="zh-CN" sz="1200" i="1" baseline="-25000" dirty="0" err="1">
                <a:effectLst/>
                <a:latin typeface="Times New Roman" panose="02020603050405020304" pitchFamily="18" charset="0"/>
                <a:ea typeface="宋体" panose="02010600030101010101" pitchFamily="2" charset="-122"/>
              </a:rPr>
              <a:t>ls</a:t>
            </a:r>
            <a:r>
              <a:rPr lang="zh-CN" altLang="zh-CN" sz="1200" dirty="0">
                <a:effectLst/>
                <a:latin typeface="Times New Roman" panose="02020603050405020304" pitchFamily="18" charset="0"/>
                <a:ea typeface="宋体" panose="02010600030101010101" pitchFamily="2" charset="-122"/>
                <a:cs typeface="Times New Roman" panose="02020603050405020304" pitchFamily="18" charset="0"/>
              </a:rPr>
              <a:t>项，有效地消除了对半衰期的低估，因此可以很好地再现实验半衰期。</a:t>
            </a:r>
            <a:endParaRPr lang="zh-CN" altLang="en-US" dirty="0"/>
          </a:p>
        </p:txBody>
      </p:sp>
      <p:sp>
        <p:nvSpPr>
          <p:cNvPr id="4" name="灯片编号占位符 3"/>
          <p:cNvSpPr>
            <a:spLocks noGrp="1"/>
          </p:cNvSpPr>
          <p:nvPr>
            <p:ph type="sldNum" sz="quarter" idx="5"/>
          </p:nvPr>
        </p:nvSpPr>
        <p:spPr/>
        <p:txBody>
          <a:bodyPr/>
          <a:lstStyle/>
          <a:p>
            <a:fld id="{04E263DF-965F-4384-9ED6-526C845B5C0A}" type="slidenum">
              <a:rPr lang="zh-CN" altLang="en-US" smtClean="0"/>
              <a:t>20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zh-CN" sz="1800" kern="1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以</a:t>
            </a:r>
            <a:r>
              <a:rPr lang="en-US" altLang="zh-CN" sz="1800" kern="12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Zn</a:t>
            </a:r>
            <a:r>
              <a:rPr lang="zh-CN" altLang="zh-CN" sz="1800" kern="1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和</a:t>
            </a:r>
            <a:r>
              <a:rPr lang="en-US" altLang="zh-CN" sz="1800" kern="12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Ag</a:t>
            </a:r>
            <a:r>
              <a:rPr lang="zh-CN" altLang="zh-CN" sz="1800" kern="1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同位素链为例，与实验值以及其他几个模型的比较，在已知核区，我们的</a:t>
            </a:r>
            <a:r>
              <a:rPr lang="en-US" altLang="zh-CN" sz="1800" kern="12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WS4+GT</a:t>
            </a:r>
            <a:r>
              <a:rPr lang="zh-CN" altLang="zh-CN" sz="1800" kern="1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模型更好地再现了原子核</a:t>
            </a:r>
            <a:r>
              <a:rPr lang="en-US" altLang="zh-CN" sz="1800" kern="1200" dirty="0">
                <a:solidFill>
                  <a:srgbClr val="000000"/>
                </a:solidFill>
                <a:effectLst/>
                <a:latin typeface="Times New Roman" panose="02020603050405020304" pitchFamily="18" charset="0"/>
                <a:ea typeface="楷体" panose="02010609060101010101" pitchFamily="49" charset="-122"/>
                <a:cs typeface="宋体" panose="02010600030101010101" pitchFamily="2" charset="-122"/>
              </a:rPr>
              <a:t>β</a:t>
            </a:r>
            <a:r>
              <a:rPr lang="zh-CN" altLang="zh-CN" sz="1800" kern="1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rPr>
              <a:t>衰变半衰期，而外推到未知核区，我们的模型与微观模型的结果非常接近。</a:t>
            </a:r>
            <a:endParaRPr lang="en-US" altLang="zh-CN" sz="1800" kern="1200" dirty="0">
              <a:solidFill>
                <a:srgbClr val="000000"/>
              </a:solidFill>
              <a:effectLst/>
              <a:latin typeface="Times New Roman" panose="02020603050405020304" pitchFamily="18" charset="0"/>
              <a:ea typeface="楷体" panose="02010609060101010101" pitchFamily="49"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800" dirty="0">
                <a:effectLst/>
                <a:latin typeface="宋体" panose="02010600030101010101" pitchFamily="2" charset="-122"/>
                <a:ea typeface="宋体" panose="02010600030101010101" pitchFamily="2" charset="-122"/>
                <a:cs typeface="宋体" panose="02010600030101010101" pitchFamily="2" charset="-122"/>
              </a:rPr>
              <a:t>FRDM+QRPA</a:t>
            </a:r>
            <a:r>
              <a:rPr lang="zh-CN" altLang="en-US" sz="1800" dirty="0">
                <a:effectLst/>
                <a:latin typeface="宋体" panose="02010600030101010101" pitchFamily="2" charset="-122"/>
                <a:ea typeface="宋体" panose="02010600030101010101" pitchFamily="2" charset="-122"/>
                <a:cs typeface="宋体" panose="02010600030101010101" pitchFamily="2" charset="-122"/>
              </a:rPr>
              <a:t>的计算结果通常作为 </a:t>
            </a:r>
            <a:r>
              <a:rPr lang="en-US" altLang="zh-CN" sz="1800" dirty="0">
                <a:effectLst/>
                <a:latin typeface="宋体" panose="02010600030101010101" pitchFamily="2" charset="-122"/>
                <a:ea typeface="宋体" panose="02010600030101010101" pitchFamily="2" charset="-122"/>
                <a:cs typeface="宋体" panose="02010600030101010101" pitchFamily="2" charset="-122"/>
              </a:rPr>
              <a:t>r</a:t>
            </a:r>
            <a:r>
              <a:rPr lang="zh-CN" altLang="en-US" sz="1800" dirty="0">
                <a:effectLst/>
                <a:latin typeface="宋体" panose="02010600030101010101" pitchFamily="2" charset="-122"/>
                <a:ea typeface="宋体" panose="02010600030101010101" pitchFamily="2" charset="-122"/>
                <a:cs typeface="宋体" panose="02010600030101010101" pitchFamily="2" charset="-122"/>
              </a:rPr>
              <a:t>过程模拟的标准输入库，提供尚无实验数据的</a:t>
            </a:r>
            <a:r>
              <a:rPr lang="en-US" altLang="zh-CN" sz="1800" dirty="0">
                <a:effectLst/>
                <a:latin typeface="宋体" panose="02010600030101010101" pitchFamily="2" charset="-122"/>
                <a:ea typeface="宋体" panose="02010600030101010101" pitchFamily="2" charset="-122"/>
                <a:cs typeface="宋体" panose="02010600030101010101" pitchFamily="2" charset="-122"/>
              </a:rPr>
              <a:t>b</a:t>
            </a:r>
            <a:r>
              <a:rPr lang="zh-CN" altLang="en-US" sz="1800" dirty="0">
                <a:effectLst/>
                <a:latin typeface="宋体" panose="02010600030101010101" pitchFamily="2" charset="-122"/>
                <a:ea typeface="宋体" panose="02010600030101010101" pitchFamily="2" charset="-122"/>
                <a:cs typeface="宋体" panose="02010600030101010101" pitchFamily="2" charset="-122"/>
              </a:rPr>
              <a:t>衰变原 子核寿命值。</a:t>
            </a:r>
            <a:endParaRPr lang="zh-CN" altLang="zh-CN" sz="18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4" name="灯片编号占位符 3"/>
          <p:cNvSpPr>
            <a:spLocks noGrp="1"/>
          </p:cNvSpPr>
          <p:nvPr>
            <p:ph type="sldNum" sz="quarter" idx="5"/>
          </p:nvPr>
        </p:nvSpPr>
        <p:spPr/>
        <p:txBody>
          <a:bodyPr/>
          <a:lstStyle/>
          <a:p>
            <a:fld id="{04E263DF-965F-4384-9ED6-526C845B5C0A}" type="slidenum">
              <a:rPr lang="zh-CN" altLang="en-US" smtClean="0"/>
              <a:t>21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r>
              <a:rPr lang="en-US" altLang="zh-CN"/>
              <a:t>2023</a:t>
            </a:r>
            <a:r>
              <a:rPr lang="zh-CN" altLang="en-US"/>
              <a:t>年</a:t>
            </a:r>
            <a:r>
              <a:rPr lang="en-US" altLang="zh-CN"/>
              <a:t>8</a:t>
            </a:r>
            <a:r>
              <a:rPr lang="zh-CN" altLang="en-US"/>
              <a:t>月</a:t>
            </a:r>
            <a:r>
              <a:rPr lang="en-US" altLang="zh-CN"/>
              <a:t>9</a:t>
            </a:r>
            <a:r>
              <a:rPr lang="zh-CN" altLang="en-US"/>
              <a:t>日</a:t>
            </a:r>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A8195-6F73-485B-A378-071F10C6BA92}" type="slidenum">
              <a:rPr lang="zh-CN" altLang="en-US" smtClean="0"/>
              <a:t>‹#›</a:t>
            </a:fld>
            <a:endParaRPr lang="zh-CN" altLang="en-US"/>
          </a:p>
        </p:txBody>
      </p:sp>
    </p:spTree>
    <p:extLst>
      <p:ext uri="{BB962C8B-B14F-4D97-AF65-F5344CB8AC3E}">
        <p14:creationId xmlns:p14="http://schemas.microsoft.com/office/powerpoint/2010/main" val="355512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r>
              <a:rPr lang="en-US" altLang="zh-CN"/>
              <a:t>2023</a:t>
            </a:r>
            <a:r>
              <a:rPr lang="zh-CN" altLang="en-US"/>
              <a:t>年</a:t>
            </a:r>
            <a:r>
              <a:rPr lang="en-US" altLang="zh-CN"/>
              <a:t>8</a:t>
            </a:r>
            <a:r>
              <a:rPr lang="zh-CN" altLang="en-US"/>
              <a:t>月</a:t>
            </a:r>
            <a:r>
              <a:rPr lang="en-US" altLang="zh-CN"/>
              <a:t>9</a:t>
            </a:r>
            <a:r>
              <a:rPr lang="zh-CN" altLang="en-US"/>
              <a:t>日</a:t>
            </a:r>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A8195-6F73-485B-A378-071F10C6BA92}" type="slidenum">
              <a:rPr lang="zh-CN" altLang="en-US" smtClean="0"/>
              <a:t>‹#›</a:t>
            </a:fld>
            <a:endParaRPr lang="zh-CN" altLang="en-US"/>
          </a:p>
        </p:txBody>
      </p:sp>
    </p:spTree>
    <p:extLst>
      <p:ext uri="{BB962C8B-B14F-4D97-AF65-F5344CB8AC3E}">
        <p14:creationId xmlns:p14="http://schemas.microsoft.com/office/powerpoint/2010/main" val="3041343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r>
              <a:rPr lang="en-US" altLang="zh-CN"/>
              <a:t>2023</a:t>
            </a:r>
            <a:r>
              <a:rPr lang="zh-CN" altLang="en-US"/>
              <a:t>年</a:t>
            </a:r>
            <a:r>
              <a:rPr lang="en-US" altLang="zh-CN"/>
              <a:t>8</a:t>
            </a:r>
            <a:r>
              <a:rPr lang="zh-CN" altLang="en-US"/>
              <a:t>月</a:t>
            </a:r>
            <a:r>
              <a:rPr lang="en-US" altLang="zh-CN"/>
              <a:t>9</a:t>
            </a:r>
            <a:r>
              <a:rPr lang="zh-CN" altLang="en-US"/>
              <a:t>日</a:t>
            </a:r>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A8195-6F73-485B-A378-071F10C6BA92}" type="slidenum">
              <a:rPr lang="zh-CN" altLang="en-US" smtClean="0"/>
              <a:t>‹#›</a:t>
            </a:fld>
            <a:endParaRPr lang="zh-CN" altLang="en-US"/>
          </a:p>
        </p:txBody>
      </p:sp>
    </p:spTree>
    <p:extLst>
      <p:ext uri="{BB962C8B-B14F-4D97-AF65-F5344CB8AC3E}">
        <p14:creationId xmlns:p14="http://schemas.microsoft.com/office/powerpoint/2010/main" val="2410909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7" name="矩形 6"/>
          <p:cNvSpPr/>
          <p:nvPr userDrawn="1"/>
        </p:nvSpPr>
        <p:spPr>
          <a:xfrm rot="10800000" flipV="1">
            <a:off x="3600" y="705600"/>
            <a:ext cx="12192000" cy="61200"/>
          </a:xfrm>
          <a:prstGeom prst="rect">
            <a:avLst/>
          </a:prstGeom>
          <a:solidFill>
            <a:srgbClr val="002060">
              <a:alpha val="79000"/>
            </a:srgbClr>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Tree>
    <p:extLst>
      <p:ext uri="{BB962C8B-B14F-4D97-AF65-F5344CB8AC3E}">
        <p14:creationId xmlns:p14="http://schemas.microsoft.com/office/powerpoint/2010/main" val="296370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7" name="矩形 6"/>
          <p:cNvSpPr/>
          <p:nvPr userDrawn="1"/>
        </p:nvSpPr>
        <p:spPr>
          <a:xfrm rot="10800000" flipV="1">
            <a:off x="1843" y="706851"/>
            <a:ext cx="12193200" cy="61200"/>
          </a:xfrm>
          <a:prstGeom prst="rect">
            <a:avLst/>
          </a:prstGeom>
          <a:solidFill>
            <a:srgbClr val="002060">
              <a:alpha val="79000"/>
            </a:srgbClr>
          </a:solidFill>
          <a:ln w="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a:p>
        </p:txBody>
      </p:sp>
      <p:sp>
        <p:nvSpPr>
          <p:cNvPr id="12" name="矩形 11">
            <a:extLst>
              <a:ext uri="{FF2B5EF4-FFF2-40B4-BE49-F238E27FC236}">
                <a16:creationId xmlns:a16="http://schemas.microsoft.com/office/drawing/2014/main" id="{72666A05-3CC6-4246-94FC-E21FA7271E73}"/>
              </a:ext>
            </a:extLst>
          </p:cNvPr>
          <p:cNvSpPr/>
          <p:nvPr userDrawn="1"/>
        </p:nvSpPr>
        <p:spPr>
          <a:xfrm>
            <a:off x="0" y="6645768"/>
            <a:ext cx="12192000" cy="216000"/>
          </a:xfrm>
          <a:prstGeom prst="rect">
            <a:avLst/>
          </a:prstGeom>
          <a:solidFill>
            <a:srgbClr val="002060">
              <a:alpha val="8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350" dirty="0"/>
          </a:p>
        </p:txBody>
      </p:sp>
      <p:sp>
        <p:nvSpPr>
          <p:cNvPr id="13" name="文本框 12">
            <a:extLst>
              <a:ext uri="{FF2B5EF4-FFF2-40B4-BE49-F238E27FC236}">
                <a16:creationId xmlns:a16="http://schemas.microsoft.com/office/drawing/2014/main" id="{72563838-97AB-4C7B-82E2-20D45E332999}"/>
              </a:ext>
            </a:extLst>
          </p:cNvPr>
          <p:cNvSpPr txBox="1"/>
          <p:nvPr userDrawn="1"/>
        </p:nvSpPr>
        <p:spPr>
          <a:xfrm>
            <a:off x="129621" y="6598960"/>
            <a:ext cx="646331" cy="276999"/>
          </a:xfrm>
          <a:prstGeom prst="rect">
            <a:avLst/>
          </a:prstGeom>
          <a:noFill/>
        </p:spPr>
        <p:txBody>
          <a:bodyPr wrap="none" rtlCol="0">
            <a:spAutoFit/>
          </a:bodyPr>
          <a:lstStyle/>
          <a:p>
            <a:r>
              <a:rPr lang="zh-CN" altLang="en-US" sz="1200" dirty="0">
                <a:solidFill>
                  <a:srgbClr val="00B0F0"/>
                </a:solidFill>
                <a:latin typeface="楷体" panose="02010609060101010101" pitchFamily="49" charset="-122"/>
                <a:ea typeface="楷体" panose="02010609060101010101" pitchFamily="49" charset="-122"/>
              </a:rPr>
              <a:t>方基宇</a:t>
            </a:r>
          </a:p>
        </p:txBody>
      </p:sp>
      <p:sp>
        <p:nvSpPr>
          <p:cNvPr id="18" name="灯片编号占位符 19">
            <a:extLst>
              <a:ext uri="{FF2B5EF4-FFF2-40B4-BE49-F238E27FC236}">
                <a16:creationId xmlns:a16="http://schemas.microsoft.com/office/drawing/2014/main" id="{34895FD5-1369-4E32-A5A8-0EF5F5946921}"/>
              </a:ext>
            </a:extLst>
          </p:cNvPr>
          <p:cNvSpPr>
            <a:spLocks noGrp="1"/>
          </p:cNvSpPr>
          <p:nvPr>
            <p:ph type="sldNum" sz="quarter" idx="12"/>
          </p:nvPr>
        </p:nvSpPr>
        <p:spPr>
          <a:xfrm>
            <a:off x="9448800" y="6607766"/>
            <a:ext cx="2743200" cy="286426"/>
          </a:xfrm>
        </p:spPr>
        <p:txBody>
          <a:bodyPr/>
          <a:lstStyle>
            <a:lvl1pPr>
              <a:defRPr>
                <a:solidFill>
                  <a:srgbClr val="08A0DD"/>
                </a:solidFill>
                <a:latin typeface="Times New Roman" panose="02020603050405020304" pitchFamily="18" charset="0"/>
                <a:cs typeface="Times New Roman" panose="02020603050405020304" pitchFamily="18" charset="0"/>
              </a:defRPr>
            </a:lvl1pPr>
          </a:lstStyle>
          <a:p>
            <a:fld id="{223A8195-6F73-485B-A378-071F10C6BA92}" type="slidenum">
              <a:rPr lang="zh-CN" altLang="en-US" smtClean="0"/>
              <a:pPr/>
              <a:t>‹#›</a:t>
            </a:fld>
            <a:endParaRPr lang="zh-CN" altLang="en-US" dirty="0"/>
          </a:p>
        </p:txBody>
      </p:sp>
      <p:pic>
        <p:nvPicPr>
          <p:cNvPr id="8" name="图片 7">
            <a:extLst>
              <a:ext uri="{FF2B5EF4-FFF2-40B4-BE49-F238E27FC236}">
                <a16:creationId xmlns:a16="http://schemas.microsoft.com/office/drawing/2014/main" id="{BEAAA966-3CD5-490E-B8DA-B6A88DA580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04" y="14191"/>
            <a:ext cx="692659" cy="692659"/>
          </a:xfrm>
          <a:prstGeom prst="rect">
            <a:avLst/>
          </a:prstGeom>
        </p:spPr>
      </p:pic>
      <p:sp>
        <p:nvSpPr>
          <p:cNvPr id="3" name="文本框 2">
            <a:extLst>
              <a:ext uri="{FF2B5EF4-FFF2-40B4-BE49-F238E27FC236}">
                <a16:creationId xmlns:a16="http://schemas.microsoft.com/office/drawing/2014/main" id="{A9B4173F-7ABF-45D7-BA75-587923C70894}"/>
              </a:ext>
            </a:extLst>
          </p:cNvPr>
          <p:cNvSpPr txBox="1"/>
          <p:nvPr userDrawn="1"/>
        </p:nvSpPr>
        <p:spPr>
          <a:xfrm>
            <a:off x="843782" y="34822"/>
            <a:ext cx="2492990" cy="400110"/>
          </a:xfrm>
          <a:prstGeom prst="rect">
            <a:avLst/>
          </a:prstGeom>
          <a:noFill/>
        </p:spPr>
        <p:txBody>
          <a:bodyPr wrap="none" rtlCol="0">
            <a:spAutoFit/>
          </a:bodyPr>
          <a:lstStyle/>
          <a:p>
            <a:r>
              <a:rPr lang="zh-CN" altLang="en-US" sz="2000" dirty="0">
                <a:solidFill>
                  <a:srgbClr val="013F7D"/>
                </a:solidFill>
                <a:latin typeface="微软雅黑" panose="020B0503020204020204" pitchFamily="34" charset="-122"/>
                <a:ea typeface="微软雅黑" panose="020B0503020204020204" pitchFamily="34" charset="-122"/>
              </a:rPr>
              <a:t>力学与光电物理学院</a:t>
            </a:r>
          </a:p>
        </p:txBody>
      </p:sp>
      <p:sp>
        <p:nvSpPr>
          <p:cNvPr id="11" name="文本框 10">
            <a:extLst>
              <a:ext uri="{FF2B5EF4-FFF2-40B4-BE49-F238E27FC236}">
                <a16:creationId xmlns:a16="http://schemas.microsoft.com/office/drawing/2014/main" id="{A5E3D2D8-4879-40C6-8D9E-9F793449029D}"/>
              </a:ext>
            </a:extLst>
          </p:cNvPr>
          <p:cNvSpPr txBox="1"/>
          <p:nvPr userDrawn="1"/>
        </p:nvSpPr>
        <p:spPr>
          <a:xfrm>
            <a:off x="843782" y="434932"/>
            <a:ext cx="2566168" cy="215444"/>
          </a:xfrm>
          <a:prstGeom prst="rect">
            <a:avLst/>
          </a:prstGeom>
          <a:noFill/>
        </p:spPr>
        <p:txBody>
          <a:bodyPr wrap="square">
            <a:spAutoFit/>
          </a:bodyPr>
          <a:lstStyle/>
          <a:p>
            <a:r>
              <a:rPr lang="zh-CN" altLang="en-US" sz="800" dirty="0">
                <a:solidFill>
                  <a:srgbClr val="013F7D"/>
                </a:solidFill>
              </a:rPr>
              <a:t>SCHOOL OF MECHANICS AND OPTOELECTRONIC PHYSICS</a:t>
            </a:r>
          </a:p>
        </p:txBody>
      </p:sp>
      <p:cxnSp>
        <p:nvCxnSpPr>
          <p:cNvPr id="6" name="直接连接符 5">
            <a:extLst>
              <a:ext uri="{FF2B5EF4-FFF2-40B4-BE49-F238E27FC236}">
                <a16:creationId xmlns:a16="http://schemas.microsoft.com/office/drawing/2014/main" id="{8AFD960C-AD36-41FD-92D7-F550E00A2B42}"/>
              </a:ext>
            </a:extLst>
          </p:cNvPr>
          <p:cNvCxnSpPr>
            <a:cxnSpLocks/>
          </p:cNvCxnSpPr>
          <p:nvPr userDrawn="1"/>
        </p:nvCxnSpPr>
        <p:spPr>
          <a:xfrm>
            <a:off x="909475" y="415882"/>
            <a:ext cx="2379672" cy="0"/>
          </a:xfrm>
          <a:prstGeom prst="line">
            <a:avLst/>
          </a:prstGeom>
          <a:ln w="9525">
            <a:solidFill>
              <a:srgbClr val="013F7D"/>
            </a:solidFill>
          </a:ln>
        </p:spPr>
        <p:style>
          <a:lnRef idx="1">
            <a:schemeClr val="accent1"/>
          </a:lnRef>
          <a:fillRef idx="0">
            <a:schemeClr val="accent1"/>
          </a:fillRef>
          <a:effectRef idx="0">
            <a:schemeClr val="accent1"/>
          </a:effectRef>
          <a:fontRef idx="minor">
            <a:schemeClr val="tx1"/>
          </a:fontRef>
        </p:style>
      </p:cxnSp>
      <p:sp>
        <p:nvSpPr>
          <p:cNvPr id="17" name="日期占位符 16">
            <a:extLst>
              <a:ext uri="{FF2B5EF4-FFF2-40B4-BE49-F238E27FC236}">
                <a16:creationId xmlns:a16="http://schemas.microsoft.com/office/drawing/2014/main" id="{54A2C96B-B02E-4978-84C9-B1FAF61D269C}"/>
              </a:ext>
            </a:extLst>
          </p:cNvPr>
          <p:cNvSpPr>
            <a:spLocks noGrp="1"/>
          </p:cNvSpPr>
          <p:nvPr>
            <p:ph type="dt" sz="half" idx="13"/>
          </p:nvPr>
        </p:nvSpPr>
        <p:spPr>
          <a:xfrm>
            <a:off x="4724400" y="6568416"/>
            <a:ext cx="2743200" cy="365125"/>
          </a:xfrm>
        </p:spPr>
        <p:txBody>
          <a:bodyPr/>
          <a:lstStyle>
            <a:lvl1pPr algn="ctr">
              <a:defRPr>
                <a:solidFill>
                  <a:srgbClr val="08A0DD"/>
                </a:solidFill>
                <a:latin typeface="Times New Roman" panose="02020603050405020304" pitchFamily="18" charset="0"/>
                <a:cs typeface="Times New Roman" panose="02020603050405020304" pitchFamily="18" charset="0"/>
              </a:defRPr>
            </a:lvl1pPr>
          </a:lstStyle>
          <a:p>
            <a:fld id="{9B2B59E0-5AE8-4DE7-A607-E8765D365DBD}" type="datetime1">
              <a:rPr lang="en-US" altLang="zh-CN" smtClean="0"/>
              <a:t>1/24/2024</a:t>
            </a:fld>
            <a:endParaRPr lang="zh-CN" altLang="en-US" dirty="0"/>
          </a:p>
        </p:txBody>
      </p:sp>
    </p:spTree>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r>
              <a:rPr lang="en-US" altLang="zh-CN"/>
              <a:t>2023</a:t>
            </a:r>
            <a:r>
              <a:rPr lang="zh-CN" altLang="en-US"/>
              <a:t>年</a:t>
            </a:r>
            <a:r>
              <a:rPr lang="en-US" altLang="zh-CN"/>
              <a:t>8</a:t>
            </a:r>
            <a:r>
              <a:rPr lang="zh-CN" altLang="en-US"/>
              <a:t>月</a:t>
            </a:r>
            <a:r>
              <a:rPr lang="en-US" altLang="zh-CN"/>
              <a:t>9</a:t>
            </a:r>
            <a:r>
              <a:rPr lang="zh-CN" altLang="en-US"/>
              <a:t>日</a:t>
            </a:r>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A8195-6F73-485B-A378-071F10C6BA92}" type="slidenum">
              <a:rPr lang="zh-CN" altLang="en-US" smtClean="0"/>
              <a:t>‹#›</a:t>
            </a:fld>
            <a:endParaRPr lang="zh-CN" altLang="en-US"/>
          </a:p>
        </p:txBody>
      </p:sp>
    </p:spTree>
    <p:extLst>
      <p:ext uri="{BB962C8B-B14F-4D97-AF65-F5344CB8AC3E}">
        <p14:creationId xmlns:p14="http://schemas.microsoft.com/office/powerpoint/2010/main" val="332817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r>
              <a:rPr lang="en-US" altLang="zh-CN"/>
              <a:t>2023</a:t>
            </a:r>
            <a:r>
              <a:rPr lang="zh-CN" altLang="en-US"/>
              <a:t>年</a:t>
            </a:r>
            <a:r>
              <a:rPr lang="en-US" altLang="zh-CN"/>
              <a:t>8</a:t>
            </a:r>
            <a:r>
              <a:rPr lang="zh-CN" altLang="en-US"/>
              <a:t>月</a:t>
            </a:r>
            <a:r>
              <a:rPr lang="en-US" altLang="zh-CN"/>
              <a:t>9</a:t>
            </a:r>
            <a:r>
              <a:rPr lang="zh-CN" altLang="en-US"/>
              <a:t>日</a:t>
            </a:r>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A8195-6F73-485B-A378-071F10C6BA92}" type="slidenum">
              <a:rPr lang="zh-CN" altLang="en-US" smtClean="0"/>
              <a:t>‹#›</a:t>
            </a:fld>
            <a:endParaRPr lang="zh-CN" altLang="en-US"/>
          </a:p>
        </p:txBody>
      </p:sp>
    </p:spTree>
    <p:extLst>
      <p:ext uri="{BB962C8B-B14F-4D97-AF65-F5344CB8AC3E}">
        <p14:creationId xmlns:p14="http://schemas.microsoft.com/office/powerpoint/2010/main" val="3267434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r>
              <a:rPr lang="en-US" altLang="zh-CN"/>
              <a:t>2023</a:t>
            </a:r>
            <a:r>
              <a:rPr lang="zh-CN" altLang="en-US"/>
              <a:t>年</a:t>
            </a:r>
            <a:r>
              <a:rPr lang="en-US" altLang="zh-CN"/>
              <a:t>8</a:t>
            </a:r>
            <a:r>
              <a:rPr lang="zh-CN" altLang="en-US"/>
              <a:t>月</a:t>
            </a:r>
            <a:r>
              <a:rPr lang="en-US" altLang="zh-CN"/>
              <a:t>9</a:t>
            </a:r>
            <a:r>
              <a:rPr lang="zh-CN" altLang="en-US"/>
              <a:t>日</a:t>
            </a:r>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A8195-6F73-485B-A378-071F10C6BA92}" type="slidenum">
              <a:rPr lang="zh-CN" altLang="en-US" smtClean="0"/>
              <a:t>‹#›</a:t>
            </a:fld>
            <a:endParaRPr lang="zh-CN" altLang="en-US"/>
          </a:p>
        </p:txBody>
      </p:sp>
    </p:spTree>
    <p:extLst>
      <p:ext uri="{BB962C8B-B14F-4D97-AF65-F5344CB8AC3E}">
        <p14:creationId xmlns:p14="http://schemas.microsoft.com/office/powerpoint/2010/main" val="3619897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r>
              <a:rPr lang="en-US" altLang="zh-CN"/>
              <a:t>2023</a:t>
            </a:r>
            <a:r>
              <a:rPr lang="zh-CN" altLang="en-US"/>
              <a:t>年</a:t>
            </a:r>
            <a:r>
              <a:rPr lang="en-US" altLang="zh-CN"/>
              <a:t>8</a:t>
            </a:r>
            <a:r>
              <a:rPr lang="zh-CN" altLang="en-US"/>
              <a:t>月</a:t>
            </a:r>
            <a:r>
              <a:rPr lang="en-US" altLang="zh-CN"/>
              <a:t>9</a:t>
            </a:r>
            <a:r>
              <a:rPr lang="zh-CN" altLang="en-US"/>
              <a:t>日</a:t>
            </a:r>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A8195-6F73-485B-A378-071F10C6BA92}" type="slidenum">
              <a:rPr lang="zh-CN" altLang="en-US" smtClean="0"/>
              <a:t>‹#›</a:t>
            </a:fld>
            <a:endParaRPr lang="zh-CN" altLang="en-US"/>
          </a:p>
        </p:txBody>
      </p:sp>
    </p:spTree>
    <p:extLst>
      <p:ext uri="{BB962C8B-B14F-4D97-AF65-F5344CB8AC3E}">
        <p14:creationId xmlns:p14="http://schemas.microsoft.com/office/powerpoint/2010/main" val="3818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r>
              <a:rPr lang="en-US" altLang="zh-CN"/>
              <a:t>2023</a:t>
            </a:r>
            <a:r>
              <a:rPr lang="zh-CN" altLang="en-US"/>
              <a:t>年</a:t>
            </a:r>
            <a:r>
              <a:rPr lang="en-US" altLang="zh-CN"/>
              <a:t>8</a:t>
            </a:r>
            <a:r>
              <a:rPr lang="zh-CN" altLang="en-US"/>
              <a:t>月</a:t>
            </a:r>
            <a:r>
              <a:rPr lang="en-US" altLang="zh-CN"/>
              <a:t>9</a:t>
            </a:r>
            <a:r>
              <a:rPr lang="zh-CN" altLang="en-US"/>
              <a:t>日</a:t>
            </a:r>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A8195-6F73-485B-A378-071F10C6BA92}" type="slidenum">
              <a:rPr lang="zh-CN" altLang="en-US" smtClean="0"/>
              <a:t>‹#›</a:t>
            </a:fld>
            <a:endParaRPr lang="zh-CN" altLang="en-US"/>
          </a:p>
        </p:txBody>
      </p:sp>
    </p:spTree>
    <p:extLst>
      <p:ext uri="{BB962C8B-B14F-4D97-AF65-F5344CB8AC3E}">
        <p14:creationId xmlns:p14="http://schemas.microsoft.com/office/powerpoint/2010/main" val="1182459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FB7FF356-B926-41A9-9A8F-C6DF52FDF4D2}"/>
              </a:ext>
            </a:extLst>
          </p:cNvPr>
          <p:cNvGrpSpPr/>
          <p:nvPr userDrawn="1"/>
        </p:nvGrpSpPr>
        <p:grpSpPr>
          <a:xfrm>
            <a:off x="157466" y="243531"/>
            <a:ext cx="11877068" cy="6370938"/>
            <a:chOff x="250208" y="141111"/>
            <a:chExt cx="8642272" cy="4861278"/>
          </a:xfrm>
        </p:grpSpPr>
        <p:sp>
          <p:nvSpPr>
            <p:cNvPr id="6" name="圆角矩形 84">
              <a:extLst>
                <a:ext uri="{FF2B5EF4-FFF2-40B4-BE49-F238E27FC236}">
                  <a16:creationId xmlns:a16="http://schemas.microsoft.com/office/drawing/2014/main" id="{A551F908-8AF5-413D-8EAA-8FF61D7A2020}"/>
                </a:ext>
              </a:extLst>
            </p:cNvPr>
            <p:cNvSpPr/>
            <p:nvPr/>
          </p:nvSpPr>
          <p:spPr>
            <a:xfrm>
              <a:off x="250208" y="141111"/>
              <a:ext cx="8642272" cy="4861278"/>
            </a:xfrm>
            <a:prstGeom prst="roundRect">
              <a:avLst>
                <a:gd name="adj" fmla="val 1621"/>
              </a:avLst>
            </a:prstGeom>
            <a:solidFill>
              <a:schemeClr val="bg1">
                <a:lumMod val="65000"/>
              </a:schemeClr>
            </a:solidFill>
            <a:ln>
              <a:noFill/>
            </a:ln>
            <a:effectLst>
              <a:outerShdw blurRad="381000" dist="127000" dir="2700000" algn="tl" rotWithShape="0">
                <a:prstClr val="black">
                  <a:alpha val="40000"/>
                </a:prstClr>
              </a:outerShdw>
            </a:effectLst>
            <a:scene3d>
              <a:camera prst="orthographicFront"/>
              <a:lightRig rig="threePt" dir="t">
                <a:rot lat="0" lon="0" rev="0"/>
              </a:lightRig>
            </a:scene3d>
            <a:sp3d prstMaterial="softEdge">
              <a:bevelT w="254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梯形 6">
              <a:extLst>
                <a:ext uri="{FF2B5EF4-FFF2-40B4-BE49-F238E27FC236}">
                  <a16:creationId xmlns:a16="http://schemas.microsoft.com/office/drawing/2014/main" id="{47B4754B-1C4F-4DF2-8400-A0179B4BBECD}"/>
                </a:ext>
              </a:extLst>
            </p:cNvPr>
            <p:cNvSpPr/>
            <p:nvPr/>
          </p:nvSpPr>
          <p:spPr>
            <a:xfrm rot="16200000">
              <a:off x="-1950394" y="2502040"/>
              <a:ext cx="4861278" cy="139420"/>
            </a:xfrm>
            <a:prstGeom prst="trapezoid">
              <a:avLst>
                <a:gd name="adj" fmla="val 37500"/>
              </a:avLst>
            </a:prstGeom>
            <a:gradFill>
              <a:gsLst>
                <a:gs pos="50000">
                  <a:srgbClr val="F3F3F3"/>
                </a:gs>
                <a:gs pos="26000">
                  <a:schemeClr val="bg1"/>
                </a:gs>
                <a:gs pos="0">
                  <a:srgbClr val="EEEEEE"/>
                </a:gs>
                <a:gs pos="75000">
                  <a:srgbClr val="E2E2E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梯形 7">
              <a:extLst>
                <a:ext uri="{FF2B5EF4-FFF2-40B4-BE49-F238E27FC236}">
                  <a16:creationId xmlns:a16="http://schemas.microsoft.com/office/drawing/2014/main" id="{8412A625-61E4-411A-B294-63F6FB111724}"/>
                </a:ext>
              </a:extLst>
            </p:cNvPr>
            <p:cNvSpPr/>
            <p:nvPr/>
          </p:nvSpPr>
          <p:spPr>
            <a:xfrm rot="5400000" flipH="1">
              <a:off x="6234036" y="2502040"/>
              <a:ext cx="4861278" cy="139420"/>
            </a:xfrm>
            <a:prstGeom prst="trapezoid">
              <a:avLst>
                <a:gd name="adj" fmla="val 37500"/>
              </a:avLst>
            </a:prstGeom>
            <a:gradFill>
              <a:gsLst>
                <a:gs pos="50000">
                  <a:srgbClr val="F3F3F3"/>
                </a:gs>
                <a:gs pos="26000">
                  <a:schemeClr val="bg1"/>
                </a:gs>
                <a:gs pos="0">
                  <a:srgbClr val="EEEEEE"/>
                </a:gs>
                <a:gs pos="75000">
                  <a:srgbClr val="E2E2E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808225A2-B901-41BC-9499-0687D271FE2D}"/>
                </a:ext>
              </a:extLst>
            </p:cNvPr>
            <p:cNvSpPr/>
            <p:nvPr/>
          </p:nvSpPr>
          <p:spPr>
            <a:xfrm>
              <a:off x="547725" y="141111"/>
              <a:ext cx="8047240" cy="4861278"/>
            </a:xfrm>
            <a:prstGeom prst="rect">
              <a:avLst/>
            </a:prstGeom>
            <a:gradFill>
              <a:gsLst>
                <a:gs pos="89000">
                  <a:srgbClr val="F7F7F7"/>
                </a:gs>
                <a:gs pos="74000">
                  <a:srgbClr val="EEEEEE"/>
                </a:gs>
                <a:gs pos="57000">
                  <a:srgbClr val="FBFBFB"/>
                </a:gs>
                <a:gs pos="47000">
                  <a:srgbClr val="EAEAEA"/>
                </a:gs>
                <a:gs pos="29000">
                  <a:srgbClr val="FBFBFB"/>
                </a:gs>
                <a:gs pos="15000">
                  <a:srgbClr val="F7F7F7"/>
                </a:gs>
                <a:gs pos="0">
                  <a:srgbClr val="F7F7F7"/>
                </a:gs>
                <a:gs pos="100000">
                  <a:srgbClr val="F5F5F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2">
              <a:extLst>
                <a:ext uri="{FF2B5EF4-FFF2-40B4-BE49-F238E27FC236}">
                  <a16:creationId xmlns:a16="http://schemas.microsoft.com/office/drawing/2014/main" id="{97A6B194-9381-4E7A-B142-77DD9B02FD38}"/>
                </a:ext>
              </a:extLst>
            </p:cNvPr>
            <p:cNvSpPr/>
            <p:nvPr/>
          </p:nvSpPr>
          <p:spPr>
            <a:xfrm rot="5400000" flipH="1">
              <a:off x="6179580" y="2554644"/>
              <a:ext cx="4861278" cy="34212"/>
            </a:xfrm>
            <a:custGeom>
              <a:avLst/>
              <a:gdLst>
                <a:gd name="connsiteX0" fmla="*/ 5013640 w 5013640"/>
                <a:gd name="connsiteY0" fmla="*/ 54754 h 54754"/>
                <a:gd name="connsiteX1" fmla="*/ 4993107 w 5013640"/>
                <a:gd name="connsiteY1" fmla="*/ 0 h 54754"/>
                <a:gd name="connsiteX2" fmla="*/ 20533 w 5013640"/>
                <a:gd name="connsiteY2" fmla="*/ 0 h 54754"/>
                <a:gd name="connsiteX3" fmla="*/ 0 w 5013640"/>
                <a:gd name="connsiteY3" fmla="*/ 54754 h 54754"/>
              </a:gdLst>
              <a:ahLst/>
              <a:cxnLst>
                <a:cxn ang="0">
                  <a:pos x="connsiteX0" y="connsiteY0"/>
                </a:cxn>
                <a:cxn ang="0">
                  <a:pos x="connsiteX1" y="connsiteY1"/>
                </a:cxn>
                <a:cxn ang="0">
                  <a:pos x="connsiteX2" y="connsiteY2"/>
                </a:cxn>
                <a:cxn ang="0">
                  <a:pos x="connsiteX3" y="connsiteY3"/>
                </a:cxn>
              </a:cxnLst>
              <a:rect l="l" t="t" r="r" b="b"/>
              <a:pathLst>
                <a:path w="5013640" h="54754">
                  <a:moveTo>
                    <a:pt x="5013640" y="54754"/>
                  </a:moveTo>
                  <a:lnTo>
                    <a:pt x="4993107" y="0"/>
                  </a:lnTo>
                  <a:lnTo>
                    <a:pt x="20533" y="0"/>
                  </a:lnTo>
                  <a:lnTo>
                    <a:pt x="0" y="54754"/>
                  </a:ln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A441B812-2566-4830-A0A8-7468F1CA4F1F}"/>
                </a:ext>
              </a:extLst>
            </p:cNvPr>
            <p:cNvSpPr/>
            <p:nvPr/>
          </p:nvSpPr>
          <p:spPr>
            <a:xfrm>
              <a:off x="4555754" y="141111"/>
              <a:ext cx="269553" cy="4861277"/>
            </a:xfrm>
            <a:prstGeom prst="rect">
              <a:avLst/>
            </a:prstGeom>
            <a:gradFill>
              <a:gsLst>
                <a:gs pos="100000">
                  <a:srgbClr val="F7F7F7">
                    <a:alpha val="0"/>
                  </a:srgbClr>
                </a:gs>
                <a:gs pos="0">
                  <a:schemeClr val="bg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a:extLst>
              <a:ext uri="{FF2B5EF4-FFF2-40B4-BE49-F238E27FC236}">
                <a16:creationId xmlns:a16="http://schemas.microsoft.com/office/drawing/2014/main" id="{789FAB38-68E0-4F28-B47B-27D985D03A27}"/>
              </a:ext>
            </a:extLst>
          </p:cNvPr>
          <p:cNvGrpSpPr/>
          <p:nvPr userDrawn="1"/>
        </p:nvGrpSpPr>
        <p:grpSpPr>
          <a:xfrm>
            <a:off x="2418808" y="2327107"/>
            <a:ext cx="1986853" cy="1986853"/>
            <a:chOff x="2894659" y="1465288"/>
            <a:chExt cx="1727827" cy="1727827"/>
          </a:xfrm>
        </p:grpSpPr>
        <p:grpSp>
          <p:nvGrpSpPr>
            <p:cNvPr id="13" name="组合 12">
              <a:extLst>
                <a:ext uri="{FF2B5EF4-FFF2-40B4-BE49-F238E27FC236}">
                  <a16:creationId xmlns:a16="http://schemas.microsoft.com/office/drawing/2014/main" id="{186AF345-2007-4C5D-BC37-FE083DD1788A}"/>
                </a:ext>
              </a:extLst>
            </p:cNvPr>
            <p:cNvGrpSpPr/>
            <p:nvPr/>
          </p:nvGrpSpPr>
          <p:grpSpPr>
            <a:xfrm rot="1771504">
              <a:off x="2914532" y="1485269"/>
              <a:ext cx="1688083" cy="1687866"/>
              <a:chOff x="1827622" y="1343919"/>
              <a:chExt cx="2304000" cy="2304000"/>
            </a:xfrm>
          </p:grpSpPr>
          <p:sp>
            <p:nvSpPr>
              <p:cNvPr id="15" name="椭圆 14">
                <a:extLst>
                  <a:ext uri="{FF2B5EF4-FFF2-40B4-BE49-F238E27FC236}">
                    <a16:creationId xmlns:a16="http://schemas.microsoft.com/office/drawing/2014/main" id="{2BDE5800-7AFB-4318-94AA-436F8EE683BF}"/>
                  </a:ext>
                </a:extLst>
              </p:cNvPr>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16" name="椭圆 15">
                <a:extLst>
                  <a:ext uri="{FF2B5EF4-FFF2-40B4-BE49-F238E27FC236}">
                    <a16:creationId xmlns:a16="http://schemas.microsoft.com/office/drawing/2014/main" id="{ACBF5CE1-3D30-49B0-8A42-35C86ACC5407}"/>
                  </a:ext>
                </a:extLst>
              </p:cNvPr>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sp>
          <p:nvSpPr>
            <p:cNvPr id="14" name="流程图: 联系 153">
              <a:extLst>
                <a:ext uri="{FF2B5EF4-FFF2-40B4-BE49-F238E27FC236}">
                  <a16:creationId xmlns:a16="http://schemas.microsoft.com/office/drawing/2014/main" id="{19413317-C1CB-451A-8067-A6502FD2870C}"/>
                </a:ext>
              </a:extLst>
            </p:cNvPr>
            <p:cNvSpPr/>
            <p:nvPr/>
          </p:nvSpPr>
          <p:spPr>
            <a:xfrm>
              <a:off x="2894659" y="1465288"/>
              <a:ext cx="1727827" cy="1727827"/>
            </a:xfrm>
            <a:prstGeom prst="flowChartConnector">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26">
            <a:extLst>
              <a:ext uri="{FF2B5EF4-FFF2-40B4-BE49-F238E27FC236}">
                <a16:creationId xmlns:a16="http://schemas.microsoft.com/office/drawing/2014/main" id="{31201D06-D926-409E-BFDD-9336916FAFF1}"/>
              </a:ext>
            </a:extLst>
          </p:cNvPr>
          <p:cNvSpPr txBox="1"/>
          <p:nvPr userDrawn="1"/>
        </p:nvSpPr>
        <p:spPr>
          <a:xfrm>
            <a:off x="2487717" y="2935812"/>
            <a:ext cx="1849034" cy="769441"/>
          </a:xfrm>
          <a:prstGeom prst="rect">
            <a:avLst/>
          </a:prstGeom>
          <a:noFill/>
        </p:spPr>
        <p:txBody>
          <a:bodyPr wrap="square" rtlCol="0">
            <a:spAutoFit/>
          </a:bodyPr>
          <a:lstStyle/>
          <a:p>
            <a:pPr algn="ctr"/>
            <a:r>
              <a:rPr lang="zh-CN" altLang="en-US" sz="4400" b="1" dirty="0">
                <a:solidFill>
                  <a:srgbClr val="78458D"/>
                </a:solidFill>
                <a:latin typeface="楷体" panose="02010609060101010101" pitchFamily="49" charset="-122"/>
                <a:ea typeface="楷体" panose="02010609060101010101" pitchFamily="49" charset="-122"/>
              </a:rPr>
              <a:t>目 录</a:t>
            </a:r>
          </a:p>
        </p:txBody>
      </p:sp>
      <p:grpSp>
        <p:nvGrpSpPr>
          <p:cNvPr id="18" name="组合 17">
            <a:extLst>
              <a:ext uri="{FF2B5EF4-FFF2-40B4-BE49-F238E27FC236}">
                <a16:creationId xmlns:a16="http://schemas.microsoft.com/office/drawing/2014/main" id="{96A7A43F-895C-48EF-AAC5-DC8E43BC9A4D}"/>
              </a:ext>
            </a:extLst>
          </p:cNvPr>
          <p:cNvGrpSpPr/>
          <p:nvPr userDrawn="1"/>
        </p:nvGrpSpPr>
        <p:grpSpPr>
          <a:xfrm rot="1771504">
            <a:off x="2776298" y="3797887"/>
            <a:ext cx="272244" cy="272209"/>
            <a:chOff x="1827622" y="1343919"/>
            <a:chExt cx="2304000" cy="2304000"/>
          </a:xfrm>
        </p:grpSpPr>
        <p:sp>
          <p:nvSpPr>
            <p:cNvPr id="19" name="椭圆 18">
              <a:extLst>
                <a:ext uri="{FF2B5EF4-FFF2-40B4-BE49-F238E27FC236}">
                  <a16:creationId xmlns:a16="http://schemas.microsoft.com/office/drawing/2014/main" id="{3F8545CD-753B-452D-BEE5-37A026664177}"/>
                </a:ext>
              </a:extLst>
            </p:cNvPr>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20" name="椭圆 19">
              <a:extLst>
                <a:ext uri="{FF2B5EF4-FFF2-40B4-BE49-F238E27FC236}">
                  <a16:creationId xmlns:a16="http://schemas.microsoft.com/office/drawing/2014/main" id="{6063611C-7E68-4EA2-AD01-71533E792335}"/>
                </a:ext>
              </a:extLst>
            </p:cNvPr>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21" name="组合 20">
            <a:extLst>
              <a:ext uri="{FF2B5EF4-FFF2-40B4-BE49-F238E27FC236}">
                <a16:creationId xmlns:a16="http://schemas.microsoft.com/office/drawing/2014/main" id="{888D3261-A88D-4BF4-A6F0-36826053E7D7}"/>
              </a:ext>
            </a:extLst>
          </p:cNvPr>
          <p:cNvGrpSpPr/>
          <p:nvPr userDrawn="1"/>
        </p:nvGrpSpPr>
        <p:grpSpPr>
          <a:xfrm rot="1771504">
            <a:off x="3522768" y="4033441"/>
            <a:ext cx="272244" cy="272209"/>
            <a:chOff x="1827622" y="1343919"/>
            <a:chExt cx="2304000" cy="2304000"/>
          </a:xfrm>
        </p:grpSpPr>
        <p:sp>
          <p:nvSpPr>
            <p:cNvPr id="22" name="椭圆 21">
              <a:extLst>
                <a:ext uri="{FF2B5EF4-FFF2-40B4-BE49-F238E27FC236}">
                  <a16:creationId xmlns:a16="http://schemas.microsoft.com/office/drawing/2014/main" id="{318497F4-F90A-4305-B613-4EE161104200}"/>
                </a:ext>
              </a:extLst>
            </p:cNvPr>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23" name="椭圆 22">
              <a:extLst>
                <a:ext uri="{FF2B5EF4-FFF2-40B4-BE49-F238E27FC236}">
                  <a16:creationId xmlns:a16="http://schemas.microsoft.com/office/drawing/2014/main" id="{6D22F0B8-E1D2-4A74-95DD-7B9E15920E0B}"/>
                </a:ext>
              </a:extLst>
            </p:cNvPr>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24" name="组合 23">
            <a:extLst>
              <a:ext uri="{FF2B5EF4-FFF2-40B4-BE49-F238E27FC236}">
                <a16:creationId xmlns:a16="http://schemas.microsoft.com/office/drawing/2014/main" id="{894B2284-C8B0-4125-BCFB-A9BAF98148A0}"/>
              </a:ext>
            </a:extLst>
          </p:cNvPr>
          <p:cNvGrpSpPr/>
          <p:nvPr userDrawn="1"/>
        </p:nvGrpSpPr>
        <p:grpSpPr>
          <a:xfrm rot="1771504">
            <a:off x="2344756" y="3798979"/>
            <a:ext cx="216832" cy="216804"/>
            <a:chOff x="1827622" y="1343919"/>
            <a:chExt cx="2304000" cy="2304000"/>
          </a:xfrm>
        </p:grpSpPr>
        <p:sp>
          <p:nvSpPr>
            <p:cNvPr id="25" name="椭圆 24">
              <a:extLst>
                <a:ext uri="{FF2B5EF4-FFF2-40B4-BE49-F238E27FC236}">
                  <a16:creationId xmlns:a16="http://schemas.microsoft.com/office/drawing/2014/main" id="{2F1C2782-FFBF-4382-BD67-AD93A9A852EC}"/>
                </a:ext>
              </a:extLst>
            </p:cNvPr>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26" name="椭圆 25">
              <a:extLst>
                <a:ext uri="{FF2B5EF4-FFF2-40B4-BE49-F238E27FC236}">
                  <a16:creationId xmlns:a16="http://schemas.microsoft.com/office/drawing/2014/main" id="{CA7F0A80-F9A3-41D5-958B-42A8BEC1573A}"/>
                </a:ext>
              </a:extLst>
            </p:cNvPr>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27" name="组合 26">
            <a:extLst>
              <a:ext uri="{FF2B5EF4-FFF2-40B4-BE49-F238E27FC236}">
                <a16:creationId xmlns:a16="http://schemas.microsoft.com/office/drawing/2014/main" id="{304A950E-9C17-4589-B3CB-F2AB70DD8AA1}"/>
              </a:ext>
            </a:extLst>
          </p:cNvPr>
          <p:cNvGrpSpPr/>
          <p:nvPr userDrawn="1"/>
        </p:nvGrpSpPr>
        <p:grpSpPr>
          <a:xfrm rot="1771504">
            <a:off x="3961075" y="3778253"/>
            <a:ext cx="402249" cy="402197"/>
            <a:chOff x="1827622" y="1343919"/>
            <a:chExt cx="2304000" cy="2304000"/>
          </a:xfrm>
        </p:grpSpPr>
        <p:sp>
          <p:nvSpPr>
            <p:cNvPr id="28" name="椭圆 27">
              <a:extLst>
                <a:ext uri="{FF2B5EF4-FFF2-40B4-BE49-F238E27FC236}">
                  <a16:creationId xmlns:a16="http://schemas.microsoft.com/office/drawing/2014/main" id="{A53D804D-F832-41F2-9D07-33EBCF4A064A}"/>
                </a:ext>
              </a:extLst>
            </p:cNvPr>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29" name="椭圆 28">
              <a:extLst>
                <a:ext uri="{FF2B5EF4-FFF2-40B4-BE49-F238E27FC236}">
                  <a16:creationId xmlns:a16="http://schemas.microsoft.com/office/drawing/2014/main" id="{D57BF03A-4D7C-48A5-9D3F-509002E8CB50}"/>
                </a:ext>
              </a:extLst>
            </p:cNvPr>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30" name="组合 29">
            <a:extLst>
              <a:ext uri="{FF2B5EF4-FFF2-40B4-BE49-F238E27FC236}">
                <a16:creationId xmlns:a16="http://schemas.microsoft.com/office/drawing/2014/main" id="{E993150A-1F50-4C05-896D-7752C1360E35}"/>
              </a:ext>
            </a:extLst>
          </p:cNvPr>
          <p:cNvGrpSpPr/>
          <p:nvPr userDrawn="1"/>
        </p:nvGrpSpPr>
        <p:grpSpPr>
          <a:xfrm rot="1771504">
            <a:off x="2517861" y="4064593"/>
            <a:ext cx="166140" cy="166119"/>
            <a:chOff x="1827622" y="1343919"/>
            <a:chExt cx="2304000" cy="2304000"/>
          </a:xfrm>
        </p:grpSpPr>
        <p:sp>
          <p:nvSpPr>
            <p:cNvPr id="31" name="椭圆 30">
              <a:extLst>
                <a:ext uri="{FF2B5EF4-FFF2-40B4-BE49-F238E27FC236}">
                  <a16:creationId xmlns:a16="http://schemas.microsoft.com/office/drawing/2014/main" id="{5CDAB4B4-B734-49B4-B758-E209D76ECD96}"/>
                </a:ext>
              </a:extLst>
            </p:cNvPr>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32" name="椭圆 31">
              <a:extLst>
                <a:ext uri="{FF2B5EF4-FFF2-40B4-BE49-F238E27FC236}">
                  <a16:creationId xmlns:a16="http://schemas.microsoft.com/office/drawing/2014/main" id="{B416A0FB-24FD-472F-9F6E-242D03E599BE}"/>
                </a:ext>
              </a:extLst>
            </p:cNvPr>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grpSp>
        <p:nvGrpSpPr>
          <p:cNvPr id="33" name="组合 32">
            <a:extLst>
              <a:ext uri="{FF2B5EF4-FFF2-40B4-BE49-F238E27FC236}">
                <a16:creationId xmlns:a16="http://schemas.microsoft.com/office/drawing/2014/main" id="{1DB848B9-0BA0-48B2-96D2-7CC1C08F0516}"/>
              </a:ext>
            </a:extLst>
          </p:cNvPr>
          <p:cNvGrpSpPr/>
          <p:nvPr userDrawn="1"/>
        </p:nvGrpSpPr>
        <p:grpSpPr>
          <a:xfrm rot="1771504">
            <a:off x="3126699" y="4212589"/>
            <a:ext cx="202768" cy="202742"/>
            <a:chOff x="1827622" y="1343919"/>
            <a:chExt cx="2304000" cy="2304000"/>
          </a:xfrm>
        </p:grpSpPr>
        <p:sp>
          <p:nvSpPr>
            <p:cNvPr id="34" name="椭圆 33">
              <a:extLst>
                <a:ext uri="{FF2B5EF4-FFF2-40B4-BE49-F238E27FC236}">
                  <a16:creationId xmlns:a16="http://schemas.microsoft.com/office/drawing/2014/main" id="{70A13DFF-D04B-4E44-B0D4-8CCD3DE3BD8B}"/>
                </a:ext>
              </a:extLst>
            </p:cNvPr>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sp>
          <p:nvSpPr>
            <p:cNvPr id="35" name="椭圆 34">
              <a:extLst>
                <a:ext uri="{FF2B5EF4-FFF2-40B4-BE49-F238E27FC236}">
                  <a16:creationId xmlns:a16="http://schemas.microsoft.com/office/drawing/2014/main" id="{F94120DC-349B-4BEF-B6C0-EE3E553019B4}"/>
                </a:ext>
              </a:extLst>
            </p:cNvPr>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zh-CN" altLang="en-US" sz="1050">
                <a:solidFill>
                  <a:srgbClr val="FF0000"/>
                </a:solidFill>
                <a:latin typeface="华文细黑" panose="02010600040101010101" pitchFamily="2" charset="-122"/>
                <a:ea typeface="华文细黑" panose="02010600040101010101" pitchFamily="2" charset="-122"/>
              </a:endParaRPr>
            </a:p>
          </p:txBody>
        </p:sp>
      </p:grpSp>
      <p:pic>
        <p:nvPicPr>
          <p:cNvPr id="36" name="图片 35">
            <a:extLst>
              <a:ext uri="{FF2B5EF4-FFF2-40B4-BE49-F238E27FC236}">
                <a16:creationId xmlns:a16="http://schemas.microsoft.com/office/drawing/2014/main" id="{0378212F-C476-4D5E-87F9-3E22C47262BB}"/>
              </a:ext>
            </a:extLst>
          </p:cNvPr>
          <p:cNvPicPr>
            <a:picLocks noChangeAspect="1"/>
          </p:cNvPicPr>
          <p:nvPr userDrawn="1"/>
        </p:nvPicPr>
        <p:blipFill rotWithShape="1">
          <a:blip r:embed="rId2" cstate="print">
            <a:alphaModFix/>
            <a:extLst>
              <a:ext uri="{28A0092B-C50C-407E-A947-70E740481C1C}">
                <a14:useLocalDpi xmlns:a14="http://schemas.microsoft.com/office/drawing/2010/main" val="0"/>
              </a:ext>
            </a:extLst>
          </a:blip>
          <a:srcRect l="9167" r="19537"/>
          <a:stretch/>
        </p:blipFill>
        <p:spPr>
          <a:xfrm>
            <a:off x="862642" y="4524891"/>
            <a:ext cx="4959679" cy="1989105"/>
          </a:xfrm>
          <a:prstGeom prst="ellipse">
            <a:avLst/>
          </a:prstGeom>
          <a:ln>
            <a:noFill/>
          </a:ln>
          <a:effectLst>
            <a:softEdge rad="112500"/>
          </a:effectLst>
        </p:spPr>
      </p:pic>
      <p:pic>
        <p:nvPicPr>
          <p:cNvPr id="37" name="图片 36">
            <a:extLst>
              <a:ext uri="{FF2B5EF4-FFF2-40B4-BE49-F238E27FC236}">
                <a16:creationId xmlns:a16="http://schemas.microsoft.com/office/drawing/2014/main" id="{05227EF0-E65D-487A-8A1F-B276B740589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2643" y="337638"/>
            <a:ext cx="4956121" cy="1889521"/>
          </a:xfrm>
          <a:prstGeom prst="ellipse">
            <a:avLst/>
          </a:prstGeom>
          <a:ln>
            <a:noFill/>
          </a:ln>
          <a:effectLst>
            <a:softEdge rad="112500"/>
          </a:effectLst>
        </p:spPr>
      </p:pic>
    </p:spTree>
    <p:extLst>
      <p:ext uri="{BB962C8B-B14F-4D97-AF65-F5344CB8AC3E}">
        <p14:creationId xmlns:p14="http://schemas.microsoft.com/office/powerpoint/2010/main" val="3700951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r>
              <a:rPr lang="en-US" altLang="zh-CN"/>
              <a:t>2023</a:t>
            </a:r>
            <a:r>
              <a:rPr lang="zh-CN" altLang="en-US"/>
              <a:t>年</a:t>
            </a:r>
            <a:r>
              <a:rPr lang="en-US" altLang="zh-CN"/>
              <a:t>8</a:t>
            </a:r>
            <a:r>
              <a:rPr lang="zh-CN" altLang="en-US"/>
              <a:t>月</a:t>
            </a:r>
            <a:r>
              <a:rPr lang="en-US" altLang="zh-CN"/>
              <a:t>9</a:t>
            </a:r>
            <a:r>
              <a:rPr lang="zh-CN" altLang="en-US"/>
              <a:t>日</a:t>
            </a:r>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A8195-6F73-485B-A378-071F10C6BA92}" type="slidenum">
              <a:rPr lang="zh-CN" altLang="en-US" smtClean="0"/>
              <a:t>‹#›</a:t>
            </a:fld>
            <a:endParaRPr lang="zh-CN" altLang="en-US"/>
          </a:p>
        </p:txBody>
      </p:sp>
    </p:spTree>
    <p:extLst>
      <p:ext uri="{BB962C8B-B14F-4D97-AF65-F5344CB8AC3E}">
        <p14:creationId xmlns:p14="http://schemas.microsoft.com/office/powerpoint/2010/main" val="2955138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r>
              <a:rPr lang="en-US" altLang="zh-CN"/>
              <a:t>2023</a:t>
            </a:r>
            <a:r>
              <a:rPr lang="zh-CN" altLang="en-US"/>
              <a:t>年</a:t>
            </a:r>
            <a:r>
              <a:rPr lang="en-US" altLang="zh-CN"/>
              <a:t>8</a:t>
            </a:r>
            <a:r>
              <a:rPr lang="zh-CN" altLang="en-US"/>
              <a:t>月</a:t>
            </a:r>
            <a:r>
              <a:rPr lang="en-US" altLang="zh-CN"/>
              <a:t>9</a:t>
            </a:r>
            <a:r>
              <a:rPr lang="zh-CN" altLang="en-US"/>
              <a:t>日</a:t>
            </a:r>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A8195-6F73-485B-A378-071F10C6BA92}" type="slidenum">
              <a:rPr lang="zh-CN" altLang="en-US" smtClean="0"/>
              <a:t>‹#›</a:t>
            </a:fld>
            <a:endParaRPr lang="zh-CN" altLang="en-US"/>
          </a:p>
        </p:txBody>
      </p:sp>
    </p:spTree>
    <p:extLst>
      <p:ext uri="{BB962C8B-B14F-4D97-AF65-F5344CB8AC3E}">
        <p14:creationId xmlns:p14="http://schemas.microsoft.com/office/powerpoint/2010/main" val="2088491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t>2023</a:t>
            </a:r>
            <a:r>
              <a:rPr lang="zh-CN" altLang="en-US"/>
              <a:t>年</a:t>
            </a:r>
            <a:r>
              <a:rPr lang="en-US" altLang="zh-CN"/>
              <a:t>8</a:t>
            </a:r>
            <a:r>
              <a:rPr lang="zh-CN" altLang="en-US"/>
              <a:t>月</a:t>
            </a:r>
            <a:r>
              <a:rPr lang="en-US" altLang="zh-CN"/>
              <a:t>9</a:t>
            </a:r>
            <a:r>
              <a:rPr lang="zh-CN" altLang="en-US"/>
              <a:t>日</a:t>
            </a:r>
            <a:endParaRPr lang="zh-CN"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A8195-6F73-485B-A378-071F10C6BA92}" type="slidenum">
              <a:rPr lang="zh-CN" altLang="en-US" smtClean="0"/>
              <a:t>‹#›</a:t>
            </a:fld>
            <a:endParaRPr lang="zh-CN" altLang="en-US"/>
          </a:p>
        </p:txBody>
      </p:sp>
    </p:spTree>
    <p:extLst>
      <p:ext uri="{BB962C8B-B14F-4D97-AF65-F5344CB8AC3E}">
        <p14:creationId xmlns:p14="http://schemas.microsoft.com/office/powerpoint/2010/main" val="342251646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59"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28.wmf"/><Relationship Id="rId3" Type="http://schemas.openxmlformats.org/officeDocument/2006/relationships/oleObject" Target="../embeddings/oleObject10.bin"/><Relationship Id="rId7" Type="http://schemas.openxmlformats.org/officeDocument/2006/relationships/image" Target="../media/image25.wmf"/><Relationship Id="rId12" Type="http://schemas.openxmlformats.org/officeDocument/2006/relationships/oleObject" Target="../embeddings/oleObject14.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11.bin"/><Relationship Id="rId11" Type="http://schemas.openxmlformats.org/officeDocument/2006/relationships/image" Target="../media/image27.wmf"/><Relationship Id="rId5" Type="http://schemas.openxmlformats.org/officeDocument/2006/relationships/image" Target="../media/image9.png"/><Relationship Id="rId10" Type="http://schemas.openxmlformats.org/officeDocument/2006/relationships/oleObject" Target="../embeddings/oleObject13.bin"/><Relationship Id="rId4" Type="http://schemas.openxmlformats.org/officeDocument/2006/relationships/image" Target="../media/image24.wmf"/><Relationship Id="rId9" Type="http://schemas.openxmlformats.org/officeDocument/2006/relationships/image" Target="../media/image26.wmf"/><Relationship Id="rId1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9.png"/><Relationship Id="rId5" Type="http://schemas.openxmlformats.org/officeDocument/2006/relationships/image" Target="../media/image30.wmf"/><Relationship Id="rId4" Type="http://schemas.openxmlformats.org/officeDocument/2006/relationships/oleObject" Target="../embeddings/oleObject15.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7.xml"/><Relationship Id="rId7" Type="http://schemas.openxmlformats.org/officeDocument/2006/relationships/image" Target="../media/image32.wmf"/><Relationship Id="rId12" Type="http://schemas.openxmlformats.org/officeDocument/2006/relationships/image" Target="../media/image34.wmf"/><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17.bin"/><Relationship Id="rId11" Type="http://schemas.openxmlformats.org/officeDocument/2006/relationships/oleObject" Target="../embeddings/oleObject19.bin"/><Relationship Id="rId5" Type="http://schemas.openxmlformats.org/officeDocument/2006/relationships/image" Target="../media/image31.wmf"/><Relationship Id="rId10" Type="http://schemas.openxmlformats.org/officeDocument/2006/relationships/image" Target="../media/image9.png"/><Relationship Id="rId4" Type="http://schemas.openxmlformats.org/officeDocument/2006/relationships/oleObject" Target="../embeddings/oleObject16.bin"/><Relationship Id="rId9" Type="http://schemas.openxmlformats.org/officeDocument/2006/relationships/image" Target="../media/image33.wmf"/></Relationships>
</file>

<file path=ppt/slides/_rels/slide14.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37.png"/><Relationship Id="rId7" Type="http://schemas.openxmlformats.org/officeDocument/2006/relationships/oleObject" Target="../embeddings/oleObject21.bin"/><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35.wmf"/><Relationship Id="rId5" Type="http://schemas.openxmlformats.org/officeDocument/2006/relationships/oleObject" Target="../embeddings/oleObject20.bin"/><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39.wmf"/><Relationship Id="rId4" Type="http://schemas.openxmlformats.org/officeDocument/2006/relationships/oleObject" Target="../embeddings/oleObject22.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3.bin"/><Relationship Id="rId7" Type="http://schemas.openxmlformats.org/officeDocument/2006/relationships/image" Target="../media/image43.jpeg"/><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42.wmf"/><Relationship Id="rId5" Type="http://schemas.openxmlformats.org/officeDocument/2006/relationships/oleObject" Target="../embeddings/oleObject24.bin"/><Relationship Id="rId4" Type="http://schemas.openxmlformats.org/officeDocument/2006/relationships/image" Target="../media/image41.wmf"/></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png"/><Relationship Id="rId7"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2.emf"/><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notesSlide" Target="../notesSlides/notesSlide4.xml"/><Relationship Id="rId7"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1.bin"/><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5.xml"/><Relationship Id="rId7"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image" Target="../media/image17.wmf"/><Relationship Id="rId10" Type="http://schemas.openxmlformats.org/officeDocument/2006/relationships/image" Target="../media/image19.wmf"/><Relationship Id="rId4" Type="http://schemas.openxmlformats.org/officeDocument/2006/relationships/oleObject" Target="../embeddings/oleObject3.bin"/><Relationship Id="rId9"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21.wmf"/><Relationship Id="rId11" Type="http://schemas.openxmlformats.org/officeDocument/2006/relationships/image" Target="../media/image23.wmf"/><Relationship Id="rId5" Type="http://schemas.openxmlformats.org/officeDocument/2006/relationships/oleObject" Target="../embeddings/oleObject7.bin"/><Relationship Id="rId10" Type="http://schemas.openxmlformats.org/officeDocument/2006/relationships/oleObject" Target="../embeddings/oleObject9.bin"/><Relationship Id="rId4" Type="http://schemas.openxmlformats.org/officeDocument/2006/relationships/image" Target="../media/image20.wmf"/><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图片 58">
            <a:extLst>
              <a:ext uri="{FF2B5EF4-FFF2-40B4-BE49-F238E27FC236}">
                <a16:creationId xmlns:a16="http://schemas.microsoft.com/office/drawing/2014/main" id="{57D6E5F5-AB49-453B-9BD6-D032225BA1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4648200"/>
          </a:xfrm>
          <a:prstGeom prst="rect">
            <a:avLst/>
          </a:prstGeom>
        </p:spPr>
      </p:pic>
      <p:sp>
        <p:nvSpPr>
          <p:cNvPr id="36" name="文本框 35"/>
          <p:cNvSpPr txBox="1"/>
          <p:nvPr/>
        </p:nvSpPr>
        <p:spPr>
          <a:xfrm>
            <a:off x="3577898" y="5389340"/>
            <a:ext cx="5036202" cy="1405193"/>
          </a:xfrm>
          <a:prstGeom prst="rect">
            <a:avLst/>
          </a:prstGeom>
          <a:noFill/>
        </p:spPr>
        <p:txBody>
          <a:bodyPr wrap="square">
            <a:spAutoFit/>
          </a:bodyPr>
          <a:lstStyle/>
          <a:p>
            <a:pPr algn="ctr">
              <a:lnSpc>
                <a:spcPct val="150000"/>
              </a:lnSpc>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方基宇</a:t>
            </a: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a:p>
            <a:pPr algn="ctr">
              <a:lnSpc>
                <a:spcPct val="150000"/>
              </a:lnSpc>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安徽理工大学 力学与光电物理学院</a:t>
            </a: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a:p>
            <a:pPr algn="ctr">
              <a:lnSpc>
                <a:spcPct val="150000"/>
              </a:lnSpc>
            </a:pP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2024</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年</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01</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月</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25</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日</a:t>
            </a: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5" name="文本框 34">
            <a:extLst>
              <a:ext uri="{FF2B5EF4-FFF2-40B4-BE49-F238E27FC236}">
                <a16:creationId xmlns:a16="http://schemas.microsoft.com/office/drawing/2014/main" id="{69A0070A-DB0C-417D-AEEE-7391548121E5}"/>
              </a:ext>
            </a:extLst>
          </p:cNvPr>
          <p:cNvSpPr txBox="1"/>
          <p:nvPr/>
        </p:nvSpPr>
        <p:spPr>
          <a:xfrm>
            <a:off x="2270849" y="1012218"/>
            <a:ext cx="7650300" cy="646331"/>
          </a:xfrm>
          <a:prstGeom prst="rect">
            <a:avLst/>
          </a:prstGeom>
          <a:noFill/>
        </p:spPr>
        <p:txBody>
          <a:bodyPr wrap="square">
            <a:spAutoFit/>
          </a:bodyPr>
          <a:lstStyle/>
          <a:p>
            <a:pPr algn="ctr"/>
            <a:r>
              <a:rPr lang="zh-CN" altLang="en-US" sz="3600" b="1" dirty="0">
                <a:ln w="12700" cmpd="sng">
                  <a:solidFill>
                    <a:schemeClr val="accent4"/>
                  </a:solidFill>
                  <a:prstDash val="solid"/>
                </a:ln>
                <a:latin typeface="Times New Roman" panose="02020603050405020304" pitchFamily="18" charset="0"/>
                <a:ea typeface="楷体" panose="02010609060101010101" pitchFamily="49" charset="-122"/>
                <a:cs typeface="Times New Roman" panose="02020603050405020304" pitchFamily="18" charset="0"/>
              </a:rPr>
              <a:t>理论物理前沿进展</a:t>
            </a:r>
            <a:r>
              <a:rPr lang="zh-CN" altLang="zh-CN" sz="3600" b="1" dirty="0">
                <a:ln w="12700" cmpd="sng">
                  <a:solidFill>
                    <a:schemeClr val="accent4"/>
                  </a:solidFill>
                  <a:prstDash val="solid"/>
                </a:ln>
                <a:latin typeface="Times New Roman" panose="02020603050405020304" pitchFamily="18" charset="0"/>
                <a:ea typeface="楷体" panose="02010609060101010101" pitchFamily="49" charset="-122"/>
                <a:cs typeface="Times New Roman" panose="02020603050405020304" pitchFamily="18" charset="0"/>
              </a:rPr>
              <a:t>研讨会</a:t>
            </a:r>
            <a:endParaRPr lang="zh-CN" altLang="en-US" sz="3600" b="1" dirty="0">
              <a:ln w="12700" cmpd="sng">
                <a:solidFill>
                  <a:schemeClr val="accent4"/>
                </a:solidFill>
                <a:prstDash val="solid"/>
              </a:ln>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37" name="Picture 2">
            <a:extLst>
              <a:ext uri="{FF2B5EF4-FFF2-40B4-BE49-F238E27FC236}">
                <a16:creationId xmlns:a16="http://schemas.microsoft.com/office/drawing/2014/main" id="{36D74DF1-CEE9-428E-8B06-C3EB6F62890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13033" y="4776435"/>
            <a:ext cx="1893546" cy="189329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9" name="Picture 3">
            <a:extLst>
              <a:ext uri="{FF2B5EF4-FFF2-40B4-BE49-F238E27FC236}">
                <a16:creationId xmlns:a16="http://schemas.microsoft.com/office/drawing/2014/main" id="{7DB7B8F2-3B4F-4005-99EA-B63963E3556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760" y="4711317"/>
            <a:ext cx="2146974" cy="214668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40" name="图片 39">
            <a:extLst>
              <a:ext uri="{FF2B5EF4-FFF2-40B4-BE49-F238E27FC236}">
                <a16:creationId xmlns:a16="http://schemas.microsoft.com/office/drawing/2014/main" id="{CEEFAD7A-321A-4BD9-B7D1-02D0E55709A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6031" y="5036564"/>
            <a:ext cx="1466898" cy="1466898"/>
          </a:xfrm>
          <a:prstGeom prst="rect">
            <a:avLst/>
          </a:prstGeom>
        </p:spPr>
      </p:pic>
      <p:pic>
        <p:nvPicPr>
          <p:cNvPr id="52" name="图片 51">
            <a:extLst>
              <a:ext uri="{FF2B5EF4-FFF2-40B4-BE49-F238E27FC236}">
                <a16:creationId xmlns:a16="http://schemas.microsoft.com/office/drawing/2014/main" id="{F67374DB-4914-480E-8679-27D4B065F95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6426" y="131933"/>
            <a:ext cx="3957195" cy="748352"/>
          </a:xfrm>
          <a:prstGeom prst="rect">
            <a:avLst/>
          </a:prstGeom>
        </p:spPr>
      </p:pic>
      <p:sp>
        <p:nvSpPr>
          <p:cNvPr id="55" name="文本框 54">
            <a:extLst>
              <a:ext uri="{FF2B5EF4-FFF2-40B4-BE49-F238E27FC236}">
                <a16:creationId xmlns:a16="http://schemas.microsoft.com/office/drawing/2014/main" id="{6B1702BB-DB1D-484D-BAA3-9287D88D5DB9}"/>
              </a:ext>
            </a:extLst>
          </p:cNvPr>
          <p:cNvSpPr txBox="1"/>
          <p:nvPr/>
        </p:nvSpPr>
        <p:spPr>
          <a:xfrm>
            <a:off x="9848462" y="1710083"/>
            <a:ext cx="1646605" cy="369332"/>
          </a:xfrm>
          <a:prstGeom prst="rect">
            <a:avLst/>
          </a:prstGeom>
          <a:noFill/>
        </p:spPr>
        <p:txBody>
          <a:bodyPr wrap="none" rtlCol="0">
            <a:spAutoFit/>
          </a:bodyPr>
          <a:lstStyle/>
          <a:p>
            <a:r>
              <a:rPr lang="zh-CN" altLang="en-US" dirty="0">
                <a:latin typeface="Times New Roman" panose="02020603050405020304" pitchFamily="18" charset="0"/>
                <a:ea typeface="楷体" panose="02010609060101010101" pitchFamily="49" charset="-122"/>
                <a:cs typeface="Times New Roman" panose="02020603050405020304" pitchFamily="18" charset="0"/>
              </a:rPr>
              <a:t>安徽</a:t>
            </a:r>
            <a:r>
              <a:rPr lang="en-US" altLang="zh-CN"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dirty="0">
                <a:latin typeface="Times New Roman" panose="02020603050405020304" pitchFamily="18" charset="0"/>
                <a:ea typeface="楷体" panose="02010609060101010101" pitchFamily="49" charset="-122"/>
                <a:cs typeface="Times New Roman" panose="02020603050405020304" pitchFamily="18" charset="0"/>
              </a:rPr>
              <a:t>合肥 </a:t>
            </a:r>
            <a:r>
              <a:rPr lang="en-US" altLang="zh-CN" dirty="0">
                <a:latin typeface="Times New Roman" panose="02020603050405020304" pitchFamily="18" charset="0"/>
                <a:ea typeface="楷体" panose="02010609060101010101" pitchFamily="49" charset="-122"/>
                <a:cs typeface="Times New Roman" panose="02020603050405020304" pitchFamily="18" charset="0"/>
              </a:rPr>
              <a:t>1.25</a:t>
            </a:r>
            <a:endParaRPr lang="zh-CN" altLang="en-US"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2" name="TextBox 1">
            <a:extLst>
              <a:ext uri="{FF2B5EF4-FFF2-40B4-BE49-F238E27FC236}">
                <a16:creationId xmlns:a16="http://schemas.microsoft.com/office/drawing/2014/main" id="{5D58BB6A-0C52-48D0-88B0-4939429020F4}"/>
              </a:ext>
            </a:extLst>
          </p:cNvPr>
          <p:cNvSpPr txBox="1"/>
          <p:nvPr/>
        </p:nvSpPr>
        <p:spPr>
          <a:xfrm>
            <a:off x="2233784" y="4834590"/>
            <a:ext cx="8222516" cy="523192"/>
          </a:xfrm>
          <a:prstGeom prst="rect">
            <a:avLst/>
          </a:prstGeom>
          <a:noFill/>
        </p:spPr>
        <p:txBody>
          <a:bodyPr wrap="square" lIns="91413" tIns="45706" rIns="91413" bIns="45706" rtlCol="0">
            <a:spAutoFit/>
          </a:bodyPr>
          <a:lstStyle/>
          <a:p>
            <a:pPr algn="ct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改进的</a:t>
            </a:r>
            <a:r>
              <a:rPr lang="en-US" altLang="zh-CN" sz="2800" b="1" dirty="0">
                <a:latin typeface="Times New Roman" panose="02020603050405020304" pitchFamily="18" charset="0"/>
                <a:ea typeface="楷体" panose="02010609060101010101" pitchFamily="49" charset="-122"/>
                <a:cs typeface="Times New Roman" panose="02020603050405020304" pitchFamily="18" charset="0"/>
              </a:rPr>
              <a:t>Gross</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理论及其对原子核</a:t>
            </a:r>
            <a:r>
              <a:rPr lang="en-US" altLang="zh-CN" sz="2800" b="1" i="1" dirty="0">
                <a:latin typeface="Times New Roman" panose="02020603050405020304" pitchFamily="18" charset="0"/>
                <a:ea typeface="楷体" panose="02010609060101010101" pitchFamily="49" charset="-122"/>
                <a:cs typeface="Times New Roman" panose="02020603050405020304" pitchFamily="18" charset="0"/>
              </a:rPr>
              <a:t>β</a:t>
            </a:r>
            <a:r>
              <a:rPr lang="zh-CN" altLang="en-US" sz="2800" b="1" dirty="0">
                <a:latin typeface="Times New Roman" panose="02020603050405020304" pitchFamily="18" charset="0"/>
                <a:ea typeface="楷体" panose="02010609060101010101" pitchFamily="49" charset="-122"/>
                <a:cs typeface="Times New Roman" panose="02020603050405020304" pitchFamily="18" charset="0"/>
              </a:rPr>
              <a:t>衰变半衰期的研究</a:t>
            </a:r>
          </a:p>
        </p:txBody>
      </p:sp>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a:extLst>
              <a:ext uri="{FF2B5EF4-FFF2-40B4-BE49-F238E27FC236}">
                <a16:creationId xmlns:a16="http://schemas.microsoft.com/office/drawing/2014/main" id="{98D18F44-A0EE-44C0-80D0-4ED4DADDFBE3}"/>
              </a:ext>
            </a:extLst>
          </p:cNvPr>
          <p:cNvSpPr>
            <a:spLocks noChangeArrowheads="1"/>
          </p:cNvSpPr>
          <p:nvPr/>
        </p:nvSpPr>
        <p:spPr bwMode="auto">
          <a:xfrm>
            <a:off x="1892041" y="5244619"/>
            <a:ext cx="51860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zh-CN" altLang="en-US" sz="2000" b="0" i="0" u="none" strike="noStrike" cap="none" normalizeH="0" baseline="0" dirty="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     是有效核子质量，</a:t>
            </a:r>
            <a:r>
              <a:rPr kumimoji="0" lang="en-US" altLang="zh-CN" sz="2000" b="0" i="1" u="none" strike="noStrike" cap="none" normalizeH="0" baseline="0" dirty="0" err="1">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ε</a:t>
            </a:r>
            <a:r>
              <a:rPr kumimoji="0" lang="en-US" altLang="zh-CN" sz="2000" b="0" i="0" u="none" strike="noStrike" cap="none" normalizeH="0" baseline="-30000" dirty="0" err="1">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F</a:t>
            </a:r>
            <a:r>
              <a:rPr kumimoji="0" lang="zh-CN" altLang="en-US" sz="2000" b="0" i="0" u="none" strike="noStrike" cap="none" normalizeH="0" baseline="0" dirty="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是费米能量，有：</a:t>
            </a:r>
            <a:r>
              <a:rPr kumimoji="0" lang="zh-CN" altLang="en-US" sz="1100" b="0" i="0" u="none" strike="noStrike" cap="none" normalizeH="0" baseline="0" dirty="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 </a:t>
            </a:r>
            <a:endParaRPr kumimoji="0" lang="zh-CN" altLang="en-US" sz="3200" b="0" i="0" u="none" strike="noStrike" cap="none" normalizeH="0" baseline="0" dirty="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62" name="对象 61"/>
          <p:cNvGraphicFramePr>
            <a:graphicFrameLocks noChangeAspect="1"/>
          </p:cNvGraphicFramePr>
          <p:nvPr>
            <p:extLst>
              <p:ext uri="{D42A27DB-BD31-4B8C-83A1-F6EECF244321}">
                <p14:modId xmlns:p14="http://schemas.microsoft.com/office/powerpoint/2010/main" val="1276777696"/>
              </p:ext>
            </p:extLst>
          </p:nvPr>
        </p:nvGraphicFramePr>
        <p:xfrm>
          <a:off x="3384016" y="1883968"/>
          <a:ext cx="3405421" cy="754829"/>
        </p:xfrm>
        <a:graphic>
          <a:graphicData uri="http://schemas.openxmlformats.org/presentationml/2006/ole">
            <mc:AlternateContent xmlns:mc="http://schemas.openxmlformats.org/markup-compatibility/2006">
              <mc:Choice xmlns:v="urn:schemas-microsoft-com:vml" Requires="v">
                <p:oleObj spid="_x0000_s5022" name="Equation" r:id="rId3" imgW="48768000" imgH="10668000" progId="Equation.DSMT4">
                  <p:embed/>
                </p:oleObj>
              </mc:Choice>
              <mc:Fallback>
                <p:oleObj name="Equation" r:id="rId3" imgW="48768000" imgH="10668000" progId="Equation.DSMT4">
                  <p:embed/>
                  <p:pic>
                    <p:nvPicPr>
                      <p:cNvPr id="62" name="对象 61"/>
                      <p:cNvPicPr>
                        <a:picLocks noChangeAspect="1" noChangeArrowheads="1"/>
                      </p:cNvPicPr>
                      <p:nvPr/>
                    </p:nvPicPr>
                    <p:blipFill>
                      <a:blip r:embed="rId4"/>
                      <a:srcRect/>
                      <a:stretch>
                        <a:fillRect/>
                      </a:stretch>
                    </p:blipFill>
                    <p:spPr bwMode="auto">
                      <a:xfrm>
                        <a:off x="3384016" y="1883968"/>
                        <a:ext cx="3405421" cy="754829"/>
                      </a:xfrm>
                      <a:prstGeom prst="rect">
                        <a:avLst/>
                      </a:prstGeom>
                      <a:noFill/>
                      <a:ln w="15875">
                        <a:noFill/>
                      </a:ln>
                    </p:spPr>
                  </p:pic>
                </p:oleObj>
              </mc:Fallback>
            </mc:AlternateContent>
          </a:graphicData>
        </a:graphic>
      </p:graphicFrame>
      <p:sp>
        <p:nvSpPr>
          <p:cNvPr id="4" name="灯片编号占位符 3">
            <a:extLst>
              <a:ext uri="{FF2B5EF4-FFF2-40B4-BE49-F238E27FC236}">
                <a16:creationId xmlns:a16="http://schemas.microsoft.com/office/drawing/2014/main" id="{0348471A-15F7-4CF8-B496-1B9399020D74}"/>
              </a:ext>
            </a:extLst>
          </p:cNvPr>
          <p:cNvSpPr>
            <a:spLocks noGrp="1"/>
          </p:cNvSpPr>
          <p:nvPr>
            <p:ph type="sldNum" sz="quarter" idx="12"/>
          </p:nvPr>
        </p:nvSpPr>
        <p:spPr/>
        <p:txBody>
          <a:bodyPr/>
          <a:lstStyle/>
          <a:p>
            <a:fld id="{223A8195-6F73-485B-A378-071F10C6BA92}" type="slidenum">
              <a:rPr lang="zh-CN" altLang="en-US" smtClean="0"/>
              <a:pPr/>
              <a:t>10</a:t>
            </a:fld>
            <a:endParaRPr lang="zh-CN" altLang="en-US" dirty="0"/>
          </a:p>
        </p:txBody>
      </p:sp>
      <p:sp>
        <p:nvSpPr>
          <p:cNvPr id="27" name="矩形 2">
            <a:extLst>
              <a:ext uri="{FF2B5EF4-FFF2-40B4-BE49-F238E27FC236}">
                <a16:creationId xmlns:a16="http://schemas.microsoft.com/office/drawing/2014/main" id="{F1BE662C-E334-4224-8A31-A6F71F2B7461}"/>
              </a:ext>
            </a:extLst>
          </p:cNvPr>
          <p:cNvSpPr>
            <a:spLocks noChangeArrowheads="1"/>
          </p:cNvSpPr>
          <p:nvPr/>
        </p:nvSpPr>
        <p:spPr bwMode="auto">
          <a:xfrm>
            <a:off x="274055" y="934852"/>
            <a:ext cx="2207207" cy="461665"/>
          </a:xfrm>
          <a:prstGeom prst="rect">
            <a:avLst/>
          </a:prstGeom>
          <a:noFill/>
          <a:ln w="9525">
            <a:noFill/>
            <a:miter lim="800000"/>
          </a:ln>
        </p:spPr>
        <p:txBody>
          <a:bodyPr wrap="square">
            <a:spAutoFit/>
          </a:bodyPr>
          <a:lstStyle/>
          <a:p>
            <a:pPr indent="-342900">
              <a:buSzPct val="100000"/>
              <a:buBlip>
                <a:blip r:embed="rId5"/>
              </a:buBlip>
              <a:defRPr/>
            </a:pPr>
            <a:r>
              <a:rPr lang="zh-CN" altLang="en-US" sz="2400" b="1" dirty="0">
                <a:latin typeface="楷体" panose="02010609060101010101" pitchFamily="49" charset="-122"/>
                <a:ea typeface="楷体" panose="02010609060101010101" pitchFamily="49" charset="-122"/>
                <a:cs typeface="Times New Roman" panose="02020603050405020304" pitchFamily="18" charset="0"/>
              </a:rPr>
              <a:t>宽度参数</a:t>
            </a:r>
            <a:r>
              <a:rPr lang="en-US" altLang="zh-CN" sz="2400" b="1" i="1" dirty="0" err="1">
                <a:latin typeface="Times New Roman" panose="02020603050405020304" pitchFamily="18" charset="0"/>
                <a:ea typeface="楷体" panose="02010609060101010101" pitchFamily="49" charset="-122"/>
                <a:cs typeface="Times New Roman" panose="02020603050405020304" pitchFamily="18" charset="0"/>
              </a:rPr>
              <a:t>σ</a:t>
            </a:r>
            <a:r>
              <a:rPr lang="en-US" altLang="zh-CN" sz="2400" b="1" baseline="-25000" dirty="0" err="1">
                <a:latin typeface="Times New Roman" panose="02020603050405020304" pitchFamily="18" charset="0"/>
                <a:ea typeface="楷体" panose="02010609060101010101" pitchFamily="49" charset="-122"/>
                <a:cs typeface="Times New Roman" panose="02020603050405020304" pitchFamily="18" charset="0"/>
              </a:rPr>
              <a:t>N</a:t>
            </a:r>
            <a:endParaRPr lang="en-US" altLang="zh-CN" sz="2400" b="1" baseline="-250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4" name="TextBox 36">
            <a:extLst>
              <a:ext uri="{FF2B5EF4-FFF2-40B4-BE49-F238E27FC236}">
                <a16:creationId xmlns:a16="http://schemas.microsoft.com/office/drawing/2014/main" id="{8F0D3511-F4EB-4D75-8323-71CD6E6F19F9}"/>
              </a:ext>
            </a:extLst>
          </p:cNvPr>
          <p:cNvSpPr txBox="1"/>
          <p:nvPr/>
        </p:nvSpPr>
        <p:spPr>
          <a:xfrm>
            <a:off x="1826122" y="1356089"/>
            <a:ext cx="4733988" cy="495585"/>
          </a:xfrm>
          <a:prstGeom prst="rect">
            <a:avLst/>
          </a:prstGeom>
          <a:noFill/>
        </p:spPr>
        <p:txBody>
          <a:bodyPr wrap="none" rtlCol="0">
            <a:spAutoFit/>
          </a:bodyPr>
          <a:lstStyle/>
          <a:p>
            <a:pPr marL="342900" indent="-342900">
              <a:lnSpc>
                <a:spcPct val="150000"/>
              </a:lnSpc>
              <a:buFont typeface="Wingdings" panose="05000000000000000000" pitchFamily="2" charset="2"/>
              <a:buChar char="Ø"/>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最小化</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S</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的值确定</a:t>
            </a:r>
            <a:r>
              <a:rPr lang="en-US" altLang="zh-CN" sz="2000" i="1" dirty="0" err="1">
                <a:latin typeface="Times New Roman" panose="02020603050405020304" pitchFamily="18" charset="0"/>
                <a:ea typeface="楷体" panose="02010609060101010101" pitchFamily="49" charset="-122"/>
                <a:cs typeface="Times New Roman" panose="02020603050405020304" pitchFamily="18" charset="0"/>
              </a:rPr>
              <a:t>σ</a:t>
            </a:r>
            <a:r>
              <a:rPr lang="en-US" altLang="zh-CN" sz="2000" baseline="-25000" dirty="0" err="1">
                <a:latin typeface="Times New Roman" panose="02020603050405020304" pitchFamily="18" charset="0"/>
                <a:ea typeface="楷体" panose="02010609060101010101" pitchFamily="49" charset="-122"/>
                <a:cs typeface="Times New Roman" panose="02020603050405020304" pitchFamily="18" charset="0"/>
              </a:rPr>
              <a:t>N</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i="1"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N</a:t>
            </a:r>
            <a:r>
              <a:rPr lang="en-US" altLang="zh-CN" sz="2000" baseline="-2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：原子核数量</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a:t>
            </a:r>
          </a:p>
        </p:txBody>
      </p:sp>
      <p:sp>
        <p:nvSpPr>
          <p:cNvPr id="6" name="日期占位符 5">
            <a:extLst>
              <a:ext uri="{FF2B5EF4-FFF2-40B4-BE49-F238E27FC236}">
                <a16:creationId xmlns:a16="http://schemas.microsoft.com/office/drawing/2014/main" id="{B97D5DCE-141D-49C3-8883-C4C7008A0EEB}"/>
              </a:ext>
            </a:extLst>
          </p:cNvPr>
          <p:cNvSpPr>
            <a:spLocks noGrp="1"/>
          </p:cNvSpPr>
          <p:nvPr>
            <p:ph type="dt" sz="half" idx="13"/>
          </p:nvPr>
        </p:nvSpPr>
        <p:spPr/>
        <p:txBody>
          <a:bodyPr/>
          <a:lstStyle/>
          <a:p>
            <a:fld id="{4CD3F6DB-7014-430F-8268-D96FA763DE93}" type="datetime1">
              <a:rPr lang="en-US" altLang="zh-CN" smtClean="0"/>
              <a:t>1/24/2024</a:t>
            </a:fld>
            <a:endParaRPr lang="zh-CN" altLang="en-US" dirty="0"/>
          </a:p>
        </p:txBody>
      </p:sp>
      <p:sp>
        <p:nvSpPr>
          <p:cNvPr id="11" name="文本框 10">
            <a:extLst>
              <a:ext uri="{FF2B5EF4-FFF2-40B4-BE49-F238E27FC236}">
                <a16:creationId xmlns:a16="http://schemas.microsoft.com/office/drawing/2014/main" id="{95CA64A6-6C85-4034-83C9-5C3D0618EC02}"/>
              </a:ext>
            </a:extLst>
          </p:cNvPr>
          <p:cNvSpPr txBox="1"/>
          <p:nvPr/>
        </p:nvSpPr>
        <p:spPr>
          <a:xfrm>
            <a:off x="7490227" y="75160"/>
            <a:ext cx="4701774" cy="584775"/>
          </a:xfrm>
          <a:prstGeom prst="rect">
            <a:avLst/>
          </a:prstGeom>
          <a:noFill/>
        </p:spPr>
        <p:txBody>
          <a:bodyPr wrap="square" rtlCol="0">
            <a:spAutoFit/>
          </a:bodyPr>
          <a:lstStyle/>
          <a:p>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原子核</a:t>
            </a:r>
            <a:r>
              <a:rPr lang="en-US" altLang="zh-CN" sz="3200" b="1" i="1" dirty="0">
                <a:latin typeface="Times New Roman" panose="02020603050405020304" pitchFamily="18" charset="0"/>
                <a:ea typeface="楷体" panose="02010609060101010101" pitchFamily="49" charset="-122"/>
                <a:cs typeface="Times New Roman" panose="02020603050405020304" pitchFamily="18" charset="0"/>
              </a:rPr>
              <a:t>β</a:t>
            </a:r>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衰变的</a:t>
            </a:r>
            <a:r>
              <a:rPr lang="en-US" altLang="zh-CN" sz="3200" b="1" dirty="0">
                <a:latin typeface="Times New Roman" panose="02020603050405020304" pitchFamily="18" charset="0"/>
                <a:ea typeface="楷体" panose="02010609060101010101" pitchFamily="49" charset="-122"/>
                <a:cs typeface="Times New Roman" panose="02020603050405020304" pitchFamily="18" charset="0"/>
              </a:rPr>
              <a:t>Gross</a:t>
            </a:r>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理论</a:t>
            </a:r>
            <a:endParaRPr lang="zh-CN" altLang="en-US" sz="3200" dirty="0">
              <a:latin typeface="楷体" panose="02010609060101010101" pitchFamily="49" charset="-122"/>
              <a:ea typeface="楷体" panose="02010609060101010101" pitchFamily="49" charset="-122"/>
            </a:endParaRPr>
          </a:p>
        </p:txBody>
      </p:sp>
      <p:graphicFrame>
        <p:nvGraphicFramePr>
          <p:cNvPr id="12" name="对象 11">
            <a:extLst>
              <a:ext uri="{FF2B5EF4-FFF2-40B4-BE49-F238E27FC236}">
                <a16:creationId xmlns:a16="http://schemas.microsoft.com/office/drawing/2014/main" id="{FD0A3FC2-C311-406A-91DF-36A31C609CA7}"/>
              </a:ext>
            </a:extLst>
          </p:cNvPr>
          <p:cNvGraphicFramePr>
            <a:graphicFrameLocks noChangeAspect="1"/>
          </p:cNvGraphicFramePr>
          <p:nvPr>
            <p:extLst>
              <p:ext uri="{D42A27DB-BD31-4B8C-83A1-F6EECF244321}">
                <p14:modId xmlns:p14="http://schemas.microsoft.com/office/powerpoint/2010/main" val="1975856412"/>
              </p:ext>
            </p:extLst>
          </p:nvPr>
        </p:nvGraphicFramePr>
        <p:xfrm>
          <a:off x="3498178" y="2975669"/>
          <a:ext cx="2743200" cy="788861"/>
        </p:xfrm>
        <a:graphic>
          <a:graphicData uri="http://schemas.openxmlformats.org/presentationml/2006/ole">
            <mc:AlternateContent xmlns:mc="http://schemas.openxmlformats.org/markup-compatibility/2006">
              <mc:Choice xmlns:v="urn:schemas-microsoft-com:vml" Requires="v">
                <p:oleObj spid="_x0000_s5023" name="Equation" r:id="rId6" imgW="1803240" imgH="482400" progId="Equation.DSMT4">
                  <p:embed/>
                </p:oleObj>
              </mc:Choice>
              <mc:Fallback>
                <p:oleObj name="Equation" r:id="rId6" imgW="1803240" imgH="482400" progId="Equation.DSMT4">
                  <p:embed/>
                  <p:pic>
                    <p:nvPicPr>
                      <p:cNvPr id="18" name="对象 17">
                        <a:extLst>
                          <a:ext uri="{FF2B5EF4-FFF2-40B4-BE49-F238E27FC236}">
                            <a16:creationId xmlns:a16="http://schemas.microsoft.com/office/drawing/2014/main" id="{8ED51E60-0076-4D24-AAC3-8A4636EAA7D7}"/>
                          </a:ext>
                        </a:extLst>
                      </p:cNvPr>
                      <p:cNvPicPr/>
                      <p:nvPr/>
                    </p:nvPicPr>
                    <p:blipFill>
                      <a:blip r:embed="rId7"/>
                      <a:stretch>
                        <a:fillRect/>
                      </a:stretch>
                    </p:blipFill>
                    <p:spPr>
                      <a:xfrm>
                        <a:off x="3498178" y="2975669"/>
                        <a:ext cx="2743200" cy="788861"/>
                      </a:xfrm>
                      <a:prstGeom prst="rect">
                        <a:avLst/>
                      </a:prstGeom>
                      <a:ln w="12700">
                        <a:noFill/>
                      </a:ln>
                    </p:spPr>
                  </p:pic>
                </p:oleObj>
              </mc:Fallback>
            </mc:AlternateContent>
          </a:graphicData>
        </a:graphic>
      </p:graphicFrame>
      <p:sp>
        <p:nvSpPr>
          <p:cNvPr id="13" name="矩形 2">
            <a:extLst>
              <a:ext uri="{FF2B5EF4-FFF2-40B4-BE49-F238E27FC236}">
                <a16:creationId xmlns:a16="http://schemas.microsoft.com/office/drawing/2014/main" id="{563BF020-B842-47F0-BD58-EB729B882DBF}"/>
              </a:ext>
            </a:extLst>
          </p:cNvPr>
          <p:cNvSpPr>
            <a:spLocks noChangeArrowheads="1"/>
          </p:cNvSpPr>
          <p:nvPr/>
        </p:nvSpPr>
        <p:spPr bwMode="auto">
          <a:xfrm>
            <a:off x="274055" y="2520554"/>
            <a:ext cx="2467917" cy="461665"/>
          </a:xfrm>
          <a:prstGeom prst="rect">
            <a:avLst/>
          </a:prstGeom>
          <a:noFill/>
          <a:ln w="9525">
            <a:noFill/>
            <a:miter lim="800000"/>
          </a:ln>
        </p:spPr>
        <p:txBody>
          <a:bodyPr wrap="square">
            <a:spAutoFit/>
          </a:bodyPr>
          <a:lstStyle/>
          <a:p>
            <a:pPr indent="-342900">
              <a:buSzPct val="100000"/>
              <a:buBlip>
                <a:blip r:embed="rId5"/>
              </a:buBlip>
              <a:defRPr/>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权函数</a:t>
            </a:r>
            <a:r>
              <a:rPr lang="en-US" altLang="zh-CN" sz="2400" b="1" i="1" dirty="0">
                <a:latin typeface="Times New Roman" panose="02020603050405020304" pitchFamily="18" charset="0"/>
                <a:ea typeface="楷体" panose="02010609060101010101" pitchFamily="49" charset="-122"/>
                <a:cs typeface="Times New Roman" panose="02020603050405020304" pitchFamily="18" charset="0"/>
              </a:rPr>
              <a:t>W</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b="1" i="1" dirty="0">
                <a:latin typeface="Times New Roman" panose="02020603050405020304" pitchFamily="18" charset="0"/>
                <a:ea typeface="楷体" panose="02010609060101010101" pitchFamily="49" charset="-122"/>
                <a:cs typeface="Times New Roman" panose="02020603050405020304" pitchFamily="18" charset="0"/>
              </a:rPr>
              <a:t>E</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 </a:t>
            </a:r>
            <a:r>
              <a:rPr lang="el-GR" altLang="zh-CN" sz="2400" b="1" i="1" dirty="0">
                <a:latin typeface="Times New Roman" panose="02020603050405020304" pitchFamily="18" charset="0"/>
                <a:ea typeface="楷体" panose="02010609060101010101" pitchFamily="49" charset="-122"/>
                <a:cs typeface="Times New Roman" panose="02020603050405020304" pitchFamily="18" charset="0"/>
              </a:rPr>
              <a:t>ε</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b="1" dirty="0">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15" name="对象 14">
            <a:extLst>
              <a:ext uri="{FF2B5EF4-FFF2-40B4-BE49-F238E27FC236}">
                <a16:creationId xmlns:a16="http://schemas.microsoft.com/office/drawing/2014/main" id="{3D8181BD-81FC-4B0B-9443-8280D07FD8F7}"/>
              </a:ext>
            </a:extLst>
          </p:cNvPr>
          <p:cNvGraphicFramePr>
            <a:graphicFrameLocks noChangeAspect="1"/>
          </p:cNvGraphicFramePr>
          <p:nvPr>
            <p:extLst>
              <p:ext uri="{D42A27DB-BD31-4B8C-83A1-F6EECF244321}">
                <p14:modId xmlns:p14="http://schemas.microsoft.com/office/powerpoint/2010/main" val="2763406470"/>
              </p:ext>
            </p:extLst>
          </p:nvPr>
        </p:nvGraphicFramePr>
        <p:xfrm>
          <a:off x="2991718" y="4393632"/>
          <a:ext cx="5934704" cy="721764"/>
        </p:xfrm>
        <a:graphic>
          <a:graphicData uri="http://schemas.openxmlformats.org/presentationml/2006/ole">
            <mc:AlternateContent xmlns:mc="http://schemas.openxmlformats.org/markup-compatibility/2006">
              <mc:Choice xmlns:v="urn:schemas-microsoft-com:vml" Requires="v">
                <p:oleObj spid="_x0000_s5024" name="Equation" r:id="rId8" imgW="77114400" imgH="10058400" progId="Equation.DSMT4">
                  <p:embed/>
                </p:oleObj>
              </mc:Choice>
              <mc:Fallback>
                <p:oleObj name="Equation" r:id="rId8" imgW="77114400" imgH="10058400" progId="Equation.DSMT4">
                  <p:embed/>
                  <p:pic>
                    <p:nvPicPr>
                      <p:cNvPr id="29" name="对象 28"/>
                      <p:cNvPicPr>
                        <a:picLocks noChangeAspect="1" noChangeArrowheads="1"/>
                      </p:cNvPicPr>
                      <p:nvPr/>
                    </p:nvPicPr>
                    <p:blipFill>
                      <a:blip r:embed="rId9"/>
                      <a:srcRect/>
                      <a:stretch>
                        <a:fillRect/>
                      </a:stretch>
                    </p:blipFill>
                    <p:spPr bwMode="auto">
                      <a:xfrm>
                        <a:off x="2991718" y="4393632"/>
                        <a:ext cx="5934704" cy="721764"/>
                      </a:xfrm>
                      <a:prstGeom prst="rect">
                        <a:avLst/>
                      </a:prstGeom>
                      <a:noFill/>
                      <a:ln w="12700">
                        <a:noFill/>
                      </a:ln>
                    </p:spPr>
                  </p:pic>
                </p:oleObj>
              </mc:Fallback>
            </mc:AlternateContent>
          </a:graphicData>
        </a:graphic>
      </p:graphicFrame>
      <p:sp>
        <p:nvSpPr>
          <p:cNvPr id="17" name="矩形 2">
            <a:extLst>
              <a:ext uri="{FF2B5EF4-FFF2-40B4-BE49-F238E27FC236}">
                <a16:creationId xmlns:a16="http://schemas.microsoft.com/office/drawing/2014/main" id="{8512EA6A-9398-4256-931A-08F5CFC00776}"/>
              </a:ext>
            </a:extLst>
          </p:cNvPr>
          <p:cNvSpPr>
            <a:spLocks noChangeArrowheads="1"/>
          </p:cNvSpPr>
          <p:nvPr/>
        </p:nvSpPr>
        <p:spPr bwMode="auto">
          <a:xfrm>
            <a:off x="318617" y="3844035"/>
            <a:ext cx="5563542" cy="461665"/>
          </a:xfrm>
          <a:prstGeom prst="rect">
            <a:avLst/>
          </a:prstGeom>
          <a:noFill/>
          <a:ln w="9525">
            <a:noFill/>
            <a:miter lim="800000"/>
          </a:ln>
        </p:spPr>
        <p:txBody>
          <a:bodyPr wrap="square">
            <a:spAutoFit/>
          </a:bodyPr>
          <a:lstStyle/>
          <a:p>
            <a:pPr indent="-342900">
              <a:buSzPct val="100000"/>
              <a:buBlip>
                <a:blip r:embed="rId5"/>
              </a:buBlip>
              <a:defRPr/>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单粒子能量分布</a:t>
            </a:r>
            <a:r>
              <a:rPr lang="en-US" altLang="zh-CN" sz="2400" b="1" i="1" dirty="0">
                <a:latin typeface="Times New Roman" panose="02020603050405020304" pitchFamily="18" charset="0"/>
                <a:ea typeface="楷体" panose="02010609060101010101" pitchFamily="49" charset="-122"/>
                <a:cs typeface="Times New Roman" panose="02020603050405020304" pitchFamily="18" charset="0"/>
              </a:rPr>
              <a:t>dN</a:t>
            </a:r>
            <a:r>
              <a:rPr lang="en-US" altLang="zh-CN" sz="2400" b="1" baseline="-25000" dirty="0">
                <a:latin typeface="Times New Roman" panose="02020603050405020304" pitchFamily="18" charset="0"/>
                <a:ea typeface="楷体" panose="02010609060101010101" pitchFamily="49" charset="-122"/>
                <a:cs typeface="Times New Roman" panose="02020603050405020304" pitchFamily="18" charset="0"/>
              </a:rPr>
              <a:t>1</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b="1" i="1" dirty="0">
                <a:latin typeface="Times New Roman" panose="02020603050405020304" pitchFamily="18" charset="0"/>
                <a:ea typeface="楷体" panose="02010609060101010101" pitchFamily="49" charset="-122"/>
                <a:cs typeface="Times New Roman" panose="02020603050405020304" pitchFamily="18" charset="0"/>
              </a:rPr>
              <a:t>d</a:t>
            </a:r>
            <a:r>
              <a:rPr lang="el-GR" altLang="zh-CN" sz="2400" b="1" i="1" dirty="0">
                <a:latin typeface="Times New Roman" panose="02020603050405020304" pitchFamily="18" charset="0"/>
                <a:ea typeface="楷体" panose="02010609060101010101" pitchFamily="49" charset="-122"/>
                <a:cs typeface="Times New Roman" panose="02020603050405020304" pitchFamily="18" charset="0"/>
              </a:rPr>
              <a:t>ε</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费米气体模型</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400" dirty="0">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18" name="对象 17">
            <a:extLst>
              <a:ext uri="{FF2B5EF4-FFF2-40B4-BE49-F238E27FC236}">
                <a16:creationId xmlns:a16="http://schemas.microsoft.com/office/drawing/2014/main" id="{95C124B1-76C9-457E-A000-3FB8A8803361}"/>
              </a:ext>
            </a:extLst>
          </p:cNvPr>
          <p:cNvGraphicFramePr>
            <a:graphicFrameLocks noChangeAspect="1"/>
          </p:cNvGraphicFramePr>
          <p:nvPr>
            <p:extLst>
              <p:ext uri="{D42A27DB-BD31-4B8C-83A1-F6EECF244321}">
                <p14:modId xmlns:p14="http://schemas.microsoft.com/office/powerpoint/2010/main" val="3378769853"/>
              </p:ext>
            </p:extLst>
          </p:nvPr>
        </p:nvGraphicFramePr>
        <p:xfrm>
          <a:off x="3181350" y="5694045"/>
          <a:ext cx="4852988" cy="866775"/>
        </p:xfrm>
        <a:graphic>
          <a:graphicData uri="http://schemas.openxmlformats.org/presentationml/2006/ole">
            <mc:AlternateContent xmlns:mc="http://schemas.openxmlformats.org/markup-compatibility/2006">
              <mc:Choice xmlns:v="urn:schemas-microsoft-com:vml" Requires="v">
                <p:oleObj spid="_x0000_s5025" name="Equation" r:id="rId10" imgW="2920680" imgH="520560" progId="Equation.DSMT4">
                  <p:embed/>
                </p:oleObj>
              </mc:Choice>
              <mc:Fallback>
                <p:oleObj name="Equation" r:id="rId10" imgW="2920680" imgH="520560" progId="Equation.DSMT4">
                  <p:embed/>
                  <p:pic>
                    <p:nvPicPr>
                      <p:cNvPr id="3" name="对象 2">
                        <a:extLst>
                          <a:ext uri="{FF2B5EF4-FFF2-40B4-BE49-F238E27FC236}">
                            <a16:creationId xmlns:a16="http://schemas.microsoft.com/office/drawing/2014/main" id="{C072564D-FA2D-4E2B-B148-7E6BAD2136F1}"/>
                          </a:ext>
                        </a:extLst>
                      </p:cNvPr>
                      <p:cNvPicPr/>
                      <p:nvPr/>
                    </p:nvPicPr>
                    <p:blipFill>
                      <a:blip r:embed="rId11"/>
                      <a:stretch>
                        <a:fillRect/>
                      </a:stretch>
                    </p:blipFill>
                    <p:spPr>
                      <a:xfrm>
                        <a:off x="3181350" y="5694045"/>
                        <a:ext cx="4852988" cy="866775"/>
                      </a:xfrm>
                      <a:prstGeom prst="rect">
                        <a:avLst/>
                      </a:prstGeom>
                    </p:spPr>
                  </p:pic>
                </p:oleObj>
              </mc:Fallback>
            </mc:AlternateContent>
          </a:graphicData>
        </a:graphic>
      </p:graphicFrame>
      <p:graphicFrame>
        <p:nvGraphicFramePr>
          <p:cNvPr id="19" name="对象 18">
            <a:extLst>
              <a:ext uri="{FF2B5EF4-FFF2-40B4-BE49-F238E27FC236}">
                <a16:creationId xmlns:a16="http://schemas.microsoft.com/office/drawing/2014/main" id="{CA11F180-A8E0-46C8-B3DD-FA21FF7D4069}"/>
              </a:ext>
            </a:extLst>
          </p:cNvPr>
          <p:cNvGraphicFramePr>
            <a:graphicFrameLocks noChangeAspect="1"/>
          </p:cNvGraphicFramePr>
          <p:nvPr>
            <p:extLst>
              <p:ext uri="{D42A27DB-BD31-4B8C-83A1-F6EECF244321}">
                <p14:modId xmlns:p14="http://schemas.microsoft.com/office/powerpoint/2010/main" val="3380006936"/>
              </p:ext>
            </p:extLst>
          </p:nvPr>
        </p:nvGraphicFramePr>
        <p:xfrm>
          <a:off x="2260806" y="5272713"/>
          <a:ext cx="372016" cy="372016"/>
        </p:xfrm>
        <a:graphic>
          <a:graphicData uri="http://schemas.openxmlformats.org/presentationml/2006/ole">
            <mc:AlternateContent xmlns:mc="http://schemas.openxmlformats.org/markup-compatibility/2006">
              <mc:Choice xmlns:v="urn:schemas-microsoft-com:vml" Requires="v">
                <p:oleObj spid="_x0000_s5026" name="Equation" r:id="rId12" imgW="241195" imgH="241195" progId="Equation.DSMT4">
                  <p:embed/>
                </p:oleObj>
              </mc:Choice>
              <mc:Fallback>
                <p:oleObj name="Equation" r:id="rId12" imgW="241195" imgH="241195" progId="Equation.DSMT4">
                  <p:embed/>
                  <p:pic>
                    <p:nvPicPr>
                      <p:cNvPr id="7" name="对象 6">
                        <a:extLst>
                          <a:ext uri="{FF2B5EF4-FFF2-40B4-BE49-F238E27FC236}">
                            <a16:creationId xmlns:a16="http://schemas.microsoft.com/office/drawing/2014/main" id="{4C2D5081-C7EA-4975-B2B2-8914011BD24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60806" y="5272713"/>
                        <a:ext cx="372016" cy="372016"/>
                      </a:xfrm>
                      <a:prstGeom prst="rect">
                        <a:avLst/>
                      </a:prstGeom>
                      <a:noFill/>
                    </p:spPr>
                  </p:pic>
                </p:oleObj>
              </mc:Fallback>
            </mc:AlternateContent>
          </a:graphicData>
        </a:graphic>
      </p:graphicFrame>
      <p:pic>
        <p:nvPicPr>
          <p:cNvPr id="16" name="图片 15">
            <a:extLst>
              <a:ext uri="{FF2B5EF4-FFF2-40B4-BE49-F238E27FC236}">
                <a16:creationId xmlns:a16="http://schemas.microsoft.com/office/drawing/2014/main" id="{DF5F6687-1894-4ED5-A12F-29A870FF415F}"/>
              </a:ext>
            </a:extLst>
          </p:cNvPr>
          <p:cNvPicPr>
            <a:picLocks noChangeAspect="1"/>
          </p:cNvPicPr>
          <p:nvPr/>
        </p:nvPicPr>
        <p:blipFill rotWithShape="1">
          <a:blip r:embed="rId14"/>
          <a:srcRect t="669" b="1035"/>
          <a:stretch/>
        </p:blipFill>
        <p:spPr>
          <a:xfrm>
            <a:off x="7822158" y="934852"/>
            <a:ext cx="4051225" cy="34079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65151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20F919F7-0DB5-49B3-9236-71A03FF296E0}"/>
              </a:ext>
            </a:extLst>
          </p:cNvPr>
          <p:cNvSpPr>
            <a:spLocks noChangeArrowheads="1"/>
          </p:cNvSpPr>
          <p:nvPr/>
        </p:nvSpPr>
        <p:spPr bwMode="auto">
          <a:xfrm>
            <a:off x="6366105" y="413367"/>
            <a:ext cx="5082945" cy="6031266"/>
          </a:xfrm>
          <a:prstGeom prst="rect">
            <a:avLst/>
          </a:prstGeom>
          <a:noFill/>
          <a:ln w="9525">
            <a:noFill/>
            <a:miter lim="800000"/>
          </a:ln>
        </p:spPr>
        <p:txBody>
          <a:bodyPr wrap="square">
            <a:spAutoFit/>
          </a:bodyPr>
          <a:lstStyle/>
          <a:p>
            <a:pPr indent="-342900">
              <a:lnSpc>
                <a:spcPct val="250000"/>
              </a:lnSpc>
              <a:buSzPct val="100000"/>
              <a:buBlip>
                <a:blip r:embed="rId2"/>
              </a:buBlip>
              <a:defRPr/>
            </a:pPr>
            <a:r>
              <a:rPr lang="zh-CN" altLang="en-US" sz="3200" dirty="0">
                <a:solidFill>
                  <a:schemeClr val="bg2">
                    <a:lumMod val="90000"/>
                  </a:schemeClr>
                </a:solidFill>
                <a:latin typeface="+mn-lt"/>
                <a:ea typeface="+mn-ea"/>
              </a:rPr>
              <a:t> </a:t>
            </a:r>
            <a:r>
              <a:rPr lang="zh-CN" altLang="en-US"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研究背景</a:t>
            </a:r>
            <a:endParaRPr lang="en-US" altLang="zh-CN"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endParaRPr>
          </a:p>
          <a:p>
            <a:pPr indent="-342900">
              <a:lnSpc>
                <a:spcPct val="250000"/>
              </a:lnSpc>
              <a:buSzPct val="100000"/>
              <a:buBlip>
                <a:blip r:embed="rId2"/>
              </a:buBlip>
              <a:defRPr/>
            </a:pPr>
            <a:r>
              <a:rPr lang="zh-CN" altLang="en-US"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原子核</a:t>
            </a:r>
            <a:r>
              <a:rPr lang="en-US" altLang="zh-CN" sz="3200" b="1" i="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β</a:t>
            </a:r>
            <a:r>
              <a:rPr lang="zh-CN" altLang="en-US"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衰变的</a:t>
            </a:r>
            <a:r>
              <a:rPr lang="en-US" altLang="zh-CN"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Gross</a:t>
            </a:r>
            <a:r>
              <a:rPr lang="zh-CN" altLang="en-US"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理论</a:t>
            </a:r>
            <a:endParaRPr lang="en-US" altLang="zh-CN"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endParaRPr>
          </a:p>
          <a:p>
            <a:pPr indent="-342900">
              <a:lnSpc>
                <a:spcPct val="250000"/>
              </a:lnSpc>
              <a:buSzPct val="100000"/>
              <a:buBlip>
                <a:blip r:embed="rId2"/>
              </a:buBlip>
              <a:defRPr/>
            </a:pPr>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对</a:t>
            </a:r>
            <a:r>
              <a:rPr lang="en-US" altLang="zh-CN" sz="3200" b="1" dirty="0">
                <a:latin typeface="Times New Roman" panose="02020603050405020304" pitchFamily="18" charset="0"/>
                <a:ea typeface="楷体" panose="02010609060101010101" pitchFamily="49" charset="-122"/>
                <a:cs typeface="Times New Roman" panose="02020603050405020304" pitchFamily="18" charset="0"/>
              </a:rPr>
              <a:t>Gross</a:t>
            </a:r>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理论的改进</a:t>
            </a:r>
            <a:endParaRPr lang="en-US" altLang="zh-CN" sz="3200" b="1" dirty="0">
              <a:latin typeface="Times New Roman" panose="02020603050405020304" pitchFamily="18" charset="0"/>
              <a:ea typeface="楷体" panose="02010609060101010101" pitchFamily="49" charset="-122"/>
              <a:cs typeface="Times New Roman" panose="02020603050405020304" pitchFamily="18" charset="0"/>
            </a:endParaRPr>
          </a:p>
          <a:p>
            <a:pPr indent="-342900">
              <a:lnSpc>
                <a:spcPct val="250000"/>
              </a:lnSpc>
              <a:buSzPct val="100000"/>
              <a:buBlip>
                <a:blip r:embed="rId2"/>
              </a:buBlip>
              <a:defRPr/>
            </a:pPr>
            <a:r>
              <a:rPr lang="zh-CN" altLang="en-US"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结果与讨论</a:t>
            </a:r>
            <a:endParaRPr lang="en-US" altLang="zh-CN"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endParaRPr>
          </a:p>
          <a:p>
            <a:pPr indent="-342900">
              <a:lnSpc>
                <a:spcPct val="250000"/>
              </a:lnSpc>
              <a:buSzPct val="100000"/>
              <a:buBlip>
                <a:blip r:embed="rId2"/>
              </a:buBlip>
              <a:defRPr/>
            </a:pPr>
            <a:r>
              <a:rPr lang="zh-CN" altLang="en-US"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总结与展望</a:t>
            </a:r>
            <a:endParaRPr lang="en-US" altLang="zh-CN"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457172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rot="5400000">
            <a:off x="4363502" y="733968"/>
            <a:ext cx="1413838" cy="6470760"/>
            <a:chOff x="4013613" y="985437"/>
            <a:chExt cx="1443428" cy="3314468"/>
          </a:xfrm>
        </p:grpSpPr>
        <p:sp>
          <p:nvSpPr>
            <p:cNvPr id="19" name="圆角矩形 120"/>
            <p:cNvSpPr/>
            <p:nvPr/>
          </p:nvSpPr>
          <p:spPr>
            <a:xfrm rot="5400000">
              <a:off x="3078093" y="1920957"/>
              <a:ext cx="3314468" cy="1443428"/>
            </a:xfrm>
            <a:prstGeom prst="roundRect">
              <a:avLst>
                <a:gd name="adj" fmla="val 46172"/>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21"/>
            <p:cNvSpPr/>
            <p:nvPr/>
          </p:nvSpPr>
          <p:spPr>
            <a:xfrm rot="5400000">
              <a:off x="3109760" y="1976006"/>
              <a:ext cx="3251129" cy="1352701"/>
            </a:xfrm>
            <a:prstGeom prst="roundRect">
              <a:avLst>
                <a:gd name="adj" fmla="val 48249"/>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1741366" y="1475413"/>
            <a:ext cx="8955826" cy="1124097"/>
            <a:chOff x="4304043" y="1286668"/>
            <a:chExt cx="3837944" cy="2757793"/>
          </a:xfrm>
          <a:effectLst>
            <a:outerShdw blurRad="381000" dist="254000" dir="8100000" algn="tr" rotWithShape="0">
              <a:prstClr val="black">
                <a:alpha val="40000"/>
              </a:prstClr>
            </a:outerShdw>
          </a:effectLst>
        </p:grpSpPr>
        <p:sp>
          <p:nvSpPr>
            <p:cNvPr id="23" name="圆角矩形 2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8"/>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p:cNvSpPr txBox="1"/>
          <p:nvPr/>
        </p:nvSpPr>
        <p:spPr>
          <a:xfrm>
            <a:off x="1948438" y="1555410"/>
            <a:ext cx="8556918" cy="957250"/>
          </a:xfrm>
          <a:prstGeom prst="rect">
            <a:avLst/>
          </a:prstGeom>
          <a:noFill/>
          <a:ln w="15875">
            <a:noFill/>
          </a:ln>
        </p:spPr>
        <p:txBody>
          <a:bodyPr wrap="square">
            <a:spAutoFit/>
          </a:bodyPr>
          <a:lstStyle/>
          <a:p>
            <a:pPr>
              <a:lnSpc>
                <a:spcPct val="150000"/>
              </a:lnSpc>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实验结果表明</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Gamow-Teller</a:t>
            </a:r>
            <a:r>
              <a:rPr lang="zh-CN" altLang="zh-CN" sz="2000" dirty="0">
                <a:latin typeface="Times New Roman" panose="02020603050405020304" pitchFamily="18" charset="0"/>
                <a:ea typeface="楷体" panose="02010609060101010101" pitchFamily="49" charset="-122"/>
                <a:cs typeface="Times New Roman" panose="02020603050405020304" pitchFamily="18" charset="0"/>
              </a:rPr>
              <a:t>跃迁的中心能量</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Δ</a:t>
            </a:r>
            <a:r>
              <a:rPr lang="en-US" altLang="zh-CN" sz="2000" baseline="-25000" dirty="0">
                <a:latin typeface="Times New Roman" panose="02020603050405020304" pitchFamily="18" charset="0"/>
                <a:ea typeface="楷体" panose="02010609060101010101" pitchFamily="49" charset="-122"/>
                <a:cs typeface="Times New Roman" panose="02020603050405020304" pitchFamily="18" charset="0"/>
              </a:rPr>
              <a:t>GT</a:t>
            </a:r>
            <a:r>
              <a:rPr lang="zh-CN" altLang="zh-CN" sz="2000" dirty="0">
                <a:latin typeface="Times New Roman" panose="02020603050405020304" pitchFamily="18" charset="0"/>
                <a:ea typeface="楷体" panose="02010609060101010101" pitchFamily="49" charset="-122"/>
                <a:cs typeface="Times New Roman" panose="02020603050405020304" pitchFamily="18" charset="0"/>
              </a:rPr>
              <a:t>不同于</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Fermi</a:t>
            </a:r>
            <a:r>
              <a:rPr lang="zh-CN" altLang="zh-CN" sz="2000" dirty="0">
                <a:latin typeface="Times New Roman" panose="02020603050405020304" pitchFamily="18" charset="0"/>
                <a:ea typeface="楷体" panose="02010609060101010101" pitchFamily="49" charset="-122"/>
                <a:cs typeface="Times New Roman" panose="02020603050405020304" pitchFamily="18" charset="0"/>
              </a:rPr>
              <a:t>跃迁的中心能量</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Δ</a:t>
            </a:r>
            <a:r>
              <a:rPr lang="en-US" altLang="zh-CN" sz="2000" baseline="-25000" dirty="0">
                <a:latin typeface="Times New Roman" panose="02020603050405020304" pitchFamily="18" charset="0"/>
                <a:ea typeface="楷体" panose="02010609060101010101" pitchFamily="49" charset="-122"/>
                <a:cs typeface="Times New Roman" panose="02020603050405020304" pitchFamily="18" charset="0"/>
              </a:rPr>
              <a:t>F</a:t>
            </a:r>
            <a:r>
              <a:rPr lang="zh-CN" altLang="zh-CN" sz="2000" dirty="0">
                <a:latin typeface="Times New Roman" panose="02020603050405020304" pitchFamily="18" charset="0"/>
                <a:ea typeface="楷体" panose="02010609060101010101" pitchFamily="49" charset="-122"/>
                <a:cs typeface="Times New Roman" panose="02020603050405020304" pitchFamily="18" charset="0"/>
              </a:rPr>
              <a:t>，是有一定差距的</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a:t>
            </a:r>
          </a:p>
        </p:txBody>
      </p:sp>
      <p:graphicFrame>
        <p:nvGraphicFramePr>
          <p:cNvPr id="8" name="对象 7"/>
          <p:cNvGraphicFramePr>
            <a:graphicFrameLocks noChangeAspect="1"/>
          </p:cNvGraphicFramePr>
          <p:nvPr>
            <p:extLst>
              <p:ext uri="{D42A27DB-BD31-4B8C-83A1-F6EECF244321}">
                <p14:modId xmlns:p14="http://schemas.microsoft.com/office/powerpoint/2010/main" val="1557947766"/>
              </p:ext>
            </p:extLst>
          </p:nvPr>
        </p:nvGraphicFramePr>
        <p:xfrm>
          <a:off x="3259410" y="3378574"/>
          <a:ext cx="4636148" cy="1130061"/>
        </p:xfrm>
        <a:graphic>
          <a:graphicData uri="http://schemas.openxmlformats.org/presentationml/2006/ole">
            <mc:AlternateContent xmlns:mc="http://schemas.openxmlformats.org/markup-compatibility/2006">
              <mc:Choice xmlns:v="urn:schemas-microsoft-com:vml" Requires="v">
                <p:oleObj spid="_x0000_s13500" name="Equation" r:id="rId4" imgW="73456800" imgH="17678400" progId="Equation.DSMT4">
                  <p:embed/>
                </p:oleObj>
              </mc:Choice>
              <mc:Fallback>
                <p:oleObj name="Equation" r:id="rId4" imgW="73456800" imgH="17678400" progId="Equation.DSMT4">
                  <p:embed/>
                  <p:pic>
                    <p:nvPicPr>
                      <p:cNvPr id="8" name="对象 7"/>
                      <p:cNvPicPr>
                        <a:picLocks noChangeAspect="1" noChangeArrowheads="1"/>
                      </p:cNvPicPr>
                      <p:nvPr/>
                    </p:nvPicPr>
                    <p:blipFill>
                      <a:blip r:embed="rId5"/>
                      <a:srcRect/>
                      <a:stretch>
                        <a:fillRect/>
                      </a:stretch>
                    </p:blipFill>
                    <p:spPr bwMode="auto">
                      <a:xfrm>
                        <a:off x="3259410" y="3378574"/>
                        <a:ext cx="4636148" cy="1130061"/>
                      </a:xfrm>
                      <a:prstGeom prst="rect">
                        <a:avLst/>
                      </a:prstGeom>
                      <a:noFill/>
                      <a:ln w="15875">
                        <a:noFill/>
                      </a:ln>
                    </p:spPr>
                  </p:pic>
                </p:oleObj>
              </mc:Fallback>
            </mc:AlternateContent>
          </a:graphicData>
        </a:graphic>
      </p:graphicFrame>
      <p:sp>
        <p:nvSpPr>
          <p:cNvPr id="10" name="文本框 9"/>
          <p:cNvSpPr txBox="1"/>
          <p:nvPr/>
        </p:nvSpPr>
        <p:spPr>
          <a:xfrm>
            <a:off x="6539445" y="4273501"/>
            <a:ext cx="3965911" cy="878895"/>
          </a:xfrm>
          <a:prstGeom prst="rect">
            <a:avLst/>
          </a:prstGeom>
          <a:noFill/>
        </p:spPr>
        <p:txBody>
          <a:bodyPr wrap="square">
            <a:spAutoFit/>
          </a:bodyPr>
          <a:lstStyle/>
          <a:p>
            <a:pPr algn="l">
              <a:lnSpc>
                <a:spcPct val="150000"/>
              </a:lnSpc>
            </a:pPr>
            <a:r>
              <a:rPr lang="en-US" altLang="zh-CN" i="1" dirty="0">
                <a:solidFill>
                  <a:srgbClr val="0000FF"/>
                </a:solidFill>
                <a:latin typeface="Times-Roman"/>
              </a:rPr>
              <a:t>T. Suzuki</a:t>
            </a:r>
            <a:r>
              <a:rPr lang="en-US" altLang="zh-CN" dirty="0">
                <a:solidFill>
                  <a:srgbClr val="0000FF"/>
                </a:solidFill>
                <a:latin typeface="Times-Roman"/>
              </a:rPr>
              <a:t>, </a:t>
            </a:r>
            <a:r>
              <a:rPr lang="en-US" altLang="zh-CN" i="1" dirty="0">
                <a:solidFill>
                  <a:srgbClr val="0000FF"/>
                </a:solidFill>
                <a:latin typeface="Times-Roman"/>
              </a:rPr>
              <a:t>Phys. Lett. B</a:t>
            </a:r>
            <a:r>
              <a:rPr lang="en-US" altLang="zh-CN" dirty="0">
                <a:solidFill>
                  <a:srgbClr val="0000FF"/>
                </a:solidFill>
                <a:latin typeface="Times-Roman"/>
              </a:rPr>
              <a:t> </a:t>
            </a:r>
            <a:r>
              <a:rPr lang="en-US" altLang="zh-CN" b="1" dirty="0">
                <a:solidFill>
                  <a:srgbClr val="0000FF"/>
                </a:solidFill>
                <a:latin typeface="Times-Bold"/>
              </a:rPr>
              <a:t>104</a:t>
            </a:r>
            <a:r>
              <a:rPr lang="en-US" altLang="zh-CN" dirty="0">
                <a:solidFill>
                  <a:srgbClr val="0000FF"/>
                </a:solidFill>
                <a:latin typeface="Times-Roman"/>
              </a:rPr>
              <a:t>, 92 (1981)</a:t>
            </a:r>
          </a:p>
          <a:p>
            <a:pPr algn="l">
              <a:lnSpc>
                <a:spcPct val="150000"/>
              </a:lnSpc>
            </a:pPr>
            <a:r>
              <a:rPr lang="en-US" altLang="zh-CN" i="1" dirty="0">
                <a:solidFill>
                  <a:srgbClr val="0000FF"/>
                </a:solidFill>
                <a:latin typeface="Times-Roman"/>
              </a:rPr>
              <a:t>T. Suzuki</a:t>
            </a:r>
            <a:r>
              <a:rPr lang="en-US" altLang="zh-CN" dirty="0">
                <a:solidFill>
                  <a:srgbClr val="0000FF"/>
                </a:solidFill>
                <a:latin typeface="Times-Roman"/>
              </a:rPr>
              <a:t>, </a:t>
            </a:r>
            <a:r>
              <a:rPr lang="en-US" altLang="zh-CN" i="1" dirty="0" err="1">
                <a:solidFill>
                  <a:srgbClr val="0000FF"/>
                </a:solidFill>
                <a:latin typeface="Times-Roman"/>
              </a:rPr>
              <a:t>Nucl</a:t>
            </a:r>
            <a:r>
              <a:rPr lang="en-US" altLang="zh-CN" i="1" dirty="0">
                <a:solidFill>
                  <a:srgbClr val="0000FF"/>
                </a:solidFill>
                <a:latin typeface="Times-Roman"/>
              </a:rPr>
              <a:t>. Phys. A</a:t>
            </a:r>
            <a:r>
              <a:rPr lang="en-US" altLang="zh-CN" dirty="0">
                <a:solidFill>
                  <a:srgbClr val="0000FF"/>
                </a:solidFill>
                <a:latin typeface="Times-Roman"/>
              </a:rPr>
              <a:t> </a:t>
            </a:r>
            <a:r>
              <a:rPr lang="en-US" altLang="zh-CN" b="1" dirty="0">
                <a:solidFill>
                  <a:srgbClr val="0000FF"/>
                </a:solidFill>
                <a:latin typeface="Times-Bold"/>
              </a:rPr>
              <a:t>379</a:t>
            </a:r>
            <a:r>
              <a:rPr lang="en-US" altLang="zh-CN" dirty="0">
                <a:solidFill>
                  <a:srgbClr val="0000FF"/>
                </a:solidFill>
                <a:latin typeface="Times-Roman"/>
              </a:rPr>
              <a:t>, 110 (1982)</a:t>
            </a:r>
            <a:endParaRPr lang="zh-CN" altLang="en-US" dirty="0">
              <a:solidFill>
                <a:srgbClr val="0000FF"/>
              </a:solidFill>
            </a:endParaRPr>
          </a:p>
        </p:txBody>
      </p:sp>
      <p:sp>
        <p:nvSpPr>
          <p:cNvPr id="6" name="椭圆 5"/>
          <p:cNvSpPr/>
          <p:nvPr/>
        </p:nvSpPr>
        <p:spPr>
          <a:xfrm>
            <a:off x="4158250" y="4069999"/>
            <a:ext cx="452284" cy="56093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椭圆 20"/>
          <p:cNvSpPr/>
          <p:nvPr/>
        </p:nvSpPr>
        <p:spPr>
          <a:xfrm>
            <a:off x="2117649" y="3524418"/>
            <a:ext cx="899981" cy="899981"/>
          </a:xfrm>
          <a:prstGeom prst="ellipse">
            <a:avLst/>
          </a:prstGeom>
          <a:solidFill>
            <a:srgbClr val="1A3F6C"/>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5" name="组合 24"/>
          <p:cNvGrpSpPr/>
          <p:nvPr/>
        </p:nvGrpSpPr>
        <p:grpSpPr>
          <a:xfrm>
            <a:off x="1655064" y="5360014"/>
            <a:ext cx="10003536" cy="1118254"/>
            <a:chOff x="4304043" y="1286668"/>
            <a:chExt cx="3837944" cy="2757793"/>
          </a:xfrm>
          <a:effectLst>
            <a:outerShdw blurRad="381000" dist="254000" dir="8100000" algn="tr" rotWithShape="0">
              <a:prstClr val="black">
                <a:alpha val="40000"/>
              </a:prstClr>
            </a:outerShdw>
          </a:effectLst>
        </p:grpSpPr>
        <p:sp>
          <p:nvSpPr>
            <p:cNvPr id="26" name="圆角矩形 2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8"/>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文本框 27"/>
          <p:cNvSpPr txBox="1"/>
          <p:nvPr/>
        </p:nvSpPr>
        <p:spPr>
          <a:xfrm>
            <a:off x="1946794" y="5455732"/>
            <a:ext cx="9463936" cy="943528"/>
          </a:xfrm>
          <a:prstGeom prst="rect">
            <a:avLst/>
          </a:prstGeom>
          <a:noFill/>
        </p:spPr>
        <p:txBody>
          <a:bodyPr wrap="square" rtlCol="0">
            <a:spAutoFit/>
          </a:bodyPr>
          <a:lstStyle/>
          <a:p>
            <a:pPr marL="285750" indent="-285750" eaLnBrk="0" fontAlgn="base" hangingPunct="0">
              <a:lnSpc>
                <a:spcPct val="150000"/>
              </a:lnSpc>
              <a:spcBef>
                <a:spcPct val="0"/>
              </a:spcBef>
              <a:spcAft>
                <a:spcPct val="0"/>
              </a:spcAft>
              <a:buFont typeface="Wingdings" panose="05000000000000000000" pitchFamily="2" charset="2"/>
              <a:buChar char="Ø"/>
            </a:pPr>
            <a:r>
              <a:rPr lang="zh-CN" altLang="en-US" sz="2000" b="1" dirty="0">
                <a:solidFill>
                  <a:srgbClr val="0000FF"/>
                </a:solidFill>
                <a:latin typeface="楷体" panose="02010609060101010101" pitchFamily="49" charset="-122"/>
                <a:ea typeface="楷体" panose="02010609060101010101" pitchFamily="49" charset="-122"/>
                <a:cs typeface="Times New Roman" panose="02020603050405020304" pitchFamily="18" charset="0"/>
              </a:rPr>
              <a:t>协变密度泛函理论是一个成功的微观核模型，自然地包含了核子的自旋自由度，从而得到在原子核中很强的自旋</a:t>
            </a:r>
            <a:r>
              <a:rPr lang="en-US" altLang="zh-CN" sz="2000" b="1" dirty="0">
                <a:solidFill>
                  <a:srgbClr val="0000FF"/>
                </a:solidFill>
                <a:latin typeface="楷体" panose="02010609060101010101" pitchFamily="49" charset="-122"/>
                <a:ea typeface="楷体" panose="02010609060101010101" pitchFamily="49" charset="-122"/>
                <a:cs typeface="Times New Roman" panose="02020603050405020304" pitchFamily="18" charset="0"/>
              </a:rPr>
              <a:t>-</a:t>
            </a:r>
            <a:r>
              <a:rPr lang="zh-CN" altLang="en-US" sz="2000" b="1" dirty="0">
                <a:solidFill>
                  <a:srgbClr val="0000FF"/>
                </a:solidFill>
                <a:latin typeface="楷体" panose="02010609060101010101" pitchFamily="49" charset="-122"/>
                <a:ea typeface="楷体" panose="02010609060101010101" pitchFamily="49" charset="-122"/>
                <a:cs typeface="Times New Roman" panose="02020603050405020304" pitchFamily="18" charset="0"/>
              </a:rPr>
              <a:t>轨道相互作用，而不需要引入额外参数。</a:t>
            </a:r>
            <a:endParaRPr lang="zh-CN" altLang="en-US" sz="3200" b="1" dirty="0">
              <a:solidFill>
                <a:srgbClr val="0000FF"/>
              </a:solidFill>
              <a:latin typeface="楷体" panose="02010609060101010101" pitchFamily="49" charset="-122"/>
              <a:ea typeface="楷体" panose="02010609060101010101" pitchFamily="49" charset="-122"/>
            </a:endParaRPr>
          </a:p>
        </p:txBody>
      </p:sp>
      <p:sp>
        <p:nvSpPr>
          <p:cNvPr id="33" name="文本框 32"/>
          <p:cNvSpPr txBox="1"/>
          <p:nvPr/>
        </p:nvSpPr>
        <p:spPr>
          <a:xfrm>
            <a:off x="6167047" y="2007541"/>
            <a:ext cx="5366742" cy="1289071"/>
          </a:xfrm>
          <a:prstGeom prst="rect">
            <a:avLst/>
          </a:prstGeom>
          <a:noFill/>
        </p:spPr>
        <p:txBody>
          <a:bodyPr wrap="square">
            <a:spAutoFit/>
          </a:bodyPr>
          <a:lstStyle/>
          <a:p>
            <a:pPr>
              <a:lnSpc>
                <a:spcPct val="150000"/>
              </a:lnSpc>
            </a:pPr>
            <a:r>
              <a:rPr lang="zh-CN" altLang="en-US" i="1" dirty="0">
                <a:solidFill>
                  <a:srgbClr val="0000FF"/>
                </a:solidFill>
                <a:latin typeface="Times New Roman" panose="02020603050405020304" pitchFamily="18" charset="0"/>
                <a:cs typeface="Times New Roman" panose="02020603050405020304" pitchFamily="18" charset="0"/>
              </a:rPr>
              <a:t>K. Pham</a:t>
            </a:r>
            <a:r>
              <a:rPr lang="en-US" altLang="zh-CN" dirty="0">
                <a:solidFill>
                  <a:srgbClr val="0000FF"/>
                </a:solidFill>
                <a:latin typeface="Times New Roman" panose="02020603050405020304" pitchFamily="18" charset="0"/>
                <a:cs typeface="Times New Roman" panose="02020603050405020304" pitchFamily="18" charset="0"/>
              </a:rPr>
              <a:t>,</a:t>
            </a:r>
            <a:r>
              <a:rPr lang="zh-CN" altLang="en-US" dirty="0">
                <a:solidFill>
                  <a:srgbClr val="0000FF"/>
                </a:solidFill>
                <a:latin typeface="Times New Roman" panose="02020603050405020304" pitchFamily="18" charset="0"/>
                <a:cs typeface="Times New Roman" panose="02020603050405020304" pitchFamily="18" charset="0"/>
              </a:rPr>
              <a:t> </a:t>
            </a:r>
            <a:r>
              <a:rPr lang="zh-CN" altLang="en-US" i="1" dirty="0">
                <a:solidFill>
                  <a:srgbClr val="0000FF"/>
                </a:solidFill>
                <a:latin typeface="Times New Roman" panose="02020603050405020304" pitchFamily="18" charset="0"/>
                <a:cs typeface="Times New Roman" panose="02020603050405020304" pitchFamily="18" charset="0"/>
              </a:rPr>
              <a:t>et al</a:t>
            </a:r>
            <a:r>
              <a:rPr lang="zh-CN" altLang="en-US" dirty="0">
                <a:solidFill>
                  <a:srgbClr val="0000FF"/>
                </a:solidFill>
                <a:latin typeface="Times New Roman" panose="02020603050405020304" pitchFamily="18" charset="0"/>
                <a:cs typeface="Times New Roman" panose="02020603050405020304" pitchFamily="18" charset="0"/>
              </a:rPr>
              <a:t>., </a:t>
            </a:r>
            <a:r>
              <a:rPr lang="zh-CN" altLang="en-US" i="1" dirty="0">
                <a:solidFill>
                  <a:srgbClr val="0000FF"/>
                </a:solidFill>
                <a:latin typeface="Times New Roman" panose="02020603050405020304" pitchFamily="18" charset="0"/>
                <a:cs typeface="Times New Roman" panose="02020603050405020304" pitchFamily="18" charset="0"/>
              </a:rPr>
              <a:t>Phys. Rev. C </a:t>
            </a:r>
            <a:r>
              <a:rPr lang="zh-CN" altLang="en-US" dirty="0">
                <a:solidFill>
                  <a:srgbClr val="0000FF"/>
                </a:solidFill>
                <a:latin typeface="Times New Roman" panose="02020603050405020304" pitchFamily="18" charset="0"/>
                <a:cs typeface="Times New Roman" panose="02020603050405020304" pitchFamily="18" charset="0"/>
              </a:rPr>
              <a:t>51, 526 (1995)</a:t>
            </a:r>
            <a:endParaRPr lang="en-US" altLang="zh-CN" dirty="0">
              <a:solidFill>
                <a:srgbClr val="0000FF"/>
              </a:solidFill>
              <a:latin typeface="Times New Roman" panose="02020603050405020304" pitchFamily="18" charset="0"/>
              <a:cs typeface="Times New Roman" panose="02020603050405020304" pitchFamily="18" charset="0"/>
            </a:endParaRPr>
          </a:p>
          <a:p>
            <a:pPr>
              <a:lnSpc>
                <a:spcPct val="150000"/>
              </a:lnSpc>
            </a:pPr>
            <a:r>
              <a:rPr lang="zh-CN" altLang="en-US" i="1" dirty="0">
                <a:solidFill>
                  <a:srgbClr val="0000FF"/>
                </a:solidFill>
                <a:latin typeface="Times New Roman" panose="02020603050405020304" pitchFamily="18" charset="0"/>
                <a:cs typeface="Times New Roman" panose="02020603050405020304" pitchFamily="18" charset="0"/>
              </a:rPr>
              <a:t>H. Akimune</a:t>
            </a:r>
            <a:r>
              <a:rPr lang="en-US" altLang="zh-CN" dirty="0">
                <a:solidFill>
                  <a:srgbClr val="0000FF"/>
                </a:solidFill>
                <a:latin typeface="Times New Roman" panose="02020603050405020304" pitchFamily="18" charset="0"/>
                <a:cs typeface="Times New Roman" panose="02020603050405020304" pitchFamily="18" charset="0"/>
              </a:rPr>
              <a:t>,</a:t>
            </a:r>
            <a:r>
              <a:rPr lang="zh-CN" altLang="en-US" dirty="0">
                <a:solidFill>
                  <a:srgbClr val="0000FF"/>
                </a:solidFill>
                <a:latin typeface="Times New Roman" panose="02020603050405020304" pitchFamily="18" charset="0"/>
                <a:cs typeface="Times New Roman" panose="02020603050405020304" pitchFamily="18" charset="0"/>
              </a:rPr>
              <a:t> </a:t>
            </a:r>
            <a:r>
              <a:rPr lang="zh-CN" altLang="en-US" i="1" dirty="0">
                <a:solidFill>
                  <a:srgbClr val="0000FF"/>
                </a:solidFill>
                <a:latin typeface="Times New Roman" panose="02020603050405020304" pitchFamily="18" charset="0"/>
                <a:cs typeface="Times New Roman" panose="02020603050405020304" pitchFamily="18" charset="0"/>
              </a:rPr>
              <a:t>et al</a:t>
            </a:r>
            <a:r>
              <a:rPr lang="zh-CN" altLang="en-US" dirty="0">
                <a:solidFill>
                  <a:srgbClr val="0000FF"/>
                </a:solidFill>
                <a:latin typeface="Times New Roman" panose="02020603050405020304" pitchFamily="18" charset="0"/>
                <a:cs typeface="Times New Roman" panose="02020603050405020304" pitchFamily="18" charset="0"/>
              </a:rPr>
              <a:t>., </a:t>
            </a:r>
            <a:r>
              <a:rPr lang="zh-CN" altLang="en-US" i="1" dirty="0">
                <a:solidFill>
                  <a:srgbClr val="0000FF"/>
                </a:solidFill>
                <a:latin typeface="Times New Roman" panose="02020603050405020304" pitchFamily="18" charset="0"/>
                <a:cs typeface="Times New Roman" panose="02020603050405020304" pitchFamily="18" charset="0"/>
              </a:rPr>
              <a:t>Phys. Rev. C</a:t>
            </a:r>
            <a:r>
              <a:rPr lang="zh-CN" altLang="en-US" dirty="0">
                <a:solidFill>
                  <a:srgbClr val="0000FF"/>
                </a:solidFill>
                <a:latin typeface="Times New Roman" panose="02020603050405020304" pitchFamily="18" charset="0"/>
                <a:cs typeface="Times New Roman" panose="02020603050405020304" pitchFamily="18" charset="0"/>
              </a:rPr>
              <a:t> 52, 604 (1995)</a:t>
            </a:r>
            <a:endParaRPr lang="en-US" altLang="zh-CN" dirty="0">
              <a:solidFill>
                <a:srgbClr val="0000FF"/>
              </a:solidFill>
              <a:latin typeface="Times New Roman" panose="02020603050405020304" pitchFamily="18" charset="0"/>
              <a:cs typeface="Times New Roman" panose="02020603050405020304" pitchFamily="18" charset="0"/>
            </a:endParaRPr>
          </a:p>
          <a:p>
            <a:pPr>
              <a:lnSpc>
                <a:spcPct val="150000"/>
              </a:lnSpc>
            </a:pPr>
            <a:r>
              <a:rPr lang="zh-CN" altLang="en-US" i="1" dirty="0">
                <a:solidFill>
                  <a:srgbClr val="0000FF"/>
                </a:solidFill>
                <a:latin typeface="Times New Roman" panose="02020603050405020304" pitchFamily="18" charset="0"/>
                <a:cs typeface="Times New Roman" panose="02020603050405020304" pitchFamily="18" charset="0"/>
              </a:rPr>
              <a:t>A. Krasznahorkay</a:t>
            </a:r>
            <a:r>
              <a:rPr lang="en-US" altLang="zh-CN" dirty="0">
                <a:solidFill>
                  <a:srgbClr val="0000FF"/>
                </a:solidFill>
                <a:latin typeface="Times New Roman" panose="02020603050405020304" pitchFamily="18" charset="0"/>
                <a:cs typeface="Times New Roman" panose="02020603050405020304" pitchFamily="18" charset="0"/>
              </a:rPr>
              <a:t>,</a:t>
            </a:r>
            <a:r>
              <a:rPr lang="zh-CN" altLang="en-US" dirty="0">
                <a:solidFill>
                  <a:srgbClr val="0000FF"/>
                </a:solidFill>
                <a:latin typeface="Times New Roman" panose="02020603050405020304" pitchFamily="18" charset="0"/>
                <a:cs typeface="Times New Roman" panose="02020603050405020304" pitchFamily="18" charset="0"/>
              </a:rPr>
              <a:t> </a:t>
            </a:r>
            <a:r>
              <a:rPr lang="zh-CN" altLang="en-US" i="1" dirty="0">
                <a:solidFill>
                  <a:srgbClr val="0000FF"/>
                </a:solidFill>
                <a:latin typeface="Times New Roman" panose="02020603050405020304" pitchFamily="18" charset="0"/>
                <a:cs typeface="Times New Roman" panose="02020603050405020304" pitchFamily="18" charset="0"/>
              </a:rPr>
              <a:t>et al</a:t>
            </a:r>
            <a:r>
              <a:rPr lang="zh-CN" altLang="en-US" dirty="0">
                <a:solidFill>
                  <a:srgbClr val="0000FF"/>
                </a:solidFill>
                <a:latin typeface="Times New Roman" panose="02020603050405020304" pitchFamily="18" charset="0"/>
                <a:cs typeface="Times New Roman" panose="02020603050405020304" pitchFamily="18" charset="0"/>
              </a:rPr>
              <a:t>., </a:t>
            </a:r>
            <a:r>
              <a:rPr lang="zh-CN" altLang="en-US" i="1" dirty="0">
                <a:solidFill>
                  <a:srgbClr val="0000FF"/>
                </a:solidFill>
                <a:latin typeface="Times New Roman" panose="02020603050405020304" pitchFamily="18" charset="0"/>
                <a:cs typeface="Times New Roman" panose="02020603050405020304" pitchFamily="18" charset="0"/>
              </a:rPr>
              <a:t>Phys. Rev. C</a:t>
            </a:r>
            <a:r>
              <a:rPr lang="zh-CN" altLang="en-US" dirty="0">
                <a:solidFill>
                  <a:srgbClr val="0000FF"/>
                </a:solidFill>
                <a:latin typeface="Times New Roman" panose="02020603050405020304" pitchFamily="18" charset="0"/>
                <a:cs typeface="Times New Roman" panose="02020603050405020304" pitchFamily="18" charset="0"/>
              </a:rPr>
              <a:t> 64, 067302 (2001)</a:t>
            </a:r>
          </a:p>
        </p:txBody>
      </p:sp>
      <p:sp>
        <p:nvSpPr>
          <p:cNvPr id="41" name="TextBox 108"/>
          <p:cNvSpPr txBox="1"/>
          <p:nvPr/>
        </p:nvSpPr>
        <p:spPr>
          <a:xfrm>
            <a:off x="3439363" y="4874116"/>
            <a:ext cx="2121093" cy="400110"/>
          </a:xfrm>
          <a:prstGeom prst="rect">
            <a:avLst/>
          </a:prstGeom>
          <a:noFill/>
          <a:ln>
            <a:solidFill>
              <a:srgbClr val="FF0000"/>
            </a:solidFill>
          </a:ln>
        </p:spPr>
        <p:txBody>
          <a:bodyPr wrap="none" rtlCol="0">
            <a:spAutoFit/>
          </a:bodyPr>
          <a:lstStyle/>
          <a:p>
            <a:r>
              <a:rPr lang="zh-CN" altLang="en-US" sz="2000" b="1" dirty="0">
                <a:solidFill>
                  <a:srgbClr val="0000FF"/>
                </a:solidFill>
                <a:latin typeface="楷体" panose="02010609060101010101" pitchFamily="49" charset="-122"/>
                <a:ea typeface="楷体" panose="02010609060101010101" pitchFamily="49" charset="-122"/>
              </a:rPr>
              <a:t>自旋</a:t>
            </a:r>
            <a:r>
              <a:rPr lang="en-US" altLang="zh-CN" sz="2000" b="1" dirty="0">
                <a:solidFill>
                  <a:srgbClr val="0000FF"/>
                </a:solidFill>
                <a:latin typeface="楷体" panose="02010609060101010101" pitchFamily="49" charset="-122"/>
                <a:ea typeface="楷体" panose="02010609060101010101" pitchFamily="49" charset="-122"/>
              </a:rPr>
              <a:t>-</a:t>
            </a:r>
            <a:r>
              <a:rPr lang="zh-CN" altLang="en-US" sz="2000" b="1" dirty="0">
                <a:solidFill>
                  <a:srgbClr val="0000FF"/>
                </a:solidFill>
                <a:latin typeface="楷体" panose="02010609060101010101" pitchFamily="49" charset="-122"/>
                <a:ea typeface="楷体" panose="02010609060101010101" pitchFamily="49" charset="-122"/>
              </a:rPr>
              <a:t>轨道劈裂项</a:t>
            </a:r>
          </a:p>
        </p:txBody>
      </p:sp>
      <p:sp>
        <p:nvSpPr>
          <p:cNvPr id="4" name="灯片编号占位符 3">
            <a:extLst>
              <a:ext uri="{FF2B5EF4-FFF2-40B4-BE49-F238E27FC236}">
                <a16:creationId xmlns:a16="http://schemas.microsoft.com/office/drawing/2014/main" id="{D737B6FE-A698-44D9-942F-8DFEBF6935EC}"/>
              </a:ext>
            </a:extLst>
          </p:cNvPr>
          <p:cNvSpPr>
            <a:spLocks noGrp="1"/>
          </p:cNvSpPr>
          <p:nvPr>
            <p:ph type="sldNum" sz="quarter" idx="12"/>
          </p:nvPr>
        </p:nvSpPr>
        <p:spPr/>
        <p:txBody>
          <a:bodyPr/>
          <a:lstStyle/>
          <a:p>
            <a:fld id="{223A8195-6F73-485B-A378-071F10C6BA92}" type="slidenum">
              <a:rPr lang="zh-CN" altLang="en-US" smtClean="0"/>
              <a:pPr/>
              <a:t>12</a:t>
            </a:fld>
            <a:endParaRPr lang="zh-CN" altLang="en-US" dirty="0"/>
          </a:p>
        </p:txBody>
      </p:sp>
      <p:sp>
        <p:nvSpPr>
          <p:cNvPr id="31" name="矩形 2">
            <a:extLst>
              <a:ext uri="{FF2B5EF4-FFF2-40B4-BE49-F238E27FC236}">
                <a16:creationId xmlns:a16="http://schemas.microsoft.com/office/drawing/2014/main" id="{10E67229-A7B3-4CE6-8752-9FAB3446241B}"/>
              </a:ext>
            </a:extLst>
          </p:cNvPr>
          <p:cNvSpPr>
            <a:spLocks noChangeArrowheads="1"/>
          </p:cNvSpPr>
          <p:nvPr/>
        </p:nvSpPr>
        <p:spPr bwMode="auto">
          <a:xfrm>
            <a:off x="188931" y="913720"/>
            <a:ext cx="1840159" cy="461665"/>
          </a:xfrm>
          <a:prstGeom prst="rect">
            <a:avLst/>
          </a:prstGeom>
          <a:noFill/>
          <a:ln w="9525">
            <a:noFill/>
            <a:miter lim="800000"/>
          </a:ln>
        </p:spPr>
        <p:txBody>
          <a:bodyPr wrap="square">
            <a:spAutoFit/>
          </a:bodyPr>
          <a:lstStyle/>
          <a:p>
            <a:pPr indent="-342900">
              <a:buSzPct val="100000"/>
              <a:buBlip>
                <a:blip r:embed="rId6"/>
              </a:buBlip>
              <a:defRPr/>
            </a:pPr>
            <a:r>
              <a:rPr lang="zh-CN" altLang="en-US" sz="2400" b="1" dirty="0">
                <a:latin typeface="楷体" panose="02010609060101010101" pitchFamily="49" charset="-122"/>
                <a:ea typeface="楷体" panose="02010609060101010101" pitchFamily="49" charset="-122"/>
                <a:cs typeface="Times New Roman" panose="02020603050405020304" pitchFamily="18" charset="0"/>
              </a:rPr>
              <a:t>研究动机</a:t>
            </a:r>
          </a:p>
        </p:txBody>
      </p:sp>
      <p:sp>
        <p:nvSpPr>
          <p:cNvPr id="2" name="日期占位符 1">
            <a:extLst>
              <a:ext uri="{FF2B5EF4-FFF2-40B4-BE49-F238E27FC236}">
                <a16:creationId xmlns:a16="http://schemas.microsoft.com/office/drawing/2014/main" id="{BD3166EF-6745-462A-8C0A-7D69180CD11B}"/>
              </a:ext>
            </a:extLst>
          </p:cNvPr>
          <p:cNvSpPr>
            <a:spLocks noGrp="1"/>
          </p:cNvSpPr>
          <p:nvPr>
            <p:ph type="dt" sz="half" idx="13"/>
          </p:nvPr>
        </p:nvSpPr>
        <p:spPr/>
        <p:txBody>
          <a:bodyPr/>
          <a:lstStyle/>
          <a:p>
            <a:fld id="{A3198543-C482-4A4A-90DF-8DDA9D563E9F}" type="datetime1">
              <a:rPr lang="en-US" altLang="zh-CN" smtClean="0"/>
              <a:t>1/24/2024</a:t>
            </a:fld>
            <a:endParaRPr lang="zh-CN" altLang="en-US" dirty="0"/>
          </a:p>
        </p:txBody>
      </p:sp>
      <p:sp>
        <p:nvSpPr>
          <p:cNvPr id="29" name="文本框 28">
            <a:extLst>
              <a:ext uri="{FF2B5EF4-FFF2-40B4-BE49-F238E27FC236}">
                <a16:creationId xmlns:a16="http://schemas.microsoft.com/office/drawing/2014/main" id="{9F2C1F25-57C8-42A5-9280-13966768FC48}"/>
              </a:ext>
            </a:extLst>
          </p:cNvPr>
          <p:cNvSpPr txBox="1"/>
          <p:nvPr/>
        </p:nvSpPr>
        <p:spPr>
          <a:xfrm>
            <a:off x="8125811" y="42514"/>
            <a:ext cx="4066189" cy="584775"/>
          </a:xfrm>
          <a:prstGeom prst="rect">
            <a:avLst/>
          </a:prstGeom>
          <a:noFill/>
        </p:spPr>
        <p:txBody>
          <a:bodyPr wrap="square" rtlCol="0">
            <a:spAutoFit/>
          </a:bodyPr>
          <a:lstStyle/>
          <a:p>
            <a:r>
              <a:rPr lang="en-US" altLang="zh-CN" sz="3200" b="1" i="1" dirty="0">
                <a:latin typeface="Times New Roman" panose="02020603050405020304" pitchFamily="18" charset="0"/>
                <a:ea typeface="楷体" panose="02010609060101010101" pitchFamily="49" charset="-122"/>
                <a:cs typeface="Times New Roman" panose="02020603050405020304" pitchFamily="18" charset="0"/>
              </a:rPr>
              <a:t>β</a:t>
            </a:r>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衰变跃迁能量的改进</a:t>
            </a:r>
            <a:endParaRPr lang="zh-CN" altLang="en-US" sz="3200" dirty="0">
              <a:latin typeface="楷体" panose="02010609060101010101" pitchFamily="49" charset="-122"/>
              <a:ea typeface="楷体" panose="02010609060101010101" pitchFamily="49" charset="-122"/>
            </a:endParaRPr>
          </a:p>
        </p:txBody>
      </p:sp>
      <p:grpSp>
        <p:nvGrpSpPr>
          <p:cNvPr id="30" name="组合 29">
            <a:extLst>
              <a:ext uri="{FF2B5EF4-FFF2-40B4-BE49-F238E27FC236}">
                <a16:creationId xmlns:a16="http://schemas.microsoft.com/office/drawing/2014/main" id="{B3829104-3E44-487C-B163-42F3BE85944D}"/>
              </a:ext>
            </a:extLst>
          </p:cNvPr>
          <p:cNvGrpSpPr/>
          <p:nvPr/>
        </p:nvGrpSpPr>
        <p:grpSpPr>
          <a:xfrm rot="5400000">
            <a:off x="775829" y="5294028"/>
            <a:ext cx="943193" cy="1225428"/>
            <a:chOff x="4020870" y="2194485"/>
            <a:chExt cx="1102258" cy="1432090"/>
          </a:xfrm>
          <a:effectLst>
            <a:outerShdw blurRad="444500" dist="254000" dir="8100000" algn="tr" rotWithShape="0">
              <a:prstClr val="black">
                <a:alpha val="50000"/>
              </a:prstClr>
            </a:outerShdw>
          </a:effectLst>
        </p:grpSpPr>
        <p:sp>
          <p:nvSpPr>
            <p:cNvPr id="32" name="等腰三角形 43">
              <a:extLst>
                <a:ext uri="{FF2B5EF4-FFF2-40B4-BE49-F238E27FC236}">
                  <a16:creationId xmlns:a16="http://schemas.microsoft.com/office/drawing/2014/main" id="{5321A413-2145-436F-8246-1E53F5D058F0}"/>
                </a:ext>
              </a:extLst>
            </p:cNvPr>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34" name="等腰三角形 42">
              <a:extLst>
                <a:ext uri="{FF2B5EF4-FFF2-40B4-BE49-F238E27FC236}">
                  <a16:creationId xmlns:a16="http://schemas.microsoft.com/office/drawing/2014/main" id="{3E10524F-C451-4E5B-9A56-19ACF44CF15A}"/>
                </a:ext>
              </a:extLst>
            </p:cNvPr>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5517623" y="2109561"/>
            <a:ext cx="6406153" cy="3329138"/>
            <a:chOff x="4304043" y="1286668"/>
            <a:chExt cx="3837944" cy="2757793"/>
          </a:xfrm>
          <a:effectLst>
            <a:outerShdw blurRad="381000" dist="254000" dir="8100000" algn="tr" rotWithShape="0">
              <a:prstClr val="black">
                <a:alpha val="40000"/>
              </a:prstClr>
            </a:outerShdw>
          </a:effectLst>
        </p:grpSpPr>
        <p:sp>
          <p:nvSpPr>
            <p:cNvPr id="49" name="圆角矩形 2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28"/>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1" name="组合 20"/>
          <p:cNvGrpSpPr/>
          <p:nvPr/>
        </p:nvGrpSpPr>
        <p:grpSpPr>
          <a:xfrm>
            <a:off x="1820829" y="5638649"/>
            <a:ext cx="9825206" cy="678506"/>
            <a:chOff x="4304043" y="1286668"/>
            <a:chExt cx="3837944" cy="2757793"/>
          </a:xfrm>
          <a:effectLst>
            <a:outerShdw blurRad="381000" dist="254000" dir="8100000" algn="tr" rotWithShape="0">
              <a:prstClr val="black">
                <a:alpha val="40000"/>
              </a:prstClr>
            </a:outerShdw>
          </a:effectLst>
        </p:grpSpPr>
        <p:sp>
          <p:nvSpPr>
            <p:cNvPr id="22" name="圆角矩形 2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8"/>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TextBox 36"/>
          <p:cNvSpPr txBox="1"/>
          <p:nvPr/>
        </p:nvSpPr>
        <p:spPr>
          <a:xfrm>
            <a:off x="1994496" y="5736970"/>
            <a:ext cx="9467851" cy="481863"/>
          </a:xfrm>
          <a:prstGeom prst="rect">
            <a:avLst/>
          </a:prstGeom>
          <a:noFill/>
        </p:spPr>
        <p:txBody>
          <a:bodyPr wrap="square" rtlCol="0">
            <a:spAutoFit/>
          </a:bodyPr>
          <a:lstStyle/>
          <a:p>
            <a:pPr>
              <a:lnSpc>
                <a:spcPct val="150000"/>
              </a:lnSpc>
            </a:pPr>
            <a:r>
              <a:rPr lang="zh-CN" altLang="en-US" sz="2000" b="1" dirty="0">
                <a:solidFill>
                  <a:srgbClr val="0000FF"/>
                </a:solidFill>
                <a:latin typeface="楷体" panose="02010609060101010101" pitchFamily="49" charset="-122"/>
                <a:ea typeface="楷体" panose="02010609060101010101" pitchFamily="49" charset="-122"/>
                <a:cs typeface="Times New Roman" panose="02020603050405020304" pitchFamily="18" charset="0"/>
              </a:rPr>
              <a:t>首次利用相对论平均场理论提取了公式中的自旋</a:t>
            </a:r>
            <a:r>
              <a:rPr lang="en-US" altLang="zh-CN" sz="2000" b="1" dirty="0">
                <a:solidFill>
                  <a:srgbClr val="0000FF"/>
                </a:solidFill>
                <a:latin typeface="楷体" panose="02010609060101010101" pitchFamily="49" charset="-122"/>
                <a:ea typeface="楷体" panose="02010609060101010101" pitchFamily="49" charset="-122"/>
                <a:cs typeface="Times New Roman" panose="02020603050405020304" pitchFamily="18" charset="0"/>
              </a:rPr>
              <a:t>-</a:t>
            </a:r>
            <a:r>
              <a:rPr lang="zh-CN" altLang="en-US" sz="2000" b="1" dirty="0">
                <a:solidFill>
                  <a:srgbClr val="0000FF"/>
                </a:solidFill>
                <a:latin typeface="楷体" panose="02010609060101010101" pitchFamily="49" charset="-122"/>
                <a:ea typeface="楷体" panose="02010609060101010101" pitchFamily="49" charset="-122"/>
                <a:cs typeface="Times New Roman" panose="02020603050405020304" pitchFamily="18" charset="0"/>
              </a:rPr>
              <a:t>轨道劈裂，精确地再现实验数据。</a:t>
            </a:r>
            <a:endParaRPr lang="en-US" altLang="zh-CN" sz="2000" b="1" dirty="0">
              <a:solidFill>
                <a:srgbClr val="0000FF"/>
              </a:solidFill>
              <a:latin typeface="楷体" panose="02010609060101010101" pitchFamily="49" charset="-122"/>
              <a:ea typeface="楷体" panose="02010609060101010101" pitchFamily="49" charset="-122"/>
              <a:cs typeface="Times New Roman" panose="02020603050405020304" pitchFamily="18" charset="0"/>
            </a:endParaRPr>
          </a:p>
        </p:txBody>
      </p:sp>
      <p:graphicFrame>
        <p:nvGraphicFramePr>
          <p:cNvPr id="23" name="Object 6">
            <a:hlinkClick r:id="" action="ppaction://ole?verb=0"/>
          </p:cNvPr>
          <p:cNvGraphicFramePr>
            <a:graphicFrameLocks noChangeAspect="1"/>
          </p:cNvGraphicFramePr>
          <p:nvPr>
            <p:extLst>
              <p:ext uri="{D42A27DB-BD31-4B8C-83A1-F6EECF244321}">
                <p14:modId xmlns:p14="http://schemas.microsoft.com/office/powerpoint/2010/main" val="1993900884"/>
              </p:ext>
            </p:extLst>
          </p:nvPr>
        </p:nvGraphicFramePr>
        <p:xfrm>
          <a:off x="3827891" y="1483939"/>
          <a:ext cx="3162993" cy="645465"/>
        </p:xfrm>
        <a:graphic>
          <a:graphicData uri="http://schemas.openxmlformats.org/presentationml/2006/ole">
            <mc:AlternateContent xmlns:mc="http://schemas.openxmlformats.org/markup-compatibility/2006">
              <mc:Choice xmlns:v="urn:schemas-microsoft-com:vml" Requires="v">
                <p:oleObj spid="_x0000_s15027" name="Equation" r:id="rId4" imgW="38709600" imgH="7924800" progId="Equation.DSMT4">
                  <p:embed/>
                </p:oleObj>
              </mc:Choice>
              <mc:Fallback>
                <p:oleObj name="Equation" r:id="rId4" imgW="38709600" imgH="7924800" progId="Equation.DSMT4">
                  <p:embed/>
                  <p:pic>
                    <p:nvPicPr>
                      <p:cNvPr id="23" name="Object 6">
                        <a:hlinkClick r:id="" action="ppaction://ole?verb=0"/>
                      </p:cNvPr>
                      <p:cNvPicPr>
                        <a:picLocks noChangeAspect="1" noChangeArrowheads="1"/>
                      </p:cNvPicPr>
                      <p:nvPr/>
                    </p:nvPicPr>
                    <p:blipFill>
                      <a:blip r:embed="rId5"/>
                      <a:srcRect/>
                      <a:stretch>
                        <a:fillRect/>
                      </a:stretch>
                    </p:blipFill>
                    <p:spPr bwMode="auto">
                      <a:xfrm>
                        <a:off x="3827891" y="1483939"/>
                        <a:ext cx="3162993" cy="645465"/>
                      </a:xfrm>
                      <a:prstGeom prst="rect">
                        <a:avLst/>
                      </a:prstGeom>
                      <a:noFill/>
                      <a:ln w="12700">
                        <a:noFill/>
                      </a:ln>
                    </p:spPr>
                  </p:pic>
                </p:oleObj>
              </mc:Fallback>
            </mc:AlternateContent>
          </a:graphicData>
        </a:graphic>
      </p:graphicFrame>
      <p:graphicFrame>
        <p:nvGraphicFramePr>
          <p:cNvPr id="31" name="对象 30"/>
          <p:cNvGraphicFramePr>
            <a:graphicFrameLocks noChangeAspect="1"/>
          </p:cNvGraphicFramePr>
          <p:nvPr>
            <p:extLst>
              <p:ext uri="{D42A27DB-BD31-4B8C-83A1-F6EECF244321}">
                <p14:modId xmlns:p14="http://schemas.microsoft.com/office/powerpoint/2010/main" val="3321065812"/>
              </p:ext>
            </p:extLst>
          </p:nvPr>
        </p:nvGraphicFramePr>
        <p:xfrm>
          <a:off x="333640" y="2391898"/>
          <a:ext cx="4032250" cy="2165350"/>
        </p:xfrm>
        <a:graphic>
          <a:graphicData uri="http://schemas.openxmlformats.org/presentationml/2006/ole">
            <mc:AlternateContent xmlns:mc="http://schemas.openxmlformats.org/markup-compatibility/2006">
              <mc:Choice xmlns:v="urn:schemas-microsoft-com:vml" Requires="v">
                <p:oleObj spid="_x0000_s15028" name="Equation" r:id="rId6" imgW="2501640" imgH="1269720" progId="Equation.DSMT4">
                  <p:embed/>
                </p:oleObj>
              </mc:Choice>
              <mc:Fallback>
                <p:oleObj name="Equation" r:id="rId6" imgW="2501640" imgH="1269720" progId="Equation.DSMT4">
                  <p:embed/>
                  <p:pic>
                    <p:nvPicPr>
                      <p:cNvPr id="31" name="对象 30"/>
                      <p:cNvPicPr/>
                      <p:nvPr/>
                    </p:nvPicPr>
                    <p:blipFill>
                      <a:blip r:embed="rId7"/>
                      <a:stretch>
                        <a:fillRect/>
                      </a:stretch>
                    </p:blipFill>
                    <p:spPr>
                      <a:xfrm>
                        <a:off x="333640" y="2391898"/>
                        <a:ext cx="4032250" cy="2165350"/>
                      </a:xfrm>
                      <a:prstGeom prst="rect">
                        <a:avLst/>
                      </a:prstGeom>
                      <a:ln>
                        <a:noFill/>
                      </a:ln>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4206164904"/>
              </p:ext>
            </p:extLst>
          </p:nvPr>
        </p:nvGraphicFramePr>
        <p:xfrm>
          <a:off x="5839968" y="2309814"/>
          <a:ext cx="3319619" cy="1698860"/>
        </p:xfrm>
        <a:graphic>
          <a:graphicData uri="http://schemas.openxmlformats.org/presentationml/2006/ole">
            <mc:AlternateContent xmlns:mc="http://schemas.openxmlformats.org/markup-compatibility/2006">
              <mc:Choice xmlns:v="urn:schemas-microsoft-com:vml" Requires="v">
                <p:oleObj spid="_x0000_s15029" name="Equation" r:id="rId8" imgW="1701720" imgH="914400" progId="Equation.DSMT4">
                  <p:embed/>
                </p:oleObj>
              </mc:Choice>
              <mc:Fallback>
                <p:oleObj name="Equation" r:id="rId8" imgW="1701720" imgH="914400" progId="Equation.DSMT4">
                  <p:embed/>
                  <p:pic>
                    <p:nvPicPr>
                      <p:cNvPr id="13" name="对象 12"/>
                      <p:cNvPicPr>
                        <a:picLocks noChangeAspect="1" noChangeArrowheads="1"/>
                      </p:cNvPicPr>
                      <p:nvPr/>
                    </p:nvPicPr>
                    <p:blipFill>
                      <a:blip r:embed="rId9"/>
                      <a:srcRect/>
                      <a:stretch>
                        <a:fillRect/>
                      </a:stretch>
                    </p:blipFill>
                    <p:spPr bwMode="auto">
                      <a:xfrm>
                        <a:off x="5839968" y="2309814"/>
                        <a:ext cx="3319619" cy="1698860"/>
                      </a:xfrm>
                      <a:prstGeom prst="rect">
                        <a:avLst/>
                      </a:prstGeom>
                      <a:noFill/>
                      <a:ln w="12700">
                        <a:noFill/>
                      </a:ln>
                    </p:spPr>
                  </p:pic>
                </p:oleObj>
              </mc:Fallback>
            </mc:AlternateContent>
          </a:graphicData>
        </a:graphic>
      </p:graphicFrame>
      <p:grpSp>
        <p:nvGrpSpPr>
          <p:cNvPr id="15" name="组合 14"/>
          <p:cNvGrpSpPr/>
          <p:nvPr/>
        </p:nvGrpSpPr>
        <p:grpSpPr>
          <a:xfrm rot="5400000">
            <a:off x="691641" y="5377617"/>
            <a:ext cx="991189" cy="1287786"/>
            <a:chOff x="4020870" y="2194485"/>
            <a:chExt cx="1102258" cy="1432090"/>
          </a:xfrm>
          <a:effectLst>
            <a:outerShdw blurRad="444500" dist="254000" dir="8100000" algn="tr" rotWithShape="0">
              <a:prstClr val="black">
                <a:alpha val="50000"/>
              </a:prstClr>
            </a:outerShdw>
          </a:effectLst>
        </p:grpSpPr>
        <p:sp>
          <p:nvSpPr>
            <p:cNvPr id="1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rot="5400000">
            <a:off x="4715764" y="3012156"/>
            <a:ext cx="527614" cy="833689"/>
            <a:chOff x="3545281" y="1914706"/>
            <a:chExt cx="1980000" cy="1980000"/>
          </a:xfrm>
        </p:grpSpPr>
        <p:sp>
          <p:nvSpPr>
            <p:cNvPr id="42" name="上箭头 145"/>
            <p:cNvSpPr/>
            <p:nvPr/>
          </p:nvSpPr>
          <p:spPr>
            <a:xfrm>
              <a:off x="3545281" y="1914706"/>
              <a:ext cx="1980000" cy="1980000"/>
            </a:xfrm>
            <a:prstGeom prst="upArrow">
              <a:avLst>
                <a:gd name="adj1" fmla="val 61884"/>
                <a:gd name="adj2" fmla="val 41845"/>
              </a:avLst>
            </a:prstGeom>
            <a:gradFill flip="none" rotWithShape="1">
              <a:gsLst>
                <a:gs pos="0">
                  <a:srgbClr val="00B0F0"/>
                </a:gs>
                <a:gs pos="90000">
                  <a:srgbClr val="0070C0"/>
                </a:gs>
              </a:gsLst>
              <a:lin ang="16200000" scaled="1"/>
              <a:tileRect/>
            </a:gradFill>
            <a:ln w="31750" cap="flat" cmpd="sng" algn="ctr">
              <a:solidFill>
                <a:sysClr val="window" lastClr="FFFFFF"/>
              </a:solidFill>
              <a:prstDash val="solid"/>
            </a:ln>
            <a:effectLst>
              <a:outerShdw blurRad="225425" dist="38100" dir="5220000" algn="ctr">
                <a:srgbClr val="000000">
                  <a:alpha val="33000"/>
                </a:srgbClr>
              </a:outerShdw>
            </a:effectLst>
            <a:scene3d>
              <a:camera prst="orthographicFront"/>
              <a:lightRig rig="flat" dir="t"/>
            </a:scene3d>
            <a:sp3d extrusionH="304800" contourW="25400">
              <a:bevelT prst="convex"/>
              <a:bevelB w="0" h="0"/>
              <a:contourClr>
                <a:srgbClr val="FFE593"/>
              </a:contourClr>
            </a:sp3d>
          </p:spPr>
          <p:txBody>
            <a:bodyPr anchor="ctr"/>
            <a:lstStyle/>
            <a:p>
              <a:pPr marL="0" lvl="2" algn="ctr" eaLnBrk="0" fontAlgn="ctr" hangingPunct="0">
                <a:buClr>
                  <a:srgbClr val="FF0000"/>
                </a:buClr>
                <a:buSzPct val="70000"/>
                <a:buFont typeface="Wingdings" panose="05000000000000000000" pitchFamily="2" charset="2"/>
                <a:buChar char="u"/>
                <a:tabLst>
                  <a:tab pos="136525" algn="l"/>
                </a:tabLst>
                <a:defRPr/>
              </a:pPr>
              <a:endParaRPr lang="zh-CN" altLang="en-US" sz="1500" b="1" kern="0" dirty="0">
                <a:solidFill>
                  <a:prstClr val="white"/>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4319588" y="2267868"/>
              <a:ext cx="431800" cy="1201737"/>
              <a:chOff x="4319588" y="2267868"/>
              <a:chExt cx="431800" cy="1201737"/>
            </a:xfrm>
          </p:grpSpPr>
          <p:sp>
            <p:nvSpPr>
              <p:cNvPr id="44" name="AutoShape 69"/>
              <p:cNvSpPr>
                <a:spLocks noChangeArrowheads="1"/>
              </p:cNvSpPr>
              <p:nvPr/>
            </p:nvSpPr>
            <p:spPr bwMode="gray">
              <a:xfrm rot="16200000" flipV="1">
                <a:off x="4391819" y="3110037"/>
                <a:ext cx="287337" cy="431800"/>
              </a:xfrm>
              <a:prstGeom prst="chevron">
                <a:avLst>
                  <a:gd name="adj" fmla="val 52514"/>
                </a:avLst>
              </a:prstGeom>
              <a:noFill/>
              <a:ln w="19050" cap="flat" cmpd="sng" algn="ctr">
                <a:solidFill>
                  <a:sysClr val="window" lastClr="FFFFFF">
                    <a:alpha val="55000"/>
                  </a:sysClr>
                </a:solidFill>
                <a:prstDash val="sysDash"/>
              </a:ln>
              <a:effectLst/>
            </p:spPr>
            <p:txBody>
              <a:bodyPr anchor="ctr"/>
              <a:lstStyle/>
              <a:p>
                <a:pPr marL="0" lvl="2" algn="ctr" eaLnBrk="0" fontAlgn="ctr" hangingPunct="0">
                  <a:buClr>
                    <a:srgbClr val="FF0000"/>
                  </a:buClr>
                  <a:buSzPct val="70000"/>
                  <a:tabLst>
                    <a:tab pos="136525" algn="l"/>
                  </a:tabLst>
                  <a:defRPr/>
                </a:pPr>
                <a:endParaRPr lang="zh-CN" altLang="en-US" sz="1600" b="1" kern="0" dirty="0">
                  <a:solidFill>
                    <a:prstClr val="white"/>
                  </a:solidFill>
                  <a:latin typeface="微软雅黑" panose="020B0503020204020204" pitchFamily="34" charset="-122"/>
                  <a:ea typeface="微软雅黑" panose="020B0503020204020204" pitchFamily="34" charset="-122"/>
                </a:endParaRPr>
              </a:p>
            </p:txBody>
          </p:sp>
          <p:sp>
            <p:nvSpPr>
              <p:cNvPr id="45" name="AutoShape 69"/>
              <p:cNvSpPr>
                <a:spLocks noChangeArrowheads="1"/>
              </p:cNvSpPr>
              <p:nvPr/>
            </p:nvSpPr>
            <p:spPr bwMode="gray">
              <a:xfrm rot="16200000" flipV="1">
                <a:off x="4391819" y="2805237"/>
                <a:ext cx="287337" cy="431800"/>
              </a:xfrm>
              <a:prstGeom prst="chevron">
                <a:avLst>
                  <a:gd name="adj" fmla="val 52514"/>
                </a:avLst>
              </a:prstGeom>
              <a:noFill/>
              <a:ln w="19050" cap="flat" cmpd="sng" algn="ctr">
                <a:solidFill>
                  <a:sysClr val="window" lastClr="FFFFFF">
                    <a:alpha val="40000"/>
                  </a:sysClr>
                </a:solidFill>
                <a:prstDash val="sysDash"/>
              </a:ln>
              <a:effectLst/>
            </p:spPr>
            <p:txBody>
              <a:bodyPr anchor="ctr"/>
              <a:lstStyle/>
              <a:p>
                <a:pPr marL="0" lvl="2" algn="ctr" eaLnBrk="0" fontAlgn="ctr" hangingPunct="0">
                  <a:buClr>
                    <a:srgbClr val="FF0000"/>
                  </a:buClr>
                  <a:buSzPct val="70000"/>
                  <a:tabLst>
                    <a:tab pos="136525" algn="l"/>
                  </a:tabLst>
                  <a:defRPr/>
                </a:pPr>
                <a:endParaRPr lang="zh-CN" altLang="en-US" sz="1600" b="1" kern="0" dirty="0">
                  <a:solidFill>
                    <a:prstClr val="white"/>
                  </a:solidFill>
                  <a:latin typeface="微软雅黑" panose="020B0503020204020204" pitchFamily="34" charset="-122"/>
                  <a:ea typeface="微软雅黑" panose="020B0503020204020204" pitchFamily="34" charset="-122"/>
                </a:endParaRPr>
              </a:p>
            </p:txBody>
          </p:sp>
          <p:sp>
            <p:nvSpPr>
              <p:cNvPr id="46" name="AutoShape 69"/>
              <p:cNvSpPr>
                <a:spLocks noChangeArrowheads="1"/>
              </p:cNvSpPr>
              <p:nvPr/>
            </p:nvSpPr>
            <p:spPr bwMode="gray">
              <a:xfrm rot="16200000" flipV="1">
                <a:off x="4391819" y="2500437"/>
                <a:ext cx="287337" cy="431800"/>
              </a:xfrm>
              <a:prstGeom prst="chevron">
                <a:avLst>
                  <a:gd name="adj" fmla="val 52514"/>
                </a:avLst>
              </a:prstGeom>
              <a:noFill/>
              <a:ln w="19050" cap="flat" cmpd="sng" algn="ctr">
                <a:solidFill>
                  <a:sysClr val="window" lastClr="FFFFFF">
                    <a:alpha val="25000"/>
                  </a:sysClr>
                </a:solidFill>
                <a:prstDash val="sysDash"/>
              </a:ln>
              <a:effectLst/>
            </p:spPr>
            <p:txBody>
              <a:bodyPr anchor="ctr"/>
              <a:lstStyle/>
              <a:p>
                <a:pPr marL="0" lvl="2" algn="ctr" eaLnBrk="0" fontAlgn="ctr" hangingPunct="0">
                  <a:buClr>
                    <a:srgbClr val="FF0000"/>
                  </a:buClr>
                  <a:buSzPct val="70000"/>
                  <a:tabLst>
                    <a:tab pos="136525" algn="l"/>
                  </a:tabLst>
                  <a:defRPr/>
                </a:pPr>
                <a:endParaRPr lang="zh-CN" altLang="en-US" sz="1600" b="1" kern="0" dirty="0">
                  <a:solidFill>
                    <a:prstClr val="white"/>
                  </a:solidFill>
                  <a:latin typeface="微软雅黑" panose="020B0503020204020204" pitchFamily="34" charset="-122"/>
                  <a:ea typeface="微软雅黑" panose="020B0503020204020204" pitchFamily="34" charset="-122"/>
                </a:endParaRPr>
              </a:p>
            </p:txBody>
          </p:sp>
          <p:sp>
            <p:nvSpPr>
              <p:cNvPr id="47" name="AutoShape 69"/>
              <p:cNvSpPr>
                <a:spLocks noChangeArrowheads="1"/>
              </p:cNvSpPr>
              <p:nvPr/>
            </p:nvSpPr>
            <p:spPr bwMode="gray">
              <a:xfrm rot="16200000" flipV="1">
                <a:off x="4391819" y="2195637"/>
                <a:ext cx="287337" cy="431800"/>
              </a:xfrm>
              <a:prstGeom prst="chevron">
                <a:avLst>
                  <a:gd name="adj" fmla="val 52514"/>
                </a:avLst>
              </a:prstGeom>
              <a:noFill/>
              <a:ln w="19050" cap="flat" cmpd="sng" algn="ctr">
                <a:solidFill>
                  <a:sysClr val="window" lastClr="FFFFFF">
                    <a:alpha val="10000"/>
                  </a:sysClr>
                </a:solidFill>
                <a:prstDash val="sysDash"/>
              </a:ln>
              <a:effectLst/>
            </p:spPr>
            <p:txBody>
              <a:bodyPr anchor="ctr"/>
              <a:lstStyle/>
              <a:p>
                <a:pPr marL="0" lvl="2" algn="ctr" eaLnBrk="0" fontAlgn="ctr" hangingPunct="0">
                  <a:buClr>
                    <a:srgbClr val="FF0000"/>
                  </a:buClr>
                  <a:buSzPct val="70000"/>
                  <a:tabLst>
                    <a:tab pos="136525" algn="l"/>
                  </a:tabLst>
                  <a:defRPr/>
                </a:pPr>
                <a:endParaRPr lang="zh-CN" altLang="en-US" sz="1600" b="1" kern="0" dirty="0">
                  <a:solidFill>
                    <a:prstClr val="white"/>
                  </a:solidFill>
                  <a:latin typeface="微软雅黑" panose="020B0503020204020204" pitchFamily="34" charset="-122"/>
                  <a:ea typeface="微软雅黑" panose="020B0503020204020204" pitchFamily="34" charset="-122"/>
                </a:endParaRPr>
              </a:p>
            </p:txBody>
          </p:sp>
        </p:grpSp>
      </p:grpSp>
      <p:sp>
        <p:nvSpPr>
          <p:cNvPr id="3" name="灯片编号占位符 2">
            <a:extLst>
              <a:ext uri="{FF2B5EF4-FFF2-40B4-BE49-F238E27FC236}">
                <a16:creationId xmlns:a16="http://schemas.microsoft.com/office/drawing/2014/main" id="{1E5D0D2B-A927-4392-9DBF-4FF954585505}"/>
              </a:ext>
            </a:extLst>
          </p:cNvPr>
          <p:cNvSpPr>
            <a:spLocks noGrp="1"/>
          </p:cNvSpPr>
          <p:nvPr>
            <p:ph type="sldNum" sz="quarter" idx="12"/>
          </p:nvPr>
        </p:nvSpPr>
        <p:spPr/>
        <p:txBody>
          <a:bodyPr/>
          <a:lstStyle/>
          <a:p>
            <a:fld id="{223A8195-6F73-485B-A378-071F10C6BA92}" type="slidenum">
              <a:rPr lang="zh-CN" altLang="en-US" smtClean="0"/>
              <a:pPr/>
              <a:t>13</a:t>
            </a:fld>
            <a:endParaRPr lang="zh-CN" altLang="en-US" dirty="0"/>
          </a:p>
        </p:txBody>
      </p:sp>
      <p:sp>
        <p:nvSpPr>
          <p:cNvPr id="52" name="矩形 2">
            <a:extLst>
              <a:ext uri="{FF2B5EF4-FFF2-40B4-BE49-F238E27FC236}">
                <a16:creationId xmlns:a16="http://schemas.microsoft.com/office/drawing/2014/main" id="{2277E84A-9BE3-408F-906A-BC176B938AF2}"/>
              </a:ext>
            </a:extLst>
          </p:cNvPr>
          <p:cNvSpPr>
            <a:spLocks noChangeArrowheads="1"/>
          </p:cNvSpPr>
          <p:nvPr/>
        </p:nvSpPr>
        <p:spPr bwMode="auto">
          <a:xfrm>
            <a:off x="0" y="961567"/>
            <a:ext cx="5319555" cy="461665"/>
          </a:xfrm>
          <a:prstGeom prst="rect">
            <a:avLst/>
          </a:prstGeom>
          <a:noFill/>
          <a:ln w="9525">
            <a:noFill/>
            <a:miter lim="800000"/>
          </a:ln>
        </p:spPr>
        <p:txBody>
          <a:bodyPr wrap="square">
            <a:spAutoFit/>
          </a:bodyPr>
          <a:lstStyle/>
          <a:p>
            <a:pPr indent="-342900">
              <a:buSzPct val="100000"/>
              <a:buBlip>
                <a:blip r:embed="rId10"/>
              </a:buBlip>
              <a:defRPr/>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对强度函数峰值位置的改进</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400" b="1" i="1" dirty="0">
                <a:latin typeface="Times New Roman" panose="02020603050405020304" pitchFamily="18" charset="0"/>
                <a:ea typeface="楷体" panose="02010609060101010101" pitchFamily="49" charset="-122"/>
                <a:cs typeface="Times New Roman" panose="02020603050405020304" pitchFamily="18" charset="0"/>
              </a:rPr>
              <a:t>β</a:t>
            </a:r>
            <a:r>
              <a:rPr lang="en-US" altLang="zh-CN" sz="2400" b="1" baseline="30000" dirty="0">
                <a:latin typeface="Symbol" panose="05050102010706020507" pitchFamily="18" charset="2"/>
                <a:ea typeface="楷体" panose="02010609060101010101" pitchFamily="49" charset="-122"/>
                <a:cs typeface="Times New Roman" panose="02020603050405020304" pitchFamily="18" charset="0"/>
              </a:rPr>
              <a:t>-</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衰变</a:t>
            </a: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a:t>
            </a:r>
          </a:p>
        </p:txBody>
      </p:sp>
      <p:sp>
        <p:nvSpPr>
          <p:cNvPr id="4" name="日期占位符 3">
            <a:extLst>
              <a:ext uri="{FF2B5EF4-FFF2-40B4-BE49-F238E27FC236}">
                <a16:creationId xmlns:a16="http://schemas.microsoft.com/office/drawing/2014/main" id="{CBE20A09-A4D5-4AEB-B969-A9850D94162C}"/>
              </a:ext>
            </a:extLst>
          </p:cNvPr>
          <p:cNvSpPr>
            <a:spLocks noGrp="1"/>
          </p:cNvSpPr>
          <p:nvPr>
            <p:ph type="dt" sz="half" idx="13"/>
          </p:nvPr>
        </p:nvSpPr>
        <p:spPr/>
        <p:txBody>
          <a:bodyPr/>
          <a:lstStyle/>
          <a:p>
            <a:fld id="{B014F93A-5AD3-45BE-A6F8-A6C605946D0A}" type="datetime1">
              <a:rPr lang="en-US" altLang="zh-CN" smtClean="0"/>
              <a:t>1/24/2024</a:t>
            </a:fld>
            <a:endParaRPr lang="zh-CN" altLang="en-US" dirty="0"/>
          </a:p>
        </p:txBody>
      </p:sp>
      <p:graphicFrame>
        <p:nvGraphicFramePr>
          <p:cNvPr id="2" name="对象 1">
            <a:extLst>
              <a:ext uri="{FF2B5EF4-FFF2-40B4-BE49-F238E27FC236}">
                <a16:creationId xmlns:a16="http://schemas.microsoft.com/office/drawing/2014/main" id="{DC7AA325-81CA-4B8D-8167-606E5C997B85}"/>
              </a:ext>
            </a:extLst>
          </p:cNvPr>
          <p:cNvGraphicFramePr>
            <a:graphicFrameLocks noChangeAspect="1"/>
          </p:cNvGraphicFramePr>
          <p:nvPr>
            <p:extLst>
              <p:ext uri="{D42A27DB-BD31-4B8C-83A1-F6EECF244321}">
                <p14:modId xmlns:p14="http://schemas.microsoft.com/office/powerpoint/2010/main" val="1997184402"/>
              </p:ext>
            </p:extLst>
          </p:nvPr>
        </p:nvGraphicFramePr>
        <p:xfrm>
          <a:off x="5840479" y="4022857"/>
          <a:ext cx="5784570" cy="1112915"/>
        </p:xfrm>
        <a:graphic>
          <a:graphicData uri="http://schemas.openxmlformats.org/presentationml/2006/ole">
            <mc:AlternateContent xmlns:mc="http://schemas.openxmlformats.org/markup-compatibility/2006">
              <mc:Choice xmlns:v="urn:schemas-microsoft-com:vml" Requires="v">
                <p:oleObj spid="_x0000_s15030" name="Equation" r:id="rId11" imgW="2971800" imgH="571320" progId="Equation.DSMT4">
                  <p:embed/>
                </p:oleObj>
              </mc:Choice>
              <mc:Fallback>
                <p:oleObj name="Equation" r:id="rId11" imgW="2971800" imgH="571320" progId="Equation.DSMT4">
                  <p:embed/>
                  <p:pic>
                    <p:nvPicPr>
                      <p:cNvPr id="0" name=""/>
                      <p:cNvPicPr/>
                      <p:nvPr/>
                    </p:nvPicPr>
                    <p:blipFill>
                      <a:blip r:embed="rId12"/>
                      <a:stretch>
                        <a:fillRect/>
                      </a:stretch>
                    </p:blipFill>
                    <p:spPr>
                      <a:xfrm>
                        <a:off x="5840479" y="4022857"/>
                        <a:ext cx="5784570" cy="1112915"/>
                      </a:xfrm>
                      <a:prstGeom prst="rect">
                        <a:avLst/>
                      </a:prstGeom>
                      <a:ln w="19050">
                        <a:solidFill>
                          <a:srgbClr val="FF0000"/>
                        </a:solidFill>
                      </a:ln>
                    </p:spPr>
                  </p:pic>
                </p:oleObj>
              </mc:Fallback>
            </mc:AlternateContent>
          </a:graphicData>
        </a:graphic>
      </p:graphicFrame>
      <p:sp>
        <p:nvSpPr>
          <p:cNvPr id="28" name="文本框 27">
            <a:extLst>
              <a:ext uri="{FF2B5EF4-FFF2-40B4-BE49-F238E27FC236}">
                <a16:creationId xmlns:a16="http://schemas.microsoft.com/office/drawing/2014/main" id="{CD727086-5E01-4266-AB58-B5B671876569}"/>
              </a:ext>
            </a:extLst>
          </p:cNvPr>
          <p:cNvSpPr txBox="1"/>
          <p:nvPr/>
        </p:nvSpPr>
        <p:spPr>
          <a:xfrm>
            <a:off x="8125811" y="42514"/>
            <a:ext cx="4066189" cy="584775"/>
          </a:xfrm>
          <a:prstGeom prst="rect">
            <a:avLst/>
          </a:prstGeom>
          <a:noFill/>
        </p:spPr>
        <p:txBody>
          <a:bodyPr wrap="square" rtlCol="0">
            <a:spAutoFit/>
          </a:bodyPr>
          <a:lstStyle/>
          <a:p>
            <a:r>
              <a:rPr lang="en-US" altLang="zh-CN" sz="3200" b="1" i="1" dirty="0">
                <a:latin typeface="Times New Roman" panose="02020603050405020304" pitchFamily="18" charset="0"/>
                <a:ea typeface="楷体" panose="02010609060101010101" pitchFamily="49" charset="-122"/>
                <a:cs typeface="Times New Roman" panose="02020603050405020304" pitchFamily="18" charset="0"/>
              </a:rPr>
              <a:t>β</a:t>
            </a:r>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衰变跃迁能量的改进</a:t>
            </a:r>
            <a:endParaRPr lang="zh-CN" altLang="en-US" sz="3200" dirty="0">
              <a:latin typeface="楷体" panose="02010609060101010101" pitchFamily="49" charset="-122"/>
              <a:ea typeface="楷体" panose="02010609060101010101" pitchFamily="49"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42A483C6-E928-408C-97B3-63F605CF653B}"/>
              </a:ext>
            </a:extLst>
          </p:cNvPr>
          <p:cNvPicPr/>
          <p:nvPr/>
        </p:nvPicPr>
        <p:blipFill>
          <a:blip r:embed="rId3"/>
          <a:stretch>
            <a:fillRect/>
          </a:stretch>
        </p:blipFill>
        <p:spPr>
          <a:xfrm>
            <a:off x="7620000" y="926257"/>
            <a:ext cx="3410271" cy="3036144"/>
          </a:xfrm>
          <a:prstGeom prst="rect">
            <a:avLst/>
          </a:prstGeom>
          <a:ln>
            <a:noFill/>
          </a:ln>
          <a:effectLst>
            <a:outerShdw blurRad="292100" dist="139700" dir="2700000" algn="tl" rotWithShape="0">
              <a:srgbClr val="333333">
                <a:alpha val="65000"/>
              </a:srgbClr>
            </a:outerShdw>
          </a:effectLst>
        </p:spPr>
      </p:pic>
      <p:grpSp>
        <p:nvGrpSpPr>
          <p:cNvPr id="9" name="组合 8">
            <a:extLst>
              <a:ext uri="{FF2B5EF4-FFF2-40B4-BE49-F238E27FC236}">
                <a16:creationId xmlns:a16="http://schemas.microsoft.com/office/drawing/2014/main" id="{5D556246-3591-4970-B0EA-4C55799381D1}"/>
              </a:ext>
            </a:extLst>
          </p:cNvPr>
          <p:cNvGrpSpPr/>
          <p:nvPr/>
        </p:nvGrpSpPr>
        <p:grpSpPr>
          <a:xfrm>
            <a:off x="6970536" y="4129661"/>
            <a:ext cx="5150344" cy="2438754"/>
            <a:chOff x="4304043" y="1286668"/>
            <a:chExt cx="3837944" cy="2757793"/>
          </a:xfrm>
          <a:effectLst>
            <a:outerShdw blurRad="381000" dist="254000" dir="8100000" algn="tr" rotWithShape="0">
              <a:prstClr val="black">
                <a:alpha val="40000"/>
              </a:prstClr>
            </a:outerShdw>
          </a:effectLst>
        </p:grpSpPr>
        <p:sp>
          <p:nvSpPr>
            <p:cNvPr id="10" name="圆角矩形 22">
              <a:extLst>
                <a:ext uri="{FF2B5EF4-FFF2-40B4-BE49-F238E27FC236}">
                  <a16:creationId xmlns:a16="http://schemas.microsoft.com/office/drawing/2014/main" id="{639C39D2-9891-4AFF-B6CA-D68D177BD6C2}"/>
                </a:ext>
              </a:extLst>
            </p:cNvPr>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28">
              <a:extLst>
                <a:ext uri="{FF2B5EF4-FFF2-40B4-BE49-F238E27FC236}">
                  <a16:creationId xmlns:a16="http://schemas.microsoft.com/office/drawing/2014/main" id="{A1B370C0-1C04-4ECC-A0BE-BC695805F10D}"/>
                </a:ext>
              </a:extLst>
            </p:cNvPr>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灯片编号占位符 1">
            <a:extLst>
              <a:ext uri="{FF2B5EF4-FFF2-40B4-BE49-F238E27FC236}">
                <a16:creationId xmlns:a16="http://schemas.microsoft.com/office/drawing/2014/main" id="{92DB74A6-7D86-4D6D-AB50-32A6BE00A918}"/>
              </a:ext>
            </a:extLst>
          </p:cNvPr>
          <p:cNvSpPr>
            <a:spLocks noGrp="1"/>
          </p:cNvSpPr>
          <p:nvPr>
            <p:ph type="sldNum" sz="quarter" idx="12"/>
          </p:nvPr>
        </p:nvSpPr>
        <p:spPr/>
        <p:txBody>
          <a:bodyPr/>
          <a:lstStyle/>
          <a:p>
            <a:fld id="{223A8195-6F73-485B-A378-071F10C6BA92}" type="slidenum">
              <a:rPr lang="zh-CN" altLang="en-US" smtClean="0"/>
              <a:pPr/>
              <a:t>14</a:t>
            </a:fld>
            <a:endParaRPr lang="zh-CN" altLang="en-US" dirty="0"/>
          </a:p>
        </p:txBody>
      </p:sp>
      <p:sp>
        <p:nvSpPr>
          <p:cNvPr id="3" name="日期占位符 2">
            <a:extLst>
              <a:ext uri="{FF2B5EF4-FFF2-40B4-BE49-F238E27FC236}">
                <a16:creationId xmlns:a16="http://schemas.microsoft.com/office/drawing/2014/main" id="{1F303EE1-20A3-474E-9330-C72E4D1D2F33}"/>
              </a:ext>
            </a:extLst>
          </p:cNvPr>
          <p:cNvSpPr>
            <a:spLocks noGrp="1"/>
          </p:cNvSpPr>
          <p:nvPr>
            <p:ph type="dt" sz="half" idx="13"/>
          </p:nvPr>
        </p:nvSpPr>
        <p:spPr/>
        <p:txBody>
          <a:bodyPr/>
          <a:lstStyle/>
          <a:p>
            <a:fld id="{9B2B59E0-5AE8-4DE7-A607-E8765D365DBD}" type="datetime1">
              <a:rPr lang="en-US" altLang="zh-CN" smtClean="0"/>
              <a:t>1/24/2024</a:t>
            </a:fld>
            <a:endParaRPr lang="zh-CN" altLang="en-US" dirty="0"/>
          </a:p>
        </p:txBody>
      </p:sp>
      <p:pic>
        <p:nvPicPr>
          <p:cNvPr id="4" name="图片 3">
            <a:extLst>
              <a:ext uri="{FF2B5EF4-FFF2-40B4-BE49-F238E27FC236}">
                <a16:creationId xmlns:a16="http://schemas.microsoft.com/office/drawing/2014/main" id="{7836314F-7A6F-442D-9318-D5E1452A5277}"/>
              </a:ext>
            </a:extLst>
          </p:cNvPr>
          <p:cNvPicPr>
            <a:picLocks noChangeAspect="1"/>
          </p:cNvPicPr>
          <p:nvPr/>
        </p:nvPicPr>
        <p:blipFill>
          <a:blip r:embed="rId4"/>
          <a:stretch>
            <a:fillRect/>
          </a:stretch>
        </p:blipFill>
        <p:spPr>
          <a:xfrm>
            <a:off x="128286" y="926256"/>
            <a:ext cx="6577232" cy="3036143"/>
          </a:xfrm>
          <a:prstGeom prst="rect">
            <a:avLst/>
          </a:prstGeom>
          <a:ln>
            <a:noFill/>
          </a:ln>
          <a:effectLst>
            <a:outerShdw blurRad="292100" dist="139700" dir="2700000" algn="tl" rotWithShape="0">
              <a:srgbClr val="333333">
                <a:alpha val="65000"/>
              </a:srgbClr>
            </a:outerShdw>
          </a:effectLst>
        </p:spPr>
      </p:pic>
      <p:graphicFrame>
        <p:nvGraphicFramePr>
          <p:cNvPr id="5" name="对象 4">
            <a:extLst>
              <a:ext uri="{FF2B5EF4-FFF2-40B4-BE49-F238E27FC236}">
                <a16:creationId xmlns:a16="http://schemas.microsoft.com/office/drawing/2014/main" id="{72C514DE-8886-420E-8C8A-21FE228EA7D7}"/>
              </a:ext>
            </a:extLst>
          </p:cNvPr>
          <p:cNvGraphicFramePr>
            <a:graphicFrameLocks noChangeAspect="1"/>
          </p:cNvGraphicFramePr>
          <p:nvPr>
            <p:extLst>
              <p:ext uri="{D42A27DB-BD31-4B8C-83A1-F6EECF244321}">
                <p14:modId xmlns:p14="http://schemas.microsoft.com/office/powerpoint/2010/main" val="3080606945"/>
              </p:ext>
            </p:extLst>
          </p:nvPr>
        </p:nvGraphicFramePr>
        <p:xfrm>
          <a:off x="975321" y="4291762"/>
          <a:ext cx="4872147" cy="797877"/>
        </p:xfrm>
        <a:graphic>
          <a:graphicData uri="http://schemas.openxmlformats.org/presentationml/2006/ole">
            <mc:AlternateContent xmlns:mc="http://schemas.openxmlformats.org/markup-compatibility/2006">
              <mc:Choice xmlns:v="urn:schemas-microsoft-com:vml" Requires="v">
                <p:oleObj spid="_x0000_s15736" name="Equation" r:id="rId5" imgW="2590560" imgH="419040" progId="Equation.DSMT4">
                  <p:embed/>
                </p:oleObj>
              </mc:Choice>
              <mc:Fallback>
                <p:oleObj name="Equation" r:id="rId5" imgW="2590560" imgH="419040" progId="Equation.DSMT4">
                  <p:embed/>
                  <p:pic>
                    <p:nvPicPr>
                      <p:cNvPr id="3" name="对象 2">
                        <a:extLst>
                          <a:ext uri="{FF2B5EF4-FFF2-40B4-BE49-F238E27FC236}">
                            <a16:creationId xmlns:a16="http://schemas.microsoft.com/office/drawing/2014/main" id="{52ECA92F-ADC8-439A-B1DE-C35E14F8B17B}"/>
                          </a:ext>
                        </a:extLst>
                      </p:cNvPr>
                      <p:cNvPicPr>
                        <a:picLocks noChangeAspect="1" noChangeArrowheads="1"/>
                      </p:cNvPicPr>
                      <p:nvPr/>
                    </p:nvPicPr>
                    <p:blipFill>
                      <a:blip r:embed="rId6"/>
                      <a:srcRect/>
                      <a:stretch>
                        <a:fillRect/>
                      </a:stretch>
                    </p:blipFill>
                    <p:spPr bwMode="auto">
                      <a:xfrm>
                        <a:off x="975321" y="4291762"/>
                        <a:ext cx="4872147" cy="797877"/>
                      </a:xfrm>
                      <a:prstGeom prst="rect">
                        <a:avLst/>
                      </a:prstGeom>
                      <a:noFill/>
                    </p:spPr>
                  </p:pic>
                </p:oleObj>
              </mc:Fallback>
            </mc:AlternateContent>
          </a:graphicData>
        </a:graphic>
      </p:graphicFrame>
      <p:graphicFrame>
        <p:nvGraphicFramePr>
          <p:cNvPr id="6" name="对象 5">
            <a:extLst>
              <a:ext uri="{FF2B5EF4-FFF2-40B4-BE49-F238E27FC236}">
                <a16:creationId xmlns:a16="http://schemas.microsoft.com/office/drawing/2014/main" id="{0ADC7787-BF31-43A1-B8CC-3091BABB5035}"/>
              </a:ext>
            </a:extLst>
          </p:cNvPr>
          <p:cNvGraphicFramePr>
            <a:graphicFrameLocks noChangeAspect="1"/>
          </p:cNvGraphicFramePr>
          <p:nvPr>
            <p:extLst>
              <p:ext uri="{D42A27DB-BD31-4B8C-83A1-F6EECF244321}">
                <p14:modId xmlns:p14="http://schemas.microsoft.com/office/powerpoint/2010/main" val="2793513706"/>
              </p:ext>
            </p:extLst>
          </p:nvPr>
        </p:nvGraphicFramePr>
        <p:xfrm>
          <a:off x="71120" y="5213418"/>
          <a:ext cx="6795575" cy="1107441"/>
        </p:xfrm>
        <a:graphic>
          <a:graphicData uri="http://schemas.openxmlformats.org/presentationml/2006/ole">
            <mc:AlternateContent xmlns:mc="http://schemas.openxmlformats.org/markup-compatibility/2006">
              <mc:Choice xmlns:v="urn:schemas-microsoft-com:vml" Requires="v">
                <p:oleObj spid="_x0000_s15737" name="Equation" r:id="rId7" imgW="2971800" imgH="571320" progId="Equation.DSMT4">
                  <p:embed/>
                </p:oleObj>
              </mc:Choice>
              <mc:Fallback>
                <p:oleObj name="Equation" r:id="rId7" imgW="2971800" imgH="571320" progId="Equation.DSMT4">
                  <p:embed/>
                  <p:pic>
                    <p:nvPicPr>
                      <p:cNvPr id="4" name="对象 3">
                        <a:extLst>
                          <a:ext uri="{FF2B5EF4-FFF2-40B4-BE49-F238E27FC236}">
                            <a16:creationId xmlns:a16="http://schemas.microsoft.com/office/drawing/2014/main" id="{F3CF9971-2D0B-4BFA-8CD6-DDA56623323A}"/>
                          </a:ext>
                        </a:extLst>
                      </p:cNvPr>
                      <p:cNvPicPr>
                        <a:picLocks noChangeAspect="1" noChangeArrowheads="1"/>
                      </p:cNvPicPr>
                      <p:nvPr/>
                    </p:nvPicPr>
                    <p:blipFill>
                      <a:blip r:embed="rId8"/>
                      <a:srcRect/>
                      <a:stretch>
                        <a:fillRect/>
                      </a:stretch>
                    </p:blipFill>
                    <p:spPr bwMode="auto">
                      <a:xfrm>
                        <a:off x="71120" y="5213418"/>
                        <a:ext cx="6795575" cy="1107441"/>
                      </a:xfrm>
                      <a:prstGeom prst="rect">
                        <a:avLst/>
                      </a:prstGeom>
                      <a:noFill/>
                    </p:spPr>
                  </p:pic>
                </p:oleObj>
              </mc:Fallback>
            </mc:AlternateContent>
          </a:graphicData>
        </a:graphic>
      </p:graphicFrame>
      <p:sp>
        <p:nvSpPr>
          <p:cNvPr id="8" name="文本框 7">
            <a:extLst>
              <a:ext uri="{FF2B5EF4-FFF2-40B4-BE49-F238E27FC236}">
                <a16:creationId xmlns:a16="http://schemas.microsoft.com/office/drawing/2014/main" id="{6E7598DD-B3F8-4C3A-98B5-4B1B7AC7ED54}"/>
              </a:ext>
            </a:extLst>
          </p:cNvPr>
          <p:cNvSpPr txBox="1"/>
          <p:nvPr/>
        </p:nvSpPr>
        <p:spPr>
          <a:xfrm>
            <a:off x="7078581" y="4160141"/>
            <a:ext cx="4934254" cy="2347950"/>
          </a:xfrm>
          <a:prstGeom prst="rect">
            <a:avLst/>
          </a:prstGeom>
          <a:noFill/>
        </p:spPr>
        <p:txBody>
          <a:bodyPr wrap="square">
            <a:spAutoFit/>
          </a:bodyPr>
          <a:lstStyle/>
          <a:p>
            <a:pPr marL="342900" indent="-342900">
              <a:lnSpc>
                <a:spcPct val="150000"/>
              </a:lnSpc>
              <a:buFont typeface="Wingdings" panose="05000000000000000000" pitchFamily="2" charset="2"/>
              <a:buChar char="Ø"/>
            </a:pPr>
            <a:r>
              <a:rPr lang="en-US" altLang="zh-CN" sz="2000" b="0" i="1"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μ </a:t>
            </a:r>
            <a:r>
              <a:rPr lang="en-US" altLang="zh-CN"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2</a:t>
            </a:r>
            <a:r>
              <a:rPr lang="en-US" altLang="zh-CN" sz="2000" b="0" i="1"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j </a:t>
            </a:r>
            <a:r>
              <a:rPr lang="en-US" altLang="zh-CN"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+ 1</a:t>
            </a:r>
            <a:r>
              <a:rPr lang="zh-CN" alt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：单粒子能级简并度</a:t>
            </a:r>
            <a:endParaRPr lang="en-US" altLang="zh-CN"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ct val="150000"/>
              </a:lnSpc>
              <a:buFont typeface="Wingdings" panose="05000000000000000000" pitchFamily="2" charset="2"/>
              <a:buChar char="Ø"/>
            </a:pPr>
            <a:r>
              <a:rPr lang="en-US" altLang="zh-CN" sz="2000" b="0" i="1"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p</a:t>
            </a:r>
            <a:r>
              <a:rPr lang="en-US" altLang="zh-CN" sz="2000" b="0" i="0" u="none" strike="noStrike" baseline="30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b="0" i="1"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n</a:t>
            </a:r>
            <a:r>
              <a:rPr lang="en-US" altLang="zh-CN" sz="2000" b="0" i="0" u="none" strike="noStrike" baseline="30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：自旋相反</a:t>
            </a:r>
            <a:r>
              <a:rPr lang="en-US" altLang="zh-CN" sz="2000" b="0" i="1"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j </a:t>
            </a:r>
            <a:r>
              <a:rPr lang="en-US" altLang="zh-CN"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b="0" i="1"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l </a:t>
            </a:r>
            <a:r>
              <a:rPr lang="en-US" altLang="zh-CN"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1/2</a:t>
            </a:r>
            <a:r>
              <a:rPr lang="zh-CN" alt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的单质子</a:t>
            </a:r>
            <a:r>
              <a:rPr lang="en-US" altLang="zh-CN"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中子</a:t>
            </a:r>
            <a:r>
              <a:rPr lang="en-US" altLang="zh-CN"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态</a:t>
            </a:r>
            <a:endParaRPr lang="en-US" altLang="zh-CN"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ct val="150000"/>
              </a:lnSpc>
              <a:buFont typeface="Wingdings" panose="05000000000000000000" pitchFamily="2" charset="2"/>
              <a:buChar char="Ø"/>
            </a:pPr>
            <a:r>
              <a:rPr lang="en-US" altLang="zh-CN" sz="2000" b="0" i="1" u="none" strike="noStrike" baseline="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i</a:t>
            </a:r>
            <a:r>
              <a:rPr lang="zh-CN" alt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：对所有的自旋</a:t>
            </a:r>
            <a:r>
              <a:rPr lang="en-US" altLang="zh-CN"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轨道伙伴态的求和</a:t>
            </a:r>
            <a:endParaRPr lang="en-US" altLang="zh-CN"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ct val="150000"/>
              </a:lnSpc>
              <a:buFont typeface="Wingdings" panose="05000000000000000000" pitchFamily="2" charset="2"/>
              <a:buChar char="Ø"/>
            </a:pPr>
            <a:r>
              <a:rPr lang="en-US" altLang="zh-CN" sz="2000" b="0" i="1" u="none" strike="noStrike" baseline="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ΔE</a:t>
            </a:r>
            <a:r>
              <a:rPr lang="en-US" altLang="zh-CN" sz="2000" b="0" i="1" u="none" strike="noStrike" baseline="-25000" dirty="0" err="1">
                <a:solidFill>
                  <a:srgbClr val="000000"/>
                </a:solidFill>
                <a:latin typeface="Times New Roman" panose="02020603050405020304" pitchFamily="18" charset="0"/>
                <a:ea typeface="楷体" panose="02010609060101010101" pitchFamily="49" charset="-122"/>
                <a:cs typeface="Times New Roman" panose="02020603050405020304" pitchFamily="18" charset="0"/>
              </a:rPr>
              <a:t>i</a:t>
            </a:r>
            <a:r>
              <a:rPr lang="zh-CN" alt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：质子能级的自旋</a:t>
            </a:r>
            <a:r>
              <a:rPr lang="en-US" altLang="zh-CN"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轨道劈裂</a:t>
            </a:r>
            <a:endParaRPr lang="en-US" sz="2000" dirty="0"/>
          </a:p>
        </p:txBody>
      </p:sp>
      <p:sp>
        <p:nvSpPr>
          <p:cNvPr id="14" name="文本框 13">
            <a:extLst>
              <a:ext uri="{FF2B5EF4-FFF2-40B4-BE49-F238E27FC236}">
                <a16:creationId xmlns:a16="http://schemas.microsoft.com/office/drawing/2014/main" id="{970F96E7-0D78-4903-BCD0-834DDC7B7791}"/>
              </a:ext>
            </a:extLst>
          </p:cNvPr>
          <p:cNvSpPr txBox="1"/>
          <p:nvPr/>
        </p:nvSpPr>
        <p:spPr>
          <a:xfrm>
            <a:off x="8125811" y="42514"/>
            <a:ext cx="4066189" cy="584775"/>
          </a:xfrm>
          <a:prstGeom prst="rect">
            <a:avLst/>
          </a:prstGeom>
          <a:noFill/>
        </p:spPr>
        <p:txBody>
          <a:bodyPr wrap="square" rtlCol="0">
            <a:spAutoFit/>
          </a:bodyPr>
          <a:lstStyle/>
          <a:p>
            <a:r>
              <a:rPr lang="en-US" altLang="zh-CN" sz="3200" b="1" i="1" dirty="0">
                <a:latin typeface="Times New Roman" panose="02020603050405020304" pitchFamily="18" charset="0"/>
                <a:ea typeface="楷体" panose="02010609060101010101" pitchFamily="49" charset="-122"/>
                <a:cs typeface="Times New Roman" panose="02020603050405020304" pitchFamily="18" charset="0"/>
              </a:rPr>
              <a:t>β</a:t>
            </a:r>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衰变跃迁能量的改进</a:t>
            </a:r>
            <a:endParaRPr lang="zh-CN" altLang="en-US" sz="32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884003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6AAB7BFA-3AE5-42C0-9047-D7F26A8CCB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9272" y="1823119"/>
            <a:ext cx="4542617" cy="3545940"/>
          </a:xfrm>
          <a:prstGeom prst="rect">
            <a:avLst/>
          </a:prstGeom>
          <a:ln>
            <a:noFill/>
          </a:ln>
          <a:effectLst>
            <a:outerShdw blurRad="292100" dist="139700" dir="2700000" algn="tl" rotWithShape="0">
              <a:srgbClr val="333333">
                <a:alpha val="65000"/>
              </a:srgbClr>
            </a:outerShdw>
          </a:effectLst>
        </p:spPr>
      </p:pic>
      <p:grpSp>
        <p:nvGrpSpPr>
          <p:cNvPr id="62" name="组合 61">
            <a:extLst>
              <a:ext uri="{FF2B5EF4-FFF2-40B4-BE49-F238E27FC236}">
                <a16:creationId xmlns:a16="http://schemas.microsoft.com/office/drawing/2014/main" id="{8638C08F-AF1E-430A-BE84-C9DD9AB39A73}"/>
              </a:ext>
            </a:extLst>
          </p:cNvPr>
          <p:cNvGrpSpPr/>
          <p:nvPr/>
        </p:nvGrpSpPr>
        <p:grpSpPr>
          <a:xfrm>
            <a:off x="2071687" y="5437864"/>
            <a:ext cx="8048625" cy="1145816"/>
            <a:chOff x="4304043" y="1286668"/>
            <a:chExt cx="3837944" cy="2757793"/>
          </a:xfrm>
          <a:effectLst>
            <a:outerShdw blurRad="381000" dist="254000" dir="8100000" algn="tr" rotWithShape="0">
              <a:prstClr val="black">
                <a:alpha val="40000"/>
              </a:prstClr>
            </a:outerShdw>
          </a:effectLst>
        </p:grpSpPr>
        <p:sp>
          <p:nvSpPr>
            <p:cNvPr id="63" name="圆角矩形 22">
              <a:extLst>
                <a:ext uri="{FF2B5EF4-FFF2-40B4-BE49-F238E27FC236}">
                  <a16:creationId xmlns:a16="http://schemas.microsoft.com/office/drawing/2014/main" id="{0E98ABA3-7720-40FA-B6C1-054377C785A3}"/>
                </a:ext>
              </a:extLst>
            </p:cNvPr>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圆角矩形 28">
              <a:extLst>
                <a:ext uri="{FF2B5EF4-FFF2-40B4-BE49-F238E27FC236}">
                  <a16:creationId xmlns:a16="http://schemas.microsoft.com/office/drawing/2014/main" id="{A47B3766-0601-42DF-805F-26681EE94CF1}"/>
                </a:ext>
              </a:extLst>
            </p:cNvPr>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灯片编号占位符 1">
            <a:extLst>
              <a:ext uri="{FF2B5EF4-FFF2-40B4-BE49-F238E27FC236}">
                <a16:creationId xmlns:a16="http://schemas.microsoft.com/office/drawing/2014/main" id="{26429F24-45EB-4DFD-9FCE-241B3408D77D}"/>
              </a:ext>
            </a:extLst>
          </p:cNvPr>
          <p:cNvSpPr>
            <a:spLocks noGrp="1"/>
          </p:cNvSpPr>
          <p:nvPr>
            <p:ph type="sldNum" sz="quarter" idx="12"/>
          </p:nvPr>
        </p:nvSpPr>
        <p:spPr/>
        <p:txBody>
          <a:bodyPr/>
          <a:lstStyle/>
          <a:p>
            <a:fld id="{223A8195-6F73-485B-A378-071F10C6BA92}" type="slidenum">
              <a:rPr lang="zh-CN" altLang="en-US" smtClean="0"/>
              <a:pPr/>
              <a:t>15</a:t>
            </a:fld>
            <a:endParaRPr lang="zh-CN" altLang="en-US" dirty="0"/>
          </a:p>
        </p:txBody>
      </p:sp>
      <p:sp>
        <p:nvSpPr>
          <p:cNvPr id="3" name="日期占位符 2">
            <a:extLst>
              <a:ext uri="{FF2B5EF4-FFF2-40B4-BE49-F238E27FC236}">
                <a16:creationId xmlns:a16="http://schemas.microsoft.com/office/drawing/2014/main" id="{9548C576-BA8A-48ED-AB5D-6F1211B4452A}"/>
              </a:ext>
            </a:extLst>
          </p:cNvPr>
          <p:cNvSpPr>
            <a:spLocks noGrp="1"/>
          </p:cNvSpPr>
          <p:nvPr>
            <p:ph type="dt" sz="half" idx="13"/>
          </p:nvPr>
        </p:nvSpPr>
        <p:spPr/>
        <p:txBody>
          <a:bodyPr/>
          <a:lstStyle/>
          <a:p>
            <a:fld id="{88D2BD4A-E464-4250-BDF0-BD13A8164F64}" type="datetime1">
              <a:rPr lang="en-US" altLang="zh-CN" smtClean="0"/>
              <a:t>1/24/2024</a:t>
            </a:fld>
            <a:endParaRPr lang="zh-CN" altLang="en-US" dirty="0"/>
          </a:p>
        </p:txBody>
      </p:sp>
      <p:sp>
        <p:nvSpPr>
          <p:cNvPr id="5" name="文本框 4">
            <a:extLst>
              <a:ext uri="{FF2B5EF4-FFF2-40B4-BE49-F238E27FC236}">
                <a16:creationId xmlns:a16="http://schemas.microsoft.com/office/drawing/2014/main" id="{97C62931-4416-42E6-858C-91662E7B940C}"/>
              </a:ext>
            </a:extLst>
          </p:cNvPr>
          <p:cNvSpPr txBox="1"/>
          <p:nvPr/>
        </p:nvSpPr>
        <p:spPr>
          <a:xfrm>
            <a:off x="761919" y="779203"/>
            <a:ext cx="10292161" cy="957250"/>
          </a:xfrm>
          <a:prstGeom prst="rect">
            <a:avLst/>
          </a:prstGeom>
          <a:noFill/>
        </p:spPr>
        <p:txBody>
          <a:bodyPr wrap="square">
            <a:spAutoFit/>
          </a:bodyPr>
          <a:lstStyle/>
          <a:p>
            <a:pPr>
              <a:lnSpc>
                <a:spcPct val="150000"/>
              </a:lnSpc>
            </a:pPr>
            <a:r>
              <a:rPr lang="zh-CN" alt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假设中子和质子的自旋</a:t>
            </a:r>
            <a:r>
              <a:rPr lang="en-US" altLang="zh-CN"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轨道伙伴态的能量差是一样的。当对关联被关闭时，公式显然变成了（中子）粒子</a:t>
            </a:r>
            <a:r>
              <a:rPr lang="en-US" altLang="zh-CN"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（质子）空穴对的自旋</a:t>
            </a:r>
            <a:r>
              <a:rPr lang="en-US" altLang="zh-CN"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轨道伙伴态之间的平均自旋</a:t>
            </a:r>
            <a:r>
              <a:rPr lang="en-US" altLang="zh-CN"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轨道劈裂。</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7" name="对象 6">
            <a:extLst>
              <a:ext uri="{FF2B5EF4-FFF2-40B4-BE49-F238E27FC236}">
                <a16:creationId xmlns:a16="http://schemas.microsoft.com/office/drawing/2014/main" id="{BBDA57F4-969E-424D-A87A-75AB18C3F389}"/>
              </a:ext>
            </a:extLst>
          </p:cNvPr>
          <p:cNvGraphicFramePr>
            <a:graphicFrameLocks noChangeAspect="1"/>
          </p:cNvGraphicFramePr>
          <p:nvPr>
            <p:extLst>
              <p:ext uri="{D42A27DB-BD31-4B8C-83A1-F6EECF244321}">
                <p14:modId xmlns:p14="http://schemas.microsoft.com/office/powerpoint/2010/main" val="2948126828"/>
              </p:ext>
            </p:extLst>
          </p:nvPr>
        </p:nvGraphicFramePr>
        <p:xfrm>
          <a:off x="2704510" y="6064966"/>
          <a:ext cx="6091389" cy="440824"/>
        </p:xfrm>
        <a:graphic>
          <a:graphicData uri="http://schemas.openxmlformats.org/presentationml/2006/ole">
            <mc:AlternateContent xmlns:mc="http://schemas.openxmlformats.org/markup-compatibility/2006">
              <mc:Choice xmlns:v="urn:schemas-microsoft-com:vml" Requires="v">
                <p:oleObj spid="_x0000_s16573" name="Equation" r:id="rId4" imgW="3860640" imgH="279360" progId="Equation.DSMT4">
                  <p:embed/>
                </p:oleObj>
              </mc:Choice>
              <mc:Fallback>
                <p:oleObj name="Equation" r:id="rId4" imgW="3860640" imgH="279360" progId="Equation.DSMT4">
                  <p:embed/>
                  <p:pic>
                    <p:nvPicPr>
                      <p:cNvPr id="0" name=""/>
                      <p:cNvPicPr/>
                      <p:nvPr/>
                    </p:nvPicPr>
                    <p:blipFill>
                      <a:blip r:embed="rId5"/>
                      <a:stretch>
                        <a:fillRect/>
                      </a:stretch>
                    </p:blipFill>
                    <p:spPr>
                      <a:xfrm>
                        <a:off x="2704510" y="6064966"/>
                        <a:ext cx="6091389" cy="440824"/>
                      </a:xfrm>
                      <a:prstGeom prst="rect">
                        <a:avLst/>
                      </a:prstGeom>
                      <a:ln>
                        <a:noFill/>
                      </a:ln>
                    </p:spPr>
                  </p:pic>
                </p:oleObj>
              </mc:Fallback>
            </mc:AlternateContent>
          </a:graphicData>
        </a:graphic>
      </p:graphicFrame>
      <p:sp>
        <p:nvSpPr>
          <p:cNvPr id="10" name="文本框 9">
            <a:extLst>
              <a:ext uri="{FF2B5EF4-FFF2-40B4-BE49-F238E27FC236}">
                <a16:creationId xmlns:a16="http://schemas.microsoft.com/office/drawing/2014/main" id="{475F8A37-9698-4664-B0E0-2291C22D9D72}"/>
              </a:ext>
            </a:extLst>
          </p:cNvPr>
          <p:cNvSpPr txBox="1"/>
          <p:nvPr/>
        </p:nvSpPr>
        <p:spPr>
          <a:xfrm>
            <a:off x="1248565" y="2017862"/>
            <a:ext cx="1677515" cy="967957"/>
          </a:xfrm>
          <a:prstGeom prst="rect">
            <a:avLst/>
          </a:prstGeom>
          <a:noFill/>
          <a:ln w="19050">
            <a:solidFill>
              <a:srgbClr val="FF0000"/>
            </a:solidFill>
          </a:ln>
        </p:spPr>
        <p:txBody>
          <a:bodyPr wrap="square">
            <a:spAutoFit/>
          </a:bodyPr>
          <a:lstStyle/>
          <a:p>
            <a:pPr>
              <a:lnSpc>
                <a:spcPct val="150000"/>
              </a:lnSpc>
            </a:pPr>
            <a:r>
              <a:rPr lang="zh-CN" alt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闭壳核</a:t>
            </a:r>
            <a:r>
              <a:rPr lang="en-US" altLang="zh-CN" sz="2000" b="0" i="0" u="none" strike="noStrike" baseline="30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48</a:t>
            </a:r>
            <a:r>
              <a:rPr lang="en-US" altLang="zh-CN"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Ca</a:t>
            </a:r>
            <a:r>
              <a:rPr lang="zh-CN" alt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en-US" sz="2000" dirty="0">
                <a:latin typeface="Times New Roman" panose="02020603050405020304" pitchFamily="18" charset="0"/>
                <a:ea typeface="楷体" panose="02010609060101010101" pitchFamily="49" charset="-122"/>
                <a:cs typeface="Times New Roman" panose="02020603050405020304" pitchFamily="18" charset="0"/>
              </a:rPr>
              <a:t>RHB</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理论</a:t>
            </a:r>
            <a:endParaRPr lang="en-US" sz="20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6" name="文本框 55">
            <a:extLst>
              <a:ext uri="{FF2B5EF4-FFF2-40B4-BE49-F238E27FC236}">
                <a16:creationId xmlns:a16="http://schemas.microsoft.com/office/drawing/2014/main" id="{CBFB8359-8D41-4D6C-804E-BD3AAE1563E8}"/>
              </a:ext>
            </a:extLst>
          </p:cNvPr>
          <p:cNvSpPr txBox="1"/>
          <p:nvPr/>
        </p:nvSpPr>
        <p:spPr>
          <a:xfrm>
            <a:off x="8459658" y="3296531"/>
            <a:ext cx="1978283" cy="501291"/>
          </a:xfrm>
          <a:prstGeom prst="rect">
            <a:avLst/>
          </a:prstGeom>
          <a:noFill/>
        </p:spPr>
        <p:txBody>
          <a:bodyPr wrap="square">
            <a:spAutoFit/>
          </a:bodyPr>
          <a:lstStyle/>
          <a:p>
            <a:pPr>
              <a:lnSpc>
                <a:spcPct val="150000"/>
              </a:lnSpc>
            </a:pPr>
            <a:r>
              <a:rPr lang="zh-CN" alt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质子占据主壳层</a:t>
            </a:r>
            <a:endParaRPr lang="en-US" sz="2000" dirty="0"/>
          </a:p>
        </p:txBody>
      </p:sp>
      <p:sp>
        <p:nvSpPr>
          <p:cNvPr id="58" name="文本框 57">
            <a:extLst>
              <a:ext uri="{FF2B5EF4-FFF2-40B4-BE49-F238E27FC236}">
                <a16:creationId xmlns:a16="http://schemas.microsoft.com/office/drawing/2014/main" id="{AF01941A-1650-4E6D-9318-E9CF5DD78717}"/>
              </a:ext>
            </a:extLst>
          </p:cNvPr>
          <p:cNvSpPr txBox="1"/>
          <p:nvPr/>
        </p:nvSpPr>
        <p:spPr>
          <a:xfrm>
            <a:off x="1248566" y="3209811"/>
            <a:ext cx="2436112" cy="962956"/>
          </a:xfrm>
          <a:prstGeom prst="rect">
            <a:avLst/>
          </a:prstGeom>
          <a:noFill/>
        </p:spPr>
        <p:txBody>
          <a:bodyPr wrap="square">
            <a:spAutoFit/>
          </a:bodyPr>
          <a:lstStyle/>
          <a:p>
            <a:pPr>
              <a:lnSpc>
                <a:spcPct val="150000"/>
              </a:lnSpc>
            </a:pPr>
            <a:r>
              <a:rPr lang="en-US" altLang="zh-CN" sz="2000" b="0" i="1"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N </a:t>
            </a:r>
            <a:r>
              <a:rPr lang="en-US" altLang="zh-CN"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b="0" i="1"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Z </a:t>
            </a:r>
            <a:r>
              <a:rPr lang="en-US" altLang="zh-CN"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8</a:t>
            </a:r>
            <a:r>
              <a:rPr lang="zh-CN" alt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个中子填充</a:t>
            </a:r>
            <a:endParaRPr lang="en-US" altLang="zh-CN"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endParaRPr>
          </a:p>
          <a:p>
            <a:pPr>
              <a:lnSpc>
                <a:spcPct val="150000"/>
              </a:lnSpc>
            </a:pPr>
            <a:r>
              <a:rPr lang="en-US" altLang="zh-CN" sz="2000" b="0" i="1"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j </a:t>
            </a:r>
            <a:r>
              <a:rPr lang="en-US" altLang="zh-CN"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b="0" i="1"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l </a:t>
            </a:r>
            <a:r>
              <a:rPr lang="en-US" altLang="zh-CN"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+ 1/2 (1</a:t>
            </a:r>
            <a:r>
              <a:rPr lang="en-US" altLang="zh-CN" sz="2000" b="0" i="1"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a:t>
            </a:r>
            <a:r>
              <a:rPr lang="en-US" altLang="zh-CN" sz="2000" b="0" i="0" u="none" strike="noStrike" baseline="-2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7/2</a:t>
            </a:r>
            <a:r>
              <a:rPr lang="en-US" altLang="zh-CN"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壳</a:t>
            </a:r>
            <a:endParaRPr lang="en-US" sz="2000" dirty="0"/>
          </a:p>
        </p:txBody>
      </p:sp>
      <p:sp>
        <p:nvSpPr>
          <p:cNvPr id="60" name="文本框 59">
            <a:extLst>
              <a:ext uri="{FF2B5EF4-FFF2-40B4-BE49-F238E27FC236}">
                <a16:creationId xmlns:a16="http://schemas.microsoft.com/office/drawing/2014/main" id="{E5886DD9-DB21-42C7-8228-DA5C8E6EE7E6}"/>
              </a:ext>
            </a:extLst>
          </p:cNvPr>
          <p:cNvSpPr txBox="1"/>
          <p:nvPr/>
        </p:nvSpPr>
        <p:spPr>
          <a:xfrm>
            <a:off x="2652027" y="5530149"/>
            <a:ext cx="6845410" cy="400110"/>
          </a:xfrm>
          <a:prstGeom prst="rect">
            <a:avLst/>
          </a:prstGeom>
          <a:noFill/>
        </p:spPr>
        <p:txBody>
          <a:bodyPr wrap="square">
            <a:spAutoFit/>
          </a:bodyPr>
          <a:lstStyle/>
          <a:p>
            <a:r>
              <a:rPr lang="zh-CN" alt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只有自旋</a:t>
            </a:r>
            <a:r>
              <a:rPr lang="en-US" altLang="zh-CN"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轨道伙伴态</a:t>
            </a:r>
            <a:r>
              <a:rPr lang="en-US" altLang="zh-CN"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en-US" altLang="zh-CN" sz="2000" b="0" i="1"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a:t>
            </a:r>
            <a:r>
              <a:rPr lang="en-US" altLang="zh-CN" sz="12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7/2</a:t>
            </a:r>
            <a:r>
              <a:rPr lang="en-US" altLang="zh-CN"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1</a:t>
            </a:r>
            <a:r>
              <a:rPr lang="en-US" altLang="zh-CN" sz="2000" b="0" i="1"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a:t>
            </a:r>
            <a:r>
              <a:rPr lang="en-US" altLang="zh-CN" sz="12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5/2</a:t>
            </a:r>
            <a:r>
              <a:rPr lang="en-US" altLang="zh-CN"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对平均自旋</a:t>
            </a:r>
            <a:r>
              <a:rPr lang="en-US" altLang="zh-CN"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轨道劈裂有贡献</a:t>
            </a:r>
            <a:endParaRPr lang="en-US" sz="2000" dirty="0"/>
          </a:p>
        </p:txBody>
      </p:sp>
      <p:sp>
        <p:nvSpPr>
          <p:cNvPr id="15" name="文本框 14">
            <a:extLst>
              <a:ext uri="{FF2B5EF4-FFF2-40B4-BE49-F238E27FC236}">
                <a16:creationId xmlns:a16="http://schemas.microsoft.com/office/drawing/2014/main" id="{FB388012-29EF-4F51-9A59-751F43AC3774}"/>
              </a:ext>
            </a:extLst>
          </p:cNvPr>
          <p:cNvSpPr txBox="1"/>
          <p:nvPr/>
        </p:nvSpPr>
        <p:spPr>
          <a:xfrm>
            <a:off x="8125811" y="42514"/>
            <a:ext cx="4066189" cy="584775"/>
          </a:xfrm>
          <a:prstGeom prst="rect">
            <a:avLst/>
          </a:prstGeom>
          <a:noFill/>
        </p:spPr>
        <p:txBody>
          <a:bodyPr wrap="square" rtlCol="0">
            <a:spAutoFit/>
          </a:bodyPr>
          <a:lstStyle/>
          <a:p>
            <a:r>
              <a:rPr lang="en-US" altLang="zh-CN" sz="3200" b="1" i="1" dirty="0">
                <a:latin typeface="Times New Roman" panose="02020603050405020304" pitchFamily="18" charset="0"/>
                <a:ea typeface="楷体" panose="02010609060101010101" pitchFamily="49" charset="-122"/>
                <a:cs typeface="Times New Roman" panose="02020603050405020304" pitchFamily="18" charset="0"/>
              </a:rPr>
              <a:t>β</a:t>
            </a:r>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衰变跃迁能量的改进</a:t>
            </a:r>
            <a:endParaRPr lang="zh-CN" altLang="en-US" sz="32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4275760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0" name="组合 219">
            <a:extLst>
              <a:ext uri="{FF2B5EF4-FFF2-40B4-BE49-F238E27FC236}">
                <a16:creationId xmlns:a16="http://schemas.microsoft.com/office/drawing/2014/main" id="{635EF953-5ADE-4E26-B3A5-DEB5FB1894ED}"/>
              </a:ext>
            </a:extLst>
          </p:cNvPr>
          <p:cNvGrpSpPr/>
          <p:nvPr/>
        </p:nvGrpSpPr>
        <p:grpSpPr>
          <a:xfrm>
            <a:off x="6400800" y="1017860"/>
            <a:ext cx="5667375" cy="3312368"/>
            <a:chOff x="4304043" y="1286668"/>
            <a:chExt cx="3837944" cy="2757793"/>
          </a:xfrm>
          <a:effectLst>
            <a:outerShdw blurRad="381000" dist="254000" dir="8100000" algn="tr" rotWithShape="0">
              <a:prstClr val="black">
                <a:alpha val="40000"/>
              </a:prstClr>
            </a:outerShdw>
          </a:effectLst>
        </p:grpSpPr>
        <p:sp>
          <p:nvSpPr>
            <p:cNvPr id="221" name="圆角矩形 22">
              <a:extLst>
                <a:ext uri="{FF2B5EF4-FFF2-40B4-BE49-F238E27FC236}">
                  <a16:creationId xmlns:a16="http://schemas.microsoft.com/office/drawing/2014/main" id="{808DD72B-60E4-40D9-A852-1AC82ED81CD3}"/>
                </a:ext>
              </a:extLst>
            </p:cNvPr>
            <p:cNvSpPr/>
            <p:nvPr/>
          </p:nvSpPr>
          <p:spPr>
            <a:xfrm>
              <a:off x="4304043" y="1286668"/>
              <a:ext cx="3837944" cy="2757793"/>
            </a:xfrm>
            <a:prstGeom prst="roundRect">
              <a:avLst>
                <a:gd name="adj" fmla="val 11795"/>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圆角矩形 28">
              <a:extLst>
                <a:ext uri="{FF2B5EF4-FFF2-40B4-BE49-F238E27FC236}">
                  <a16:creationId xmlns:a16="http://schemas.microsoft.com/office/drawing/2014/main" id="{1263985D-4EB7-4C3E-A495-A8D239958A2E}"/>
                </a:ext>
              </a:extLst>
            </p:cNvPr>
            <p:cNvSpPr/>
            <p:nvPr/>
          </p:nvSpPr>
          <p:spPr>
            <a:xfrm>
              <a:off x="4351928" y="1331876"/>
              <a:ext cx="3742172" cy="2671122"/>
            </a:xfrm>
            <a:prstGeom prst="roundRect">
              <a:avLst>
                <a:gd name="adj" fmla="val 10750"/>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灯片编号占位符 1">
            <a:extLst>
              <a:ext uri="{FF2B5EF4-FFF2-40B4-BE49-F238E27FC236}">
                <a16:creationId xmlns:a16="http://schemas.microsoft.com/office/drawing/2014/main" id="{C556A945-D25F-4AD4-A1DC-C19854AE8E67}"/>
              </a:ext>
            </a:extLst>
          </p:cNvPr>
          <p:cNvSpPr>
            <a:spLocks noGrp="1"/>
          </p:cNvSpPr>
          <p:nvPr>
            <p:ph type="sldNum" sz="quarter" idx="12"/>
          </p:nvPr>
        </p:nvSpPr>
        <p:spPr/>
        <p:txBody>
          <a:bodyPr/>
          <a:lstStyle/>
          <a:p>
            <a:fld id="{223A8195-6F73-485B-A378-071F10C6BA92}" type="slidenum">
              <a:rPr lang="zh-CN" altLang="en-US" smtClean="0"/>
              <a:pPr/>
              <a:t>16</a:t>
            </a:fld>
            <a:endParaRPr lang="zh-CN" altLang="en-US" dirty="0"/>
          </a:p>
        </p:txBody>
      </p:sp>
      <p:sp>
        <p:nvSpPr>
          <p:cNvPr id="3" name="日期占位符 2">
            <a:extLst>
              <a:ext uri="{FF2B5EF4-FFF2-40B4-BE49-F238E27FC236}">
                <a16:creationId xmlns:a16="http://schemas.microsoft.com/office/drawing/2014/main" id="{F0745186-9B11-4BFF-8848-33A27D9954E1}"/>
              </a:ext>
            </a:extLst>
          </p:cNvPr>
          <p:cNvSpPr>
            <a:spLocks noGrp="1"/>
          </p:cNvSpPr>
          <p:nvPr>
            <p:ph type="dt" sz="half" idx="13"/>
          </p:nvPr>
        </p:nvSpPr>
        <p:spPr/>
        <p:txBody>
          <a:bodyPr/>
          <a:lstStyle/>
          <a:p>
            <a:fld id="{9B2B59E0-5AE8-4DE7-A607-E8765D365DBD}" type="datetime1">
              <a:rPr lang="en-US" altLang="zh-CN" smtClean="0"/>
              <a:t>1/24/2024</a:t>
            </a:fld>
            <a:endParaRPr lang="zh-CN" altLang="en-US" dirty="0"/>
          </a:p>
        </p:txBody>
      </p:sp>
      <p:graphicFrame>
        <p:nvGraphicFramePr>
          <p:cNvPr id="70" name="对象 69">
            <a:extLst>
              <a:ext uri="{FF2B5EF4-FFF2-40B4-BE49-F238E27FC236}">
                <a16:creationId xmlns:a16="http://schemas.microsoft.com/office/drawing/2014/main" id="{AF132E87-AABD-4908-AD98-FCA65F8EA43C}"/>
              </a:ext>
            </a:extLst>
          </p:cNvPr>
          <p:cNvGraphicFramePr>
            <a:graphicFrameLocks noChangeAspect="1"/>
          </p:cNvGraphicFramePr>
          <p:nvPr>
            <p:extLst>
              <p:ext uri="{D42A27DB-BD31-4B8C-83A1-F6EECF244321}">
                <p14:modId xmlns:p14="http://schemas.microsoft.com/office/powerpoint/2010/main" val="1370249294"/>
              </p:ext>
            </p:extLst>
          </p:nvPr>
        </p:nvGraphicFramePr>
        <p:xfrm>
          <a:off x="6684160" y="3016771"/>
          <a:ext cx="3867150" cy="1284287"/>
        </p:xfrm>
        <a:graphic>
          <a:graphicData uri="http://schemas.openxmlformats.org/presentationml/2006/ole">
            <mc:AlternateContent xmlns:mc="http://schemas.openxmlformats.org/markup-compatibility/2006">
              <mc:Choice xmlns:v="urn:schemas-microsoft-com:vml" Requires="v">
                <p:oleObj spid="_x0000_s17782" name="Equation" r:id="rId3" imgW="2489040" imgH="825480" progId="Equation.DSMT4">
                  <p:embed/>
                </p:oleObj>
              </mc:Choice>
              <mc:Fallback>
                <p:oleObj name="Equation" r:id="rId3" imgW="2489040" imgH="825480" progId="Equation.DSMT4">
                  <p:embed/>
                  <p:pic>
                    <p:nvPicPr>
                      <p:cNvPr id="6" name="对象 5">
                        <a:extLst>
                          <a:ext uri="{FF2B5EF4-FFF2-40B4-BE49-F238E27FC236}">
                            <a16:creationId xmlns:a16="http://schemas.microsoft.com/office/drawing/2014/main" id="{366059B8-FDCA-46DE-9877-D719514814FB}"/>
                          </a:ext>
                        </a:extLst>
                      </p:cNvPr>
                      <p:cNvPicPr/>
                      <p:nvPr/>
                    </p:nvPicPr>
                    <p:blipFill>
                      <a:blip r:embed="rId4"/>
                      <a:stretch>
                        <a:fillRect/>
                      </a:stretch>
                    </p:blipFill>
                    <p:spPr>
                      <a:xfrm>
                        <a:off x="6684160" y="3016771"/>
                        <a:ext cx="3867150" cy="1284287"/>
                      </a:xfrm>
                      <a:prstGeom prst="rect">
                        <a:avLst/>
                      </a:prstGeom>
                    </p:spPr>
                  </p:pic>
                </p:oleObj>
              </mc:Fallback>
            </mc:AlternateContent>
          </a:graphicData>
        </a:graphic>
      </p:graphicFrame>
      <p:graphicFrame>
        <p:nvGraphicFramePr>
          <p:cNvPr id="71" name="对象 70">
            <a:extLst>
              <a:ext uri="{FF2B5EF4-FFF2-40B4-BE49-F238E27FC236}">
                <a16:creationId xmlns:a16="http://schemas.microsoft.com/office/drawing/2014/main" id="{52B2EFC3-004C-40A7-AD3F-4BC36F099FBD}"/>
              </a:ext>
            </a:extLst>
          </p:cNvPr>
          <p:cNvGraphicFramePr>
            <a:graphicFrameLocks noChangeAspect="1"/>
          </p:cNvGraphicFramePr>
          <p:nvPr>
            <p:extLst>
              <p:ext uri="{D42A27DB-BD31-4B8C-83A1-F6EECF244321}">
                <p14:modId xmlns:p14="http://schemas.microsoft.com/office/powerpoint/2010/main" val="948175354"/>
              </p:ext>
            </p:extLst>
          </p:nvPr>
        </p:nvGraphicFramePr>
        <p:xfrm>
          <a:off x="7676938" y="4587246"/>
          <a:ext cx="2653276" cy="1231878"/>
        </p:xfrm>
        <a:graphic>
          <a:graphicData uri="http://schemas.openxmlformats.org/presentationml/2006/ole">
            <mc:AlternateContent xmlns:mc="http://schemas.openxmlformats.org/markup-compatibility/2006">
              <mc:Choice xmlns:v="urn:schemas-microsoft-com:vml" Requires="v">
                <p:oleObj spid="_x0000_s17783" name="Equation" r:id="rId5" imgW="1777680" imgH="825480" progId="Equation.DSMT4">
                  <p:embed/>
                </p:oleObj>
              </mc:Choice>
              <mc:Fallback>
                <p:oleObj name="Equation" r:id="rId5" imgW="1777680" imgH="825480" progId="Equation.DSMT4">
                  <p:embed/>
                  <p:pic>
                    <p:nvPicPr>
                      <p:cNvPr id="8" name="对象 7">
                        <a:extLst>
                          <a:ext uri="{FF2B5EF4-FFF2-40B4-BE49-F238E27FC236}">
                            <a16:creationId xmlns:a16="http://schemas.microsoft.com/office/drawing/2014/main" id="{F8AA136D-E98B-4C54-AB55-69F929F96CA5}"/>
                          </a:ext>
                        </a:extLst>
                      </p:cNvPr>
                      <p:cNvPicPr/>
                      <p:nvPr/>
                    </p:nvPicPr>
                    <p:blipFill>
                      <a:blip r:embed="rId6"/>
                      <a:stretch>
                        <a:fillRect/>
                      </a:stretch>
                    </p:blipFill>
                    <p:spPr>
                      <a:xfrm>
                        <a:off x="7676938" y="4587246"/>
                        <a:ext cx="2653276" cy="1231878"/>
                      </a:xfrm>
                      <a:prstGeom prst="rect">
                        <a:avLst/>
                      </a:prstGeom>
                    </p:spPr>
                  </p:pic>
                </p:oleObj>
              </mc:Fallback>
            </mc:AlternateContent>
          </a:graphicData>
        </a:graphic>
      </p:graphicFrame>
      <p:sp>
        <p:nvSpPr>
          <p:cNvPr id="72" name="文本框 71">
            <a:extLst>
              <a:ext uri="{FF2B5EF4-FFF2-40B4-BE49-F238E27FC236}">
                <a16:creationId xmlns:a16="http://schemas.microsoft.com/office/drawing/2014/main" id="{F0CA352D-4A44-4DFA-BA3E-63363B56395B}"/>
              </a:ext>
            </a:extLst>
          </p:cNvPr>
          <p:cNvSpPr txBox="1"/>
          <p:nvPr/>
        </p:nvSpPr>
        <p:spPr>
          <a:xfrm>
            <a:off x="294522" y="1017860"/>
            <a:ext cx="734329" cy="400110"/>
          </a:xfrm>
          <a:prstGeom prst="rect">
            <a:avLst/>
          </a:prstGeom>
          <a:noFill/>
          <a:ln w="19050">
            <a:solidFill>
              <a:srgbClr val="FF0000"/>
            </a:solidFill>
          </a:ln>
        </p:spPr>
        <p:txBody>
          <a:bodyPr wrap="square">
            <a:spAutoFit/>
          </a:bodyPr>
          <a:lstStyle/>
          <a:p>
            <a:r>
              <a:rPr lang="en-US" altLang="zh-CN" sz="2000" b="0" i="0" u="none" strike="noStrike" baseline="30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208</a:t>
            </a:r>
            <a:r>
              <a:rPr 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Pb</a:t>
            </a:r>
            <a:r>
              <a:rPr lang="zh-CN" alt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a:t>
            </a:r>
            <a:endParaRPr lang="en-US" sz="20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12" name="文本框 211">
            <a:extLst>
              <a:ext uri="{FF2B5EF4-FFF2-40B4-BE49-F238E27FC236}">
                <a16:creationId xmlns:a16="http://schemas.microsoft.com/office/drawing/2014/main" id="{C8B00093-F399-4D13-8E6C-6363CCCE0298}"/>
              </a:ext>
            </a:extLst>
          </p:cNvPr>
          <p:cNvSpPr txBox="1"/>
          <p:nvPr/>
        </p:nvSpPr>
        <p:spPr>
          <a:xfrm>
            <a:off x="3969750" y="863972"/>
            <a:ext cx="1271737" cy="707886"/>
          </a:xfrm>
          <a:prstGeom prst="rect">
            <a:avLst/>
          </a:prstGeom>
          <a:noFill/>
        </p:spPr>
        <p:txBody>
          <a:bodyPr wrap="square">
            <a:spAutoFit/>
          </a:bodyPr>
          <a:lstStyle/>
          <a:p>
            <a:r>
              <a:rPr lang="zh-CN" alt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质子占据</a:t>
            </a:r>
            <a:r>
              <a:rPr lang="en-US" altLang="zh-CN"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en-US" sz="2000" b="0" i="1"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h</a:t>
            </a:r>
            <a:r>
              <a:rPr lang="en-US" sz="2000" b="0" i="0" u="none" strike="noStrike" baseline="-2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11/2</a:t>
            </a:r>
            <a:r>
              <a:rPr lang="zh-CN" alt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壳</a:t>
            </a:r>
            <a:endParaRPr lang="en-US" sz="2000" dirty="0"/>
          </a:p>
        </p:txBody>
      </p:sp>
      <p:sp>
        <p:nvSpPr>
          <p:cNvPr id="214" name="文本框 213">
            <a:extLst>
              <a:ext uri="{FF2B5EF4-FFF2-40B4-BE49-F238E27FC236}">
                <a16:creationId xmlns:a16="http://schemas.microsoft.com/office/drawing/2014/main" id="{7EBE54E8-EF71-4872-A933-B9A641D9CA0E}"/>
              </a:ext>
            </a:extLst>
          </p:cNvPr>
          <p:cNvSpPr txBox="1"/>
          <p:nvPr/>
        </p:nvSpPr>
        <p:spPr>
          <a:xfrm>
            <a:off x="1756519" y="863972"/>
            <a:ext cx="1243303" cy="707886"/>
          </a:xfrm>
          <a:prstGeom prst="rect">
            <a:avLst/>
          </a:prstGeom>
          <a:noFill/>
        </p:spPr>
        <p:txBody>
          <a:bodyPr wrap="square">
            <a:spAutoFit/>
          </a:bodyPr>
          <a:lstStyle/>
          <a:p>
            <a:r>
              <a:rPr lang="zh-CN" alt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中子占据</a:t>
            </a:r>
            <a:r>
              <a:rPr lang="en-US" altLang="zh-CN"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en-US" sz="2000" b="0" i="1"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i</a:t>
            </a:r>
            <a:r>
              <a:rPr lang="en-US" sz="2000" b="0" i="0" u="none" strike="noStrike" baseline="-2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13/2</a:t>
            </a:r>
            <a:r>
              <a:rPr lang="zh-CN" alt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壳</a:t>
            </a:r>
            <a:endParaRPr lang="en-US" sz="2000" dirty="0"/>
          </a:p>
        </p:txBody>
      </p:sp>
      <p:sp>
        <p:nvSpPr>
          <p:cNvPr id="216" name="文本框 215">
            <a:extLst>
              <a:ext uri="{FF2B5EF4-FFF2-40B4-BE49-F238E27FC236}">
                <a16:creationId xmlns:a16="http://schemas.microsoft.com/office/drawing/2014/main" id="{483CB584-1E0B-4839-AD57-F5B8F335CA2D}"/>
              </a:ext>
            </a:extLst>
          </p:cNvPr>
          <p:cNvSpPr txBox="1"/>
          <p:nvPr/>
        </p:nvSpPr>
        <p:spPr>
          <a:xfrm>
            <a:off x="6693688" y="1037064"/>
            <a:ext cx="5140725" cy="1886286"/>
          </a:xfrm>
          <a:prstGeom prst="rect">
            <a:avLst/>
          </a:prstGeom>
          <a:noFill/>
        </p:spPr>
        <p:txBody>
          <a:bodyPr wrap="square">
            <a:spAutoFit/>
          </a:bodyPr>
          <a:lstStyle/>
          <a:p>
            <a:pPr>
              <a:lnSpc>
                <a:spcPct val="150000"/>
              </a:lnSpc>
            </a:pPr>
            <a:r>
              <a:rPr lang="zh-CN" alt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自旋</a:t>
            </a:r>
            <a:r>
              <a:rPr lang="en-US" altLang="zh-CN"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轨道伙伴态</a:t>
            </a:r>
            <a:r>
              <a:rPr lang="en-US" altLang="zh-CN"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(2</a:t>
            </a:r>
            <a:r>
              <a:rPr lang="en-US" sz="2000" b="0" i="1"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a:t>
            </a:r>
            <a:r>
              <a:rPr lang="en-US" sz="2000" b="0" i="0" u="none" strike="noStrike" baseline="-2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7/2</a:t>
            </a:r>
            <a:r>
              <a:rPr 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2</a:t>
            </a:r>
            <a:r>
              <a:rPr lang="en-US" sz="2000" b="0" i="1"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f</a:t>
            </a:r>
            <a:r>
              <a:rPr lang="en-US" sz="2000" b="0" i="0" u="none" strike="noStrike" baseline="-2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5/2</a:t>
            </a:r>
            <a:r>
              <a:rPr 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(3</a:t>
            </a:r>
            <a:r>
              <a:rPr lang="en-US" sz="2000" b="0" i="1"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p</a:t>
            </a:r>
            <a:r>
              <a:rPr lang="en-US" sz="2000" b="0" i="0" u="none" strike="noStrike" baseline="-2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3/2</a:t>
            </a:r>
            <a:r>
              <a:rPr 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3</a:t>
            </a:r>
            <a:r>
              <a:rPr lang="en-US" sz="2000" b="0" i="1"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p</a:t>
            </a:r>
            <a:r>
              <a:rPr lang="en-US" sz="2000" b="0" i="0" u="none" strike="noStrike" baseline="-2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1/2</a:t>
            </a:r>
            <a:r>
              <a:rPr 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的贡献相互抵消，因此只有剩余的伙伴态</a:t>
            </a:r>
            <a:r>
              <a:rPr lang="en-US" altLang="zh-CN"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en-US" sz="2000" b="0" i="1"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h</a:t>
            </a:r>
            <a:r>
              <a:rPr lang="en-US" sz="2000" b="0" i="0" u="none" strike="noStrike" baseline="-2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11/2</a:t>
            </a:r>
            <a:r>
              <a:rPr 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1</a:t>
            </a:r>
            <a:r>
              <a:rPr lang="en-US" sz="2000" b="0" i="1"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h</a:t>
            </a:r>
            <a:r>
              <a:rPr lang="en-US" sz="2000" b="0" i="0" u="none" strike="noStrike" baseline="-2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9/2</a:t>
            </a:r>
            <a:r>
              <a:rPr 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和</a:t>
            </a:r>
            <a:r>
              <a:rPr lang="en-US" altLang="zh-CN"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a:t>
            </a:r>
            <a:r>
              <a:rPr lang="en-US" sz="2000" b="0" i="1"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i</a:t>
            </a:r>
            <a:r>
              <a:rPr lang="en-US" sz="2000" b="0" i="0" u="none" strike="noStrike" baseline="-2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13/2</a:t>
            </a:r>
            <a:r>
              <a:rPr 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 1</a:t>
            </a:r>
            <a:r>
              <a:rPr lang="en-US" sz="2000" b="0" i="1"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i</a:t>
            </a:r>
            <a:r>
              <a:rPr lang="en-US" sz="2000" b="0" i="0" u="none" strike="noStrike" baseline="-25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11/2</a:t>
            </a:r>
            <a:r>
              <a:rPr 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对平均自旋</a:t>
            </a:r>
            <a:r>
              <a:rPr lang="en-US" altLang="zh-CN"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b="0" i="0" u="none" strike="noStrike" baseline="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轨道劈裂有贡献。</a:t>
            </a:r>
            <a:endParaRPr lang="en-US" sz="2000" dirty="0"/>
          </a:p>
        </p:txBody>
      </p:sp>
      <p:sp>
        <p:nvSpPr>
          <p:cNvPr id="219" name="文本框 9">
            <a:extLst>
              <a:ext uri="{FF2B5EF4-FFF2-40B4-BE49-F238E27FC236}">
                <a16:creationId xmlns:a16="http://schemas.microsoft.com/office/drawing/2014/main" id="{B53799AC-667A-4D0D-BC22-04A6F184FA1D}"/>
              </a:ext>
            </a:extLst>
          </p:cNvPr>
          <p:cNvSpPr txBox="1"/>
          <p:nvPr/>
        </p:nvSpPr>
        <p:spPr>
          <a:xfrm>
            <a:off x="6886474" y="5881373"/>
            <a:ext cx="3965911" cy="6463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ltLang="zh-CN" i="1" dirty="0">
                <a:solidFill>
                  <a:srgbClr val="0000FF"/>
                </a:solidFill>
                <a:latin typeface="Times-Roman"/>
              </a:rPr>
              <a:t>T. Suzuki</a:t>
            </a:r>
            <a:r>
              <a:rPr lang="en-US" altLang="zh-CN" dirty="0">
                <a:solidFill>
                  <a:srgbClr val="0000FF"/>
                </a:solidFill>
                <a:latin typeface="Times-Roman"/>
              </a:rPr>
              <a:t>, </a:t>
            </a:r>
            <a:r>
              <a:rPr lang="en-US" altLang="zh-CN" i="1" dirty="0">
                <a:solidFill>
                  <a:srgbClr val="0000FF"/>
                </a:solidFill>
                <a:latin typeface="Times-Roman"/>
              </a:rPr>
              <a:t>Phys. Lett. B</a:t>
            </a:r>
            <a:r>
              <a:rPr lang="en-US" altLang="zh-CN" dirty="0">
                <a:solidFill>
                  <a:srgbClr val="0000FF"/>
                </a:solidFill>
                <a:latin typeface="Times-Roman"/>
              </a:rPr>
              <a:t> </a:t>
            </a:r>
            <a:r>
              <a:rPr lang="en-US" altLang="zh-CN" b="1" dirty="0">
                <a:solidFill>
                  <a:srgbClr val="0000FF"/>
                </a:solidFill>
                <a:latin typeface="Times-Bold"/>
              </a:rPr>
              <a:t>104</a:t>
            </a:r>
            <a:r>
              <a:rPr lang="en-US" altLang="zh-CN" dirty="0">
                <a:solidFill>
                  <a:srgbClr val="0000FF"/>
                </a:solidFill>
                <a:latin typeface="Times-Roman"/>
              </a:rPr>
              <a:t>, 92 (1981)</a:t>
            </a:r>
          </a:p>
          <a:p>
            <a:pPr algn="l"/>
            <a:r>
              <a:rPr lang="en-US" altLang="zh-CN" i="1" dirty="0">
                <a:solidFill>
                  <a:srgbClr val="0000FF"/>
                </a:solidFill>
                <a:latin typeface="Times-Roman"/>
              </a:rPr>
              <a:t>T. Suzuki</a:t>
            </a:r>
            <a:r>
              <a:rPr lang="en-US" altLang="zh-CN" dirty="0">
                <a:solidFill>
                  <a:srgbClr val="0000FF"/>
                </a:solidFill>
                <a:latin typeface="Times-Roman"/>
              </a:rPr>
              <a:t>, </a:t>
            </a:r>
            <a:r>
              <a:rPr lang="en-US" altLang="zh-CN" i="1" dirty="0" err="1">
                <a:solidFill>
                  <a:srgbClr val="0000FF"/>
                </a:solidFill>
                <a:latin typeface="Times-Roman"/>
              </a:rPr>
              <a:t>Nucl</a:t>
            </a:r>
            <a:r>
              <a:rPr lang="en-US" altLang="zh-CN" i="1" dirty="0">
                <a:solidFill>
                  <a:srgbClr val="0000FF"/>
                </a:solidFill>
                <a:latin typeface="Times-Roman"/>
              </a:rPr>
              <a:t>. Phys. A</a:t>
            </a:r>
            <a:r>
              <a:rPr lang="en-US" altLang="zh-CN" dirty="0">
                <a:solidFill>
                  <a:srgbClr val="0000FF"/>
                </a:solidFill>
                <a:latin typeface="Times-Roman"/>
              </a:rPr>
              <a:t> </a:t>
            </a:r>
            <a:r>
              <a:rPr lang="en-US" altLang="zh-CN" b="1" dirty="0">
                <a:solidFill>
                  <a:srgbClr val="0000FF"/>
                </a:solidFill>
                <a:latin typeface="Times-Bold"/>
              </a:rPr>
              <a:t>379</a:t>
            </a:r>
            <a:r>
              <a:rPr lang="en-US" altLang="zh-CN" dirty="0">
                <a:solidFill>
                  <a:srgbClr val="0000FF"/>
                </a:solidFill>
                <a:latin typeface="Times-Roman"/>
              </a:rPr>
              <a:t>, 110 (1982)</a:t>
            </a:r>
            <a:endParaRPr lang="zh-CN" altLang="en-US" dirty="0">
              <a:solidFill>
                <a:srgbClr val="0000FF"/>
              </a:solidFill>
            </a:endParaRPr>
          </a:p>
        </p:txBody>
      </p:sp>
      <p:pic>
        <p:nvPicPr>
          <p:cNvPr id="7" name="图片 6">
            <a:extLst>
              <a:ext uri="{FF2B5EF4-FFF2-40B4-BE49-F238E27FC236}">
                <a16:creationId xmlns:a16="http://schemas.microsoft.com/office/drawing/2014/main" id="{9E80E7FE-11BF-4632-9CA5-845000EC618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012" y="1848349"/>
            <a:ext cx="5849620" cy="4566179"/>
          </a:xfrm>
          <a:prstGeom prst="rect">
            <a:avLst/>
          </a:prstGeom>
          <a:ln>
            <a:noFill/>
          </a:ln>
          <a:effectLst>
            <a:outerShdw blurRad="292100" dist="139700" dir="2700000" algn="tl" rotWithShape="0">
              <a:srgbClr val="333333">
                <a:alpha val="65000"/>
              </a:srgbClr>
            </a:outerShdw>
          </a:effectLst>
        </p:spPr>
      </p:pic>
      <p:sp>
        <p:nvSpPr>
          <p:cNvPr id="16" name="文本框 15">
            <a:extLst>
              <a:ext uri="{FF2B5EF4-FFF2-40B4-BE49-F238E27FC236}">
                <a16:creationId xmlns:a16="http://schemas.microsoft.com/office/drawing/2014/main" id="{DE5CFA72-B931-454B-95EF-ED8C6F4ADA98}"/>
              </a:ext>
            </a:extLst>
          </p:cNvPr>
          <p:cNvSpPr txBox="1"/>
          <p:nvPr/>
        </p:nvSpPr>
        <p:spPr>
          <a:xfrm>
            <a:off x="8125811" y="42514"/>
            <a:ext cx="4066189" cy="584775"/>
          </a:xfrm>
          <a:prstGeom prst="rect">
            <a:avLst/>
          </a:prstGeom>
          <a:noFill/>
        </p:spPr>
        <p:txBody>
          <a:bodyPr wrap="square" rtlCol="0">
            <a:spAutoFit/>
          </a:bodyPr>
          <a:lstStyle/>
          <a:p>
            <a:r>
              <a:rPr lang="en-US" altLang="zh-CN" sz="3200" b="1" i="1" dirty="0">
                <a:latin typeface="Times New Roman" panose="02020603050405020304" pitchFamily="18" charset="0"/>
                <a:ea typeface="楷体" panose="02010609060101010101" pitchFamily="49" charset="-122"/>
                <a:cs typeface="Times New Roman" panose="02020603050405020304" pitchFamily="18" charset="0"/>
              </a:rPr>
              <a:t>β</a:t>
            </a:r>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衰变跃迁能量的改进</a:t>
            </a:r>
            <a:endParaRPr lang="zh-CN" altLang="en-US" sz="32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192373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127F907E-9337-472D-B662-436AA33F2BFA}"/>
              </a:ext>
            </a:extLst>
          </p:cNvPr>
          <p:cNvSpPr>
            <a:spLocks noGrp="1"/>
          </p:cNvSpPr>
          <p:nvPr>
            <p:ph type="sldNum" sz="quarter" idx="12"/>
          </p:nvPr>
        </p:nvSpPr>
        <p:spPr/>
        <p:txBody>
          <a:bodyPr/>
          <a:lstStyle/>
          <a:p>
            <a:fld id="{223A8195-6F73-485B-A378-071F10C6BA92}" type="slidenum">
              <a:rPr lang="zh-CN" altLang="en-US" smtClean="0"/>
              <a:pPr/>
              <a:t>17</a:t>
            </a:fld>
            <a:endParaRPr lang="zh-CN" altLang="en-US" dirty="0"/>
          </a:p>
        </p:txBody>
      </p:sp>
      <p:sp>
        <p:nvSpPr>
          <p:cNvPr id="3" name="日期占位符 2">
            <a:extLst>
              <a:ext uri="{FF2B5EF4-FFF2-40B4-BE49-F238E27FC236}">
                <a16:creationId xmlns:a16="http://schemas.microsoft.com/office/drawing/2014/main" id="{313E9A14-5DB9-4C9E-93ED-0A91C8D16492}"/>
              </a:ext>
            </a:extLst>
          </p:cNvPr>
          <p:cNvSpPr>
            <a:spLocks noGrp="1"/>
          </p:cNvSpPr>
          <p:nvPr>
            <p:ph type="dt" sz="half" idx="13"/>
          </p:nvPr>
        </p:nvSpPr>
        <p:spPr/>
        <p:txBody>
          <a:bodyPr/>
          <a:lstStyle/>
          <a:p>
            <a:fld id="{56FAAF9F-1830-4752-99DD-B13D99679359}" type="datetime1">
              <a:rPr lang="en-US" altLang="zh-CN" smtClean="0"/>
              <a:t>1/24/2024</a:t>
            </a:fld>
            <a:endParaRPr lang="zh-CN" altLang="en-US" dirty="0"/>
          </a:p>
        </p:txBody>
      </p:sp>
      <p:pic>
        <p:nvPicPr>
          <p:cNvPr id="6" name="图片 5">
            <a:extLst>
              <a:ext uri="{FF2B5EF4-FFF2-40B4-BE49-F238E27FC236}">
                <a16:creationId xmlns:a16="http://schemas.microsoft.com/office/drawing/2014/main" id="{17AD4AF7-EFB8-48D4-9123-697A29C0D6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7249" y="768096"/>
            <a:ext cx="3464457" cy="2916936"/>
          </a:xfrm>
          <a:prstGeom prst="rect">
            <a:avLst/>
          </a:prstGeom>
          <a:ln>
            <a:noFill/>
          </a:ln>
          <a:effectLst>
            <a:outerShdw blurRad="292100" dist="139700" dir="2700000" algn="tl" rotWithShape="0">
              <a:srgbClr val="333333">
                <a:alpha val="65000"/>
              </a:srgbClr>
            </a:outerShdw>
          </a:effectLst>
        </p:spPr>
      </p:pic>
      <p:graphicFrame>
        <p:nvGraphicFramePr>
          <p:cNvPr id="7" name="表格 7">
            <a:extLst>
              <a:ext uri="{FF2B5EF4-FFF2-40B4-BE49-F238E27FC236}">
                <a16:creationId xmlns:a16="http://schemas.microsoft.com/office/drawing/2014/main" id="{7F2ED111-8CC7-4F15-843D-DCB2B3F1CCE7}"/>
              </a:ext>
            </a:extLst>
          </p:cNvPr>
          <p:cNvGraphicFramePr>
            <a:graphicFrameLocks noGrp="1"/>
          </p:cNvGraphicFramePr>
          <p:nvPr>
            <p:extLst>
              <p:ext uri="{D42A27DB-BD31-4B8C-83A1-F6EECF244321}">
                <p14:modId xmlns:p14="http://schemas.microsoft.com/office/powerpoint/2010/main" val="2580075366"/>
              </p:ext>
            </p:extLst>
          </p:nvPr>
        </p:nvGraphicFramePr>
        <p:xfrm>
          <a:off x="5491898" y="1093034"/>
          <a:ext cx="5902325" cy="3708400"/>
        </p:xfrm>
        <a:graphic>
          <a:graphicData uri="http://schemas.openxmlformats.org/drawingml/2006/table">
            <a:tbl>
              <a:tblPr firstRow="1" bandRow="1">
                <a:tableStyleId>{7DF18680-E054-41AD-8BC1-D1AEF772440D}</a:tableStyleId>
              </a:tblPr>
              <a:tblGrid>
                <a:gridCol w="844550">
                  <a:extLst>
                    <a:ext uri="{9D8B030D-6E8A-4147-A177-3AD203B41FA5}">
                      <a16:colId xmlns:a16="http://schemas.microsoft.com/office/drawing/2014/main" val="1028425894"/>
                    </a:ext>
                  </a:extLst>
                </a:gridCol>
                <a:gridCol w="466725">
                  <a:extLst>
                    <a:ext uri="{9D8B030D-6E8A-4147-A177-3AD203B41FA5}">
                      <a16:colId xmlns:a16="http://schemas.microsoft.com/office/drawing/2014/main" val="3923637734"/>
                    </a:ext>
                  </a:extLst>
                </a:gridCol>
                <a:gridCol w="561975">
                  <a:extLst>
                    <a:ext uri="{9D8B030D-6E8A-4147-A177-3AD203B41FA5}">
                      <a16:colId xmlns:a16="http://schemas.microsoft.com/office/drawing/2014/main" val="2055890365"/>
                    </a:ext>
                  </a:extLst>
                </a:gridCol>
                <a:gridCol w="771525">
                  <a:extLst>
                    <a:ext uri="{9D8B030D-6E8A-4147-A177-3AD203B41FA5}">
                      <a16:colId xmlns:a16="http://schemas.microsoft.com/office/drawing/2014/main" val="3555229664"/>
                    </a:ext>
                  </a:extLst>
                </a:gridCol>
                <a:gridCol w="1009650">
                  <a:extLst>
                    <a:ext uri="{9D8B030D-6E8A-4147-A177-3AD203B41FA5}">
                      <a16:colId xmlns:a16="http://schemas.microsoft.com/office/drawing/2014/main" val="169983420"/>
                    </a:ext>
                  </a:extLst>
                </a:gridCol>
                <a:gridCol w="1095375">
                  <a:extLst>
                    <a:ext uri="{9D8B030D-6E8A-4147-A177-3AD203B41FA5}">
                      <a16:colId xmlns:a16="http://schemas.microsoft.com/office/drawing/2014/main" val="4122553887"/>
                    </a:ext>
                  </a:extLst>
                </a:gridCol>
                <a:gridCol w="1152525">
                  <a:extLst>
                    <a:ext uri="{9D8B030D-6E8A-4147-A177-3AD203B41FA5}">
                      <a16:colId xmlns:a16="http://schemas.microsoft.com/office/drawing/2014/main" val="532184330"/>
                    </a:ext>
                  </a:extLst>
                </a:gridCol>
              </a:tblGrid>
              <a:tr h="370840">
                <a:tc>
                  <a:txBody>
                    <a:bodyPr/>
                    <a:lstStyle/>
                    <a:p>
                      <a:pPr algn="ctr"/>
                      <a:r>
                        <a:rPr lang="en-US" dirty="0">
                          <a:latin typeface="Times New Roman" panose="02020603050405020304" pitchFamily="18" charset="0"/>
                          <a:cs typeface="Times New Roman" panose="02020603050405020304" pitchFamily="18" charset="0"/>
                        </a:rPr>
                        <a:t>Nuclei</a:t>
                      </a:r>
                    </a:p>
                  </a:txBody>
                  <a:tcPr/>
                </a:tc>
                <a:tc>
                  <a:txBody>
                    <a:bodyPr/>
                    <a:lstStyle/>
                    <a:p>
                      <a:pPr algn="ctr"/>
                      <a:r>
                        <a:rPr lang="en-US" i="1" dirty="0">
                          <a:latin typeface="Times New Roman" panose="02020603050405020304" pitchFamily="18" charset="0"/>
                          <a:cs typeface="Times New Roman" panose="02020603050405020304" pitchFamily="18" charset="0"/>
                        </a:rPr>
                        <a:t>Z</a:t>
                      </a:r>
                    </a:p>
                  </a:txBody>
                  <a:tcPr/>
                </a:tc>
                <a:tc>
                  <a:txBody>
                    <a:bodyPr/>
                    <a:lstStyle/>
                    <a:p>
                      <a:pPr algn="ctr"/>
                      <a:r>
                        <a:rPr lang="en-US" i="1" dirty="0">
                          <a:latin typeface="Times New Roman" panose="02020603050405020304" pitchFamily="18" charset="0"/>
                          <a:cs typeface="Times New Roman" panose="02020603050405020304" pitchFamily="18" charset="0"/>
                        </a:rPr>
                        <a:t>N</a:t>
                      </a:r>
                    </a:p>
                  </a:txBody>
                  <a:tcPr/>
                </a:tc>
                <a:tc>
                  <a:txBody>
                    <a:bodyPr/>
                    <a:lstStyle/>
                    <a:p>
                      <a:pPr algn="ctr"/>
                      <a:r>
                        <a:rPr lang="el-GR" dirty="0">
                          <a:latin typeface="Times New Roman" panose="02020603050405020304" pitchFamily="18" charset="0"/>
                          <a:cs typeface="Times New Roman" panose="02020603050405020304" pitchFamily="18" charset="0"/>
                        </a:rPr>
                        <a:t>Δ</a:t>
                      </a:r>
                      <a:r>
                        <a:rPr lang="en-US" i="1" dirty="0">
                          <a:latin typeface="Times New Roman" panose="02020603050405020304" pitchFamily="18" charset="0"/>
                          <a:cs typeface="Times New Roman" panose="02020603050405020304" pitchFamily="18" charset="0"/>
                        </a:rPr>
                        <a:t>E</a:t>
                      </a:r>
                    </a:p>
                  </a:txBody>
                  <a:tcPr/>
                </a:tc>
                <a:tc>
                  <a:txBody>
                    <a:bodyPr/>
                    <a:lstStyle/>
                    <a:p>
                      <a:pPr algn="ctr"/>
                      <a:r>
                        <a:rPr lang="en-US" dirty="0">
                          <a:latin typeface="Times New Roman" panose="02020603050405020304" pitchFamily="18" charset="0"/>
                          <a:cs typeface="Times New Roman" panose="02020603050405020304" pitchFamily="18" charset="0"/>
                        </a:rPr>
                        <a:t>IAS</a:t>
                      </a:r>
                    </a:p>
                  </a:txBody>
                  <a:tcPr/>
                </a:tc>
                <a:tc>
                  <a:txBody>
                    <a:bodyPr/>
                    <a:lstStyle/>
                    <a:p>
                      <a:pPr algn="ctr"/>
                      <a:r>
                        <a:rPr lang="en-US" dirty="0">
                          <a:latin typeface="Times New Roman" panose="02020603050405020304" pitchFamily="18" charset="0"/>
                          <a:cs typeface="Times New Roman" panose="02020603050405020304" pitchFamily="18" charset="0"/>
                        </a:rPr>
                        <a:t>GTR</a:t>
                      </a:r>
                    </a:p>
                  </a:txBody>
                  <a:tcPr/>
                </a:tc>
                <a:tc>
                  <a:txBody>
                    <a:bodyPr/>
                    <a:lstStyle/>
                    <a:p>
                      <a:pPr algn="ctr"/>
                      <a:r>
                        <a:rPr lang="en-US" i="1" dirty="0">
                          <a:latin typeface="Times New Roman" panose="02020603050405020304" pitchFamily="18" charset="0"/>
                          <a:cs typeface="Times New Roman" panose="02020603050405020304" pitchFamily="18" charset="0"/>
                        </a:rPr>
                        <a:t>E</a:t>
                      </a:r>
                      <a:r>
                        <a:rPr lang="en-US" baseline="-25000" dirty="0">
                          <a:latin typeface="Times New Roman" panose="02020603050405020304" pitchFamily="18" charset="0"/>
                          <a:cs typeface="Times New Roman" panose="02020603050405020304" pitchFamily="18" charset="0"/>
                        </a:rPr>
                        <a:t>GTR</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E</a:t>
                      </a:r>
                      <a:r>
                        <a:rPr lang="en-US" baseline="-25000" dirty="0">
                          <a:latin typeface="Times New Roman" panose="02020603050405020304" pitchFamily="18" charset="0"/>
                          <a:cs typeface="Times New Roman" panose="02020603050405020304" pitchFamily="18" charset="0"/>
                        </a:rPr>
                        <a:t>IAS</a:t>
                      </a:r>
                    </a:p>
                  </a:txBody>
                  <a:tcPr/>
                </a:tc>
                <a:extLst>
                  <a:ext uri="{0D108BD9-81ED-4DB2-BD59-A6C34878D82A}">
                    <a16:rowId xmlns:a16="http://schemas.microsoft.com/office/drawing/2014/main" val="3291716586"/>
                  </a:ext>
                </a:extLst>
              </a:tr>
              <a:tr h="370840">
                <a:tc>
                  <a:txBody>
                    <a:bodyPr/>
                    <a:lstStyle/>
                    <a:p>
                      <a:pPr algn="ctr"/>
                      <a:r>
                        <a:rPr lang="en-US" baseline="30000" dirty="0">
                          <a:latin typeface="Times New Roman" panose="02020603050405020304" pitchFamily="18" charset="0"/>
                          <a:cs typeface="Times New Roman" panose="02020603050405020304" pitchFamily="18" charset="0"/>
                        </a:rPr>
                        <a:t>90</a:t>
                      </a:r>
                      <a:r>
                        <a:rPr lang="en-US" dirty="0">
                          <a:latin typeface="Times New Roman" panose="02020603050405020304" pitchFamily="18" charset="0"/>
                          <a:cs typeface="Times New Roman" panose="02020603050405020304" pitchFamily="18" charset="0"/>
                        </a:rPr>
                        <a:t>Zr</a:t>
                      </a:r>
                    </a:p>
                  </a:txBody>
                  <a:tcPr/>
                </a:tc>
                <a:tc>
                  <a:txBody>
                    <a:bodyPr/>
                    <a:lstStyle/>
                    <a:p>
                      <a:pPr algn="ctr"/>
                      <a:r>
                        <a:rPr lang="en-US" dirty="0">
                          <a:latin typeface="Times New Roman" panose="02020603050405020304" pitchFamily="18" charset="0"/>
                          <a:cs typeface="Times New Roman" panose="02020603050405020304" pitchFamily="18" charset="0"/>
                        </a:rPr>
                        <a:t>40</a:t>
                      </a:r>
                    </a:p>
                  </a:txBody>
                  <a:tcPr/>
                </a:tc>
                <a:tc>
                  <a:txBody>
                    <a:bodyPr/>
                    <a:lstStyle/>
                    <a:p>
                      <a:pPr algn="ctr"/>
                      <a:r>
                        <a:rPr lang="en-US" dirty="0">
                          <a:latin typeface="Times New Roman" panose="02020603050405020304" pitchFamily="18" charset="0"/>
                          <a:cs typeface="Times New Roman" panose="02020603050405020304" pitchFamily="18" charset="0"/>
                        </a:rPr>
                        <a:t>50</a:t>
                      </a:r>
                    </a:p>
                  </a:txBody>
                  <a:tcPr/>
                </a:tc>
                <a:tc>
                  <a:txBody>
                    <a:bodyPr/>
                    <a:lstStyle/>
                    <a:p>
                      <a:pPr algn="ctr"/>
                      <a:r>
                        <a:rPr lang="en-US" dirty="0">
                          <a:latin typeface="Times New Roman" panose="02020603050405020304" pitchFamily="18" charset="0"/>
                          <a:cs typeface="Times New Roman" panose="02020603050405020304" pitchFamily="18" charset="0"/>
                        </a:rPr>
                        <a:t>6.893</a:t>
                      </a:r>
                    </a:p>
                  </a:txBody>
                  <a:tcPr/>
                </a:tc>
                <a:tc>
                  <a:txBody>
                    <a:bodyPr/>
                    <a:lstStyle/>
                    <a:p>
                      <a:pPr algn="ctr"/>
                      <a:r>
                        <a:rPr lang="en-US" dirty="0">
                          <a:latin typeface="Times New Roman" panose="02020603050405020304" pitchFamily="18" charset="0"/>
                          <a:cs typeface="Times New Roman" panose="02020603050405020304" pitchFamily="18" charset="0"/>
                        </a:rPr>
                        <a:t>11.893</a:t>
                      </a:r>
                    </a:p>
                  </a:txBody>
                  <a:tcPr/>
                </a:tc>
                <a:tc>
                  <a:txBody>
                    <a:bodyPr/>
                    <a:lstStyle/>
                    <a:p>
                      <a:pPr algn="ctr"/>
                      <a:r>
                        <a:rPr lang="en-US" dirty="0">
                          <a:latin typeface="Times New Roman" panose="02020603050405020304" pitchFamily="18" charset="0"/>
                          <a:cs typeface="Times New Roman" panose="02020603050405020304" pitchFamily="18" charset="0"/>
                        </a:rPr>
                        <a:t>15.693</a:t>
                      </a:r>
                    </a:p>
                  </a:txBody>
                  <a:tcPr/>
                </a:tc>
                <a:tc>
                  <a:txBody>
                    <a:bodyPr/>
                    <a:lstStyle/>
                    <a:p>
                      <a:pPr algn="ctr"/>
                      <a:r>
                        <a:rPr lang="en-US" dirty="0">
                          <a:latin typeface="Times New Roman" panose="02020603050405020304" pitchFamily="18" charset="0"/>
                          <a:cs typeface="Times New Roman" panose="02020603050405020304" pitchFamily="18" charset="0"/>
                        </a:rPr>
                        <a:t>3.8</a:t>
                      </a:r>
                    </a:p>
                  </a:txBody>
                  <a:tcPr/>
                </a:tc>
                <a:extLst>
                  <a:ext uri="{0D108BD9-81ED-4DB2-BD59-A6C34878D82A}">
                    <a16:rowId xmlns:a16="http://schemas.microsoft.com/office/drawing/2014/main" val="111315773"/>
                  </a:ext>
                </a:extLst>
              </a:tr>
              <a:tr h="370840">
                <a:tc>
                  <a:txBody>
                    <a:bodyPr/>
                    <a:lstStyle/>
                    <a:p>
                      <a:pPr algn="ctr"/>
                      <a:r>
                        <a:rPr lang="en-US" baseline="30000" dirty="0">
                          <a:latin typeface="Times New Roman" panose="02020603050405020304" pitchFamily="18" charset="0"/>
                          <a:cs typeface="Times New Roman" panose="02020603050405020304" pitchFamily="18" charset="0"/>
                        </a:rPr>
                        <a:t>112</a:t>
                      </a:r>
                      <a:r>
                        <a:rPr lang="en-US" dirty="0">
                          <a:latin typeface="Times New Roman" panose="02020603050405020304" pitchFamily="18" charset="0"/>
                          <a:cs typeface="Times New Roman" panose="02020603050405020304" pitchFamily="18" charset="0"/>
                        </a:rPr>
                        <a:t>Sn</a:t>
                      </a:r>
                    </a:p>
                  </a:txBody>
                  <a:tcPr/>
                </a:tc>
                <a:tc>
                  <a:txBody>
                    <a:bodyPr/>
                    <a:lstStyle/>
                    <a:p>
                      <a:pPr algn="ctr"/>
                      <a:r>
                        <a:rPr lang="en-US" dirty="0">
                          <a:latin typeface="Times New Roman" panose="02020603050405020304" pitchFamily="18" charset="0"/>
                          <a:cs typeface="Times New Roman" panose="02020603050405020304" pitchFamily="18" charset="0"/>
                        </a:rPr>
                        <a:t>50</a:t>
                      </a:r>
                    </a:p>
                  </a:txBody>
                  <a:tcPr/>
                </a:tc>
                <a:tc>
                  <a:txBody>
                    <a:bodyPr/>
                    <a:lstStyle/>
                    <a:p>
                      <a:pPr algn="ctr"/>
                      <a:r>
                        <a:rPr lang="en-US" dirty="0">
                          <a:latin typeface="Times New Roman" panose="02020603050405020304" pitchFamily="18" charset="0"/>
                          <a:cs typeface="Times New Roman" panose="02020603050405020304" pitchFamily="18" charset="0"/>
                        </a:rPr>
                        <a:t>62</a:t>
                      </a:r>
                    </a:p>
                  </a:txBody>
                  <a:tcPr/>
                </a:tc>
                <a:tc>
                  <a:txBody>
                    <a:bodyPr/>
                    <a:lstStyle/>
                    <a:p>
                      <a:pPr algn="ctr"/>
                      <a:r>
                        <a:rPr lang="en-US" dirty="0">
                          <a:latin typeface="Times New Roman" panose="02020603050405020304" pitchFamily="18" charset="0"/>
                          <a:cs typeface="Times New Roman" panose="02020603050405020304" pitchFamily="18" charset="0"/>
                        </a:rPr>
                        <a:t>7.842</a:t>
                      </a:r>
                    </a:p>
                  </a:txBody>
                  <a:tcPr/>
                </a:tc>
                <a:tc>
                  <a:txBody>
                    <a:bodyPr/>
                    <a:lstStyle/>
                    <a:p>
                      <a:pPr algn="ctr"/>
                      <a:r>
                        <a:rPr lang="en-US" dirty="0">
                          <a:latin typeface="Times New Roman" panose="02020603050405020304" pitchFamily="18" charset="0"/>
                          <a:cs typeface="Times New Roman" panose="02020603050405020304" pitchFamily="18" charset="0"/>
                        </a:rPr>
                        <a:t>14.002</a:t>
                      </a:r>
                    </a:p>
                  </a:txBody>
                  <a:tcPr/>
                </a:tc>
                <a:tc>
                  <a:txBody>
                    <a:bodyPr/>
                    <a:lstStyle/>
                    <a:p>
                      <a:pPr algn="ctr"/>
                      <a:r>
                        <a:rPr lang="en-US" dirty="0">
                          <a:latin typeface="Times New Roman" panose="02020603050405020304" pitchFamily="18" charset="0"/>
                          <a:cs typeface="Times New Roman" panose="02020603050405020304" pitchFamily="18" charset="0"/>
                        </a:rPr>
                        <a:t>16.782</a:t>
                      </a:r>
                    </a:p>
                  </a:txBody>
                  <a:tcPr/>
                </a:tc>
                <a:tc>
                  <a:txBody>
                    <a:bodyPr/>
                    <a:lstStyle/>
                    <a:p>
                      <a:pPr algn="ctr"/>
                      <a:r>
                        <a:rPr lang="en-US" dirty="0">
                          <a:latin typeface="Times New Roman" panose="02020603050405020304" pitchFamily="18" charset="0"/>
                          <a:cs typeface="Times New Roman" panose="02020603050405020304" pitchFamily="18" charset="0"/>
                        </a:rPr>
                        <a:t>2.78</a:t>
                      </a:r>
                    </a:p>
                  </a:txBody>
                  <a:tcPr/>
                </a:tc>
                <a:extLst>
                  <a:ext uri="{0D108BD9-81ED-4DB2-BD59-A6C34878D82A}">
                    <a16:rowId xmlns:a16="http://schemas.microsoft.com/office/drawing/2014/main" val="3932208337"/>
                  </a:ext>
                </a:extLst>
              </a:tr>
              <a:tr h="370840">
                <a:tc>
                  <a:txBody>
                    <a:bodyPr/>
                    <a:lstStyle/>
                    <a:p>
                      <a:pPr algn="ctr"/>
                      <a:r>
                        <a:rPr lang="en-US" baseline="30000" dirty="0">
                          <a:latin typeface="Times New Roman" panose="02020603050405020304" pitchFamily="18" charset="0"/>
                          <a:cs typeface="Times New Roman" panose="02020603050405020304" pitchFamily="18" charset="0"/>
                        </a:rPr>
                        <a:t>114</a:t>
                      </a:r>
                      <a:r>
                        <a:rPr lang="en-US" dirty="0">
                          <a:latin typeface="Times New Roman" panose="02020603050405020304" pitchFamily="18" charset="0"/>
                          <a:cs typeface="Times New Roman" panose="02020603050405020304" pitchFamily="18" charset="0"/>
                        </a:rPr>
                        <a:t>Sn</a:t>
                      </a:r>
                    </a:p>
                  </a:txBody>
                  <a:tcPr/>
                </a:tc>
                <a:tc>
                  <a:txBody>
                    <a:bodyPr/>
                    <a:lstStyle/>
                    <a:p>
                      <a:pPr algn="ctr"/>
                      <a:r>
                        <a:rPr lang="en-US" dirty="0">
                          <a:latin typeface="Times New Roman" panose="02020603050405020304" pitchFamily="18" charset="0"/>
                          <a:cs typeface="Times New Roman" panose="02020603050405020304" pitchFamily="18" charset="0"/>
                        </a:rPr>
                        <a:t>50</a:t>
                      </a:r>
                    </a:p>
                  </a:txBody>
                  <a:tcPr/>
                </a:tc>
                <a:tc>
                  <a:txBody>
                    <a:bodyPr/>
                    <a:lstStyle/>
                    <a:p>
                      <a:pPr algn="ctr"/>
                      <a:r>
                        <a:rPr lang="en-US" dirty="0">
                          <a:latin typeface="Times New Roman" panose="02020603050405020304" pitchFamily="18" charset="0"/>
                          <a:cs typeface="Times New Roman" panose="02020603050405020304" pitchFamily="18" charset="0"/>
                        </a:rPr>
                        <a:t>64</a:t>
                      </a:r>
                    </a:p>
                  </a:txBody>
                  <a:tcPr/>
                </a:tc>
                <a:tc>
                  <a:txBody>
                    <a:bodyPr/>
                    <a:lstStyle/>
                    <a:p>
                      <a:pPr algn="ctr"/>
                      <a:r>
                        <a:rPr lang="en-US" dirty="0">
                          <a:latin typeface="Times New Roman" panose="02020603050405020304" pitchFamily="18" charset="0"/>
                          <a:cs typeface="Times New Roman" panose="02020603050405020304" pitchFamily="18" charset="0"/>
                        </a:rPr>
                        <a:t>6.828</a:t>
                      </a:r>
                    </a:p>
                  </a:txBody>
                  <a:tcPr/>
                </a:tc>
                <a:tc>
                  <a:txBody>
                    <a:bodyPr/>
                    <a:lstStyle/>
                    <a:p>
                      <a:pPr algn="ctr"/>
                      <a:r>
                        <a:rPr lang="en-US" dirty="0">
                          <a:latin typeface="Times New Roman" panose="02020603050405020304" pitchFamily="18" charset="0"/>
                          <a:cs typeface="Times New Roman" panose="02020603050405020304" pitchFamily="18" charset="0"/>
                        </a:rPr>
                        <a:t>14.108</a:t>
                      </a:r>
                    </a:p>
                  </a:txBody>
                  <a:tcPr/>
                </a:tc>
                <a:tc>
                  <a:txBody>
                    <a:bodyPr/>
                    <a:lstStyle/>
                    <a:p>
                      <a:pPr algn="ctr"/>
                      <a:r>
                        <a:rPr lang="en-US" dirty="0">
                          <a:latin typeface="Times New Roman" panose="02020603050405020304" pitchFamily="18" charset="0"/>
                          <a:cs typeface="Times New Roman" panose="02020603050405020304" pitchFamily="18" charset="0"/>
                        </a:rPr>
                        <a:t>16.218</a:t>
                      </a:r>
                    </a:p>
                  </a:txBody>
                  <a:tcPr/>
                </a:tc>
                <a:tc>
                  <a:txBody>
                    <a:bodyPr/>
                    <a:lstStyle/>
                    <a:p>
                      <a:pPr algn="ctr"/>
                      <a:r>
                        <a:rPr lang="en-US" dirty="0">
                          <a:latin typeface="Times New Roman" panose="02020603050405020304" pitchFamily="18" charset="0"/>
                          <a:cs typeface="Times New Roman" panose="02020603050405020304" pitchFamily="18" charset="0"/>
                        </a:rPr>
                        <a:t>2.11</a:t>
                      </a:r>
                    </a:p>
                  </a:txBody>
                  <a:tcPr/>
                </a:tc>
                <a:extLst>
                  <a:ext uri="{0D108BD9-81ED-4DB2-BD59-A6C34878D82A}">
                    <a16:rowId xmlns:a16="http://schemas.microsoft.com/office/drawing/2014/main" val="1069840636"/>
                  </a:ext>
                </a:extLst>
              </a:tr>
              <a:tr h="370840">
                <a:tc>
                  <a:txBody>
                    <a:bodyPr/>
                    <a:lstStyle/>
                    <a:p>
                      <a:pPr algn="ctr"/>
                      <a:r>
                        <a:rPr lang="en-US" baseline="30000" dirty="0">
                          <a:latin typeface="Times New Roman" panose="02020603050405020304" pitchFamily="18" charset="0"/>
                          <a:cs typeface="Times New Roman" panose="02020603050405020304" pitchFamily="18" charset="0"/>
                        </a:rPr>
                        <a:t>116</a:t>
                      </a:r>
                      <a:r>
                        <a:rPr lang="en-US" dirty="0">
                          <a:latin typeface="Times New Roman" panose="02020603050405020304" pitchFamily="18" charset="0"/>
                          <a:cs typeface="Times New Roman" panose="02020603050405020304" pitchFamily="18" charset="0"/>
                        </a:rPr>
                        <a:t>Sn</a:t>
                      </a:r>
                    </a:p>
                  </a:txBody>
                  <a:tcPr/>
                </a:tc>
                <a:tc>
                  <a:txBody>
                    <a:bodyPr/>
                    <a:lstStyle/>
                    <a:p>
                      <a:pPr algn="ctr"/>
                      <a:r>
                        <a:rPr lang="en-US" dirty="0">
                          <a:latin typeface="Times New Roman" panose="02020603050405020304" pitchFamily="18" charset="0"/>
                          <a:cs typeface="Times New Roman" panose="02020603050405020304" pitchFamily="18" charset="0"/>
                        </a:rPr>
                        <a:t>50</a:t>
                      </a:r>
                    </a:p>
                  </a:txBody>
                  <a:tcPr/>
                </a:tc>
                <a:tc>
                  <a:txBody>
                    <a:bodyPr/>
                    <a:lstStyle/>
                    <a:p>
                      <a:pPr algn="ctr"/>
                      <a:r>
                        <a:rPr lang="en-US" dirty="0">
                          <a:latin typeface="Times New Roman" panose="02020603050405020304" pitchFamily="18" charset="0"/>
                          <a:cs typeface="Times New Roman" panose="02020603050405020304" pitchFamily="18" charset="0"/>
                        </a:rPr>
                        <a:t>66</a:t>
                      </a:r>
                    </a:p>
                  </a:txBody>
                  <a:tcPr/>
                </a:tc>
                <a:tc>
                  <a:txBody>
                    <a:bodyPr/>
                    <a:lstStyle/>
                    <a:p>
                      <a:pPr algn="ctr"/>
                      <a:r>
                        <a:rPr lang="en-US" dirty="0">
                          <a:latin typeface="Times New Roman" panose="02020603050405020304" pitchFamily="18" charset="0"/>
                          <a:cs typeface="Times New Roman" panose="02020603050405020304" pitchFamily="18" charset="0"/>
                        </a:rPr>
                        <a:t>5.489</a:t>
                      </a:r>
                    </a:p>
                  </a:txBody>
                  <a:tcPr/>
                </a:tc>
                <a:tc>
                  <a:txBody>
                    <a:bodyPr/>
                    <a:lstStyle/>
                    <a:p>
                      <a:pPr algn="ctr"/>
                      <a:r>
                        <a:rPr lang="en-US" dirty="0">
                          <a:latin typeface="Times New Roman" panose="02020603050405020304" pitchFamily="18" charset="0"/>
                          <a:cs typeface="Times New Roman" panose="02020603050405020304" pitchFamily="18" charset="0"/>
                        </a:rPr>
                        <a:t>13.849</a:t>
                      </a:r>
                    </a:p>
                  </a:txBody>
                  <a:tcPr/>
                </a:tc>
                <a:tc>
                  <a:txBody>
                    <a:bodyPr/>
                    <a:lstStyle/>
                    <a:p>
                      <a:pPr algn="ctr"/>
                      <a:r>
                        <a:rPr lang="en-US" dirty="0">
                          <a:latin typeface="Times New Roman" panose="02020603050405020304" pitchFamily="18" charset="0"/>
                          <a:cs typeface="Times New Roman" panose="02020603050405020304" pitchFamily="18" charset="0"/>
                        </a:rPr>
                        <a:t>15.529</a:t>
                      </a:r>
                    </a:p>
                  </a:txBody>
                  <a:tcPr/>
                </a:tc>
                <a:tc>
                  <a:txBody>
                    <a:bodyPr/>
                    <a:lstStyle/>
                    <a:p>
                      <a:pPr algn="ctr"/>
                      <a:r>
                        <a:rPr lang="en-US" dirty="0">
                          <a:latin typeface="Times New Roman" panose="02020603050405020304" pitchFamily="18" charset="0"/>
                          <a:cs typeface="Times New Roman" panose="02020603050405020304" pitchFamily="18" charset="0"/>
                        </a:rPr>
                        <a:t>1.68</a:t>
                      </a:r>
                    </a:p>
                  </a:txBody>
                  <a:tcPr/>
                </a:tc>
                <a:extLst>
                  <a:ext uri="{0D108BD9-81ED-4DB2-BD59-A6C34878D82A}">
                    <a16:rowId xmlns:a16="http://schemas.microsoft.com/office/drawing/2014/main" val="2341670405"/>
                  </a:ext>
                </a:extLst>
              </a:tr>
              <a:tr h="370840">
                <a:tc>
                  <a:txBody>
                    <a:bodyPr/>
                    <a:lstStyle/>
                    <a:p>
                      <a:pPr algn="ctr"/>
                      <a:r>
                        <a:rPr lang="en-US" baseline="30000" dirty="0">
                          <a:latin typeface="Times New Roman" panose="02020603050405020304" pitchFamily="18" charset="0"/>
                          <a:cs typeface="Times New Roman" panose="02020603050405020304" pitchFamily="18" charset="0"/>
                        </a:rPr>
                        <a:t>118</a:t>
                      </a:r>
                      <a:r>
                        <a:rPr lang="en-US" dirty="0">
                          <a:latin typeface="Times New Roman" panose="02020603050405020304" pitchFamily="18" charset="0"/>
                          <a:cs typeface="Times New Roman" panose="02020603050405020304" pitchFamily="18" charset="0"/>
                        </a:rPr>
                        <a:t>Sn</a:t>
                      </a:r>
                    </a:p>
                  </a:txBody>
                  <a:tcPr/>
                </a:tc>
                <a:tc>
                  <a:txBody>
                    <a:bodyPr/>
                    <a:lstStyle/>
                    <a:p>
                      <a:pPr algn="ctr"/>
                      <a:r>
                        <a:rPr lang="en-US" dirty="0">
                          <a:latin typeface="Times New Roman" panose="02020603050405020304" pitchFamily="18" charset="0"/>
                          <a:cs typeface="Times New Roman" panose="02020603050405020304" pitchFamily="18" charset="0"/>
                        </a:rPr>
                        <a:t>50</a:t>
                      </a:r>
                    </a:p>
                  </a:txBody>
                  <a:tcPr/>
                </a:tc>
                <a:tc>
                  <a:txBody>
                    <a:bodyPr/>
                    <a:lstStyle/>
                    <a:p>
                      <a:pPr algn="ctr"/>
                      <a:r>
                        <a:rPr lang="en-US" dirty="0">
                          <a:latin typeface="Times New Roman" panose="02020603050405020304" pitchFamily="18" charset="0"/>
                          <a:cs typeface="Times New Roman" panose="02020603050405020304" pitchFamily="18" charset="0"/>
                        </a:rPr>
                        <a:t>68</a:t>
                      </a:r>
                    </a:p>
                  </a:txBody>
                  <a:tcPr/>
                </a:tc>
                <a:tc>
                  <a:txBody>
                    <a:bodyPr/>
                    <a:lstStyle/>
                    <a:p>
                      <a:pPr algn="ctr"/>
                      <a:r>
                        <a:rPr lang="en-US" dirty="0">
                          <a:latin typeface="Times New Roman" panose="02020603050405020304" pitchFamily="18" charset="0"/>
                          <a:cs typeface="Times New Roman" panose="02020603050405020304" pitchFamily="18" charset="0"/>
                        </a:rPr>
                        <a:t>4.439</a:t>
                      </a:r>
                    </a:p>
                  </a:txBody>
                  <a:tcPr/>
                </a:tc>
                <a:tc>
                  <a:txBody>
                    <a:bodyPr/>
                    <a:lstStyle/>
                    <a:p>
                      <a:pPr algn="ctr"/>
                      <a:r>
                        <a:rPr lang="en-US" dirty="0">
                          <a:latin typeface="Times New Roman" panose="02020603050405020304" pitchFamily="18" charset="0"/>
                          <a:cs typeface="Times New Roman" panose="02020603050405020304" pitchFamily="18" charset="0"/>
                        </a:rPr>
                        <a:t>13.769</a:t>
                      </a:r>
                    </a:p>
                  </a:txBody>
                  <a:tcPr/>
                </a:tc>
                <a:tc>
                  <a:txBody>
                    <a:bodyPr/>
                    <a:lstStyle/>
                    <a:p>
                      <a:pPr algn="ctr"/>
                      <a:r>
                        <a:rPr lang="en-US" dirty="0">
                          <a:latin typeface="Times New Roman" panose="02020603050405020304" pitchFamily="18" charset="0"/>
                          <a:cs typeface="Times New Roman" panose="02020603050405020304" pitchFamily="18" charset="0"/>
                        </a:rPr>
                        <a:t>15.049</a:t>
                      </a:r>
                    </a:p>
                  </a:txBody>
                  <a:tcPr/>
                </a:tc>
                <a:tc>
                  <a:txBody>
                    <a:bodyPr/>
                    <a:lstStyle/>
                    <a:p>
                      <a:pPr algn="ctr"/>
                      <a:r>
                        <a:rPr lang="en-US" dirty="0">
                          <a:latin typeface="Times New Roman" panose="02020603050405020304" pitchFamily="18" charset="0"/>
                          <a:cs typeface="Times New Roman" panose="02020603050405020304" pitchFamily="18" charset="0"/>
                        </a:rPr>
                        <a:t>1.28</a:t>
                      </a:r>
                    </a:p>
                  </a:txBody>
                  <a:tcPr/>
                </a:tc>
                <a:extLst>
                  <a:ext uri="{0D108BD9-81ED-4DB2-BD59-A6C34878D82A}">
                    <a16:rowId xmlns:a16="http://schemas.microsoft.com/office/drawing/2014/main" val="3748261909"/>
                  </a:ext>
                </a:extLst>
              </a:tr>
              <a:tr h="370840">
                <a:tc>
                  <a:txBody>
                    <a:bodyPr/>
                    <a:lstStyle/>
                    <a:p>
                      <a:pPr algn="ctr"/>
                      <a:r>
                        <a:rPr lang="en-US" baseline="30000" dirty="0">
                          <a:latin typeface="Times New Roman" panose="02020603050405020304" pitchFamily="18" charset="0"/>
                          <a:cs typeface="Times New Roman" panose="02020603050405020304" pitchFamily="18" charset="0"/>
                        </a:rPr>
                        <a:t>120</a:t>
                      </a:r>
                      <a:r>
                        <a:rPr lang="en-US" dirty="0">
                          <a:latin typeface="Times New Roman" panose="02020603050405020304" pitchFamily="18" charset="0"/>
                          <a:cs typeface="Times New Roman" panose="02020603050405020304" pitchFamily="18" charset="0"/>
                        </a:rPr>
                        <a:t>Sn</a:t>
                      </a:r>
                    </a:p>
                  </a:txBody>
                  <a:tcPr/>
                </a:tc>
                <a:tc>
                  <a:txBody>
                    <a:bodyPr/>
                    <a:lstStyle/>
                    <a:p>
                      <a:pPr algn="ctr"/>
                      <a:r>
                        <a:rPr lang="en-US" dirty="0">
                          <a:latin typeface="Times New Roman" panose="02020603050405020304" pitchFamily="18" charset="0"/>
                          <a:cs typeface="Times New Roman" panose="02020603050405020304" pitchFamily="18" charset="0"/>
                        </a:rPr>
                        <a:t>50</a:t>
                      </a:r>
                    </a:p>
                  </a:txBody>
                  <a:tcPr/>
                </a:tc>
                <a:tc>
                  <a:txBody>
                    <a:bodyPr/>
                    <a:lstStyle/>
                    <a:p>
                      <a:pPr algn="ctr"/>
                      <a:r>
                        <a:rPr lang="en-US" dirty="0">
                          <a:latin typeface="Times New Roman" panose="02020603050405020304" pitchFamily="18" charset="0"/>
                          <a:cs typeface="Times New Roman" panose="02020603050405020304" pitchFamily="18" charset="0"/>
                        </a:rPr>
                        <a:t>70</a:t>
                      </a:r>
                    </a:p>
                  </a:txBody>
                  <a:tcPr/>
                </a:tc>
                <a:tc>
                  <a:txBody>
                    <a:bodyPr/>
                    <a:lstStyle/>
                    <a:p>
                      <a:pPr algn="ctr"/>
                      <a:r>
                        <a:rPr lang="en-US" dirty="0">
                          <a:latin typeface="Times New Roman" panose="02020603050405020304" pitchFamily="18" charset="0"/>
                          <a:cs typeface="Times New Roman" panose="02020603050405020304" pitchFamily="18" charset="0"/>
                        </a:rPr>
                        <a:t>3.463</a:t>
                      </a:r>
                    </a:p>
                  </a:txBody>
                  <a:tcPr/>
                </a:tc>
                <a:tc>
                  <a:txBody>
                    <a:bodyPr/>
                    <a:lstStyle/>
                    <a:p>
                      <a:pPr algn="ctr"/>
                      <a:r>
                        <a:rPr lang="en-US" dirty="0">
                          <a:latin typeface="Times New Roman" panose="02020603050405020304" pitchFamily="18" charset="0"/>
                          <a:cs typeface="Times New Roman" panose="02020603050405020304" pitchFamily="18" charset="0"/>
                        </a:rPr>
                        <a:t>13.703</a:t>
                      </a:r>
                    </a:p>
                  </a:txBody>
                  <a:tcPr/>
                </a:tc>
                <a:tc>
                  <a:txBody>
                    <a:bodyPr/>
                    <a:lstStyle/>
                    <a:p>
                      <a:pPr algn="ctr"/>
                      <a:r>
                        <a:rPr lang="en-US" dirty="0">
                          <a:latin typeface="Times New Roman" panose="02020603050405020304" pitchFamily="18" charset="0"/>
                          <a:cs typeface="Times New Roman" panose="02020603050405020304" pitchFamily="18" charset="0"/>
                        </a:rPr>
                        <a:t>14.913</a:t>
                      </a:r>
                    </a:p>
                  </a:txBody>
                  <a:tcPr/>
                </a:tc>
                <a:tc>
                  <a:txBody>
                    <a:bodyPr/>
                    <a:lstStyle/>
                    <a:p>
                      <a:pPr algn="ctr"/>
                      <a:r>
                        <a:rPr lang="en-US" dirty="0">
                          <a:latin typeface="Times New Roman" panose="02020603050405020304" pitchFamily="18" charset="0"/>
                          <a:cs typeface="Times New Roman" panose="02020603050405020304" pitchFamily="18" charset="0"/>
                        </a:rPr>
                        <a:t>1.21</a:t>
                      </a:r>
                    </a:p>
                  </a:txBody>
                  <a:tcPr/>
                </a:tc>
                <a:extLst>
                  <a:ext uri="{0D108BD9-81ED-4DB2-BD59-A6C34878D82A}">
                    <a16:rowId xmlns:a16="http://schemas.microsoft.com/office/drawing/2014/main" val="222597368"/>
                  </a:ext>
                </a:extLst>
              </a:tr>
              <a:tr h="370840">
                <a:tc>
                  <a:txBody>
                    <a:bodyPr/>
                    <a:lstStyle/>
                    <a:p>
                      <a:pPr algn="ctr"/>
                      <a:r>
                        <a:rPr lang="en-US" baseline="30000" dirty="0">
                          <a:latin typeface="Times New Roman" panose="02020603050405020304" pitchFamily="18" charset="0"/>
                          <a:cs typeface="Times New Roman" panose="02020603050405020304" pitchFamily="18" charset="0"/>
                        </a:rPr>
                        <a:t>122</a:t>
                      </a:r>
                      <a:r>
                        <a:rPr lang="en-US" dirty="0">
                          <a:latin typeface="Times New Roman" panose="02020603050405020304" pitchFamily="18" charset="0"/>
                          <a:cs typeface="Times New Roman" panose="02020603050405020304" pitchFamily="18" charset="0"/>
                        </a:rPr>
                        <a:t>Sn</a:t>
                      </a:r>
                    </a:p>
                  </a:txBody>
                  <a:tcPr/>
                </a:tc>
                <a:tc>
                  <a:txBody>
                    <a:bodyPr/>
                    <a:lstStyle/>
                    <a:p>
                      <a:pPr algn="ctr"/>
                      <a:r>
                        <a:rPr lang="en-US" dirty="0">
                          <a:latin typeface="Times New Roman" panose="02020603050405020304" pitchFamily="18" charset="0"/>
                          <a:cs typeface="Times New Roman" panose="02020603050405020304" pitchFamily="18" charset="0"/>
                        </a:rPr>
                        <a:t>50</a:t>
                      </a:r>
                    </a:p>
                  </a:txBody>
                  <a:tcPr/>
                </a:tc>
                <a:tc>
                  <a:txBody>
                    <a:bodyPr/>
                    <a:lstStyle/>
                    <a:p>
                      <a:pPr algn="ctr"/>
                      <a:r>
                        <a:rPr lang="en-US" dirty="0">
                          <a:latin typeface="Times New Roman" panose="02020603050405020304" pitchFamily="18" charset="0"/>
                          <a:cs typeface="Times New Roman" panose="02020603050405020304" pitchFamily="18" charset="0"/>
                        </a:rPr>
                        <a:t>72</a:t>
                      </a:r>
                    </a:p>
                  </a:txBody>
                  <a:tcPr/>
                </a:tc>
                <a:tc>
                  <a:txBody>
                    <a:bodyPr/>
                    <a:lstStyle/>
                    <a:p>
                      <a:pPr algn="ctr"/>
                      <a:r>
                        <a:rPr lang="en-US" dirty="0">
                          <a:latin typeface="Times New Roman" panose="02020603050405020304" pitchFamily="18" charset="0"/>
                          <a:cs typeface="Times New Roman" panose="02020603050405020304" pitchFamily="18" charset="0"/>
                        </a:rPr>
                        <a:t>2.398</a:t>
                      </a:r>
                    </a:p>
                  </a:txBody>
                  <a:tcPr/>
                </a:tc>
                <a:tc>
                  <a:txBody>
                    <a:bodyPr/>
                    <a:lstStyle/>
                    <a:p>
                      <a:pPr algn="ctr"/>
                      <a:r>
                        <a:rPr lang="en-US" dirty="0">
                          <a:latin typeface="Times New Roman" panose="02020603050405020304" pitchFamily="18" charset="0"/>
                          <a:cs typeface="Times New Roman" panose="02020603050405020304" pitchFamily="18" charset="0"/>
                        </a:rPr>
                        <a:t>13.638</a:t>
                      </a:r>
                    </a:p>
                  </a:txBody>
                  <a:tcPr/>
                </a:tc>
                <a:tc>
                  <a:txBody>
                    <a:bodyPr/>
                    <a:lstStyle/>
                    <a:p>
                      <a:pPr algn="ctr"/>
                      <a:r>
                        <a:rPr lang="en-US" dirty="0">
                          <a:latin typeface="Times New Roman" panose="02020603050405020304" pitchFamily="18" charset="0"/>
                          <a:cs typeface="Times New Roman" panose="02020603050405020304" pitchFamily="18" charset="0"/>
                        </a:rPr>
                        <a:t>14.648</a:t>
                      </a:r>
                    </a:p>
                  </a:txBody>
                  <a:tcPr/>
                </a:tc>
                <a:tc>
                  <a:txBody>
                    <a:bodyPr/>
                    <a:lstStyle/>
                    <a:p>
                      <a:pPr algn="ctr"/>
                      <a:r>
                        <a:rPr lang="en-US" dirty="0">
                          <a:latin typeface="Times New Roman" panose="02020603050405020304" pitchFamily="18" charset="0"/>
                          <a:cs typeface="Times New Roman" panose="02020603050405020304" pitchFamily="18" charset="0"/>
                        </a:rPr>
                        <a:t>1.01</a:t>
                      </a:r>
                    </a:p>
                  </a:txBody>
                  <a:tcPr/>
                </a:tc>
                <a:extLst>
                  <a:ext uri="{0D108BD9-81ED-4DB2-BD59-A6C34878D82A}">
                    <a16:rowId xmlns:a16="http://schemas.microsoft.com/office/drawing/2014/main" val="2411235015"/>
                  </a:ext>
                </a:extLst>
              </a:tr>
              <a:tr h="370840">
                <a:tc>
                  <a:txBody>
                    <a:bodyPr/>
                    <a:lstStyle/>
                    <a:p>
                      <a:pPr algn="ctr"/>
                      <a:r>
                        <a:rPr lang="en-US" baseline="30000" dirty="0">
                          <a:latin typeface="Times New Roman" panose="02020603050405020304" pitchFamily="18" charset="0"/>
                          <a:cs typeface="Times New Roman" panose="02020603050405020304" pitchFamily="18" charset="0"/>
                        </a:rPr>
                        <a:t>124</a:t>
                      </a:r>
                      <a:r>
                        <a:rPr lang="en-US" dirty="0">
                          <a:latin typeface="Times New Roman" panose="02020603050405020304" pitchFamily="18" charset="0"/>
                          <a:cs typeface="Times New Roman" panose="02020603050405020304" pitchFamily="18" charset="0"/>
                        </a:rPr>
                        <a:t>Sn</a:t>
                      </a:r>
                    </a:p>
                  </a:txBody>
                  <a:tcPr/>
                </a:tc>
                <a:tc>
                  <a:txBody>
                    <a:bodyPr/>
                    <a:lstStyle/>
                    <a:p>
                      <a:pPr algn="ctr"/>
                      <a:r>
                        <a:rPr lang="en-US" dirty="0">
                          <a:latin typeface="Times New Roman" panose="02020603050405020304" pitchFamily="18" charset="0"/>
                          <a:cs typeface="Times New Roman" panose="02020603050405020304" pitchFamily="18" charset="0"/>
                        </a:rPr>
                        <a:t>50</a:t>
                      </a:r>
                    </a:p>
                  </a:txBody>
                  <a:tcPr/>
                </a:tc>
                <a:tc>
                  <a:txBody>
                    <a:bodyPr/>
                    <a:lstStyle/>
                    <a:p>
                      <a:pPr algn="ctr"/>
                      <a:r>
                        <a:rPr lang="en-US" dirty="0">
                          <a:latin typeface="Times New Roman" panose="02020603050405020304" pitchFamily="18" charset="0"/>
                          <a:cs typeface="Times New Roman" panose="02020603050405020304" pitchFamily="18" charset="0"/>
                        </a:rPr>
                        <a:t>74</a:t>
                      </a:r>
                    </a:p>
                  </a:txBody>
                  <a:tcPr/>
                </a:tc>
                <a:tc>
                  <a:txBody>
                    <a:bodyPr/>
                    <a:lstStyle/>
                    <a:p>
                      <a:pPr algn="ctr"/>
                      <a:r>
                        <a:rPr lang="en-US" dirty="0">
                          <a:latin typeface="Times New Roman" panose="02020603050405020304" pitchFamily="18" charset="0"/>
                          <a:cs typeface="Times New Roman" panose="02020603050405020304" pitchFamily="18" charset="0"/>
                        </a:rPr>
                        <a:t>1.399</a:t>
                      </a:r>
                    </a:p>
                  </a:txBody>
                  <a:tcPr/>
                </a:tc>
                <a:tc>
                  <a:txBody>
                    <a:bodyPr/>
                    <a:lstStyle/>
                    <a:p>
                      <a:pPr algn="ctr"/>
                      <a:r>
                        <a:rPr lang="en-US" dirty="0">
                          <a:latin typeface="Times New Roman" panose="02020603050405020304" pitchFamily="18" charset="0"/>
                          <a:cs typeface="Times New Roman" panose="02020603050405020304" pitchFamily="18" charset="0"/>
                        </a:rPr>
                        <a:t>13.589</a:t>
                      </a:r>
                    </a:p>
                  </a:txBody>
                  <a:tcPr/>
                </a:tc>
                <a:tc>
                  <a:txBody>
                    <a:bodyPr/>
                    <a:lstStyle/>
                    <a:p>
                      <a:pPr algn="ctr"/>
                      <a:r>
                        <a:rPr lang="en-US" dirty="0">
                          <a:latin typeface="Times New Roman" panose="02020603050405020304" pitchFamily="18" charset="0"/>
                          <a:cs typeface="Times New Roman" panose="02020603050405020304" pitchFamily="18" charset="0"/>
                        </a:rPr>
                        <a:t>14.649</a:t>
                      </a:r>
                    </a:p>
                  </a:txBody>
                  <a:tcPr/>
                </a:tc>
                <a:tc>
                  <a:txBody>
                    <a:bodyPr/>
                    <a:lstStyle/>
                    <a:p>
                      <a:pPr algn="ctr"/>
                      <a:r>
                        <a:rPr lang="en-US" dirty="0">
                          <a:latin typeface="Times New Roman" panose="02020603050405020304" pitchFamily="18" charset="0"/>
                          <a:cs typeface="Times New Roman" panose="02020603050405020304" pitchFamily="18" charset="0"/>
                        </a:rPr>
                        <a:t>1.06</a:t>
                      </a:r>
                    </a:p>
                  </a:txBody>
                  <a:tcPr/>
                </a:tc>
                <a:extLst>
                  <a:ext uri="{0D108BD9-81ED-4DB2-BD59-A6C34878D82A}">
                    <a16:rowId xmlns:a16="http://schemas.microsoft.com/office/drawing/2014/main" val="3671439346"/>
                  </a:ext>
                </a:extLst>
              </a:tr>
              <a:tr h="370840">
                <a:tc>
                  <a:txBody>
                    <a:bodyPr/>
                    <a:lstStyle/>
                    <a:p>
                      <a:pPr algn="ctr"/>
                      <a:r>
                        <a:rPr lang="en-US" baseline="30000" dirty="0">
                          <a:latin typeface="Times New Roman" panose="02020603050405020304" pitchFamily="18" charset="0"/>
                          <a:cs typeface="Times New Roman" panose="02020603050405020304" pitchFamily="18" charset="0"/>
                        </a:rPr>
                        <a:t>208</a:t>
                      </a:r>
                      <a:r>
                        <a:rPr lang="en-US" dirty="0">
                          <a:latin typeface="Times New Roman" panose="02020603050405020304" pitchFamily="18" charset="0"/>
                          <a:cs typeface="Times New Roman" panose="02020603050405020304" pitchFamily="18" charset="0"/>
                        </a:rPr>
                        <a:t>Pb</a:t>
                      </a:r>
                    </a:p>
                  </a:txBody>
                  <a:tcPr/>
                </a:tc>
                <a:tc>
                  <a:txBody>
                    <a:bodyPr/>
                    <a:lstStyle/>
                    <a:p>
                      <a:pPr algn="ctr"/>
                      <a:r>
                        <a:rPr lang="en-US" dirty="0">
                          <a:latin typeface="Times New Roman" panose="02020603050405020304" pitchFamily="18" charset="0"/>
                          <a:cs typeface="Times New Roman" panose="02020603050405020304" pitchFamily="18" charset="0"/>
                        </a:rPr>
                        <a:t>82</a:t>
                      </a:r>
                    </a:p>
                  </a:txBody>
                  <a:tcPr/>
                </a:tc>
                <a:tc>
                  <a:txBody>
                    <a:bodyPr/>
                    <a:lstStyle/>
                    <a:p>
                      <a:pPr algn="ctr"/>
                      <a:r>
                        <a:rPr lang="en-US" dirty="0">
                          <a:latin typeface="Times New Roman" panose="02020603050405020304" pitchFamily="18" charset="0"/>
                          <a:cs typeface="Times New Roman" panose="02020603050405020304" pitchFamily="18" charset="0"/>
                        </a:rPr>
                        <a:t>126</a:t>
                      </a:r>
                    </a:p>
                  </a:txBody>
                  <a:tcPr/>
                </a:tc>
                <a:tc>
                  <a:txBody>
                    <a:bodyPr/>
                    <a:lstStyle/>
                    <a:p>
                      <a:pPr algn="ctr"/>
                      <a:r>
                        <a:rPr lang="en-US" dirty="0">
                          <a:latin typeface="Times New Roman" panose="02020603050405020304" pitchFamily="18" charset="0"/>
                          <a:cs typeface="Times New Roman" panose="02020603050405020304" pitchFamily="18" charset="0"/>
                        </a:rPr>
                        <a:t>3.661</a:t>
                      </a:r>
                    </a:p>
                  </a:txBody>
                  <a:tcPr/>
                </a:tc>
                <a:tc>
                  <a:txBody>
                    <a:bodyPr/>
                    <a:lstStyle/>
                    <a:p>
                      <a:pPr algn="ctr"/>
                      <a:r>
                        <a:rPr lang="en-US" dirty="0">
                          <a:latin typeface="Times New Roman" panose="02020603050405020304" pitchFamily="18" charset="0"/>
                          <a:cs typeface="Times New Roman" panose="02020603050405020304" pitchFamily="18" charset="0"/>
                        </a:rPr>
                        <a:t>18.861</a:t>
                      </a:r>
                    </a:p>
                  </a:txBody>
                  <a:tcPr/>
                </a:tc>
                <a:tc>
                  <a:txBody>
                    <a:bodyPr/>
                    <a:lstStyle/>
                    <a:p>
                      <a:pPr algn="ctr"/>
                      <a:r>
                        <a:rPr lang="en-US" dirty="0">
                          <a:latin typeface="Times New Roman" panose="02020603050405020304" pitchFamily="18" charset="0"/>
                          <a:cs typeface="Times New Roman" panose="02020603050405020304" pitchFamily="18" charset="0"/>
                        </a:rPr>
                        <a:t>19.261</a:t>
                      </a:r>
                    </a:p>
                  </a:txBody>
                  <a:tcPr/>
                </a:tc>
                <a:tc>
                  <a:txBody>
                    <a:bodyPr/>
                    <a:lstStyle/>
                    <a:p>
                      <a:pPr algn="ctr"/>
                      <a:r>
                        <a:rPr lang="en-US" dirty="0">
                          <a:latin typeface="Times New Roman" panose="02020603050405020304" pitchFamily="18" charset="0"/>
                          <a:cs typeface="Times New Roman" panose="02020603050405020304" pitchFamily="18" charset="0"/>
                        </a:rPr>
                        <a:t>0.4</a:t>
                      </a:r>
                    </a:p>
                  </a:txBody>
                  <a:tcPr/>
                </a:tc>
                <a:extLst>
                  <a:ext uri="{0D108BD9-81ED-4DB2-BD59-A6C34878D82A}">
                    <a16:rowId xmlns:a16="http://schemas.microsoft.com/office/drawing/2014/main" val="4042736150"/>
                  </a:ext>
                </a:extLst>
              </a:tr>
            </a:tbl>
          </a:graphicData>
        </a:graphic>
      </p:graphicFrame>
      <p:grpSp>
        <p:nvGrpSpPr>
          <p:cNvPr id="9" name="组合 8">
            <a:extLst>
              <a:ext uri="{FF2B5EF4-FFF2-40B4-BE49-F238E27FC236}">
                <a16:creationId xmlns:a16="http://schemas.microsoft.com/office/drawing/2014/main" id="{F6B1ECEF-77AF-42FB-8281-5F42DAA2F78E}"/>
              </a:ext>
            </a:extLst>
          </p:cNvPr>
          <p:cNvGrpSpPr/>
          <p:nvPr/>
        </p:nvGrpSpPr>
        <p:grpSpPr>
          <a:xfrm>
            <a:off x="5376672" y="5077217"/>
            <a:ext cx="6449568" cy="1411279"/>
            <a:chOff x="4304043" y="1286668"/>
            <a:chExt cx="3837944" cy="2757793"/>
          </a:xfrm>
          <a:effectLst>
            <a:outerShdw blurRad="381000" dist="254000" dir="8100000" algn="tr" rotWithShape="0">
              <a:prstClr val="black">
                <a:alpha val="40000"/>
              </a:prstClr>
            </a:outerShdw>
          </a:effectLst>
        </p:grpSpPr>
        <p:sp>
          <p:nvSpPr>
            <p:cNvPr id="10" name="圆角矩形 22">
              <a:extLst>
                <a:ext uri="{FF2B5EF4-FFF2-40B4-BE49-F238E27FC236}">
                  <a16:creationId xmlns:a16="http://schemas.microsoft.com/office/drawing/2014/main" id="{C6C59B80-0637-4F60-84F6-8B4F8F4DB43A}"/>
                </a:ext>
              </a:extLst>
            </p:cNvPr>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28">
              <a:extLst>
                <a:ext uri="{FF2B5EF4-FFF2-40B4-BE49-F238E27FC236}">
                  <a16:creationId xmlns:a16="http://schemas.microsoft.com/office/drawing/2014/main" id="{873C80A8-514A-4826-A792-2FF1A617B158}"/>
                </a:ext>
              </a:extLst>
            </p:cNvPr>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1">
            <a:extLst>
              <a:ext uri="{FF2B5EF4-FFF2-40B4-BE49-F238E27FC236}">
                <a16:creationId xmlns:a16="http://schemas.microsoft.com/office/drawing/2014/main" id="{CF149F8A-7870-4DE1-B6B1-85BF419FCA1C}"/>
              </a:ext>
            </a:extLst>
          </p:cNvPr>
          <p:cNvSpPr txBox="1"/>
          <p:nvPr/>
        </p:nvSpPr>
        <p:spPr>
          <a:xfrm>
            <a:off x="5567230" y="5304231"/>
            <a:ext cx="6025330" cy="957250"/>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CN" altLang="en-US"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协变密度泛函理论提取的自旋</a:t>
            </a:r>
            <a:r>
              <a:rPr lang="en-US" altLang="zh-CN"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轨道劈裂对可靠描述</a:t>
            </a:r>
            <a:r>
              <a:rPr lang="en-US" altLang="zh-CN"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Gamow-Teller</a:t>
            </a:r>
            <a:r>
              <a:rPr lang="zh-CN" altLang="en-US"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跃迁能量至关重要。</a:t>
            </a:r>
            <a:endParaRPr lang="en-US" altLang="zh-CN"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3" name="图片 12">
            <a:extLst>
              <a:ext uri="{FF2B5EF4-FFF2-40B4-BE49-F238E27FC236}">
                <a16:creationId xmlns:a16="http://schemas.microsoft.com/office/drawing/2014/main" id="{D9B5FF20-5DE7-48AB-9C59-65A57990B1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249" y="3777771"/>
            <a:ext cx="3464457" cy="2799789"/>
          </a:xfrm>
          <a:prstGeom prst="rect">
            <a:avLst/>
          </a:prstGeom>
          <a:ln>
            <a:noFill/>
          </a:ln>
          <a:effectLst>
            <a:outerShdw blurRad="292100" dist="139700" dir="2700000" algn="tl" rotWithShape="0">
              <a:srgbClr val="333333">
                <a:alpha val="65000"/>
              </a:srgbClr>
            </a:outerShdw>
          </a:effectLst>
        </p:spPr>
      </p:pic>
      <p:sp>
        <p:nvSpPr>
          <p:cNvPr id="14" name="文本框 13">
            <a:extLst>
              <a:ext uri="{FF2B5EF4-FFF2-40B4-BE49-F238E27FC236}">
                <a16:creationId xmlns:a16="http://schemas.microsoft.com/office/drawing/2014/main" id="{AD2B973F-384E-4C88-83B9-E2BCBCA5C014}"/>
              </a:ext>
            </a:extLst>
          </p:cNvPr>
          <p:cNvSpPr txBox="1"/>
          <p:nvPr/>
        </p:nvSpPr>
        <p:spPr>
          <a:xfrm>
            <a:off x="8125811" y="42514"/>
            <a:ext cx="4066189" cy="584775"/>
          </a:xfrm>
          <a:prstGeom prst="rect">
            <a:avLst/>
          </a:prstGeom>
          <a:noFill/>
        </p:spPr>
        <p:txBody>
          <a:bodyPr wrap="square" rtlCol="0">
            <a:spAutoFit/>
          </a:bodyPr>
          <a:lstStyle/>
          <a:p>
            <a:r>
              <a:rPr lang="en-US" altLang="zh-CN" sz="3200" b="1" i="1" dirty="0">
                <a:latin typeface="Times New Roman" panose="02020603050405020304" pitchFamily="18" charset="0"/>
                <a:ea typeface="楷体" panose="02010609060101010101" pitchFamily="49" charset="-122"/>
                <a:cs typeface="Times New Roman" panose="02020603050405020304" pitchFamily="18" charset="0"/>
              </a:rPr>
              <a:t>β</a:t>
            </a:r>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衰变跃迁能量的改进</a:t>
            </a:r>
            <a:endParaRPr lang="zh-CN" altLang="en-US" sz="32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209146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E84C89FC-642F-4261-AD0A-F0A8E8CBB504}"/>
              </a:ext>
            </a:extLst>
          </p:cNvPr>
          <p:cNvSpPr>
            <a:spLocks noChangeArrowheads="1"/>
          </p:cNvSpPr>
          <p:nvPr/>
        </p:nvSpPr>
        <p:spPr bwMode="auto">
          <a:xfrm>
            <a:off x="6366105" y="413367"/>
            <a:ext cx="5082945" cy="6031266"/>
          </a:xfrm>
          <a:prstGeom prst="rect">
            <a:avLst/>
          </a:prstGeom>
          <a:noFill/>
          <a:ln w="9525">
            <a:noFill/>
            <a:miter lim="800000"/>
          </a:ln>
        </p:spPr>
        <p:txBody>
          <a:bodyPr wrap="square">
            <a:spAutoFit/>
          </a:bodyPr>
          <a:lstStyle/>
          <a:p>
            <a:pPr indent="-342900">
              <a:lnSpc>
                <a:spcPct val="250000"/>
              </a:lnSpc>
              <a:buSzPct val="100000"/>
              <a:buBlip>
                <a:blip r:embed="rId2"/>
              </a:buBlip>
              <a:defRPr/>
            </a:pPr>
            <a:r>
              <a:rPr lang="zh-CN" altLang="en-US" sz="3200" dirty="0">
                <a:solidFill>
                  <a:schemeClr val="bg2">
                    <a:lumMod val="90000"/>
                  </a:schemeClr>
                </a:solidFill>
                <a:latin typeface="+mn-lt"/>
                <a:ea typeface="+mn-ea"/>
              </a:rPr>
              <a:t> </a:t>
            </a:r>
            <a:r>
              <a:rPr lang="zh-CN" altLang="en-US"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研究背景</a:t>
            </a:r>
            <a:endParaRPr lang="en-US" altLang="zh-CN"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endParaRPr>
          </a:p>
          <a:p>
            <a:pPr indent="-342900">
              <a:lnSpc>
                <a:spcPct val="250000"/>
              </a:lnSpc>
              <a:buSzPct val="100000"/>
              <a:buBlip>
                <a:blip r:embed="rId2"/>
              </a:buBlip>
              <a:defRPr/>
            </a:pPr>
            <a:r>
              <a:rPr lang="zh-CN" altLang="en-US"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原子核</a:t>
            </a:r>
            <a:r>
              <a:rPr lang="en-US" altLang="zh-CN" sz="3200" b="1" i="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β</a:t>
            </a:r>
            <a:r>
              <a:rPr lang="zh-CN" altLang="en-US"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衰变的</a:t>
            </a:r>
            <a:r>
              <a:rPr lang="en-US" altLang="zh-CN"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Gross</a:t>
            </a:r>
            <a:r>
              <a:rPr lang="zh-CN" altLang="en-US"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理论</a:t>
            </a:r>
            <a:endParaRPr lang="en-US" altLang="zh-CN"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endParaRPr>
          </a:p>
          <a:p>
            <a:pPr indent="-342900">
              <a:lnSpc>
                <a:spcPct val="250000"/>
              </a:lnSpc>
              <a:buSzPct val="100000"/>
              <a:buBlip>
                <a:blip r:embed="rId2"/>
              </a:buBlip>
              <a:defRPr/>
            </a:pPr>
            <a:r>
              <a:rPr lang="zh-CN" altLang="en-US"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对</a:t>
            </a:r>
            <a:r>
              <a:rPr lang="en-US" altLang="zh-CN"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Gross</a:t>
            </a:r>
            <a:r>
              <a:rPr lang="zh-CN" altLang="en-US"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理论的改进</a:t>
            </a:r>
            <a:endParaRPr lang="en-US" altLang="zh-CN"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endParaRPr>
          </a:p>
          <a:p>
            <a:pPr indent="-342900">
              <a:lnSpc>
                <a:spcPct val="250000"/>
              </a:lnSpc>
              <a:buSzPct val="100000"/>
              <a:buBlip>
                <a:blip r:embed="rId2"/>
              </a:buBlip>
              <a:defRPr/>
            </a:pPr>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结果与讨论</a:t>
            </a:r>
            <a:endParaRPr lang="en-US" altLang="zh-CN" sz="3200" b="1" dirty="0">
              <a:latin typeface="Times New Roman" panose="02020603050405020304" pitchFamily="18" charset="0"/>
              <a:ea typeface="楷体" panose="02010609060101010101" pitchFamily="49" charset="-122"/>
              <a:cs typeface="Times New Roman" panose="02020603050405020304" pitchFamily="18" charset="0"/>
            </a:endParaRPr>
          </a:p>
          <a:p>
            <a:pPr indent="-342900">
              <a:lnSpc>
                <a:spcPct val="250000"/>
              </a:lnSpc>
              <a:buSzPct val="100000"/>
              <a:buBlip>
                <a:blip r:embed="rId2"/>
              </a:buBlip>
              <a:defRPr/>
            </a:pPr>
            <a:r>
              <a:rPr lang="zh-CN" altLang="en-US"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总结与展望</a:t>
            </a:r>
            <a:endParaRPr lang="en-US" altLang="zh-CN"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489457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304925" y="4914260"/>
            <a:ext cx="10315575" cy="1543689"/>
            <a:chOff x="4304043" y="1286668"/>
            <a:chExt cx="3837944" cy="2757793"/>
          </a:xfrm>
          <a:effectLst>
            <a:outerShdw blurRad="381000" dist="254000" dir="8100000" algn="tr" rotWithShape="0">
              <a:prstClr val="black">
                <a:alpha val="40000"/>
              </a:prstClr>
            </a:outerShdw>
          </a:effectLst>
        </p:grpSpPr>
        <p:sp>
          <p:nvSpPr>
            <p:cNvPr id="15" name="圆角矩形 2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28"/>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8900" y="1053780"/>
            <a:ext cx="8254200" cy="3450929"/>
          </a:xfrm>
          <a:prstGeom prst="rect">
            <a:avLst/>
          </a:prstGeom>
          <a:ln>
            <a:noFill/>
          </a:ln>
          <a:effectLst>
            <a:outerShdw blurRad="292100" dist="139700" dir="2700000" algn="tl" rotWithShape="0">
              <a:srgbClr val="333333">
                <a:alpha val="65000"/>
              </a:srgbClr>
            </a:outerShdw>
          </a:effectLst>
        </p:spPr>
      </p:pic>
      <p:sp>
        <p:nvSpPr>
          <p:cNvPr id="8" name="文本框 7"/>
          <p:cNvSpPr txBox="1"/>
          <p:nvPr/>
        </p:nvSpPr>
        <p:spPr>
          <a:xfrm>
            <a:off x="1507275" y="4935907"/>
            <a:ext cx="9627450" cy="1418915"/>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CN" altLang="zh-CN"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发现其与</a:t>
            </a:r>
            <a:r>
              <a:rPr lang="en-US" altLang="zh-CN"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Fermi</a:t>
            </a:r>
            <a:r>
              <a:rPr lang="zh-CN" altLang="zh-CN"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跃迁中心能量有着明显的差距</a:t>
            </a:r>
            <a:r>
              <a:rPr lang="zh-CN" altLang="en-US"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Ø"/>
            </a:pPr>
            <a:r>
              <a:rPr lang="zh-CN" altLang="en-US"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我们采用的</a:t>
            </a:r>
            <a:r>
              <a:rPr lang="en-US" altLang="zh-CN"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Gamow-Teller</a:t>
            </a:r>
            <a:r>
              <a:rPr lang="zh-CN" altLang="zh-CN"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跃迁中心能量与</a:t>
            </a:r>
            <a:r>
              <a:rPr lang="en-US" altLang="zh-CN"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QRPA</a:t>
            </a:r>
            <a:r>
              <a:rPr lang="zh-CN" altLang="zh-CN"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的结果非常接近且有着相同的下降趋势</a:t>
            </a:r>
            <a:r>
              <a:rPr lang="zh-CN" altLang="en-US"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a:t>
            </a:r>
          </a:p>
        </p:txBody>
      </p:sp>
      <p:cxnSp>
        <p:nvCxnSpPr>
          <p:cNvPr id="6" name="直接箭头连接符 5"/>
          <p:cNvCxnSpPr/>
          <p:nvPr/>
        </p:nvCxnSpPr>
        <p:spPr>
          <a:xfrm>
            <a:off x="5689599" y="2316665"/>
            <a:ext cx="0" cy="979054"/>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9837496" y="1981419"/>
            <a:ext cx="0" cy="979054"/>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2878260" y="1569171"/>
            <a:ext cx="0" cy="270985"/>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V="1">
            <a:off x="6844353" y="1425169"/>
            <a:ext cx="0" cy="152401"/>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 name="灯片编号占位符 4">
            <a:extLst>
              <a:ext uri="{FF2B5EF4-FFF2-40B4-BE49-F238E27FC236}">
                <a16:creationId xmlns:a16="http://schemas.microsoft.com/office/drawing/2014/main" id="{5EE6F196-1013-4EB4-B5F7-17D898A0BD92}"/>
              </a:ext>
            </a:extLst>
          </p:cNvPr>
          <p:cNvSpPr>
            <a:spLocks noGrp="1"/>
          </p:cNvSpPr>
          <p:nvPr>
            <p:ph type="sldNum" sz="quarter" idx="12"/>
          </p:nvPr>
        </p:nvSpPr>
        <p:spPr/>
        <p:txBody>
          <a:bodyPr/>
          <a:lstStyle/>
          <a:p>
            <a:fld id="{223A8195-6F73-485B-A378-071F10C6BA92}" type="slidenum">
              <a:rPr lang="zh-CN" altLang="en-US" smtClean="0"/>
              <a:pPr/>
              <a:t>19</a:t>
            </a:fld>
            <a:endParaRPr lang="zh-CN" altLang="en-US" dirty="0"/>
          </a:p>
        </p:txBody>
      </p:sp>
      <p:sp>
        <p:nvSpPr>
          <p:cNvPr id="2" name="日期占位符 1">
            <a:extLst>
              <a:ext uri="{FF2B5EF4-FFF2-40B4-BE49-F238E27FC236}">
                <a16:creationId xmlns:a16="http://schemas.microsoft.com/office/drawing/2014/main" id="{BDFCF32D-463B-48F2-9251-AB7EF8F0D947}"/>
              </a:ext>
            </a:extLst>
          </p:cNvPr>
          <p:cNvSpPr>
            <a:spLocks noGrp="1"/>
          </p:cNvSpPr>
          <p:nvPr>
            <p:ph type="dt" sz="half" idx="13"/>
          </p:nvPr>
        </p:nvSpPr>
        <p:spPr/>
        <p:txBody>
          <a:bodyPr/>
          <a:lstStyle/>
          <a:p>
            <a:fld id="{78282930-A70A-427F-9B99-EF21667E3B41}" type="datetime1">
              <a:rPr lang="en-US" altLang="zh-CN" smtClean="0"/>
              <a:t>1/24/2024</a:t>
            </a:fld>
            <a:endParaRPr lang="zh-CN" altLang="en-US" dirty="0"/>
          </a:p>
        </p:txBody>
      </p:sp>
      <p:sp>
        <p:nvSpPr>
          <p:cNvPr id="18" name="文本框 17">
            <a:extLst>
              <a:ext uri="{FF2B5EF4-FFF2-40B4-BE49-F238E27FC236}">
                <a16:creationId xmlns:a16="http://schemas.microsoft.com/office/drawing/2014/main" id="{012DB0D1-942D-42C4-874C-F96614C29D69}"/>
              </a:ext>
            </a:extLst>
          </p:cNvPr>
          <p:cNvSpPr txBox="1"/>
          <p:nvPr/>
        </p:nvSpPr>
        <p:spPr>
          <a:xfrm>
            <a:off x="9963150" y="59454"/>
            <a:ext cx="2228850" cy="584775"/>
          </a:xfrm>
          <a:prstGeom prst="rect">
            <a:avLst/>
          </a:prstGeom>
          <a:noFill/>
        </p:spPr>
        <p:txBody>
          <a:bodyPr wrap="square" rtlCol="0">
            <a:spAutoFit/>
          </a:bodyPr>
          <a:lstStyle/>
          <a:p>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结果与讨论</a:t>
            </a:r>
            <a:endParaRPr lang="zh-CN" altLang="en-US" sz="3200" dirty="0">
              <a:latin typeface="楷体" panose="02010609060101010101" pitchFamily="49" charset="-122"/>
              <a:ea typeface="楷体" panose="02010609060101010101"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2">
            <a:extLst>
              <a:ext uri="{FF2B5EF4-FFF2-40B4-BE49-F238E27FC236}">
                <a16:creationId xmlns:a16="http://schemas.microsoft.com/office/drawing/2014/main" id="{8FF4AD33-E515-43D5-A793-57B1B91B1F58}"/>
              </a:ext>
            </a:extLst>
          </p:cNvPr>
          <p:cNvSpPr>
            <a:spLocks noChangeArrowheads="1"/>
          </p:cNvSpPr>
          <p:nvPr/>
        </p:nvSpPr>
        <p:spPr bwMode="auto">
          <a:xfrm>
            <a:off x="6366105" y="413367"/>
            <a:ext cx="5082945" cy="6031266"/>
          </a:xfrm>
          <a:prstGeom prst="rect">
            <a:avLst/>
          </a:prstGeom>
          <a:noFill/>
          <a:ln w="9525">
            <a:noFill/>
            <a:miter lim="800000"/>
          </a:ln>
        </p:spPr>
        <p:txBody>
          <a:bodyPr wrap="square">
            <a:spAutoFit/>
          </a:bodyPr>
          <a:lstStyle/>
          <a:p>
            <a:pPr indent="-342900">
              <a:lnSpc>
                <a:spcPct val="250000"/>
              </a:lnSpc>
              <a:buSzPct val="100000"/>
              <a:buBlip>
                <a:blip r:embed="rId2"/>
              </a:buBlip>
              <a:defRPr/>
            </a:pPr>
            <a:r>
              <a:rPr lang="zh-CN" altLang="en-US" sz="3200" dirty="0">
                <a:latin typeface="+mn-lt"/>
                <a:ea typeface="+mn-ea"/>
              </a:rPr>
              <a:t> </a:t>
            </a:r>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研究背景</a:t>
            </a:r>
            <a:endParaRPr lang="en-US" altLang="zh-CN" sz="3200" b="1" dirty="0">
              <a:latin typeface="Times New Roman" panose="02020603050405020304" pitchFamily="18" charset="0"/>
              <a:ea typeface="楷体" panose="02010609060101010101" pitchFamily="49" charset="-122"/>
              <a:cs typeface="Times New Roman" panose="02020603050405020304" pitchFamily="18" charset="0"/>
            </a:endParaRPr>
          </a:p>
          <a:p>
            <a:pPr indent="-342900">
              <a:lnSpc>
                <a:spcPct val="250000"/>
              </a:lnSpc>
              <a:buSzPct val="100000"/>
              <a:buBlip>
                <a:blip r:embed="rId2"/>
              </a:buBlip>
              <a:defRPr/>
            </a:pPr>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原子核</a:t>
            </a:r>
            <a:r>
              <a:rPr lang="en-US" altLang="zh-CN" sz="3200" b="1" i="1" dirty="0">
                <a:latin typeface="Times New Roman" panose="02020603050405020304" pitchFamily="18" charset="0"/>
                <a:ea typeface="楷体" panose="02010609060101010101" pitchFamily="49" charset="-122"/>
                <a:cs typeface="Times New Roman" panose="02020603050405020304" pitchFamily="18" charset="0"/>
              </a:rPr>
              <a:t>β</a:t>
            </a:r>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衰变的</a:t>
            </a:r>
            <a:r>
              <a:rPr lang="en-US" altLang="zh-CN" sz="3200" b="1" dirty="0">
                <a:latin typeface="Times New Roman" panose="02020603050405020304" pitchFamily="18" charset="0"/>
                <a:ea typeface="楷体" panose="02010609060101010101" pitchFamily="49" charset="-122"/>
                <a:cs typeface="Times New Roman" panose="02020603050405020304" pitchFamily="18" charset="0"/>
              </a:rPr>
              <a:t>Gross</a:t>
            </a:r>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理论</a:t>
            </a:r>
            <a:endParaRPr lang="en-US" altLang="zh-CN" sz="3200" b="1" dirty="0">
              <a:latin typeface="Times New Roman" panose="02020603050405020304" pitchFamily="18" charset="0"/>
              <a:ea typeface="楷体" panose="02010609060101010101" pitchFamily="49" charset="-122"/>
              <a:cs typeface="Times New Roman" panose="02020603050405020304" pitchFamily="18" charset="0"/>
            </a:endParaRPr>
          </a:p>
          <a:p>
            <a:pPr indent="-342900">
              <a:lnSpc>
                <a:spcPct val="250000"/>
              </a:lnSpc>
              <a:buSzPct val="100000"/>
              <a:buBlip>
                <a:blip r:embed="rId2"/>
              </a:buBlip>
              <a:defRPr/>
            </a:pPr>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对</a:t>
            </a:r>
            <a:r>
              <a:rPr lang="en-US" altLang="zh-CN" sz="3200" b="1" dirty="0">
                <a:latin typeface="Times New Roman" panose="02020603050405020304" pitchFamily="18" charset="0"/>
                <a:ea typeface="楷体" panose="02010609060101010101" pitchFamily="49" charset="-122"/>
                <a:cs typeface="Times New Roman" panose="02020603050405020304" pitchFamily="18" charset="0"/>
              </a:rPr>
              <a:t>Gross</a:t>
            </a:r>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理论的改进</a:t>
            </a:r>
            <a:endParaRPr lang="en-US" altLang="zh-CN" sz="3200" b="1" dirty="0">
              <a:latin typeface="Times New Roman" panose="02020603050405020304" pitchFamily="18" charset="0"/>
              <a:ea typeface="楷体" panose="02010609060101010101" pitchFamily="49" charset="-122"/>
              <a:cs typeface="Times New Roman" panose="02020603050405020304" pitchFamily="18" charset="0"/>
            </a:endParaRPr>
          </a:p>
          <a:p>
            <a:pPr indent="-342900">
              <a:lnSpc>
                <a:spcPct val="250000"/>
              </a:lnSpc>
              <a:buSzPct val="100000"/>
              <a:buBlip>
                <a:blip r:embed="rId2"/>
              </a:buBlip>
              <a:defRPr/>
            </a:pPr>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结果与讨论</a:t>
            </a:r>
            <a:endParaRPr lang="en-US" altLang="zh-CN" sz="3200" b="1" dirty="0">
              <a:latin typeface="Times New Roman" panose="02020603050405020304" pitchFamily="18" charset="0"/>
              <a:ea typeface="楷体" panose="02010609060101010101" pitchFamily="49" charset="-122"/>
              <a:cs typeface="Times New Roman" panose="02020603050405020304" pitchFamily="18" charset="0"/>
            </a:endParaRPr>
          </a:p>
          <a:p>
            <a:pPr indent="-342900">
              <a:lnSpc>
                <a:spcPct val="250000"/>
              </a:lnSpc>
              <a:buSzPct val="100000"/>
              <a:buBlip>
                <a:blip r:embed="rId2"/>
              </a:buBlip>
              <a:defRPr/>
            </a:pPr>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总结与展望</a:t>
            </a:r>
            <a:endParaRPr lang="en-US" altLang="zh-CN" sz="3200" b="1" dirty="0">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8414218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79120" y="4968979"/>
            <a:ext cx="11431905" cy="1513102"/>
            <a:chOff x="4304043" y="1286668"/>
            <a:chExt cx="3837944" cy="2757793"/>
          </a:xfrm>
          <a:effectLst>
            <a:outerShdw blurRad="381000" dist="254000" dir="8100000" algn="tr" rotWithShape="0">
              <a:prstClr val="black">
                <a:alpha val="40000"/>
              </a:prstClr>
            </a:outerShdw>
          </a:effectLst>
        </p:grpSpPr>
        <p:sp>
          <p:nvSpPr>
            <p:cNvPr id="11" name="圆角矩形 2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28"/>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6763" y="919037"/>
            <a:ext cx="8545922" cy="3669375"/>
          </a:xfrm>
          <a:prstGeom prst="rect">
            <a:avLst/>
          </a:prstGeom>
          <a:ln>
            <a:noFill/>
          </a:ln>
          <a:effectLst>
            <a:outerShdw blurRad="292100" dist="139700" dir="2700000" algn="tl" rotWithShape="0">
              <a:srgbClr val="333333">
                <a:alpha val="65000"/>
              </a:srgbClr>
            </a:outerShdw>
          </a:effectLst>
        </p:spPr>
      </p:pic>
      <p:sp>
        <p:nvSpPr>
          <p:cNvPr id="8" name="文本框 7"/>
          <p:cNvSpPr txBox="1"/>
          <p:nvPr/>
        </p:nvSpPr>
        <p:spPr>
          <a:xfrm>
            <a:off x="853440" y="4968979"/>
            <a:ext cx="10759440" cy="1418915"/>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CN" altLang="en-US"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剩余</a:t>
            </a:r>
            <a:r>
              <a:rPr lang="zh-CN" altLang="zh-CN"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相互作用项</a:t>
            </a:r>
            <a:r>
              <a:rPr lang="en-US" altLang="zh-CN" sz="2000" b="1" i="1" dirty="0" err="1">
                <a:solidFill>
                  <a:srgbClr val="0000FF"/>
                </a:solidFill>
                <a:latin typeface="Times New Roman" panose="02020603050405020304" pitchFamily="18" charset="0"/>
                <a:ea typeface="楷体" panose="02010609060101010101" pitchFamily="49" charset="-122"/>
                <a:cs typeface="Times New Roman" panose="02020603050405020304" pitchFamily="18" charset="0"/>
              </a:rPr>
              <a:t>Δ</a:t>
            </a:r>
            <a:r>
              <a:rPr lang="en-US" altLang="zh-CN" sz="2000" b="1" i="1" baseline="-25000" dirty="0" err="1">
                <a:solidFill>
                  <a:srgbClr val="0000FF"/>
                </a:solidFill>
                <a:latin typeface="Times New Roman" panose="02020603050405020304" pitchFamily="18" charset="0"/>
                <a:ea typeface="楷体" panose="02010609060101010101" pitchFamily="49" charset="-122"/>
                <a:cs typeface="Times New Roman" panose="02020603050405020304" pitchFamily="18" charset="0"/>
              </a:rPr>
              <a:t>κ</a:t>
            </a:r>
            <a:r>
              <a:rPr lang="zh-CN" altLang="zh-CN"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的加入</a:t>
            </a:r>
            <a:r>
              <a:rPr lang="zh-CN" altLang="en-US"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降低了预测的</a:t>
            </a:r>
            <a:r>
              <a:rPr lang="en-US" altLang="zh-CN" sz="2000" b="1" i="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β</a:t>
            </a:r>
            <a:r>
              <a:rPr lang="en-US" altLang="zh-CN" sz="2000" b="1" i="1" baseline="30000" dirty="0">
                <a:solidFill>
                  <a:srgbClr val="0000FF"/>
                </a:solidFill>
                <a:latin typeface="Symbol" panose="05050102010706020507" pitchFamily="18" charset="2"/>
                <a:ea typeface="楷体" panose="02010609060101010101" pitchFamily="49" charset="-122"/>
                <a:cs typeface="Times New Roman" panose="02020603050405020304" pitchFamily="18" charset="0"/>
              </a:rPr>
              <a:t>-</a:t>
            </a:r>
            <a:r>
              <a:rPr lang="zh-CN" altLang="zh-CN"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衰变半衰期，并且随着中子数的增加其影响越来越大。</a:t>
            </a:r>
            <a:endParaRPr lang="en-US" altLang="zh-CN"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Ø"/>
            </a:pPr>
            <a:r>
              <a:rPr lang="zh-CN" altLang="zh-CN"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进一步在</a:t>
            </a:r>
            <a:r>
              <a:rPr lang="en-US" altLang="zh-CN" sz="2000" b="1" i="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Δ</a:t>
            </a:r>
            <a:r>
              <a:rPr lang="en-US" altLang="zh-CN" sz="2000" b="1" baseline="-25000"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GT</a:t>
            </a:r>
            <a:r>
              <a:rPr lang="zh-CN" altLang="zh-CN"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中加入</a:t>
            </a:r>
            <a:r>
              <a:rPr lang="en-US" altLang="zh-CN" sz="2000" b="1" i="1" dirty="0" err="1">
                <a:solidFill>
                  <a:srgbClr val="0000FF"/>
                </a:solidFill>
                <a:latin typeface="Times New Roman" panose="02020603050405020304" pitchFamily="18" charset="0"/>
                <a:ea typeface="楷体" panose="02010609060101010101" pitchFamily="49" charset="-122"/>
                <a:cs typeface="Times New Roman" panose="02020603050405020304" pitchFamily="18" charset="0"/>
              </a:rPr>
              <a:t>Δ</a:t>
            </a:r>
            <a:r>
              <a:rPr lang="en-US" altLang="zh-CN" sz="2000" b="1" i="1" baseline="-25000" dirty="0" err="1">
                <a:solidFill>
                  <a:srgbClr val="0000FF"/>
                </a:solidFill>
                <a:latin typeface="Times New Roman" panose="02020603050405020304" pitchFamily="18" charset="0"/>
                <a:ea typeface="楷体" panose="02010609060101010101" pitchFamily="49" charset="-122"/>
                <a:cs typeface="Times New Roman" panose="02020603050405020304" pitchFamily="18" charset="0"/>
              </a:rPr>
              <a:t>ls</a:t>
            </a:r>
            <a:r>
              <a:rPr lang="zh-CN" altLang="zh-CN"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项，有效地消除了对半衰期的低估，因此可以很好地再现实验半衰期。</a:t>
            </a:r>
            <a:endParaRPr lang="zh-CN" altLang="en-US"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灯片编号占位符 3">
            <a:extLst>
              <a:ext uri="{FF2B5EF4-FFF2-40B4-BE49-F238E27FC236}">
                <a16:creationId xmlns:a16="http://schemas.microsoft.com/office/drawing/2014/main" id="{FB8B2910-EE91-4C79-93FC-3AC0AB3EF776}"/>
              </a:ext>
            </a:extLst>
          </p:cNvPr>
          <p:cNvSpPr>
            <a:spLocks noGrp="1"/>
          </p:cNvSpPr>
          <p:nvPr>
            <p:ph type="sldNum" sz="quarter" idx="12"/>
          </p:nvPr>
        </p:nvSpPr>
        <p:spPr/>
        <p:txBody>
          <a:bodyPr/>
          <a:lstStyle/>
          <a:p>
            <a:fld id="{223A8195-6F73-485B-A378-071F10C6BA92}" type="slidenum">
              <a:rPr lang="zh-CN" altLang="en-US" smtClean="0"/>
              <a:pPr/>
              <a:t>20</a:t>
            </a:fld>
            <a:endParaRPr lang="zh-CN" altLang="en-US" dirty="0"/>
          </a:p>
        </p:txBody>
      </p:sp>
      <p:sp>
        <p:nvSpPr>
          <p:cNvPr id="2" name="日期占位符 1">
            <a:extLst>
              <a:ext uri="{FF2B5EF4-FFF2-40B4-BE49-F238E27FC236}">
                <a16:creationId xmlns:a16="http://schemas.microsoft.com/office/drawing/2014/main" id="{A02D325E-AFA8-44F0-98CE-8B5FAC700BCD}"/>
              </a:ext>
            </a:extLst>
          </p:cNvPr>
          <p:cNvSpPr>
            <a:spLocks noGrp="1"/>
          </p:cNvSpPr>
          <p:nvPr>
            <p:ph type="dt" sz="half" idx="13"/>
          </p:nvPr>
        </p:nvSpPr>
        <p:spPr/>
        <p:txBody>
          <a:bodyPr/>
          <a:lstStyle/>
          <a:p>
            <a:fld id="{2BF80AAA-ECA9-4E62-8D5B-48A8950106CE}" type="datetime1">
              <a:rPr lang="en-US" altLang="zh-CN" smtClean="0"/>
              <a:t>1/24/2024</a:t>
            </a:fld>
            <a:endParaRPr lang="zh-CN" altLang="en-US" dirty="0"/>
          </a:p>
        </p:txBody>
      </p:sp>
      <p:sp>
        <p:nvSpPr>
          <p:cNvPr id="14" name="文本框 13">
            <a:extLst>
              <a:ext uri="{FF2B5EF4-FFF2-40B4-BE49-F238E27FC236}">
                <a16:creationId xmlns:a16="http://schemas.microsoft.com/office/drawing/2014/main" id="{AC3691A0-ADBD-4150-A83D-359F94AC0D55}"/>
              </a:ext>
            </a:extLst>
          </p:cNvPr>
          <p:cNvSpPr txBox="1"/>
          <p:nvPr/>
        </p:nvSpPr>
        <p:spPr>
          <a:xfrm>
            <a:off x="9963150" y="59454"/>
            <a:ext cx="2228850" cy="584775"/>
          </a:xfrm>
          <a:prstGeom prst="rect">
            <a:avLst/>
          </a:prstGeom>
          <a:noFill/>
        </p:spPr>
        <p:txBody>
          <a:bodyPr wrap="square" rtlCol="0">
            <a:spAutoFit/>
          </a:bodyPr>
          <a:lstStyle/>
          <a:p>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结果与讨论</a:t>
            </a:r>
            <a:endParaRPr lang="zh-CN" altLang="en-US" sz="3200" dirty="0">
              <a:latin typeface="楷体" panose="02010609060101010101" pitchFamily="49" charset="-122"/>
              <a:ea typeface="楷体" panose="02010609060101010101" pitchFamily="49"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099326" y="5035920"/>
            <a:ext cx="7993347" cy="1271511"/>
            <a:chOff x="4304043" y="1286668"/>
            <a:chExt cx="3837944" cy="2757793"/>
          </a:xfrm>
          <a:effectLst>
            <a:outerShdw blurRad="381000" dist="254000" dir="8100000" algn="tr" rotWithShape="0">
              <a:prstClr val="black">
                <a:alpha val="40000"/>
              </a:prstClr>
            </a:outerShdw>
          </a:effectLst>
        </p:grpSpPr>
        <p:sp>
          <p:nvSpPr>
            <p:cNvPr id="13" name="圆角矩形 2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28"/>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0989" y="1175727"/>
            <a:ext cx="8032161" cy="3427796"/>
          </a:xfrm>
          <a:prstGeom prst="rect">
            <a:avLst/>
          </a:prstGeom>
          <a:ln>
            <a:noFill/>
          </a:ln>
          <a:effectLst>
            <a:outerShdw blurRad="292100" dist="139700" dir="2700000" algn="tl" rotWithShape="0">
              <a:srgbClr val="333333">
                <a:alpha val="65000"/>
              </a:srgbClr>
            </a:outerShdw>
          </a:effectLst>
        </p:spPr>
      </p:pic>
      <p:sp>
        <p:nvSpPr>
          <p:cNvPr id="8" name="文本框 7"/>
          <p:cNvSpPr txBox="1"/>
          <p:nvPr/>
        </p:nvSpPr>
        <p:spPr>
          <a:xfrm>
            <a:off x="2343165" y="5193050"/>
            <a:ext cx="7504987" cy="957250"/>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CN" altLang="zh-CN"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已知核区</a:t>
            </a:r>
            <a:r>
              <a:rPr lang="zh-CN" altLang="en-US"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WS4+GT</a:t>
            </a:r>
            <a:r>
              <a:rPr lang="zh-CN" altLang="zh-CN"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模型更好地再现了原子核</a:t>
            </a:r>
            <a:r>
              <a:rPr lang="en-US" altLang="zh-CN" sz="2000" b="1" i="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β</a:t>
            </a:r>
            <a:r>
              <a:rPr lang="en-US" altLang="zh-CN" sz="2000" b="1" i="1" baseline="30000" dirty="0">
                <a:solidFill>
                  <a:srgbClr val="0000FF"/>
                </a:solidFill>
                <a:latin typeface="Symbol" panose="05050102010706020507" pitchFamily="18" charset="2"/>
                <a:ea typeface="楷体" panose="02010609060101010101" pitchFamily="49" charset="-122"/>
                <a:cs typeface="Times New Roman" panose="02020603050405020304" pitchFamily="18" charset="0"/>
              </a:rPr>
              <a:t>-</a:t>
            </a:r>
            <a:r>
              <a:rPr lang="zh-CN" altLang="zh-CN"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衰变半衰期</a:t>
            </a:r>
            <a:r>
              <a:rPr lang="zh-CN" altLang="en-US"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Ø"/>
            </a:pPr>
            <a:r>
              <a:rPr lang="zh-CN" altLang="zh-CN"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未知核区</a:t>
            </a:r>
            <a:r>
              <a:rPr lang="zh-CN" altLang="en-US"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WS4+GT</a:t>
            </a:r>
            <a:r>
              <a:rPr lang="zh-CN" altLang="zh-CN"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模型与微观模型的结果非常接近。</a:t>
            </a:r>
            <a:endParaRPr lang="zh-CN" altLang="en-US"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灯片编号占位符 2">
            <a:extLst>
              <a:ext uri="{FF2B5EF4-FFF2-40B4-BE49-F238E27FC236}">
                <a16:creationId xmlns:a16="http://schemas.microsoft.com/office/drawing/2014/main" id="{10B9330B-4E0B-4C56-B5C6-5C92CDE15A37}"/>
              </a:ext>
            </a:extLst>
          </p:cNvPr>
          <p:cNvSpPr>
            <a:spLocks noGrp="1"/>
          </p:cNvSpPr>
          <p:nvPr>
            <p:ph type="sldNum" sz="quarter" idx="12"/>
          </p:nvPr>
        </p:nvSpPr>
        <p:spPr/>
        <p:txBody>
          <a:bodyPr/>
          <a:lstStyle/>
          <a:p>
            <a:fld id="{223A8195-6F73-485B-A378-071F10C6BA92}" type="slidenum">
              <a:rPr lang="zh-CN" altLang="en-US" smtClean="0"/>
              <a:pPr/>
              <a:t>21</a:t>
            </a:fld>
            <a:endParaRPr lang="zh-CN" altLang="en-US" dirty="0"/>
          </a:p>
        </p:txBody>
      </p:sp>
      <p:sp>
        <p:nvSpPr>
          <p:cNvPr id="2" name="日期占位符 1">
            <a:extLst>
              <a:ext uri="{FF2B5EF4-FFF2-40B4-BE49-F238E27FC236}">
                <a16:creationId xmlns:a16="http://schemas.microsoft.com/office/drawing/2014/main" id="{7C5DA561-930E-424A-8E68-A57F93F05561}"/>
              </a:ext>
            </a:extLst>
          </p:cNvPr>
          <p:cNvSpPr>
            <a:spLocks noGrp="1"/>
          </p:cNvSpPr>
          <p:nvPr>
            <p:ph type="dt" sz="half" idx="13"/>
          </p:nvPr>
        </p:nvSpPr>
        <p:spPr/>
        <p:txBody>
          <a:bodyPr/>
          <a:lstStyle/>
          <a:p>
            <a:fld id="{090198E8-416B-4100-8BF6-7BD0C4827B2D}" type="datetime1">
              <a:rPr lang="en-US" altLang="zh-CN" smtClean="0"/>
              <a:t>1/24/2024</a:t>
            </a:fld>
            <a:endParaRPr lang="zh-CN" altLang="en-US" dirty="0"/>
          </a:p>
        </p:txBody>
      </p:sp>
      <p:sp>
        <p:nvSpPr>
          <p:cNvPr id="11" name="文本框 10">
            <a:extLst>
              <a:ext uri="{FF2B5EF4-FFF2-40B4-BE49-F238E27FC236}">
                <a16:creationId xmlns:a16="http://schemas.microsoft.com/office/drawing/2014/main" id="{73A5EB3D-DC5D-4FBB-B639-70F869EFB94E}"/>
              </a:ext>
            </a:extLst>
          </p:cNvPr>
          <p:cNvSpPr txBox="1"/>
          <p:nvPr/>
        </p:nvSpPr>
        <p:spPr>
          <a:xfrm>
            <a:off x="9963150" y="59454"/>
            <a:ext cx="2228850" cy="584775"/>
          </a:xfrm>
          <a:prstGeom prst="rect">
            <a:avLst/>
          </a:prstGeom>
          <a:noFill/>
        </p:spPr>
        <p:txBody>
          <a:bodyPr wrap="square" rtlCol="0">
            <a:spAutoFit/>
          </a:bodyPr>
          <a:lstStyle/>
          <a:p>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结果与讨论</a:t>
            </a:r>
            <a:endParaRPr lang="zh-CN" altLang="en-US" sz="3200" dirty="0">
              <a:latin typeface="楷体" panose="02010609060101010101" pitchFamily="49" charset="-122"/>
              <a:ea typeface="楷体" panose="02010609060101010101" pitchFamily="49"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8048233" y="1606278"/>
            <a:ext cx="3684662" cy="4039438"/>
            <a:chOff x="4304043" y="1286668"/>
            <a:chExt cx="3837944" cy="2757793"/>
          </a:xfrm>
          <a:effectLst>
            <a:outerShdw blurRad="381000" dist="254000" dir="8100000" algn="tr" rotWithShape="0">
              <a:prstClr val="black">
                <a:alpha val="40000"/>
              </a:prstClr>
            </a:outerShdw>
          </a:effectLst>
        </p:grpSpPr>
        <p:sp>
          <p:nvSpPr>
            <p:cNvPr id="11" name="圆角矩形 2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28"/>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3650" y="1066055"/>
            <a:ext cx="6111550" cy="5167261"/>
          </a:xfrm>
          <a:prstGeom prst="rect">
            <a:avLst/>
          </a:prstGeom>
          <a:ln>
            <a:noFill/>
          </a:ln>
          <a:effectLst>
            <a:outerShdw blurRad="292100" dist="139700" dir="2700000" algn="tl" rotWithShape="0">
              <a:srgbClr val="333333">
                <a:alpha val="65000"/>
              </a:srgbClr>
            </a:outerShdw>
          </a:effectLst>
        </p:spPr>
      </p:pic>
      <p:sp>
        <p:nvSpPr>
          <p:cNvPr id="7" name="文本框 6"/>
          <p:cNvSpPr txBox="1"/>
          <p:nvPr/>
        </p:nvSpPr>
        <p:spPr>
          <a:xfrm>
            <a:off x="8184809" y="1993210"/>
            <a:ext cx="3408438" cy="3265574"/>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altLang="zh-CN"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WS4+GT</a:t>
            </a:r>
            <a:r>
              <a:rPr lang="zh-CN" altLang="zh-CN"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模型</a:t>
            </a:r>
            <a:r>
              <a:rPr lang="zh-CN" altLang="en-US"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很</a:t>
            </a:r>
            <a:r>
              <a:rPr lang="zh-CN" altLang="zh-CN"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好地再现了原子核</a:t>
            </a:r>
            <a:r>
              <a:rPr lang="en-US" altLang="zh-CN" sz="2000" b="1" i="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β</a:t>
            </a:r>
            <a:r>
              <a:rPr lang="zh-CN" altLang="zh-CN"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衰变半衰期</a:t>
            </a:r>
            <a:r>
              <a:rPr lang="zh-CN" altLang="en-US"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，大部分原子核偏差都在</a:t>
            </a:r>
            <a:r>
              <a:rPr lang="en-US" altLang="zh-CN"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1</a:t>
            </a:r>
            <a:r>
              <a:rPr lang="zh-CN" altLang="en-US"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以内。</a:t>
            </a:r>
            <a:endParaRPr lang="en-US" altLang="zh-CN"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endParaRPr>
          </a:p>
          <a:p>
            <a:pPr marL="285750" indent="-285750">
              <a:lnSpc>
                <a:spcPct val="150000"/>
              </a:lnSpc>
              <a:buFont typeface="Wingdings" panose="05000000000000000000" pitchFamily="2" charset="2"/>
              <a:buChar char="Ø"/>
            </a:pPr>
            <a:r>
              <a:rPr lang="zh-CN" altLang="en-US"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随着</a:t>
            </a:r>
            <a:r>
              <a:rPr lang="en-US" altLang="zh-CN" sz="2000" b="1" i="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Q</a:t>
            </a:r>
            <a:r>
              <a:rPr lang="zh-CN" altLang="en-US"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值的增大，结果越来越靠近</a:t>
            </a:r>
            <a:r>
              <a:rPr lang="en-US" altLang="zh-CN"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0</a:t>
            </a:r>
            <a:r>
              <a:rPr lang="zh-CN" altLang="en-US"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，能够更好地描述</a:t>
            </a:r>
            <a:r>
              <a:rPr lang="en-US" altLang="zh-CN" sz="2000" b="1" i="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Q</a:t>
            </a:r>
            <a:r>
              <a:rPr lang="zh-CN" altLang="en-US"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值较大的原子核</a:t>
            </a:r>
            <a:r>
              <a:rPr lang="zh-CN" altLang="zh-CN"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a:t>
            </a:r>
            <a:endParaRPr lang="zh-CN" altLang="en-US"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4" name="灯片编号占位符 3">
            <a:extLst>
              <a:ext uri="{FF2B5EF4-FFF2-40B4-BE49-F238E27FC236}">
                <a16:creationId xmlns:a16="http://schemas.microsoft.com/office/drawing/2014/main" id="{033F11A4-DFDD-4F83-A1AE-FF01A4CAEBB6}"/>
              </a:ext>
            </a:extLst>
          </p:cNvPr>
          <p:cNvSpPr>
            <a:spLocks noGrp="1"/>
          </p:cNvSpPr>
          <p:nvPr>
            <p:ph type="sldNum" sz="quarter" idx="12"/>
          </p:nvPr>
        </p:nvSpPr>
        <p:spPr/>
        <p:txBody>
          <a:bodyPr/>
          <a:lstStyle/>
          <a:p>
            <a:fld id="{223A8195-6F73-485B-A378-071F10C6BA92}" type="slidenum">
              <a:rPr lang="zh-CN" altLang="en-US" smtClean="0"/>
              <a:pPr/>
              <a:t>22</a:t>
            </a:fld>
            <a:endParaRPr lang="zh-CN" altLang="en-US" dirty="0"/>
          </a:p>
        </p:txBody>
      </p:sp>
      <p:sp>
        <p:nvSpPr>
          <p:cNvPr id="2" name="日期占位符 1">
            <a:extLst>
              <a:ext uri="{FF2B5EF4-FFF2-40B4-BE49-F238E27FC236}">
                <a16:creationId xmlns:a16="http://schemas.microsoft.com/office/drawing/2014/main" id="{F0A1AB77-1382-40C6-BF77-63F7601E6A2D}"/>
              </a:ext>
            </a:extLst>
          </p:cNvPr>
          <p:cNvSpPr>
            <a:spLocks noGrp="1"/>
          </p:cNvSpPr>
          <p:nvPr>
            <p:ph type="dt" sz="half" idx="13"/>
          </p:nvPr>
        </p:nvSpPr>
        <p:spPr/>
        <p:txBody>
          <a:bodyPr/>
          <a:lstStyle/>
          <a:p>
            <a:fld id="{0541944A-7835-47FC-B6A1-5BE050C83448}" type="datetime1">
              <a:rPr lang="en-US" altLang="zh-CN" smtClean="0"/>
              <a:t>1/24/2024</a:t>
            </a:fld>
            <a:endParaRPr lang="zh-CN" altLang="en-US" dirty="0"/>
          </a:p>
        </p:txBody>
      </p:sp>
      <p:sp>
        <p:nvSpPr>
          <p:cNvPr id="14" name="文本框 13">
            <a:extLst>
              <a:ext uri="{FF2B5EF4-FFF2-40B4-BE49-F238E27FC236}">
                <a16:creationId xmlns:a16="http://schemas.microsoft.com/office/drawing/2014/main" id="{10A25EBE-ADA4-46FC-82A8-23744140C3D6}"/>
              </a:ext>
            </a:extLst>
          </p:cNvPr>
          <p:cNvSpPr txBox="1"/>
          <p:nvPr/>
        </p:nvSpPr>
        <p:spPr>
          <a:xfrm>
            <a:off x="9963150" y="59454"/>
            <a:ext cx="2228850" cy="584775"/>
          </a:xfrm>
          <a:prstGeom prst="rect">
            <a:avLst/>
          </a:prstGeom>
          <a:noFill/>
        </p:spPr>
        <p:txBody>
          <a:bodyPr wrap="square" rtlCol="0">
            <a:spAutoFit/>
          </a:bodyPr>
          <a:lstStyle/>
          <a:p>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结果与讨论</a:t>
            </a:r>
            <a:endParaRPr lang="zh-CN" altLang="en-US" sz="3200" dirty="0">
              <a:latin typeface="楷体" panose="02010609060101010101" pitchFamily="49" charset="-122"/>
              <a:ea typeface="楷体" panose="02010609060101010101" pitchFamily="49"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p:nvPr/>
        </p:nvPicPr>
        <p:blipFill rotWithShape="1">
          <a:blip r:embed="rId3" cstate="print">
            <a:extLst>
              <a:ext uri="{28A0092B-C50C-407E-A947-70E740481C1C}">
                <a14:useLocalDpi xmlns:a14="http://schemas.microsoft.com/office/drawing/2010/main" val="0"/>
              </a:ext>
            </a:extLst>
          </a:blip>
          <a:srcRect l="-452" r="-452"/>
          <a:stretch>
            <a:fillRect/>
          </a:stretch>
        </p:blipFill>
        <p:spPr bwMode="auto">
          <a:xfrm>
            <a:off x="0" y="1117471"/>
            <a:ext cx="5350479" cy="3553920"/>
          </a:xfrm>
          <a:prstGeom prst="rect">
            <a:avLst/>
          </a:prstGeom>
          <a:ln>
            <a:noFill/>
          </a:ln>
          <a:effectLst>
            <a:outerShdw blurRad="292100" dist="139700" dir="2700000" algn="tl" rotWithShape="0">
              <a:srgbClr val="333333">
                <a:alpha val="65000"/>
              </a:srgbClr>
            </a:outerShdw>
          </a:effectLst>
        </p:spPr>
      </p:pic>
      <p:sp>
        <p:nvSpPr>
          <p:cNvPr id="3" name="灯片编号占位符 2">
            <a:extLst>
              <a:ext uri="{FF2B5EF4-FFF2-40B4-BE49-F238E27FC236}">
                <a16:creationId xmlns:a16="http://schemas.microsoft.com/office/drawing/2014/main" id="{F0FBE86B-5468-45A7-AB50-CAC506741259}"/>
              </a:ext>
            </a:extLst>
          </p:cNvPr>
          <p:cNvSpPr>
            <a:spLocks noGrp="1"/>
          </p:cNvSpPr>
          <p:nvPr>
            <p:ph type="sldNum" sz="quarter" idx="12"/>
          </p:nvPr>
        </p:nvSpPr>
        <p:spPr/>
        <p:txBody>
          <a:bodyPr/>
          <a:lstStyle/>
          <a:p>
            <a:fld id="{223A8195-6F73-485B-A378-071F10C6BA92}" type="slidenum">
              <a:rPr lang="zh-CN" altLang="en-US" smtClean="0"/>
              <a:pPr/>
              <a:t>23</a:t>
            </a:fld>
            <a:endParaRPr lang="zh-CN" altLang="en-US" dirty="0"/>
          </a:p>
        </p:txBody>
      </p:sp>
      <p:sp>
        <p:nvSpPr>
          <p:cNvPr id="2" name="日期占位符 1">
            <a:extLst>
              <a:ext uri="{FF2B5EF4-FFF2-40B4-BE49-F238E27FC236}">
                <a16:creationId xmlns:a16="http://schemas.microsoft.com/office/drawing/2014/main" id="{BB9333BB-6D67-4887-BD8C-D72EE86B1383}"/>
              </a:ext>
            </a:extLst>
          </p:cNvPr>
          <p:cNvSpPr>
            <a:spLocks noGrp="1"/>
          </p:cNvSpPr>
          <p:nvPr>
            <p:ph type="dt" sz="half" idx="13"/>
          </p:nvPr>
        </p:nvSpPr>
        <p:spPr/>
        <p:txBody>
          <a:bodyPr/>
          <a:lstStyle/>
          <a:p>
            <a:fld id="{1A5B6B9C-CF17-4587-98F7-CDF66D754F7B}" type="datetime1">
              <a:rPr lang="en-US" altLang="zh-CN" smtClean="0"/>
              <a:t>1/24/2024</a:t>
            </a:fld>
            <a:endParaRPr lang="zh-CN" altLang="en-US" dirty="0"/>
          </a:p>
        </p:txBody>
      </p:sp>
      <p:sp>
        <p:nvSpPr>
          <p:cNvPr id="7" name="文本框 6">
            <a:extLst>
              <a:ext uri="{FF2B5EF4-FFF2-40B4-BE49-F238E27FC236}">
                <a16:creationId xmlns:a16="http://schemas.microsoft.com/office/drawing/2014/main" id="{D0FCF7D8-D3EA-4F1F-931E-BD1F60FD1593}"/>
              </a:ext>
            </a:extLst>
          </p:cNvPr>
          <p:cNvSpPr txBox="1"/>
          <p:nvPr/>
        </p:nvSpPr>
        <p:spPr>
          <a:xfrm>
            <a:off x="9963150" y="59454"/>
            <a:ext cx="2228850" cy="584775"/>
          </a:xfrm>
          <a:prstGeom prst="rect">
            <a:avLst/>
          </a:prstGeom>
          <a:noFill/>
        </p:spPr>
        <p:txBody>
          <a:bodyPr wrap="square" rtlCol="0">
            <a:spAutoFit/>
          </a:bodyPr>
          <a:lstStyle/>
          <a:p>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结果与讨论</a:t>
            </a:r>
            <a:endParaRPr lang="zh-CN" altLang="en-US" sz="3200" dirty="0">
              <a:latin typeface="楷体" panose="02010609060101010101" pitchFamily="49" charset="-122"/>
              <a:ea typeface="楷体" panose="02010609060101010101" pitchFamily="49" charset="-122"/>
            </a:endParaRPr>
          </a:p>
        </p:txBody>
      </p:sp>
      <p:grpSp>
        <p:nvGrpSpPr>
          <p:cNvPr id="9" name="组合 8">
            <a:extLst>
              <a:ext uri="{FF2B5EF4-FFF2-40B4-BE49-F238E27FC236}">
                <a16:creationId xmlns:a16="http://schemas.microsoft.com/office/drawing/2014/main" id="{AEA2EC70-81F4-44CE-B16D-7C726D6DD32A}"/>
              </a:ext>
            </a:extLst>
          </p:cNvPr>
          <p:cNvGrpSpPr/>
          <p:nvPr/>
        </p:nvGrpSpPr>
        <p:grpSpPr>
          <a:xfrm>
            <a:off x="0" y="5167021"/>
            <a:ext cx="7251192" cy="1099520"/>
            <a:chOff x="4304043" y="1286668"/>
            <a:chExt cx="3837944" cy="2757793"/>
          </a:xfrm>
          <a:effectLst>
            <a:outerShdw blurRad="381000" dist="254000" dir="8100000" algn="tr" rotWithShape="0">
              <a:prstClr val="black">
                <a:alpha val="40000"/>
              </a:prstClr>
            </a:outerShdw>
          </a:effectLst>
        </p:grpSpPr>
        <p:sp>
          <p:nvSpPr>
            <p:cNvPr id="10" name="圆角矩形 22">
              <a:extLst>
                <a:ext uri="{FF2B5EF4-FFF2-40B4-BE49-F238E27FC236}">
                  <a16:creationId xmlns:a16="http://schemas.microsoft.com/office/drawing/2014/main" id="{0BA76F4B-2DC0-490F-B24D-D17FC3C40418}"/>
                </a:ext>
              </a:extLst>
            </p:cNvPr>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28">
              <a:extLst>
                <a:ext uri="{FF2B5EF4-FFF2-40B4-BE49-F238E27FC236}">
                  <a16:creationId xmlns:a16="http://schemas.microsoft.com/office/drawing/2014/main" id="{F3F22025-83A9-4E39-875B-B7A1C21790EE}"/>
                </a:ext>
              </a:extLst>
            </p:cNvPr>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14" name="表格 13">
            <a:extLst>
              <a:ext uri="{FF2B5EF4-FFF2-40B4-BE49-F238E27FC236}">
                <a16:creationId xmlns:a16="http://schemas.microsoft.com/office/drawing/2014/main" id="{09FB4F55-F2C3-40C3-8B20-2FC0EB26B879}"/>
              </a:ext>
            </a:extLst>
          </p:cNvPr>
          <p:cNvGraphicFramePr>
            <a:graphicFrameLocks noGrp="1"/>
          </p:cNvGraphicFramePr>
          <p:nvPr>
            <p:extLst>
              <p:ext uri="{D42A27DB-BD31-4B8C-83A1-F6EECF244321}">
                <p14:modId xmlns:p14="http://schemas.microsoft.com/office/powerpoint/2010/main" val="3415545137"/>
              </p:ext>
            </p:extLst>
          </p:nvPr>
        </p:nvGraphicFramePr>
        <p:xfrm>
          <a:off x="192024" y="5320541"/>
          <a:ext cx="6803136" cy="792480"/>
        </p:xfrm>
        <a:graphic>
          <a:graphicData uri="http://schemas.openxmlformats.org/drawingml/2006/table">
            <a:tbl>
              <a:tblPr firstRow="1" bandRow="1"/>
              <a:tblGrid>
                <a:gridCol w="594360">
                  <a:extLst>
                    <a:ext uri="{9D8B030D-6E8A-4147-A177-3AD203B41FA5}">
                      <a16:colId xmlns:a16="http://schemas.microsoft.com/office/drawing/2014/main" val="20000"/>
                    </a:ext>
                  </a:extLst>
                </a:gridCol>
                <a:gridCol w="1179576">
                  <a:extLst>
                    <a:ext uri="{9D8B030D-6E8A-4147-A177-3AD203B41FA5}">
                      <a16:colId xmlns:a16="http://schemas.microsoft.com/office/drawing/2014/main" val="20001"/>
                    </a:ext>
                  </a:extLst>
                </a:gridCol>
                <a:gridCol w="1499616">
                  <a:extLst>
                    <a:ext uri="{9D8B030D-6E8A-4147-A177-3AD203B41FA5}">
                      <a16:colId xmlns:a16="http://schemas.microsoft.com/office/drawing/2014/main" val="20002"/>
                    </a:ext>
                  </a:extLst>
                </a:gridCol>
                <a:gridCol w="1525813">
                  <a:extLst>
                    <a:ext uri="{9D8B030D-6E8A-4147-A177-3AD203B41FA5}">
                      <a16:colId xmlns:a16="http://schemas.microsoft.com/office/drawing/2014/main" val="20003"/>
                    </a:ext>
                  </a:extLst>
                </a:gridCol>
                <a:gridCol w="2003771">
                  <a:extLst>
                    <a:ext uri="{9D8B030D-6E8A-4147-A177-3AD203B41FA5}">
                      <a16:colId xmlns:a16="http://schemas.microsoft.com/office/drawing/2014/main" val="20004"/>
                    </a:ext>
                  </a:extLst>
                </a:gridCol>
              </a:tblGrid>
              <a:tr h="370840">
                <a:tc>
                  <a:txBody>
                    <a:bodyPr/>
                    <a:lstStyle>
                      <a:lvl1pPr marL="0" algn="l" defTabSz="914400" rtl="0" eaLnBrk="1" latinLnBrk="0" hangingPunct="1">
                        <a:defRPr sz="1800" kern="1200">
                          <a:solidFill>
                            <a:schemeClr val="tx1"/>
                          </a:solidFill>
                          <a:latin typeface="Times New Roman" panose="02020603050405020304"/>
                          <a:ea typeface="宋体" panose="02010600030101010101" pitchFamily="2" charset="-122"/>
                        </a:defRPr>
                      </a:lvl1pPr>
                      <a:lvl2pPr marL="457200" algn="l" defTabSz="914400" rtl="0" eaLnBrk="1" latinLnBrk="0" hangingPunct="1">
                        <a:defRPr sz="1800" kern="1200">
                          <a:solidFill>
                            <a:schemeClr val="tx1"/>
                          </a:solidFill>
                          <a:latin typeface="Times New Roman" panose="02020603050405020304"/>
                          <a:ea typeface="宋体" panose="02010600030101010101" pitchFamily="2" charset="-122"/>
                        </a:defRPr>
                      </a:lvl2pPr>
                      <a:lvl3pPr marL="914400" algn="l" defTabSz="914400" rtl="0" eaLnBrk="1" latinLnBrk="0" hangingPunct="1">
                        <a:defRPr sz="1800" kern="1200">
                          <a:solidFill>
                            <a:schemeClr val="tx1"/>
                          </a:solidFill>
                          <a:latin typeface="Times New Roman" panose="02020603050405020304"/>
                          <a:ea typeface="宋体" panose="02010600030101010101" pitchFamily="2" charset="-122"/>
                        </a:defRPr>
                      </a:lvl3pPr>
                      <a:lvl4pPr marL="1371600" algn="l" defTabSz="914400" rtl="0" eaLnBrk="1" latinLnBrk="0" hangingPunct="1">
                        <a:defRPr sz="1800" kern="1200">
                          <a:solidFill>
                            <a:schemeClr val="tx1"/>
                          </a:solidFill>
                          <a:latin typeface="Times New Roman" panose="02020603050405020304"/>
                          <a:ea typeface="宋体" panose="02010600030101010101" pitchFamily="2" charset="-122"/>
                        </a:defRPr>
                      </a:lvl4pPr>
                      <a:lvl5pPr marL="1828800" algn="l" defTabSz="914400" rtl="0" eaLnBrk="1" latinLnBrk="0" hangingPunct="1">
                        <a:defRPr sz="1800" kern="1200">
                          <a:solidFill>
                            <a:schemeClr val="tx1"/>
                          </a:solidFill>
                          <a:latin typeface="Times New Roman" panose="02020603050405020304"/>
                          <a:ea typeface="宋体" panose="02010600030101010101" pitchFamily="2" charset="-122"/>
                        </a:defRPr>
                      </a:lvl5pPr>
                      <a:lvl6pPr marL="2286000" algn="l" defTabSz="914400" rtl="0" eaLnBrk="1" latinLnBrk="0" hangingPunct="1">
                        <a:defRPr sz="1800" kern="1200">
                          <a:solidFill>
                            <a:schemeClr val="tx1"/>
                          </a:solidFill>
                          <a:latin typeface="Times New Roman" panose="02020603050405020304"/>
                          <a:ea typeface="宋体" panose="02010600030101010101" pitchFamily="2" charset="-122"/>
                        </a:defRPr>
                      </a:lvl6pPr>
                      <a:lvl7pPr marL="2743200" algn="l" defTabSz="914400" rtl="0" eaLnBrk="1" latinLnBrk="0" hangingPunct="1">
                        <a:defRPr sz="1800" kern="1200">
                          <a:solidFill>
                            <a:schemeClr val="tx1"/>
                          </a:solidFill>
                          <a:latin typeface="Times New Roman" panose="02020603050405020304"/>
                          <a:ea typeface="宋体" panose="02010600030101010101" pitchFamily="2" charset="-122"/>
                        </a:defRPr>
                      </a:lvl7pPr>
                      <a:lvl8pPr marL="3200400" algn="l" defTabSz="914400" rtl="0" eaLnBrk="1" latinLnBrk="0" hangingPunct="1">
                        <a:defRPr sz="1800" kern="1200">
                          <a:solidFill>
                            <a:schemeClr val="tx1"/>
                          </a:solidFill>
                          <a:latin typeface="Times New Roman" panose="02020603050405020304"/>
                          <a:ea typeface="宋体" panose="02010600030101010101" pitchFamily="2" charset="-122"/>
                        </a:defRPr>
                      </a:lvl8pPr>
                      <a:lvl9pPr marL="3657600" algn="l" defTabSz="914400" rtl="0" eaLnBrk="1" latinLnBrk="0" hangingPunct="1">
                        <a:defRPr sz="1800" kern="1200">
                          <a:solidFill>
                            <a:schemeClr val="tx1"/>
                          </a:solidFill>
                          <a:latin typeface="Times New Roman" panose="02020603050405020304"/>
                          <a:ea typeface="宋体" panose="02010600030101010101" pitchFamily="2" charset="-122"/>
                        </a:defRPr>
                      </a:lvl9pPr>
                    </a:lstStyle>
                    <a:p>
                      <a:pPr algn="ctr"/>
                      <a:endParaRPr lang="zh-CN" altLang="en-US" sz="2000" dirty="0"/>
                    </a:p>
                  </a:txBody>
                  <a:tcP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panose="02020603050405020304"/>
                          <a:ea typeface="宋体" panose="02010600030101010101" pitchFamily="2" charset="-122"/>
                        </a:defRPr>
                      </a:lvl1pPr>
                      <a:lvl2pPr marL="457200" algn="l" defTabSz="914400" rtl="0" eaLnBrk="1" latinLnBrk="0" hangingPunct="1">
                        <a:defRPr sz="1800" kern="1200">
                          <a:solidFill>
                            <a:schemeClr val="tx1"/>
                          </a:solidFill>
                          <a:latin typeface="Times New Roman" panose="02020603050405020304"/>
                          <a:ea typeface="宋体" panose="02010600030101010101" pitchFamily="2" charset="-122"/>
                        </a:defRPr>
                      </a:lvl2pPr>
                      <a:lvl3pPr marL="914400" algn="l" defTabSz="914400" rtl="0" eaLnBrk="1" latinLnBrk="0" hangingPunct="1">
                        <a:defRPr sz="1800" kern="1200">
                          <a:solidFill>
                            <a:schemeClr val="tx1"/>
                          </a:solidFill>
                          <a:latin typeface="Times New Roman" panose="02020603050405020304"/>
                          <a:ea typeface="宋体" panose="02010600030101010101" pitchFamily="2" charset="-122"/>
                        </a:defRPr>
                      </a:lvl3pPr>
                      <a:lvl4pPr marL="1371600" algn="l" defTabSz="914400" rtl="0" eaLnBrk="1" latinLnBrk="0" hangingPunct="1">
                        <a:defRPr sz="1800" kern="1200">
                          <a:solidFill>
                            <a:schemeClr val="tx1"/>
                          </a:solidFill>
                          <a:latin typeface="Times New Roman" panose="02020603050405020304"/>
                          <a:ea typeface="宋体" panose="02010600030101010101" pitchFamily="2" charset="-122"/>
                        </a:defRPr>
                      </a:lvl4pPr>
                      <a:lvl5pPr marL="1828800" algn="l" defTabSz="914400" rtl="0" eaLnBrk="1" latinLnBrk="0" hangingPunct="1">
                        <a:defRPr sz="1800" kern="1200">
                          <a:solidFill>
                            <a:schemeClr val="tx1"/>
                          </a:solidFill>
                          <a:latin typeface="Times New Roman" panose="02020603050405020304"/>
                          <a:ea typeface="宋体" panose="02010600030101010101" pitchFamily="2" charset="-122"/>
                        </a:defRPr>
                      </a:lvl5pPr>
                      <a:lvl6pPr marL="2286000" algn="l" defTabSz="914400" rtl="0" eaLnBrk="1" latinLnBrk="0" hangingPunct="1">
                        <a:defRPr sz="1800" kern="1200">
                          <a:solidFill>
                            <a:schemeClr val="tx1"/>
                          </a:solidFill>
                          <a:latin typeface="Times New Roman" panose="02020603050405020304"/>
                          <a:ea typeface="宋体" panose="02010600030101010101" pitchFamily="2" charset="-122"/>
                        </a:defRPr>
                      </a:lvl6pPr>
                      <a:lvl7pPr marL="2743200" algn="l" defTabSz="914400" rtl="0" eaLnBrk="1" latinLnBrk="0" hangingPunct="1">
                        <a:defRPr sz="1800" kern="1200">
                          <a:solidFill>
                            <a:schemeClr val="tx1"/>
                          </a:solidFill>
                          <a:latin typeface="Times New Roman" panose="02020603050405020304"/>
                          <a:ea typeface="宋体" panose="02010600030101010101" pitchFamily="2" charset="-122"/>
                        </a:defRPr>
                      </a:lvl7pPr>
                      <a:lvl8pPr marL="3200400" algn="l" defTabSz="914400" rtl="0" eaLnBrk="1" latinLnBrk="0" hangingPunct="1">
                        <a:defRPr sz="1800" kern="1200">
                          <a:solidFill>
                            <a:schemeClr val="tx1"/>
                          </a:solidFill>
                          <a:latin typeface="Times New Roman" panose="02020603050405020304"/>
                          <a:ea typeface="宋体" panose="02010600030101010101" pitchFamily="2" charset="-122"/>
                        </a:defRPr>
                      </a:lvl8pPr>
                      <a:lvl9pPr marL="3657600" algn="l" defTabSz="914400" rtl="0" eaLnBrk="1" latinLnBrk="0" hangingPunct="1">
                        <a:defRPr sz="1800" kern="1200">
                          <a:solidFill>
                            <a:schemeClr val="tx1"/>
                          </a:solidFill>
                          <a:latin typeface="Times New Roman" panose="02020603050405020304"/>
                          <a:ea typeface="宋体" panose="02010600030101010101" pitchFamily="2" charset="-122"/>
                        </a:defRPr>
                      </a:lvl9pPr>
                    </a:lstStyle>
                    <a:p>
                      <a:pPr algn="ctr"/>
                      <a:r>
                        <a:rPr lang="en-US" altLang="zh-CN" sz="2000" dirty="0"/>
                        <a:t>WS4+GT</a:t>
                      </a:r>
                      <a:endParaRPr lang="zh-CN" altLang="en-US"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panose="02020603050405020304"/>
                          <a:ea typeface="宋体" panose="02010600030101010101" pitchFamily="2" charset="-122"/>
                        </a:defRPr>
                      </a:lvl1pPr>
                      <a:lvl2pPr marL="457200" algn="l" defTabSz="914400" rtl="0" eaLnBrk="1" latinLnBrk="0" hangingPunct="1">
                        <a:defRPr sz="1800" kern="1200">
                          <a:solidFill>
                            <a:schemeClr val="tx1"/>
                          </a:solidFill>
                          <a:latin typeface="Times New Roman" panose="02020603050405020304"/>
                          <a:ea typeface="宋体" panose="02010600030101010101" pitchFamily="2" charset="-122"/>
                        </a:defRPr>
                      </a:lvl2pPr>
                      <a:lvl3pPr marL="914400" algn="l" defTabSz="914400" rtl="0" eaLnBrk="1" latinLnBrk="0" hangingPunct="1">
                        <a:defRPr sz="1800" kern="1200">
                          <a:solidFill>
                            <a:schemeClr val="tx1"/>
                          </a:solidFill>
                          <a:latin typeface="Times New Roman" panose="02020603050405020304"/>
                          <a:ea typeface="宋体" panose="02010600030101010101" pitchFamily="2" charset="-122"/>
                        </a:defRPr>
                      </a:lvl3pPr>
                      <a:lvl4pPr marL="1371600" algn="l" defTabSz="914400" rtl="0" eaLnBrk="1" latinLnBrk="0" hangingPunct="1">
                        <a:defRPr sz="1800" kern="1200">
                          <a:solidFill>
                            <a:schemeClr val="tx1"/>
                          </a:solidFill>
                          <a:latin typeface="Times New Roman" panose="02020603050405020304"/>
                          <a:ea typeface="宋体" panose="02010600030101010101" pitchFamily="2" charset="-122"/>
                        </a:defRPr>
                      </a:lvl4pPr>
                      <a:lvl5pPr marL="1828800" algn="l" defTabSz="914400" rtl="0" eaLnBrk="1" latinLnBrk="0" hangingPunct="1">
                        <a:defRPr sz="1800" kern="1200">
                          <a:solidFill>
                            <a:schemeClr val="tx1"/>
                          </a:solidFill>
                          <a:latin typeface="Times New Roman" panose="02020603050405020304"/>
                          <a:ea typeface="宋体" panose="02010600030101010101" pitchFamily="2" charset="-122"/>
                        </a:defRPr>
                      </a:lvl5pPr>
                      <a:lvl6pPr marL="2286000" algn="l" defTabSz="914400" rtl="0" eaLnBrk="1" latinLnBrk="0" hangingPunct="1">
                        <a:defRPr sz="1800" kern="1200">
                          <a:solidFill>
                            <a:schemeClr val="tx1"/>
                          </a:solidFill>
                          <a:latin typeface="Times New Roman" panose="02020603050405020304"/>
                          <a:ea typeface="宋体" panose="02010600030101010101" pitchFamily="2" charset="-122"/>
                        </a:defRPr>
                      </a:lvl6pPr>
                      <a:lvl7pPr marL="2743200" algn="l" defTabSz="914400" rtl="0" eaLnBrk="1" latinLnBrk="0" hangingPunct="1">
                        <a:defRPr sz="1800" kern="1200">
                          <a:solidFill>
                            <a:schemeClr val="tx1"/>
                          </a:solidFill>
                          <a:latin typeface="Times New Roman" panose="02020603050405020304"/>
                          <a:ea typeface="宋体" panose="02010600030101010101" pitchFamily="2" charset="-122"/>
                        </a:defRPr>
                      </a:lvl7pPr>
                      <a:lvl8pPr marL="3200400" algn="l" defTabSz="914400" rtl="0" eaLnBrk="1" latinLnBrk="0" hangingPunct="1">
                        <a:defRPr sz="1800" kern="1200">
                          <a:solidFill>
                            <a:schemeClr val="tx1"/>
                          </a:solidFill>
                          <a:latin typeface="Times New Roman" panose="02020603050405020304"/>
                          <a:ea typeface="宋体" panose="02010600030101010101" pitchFamily="2" charset="-122"/>
                        </a:defRPr>
                      </a:lvl8pPr>
                      <a:lvl9pPr marL="3657600" algn="l" defTabSz="914400" rtl="0" eaLnBrk="1" latinLnBrk="0" hangingPunct="1">
                        <a:defRPr sz="1800" kern="1200">
                          <a:solidFill>
                            <a:schemeClr val="tx1"/>
                          </a:solidFill>
                          <a:latin typeface="Times New Roman" panose="02020603050405020304"/>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b="0" i="0" u="none" strike="noStrike" kern="1200" baseline="0" dirty="0">
                          <a:solidFill>
                            <a:schemeClr val="tx1"/>
                          </a:solidFill>
                          <a:latin typeface="Times New Roman" panose="02020603050405020304" pitchFamily="18" charset="0"/>
                          <a:ea typeface="+mn-ea"/>
                          <a:cs typeface="Times New Roman" panose="02020603050405020304" pitchFamily="18" charset="0"/>
                        </a:rPr>
                        <a:t>SHFB+FAM</a:t>
                      </a: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panose="02020603050405020304"/>
                          <a:ea typeface="宋体" panose="02010600030101010101" pitchFamily="2" charset="-122"/>
                        </a:defRPr>
                      </a:lvl1pPr>
                      <a:lvl2pPr marL="457200" algn="l" defTabSz="914400" rtl="0" eaLnBrk="1" latinLnBrk="0" hangingPunct="1">
                        <a:defRPr sz="1800" kern="1200">
                          <a:solidFill>
                            <a:schemeClr val="tx1"/>
                          </a:solidFill>
                          <a:latin typeface="Times New Roman" panose="02020603050405020304"/>
                          <a:ea typeface="宋体" panose="02010600030101010101" pitchFamily="2" charset="-122"/>
                        </a:defRPr>
                      </a:lvl2pPr>
                      <a:lvl3pPr marL="914400" algn="l" defTabSz="914400" rtl="0" eaLnBrk="1" latinLnBrk="0" hangingPunct="1">
                        <a:defRPr sz="1800" kern="1200">
                          <a:solidFill>
                            <a:schemeClr val="tx1"/>
                          </a:solidFill>
                          <a:latin typeface="Times New Roman" panose="02020603050405020304"/>
                          <a:ea typeface="宋体" panose="02010600030101010101" pitchFamily="2" charset="-122"/>
                        </a:defRPr>
                      </a:lvl3pPr>
                      <a:lvl4pPr marL="1371600" algn="l" defTabSz="914400" rtl="0" eaLnBrk="1" latinLnBrk="0" hangingPunct="1">
                        <a:defRPr sz="1800" kern="1200">
                          <a:solidFill>
                            <a:schemeClr val="tx1"/>
                          </a:solidFill>
                          <a:latin typeface="Times New Roman" panose="02020603050405020304"/>
                          <a:ea typeface="宋体" panose="02010600030101010101" pitchFamily="2" charset="-122"/>
                        </a:defRPr>
                      </a:lvl4pPr>
                      <a:lvl5pPr marL="1828800" algn="l" defTabSz="914400" rtl="0" eaLnBrk="1" latinLnBrk="0" hangingPunct="1">
                        <a:defRPr sz="1800" kern="1200">
                          <a:solidFill>
                            <a:schemeClr val="tx1"/>
                          </a:solidFill>
                          <a:latin typeface="Times New Roman" panose="02020603050405020304"/>
                          <a:ea typeface="宋体" panose="02010600030101010101" pitchFamily="2" charset="-122"/>
                        </a:defRPr>
                      </a:lvl5pPr>
                      <a:lvl6pPr marL="2286000" algn="l" defTabSz="914400" rtl="0" eaLnBrk="1" latinLnBrk="0" hangingPunct="1">
                        <a:defRPr sz="1800" kern="1200">
                          <a:solidFill>
                            <a:schemeClr val="tx1"/>
                          </a:solidFill>
                          <a:latin typeface="Times New Roman" panose="02020603050405020304"/>
                          <a:ea typeface="宋体" panose="02010600030101010101" pitchFamily="2" charset="-122"/>
                        </a:defRPr>
                      </a:lvl6pPr>
                      <a:lvl7pPr marL="2743200" algn="l" defTabSz="914400" rtl="0" eaLnBrk="1" latinLnBrk="0" hangingPunct="1">
                        <a:defRPr sz="1800" kern="1200">
                          <a:solidFill>
                            <a:schemeClr val="tx1"/>
                          </a:solidFill>
                          <a:latin typeface="Times New Roman" panose="02020603050405020304"/>
                          <a:ea typeface="宋体" panose="02010600030101010101" pitchFamily="2" charset="-122"/>
                        </a:defRPr>
                      </a:lvl7pPr>
                      <a:lvl8pPr marL="3200400" algn="l" defTabSz="914400" rtl="0" eaLnBrk="1" latinLnBrk="0" hangingPunct="1">
                        <a:defRPr sz="1800" kern="1200">
                          <a:solidFill>
                            <a:schemeClr val="tx1"/>
                          </a:solidFill>
                          <a:latin typeface="Times New Roman" panose="02020603050405020304"/>
                          <a:ea typeface="宋体" panose="02010600030101010101" pitchFamily="2" charset="-122"/>
                        </a:defRPr>
                      </a:lvl8pPr>
                      <a:lvl9pPr marL="3657600" algn="l" defTabSz="914400" rtl="0" eaLnBrk="1" latinLnBrk="0" hangingPunct="1">
                        <a:defRPr sz="1800" kern="1200">
                          <a:solidFill>
                            <a:schemeClr val="tx1"/>
                          </a:solidFill>
                          <a:latin typeface="Times New Roman" panose="02020603050405020304"/>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b="0" i="0" u="none" strike="noStrike" kern="1200" baseline="0" dirty="0">
                          <a:solidFill>
                            <a:schemeClr val="tx1"/>
                          </a:solidFill>
                          <a:latin typeface="Times New Roman" panose="02020603050405020304" pitchFamily="18" charset="0"/>
                          <a:ea typeface="+mn-ea"/>
                          <a:cs typeface="Times New Roman" panose="02020603050405020304" pitchFamily="18" charset="0"/>
                        </a:rPr>
                        <a:t>RHB+QRPA</a:t>
                      </a:r>
                      <a:endParaRPr lang="zh-CN" altLang="en-US" sz="2000" dirty="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panose="02020603050405020304"/>
                          <a:ea typeface="宋体" panose="02010600030101010101" pitchFamily="2" charset="-122"/>
                        </a:defRPr>
                      </a:lvl1pPr>
                      <a:lvl2pPr marL="457200" algn="l" defTabSz="914400" rtl="0" eaLnBrk="1" latinLnBrk="0" hangingPunct="1">
                        <a:defRPr sz="1800" kern="1200">
                          <a:solidFill>
                            <a:schemeClr val="tx1"/>
                          </a:solidFill>
                          <a:latin typeface="Times New Roman" panose="02020603050405020304"/>
                          <a:ea typeface="宋体" panose="02010600030101010101" pitchFamily="2" charset="-122"/>
                        </a:defRPr>
                      </a:lvl2pPr>
                      <a:lvl3pPr marL="914400" algn="l" defTabSz="914400" rtl="0" eaLnBrk="1" latinLnBrk="0" hangingPunct="1">
                        <a:defRPr sz="1800" kern="1200">
                          <a:solidFill>
                            <a:schemeClr val="tx1"/>
                          </a:solidFill>
                          <a:latin typeface="Times New Roman" panose="02020603050405020304"/>
                          <a:ea typeface="宋体" panose="02010600030101010101" pitchFamily="2" charset="-122"/>
                        </a:defRPr>
                      </a:lvl3pPr>
                      <a:lvl4pPr marL="1371600" algn="l" defTabSz="914400" rtl="0" eaLnBrk="1" latinLnBrk="0" hangingPunct="1">
                        <a:defRPr sz="1800" kern="1200">
                          <a:solidFill>
                            <a:schemeClr val="tx1"/>
                          </a:solidFill>
                          <a:latin typeface="Times New Roman" panose="02020603050405020304"/>
                          <a:ea typeface="宋体" panose="02010600030101010101" pitchFamily="2" charset="-122"/>
                        </a:defRPr>
                      </a:lvl4pPr>
                      <a:lvl5pPr marL="1828800" algn="l" defTabSz="914400" rtl="0" eaLnBrk="1" latinLnBrk="0" hangingPunct="1">
                        <a:defRPr sz="1800" kern="1200">
                          <a:solidFill>
                            <a:schemeClr val="tx1"/>
                          </a:solidFill>
                          <a:latin typeface="Times New Roman" panose="02020603050405020304"/>
                          <a:ea typeface="宋体" panose="02010600030101010101" pitchFamily="2" charset="-122"/>
                        </a:defRPr>
                      </a:lvl5pPr>
                      <a:lvl6pPr marL="2286000" algn="l" defTabSz="914400" rtl="0" eaLnBrk="1" latinLnBrk="0" hangingPunct="1">
                        <a:defRPr sz="1800" kern="1200">
                          <a:solidFill>
                            <a:schemeClr val="tx1"/>
                          </a:solidFill>
                          <a:latin typeface="Times New Roman" panose="02020603050405020304"/>
                          <a:ea typeface="宋体" panose="02010600030101010101" pitchFamily="2" charset="-122"/>
                        </a:defRPr>
                      </a:lvl6pPr>
                      <a:lvl7pPr marL="2743200" algn="l" defTabSz="914400" rtl="0" eaLnBrk="1" latinLnBrk="0" hangingPunct="1">
                        <a:defRPr sz="1800" kern="1200">
                          <a:solidFill>
                            <a:schemeClr val="tx1"/>
                          </a:solidFill>
                          <a:latin typeface="Times New Roman" panose="02020603050405020304"/>
                          <a:ea typeface="宋体" panose="02010600030101010101" pitchFamily="2" charset="-122"/>
                        </a:defRPr>
                      </a:lvl7pPr>
                      <a:lvl8pPr marL="3200400" algn="l" defTabSz="914400" rtl="0" eaLnBrk="1" latinLnBrk="0" hangingPunct="1">
                        <a:defRPr sz="1800" kern="1200">
                          <a:solidFill>
                            <a:schemeClr val="tx1"/>
                          </a:solidFill>
                          <a:latin typeface="Times New Roman" panose="02020603050405020304"/>
                          <a:ea typeface="宋体" panose="02010600030101010101" pitchFamily="2" charset="-122"/>
                        </a:defRPr>
                      </a:lvl8pPr>
                      <a:lvl9pPr marL="3657600" algn="l" defTabSz="914400" rtl="0" eaLnBrk="1" latinLnBrk="0" hangingPunct="1">
                        <a:defRPr sz="1800" kern="1200">
                          <a:solidFill>
                            <a:schemeClr val="tx1"/>
                          </a:solidFill>
                          <a:latin typeface="Times New Roman" panose="02020603050405020304"/>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dirty="0"/>
                        <a:t>FRDM12+QRPA</a:t>
                      </a:r>
                      <a:endParaRPr lang="zh-CN" altLang="en-US" sz="2000" dirty="0"/>
                    </a:p>
                  </a:txBody>
                  <a:tcPr anchor="ctr">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tx1"/>
                          </a:solidFill>
                          <a:latin typeface="Times New Roman" panose="02020603050405020304"/>
                          <a:ea typeface="宋体" panose="02010600030101010101" pitchFamily="2" charset="-122"/>
                        </a:defRPr>
                      </a:lvl1pPr>
                      <a:lvl2pPr marL="457200" algn="l" defTabSz="914400" rtl="0" eaLnBrk="1" latinLnBrk="0" hangingPunct="1">
                        <a:defRPr sz="1800" kern="1200">
                          <a:solidFill>
                            <a:schemeClr val="tx1"/>
                          </a:solidFill>
                          <a:latin typeface="Times New Roman" panose="02020603050405020304"/>
                          <a:ea typeface="宋体" panose="02010600030101010101" pitchFamily="2" charset="-122"/>
                        </a:defRPr>
                      </a:lvl2pPr>
                      <a:lvl3pPr marL="914400" algn="l" defTabSz="914400" rtl="0" eaLnBrk="1" latinLnBrk="0" hangingPunct="1">
                        <a:defRPr sz="1800" kern="1200">
                          <a:solidFill>
                            <a:schemeClr val="tx1"/>
                          </a:solidFill>
                          <a:latin typeface="Times New Roman" panose="02020603050405020304"/>
                          <a:ea typeface="宋体" panose="02010600030101010101" pitchFamily="2" charset="-122"/>
                        </a:defRPr>
                      </a:lvl3pPr>
                      <a:lvl4pPr marL="1371600" algn="l" defTabSz="914400" rtl="0" eaLnBrk="1" latinLnBrk="0" hangingPunct="1">
                        <a:defRPr sz="1800" kern="1200">
                          <a:solidFill>
                            <a:schemeClr val="tx1"/>
                          </a:solidFill>
                          <a:latin typeface="Times New Roman" panose="02020603050405020304"/>
                          <a:ea typeface="宋体" panose="02010600030101010101" pitchFamily="2" charset="-122"/>
                        </a:defRPr>
                      </a:lvl4pPr>
                      <a:lvl5pPr marL="1828800" algn="l" defTabSz="914400" rtl="0" eaLnBrk="1" latinLnBrk="0" hangingPunct="1">
                        <a:defRPr sz="1800" kern="1200">
                          <a:solidFill>
                            <a:schemeClr val="tx1"/>
                          </a:solidFill>
                          <a:latin typeface="Times New Roman" panose="02020603050405020304"/>
                          <a:ea typeface="宋体" panose="02010600030101010101" pitchFamily="2" charset="-122"/>
                        </a:defRPr>
                      </a:lvl5pPr>
                      <a:lvl6pPr marL="2286000" algn="l" defTabSz="914400" rtl="0" eaLnBrk="1" latinLnBrk="0" hangingPunct="1">
                        <a:defRPr sz="1800" kern="1200">
                          <a:solidFill>
                            <a:schemeClr val="tx1"/>
                          </a:solidFill>
                          <a:latin typeface="Times New Roman" panose="02020603050405020304"/>
                          <a:ea typeface="宋体" panose="02010600030101010101" pitchFamily="2" charset="-122"/>
                        </a:defRPr>
                      </a:lvl6pPr>
                      <a:lvl7pPr marL="2743200" algn="l" defTabSz="914400" rtl="0" eaLnBrk="1" latinLnBrk="0" hangingPunct="1">
                        <a:defRPr sz="1800" kern="1200">
                          <a:solidFill>
                            <a:schemeClr val="tx1"/>
                          </a:solidFill>
                          <a:latin typeface="Times New Roman" panose="02020603050405020304"/>
                          <a:ea typeface="宋体" panose="02010600030101010101" pitchFamily="2" charset="-122"/>
                        </a:defRPr>
                      </a:lvl7pPr>
                      <a:lvl8pPr marL="3200400" algn="l" defTabSz="914400" rtl="0" eaLnBrk="1" latinLnBrk="0" hangingPunct="1">
                        <a:defRPr sz="1800" kern="1200">
                          <a:solidFill>
                            <a:schemeClr val="tx1"/>
                          </a:solidFill>
                          <a:latin typeface="Times New Roman" panose="02020603050405020304"/>
                          <a:ea typeface="宋体" panose="02010600030101010101" pitchFamily="2" charset="-122"/>
                        </a:defRPr>
                      </a:lvl8pPr>
                      <a:lvl9pPr marL="3657600" algn="l" defTabSz="914400" rtl="0" eaLnBrk="1" latinLnBrk="0" hangingPunct="1">
                        <a:defRPr sz="1800" kern="1200">
                          <a:solidFill>
                            <a:schemeClr val="tx1"/>
                          </a:solidFill>
                          <a:latin typeface="Times New Roman" panose="02020603050405020304"/>
                          <a:ea typeface="宋体" panose="02010600030101010101" pitchFamily="2" charset="-122"/>
                        </a:defRPr>
                      </a:lvl9pPr>
                    </a:lstStyle>
                    <a:p>
                      <a:pPr algn="ctr"/>
                      <a:r>
                        <a:rPr lang="en-US" altLang="zh-CN" sz="2000" dirty="0"/>
                        <a:t>rms</a:t>
                      </a:r>
                      <a:endParaRPr lang="zh-CN" altLang="en-US" sz="2000" dirty="0"/>
                    </a:p>
                  </a:txBody>
                  <a:tcPr>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panose="02020603050405020304"/>
                          <a:ea typeface="宋体" panose="02010600030101010101" pitchFamily="2" charset="-122"/>
                        </a:defRPr>
                      </a:lvl1pPr>
                      <a:lvl2pPr marL="457200" algn="l" defTabSz="914400" rtl="0" eaLnBrk="1" latinLnBrk="0" hangingPunct="1">
                        <a:defRPr sz="1800" kern="1200">
                          <a:solidFill>
                            <a:schemeClr val="tx1"/>
                          </a:solidFill>
                          <a:latin typeface="Times New Roman" panose="02020603050405020304"/>
                          <a:ea typeface="宋体" panose="02010600030101010101" pitchFamily="2" charset="-122"/>
                        </a:defRPr>
                      </a:lvl2pPr>
                      <a:lvl3pPr marL="914400" algn="l" defTabSz="914400" rtl="0" eaLnBrk="1" latinLnBrk="0" hangingPunct="1">
                        <a:defRPr sz="1800" kern="1200">
                          <a:solidFill>
                            <a:schemeClr val="tx1"/>
                          </a:solidFill>
                          <a:latin typeface="Times New Roman" panose="02020603050405020304"/>
                          <a:ea typeface="宋体" panose="02010600030101010101" pitchFamily="2" charset="-122"/>
                        </a:defRPr>
                      </a:lvl3pPr>
                      <a:lvl4pPr marL="1371600" algn="l" defTabSz="914400" rtl="0" eaLnBrk="1" latinLnBrk="0" hangingPunct="1">
                        <a:defRPr sz="1800" kern="1200">
                          <a:solidFill>
                            <a:schemeClr val="tx1"/>
                          </a:solidFill>
                          <a:latin typeface="Times New Roman" panose="02020603050405020304"/>
                          <a:ea typeface="宋体" panose="02010600030101010101" pitchFamily="2" charset="-122"/>
                        </a:defRPr>
                      </a:lvl4pPr>
                      <a:lvl5pPr marL="1828800" algn="l" defTabSz="914400" rtl="0" eaLnBrk="1" latinLnBrk="0" hangingPunct="1">
                        <a:defRPr sz="1800" kern="1200">
                          <a:solidFill>
                            <a:schemeClr val="tx1"/>
                          </a:solidFill>
                          <a:latin typeface="Times New Roman" panose="02020603050405020304"/>
                          <a:ea typeface="宋体" panose="02010600030101010101" pitchFamily="2" charset="-122"/>
                        </a:defRPr>
                      </a:lvl5pPr>
                      <a:lvl6pPr marL="2286000" algn="l" defTabSz="914400" rtl="0" eaLnBrk="1" latinLnBrk="0" hangingPunct="1">
                        <a:defRPr sz="1800" kern="1200">
                          <a:solidFill>
                            <a:schemeClr val="tx1"/>
                          </a:solidFill>
                          <a:latin typeface="Times New Roman" panose="02020603050405020304"/>
                          <a:ea typeface="宋体" panose="02010600030101010101" pitchFamily="2" charset="-122"/>
                        </a:defRPr>
                      </a:lvl6pPr>
                      <a:lvl7pPr marL="2743200" algn="l" defTabSz="914400" rtl="0" eaLnBrk="1" latinLnBrk="0" hangingPunct="1">
                        <a:defRPr sz="1800" kern="1200">
                          <a:solidFill>
                            <a:schemeClr val="tx1"/>
                          </a:solidFill>
                          <a:latin typeface="Times New Roman" panose="02020603050405020304"/>
                          <a:ea typeface="宋体" panose="02010600030101010101" pitchFamily="2" charset="-122"/>
                        </a:defRPr>
                      </a:lvl7pPr>
                      <a:lvl8pPr marL="3200400" algn="l" defTabSz="914400" rtl="0" eaLnBrk="1" latinLnBrk="0" hangingPunct="1">
                        <a:defRPr sz="1800" kern="1200">
                          <a:solidFill>
                            <a:schemeClr val="tx1"/>
                          </a:solidFill>
                          <a:latin typeface="Times New Roman" panose="02020603050405020304"/>
                          <a:ea typeface="宋体" panose="02010600030101010101" pitchFamily="2" charset="-122"/>
                        </a:defRPr>
                      </a:lvl8pPr>
                      <a:lvl9pPr marL="3657600" algn="l" defTabSz="914400" rtl="0" eaLnBrk="1" latinLnBrk="0" hangingPunct="1">
                        <a:defRPr sz="1800" kern="1200">
                          <a:solidFill>
                            <a:schemeClr val="tx1"/>
                          </a:solidFill>
                          <a:latin typeface="Times New Roman" panose="02020603050405020304"/>
                          <a:ea typeface="宋体" panose="02010600030101010101" pitchFamily="2" charset="-122"/>
                        </a:defRPr>
                      </a:lvl9pPr>
                    </a:lstStyle>
                    <a:p>
                      <a:pPr algn="ctr"/>
                      <a:r>
                        <a:rPr lang="en-US" altLang="zh-CN" sz="2000" b="1" dirty="0">
                          <a:solidFill>
                            <a:srgbClr val="0000FF"/>
                          </a:solidFill>
                        </a:rPr>
                        <a:t>0.40</a:t>
                      </a:r>
                      <a:endParaRPr lang="zh-CN" altLang="en-US" sz="20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panose="02020603050405020304"/>
                          <a:ea typeface="宋体" panose="02010600030101010101" pitchFamily="2" charset="-122"/>
                        </a:defRPr>
                      </a:lvl1pPr>
                      <a:lvl2pPr marL="457200" algn="l" defTabSz="914400" rtl="0" eaLnBrk="1" latinLnBrk="0" hangingPunct="1">
                        <a:defRPr sz="1800" kern="1200">
                          <a:solidFill>
                            <a:schemeClr val="tx1"/>
                          </a:solidFill>
                          <a:latin typeface="Times New Roman" panose="02020603050405020304"/>
                          <a:ea typeface="宋体" panose="02010600030101010101" pitchFamily="2" charset="-122"/>
                        </a:defRPr>
                      </a:lvl2pPr>
                      <a:lvl3pPr marL="914400" algn="l" defTabSz="914400" rtl="0" eaLnBrk="1" latinLnBrk="0" hangingPunct="1">
                        <a:defRPr sz="1800" kern="1200">
                          <a:solidFill>
                            <a:schemeClr val="tx1"/>
                          </a:solidFill>
                          <a:latin typeface="Times New Roman" panose="02020603050405020304"/>
                          <a:ea typeface="宋体" panose="02010600030101010101" pitchFamily="2" charset="-122"/>
                        </a:defRPr>
                      </a:lvl3pPr>
                      <a:lvl4pPr marL="1371600" algn="l" defTabSz="914400" rtl="0" eaLnBrk="1" latinLnBrk="0" hangingPunct="1">
                        <a:defRPr sz="1800" kern="1200">
                          <a:solidFill>
                            <a:schemeClr val="tx1"/>
                          </a:solidFill>
                          <a:latin typeface="Times New Roman" panose="02020603050405020304"/>
                          <a:ea typeface="宋体" panose="02010600030101010101" pitchFamily="2" charset="-122"/>
                        </a:defRPr>
                      </a:lvl4pPr>
                      <a:lvl5pPr marL="1828800" algn="l" defTabSz="914400" rtl="0" eaLnBrk="1" latinLnBrk="0" hangingPunct="1">
                        <a:defRPr sz="1800" kern="1200">
                          <a:solidFill>
                            <a:schemeClr val="tx1"/>
                          </a:solidFill>
                          <a:latin typeface="Times New Roman" panose="02020603050405020304"/>
                          <a:ea typeface="宋体" panose="02010600030101010101" pitchFamily="2" charset="-122"/>
                        </a:defRPr>
                      </a:lvl5pPr>
                      <a:lvl6pPr marL="2286000" algn="l" defTabSz="914400" rtl="0" eaLnBrk="1" latinLnBrk="0" hangingPunct="1">
                        <a:defRPr sz="1800" kern="1200">
                          <a:solidFill>
                            <a:schemeClr val="tx1"/>
                          </a:solidFill>
                          <a:latin typeface="Times New Roman" panose="02020603050405020304"/>
                          <a:ea typeface="宋体" panose="02010600030101010101" pitchFamily="2" charset="-122"/>
                        </a:defRPr>
                      </a:lvl6pPr>
                      <a:lvl7pPr marL="2743200" algn="l" defTabSz="914400" rtl="0" eaLnBrk="1" latinLnBrk="0" hangingPunct="1">
                        <a:defRPr sz="1800" kern="1200">
                          <a:solidFill>
                            <a:schemeClr val="tx1"/>
                          </a:solidFill>
                          <a:latin typeface="Times New Roman" panose="02020603050405020304"/>
                          <a:ea typeface="宋体" panose="02010600030101010101" pitchFamily="2" charset="-122"/>
                        </a:defRPr>
                      </a:lvl7pPr>
                      <a:lvl8pPr marL="3200400" algn="l" defTabSz="914400" rtl="0" eaLnBrk="1" latinLnBrk="0" hangingPunct="1">
                        <a:defRPr sz="1800" kern="1200">
                          <a:solidFill>
                            <a:schemeClr val="tx1"/>
                          </a:solidFill>
                          <a:latin typeface="Times New Roman" panose="02020603050405020304"/>
                          <a:ea typeface="宋体" panose="02010600030101010101" pitchFamily="2" charset="-122"/>
                        </a:defRPr>
                      </a:lvl8pPr>
                      <a:lvl9pPr marL="3657600" algn="l" defTabSz="914400" rtl="0" eaLnBrk="1" latinLnBrk="0" hangingPunct="1">
                        <a:defRPr sz="1800" kern="1200">
                          <a:solidFill>
                            <a:schemeClr val="tx1"/>
                          </a:solidFill>
                          <a:latin typeface="Times New Roman" panose="02020603050405020304"/>
                          <a:ea typeface="宋体" panose="02010600030101010101" pitchFamily="2" charset="-122"/>
                        </a:defRPr>
                      </a:lvl9pPr>
                    </a:lstStyle>
                    <a:p>
                      <a:pPr algn="ctr"/>
                      <a:r>
                        <a:rPr lang="en-US" altLang="zh-CN" sz="2000" dirty="0"/>
                        <a:t>0.62</a:t>
                      </a:r>
                      <a:endParaRPr lang="zh-CN" altLang="en-US"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panose="02020603050405020304"/>
                          <a:ea typeface="宋体" panose="02010600030101010101" pitchFamily="2" charset="-122"/>
                        </a:defRPr>
                      </a:lvl1pPr>
                      <a:lvl2pPr marL="457200" algn="l" defTabSz="914400" rtl="0" eaLnBrk="1" latinLnBrk="0" hangingPunct="1">
                        <a:defRPr sz="1800" kern="1200">
                          <a:solidFill>
                            <a:schemeClr val="tx1"/>
                          </a:solidFill>
                          <a:latin typeface="Times New Roman" panose="02020603050405020304"/>
                          <a:ea typeface="宋体" panose="02010600030101010101" pitchFamily="2" charset="-122"/>
                        </a:defRPr>
                      </a:lvl2pPr>
                      <a:lvl3pPr marL="914400" algn="l" defTabSz="914400" rtl="0" eaLnBrk="1" latinLnBrk="0" hangingPunct="1">
                        <a:defRPr sz="1800" kern="1200">
                          <a:solidFill>
                            <a:schemeClr val="tx1"/>
                          </a:solidFill>
                          <a:latin typeface="Times New Roman" panose="02020603050405020304"/>
                          <a:ea typeface="宋体" panose="02010600030101010101" pitchFamily="2" charset="-122"/>
                        </a:defRPr>
                      </a:lvl3pPr>
                      <a:lvl4pPr marL="1371600" algn="l" defTabSz="914400" rtl="0" eaLnBrk="1" latinLnBrk="0" hangingPunct="1">
                        <a:defRPr sz="1800" kern="1200">
                          <a:solidFill>
                            <a:schemeClr val="tx1"/>
                          </a:solidFill>
                          <a:latin typeface="Times New Roman" panose="02020603050405020304"/>
                          <a:ea typeface="宋体" panose="02010600030101010101" pitchFamily="2" charset="-122"/>
                        </a:defRPr>
                      </a:lvl4pPr>
                      <a:lvl5pPr marL="1828800" algn="l" defTabSz="914400" rtl="0" eaLnBrk="1" latinLnBrk="0" hangingPunct="1">
                        <a:defRPr sz="1800" kern="1200">
                          <a:solidFill>
                            <a:schemeClr val="tx1"/>
                          </a:solidFill>
                          <a:latin typeface="Times New Roman" panose="02020603050405020304"/>
                          <a:ea typeface="宋体" panose="02010600030101010101" pitchFamily="2" charset="-122"/>
                        </a:defRPr>
                      </a:lvl5pPr>
                      <a:lvl6pPr marL="2286000" algn="l" defTabSz="914400" rtl="0" eaLnBrk="1" latinLnBrk="0" hangingPunct="1">
                        <a:defRPr sz="1800" kern="1200">
                          <a:solidFill>
                            <a:schemeClr val="tx1"/>
                          </a:solidFill>
                          <a:latin typeface="Times New Roman" panose="02020603050405020304"/>
                          <a:ea typeface="宋体" panose="02010600030101010101" pitchFamily="2" charset="-122"/>
                        </a:defRPr>
                      </a:lvl6pPr>
                      <a:lvl7pPr marL="2743200" algn="l" defTabSz="914400" rtl="0" eaLnBrk="1" latinLnBrk="0" hangingPunct="1">
                        <a:defRPr sz="1800" kern="1200">
                          <a:solidFill>
                            <a:schemeClr val="tx1"/>
                          </a:solidFill>
                          <a:latin typeface="Times New Roman" panose="02020603050405020304"/>
                          <a:ea typeface="宋体" panose="02010600030101010101" pitchFamily="2" charset="-122"/>
                        </a:defRPr>
                      </a:lvl7pPr>
                      <a:lvl8pPr marL="3200400" algn="l" defTabSz="914400" rtl="0" eaLnBrk="1" latinLnBrk="0" hangingPunct="1">
                        <a:defRPr sz="1800" kern="1200">
                          <a:solidFill>
                            <a:schemeClr val="tx1"/>
                          </a:solidFill>
                          <a:latin typeface="Times New Roman" panose="02020603050405020304"/>
                          <a:ea typeface="宋体" panose="02010600030101010101" pitchFamily="2" charset="-122"/>
                        </a:defRPr>
                      </a:lvl8pPr>
                      <a:lvl9pPr marL="3657600" algn="l" defTabSz="914400" rtl="0" eaLnBrk="1" latinLnBrk="0" hangingPunct="1">
                        <a:defRPr sz="1800" kern="1200">
                          <a:solidFill>
                            <a:schemeClr val="tx1"/>
                          </a:solidFill>
                          <a:latin typeface="Times New Roman" panose="02020603050405020304"/>
                          <a:ea typeface="宋体" panose="02010600030101010101" pitchFamily="2" charset="-122"/>
                        </a:defRPr>
                      </a:lvl9pPr>
                    </a:lstStyle>
                    <a:p>
                      <a:pPr algn="ctr"/>
                      <a:r>
                        <a:rPr lang="en-US" altLang="zh-CN" sz="2000" dirty="0"/>
                        <a:t>0.80</a:t>
                      </a:r>
                      <a:endParaRPr lang="zh-CN" altLang="en-US" sz="20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panose="02020603050405020304"/>
                          <a:ea typeface="宋体" panose="02010600030101010101" pitchFamily="2" charset="-122"/>
                        </a:defRPr>
                      </a:lvl1pPr>
                      <a:lvl2pPr marL="457200" algn="l" defTabSz="914400" rtl="0" eaLnBrk="1" latinLnBrk="0" hangingPunct="1">
                        <a:defRPr sz="1800" kern="1200">
                          <a:solidFill>
                            <a:schemeClr val="tx1"/>
                          </a:solidFill>
                          <a:latin typeface="Times New Roman" panose="02020603050405020304"/>
                          <a:ea typeface="宋体" panose="02010600030101010101" pitchFamily="2" charset="-122"/>
                        </a:defRPr>
                      </a:lvl2pPr>
                      <a:lvl3pPr marL="914400" algn="l" defTabSz="914400" rtl="0" eaLnBrk="1" latinLnBrk="0" hangingPunct="1">
                        <a:defRPr sz="1800" kern="1200">
                          <a:solidFill>
                            <a:schemeClr val="tx1"/>
                          </a:solidFill>
                          <a:latin typeface="Times New Roman" panose="02020603050405020304"/>
                          <a:ea typeface="宋体" panose="02010600030101010101" pitchFamily="2" charset="-122"/>
                        </a:defRPr>
                      </a:lvl3pPr>
                      <a:lvl4pPr marL="1371600" algn="l" defTabSz="914400" rtl="0" eaLnBrk="1" latinLnBrk="0" hangingPunct="1">
                        <a:defRPr sz="1800" kern="1200">
                          <a:solidFill>
                            <a:schemeClr val="tx1"/>
                          </a:solidFill>
                          <a:latin typeface="Times New Roman" panose="02020603050405020304"/>
                          <a:ea typeface="宋体" panose="02010600030101010101" pitchFamily="2" charset="-122"/>
                        </a:defRPr>
                      </a:lvl4pPr>
                      <a:lvl5pPr marL="1828800" algn="l" defTabSz="914400" rtl="0" eaLnBrk="1" latinLnBrk="0" hangingPunct="1">
                        <a:defRPr sz="1800" kern="1200">
                          <a:solidFill>
                            <a:schemeClr val="tx1"/>
                          </a:solidFill>
                          <a:latin typeface="Times New Roman" panose="02020603050405020304"/>
                          <a:ea typeface="宋体" panose="02010600030101010101" pitchFamily="2" charset="-122"/>
                        </a:defRPr>
                      </a:lvl5pPr>
                      <a:lvl6pPr marL="2286000" algn="l" defTabSz="914400" rtl="0" eaLnBrk="1" latinLnBrk="0" hangingPunct="1">
                        <a:defRPr sz="1800" kern="1200">
                          <a:solidFill>
                            <a:schemeClr val="tx1"/>
                          </a:solidFill>
                          <a:latin typeface="Times New Roman" panose="02020603050405020304"/>
                          <a:ea typeface="宋体" panose="02010600030101010101" pitchFamily="2" charset="-122"/>
                        </a:defRPr>
                      </a:lvl6pPr>
                      <a:lvl7pPr marL="2743200" algn="l" defTabSz="914400" rtl="0" eaLnBrk="1" latinLnBrk="0" hangingPunct="1">
                        <a:defRPr sz="1800" kern="1200">
                          <a:solidFill>
                            <a:schemeClr val="tx1"/>
                          </a:solidFill>
                          <a:latin typeface="Times New Roman" panose="02020603050405020304"/>
                          <a:ea typeface="宋体" panose="02010600030101010101" pitchFamily="2" charset="-122"/>
                        </a:defRPr>
                      </a:lvl7pPr>
                      <a:lvl8pPr marL="3200400" algn="l" defTabSz="914400" rtl="0" eaLnBrk="1" latinLnBrk="0" hangingPunct="1">
                        <a:defRPr sz="1800" kern="1200">
                          <a:solidFill>
                            <a:schemeClr val="tx1"/>
                          </a:solidFill>
                          <a:latin typeface="Times New Roman" panose="02020603050405020304"/>
                          <a:ea typeface="宋体" panose="02010600030101010101" pitchFamily="2" charset="-122"/>
                        </a:defRPr>
                      </a:lvl8pPr>
                      <a:lvl9pPr marL="3657600" algn="l" defTabSz="914400" rtl="0" eaLnBrk="1" latinLnBrk="0" hangingPunct="1">
                        <a:defRPr sz="1800" kern="1200">
                          <a:solidFill>
                            <a:schemeClr val="tx1"/>
                          </a:solidFill>
                          <a:latin typeface="Times New Roman" panose="02020603050405020304"/>
                          <a:ea typeface="宋体" panose="02010600030101010101" pitchFamily="2" charset="-122"/>
                        </a:defRPr>
                      </a:lvl9pPr>
                    </a:lstStyle>
                    <a:p>
                      <a:pPr algn="ctr"/>
                      <a:r>
                        <a:rPr lang="en-US" altLang="zh-CN" sz="2000" dirty="0"/>
                        <a:t>0.53</a:t>
                      </a:r>
                      <a:endParaRPr lang="zh-CN" altLang="en-US" sz="2000" dirty="0"/>
                    </a:p>
                  </a:txBody>
                  <a:tcPr anchor="ctr">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13" name="图片 12">
            <a:extLst>
              <a:ext uri="{FF2B5EF4-FFF2-40B4-BE49-F238E27FC236}">
                <a16:creationId xmlns:a16="http://schemas.microsoft.com/office/drawing/2014/main" id="{B1250D32-A6BB-4C93-B162-51624704B4F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2294" y="1248273"/>
            <a:ext cx="6699114" cy="2993552"/>
          </a:xfrm>
          <a:prstGeom prst="rect">
            <a:avLst/>
          </a:prstGeom>
          <a:ln>
            <a:noFill/>
          </a:ln>
          <a:effectLst>
            <a:outerShdw blurRad="292100" dist="139700" dir="2700000" algn="tl" rotWithShape="0">
              <a:srgbClr val="333333">
                <a:alpha val="65000"/>
              </a:srgbClr>
            </a:outerShdw>
          </a:effectLst>
        </p:spPr>
      </p:pic>
      <p:grpSp>
        <p:nvGrpSpPr>
          <p:cNvPr id="15" name="组合 14">
            <a:extLst>
              <a:ext uri="{FF2B5EF4-FFF2-40B4-BE49-F238E27FC236}">
                <a16:creationId xmlns:a16="http://schemas.microsoft.com/office/drawing/2014/main" id="{FAE25D19-EB8D-4467-A07B-9F8616AECC2B}"/>
              </a:ext>
            </a:extLst>
          </p:cNvPr>
          <p:cNvGrpSpPr/>
          <p:nvPr/>
        </p:nvGrpSpPr>
        <p:grpSpPr>
          <a:xfrm>
            <a:off x="7352741" y="4409440"/>
            <a:ext cx="4788667" cy="2021840"/>
            <a:chOff x="4304043" y="1286668"/>
            <a:chExt cx="3837944" cy="2757793"/>
          </a:xfrm>
          <a:effectLst>
            <a:outerShdw blurRad="381000" dist="254000" dir="8100000" algn="tr" rotWithShape="0">
              <a:prstClr val="black">
                <a:alpha val="40000"/>
              </a:prstClr>
            </a:outerShdw>
          </a:effectLst>
        </p:grpSpPr>
        <p:sp>
          <p:nvSpPr>
            <p:cNvPr id="16" name="圆角矩形 22">
              <a:extLst>
                <a:ext uri="{FF2B5EF4-FFF2-40B4-BE49-F238E27FC236}">
                  <a16:creationId xmlns:a16="http://schemas.microsoft.com/office/drawing/2014/main" id="{2694AE88-B5BB-4F4A-A402-944F575E3981}"/>
                </a:ext>
              </a:extLst>
            </p:cNvPr>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28">
              <a:extLst>
                <a:ext uri="{FF2B5EF4-FFF2-40B4-BE49-F238E27FC236}">
                  <a16:creationId xmlns:a16="http://schemas.microsoft.com/office/drawing/2014/main" id="{0F2AE7B4-7813-4E5E-9219-963F6B72A124}"/>
                </a:ext>
              </a:extLst>
            </p:cNvPr>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a:extLst>
              <a:ext uri="{FF2B5EF4-FFF2-40B4-BE49-F238E27FC236}">
                <a16:creationId xmlns:a16="http://schemas.microsoft.com/office/drawing/2014/main" id="{1E4EF6B7-5428-41F9-AEEA-1801EC5CBFF1}"/>
              </a:ext>
            </a:extLst>
          </p:cNvPr>
          <p:cNvSpPr txBox="1"/>
          <p:nvPr/>
        </p:nvSpPr>
        <p:spPr>
          <a:xfrm>
            <a:off x="7467600" y="4672043"/>
            <a:ext cx="4532376" cy="1418915"/>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CN" altLang="en-US"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随着质量数的增加，在</a:t>
            </a:r>
            <a:r>
              <a:rPr lang="zh-CN" altLang="zh-CN"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丰中子核</a:t>
            </a:r>
            <a:r>
              <a:rPr lang="zh-CN" altLang="en-US"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区，</a:t>
            </a:r>
            <a:r>
              <a:rPr lang="zh-CN" altLang="zh-CN"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一级禁戒跃迁</a:t>
            </a:r>
            <a:r>
              <a:rPr lang="zh-CN" altLang="en-US"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对原子核总衰变率的贡献很大，</a:t>
            </a:r>
            <a:r>
              <a:rPr lang="zh-CN" altLang="zh-CN"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占主导地位</a:t>
            </a:r>
            <a:r>
              <a:rPr lang="zh-CN" altLang="en-US" sz="2000" b="1"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B7EF746B-E066-4C56-9D41-C66F28445889}"/>
              </a:ext>
            </a:extLst>
          </p:cNvPr>
          <p:cNvSpPr>
            <a:spLocks noChangeArrowheads="1"/>
          </p:cNvSpPr>
          <p:nvPr/>
        </p:nvSpPr>
        <p:spPr bwMode="auto">
          <a:xfrm>
            <a:off x="6366105" y="413367"/>
            <a:ext cx="5082945" cy="6031266"/>
          </a:xfrm>
          <a:prstGeom prst="rect">
            <a:avLst/>
          </a:prstGeom>
          <a:noFill/>
          <a:ln w="9525">
            <a:noFill/>
            <a:miter lim="800000"/>
          </a:ln>
        </p:spPr>
        <p:txBody>
          <a:bodyPr wrap="square">
            <a:spAutoFit/>
          </a:bodyPr>
          <a:lstStyle/>
          <a:p>
            <a:pPr indent="-342900">
              <a:lnSpc>
                <a:spcPct val="250000"/>
              </a:lnSpc>
              <a:buSzPct val="100000"/>
              <a:buBlip>
                <a:blip r:embed="rId2"/>
              </a:buBlip>
              <a:defRPr/>
            </a:pPr>
            <a:r>
              <a:rPr lang="zh-CN" altLang="en-US" sz="3200" dirty="0">
                <a:solidFill>
                  <a:schemeClr val="bg2">
                    <a:lumMod val="90000"/>
                  </a:schemeClr>
                </a:solidFill>
                <a:latin typeface="+mn-lt"/>
                <a:ea typeface="+mn-ea"/>
              </a:rPr>
              <a:t> </a:t>
            </a:r>
            <a:r>
              <a:rPr lang="zh-CN" altLang="en-US"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研究背景</a:t>
            </a:r>
            <a:endParaRPr lang="en-US" altLang="zh-CN"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endParaRPr>
          </a:p>
          <a:p>
            <a:pPr indent="-342900">
              <a:lnSpc>
                <a:spcPct val="250000"/>
              </a:lnSpc>
              <a:buSzPct val="100000"/>
              <a:buBlip>
                <a:blip r:embed="rId2"/>
              </a:buBlip>
              <a:defRPr/>
            </a:pPr>
            <a:r>
              <a:rPr lang="zh-CN" altLang="en-US"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原子核</a:t>
            </a:r>
            <a:r>
              <a:rPr lang="en-US" altLang="zh-CN" sz="3200" b="1" i="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β</a:t>
            </a:r>
            <a:r>
              <a:rPr lang="zh-CN" altLang="en-US"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衰变的</a:t>
            </a:r>
            <a:r>
              <a:rPr lang="en-US" altLang="zh-CN"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Gross</a:t>
            </a:r>
            <a:r>
              <a:rPr lang="zh-CN" altLang="en-US"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理论</a:t>
            </a:r>
            <a:endParaRPr lang="en-US" altLang="zh-CN"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endParaRPr>
          </a:p>
          <a:p>
            <a:pPr indent="-342900">
              <a:lnSpc>
                <a:spcPct val="250000"/>
              </a:lnSpc>
              <a:buSzPct val="100000"/>
              <a:buBlip>
                <a:blip r:embed="rId2"/>
              </a:buBlip>
              <a:defRPr/>
            </a:pPr>
            <a:r>
              <a:rPr lang="zh-CN" altLang="en-US"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对</a:t>
            </a:r>
            <a:r>
              <a:rPr lang="en-US" altLang="zh-CN"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Gross</a:t>
            </a:r>
            <a:r>
              <a:rPr lang="zh-CN" altLang="en-US"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理论的改进</a:t>
            </a:r>
            <a:endParaRPr lang="en-US" altLang="zh-CN"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endParaRPr>
          </a:p>
          <a:p>
            <a:pPr indent="-342900">
              <a:lnSpc>
                <a:spcPct val="250000"/>
              </a:lnSpc>
              <a:buSzPct val="100000"/>
              <a:buBlip>
                <a:blip r:embed="rId2"/>
              </a:buBlip>
              <a:defRPr/>
            </a:pPr>
            <a:r>
              <a:rPr lang="zh-CN" altLang="en-US"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结果与讨论</a:t>
            </a:r>
            <a:endParaRPr lang="en-US" altLang="zh-CN"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endParaRPr>
          </a:p>
          <a:p>
            <a:pPr indent="-342900">
              <a:lnSpc>
                <a:spcPct val="250000"/>
              </a:lnSpc>
              <a:buSzPct val="100000"/>
              <a:buBlip>
                <a:blip r:embed="rId2"/>
              </a:buBlip>
              <a:defRPr/>
            </a:pPr>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总结与展望</a:t>
            </a:r>
            <a:endParaRPr lang="en-US" altLang="zh-CN" sz="3200" b="1" dirty="0">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716447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775524" y="1406210"/>
            <a:ext cx="9132036" cy="1834830"/>
            <a:chOff x="4304043" y="1286668"/>
            <a:chExt cx="6414045" cy="2757793"/>
          </a:xfrm>
          <a:effectLst>
            <a:outerShdw blurRad="381000" dist="254000" dir="8100000" algn="tr" rotWithShape="0">
              <a:prstClr val="black">
                <a:alpha val="40000"/>
              </a:prstClr>
            </a:outerShdw>
          </a:effectLst>
        </p:grpSpPr>
        <p:sp>
          <p:nvSpPr>
            <p:cNvPr id="16" name="圆角矩形 77"/>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7" name="圆角矩形 78"/>
            <p:cNvSpPr/>
            <p:nvPr/>
          </p:nvSpPr>
          <p:spPr>
            <a:xfrm>
              <a:off x="4351922" y="1373340"/>
              <a:ext cx="6323889" cy="2584448"/>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楷体" panose="02010609060101010101" pitchFamily="49" charset="-122"/>
                <a:cs typeface="Times New Roman" panose="02020603050405020304" pitchFamily="18" charset="0"/>
              </a:endParaRPr>
            </a:p>
          </p:txBody>
        </p:sp>
      </p:grpSp>
      <p:sp>
        <p:nvSpPr>
          <p:cNvPr id="4" name="文本框 3"/>
          <p:cNvSpPr txBox="1"/>
          <p:nvPr/>
        </p:nvSpPr>
        <p:spPr>
          <a:xfrm>
            <a:off x="9886950" y="64026"/>
            <a:ext cx="2305050" cy="584775"/>
          </a:xfrm>
          <a:prstGeom prst="rect">
            <a:avLst/>
          </a:prstGeom>
          <a:noFill/>
        </p:spPr>
        <p:txBody>
          <a:bodyPr wrap="square" rtlCol="0">
            <a:spAutoFit/>
          </a:bodyPr>
          <a:lstStyle/>
          <a:p>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总结和展望</a:t>
            </a:r>
            <a:endParaRPr lang="zh-CN" altLang="en-US" sz="3200" dirty="0">
              <a:latin typeface="楷体" panose="02010609060101010101" pitchFamily="49" charset="-122"/>
              <a:ea typeface="楷体" panose="02010609060101010101" pitchFamily="49" charset="-122"/>
            </a:endParaRPr>
          </a:p>
        </p:txBody>
      </p:sp>
      <p:sp>
        <p:nvSpPr>
          <p:cNvPr id="8" name="文本框 7"/>
          <p:cNvSpPr txBox="1"/>
          <p:nvPr/>
        </p:nvSpPr>
        <p:spPr>
          <a:xfrm>
            <a:off x="1884702" y="1539369"/>
            <a:ext cx="8719798" cy="1418915"/>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CN" altLang="zh-CN" sz="20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基于相对论</a:t>
            </a:r>
            <a:r>
              <a:rPr lang="en-US" altLang="zh-CN" sz="20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Hartree-</a:t>
            </a:r>
            <a:r>
              <a:rPr lang="en-US" altLang="zh-CN" sz="2000" b="1" dirty="0" err="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Bogoliubov</a:t>
            </a:r>
            <a:r>
              <a:rPr lang="zh-CN" altLang="zh-CN" sz="20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RHB</a:t>
            </a:r>
            <a:r>
              <a:rPr lang="zh-CN" altLang="zh-CN" sz="20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）理论</a:t>
            </a:r>
            <a:r>
              <a:rPr lang="zh-CN" altLang="en-US" sz="20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zh-CN" sz="2000" dirty="0">
                <a:latin typeface="Times New Roman" panose="02020603050405020304" pitchFamily="18" charset="0"/>
                <a:ea typeface="楷体" panose="02010609060101010101" pitchFamily="49" charset="-122"/>
                <a:cs typeface="Times New Roman" panose="02020603050405020304" pitchFamily="18" charset="0"/>
              </a:rPr>
              <a:t>提取了</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平均</a:t>
            </a:r>
            <a:r>
              <a:rPr lang="zh-CN" altLang="zh-CN" sz="2000" dirty="0">
                <a:latin typeface="Times New Roman" panose="02020603050405020304" pitchFamily="18" charset="0"/>
                <a:ea typeface="楷体" panose="02010609060101010101" pitchFamily="49" charset="-122"/>
                <a:cs typeface="Times New Roman" panose="02020603050405020304" pitchFamily="18" charset="0"/>
              </a:rPr>
              <a:t>自旋</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a:t>
            </a:r>
            <a:r>
              <a:rPr lang="zh-CN" altLang="zh-CN" sz="2000" dirty="0">
                <a:latin typeface="Times New Roman" panose="02020603050405020304" pitchFamily="18" charset="0"/>
                <a:ea typeface="楷体" panose="02010609060101010101" pitchFamily="49" charset="-122"/>
                <a:cs typeface="Times New Roman" panose="02020603050405020304" pitchFamily="18" charset="0"/>
              </a:rPr>
              <a:t>轨道劈裂，用于</a:t>
            </a:r>
            <a:r>
              <a:rPr lang="zh-CN" altLang="zh-CN" sz="20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改进</a:t>
            </a:r>
            <a:r>
              <a:rPr lang="en-US" altLang="zh-CN" sz="20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Gross</a:t>
            </a:r>
            <a:r>
              <a:rPr lang="zh-CN" altLang="zh-CN" sz="20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理论的</a:t>
            </a:r>
            <a:r>
              <a:rPr lang="en-US" altLang="zh-CN" sz="20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Gamow-Teller</a:t>
            </a:r>
            <a:r>
              <a:rPr lang="zh-CN" altLang="zh-CN" sz="20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跃迁中心能量</a:t>
            </a:r>
            <a:r>
              <a:rPr lang="zh-CN" altLang="en-US" sz="2000" b="1" dirty="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系统研究了</a:t>
            </a:r>
            <a:r>
              <a:rPr lang="zh-CN" altLang="zh-CN" sz="2000" dirty="0">
                <a:latin typeface="Times New Roman" panose="02020603050405020304" pitchFamily="18" charset="0"/>
                <a:ea typeface="楷体" panose="02010609060101010101" pitchFamily="49" charset="-122"/>
                <a:cs typeface="Times New Roman" panose="02020603050405020304" pitchFamily="18" charset="0"/>
              </a:rPr>
              <a:t>丰中子原子核的</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β</a:t>
            </a:r>
            <a:r>
              <a:rPr lang="zh-CN" altLang="zh-CN" sz="2000" dirty="0">
                <a:latin typeface="Times New Roman" panose="02020603050405020304" pitchFamily="18" charset="0"/>
                <a:ea typeface="楷体" panose="02010609060101010101" pitchFamily="49" charset="-122"/>
                <a:cs typeface="Times New Roman" panose="02020603050405020304" pitchFamily="18" charset="0"/>
              </a:rPr>
              <a:t>衰变</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寿命以及一级禁戒跃迁的贡献</a:t>
            </a:r>
            <a:r>
              <a:rPr lang="zh-CN" altLang="zh-CN" sz="2000" dirty="0">
                <a:latin typeface="Times New Roman" panose="02020603050405020304" pitchFamily="18" charset="0"/>
                <a:ea typeface="楷体" panose="02010609060101010101" pitchFamily="49" charset="-122"/>
                <a:cs typeface="Times New Roman" panose="02020603050405020304" pitchFamily="18" charset="0"/>
              </a:rPr>
              <a:t>。</a:t>
            </a: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5" name="灯片编号占位符 4">
            <a:extLst>
              <a:ext uri="{FF2B5EF4-FFF2-40B4-BE49-F238E27FC236}">
                <a16:creationId xmlns:a16="http://schemas.microsoft.com/office/drawing/2014/main" id="{44D97BAA-C7F9-426B-903C-92551F777611}"/>
              </a:ext>
            </a:extLst>
          </p:cNvPr>
          <p:cNvSpPr>
            <a:spLocks noGrp="1"/>
          </p:cNvSpPr>
          <p:nvPr>
            <p:ph type="sldNum" sz="quarter" idx="12"/>
          </p:nvPr>
        </p:nvSpPr>
        <p:spPr/>
        <p:txBody>
          <a:bodyPr/>
          <a:lstStyle/>
          <a:p>
            <a:fld id="{223A8195-6F73-485B-A378-071F10C6BA92}" type="slidenum">
              <a:rPr lang="zh-CN" altLang="en-US" smtClean="0"/>
              <a:pPr/>
              <a:t>25</a:t>
            </a:fld>
            <a:endParaRPr lang="zh-CN" altLang="en-US" dirty="0"/>
          </a:p>
        </p:txBody>
      </p:sp>
      <p:sp>
        <p:nvSpPr>
          <p:cNvPr id="27" name="矩形 2">
            <a:extLst>
              <a:ext uri="{FF2B5EF4-FFF2-40B4-BE49-F238E27FC236}">
                <a16:creationId xmlns:a16="http://schemas.microsoft.com/office/drawing/2014/main" id="{304F6DB1-150A-4B5D-A3DD-8E1DDE21DC5D}"/>
              </a:ext>
            </a:extLst>
          </p:cNvPr>
          <p:cNvSpPr>
            <a:spLocks noChangeArrowheads="1"/>
          </p:cNvSpPr>
          <p:nvPr/>
        </p:nvSpPr>
        <p:spPr bwMode="auto">
          <a:xfrm>
            <a:off x="190500" y="911102"/>
            <a:ext cx="2095499" cy="461665"/>
          </a:xfrm>
          <a:prstGeom prst="rect">
            <a:avLst/>
          </a:prstGeom>
          <a:noFill/>
          <a:ln w="9525">
            <a:noFill/>
            <a:miter lim="800000"/>
          </a:ln>
        </p:spPr>
        <p:txBody>
          <a:bodyPr wrap="square">
            <a:spAutoFit/>
          </a:bodyPr>
          <a:lstStyle/>
          <a:p>
            <a:pPr indent="-342900">
              <a:buSzPct val="100000"/>
              <a:buBlip>
                <a:blip r:embed="rId3"/>
              </a:buBlip>
              <a:defRPr/>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总结与展望</a:t>
            </a:r>
            <a:endParaRPr lang="en-US" altLang="zh-CN" sz="2400" b="1"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 name="日期占位符 1">
            <a:extLst>
              <a:ext uri="{FF2B5EF4-FFF2-40B4-BE49-F238E27FC236}">
                <a16:creationId xmlns:a16="http://schemas.microsoft.com/office/drawing/2014/main" id="{F430B6A4-E58B-4117-B21D-64DC0137C5C9}"/>
              </a:ext>
            </a:extLst>
          </p:cNvPr>
          <p:cNvSpPr>
            <a:spLocks noGrp="1"/>
          </p:cNvSpPr>
          <p:nvPr>
            <p:ph type="dt" sz="half" idx="13"/>
          </p:nvPr>
        </p:nvSpPr>
        <p:spPr/>
        <p:txBody>
          <a:bodyPr/>
          <a:lstStyle/>
          <a:p>
            <a:fld id="{AC099E34-7017-4431-B826-0C0FE022B326}" type="datetime1">
              <a:rPr lang="en-US" altLang="zh-CN" smtClean="0"/>
              <a:t>1/24/2024</a:t>
            </a:fld>
            <a:endParaRPr lang="zh-CN" altLang="en-US" dirty="0"/>
          </a:p>
        </p:txBody>
      </p:sp>
      <p:grpSp>
        <p:nvGrpSpPr>
          <p:cNvPr id="24" name="组合 23">
            <a:extLst>
              <a:ext uri="{FF2B5EF4-FFF2-40B4-BE49-F238E27FC236}">
                <a16:creationId xmlns:a16="http://schemas.microsoft.com/office/drawing/2014/main" id="{2FEE829F-7D10-45E1-9528-76245D5549E4}"/>
              </a:ext>
            </a:extLst>
          </p:cNvPr>
          <p:cNvGrpSpPr/>
          <p:nvPr/>
        </p:nvGrpSpPr>
        <p:grpSpPr>
          <a:xfrm>
            <a:off x="1775524" y="3474901"/>
            <a:ext cx="9132036" cy="1212032"/>
            <a:chOff x="4304043" y="1286668"/>
            <a:chExt cx="6414045" cy="2757793"/>
          </a:xfrm>
          <a:effectLst>
            <a:outerShdw blurRad="381000" dist="254000" dir="8100000" algn="tr" rotWithShape="0">
              <a:prstClr val="black">
                <a:alpha val="40000"/>
              </a:prstClr>
            </a:outerShdw>
          </a:effectLst>
        </p:grpSpPr>
        <p:sp>
          <p:nvSpPr>
            <p:cNvPr id="25" name="圆角矩形 77">
              <a:extLst>
                <a:ext uri="{FF2B5EF4-FFF2-40B4-BE49-F238E27FC236}">
                  <a16:creationId xmlns:a16="http://schemas.microsoft.com/office/drawing/2014/main" id="{47220EDC-9A8E-48A3-8A22-8305DA077645}"/>
                </a:ext>
              </a:extLst>
            </p:cNvPr>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78">
              <a:extLst>
                <a:ext uri="{FF2B5EF4-FFF2-40B4-BE49-F238E27FC236}">
                  <a16:creationId xmlns:a16="http://schemas.microsoft.com/office/drawing/2014/main" id="{9D3BE8FF-2F0B-4F88-9C85-EDC47754016A}"/>
                </a:ext>
              </a:extLst>
            </p:cNvPr>
            <p:cNvSpPr/>
            <p:nvPr/>
          </p:nvSpPr>
          <p:spPr>
            <a:xfrm>
              <a:off x="4351922" y="1373340"/>
              <a:ext cx="6323889" cy="2584448"/>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文本框 27">
            <a:extLst>
              <a:ext uri="{FF2B5EF4-FFF2-40B4-BE49-F238E27FC236}">
                <a16:creationId xmlns:a16="http://schemas.microsoft.com/office/drawing/2014/main" id="{17D7FA43-F028-4BFF-8022-CC2BEFCF2E64}"/>
              </a:ext>
            </a:extLst>
          </p:cNvPr>
          <p:cNvSpPr txBox="1"/>
          <p:nvPr/>
        </p:nvSpPr>
        <p:spPr>
          <a:xfrm>
            <a:off x="1884702" y="3583394"/>
            <a:ext cx="8834098" cy="957250"/>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n-US" altLang="zh-CN" sz="20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Gross</a:t>
            </a:r>
            <a:r>
              <a:rPr lang="zh-CN" altLang="zh-CN" sz="2000" kern="1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理论仍然还有很大的改进空间，例如，单粒子强度函数的形式、更准确的单粒子能级以及考虑其他更精确地微观效应如子核和母核的壳效应等。</a:t>
            </a:r>
          </a:p>
        </p:txBody>
      </p:sp>
      <p:sp>
        <p:nvSpPr>
          <p:cNvPr id="3" name="矩形 2">
            <a:extLst>
              <a:ext uri="{FF2B5EF4-FFF2-40B4-BE49-F238E27FC236}">
                <a16:creationId xmlns:a16="http://schemas.microsoft.com/office/drawing/2014/main" id="{68656974-37E7-43D3-A28D-02389AE314DE}"/>
              </a:ext>
            </a:extLst>
          </p:cNvPr>
          <p:cNvSpPr/>
          <p:nvPr/>
        </p:nvSpPr>
        <p:spPr>
          <a:xfrm>
            <a:off x="3407927" y="4904399"/>
            <a:ext cx="5673348" cy="1446550"/>
          </a:xfrm>
          <a:prstGeom prst="rect">
            <a:avLst/>
          </a:prstGeom>
          <a:noFill/>
        </p:spPr>
        <p:txBody>
          <a:bodyPr wrap="none" lIns="91440" tIns="45720" rIns="91440" bIns="45720">
            <a:spAutoFit/>
          </a:bodyPr>
          <a:lstStyle/>
          <a:p>
            <a:pPr algn="ctr"/>
            <a:r>
              <a:rPr lang="en-US" altLang="zh-CN" sz="8800" b="1" i="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Thank you!</a:t>
            </a:r>
            <a:endParaRPr lang="zh-CN" altLang="en-US" sz="8800" b="1" i="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E0B3762-0F9F-46EE-B1FC-4C63CECC4FE8}"/>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7754" b="775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a:extLst>
              <a:ext uri="{FF2B5EF4-FFF2-40B4-BE49-F238E27FC236}">
                <a16:creationId xmlns:a16="http://schemas.microsoft.com/office/drawing/2014/main" id="{12B9D40D-C41C-4540-9E3A-AC560BD2C3DD}"/>
              </a:ext>
            </a:extLst>
          </p:cNvPr>
          <p:cNvSpPr>
            <a:spLocks noChangeArrowheads="1"/>
          </p:cNvSpPr>
          <p:nvPr/>
        </p:nvSpPr>
        <p:spPr bwMode="auto">
          <a:xfrm>
            <a:off x="6366105" y="413367"/>
            <a:ext cx="5082945" cy="6031266"/>
          </a:xfrm>
          <a:prstGeom prst="rect">
            <a:avLst/>
          </a:prstGeom>
          <a:noFill/>
          <a:ln w="9525">
            <a:noFill/>
            <a:miter lim="800000"/>
          </a:ln>
        </p:spPr>
        <p:txBody>
          <a:bodyPr wrap="square">
            <a:spAutoFit/>
          </a:bodyPr>
          <a:lstStyle/>
          <a:p>
            <a:pPr indent="-342900">
              <a:lnSpc>
                <a:spcPct val="250000"/>
              </a:lnSpc>
              <a:buSzPct val="100000"/>
              <a:buBlip>
                <a:blip r:embed="rId2"/>
              </a:buBlip>
              <a:defRPr/>
            </a:pPr>
            <a:r>
              <a:rPr lang="zh-CN" altLang="en-US" sz="3200" dirty="0">
                <a:latin typeface="+mn-lt"/>
                <a:ea typeface="+mn-ea"/>
              </a:rPr>
              <a:t> </a:t>
            </a:r>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研究背景</a:t>
            </a:r>
            <a:endParaRPr lang="en-US" altLang="zh-CN" sz="3200" b="1" dirty="0">
              <a:latin typeface="Times New Roman" panose="02020603050405020304" pitchFamily="18" charset="0"/>
              <a:ea typeface="楷体" panose="02010609060101010101" pitchFamily="49" charset="-122"/>
              <a:cs typeface="Times New Roman" panose="02020603050405020304" pitchFamily="18" charset="0"/>
            </a:endParaRPr>
          </a:p>
          <a:p>
            <a:pPr indent="-342900">
              <a:lnSpc>
                <a:spcPct val="250000"/>
              </a:lnSpc>
              <a:buSzPct val="100000"/>
              <a:buBlip>
                <a:blip r:embed="rId2"/>
              </a:buBlip>
              <a:defRPr/>
            </a:pPr>
            <a:r>
              <a:rPr lang="zh-CN" altLang="en-US"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原子核</a:t>
            </a:r>
            <a:r>
              <a:rPr lang="en-US" altLang="zh-CN" sz="3200" b="1" i="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β</a:t>
            </a:r>
            <a:r>
              <a:rPr lang="zh-CN" altLang="en-US"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衰变的</a:t>
            </a:r>
            <a:r>
              <a:rPr lang="en-US" altLang="zh-CN"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Gross</a:t>
            </a:r>
            <a:r>
              <a:rPr lang="zh-CN" altLang="en-US"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理论</a:t>
            </a:r>
            <a:endParaRPr lang="en-US" altLang="zh-CN"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endParaRPr>
          </a:p>
          <a:p>
            <a:pPr indent="-342900">
              <a:lnSpc>
                <a:spcPct val="250000"/>
              </a:lnSpc>
              <a:buSzPct val="100000"/>
              <a:buBlip>
                <a:blip r:embed="rId2"/>
              </a:buBlip>
              <a:defRPr/>
            </a:pPr>
            <a:r>
              <a:rPr lang="zh-CN" altLang="en-US"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对</a:t>
            </a:r>
            <a:r>
              <a:rPr lang="en-US" altLang="zh-CN"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Gross</a:t>
            </a:r>
            <a:r>
              <a:rPr lang="zh-CN" altLang="en-US"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理论的改进</a:t>
            </a:r>
            <a:endParaRPr lang="en-US" altLang="zh-CN"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endParaRPr>
          </a:p>
          <a:p>
            <a:pPr indent="-342900">
              <a:lnSpc>
                <a:spcPct val="250000"/>
              </a:lnSpc>
              <a:buSzPct val="100000"/>
              <a:buBlip>
                <a:blip r:embed="rId2"/>
              </a:buBlip>
              <a:defRPr/>
            </a:pPr>
            <a:r>
              <a:rPr lang="zh-CN" altLang="en-US"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结果与讨论</a:t>
            </a:r>
            <a:endParaRPr lang="en-US" altLang="zh-CN"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endParaRPr>
          </a:p>
          <a:p>
            <a:pPr indent="-342900">
              <a:lnSpc>
                <a:spcPct val="250000"/>
              </a:lnSpc>
              <a:buSzPct val="100000"/>
              <a:buBlip>
                <a:blip r:embed="rId2"/>
              </a:buBlip>
              <a:defRPr/>
            </a:pPr>
            <a:r>
              <a:rPr lang="zh-CN" altLang="en-US"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总结与展望</a:t>
            </a:r>
            <a:endParaRPr lang="en-US" altLang="zh-CN"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E2D2CD5D-6542-492C-BADC-A02FC64A09CA}"/>
              </a:ext>
            </a:extLst>
          </p:cNvPr>
          <p:cNvGrpSpPr/>
          <p:nvPr/>
        </p:nvGrpSpPr>
        <p:grpSpPr>
          <a:xfrm>
            <a:off x="641425" y="1485965"/>
            <a:ext cx="9889605" cy="1583993"/>
            <a:chOff x="4304043" y="1286668"/>
            <a:chExt cx="3837944" cy="2757793"/>
          </a:xfrm>
          <a:effectLst>
            <a:outerShdw blurRad="381000" dist="254000" dir="8100000" algn="tr" rotWithShape="0">
              <a:prstClr val="black">
                <a:alpha val="40000"/>
              </a:prstClr>
            </a:outerShdw>
          </a:effectLst>
        </p:grpSpPr>
        <p:sp>
          <p:nvSpPr>
            <p:cNvPr id="12" name="圆角矩形 22">
              <a:extLst>
                <a:ext uri="{FF2B5EF4-FFF2-40B4-BE49-F238E27FC236}">
                  <a16:creationId xmlns:a16="http://schemas.microsoft.com/office/drawing/2014/main" id="{00415EB3-37FB-4C1A-8D96-571B8F9C4E57}"/>
                </a:ext>
              </a:extLst>
            </p:cNvPr>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28">
              <a:extLst>
                <a:ext uri="{FF2B5EF4-FFF2-40B4-BE49-F238E27FC236}">
                  <a16:creationId xmlns:a16="http://schemas.microsoft.com/office/drawing/2014/main" id="{BEF7FA39-8E71-41FD-9F59-6FD60DAD4D71}"/>
                </a:ext>
              </a:extLst>
            </p:cNvPr>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文本框 7"/>
          <p:cNvSpPr txBox="1"/>
          <p:nvPr/>
        </p:nvSpPr>
        <p:spPr>
          <a:xfrm>
            <a:off x="10325100" y="77000"/>
            <a:ext cx="1866900" cy="584775"/>
          </a:xfrm>
          <a:prstGeom prst="rect">
            <a:avLst/>
          </a:prstGeom>
          <a:noFill/>
        </p:spPr>
        <p:txBody>
          <a:bodyPr wrap="square" rtlCol="0">
            <a:spAutoFit/>
          </a:bodyPr>
          <a:lstStyle/>
          <a:p>
            <a:r>
              <a:rPr lang="zh-CN" altLang="en-US" sz="3200" dirty="0">
                <a:latin typeface="楷体" panose="02010609060101010101" pitchFamily="49" charset="-122"/>
                <a:ea typeface="楷体" panose="02010609060101010101" pitchFamily="49" charset="-122"/>
              </a:rPr>
              <a:t>研究背景</a:t>
            </a:r>
          </a:p>
        </p:txBody>
      </p:sp>
      <p:pic>
        <p:nvPicPr>
          <p:cNvPr id="7" name="图片 6"/>
          <p:cNvPicPr>
            <a:picLocks noChangeAspect="1"/>
          </p:cNvPicPr>
          <p:nvPr/>
        </p:nvPicPr>
        <p:blipFill>
          <a:blip r:embed="rId3"/>
          <a:stretch>
            <a:fillRect/>
          </a:stretch>
        </p:blipFill>
        <p:spPr>
          <a:xfrm>
            <a:off x="3315992" y="3258946"/>
            <a:ext cx="4842896" cy="3226930"/>
          </a:xfrm>
          <a:prstGeom prst="rect">
            <a:avLst/>
          </a:prstGeom>
          <a:ln>
            <a:noFill/>
          </a:ln>
          <a:effectLst>
            <a:outerShdw blurRad="292100" dist="139700" dir="2700000" algn="tl" rotWithShape="0">
              <a:srgbClr val="333333">
                <a:alpha val="65000"/>
              </a:srgbClr>
            </a:outerShdw>
          </a:effectLst>
        </p:spPr>
      </p:pic>
      <p:sp>
        <p:nvSpPr>
          <p:cNvPr id="10" name="文本框 9"/>
          <p:cNvSpPr txBox="1"/>
          <p:nvPr/>
        </p:nvSpPr>
        <p:spPr>
          <a:xfrm>
            <a:off x="951738" y="1568503"/>
            <a:ext cx="9060942" cy="1418915"/>
          </a:xfrm>
          <a:prstGeom prst="rect">
            <a:avLst/>
          </a:prstGeom>
          <a:noFill/>
        </p:spPr>
        <p:txBody>
          <a:bodyPr wrap="square">
            <a:spAutoFit/>
          </a:bodyPr>
          <a:lstStyle/>
          <a:p>
            <a:pPr marL="0" lvl="1" indent="-263525">
              <a:lnSpc>
                <a:spcPct val="150000"/>
              </a:lnSpc>
              <a:buFont typeface="Wingdings" panose="05000000000000000000" pitchFamily="2" charset="2"/>
              <a:buChar char="Ø"/>
            </a:pPr>
            <a:r>
              <a:rPr lang="zh-CN" altLang="en-US" sz="2000" kern="0" dirty="0">
                <a:latin typeface="Times New Roman" panose="02020603050405020304" pitchFamily="18" charset="0"/>
                <a:ea typeface="楷体" panose="02010609060101010101" pitchFamily="49" charset="-122"/>
                <a:cs typeface="Times New Roman" panose="02020603050405020304" pitchFamily="18" charset="0"/>
                <a:sym typeface="+mn-ea"/>
              </a:rPr>
              <a:t>原子核自发地放射出</a:t>
            </a:r>
            <a:r>
              <a:rPr lang="en-US" altLang="zh-CN" sz="2000" i="1" kern="0" dirty="0">
                <a:latin typeface="Times New Roman" panose="02020603050405020304" pitchFamily="18" charset="0"/>
                <a:ea typeface="楷体" panose="02010609060101010101" pitchFamily="49" charset="-122"/>
                <a:cs typeface="Times New Roman" panose="02020603050405020304" pitchFamily="18" charset="0"/>
                <a:sym typeface="+mn-ea"/>
              </a:rPr>
              <a:t>β</a:t>
            </a:r>
            <a:r>
              <a:rPr lang="zh-CN" altLang="en-US" sz="2000" kern="0" dirty="0">
                <a:latin typeface="Times New Roman" panose="02020603050405020304" pitchFamily="18" charset="0"/>
                <a:ea typeface="楷体" panose="02010609060101010101" pitchFamily="49" charset="-122"/>
                <a:cs typeface="Times New Roman" panose="02020603050405020304" pitchFamily="18" charset="0"/>
                <a:sym typeface="+mn-ea"/>
              </a:rPr>
              <a:t>粒子或俘获一个轨道电子而发生的转变。</a:t>
            </a:r>
            <a:endParaRPr lang="en-US" altLang="zh-CN" sz="2000" kern="0" dirty="0">
              <a:latin typeface="Times New Roman" panose="02020603050405020304" pitchFamily="18" charset="0"/>
              <a:ea typeface="楷体" panose="02010609060101010101" pitchFamily="49" charset="-122"/>
              <a:cs typeface="Times New Roman" panose="02020603050405020304" pitchFamily="18" charset="0"/>
              <a:sym typeface="+mn-ea"/>
            </a:endParaRPr>
          </a:p>
          <a:p>
            <a:pPr marL="0" lvl="1" indent="-263525">
              <a:lnSpc>
                <a:spcPct val="150000"/>
              </a:lnSpc>
              <a:buFont typeface="Wingdings" panose="05000000000000000000" pitchFamily="2" charset="2"/>
              <a:buChar char="Ø"/>
            </a:pPr>
            <a:r>
              <a:rPr lang="en-US" altLang="zh-CN" sz="2000" i="1" kern="0" dirty="0">
                <a:latin typeface="Times New Roman" panose="02020603050405020304" pitchFamily="18" charset="0"/>
                <a:ea typeface="楷体" panose="02010609060101010101" pitchFamily="49" charset="-122"/>
                <a:cs typeface="Times New Roman" panose="02020603050405020304" pitchFamily="18" charset="0"/>
                <a:sym typeface="+mn-ea"/>
              </a:rPr>
              <a:t>β</a:t>
            </a:r>
            <a:r>
              <a:rPr lang="zh-CN" altLang="en-US" sz="2000" kern="0" dirty="0">
                <a:latin typeface="Times New Roman" panose="02020603050405020304" pitchFamily="18" charset="0"/>
                <a:ea typeface="楷体" panose="02010609060101010101" pitchFamily="49" charset="-122"/>
                <a:cs typeface="Times New Roman" panose="02020603050405020304" pitchFamily="18" charset="0"/>
                <a:sym typeface="+mn-ea"/>
              </a:rPr>
              <a:t>衰变在核物理领域有着重要地位，大部分不稳定核主要发生</a:t>
            </a:r>
            <a:r>
              <a:rPr lang="en-US" altLang="zh-CN" sz="2000" i="1" kern="0" dirty="0">
                <a:latin typeface="Times New Roman" panose="02020603050405020304" pitchFamily="18" charset="0"/>
                <a:ea typeface="楷体" panose="02010609060101010101" pitchFamily="49" charset="-122"/>
                <a:cs typeface="Times New Roman" panose="02020603050405020304" pitchFamily="18" charset="0"/>
                <a:sym typeface="+mn-ea"/>
              </a:rPr>
              <a:t>β</a:t>
            </a:r>
            <a:r>
              <a:rPr lang="zh-CN" altLang="en-US" sz="2000" kern="0" dirty="0">
                <a:latin typeface="Times New Roman" panose="02020603050405020304" pitchFamily="18" charset="0"/>
                <a:ea typeface="楷体" panose="02010609060101010101" pitchFamily="49" charset="-122"/>
                <a:cs typeface="Times New Roman" panose="02020603050405020304" pitchFamily="18" charset="0"/>
                <a:sym typeface="+mn-ea"/>
              </a:rPr>
              <a:t>衰变。</a:t>
            </a:r>
            <a:endParaRPr lang="en-US" altLang="zh-CN" sz="2000" kern="0" dirty="0">
              <a:latin typeface="Times New Roman" panose="02020603050405020304" pitchFamily="18" charset="0"/>
              <a:ea typeface="楷体" panose="02010609060101010101" pitchFamily="49" charset="-122"/>
              <a:cs typeface="Times New Roman" panose="02020603050405020304" pitchFamily="18" charset="0"/>
              <a:sym typeface="+mn-ea"/>
            </a:endParaRPr>
          </a:p>
          <a:p>
            <a:pPr marL="0" lvl="1" indent="-263525">
              <a:lnSpc>
                <a:spcPct val="150000"/>
              </a:lnSpc>
              <a:buFont typeface="Wingdings" panose="05000000000000000000" pitchFamily="2" charset="2"/>
              <a:buChar char="Ø"/>
            </a:pPr>
            <a:r>
              <a:rPr lang="zh-CN" altLang="en-US" sz="2000" kern="0" dirty="0">
                <a:latin typeface="Times New Roman" panose="02020603050405020304" pitchFamily="18" charset="0"/>
                <a:ea typeface="楷体" panose="02010609060101010101" pitchFamily="49" charset="-122"/>
                <a:cs typeface="Times New Roman" panose="02020603050405020304" pitchFamily="18" charset="0"/>
                <a:sym typeface="+mn-ea"/>
              </a:rPr>
              <a:t>约一半的重元素由快中子俘获过程</a:t>
            </a:r>
            <a:r>
              <a:rPr lang="en-US" altLang="zh-CN" sz="2000" kern="0" dirty="0">
                <a:latin typeface="Times New Roman" panose="02020603050405020304" pitchFamily="18" charset="0"/>
                <a:ea typeface="楷体" panose="02010609060101010101" pitchFamily="49" charset="-122"/>
                <a:cs typeface="Times New Roman" panose="02020603050405020304" pitchFamily="18" charset="0"/>
                <a:sym typeface="+mn-ea"/>
              </a:rPr>
              <a:t>(</a:t>
            </a:r>
            <a:r>
              <a:rPr lang="en-US" altLang="zh-CN" sz="2000" i="1" kern="0" dirty="0">
                <a:latin typeface="Times New Roman" panose="02020603050405020304" pitchFamily="18" charset="0"/>
                <a:ea typeface="楷体" panose="02010609060101010101" pitchFamily="49" charset="-122"/>
                <a:cs typeface="Times New Roman" panose="02020603050405020304" pitchFamily="18" charset="0"/>
                <a:sym typeface="+mn-ea"/>
              </a:rPr>
              <a:t>r</a:t>
            </a:r>
            <a:r>
              <a:rPr lang="en-US" altLang="zh-CN" sz="2000" kern="0" dirty="0">
                <a:latin typeface="Times New Roman" panose="02020603050405020304" pitchFamily="18" charset="0"/>
                <a:ea typeface="楷体" panose="02010609060101010101" pitchFamily="49" charset="-122"/>
                <a:cs typeface="Times New Roman" panose="02020603050405020304" pitchFamily="18" charset="0"/>
                <a:sym typeface="+mn-ea"/>
              </a:rPr>
              <a:t>-</a:t>
            </a:r>
            <a:r>
              <a:rPr lang="zh-CN" altLang="en-US" sz="2000" kern="0" dirty="0">
                <a:latin typeface="Times New Roman" panose="02020603050405020304" pitchFamily="18" charset="0"/>
                <a:ea typeface="楷体" panose="02010609060101010101" pitchFamily="49" charset="-122"/>
                <a:cs typeface="Times New Roman" panose="02020603050405020304" pitchFamily="18" charset="0"/>
                <a:sym typeface="+mn-ea"/>
              </a:rPr>
              <a:t>过程</a:t>
            </a:r>
            <a:r>
              <a:rPr lang="en-US" altLang="zh-CN" sz="2000" kern="0" dirty="0">
                <a:latin typeface="Times New Roman" panose="02020603050405020304" pitchFamily="18" charset="0"/>
                <a:ea typeface="楷体" panose="02010609060101010101" pitchFamily="49" charset="-122"/>
                <a:cs typeface="Times New Roman" panose="02020603050405020304" pitchFamily="18" charset="0"/>
                <a:sym typeface="+mn-ea"/>
              </a:rPr>
              <a:t>)</a:t>
            </a:r>
            <a:r>
              <a:rPr lang="zh-CN" altLang="en-US" sz="2000" kern="0" dirty="0">
                <a:latin typeface="Times New Roman" panose="02020603050405020304" pitchFamily="18" charset="0"/>
                <a:ea typeface="楷体" panose="02010609060101010101" pitchFamily="49" charset="-122"/>
                <a:cs typeface="Times New Roman" panose="02020603050405020304" pitchFamily="18" charset="0"/>
                <a:sym typeface="+mn-ea"/>
              </a:rPr>
              <a:t>合成，</a:t>
            </a:r>
            <a:r>
              <a:rPr lang="en-US" altLang="zh-CN" sz="2000" i="1" kern="0" dirty="0">
                <a:latin typeface="Times New Roman" panose="02020603050405020304" pitchFamily="18" charset="0"/>
                <a:ea typeface="楷体" panose="02010609060101010101" pitchFamily="49" charset="-122"/>
                <a:cs typeface="Times New Roman" panose="02020603050405020304" pitchFamily="18" charset="0"/>
                <a:sym typeface="+mn-ea"/>
              </a:rPr>
              <a:t>β</a:t>
            </a:r>
            <a:r>
              <a:rPr lang="zh-CN" altLang="en-US" sz="2000" kern="0" dirty="0">
                <a:latin typeface="Times New Roman" panose="02020603050405020304" pitchFamily="18" charset="0"/>
                <a:ea typeface="楷体" panose="02010609060101010101" pitchFamily="49" charset="-122"/>
                <a:cs typeface="Times New Roman" panose="02020603050405020304" pitchFamily="18" charset="0"/>
                <a:sym typeface="+mn-ea"/>
              </a:rPr>
              <a:t>衰变设定了</a:t>
            </a:r>
            <a:r>
              <a:rPr lang="en-US" altLang="zh-CN" sz="2000" i="1" kern="0" dirty="0">
                <a:latin typeface="Times New Roman" panose="02020603050405020304" pitchFamily="18" charset="0"/>
                <a:ea typeface="楷体" panose="02010609060101010101" pitchFamily="49" charset="-122"/>
                <a:cs typeface="Times New Roman" panose="02020603050405020304" pitchFamily="18" charset="0"/>
                <a:sym typeface="+mn-ea"/>
              </a:rPr>
              <a:t>r</a:t>
            </a:r>
            <a:r>
              <a:rPr lang="en-US" altLang="zh-CN" sz="2000" kern="0" dirty="0">
                <a:latin typeface="Times New Roman" panose="02020603050405020304" pitchFamily="18" charset="0"/>
                <a:ea typeface="楷体" panose="02010609060101010101" pitchFamily="49" charset="-122"/>
                <a:cs typeface="Times New Roman" panose="02020603050405020304" pitchFamily="18" charset="0"/>
                <a:sym typeface="+mn-ea"/>
              </a:rPr>
              <a:t>-</a:t>
            </a:r>
            <a:r>
              <a:rPr lang="zh-CN" altLang="en-US" sz="2000" kern="0" dirty="0">
                <a:latin typeface="Times New Roman" panose="02020603050405020304" pitchFamily="18" charset="0"/>
                <a:ea typeface="楷体" panose="02010609060101010101" pitchFamily="49" charset="-122"/>
                <a:cs typeface="Times New Roman" panose="02020603050405020304" pitchFamily="18" charset="0"/>
                <a:sym typeface="+mn-ea"/>
              </a:rPr>
              <a:t>过程的时标。</a:t>
            </a:r>
            <a:endParaRPr lang="en-US" altLang="zh-CN" sz="2000" kern="0" dirty="0">
              <a:latin typeface="Times New Roman" panose="02020603050405020304" pitchFamily="18" charset="0"/>
              <a:ea typeface="楷体" panose="02010609060101010101" pitchFamily="49" charset="-122"/>
              <a:cs typeface="Times New Roman" panose="02020603050405020304" pitchFamily="18" charset="0"/>
              <a:sym typeface="+mn-ea"/>
            </a:endParaRPr>
          </a:p>
        </p:txBody>
      </p:sp>
      <p:pic>
        <p:nvPicPr>
          <p:cNvPr id="4" name="图片 3"/>
          <p:cNvPicPr>
            <a:picLocks noChangeAspect="1"/>
          </p:cNvPicPr>
          <p:nvPr/>
        </p:nvPicPr>
        <p:blipFill rotWithShape="1">
          <a:blip r:embed="rId4"/>
          <a:srcRect/>
          <a:stretch/>
        </p:blipFill>
        <p:spPr>
          <a:xfrm>
            <a:off x="225997" y="3575377"/>
            <a:ext cx="2750884" cy="1045337"/>
          </a:xfrm>
          <a:prstGeom prst="rect">
            <a:avLst/>
          </a:prstGeom>
          <a:ln>
            <a:noFill/>
          </a:ln>
          <a:effectLst>
            <a:outerShdw blurRad="292100" dist="139700" dir="2700000" algn="tl" rotWithShape="0">
              <a:srgbClr val="333333">
                <a:alpha val="65000"/>
              </a:srgbClr>
            </a:outerShdw>
          </a:effectLst>
        </p:spPr>
      </p:pic>
      <p:pic>
        <p:nvPicPr>
          <p:cNvPr id="9" name="图片 8"/>
          <p:cNvPicPr>
            <a:picLocks noChangeAspect="1"/>
          </p:cNvPicPr>
          <p:nvPr/>
        </p:nvPicPr>
        <p:blipFill>
          <a:blip r:embed="rId5"/>
          <a:stretch>
            <a:fillRect/>
          </a:stretch>
        </p:blipFill>
        <p:spPr>
          <a:xfrm>
            <a:off x="225997" y="4890205"/>
            <a:ext cx="2750883" cy="1166669"/>
          </a:xfrm>
          <a:prstGeom prst="rect">
            <a:avLst/>
          </a:prstGeom>
          <a:ln>
            <a:noFill/>
          </a:ln>
          <a:effectLst>
            <a:outerShdw blurRad="292100" dist="139700" dir="2700000" algn="tl" rotWithShape="0">
              <a:srgbClr val="333333">
                <a:alpha val="65000"/>
              </a:srgbClr>
            </a:outerShdw>
          </a:effectLst>
        </p:spPr>
      </p:pic>
      <p:sp>
        <p:nvSpPr>
          <p:cNvPr id="2" name="灯片编号占位符 1">
            <a:extLst>
              <a:ext uri="{FF2B5EF4-FFF2-40B4-BE49-F238E27FC236}">
                <a16:creationId xmlns:a16="http://schemas.microsoft.com/office/drawing/2014/main" id="{25FD9EEC-6B67-4C27-BD58-A184A568B5F4}"/>
              </a:ext>
            </a:extLst>
          </p:cNvPr>
          <p:cNvSpPr>
            <a:spLocks noGrp="1"/>
          </p:cNvSpPr>
          <p:nvPr>
            <p:ph type="sldNum" sz="quarter" idx="12"/>
          </p:nvPr>
        </p:nvSpPr>
        <p:spPr/>
        <p:txBody>
          <a:bodyPr/>
          <a:lstStyle/>
          <a:p>
            <a:fld id="{223A8195-6F73-485B-A378-071F10C6BA92}" type="slidenum">
              <a:rPr lang="zh-CN" altLang="en-US" smtClean="0"/>
              <a:pPr/>
              <a:t>4</a:t>
            </a:fld>
            <a:endParaRPr lang="zh-CN" altLang="en-US" dirty="0"/>
          </a:p>
        </p:txBody>
      </p:sp>
      <p:sp>
        <p:nvSpPr>
          <p:cNvPr id="24" name="文本框 23">
            <a:extLst>
              <a:ext uri="{FF2B5EF4-FFF2-40B4-BE49-F238E27FC236}">
                <a16:creationId xmlns:a16="http://schemas.microsoft.com/office/drawing/2014/main" id="{FE6D20C3-4D8E-4CC2-89F6-9CED992494F9}"/>
              </a:ext>
            </a:extLst>
          </p:cNvPr>
          <p:cNvSpPr txBox="1"/>
          <p:nvPr/>
        </p:nvSpPr>
        <p:spPr>
          <a:xfrm>
            <a:off x="225997" y="904942"/>
            <a:ext cx="2441003" cy="461665"/>
          </a:xfrm>
          <a:prstGeom prst="rect">
            <a:avLst/>
          </a:prstGeom>
          <a:noFill/>
        </p:spPr>
        <p:txBody>
          <a:bodyPr wrap="square">
            <a:spAutoFit/>
          </a:bodyPr>
          <a:lstStyle/>
          <a:p>
            <a:pPr indent="-342900">
              <a:buSzPct val="100000"/>
              <a:buBlip>
                <a:blip r:embed="rId6"/>
              </a:buBlip>
              <a:defRPr/>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原子核</a:t>
            </a:r>
            <a:r>
              <a:rPr lang="en-US" altLang="zh-CN" sz="2400" b="1" i="1" dirty="0">
                <a:latin typeface="Times New Roman" panose="02020603050405020304" pitchFamily="18" charset="0"/>
                <a:ea typeface="楷体" panose="02010609060101010101" pitchFamily="49" charset="-122"/>
                <a:cs typeface="Times New Roman" panose="02020603050405020304" pitchFamily="18" charset="0"/>
              </a:rPr>
              <a:t>β</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衰变</a:t>
            </a:r>
            <a:endParaRPr lang="zh-CN" altLang="en-US" sz="2400" b="1" dirty="0">
              <a:latin typeface="楷体" panose="02010609060101010101" pitchFamily="49" charset="-122"/>
              <a:ea typeface="楷体" panose="02010609060101010101" pitchFamily="49" charset="-122"/>
              <a:cs typeface="Times New Roman" panose="02020603050405020304" pitchFamily="18" charset="0"/>
            </a:endParaRPr>
          </a:p>
        </p:txBody>
      </p:sp>
      <p:sp>
        <p:nvSpPr>
          <p:cNvPr id="3" name="日期占位符 2">
            <a:extLst>
              <a:ext uri="{FF2B5EF4-FFF2-40B4-BE49-F238E27FC236}">
                <a16:creationId xmlns:a16="http://schemas.microsoft.com/office/drawing/2014/main" id="{9997EDEC-C0A8-4387-9801-C264A84C0183}"/>
              </a:ext>
            </a:extLst>
          </p:cNvPr>
          <p:cNvSpPr>
            <a:spLocks noGrp="1"/>
          </p:cNvSpPr>
          <p:nvPr>
            <p:ph type="dt" sz="half" idx="13"/>
          </p:nvPr>
        </p:nvSpPr>
        <p:spPr/>
        <p:txBody>
          <a:bodyPr/>
          <a:lstStyle/>
          <a:p>
            <a:fld id="{01C20FF9-3EDA-4E23-82C0-9FC222A6B738}" type="datetime1">
              <a:rPr lang="en-US" altLang="zh-CN" smtClean="0"/>
              <a:t>1/24/2024</a:t>
            </a:fld>
            <a:endParaRPr lang="zh-CN" altLang="en-US" dirty="0"/>
          </a:p>
        </p:txBody>
      </p:sp>
      <p:pic>
        <p:nvPicPr>
          <p:cNvPr id="15" name="图片 14">
            <a:extLst>
              <a:ext uri="{FF2B5EF4-FFF2-40B4-BE49-F238E27FC236}">
                <a16:creationId xmlns:a16="http://schemas.microsoft.com/office/drawing/2014/main" id="{89FCEBE9-06E6-4219-812A-982B3A08579E}"/>
              </a:ext>
            </a:extLst>
          </p:cNvPr>
          <p:cNvPicPr>
            <a:picLocks noChangeAspect="1"/>
          </p:cNvPicPr>
          <p:nvPr/>
        </p:nvPicPr>
        <p:blipFill>
          <a:blip r:embed="rId7"/>
          <a:stretch>
            <a:fillRect/>
          </a:stretch>
        </p:blipFill>
        <p:spPr>
          <a:xfrm>
            <a:off x="10091064" y="835415"/>
            <a:ext cx="1683544" cy="22096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4" descr="E:\yfniu\Labwork\ppt_mywork\素材\r-process-3.jpg">
            <a:extLst>
              <a:ext uri="{FF2B5EF4-FFF2-40B4-BE49-F238E27FC236}">
                <a16:creationId xmlns:a16="http://schemas.microsoft.com/office/drawing/2014/main" id="{A4BBE803-4DC6-4930-9248-7392D488DB1E}"/>
              </a:ext>
            </a:extLst>
          </p:cNvPr>
          <p:cNvPicPr>
            <a:picLocks noChangeAspect="1" noChangeArrowheads="1"/>
          </p:cNvPicPr>
          <p:nvPr/>
        </p:nvPicPr>
        <p:blipFill>
          <a:blip r:embed="rId8" cstate="print"/>
          <a:srcRect/>
          <a:stretch>
            <a:fillRect/>
          </a:stretch>
        </p:blipFill>
        <p:spPr bwMode="auto">
          <a:xfrm>
            <a:off x="8497999" y="3429000"/>
            <a:ext cx="3501501" cy="282956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2805828" y="4944226"/>
            <a:ext cx="8281272" cy="1521266"/>
            <a:chOff x="4304043" y="1286668"/>
            <a:chExt cx="3837944" cy="2757793"/>
          </a:xfrm>
          <a:effectLst>
            <a:outerShdw blurRad="381000" dist="254000" dir="8100000" algn="tr" rotWithShape="0">
              <a:prstClr val="black">
                <a:alpha val="40000"/>
              </a:prstClr>
            </a:outerShdw>
          </a:effectLst>
        </p:grpSpPr>
        <p:sp>
          <p:nvSpPr>
            <p:cNvPr id="18" name="圆角矩形 2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9" name="圆角矩形 28"/>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7" name="文本框 16"/>
          <p:cNvSpPr txBox="1"/>
          <p:nvPr/>
        </p:nvSpPr>
        <p:spPr>
          <a:xfrm>
            <a:off x="3061904" y="5070994"/>
            <a:ext cx="7659533" cy="1226554"/>
          </a:xfrm>
          <a:prstGeom prst="rect">
            <a:avLst/>
          </a:prstGeom>
          <a:noFill/>
        </p:spPr>
        <p:txBody>
          <a:bodyPr wrap="square" rtlCol="0">
            <a:spAutoFit/>
          </a:bodyPr>
          <a:lstStyle/>
          <a:p>
            <a:pPr marL="285750" indent="-285750">
              <a:lnSpc>
                <a:spcPct val="200000"/>
              </a:lnSpc>
              <a:buFont typeface="Wingdings" panose="05000000000000000000" pitchFamily="2" charset="2"/>
              <a:buChar char="ü"/>
            </a:pPr>
            <a:r>
              <a:rPr lang="zh-CN" altLang="en-US" sz="2000" dirty="0">
                <a:solidFill>
                  <a:srgbClr val="2A2B2E"/>
                </a:solidFill>
                <a:latin typeface="Times New Roman" panose="02020603050405020304" pitchFamily="18" charset="0"/>
                <a:ea typeface="楷体" panose="02010609060101010101" pitchFamily="49" charset="-122"/>
                <a:cs typeface="Times New Roman" panose="02020603050405020304" pitchFamily="18" charset="0"/>
              </a:rPr>
              <a:t>高精度、低计算成本</a:t>
            </a:r>
            <a:endParaRPr lang="en-US" altLang="zh-CN" sz="2000" dirty="0">
              <a:solidFill>
                <a:srgbClr val="2A2B2E"/>
              </a:solidFill>
              <a:latin typeface="Times New Roman" panose="02020603050405020304" pitchFamily="18" charset="0"/>
              <a:ea typeface="楷体" panose="02010609060101010101" pitchFamily="49" charset="-122"/>
              <a:cs typeface="Times New Roman" panose="02020603050405020304" pitchFamily="18" charset="0"/>
            </a:endParaRPr>
          </a:p>
          <a:p>
            <a:pPr marL="285750" indent="-285750">
              <a:lnSpc>
                <a:spcPct val="200000"/>
              </a:lnSpc>
              <a:buFont typeface="Wingdings" panose="05000000000000000000" pitchFamily="2" charset="2"/>
              <a:buChar char="ü"/>
            </a:pPr>
            <a:r>
              <a:rPr lang="zh-CN" altLang="en-US" sz="2000" dirty="0">
                <a:solidFill>
                  <a:srgbClr val="2A2B2E"/>
                </a:solidFill>
                <a:latin typeface="Times New Roman" panose="02020603050405020304" pitchFamily="18" charset="0"/>
                <a:ea typeface="楷体" panose="02010609060101010101" pitchFamily="49" charset="-122"/>
                <a:cs typeface="Times New Roman" panose="02020603050405020304" pitchFamily="18" charset="0"/>
              </a:rPr>
              <a:t>基于高精度的质量预言→几乎整个核素图的原子核</a:t>
            </a:r>
            <a:r>
              <a:rPr lang="el-GR" altLang="zh-CN" sz="2000" i="1" dirty="0">
                <a:solidFill>
                  <a:srgbClr val="2A2B2E"/>
                </a:solidFill>
                <a:latin typeface="Times New Roman" panose="02020603050405020304" pitchFamily="18" charset="0"/>
                <a:ea typeface="楷体" panose="02010609060101010101" pitchFamily="49" charset="-122"/>
                <a:cs typeface="Times New Roman" panose="02020603050405020304" pitchFamily="18" charset="0"/>
              </a:rPr>
              <a:t>β</a:t>
            </a:r>
            <a:r>
              <a:rPr lang="zh-CN" altLang="en-US" sz="2000" dirty="0">
                <a:solidFill>
                  <a:srgbClr val="2A2B2E"/>
                </a:solidFill>
                <a:latin typeface="Times New Roman" panose="02020603050405020304" pitchFamily="18" charset="0"/>
                <a:ea typeface="楷体" panose="02010609060101010101" pitchFamily="49" charset="-122"/>
                <a:cs typeface="Times New Roman" panose="02020603050405020304" pitchFamily="18" charset="0"/>
              </a:rPr>
              <a:t>衰变半衰期</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1" name="副标题 2"/>
          <p:cNvSpPr txBox="1"/>
          <p:nvPr/>
        </p:nvSpPr>
        <p:spPr>
          <a:xfrm>
            <a:off x="725778" y="1425725"/>
            <a:ext cx="10744861" cy="33486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20725" lvl="1" indent="-263525">
              <a:lnSpc>
                <a:spcPct val="200000"/>
              </a:lnSpc>
              <a:buFont typeface="Wingdings" panose="05000000000000000000" pitchFamily="2" charset="2"/>
              <a:buChar char="Ø"/>
              <a:tabLst>
                <a:tab pos="628650" algn="l"/>
              </a:tabLst>
            </a:pPr>
            <a:r>
              <a:rPr lang="zh-CN" altLang="en-US" sz="2000" dirty="0">
                <a:solidFill>
                  <a:srgbClr val="000000"/>
                </a:solidFill>
                <a:latin typeface="Times New Roman" panose="02020603050405020304" pitchFamily="18" charset="0"/>
                <a:ea typeface="楷体" panose="02010609060101010101" pitchFamily="49" charset="-122"/>
                <a:cs typeface="Times New Roman" panose="02020603050405020304" pitchFamily="18" charset="0"/>
              </a:rPr>
              <a:t>经验公式</a:t>
            </a:r>
            <a:r>
              <a:rPr lang="en-US" altLang="zh-CN" sz="2000"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Zhang2006PRC</a:t>
            </a:r>
            <a:r>
              <a:rPr lang="en-US" altLang="zh-CN" sz="2000"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 Zhou2017SCPMA, </a:t>
            </a:r>
            <a:r>
              <a:rPr lang="en-US" altLang="zh-CN" sz="2000" b="0" i="0" u="none" strike="noStrike" baseline="0" dirty="0">
                <a:solidFill>
                  <a:srgbClr val="0000FF"/>
                </a:solidFill>
                <a:latin typeface="TimesNewRomanPSMT"/>
              </a:rPr>
              <a:t>Shi2021CPC, Zhou2022JPG</a:t>
            </a: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sym typeface="+mn-ea"/>
            </a:endParaRPr>
          </a:p>
          <a:p>
            <a:pPr marL="720725" lvl="1" indent="-263525">
              <a:lnSpc>
                <a:spcPct val="200000"/>
              </a:lnSpc>
              <a:buFont typeface="Wingdings" panose="05000000000000000000" pitchFamily="2" charset="2"/>
              <a:buChar char="Ø"/>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sym typeface="+mn-ea"/>
              </a:rPr>
              <a:t>壳模型方法</a:t>
            </a:r>
            <a:r>
              <a:rPr lang="en-US" altLang="zh-CN" sz="2000"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    Pinedo1999PRL, Caurier2002PRC, Langanke2003RMP, Zhi2013PRC</a:t>
            </a: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sym typeface="+mn-ea"/>
            </a:endParaRPr>
          </a:p>
          <a:p>
            <a:pPr marL="720725" lvl="1" indent="-263525">
              <a:lnSpc>
                <a:spcPct val="200000"/>
              </a:lnSpc>
              <a:buFont typeface="Wingdings" panose="05000000000000000000" pitchFamily="2" charset="2"/>
              <a:buChar char="Ø"/>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sym typeface="+mn-ea"/>
              </a:rPr>
              <a:t>准粒子无规相位近似方法</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sym typeface="+mn-ea"/>
              </a:rPr>
              <a:t>	</a:t>
            </a:r>
            <a:r>
              <a:rPr lang="en-US" altLang="zh-CN" sz="2000" b="0" i="0" u="none" strike="noStrike" baseline="0" dirty="0">
                <a:solidFill>
                  <a:srgbClr val="0000FF"/>
                </a:solidFill>
                <a:latin typeface="TimesNewRomanPSMT"/>
              </a:rPr>
              <a:t>Marketin2016PRC, Niu2013PLB, Möller2003PRC, Ney2020PRC, 				Minato2022PRC</a:t>
            </a: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a:p>
            <a:pPr marL="720725" lvl="1" indent="-263525">
              <a:lnSpc>
                <a:spcPct val="200000"/>
              </a:lnSpc>
              <a:buFont typeface="Wingdings" panose="05000000000000000000" pitchFamily="2" charset="2"/>
              <a:buChar char="Ø"/>
            </a:pPr>
            <a:r>
              <a:rPr lang="en-US" altLang="zh-CN" sz="2000" dirty="0">
                <a:latin typeface="Times New Roman" panose="02020603050405020304" pitchFamily="18" charset="0"/>
                <a:ea typeface="楷体" panose="02010609060101010101" pitchFamily="49" charset="-122"/>
                <a:cs typeface="Times New Roman" panose="02020603050405020304" pitchFamily="18" charset="0"/>
                <a:sym typeface="+mn-ea"/>
              </a:rPr>
              <a:t>Gross</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sym typeface="+mn-ea"/>
              </a:rPr>
              <a:t>理论</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sym typeface="+mn-ea"/>
              </a:rPr>
              <a:t>    </a:t>
            </a:r>
            <a:r>
              <a:rPr lang="en-US" altLang="zh-CN" sz="2000"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rPr>
              <a:t>Takahashi1969PTP, </a:t>
            </a:r>
            <a:r>
              <a:rPr lang="en-US" altLang="zh-CN" sz="20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Koura2017PRC, </a:t>
            </a:r>
            <a:r>
              <a:rPr lang="en-US" altLang="zh-CN" sz="2000" b="0" i="0" u="none" strike="noStrike" baseline="0" dirty="0">
                <a:solidFill>
                  <a:srgbClr val="0000FF"/>
                </a:solidFill>
                <a:latin typeface="TimesNewRomanPSMT"/>
              </a:rPr>
              <a:t>Endo2019PRC</a:t>
            </a:r>
            <a:r>
              <a:rPr lang="en-US" altLang="zh-CN" sz="2000" dirty="0">
                <a:solidFill>
                  <a:srgbClr val="0000FF"/>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000" b="0" i="0" u="none" strike="noStrike" baseline="0" dirty="0">
                <a:solidFill>
                  <a:srgbClr val="0000FF"/>
                </a:solidFill>
                <a:latin typeface="TimesNewRomanPSMT"/>
              </a:rPr>
              <a:t>Fang2022PRC</a:t>
            </a:r>
            <a:endParaRPr lang="en-US" altLang="zh-CN" sz="2000" dirty="0">
              <a:solidFill>
                <a:srgbClr val="0000FF"/>
              </a:solidFill>
              <a:latin typeface="Times New Roman" panose="02020603050405020304" pitchFamily="18" charset="0"/>
              <a:ea typeface="楷体" panose="02010609060101010101" pitchFamily="49" charset="-122"/>
              <a:cs typeface="Times New Roman" panose="02020603050405020304" pitchFamily="18" charset="0"/>
            </a:endParaRPr>
          </a:p>
        </p:txBody>
      </p:sp>
      <p:grpSp>
        <p:nvGrpSpPr>
          <p:cNvPr id="20" name="组合 19"/>
          <p:cNvGrpSpPr/>
          <p:nvPr/>
        </p:nvGrpSpPr>
        <p:grpSpPr>
          <a:xfrm rot="5400000">
            <a:off x="1618862" y="5082133"/>
            <a:ext cx="991189" cy="1287786"/>
            <a:chOff x="4020870" y="2194485"/>
            <a:chExt cx="1102258" cy="1432090"/>
          </a:xfrm>
          <a:effectLst>
            <a:outerShdw blurRad="444500" dist="254000" dir="8100000" algn="tr" rotWithShape="0">
              <a:prstClr val="black">
                <a:alpha val="50000"/>
              </a:prstClr>
            </a:outerShdw>
          </a:effectLst>
        </p:grpSpPr>
        <p:sp>
          <p:nvSpPr>
            <p:cNvPr id="2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tx1"/>
                </a:solidFill>
              </a:endParaRPr>
            </a:p>
          </p:txBody>
        </p:sp>
        <p:sp>
          <p:nvSpPr>
            <p:cNvPr id="22"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23" name="TextBox 24"/>
          <p:cNvSpPr>
            <a:spLocks noChangeArrowheads="1"/>
          </p:cNvSpPr>
          <p:nvPr/>
        </p:nvSpPr>
        <p:spPr bwMode="auto">
          <a:xfrm>
            <a:off x="1531644" y="5414611"/>
            <a:ext cx="8747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000" b="1" dirty="0">
                <a:latin typeface="楷体" panose="02010609060101010101" pitchFamily="49" charset="-122"/>
                <a:ea typeface="楷体" panose="02010609060101010101" pitchFamily="49" charset="-122"/>
              </a:rPr>
              <a:t>两大</a:t>
            </a:r>
            <a:endParaRPr lang="en-US" altLang="zh-CN" sz="2000" b="1" dirty="0">
              <a:latin typeface="楷体" panose="02010609060101010101" pitchFamily="49" charset="-122"/>
              <a:ea typeface="楷体" panose="02010609060101010101" pitchFamily="49" charset="-122"/>
            </a:endParaRPr>
          </a:p>
          <a:p>
            <a:pPr algn="ctr"/>
            <a:r>
              <a:rPr lang="zh-CN" altLang="en-US" sz="2000" b="1" dirty="0">
                <a:latin typeface="楷体" panose="02010609060101010101" pitchFamily="49" charset="-122"/>
                <a:ea typeface="楷体" panose="02010609060101010101" pitchFamily="49" charset="-122"/>
              </a:rPr>
              <a:t>优势</a:t>
            </a:r>
          </a:p>
        </p:txBody>
      </p:sp>
      <p:sp>
        <p:nvSpPr>
          <p:cNvPr id="5" name="灯片编号占位符 4">
            <a:extLst>
              <a:ext uri="{FF2B5EF4-FFF2-40B4-BE49-F238E27FC236}">
                <a16:creationId xmlns:a16="http://schemas.microsoft.com/office/drawing/2014/main" id="{C71F7B36-40F2-472D-AC0C-DC6717E2CD71}"/>
              </a:ext>
            </a:extLst>
          </p:cNvPr>
          <p:cNvSpPr>
            <a:spLocks noGrp="1"/>
          </p:cNvSpPr>
          <p:nvPr>
            <p:ph type="sldNum" sz="quarter" idx="12"/>
          </p:nvPr>
        </p:nvSpPr>
        <p:spPr/>
        <p:txBody>
          <a:bodyPr/>
          <a:lstStyle/>
          <a:p>
            <a:fld id="{223A8195-6F73-485B-A378-071F10C6BA92}" type="slidenum">
              <a:rPr lang="zh-CN" altLang="en-US" smtClean="0"/>
              <a:pPr/>
              <a:t>5</a:t>
            </a:fld>
            <a:endParaRPr lang="zh-CN" altLang="en-US" dirty="0"/>
          </a:p>
        </p:txBody>
      </p:sp>
      <p:sp>
        <p:nvSpPr>
          <p:cNvPr id="27" name="文本框 26">
            <a:extLst>
              <a:ext uri="{FF2B5EF4-FFF2-40B4-BE49-F238E27FC236}">
                <a16:creationId xmlns:a16="http://schemas.microsoft.com/office/drawing/2014/main" id="{5C8DD6C1-9BF0-407A-A193-8704289140D8}"/>
              </a:ext>
            </a:extLst>
          </p:cNvPr>
          <p:cNvSpPr txBox="1"/>
          <p:nvPr/>
        </p:nvSpPr>
        <p:spPr>
          <a:xfrm>
            <a:off x="32415" y="940155"/>
            <a:ext cx="5348565" cy="461665"/>
          </a:xfrm>
          <a:prstGeom prst="rect">
            <a:avLst/>
          </a:prstGeom>
          <a:noFill/>
        </p:spPr>
        <p:txBody>
          <a:bodyPr wrap="square">
            <a:spAutoFit/>
          </a:bodyPr>
          <a:lstStyle/>
          <a:p>
            <a:pPr indent="-342900">
              <a:buSzPct val="100000"/>
              <a:buBlip>
                <a:blip r:embed="rId3"/>
              </a:buBlip>
              <a:defRPr/>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目前预言</a:t>
            </a:r>
            <a:r>
              <a:rPr lang="en-US" altLang="zh-CN" sz="2400" b="1" i="1" dirty="0">
                <a:latin typeface="Times New Roman" panose="02020603050405020304" pitchFamily="18" charset="0"/>
                <a:ea typeface="楷体" panose="02010609060101010101" pitchFamily="49" charset="-122"/>
                <a:cs typeface="Times New Roman" panose="02020603050405020304" pitchFamily="18" charset="0"/>
              </a:rPr>
              <a:t>β</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衰变半衰期的理论方法</a:t>
            </a:r>
            <a:endParaRPr lang="en-US" altLang="zh-CN" sz="2400" b="1"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8" name="文本框 27">
            <a:extLst>
              <a:ext uri="{FF2B5EF4-FFF2-40B4-BE49-F238E27FC236}">
                <a16:creationId xmlns:a16="http://schemas.microsoft.com/office/drawing/2014/main" id="{97508175-0C7E-474F-B971-8FAD0A020033}"/>
              </a:ext>
            </a:extLst>
          </p:cNvPr>
          <p:cNvSpPr txBox="1"/>
          <p:nvPr/>
        </p:nvSpPr>
        <p:spPr>
          <a:xfrm>
            <a:off x="10325100" y="77000"/>
            <a:ext cx="1866900" cy="584775"/>
          </a:xfrm>
          <a:prstGeom prst="rect">
            <a:avLst/>
          </a:prstGeom>
          <a:noFill/>
        </p:spPr>
        <p:txBody>
          <a:bodyPr wrap="square" rtlCol="0">
            <a:spAutoFit/>
          </a:bodyPr>
          <a:lstStyle/>
          <a:p>
            <a:r>
              <a:rPr lang="zh-CN" altLang="en-US" sz="3200" dirty="0">
                <a:latin typeface="楷体" panose="02010609060101010101" pitchFamily="49" charset="-122"/>
                <a:ea typeface="楷体" panose="02010609060101010101" pitchFamily="49" charset="-122"/>
              </a:rPr>
              <a:t>研究背景</a:t>
            </a:r>
          </a:p>
        </p:txBody>
      </p:sp>
      <p:sp>
        <p:nvSpPr>
          <p:cNvPr id="2" name="日期占位符 1">
            <a:extLst>
              <a:ext uri="{FF2B5EF4-FFF2-40B4-BE49-F238E27FC236}">
                <a16:creationId xmlns:a16="http://schemas.microsoft.com/office/drawing/2014/main" id="{77C335CD-DA6A-41D5-BEA1-E75F74AA644B}"/>
              </a:ext>
            </a:extLst>
          </p:cNvPr>
          <p:cNvSpPr>
            <a:spLocks noGrp="1"/>
          </p:cNvSpPr>
          <p:nvPr>
            <p:ph type="dt" sz="half" idx="13"/>
          </p:nvPr>
        </p:nvSpPr>
        <p:spPr/>
        <p:txBody>
          <a:bodyPr/>
          <a:lstStyle/>
          <a:p>
            <a:fld id="{8198069B-546C-4DA6-8D55-D15A59292504}" type="datetime1">
              <a:rPr lang="en-US" altLang="zh-CN" smtClean="0"/>
              <a:t>1/24/2024</a:t>
            </a:fld>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4ED26B7D-2BB9-4332-8BB0-0816D813812E}"/>
              </a:ext>
            </a:extLst>
          </p:cNvPr>
          <p:cNvSpPr>
            <a:spLocks noChangeArrowheads="1"/>
          </p:cNvSpPr>
          <p:nvPr/>
        </p:nvSpPr>
        <p:spPr bwMode="auto">
          <a:xfrm>
            <a:off x="6366105" y="413367"/>
            <a:ext cx="5082945" cy="6031266"/>
          </a:xfrm>
          <a:prstGeom prst="rect">
            <a:avLst/>
          </a:prstGeom>
          <a:noFill/>
          <a:ln w="9525">
            <a:noFill/>
            <a:miter lim="800000"/>
          </a:ln>
        </p:spPr>
        <p:txBody>
          <a:bodyPr wrap="square">
            <a:spAutoFit/>
          </a:bodyPr>
          <a:lstStyle/>
          <a:p>
            <a:pPr indent="-342900">
              <a:lnSpc>
                <a:spcPct val="250000"/>
              </a:lnSpc>
              <a:buSzPct val="100000"/>
              <a:buBlip>
                <a:blip r:embed="rId2"/>
              </a:buBlip>
              <a:defRPr/>
            </a:pPr>
            <a:r>
              <a:rPr lang="zh-CN" altLang="en-US" sz="3200" dirty="0">
                <a:solidFill>
                  <a:schemeClr val="bg2">
                    <a:lumMod val="90000"/>
                  </a:schemeClr>
                </a:solidFill>
                <a:latin typeface="+mn-lt"/>
                <a:ea typeface="+mn-ea"/>
              </a:rPr>
              <a:t> </a:t>
            </a:r>
            <a:r>
              <a:rPr lang="zh-CN" altLang="en-US"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研究背景</a:t>
            </a:r>
            <a:endParaRPr lang="en-US" altLang="zh-CN"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endParaRPr>
          </a:p>
          <a:p>
            <a:pPr indent="-342900">
              <a:lnSpc>
                <a:spcPct val="250000"/>
              </a:lnSpc>
              <a:buSzPct val="100000"/>
              <a:buBlip>
                <a:blip r:embed="rId2"/>
              </a:buBlip>
              <a:defRPr/>
            </a:pPr>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原子核</a:t>
            </a:r>
            <a:r>
              <a:rPr lang="en-US" altLang="zh-CN" sz="3200" b="1" i="1" dirty="0">
                <a:latin typeface="Times New Roman" panose="02020603050405020304" pitchFamily="18" charset="0"/>
                <a:ea typeface="楷体" panose="02010609060101010101" pitchFamily="49" charset="-122"/>
                <a:cs typeface="Times New Roman" panose="02020603050405020304" pitchFamily="18" charset="0"/>
              </a:rPr>
              <a:t>β</a:t>
            </a:r>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衰变的</a:t>
            </a:r>
            <a:r>
              <a:rPr lang="en-US" altLang="zh-CN" sz="3200" b="1" dirty="0">
                <a:latin typeface="Times New Roman" panose="02020603050405020304" pitchFamily="18" charset="0"/>
                <a:ea typeface="楷体" panose="02010609060101010101" pitchFamily="49" charset="-122"/>
                <a:cs typeface="Times New Roman" panose="02020603050405020304" pitchFamily="18" charset="0"/>
              </a:rPr>
              <a:t>Gross</a:t>
            </a:r>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理论</a:t>
            </a:r>
            <a:endParaRPr lang="en-US" altLang="zh-CN" sz="3200" b="1" dirty="0">
              <a:latin typeface="Times New Roman" panose="02020603050405020304" pitchFamily="18" charset="0"/>
              <a:ea typeface="楷体" panose="02010609060101010101" pitchFamily="49" charset="-122"/>
              <a:cs typeface="Times New Roman" panose="02020603050405020304" pitchFamily="18" charset="0"/>
            </a:endParaRPr>
          </a:p>
          <a:p>
            <a:pPr indent="-342900">
              <a:lnSpc>
                <a:spcPct val="250000"/>
              </a:lnSpc>
              <a:buSzPct val="100000"/>
              <a:buBlip>
                <a:blip r:embed="rId2"/>
              </a:buBlip>
              <a:defRPr/>
            </a:pPr>
            <a:r>
              <a:rPr lang="zh-CN" altLang="en-US"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对</a:t>
            </a:r>
            <a:r>
              <a:rPr lang="en-US" altLang="zh-CN"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Gross</a:t>
            </a:r>
            <a:r>
              <a:rPr lang="zh-CN" altLang="en-US"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理论的改进</a:t>
            </a:r>
            <a:endParaRPr lang="en-US" altLang="zh-CN"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endParaRPr>
          </a:p>
          <a:p>
            <a:pPr indent="-342900">
              <a:lnSpc>
                <a:spcPct val="250000"/>
              </a:lnSpc>
              <a:buSzPct val="100000"/>
              <a:buBlip>
                <a:blip r:embed="rId2"/>
              </a:buBlip>
              <a:defRPr/>
            </a:pPr>
            <a:r>
              <a:rPr lang="zh-CN" altLang="en-US"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结果与讨论</a:t>
            </a:r>
            <a:endParaRPr lang="en-US" altLang="zh-CN"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endParaRPr>
          </a:p>
          <a:p>
            <a:pPr indent="-342900">
              <a:lnSpc>
                <a:spcPct val="250000"/>
              </a:lnSpc>
              <a:buSzPct val="100000"/>
              <a:buBlip>
                <a:blip r:embed="rId2"/>
              </a:buBlip>
              <a:defRPr/>
            </a:pPr>
            <a:r>
              <a:rPr lang="zh-CN" altLang="en-US"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rPr>
              <a:t>总结与展望</a:t>
            </a:r>
            <a:endParaRPr lang="en-US" altLang="zh-CN" sz="3200" b="1" dirty="0">
              <a:solidFill>
                <a:schemeClr val="bg2">
                  <a:lumMod val="90000"/>
                </a:schemeClr>
              </a:solidFill>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154975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组合 90"/>
          <p:cNvGrpSpPr/>
          <p:nvPr/>
        </p:nvGrpSpPr>
        <p:grpSpPr>
          <a:xfrm>
            <a:off x="1153263" y="3415670"/>
            <a:ext cx="6661305" cy="943194"/>
            <a:chOff x="4304043" y="1286668"/>
            <a:chExt cx="3837944" cy="2757793"/>
          </a:xfrm>
          <a:effectLst>
            <a:outerShdw blurRad="381000" dist="254000" dir="8100000" algn="tr" rotWithShape="0">
              <a:prstClr val="black">
                <a:alpha val="40000"/>
              </a:prstClr>
            </a:outerShdw>
          </a:effectLst>
        </p:grpSpPr>
        <p:sp>
          <p:nvSpPr>
            <p:cNvPr id="92" name="圆角矩形 2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圆角矩形 28"/>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8" name="直接连接符 27"/>
          <p:cNvCxnSpPr/>
          <p:nvPr/>
        </p:nvCxnSpPr>
        <p:spPr>
          <a:xfrm>
            <a:off x="8083616" y="3209775"/>
            <a:ext cx="846206" cy="0"/>
          </a:xfrm>
          <a:prstGeom prst="line">
            <a:avLst/>
          </a:prstGeom>
          <a:ln w="28575"/>
        </p:spPr>
        <p:style>
          <a:lnRef idx="3">
            <a:schemeClr val="dk1"/>
          </a:lnRef>
          <a:fillRef idx="0">
            <a:schemeClr val="dk1"/>
          </a:fillRef>
          <a:effectRef idx="2">
            <a:schemeClr val="dk1"/>
          </a:effectRef>
          <a:fontRef idx="minor">
            <a:schemeClr val="tx1"/>
          </a:fontRef>
        </p:style>
      </p:cxnSp>
      <p:cxnSp>
        <p:nvCxnSpPr>
          <p:cNvPr id="29" name="直接连接符 28"/>
          <p:cNvCxnSpPr/>
          <p:nvPr/>
        </p:nvCxnSpPr>
        <p:spPr>
          <a:xfrm>
            <a:off x="9354983" y="5975151"/>
            <a:ext cx="769278" cy="0"/>
          </a:xfrm>
          <a:prstGeom prst="line">
            <a:avLst/>
          </a:prstGeom>
          <a:ln w="28575"/>
        </p:spPr>
        <p:style>
          <a:lnRef idx="3">
            <a:schemeClr val="dk1"/>
          </a:lnRef>
          <a:fillRef idx="0">
            <a:schemeClr val="dk1"/>
          </a:fillRef>
          <a:effectRef idx="2">
            <a:schemeClr val="dk1"/>
          </a:effectRef>
          <a:fontRef idx="minor">
            <a:schemeClr val="tx1"/>
          </a:fontRef>
        </p:style>
      </p:cxnSp>
      <p:cxnSp>
        <p:nvCxnSpPr>
          <p:cNvPr id="30" name="直接连接符 29"/>
          <p:cNvCxnSpPr/>
          <p:nvPr/>
        </p:nvCxnSpPr>
        <p:spPr>
          <a:xfrm>
            <a:off x="9354983" y="4247823"/>
            <a:ext cx="769278" cy="0"/>
          </a:xfrm>
          <a:prstGeom prst="line">
            <a:avLst/>
          </a:prstGeom>
          <a:ln w="19050">
            <a:solidFill>
              <a:srgbClr val="FF0000"/>
            </a:solidFill>
          </a:ln>
        </p:spPr>
        <p:style>
          <a:lnRef idx="3">
            <a:schemeClr val="dk1"/>
          </a:lnRef>
          <a:fillRef idx="0">
            <a:schemeClr val="dk1"/>
          </a:fillRef>
          <a:effectRef idx="2">
            <a:schemeClr val="dk1"/>
          </a:effectRef>
          <a:fontRef idx="minor">
            <a:schemeClr val="tx1"/>
          </a:fontRef>
        </p:style>
      </p:cxnSp>
      <p:cxnSp>
        <p:nvCxnSpPr>
          <p:cNvPr id="31" name="直接连接符 30"/>
          <p:cNvCxnSpPr/>
          <p:nvPr/>
        </p:nvCxnSpPr>
        <p:spPr>
          <a:xfrm>
            <a:off x="9354983" y="4659016"/>
            <a:ext cx="769278" cy="0"/>
          </a:xfrm>
          <a:prstGeom prst="line">
            <a:avLst/>
          </a:prstGeom>
          <a:ln w="19050">
            <a:solidFill>
              <a:srgbClr val="FF0000"/>
            </a:solidFill>
          </a:ln>
        </p:spPr>
        <p:style>
          <a:lnRef idx="3">
            <a:schemeClr val="dk1"/>
          </a:lnRef>
          <a:fillRef idx="0">
            <a:schemeClr val="dk1"/>
          </a:fillRef>
          <a:effectRef idx="2">
            <a:schemeClr val="dk1"/>
          </a:effectRef>
          <a:fontRef idx="minor">
            <a:schemeClr val="tx1"/>
          </a:fontRef>
        </p:style>
      </p:cxnSp>
      <p:cxnSp>
        <p:nvCxnSpPr>
          <p:cNvPr id="32" name="直接连接符 31"/>
          <p:cNvCxnSpPr/>
          <p:nvPr/>
        </p:nvCxnSpPr>
        <p:spPr>
          <a:xfrm>
            <a:off x="9354983" y="4794172"/>
            <a:ext cx="769278" cy="0"/>
          </a:xfrm>
          <a:prstGeom prst="line">
            <a:avLst/>
          </a:prstGeom>
          <a:ln w="19050">
            <a:solidFill>
              <a:srgbClr val="FF0000"/>
            </a:solidFill>
          </a:ln>
        </p:spPr>
        <p:style>
          <a:lnRef idx="3">
            <a:schemeClr val="dk1"/>
          </a:lnRef>
          <a:fillRef idx="0">
            <a:schemeClr val="dk1"/>
          </a:fillRef>
          <a:effectRef idx="2">
            <a:schemeClr val="dk1"/>
          </a:effectRef>
          <a:fontRef idx="minor">
            <a:schemeClr val="tx1"/>
          </a:fontRef>
        </p:style>
      </p:cxnSp>
      <p:cxnSp>
        <p:nvCxnSpPr>
          <p:cNvPr id="33" name="直接连接符 32"/>
          <p:cNvCxnSpPr/>
          <p:nvPr/>
        </p:nvCxnSpPr>
        <p:spPr>
          <a:xfrm>
            <a:off x="9354983" y="5248491"/>
            <a:ext cx="769278" cy="0"/>
          </a:xfrm>
          <a:prstGeom prst="line">
            <a:avLst/>
          </a:prstGeom>
          <a:ln w="19050">
            <a:solidFill>
              <a:srgbClr val="FF0000"/>
            </a:solidFill>
          </a:ln>
        </p:spPr>
        <p:style>
          <a:lnRef idx="3">
            <a:schemeClr val="dk1"/>
          </a:lnRef>
          <a:fillRef idx="0">
            <a:schemeClr val="dk1"/>
          </a:fillRef>
          <a:effectRef idx="2">
            <a:schemeClr val="dk1"/>
          </a:effectRef>
          <a:fontRef idx="minor">
            <a:schemeClr val="tx1"/>
          </a:fontRef>
        </p:style>
      </p:cxnSp>
      <p:cxnSp>
        <p:nvCxnSpPr>
          <p:cNvPr id="34" name="直接连接符 33"/>
          <p:cNvCxnSpPr/>
          <p:nvPr/>
        </p:nvCxnSpPr>
        <p:spPr>
          <a:xfrm>
            <a:off x="9354983" y="4089663"/>
            <a:ext cx="769278" cy="0"/>
          </a:xfrm>
          <a:prstGeom prst="line">
            <a:avLst/>
          </a:prstGeom>
          <a:ln w="19050">
            <a:solidFill>
              <a:srgbClr val="FF0000"/>
            </a:solidFill>
          </a:ln>
        </p:spPr>
        <p:style>
          <a:lnRef idx="3">
            <a:schemeClr val="dk1"/>
          </a:lnRef>
          <a:fillRef idx="0">
            <a:schemeClr val="dk1"/>
          </a:fillRef>
          <a:effectRef idx="2">
            <a:schemeClr val="dk1"/>
          </a:effectRef>
          <a:fontRef idx="minor">
            <a:schemeClr val="tx1"/>
          </a:fontRef>
        </p:style>
      </p:cxnSp>
      <p:cxnSp>
        <p:nvCxnSpPr>
          <p:cNvPr id="35" name="直接连接符 34"/>
          <p:cNvCxnSpPr/>
          <p:nvPr/>
        </p:nvCxnSpPr>
        <p:spPr>
          <a:xfrm>
            <a:off x="9354983" y="3794659"/>
            <a:ext cx="769278" cy="0"/>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36" name="直接连接符 35"/>
          <p:cNvCxnSpPr/>
          <p:nvPr/>
        </p:nvCxnSpPr>
        <p:spPr>
          <a:xfrm>
            <a:off x="10189410" y="1591668"/>
            <a:ext cx="0" cy="4385037"/>
          </a:xfrm>
          <a:prstGeom prst="line">
            <a:avLst/>
          </a:prstGeom>
        </p:spPr>
        <p:style>
          <a:lnRef idx="2">
            <a:schemeClr val="dk1"/>
          </a:lnRef>
          <a:fillRef idx="0">
            <a:schemeClr val="dk1"/>
          </a:fillRef>
          <a:effectRef idx="1">
            <a:schemeClr val="dk1"/>
          </a:effectRef>
          <a:fontRef idx="minor">
            <a:schemeClr val="tx1"/>
          </a:fontRef>
        </p:style>
      </p:cxnSp>
      <p:cxnSp>
        <p:nvCxnSpPr>
          <p:cNvPr id="37" name="直接连接符 36"/>
          <p:cNvCxnSpPr/>
          <p:nvPr/>
        </p:nvCxnSpPr>
        <p:spPr>
          <a:xfrm>
            <a:off x="8021073" y="5976107"/>
            <a:ext cx="1649017"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8" name="直接箭头连接符 37"/>
          <p:cNvCxnSpPr/>
          <p:nvPr/>
        </p:nvCxnSpPr>
        <p:spPr>
          <a:xfrm>
            <a:off x="8925306" y="3206907"/>
            <a:ext cx="431076" cy="5865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直接箭头连接符 38"/>
          <p:cNvCxnSpPr/>
          <p:nvPr/>
        </p:nvCxnSpPr>
        <p:spPr>
          <a:xfrm>
            <a:off x="8925306" y="3206907"/>
            <a:ext cx="431076" cy="8827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直接箭头连接符 39"/>
          <p:cNvCxnSpPr/>
          <p:nvPr/>
        </p:nvCxnSpPr>
        <p:spPr>
          <a:xfrm>
            <a:off x="8925306" y="3212645"/>
            <a:ext cx="431076" cy="103517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直接箭头连接符 40"/>
          <p:cNvCxnSpPr/>
          <p:nvPr/>
        </p:nvCxnSpPr>
        <p:spPr>
          <a:xfrm>
            <a:off x="8925306" y="3206907"/>
            <a:ext cx="428420" cy="14636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直接箭头连接符 41"/>
          <p:cNvCxnSpPr/>
          <p:nvPr/>
        </p:nvCxnSpPr>
        <p:spPr>
          <a:xfrm>
            <a:off x="8925306" y="3206906"/>
            <a:ext cx="428420" cy="15872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直接箭头连接符 42"/>
          <p:cNvCxnSpPr/>
          <p:nvPr/>
        </p:nvCxnSpPr>
        <p:spPr>
          <a:xfrm>
            <a:off x="8925306" y="3206906"/>
            <a:ext cx="428420" cy="20459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直接箭头连接符 43"/>
          <p:cNvCxnSpPr/>
          <p:nvPr/>
        </p:nvCxnSpPr>
        <p:spPr>
          <a:xfrm>
            <a:off x="8925306" y="3206907"/>
            <a:ext cx="435372" cy="27734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文本框 44"/>
          <p:cNvSpPr txBox="1"/>
          <p:nvPr/>
        </p:nvSpPr>
        <p:spPr>
          <a:xfrm>
            <a:off x="8033976" y="2784202"/>
            <a:ext cx="1107996" cy="369332"/>
          </a:xfrm>
          <a:prstGeom prst="rect">
            <a:avLst/>
          </a:prstGeom>
          <a:noFill/>
        </p:spPr>
        <p:txBody>
          <a:bodyPr wrap="none" rtlCol="0">
            <a:spAutoFit/>
          </a:bodyPr>
          <a:lstStyle/>
          <a:p>
            <a:r>
              <a:rPr lang="zh-CN" altLang="en-US" dirty="0">
                <a:latin typeface="楷体" panose="02010609060101010101" pitchFamily="49" charset="-122"/>
                <a:ea typeface="楷体" panose="02010609060101010101" pitchFamily="49" charset="-122"/>
                <a:cs typeface="Times New Roman" panose="02020603050405020304" pitchFamily="18" charset="0"/>
              </a:rPr>
              <a:t>母核基态</a:t>
            </a:r>
          </a:p>
        </p:txBody>
      </p:sp>
      <p:sp>
        <p:nvSpPr>
          <p:cNvPr id="46" name="文本框 45"/>
          <p:cNvSpPr txBox="1"/>
          <p:nvPr/>
        </p:nvSpPr>
        <p:spPr>
          <a:xfrm>
            <a:off x="9186121" y="6017718"/>
            <a:ext cx="1107996" cy="369332"/>
          </a:xfrm>
          <a:prstGeom prst="rect">
            <a:avLst/>
          </a:prstGeom>
          <a:noFill/>
        </p:spPr>
        <p:txBody>
          <a:bodyPr wrap="none" rtlCol="0">
            <a:spAutoFit/>
          </a:bodyPr>
          <a:lstStyle/>
          <a:p>
            <a:r>
              <a:rPr lang="zh-CN" altLang="en-US" dirty="0">
                <a:latin typeface="楷体" panose="02010609060101010101" pitchFamily="49" charset="-122"/>
                <a:ea typeface="楷体" panose="02010609060101010101" pitchFamily="49" charset="-122"/>
                <a:cs typeface="Times New Roman" panose="02020603050405020304" pitchFamily="18" charset="0"/>
              </a:rPr>
              <a:t>子核基态</a:t>
            </a:r>
          </a:p>
        </p:txBody>
      </p:sp>
      <p:sp>
        <p:nvSpPr>
          <p:cNvPr id="47" name="文本框 46"/>
          <p:cNvSpPr txBox="1"/>
          <p:nvPr/>
        </p:nvSpPr>
        <p:spPr>
          <a:xfrm>
            <a:off x="9343181" y="3367276"/>
            <a:ext cx="877163" cy="369332"/>
          </a:xfrm>
          <a:prstGeom prst="rect">
            <a:avLst/>
          </a:prstGeom>
          <a:noFill/>
        </p:spPr>
        <p:txBody>
          <a:bodyPr wrap="none" rtlCol="0">
            <a:spAutoFit/>
          </a:bodyPr>
          <a:lstStyle/>
          <a:p>
            <a:r>
              <a:rPr lang="zh-CN" altLang="en-US" dirty="0">
                <a:latin typeface="楷体" panose="02010609060101010101" pitchFamily="49" charset="-122"/>
                <a:ea typeface="楷体" panose="02010609060101010101" pitchFamily="49" charset="-122"/>
                <a:cs typeface="Times New Roman" panose="02020603050405020304" pitchFamily="18" charset="0"/>
              </a:rPr>
              <a:t>激发态</a:t>
            </a:r>
          </a:p>
        </p:txBody>
      </p:sp>
      <p:cxnSp>
        <p:nvCxnSpPr>
          <p:cNvPr id="48" name="直接箭头连接符 47"/>
          <p:cNvCxnSpPr/>
          <p:nvPr/>
        </p:nvCxnSpPr>
        <p:spPr>
          <a:xfrm>
            <a:off x="8514685" y="4823591"/>
            <a:ext cx="0" cy="11531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直接箭头连接符 48"/>
          <p:cNvCxnSpPr/>
          <p:nvPr/>
        </p:nvCxnSpPr>
        <p:spPr>
          <a:xfrm flipH="1" flipV="1">
            <a:off x="8514685" y="3229118"/>
            <a:ext cx="1" cy="11287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0" name="文本框 49"/>
          <p:cNvSpPr txBox="1"/>
          <p:nvPr/>
        </p:nvSpPr>
        <p:spPr>
          <a:xfrm>
            <a:off x="8300783" y="4357892"/>
            <a:ext cx="429926" cy="369332"/>
          </a:xfrm>
          <a:prstGeom prst="rect">
            <a:avLst/>
          </a:prstGeom>
          <a:noFill/>
        </p:spPr>
        <p:txBody>
          <a:bodyPr wrap="none" rtlCol="0">
            <a:spAutoFit/>
          </a:bodyPr>
          <a:lstStyle/>
          <a:p>
            <a:r>
              <a:rPr lang="en-US" altLang="zh-CN" i="1" dirty="0">
                <a:latin typeface="Times New Roman" panose="02020603050405020304" pitchFamily="18" charset="0"/>
                <a:cs typeface="Times New Roman" panose="02020603050405020304" pitchFamily="18" charset="0"/>
              </a:rPr>
              <a:t>Q</a:t>
            </a:r>
            <a:r>
              <a:rPr lang="en-US" altLang="zh-CN" i="1" baseline="-25000" dirty="0">
                <a:latin typeface="Times New Roman" panose="02020603050405020304" pitchFamily="18" charset="0"/>
                <a:cs typeface="Times New Roman" panose="02020603050405020304" pitchFamily="18" charset="0"/>
              </a:rPr>
              <a:t>β</a:t>
            </a:r>
            <a:endParaRPr lang="zh-CN" altLang="en-US" i="1" baseline="-25000" dirty="0">
              <a:latin typeface="Times New Roman" panose="02020603050405020304" pitchFamily="18" charset="0"/>
              <a:cs typeface="Times New Roman" panose="02020603050405020304" pitchFamily="18" charset="0"/>
            </a:endParaRPr>
          </a:p>
        </p:txBody>
      </p:sp>
      <p:sp>
        <p:nvSpPr>
          <p:cNvPr id="51" name="文本框 50"/>
          <p:cNvSpPr txBox="1"/>
          <p:nvPr/>
        </p:nvSpPr>
        <p:spPr>
          <a:xfrm>
            <a:off x="8844938" y="4411096"/>
            <a:ext cx="295907" cy="369332"/>
          </a:xfrm>
          <a:prstGeom prst="rect">
            <a:avLst/>
          </a:prstGeom>
          <a:noFill/>
        </p:spPr>
        <p:txBody>
          <a:bodyPr wrap="square" rtlCol="0">
            <a:spAutoFit/>
          </a:bodyPr>
          <a:lstStyle/>
          <a:p>
            <a:r>
              <a:rPr lang="en-US" altLang="zh-CN" i="1" dirty="0">
                <a:latin typeface="Times New Roman" panose="02020603050405020304" pitchFamily="18" charset="0"/>
                <a:cs typeface="Times New Roman" panose="02020603050405020304" pitchFamily="18" charset="0"/>
              </a:rPr>
              <a:t>β</a:t>
            </a:r>
            <a:endParaRPr lang="zh-CN" altLang="en-US" i="1" dirty="0">
              <a:latin typeface="Times New Roman" panose="02020603050405020304" pitchFamily="18" charset="0"/>
              <a:cs typeface="Times New Roman" panose="02020603050405020304" pitchFamily="18" charset="0"/>
            </a:endParaRPr>
          </a:p>
        </p:txBody>
      </p:sp>
      <p:sp>
        <p:nvSpPr>
          <p:cNvPr id="52" name="任意多边形 75"/>
          <p:cNvSpPr/>
          <p:nvPr/>
        </p:nvSpPr>
        <p:spPr>
          <a:xfrm>
            <a:off x="10198497" y="1623962"/>
            <a:ext cx="1053063" cy="4339087"/>
          </a:xfrm>
          <a:custGeom>
            <a:avLst/>
            <a:gdLst>
              <a:gd name="connsiteX0" fmla="*/ 439947 w 1053063"/>
              <a:gd name="connsiteY0" fmla="*/ 0 h 4339087"/>
              <a:gd name="connsiteX1" fmla="*/ 1052423 w 1053063"/>
              <a:gd name="connsiteY1" fmla="*/ 888521 h 4339087"/>
              <a:gd name="connsiteX2" fmla="*/ 552091 w 1053063"/>
              <a:gd name="connsiteY2" fmla="*/ 2329132 h 4339087"/>
              <a:gd name="connsiteX3" fmla="*/ 310551 w 1053063"/>
              <a:gd name="connsiteY3" fmla="*/ 3174521 h 4339087"/>
              <a:gd name="connsiteX4" fmla="*/ 0 w 1053063"/>
              <a:gd name="connsiteY4" fmla="*/ 4339087 h 4339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063" h="4339087">
                <a:moveTo>
                  <a:pt x="439947" y="0"/>
                </a:moveTo>
                <a:cubicBezTo>
                  <a:pt x="736839" y="250166"/>
                  <a:pt x="1033732" y="500332"/>
                  <a:pt x="1052423" y="888521"/>
                </a:cubicBezTo>
                <a:cubicBezTo>
                  <a:pt x="1071114" y="1276710"/>
                  <a:pt x="675736" y="1948132"/>
                  <a:pt x="552091" y="2329132"/>
                </a:cubicBezTo>
                <a:cubicBezTo>
                  <a:pt x="428446" y="2710132"/>
                  <a:pt x="402566" y="2839529"/>
                  <a:pt x="310551" y="3174521"/>
                </a:cubicBezTo>
                <a:cubicBezTo>
                  <a:pt x="218536" y="3509513"/>
                  <a:pt x="40257" y="4188125"/>
                  <a:pt x="0" y="433908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10186059" y="6257053"/>
            <a:ext cx="1846070" cy="369332"/>
          </a:xfrm>
          <a:prstGeom prst="rect">
            <a:avLst/>
          </a:prstGeom>
          <a:noFill/>
        </p:spPr>
        <p:txBody>
          <a:bodyPr wrap="square" rtlCol="0">
            <a:spAutoFit/>
          </a:bodyPr>
          <a:lstStyle/>
          <a:p>
            <a:r>
              <a:rPr lang="zh-CN" altLang="en-US" dirty="0">
                <a:latin typeface="楷体" panose="02010609060101010101" pitchFamily="49" charset="-122"/>
                <a:ea typeface="楷体" panose="02010609060101010101" pitchFamily="49" charset="-122"/>
                <a:cs typeface="Times New Roman" panose="02020603050405020304" pitchFamily="18" charset="0"/>
              </a:rPr>
              <a:t>跃迁矩阵元平方</a:t>
            </a:r>
          </a:p>
        </p:txBody>
      </p:sp>
      <p:sp>
        <p:nvSpPr>
          <p:cNvPr id="54" name="文本框 53"/>
          <p:cNvSpPr txBox="1"/>
          <p:nvPr/>
        </p:nvSpPr>
        <p:spPr>
          <a:xfrm>
            <a:off x="10863290" y="3425684"/>
            <a:ext cx="1126300" cy="369332"/>
          </a:xfrm>
          <a:prstGeom prst="rect">
            <a:avLst/>
          </a:prstGeom>
          <a:noFill/>
        </p:spPr>
        <p:txBody>
          <a:bodyPr wrap="square" rtlCol="0">
            <a:spAutoFit/>
          </a:bodyPr>
          <a:lstStyle/>
          <a:p>
            <a:r>
              <a:rPr lang="zh-CN" altLang="en-US" dirty="0">
                <a:latin typeface="楷体" panose="02010609060101010101" pitchFamily="49" charset="-122"/>
                <a:ea typeface="楷体" panose="02010609060101010101" pitchFamily="49" charset="-122"/>
                <a:cs typeface="Times New Roman" panose="02020603050405020304" pitchFamily="18" charset="0"/>
              </a:rPr>
              <a:t>强度函数</a:t>
            </a:r>
          </a:p>
        </p:txBody>
      </p:sp>
      <p:cxnSp>
        <p:nvCxnSpPr>
          <p:cNvPr id="55" name="直接连接符 54"/>
          <p:cNvCxnSpPr/>
          <p:nvPr/>
        </p:nvCxnSpPr>
        <p:spPr>
          <a:xfrm>
            <a:off x="10195321" y="3206907"/>
            <a:ext cx="1023910" cy="0"/>
          </a:xfrm>
          <a:prstGeom prst="line">
            <a:avLst/>
          </a:prstGeom>
        </p:spPr>
        <p:style>
          <a:lnRef idx="1">
            <a:schemeClr val="dk1"/>
          </a:lnRef>
          <a:fillRef idx="0">
            <a:schemeClr val="dk1"/>
          </a:fillRef>
          <a:effectRef idx="0">
            <a:schemeClr val="dk1"/>
          </a:effectRef>
          <a:fontRef idx="minor">
            <a:schemeClr val="tx1"/>
          </a:fontRef>
        </p:style>
      </p:cxnSp>
      <p:cxnSp>
        <p:nvCxnSpPr>
          <p:cNvPr id="56" name="直接连接符 55"/>
          <p:cNvCxnSpPr/>
          <p:nvPr/>
        </p:nvCxnSpPr>
        <p:spPr>
          <a:xfrm>
            <a:off x="10186059" y="2648238"/>
            <a:ext cx="1023910" cy="0"/>
          </a:xfrm>
          <a:prstGeom prst="line">
            <a:avLst/>
          </a:prstGeom>
        </p:spPr>
        <p:style>
          <a:lnRef idx="1">
            <a:schemeClr val="dk1"/>
          </a:lnRef>
          <a:fillRef idx="0">
            <a:schemeClr val="dk1"/>
          </a:fillRef>
          <a:effectRef idx="0">
            <a:schemeClr val="dk1"/>
          </a:effectRef>
          <a:fontRef idx="minor">
            <a:schemeClr val="tx1"/>
          </a:fontRef>
        </p:style>
      </p:cxnSp>
      <p:cxnSp>
        <p:nvCxnSpPr>
          <p:cNvPr id="57" name="直接连接符 56"/>
          <p:cNvCxnSpPr/>
          <p:nvPr/>
        </p:nvCxnSpPr>
        <p:spPr>
          <a:xfrm>
            <a:off x="10189411" y="2968869"/>
            <a:ext cx="1126301" cy="0"/>
          </a:xfrm>
          <a:prstGeom prst="line">
            <a:avLst/>
          </a:prstGeom>
        </p:spPr>
        <p:style>
          <a:lnRef idx="1">
            <a:schemeClr val="dk1"/>
          </a:lnRef>
          <a:fillRef idx="0">
            <a:schemeClr val="dk1"/>
          </a:fillRef>
          <a:effectRef idx="0">
            <a:schemeClr val="dk1"/>
          </a:effectRef>
          <a:fontRef idx="minor">
            <a:schemeClr val="tx1"/>
          </a:fontRef>
        </p:style>
      </p:cxnSp>
      <p:cxnSp>
        <p:nvCxnSpPr>
          <p:cNvPr id="58" name="直接连接符 57"/>
          <p:cNvCxnSpPr/>
          <p:nvPr/>
        </p:nvCxnSpPr>
        <p:spPr>
          <a:xfrm>
            <a:off x="10192875" y="5967353"/>
            <a:ext cx="202575" cy="0"/>
          </a:xfrm>
          <a:prstGeom prst="line">
            <a:avLst/>
          </a:prstGeom>
        </p:spPr>
        <p:style>
          <a:lnRef idx="1">
            <a:schemeClr val="dk1"/>
          </a:lnRef>
          <a:fillRef idx="0">
            <a:schemeClr val="dk1"/>
          </a:fillRef>
          <a:effectRef idx="0">
            <a:schemeClr val="dk1"/>
          </a:effectRef>
          <a:fontRef idx="minor">
            <a:schemeClr val="tx1"/>
          </a:fontRef>
        </p:style>
      </p:cxnSp>
      <p:cxnSp>
        <p:nvCxnSpPr>
          <p:cNvPr id="59" name="直接连接符 58"/>
          <p:cNvCxnSpPr/>
          <p:nvPr/>
        </p:nvCxnSpPr>
        <p:spPr>
          <a:xfrm>
            <a:off x="10190663" y="3305320"/>
            <a:ext cx="930827" cy="0"/>
          </a:xfrm>
          <a:prstGeom prst="line">
            <a:avLst/>
          </a:prstGeom>
        </p:spPr>
        <p:style>
          <a:lnRef idx="1">
            <a:schemeClr val="dk1"/>
          </a:lnRef>
          <a:fillRef idx="0">
            <a:schemeClr val="dk1"/>
          </a:fillRef>
          <a:effectRef idx="0">
            <a:schemeClr val="dk1"/>
          </a:effectRef>
          <a:fontRef idx="minor">
            <a:schemeClr val="tx1"/>
          </a:fontRef>
        </p:style>
      </p:cxnSp>
      <p:cxnSp>
        <p:nvCxnSpPr>
          <p:cNvPr id="60" name="直接连接符 59"/>
          <p:cNvCxnSpPr/>
          <p:nvPr/>
        </p:nvCxnSpPr>
        <p:spPr>
          <a:xfrm>
            <a:off x="10195321" y="3424742"/>
            <a:ext cx="769278" cy="0"/>
          </a:xfrm>
          <a:prstGeom prst="line">
            <a:avLst/>
          </a:prstGeom>
        </p:spPr>
        <p:style>
          <a:lnRef idx="1">
            <a:schemeClr val="dk1"/>
          </a:lnRef>
          <a:fillRef idx="0">
            <a:schemeClr val="dk1"/>
          </a:fillRef>
          <a:effectRef idx="0">
            <a:schemeClr val="dk1"/>
          </a:effectRef>
          <a:fontRef idx="minor">
            <a:schemeClr val="tx1"/>
          </a:fontRef>
        </p:style>
      </p:cxnSp>
      <p:cxnSp>
        <p:nvCxnSpPr>
          <p:cNvPr id="61" name="直接连接符 60"/>
          <p:cNvCxnSpPr/>
          <p:nvPr/>
        </p:nvCxnSpPr>
        <p:spPr>
          <a:xfrm>
            <a:off x="10193748" y="3841899"/>
            <a:ext cx="769278" cy="0"/>
          </a:xfrm>
          <a:prstGeom prst="line">
            <a:avLst/>
          </a:prstGeom>
        </p:spPr>
        <p:style>
          <a:lnRef idx="1">
            <a:schemeClr val="dk1"/>
          </a:lnRef>
          <a:fillRef idx="0">
            <a:schemeClr val="dk1"/>
          </a:fillRef>
          <a:effectRef idx="0">
            <a:schemeClr val="dk1"/>
          </a:effectRef>
          <a:fontRef idx="minor">
            <a:schemeClr val="tx1"/>
          </a:fontRef>
        </p:style>
      </p:cxnSp>
      <p:cxnSp>
        <p:nvCxnSpPr>
          <p:cNvPr id="62" name="直接连接符 61"/>
          <p:cNvCxnSpPr/>
          <p:nvPr/>
        </p:nvCxnSpPr>
        <p:spPr>
          <a:xfrm>
            <a:off x="10192941" y="4719021"/>
            <a:ext cx="525427" cy="0"/>
          </a:xfrm>
          <a:prstGeom prst="line">
            <a:avLst/>
          </a:prstGeom>
        </p:spPr>
        <p:style>
          <a:lnRef idx="1">
            <a:schemeClr val="dk1"/>
          </a:lnRef>
          <a:fillRef idx="0">
            <a:schemeClr val="dk1"/>
          </a:fillRef>
          <a:effectRef idx="0">
            <a:schemeClr val="dk1"/>
          </a:effectRef>
          <a:fontRef idx="minor">
            <a:schemeClr val="tx1"/>
          </a:fontRef>
        </p:style>
      </p:cxnSp>
      <p:cxnSp>
        <p:nvCxnSpPr>
          <p:cNvPr id="63" name="直接连接符 62"/>
          <p:cNvCxnSpPr/>
          <p:nvPr/>
        </p:nvCxnSpPr>
        <p:spPr>
          <a:xfrm>
            <a:off x="10190799" y="5248492"/>
            <a:ext cx="296590" cy="0"/>
          </a:xfrm>
          <a:prstGeom prst="line">
            <a:avLst/>
          </a:prstGeom>
        </p:spPr>
        <p:style>
          <a:lnRef idx="1">
            <a:schemeClr val="dk1"/>
          </a:lnRef>
          <a:fillRef idx="0">
            <a:schemeClr val="dk1"/>
          </a:fillRef>
          <a:effectRef idx="0">
            <a:schemeClr val="dk1"/>
          </a:effectRef>
          <a:fontRef idx="minor">
            <a:schemeClr val="tx1"/>
          </a:fontRef>
        </p:style>
      </p:cxnSp>
      <p:cxnSp>
        <p:nvCxnSpPr>
          <p:cNvPr id="64" name="直接连接符 63"/>
          <p:cNvCxnSpPr/>
          <p:nvPr/>
        </p:nvCxnSpPr>
        <p:spPr>
          <a:xfrm>
            <a:off x="10193044" y="4590156"/>
            <a:ext cx="222832" cy="0"/>
          </a:xfrm>
          <a:prstGeom prst="line">
            <a:avLst/>
          </a:prstGeom>
        </p:spPr>
        <p:style>
          <a:lnRef idx="1">
            <a:schemeClr val="dk1"/>
          </a:lnRef>
          <a:fillRef idx="0">
            <a:schemeClr val="dk1"/>
          </a:fillRef>
          <a:effectRef idx="0">
            <a:schemeClr val="dk1"/>
          </a:effectRef>
          <a:fontRef idx="minor">
            <a:schemeClr val="tx1"/>
          </a:fontRef>
        </p:style>
      </p:cxnSp>
      <p:cxnSp>
        <p:nvCxnSpPr>
          <p:cNvPr id="65" name="直接连接符 64"/>
          <p:cNvCxnSpPr/>
          <p:nvPr/>
        </p:nvCxnSpPr>
        <p:spPr>
          <a:xfrm>
            <a:off x="10193748" y="3587433"/>
            <a:ext cx="358874" cy="0"/>
          </a:xfrm>
          <a:prstGeom prst="line">
            <a:avLst/>
          </a:prstGeom>
        </p:spPr>
        <p:style>
          <a:lnRef idx="1">
            <a:schemeClr val="dk1"/>
          </a:lnRef>
          <a:fillRef idx="0">
            <a:schemeClr val="dk1"/>
          </a:fillRef>
          <a:effectRef idx="0">
            <a:schemeClr val="dk1"/>
          </a:effectRef>
          <a:fontRef idx="minor">
            <a:schemeClr val="tx1"/>
          </a:fontRef>
        </p:style>
      </p:cxnSp>
      <p:sp>
        <p:nvSpPr>
          <p:cNvPr id="66" name="矩形 65"/>
          <p:cNvSpPr/>
          <p:nvPr/>
        </p:nvSpPr>
        <p:spPr>
          <a:xfrm>
            <a:off x="10194405" y="2453325"/>
            <a:ext cx="990600" cy="628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66"/>
          <p:cNvSpPr/>
          <p:nvPr/>
        </p:nvSpPr>
        <p:spPr>
          <a:xfrm>
            <a:off x="10195476" y="2163058"/>
            <a:ext cx="615085" cy="628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10195214" y="2226666"/>
            <a:ext cx="676593" cy="628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10193835" y="2324293"/>
            <a:ext cx="818677" cy="628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a:off x="10193207" y="2388974"/>
            <a:ext cx="900545" cy="628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10193197" y="2979041"/>
            <a:ext cx="462123" cy="628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10192664" y="2533475"/>
            <a:ext cx="818677" cy="628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a:off x="10192663" y="2585990"/>
            <a:ext cx="990600" cy="628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a:off x="10192815" y="2759311"/>
            <a:ext cx="744252" cy="628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5" name="直接连接符 74"/>
          <p:cNvCxnSpPr/>
          <p:nvPr/>
        </p:nvCxnSpPr>
        <p:spPr>
          <a:xfrm>
            <a:off x="10192266" y="2822157"/>
            <a:ext cx="1238931" cy="0"/>
          </a:xfrm>
          <a:prstGeom prst="line">
            <a:avLst/>
          </a:prstGeom>
        </p:spPr>
        <p:style>
          <a:lnRef idx="1">
            <a:schemeClr val="dk1"/>
          </a:lnRef>
          <a:fillRef idx="0">
            <a:schemeClr val="dk1"/>
          </a:fillRef>
          <a:effectRef idx="0">
            <a:schemeClr val="dk1"/>
          </a:effectRef>
          <a:fontRef idx="minor">
            <a:schemeClr val="tx1"/>
          </a:fontRef>
        </p:style>
      </p:cxnSp>
      <p:sp>
        <p:nvSpPr>
          <p:cNvPr id="76" name="矩形 75"/>
          <p:cNvSpPr/>
          <p:nvPr/>
        </p:nvSpPr>
        <p:spPr>
          <a:xfrm>
            <a:off x="10193518" y="2838009"/>
            <a:ext cx="559169" cy="628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10193834" y="3105393"/>
            <a:ext cx="237142" cy="628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p:cNvSpPr/>
          <p:nvPr/>
        </p:nvSpPr>
        <p:spPr>
          <a:xfrm>
            <a:off x="10195730" y="3042888"/>
            <a:ext cx="347200" cy="628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9" name="直接连接符 78"/>
          <p:cNvCxnSpPr/>
          <p:nvPr/>
        </p:nvCxnSpPr>
        <p:spPr>
          <a:xfrm>
            <a:off x="10191633" y="4258538"/>
            <a:ext cx="635767" cy="0"/>
          </a:xfrm>
          <a:prstGeom prst="line">
            <a:avLst/>
          </a:prstGeom>
        </p:spPr>
        <p:style>
          <a:lnRef idx="1">
            <a:schemeClr val="dk1"/>
          </a:lnRef>
          <a:fillRef idx="0">
            <a:schemeClr val="dk1"/>
          </a:fillRef>
          <a:effectRef idx="0">
            <a:schemeClr val="dk1"/>
          </a:effectRef>
          <a:fontRef idx="minor">
            <a:schemeClr val="tx1"/>
          </a:fontRef>
        </p:style>
      </p:cxnSp>
      <p:sp>
        <p:nvSpPr>
          <p:cNvPr id="3" name="灯片编号占位符 2">
            <a:extLst>
              <a:ext uri="{FF2B5EF4-FFF2-40B4-BE49-F238E27FC236}">
                <a16:creationId xmlns:a16="http://schemas.microsoft.com/office/drawing/2014/main" id="{EAF170A9-67E0-4690-B345-CBF5E7FFF375}"/>
              </a:ext>
            </a:extLst>
          </p:cNvPr>
          <p:cNvSpPr>
            <a:spLocks noGrp="1"/>
          </p:cNvSpPr>
          <p:nvPr>
            <p:ph type="sldNum" sz="quarter" idx="12"/>
          </p:nvPr>
        </p:nvSpPr>
        <p:spPr/>
        <p:txBody>
          <a:bodyPr/>
          <a:lstStyle/>
          <a:p>
            <a:fld id="{223A8195-6F73-485B-A378-071F10C6BA92}" type="slidenum">
              <a:rPr lang="zh-CN" altLang="en-US" smtClean="0"/>
              <a:pPr/>
              <a:t>7</a:t>
            </a:fld>
            <a:endParaRPr lang="zh-CN" altLang="en-US" dirty="0"/>
          </a:p>
        </p:txBody>
      </p:sp>
      <p:sp>
        <p:nvSpPr>
          <p:cNvPr id="81" name="矩形 2">
            <a:extLst>
              <a:ext uri="{FF2B5EF4-FFF2-40B4-BE49-F238E27FC236}">
                <a16:creationId xmlns:a16="http://schemas.microsoft.com/office/drawing/2014/main" id="{A18870B8-EDE6-462F-A633-FE8AAD5A7B9C}"/>
              </a:ext>
            </a:extLst>
          </p:cNvPr>
          <p:cNvSpPr>
            <a:spLocks noChangeArrowheads="1"/>
          </p:cNvSpPr>
          <p:nvPr/>
        </p:nvSpPr>
        <p:spPr bwMode="auto">
          <a:xfrm>
            <a:off x="232420" y="918348"/>
            <a:ext cx="10435581" cy="461665"/>
          </a:xfrm>
          <a:prstGeom prst="rect">
            <a:avLst/>
          </a:prstGeom>
          <a:noFill/>
          <a:ln w="9525">
            <a:noFill/>
            <a:miter lim="800000"/>
          </a:ln>
        </p:spPr>
        <p:txBody>
          <a:bodyPr wrap="square">
            <a:spAutoFit/>
          </a:bodyPr>
          <a:lstStyle/>
          <a:p>
            <a:pPr indent="-342900">
              <a:buSzPct val="100000"/>
              <a:buBlip>
                <a:blip r:embed="rId4"/>
              </a:buBlip>
              <a:defRPr/>
            </a:pPr>
            <a:r>
              <a:rPr lang="en-US" altLang="zh-CN" sz="2400" b="1" dirty="0">
                <a:latin typeface="Times New Roman" panose="02020603050405020304" pitchFamily="18" charset="0"/>
                <a:ea typeface="楷体" panose="02010609060101010101" pitchFamily="49" charset="-122"/>
                <a:cs typeface="Times New Roman" panose="02020603050405020304" pitchFamily="18" charset="0"/>
              </a:rPr>
              <a:t>Gross</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理论</a:t>
            </a:r>
            <a:r>
              <a:rPr lang="zh-CN" altLang="en-US"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基于强度函数的求和规则，以统计方式处理所有的</a:t>
            </a:r>
            <a:r>
              <a:rPr lang="en-US" altLang="zh-CN" sz="2400" b="1" i="1" dirty="0">
                <a:latin typeface="Times New Roman" panose="02020603050405020304" pitchFamily="18" charset="0"/>
                <a:ea typeface="楷体" panose="02010609060101010101" pitchFamily="49" charset="-122"/>
                <a:cs typeface="Times New Roman" panose="02020603050405020304" pitchFamily="18" charset="0"/>
              </a:rPr>
              <a:t>β</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衰变跃迁</a:t>
            </a:r>
            <a:endParaRPr lang="en-US" altLang="zh-CN" sz="2400" b="1"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5" name="TextBox 36">
            <a:extLst>
              <a:ext uri="{FF2B5EF4-FFF2-40B4-BE49-F238E27FC236}">
                <a16:creationId xmlns:a16="http://schemas.microsoft.com/office/drawing/2014/main" id="{7CDFB822-1B51-44B5-AE14-31CCFDD89B92}"/>
              </a:ext>
            </a:extLst>
          </p:cNvPr>
          <p:cNvSpPr txBox="1"/>
          <p:nvPr/>
        </p:nvSpPr>
        <p:spPr>
          <a:xfrm>
            <a:off x="1361505" y="4734609"/>
            <a:ext cx="6147580" cy="957250"/>
          </a:xfrm>
          <a:prstGeom prst="rect">
            <a:avLst/>
          </a:prstGeom>
          <a:noFill/>
        </p:spPr>
        <p:txBody>
          <a:bodyPr wrap="none" rtlCol="0">
            <a:spAutoFit/>
          </a:bodyPr>
          <a:lstStyle/>
          <a:p>
            <a:pPr marL="342900" indent="-342900">
              <a:lnSpc>
                <a:spcPct val="150000"/>
              </a:lnSpc>
              <a:buFont typeface="Wingdings" panose="05000000000000000000" pitchFamily="2" charset="2"/>
              <a:buChar char="Ø"/>
            </a:pP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G</a:t>
            </a:r>
            <a:r>
              <a:rPr lang="en-US" altLang="zh-CN" sz="2000" baseline="-25000" dirty="0">
                <a:latin typeface="Times New Roman" panose="02020603050405020304" pitchFamily="18" charset="0"/>
                <a:ea typeface="楷体" panose="02010609060101010101" pitchFamily="49" charset="-122"/>
                <a:cs typeface="Times New Roman" panose="02020603050405020304" pitchFamily="18" charset="0"/>
              </a:rPr>
              <a:t>F</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G</a:t>
            </a:r>
            <a:r>
              <a:rPr lang="en-US" altLang="zh-CN" sz="2000" baseline="-25000" dirty="0">
                <a:latin typeface="Times New Roman" panose="02020603050405020304" pitchFamily="18" charset="0"/>
                <a:ea typeface="楷体" panose="02010609060101010101" pitchFamily="49" charset="-122"/>
                <a:cs typeface="Times New Roman" panose="02020603050405020304" pitchFamily="18" charset="0"/>
              </a:rPr>
              <a:t>GT</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Fermi</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Gamow-Teller</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相互作用耦合常数</a:t>
            </a: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ct val="150000"/>
              </a:lnSpc>
              <a:buFont typeface="Wingdings" panose="05000000000000000000" pitchFamily="2" charset="2"/>
              <a:buChar char="Ø"/>
            </a:pPr>
            <a:r>
              <a:rPr lang="en-US" sz="2000" i="1" dirty="0">
                <a:latin typeface="Times New Roman" panose="02020603050405020304" pitchFamily="18" charset="0"/>
                <a:ea typeface="楷体" panose="02010609060101010101" pitchFamily="49" charset="-122"/>
                <a:cs typeface="Times New Roman" panose="02020603050405020304" pitchFamily="18" charset="0"/>
              </a:rPr>
              <a:t>f</a:t>
            </a:r>
            <a:r>
              <a:rPr lang="en-US" sz="2000" dirty="0">
                <a:latin typeface="Times New Roman" panose="02020603050405020304" pitchFamily="18" charset="0"/>
                <a:ea typeface="楷体" panose="02010609060101010101" pitchFamily="49" charset="-122"/>
                <a:cs typeface="Times New Roman" panose="02020603050405020304" pitchFamily="18" charset="0"/>
              </a:rPr>
              <a:t> </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E</a:t>
            </a:r>
            <a:r>
              <a:rPr lang="en-US" altLang="zh-CN" sz="2000" baseline="-25000" dirty="0">
                <a:latin typeface="Times New Roman" panose="02020603050405020304" pitchFamily="18" charset="0"/>
                <a:ea typeface="楷体" panose="02010609060101010101" pitchFamily="49" charset="-122"/>
                <a:cs typeface="Times New Roman" panose="02020603050405020304" pitchFamily="18" charset="0"/>
              </a:rPr>
              <a:t>I</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i="1" dirty="0" err="1">
                <a:latin typeface="Times New Roman" panose="02020603050405020304" pitchFamily="18" charset="0"/>
                <a:ea typeface="楷体" panose="02010609060101010101" pitchFamily="49" charset="-122"/>
                <a:cs typeface="Times New Roman" panose="02020603050405020304" pitchFamily="18" charset="0"/>
              </a:rPr>
              <a:t>E</a:t>
            </a:r>
            <a:r>
              <a:rPr lang="en-US" altLang="zh-CN" sz="2000" i="1" baseline="-25000" dirty="0" err="1">
                <a:latin typeface="Times New Roman" panose="02020603050405020304" pitchFamily="18" charset="0"/>
                <a:ea typeface="楷体" panose="02010609060101010101" pitchFamily="49" charset="-122"/>
                <a:cs typeface="Times New Roman" panose="02020603050405020304" pitchFamily="18" charset="0"/>
              </a:rPr>
              <a:t>j</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：积分</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Fermi</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函数</a:t>
            </a:r>
            <a:endParaRPr lang="en-US" sz="20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6" name="TextBox 36">
            <a:extLst>
              <a:ext uri="{FF2B5EF4-FFF2-40B4-BE49-F238E27FC236}">
                <a16:creationId xmlns:a16="http://schemas.microsoft.com/office/drawing/2014/main" id="{A60394CB-C04C-44A0-A78E-51AD5190F1F3}"/>
              </a:ext>
            </a:extLst>
          </p:cNvPr>
          <p:cNvSpPr txBox="1"/>
          <p:nvPr/>
        </p:nvSpPr>
        <p:spPr>
          <a:xfrm>
            <a:off x="1382098" y="5691859"/>
            <a:ext cx="4845904" cy="495585"/>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M</a:t>
            </a:r>
            <a:r>
              <a:rPr lang="en-US" altLang="zh-CN" sz="2000" baseline="-25000" dirty="0">
                <a:latin typeface="Times New Roman" panose="02020603050405020304" pitchFamily="18" charset="0"/>
                <a:ea typeface="楷体" panose="02010609060101010101" pitchFamily="49" charset="-122"/>
                <a:cs typeface="Times New Roman" panose="02020603050405020304" pitchFamily="18" charset="0"/>
              </a:rPr>
              <a:t>Ω</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E</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baseline="30000" dirty="0">
                <a:latin typeface="Times New Roman" panose="02020603050405020304" pitchFamily="18" charset="0"/>
                <a:ea typeface="楷体" panose="02010609060101010101" pitchFamily="49" charset="-122"/>
                <a:cs typeface="Times New Roman" panose="02020603050405020304" pitchFamily="18" charset="0"/>
              </a:rPr>
              <a:t>2</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(Ω = F</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GT)</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β</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衰变强度函数</a:t>
            </a: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8" name="文本框 7">
            <a:extLst>
              <a:ext uri="{FF2B5EF4-FFF2-40B4-BE49-F238E27FC236}">
                <a16:creationId xmlns:a16="http://schemas.microsoft.com/office/drawing/2014/main" id="{045F5813-FD62-4889-ADF9-B0EA25034666}"/>
              </a:ext>
            </a:extLst>
          </p:cNvPr>
          <p:cNvSpPr txBox="1"/>
          <p:nvPr/>
        </p:nvSpPr>
        <p:spPr>
          <a:xfrm>
            <a:off x="2245804" y="2201132"/>
            <a:ext cx="1184940" cy="1113125"/>
          </a:xfrm>
          <a:prstGeom prst="rect">
            <a:avLst/>
          </a:prstGeom>
          <a:noFill/>
        </p:spPr>
        <p:txBody>
          <a:bodyPr wrap="none" rtlCol="0">
            <a:spAutoFit/>
          </a:bodyPr>
          <a:lstStyle/>
          <a:p>
            <a:pPr>
              <a:lnSpc>
                <a:spcPct val="200000"/>
              </a:lnSpc>
            </a:pPr>
            <a:r>
              <a:rPr lang="en-US" altLang="zh-CN" dirty="0">
                <a:latin typeface="Times New Roman" panose="02020603050405020304" pitchFamily="18" charset="0"/>
                <a:ea typeface="楷体" panose="02010609060101010101" pitchFamily="49" charset="-122"/>
                <a:cs typeface="Times New Roman" panose="02020603050405020304" pitchFamily="18" charset="0"/>
              </a:rPr>
              <a:t>Gross</a:t>
            </a:r>
            <a:r>
              <a:rPr lang="zh-CN" altLang="en-US" dirty="0">
                <a:latin typeface="Times New Roman" panose="02020603050405020304" pitchFamily="18" charset="0"/>
                <a:ea typeface="楷体" panose="02010609060101010101" pitchFamily="49" charset="-122"/>
                <a:cs typeface="Times New Roman" panose="02020603050405020304" pitchFamily="18" charset="0"/>
              </a:rPr>
              <a:t>近似</a:t>
            </a:r>
            <a:endParaRPr lang="en-US" altLang="zh-CN" dirty="0">
              <a:latin typeface="Times New Roman" panose="02020603050405020304" pitchFamily="18" charset="0"/>
              <a:ea typeface="楷体" panose="02010609060101010101" pitchFamily="49" charset="-122"/>
              <a:cs typeface="Times New Roman" panose="02020603050405020304" pitchFamily="18" charset="0"/>
            </a:endParaRPr>
          </a:p>
          <a:p>
            <a:pPr>
              <a:lnSpc>
                <a:spcPct val="200000"/>
              </a:lnSpc>
            </a:pPr>
            <a:r>
              <a:rPr lang="en-US" altLang="zh-CN" dirty="0">
                <a:latin typeface="Times New Roman" panose="02020603050405020304" pitchFamily="18" charset="0"/>
                <a:ea typeface="楷体" panose="02010609060101010101" pitchFamily="49" charset="-122"/>
                <a:cs typeface="Times New Roman" panose="02020603050405020304" pitchFamily="18" charset="0"/>
              </a:rPr>
              <a:t>Gross</a:t>
            </a:r>
            <a:r>
              <a:rPr lang="zh-CN" altLang="en-US" dirty="0">
                <a:latin typeface="Times New Roman" panose="02020603050405020304" pitchFamily="18" charset="0"/>
                <a:ea typeface="楷体" panose="02010609060101010101" pitchFamily="49" charset="-122"/>
                <a:cs typeface="Times New Roman" panose="02020603050405020304" pitchFamily="18" charset="0"/>
              </a:rPr>
              <a:t>处理</a:t>
            </a:r>
          </a:p>
        </p:txBody>
      </p:sp>
      <p:sp>
        <p:nvSpPr>
          <p:cNvPr id="9" name="日期占位符 8">
            <a:extLst>
              <a:ext uri="{FF2B5EF4-FFF2-40B4-BE49-F238E27FC236}">
                <a16:creationId xmlns:a16="http://schemas.microsoft.com/office/drawing/2014/main" id="{57853E42-EF27-4E4C-B772-5DF39E644B46}"/>
              </a:ext>
            </a:extLst>
          </p:cNvPr>
          <p:cNvSpPr>
            <a:spLocks noGrp="1"/>
          </p:cNvSpPr>
          <p:nvPr>
            <p:ph type="dt" sz="half" idx="13"/>
          </p:nvPr>
        </p:nvSpPr>
        <p:spPr/>
        <p:txBody>
          <a:bodyPr/>
          <a:lstStyle/>
          <a:p>
            <a:fld id="{2EB19F24-A777-4508-A07A-E439DF138127}" type="datetime1">
              <a:rPr lang="en-US" altLang="zh-CN" smtClean="0"/>
              <a:t>1/24/2024</a:t>
            </a:fld>
            <a:endParaRPr lang="zh-CN" altLang="en-US" dirty="0"/>
          </a:p>
        </p:txBody>
      </p:sp>
      <p:sp>
        <p:nvSpPr>
          <p:cNvPr id="80" name="文本框 79">
            <a:extLst>
              <a:ext uri="{FF2B5EF4-FFF2-40B4-BE49-F238E27FC236}">
                <a16:creationId xmlns:a16="http://schemas.microsoft.com/office/drawing/2014/main" id="{3A2870F0-2CDD-49A5-B4C8-A4C65DD75D96}"/>
              </a:ext>
            </a:extLst>
          </p:cNvPr>
          <p:cNvSpPr txBox="1"/>
          <p:nvPr/>
        </p:nvSpPr>
        <p:spPr>
          <a:xfrm>
            <a:off x="7490227" y="75160"/>
            <a:ext cx="4701774" cy="584775"/>
          </a:xfrm>
          <a:prstGeom prst="rect">
            <a:avLst/>
          </a:prstGeom>
          <a:noFill/>
        </p:spPr>
        <p:txBody>
          <a:bodyPr wrap="square" rtlCol="0">
            <a:spAutoFit/>
          </a:bodyPr>
          <a:lstStyle/>
          <a:p>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原子核</a:t>
            </a:r>
            <a:r>
              <a:rPr lang="en-US" altLang="zh-CN" sz="3200" b="1" i="1" dirty="0">
                <a:latin typeface="Times New Roman" panose="02020603050405020304" pitchFamily="18" charset="0"/>
                <a:ea typeface="楷体" panose="02010609060101010101" pitchFamily="49" charset="-122"/>
                <a:cs typeface="Times New Roman" panose="02020603050405020304" pitchFamily="18" charset="0"/>
              </a:rPr>
              <a:t>β</a:t>
            </a:r>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衰变的</a:t>
            </a:r>
            <a:r>
              <a:rPr lang="en-US" altLang="zh-CN" sz="3200" b="1" dirty="0">
                <a:latin typeface="Times New Roman" panose="02020603050405020304" pitchFamily="18" charset="0"/>
                <a:ea typeface="楷体" panose="02010609060101010101" pitchFamily="49" charset="-122"/>
                <a:cs typeface="Times New Roman" panose="02020603050405020304" pitchFamily="18" charset="0"/>
              </a:rPr>
              <a:t>Gross</a:t>
            </a:r>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理论</a:t>
            </a:r>
            <a:endParaRPr lang="zh-CN" altLang="en-US" sz="3200" dirty="0">
              <a:latin typeface="楷体" panose="02010609060101010101" pitchFamily="49" charset="-122"/>
              <a:ea typeface="楷体" panose="02010609060101010101" pitchFamily="49" charset="-122"/>
            </a:endParaRPr>
          </a:p>
        </p:txBody>
      </p:sp>
      <p:sp>
        <p:nvSpPr>
          <p:cNvPr id="5" name="矩形 4">
            <a:extLst>
              <a:ext uri="{FF2B5EF4-FFF2-40B4-BE49-F238E27FC236}">
                <a16:creationId xmlns:a16="http://schemas.microsoft.com/office/drawing/2014/main" id="{C2CB0C94-C696-40CD-9D9C-7AB460BED5DA}"/>
              </a:ext>
            </a:extLst>
          </p:cNvPr>
          <p:cNvSpPr/>
          <p:nvPr/>
        </p:nvSpPr>
        <p:spPr>
          <a:xfrm>
            <a:off x="2316481" y="1591668"/>
            <a:ext cx="1005837" cy="27619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 name="对象 3">
            <a:hlinkClick r:id="" action="ppaction://ole?verb=0"/>
          </p:cNvPr>
          <p:cNvGraphicFramePr>
            <a:graphicFrameLocks noChangeAspect="1"/>
          </p:cNvGraphicFramePr>
          <p:nvPr>
            <p:extLst>
              <p:ext uri="{D42A27DB-BD31-4B8C-83A1-F6EECF244321}">
                <p14:modId xmlns:p14="http://schemas.microsoft.com/office/powerpoint/2010/main" val="1547517726"/>
              </p:ext>
            </p:extLst>
          </p:nvPr>
        </p:nvGraphicFramePr>
        <p:xfrm>
          <a:off x="1410102" y="3486220"/>
          <a:ext cx="6242144" cy="781573"/>
        </p:xfrm>
        <a:graphic>
          <a:graphicData uri="http://schemas.openxmlformats.org/presentationml/2006/ole">
            <mc:AlternateContent xmlns:mc="http://schemas.openxmlformats.org/markup-compatibility/2006">
              <mc:Choice xmlns:v="urn:schemas-microsoft-com:vml" Requires="v">
                <p:oleObj spid="_x0000_s1398" name="Equation" r:id="rId5" imgW="3606480" imgH="482400" progId="Equation.DSMT4">
                  <p:embed/>
                </p:oleObj>
              </mc:Choice>
              <mc:Fallback>
                <p:oleObj name="Equation" r:id="rId5" imgW="3606480" imgH="482400" progId="Equation.DSMT4">
                  <p:embed/>
                  <p:pic>
                    <p:nvPicPr>
                      <p:cNvPr id="4" name="对象 3">
                        <a:hlinkClick r:id="" action="ppaction://ole?verb=0"/>
                      </p:cNvPr>
                      <p:cNvPicPr>
                        <a:picLocks noChangeAspect="1" noChangeArrowheads="1"/>
                      </p:cNvPicPr>
                      <p:nvPr/>
                    </p:nvPicPr>
                    <p:blipFill>
                      <a:blip r:embed="rId6"/>
                      <a:srcRect/>
                      <a:stretch>
                        <a:fillRect/>
                      </a:stretch>
                    </p:blipFill>
                    <p:spPr bwMode="auto">
                      <a:xfrm>
                        <a:off x="1410102" y="3486220"/>
                        <a:ext cx="6242144" cy="781573"/>
                      </a:xfrm>
                      <a:prstGeom prst="rect">
                        <a:avLst/>
                      </a:prstGeom>
                      <a:noFill/>
                    </p:spPr>
                  </p:pic>
                </p:oleObj>
              </mc:Fallback>
            </mc:AlternateContent>
          </a:graphicData>
        </a:graphic>
      </p:graphicFrame>
      <p:graphicFrame>
        <p:nvGraphicFramePr>
          <p:cNvPr id="2" name="对象 1">
            <a:extLst>
              <a:ext uri="{FF2B5EF4-FFF2-40B4-BE49-F238E27FC236}">
                <a16:creationId xmlns:a16="http://schemas.microsoft.com/office/drawing/2014/main" id="{D153CF51-597F-456E-A89E-6BA345D753CA}"/>
              </a:ext>
            </a:extLst>
          </p:cNvPr>
          <p:cNvGraphicFramePr>
            <a:graphicFrameLocks noChangeAspect="1"/>
          </p:cNvGraphicFramePr>
          <p:nvPr>
            <p:extLst>
              <p:ext uri="{D42A27DB-BD31-4B8C-83A1-F6EECF244321}">
                <p14:modId xmlns:p14="http://schemas.microsoft.com/office/powerpoint/2010/main" val="1946036769"/>
              </p:ext>
            </p:extLst>
          </p:nvPr>
        </p:nvGraphicFramePr>
        <p:xfrm>
          <a:off x="232420" y="1603893"/>
          <a:ext cx="6892187" cy="783246"/>
        </p:xfrm>
        <a:graphic>
          <a:graphicData uri="http://schemas.openxmlformats.org/presentationml/2006/ole">
            <mc:AlternateContent xmlns:mc="http://schemas.openxmlformats.org/markup-compatibility/2006">
              <mc:Choice xmlns:v="urn:schemas-microsoft-com:vml" Requires="v">
                <p:oleObj spid="_x0000_s1399" name="Equation" r:id="rId7" imgW="3809880" imgH="457200" progId="Equation.DSMT4">
                  <p:embed/>
                </p:oleObj>
              </mc:Choice>
              <mc:Fallback>
                <p:oleObj name="Equation" r:id="rId7" imgW="3809880" imgH="457200" progId="Equation.DSMT4">
                  <p:embed/>
                  <p:pic>
                    <p:nvPicPr>
                      <p:cNvPr id="2" name="对象 1">
                        <a:extLst>
                          <a:ext uri="{FF2B5EF4-FFF2-40B4-BE49-F238E27FC236}">
                            <a16:creationId xmlns:a16="http://schemas.microsoft.com/office/drawing/2014/main" id="{D153CF51-597F-456E-A89E-6BA345D753CA}"/>
                          </a:ext>
                        </a:extLst>
                      </p:cNvPr>
                      <p:cNvPicPr/>
                      <p:nvPr/>
                    </p:nvPicPr>
                    <p:blipFill>
                      <a:blip r:embed="rId8"/>
                      <a:stretch>
                        <a:fillRect/>
                      </a:stretch>
                    </p:blipFill>
                    <p:spPr>
                      <a:xfrm>
                        <a:off x="232420" y="1603893"/>
                        <a:ext cx="6892187" cy="783246"/>
                      </a:xfrm>
                      <a:prstGeom prst="rect">
                        <a:avLst/>
                      </a:prstGeom>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组合 82">
            <a:extLst>
              <a:ext uri="{FF2B5EF4-FFF2-40B4-BE49-F238E27FC236}">
                <a16:creationId xmlns:a16="http://schemas.microsoft.com/office/drawing/2014/main" id="{3686C583-A1B2-409D-A215-66B6F1B3BB5D}"/>
              </a:ext>
            </a:extLst>
          </p:cNvPr>
          <p:cNvGrpSpPr/>
          <p:nvPr/>
        </p:nvGrpSpPr>
        <p:grpSpPr>
          <a:xfrm>
            <a:off x="510942" y="2547187"/>
            <a:ext cx="4083156" cy="744148"/>
            <a:chOff x="4304043" y="1286668"/>
            <a:chExt cx="3837944" cy="2757793"/>
          </a:xfrm>
          <a:effectLst>
            <a:outerShdw blurRad="381000" dist="254000" dir="8100000" algn="tr" rotWithShape="0">
              <a:prstClr val="black">
                <a:alpha val="40000"/>
              </a:prstClr>
            </a:outerShdw>
          </a:effectLst>
        </p:grpSpPr>
        <p:sp>
          <p:nvSpPr>
            <p:cNvPr id="84" name="圆角矩形 22">
              <a:extLst>
                <a:ext uri="{FF2B5EF4-FFF2-40B4-BE49-F238E27FC236}">
                  <a16:creationId xmlns:a16="http://schemas.microsoft.com/office/drawing/2014/main" id="{9C343D8F-C627-48CE-B09C-3B3A3EA54133}"/>
                </a:ext>
              </a:extLst>
            </p:cNvPr>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圆角矩形 28">
              <a:extLst>
                <a:ext uri="{FF2B5EF4-FFF2-40B4-BE49-F238E27FC236}">
                  <a16:creationId xmlns:a16="http://schemas.microsoft.com/office/drawing/2014/main" id="{3455DBC3-5045-491D-AA76-7B21665E68BB}"/>
                </a:ext>
              </a:extLst>
            </p:cNvPr>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4" name="组合 93"/>
          <p:cNvGrpSpPr/>
          <p:nvPr/>
        </p:nvGrpSpPr>
        <p:grpSpPr>
          <a:xfrm>
            <a:off x="5992189" y="2488025"/>
            <a:ext cx="5352638" cy="903307"/>
            <a:chOff x="4304043" y="1286668"/>
            <a:chExt cx="3837944" cy="2757793"/>
          </a:xfrm>
          <a:effectLst>
            <a:outerShdw blurRad="381000" dist="254000" dir="8100000" algn="tr" rotWithShape="0">
              <a:prstClr val="black">
                <a:alpha val="40000"/>
              </a:prstClr>
            </a:outerShdw>
          </a:effectLst>
        </p:grpSpPr>
        <p:sp>
          <p:nvSpPr>
            <p:cNvPr id="95" name="圆角矩形 2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圆角矩形 28"/>
            <p:cNvSpPr/>
            <p:nvPr/>
          </p:nvSpPr>
          <p:spPr>
            <a:xfrm>
              <a:off x="4351930" y="1330004"/>
              <a:ext cx="3742172" cy="26711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14" name="Object 6">
            <a:hlinkClick r:id="" action="ppaction://ole?verb=0"/>
          </p:cNvPr>
          <p:cNvGraphicFramePr>
            <a:graphicFrameLocks noChangeAspect="1"/>
          </p:cNvGraphicFramePr>
          <p:nvPr>
            <p:extLst>
              <p:ext uri="{D42A27DB-BD31-4B8C-83A1-F6EECF244321}">
                <p14:modId xmlns:p14="http://schemas.microsoft.com/office/powerpoint/2010/main" val="2495944794"/>
              </p:ext>
            </p:extLst>
          </p:nvPr>
        </p:nvGraphicFramePr>
        <p:xfrm>
          <a:off x="6075902" y="2612770"/>
          <a:ext cx="5046662" cy="636588"/>
        </p:xfrm>
        <a:graphic>
          <a:graphicData uri="http://schemas.openxmlformats.org/presentationml/2006/ole">
            <mc:AlternateContent xmlns:mc="http://schemas.openxmlformats.org/markup-compatibility/2006">
              <mc:Choice xmlns:v="urn:schemas-microsoft-com:vml" Requires="v">
                <p:oleObj spid="_x0000_s2608" name="Equation" r:id="rId4" imgW="74676000" imgH="9448800" progId="Equation.DSMT4">
                  <p:embed/>
                </p:oleObj>
              </mc:Choice>
              <mc:Fallback>
                <p:oleObj name="Equation" r:id="rId4" imgW="74676000" imgH="9448800" progId="Equation.DSMT4">
                  <p:embed/>
                  <p:pic>
                    <p:nvPicPr>
                      <p:cNvPr id="14" name="Object 6">
                        <a:hlinkClick r:id="" action="ppaction://ole?verb=0"/>
                      </p:cNvPr>
                      <p:cNvPicPr>
                        <a:picLocks noChangeAspect="1" noChangeArrowheads="1"/>
                      </p:cNvPicPr>
                      <p:nvPr/>
                    </p:nvPicPr>
                    <p:blipFill>
                      <a:blip r:embed="rId5"/>
                      <a:srcRect/>
                      <a:stretch>
                        <a:fillRect/>
                      </a:stretch>
                    </p:blipFill>
                    <p:spPr bwMode="auto">
                      <a:xfrm>
                        <a:off x="6075902" y="2612770"/>
                        <a:ext cx="5046662" cy="636588"/>
                      </a:xfrm>
                      <a:prstGeom prst="rect">
                        <a:avLst/>
                      </a:prstGeom>
                      <a:noFill/>
                    </p:spPr>
                  </p:pic>
                </p:oleObj>
              </mc:Fallback>
            </mc:AlternateContent>
          </a:graphicData>
        </a:graphic>
      </p:graphicFrame>
      <p:sp>
        <p:nvSpPr>
          <p:cNvPr id="17" name="TextBox 36"/>
          <p:cNvSpPr txBox="1"/>
          <p:nvPr/>
        </p:nvSpPr>
        <p:spPr>
          <a:xfrm>
            <a:off x="6222966" y="3998267"/>
            <a:ext cx="4891083" cy="1842107"/>
          </a:xfrm>
          <a:prstGeom prst="rect">
            <a:avLst/>
          </a:prstGeom>
          <a:noFill/>
        </p:spPr>
        <p:txBody>
          <a:bodyPr wrap="none" rtlCol="0">
            <a:spAutoFit/>
          </a:bodyPr>
          <a:lstStyle/>
          <a:p>
            <a:pPr marL="342900" indent="-342900">
              <a:lnSpc>
                <a:spcPct val="200000"/>
              </a:lnSpc>
              <a:buFont typeface="Wingdings" panose="05000000000000000000" pitchFamily="2" charset="2"/>
              <a:buChar char="Ø"/>
            </a:pP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D</a:t>
            </a:r>
            <a:r>
              <a:rPr lang="el-GR" altLang="zh-CN" sz="2000" baseline="-25000" dirty="0">
                <a:latin typeface="Times New Roman" panose="02020603050405020304" pitchFamily="18" charset="0"/>
                <a:ea typeface="楷体" panose="02010609060101010101" pitchFamily="49" charset="-122"/>
                <a:cs typeface="Times New Roman" panose="02020603050405020304" pitchFamily="18" charset="0"/>
              </a:rPr>
              <a:t>Ω</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E</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a:t>
            </a:r>
            <a:r>
              <a:rPr lang="el-GR" altLang="zh-CN" sz="2000" i="1" dirty="0">
                <a:latin typeface="Times New Roman" panose="02020603050405020304" pitchFamily="18" charset="0"/>
                <a:ea typeface="楷体" panose="02010609060101010101" pitchFamily="49" charset="-122"/>
                <a:cs typeface="Times New Roman" panose="02020603050405020304" pitchFamily="18" charset="0"/>
              </a:rPr>
              <a:t>ε</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：单粒子强度函数</a:t>
            </a: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ct val="200000"/>
              </a:lnSpc>
              <a:buFont typeface="Wingdings" panose="05000000000000000000" pitchFamily="2" charset="2"/>
              <a:buChar char="Ø"/>
            </a:pP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dN</a:t>
            </a:r>
            <a:r>
              <a:rPr lang="en-US" altLang="zh-CN" sz="2000" baseline="-25000" dirty="0">
                <a:latin typeface="Times New Roman" panose="02020603050405020304" pitchFamily="18" charset="0"/>
                <a:ea typeface="楷体" panose="02010609060101010101" pitchFamily="49" charset="-122"/>
                <a:cs typeface="Times New Roman" panose="02020603050405020304" pitchFamily="18" charset="0"/>
              </a:rPr>
              <a:t>1</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d</a:t>
            </a:r>
            <a:r>
              <a:rPr lang="el-GR" altLang="zh-CN" sz="2000" i="1" dirty="0">
                <a:latin typeface="Times New Roman" panose="02020603050405020304" pitchFamily="18" charset="0"/>
                <a:ea typeface="楷体" panose="02010609060101010101" pitchFamily="49" charset="-122"/>
                <a:cs typeface="Times New Roman" panose="02020603050405020304" pitchFamily="18" charset="0"/>
              </a:rPr>
              <a:t>ε</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：单粒子能量分布</a:t>
            </a: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a:p>
            <a:pPr marL="342900" indent="-342900">
              <a:lnSpc>
                <a:spcPct val="200000"/>
              </a:lnSpc>
              <a:buFont typeface="Wingdings" panose="05000000000000000000" pitchFamily="2" charset="2"/>
              <a:buChar char="Ø"/>
            </a:pP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W</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a:t>
            </a:r>
            <a:r>
              <a:rPr lang="en-US" altLang="zh-CN" sz="2000" i="1" dirty="0">
                <a:latin typeface="Times New Roman" panose="02020603050405020304" pitchFamily="18" charset="0"/>
                <a:ea typeface="楷体" panose="02010609060101010101" pitchFamily="49" charset="-122"/>
                <a:cs typeface="Times New Roman" panose="02020603050405020304" pitchFamily="18" charset="0"/>
              </a:rPr>
              <a:t>E</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 </a:t>
            </a:r>
            <a:r>
              <a:rPr lang="el-GR" altLang="zh-CN" sz="2000" i="1" dirty="0">
                <a:latin typeface="Times New Roman" panose="02020603050405020304" pitchFamily="18" charset="0"/>
                <a:ea typeface="楷体" panose="02010609060101010101" pitchFamily="49" charset="-122"/>
                <a:cs typeface="Times New Roman" panose="02020603050405020304" pitchFamily="18" charset="0"/>
              </a:rPr>
              <a:t>ε</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：考虑泡利不相容原理的权函数</a:t>
            </a: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灯片编号占位符 2">
            <a:extLst>
              <a:ext uri="{FF2B5EF4-FFF2-40B4-BE49-F238E27FC236}">
                <a16:creationId xmlns:a16="http://schemas.microsoft.com/office/drawing/2014/main" id="{EAF170A9-67E0-4690-B345-CBF5E7FFF375}"/>
              </a:ext>
            </a:extLst>
          </p:cNvPr>
          <p:cNvSpPr>
            <a:spLocks noGrp="1"/>
          </p:cNvSpPr>
          <p:nvPr>
            <p:ph type="sldNum" sz="quarter" idx="12"/>
          </p:nvPr>
        </p:nvSpPr>
        <p:spPr/>
        <p:txBody>
          <a:bodyPr/>
          <a:lstStyle/>
          <a:p>
            <a:fld id="{223A8195-6F73-485B-A378-071F10C6BA92}" type="slidenum">
              <a:rPr lang="zh-CN" altLang="en-US" smtClean="0"/>
              <a:pPr/>
              <a:t>8</a:t>
            </a:fld>
            <a:endParaRPr lang="zh-CN" altLang="en-US" dirty="0"/>
          </a:p>
        </p:txBody>
      </p:sp>
      <p:sp>
        <p:nvSpPr>
          <p:cNvPr id="81" name="矩形 2">
            <a:extLst>
              <a:ext uri="{FF2B5EF4-FFF2-40B4-BE49-F238E27FC236}">
                <a16:creationId xmlns:a16="http://schemas.microsoft.com/office/drawing/2014/main" id="{A18870B8-EDE6-462F-A633-FE8AAD5A7B9C}"/>
              </a:ext>
            </a:extLst>
          </p:cNvPr>
          <p:cNvSpPr>
            <a:spLocks noChangeArrowheads="1"/>
          </p:cNvSpPr>
          <p:nvPr/>
        </p:nvSpPr>
        <p:spPr bwMode="auto">
          <a:xfrm>
            <a:off x="232419" y="1037220"/>
            <a:ext cx="2565645" cy="461665"/>
          </a:xfrm>
          <a:prstGeom prst="rect">
            <a:avLst/>
          </a:prstGeom>
          <a:noFill/>
          <a:ln w="9525">
            <a:noFill/>
            <a:miter lim="800000"/>
          </a:ln>
        </p:spPr>
        <p:txBody>
          <a:bodyPr wrap="square">
            <a:spAutoFit/>
          </a:bodyPr>
          <a:lstStyle/>
          <a:p>
            <a:pPr indent="-342900">
              <a:buSzPct val="100000"/>
              <a:buBlip>
                <a:blip r:embed="rId6"/>
              </a:buBlip>
              <a:defRPr/>
            </a:pPr>
            <a:r>
              <a:rPr lang="en-US" altLang="zh-CN" sz="2400" b="1" i="1" dirty="0">
                <a:latin typeface="Times New Roman" panose="02020603050405020304" pitchFamily="18" charset="0"/>
                <a:ea typeface="楷体" panose="02010609060101010101" pitchFamily="49" charset="-122"/>
                <a:cs typeface="Times New Roman" panose="02020603050405020304" pitchFamily="18" charset="0"/>
              </a:rPr>
              <a:t>β</a:t>
            </a: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衰变强度函数</a:t>
            </a:r>
            <a:endParaRPr lang="en-US" altLang="zh-CN" sz="2400" b="1" dirty="0">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6" name="对象 5">
            <a:extLst>
              <a:ext uri="{FF2B5EF4-FFF2-40B4-BE49-F238E27FC236}">
                <a16:creationId xmlns:a16="http://schemas.microsoft.com/office/drawing/2014/main" id="{578B296E-DA69-48D3-9FD4-E8DF325A7503}"/>
              </a:ext>
            </a:extLst>
          </p:cNvPr>
          <p:cNvGraphicFramePr>
            <a:graphicFrameLocks noChangeAspect="1"/>
          </p:cNvGraphicFramePr>
          <p:nvPr>
            <p:extLst>
              <p:ext uri="{D42A27DB-BD31-4B8C-83A1-F6EECF244321}">
                <p14:modId xmlns:p14="http://schemas.microsoft.com/office/powerpoint/2010/main" val="1601495876"/>
              </p:ext>
            </p:extLst>
          </p:nvPr>
        </p:nvGraphicFramePr>
        <p:xfrm>
          <a:off x="924723" y="2561380"/>
          <a:ext cx="3192204" cy="629754"/>
        </p:xfrm>
        <a:graphic>
          <a:graphicData uri="http://schemas.openxmlformats.org/presentationml/2006/ole">
            <mc:AlternateContent xmlns:mc="http://schemas.openxmlformats.org/markup-compatibility/2006">
              <mc:Choice xmlns:v="urn:schemas-microsoft-com:vml" Requires="v">
                <p:oleObj spid="_x0000_s2609" name="Equation" r:id="rId7" imgW="1866600" imgH="368280" progId="Equation.DSMT4">
                  <p:embed/>
                </p:oleObj>
              </mc:Choice>
              <mc:Fallback>
                <p:oleObj name="Equation" r:id="rId7" imgW="1866600" imgH="368280" progId="Equation.DSMT4">
                  <p:embed/>
                  <p:pic>
                    <p:nvPicPr>
                      <p:cNvPr id="6" name="对象 5">
                        <a:extLst>
                          <a:ext uri="{FF2B5EF4-FFF2-40B4-BE49-F238E27FC236}">
                            <a16:creationId xmlns:a16="http://schemas.microsoft.com/office/drawing/2014/main" id="{578B296E-DA69-48D3-9FD4-E8DF325A7503}"/>
                          </a:ext>
                        </a:extLst>
                      </p:cNvPr>
                      <p:cNvPicPr/>
                      <p:nvPr/>
                    </p:nvPicPr>
                    <p:blipFill>
                      <a:blip r:embed="rId8"/>
                      <a:stretch>
                        <a:fillRect/>
                      </a:stretch>
                    </p:blipFill>
                    <p:spPr>
                      <a:xfrm>
                        <a:off x="924723" y="2561380"/>
                        <a:ext cx="3192204" cy="629754"/>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6FA0A8F9-5F6A-4BC5-B984-7E288E7034F0}"/>
              </a:ext>
            </a:extLst>
          </p:cNvPr>
          <p:cNvGraphicFramePr>
            <a:graphicFrameLocks noChangeAspect="1"/>
          </p:cNvGraphicFramePr>
          <p:nvPr>
            <p:extLst>
              <p:ext uri="{D42A27DB-BD31-4B8C-83A1-F6EECF244321}">
                <p14:modId xmlns:p14="http://schemas.microsoft.com/office/powerpoint/2010/main" val="2103706688"/>
              </p:ext>
            </p:extLst>
          </p:nvPr>
        </p:nvGraphicFramePr>
        <p:xfrm>
          <a:off x="701203" y="3668344"/>
          <a:ext cx="4823127" cy="2591126"/>
        </p:xfrm>
        <a:graphic>
          <a:graphicData uri="http://schemas.openxmlformats.org/presentationml/2006/ole">
            <mc:AlternateContent xmlns:mc="http://schemas.openxmlformats.org/markup-compatibility/2006">
              <mc:Choice xmlns:v="urn:schemas-microsoft-com:vml" Requires="v">
                <p:oleObj spid="_x0000_s2610" name="Equation" r:id="rId9" imgW="2768400" imgH="1485720" progId="Equation.DSMT4">
                  <p:embed/>
                </p:oleObj>
              </mc:Choice>
              <mc:Fallback>
                <p:oleObj name="Equation" r:id="rId9" imgW="2768400" imgH="1485720" progId="Equation.DSMT4">
                  <p:embed/>
                  <p:pic>
                    <p:nvPicPr>
                      <p:cNvPr id="8" name="对象 7">
                        <a:extLst>
                          <a:ext uri="{FF2B5EF4-FFF2-40B4-BE49-F238E27FC236}">
                            <a16:creationId xmlns:a16="http://schemas.microsoft.com/office/drawing/2014/main" id="{6FA0A8F9-5F6A-4BC5-B984-7E288E7034F0}"/>
                          </a:ext>
                        </a:extLst>
                      </p:cNvPr>
                      <p:cNvPicPr/>
                      <p:nvPr/>
                    </p:nvPicPr>
                    <p:blipFill>
                      <a:blip r:embed="rId10"/>
                      <a:stretch>
                        <a:fillRect/>
                      </a:stretch>
                    </p:blipFill>
                    <p:spPr>
                      <a:xfrm>
                        <a:off x="701203" y="3668344"/>
                        <a:ext cx="4823127" cy="2591126"/>
                      </a:xfrm>
                      <a:prstGeom prst="rect">
                        <a:avLst/>
                      </a:prstGeom>
                    </p:spPr>
                  </p:pic>
                </p:oleObj>
              </mc:Fallback>
            </mc:AlternateContent>
          </a:graphicData>
        </a:graphic>
      </p:graphicFrame>
      <p:sp>
        <p:nvSpPr>
          <p:cNvPr id="9" name="日期占位符 8">
            <a:extLst>
              <a:ext uri="{FF2B5EF4-FFF2-40B4-BE49-F238E27FC236}">
                <a16:creationId xmlns:a16="http://schemas.microsoft.com/office/drawing/2014/main" id="{F268F3AC-F5A9-4994-BAE5-8355DAA71E85}"/>
              </a:ext>
            </a:extLst>
          </p:cNvPr>
          <p:cNvSpPr>
            <a:spLocks noGrp="1"/>
          </p:cNvSpPr>
          <p:nvPr>
            <p:ph type="dt" sz="half" idx="13"/>
          </p:nvPr>
        </p:nvSpPr>
        <p:spPr/>
        <p:txBody>
          <a:bodyPr/>
          <a:lstStyle/>
          <a:p>
            <a:fld id="{ABCDD03F-D16B-4BFC-8F79-9BA46F8553DA}" type="datetime1">
              <a:rPr lang="en-US" altLang="zh-CN" smtClean="0"/>
              <a:t>1/24/2024</a:t>
            </a:fld>
            <a:endParaRPr lang="zh-CN" altLang="en-US" dirty="0"/>
          </a:p>
        </p:txBody>
      </p:sp>
      <p:sp>
        <p:nvSpPr>
          <p:cNvPr id="19" name="文本框 18">
            <a:extLst>
              <a:ext uri="{FF2B5EF4-FFF2-40B4-BE49-F238E27FC236}">
                <a16:creationId xmlns:a16="http://schemas.microsoft.com/office/drawing/2014/main" id="{138DC5CB-B9C7-42A8-A440-9A665313CE95}"/>
              </a:ext>
            </a:extLst>
          </p:cNvPr>
          <p:cNvSpPr txBox="1"/>
          <p:nvPr/>
        </p:nvSpPr>
        <p:spPr>
          <a:xfrm>
            <a:off x="7490227" y="75160"/>
            <a:ext cx="4701774" cy="584775"/>
          </a:xfrm>
          <a:prstGeom prst="rect">
            <a:avLst/>
          </a:prstGeom>
          <a:noFill/>
        </p:spPr>
        <p:txBody>
          <a:bodyPr wrap="square" rtlCol="0">
            <a:spAutoFit/>
          </a:bodyPr>
          <a:lstStyle/>
          <a:p>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原子核</a:t>
            </a:r>
            <a:r>
              <a:rPr lang="en-US" altLang="zh-CN" sz="3200" b="1" i="1" dirty="0">
                <a:latin typeface="Times New Roman" panose="02020603050405020304" pitchFamily="18" charset="0"/>
                <a:ea typeface="楷体" panose="02010609060101010101" pitchFamily="49" charset="-122"/>
                <a:cs typeface="Times New Roman" panose="02020603050405020304" pitchFamily="18" charset="0"/>
              </a:rPr>
              <a:t>β</a:t>
            </a:r>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衰变的</a:t>
            </a:r>
            <a:r>
              <a:rPr lang="en-US" altLang="zh-CN" sz="3200" b="1" dirty="0">
                <a:latin typeface="Times New Roman" panose="02020603050405020304" pitchFamily="18" charset="0"/>
                <a:ea typeface="楷体" panose="02010609060101010101" pitchFamily="49" charset="-122"/>
                <a:cs typeface="Times New Roman" panose="02020603050405020304" pitchFamily="18" charset="0"/>
              </a:rPr>
              <a:t>Gross</a:t>
            </a:r>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理论</a:t>
            </a:r>
            <a:endParaRPr lang="zh-CN" altLang="en-US" sz="3200" dirty="0">
              <a:latin typeface="楷体" panose="02010609060101010101" pitchFamily="49" charset="-122"/>
              <a:ea typeface="楷体" panose="02010609060101010101" pitchFamily="49" charset="-122"/>
            </a:endParaRPr>
          </a:p>
        </p:txBody>
      </p:sp>
      <p:sp>
        <p:nvSpPr>
          <p:cNvPr id="20" name="箭头: 右 19">
            <a:extLst>
              <a:ext uri="{FF2B5EF4-FFF2-40B4-BE49-F238E27FC236}">
                <a16:creationId xmlns:a16="http://schemas.microsoft.com/office/drawing/2014/main" id="{7674880B-BAFA-4D0E-83C3-941DA05377F5}"/>
              </a:ext>
            </a:extLst>
          </p:cNvPr>
          <p:cNvSpPr/>
          <p:nvPr/>
        </p:nvSpPr>
        <p:spPr>
          <a:xfrm>
            <a:off x="4850725" y="2723998"/>
            <a:ext cx="884836" cy="390525"/>
          </a:xfrm>
          <a:prstGeom prst="rightArrow">
            <a:avLst>
              <a:gd name="adj1" fmla="val 45122"/>
              <a:gd name="adj2" fmla="val 47561"/>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8" name="文本框 17">
            <a:extLst>
              <a:ext uri="{FF2B5EF4-FFF2-40B4-BE49-F238E27FC236}">
                <a16:creationId xmlns:a16="http://schemas.microsoft.com/office/drawing/2014/main" id="{2C6704DB-6A52-4321-B0F7-CCE659EAA32B}"/>
              </a:ext>
            </a:extLst>
          </p:cNvPr>
          <p:cNvSpPr txBox="1"/>
          <p:nvPr/>
        </p:nvSpPr>
        <p:spPr>
          <a:xfrm>
            <a:off x="924723" y="1770067"/>
            <a:ext cx="7313360" cy="400110"/>
          </a:xfrm>
          <a:prstGeom prst="rect">
            <a:avLst/>
          </a:prstGeom>
          <a:noFill/>
        </p:spPr>
        <p:txBody>
          <a:bodyPr wrap="square">
            <a:spAutoFit/>
          </a:bodyPr>
          <a:lstStyle/>
          <a:p>
            <a:pPr marL="342900" indent="-342900">
              <a:buFont typeface="Wingdings" panose="05000000000000000000" pitchFamily="2" charset="2"/>
              <a:buChar char="Ø"/>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在</a:t>
            </a:r>
            <a:r>
              <a:rPr lang="en-US" altLang="zh-CN" sz="2000" dirty="0">
                <a:latin typeface="Times New Roman" panose="02020603050405020304" pitchFamily="18" charset="0"/>
                <a:ea typeface="楷体" panose="02010609060101010101" pitchFamily="49" charset="-122"/>
                <a:cs typeface="Times New Roman" panose="02020603050405020304" pitchFamily="18" charset="0"/>
              </a:rPr>
              <a:t>Gross</a:t>
            </a: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理论中将其定义为平均核矩阵元平方乘最终能级密度</a:t>
            </a:r>
            <a:endParaRPr lang="zh-CN" altLang="en-US" sz="2000" dirty="0"/>
          </a:p>
        </p:txBody>
      </p:sp>
    </p:spTree>
    <p:extLst>
      <p:ext uri="{BB962C8B-B14F-4D97-AF65-F5344CB8AC3E}">
        <p14:creationId xmlns:p14="http://schemas.microsoft.com/office/powerpoint/2010/main" val="2209380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Object 6">
            <a:hlinkClick r:id="" action="ppaction://ole?verb=0"/>
          </p:cNvPr>
          <p:cNvGraphicFramePr>
            <a:graphicFrameLocks noChangeAspect="1"/>
          </p:cNvGraphicFramePr>
          <p:nvPr>
            <p:extLst>
              <p:ext uri="{D42A27DB-BD31-4B8C-83A1-F6EECF244321}">
                <p14:modId xmlns:p14="http://schemas.microsoft.com/office/powerpoint/2010/main" val="1624550058"/>
              </p:ext>
            </p:extLst>
          </p:nvPr>
        </p:nvGraphicFramePr>
        <p:xfrm>
          <a:off x="1028511" y="1630539"/>
          <a:ext cx="3695889" cy="1808373"/>
        </p:xfrm>
        <a:graphic>
          <a:graphicData uri="http://schemas.openxmlformats.org/presentationml/2006/ole">
            <mc:AlternateContent xmlns:mc="http://schemas.openxmlformats.org/markup-compatibility/2006">
              <mc:Choice xmlns:v="urn:schemas-microsoft-com:vml" Requires="v">
                <p:oleObj spid="_x0000_s3818" name="Equation" r:id="rId3" imgW="1993680" imgH="1066680" progId="Equation.DSMT4">
                  <p:embed/>
                </p:oleObj>
              </mc:Choice>
              <mc:Fallback>
                <p:oleObj name="Equation" r:id="rId3" imgW="1993680" imgH="1066680" progId="Equation.DSMT4">
                  <p:embed/>
                  <p:pic>
                    <p:nvPicPr>
                      <p:cNvPr id="43" name="Object 6">
                        <a:hlinkClick r:id="" action="ppaction://ole?verb=0"/>
                      </p:cNvPr>
                      <p:cNvPicPr>
                        <a:picLocks noChangeAspect="1" noChangeArrowheads="1"/>
                      </p:cNvPicPr>
                      <p:nvPr/>
                    </p:nvPicPr>
                    <p:blipFill>
                      <a:blip r:embed="rId4"/>
                      <a:srcRect/>
                      <a:stretch>
                        <a:fillRect/>
                      </a:stretch>
                    </p:blipFill>
                    <p:spPr bwMode="auto">
                      <a:xfrm>
                        <a:off x="1028511" y="1630539"/>
                        <a:ext cx="3695889" cy="1808373"/>
                      </a:xfrm>
                      <a:prstGeom prst="rect">
                        <a:avLst/>
                      </a:prstGeom>
                      <a:noFill/>
                      <a:ln w="12700">
                        <a:noFill/>
                      </a:ln>
                    </p:spPr>
                  </p:pic>
                </p:oleObj>
              </mc:Fallback>
            </mc:AlternateContent>
          </a:graphicData>
        </a:graphic>
      </p:graphicFrame>
      <p:sp>
        <p:nvSpPr>
          <p:cNvPr id="48" name="文本框 47"/>
          <p:cNvSpPr txBox="1"/>
          <p:nvPr/>
        </p:nvSpPr>
        <p:spPr>
          <a:xfrm>
            <a:off x="1752600" y="929275"/>
            <a:ext cx="2882520" cy="369332"/>
          </a:xfrm>
          <a:prstGeom prst="rect">
            <a:avLst/>
          </a:prstGeom>
          <a:noFill/>
        </p:spPr>
        <p:txBody>
          <a:bodyPr wrap="none" rtlCol="0">
            <a:spAutoFit/>
          </a:bodyPr>
          <a:lstStyle/>
          <a:p>
            <a:pPr marL="285750" indent="-285750">
              <a:buFont typeface="Wingdings" panose="05000000000000000000" pitchFamily="2" charset="2"/>
              <a:buChar char="l"/>
            </a:pPr>
            <a:r>
              <a:rPr lang="zh-CN" altLang="en-US" b="1" dirty="0">
                <a:solidFill>
                  <a:schemeClr val="bg1"/>
                </a:solidFill>
              </a:rPr>
              <a:t>单粒子强度函数</a:t>
            </a:r>
            <a:r>
              <a:rPr lang="en-US" altLang="zh-CN" b="1" i="1" dirty="0">
                <a:solidFill>
                  <a:schemeClr val="bg1"/>
                </a:solidFill>
                <a:latin typeface="Times New Roman" panose="02020603050405020304" pitchFamily="18" charset="0"/>
                <a:cs typeface="Times New Roman" panose="02020603050405020304" pitchFamily="18" charset="0"/>
              </a:rPr>
              <a:t>D</a:t>
            </a:r>
            <a:r>
              <a:rPr lang="el-GR" altLang="zh-CN" b="1" baseline="-25000" dirty="0">
                <a:solidFill>
                  <a:schemeClr val="bg1"/>
                </a:solidFill>
                <a:latin typeface="Times New Roman" panose="02020603050405020304" pitchFamily="18" charset="0"/>
                <a:cs typeface="Times New Roman" panose="02020603050405020304" pitchFamily="18" charset="0"/>
              </a:rPr>
              <a:t>Ω</a:t>
            </a:r>
            <a:r>
              <a:rPr lang="en-US" altLang="zh-CN" b="1" dirty="0">
                <a:solidFill>
                  <a:schemeClr val="bg1"/>
                </a:solidFill>
                <a:latin typeface="Times New Roman" panose="02020603050405020304" pitchFamily="18" charset="0"/>
                <a:cs typeface="Times New Roman" panose="02020603050405020304" pitchFamily="18" charset="0"/>
              </a:rPr>
              <a:t>(</a:t>
            </a:r>
            <a:r>
              <a:rPr lang="en-US" altLang="zh-CN" b="1" i="1" dirty="0">
                <a:solidFill>
                  <a:schemeClr val="bg1"/>
                </a:solidFill>
                <a:latin typeface="Times New Roman" panose="02020603050405020304" pitchFamily="18" charset="0"/>
                <a:cs typeface="Times New Roman" panose="02020603050405020304" pitchFamily="18" charset="0"/>
              </a:rPr>
              <a:t>E</a:t>
            </a:r>
            <a:r>
              <a:rPr lang="en-US" altLang="zh-CN" b="1" dirty="0">
                <a:solidFill>
                  <a:schemeClr val="bg1"/>
                </a:solidFill>
                <a:latin typeface="Times New Roman" panose="02020603050405020304" pitchFamily="18" charset="0"/>
                <a:cs typeface="Times New Roman" panose="02020603050405020304" pitchFamily="18" charset="0"/>
              </a:rPr>
              <a:t>, </a:t>
            </a:r>
            <a:r>
              <a:rPr lang="el-GR" altLang="zh-CN" b="1" i="1" dirty="0">
                <a:solidFill>
                  <a:schemeClr val="bg1"/>
                </a:solidFill>
                <a:latin typeface="Times New Roman" panose="02020603050405020304" pitchFamily="18" charset="0"/>
                <a:cs typeface="Times New Roman" panose="02020603050405020304" pitchFamily="18" charset="0"/>
              </a:rPr>
              <a:t>ε</a:t>
            </a:r>
            <a:r>
              <a:rPr lang="en-US" altLang="zh-CN" b="1" dirty="0">
                <a:solidFill>
                  <a:schemeClr val="bg1"/>
                </a:solidFill>
                <a:latin typeface="Times New Roman" panose="02020603050405020304" pitchFamily="18" charset="0"/>
                <a:cs typeface="Times New Roman" panose="02020603050405020304" pitchFamily="18" charset="0"/>
              </a:rPr>
              <a:t>)</a:t>
            </a:r>
            <a:endParaRPr lang="zh-CN" altLang="en-US" b="1" dirty="0">
              <a:solidFill>
                <a:schemeClr val="bg1"/>
              </a:solidFill>
            </a:endParaRPr>
          </a:p>
        </p:txBody>
      </p:sp>
      <p:graphicFrame>
        <p:nvGraphicFramePr>
          <p:cNvPr id="50" name="对象 49"/>
          <p:cNvGraphicFramePr>
            <a:graphicFrameLocks noChangeAspect="1"/>
          </p:cNvGraphicFramePr>
          <p:nvPr>
            <p:extLst>
              <p:ext uri="{D42A27DB-BD31-4B8C-83A1-F6EECF244321}">
                <p14:modId xmlns:p14="http://schemas.microsoft.com/office/powerpoint/2010/main" val="1686156196"/>
              </p:ext>
            </p:extLst>
          </p:nvPr>
        </p:nvGraphicFramePr>
        <p:xfrm>
          <a:off x="1883278" y="5385645"/>
          <a:ext cx="5962431" cy="454792"/>
        </p:xfrm>
        <a:graphic>
          <a:graphicData uri="http://schemas.openxmlformats.org/presentationml/2006/ole">
            <mc:AlternateContent xmlns:mc="http://schemas.openxmlformats.org/markup-compatibility/2006">
              <mc:Choice xmlns:v="urn:schemas-microsoft-com:vml" Requires="v">
                <p:oleObj spid="_x0000_s3819" name="Equation" r:id="rId5" imgW="86258400" imgH="6705600" progId="Equation.DSMT4">
                  <p:embed/>
                </p:oleObj>
              </mc:Choice>
              <mc:Fallback>
                <p:oleObj name="Equation" r:id="rId5" imgW="86258400" imgH="6705600" progId="Equation.DSMT4">
                  <p:embed/>
                  <p:pic>
                    <p:nvPicPr>
                      <p:cNvPr id="50" name="对象 49"/>
                      <p:cNvPicPr>
                        <a:picLocks noChangeAspect="1" noChangeArrowheads="1"/>
                      </p:cNvPicPr>
                      <p:nvPr/>
                    </p:nvPicPr>
                    <p:blipFill>
                      <a:blip r:embed="rId6"/>
                      <a:srcRect/>
                      <a:stretch>
                        <a:fillRect/>
                      </a:stretch>
                    </p:blipFill>
                    <p:spPr bwMode="auto">
                      <a:xfrm>
                        <a:off x="1883278" y="5385645"/>
                        <a:ext cx="5962431" cy="454792"/>
                      </a:xfrm>
                      <a:prstGeom prst="rect">
                        <a:avLst/>
                      </a:prstGeom>
                      <a:noFill/>
                      <a:ln w="12700">
                        <a:noFill/>
                      </a:ln>
                    </p:spPr>
                  </p:pic>
                </p:oleObj>
              </mc:Fallback>
            </mc:AlternateContent>
          </a:graphicData>
        </a:graphic>
      </p:graphicFrame>
      <p:graphicFrame>
        <p:nvGraphicFramePr>
          <p:cNvPr id="60" name="对象 59"/>
          <p:cNvGraphicFramePr>
            <a:graphicFrameLocks noChangeAspect="1"/>
          </p:cNvGraphicFramePr>
          <p:nvPr>
            <p:extLst>
              <p:ext uri="{D42A27DB-BD31-4B8C-83A1-F6EECF244321}">
                <p14:modId xmlns:p14="http://schemas.microsoft.com/office/powerpoint/2010/main" val="4275382266"/>
              </p:ext>
            </p:extLst>
          </p:nvPr>
        </p:nvGraphicFramePr>
        <p:xfrm>
          <a:off x="1883278" y="4014168"/>
          <a:ext cx="3751643" cy="1363585"/>
        </p:xfrm>
        <a:graphic>
          <a:graphicData uri="http://schemas.openxmlformats.org/presentationml/2006/ole">
            <mc:AlternateContent xmlns:mc="http://schemas.openxmlformats.org/markup-compatibility/2006">
              <mc:Choice xmlns:v="urn:schemas-microsoft-com:vml" Requires="v">
                <p:oleObj spid="_x0000_s3820" name="Equation" r:id="rId7" imgW="60350400" imgH="21945600" progId="Equation.DSMT4">
                  <p:embed/>
                </p:oleObj>
              </mc:Choice>
              <mc:Fallback>
                <p:oleObj name="Equation" r:id="rId7" imgW="60350400" imgH="21945600" progId="Equation.DSMT4">
                  <p:embed/>
                  <p:pic>
                    <p:nvPicPr>
                      <p:cNvPr id="60" name="对象 59"/>
                      <p:cNvPicPr/>
                      <p:nvPr/>
                    </p:nvPicPr>
                    <p:blipFill>
                      <a:blip r:embed="rId8"/>
                      <a:stretch>
                        <a:fillRect/>
                      </a:stretch>
                    </p:blipFill>
                    <p:spPr>
                      <a:xfrm>
                        <a:off x="1883278" y="4014168"/>
                        <a:ext cx="3751643" cy="1363585"/>
                      </a:xfrm>
                      <a:prstGeom prst="rect">
                        <a:avLst/>
                      </a:prstGeom>
                      <a:ln w="12700">
                        <a:noFill/>
                      </a:ln>
                    </p:spPr>
                  </p:pic>
                </p:oleObj>
              </mc:Fallback>
            </mc:AlternateContent>
          </a:graphicData>
        </a:graphic>
      </p:graphicFrame>
      <p:sp>
        <p:nvSpPr>
          <p:cNvPr id="4" name="灯片编号占位符 3">
            <a:extLst>
              <a:ext uri="{FF2B5EF4-FFF2-40B4-BE49-F238E27FC236}">
                <a16:creationId xmlns:a16="http://schemas.microsoft.com/office/drawing/2014/main" id="{0348471A-15F7-4CF8-B496-1B9399020D74}"/>
              </a:ext>
            </a:extLst>
          </p:cNvPr>
          <p:cNvSpPr>
            <a:spLocks noGrp="1"/>
          </p:cNvSpPr>
          <p:nvPr>
            <p:ph type="sldNum" sz="quarter" idx="12"/>
          </p:nvPr>
        </p:nvSpPr>
        <p:spPr/>
        <p:txBody>
          <a:bodyPr/>
          <a:lstStyle/>
          <a:p>
            <a:fld id="{223A8195-6F73-485B-A378-071F10C6BA92}" type="slidenum">
              <a:rPr lang="zh-CN" altLang="en-US" smtClean="0"/>
              <a:pPr/>
              <a:t>9</a:t>
            </a:fld>
            <a:endParaRPr lang="zh-CN" altLang="en-US" dirty="0"/>
          </a:p>
        </p:txBody>
      </p:sp>
      <p:sp>
        <p:nvSpPr>
          <p:cNvPr id="27" name="矩形 2">
            <a:extLst>
              <a:ext uri="{FF2B5EF4-FFF2-40B4-BE49-F238E27FC236}">
                <a16:creationId xmlns:a16="http://schemas.microsoft.com/office/drawing/2014/main" id="{F1BE662C-E334-4224-8A31-A6F71F2B7461}"/>
              </a:ext>
            </a:extLst>
          </p:cNvPr>
          <p:cNvSpPr>
            <a:spLocks noChangeArrowheads="1"/>
          </p:cNvSpPr>
          <p:nvPr/>
        </p:nvSpPr>
        <p:spPr bwMode="auto">
          <a:xfrm>
            <a:off x="135943" y="929275"/>
            <a:ext cx="3826458" cy="461665"/>
          </a:xfrm>
          <a:prstGeom prst="rect">
            <a:avLst/>
          </a:prstGeom>
          <a:noFill/>
          <a:ln w="9525">
            <a:noFill/>
            <a:miter lim="800000"/>
          </a:ln>
        </p:spPr>
        <p:txBody>
          <a:bodyPr wrap="square">
            <a:spAutoFit/>
          </a:bodyPr>
          <a:lstStyle/>
          <a:p>
            <a:pPr indent="-342900">
              <a:buSzPct val="100000"/>
              <a:buBlip>
                <a:blip r:embed="rId9"/>
              </a:buBlip>
              <a:defRPr/>
            </a:pPr>
            <a:r>
              <a:rPr lang="zh-CN" altLang="en-US" sz="2400" b="1" dirty="0">
                <a:latin typeface="Times New Roman" panose="02020603050405020304" pitchFamily="18" charset="0"/>
                <a:ea typeface="楷体" panose="02010609060101010101" pitchFamily="49" charset="-122"/>
                <a:cs typeface="Times New Roman" panose="02020603050405020304" pitchFamily="18" charset="0"/>
              </a:rPr>
              <a:t>单粒子强度函数</a:t>
            </a:r>
            <a:r>
              <a:rPr lang="en-US" altLang="zh-CN" sz="2400" b="1" i="1" dirty="0">
                <a:latin typeface="Times New Roman" panose="02020603050405020304" pitchFamily="18" charset="0"/>
                <a:cs typeface="Times New Roman" panose="02020603050405020304" pitchFamily="18" charset="0"/>
              </a:rPr>
              <a:t>D</a:t>
            </a:r>
            <a:r>
              <a:rPr lang="el-GR" altLang="zh-CN" sz="2400" b="1" baseline="-25000" dirty="0">
                <a:latin typeface="Times New Roman" panose="02020603050405020304" pitchFamily="18" charset="0"/>
                <a:cs typeface="Times New Roman" panose="02020603050405020304" pitchFamily="18" charset="0"/>
              </a:rPr>
              <a:t>Ω</a:t>
            </a:r>
            <a:r>
              <a:rPr lang="en-US" altLang="zh-CN" sz="2400" b="1" dirty="0">
                <a:latin typeface="Times New Roman" panose="02020603050405020304" pitchFamily="18" charset="0"/>
                <a:cs typeface="Times New Roman" panose="02020603050405020304" pitchFamily="18" charset="0"/>
              </a:rPr>
              <a:t>(</a:t>
            </a:r>
            <a:r>
              <a:rPr lang="en-US" altLang="zh-CN" sz="2400" b="1" i="1" dirty="0">
                <a:latin typeface="Times New Roman" panose="02020603050405020304" pitchFamily="18" charset="0"/>
                <a:cs typeface="Times New Roman" panose="02020603050405020304" pitchFamily="18" charset="0"/>
              </a:rPr>
              <a:t>E</a:t>
            </a:r>
            <a:r>
              <a:rPr lang="en-US" altLang="zh-CN" sz="2400" b="1" dirty="0">
                <a:latin typeface="Times New Roman" panose="02020603050405020304" pitchFamily="18" charset="0"/>
                <a:cs typeface="Times New Roman" panose="02020603050405020304" pitchFamily="18" charset="0"/>
              </a:rPr>
              <a:t>, </a:t>
            </a:r>
            <a:r>
              <a:rPr lang="el-GR" altLang="zh-CN" sz="2400" b="1" i="1" dirty="0">
                <a:latin typeface="Times New Roman" panose="02020603050405020304" pitchFamily="18" charset="0"/>
                <a:cs typeface="Times New Roman" panose="02020603050405020304" pitchFamily="18" charset="0"/>
              </a:rPr>
              <a:t>ε</a:t>
            </a:r>
            <a:r>
              <a:rPr lang="en-US" altLang="zh-CN" sz="2400" b="1" dirty="0">
                <a:latin typeface="Times New Roman" panose="02020603050405020304" pitchFamily="18" charset="0"/>
                <a:cs typeface="Times New Roman" panose="02020603050405020304" pitchFamily="18" charset="0"/>
              </a:rPr>
              <a:t>)</a:t>
            </a:r>
            <a:endParaRPr lang="en-US" altLang="zh-CN" sz="2400" b="1" dirty="0">
              <a:latin typeface="Times New Roman" panose="02020603050405020304" pitchFamily="18" charset="0"/>
              <a:ea typeface="楷体" panose="02010609060101010101" pitchFamily="49" charset="-122"/>
              <a:cs typeface="Times New Roman" panose="02020603050405020304" pitchFamily="18" charset="0"/>
            </a:endParaRPr>
          </a:p>
        </p:txBody>
      </p:sp>
      <p:graphicFrame>
        <p:nvGraphicFramePr>
          <p:cNvPr id="2" name="对象 1">
            <a:extLst>
              <a:ext uri="{FF2B5EF4-FFF2-40B4-BE49-F238E27FC236}">
                <a16:creationId xmlns:a16="http://schemas.microsoft.com/office/drawing/2014/main" id="{E09C388B-89DF-43A6-A5E8-3DA775EA106B}"/>
              </a:ext>
            </a:extLst>
          </p:cNvPr>
          <p:cNvGraphicFramePr>
            <a:graphicFrameLocks noChangeAspect="1"/>
          </p:cNvGraphicFramePr>
          <p:nvPr>
            <p:extLst>
              <p:ext uri="{D42A27DB-BD31-4B8C-83A1-F6EECF244321}">
                <p14:modId xmlns:p14="http://schemas.microsoft.com/office/powerpoint/2010/main" val="3168066693"/>
              </p:ext>
            </p:extLst>
          </p:nvPr>
        </p:nvGraphicFramePr>
        <p:xfrm>
          <a:off x="5991322" y="1631277"/>
          <a:ext cx="4772527" cy="1797723"/>
        </p:xfrm>
        <a:graphic>
          <a:graphicData uri="http://schemas.openxmlformats.org/presentationml/2006/ole">
            <mc:AlternateContent xmlns:mc="http://schemas.openxmlformats.org/markup-compatibility/2006">
              <mc:Choice xmlns:v="urn:schemas-microsoft-com:vml" Requires="v">
                <p:oleObj spid="_x0000_s3821" name="Equation" r:id="rId10" imgW="2831760" imgH="1066680" progId="Equation.DSMT4">
                  <p:embed/>
                </p:oleObj>
              </mc:Choice>
              <mc:Fallback>
                <p:oleObj name="Equation" r:id="rId10" imgW="2831760" imgH="1066680" progId="Equation.DSMT4">
                  <p:embed/>
                  <p:pic>
                    <p:nvPicPr>
                      <p:cNvPr id="2" name="对象 1">
                        <a:extLst>
                          <a:ext uri="{FF2B5EF4-FFF2-40B4-BE49-F238E27FC236}">
                            <a16:creationId xmlns:a16="http://schemas.microsoft.com/office/drawing/2014/main" id="{E09C388B-89DF-43A6-A5E8-3DA775EA106B}"/>
                          </a:ext>
                        </a:extLst>
                      </p:cNvPr>
                      <p:cNvPicPr/>
                      <p:nvPr/>
                    </p:nvPicPr>
                    <p:blipFill>
                      <a:blip r:embed="rId11"/>
                      <a:stretch>
                        <a:fillRect/>
                      </a:stretch>
                    </p:blipFill>
                    <p:spPr>
                      <a:xfrm>
                        <a:off x="5991322" y="1631277"/>
                        <a:ext cx="4772527" cy="1797723"/>
                      </a:xfrm>
                      <a:prstGeom prst="rect">
                        <a:avLst/>
                      </a:prstGeom>
                    </p:spPr>
                  </p:pic>
                </p:oleObj>
              </mc:Fallback>
            </mc:AlternateContent>
          </a:graphicData>
        </a:graphic>
      </p:graphicFrame>
      <p:sp>
        <p:nvSpPr>
          <p:cNvPr id="28" name="TextBox 36">
            <a:extLst>
              <a:ext uri="{FF2B5EF4-FFF2-40B4-BE49-F238E27FC236}">
                <a16:creationId xmlns:a16="http://schemas.microsoft.com/office/drawing/2014/main" id="{8AF4A6EB-DE43-4C7B-A789-BBDA13E37DC9}"/>
              </a:ext>
            </a:extLst>
          </p:cNvPr>
          <p:cNvSpPr txBox="1"/>
          <p:nvPr/>
        </p:nvSpPr>
        <p:spPr>
          <a:xfrm>
            <a:off x="748856" y="3449731"/>
            <a:ext cx="4634602" cy="495585"/>
          </a:xfrm>
          <a:prstGeom prst="rect">
            <a:avLst/>
          </a:prstGeom>
          <a:noFill/>
        </p:spPr>
        <p:txBody>
          <a:bodyPr wrap="none" rtlCol="0">
            <a:spAutoFit/>
          </a:bodyPr>
          <a:lstStyle/>
          <a:p>
            <a:pPr marL="342900" indent="-342900">
              <a:lnSpc>
                <a:spcPct val="150000"/>
              </a:lnSpc>
              <a:buFont typeface="Wingdings" panose="05000000000000000000" pitchFamily="2" charset="2"/>
              <a:buChar char="Ø"/>
            </a:pPr>
            <a:r>
              <a:rPr lang="zh-CN" altLang="en-US" sz="2000" dirty="0">
                <a:latin typeface="Times New Roman" panose="02020603050405020304" pitchFamily="18" charset="0"/>
                <a:ea typeface="楷体" panose="02010609060101010101" pitchFamily="49" charset="-122"/>
                <a:cs typeface="Times New Roman" panose="02020603050405020304" pitchFamily="18" charset="0"/>
              </a:rPr>
              <a:t>单粒子强度函数采用常用的高斯形式</a:t>
            </a:r>
            <a:endParaRPr lang="en-US" altLang="zh-CN" sz="20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日期占位符 2">
            <a:extLst>
              <a:ext uri="{FF2B5EF4-FFF2-40B4-BE49-F238E27FC236}">
                <a16:creationId xmlns:a16="http://schemas.microsoft.com/office/drawing/2014/main" id="{12D590D2-774B-407E-91DA-6376AF66ED9A}"/>
              </a:ext>
            </a:extLst>
          </p:cNvPr>
          <p:cNvSpPr>
            <a:spLocks noGrp="1"/>
          </p:cNvSpPr>
          <p:nvPr>
            <p:ph type="dt" sz="half" idx="13"/>
          </p:nvPr>
        </p:nvSpPr>
        <p:spPr/>
        <p:txBody>
          <a:bodyPr/>
          <a:lstStyle/>
          <a:p>
            <a:fld id="{1D3B9BB1-B79B-422F-8CCB-D8039E077445}" type="datetime1">
              <a:rPr lang="en-US" altLang="zh-CN" smtClean="0"/>
              <a:t>1/24/2024</a:t>
            </a:fld>
            <a:endParaRPr lang="zh-CN" altLang="en-US" dirty="0"/>
          </a:p>
        </p:txBody>
      </p:sp>
      <p:sp>
        <p:nvSpPr>
          <p:cNvPr id="5" name="文本框 4">
            <a:extLst>
              <a:ext uri="{FF2B5EF4-FFF2-40B4-BE49-F238E27FC236}">
                <a16:creationId xmlns:a16="http://schemas.microsoft.com/office/drawing/2014/main" id="{C21C7CA9-B4AD-486B-A4F5-5847F54C168D}"/>
              </a:ext>
            </a:extLst>
          </p:cNvPr>
          <p:cNvSpPr txBox="1"/>
          <p:nvPr/>
        </p:nvSpPr>
        <p:spPr>
          <a:xfrm>
            <a:off x="1752600" y="6019760"/>
            <a:ext cx="4998484" cy="369332"/>
          </a:xfrm>
          <a:prstGeom prst="rect">
            <a:avLst/>
          </a:prstGeom>
          <a:noFill/>
        </p:spPr>
        <p:txBody>
          <a:bodyPr wrap="none" rtlCol="0">
            <a:spAutoFit/>
          </a:bodyPr>
          <a:lstStyle/>
          <a:p>
            <a:r>
              <a:rPr lang="en-US" i="1" dirty="0">
                <a:latin typeface="Times New Roman" panose="02020603050405020304" pitchFamily="18" charset="0"/>
                <a:ea typeface="楷体" panose="02010609060101010101" pitchFamily="49" charset="-122"/>
                <a:cs typeface="Times New Roman" panose="02020603050405020304" pitchFamily="18" charset="0"/>
              </a:rPr>
              <a:t>Z</a:t>
            </a:r>
            <a:r>
              <a:rPr lang="en-US" baseline="-25000" dirty="0">
                <a:latin typeface="Times New Roman" panose="02020603050405020304" pitchFamily="18" charset="0"/>
                <a:ea typeface="楷体" panose="02010609060101010101" pitchFamily="49" charset="-122"/>
                <a:cs typeface="Times New Roman" panose="02020603050405020304" pitchFamily="18" charset="0"/>
              </a:rPr>
              <a:t>1</a:t>
            </a:r>
            <a:r>
              <a:rPr lang="zh-CN" altLang="en-US" dirty="0">
                <a:latin typeface="Times New Roman" panose="02020603050405020304" pitchFamily="18" charset="0"/>
                <a:ea typeface="楷体" panose="02010609060101010101" pitchFamily="49" charset="-122"/>
                <a:cs typeface="Times New Roman" panose="02020603050405020304" pitchFamily="18" charset="0"/>
              </a:rPr>
              <a:t>是</a:t>
            </a:r>
            <a:r>
              <a:rPr lang="en-US" altLang="zh-CN" i="1" dirty="0">
                <a:latin typeface="Times New Roman" panose="02020603050405020304" pitchFamily="18" charset="0"/>
                <a:ea typeface="楷体" panose="02010609060101010101" pitchFamily="49" charset="-122"/>
                <a:cs typeface="Times New Roman" panose="02020603050405020304" pitchFamily="18" charset="0"/>
              </a:rPr>
              <a:t>β</a:t>
            </a:r>
            <a:r>
              <a:rPr lang="en-US" altLang="zh-CN" baseline="30000" dirty="0">
                <a:latin typeface="Times New Roman" panose="02020603050405020304" pitchFamily="18" charset="0"/>
                <a:ea typeface="楷体" panose="02010609060101010101" pitchFamily="49" charset="-122"/>
                <a:cs typeface="Times New Roman" panose="02020603050405020304" pitchFamily="18" charset="0"/>
              </a:rPr>
              <a:t>+</a:t>
            </a:r>
            <a:r>
              <a:rPr lang="zh-CN" altLang="en-US" dirty="0">
                <a:latin typeface="Times New Roman" panose="02020603050405020304" pitchFamily="18" charset="0"/>
                <a:ea typeface="楷体" panose="02010609060101010101" pitchFamily="49" charset="-122"/>
                <a:cs typeface="Times New Roman" panose="02020603050405020304" pitchFamily="18" charset="0"/>
              </a:rPr>
              <a:t>衰变子核的质子数，</a:t>
            </a:r>
            <a:r>
              <a:rPr lang="en-US" altLang="zh-CN" i="1" dirty="0">
                <a:latin typeface="Times New Roman" panose="02020603050405020304" pitchFamily="18" charset="0"/>
                <a:ea typeface="楷体" panose="02010609060101010101" pitchFamily="49" charset="-122"/>
                <a:cs typeface="Times New Roman" panose="02020603050405020304" pitchFamily="18" charset="0"/>
              </a:rPr>
              <a:t>β</a:t>
            </a:r>
            <a:r>
              <a:rPr lang="en-US" altLang="zh-CN" baseline="30000" dirty="0">
                <a:latin typeface="Symbol" panose="05050102010706020507" pitchFamily="18" charset="2"/>
                <a:ea typeface="楷体" panose="02010609060101010101" pitchFamily="49" charset="-122"/>
                <a:cs typeface="Times New Roman" panose="02020603050405020304" pitchFamily="18" charset="0"/>
              </a:rPr>
              <a:t>-</a:t>
            </a:r>
            <a:r>
              <a:rPr lang="zh-CN" altLang="en-US" dirty="0">
                <a:latin typeface="Times New Roman" panose="02020603050405020304" pitchFamily="18" charset="0"/>
                <a:ea typeface="楷体" panose="02010609060101010101" pitchFamily="49" charset="-122"/>
                <a:cs typeface="Times New Roman" panose="02020603050405020304" pitchFamily="18" charset="0"/>
              </a:rPr>
              <a:t>衰变母核的质子数</a:t>
            </a:r>
            <a:endParaRPr lang="en-US"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5" name="文本框 14">
            <a:extLst>
              <a:ext uri="{FF2B5EF4-FFF2-40B4-BE49-F238E27FC236}">
                <a16:creationId xmlns:a16="http://schemas.microsoft.com/office/drawing/2014/main" id="{18EBB519-FF1C-4CE7-9241-70F2D454732C}"/>
              </a:ext>
            </a:extLst>
          </p:cNvPr>
          <p:cNvSpPr txBox="1"/>
          <p:nvPr/>
        </p:nvSpPr>
        <p:spPr>
          <a:xfrm>
            <a:off x="7490227" y="75160"/>
            <a:ext cx="4701774" cy="584775"/>
          </a:xfrm>
          <a:prstGeom prst="rect">
            <a:avLst/>
          </a:prstGeom>
          <a:noFill/>
        </p:spPr>
        <p:txBody>
          <a:bodyPr wrap="square" rtlCol="0">
            <a:spAutoFit/>
          </a:bodyPr>
          <a:lstStyle/>
          <a:p>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原子核</a:t>
            </a:r>
            <a:r>
              <a:rPr lang="en-US" altLang="zh-CN" sz="3200" b="1" i="1" dirty="0">
                <a:latin typeface="Times New Roman" panose="02020603050405020304" pitchFamily="18" charset="0"/>
                <a:ea typeface="楷体" panose="02010609060101010101" pitchFamily="49" charset="-122"/>
                <a:cs typeface="Times New Roman" panose="02020603050405020304" pitchFamily="18" charset="0"/>
              </a:rPr>
              <a:t>β</a:t>
            </a:r>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衰变的</a:t>
            </a:r>
            <a:r>
              <a:rPr lang="en-US" altLang="zh-CN" sz="3200" b="1" dirty="0">
                <a:latin typeface="Times New Roman" panose="02020603050405020304" pitchFamily="18" charset="0"/>
                <a:ea typeface="楷体" panose="02010609060101010101" pitchFamily="49" charset="-122"/>
                <a:cs typeface="Times New Roman" panose="02020603050405020304" pitchFamily="18" charset="0"/>
              </a:rPr>
              <a:t>Gross</a:t>
            </a:r>
            <a:r>
              <a:rPr lang="zh-CN" altLang="en-US" sz="3200" b="1" dirty="0">
                <a:latin typeface="Times New Roman" panose="02020603050405020304" pitchFamily="18" charset="0"/>
                <a:ea typeface="楷体" panose="02010609060101010101" pitchFamily="49" charset="-122"/>
                <a:cs typeface="Times New Roman" panose="02020603050405020304" pitchFamily="18" charset="0"/>
              </a:rPr>
              <a:t>理论</a:t>
            </a:r>
            <a:endParaRPr lang="zh-CN" altLang="en-US" sz="3200" dirty="0">
              <a:latin typeface="楷体" panose="02010609060101010101" pitchFamily="49" charset="-122"/>
              <a:ea typeface="楷体" panose="02010609060101010101" pitchFamily="49"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TliNzQ0NGQ0MjMzODE5ZDk2N2JiNzZkYmY5YzRmZWM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20124</TotalTime>
  <Words>2264</Words>
  <Application>Microsoft Office PowerPoint</Application>
  <PresentationFormat>宽屏</PresentationFormat>
  <Paragraphs>277</Paragraphs>
  <Slides>26</Slides>
  <Notes>11</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26</vt:i4>
      </vt:variant>
    </vt:vector>
  </HeadingPairs>
  <TitlesOfParts>
    <vt:vector size="42" baseType="lpstr">
      <vt:lpstr>PingFang SC</vt:lpstr>
      <vt:lpstr>Times-Bold</vt:lpstr>
      <vt:lpstr>TimesNewRomanPSMT</vt:lpstr>
      <vt:lpstr>Times-Roman</vt:lpstr>
      <vt:lpstr>华文细黑</vt:lpstr>
      <vt:lpstr>楷体</vt:lpstr>
      <vt:lpstr>宋体</vt:lpstr>
      <vt:lpstr>微软雅黑</vt:lpstr>
      <vt:lpstr>Arial</vt:lpstr>
      <vt:lpstr>Calibri</vt:lpstr>
      <vt:lpstr>Calibri Light</vt:lpstr>
      <vt:lpstr>Symbol</vt:lpstr>
      <vt:lpstr>Times New Roman</vt:lpstr>
      <vt:lpstr>Wingdings</vt:lpstr>
      <vt:lpstr>Office 主题</vt:lpstr>
      <vt:lpstr>Equation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帐户</dc:creator>
  <cp:lastModifiedBy>方 基宇</cp:lastModifiedBy>
  <cp:revision>1341</cp:revision>
  <dcterms:created xsi:type="dcterms:W3CDTF">2021-11-02T07:26:00Z</dcterms:created>
  <dcterms:modified xsi:type="dcterms:W3CDTF">2024-01-24T14:19:39Z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17A9A06E783E4D51A248B6CA976CFC93_12</vt:lpwstr>
  </property>
  <property fmtid="{D5CDD505-2E9C-101B-9397-08002B2CF9AE}" pid="3" name="KSOProductBuildVer">
    <vt:lpwstr>2052-11.1.0.14309</vt:lpwstr>
  </property>
</Properties>
</file>