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10" r:id="rId2"/>
    <p:sldId id="423" r:id="rId3"/>
    <p:sldId id="424" r:id="rId4"/>
    <p:sldId id="425" r:id="rId5"/>
    <p:sldId id="353" r:id="rId6"/>
    <p:sldId id="986" r:id="rId7"/>
    <p:sldId id="312" r:id="rId8"/>
    <p:sldId id="999" r:id="rId9"/>
    <p:sldId id="1000" r:id="rId10"/>
    <p:sldId id="1001" r:id="rId11"/>
    <p:sldId id="855" r:id="rId12"/>
    <p:sldId id="856" r:id="rId13"/>
    <p:sldId id="864" r:id="rId14"/>
    <p:sldId id="426" r:id="rId15"/>
    <p:sldId id="861" r:id="rId16"/>
    <p:sldId id="858" r:id="rId17"/>
    <p:sldId id="859" r:id="rId18"/>
    <p:sldId id="865" r:id="rId19"/>
    <p:sldId id="851" r:id="rId20"/>
    <p:sldId id="286" r:id="rId21"/>
    <p:sldId id="287" r:id="rId22"/>
    <p:sldId id="1002" r:id="rId23"/>
    <p:sldId id="780" r:id="rId24"/>
    <p:sldId id="288" r:id="rId25"/>
    <p:sldId id="289" r:id="rId26"/>
    <p:sldId id="292" r:id="rId27"/>
    <p:sldId id="860" r:id="rId28"/>
    <p:sldId id="852" r:id="rId29"/>
    <p:sldId id="850" r:id="rId30"/>
    <p:sldId id="854" r:id="rId31"/>
    <p:sldId id="879" r:id="rId32"/>
    <p:sldId id="880" r:id="rId33"/>
    <p:sldId id="882" r:id="rId34"/>
    <p:sldId id="883" r:id="rId35"/>
    <p:sldId id="884" r:id="rId36"/>
    <p:sldId id="297" r:id="rId37"/>
    <p:sldId id="298" r:id="rId38"/>
    <p:sldId id="268" r:id="rId39"/>
    <p:sldId id="299" r:id="rId40"/>
    <p:sldId id="302" r:id="rId41"/>
    <p:sldId id="785" r:id="rId42"/>
    <p:sldId id="784" r:id="rId43"/>
    <p:sldId id="802" r:id="rId44"/>
    <p:sldId id="825" r:id="rId45"/>
    <p:sldId id="826" r:id="rId46"/>
    <p:sldId id="827" r:id="rId47"/>
    <p:sldId id="828" r:id="rId48"/>
    <p:sldId id="829" r:id="rId49"/>
    <p:sldId id="830" r:id="rId50"/>
    <p:sldId id="831" r:id="rId51"/>
    <p:sldId id="832" r:id="rId52"/>
    <p:sldId id="833" r:id="rId53"/>
    <p:sldId id="840" r:id="rId54"/>
    <p:sldId id="841" r:id="rId55"/>
    <p:sldId id="1003" r:id="rId56"/>
    <p:sldId id="843" r:id="rId57"/>
    <p:sldId id="844" r:id="rId58"/>
    <p:sldId id="845" r:id="rId59"/>
    <p:sldId id="812" r:id="rId60"/>
    <p:sldId id="846" r:id="rId61"/>
    <p:sldId id="821" r:id="rId62"/>
    <p:sldId id="847" r:id="rId63"/>
    <p:sldId id="853" r:id="rId64"/>
    <p:sldId id="848" r:id="rId65"/>
    <p:sldId id="868" r:id="rId66"/>
    <p:sldId id="258" r:id="rId67"/>
    <p:sldId id="849" r:id="rId68"/>
    <p:sldId id="397" r:id="rId69"/>
    <p:sldId id="275" r:id="rId70"/>
    <p:sldId id="354" r:id="rId71"/>
    <p:sldId id="398" r:id="rId72"/>
    <p:sldId id="1004" r:id="rId73"/>
    <p:sldId id="885" r:id="rId74"/>
    <p:sldId id="267" r:id="rId75"/>
    <p:sldId id="263" r:id="rId76"/>
    <p:sldId id="266" r:id="rId77"/>
    <p:sldId id="264" r:id="rId78"/>
    <p:sldId id="869" r:id="rId79"/>
    <p:sldId id="870" r:id="rId80"/>
    <p:sldId id="872" r:id="rId81"/>
    <p:sldId id="874" r:id="rId82"/>
    <p:sldId id="875" r:id="rId83"/>
    <p:sldId id="876" r:id="rId84"/>
    <p:sldId id="878" r:id="rId85"/>
    <p:sldId id="842" r:id="rId8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5" autoAdjust="0"/>
    <p:restoredTop sz="94660"/>
  </p:normalViewPr>
  <p:slideViewPr>
    <p:cSldViewPr snapToGrid="0" showGuides="1">
      <p:cViewPr varScale="1">
        <p:scale>
          <a:sx n="90" d="100"/>
          <a:sy n="90" d="100"/>
        </p:scale>
        <p:origin x="84" y="474"/>
      </p:cViewPr>
      <p:guideLst>
        <p:guide orient="horz" pos="2160"/>
        <p:guide pos="3840"/>
      </p:guideLst>
    </p:cSldViewPr>
  </p:slideViewPr>
  <p:notesTextViewPr>
    <p:cViewPr>
      <p:scale>
        <a:sx n="1" d="1"/>
        <a:sy n="1" d="1"/>
      </p:scale>
      <p:origin x="0" y="0"/>
    </p:cViewPr>
  </p:notesTextViewPr>
  <p:sorterViewPr>
    <p:cViewPr>
      <p:scale>
        <a:sx n="100" d="100"/>
        <a:sy n="100" d="100"/>
      </p:scale>
      <p:origin x="0" y="-129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DBA9A-1655-4952-AE8A-717200105F1E}" type="doc">
      <dgm:prSet loTypeId="urn:microsoft.com/office/officeart/2009/3/layout/StepUpProcess" loCatId="process" qsTypeId="urn:microsoft.com/office/officeart/2005/8/quickstyle/simple3" qsCatId="simple" csTypeId="urn:microsoft.com/office/officeart/2005/8/colors/colorful3" csCatId="colorful" phldr="1"/>
      <dgm:spPr/>
      <dgm:t>
        <a:bodyPr/>
        <a:lstStyle/>
        <a:p>
          <a:endParaRPr lang="zh-CN" altLang="en-US"/>
        </a:p>
      </dgm:t>
    </dgm:pt>
    <dgm:pt modelId="{89A02B9A-6243-4EF4-B51C-04F0816E40AA}">
      <dgm:prSet phldrT="[文本]" custT="1"/>
      <dgm:spPr/>
      <dgm:t>
        <a:bodyPr/>
        <a:lstStyle/>
        <a:p>
          <a:r>
            <a:rPr lang="en-US" altLang="zh-CN" sz="2000" dirty="0">
              <a:latin typeface="Times New Roman" panose="02020603050405020304" pitchFamily="18" charset="0"/>
              <a:ea typeface="+mn-ea"/>
              <a:cs typeface="Times New Roman" panose="02020603050405020304" pitchFamily="18" charset="0"/>
            </a:rPr>
            <a:t>2006</a:t>
          </a:r>
          <a:r>
            <a:rPr lang="zh-CN" altLang="en-US" sz="2000" dirty="0">
              <a:latin typeface="Times New Roman" panose="02020603050405020304" pitchFamily="18" charset="0"/>
              <a:ea typeface="+mn-ea"/>
              <a:cs typeface="Times New Roman" panose="02020603050405020304" pitchFamily="18" charset="0"/>
            </a:rPr>
            <a:t>、</a:t>
          </a:r>
          <a:r>
            <a:rPr lang="en-US" altLang="zh-CN" sz="2000" dirty="0">
              <a:latin typeface="Times New Roman" panose="02020603050405020304" pitchFamily="18" charset="0"/>
              <a:ea typeface="+mn-ea"/>
              <a:cs typeface="Times New Roman" panose="02020603050405020304" pitchFamily="18" charset="0"/>
            </a:rPr>
            <a:t>2007</a:t>
          </a:r>
          <a:r>
            <a:rPr lang="zh-CN" altLang="en-US" sz="2000" dirty="0">
              <a:latin typeface="Times New Roman" panose="02020603050405020304" pitchFamily="18" charset="0"/>
              <a:ea typeface="+mn-ea"/>
              <a:cs typeface="Times New Roman" panose="02020603050405020304" pitchFamily="18" charset="0"/>
            </a:rPr>
            <a:t>年，</a:t>
          </a:r>
          <a:r>
            <a:rPr lang="en-US" altLang="zh-CN" sz="2000" b="1" dirty="0">
              <a:solidFill>
                <a:srgbClr val="FF0000"/>
              </a:solidFill>
              <a:latin typeface="Times New Roman" panose="02020603050405020304" pitchFamily="18" charset="0"/>
              <a:ea typeface="+mn-ea"/>
              <a:cs typeface="Times New Roman" panose="02020603050405020304" pitchFamily="18" charset="0"/>
            </a:rPr>
            <a:t>ABACUS</a:t>
          </a:r>
          <a:r>
            <a:rPr lang="zh-CN" altLang="en-US" sz="2000" dirty="0">
              <a:latin typeface="Times New Roman" panose="02020603050405020304" pitchFamily="18" charset="0"/>
              <a:ea typeface="+mn-ea"/>
              <a:cs typeface="Times New Roman" panose="02020603050405020304" pitchFamily="18" charset="0"/>
            </a:rPr>
            <a:t>项目启动</a:t>
          </a:r>
        </a:p>
      </dgm:t>
    </dgm:pt>
    <dgm:pt modelId="{4FDA470B-D6AE-43FE-8915-1033F10B8AE8}" type="parTrans" cxnId="{BF17BBBC-3270-4585-B0E4-AED7DB184A00}">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C5831B0C-E88F-4BB9-9EEB-26D60202A5B6}" type="sibTrans" cxnId="{BF17BBBC-3270-4585-B0E4-AED7DB184A00}">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A4091456-6E99-420B-AF8D-565F9476DA1F}">
      <dgm:prSet phldrT="[文本]" custT="1"/>
      <dgm:spPr/>
      <dgm:t>
        <a:bodyPr/>
        <a:lstStyle/>
        <a:p>
          <a:r>
            <a:rPr lang="en-US" altLang="zh-CN" sz="2000" dirty="0">
              <a:latin typeface="Times New Roman" panose="02020603050405020304" pitchFamily="18" charset="0"/>
              <a:ea typeface="+mn-ea"/>
              <a:cs typeface="Times New Roman" panose="02020603050405020304" pitchFamily="18" charset="0"/>
            </a:rPr>
            <a:t>2015</a:t>
          </a:r>
          <a:r>
            <a:rPr lang="zh-CN" altLang="en-US" sz="2000" dirty="0">
              <a:latin typeface="Times New Roman" panose="02020603050405020304" pitchFamily="18" charset="0"/>
              <a:ea typeface="+mn-ea"/>
              <a:cs typeface="Times New Roman" panose="02020603050405020304" pitchFamily="18" charset="0"/>
            </a:rPr>
            <a:t>年</a:t>
          </a:r>
          <a:r>
            <a:rPr lang="en-US" altLang="zh-CN" sz="2000" dirty="0">
              <a:latin typeface="Times New Roman" panose="02020603050405020304" pitchFamily="18" charset="0"/>
              <a:ea typeface="+mn-ea"/>
              <a:cs typeface="Times New Roman" panose="02020603050405020304" pitchFamily="18" charset="0"/>
            </a:rPr>
            <a:t>10</a:t>
          </a:r>
          <a:r>
            <a:rPr lang="zh-CN" altLang="en-US" sz="2000" dirty="0">
              <a:latin typeface="Times New Roman" panose="02020603050405020304" pitchFamily="18" charset="0"/>
              <a:ea typeface="+mn-ea"/>
              <a:cs typeface="Times New Roman" panose="02020603050405020304" pitchFamily="18" charset="0"/>
            </a:rPr>
            <a:t>月，发布</a:t>
          </a:r>
          <a:r>
            <a:rPr lang="en-US" altLang="zh-CN" sz="2000" b="1" dirty="0">
              <a:solidFill>
                <a:srgbClr val="FF0000"/>
              </a:solidFill>
              <a:latin typeface="Times New Roman" panose="02020603050405020304" pitchFamily="18" charset="0"/>
              <a:ea typeface="+mn-ea"/>
              <a:cs typeface="Times New Roman" panose="02020603050405020304" pitchFamily="18" charset="0"/>
            </a:rPr>
            <a:t>v1.0.0</a:t>
          </a:r>
          <a:r>
            <a:rPr lang="zh-CN" altLang="en-US" sz="2000" dirty="0">
              <a:latin typeface="Times New Roman" panose="02020603050405020304" pitchFamily="18" charset="0"/>
              <a:ea typeface="+mn-ea"/>
              <a:cs typeface="Times New Roman" panose="02020603050405020304" pitchFamily="18" charset="0"/>
            </a:rPr>
            <a:t>版本</a:t>
          </a:r>
          <a:endParaRPr lang="en-US" altLang="zh-CN" sz="2000" dirty="0">
            <a:latin typeface="Times New Roman" panose="02020603050405020304" pitchFamily="18" charset="0"/>
            <a:ea typeface="+mn-ea"/>
            <a:cs typeface="Times New Roman" panose="02020603050405020304" pitchFamily="18" charset="0"/>
          </a:endParaRPr>
        </a:p>
      </dgm:t>
    </dgm:pt>
    <dgm:pt modelId="{8776A0A0-B648-418D-AA0A-D7BBF198256A}" type="parTrans" cxnId="{646FCEA9-295F-44E9-AA37-0C81D7B0E08B}">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2E217F6C-19E5-4B6E-B426-999DAF1D3B0A}" type="sibTrans" cxnId="{646FCEA9-295F-44E9-AA37-0C81D7B0E08B}">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F7266629-36DC-4426-87DA-BF943EC005A2}">
      <dgm:prSet phldrT="[文本]" custT="1"/>
      <dgm:spPr/>
      <dgm:t>
        <a:bodyPr/>
        <a:lstStyle/>
        <a:p>
          <a:r>
            <a:rPr lang="en-US" altLang="zh-CN" sz="2000" dirty="0">
              <a:latin typeface="Times New Roman" panose="02020603050405020304" pitchFamily="18" charset="0"/>
              <a:ea typeface="+mn-ea"/>
              <a:cs typeface="Times New Roman" panose="02020603050405020304" pitchFamily="18" charset="0"/>
            </a:rPr>
            <a:t>2020</a:t>
          </a:r>
          <a:r>
            <a:rPr lang="zh-CN" altLang="en-US" sz="2000" dirty="0">
              <a:latin typeface="Times New Roman" panose="02020603050405020304" pitchFamily="18" charset="0"/>
              <a:ea typeface="+mn-ea"/>
              <a:cs typeface="Times New Roman" panose="02020603050405020304" pitchFamily="18" charset="0"/>
            </a:rPr>
            <a:t>年</a:t>
          </a:r>
          <a:r>
            <a:rPr lang="en-US" altLang="zh-CN" sz="2000" dirty="0">
              <a:latin typeface="Times New Roman" panose="02020603050405020304" pitchFamily="18" charset="0"/>
              <a:ea typeface="+mn-ea"/>
              <a:cs typeface="Times New Roman" panose="02020603050405020304" pitchFamily="18" charset="0"/>
            </a:rPr>
            <a:t>12</a:t>
          </a:r>
          <a:r>
            <a:rPr lang="zh-CN" altLang="en-US" sz="2000" dirty="0">
              <a:latin typeface="Times New Roman" panose="02020603050405020304" pitchFamily="18" charset="0"/>
              <a:ea typeface="+mn-ea"/>
              <a:cs typeface="Times New Roman" panose="02020603050405020304" pitchFamily="18" charset="0"/>
            </a:rPr>
            <a:t>月，发布</a:t>
          </a:r>
          <a:r>
            <a:rPr lang="en-US" altLang="zh-CN" sz="2000" b="1" dirty="0">
              <a:solidFill>
                <a:srgbClr val="FF0000"/>
              </a:solidFill>
              <a:latin typeface="Times New Roman" panose="02020603050405020304" pitchFamily="18" charset="0"/>
              <a:ea typeface="+mn-ea"/>
              <a:cs typeface="Times New Roman" panose="02020603050405020304" pitchFamily="18" charset="0"/>
            </a:rPr>
            <a:t>v2.1.0</a:t>
          </a:r>
          <a:r>
            <a:rPr lang="zh-CN" altLang="en-US" sz="2000" dirty="0">
              <a:latin typeface="Times New Roman" panose="02020603050405020304" pitchFamily="18" charset="0"/>
              <a:ea typeface="+mn-ea"/>
              <a:cs typeface="Times New Roman" panose="02020603050405020304" pitchFamily="18" charset="0"/>
            </a:rPr>
            <a:t>版本</a:t>
          </a:r>
          <a:endParaRPr lang="en-US" altLang="zh-CN" sz="2000" dirty="0">
            <a:latin typeface="Times New Roman" panose="02020603050405020304" pitchFamily="18" charset="0"/>
            <a:ea typeface="+mn-ea"/>
            <a:cs typeface="Times New Roman" panose="02020603050405020304" pitchFamily="18" charset="0"/>
          </a:endParaRPr>
        </a:p>
      </dgm:t>
    </dgm:pt>
    <dgm:pt modelId="{55C0A347-5D0B-425B-9F6A-466862EA000E}" type="parTrans" cxnId="{23066525-FBA4-4324-982C-E7F2631EF984}">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374D3566-9CD7-499F-8F0C-BDD11CFA0C42}" type="sibTrans" cxnId="{23066525-FBA4-4324-982C-E7F2631EF984}">
      <dgm:prSet/>
      <dgm:spPr/>
      <dgm:t>
        <a:bodyPr/>
        <a:lstStyle/>
        <a:p>
          <a:endParaRPr lang="zh-CN" altLang="en-US" sz="2000">
            <a:latin typeface="微软雅黑" panose="020B0503020204020204" pitchFamily="34" charset="-122"/>
            <a:ea typeface="微软雅黑" panose="020B0503020204020204" pitchFamily="34" charset="-122"/>
          </a:endParaRPr>
        </a:p>
      </dgm:t>
    </dgm:pt>
    <dgm:pt modelId="{B1DB10A6-BFDE-4068-A033-E765ED2C7BA9}">
      <dgm:prSet phldrT="[文本]" custT="1"/>
      <dgm:spPr/>
      <dgm:t>
        <a:bodyPr/>
        <a:lstStyle/>
        <a:p>
          <a:r>
            <a:rPr lang="en-US" altLang="zh-CN" sz="2000" b="0" i="0" dirty="0">
              <a:latin typeface="Times New Roman" panose="02020603050405020304" pitchFamily="18" charset="0"/>
              <a:ea typeface="+mn-ea"/>
              <a:cs typeface="Times New Roman" panose="02020603050405020304" pitchFamily="18" charset="0"/>
            </a:rPr>
            <a:t>2019</a:t>
          </a:r>
          <a:r>
            <a:rPr lang="zh-CN" altLang="en-US" sz="2000" b="0" i="0" dirty="0">
              <a:latin typeface="Times New Roman" panose="02020603050405020304" pitchFamily="18" charset="0"/>
              <a:ea typeface="+mn-ea"/>
              <a:cs typeface="Times New Roman" panose="02020603050405020304" pitchFamily="18" charset="0"/>
            </a:rPr>
            <a:t>年</a:t>
          </a:r>
          <a:r>
            <a:rPr lang="en-US" altLang="zh-CN" sz="2000" b="0" i="0" dirty="0">
              <a:latin typeface="Times New Roman" panose="02020603050405020304" pitchFamily="18" charset="0"/>
              <a:ea typeface="+mn-ea"/>
              <a:cs typeface="Times New Roman" panose="02020603050405020304" pitchFamily="18" charset="0"/>
            </a:rPr>
            <a:t>6</a:t>
          </a:r>
          <a:r>
            <a:rPr lang="zh-CN" altLang="en-US" sz="2000" b="0" i="0" dirty="0">
              <a:latin typeface="Times New Roman" panose="02020603050405020304" pitchFamily="18" charset="0"/>
              <a:ea typeface="+mn-ea"/>
              <a:cs typeface="Times New Roman" panose="02020603050405020304" pitchFamily="18" charset="0"/>
            </a:rPr>
            <a:t>月，发布</a:t>
          </a:r>
          <a:r>
            <a:rPr lang="en-US" altLang="zh-CN" sz="2000" b="1" i="0" dirty="0">
              <a:solidFill>
                <a:srgbClr val="FF0000"/>
              </a:solidFill>
              <a:latin typeface="Times New Roman" panose="02020603050405020304" pitchFamily="18" charset="0"/>
              <a:ea typeface="+mn-ea"/>
              <a:cs typeface="Times New Roman" panose="02020603050405020304" pitchFamily="18" charset="0"/>
            </a:rPr>
            <a:t>v2.0.0</a:t>
          </a:r>
          <a:r>
            <a:rPr lang="zh-CN" altLang="en-US" sz="2000" b="0" i="0" dirty="0">
              <a:latin typeface="Times New Roman" panose="02020603050405020304" pitchFamily="18" charset="0"/>
              <a:ea typeface="+mn-ea"/>
              <a:cs typeface="Times New Roman" panose="02020603050405020304" pitchFamily="18" charset="0"/>
            </a:rPr>
            <a:t>版本</a:t>
          </a:r>
          <a:endParaRPr lang="zh-CN" altLang="en-US" sz="2000" b="1" dirty="0">
            <a:latin typeface="Times New Roman" panose="02020603050405020304" pitchFamily="18" charset="0"/>
            <a:ea typeface="+mn-ea"/>
            <a:cs typeface="Times New Roman" panose="02020603050405020304" pitchFamily="18" charset="0"/>
          </a:endParaRPr>
        </a:p>
      </dgm:t>
    </dgm:pt>
    <dgm:pt modelId="{EC6815BE-4090-4CCF-A2B3-C676D885B6DF}" type="parTrans" cxnId="{29AFE005-CA0F-4CA2-B746-2DE656FCDECD}">
      <dgm:prSet/>
      <dgm:spPr/>
      <dgm:t>
        <a:bodyPr/>
        <a:lstStyle/>
        <a:p>
          <a:endParaRPr lang="zh-CN" altLang="en-US"/>
        </a:p>
      </dgm:t>
    </dgm:pt>
    <dgm:pt modelId="{42045245-C03A-4A26-A3DC-FEDDF8F76DB7}" type="sibTrans" cxnId="{29AFE005-CA0F-4CA2-B746-2DE656FCDECD}">
      <dgm:prSet/>
      <dgm:spPr/>
      <dgm:t>
        <a:bodyPr/>
        <a:lstStyle/>
        <a:p>
          <a:endParaRPr lang="zh-CN" altLang="en-US"/>
        </a:p>
      </dgm:t>
    </dgm:pt>
    <dgm:pt modelId="{D6918ACF-967E-410F-BF4C-24F7EC562E5F}">
      <dgm:prSet phldrT="[文本]" custT="1"/>
      <dgm:spPr/>
      <dgm:t>
        <a:bodyPr/>
        <a:lstStyle/>
        <a:p>
          <a:r>
            <a:rPr lang="en-US" altLang="zh-CN" sz="2000" b="0" dirty="0">
              <a:latin typeface="Times New Roman" panose="02020603050405020304" pitchFamily="18" charset="0"/>
              <a:ea typeface="+mn-ea"/>
              <a:cs typeface="Times New Roman" panose="02020603050405020304" pitchFamily="18" charset="0"/>
            </a:rPr>
            <a:t>2016</a:t>
          </a:r>
          <a:r>
            <a:rPr lang="zh-CN" altLang="en-US" sz="2000" b="0" dirty="0">
              <a:latin typeface="Times New Roman" panose="02020603050405020304" pitchFamily="18" charset="0"/>
              <a:ea typeface="+mn-ea"/>
              <a:cs typeface="Times New Roman" panose="02020603050405020304" pitchFamily="18" charset="0"/>
            </a:rPr>
            <a:t>年</a:t>
          </a:r>
          <a:r>
            <a:rPr lang="en-US" altLang="zh-CN" sz="2000" b="0" dirty="0">
              <a:latin typeface="Times New Roman" panose="02020603050405020304" pitchFamily="18" charset="0"/>
              <a:ea typeface="+mn-ea"/>
              <a:cs typeface="Times New Roman" panose="02020603050405020304" pitchFamily="18" charset="0"/>
            </a:rPr>
            <a:t>12</a:t>
          </a:r>
          <a:r>
            <a:rPr lang="zh-CN" altLang="en-US" sz="2000" b="0" dirty="0">
              <a:latin typeface="Times New Roman" panose="02020603050405020304" pitchFamily="18" charset="0"/>
              <a:ea typeface="+mn-ea"/>
              <a:cs typeface="Times New Roman" panose="02020603050405020304" pitchFamily="18" charset="0"/>
            </a:rPr>
            <a:t>月，发布</a:t>
          </a:r>
          <a:r>
            <a:rPr lang="en-US" altLang="zh-CN" sz="2000" b="1" dirty="0">
              <a:solidFill>
                <a:srgbClr val="FF0000"/>
              </a:solidFill>
              <a:latin typeface="Times New Roman" panose="02020603050405020304" pitchFamily="18" charset="0"/>
              <a:ea typeface="+mn-ea"/>
              <a:cs typeface="Times New Roman" panose="02020603050405020304" pitchFamily="18" charset="0"/>
            </a:rPr>
            <a:t>v1.0.1</a:t>
          </a:r>
          <a:r>
            <a:rPr lang="zh-CN" altLang="en-US" sz="2000" b="0" dirty="0">
              <a:latin typeface="Times New Roman" panose="02020603050405020304" pitchFamily="18" charset="0"/>
              <a:ea typeface="+mn-ea"/>
              <a:cs typeface="Times New Roman" panose="02020603050405020304" pitchFamily="18" charset="0"/>
            </a:rPr>
            <a:t>版本</a:t>
          </a:r>
          <a:endParaRPr lang="zh-CN" altLang="en-US" sz="2000" b="1" dirty="0">
            <a:latin typeface="Times New Roman" panose="02020603050405020304" pitchFamily="18" charset="0"/>
            <a:ea typeface="+mn-ea"/>
            <a:cs typeface="Times New Roman" panose="02020603050405020304" pitchFamily="18" charset="0"/>
          </a:endParaRPr>
        </a:p>
      </dgm:t>
    </dgm:pt>
    <dgm:pt modelId="{C9B009BC-6DFA-4540-9ED5-D6DAAE77B870}" type="parTrans" cxnId="{8D1EBA12-2CF7-4729-B047-3B0E616F47AB}">
      <dgm:prSet/>
      <dgm:spPr/>
      <dgm:t>
        <a:bodyPr/>
        <a:lstStyle/>
        <a:p>
          <a:endParaRPr lang="zh-CN" altLang="en-US"/>
        </a:p>
      </dgm:t>
    </dgm:pt>
    <dgm:pt modelId="{5523C205-C458-44DA-8816-CC57A8EFB2DD}" type="sibTrans" cxnId="{8D1EBA12-2CF7-4729-B047-3B0E616F47AB}">
      <dgm:prSet/>
      <dgm:spPr/>
      <dgm:t>
        <a:bodyPr/>
        <a:lstStyle/>
        <a:p>
          <a:endParaRPr lang="zh-CN" altLang="en-US"/>
        </a:p>
      </dgm:t>
    </dgm:pt>
    <dgm:pt modelId="{60F8BD9E-4E17-4720-BA33-B645BF90D38E}" type="pres">
      <dgm:prSet presAssocID="{2AADBA9A-1655-4952-AE8A-717200105F1E}" presName="rootnode" presStyleCnt="0">
        <dgm:presLayoutVars>
          <dgm:chMax/>
          <dgm:chPref/>
          <dgm:dir/>
          <dgm:animLvl val="lvl"/>
        </dgm:presLayoutVars>
      </dgm:prSet>
      <dgm:spPr/>
    </dgm:pt>
    <dgm:pt modelId="{69DF05F0-F687-4EFA-887B-3545120A6467}" type="pres">
      <dgm:prSet presAssocID="{89A02B9A-6243-4EF4-B51C-04F0816E40AA}" presName="composite" presStyleCnt="0"/>
      <dgm:spPr/>
    </dgm:pt>
    <dgm:pt modelId="{4F191B67-FFBC-4AFA-98EB-5FD2CF18EDF8}" type="pres">
      <dgm:prSet presAssocID="{89A02B9A-6243-4EF4-B51C-04F0816E40AA}" presName="LShape" presStyleLbl="alignNode1" presStyleIdx="0" presStyleCnt="9" custLinFactNeighborY="0"/>
      <dgm:spPr/>
    </dgm:pt>
    <dgm:pt modelId="{FFC4F0BD-EEAE-4C80-96C4-954D9459DD4D}" type="pres">
      <dgm:prSet presAssocID="{89A02B9A-6243-4EF4-B51C-04F0816E40AA}" presName="ParentText" presStyleLbl="revTx" presStyleIdx="0" presStyleCnt="5" custLinFactNeighborY="0">
        <dgm:presLayoutVars>
          <dgm:chMax val="0"/>
          <dgm:chPref val="0"/>
          <dgm:bulletEnabled val="1"/>
        </dgm:presLayoutVars>
      </dgm:prSet>
      <dgm:spPr/>
    </dgm:pt>
    <dgm:pt modelId="{471CD136-6E4B-444F-A625-D3BDAEB64667}" type="pres">
      <dgm:prSet presAssocID="{89A02B9A-6243-4EF4-B51C-04F0816E40AA}" presName="Triangle" presStyleLbl="alignNode1" presStyleIdx="1" presStyleCnt="9" custLinFactNeighborY="-53772"/>
      <dgm:spPr/>
    </dgm:pt>
    <dgm:pt modelId="{3CE67F72-AB01-4F2F-B0E5-B28D676C5099}" type="pres">
      <dgm:prSet presAssocID="{C5831B0C-E88F-4BB9-9EEB-26D60202A5B6}" presName="sibTrans" presStyleCnt="0"/>
      <dgm:spPr/>
    </dgm:pt>
    <dgm:pt modelId="{2B9375C2-41AB-4B41-BA32-57E1014352CB}" type="pres">
      <dgm:prSet presAssocID="{C5831B0C-E88F-4BB9-9EEB-26D60202A5B6}" presName="space" presStyleCnt="0"/>
      <dgm:spPr/>
    </dgm:pt>
    <dgm:pt modelId="{470366C1-D379-4E50-A9D6-03F39C1BCAC3}" type="pres">
      <dgm:prSet presAssocID="{A4091456-6E99-420B-AF8D-565F9476DA1F}" presName="composite" presStyleCnt="0"/>
      <dgm:spPr/>
    </dgm:pt>
    <dgm:pt modelId="{542688DB-4FAA-48BE-ADDC-AE80122603E7}" type="pres">
      <dgm:prSet presAssocID="{A4091456-6E99-420B-AF8D-565F9476DA1F}" presName="LShape" presStyleLbl="alignNode1" presStyleIdx="2" presStyleCnt="9" custLinFactNeighborY="0"/>
      <dgm:spPr/>
    </dgm:pt>
    <dgm:pt modelId="{285E691F-15EA-43BA-8065-6B26FAD6072A}" type="pres">
      <dgm:prSet presAssocID="{A4091456-6E99-420B-AF8D-565F9476DA1F}" presName="ParentText" presStyleLbl="revTx" presStyleIdx="1" presStyleCnt="5" custLinFactNeighborY="0">
        <dgm:presLayoutVars>
          <dgm:chMax val="0"/>
          <dgm:chPref val="0"/>
          <dgm:bulletEnabled val="1"/>
        </dgm:presLayoutVars>
      </dgm:prSet>
      <dgm:spPr/>
    </dgm:pt>
    <dgm:pt modelId="{2890EC2C-A64C-4C09-9FAB-2AFEEF5FAC5A}" type="pres">
      <dgm:prSet presAssocID="{A4091456-6E99-420B-AF8D-565F9476DA1F}" presName="Triangle" presStyleLbl="alignNode1" presStyleIdx="3" presStyleCnt="9" custLinFactNeighborY="-53772"/>
      <dgm:spPr/>
    </dgm:pt>
    <dgm:pt modelId="{AD95FF53-E406-4A25-AFD3-FF9095B854CA}" type="pres">
      <dgm:prSet presAssocID="{2E217F6C-19E5-4B6E-B426-999DAF1D3B0A}" presName="sibTrans" presStyleCnt="0"/>
      <dgm:spPr/>
    </dgm:pt>
    <dgm:pt modelId="{7B532A39-D845-4EC3-BA4A-08C441C97476}" type="pres">
      <dgm:prSet presAssocID="{2E217F6C-19E5-4B6E-B426-999DAF1D3B0A}" presName="space" presStyleCnt="0"/>
      <dgm:spPr/>
    </dgm:pt>
    <dgm:pt modelId="{92714773-2A87-4F70-A606-9F90152482B9}" type="pres">
      <dgm:prSet presAssocID="{D6918ACF-967E-410F-BF4C-24F7EC562E5F}" presName="composite" presStyleCnt="0"/>
      <dgm:spPr/>
    </dgm:pt>
    <dgm:pt modelId="{7C7C9035-0270-4683-B1B7-0D6D3203AEB5}" type="pres">
      <dgm:prSet presAssocID="{D6918ACF-967E-410F-BF4C-24F7EC562E5F}" presName="LShape" presStyleLbl="alignNode1" presStyleIdx="4" presStyleCnt="9" custLinFactNeighborY="0"/>
      <dgm:spPr/>
    </dgm:pt>
    <dgm:pt modelId="{49C85B96-C5AF-460F-9439-F09FDC5A5315}" type="pres">
      <dgm:prSet presAssocID="{D6918ACF-967E-410F-BF4C-24F7EC562E5F}" presName="ParentText" presStyleLbl="revTx" presStyleIdx="2" presStyleCnt="5" custLinFactNeighborY="0">
        <dgm:presLayoutVars>
          <dgm:chMax val="0"/>
          <dgm:chPref val="0"/>
          <dgm:bulletEnabled val="1"/>
        </dgm:presLayoutVars>
      </dgm:prSet>
      <dgm:spPr/>
    </dgm:pt>
    <dgm:pt modelId="{1FA8A31A-4423-416C-AB0C-0E764274D7A0}" type="pres">
      <dgm:prSet presAssocID="{D6918ACF-967E-410F-BF4C-24F7EC562E5F}" presName="Triangle" presStyleLbl="alignNode1" presStyleIdx="5" presStyleCnt="9"/>
      <dgm:spPr/>
    </dgm:pt>
    <dgm:pt modelId="{7F58AF38-697A-4BD0-B1CB-E17CD1B8313B}" type="pres">
      <dgm:prSet presAssocID="{5523C205-C458-44DA-8816-CC57A8EFB2DD}" presName="sibTrans" presStyleCnt="0"/>
      <dgm:spPr/>
    </dgm:pt>
    <dgm:pt modelId="{1BDC7070-9B68-4DD0-85BF-69EA773859E6}" type="pres">
      <dgm:prSet presAssocID="{5523C205-C458-44DA-8816-CC57A8EFB2DD}" presName="space" presStyleCnt="0"/>
      <dgm:spPr/>
    </dgm:pt>
    <dgm:pt modelId="{949D1277-1D2D-4707-8F76-06AAD68A14AC}" type="pres">
      <dgm:prSet presAssocID="{B1DB10A6-BFDE-4068-A033-E765ED2C7BA9}" presName="composite" presStyleCnt="0"/>
      <dgm:spPr/>
    </dgm:pt>
    <dgm:pt modelId="{5B613AC0-D3F8-4B32-B310-D4991DC3E2EF}" type="pres">
      <dgm:prSet presAssocID="{B1DB10A6-BFDE-4068-A033-E765ED2C7BA9}" presName="LShape" presStyleLbl="alignNode1" presStyleIdx="6" presStyleCnt="9" custLinFactNeighborY="-15241"/>
      <dgm:spPr/>
    </dgm:pt>
    <dgm:pt modelId="{A27784D4-2953-42F6-93D9-4CEE88888D79}" type="pres">
      <dgm:prSet presAssocID="{B1DB10A6-BFDE-4068-A033-E765ED2C7BA9}" presName="ParentText" presStyleLbl="revTx" presStyleIdx="3" presStyleCnt="5" custLinFactNeighborY="0">
        <dgm:presLayoutVars>
          <dgm:chMax val="0"/>
          <dgm:chPref val="0"/>
          <dgm:bulletEnabled val="1"/>
        </dgm:presLayoutVars>
      </dgm:prSet>
      <dgm:spPr/>
    </dgm:pt>
    <dgm:pt modelId="{06E0AA22-FD2D-4897-92F9-936B88D6A190}" type="pres">
      <dgm:prSet presAssocID="{B1DB10A6-BFDE-4068-A033-E765ED2C7BA9}" presName="Triangle" presStyleLbl="alignNode1" presStyleIdx="7" presStyleCnt="9" custLinFactNeighborY="-53772"/>
      <dgm:spPr/>
    </dgm:pt>
    <dgm:pt modelId="{9839389D-018E-4609-B910-0D371A226EA3}" type="pres">
      <dgm:prSet presAssocID="{42045245-C03A-4A26-A3DC-FEDDF8F76DB7}" presName="sibTrans" presStyleCnt="0"/>
      <dgm:spPr/>
    </dgm:pt>
    <dgm:pt modelId="{F58A4A12-1DD2-4894-8D1E-0EFAB9645FF8}" type="pres">
      <dgm:prSet presAssocID="{42045245-C03A-4A26-A3DC-FEDDF8F76DB7}" presName="space" presStyleCnt="0"/>
      <dgm:spPr/>
    </dgm:pt>
    <dgm:pt modelId="{E6752CD4-5F3A-4051-8992-353F710506EF}" type="pres">
      <dgm:prSet presAssocID="{F7266629-36DC-4426-87DA-BF943EC005A2}" presName="composite" presStyleCnt="0"/>
      <dgm:spPr/>
    </dgm:pt>
    <dgm:pt modelId="{B3930281-4C32-426C-BA8B-6B786C2551D7}" type="pres">
      <dgm:prSet presAssocID="{F7266629-36DC-4426-87DA-BF943EC005A2}" presName="LShape" presStyleLbl="alignNode1" presStyleIdx="8" presStyleCnt="9" custLinFactNeighborY="-15241"/>
      <dgm:spPr/>
    </dgm:pt>
    <dgm:pt modelId="{2520A67E-1122-42DA-B392-826C6E50BDAE}" type="pres">
      <dgm:prSet presAssocID="{F7266629-36DC-4426-87DA-BF943EC005A2}" presName="ParentText" presStyleLbl="revTx" presStyleIdx="4" presStyleCnt="5">
        <dgm:presLayoutVars>
          <dgm:chMax val="0"/>
          <dgm:chPref val="0"/>
          <dgm:bulletEnabled val="1"/>
        </dgm:presLayoutVars>
      </dgm:prSet>
      <dgm:spPr/>
    </dgm:pt>
  </dgm:ptLst>
  <dgm:cxnLst>
    <dgm:cxn modelId="{29AFE005-CA0F-4CA2-B746-2DE656FCDECD}" srcId="{2AADBA9A-1655-4952-AE8A-717200105F1E}" destId="{B1DB10A6-BFDE-4068-A033-E765ED2C7BA9}" srcOrd="3" destOrd="0" parTransId="{EC6815BE-4090-4CCF-A2B3-C676D885B6DF}" sibTransId="{42045245-C03A-4A26-A3DC-FEDDF8F76DB7}"/>
    <dgm:cxn modelId="{7C04760C-4BD9-4444-904F-7C6966EA1494}" type="presOf" srcId="{A4091456-6E99-420B-AF8D-565F9476DA1F}" destId="{285E691F-15EA-43BA-8065-6B26FAD6072A}" srcOrd="0" destOrd="0" presId="urn:microsoft.com/office/officeart/2009/3/layout/StepUpProcess"/>
    <dgm:cxn modelId="{8D1EBA12-2CF7-4729-B047-3B0E616F47AB}" srcId="{2AADBA9A-1655-4952-AE8A-717200105F1E}" destId="{D6918ACF-967E-410F-BF4C-24F7EC562E5F}" srcOrd="2" destOrd="0" parTransId="{C9B009BC-6DFA-4540-9ED5-D6DAAE77B870}" sibTransId="{5523C205-C458-44DA-8816-CC57A8EFB2DD}"/>
    <dgm:cxn modelId="{23066525-FBA4-4324-982C-E7F2631EF984}" srcId="{2AADBA9A-1655-4952-AE8A-717200105F1E}" destId="{F7266629-36DC-4426-87DA-BF943EC005A2}" srcOrd="4" destOrd="0" parTransId="{55C0A347-5D0B-425B-9F6A-466862EA000E}" sibTransId="{374D3566-9CD7-499F-8F0C-BDD11CFA0C42}"/>
    <dgm:cxn modelId="{959E5139-C3EC-4A5E-A30A-6D6706E4714C}" type="presOf" srcId="{2AADBA9A-1655-4952-AE8A-717200105F1E}" destId="{60F8BD9E-4E17-4720-BA33-B645BF90D38E}" srcOrd="0" destOrd="0" presId="urn:microsoft.com/office/officeart/2009/3/layout/StepUpProcess"/>
    <dgm:cxn modelId="{7BC2FB3F-E6AC-4706-B065-B7D88FE844B5}" type="presOf" srcId="{D6918ACF-967E-410F-BF4C-24F7EC562E5F}" destId="{49C85B96-C5AF-460F-9439-F09FDC5A5315}" srcOrd="0" destOrd="0" presId="urn:microsoft.com/office/officeart/2009/3/layout/StepUpProcess"/>
    <dgm:cxn modelId="{73499A7D-56B0-4DE9-8CF9-93B5BF22D98E}" type="presOf" srcId="{89A02B9A-6243-4EF4-B51C-04F0816E40AA}" destId="{FFC4F0BD-EEAE-4C80-96C4-954D9459DD4D}" srcOrd="0" destOrd="0" presId="urn:microsoft.com/office/officeart/2009/3/layout/StepUpProcess"/>
    <dgm:cxn modelId="{F7C99DA0-D1E0-4D97-B299-BC9588BDA948}" type="presOf" srcId="{B1DB10A6-BFDE-4068-A033-E765ED2C7BA9}" destId="{A27784D4-2953-42F6-93D9-4CEE88888D79}" srcOrd="0" destOrd="0" presId="urn:microsoft.com/office/officeart/2009/3/layout/StepUpProcess"/>
    <dgm:cxn modelId="{646FCEA9-295F-44E9-AA37-0C81D7B0E08B}" srcId="{2AADBA9A-1655-4952-AE8A-717200105F1E}" destId="{A4091456-6E99-420B-AF8D-565F9476DA1F}" srcOrd="1" destOrd="0" parTransId="{8776A0A0-B648-418D-AA0A-D7BBF198256A}" sibTransId="{2E217F6C-19E5-4B6E-B426-999DAF1D3B0A}"/>
    <dgm:cxn modelId="{BF17BBBC-3270-4585-B0E4-AED7DB184A00}" srcId="{2AADBA9A-1655-4952-AE8A-717200105F1E}" destId="{89A02B9A-6243-4EF4-B51C-04F0816E40AA}" srcOrd="0" destOrd="0" parTransId="{4FDA470B-D6AE-43FE-8915-1033F10B8AE8}" sibTransId="{C5831B0C-E88F-4BB9-9EEB-26D60202A5B6}"/>
    <dgm:cxn modelId="{76DCC6C1-9522-4F5B-841E-8A2789E33296}" type="presOf" srcId="{F7266629-36DC-4426-87DA-BF943EC005A2}" destId="{2520A67E-1122-42DA-B392-826C6E50BDAE}" srcOrd="0" destOrd="0" presId="urn:microsoft.com/office/officeart/2009/3/layout/StepUpProcess"/>
    <dgm:cxn modelId="{A3A99456-4019-4E10-B41A-A93BD91FD7E6}" type="presParOf" srcId="{60F8BD9E-4E17-4720-BA33-B645BF90D38E}" destId="{69DF05F0-F687-4EFA-887B-3545120A6467}" srcOrd="0" destOrd="0" presId="urn:microsoft.com/office/officeart/2009/3/layout/StepUpProcess"/>
    <dgm:cxn modelId="{75C7DFAC-464C-4AE7-9219-4832AD91A218}" type="presParOf" srcId="{69DF05F0-F687-4EFA-887B-3545120A6467}" destId="{4F191B67-FFBC-4AFA-98EB-5FD2CF18EDF8}" srcOrd="0" destOrd="0" presId="urn:microsoft.com/office/officeart/2009/3/layout/StepUpProcess"/>
    <dgm:cxn modelId="{C463C479-8B39-457D-82B8-B68F39F9F0C8}" type="presParOf" srcId="{69DF05F0-F687-4EFA-887B-3545120A6467}" destId="{FFC4F0BD-EEAE-4C80-96C4-954D9459DD4D}" srcOrd="1" destOrd="0" presId="urn:microsoft.com/office/officeart/2009/3/layout/StepUpProcess"/>
    <dgm:cxn modelId="{2A17C987-5FC4-4093-ABD7-5E28ABF46677}" type="presParOf" srcId="{69DF05F0-F687-4EFA-887B-3545120A6467}" destId="{471CD136-6E4B-444F-A625-D3BDAEB64667}" srcOrd="2" destOrd="0" presId="urn:microsoft.com/office/officeart/2009/3/layout/StepUpProcess"/>
    <dgm:cxn modelId="{94FF1E0B-2FAD-41B7-94EB-C7AD71A3F9AC}" type="presParOf" srcId="{60F8BD9E-4E17-4720-BA33-B645BF90D38E}" destId="{3CE67F72-AB01-4F2F-B0E5-B28D676C5099}" srcOrd="1" destOrd="0" presId="urn:microsoft.com/office/officeart/2009/3/layout/StepUpProcess"/>
    <dgm:cxn modelId="{45BB0996-41EC-4871-AB5F-AE528209DBDD}" type="presParOf" srcId="{3CE67F72-AB01-4F2F-B0E5-B28D676C5099}" destId="{2B9375C2-41AB-4B41-BA32-57E1014352CB}" srcOrd="0" destOrd="0" presId="urn:microsoft.com/office/officeart/2009/3/layout/StepUpProcess"/>
    <dgm:cxn modelId="{20197D11-8D98-4250-B8B5-8C507BC456DC}" type="presParOf" srcId="{60F8BD9E-4E17-4720-BA33-B645BF90D38E}" destId="{470366C1-D379-4E50-A9D6-03F39C1BCAC3}" srcOrd="2" destOrd="0" presId="urn:microsoft.com/office/officeart/2009/3/layout/StepUpProcess"/>
    <dgm:cxn modelId="{0147A3AA-1781-4C76-89B7-6843917B8DAD}" type="presParOf" srcId="{470366C1-D379-4E50-A9D6-03F39C1BCAC3}" destId="{542688DB-4FAA-48BE-ADDC-AE80122603E7}" srcOrd="0" destOrd="0" presId="urn:microsoft.com/office/officeart/2009/3/layout/StepUpProcess"/>
    <dgm:cxn modelId="{F7A45406-A3C8-4590-B341-05C95E07A688}" type="presParOf" srcId="{470366C1-D379-4E50-A9D6-03F39C1BCAC3}" destId="{285E691F-15EA-43BA-8065-6B26FAD6072A}" srcOrd="1" destOrd="0" presId="urn:microsoft.com/office/officeart/2009/3/layout/StepUpProcess"/>
    <dgm:cxn modelId="{492023DF-2562-413D-95F1-41963239F496}" type="presParOf" srcId="{470366C1-D379-4E50-A9D6-03F39C1BCAC3}" destId="{2890EC2C-A64C-4C09-9FAB-2AFEEF5FAC5A}" srcOrd="2" destOrd="0" presId="urn:microsoft.com/office/officeart/2009/3/layout/StepUpProcess"/>
    <dgm:cxn modelId="{EB4450D9-426F-44B6-80AC-2DED3C0D6A33}" type="presParOf" srcId="{60F8BD9E-4E17-4720-BA33-B645BF90D38E}" destId="{AD95FF53-E406-4A25-AFD3-FF9095B854CA}" srcOrd="3" destOrd="0" presId="urn:microsoft.com/office/officeart/2009/3/layout/StepUpProcess"/>
    <dgm:cxn modelId="{8C556480-EFCA-4BBF-B883-FAC228214BFA}" type="presParOf" srcId="{AD95FF53-E406-4A25-AFD3-FF9095B854CA}" destId="{7B532A39-D845-4EC3-BA4A-08C441C97476}" srcOrd="0" destOrd="0" presId="urn:microsoft.com/office/officeart/2009/3/layout/StepUpProcess"/>
    <dgm:cxn modelId="{CA680FB7-AAFC-4751-9D13-3FC9140A1518}" type="presParOf" srcId="{60F8BD9E-4E17-4720-BA33-B645BF90D38E}" destId="{92714773-2A87-4F70-A606-9F90152482B9}" srcOrd="4" destOrd="0" presId="urn:microsoft.com/office/officeart/2009/3/layout/StepUpProcess"/>
    <dgm:cxn modelId="{0FA552CF-3355-4FE0-8A76-1532FC96814C}" type="presParOf" srcId="{92714773-2A87-4F70-A606-9F90152482B9}" destId="{7C7C9035-0270-4683-B1B7-0D6D3203AEB5}" srcOrd="0" destOrd="0" presId="urn:microsoft.com/office/officeart/2009/3/layout/StepUpProcess"/>
    <dgm:cxn modelId="{F4F3D80B-6ED7-401C-9CE6-070D00B95545}" type="presParOf" srcId="{92714773-2A87-4F70-A606-9F90152482B9}" destId="{49C85B96-C5AF-460F-9439-F09FDC5A5315}" srcOrd="1" destOrd="0" presId="urn:microsoft.com/office/officeart/2009/3/layout/StepUpProcess"/>
    <dgm:cxn modelId="{B7AB4446-CCDA-473C-A712-2B2F799B9C16}" type="presParOf" srcId="{92714773-2A87-4F70-A606-9F90152482B9}" destId="{1FA8A31A-4423-416C-AB0C-0E764274D7A0}" srcOrd="2" destOrd="0" presId="urn:microsoft.com/office/officeart/2009/3/layout/StepUpProcess"/>
    <dgm:cxn modelId="{806EE0B6-D7BE-442F-A6D2-56C1DB5D711A}" type="presParOf" srcId="{60F8BD9E-4E17-4720-BA33-B645BF90D38E}" destId="{7F58AF38-697A-4BD0-B1CB-E17CD1B8313B}" srcOrd="5" destOrd="0" presId="urn:microsoft.com/office/officeart/2009/3/layout/StepUpProcess"/>
    <dgm:cxn modelId="{54C4C3B4-0E98-48AF-93AD-3A9269CF1AB2}" type="presParOf" srcId="{7F58AF38-697A-4BD0-B1CB-E17CD1B8313B}" destId="{1BDC7070-9B68-4DD0-85BF-69EA773859E6}" srcOrd="0" destOrd="0" presId="urn:microsoft.com/office/officeart/2009/3/layout/StepUpProcess"/>
    <dgm:cxn modelId="{DD5B7214-2CD7-42BD-8C19-BF3A7D2C5EB4}" type="presParOf" srcId="{60F8BD9E-4E17-4720-BA33-B645BF90D38E}" destId="{949D1277-1D2D-4707-8F76-06AAD68A14AC}" srcOrd="6" destOrd="0" presId="urn:microsoft.com/office/officeart/2009/3/layout/StepUpProcess"/>
    <dgm:cxn modelId="{C8E07D64-81DC-4714-A083-F7C78A4E4032}" type="presParOf" srcId="{949D1277-1D2D-4707-8F76-06AAD68A14AC}" destId="{5B613AC0-D3F8-4B32-B310-D4991DC3E2EF}" srcOrd="0" destOrd="0" presId="urn:microsoft.com/office/officeart/2009/3/layout/StepUpProcess"/>
    <dgm:cxn modelId="{1284D002-43D7-429D-9EB5-F911C6E58E5A}" type="presParOf" srcId="{949D1277-1D2D-4707-8F76-06AAD68A14AC}" destId="{A27784D4-2953-42F6-93D9-4CEE88888D79}" srcOrd="1" destOrd="0" presId="urn:microsoft.com/office/officeart/2009/3/layout/StepUpProcess"/>
    <dgm:cxn modelId="{E20E66F1-ED94-4DB1-89BC-D01CF7CD829C}" type="presParOf" srcId="{949D1277-1D2D-4707-8F76-06AAD68A14AC}" destId="{06E0AA22-FD2D-4897-92F9-936B88D6A190}" srcOrd="2" destOrd="0" presId="urn:microsoft.com/office/officeart/2009/3/layout/StepUpProcess"/>
    <dgm:cxn modelId="{52B8BBD1-ED1B-41DA-BEAF-84364179C420}" type="presParOf" srcId="{60F8BD9E-4E17-4720-BA33-B645BF90D38E}" destId="{9839389D-018E-4609-B910-0D371A226EA3}" srcOrd="7" destOrd="0" presId="urn:microsoft.com/office/officeart/2009/3/layout/StepUpProcess"/>
    <dgm:cxn modelId="{73A1062C-1E5A-465B-955E-66B643C447D3}" type="presParOf" srcId="{9839389D-018E-4609-B910-0D371A226EA3}" destId="{F58A4A12-1DD2-4894-8D1E-0EFAB9645FF8}" srcOrd="0" destOrd="0" presId="urn:microsoft.com/office/officeart/2009/3/layout/StepUpProcess"/>
    <dgm:cxn modelId="{13A42423-F55C-45D5-BD21-D078367EEBBD}" type="presParOf" srcId="{60F8BD9E-4E17-4720-BA33-B645BF90D38E}" destId="{E6752CD4-5F3A-4051-8992-353F710506EF}" srcOrd="8" destOrd="0" presId="urn:microsoft.com/office/officeart/2009/3/layout/StepUpProcess"/>
    <dgm:cxn modelId="{54581ACA-ABBA-4303-9A83-3C0442A93AA3}" type="presParOf" srcId="{E6752CD4-5F3A-4051-8992-353F710506EF}" destId="{B3930281-4C32-426C-BA8B-6B786C2551D7}" srcOrd="0" destOrd="0" presId="urn:microsoft.com/office/officeart/2009/3/layout/StepUpProcess"/>
    <dgm:cxn modelId="{149389D0-AF72-4CFC-99EB-1111F34D4B98}" type="presParOf" srcId="{E6752CD4-5F3A-4051-8992-353F710506EF}" destId="{2520A67E-1122-42DA-B392-826C6E50BDAE}"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91B67-FFBC-4AFA-98EB-5FD2CF18EDF8}">
      <dsp:nvSpPr>
        <dsp:cNvPr id="0" name=""/>
        <dsp:cNvSpPr/>
      </dsp:nvSpPr>
      <dsp:spPr>
        <a:xfrm rot="5400000">
          <a:off x="291215" y="1404375"/>
          <a:ext cx="873551" cy="1453569"/>
        </a:xfrm>
        <a:prstGeom prst="corner">
          <a:avLst>
            <a:gd name="adj1" fmla="val 16120"/>
            <a:gd name="adj2" fmla="val 1611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FC4F0BD-EEAE-4C80-96C4-954D9459DD4D}">
      <dsp:nvSpPr>
        <dsp:cNvPr id="0" name=""/>
        <dsp:cNvSpPr/>
      </dsp:nvSpPr>
      <dsp:spPr>
        <a:xfrm>
          <a:off x="145397" y="1838679"/>
          <a:ext cx="1312291" cy="11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latin typeface="Times New Roman" panose="02020603050405020304" pitchFamily="18" charset="0"/>
              <a:ea typeface="+mn-ea"/>
              <a:cs typeface="Times New Roman" panose="02020603050405020304" pitchFamily="18" charset="0"/>
            </a:rPr>
            <a:t>2006</a:t>
          </a:r>
          <a:r>
            <a:rPr lang="zh-CN" altLang="en-US" sz="2000" kern="1200" dirty="0">
              <a:latin typeface="Times New Roman" panose="02020603050405020304" pitchFamily="18" charset="0"/>
              <a:ea typeface="+mn-ea"/>
              <a:cs typeface="Times New Roman" panose="02020603050405020304" pitchFamily="18" charset="0"/>
            </a:rPr>
            <a:t>、</a:t>
          </a:r>
          <a:r>
            <a:rPr lang="en-US" altLang="zh-CN" sz="2000" kern="1200" dirty="0">
              <a:latin typeface="Times New Roman" panose="02020603050405020304" pitchFamily="18" charset="0"/>
              <a:ea typeface="+mn-ea"/>
              <a:cs typeface="Times New Roman" panose="02020603050405020304" pitchFamily="18" charset="0"/>
            </a:rPr>
            <a:t>2007</a:t>
          </a:r>
          <a:r>
            <a:rPr lang="zh-CN" altLang="en-US" sz="2000" kern="1200" dirty="0">
              <a:latin typeface="Times New Roman" panose="02020603050405020304" pitchFamily="18" charset="0"/>
              <a:ea typeface="+mn-ea"/>
              <a:cs typeface="Times New Roman" panose="02020603050405020304" pitchFamily="18" charset="0"/>
            </a:rPr>
            <a:t>年，</a:t>
          </a:r>
          <a:r>
            <a:rPr lang="en-US" altLang="zh-CN" sz="2000" b="1" kern="1200" dirty="0">
              <a:solidFill>
                <a:srgbClr val="FF0000"/>
              </a:solidFill>
              <a:latin typeface="Times New Roman" panose="02020603050405020304" pitchFamily="18" charset="0"/>
              <a:ea typeface="+mn-ea"/>
              <a:cs typeface="Times New Roman" panose="02020603050405020304" pitchFamily="18" charset="0"/>
            </a:rPr>
            <a:t>ABACUS</a:t>
          </a:r>
          <a:r>
            <a:rPr lang="zh-CN" altLang="en-US" sz="2000" kern="1200" dirty="0">
              <a:latin typeface="Times New Roman" panose="02020603050405020304" pitchFamily="18" charset="0"/>
              <a:ea typeface="+mn-ea"/>
              <a:cs typeface="Times New Roman" panose="02020603050405020304" pitchFamily="18" charset="0"/>
            </a:rPr>
            <a:t>项目启动</a:t>
          </a:r>
        </a:p>
      </dsp:txBody>
      <dsp:txXfrm>
        <a:off x="145397" y="1838679"/>
        <a:ext cx="1312291" cy="1150300"/>
      </dsp:txXfrm>
    </dsp:sp>
    <dsp:sp modelId="{471CD136-6E4B-444F-A625-D3BDAEB64667}">
      <dsp:nvSpPr>
        <dsp:cNvPr id="0" name=""/>
        <dsp:cNvSpPr/>
      </dsp:nvSpPr>
      <dsp:spPr>
        <a:xfrm>
          <a:off x="1210087" y="1164221"/>
          <a:ext cx="247602" cy="247602"/>
        </a:xfrm>
        <a:prstGeom prst="triangle">
          <a:avLst>
            <a:gd name="adj" fmla="val 100000"/>
          </a:avLst>
        </a:prstGeom>
        <a:gradFill rotWithShape="0">
          <a:gsLst>
            <a:gs pos="0">
              <a:schemeClr val="accent3">
                <a:hueOff val="338825"/>
                <a:satOff val="12500"/>
                <a:lumOff val="-1838"/>
                <a:alphaOff val="0"/>
                <a:lumMod val="110000"/>
                <a:satMod val="105000"/>
                <a:tint val="67000"/>
              </a:schemeClr>
            </a:gs>
            <a:gs pos="50000">
              <a:schemeClr val="accent3">
                <a:hueOff val="338825"/>
                <a:satOff val="12500"/>
                <a:lumOff val="-1838"/>
                <a:alphaOff val="0"/>
                <a:lumMod val="105000"/>
                <a:satMod val="103000"/>
                <a:tint val="73000"/>
              </a:schemeClr>
            </a:gs>
            <a:gs pos="100000">
              <a:schemeClr val="accent3">
                <a:hueOff val="338825"/>
                <a:satOff val="12500"/>
                <a:lumOff val="-1838"/>
                <a:alphaOff val="0"/>
                <a:lumMod val="105000"/>
                <a:satMod val="109000"/>
                <a:tint val="81000"/>
              </a:schemeClr>
            </a:gs>
          </a:gsLst>
          <a:lin ang="5400000" scaled="0"/>
        </a:gradFill>
        <a:ln w="6350" cap="flat" cmpd="sng" algn="ctr">
          <a:solidFill>
            <a:schemeClr val="accent3">
              <a:hueOff val="338825"/>
              <a:satOff val="12500"/>
              <a:lumOff val="-183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42688DB-4FAA-48BE-ADDC-AE80122603E7}">
      <dsp:nvSpPr>
        <dsp:cNvPr id="0" name=""/>
        <dsp:cNvSpPr/>
      </dsp:nvSpPr>
      <dsp:spPr>
        <a:xfrm rot="5400000">
          <a:off x="1897716" y="1006845"/>
          <a:ext cx="873551" cy="1453569"/>
        </a:xfrm>
        <a:prstGeom prst="corner">
          <a:avLst>
            <a:gd name="adj1" fmla="val 16120"/>
            <a:gd name="adj2" fmla="val 16110"/>
          </a:avLst>
        </a:prstGeom>
        <a:gradFill rotWithShape="0">
          <a:gsLst>
            <a:gs pos="0">
              <a:schemeClr val="accent3">
                <a:hueOff val="677650"/>
                <a:satOff val="25000"/>
                <a:lumOff val="-3676"/>
                <a:alphaOff val="0"/>
                <a:lumMod val="110000"/>
                <a:satMod val="105000"/>
                <a:tint val="67000"/>
              </a:schemeClr>
            </a:gs>
            <a:gs pos="50000">
              <a:schemeClr val="accent3">
                <a:hueOff val="677650"/>
                <a:satOff val="25000"/>
                <a:lumOff val="-3676"/>
                <a:alphaOff val="0"/>
                <a:lumMod val="105000"/>
                <a:satMod val="103000"/>
                <a:tint val="73000"/>
              </a:schemeClr>
            </a:gs>
            <a:gs pos="100000">
              <a:schemeClr val="accent3">
                <a:hueOff val="677650"/>
                <a:satOff val="25000"/>
                <a:lumOff val="-3676"/>
                <a:alphaOff val="0"/>
                <a:lumMod val="105000"/>
                <a:satMod val="109000"/>
                <a:tint val="81000"/>
              </a:schemeClr>
            </a:gs>
          </a:gsLst>
          <a:lin ang="5400000" scaled="0"/>
        </a:gradFill>
        <a:ln w="6350" cap="flat" cmpd="sng" algn="ctr">
          <a:solidFill>
            <a:schemeClr val="accent3">
              <a:hueOff val="677650"/>
              <a:satOff val="25000"/>
              <a:lumOff val="-36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85E691F-15EA-43BA-8065-6B26FAD6072A}">
      <dsp:nvSpPr>
        <dsp:cNvPr id="0" name=""/>
        <dsp:cNvSpPr/>
      </dsp:nvSpPr>
      <dsp:spPr>
        <a:xfrm>
          <a:off x="1751898" y="1441149"/>
          <a:ext cx="1312291" cy="11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latin typeface="Times New Roman" panose="02020603050405020304" pitchFamily="18" charset="0"/>
              <a:ea typeface="+mn-ea"/>
              <a:cs typeface="Times New Roman" panose="02020603050405020304" pitchFamily="18" charset="0"/>
            </a:rPr>
            <a:t>2015</a:t>
          </a:r>
          <a:r>
            <a:rPr lang="zh-CN" altLang="en-US" sz="2000" kern="1200" dirty="0">
              <a:latin typeface="Times New Roman" panose="02020603050405020304" pitchFamily="18" charset="0"/>
              <a:ea typeface="+mn-ea"/>
              <a:cs typeface="Times New Roman" panose="02020603050405020304" pitchFamily="18" charset="0"/>
            </a:rPr>
            <a:t>年</a:t>
          </a:r>
          <a:r>
            <a:rPr lang="en-US" altLang="zh-CN" sz="2000" kern="1200" dirty="0">
              <a:latin typeface="Times New Roman" panose="02020603050405020304" pitchFamily="18" charset="0"/>
              <a:ea typeface="+mn-ea"/>
              <a:cs typeface="Times New Roman" panose="02020603050405020304" pitchFamily="18" charset="0"/>
            </a:rPr>
            <a:t>10</a:t>
          </a:r>
          <a:r>
            <a:rPr lang="zh-CN" altLang="en-US" sz="2000" kern="1200" dirty="0">
              <a:latin typeface="Times New Roman" panose="02020603050405020304" pitchFamily="18" charset="0"/>
              <a:ea typeface="+mn-ea"/>
              <a:cs typeface="Times New Roman" panose="02020603050405020304" pitchFamily="18" charset="0"/>
            </a:rPr>
            <a:t>月，发布</a:t>
          </a:r>
          <a:r>
            <a:rPr lang="en-US" altLang="zh-CN" sz="2000" b="1" kern="1200" dirty="0">
              <a:solidFill>
                <a:srgbClr val="FF0000"/>
              </a:solidFill>
              <a:latin typeface="Times New Roman" panose="02020603050405020304" pitchFamily="18" charset="0"/>
              <a:ea typeface="+mn-ea"/>
              <a:cs typeface="Times New Roman" panose="02020603050405020304" pitchFamily="18" charset="0"/>
            </a:rPr>
            <a:t>v1.0.0</a:t>
          </a:r>
          <a:r>
            <a:rPr lang="zh-CN" altLang="en-US" sz="2000" kern="1200" dirty="0">
              <a:latin typeface="Times New Roman" panose="02020603050405020304" pitchFamily="18" charset="0"/>
              <a:ea typeface="+mn-ea"/>
              <a:cs typeface="Times New Roman" panose="02020603050405020304" pitchFamily="18" charset="0"/>
            </a:rPr>
            <a:t>版本</a:t>
          </a:r>
          <a:endParaRPr lang="en-US" altLang="zh-CN" sz="2000" kern="1200" dirty="0">
            <a:latin typeface="Times New Roman" panose="02020603050405020304" pitchFamily="18" charset="0"/>
            <a:ea typeface="+mn-ea"/>
            <a:cs typeface="Times New Roman" panose="02020603050405020304" pitchFamily="18" charset="0"/>
          </a:endParaRPr>
        </a:p>
      </dsp:txBody>
      <dsp:txXfrm>
        <a:off x="1751898" y="1441149"/>
        <a:ext cx="1312291" cy="1150300"/>
      </dsp:txXfrm>
    </dsp:sp>
    <dsp:sp modelId="{2890EC2C-A64C-4C09-9FAB-2AFEEF5FAC5A}">
      <dsp:nvSpPr>
        <dsp:cNvPr id="0" name=""/>
        <dsp:cNvSpPr/>
      </dsp:nvSpPr>
      <dsp:spPr>
        <a:xfrm>
          <a:off x="2816587" y="766691"/>
          <a:ext cx="247602" cy="247602"/>
        </a:xfrm>
        <a:prstGeom prst="triangle">
          <a:avLst>
            <a:gd name="adj" fmla="val 100000"/>
          </a:avLst>
        </a:prstGeom>
        <a:gradFill rotWithShape="0">
          <a:gsLst>
            <a:gs pos="0">
              <a:schemeClr val="accent3">
                <a:hueOff val="1016475"/>
                <a:satOff val="37500"/>
                <a:lumOff val="-5515"/>
                <a:alphaOff val="0"/>
                <a:lumMod val="110000"/>
                <a:satMod val="105000"/>
                <a:tint val="67000"/>
              </a:schemeClr>
            </a:gs>
            <a:gs pos="50000">
              <a:schemeClr val="accent3">
                <a:hueOff val="1016475"/>
                <a:satOff val="37500"/>
                <a:lumOff val="-5515"/>
                <a:alphaOff val="0"/>
                <a:lumMod val="105000"/>
                <a:satMod val="103000"/>
                <a:tint val="73000"/>
              </a:schemeClr>
            </a:gs>
            <a:gs pos="100000">
              <a:schemeClr val="accent3">
                <a:hueOff val="1016475"/>
                <a:satOff val="37500"/>
                <a:lumOff val="-5515"/>
                <a:alphaOff val="0"/>
                <a:lumMod val="105000"/>
                <a:satMod val="109000"/>
                <a:tint val="81000"/>
              </a:schemeClr>
            </a:gs>
          </a:gsLst>
          <a:lin ang="5400000" scaled="0"/>
        </a:gradFill>
        <a:ln w="6350" cap="flat" cmpd="sng" algn="ctr">
          <a:solidFill>
            <a:schemeClr val="accent3">
              <a:hueOff val="1016475"/>
              <a:satOff val="37500"/>
              <a:lumOff val="-551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C7C9035-0270-4683-B1B7-0D6D3203AEB5}">
      <dsp:nvSpPr>
        <dsp:cNvPr id="0" name=""/>
        <dsp:cNvSpPr/>
      </dsp:nvSpPr>
      <dsp:spPr>
        <a:xfrm rot="5400000">
          <a:off x="3504216" y="609315"/>
          <a:ext cx="873551" cy="1453569"/>
        </a:xfrm>
        <a:prstGeom prst="corner">
          <a:avLst>
            <a:gd name="adj1" fmla="val 16120"/>
            <a:gd name="adj2" fmla="val 1611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9C85B96-C5AF-460F-9439-F09FDC5A5315}">
      <dsp:nvSpPr>
        <dsp:cNvPr id="0" name=""/>
        <dsp:cNvSpPr/>
      </dsp:nvSpPr>
      <dsp:spPr>
        <a:xfrm>
          <a:off x="3358399" y="1043619"/>
          <a:ext cx="1312291" cy="11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b="0" kern="1200" dirty="0">
              <a:latin typeface="Times New Roman" panose="02020603050405020304" pitchFamily="18" charset="0"/>
              <a:ea typeface="+mn-ea"/>
              <a:cs typeface="Times New Roman" panose="02020603050405020304" pitchFamily="18" charset="0"/>
            </a:rPr>
            <a:t>2016</a:t>
          </a:r>
          <a:r>
            <a:rPr lang="zh-CN" altLang="en-US" sz="2000" b="0" kern="1200" dirty="0">
              <a:latin typeface="Times New Roman" panose="02020603050405020304" pitchFamily="18" charset="0"/>
              <a:ea typeface="+mn-ea"/>
              <a:cs typeface="Times New Roman" panose="02020603050405020304" pitchFamily="18" charset="0"/>
            </a:rPr>
            <a:t>年</a:t>
          </a:r>
          <a:r>
            <a:rPr lang="en-US" altLang="zh-CN" sz="2000" b="0" kern="1200" dirty="0">
              <a:latin typeface="Times New Roman" panose="02020603050405020304" pitchFamily="18" charset="0"/>
              <a:ea typeface="+mn-ea"/>
              <a:cs typeface="Times New Roman" panose="02020603050405020304" pitchFamily="18" charset="0"/>
            </a:rPr>
            <a:t>12</a:t>
          </a:r>
          <a:r>
            <a:rPr lang="zh-CN" altLang="en-US" sz="2000" b="0" kern="1200" dirty="0">
              <a:latin typeface="Times New Roman" panose="02020603050405020304" pitchFamily="18" charset="0"/>
              <a:ea typeface="+mn-ea"/>
              <a:cs typeface="Times New Roman" panose="02020603050405020304" pitchFamily="18" charset="0"/>
            </a:rPr>
            <a:t>月，发布</a:t>
          </a:r>
          <a:r>
            <a:rPr lang="en-US" altLang="zh-CN" sz="2000" b="1" kern="1200" dirty="0">
              <a:solidFill>
                <a:srgbClr val="FF0000"/>
              </a:solidFill>
              <a:latin typeface="Times New Roman" panose="02020603050405020304" pitchFamily="18" charset="0"/>
              <a:ea typeface="+mn-ea"/>
              <a:cs typeface="Times New Roman" panose="02020603050405020304" pitchFamily="18" charset="0"/>
            </a:rPr>
            <a:t>v1.0.1</a:t>
          </a:r>
          <a:r>
            <a:rPr lang="zh-CN" altLang="en-US" sz="2000" b="0" kern="1200" dirty="0">
              <a:latin typeface="Times New Roman" panose="02020603050405020304" pitchFamily="18" charset="0"/>
              <a:ea typeface="+mn-ea"/>
              <a:cs typeface="Times New Roman" panose="02020603050405020304" pitchFamily="18" charset="0"/>
            </a:rPr>
            <a:t>版本</a:t>
          </a:r>
          <a:endParaRPr lang="zh-CN" altLang="en-US" sz="2000" b="1" kern="1200" dirty="0">
            <a:latin typeface="Times New Roman" panose="02020603050405020304" pitchFamily="18" charset="0"/>
            <a:ea typeface="+mn-ea"/>
            <a:cs typeface="Times New Roman" panose="02020603050405020304" pitchFamily="18" charset="0"/>
          </a:endParaRPr>
        </a:p>
      </dsp:txBody>
      <dsp:txXfrm>
        <a:off x="3358399" y="1043619"/>
        <a:ext cx="1312291" cy="1150300"/>
      </dsp:txXfrm>
    </dsp:sp>
    <dsp:sp modelId="{1FA8A31A-4423-416C-AB0C-0E764274D7A0}">
      <dsp:nvSpPr>
        <dsp:cNvPr id="0" name=""/>
        <dsp:cNvSpPr/>
      </dsp:nvSpPr>
      <dsp:spPr>
        <a:xfrm>
          <a:off x="4423088" y="502301"/>
          <a:ext cx="247602" cy="247602"/>
        </a:xfrm>
        <a:prstGeom prst="triangle">
          <a:avLst>
            <a:gd name="adj" fmla="val 100000"/>
          </a:avLst>
        </a:prstGeom>
        <a:gradFill rotWithShape="0">
          <a:gsLst>
            <a:gs pos="0">
              <a:schemeClr val="accent3">
                <a:hueOff val="1694124"/>
                <a:satOff val="62500"/>
                <a:lumOff val="-9191"/>
                <a:alphaOff val="0"/>
                <a:lumMod val="110000"/>
                <a:satMod val="105000"/>
                <a:tint val="67000"/>
              </a:schemeClr>
            </a:gs>
            <a:gs pos="50000">
              <a:schemeClr val="accent3">
                <a:hueOff val="1694124"/>
                <a:satOff val="62500"/>
                <a:lumOff val="-9191"/>
                <a:alphaOff val="0"/>
                <a:lumMod val="105000"/>
                <a:satMod val="103000"/>
                <a:tint val="73000"/>
              </a:schemeClr>
            </a:gs>
            <a:gs pos="100000">
              <a:schemeClr val="accent3">
                <a:hueOff val="1694124"/>
                <a:satOff val="62500"/>
                <a:lumOff val="-9191"/>
                <a:alphaOff val="0"/>
                <a:lumMod val="105000"/>
                <a:satMod val="109000"/>
                <a:tint val="81000"/>
              </a:schemeClr>
            </a:gs>
          </a:gsLst>
          <a:lin ang="5400000" scaled="0"/>
        </a:gradFill>
        <a:ln w="6350" cap="flat" cmpd="sng" algn="ctr">
          <a:solidFill>
            <a:schemeClr val="accent3">
              <a:hueOff val="1694124"/>
              <a:satOff val="62500"/>
              <a:lumOff val="-919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B613AC0-D3F8-4B32-B310-D4991DC3E2EF}">
      <dsp:nvSpPr>
        <dsp:cNvPr id="0" name=""/>
        <dsp:cNvSpPr/>
      </dsp:nvSpPr>
      <dsp:spPr>
        <a:xfrm rot="5400000">
          <a:off x="5110717" y="78647"/>
          <a:ext cx="873551" cy="1453569"/>
        </a:xfrm>
        <a:prstGeom prst="corner">
          <a:avLst>
            <a:gd name="adj1" fmla="val 16120"/>
            <a:gd name="adj2" fmla="val 16110"/>
          </a:avLst>
        </a:prstGeom>
        <a:gradFill rotWithShape="0">
          <a:gsLst>
            <a:gs pos="0">
              <a:schemeClr val="accent3">
                <a:hueOff val="2032949"/>
                <a:satOff val="75000"/>
                <a:lumOff val="-11029"/>
                <a:alphaOff val="0"/>
                <a:lumMod val="110000"/>
                <a:satMod val="105000"/>
                <a:tint val="67000"/>
              </a:schemeClr>
            </a:gs>
            <a:gs pos="50000">
              <a:schemeClr val="accent3">
                <a:hueOff val="2032949"/>
                <a:satOff val="75000"/>
                <a:lumOff val="-11029"/>
                <a:alphaOff val="0"/>
                <a:lumMod val="105000"/>
                <a:satMod val="103000"/>
                <a:tint val="73000"/>
              </a:schemeClr>
            </a:gs>
            <a:gs pos="100000">
              <a:schemeClr val="accent3">
                <a:hueOff val="2032949"/>
                <a:satOff val="75000"/>
                <a:lumOff val="-11029"/>
                <a:alphaOff val="0"/>
                <a:lumMod val="105000"/>
                <a:satMod val="109000"/>
                <a:tint val="81000"/>
              </a:schemeClr>
            </a:gs>
          </a:gsLst>
          <a:lin ang="5400000" scaled="0"/>
        </a:gra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27784D4-2953-42F6-93D9-4CEE88888D79}">
      <dsp:nvSpPr>
        <dsp:cNvPr id="0" name=""/>
        <dsp:cNvSpPr/>
      </dsp:nvSpPr>
      <dsp:spPr>
        <a:xfrm>
          <a:off x="4964900" y="646089"/>
          <a:ext cx="1312291" cy="11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b="0" i="0" kern="1200" dirty="0">
              <a:latin typeface="Times New Roman" panose="02020603050405020304" pitchFamily="18" charset="0"/>
              <a:ea typeface="+mn-ea"/>
              <a:cs typeface="Times New Roman" panose="02020603050405020304" pitchFamily="18" charset="0"/>
            </a:rPr>
            <a:t>2019</a:t>
          </a:r>
          <a:r>
            <a:rPr lang="zh-CN" altLang="en-US" sz="2000" b="0" i="0" kern="1200" dirty="0">
              <a:latin typeface="Times New Roman" panose="02020603050405020304" pitchFamily="18" charset="0"/>
              <a:ea typeface="+mn-ea"/>
              <a:cs typeface="Times New Roman" panose="02020603050405020304" pitchFamily="18" charset="0"/>
            </a:rPr>
            <a:t>年</a:t>
          </a:r>
          <a:r>
            <a:rPr lang="en-US" altLang="zh-CN" sz="2000" b="0" i="0" kern="1200" dirty="0">
              <a:latin typeface="Times New Roman" panose="02020603050405020304" pitchFamily="18" charset="0"/>
              <a:ea typeface="+mn-ea"/>
              <a:cs typeface="Times New Roman" panose="02020603050405020304" pitchFamily="18" charset="0"/>
            </a:rPr>
            <a:t>6</a:t>
          </a:r>
          <a:r>
            <a:rPr lang="zh-CN" altLang="en-US" sz="2000" b="0" i="0" kern="1200" dirty="0">
              <a:latin typeface="Times New Roman" panose="02020603050405020304" pitchFamily="18" charset="0"/>
              <a:ea typeface="+mn-ea"/>
              <a:cs typeface="Times New Roman" panose="02020603050405020304" pitchFamily="18" charset="0"/>
            </a:rPr>
            <a:t>月，发布</a:t>
          </a:r>
          <a:r>
            <a:rPr lang="en-US" altLang="zh-CN" sz="2000" b="1" i="0" kern="1200" dirty="0">
              <a:solidFill>
                <a:srgbClr val="FF0000"/>
              </a:solidFill>
              <a:latin typeface="Times New Roman" panose="02020603050405020304" pitchFamily="18" charset="0"/>
              <a:ea typeface="+mn-ea"/>
              <a:cs typeface="Times New Roman" panose="02020603050405020304" pitchFamily="18" charset="0"/>
            </a:rPr>
            <a:t>v2.0.0</a:t>
          </a:r>
          <a:r>
            <a:rPr lang="zh-CN" altLang="en-US" sz="2000" b="0" i="0" kern="1200" dirty="0">
              <a:latin typeface="Times New Roman" panose="02020603050405020304" pitchFamily="18" charset="0"/>
              <a:ea typeface="+mn-ea"/>
              <a:cs typeface="Times New Roman" panose="02020603050405020304" pitchFamily="18" charset="0"/>
            </a:rPr>
            <a:t>版本</a:t>
          </a:r>
          <a:endParaRPr lang="zh-CN" altLang="en-US" sz="2000" b="1" kern="1200" dirty="0">
            <a:latin typeface="Times New Roman" panose="02020603050405020304" pitchFamily="18" charset="0"/>
            <a:ea typeface="+mn-ea"/>
            <a:cs typeface="Times New Roman" panose="02020603050405020304" pitchFamily="18" charset="0"/>
          </a:endParaRPr>
        </a:p>
      </dsp:txBody>
      <dsp:txXfrm>
        <a:off x="4964900" y="646089"/>
        <a:ext cx="1312291" cy="1150300"/>
      </dsp:txXfrm>
    </dsp:sp>
    <dsp:sp modelId="{06E0AA22-FD2D-4897-92F9-936B88D6A190}">
      <dsp:nvSpPr>
        <dsp:cNvPr id="0" name=""/>
        <dsp:cNvSpPr/>
      </dsp:nvSpPr>
      <dsp:spPr>
        <a:xfrm>
          <a:off x="6029589" y="0"/>
          <a:ext cx="247602" cy="247602"/>
        </a:xfrm>
        <a:prstGeom prst="triangle">
          <a:avLst>
            <a:gd name="adj" fmla="val 100000"/>
          </a:avLst>
        </a:prstGeom>
        <a:gradFill rotWithShape="0">
          <a:gsLst>
            <a:gs pos="0">
              <a:schemeClr val="accent3">
                <a:hueOff val="2371774"/>
                <a:satOff val="87500"/>
                <a:lumOff val="-12868"/>
                <a:alphaOff val="0"/>
                <a:lumMod val="110000"/>
                <a:satMod val="105000"/>
                <a:tint val="67000"/>
              </a:schemeClr>
            </a:gs>
            <a:gs pos="50000">
              <a:schemeClr val="accent3">
                <a:hueOff val="2371774"/>
                <a:satOff val="87500"/>
                <a:lumOff val="-12868"/>
                <a:alphaOff val="0"/>
                <a:lumMod val="105000"/>
                <a:satMod val="103000"/>
                <a:tint val="73000"/>
              </a:schemeClr>
            </a:gs>
            <a:gs pos="100000">
              <a:schemeClr val="accent3">
                <a:hueOff val="2371774"/>
                <a:satOff val="87500"/>
                <a:lumOff val="-12868"/>
                <a:alphaOff val="0"/>
                <a:lumMod val="105000"/>
                <a:satMod val="109000"/>
                <a:tint val="81000"/>
              </a:schemeClr>
            </a:gs>
          </a:gsLst>
          <a:lin ang="5400000" scaled="0"/>
        </a:gradFill>
        <a:ln w="6350" cap="flat" cmpd="sng" algn="ctr">
          <a:solidFill>
            <a:schemeClr val="accent3">
              <a:hueOff val="2371774"/>
              <a:satOff val="87500"/>
              <a:lumOff val="-1286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3930281-4C32-426C-BA8B-6B786C2551D7}">
      <dsp:nvSpPr>
        <dsp:cNvPr id="0" name=""/>
        <dsp:cNvSpPr/>
      </dsp:nvSpPr>
      <dsp:spPr>
        <a:xfrm rot="5400000">
          <a:off x="6717218" y="-318883"/>
          <a:ext cx="873551" cy="1453569"/>
        </a:xfrm>
        <a:prstGeom prst="corner">
          <a:avLst>
            <a:gd name="adj1" fmla="val 16120"/>
            <a:gd name="adj2" fmla="val 1611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520A67E-1122-42DA-B392-826C6E50BDAE}">
      <dsp:nvSpPr>
        <dsp:cNvPr id="0" name=""/>
        <dsp:cNvSpPr/>
      </dsp:nvSpPr>
      <dsp:spPr>
        <a:xfrm>
          <a:off x="6571400" y="248559"/>
          <a:ext cx="1312291" cy="11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latin typeface="Times New Roman" panose="02020603050405020304" pitchFamily="18" charset="0"/>
              <a:ea typeface="+mn-ea"/>
              <a:cs typeface="Times New Roman" panose="02020603050405020304" pitchFamily="18" charset="0"/>
            </a:rPr>
            <a:t>2020</a:t>
          </a:r>
          <a:r>
            <a:rPr lang="zh-CN" altLang="en-US" sz="2000" kern="1200" dirty="0">
              <a:latin typeface="Times New Roman" panose="02020603050405020304" pitchFamily="18" charset="0"/>
              <a:ea typeface="+mn-ea"/>
              <a:cs typeface="Times New Roman" panose="02020603050405020304" pitchFamily="18" charset="0"/>
            </a:rPr>
            <a:t>年</a:t>
          </a:r>
          <a:r>
            <a:rPr lang="en-US" altLang="zh-CN" sz="2000" kern="1200" dirty="0">
              <a:latin typeface="Times New Roman" panose="02020603050405020304" pitchFamily="18" charset="0"/>
              <a:ea typeface="+mn-ea"/>
              <a:cs typeface="Times New Roman" panose="02020603050405020304" pitchFamily="18" charset="0"/>
            </a:rPr>
            <a:t>12</a:t>
          </a:r>
          <a:r>
            <a:rPr lang="zh-CN" altLang="en-US" sz="2000" kern="1200" dirty="0">
              <a:latin typeface="Times New Roman" panose="02020603050405020304" pitchFamily="18" charset="0"/>
              <a:ea typeface="+mn-ea"/>
              <a:cs typeface="Times New Roman" panose="02020603050405020304" pitchFamily="18" charset="0"/>
            </a:rPr>
            <a:t>月，发布</a:t>
          </a:r>
          <a:r>
            <a:rPr lang="en-US" altLang="zh-CN" sz="2000" b="1" kern="1200" dirty="0">
              <a:solidFill>
                <a:srgbClr val="FF0000"/>
              </a:solidFill>
              <a:latin typeface="Times New Roman" panose="02020603050405020304" pitchFamily="18" charset="0"/>
              <a:ea typeface="+mn-ea"/>
              <a:cs typeface="Times New Roman" panose="02020603050405020304" pitchFamily="18" charset="0"/>
            </a:rPr>
            <a:t>v2.1.0</a:t>
          </a:r>
          <a:r>
            <a:rPr lang="zh-CN" altLang="en-US" sz="2000" kern="1200" dirty="0">
              <a:latin typeface="Times New Roman" panose="02020603050405020304" pitchFamily="18" charset="0"/>
              <a:ea typeface="+mn-ea"/>
              <a:cs typeface="Times New Roman" panose="02020603050405020304" pitchFamily="18" charset="0"/>
            </a:rPr>
            <a:t>版本</a:t>
          </a:r>
          <a:endParaRPr lang="en-US" altLang="zh-CN" sz="2000" kern="1200" dirty="0">
            <a:latin typeface="Times New Roman" panose="02020603050405020304" pitchFamily="18" charset="0"/>
            <a:ea typeface="+mn-ea"/>
            <a:cs typeface="Times New Roman" panose="02020603050405020304" pitchFamily="18" charset="0"/>
          </a:endParaRPr>
        </a:p>
      </dsp:txBody>
      <dsp:txXfrm>
        <a:off x="6571400" y="248559"/>
        <a:ext cx="1312291" cy="115030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image" Target="../media/image18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 Id="rId4" Type="http://schemas.openxmlformats.org/officeDocument/2006/relationships/image" Target="../media/image16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image" Target="../media/image18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 Id="rId4" Type="http://schemas.openxmlformats.org/officeDocument/2006/relationships/image" Target="../media/image19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 Id="rId4" Type="http://schemas.openxmlformats.org/officeDocument/2006/relationships/image" Target="../media/image19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7.wmf"/><Relationship Id="rId7" Type="http://schemas.openxmlformats.org/officeDocument/2006/relationships/image" Target="../media/image201.wmf"/><Relationship Id="rId2" Type="http://schemas.openxmlformats.org/officeDocument/2006/relationships/image" Target="../media/image196.wmf"/><Relationship Id="rId1" Type="http://schemas.openxmlformats.org/officeDocument/2006/relationships/image" Target="../media/image192.wmf"/><Relationship Id="rId6" Type="http://schemas.openxmlformats.org/officeDocument/2006/relationships/image" Target="../media/image200.wmf"/><Relationship Id="rId5" Type="http://schemas.openxmlformats.org/officeDocument/2006/relationships/image" Target="../media/image199.wmf"/><Relationship Id="rId4" Type="http://schemas.openxmlformats.org/officeDocument/2006/relationships/image" Target="../media/image19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4" Type="http://schemas.openxmlformats.org/officeDocument/2006/relationships/image" Target="../media/image1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 Id="rId4" Type="http://schemas.openxmlformats.org/officeDocument/2006/relationships/image" Target="../media/image1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FB8EA-67D1-4C09-BB80-60707BBBE2CE}"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6DBB8-AFCF-4E66-A282-630AB719C506}" type="slidenum">
              <a:rPr lang="zh-CN" altLang="en-US" smtClean="0"/>
              <a:t>‹#›</a:t>
            </a:fld>
            <a:endParaRPr lang="zh-CN" altLang="en-US"/>
          </a:p>
        </p:txBody>
      </p:sp>
    </p:spTree>
    <p:extLst>
      <p:ext uri="{BB962C8B-B14F-4D97-AF65-F5344CB8AC3E}">
        <p14:creationId xmlns:p14="http://schemas.microsoft.com/office/powerpoint/2010/main" val="383079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14187F1A-AE1C-4C71-BAD1-B759EF61B5EF}" type="slidenum">
              <a:rPr lang="zh-CN" altLang="en-US" smtClean="0">
                <a:latin typeface="Arial" panose="020B0604020202020204" pitchFamily="34" charset="0"/>
              </a:rPr>
              <a:pPr>
                <a:spcBef>
                  <a:spcPct val="0"/>
                </a:spcBef>
              </a:pPr>
              <a:t>3</a:t>
            </a:fld>
            <a:endParaRPr lang="zh-CN" altLang="en-US">
              <a:latin typeface="Arial" panose="020B0604020202020204" pitchFamily="34" charset="0"/>
            </a:endParaRPr>
          </a:p>
        </p:txBody>
      </p:sp>
    </p:spTree>
    <p:extLst>
      <p:ext uri="{BB962C8B-B14F-4D97-AF65-F5344CB8AC3E}">
        <p14:creationId xmlns:p14="http://schemas.microsoft.com/office/powerpoint/2010/main" val="208829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22</a:t>
            </a:fld>
            <a:endParaRPr lang="zh-CN" altLang="en-US"/>
          </a:p>
        </p:txBody>
      </p:sp>
    </p:spTree>
    <p:extLst>
      <p:ext uri="{BB962C8B-B14F-4D97-AF65-F5344CB8AC3E}">
        <p14:creationId xmlns:p14="http://schemas.microsoft.com/office/powerpoint/2010/main" val="2125163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23</a:t>
            </a:fld>
            <a:endParaRPr lang="zh-CN" altLang="en-US"/>
          </a:p>
        </p:txBody>
      </p:sp>
    </p:spTree>
    <p:extLst>
      <p:ext uri="{BB962C8B-B14F-4D97-AF65-F5344CB8AC3E}">
        <p14:creationId xmlns:p14="http://schemas.microsoft.com/office/powerpoint/2010/main" val="1511460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24</a:t>
            </a:fld>
            <a:endParaRPr lang="zh-CN" altLang="en-US"/>
          </a:p>
        </p:txBody>
      </p:sp>
    </p:spTree>
    <p:extLst>
      <p:ext uri="{BB962C8B-B14F-4D97-AF65-F5344CB8AC3E}">
        <p14:creationId xmlns:p14="http://schemas.microsoft.com/office/powerpoint/2010/main" val="393189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25</a:t>
            </a:fld>
            <a:endParaRPr lang="zh-CN" altLang="en-US"/>
          </a:p>
        </p:txBody>
      </p:sp>
    </p:spTree>
    <p:extLst>
      <p:ext uri="{BB962C8B-B14F-4D97-AF65-F5344CB8AC3E}">
        <p14:creationId xmlns:p14="http://schemas.microsoft.com/office/powerpoint/2010/main" val="225211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26</a:t>
            </a:fld>
            <a:endParaRPr lang="zh-CN" altLang="en-US"/>
          </a:p>
        </p:txBody>
      </p:sp>
    </p:spTree>
    <p:extLst>
      <p:ext uri="{BB962C8B-B14F-4D97-AF65-F5344CB8AC3E}">
        <p14:creationId xmlns:p14="http://schemas.microsoft.com/office/powerpoint/2010/main" val="24155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760B96-200D-43DE-899A-77FA82126610}" type="slidenum">
              <a:rPr lang="zh-CN" altLang="en-US" smtClean="0"/>
              <a:t>27</a:t>
            </a:fld>
            <a:endParaRPr lang="zh-CN" altLang="en-US"/>
          </a:p>
        </p:txBody>
      </p:sp>
    </p:spTree>
    <p:extLst>
      <p:ext uri="{BB962C8B-B14F-4D97-AF65-F5344CB8AC3E}">
        <p14:creationId xmlns:p14="http://schemas.microsoft.com/office/powerpoint/2010/main" val="400181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介绍两种不同的磁构型构建方式，</a:t>
            </a:r>
            <a:r>
              <a:rPr lang="en-US" altLang="zh-CN" dirty="0"/>
              <a:t>M1,M2</a:t>
            </a:r>
          </a:p>
          <a:p>
            <a:r>
              <a:rPr lang="zh-CN" altLang="en-US" dirty="0"/>
              <a:t>按照逻辑介绍每一种构型</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m1,m2</a:t>
            </a:r>
            <a:r>
              <a:rPr lang="zh-CN" altLang="en-US" dirty="0"/>
              <a:t>更加一般情况，利用插值计算每一层不同极化率的</a:t>
            </a:r>
            <a:endParaRPr lang="en-US" altLang="zh-CN" dirty="0"/>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(m1,m2) = (0,-1) </a:t>
            </a:r>
            <a:r>
              <a:rPr lang="zh-CN" altLang="en-US" dirty="0"/>
              <a:t>存在能隙，说明第二层</a:t>
            </a:r>
            <a:r>
              <a:rPr lang="en-US" altLang="zh-CN" dirty="0"/>
              <a:t>FM</a:t>
            </a:r>
            <a:r>
              <a:rPr lang="zh-CN" altLang="en-US" dirty="0"/>
              <a:t>层</a:t>
            </a:r>
            <a:r>
              <a:rPr lang="en-US" altLang="zh-CN" dirty="0" err="1"/>
              <a:t>Mn</a:t>
            </a:r>
            <a:r>
              <a:rPr lang="zh-CN" altLang="en-US" dirty="0"/>
              <a:t>磁性对于能带有很大贡献</a:t>
            </a:r>
            <a:r>
              <a:rPr lang="en-US" altLang="zh-CN" dirty="0"/>
              <a:t> </a:t>
            </a:r>
          </a:p>
          <a:p>
            <a:endParaRPr lang="en-US" altLang="zh-CN" dirty="0"/>
          </a:p>
          <a:p>
            <a:r>
              <a:rPr lang="en-US" altLang="zh-CN" dirty="0"/>
              <a:t>(m1,m2) = (0,0) </a:t>
            </a:r>
            <a:r>
              <a:rPr lang="zh-CN" altLang="en-US" dirty="0"/>
              <a:t>基本无能隙，说明对于能带贡献的磁性主要是由于最表面两层贡献</a:t>
            </a:r>
            <a:endParaRPr lang="en-US" altLang="zh-CN" dirty="0"/>
          </a:p>
          <a:p>
            <a:endParaRPr lang="en-US" altLang="zh-CN" dirty="0"/>
          </a:p>
          <a:p>
            <a:r>
              <a:rPr lang="zh-CN" altLang="en-US" dirty="0"/>
              <a:t>说明模型可靠性：</a:t>
            </a:r>
            <a:r>
              <a:rPr lang="en-US" altLang="zh-CN" dirty="0"/>
              <a:t>1.</a:t>
            </a:r>
            <a:r>
              <a:rPr lang="zh-CN" altLang="en-US" dirty="0"/>
              <a:t>第一层磁化收到影响，比第二层更加弱；和实验结果不冲突，有一个净的磁化，（并且有准的三次对称性？）</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33</a:t>
            </a:fld>
            <a:endParaRPr lang="zh-CN" altLang="en-US"/>
          </a:p>
        </p:txBody>
      </p:sp>
    </p:spTree>
    <p:extLst>
      <p:ext uri="{BB962C8B-B14F-4D97-AF65-F5344CB8AC3E}">
        <p14:creationId xmlns:p14="http://schemas.microsoft.com/office/powerpoint/2010/main" val="2413919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介绍两种不同的磁构型构建方式，</a:t>
            </a:r>
            <a:r>
              <a:rPr lang="en-US" altLang="zh-CN" dirty="0"/>
              <a:t>M1,M2</a:t>
            </a:r>
          </a:p>
          <a:p>
            <a:r>
              <a:rPr lang="zh-CN" altLang="en-US" dirty="0"/>
              <a:t>按照逻辑介绍每一种构型</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m1,m2</a:t>
            </a:r>
            <a:r>
              <a:rPr lang="zh-CN" altLang="en-US" dirty="0"/>
              <a:t>更加一般情况，利用插值计算每一层不同极化率的</a:t>
            </a:r>
            <a:endParaRPr lang="en-US" altLang="zh-CN" dirty="0"/>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(m1,m2) = (0,-1) </a:t>
            </a:r>
            <a:r>
              <a:rPr lang="zh-CN" altLang="en-US" dirty="0"/>
              <a:t>存在能隙，说明第二层</a:t>
            </a:r>
            <a:r>
              <a:rPr lang="en-US" altLang="zh-CN" dirty="0"/>
              <a:t>FM</a:t>
            </a:r>
            <a:r>
              <a:rPr lang="zh-CN" altLang="en-US" dirty="0"/>
              <a:t>层</a:t>
            </a:r>
            <a:r>
              <a:rPr lang="en-US" altLang="zh-CN" dirty="0" err="1"/>
              <a:t>Mn</a:t>
            </a:r>
            <a:r>
              <a:rPr lang="zh-CN" altLang="en-US" dirty="0"/>
              <a:t>磁性对于能带有很大贡献</a:t>
            </a:r>
            <a:r>
              <a:rPr lang="en-US" altLang="zh-CN" dirty="0"/>
              <a:t> </a:t>
            </a:r>
          </a:p>
          <a:p>
            <a:endParaRPr lang="en-US" altLang="zh-CN" dirty="0"/>
          </a:p>
          <a:p>
            <a:r>
              <a:rPr lang="en-US" altLang="zh-CN" dirty="0"/>
              <a:t>(m1,m2) = (0,0) </a:t>
            </a:r>
            <a:r>
              <a:rPr lang="zh-CN" altLang="en-US" dirty="0"/>
              <a:t>基本无能隙，说明对于能带贡献的磁性主要是由于最表面两层贡献</a:t>
            </a:r>
            <a:endParaRPr lang="en-US" altLang="zh-CN" dirty="0"/>
          </a:p>
          <a:p>
            <a:endParaRPr lang="en-US" altLang="zh-CN" dirty="0"/>
          </a:p>
          <a:p>
            <a:r>
              <a:rPr lang="zh-CN" altLang="en-US" dirty="0"/>
              <a:t>说明模型可靠性：</a:t>
            </a:r>
            <a:r>
              <a:rPr lang="en-US" altLang="zh-CN" dirty="0"/>
              <a:t>1.</a:t>
            </a:r>
            <a:r>
              <a:rPr lang="zh-CN" altLang="en-US" dirty="0"/>
              <a:t>第一层磁化收到影响，比第二层更加弱；和实验结果不冲突，有一个净的磁化，（并且有准的三次对称性？）</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34</a:t>
            </a:fld>
            <a:endParaRPr lang="zh-CN" altLang="en-US"/>
          </a:p>
        </p:txBody>
      </p:sp>
    </p:spTree>
    <p:extLst>
      <p:ext uri="{BB962C8B-B14F-4D97-AF65-F5344CB8AC3E}">
        <p14:creationId xmlns:p14="http://schemas.microsoft.com/office/powerpoint/2010/main" val="298207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36</a:t>
            </a:fld>
            <a:endParaRPr lang="zh-CN" altLang="en-US"/>
          </a:p>
        </p:txBody>
      </p:sp>
    </p:spTree>
    <p:extLst>
      <p:ext uri="{BB962C8B-B14F-4D97-AF65-F5344CB8AC3E}">
        <p14:creationId xmlns:p14="http://schemas.microsoft.com/office/powerpoint/2010/main" val="2659270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37</a:t>
            </a:fld>
            <a:endParaRPr lang="zh-CN" altLang="en-US"/>
          </a:p>
        </p:txBody>
      </p:sp>
    </p:spTree>
    <p:extLst>
      <p:ext uri="{BB962C8B-B14F-4D97-AF65-F5344CB8AC3E}">
        <p14:creationId xmlns:p14="http://schemas.microsoft.com/office/powerpoint/2010/main" val="32036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0B57EAD-4051-4FA0-8385-D14A6EE6ABB7}" type="slidenum">
              <a:rPr lang="zh-CN" altLang="en-US" smtClean="0"/>
              <a:t>5</a:t>
            </a:fld>
            <a:endParaRPr lang="zh-CN" altLang="en-US"/>
          </a:p>
        </p:txBody>
      </p:sp>
    </p:spTree>
    <p:extLst>
      <p:ext uri="{BB962C8B-B14F-4D97-AF65-F5344CB8AC3E}">
        <p14:creationId xmlns:p14="http://schemas.microsoft.com/office/powerpoint/2010/main" val="75490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38</a:t>
            </a:fld>
            <a:endParaRPr lang="zh-CN" altLang="en-US"/>
          </a:p>
        </p:txBody>
      </p:sp>
    </p:spTree>
    <p:extLst>
      <p:ext uri="{BB962C8B-B14F-4D97-AF65-F5344CB8AC3E}">
        <p14:creationId xmlns:p14="http://schemas.microsoft.com/office/powerpoint/2010/main" val="411129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39</a:t>
            </a:fld>
            <a:endParaRPr lang="zh-CN" altLang="en-US"/>
          </a:p>
        </p:txBody>
      </p:sp>
    </p:spTree>
    <p:extLst>
      <p:ext uri="{BB962C8B-B14F-4D97-AF65-F5344CB8AC3E}">
        <p14:creationId xmlns:p14="http://schemas.microsoft.com/office/powerpoint/2010/main" val="37018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40</a:t>
            </a:fld>
            <a:endParaRPr lang="zh-CN" altLang="en-US"/>
          </a:p>
        </p:txBody>
      </p:sp>
    </p:spTree>
    <p:extLst>
      <p:ext uri="{BB962C8B-B14F-4D97-AF65-F5344CB8AC3E}">
        <p14:creationId xmlns:p14="http://schemas.microsoft.com/office/powerpoint/2010/main" val="1128949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44</a:t>
            </a:fld>
            <a:endParaRPr lang="zh-CN" altLang="en-US"/>
          </a:p>
        </p:txBody>
      </p:sp>
    </p:spTree>
    <p:extLst>
      <p:ext uri="{BB962C8B-B14F-4D97-AF65-F5344CB8AC3E}">
        <p14:creationId xmlns:p14="http://schemas.microsoft.com/office/powerpoint/2010/main" val="1589769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Young</a:t>
            </a:r>
            <a:r>
              <a:rPr lang="en-US" altLang="zh-CN" baseline="0" dirty="0"/>
              <a:t> </a:t>
            </a:r>
            <a:r>
              <a:rPr lang="zh-CN" altLang="en-US" baseline="0" dirty="0"/>
              <a:t>和 </a:t>
            </a:r>
            <a:r>
              <a:rPr lang="en-US" altLang="zh-CN" baseline="0" dirty="0"/>
              <a:t>Rappe</a:t>
            </a:r>
            <a:r>
              <a:rPr lang="zh-CN" altLang="en-US" baseline="0" dirty="0"/>
              <a:t> 使用第一性原理计算了</a:t>
            </a:r>
            <a:r>
              <a:rPr lang="en-US" altLang="zh-CN" baseline="0" dirty="0"/>
              <a:t>BaTiO3</a:t>
            </a:r>
            <a:r>
              <a:rPr lang="zh-CN" altLang="en-US" baseline="0" dirty="0"/>
              <a:t>的</a:t>
            </a:r>
            <a:r>
              <a:rPr lang="en-US" altLang="zh-CN" baseline="0" dirty="0"/>
              <a:t>shift current</a:t>
            </a:r>
            <a:r>
              <a:rPr lang="zh-CN" altLang="en-US" baseline="0" dirty="0"/>
              <a:t>，并于实验数据进行比较，理论计算比较符合实验的结果。</a:t>
            </a:r>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45</a:t>
            </a:fld>
            <a:endParaRPr lang="zh-CN" altLang="en-US"/>
          </a:p>
        </p:txBody>
      </p:sp>
    </p:spTree>
    <p:extLst>
      <p:ext uri="{BB962C8B-B14F-4D97-AF65-F5344CB8AC3E}">
        <p14:creationId xmlns:p14="http://schemas.microsoft.com/office/powerpoint/2010/main" val="2084597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Young</a:t>
            </a:r>
            <a:r>
              <a:rPr lang="en-US" altLang="zh-CN" baseline="0" dirty="0"/>
              <a:t> </a:t>
            </a:r>
            <a:r>
              <a:rPr lang="zh-CN" altLang="en-US" baseline="0" dirty="0"/>
              <a:t>和 </a:t>
            </a:r>
            <a:r>
              <a:rPr lang="en-US" altLang="zh-CN" baseline="0" dirty="0"/>
              <a:t>Rappe</a:t>
            </a:r>
            <a:r>
              <a:rPr lang="zh-CN" altLang="en-US" baseline="0" dirty="0"/>
              <a:t> 使用第一性原理计算了</a:t>
            </a:r>
            <a:r>
              <a:rPr lang="en-US" altLang="zh-CN" baseline="0" dirty="0"/>
              <a:t>BaTiO3</a:t>
            </a:r>
            <a:r>
              <a:rPr lang="zh-CN" altLang="en-US" baseline="0" dirty="0"/>
              <a:t>的</a:t>
            </a:r>
            <a:r>
              <a:rPr lang="en-US" altLang="zh-CN" baseline="0" dirty="0"/>
              <a:t>shift current</a:t>
            </a:r>
            <a:r>
              <a:rPr lang="zh-CN" altLang="en-US" baseline="0" dirty="0"/>
              <a:t>，并于实验数据进行比较，理论计算比较符合实验的结果。</a:t>
            </a:r>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46</a:t>
            </a:fld>
            <a:endParaRPr lang="zh-CN" altLang="en-US"/>
          </a:p>
        </p:txBody>
      </p:sp>
    </p:spTree>
    <p:extLst>
      <p:ext uri="{BB962C8B-B14F-4D97-AF65-F5344CB8AC3E}">
        <p14:creationId xmlns:p14="http://schemas.microsoft.com/office/powerpoint/2010/main" val="3603469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Young</a:t>
            </a:r>
            <a:r>
              <a:rPr lang="en-US" altLang="zh-CN" baseline="0" dirty="0"/>
              <a:t> </a:t>
            </a:r>
            <a:r>
              <a:rPr lang="zh-CN" altLang="en-US" baseline="0" dirty="0"/>
              <a:t>和 </a:t>
            </a:r>
            <a:r>
              <a:rPr lang="en-US" altLang="zh-CN" baseline="0" dirty="0"/>
              <a:t>Rappe</a:t>
            </a:r>
            <a:r>
              <a:rPr lang="zh-CN" altLang="en-US" baseline="0" dirty="0"/>
              <a:t> 使用第一性原理计算了</a:t>
            </a:r>
            <a:r>
              <a:rPr lang="en-US" altLang="zh-CN" baseline="0" dirty="0"/>
              <a:t>BaTiO3</a:t>
            </a:r>
            <a:r>
              <a:rPr lang="zh-CN" altLang="en-US" baseline="0" dirty="0"/>
              <a:t>的</a:t>
            </a:r>
            <a:r>
              <a:rPr lang="en-US" altLang="zh-CN" baseline="0" dirty="0"/>
              <a:t>shift current</a:t>
            </a:r>
            <a:r>
              <a:rPr lang="zh-CN" altLang="en-US" baseline="0" dirty="0"/>
              <a:t>，并于实验数据进行比较，理论计算比较符合实验的结果。</a:t>
            </a:r>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47</a:t>
            </a:fld>
            <a:endParaRPr lang="zh-CN" altLang="en-US"/>
          </a:p>
        </p:txBody>
      </p:sp>
    </p:spTree>
    <p:extLst>
      <p:ext uri="{BB962C8B-B14F-4D97-AF65-F5344CB8AC3E}">
        <p14:creationId xmlns:p14="http://schemas.microsoft.com/office/powerpoint/2010/main" val="158040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Young</a:t>
            </a:r>
            <a:r>
              <a:rPr lang="en-US" altLang="zh-CN" baseline="0" dirty="0"/>
              <a:t> </a:t>
            </a:r>
            <a:r>
              <a:rPr lang="zh-CN" altLang="en-US" baseline="0" dirty="0"/>
              <a:t>和 </a:t>
            </a:r>
            <a:r>
              <a:rPr lang="en-US" altLang="zh-CN" baseline="0" dirty="0"/>
              <a:t>Rappe</a:t>
            </a:r>
            <a:r>
              <a:rPr lang="zh-CN" altLang="en-US" baseline="0" dirty="0"/>
              <a:t> 使用第一性原理计算了</a:t>
            </a:r>
            <a:r>
              <a:rPr lang="en-US" altLang="zh-CN" baseline="0" dirty="0"/>
              <a:t>BaTiO3</a:t>
            </a:r>
            <a:r>
              <a:rPr lang="zh-CN" altLang="en-US" baseline="0" dirty="0"/>
              <a:t>的</a:t>
            </a:r>
            <a:r>
              <a:rPr lang="en-US" altLang="zh-CN" baseline="0" dirty="0"/>
              <a:t>shift current</a:t>
            </a:r>
            <a:r>
              <a:rPr lang="zh-CN" altLang="en-US" baseline="0" dirty="0"/>
              <a:t>，并于实验数据进行比较，理论计算比较符合实验的结果。</a:t>
            </a:r>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48</a:t>
            </a:fld>
            <a:endParaRPr lang="zh-CN" altLang="en-US"/>
          </a:p>
        </p:txBody>
      </p:sp>
    </p:spTree>
    <p:extLst>
      <p:ext uri="{BB962C8B-B14F-4D97-AF65-F5344CB8AC3E}">
        <p14:creationId xmlns:p14="http://schemas.microsoft.com/office/powerpoint/2010/main" val="3163490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价带的电子云通过光激发到导带上，在实空间产生一段位移，由</a:t>
            </a:r>
            <a:r>
              <a:rPr lang="en-US" altLang="zh-CN" dirty="0"/>
              <a:t>shift vector</a:t>
            </a:r>
            <a:r>
              <a:rPr lang="zh-CN" altLang="en-US" dirty="0"/>
              <a:t>来表征。</a:t>
            </a:r>
            <a:r>
              <a:rPr lang="en-US" altLang="zh-CN" dirty="0"/>
              <a:t>BPVE</a:t>
            </a:r>
            <a:r>
              <a:rPr lang="zh-CN" altLang="en-US" dirty="0"/>
              <a:t>产生的电流由</a:t>
            </a:r>
            <a:r>
              <a:rPr lang="en-US" altLang="zh-CN" dirty="0"/>
              <a:t>shift current</a:t>
            </a:r>
            <a:r>
              <a:rPr lang="zh-CN" altLang="en-US" dirty="0"/>
              <a:t>和</a:t>
            </a:r>
            <a:r>
              <a:rPr lang="en-US" altLang="zh-CN" dirty="0"/>
              <a:t>ballistic current</a:t>
            </a:r>
            <a:r>
              <a:rPr lang="zh-CN" altLang="en-US" dirty="0"/>
              <a:t>组成。</a:t>
            </a:r>
            <a:endParaRPr lang="en-US" altLang="zh-CN" dirty="0"/>
          </a:p>
          <a:p>
            <a:r>
              <a:rPr lang="zh-CN" altLang="en-US" dirty="0"/>
              <a:t>在不考虑额外的电子散射条件下</a:t>
            </a:r>
            <a:r>
              <a:rPr lang="en-US" altLang="zh-CN" dirty="0"/>
              <a:t>Ballistic current</a:t>
            </a:r>
            <a:r>
              <a:rPr lang="zh-CN" altLang="en-US" dirty="0"/>
              <a:t>在非磁性材料（即存在时间反演）线偏振光下为</a:t>
            </a:r>
            <a:r>
              <a:rPr lang="en-US" altLang="zh-CN" dirty="0"/>
              <a:t>0</a:t>
            </a:r>
            <a:r>
              <a:rPr lang="zh-CN" altLang="en-US" dirty="0"/>
              <a:t>，对应于</a:t>
            </a:r>
            <a:r>
              <a:rPr lang="en-US" altLang="zh-CN" dirty="0"/>
              <a:t>injection current</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50</a:t>
            </a:fld>
            <a:endParaRPr lang="zh-CN" altLang="en-US"/>
          </a:p>
        </p:txBody>
      </p:sp>
    </p:spTree>
    <p:extLst>
      <p:ext uri="{BB962C8B-B14F-4D97-AF65-F5344CB8AC3E}">
        <p14:creationId xmlns:p14="http://schemas.microsoft.com/office/powerpoint/2010/main" val="409069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2016</a:t>
            </a:r>
            <a:r>
              <a:rPr lang="zh-CN" altLang="en-US" dirty="0"/>
              <a:t>年</a:t>
            </a:r>
            <a:r>
              <a:rPr lang="en-US" altLang="zh-CN" dirty="0"/>
              <a:t>Chang</a:t>
            </a:r>
            <a:r>
              <a:rPr lang="zh-CN" altLang="en-US" dirty="0"/>
              <a:t>等人实验上合成了原子层厚度的</a:t>
            </a:r>
            <a:r>
              <a:rPr lang="en-US" altLang="zh-CN" dirty="0"/>
              <a:t>SnTe</a:t>
            </a:r>
            <a:r>
              <a:rPr lang="zh-CN" altLang="en-US" dirty="0"/>
              <a:t>，存在</a:t>
            </a:r>
            <a:r>
              <a:rPr lang="en-US" altLang="zh-CN" dirty="0"/>
              <a:t>robust</a:t>
            </a:r>
            <a:r>
              <a:rPr lang="zh-CN" altLang="en-US" dirty="0"/>
              <a:t>的面内铁电性。</a:t>
            </a:r>
            <a:endParaRPr lang="en-US" altLang="zh-CN" dirty="0"/>
          </a:p>
          <a:p>
            <a:endParaRPr lang="en-US" altLang="zh-CN" dirty="0"/>
          </a:p>
          <a:p>
            <a:r>
              <a:rPr lang="en-US" altLang="zh-CN" dirty="0"/>
              <a:t>SnTe</a:t>
            </a:r>
            <a:r>
              <a:rPr lang="zh-CN" altLang="en-US" dirty="0"/>
              <a:t>的</a:t>
            </a:r>
            <a:r>
              <a:rPr lang="en-US" altLang="zh-CN" dirty="0"/>
              <a:t>bulk</a:t>
            </a:r>
            <a:r>
              <a:rPr lang="zh-CN" altLang="en-US" dirty="0"/>
              <a:t>态为镜面对称保护的拓扑晶格绝缘体。</a:t>
            </a:r>
            <a:endParaRPr lang="en-US" altLang="zh-CN" dirty="0"/>
          </a:p>
          <a:p>
            <a:endParaRPr lang="en-US" altLang="zh-CN" dirty="0"/>
          </a:p>
          <a:p>
            <a:r>
              <a:rPr lang="zh-CN" altLang="en-US" dirty="0"/>
              <a:t>有一个镜面对称</a:t>
            </a:r>
            <a:r>
              <a:rPr lang="en-US" altLang="zh-CN" dirty="0"/>
              <a:t>M_xz</a:t>
            </a:r>
            <a:r>
              <a:rPr lang="zh-CN" altLang="en-US" dirty="0"/>
              <a:t>。</a:t>
            </a:r>
            <a:endParaRPr lang="en-US" altLang="zh-CN"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52</a:t>
            </a:fld>
            <a:endParaRPr lang="zh-CN" altLang="en-US"/>
          </a:p>
        </p:txBody>
      </p:sp>
    </p:spTree>
    <p:extLst>
      <p:ext uri="{BB962C8B-B14F-4D97-AF65-F5344CB8AC3E}">
        <p14:creationId xmlns:p14="http://schemas.microsoft.com/office/powerpoint/2010/main" val="332041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53A63677-3A33-40B7-9971-E645E736FB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0A4C8FD0-8741-45D6-9F16-A3F953E78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5845EA5-5C05-456F-AA40-571DE0D42F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F02304D-8392-4FAD-B077-A94CC75FF31F}" type="slidenum">
              <a:rPr lang="zh-CN" altLang="en-US" smtClean="0"/>
              <a:pPr/>
              <a:t>6</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2016</a:t>
            </a:r>
            <a:r>
              <a:rPr lang="zh-CN" altLang="en-US" dirty="0"/>
              <a:t>年</a:t>
            </a:r>
            <a:r>
              <a:rPr lang="en-US" altLang="zh-CN" dirty="0"/>
              <a:t>Chang</a:t>
            </a:r>
            <a:r>
              <a:rPr lang="zh-CN" altLang="en-US" dirty="0"/>
              <a:t>等人实验上合成了原子层厚度的</a:t>
            </a:r>
            <a:r>
              <a:rPr lang="en-US" altLang="zh-CN" dirty="0"/>
              <a:t>SnTe</a:t>
            </a:r>
            <a:r>
              <a:rPr lang="zh-CN" altLang="en-US" dirty="0"/>
              <a:t>，存在</a:t>
            </a:r>
            <a:r>
              <a:rPr lang="en-US" altLang="zh-CN" dirty="0"/>
              <a:t>robust</a:t>
            </a:r>
            <a:r>
              <a:rPr lang="zh-CN" altLang="en-US" dirty="0"/>
              <a:t>的面内铁电性。</a:t>
            </a:r>
            <a:endParaRPr lang="en-US" altLang="zh-CN" dirty="0"/>
          </a:p>
          <a:p>
            <a:endParaRPr lang="en-US" altLang="zh-CN" dirty="0"/>
          </a:p>
          <a:p>
            <a:r>
              <a:rPr lang="en-US" altLang="zh-CN" dirty="0"/>
              <a:t>SnTe</a:t>
            </a:r>
            <a:r>
              <a:rPr lang="zh-CN" altLang="en-US" dirty="0"/>
              <a:t>的</a:t>
            </a:r>
            <a:r>
              <a:rPr lang="en-US" altLang="zh-CN" dirty="0"/>
              <a:t>bulk</a:t>
            </a:r>
            <a:r>
              <a:rPr lang="zh-CN" altLang="en-US" dirty="0"/>
              <a:t>态为镜面对称保护的拓扑晶格绝缘体。</a:t>
            </a:r>
            <a:endParaRPr lang="en-US" altLang="zh-CN" dirty="0"/>
          </a:p>
          <a:p>
            <a:endParaRPr lang="en-US" altLang="zh-CN" dirty="0"/>
          </a:p>
          <a:p>
            <a:r>
              <a:rPr lang="zh-CN" altLang="en-US" dirty="0"/>
              <a:t>有一个镜面对称</a:t>
            </a:r>
            <a:r>
              <a:rPr lang="en-US" altLang="zh-CN" dirty="0"/>
              <a:t>M_xz</a:t>
            </a:r>
            <a:r>
              <a:rPr lang="zh-CN" altLang="en-US" dirty="0"/>
              <a:t>。</a:t>
            </a:r>
            <a:endParaRPr lang="en-US" altLang="zh-CN"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53</a:t>
            </a:fld>
            <a:endParaRPr lang="zh-CN" altLang="en-US"/>
          </a:p>
        </p:txBody>
      </p:sp>
    </p:spTree>
    <p:extLst>
      <p:ext uri="{BB962C8B-B14F-4D97-AF65-F5344CB8AC3E}">
        <p14:creationId xmlns:p14="http://schemas.microsoft.com/office/powerpoint/2010/main" val="257226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JDOS</a:t>
            </a:r>
            <a:r>
              <a:rPr lang="zh-CN" altLang="en-US" dirty="0"/>
              <a:t>反映了允许光学跃迁电子态的数目，吸收系数、介电函数、</a:t>
            </a:r>
            <a:r>
              <a:rPr lang="en-US" altLang="zh-CN" dirty="0"/>
              <a:t>shift current</a:t>
            </a:r>
            <a:r>
              <a:rPr lang="zh-CN" altLang="en-US" dirty="0"/>
              <a:t>均与</a:t>
            </a:r>
            <a:r>
              <a:rPr lang="en-US" altLang="zh-CN" dirty="0"/>
              <a:t>JDOS</a:t>
            </a:r>
            <a:r>
              <a:rPr lang="zh-CN" altLang="en-US" dirty="0"/>
              <a:t>相关，一般来说大的</a:t>
            </a:r>
            <a:r>
              <a:rPr lang="en-US" altLang="zh-CN" dirty="0"/>
              <a:t>shift current</a:t>
            </a:r>
            <a:r>
              <a:rPr lang="zh-CN" altLang="en-US" dirty="0"/>
              <a:t>效应需要大的</a:t>
            </a:r>
            <a:r>
              <a:rPr lang="en-US" altLang="zh-CN" dirty="0"/>
              <a:t>JDOS</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54</a:t>
            </a:fld>
            <a:endParaRPr lang="zh-CN" altLang="en-US"/>
          </a:p>
        </p:txBody>
      </p:sp>
    </p:spTree>
    <p:extLst>
      <p:ext uri="{BB962C8B-B14F-4D97-AF65-F5344CB8AC3E}">
        <p14:creationId xmlns:p14="http://schemas.microsoft.com/office/powerpoint/2010/main" val="642798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JDOS</a:t>
            </a:r>
            <a:r>
              <a:rPr lang="zh-CN" altLang="en-US" dirty="0"/>
              <a:t>反映了允许光学跃迁电子态的数目，吸收系数、介电函数、</a:t>
            </a:r>
            <a:r>
              <a:rPr lang="en-US" altLang="zh-CN" dirty="0"/>
              <a:t>shift current</a:t>
            </a:r>
            <a:r>
              <a:rPr lang="zh-CN" altLang="en-US" dirty="0"/>
              <a:t>均与</a:t>
            </a:r>
            <a:r>
              <a:rPr lang="en-US" altLang="zh-CN" dirty="0"/>
              <a:t>JDOS</a:t>
            </a:r>
            <a:r>
              <a:rPr lang="zh-CN" altLang="en-US" dirty="0"/>
              <a:t>相关，一般来说大的</a:t>
            </a:r>
            <a:r>
              <a:rPr lang="en-US" altLang="zh-CN" dirty="0"/>
              <a:t>shift current</a:t>
            </a:r>
            <a:r>
              <a:rPr lang="zh-CN" altLang="en-US" dirty="0"/>
              <a:t>效应需要大的</a:t>
            </a:r>
            <a:r>
              <a:rPr lang="en-US" altLang="zh-CN" dirty="0"/>
              <a:t>JDOS</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55</a:t>
            </a:fld>
            <a:endParaRPr lang="zh-CN" altLang="en-US"/>
          </a:p>
        </p:txBody>
      </p:sp>
    </p:spTree>
    <p:extLst>
      <p:ext uri="{BB962C8B-B14F-4D97-AF65-F5344CB8AC3E}">
        <p14:creationId xmlns:p14="http://schemas.microsoft.com/office/powerpoint/2010/main" val="802818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JDOS</a:t>
            </a:r>
            <a:r>
              <a:rPr lang="zh-CN" altLang="en-US" dirty="0"/>
              <a:t>反映了允许光学跃迁电子态的数目，吸收系数、介电函数、</a:t>
            </a:r>
            <a:r>
              <a:rPr lang="en-US" altLang="zh-CN" dirty="0"/>
              <a:t>shift current</a:t>
            </a:r>
            <a:r>
              <a:rPr lang="zh-CN" altLang="en-US" dirty="0"/>
              <a:t>均与</a:t>
            </a:r>
            <a:r>
              <a:rPr lang="en-US" altLang="zh-CN" dirty="0"/>
              <a:t>JDOS</a:t>
            </a:r>
            <a:r>
              <a:rPr lang="zh-CN" altLang="en-US" dirty="0"/>
              <a:t>相关，一般来说大的</a:t>
            </a:r>
            <a:r>
              <a:rPr lang="en-US" altLang="zh-CN" dirty="0"/>
              <a:t>shift current</a:t>
            </a:r>
            <a:r>
              <a:rPr lang="zh-CN" altLang="en-US" dirty="0"/>
              <a:t>效应需要大的</a:t>
            </a:r>
            <a:r>
              <a:rPr lang="en-US" altLang="zh-CN" dirty="0"/>
              <a:t>JDOS</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56</a:t>
            </a:fld>
            <a:endParaRPr lang="zh-CN" altLang="en-US"/>
          </a:p>
        </p:txBody>
      </p:sp>
    </p:spTree>
    <p:extLst>
      <p:ext uri="{BB962C8B-B14F-4D97-AF65-F5344CB8AC3E}">
        <p14:creationId xmlns:p14="http://schemas.microsoft.com/office/powerpoint/2010/main" val="3832662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1,2</a:t>
            </a:r>
            <a:r>
              <a:rPr lang="zh-CN" altLang="en-US" dirty="0"/>
              <a:t>能带之间的光学跃迁在</a:t>
            </a:r>
            <a:r>
              <a:rPr lang="en-US" altLang="zh-CN" dirty="0"/>
              <a:t>y</a:t>
            </a:r>
            <a:r>
              <a:rPr lang="zh-CN" altLang="en-US" dirty="0"/>
              <a:t>方向是禁止的。</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59</a:t>
            </a:fld>
            <a:endParaRPr lang="zh-CN" altLang="en-US"/>
          </a:p>
        </p:txBody>
      </p:sp>
    </p:spTree>
    <p:extLst>
      <p:ext uri="{BB962C8B-B14F-4D97-AF65-F5344CB8AC3E}">
        <p14:creationId xmlns:p14="http://schemas.microsoft.com/office/powerpoint/2010/main" val="381806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f4</a:t>
            </a:r>
            <a:r>
              <a:rPr lang="zh-CN" altLang="en-US" dirty="0"/>
              <a:t>和</a:t>
            </a:r>
            <a:r>
              <a:rPr lang="en-US" altLang="zh-CN" dirty="0"/>
              <a:t>f5</a:t>
            </a:r>
            <a:r>
              <a:rPr lang="zh-CN" altLang="en-US" dirty="0"/>
              <a:t>是常数参数。</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60</a:t>
            </a:fld>
            <a:endParaRPr lang="zh-CN" altLang="en-US"/>
          </a:p>
        </p:txBody>
      </p:sp>
    </p:spTree>
    <p:extLst>
      <p:ext uri="{BB962C8B-B14F-4D97-AF65-F5344CB8AC3E}">
        <p14:creationId xmlns:p14="http://schemas.microsoft.com/office/powerpoint/2010/main" val="2293181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Young</a:t>
            </a:r>
            <a:r>
              <a:rPr lang="en-US" altLang="zh-CN" baseline="0" dirty="0"/>
              <a:t> </a:t>
            </a:r>
            <a:r>
              <a:rPr lang="zh-CN" altLang="en-US" baseline="0" dirty="0"/>
              <a:t>和 </a:t>
            </a:r>
            <a:r>
              <a:rPr lang="en-US" altLang="zh-CN" baseline="0" dirty="0"/>
              <a:t>Rappe</a:t>
            </a:r>
            <a:r>
              <a:rPr lang="zh-CN" altLang="en-US" baseline="0" dirty="0"/>
              <a:t> 使用第一性原理计算了</a:t>
            </a:r>
            <a:r>
              <a:rPr lang="en-US" altLang="zh-CN" baseline="0" dirty="0"/>
              <a:t>BaTiO3</a:t>
            </a:r>
            <a:r>
              <a:rPr lang="zh-CN" altLang="en-US" baseline="0" dirty="0"/>
              <a:t>的</a:t>
            </a:r>
            <a:r>
              <a:rPr lang="en-US" altLang="zh-CN" baseline="0" dirty="0"/>
              <a:t>shift current</a:t>
            </a:r>
            <a:r>
              <a:rPr lang="zh-CN" altLang="en-US" baseline="0" dirty="0"/>
              <a:t>，并于实验数据进行比较，理论计算比较符合实验的结果。</a:t>
            </a:r>
            <a:endParaRPr lang="zh-CN" altLang="en-US"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61</a:t>
            </a:fld>
            <a:endParaRPr lang="zh-CN" altLang="en-US"/>
          </a:p>
        </p:txBody>
      </p:sp>
    </p:spTree>
    <p:extLst>
      <p:ext uri="{BB962C8B-B14F-4D97-AF65-F5344CB8AC3E}">
        <p14:creationId xmlns:p14="http://schemas.microsoft.com/office/powerpoint/2010/main" val="2177086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从图</a:t>
            </a:r>
            <a:r>
              <a:rPr lang="en-US" altLang="zh-CN" dirty="0"/>
              <a:t>a</a:t>
            </a:r>
            <a:r>
              <a:rPr lang="zh-CN" altLang="en-US" dirty="0"/>
              <a:t>中</a:t>
            </a:r>
            <a:r>
              <a:rPr lang="en-US" altLang="zh-CN" dirty="0"/>
              <a:t>Berry curvature</a:t>
            </a:r>
            <a:r>
              <a:rPr lang="zh-CN" altLang="en-US" dirty="0"/>
              <a:t>的变化可以推测单层</a:t>
            </a:r>
            <a:r>
              <a:rPr lang="en-US" altLang="zh-CN" dirty="0"/>
              <a:t>SnTe</a:t>
            </a:r>
            <a:r>
              <a:rPr lang="zh-CN" altLang="en-US" dirty="0"/>
              <a:t>存在巨大的</a:t>
            </a:r>
            <a:r>
              <a:rPr lang="en-US" altLang="zh-CN" dirty="0"/>
              <a:t>Berry curvature dipole</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62</a:t>
            </a:fld>
            <a:endParaRPr lang="zh-CN" altLang="en-US"/>
          </a:p>
        </p:txBody>
      </p:sp>
    </p:spTree>
    <p:extLst>
      <p:ext uri="{BB962C8B-B14F-4D97-AF65-F5344CB8AC3E}">
        <p14:creationId xmlns:p14="http://schemas.microsoft.com/office/powerpoint/2010/main" val="829839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寻找具有巨大</a:t>
            </a:r>
            <a:r>
              <a:rPr lang="en-US" altLang="zh-CN" dirty="0"/>
              <a:t>shift current</a:t>
            </a:r>
            <a:r>
              <a:rPr lang="zh-CN" altLang="en-US" dirty="0"/>
              <a:t>效应的材料：</a:t>
            </a:r>
            <a:r>
              <a:rPr lang="en-US" altLang="zh-CN" dirty="0"/>
              <a:t>1. </a:t>
            </a:r>
            <a:r>
              <a:rPr lang="zh-CN" altLang="en-US" dirty="0"/>
              <a:t>破坏中心对称，铁电材料。</a:t>
            </a:r>
            <a:r>
              <a:rPr lang="en-US" altLang="zh-CN" dirty="0"/>
              <a:t>2.</a:t>
            </a:r>
            <a:r>
              <a:rPr lang="zh-CN" altLang="en-US" dirty="0"/>
              <a:t>低维材料的光吸收增强。</a:t>
            </a:r>
            <a:r>
              <a:rPr lang="en-US" altLang="zh-CN" baseline="0" dirty="0"/>
              <a:t> 3.</a:t>
            </a:r>
            <a:r>
              <a:rPr lang="zh-CN" altLang="en-US" dirty="0"/>
              <a:t>具有拓扑性质的材料，例如</a:t>
            </a:r>
            <a:r>
              <a:rPr lang="en-US" altLang="zh-CN" dirty="0"/>
              <a:t>Weyl</a:t>
            </a:r>
            <a:r>
              <a:rPr lang="zh-CN" altLang="en-US" dirty="0"/>
              <a:t>半金属。</a:t>
            </a:r>
            <a:endParaRPr lang="en-US" altLang="zh-CN" dirty="0"/>
          </a:p>
          <a:p>
            <a:endParaRPr lang="en-US" altLang="zh-CN" dirty="0"/>
          </a:p>
          <a:p>
            <a:r>
              <a:rPr lang="en-US" altLang="zh-CN" dirty="0"/>
              <a:t>4</a:t>
            </a:r>
            <a:r>
              <a:rPr lang="zh-CN" altLang="en-US" dirty="0"/>
              <a:t>族单硫</a:t>
            </a:r>
            <a:r>
              <a:rPr lang="zh-CN" altLang="en-US"/>
              <a:t>族化合物，单层结构，带隙合适，处于近红外和可见光波段内。</a:t>
            </a:r>
            <a:endParaRPr lang="en-US" altLang="zh-CN" dirty="0"/>
          </a:p>
          <a:p>
            <a:endParaRPr lang="en-US" altLang="zh-CN" dirty="0"/>
          </a:p>
          <a:p>
            <a:r>
              <a:rPr lang="en-US" altLang="zh-CN" dirty="0"/>
              <a:t>MX</a:t>
            </a:r>
            <a:r>
              <a:rPr lang="zh-CN" altLang="en-US" dirty="0"/>
              <a:t>家族的单层材料已经可以通过实验合成。</a:t>
            </a:r>
            <a:endParaRPr lang="en-US" altLang="zh-CN" dirty="0"/>
          </a:p>
        </p:txBody>
      </p:sp>
      <p:sp>
        <p:nvSpPr>
          <p:cNvPr id="4" name="灯片编号占位符 3"/>
          <p:cNvSpPr>
            <a:spLocks noGrp="1"/>
          </p:cNvSpPr>
          <p:nvPr>
            <p:ph type="sldNum" sz="quarter" idx="10"/>
          </p:nvPr>
        </p:nvSpPr>
        <p:spPr/>
        <p:txBody>
          <a:bodyPr/>
          <a:lstStyle/>
          <a:p>
            <a:fld id="{9734A8F0-7C43-4969-B8E0-A361DC2DD370}" type="slidenum">
              <a:rPr lang="zh-CN" altLang="en-US" smtClean="0"/>
              <a:t>67</a:t>
            </a:fld>
            <a:endParaRPr lang="zh-CN" altLang="en-US"/>
          </a:p>
        </p:txBody>
      </p:sp>
    </p:spTree>
    <p:extLst>
      <p:ext uri="{BB962C8B-B14F-4D97-AF65-F5344CB8AC3E}">
        <p14:creationId xmlns:p14="http://schemas.microsoft.com/office/powerpoint/2010/main" val="1426975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2400" dirty="0"/>
              <a:t>2013</a:t>
            </a:r>
            <a:r>
              <a:rPr lang="zh-CN" altLang="en-US" sz="2400" dirty="0"/>
              <a:t>年，实验合成了</a:t>
            </a:r>
            <a:r>
              <a:rPr lang="en-US" altLang="zh-CN" sz="2400" dirty="0"/>
              <a:t>MBT</a:t>
            </a:r>
            <a:r>
              <a:rPr lang="zh-CN" altLang="en-US" sz="2400" dirty="0"/>
              <a:t>的亚稳态相，但是</a:t>
            </a:r>
            <a:r>
              <a:rPr lang="en-US" altLang="zh-CN" sz="2400" dirty="0"/>
              <a:t>2017</a:t>
            </a:r>
            <a:r>
              <a:rPr lang="zh-CN" altLang="en-US" sz="2400" dirty="0"/>
              <a:t>年之前该材料单晶样品的制备还存在很大困难，所以</a:t>
            </a:r>
            <a:r>
              <a:rPr lang="en-US" altLang="zh-CN" sz="2400" dirty="0"/>
              <a:t>MBT</a:t>
            </a:r>
            <a:r>
              <a:rPr lang="zh-CN" altLang="en-US" sz="2400" dirty="0"/>
              <a:t>并没有引起大家关注。</a:t>
            </a:r>
            <a:endParaRPr lang="en-US" altLang="zh-CN" sz="2400" dirty="0"/>
          </a:p>
          <a:p>
            <a:pPr algn="l"/>
            <a:endParaRPr lang="en-US" altLang="zh-CN" sz="2400" dirty="0"/>
          </a:p>
          <a:p>
            <a:pPr algn="l"/>
            <a:r>
              <a:rPr lang="en-US" altLang="zh-CN" sz="2400" dirty="0"/>
              <a:t>2017</a:t>
            </a:r>
            <a:r>
              <a:rPr lang="zh-CN" altLang="en-US" sz="2400" dirty="0"/>
              <a:t>年，西班牙 </a:t>
            </a:r>
            <a:r>
              <a:rPr lang="en-US" altLang="zh-CN" sz="2400" b="0" i="0" kern="1200" dirty="0">
                <a:solidFill>
                  <a:schemeClr val="tx1"/>
                </a:solidFill>
                <a:effectLst/>
                <a:latin typeface="+mn-lt"/>
                <a:ea typeface="+mn-ea"/>
                <a:cs typeface="+mn-cs"/>
              </a:rPr>
              <a:t>E. V. </a:t>
            </a:r>
            <a:r>
              <a:rPr lang="en-US" altLang="zh-CN" sz="2400" b="0" i="0" kern="1200" dirty="0" err="1">
                <a:solidFill>
                  <a:schemeClr val="tx1"/>
                </a:solidFill>
                <a:effectLst/>
                <a:latin typeface="+mn-lt"/>
                <a:ea typeface="+mn-ea"/>
                <a:cs typeface="+mn-cs"/>
              </a:rPr>
              <a:t>Chulkov’s</a:t>
            </a:r>
            <a:r>
              <a:rPr lang="en-US" altLang="zh-CN" sz="2400" b="0" i="0" kern="1200" dirty="0">
                <a:solidFill>
                  <a:schemeClr val="tx1"/>
                </a:solidFill>
                <a:effectLst/>
                <a:latin typeface="+mn-lt"/>
                <a:ea typeface="+mn-ea"/>
                <a:cs typeface="+mn-cs"/>
              </a:rPr>
              <a:t> group</a:t>
            </a:r>
            <a:r>
              <a:rPr lang="en-US" altLang="zh-CN" sz="2400" dirty="0"/>
              <a:t> </a:t>
            </a:r>
            <a:r>
              <a:rPr lang="zh-CN" altLang="en-US" sz="2400" dirty="0"/>
              <a:t>在第一性原理计算层面计算了一个</a:t>
            </a:r>
            <a:r>
              <a:rPr lang="en-US" altLang="zh-CN" sz="2400" b="0" i="0" kern="1200" dirty="0" err="1">
                <a:solidFill>
                  <a:schemeClr val="tx1"/>
                </a:solidFill>
                <a:effectLst/>
                <a:latin typeface="+mn-lt"/>
                <a:ea typeface="+mn-ea"/>
                <a:cs typeface="+mn-cs"/>
              </a:rPr>
              <a:t>MnTe</a:t>
            </a:r>
            <a:r>
              <a:rPr lang="en-US" altLang="zh-CN" sz="2400" dirty="0"/>
              <a:t> </a:t>
            </a:r>
            <a:r>
              <a:rPr lang="zh-CN" altLang="en-US" sz="2400" dirty="0"/>
              <a:t>层插入</a:t>
            </a:r>
            <a:r>
              <a:rPr lang="en-US" altLang="zh-CN" sz="2400" b="0" i="0" kern="1200" dirty="0">
                <a:solidFill>
                  <a:schemeClr val="tx1"/>
                </a:solidFill>
                <a:effectLst/>
                <a:latin typeface="+mn-lt"/>
                <a:ea typeface="+mn-ea"/>
                <a:cs typeface="+mn-cs"/>
              </a:rPr>
              <a:t>Bi2Te3</a:t>
            </a:r>
            <a:r>
              <a:rPr lang="en-US" altLang="zh-CN" sz="2400" dirty="0"/>
              <a:t> </a:t>
            </a:r>
            <a:r>
              <a:rPr lang="zh-CN" altLang="en-US" sz="2400" dirty="0"/>
              <a:t>层的构型，发现其打开一个很大的磁性能隙</a:t>
            </a:r>
            <a:endParaRPr lang="en-US" altLang="zh-CN" sz="2400" dirty="0"/>
          </a:p>
          <a:p>
            <a:pPr algn="l"/>
            <a:r>
              <a:rPr lang="zh-CN" altLang="en-US" sz="2400" dirty="0"/>
              <a:t>远远比磁性掺杂的拓扑绝缘体打开的能隙大。</a:t>
            </a:r>
            <a:endParaRPr lang="en-US" altLang="zh-CN" sz="2400" dirty="0"/>
          </a:p>
          <a:p>
            <a:pPr algn="l"/>
            <a:endParaRPr lang="en-US" altLang="zh-CN" sz="2400" dirty="0"/>
          </a:p>
          <a:p>
            <a:pPr algn="l"/>
            <a:r>
              <a:rPr lang="zh-CN" altLang="en-US" sz="2400" dirty="0"/>
              <a:t>一段时间之后，最先由清华大学何珂和薛其坤课题组</a:t>
            </a:r>
            <a:endParaRPr lang="en-US" altLang="zh-CN" sz="2400" dirty="0"/>
          </a:p>
          <a:p>
            <a:pPr algn="l"/>
            <a:r>
              <a:rPr lang="zh-CN" altLang="en-US" sz="2400" dirty="0"/>
              <a:t>利用分子束外延生在技术合成高质量</a:t>
            </a:r>
            <a:r>
              <a:rPr lang="zh-CN" altLang="en-US" sz="2400" b="0" i="0" kern="1200" dirty="0">
                <a:solidFill>
                  <a:schemeClr val="tx1"/>
                </a:solidFill>
                <a:effectLst/>
                <a:latin typeface="+mn-lt"/>
                <a:ea typeface="+mn-ea"/>
                <a:cs typeface="+mn-cs"/>
              </a:rPr>
              <a:t>薄膜（</a:t>
            </a:r>
            <a:r>
              <a:rPr lang="en-US" altLang="zh-CN" sz="2400" b="0" i="0" kern="1200" dirty="0">
                <a:solidFill>
                  <a:schemeClr val="tx1"/>
                </a:solidFill>
                <a:effectLst/>
                <a:latin typeface="+mn-lt"/>
                <a:ea typeface="+mn-ea"/>
                <a:cs typeface="+mn-cs"/>
              </a:rPr>
              <a:t>film</a:t>
            </a:r>
            <a:r>
              <a:rPr lang="zh-CN" altLang="en-US" sz="2400" b="0" i="0" kern="1200" dirty="0">
                <a:solidFill>
                  <a:schemeClr val="tx1"/>
                </a:solidFill>
                <a:effectLst/>
                <a:latin typeface="+mn-lt"/>
                <a:ea typeface="+mn-ea"/>
                <a:cs typeface="+mn-cs"/>
              </a:rPr>
              <a:t>）</a:t>
            </a:r>
            <a:r>
              <a:rPr lang="zh-CN" altLang="en-US" sz="2400" dirty="0"/>
              <a:t>样品，并且测定了基本的电子性质，</a:t>
            </a:r>
            <a:r>
              <a:rPr lang="en-US" altLang="zh-CN" sz="2400" dirty="0"/>
              <a:t>2019</a:t>
            </a:r>
            <a:r>
              <a:rPr lang="zh-CN" altLang="en-US" sz="2400" dirty="0"/>
              <a:t>年之后很多课题组陆续可以合成高质量</a:t>
            </a:r>
            <a:r>
              <a:rPr lang="en-US" altLang="zh-CN" sz="2400" dirty="0"/>
              <a:t>MBT</a:t>
            </a:r>
            <a:r>
              <a:rPr lang="zh-CN" altLang="en-US" sz="2400" dirty="0"/>
              <a:t>的多晶单晶样品。</a:t>
            </a:r>
            <a:endParaRPr lang="en-US" altLang="zh-CN" sz="2400" dirty="0"/>
          </a:p>
          <a:p>
            <a:pPr algn="l"/>
            <a:endParaRPr lang="en-US" altLang="zh-CN" sz="2400" dirty="0"/>
          </a:p>
          <a:p>
            <a:pPr algn="l"/>
            <a:r>
              <a:rPr lang="zh-CN" altLang="en-US" sz="2400" dirty="0"/>
              <a:t>不同于磁性掺杂拓扑绝缘体，这种由内禀磁性构成的范德瓦尔斯层结构被理论证明为反铁磁拓扑绝缘体，</a:t>
            </a:r>
            <a:endParaRPr lang="en-US" altLang="zh-CN" sz="2400" dirty="0"/>
          </a:p>
          <a:p>
            <a:pPr algn="l"/>
            <a:r>
              <a:rPr lang="zh-CN" altLang="en-US" sz="2400" dirty="0"/>
              <a:t>并且成为实现高温度高霍尔平台的量子反常霍尔效应，轴子绝缘体的理想候选材料，这个引起大家广泛的关注。</a:t>
            </a:r>
            <a:br>
              <a:rPr lang="en-US" altLang="zh-CN" dirty="0"/>
            </a:br>
            <a:br>
              <a:rPr lang="en-US" altLang="zh-CN" dirty="0"/>
            </a:br>
            <a:br>
              <a:rPr lang="en-US" altLang="zh-CN" dirty="0"/>
            </a:br>
            <a:endParaRPr lang="zh-CN" altLang="en-US"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78</a:t>
            </a:fld>
            <a:endParaRPr lang="zh-CN" altLang="en-US"/>
          </a:p>
        </p:txBody>
      </p:sp>
    </p:spTree>
    <p:extLst>
      <p:ext uri="{BB962C8B-B14F-4D97-AF65-F5344CB8AC3E}">
        <p14:creationId xmlns:p14="http://schemas.microsoft.com/office/powerpoint/2010/main" val="54663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a:extLst>
              <a:ext uri="{FF2B5EF4-FFF2-40B4-BE49-F238E27FC236}">
                <a16:creationId xmlns:a16="http://schemas.microsoft.com/office/drawing/2014/main" id="{6A76DF8A-5539-435C-99AF-A5D9B78DB3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a:extLst>
              <a:ext uri="{FF2B5EF4-FFF2-40B4-BE49-F238E27FC236}">
                <a16:creationId xmlns:a16="http://schemas.microsoft.com/office/drawing/2014/main" id="{3729CAEE-E492-4A8C-B7F5-E1662D07E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a:extLst>
              <a:ext uri="{FF2B5EF4-FFF2-40B4-BE49-F238E27FC236}">
                <a16:creationId xmlns:a16="http://schemas.microsoft.com/office/drawing/2014/main" id="{ACD82CA1-82BC-4FF7-82EC-8447BF907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90DCC36-9DE6-44FD-8A50-635044DB8EE6}" type="slidenum">
              <a:rPr lang="zh-CN" altLang="en-US" smtClean="0"/>
              <a:pPr/>
              <a:t>9</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介绍磁构型，基本结构，一些重要工作相关文献</a:t>
            </a:r>
          </a:p>
        </p:txBody>
      </p:sp>
      <p:sp>
        <p:nvSpPr>
          <p:cNvPr id="4" name="灯片编号占位符 3"/>
          <p:cNvSpPr>
            <a:spLocks noGrp="1"/>
          </p:cNvSpPr>
          <p:nvPr>
            <p:ph type="sldNum" sz="quarter" idx="10"/>
          </p:nvPr>
        </p:nvSpPr>
        <p:spPr/>
        <p:txBody>
          <a:bodyPr/>
          <a:lstStyle/>
          <a:p>
            <a:fld id="{A7EE6020-FAAC-442B-AAFD-CBCDD667090E}" type="slidenum">
              <a:rPr lang="zh-CN" altLang="en-US" smtClean="0"/>
              <a:t>79</a:t>
            </a:fld>
            <a:endParaRPr lang="zh-CN" altLang="en-US"/>
          </a:p>
        </p:txBody>
      </p:sp>
    </p:spTree>
    <p:extLst>
      <p:ext uri="{BB962C8B-B14F-4D97-AF65-F5344CB8AC3E}">
        <p14:creationId xmlns:p14="http://schemas.microsoft.com/office/powerpoint/2010/main" val="3018189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81</a:t>
            </a:fld>
            <a:endParaRPr lang="zh-CN" altLang="en-US"/>
          </a:p>
        </p:txBody>
      </p:sp>
    </p:spTree>
    <p:extLst>
      <p:ext uri="{BB962C8B-B14F-4D97-AF65-F5344CB8AC3E}">
        <p14:creationId xmlns:p14="http://schemas.microsoft.com/office/powerpoint/2010/main" val="551362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82</a:t>
            </a:fld>
            <a:endParaRPr lang="zh-CN" altLang="en-US"/>
          </a:p>
        </p:txBody>
      </p:sp>
    </p:spTree>
    <p:extLst>
      <p:ext uri="{BB962C8B-B14F-4D97-AF65-F5344CB8AC3E}">
        <p14:creationId xmlns:p14="http://schemas.microsoft.com/office/powerpoint/2010/main" val="2804577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E6020-FAAC-442B-AAFD-CBCDD667090E}" type="slidenum">
              <a:rPr lang="zh-CN" altLang="en-US" smtClean="0"/>
              <a:t>83</a:t>
            </a:fld>
            <a:endParaRPr lang="zh-CN" altLang="en-US"/>
          </a:p>
        </p:txBody>
      </p:sp>
    </p:spTree>
    <p:extLst>
      <p:ext uri="{BB962C8B-B14F-4D97-AF65-F5344CB8AC3E}">
        <p14:creationId xmlns:p14="http://schemas.microsoft.com/office/powerpoint/2010/main" val="911880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JDOS</a:t>
            </a:r>
            <a:r>
              <a:rPr lang="zh-CN" altLang="en-US" dirty="0"/>
              <a:t>反映了允许光学跃迁电子态的数目，吸收系数、介电函数、</a:t>
            </a:r>
            <a:r>
              <a:rPr lang="en-US" altLang="zh-CN" dirty="0"/>
              <a:t>shift current</a:t>
            </a:r>
            <a:r>
              <a:rPr lang="zh-CN" altLang="en-US" dirty="0"/>
              <a:t>均与</a:t>
            </a:r>
            <a:r>
              <a:rPr lang="en-US" altLang="zh-CN" dirty="0"/>
              <a:t>JDOS</a:t>
            </a:r>
            <a:r>
              <a:rPr lang="zh-CN" altLang="en-US" dirty="0"/>
              <a:t>相关，一般来说大的</a:t>
            </a:r>
            <a:r>
              <a:rPr lang="en-US" altLang="zh-CN" dirty="0"/>
              <a:t>shift current</a:t>
            </a:r>
            <a:r>
              <a:rPr lang="zh-CN" altLang="en-US" dirty="0"/>
              <a:t>效应需要大的</a:t>
            </a:r>
            <a:r>
              <a:rPr lang="en-US" altLang="zh-CN" dirty="0"/>
              <a:t>JDOS</a:t>
            </a:r>
            <a:r>
              <a:rPr lang="zh-CN" altLang="en-US" dirty="0"/>
              <a:t>。</a:t>
            </a:r>
          </a:p>
        </p:txBody>
      </p:sp>
      <p:sp>
        <p:nvSpPr>
          <p:cNvPr id="4" name="灯片编号占位符 3"/>
          <p:cNvSpPr>
            <a:spLocks noGrp="1"/>
          </p:cNvSpPr>
          <p:nvPr>
            <p:ph type="sldNum" sz="quarter" idx="10"/>
          </p:nvPr>
        </p:nvSpPr>
        <p:spPr/>
        <p:txBody>
          <a:bodyPr/>
          <a:lstStyle/>
          <a:p>
            <a:fld id="{9734A8F0-7C43-4969-B8E0-A361DC2DD370}" type="slidenum">
              <a:rPr lang="zh-CN" altLang="en-US" smtClean="0"/>
              <a:t>85</a:t>
            </a:fld>
            <a:endParaRPr lang="zh-CN" altLang="en-US"/>
          </a:p>
        </p:txBody>
      </p:sp>
    </p:spTree>
    <p:extLst>
      <p:ext uri="{BB962C8B-B14F-4D97-AF65-F5344CB8AC3E}">
        <p14:creationId xmlns:p14="http://schemas.microsoft.com/office/powerpoint/2010/main" val="378690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6179A518-B723-4342-81A4-2647F1B1C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a:extLst>
              <a:ext uri="{FF2B5EF4-FFF2-40B4-BE49-F238E27FC236}">
                <a16:creationId xmlns:a16="http://schemas.microsoft.com/office/drawing/2014/main" id="{A73F1AB7-41FC-4992-9FFE-557B6DF503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7348" name="灯片编号占位符 3">
            <a:extLst>
              <a:ext uri="{FF2B5EF4-FFF2-40B4-BE49-F238E27FC236}">
                <a16:creationId xmlns:a16="http://schemas.microsoft.com/office/drawing/2014/main" id="{6AEEA538-1508-494A-9B22-F1752AA164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3E80D01-A51C-4258-988C-1DB0136F545C}" type="slidenum">
              <a:rPr lang="zh-CN" altLang="en-US" smtClean="0"/>
              <a:pPr/>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0B57EAD-4051-4FA0-8385-D14A6EE6ABB7}" type="slidenum">
              <a:rPr lang="zh-CN" altLang="en-US" smtClean="0"/>
              <a:t>13</a:t>
            </a:fld>
            <a:endParaRPr lang="zh-CN" altLang="en-US"/>
          </a:p>
        </p:txBody>
      </p:sp>
    </p:spTree>
    <p:extLst>
      <p:ext uri="{BB962C8B-B14F-4D97-AF65-F5344CB8AC3E}">
        <p14:creationId xmlns:p14="http://schemas.microsoft.com/office/powerpoint/2010/main" val="29354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密度泛函理论计算的精度由其交换关联泛函所采用的近似控制。</a:t>
            </a:r>
          </a:p>
        </p:txBody>
      </p:sp>
      <p:sp>
        <p:nvSpPr>
          <p:cNvPr id="4" name="灯片编号占位符 3"/>
          <p:cNvSpPr>
            <a:spLocks noGrp="1"/>
          </p:cNvSpPr>
          <p:nvPr>
            <p:ph type="sldNum" sz="quarter" idx="5"/>
          </p:nvPr>
        </p:nvSpPr>
        <p:spPr/>
        <p:txBody>
          <a:bodyPr/>
          <a:lstStyle/>
          <a:p>
            <a:fld id="{1EF9360D-E1B0-4DC6-82FA-A960CB922C01}" type="slidenum">
              <a:rPr lang="zh-CN" altLang="en-US" smtClean="0"/>
              <a:t>14</a:t>
            </a:fld>
            <a:endParaRPr lang="zh-CN" altLang="en-US"/>
          </a:p>
        </p:txBody>
      </p:sp>
    </p:spTree>
    <p:extLst>
      <p:ext uri="{BB962C8B-B14F-4D97-AF65-F5344CB8AC3E}">
        <p14:creationId xmlns:p14="http://schemas.microsoft.com/office/powerpoint/2010/main" val="171808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760B96-200D-43DE-899A-77FA82126610}" type="slidenum">
              <a:rPr lang="zh-CN" altLang="en-US" smtClean="0"/>
              <a:t>20</a:t>
            </a:fld>
            <a:endParaRPr lang="zh-CN" altLang="en-US"/>
          </a:p>
        </p:txBody>
      </p:sp>
    </p:spTree>
    <p:extLst>
      <p:ext uri="{BB962C8B-B14F-4D97-AF65-F5344CB8AC3E}">
        <p14:creationId xmlns:p14="http://schemas.microsoft.com/office/powerpoint/2010/main" val="168327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760B96-200D-43DE-899A-77FA82126610}" type="slidenum">
              <a:rPr lang="zh-CN" altLang="en-US" smtClean="0"/>
              <a:t>21</a:t>
            </a:fld>
            <a:endParaRPr lang="zh-CN" altLang="en-US"/>
          </a:p>
        </p:txBody>
      </p:sp>
    </p:spTree>
    <p:extLst>
      <p:ext uri="{BB962C8B-B14F-4D97-AF65-F5344CB8AC3E}">
        <p14:creationId xmlns:p14="http://schemas.microsoft.com/office/powerpoint/2010/main" val="330140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CE965-82D9-436D-B6E0-4292F89622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FC388F-FF0F-4422-8006-5A8AE942A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46BCD9C-66B4-49C7-9DE3-2FCE7D5B295E}"/>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640EDB02-3D63-4B01-B28F-1269D61B41F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AD4AC8-E024-4B72-BB62-F13B71976F5F}"/>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93317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41EC2-DFD5-443D-B167-988EA86CE05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B069D7-0A6E-40AA-ACEF-8EF60B0313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1C1737-1B3F-4C15-84C1-EBD4D016D9F1}"/>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A7184A97-EE90-4BB2-98FF-FE2104B703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D0B80F-7FCC-451B-A04B-DEC3773C90A4}"/>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16820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193F020-7C28-4A8B-A62F-714C46252AC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D94E779-451A-4AED-BF15-436D43B9708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A91BA3-B3F4-41AC-B2AD-9759895E04AC}"/>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D27C2EF-79DD-4C83-99DE-5C93F9C4BC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50EAF4-018C-4932-91C7-9686246B7C35}"/>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414577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节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F8DE72F-A516-4260-BFC2-82C25F7FCF8D}"/>
              </a:ext>
            </a:extLst>
          </p:cNvPr>
          <p:cNvSpPr/>
          <p:nvPr/>
        </p:nvSpPr>
        <p:spPr>
          <a:xfrm>
            <a:off x="-96838" y="-117475"/>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endParaRPr lang="zh-CN" altLang="en-US"/>
          </a:p>
        </p:txBody>
      </p:sp>
      <p:sp>
        <p:nvSpPr>
          <p:cNvPr id="9" name="Freeform 6">
            <a:extLst>
              <a:ext uri="{FF2B5EF4-FFF2-40B4-BE49-F238E27FC236}">
                <a16:creationId xmlns:a16="http://schemas.microsoft.com/office/drawing/2014/main" id="{2540FAA7-D585-45C9-8279-326A30BAC024}"/>
              </a:ext>
            </a:extLst>
          </p:cNvPr>
          <p:cNvSpPr>
            <a:spLocks/>
          </p:cNvSpPr>
          <p:nvPr/>
        </p:nvSpPr>
        <p:spPr bwMode="auto">
          <a:xfrm>
            <a:off x="279400" y="266700"/>
            <a:ext cx="11899900" cy="474663"/>
          </a:xfrm>
          <a:custGeom>
            <a:avLst/>
            <a:gdLst>
              <a:gd name="T0" fmla="*/ 2147483646 w 24841"/>
              <a:gd name="T1" fmla="*/ 2147483646 h 988"/>
              <a:gd name="T2" fmla="*/ 2147483646 w 24841"/>
              <a:gd name="T3" fmla="*/ 2147483646 h 988"/>
              <a:gd name="T4" fmla="*/ 0 w 24841"/>
              <a:gd name="T5" fmla="*/ 0 h 988"/>
              <a:gd name="T6" fmla="*/ 2147483646 w 24841"/>
              <a:gd name="T7" fmla="*/ 0 h 988"/>
              <a:gd name="T8" fmla="*/ 2147483646 w 24841"/>
              <a:gd name="T9" fmla="*/ 2147483646 h 988"/>
              <a:gd name="T10" fmla="*/ 2147483646 w 24841"/>
              <a:gd name="T11" fmla="*/ 2147483646 h 988"/>
              <a:gd name="T12" fmla="*/ 2147483646 w 24841"/>
              <a:gd name="T13" fmla="*/ 2147483646 h 988"/>
              <a:gd name="T14" fmla="*/ 2147483646 w 24841"/>
              <a:gd name="T15" fmla="*/ 2147483646 h 9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841" h="988">
                <a:moveTo>
                  <a:pt x="1060" y="988"/>
                </a:moveTo>
                <a:lnTo>
                  <a:pt x="732" y="988"/>
                </a:lnTo>
                <a:lnTo>
                  <a:pt x="0" y="0"/>
                </a:lnTo>
                <a:lnTo>
                  <a:pt x="323" y="0"/>
                </a:lnTo>
                <a:lnTo>
                  <a:pt x="998" y="922"/>
                </a:lnTo>
                <a:lnTo>
                  <a:pt x="24841" y="922"/>
                </a:lnTo>
                <a:lnTo>
                  <a:pt x="24841" y="988"/>
                </a:lnTo>
                <a:lnTo>
                  <a:pt x="1060" y="988"/>
                </a:lnTo>
                <a:close/>
              </a:path>
            </a:pathLst>
          </a:custGeom>
          <a:solidFill>
            <a:srgbClr val="BC2431"/>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zh-CN" altLang="en-US"/>
          </a:p>
        </p:txBody>
      </p:sp>
      <p:sp>
        <p:nvSpPr>
          <p:cNvPr id="14" name="Freeform 7">
            <a:extLst>
              <a:ext uri="{FF2B5EF4-FFF2-40B4-BE49-F238E27FC236}">
                <a16:creationId xmlns:a16="http://schemas.microsoft.com/office/drawing/2014/main" id="{F1D9AAAC-27C6-47D9-A8BB-58A6CCD4A993}"/>
              </a:ext>
            </a:extLst>
          </p:cNvPr>
          <p:cNvSpPr>
            <a:spLocks/>
          </p:cNvSpPr>
          <p:nvPr/>
        </p:nvSpPr>
        <p:spPr bwMode="auto">
          <a:xfrm>
            <a:off x="0" y="266700"/>
            <a:ext cx="573088" cy="474663"/>
          </a:xfrm>
          <a:custGeom>
            <a:avLst/>
            <a:gdLst>
              <a:gd name="T0" fmla="*/ 0 w 1197"/>
              <a:gd name="T1" fmla="*/ 0 h 988"/>
              <a:gd name="T2" fmla="*/ 2147483646 w 1197"/>
              <a:gd name="T3" fmla="*/ 0 h 988"/>
              <a:gd name="T4" fmla="*/ 2147483646 w 1197"/>
              <a:gd name="T5" fmla="*/ 2147483646 h 988"/>
              <a:gd name="T6" fmla="*/ 0 w 1197"/>
              <a:gd name="T7" fmla="*/ 2147483646 h 988"/>
              <a:gd name="T8" fmla="*/ 0 w 1197"/>
              <a:gd name="T9" fmla="*/ 0 h 9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7" h="988">
                <a:moveTo>
                  <a:pt x="0" y="0"/>
                </a:moveTo>
                <a:lnTo>
                  <a:pt x="469" y="0"/>
                </a:lnTo>
                <a:lnTo>
                  <a:pt x="1197" y="988"/>
                </a:lnTo>
                <a:lnTo>
                  <a:pt x="0" y="988"/>
                </a:lnTo>
                <a:lnTo>
                  <a:pt x="0" y="0"/>
                </a:lnTo>
                <a:close/>
              </a:path>
            </a:pathLst>
          </a:custGeom>
          <a:solidFill>
            <a:srgbClr val="504F4E"/>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zh-CN" altLang="en-US"/>
          </a:p>
        </p:txBody>
      </p:sp>
      <p:grpSp>
        <p:nvGrpSpPr>
          <p:cNvPr id="15" name="组合 14">
            <a:extLst>
              <a:ext uri="{FF2B5EF4-FFF2-40B4-BE49-F238E27FC236}">
                <a16:creationId xmlns:a16="http://schemas.microsoft.com/office/drawing/2014/main" id="{223F000F-1037-40AC-A55C-C1FF1EBF3B22}"/>
              </a:ext>
            </a:extLst>
          </p:cNvPr>
          <p:cNvGrpSpPr/>
          <p:nvPr/>
        </p:nvGrpSpPr>
        <p:grpSpPr>
          <a:xfrm>
            <a:off x="11094219" y="6"/>
            <a:ext cx="570069" cy="717551"/>
            <a:chOff x="11096625" y="0"/>
            <a:chExt cx="457200" cy="538163"/>
          </a:xfrm>
          <a:solidFill>
            <a:srgbClr val="C00000"/>
          </a:solidFill>
        </p:grpSpPr>
        <p:sp>
          <p:nvSpPr>
            <p:cNvPr id="16" name="Freeform 5">
              <a:extLst>
                <a:ext uri="{FF2B5EF4-FFF2-40B4-BE49-F238E27FC236}">
                  <a16:creationId xmlns:a16="http://schemas.microsoft.com/office/drawing/2014/main" id="{D69946FD-2A5A-4573-B2E0-E32B22CE7C15}"/>
                </a:ext>
              </a:extLst>
            </p:cNvPr>
            <p:cNvSpPr/>
            <p:nvPr/>
          </p:nvSpPr>
          <p:spPr bwMode="auto">
            <a:xfrm>
              <a:off x="11109325" y="0"/>
              <a:ext cx="444500" cy="538163"/>
            </a:xfrm>
            <a:custGeom>
              <a:avLst/>
              <a:gdLst>
                <a:gd name="T0" fmla="*/ 564 w 564"/>
                <a:gd name="T1" fmla="*/ 674 h 674"/>
                <a:gd name="T2" fmla="*/ 262 w 564"/>
                <a:gd name="T3" fmla="*/ 540 h 674"/>
                <a:gd name="T4" fmla="*/ 0 w 564"/>
                <a:gd name="T5" fmla="*/ 658 h 674"/>
                <a:gd name="T6" fmla="*/ 0 w 564"/>
                <a:gd name="T7" fmla="*/ 0 h 674"/>
                <a:gd name="T8" fmla="*/ 564 w 564"/>
                <a:gd name="T9" fmla="*/ 0 h 674"/>
                <a:gd name="T10" fmla="*/ 564 w 564"/>
                <a:gd name="T11" fmla="*/ 674 h 674"/>
              </a:gdLst>
              <a:ahLst/>
              <a:cxnLst>
                <a:cxn ang="0">
                  <a:pos x="T0" y="T1"/>
                </a:cxn>
                <a:cxn ang="0">
                  <a:pos x="T2" y="T3"/>
                </a:cxn>
                <a:cxn ang="0">
                  <a:pos x="T4" y="T5"/>
                </a:cxn>
                <a:cxn ang="0">
                  <a:pos x="T6" y="T7"/>
                </a:cxn>
                <a:cxn ang="0">
                  <a:pos x="T8" y="T9"/>
                </a:cxn>
                <a:cxn ang="0">
                  <a:pos x="T10" y="T11"/>
                </a:cxn>
              </a:cxnLst>
              <a:rect l="0" t="0" r="r" b="b"/>
              <a:pathLst>
                <a:path w="564" h="674">
                  <a:moveTo>
                    <a:pt x="564" y="674"/>
                  </a:moveTo>
                  <a:lnTo>
                    <a:pt x="262" y="540"/>
                  </a:lnTo>
                  <a:lnTo>
                    <a:pt x="0" y="658"/>
                  </a:lnTo>
                  <a:lnTo>
                    <a:pt x="0" y="0"/>
                  </a:lnTo>
                  <a:lnTo>
                    <a:pt x="564" y="0"/>
                  </a:lnTo>
                  <a:lnTo>
                    <a:pt x="564" y="674"/>
                  </a:lnTo>
                  <a:close/>
                </a:path>
              </a:pathLst>
            </a:custGeom>
            <a:grpFill/>
            <a:ln w="9525">
              <a:noFill/>
              <a:round/>
            </a:ln>
          </p:spPr>
          <p:txBody>
            <a:bodyPr/>
            <a:lstStyle/>
            <a:p>
              <a:pPr eaLnBrk="1" hangingPunct="1">
                <a:defRPr/>
              </a:pPr>
              <a:endParaRPr lang="zh-CN" altLang="en-US"/>
            </a:p>
          </p:txBody>
        </p:sp>
        <p:sp>
          <p:nvSpPr>
            <p:cNvPr id="17" name="Freeform 6">
              <a:extLst>
                <a:ext uri="{FF2B5EF4-FFF2-40B4-BE49-F238E27FC236}">
                  <a16:creationId xmlns:a16="http://schemas.microsoft.com/office/drawing/2014/main" id="{146AB3B1-2DCA-47CC-A1E2-BEB76B597B31}"/>
                </a:ext>
              </a:extLst>
            </p:cNvPr>
            <p:cNvSpPr/>
            <p:nvPr/>
          </p:nvSpPr>
          <p:spPr bwMode="auto">
            <a:xfrm>
              <a:off x="11096625" y="0"/>
              <a:ext cx="442913" cy="514350"/>
            </a:xfrm>
            <a:custGeom>
              <a:avLst/>
              <a:gdLst>
                <a:gd name="T0" fmla="*/ 564 w 564"/>
                <a:gd name="T1" fmla="*/ 644 h 644"/>
                <a:gd name="T2" fmla="*/ 279 w 564"/>
                <a:gd name="T3" fmla="*/ 522 h 644"/>
                <a:gd name="T4" fmla="*/ 0 w 564"/>
                <a:gd name="T5" fmla="*/ 644 h 644"/>
                <a:gd name="T6" fmla="*/ 0 w 564"/>
                <a:gd name="T7" fmla="*/ 0 h 644"/>
                <a:gd name="T8" fmla="*/ 564 w 564"/>
                <a:gd name="T9" fmla="*/ 0 h 644"/>
                <a:gd name="T10" fmla="*/ 564 w 564"/>
                <a:gd name="T11" fmla="*/ 644 h 644"/>
              </a:gdLst>
              <a:ahLst/>
              <a:cxnLst>
                <a:cxn ang="0">
                  <a:pos x="T0" y="T1"/>
                </a:cxn>
                <a:cxn ang="0">
                  <a:pos x="T2" y="T3"/>
                </a:cxn>
                <a:cxn ang="0">
                  <a:pos x="T4" y="T5"/>
                </a:cxn>
                <a:cxn ang="0">
                  <a:pos x="T6" y="T7"/>
                </a:cxn>
                <a:cxn ang="0">
                  <a:pos x="T8" y="T9"/>
                </a:cxn>
                <a:cxn ang="0">
                  <a:pos x="T10" y="T11"/>
                </a:cxn>
              </a:cxnLst>
              <a:rect l="0" t="0" r="r" b="b"/>
              <a:pathLst>
                <a:path w="564" h="644">
                  <a:moveTo>
                    <a:pt x="564" y="644"/>
                  </a:moveTo>
                  <a:lnTo>
                    <a:pt x="279" y="522"/>
                  </a:lnTo>
                  <a:lnTo>
                    <a:pt x="0" y="644"/>
                  </a:lnTo>
                  <a:lnTo>
                    <a:pt x="0" y="0"/>
                  </a:lnTo>
                  <a:lnTo>
                    <a:pt x="564" y="0"/>
                  </a:lnTo>
                  <a:lnTo>
                    <a:pt x="564" y="644"/>
                  </a:lnTo>
                  <a:close/>
                </a:path>
              </a:pathLst>
            </a:custGeom>
            <a:grpFill/>
            <a:ln w="9525">
              <a:noFill/>
              <a:round/>
            </a:ln>
          </p:spPr>
          <p:txBody>
            <a:bodyPr/>
            <a:lstStyle/>
            <a:p>
              <a:pPr eaLnBrk="1" hangingPunct="1">
                <a:defRPr/>
              </a:pPr>
              <a:endParaRPr lang="zh-CN" altLang="en-US"/>
            </a:p>
          </p:txBody>
        </p:sp>
      </p:grpSp>
      <p:sp>
        <p:nvSpPr>
          <p:cNvPr id="18" name="TextBox 18">
            <a:extLst>
              <a:ext uri="{FF2B5EF4-FFF2-40B4-BE49-F238E27FC236}">
                <a16:creationId xmlns:a16="http://schemas.microsoft.com/office/drawing/2014/main" id="{0FCF435D-F889-4300-AF64-27D60079D7A0}"/>
              </a:ext>
            </a:extLst>
          </p:cNvPr>
          <p:cNvSpPr txBox="1">
            <a:spLocks noChangeArrowheads="1"/>
          </p:cNvSpPr>
          <p:nvPr/>
        </p:nvSpPr>
        <p:spPr bwMode="auto">
          <a:xfrm>
            <a:off x="11050588" y="117475"/>
            <a:ext cx="646112" cy="338138"/>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fld id="{8A76E30C-04A1-48AB-9CF9-7965FB1E5BB0}" type="slidenum">
              <a:rPr lang="zh-CN" altLang="en-US" sz="1600" smtClean="0">
                <a:solidFill>
                  <a:srgbClr val="F8F8F8"/>
                </a:solidFill>
                <a:latin typeface="微软雅黑" panose="020B0503020204020204" pitchFamily="34" charset="-122"/>
                <a:ea typeface="微软雅黑" panose="020B0503020204020204" pitchFamily="34" charset="-122"/>
              </a:rPr>
              <a:pPr algn="ctr" eaLnBrk="1" hangingPunct="1">
                <a:defRPr/>
              </a:pPr>
              <a:t>‹#›</a:t>
            </a:fld>
            <a:endParaRPr lang="zh-CN" altLang="en-US" sz="1600">
              <a:solidFill>
                <a:srgbClr val="F8F8F8"/>
              </a:solidFill>
              <a:latin typeface="微软雅黑" panose="020B0503020204020204" pitchFamily="34" charset="-122"/>
              <a:ea typeface="微软雅黑" panose="020B0503020204020204" pitchFamily="34" charset="-122"/>
            </a:endParaRPr>
          </a:p>
        </p:txBody>
      </p:sp>
      <p:sp>
        <p:nvSpPr>
          <p:cNvPr id="3" name="图片占位符 2"/>
          <p:cNvSpPr>
            <a:spLocks noGrp="1"/>
          </p:cNvSpPr>
          <p:nvPr>
            <p:ph type="pic" sz="quarter" idx="10"/>
          </p:nvPr>
        </p:nvSpPr>
        <p:spPr>
          <a:xfrm>
            <a:off x="2155678" y="1932206"/>
            <a:ext cx="1871662" cy="1873250"/>
          </a:xfrm>
          <a:prstGeom prst="ellipse">
            <a:avLst/>
          </a:prstGeom>
        </p:spPr>
        <p:txBody>
          <a:bodyPr rtlCol="0">
            <a:normAutofit/>
          </a:bodyPr>
          <a:lstStyle/>
          <a:p>
            <a:pPr lvl="0"/>
            <a:endParaRPr lang="zh-CN" altLang="en-US" noProof="0" dirty="0"/>
          </a:p>
        </p:txBody>
      </p:sp>
      <p:sp>
        <p:nvSpPr>
          <p:cNvPr id="4" name="图片占位符 2"/>
          <p:cNvSpPr>
            <a:spLocks noGrp="1"/>
          </p:cNvSpPr>
          <p:nvPr>
            <p:ph type="pic" sz="quarter" idx="11"/>
          </p:nvPr>
        </p:nvSpPr>
        <p:spPr>
          <a:xfrm>
            <a:off x="-5697" y="1932206"/>
            <a:ext cx="1871662" cy="1873250"/>
          </a:xfrm>
          <a:prstGeom prst="ellipse">
            <a:avLst/>
          </a:prstGeom>
        </p:spPr>
        <p:txBody>
          <a:bodyPr rtlCol="0">
            <a:normAutofit/>
          </a:bodyPr>
          <a:lstStyle/>
          <a:p>
            <a:pPr lvl="0"/>
            <a:endParaRPr lang="zh-CN" altLang="en-US" noProof="0" dirty="0"/>
          </a:p>
        </p:txBody>
      </p:sp>
      <p:sp>
        <p:nvSpPr>
          <p:cNvPr id="10" name="图片占位符 2"/>
          <p:cNvSpPr>
            <a:spLocks noGrp="1"/>
          </p:cNvSpPr>
          <p:nvPr>
            <p:ph type="pic" sz="quarter" idx="12"/>
          </p:nvPr>
        </p:nvSpPr>
        <p:spPr>
          <a:xfrm>
            <a:off x="4224338" y="1932206"/>
            <a:ext cx="1871662" cy="1873250"/>
          </a:xfrm>
          <a:prstGeom prst="ellipse">
            <a:avLst/>
          </a:prstGeom>
        </p:spPr>
        <p:txBody>
          <a:bodyPr rtlCol="0">
            <a:normAutofit/>
          </a:bodyPr>
          <a:lstStyle/>
          <a:p>
            <a:pPr lvl="0"/>
            <a:endParaRPr lang="zh-CN" altLang="en-US" noProof="0" dirty="0"/>
          </a:p>
        </p:txBody>
      </p:sp>
      <p:sp>
        <p:nvSpPr>
          <p:cNvPr id="11" name="图片占位符 2"/>
          <p:cNvSpPr>
            <a:spLocks noGrp="1"/>
          </p:cNvSpPr>
          <p:nvPr>
            <p:ph type="pic" sz="quarter" idx="13"/>
          </p:nvPr>
        </p:nvSpPr>
        <p:spPr>
          <a:xfrm>
            <a:off x="6318140" y="1931341"/>
            <a:ext cx="1871662" cy="1873250"/>
          </a:xfrm>
          <a:prstGeom prst="ellipse">
            <a:avLst/>
          </a:prstGeom>
        </p:spPr>
        <p:txBody>
          <a:bodyPr rtlCol="0">
            <a:normAutofit/>
          </a:bodyPr>
          <a:lstStyle/>
          <a:p>
            <a:pPr lvl="0"/>
            <a:endParaRPr lang="zh-CN" altLang="en-US" noProof="0"/>
          </a:p>
        </p:txBody>
      </p:sp>
      <p:sp>
        <p:nvSpPr>
          <p:cNvPr id="12" name="图片占位符 2"/>
          <p:cNvSpPr>
            <a:spLocks noGrp="1"/>
          </p:cNvSpPr>
          <p:nvPr>
            <p:ph type="pic" sz="quarter" idx="14"/>
          </p:nvPr>
        </p:nvSpPr>
        <p:spPr>
          <a:xfrm>
            <a:off x="8328814" y="1930365"/>
            <a:ext cx="1871662" cy="1873250"/>
          </a:xfrm>
          <a:prstGeom prst="ellipse">
            <a:avLst/>
          </a:prstGeom>
        </p:spPr>
        <p:txBody>
          <a:bodyPr rtlCol="0">
            <a:normAutofit/>
          </a:bodyPr>
          <a:lstStyle/>
          <a:p>
            <a:pPr lvl="0"/>
            <a:endParaRPr lang="zh-CN" altLang="en-US" noProof="0" dirty="0"/>
          </a:p>
        </p:txBody>
      </p:sp>
      <p:sp>
        <p:nvSpPr>
          <p:cNvPr id="13" name="图片占位符 2"/>
          <p:cNvSpPr>
            <a:spLocks noGrp="1"/>
          </p:cNvSpPr>
          <p:nvPr>
            <p:ph type="pic" sz="quarter" idx="15"/>
          </p:nvPr>
        </p:nvSpPr>
        <p:spPr>
          <a:xfrm>
            <a:off x="10286350" y="1930365"/>
            <a:ext cx="1871662" cy="1873250"/>
          </a:xfrm>
          <a:prstGeom prst="ellipse">
            <a:avLst/>
          </a:prstGeom>
        </p:spPr>
        <p:txBody>
          <a:bodyPr rtlCol="0">
            <a:normAutofit/>
          </a:bodyPr>
          <a:lstStyle/>
          <a:p>
            <a:pPr lvl="0"/>
            <a:endParaRPr lang="zh-CN" altLang="en-US" noProof="0"/>
          </a:p>
        </p:txBody>
      </p:sp>
    </p:spTree>
    <p:extLst>
      <p:ext uri="{BB962C8B-B14F-4D97-AF65-F5344CB8AC3E}">
        <p14:creationId xmlns:p14="http://schemas.microsoft.com/office/powerpoint/2010/main" val="1655227183"/>
      </p:ext>
    </p:extLst>
  </p:cSld>
  <p:clrMapOvr>
    <a:masterClrMapping/>
  </p:clrMapOvr>
  <p:transition>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4" name="Freeform 6"/>
          <p:cNvSpPr/>
          <p:nvPr userDrawn="1"/>
        </p:nvSpPr>
        <p:spPr bwMode="auto">
          <a:xfrm>
            <a:off x="279400" y="266568"/>
            <a:ext cx="11899901" cy="474133"/>
          </a:xfrm>
          <a:custGeom>
            <a:avLst/>
            <a:gdLst>
              <a:gd name="T0" fmla="*/ 1060 w 24841"/>
              <a:gd name="T1" fmla="*/ 988 h 988"/>
              <a:gd name="T2" fmla="*/ 732 w 24841"/>
              <a:gd name="T3" fmla="*/ 988 h 988"/>
              <a:gd name="T4" fmla="*/ 0 w 24841"/>
              <a:gd name="T5" fmla="*/ 0 h 988"/>
              <a:gd name="T6" fmla="*/ 323 w 24841"/>
              <a:gd name="T7" fmla="*/ 0 h 988"/>
              <a:gd name="T8" fmla="*/ 998 w 24841"/>
              <a:gd name="T9" fmla="*/ 922 h 988"/>
              <a:gd name="T10" fmla="*/ 24841 w 24841"/>
              <a:gd name="T11" fmla="*/ 922 h 988"/>
              <a:gd name="T12" fmla="*/ 24841 w 24841"/>
              <a:gd name="T13" fmla="*/ 988 h 988"/>
              <a:gd name="T14" fmla="*/ 1060 w 24841"/>
              <a:gd name="T15" fmla="*/ 988 h 9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41" h="988">
                <a:moveTo>
                  <a:pt x="1060" y="988"/>
                </a:moveTo>
                <a:lnTo>
                  <a:pt x="732" y="988"/>
                </a:lnTo>
                <a:lnTo>
                  <a:pt x="0" y="0"/>
                </a:lnTo>
                <a:lnTo>
                  <a:pt x="323" y="0"/>
                </a:lnTo>
                <a:lnTo>
                  <a:pt x="998" y="922"/>
                </a:lnTo>
                <a:lnTo>
                  <a:pt x="24841" y="922"/>
                </a:lnTo>
                <a:lnTo>
                  <a:pt x="24841" y="988"/>
                </a:lnTo>
                <a:lnTo>
                  <a:pt x="1060" y="988"/>
                </a:lnTo>
                <a:close/>
              </a:path>
            </a:pathLst>
          </a:custGeom>
          <a:solidFill>
            <a:srgbClr val="BC243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15" name="Freeform 7"/>
          <p:cNvSpPr/>
          <p:nvPr userDrawn="1"/>
        </p:nvSpPr>
        <p:spPr bwMode="auto">
          <a:xfrm>
            <a:off x="4" y="266568"/>
            <a:ext cx="573617" cy="474133"/>
          </a:xfrm>
          <a:custGeom>
            <a:avLst/>
            <a:gdLst>
              <a:gd name="T0" fmla="*/ 0 w 1197"/>
              <a:gd name="T1" fmla="*/ 0 h 988"/>
              <a:gd name="T2" fmla="*/ 469 w 1197"/>
              <a:gd name="T3" fmla="*/ 0 h 988"/>
              <a:gd name="T4" fmla="*/ 1197 w 1197"/>
              <a:gd name="T5" fmla="*/ 988 h 988"/>
              <a:gd name="T6" fmla="*/ 0 w 1197"/>
              <a:gd name="T7" fmla="*/ 988 h 988"/>
              <a:gd name="T8" fmla="*/ 0 w 1197"/>
              <a:gd name="T9" fmla="*/ 0 h 988"/>
            </a:gdLst>
            <a:ahLst/>
            <a:cxnLst>
              <a:cxn ang="0">
                <a:pos x="T0" y="T1"/>
              </a:cxn>
              <a:cxn ang="0">
                <a:pos x="T2" y="T3"/>
              </a:cxn>
              <a:cxn ang="0">
                <a:pos x="T4" y="T5"/>
              </a:cxn>
              <a:cxn ang="0">
                <a:pos x="T6" y="T7"/>
              </a:cxn>
              <a:cxn ang="0">
                <a:pos x="T8" y="T9"/>
              </a:cxn>
            </a:cxnLst>
            <a:rect l="0" t="0" r="r" b="b"/>
            <a:pathLst>
              <a:path w="1197" h="988">
                <a:moveTo>
                  <a:pt x="0" y="0"/>
                </a:moveTo>
                <a:lnTo>
                  <a:pt x="469" y="0"/>
                </a:lnTo>
                <a:lnTo>
                  <a:pt x="1197" y="988"/>
                </a:lnTo>
                <a:lnTo>
                  <a:pt x="0" y="988"/>
                </a:lnTo>
                <a:lnTo>
                  <a:pt x="0" y="0"/>
                </a:lnTo>
                <a:close/>
              </a:path>
            </a:pathLst>
          </a:custGeom>
          <a:solidFill>
            <a:srgbClr val="504F4E"/>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grpSp>
        <p:nvGrpSpPr>
          <p:cNvPr id="16" name="组合 15"/>
          <p:cNvGrpSpPr/>
          <p:nvPr userDrawn="1"/>
        </p:nvGrpSpPr>
        <p:grpSpPr>
          <a:xfrm>
            <a:off x="11094219" y="6"/>
            <a:ext cx="570069" cy="717551"/>
            <a:chOff x="11096625" y="0"/>
            <a:chExt cx="457200" cy="538163"/>
          </a:xfrm>
          <a:solidFill>
            <a:srgbClr val="C00000"/>
          </a:solidFill>
        </p:grpSpPr>
        <p:sp>
          <p:nvSpPr>
            <p:cNvPr id="17" name="Freeform 5"/>
            <p:cNvSpPr/>
            <p:nvPr userDrawn="1"/>
          </p:nvSpPr>
          <p:spPr bwMode="auto">
            <a:xfrm>
              <a:off x="11109325" y="0"/>
              <a:ext cx="444500" cy="538163"/>
            </a:xfrm>
            <a:custGeom>
              <a:avLst/>
              <a:gdLst>
                <a:gd name="T0" fmla="*/ 564 w 564"/>
                <a:gd name="T1" fmla="*/ 674 h 674"/>
                <a:gd name="T2" fmla="*/ 262 w 564"/>
                <a:gd name="T3" fmla="*/ 540 h 674"/>
                <a:gd name="T4" fmla="*/ 0 w 564"/>
                <a:gd name="T5" fmla="*/ 658 h 674"/>
                <a:gd name="T6" fmla="*/ 0 w 564"/>
                <a:gd name="T7" fmla="*/ 0 h 674"/>
                <a:gd name="T8" fmla="*/ 564 w 564"/>
                <a:gd name="T9" fmla="*/ 0 h 674"/>
                <a:gd name="T10" fmla="*/ 564 w 564"/>
                <a:gd name="T11" fmla="*/ 674 h 674"/>
              </a:gdLst>
              <a:ahLst/>
              <a:cxnLst>
                <a:cxn ang="0">
                  <a:pos x="T0" y="T1"/>
                </a:cxn>
                <a:cxn ang="0">
                  <a:pos x="T2" y="T3"/>
                </a:cxn>
                <a:cxn ang="0">
                  <a:pos x="T4" y="T5"/>
                </a:cxn>
                <a:cxn ang="0">
                  <a:pos x="T6" y="T7"/>
                </a:cxn>
                <a:cxn ang="0">
                  <a:pos x="T8" y="T9"/>
                </a:cxn>
                <a:cxn ang="0">
                  <a:pos x="T10" y="T11"/>
                </a:cxn>
              </a:cxnLst>
              <a:rect l="0" t="0" r="r" b="b"/>
              <a:pathLst>
                <a:path w="564" h="674">
                  <a:moveTo>
                    <a:pt x="564" y="674"/>
                  </a:moveTo>
                  <a:lnTo>
                    <a:pt x="262" y="540"/>
                  </a:lnTo>
                  <a:lnTo>
                    <a:pt x="0" y="658"/>
                  </a:lnTo>
                  <a:lnTo>
                    <a:pt x="0" y="0"/>
                  </a:lnTo>
                  <a:lnTo>
                    <a:pt x="564" y="0"/>
                  </a:lnTo>
                  <a:lnTo>
                    <a:pt x="564" y="674"/>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18" name="Freeform 6"/>
            <p:cNvSpPr/>
            <p:nvPr userDrawn="1"/>
          </p:nvSpPr>
          <p:spPr bwMode="auto">
            <a:xfrm>
              <a:off x="11096625" y="0"/>
              <a:ext cx="442913" cy="514350"/>
            </a:xfrm>
            <a:custGeom>
              <a:avLst/>
              <a:gdLst>
                <a:gd name="T0" fmla="*/ 564 w 564"/>
                <a:gd name="T1" fmla="*/ 644 h 644"/>
                <a:gd name="T2" fmla="*/ 279 w 564"/>
                <a:gd name="T3" fmla="*/ 522 h 644"/>
                <a:gd name="T4" fmla="*/ 0 w 564"/>
                <a:gd name="T5" fmla="*/ 644 h 644"/>
                <a:gd name="T6" fmla="*/ 0 w 564"/>
                <a:gd name="T7" fmla="*/ 0 h 644"/>
                <a:gd name="T8" fmla="*/ 564 w 564"/>
                <a:gd name="T9" fmla="*/ 0 h 644"/>
                <a:gd name="T10" fmla="*/ 564 w 564"/>
                <a:gd name="T11" fmla="*/ 644 h 644"/>
              </a:gdLst>
              <a:ahLst/>
              <a:cxnLst>
                <a:cxn ang="0">
                  <a:pos x="T0" y="T1"/>
                </a:cxn>
                <a:cxn ang="0">
                  <a:pos x="T2" y="T3"/>
                </a:cxn>
                <a:cxn ang="0">
                  <a:pos x="T4" y="T5"/>
                </a:cxn>
                <a:cxn ang="0">
                  <a:pos x="T6" y="T7"/>
                </a:cxn>
                <a:cxn ang="0">
                  <a:pos x="T8" y="T9"/>
                </a:cxn>
                <a:cxn ang="0">
                  <a:pos x="T10" y="T11"/>
                </a:cxn>
              </a:cxnLst>
              <a:rect l="0" t="0" r="r" b="b"/>
              <a:pathLst>
                <a:path w="564" h="644">
                  <a:moveTo>
                    <a:pt x="564" y="644"/>
                  </a:moveTo>
                  <a:lnTo>
                    <a:pt x="279" y="522"/>
                  </a:lnTo>
                  <a:lnTo>
                    <a:pt x="0" y="644"/>
                  </a:lnTo>
                  <a:lnTo>
                    <a:pt x="0" y="0"/>
                  </a:lnTo>
                  <a:lnTo>
                    <a:pt x="564" y="0"/>
                  </a:lnTo>
                  <a:lnTo>
                    <a:pt x="564" y="644"/>
                  </a:ln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9" name="TextBox 18"/>
          <p:cNvSpPr txBox="1"/>
          <p:nvPr userDrawn="1"/>
        </p:nvSpPr>
        <p:spPr>
          <a:xfrm>
            <a:off x="11049857" y="117198"/>
            <a:ext cx="647328" cy="338554"/>
          </a:xfrm>
          <a:prstGeom prst="rect">
            <a:avLst/>
          </a:prstGeom>
          <a:noFill/>
        </p:spPr>
        <p:txBody>
          <a:bodyPr wrap="square" rtlCol="0">
            <a:spAutoFit/>
          </a:bodyPr>
          <a:lstStyle/>
          <a:p>
            <a:pPr algn="ctr"/>
            <a:fld id="{E33E7C02-82D1-42DA-AA8B-2AEC9E450366}" type="slidenum">
              <a:rPr lang="zh-CN" altLang="en-US" sz="1600" smtClean="0">
                <a:solidFill>
                  <a:srgbClr val="F8F8F8"/>
                </a:solidFill>
                <a:latin typeface="微软雅黑" panose="020B0503020204020204" pitchFamily="34" charset="-122"/>
                <a:ea typeface="微软雅黑" panose="020B0503020204020204" pitchFamily="34" charset="-122"/>
              </a:rPr>
              <a:t>‹#›</a:t>
            </a:fld>
            <a:endParaRPr lang="zh-CN" altLang="en-US" sz="1600" dirty="0">
              <a:solidFill>
                <a:srgbClr val="F8F8F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925751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2EE08-5B0B-4C43-A6C7-9B11D77FD8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66E932-2327-4A60-B6BE-E5C29631854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D4A5DDE-6DD3-4C87-AD0B-AC2C833994A9}"/>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C12FC38-85E8-4390-9874-E8C54799C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48904F-3AB1-4083-80A3-27787C3C0968}"/>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380663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2764AF-EA3D-46B6-ACF1-060BB35E2D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44DBA38-1EC8-48C6-8024-855C151A12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0619B8-287A-462B-BA29-7B8B71DB3573}"/>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2704EA9-E761-474D-B528-62C14B6823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D33E54-D390-4057-A55E-3ADF8295FC90}"/>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96245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D733-104A-41DC-853A-A752A87D7A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C6AC378-6237-4F2A-8F7D-98FAC7489DF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2889600-9AD9-4C0A-ADC3-03E04A95AF0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8363EE6-78E4-42CC-8D82-2041CCD7CC6C}"/>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30B9C07-2317-4B9E-8236-AAA5A68955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B4E58D-1EBE-45B6-985A-3150405A51C6}"/>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45366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7655FB-A189-4BB3-B92F-1F2FEE50418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1CAABCA-08AD-4BDD-AE8D-17427ED01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2BE43EA-962E-4545-90E3-25DBFBD27B9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7F36A4C-6B31-4CAC-B4F1-6910903E24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24F35ED-370D-49FA-98E8-130A86B67D2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8580AA-3868-474B-9758-886BA2B3F396}"/>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E2DE0C9F-7F41-4B17-A221-35521FF6759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F4FAA4D-34D1-42F2-BF0A-929918E72CF2}"/>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301017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D61924-35FC-4B63-B959-FEF9009F921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68CA86-284E-42C7-ABCA-AC95E8358EF3}"/>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6C57A4BC-85F3-4172-82C5-F87621F245A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C482F1E-F2F2-401D-9E77-B652CA05AB03}"/>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4521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AA4AB8B-35E3-4189-85DF-4E5E773C1A8A}"/>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CAF68B1E-7FC6-42D1-9A27-2BFA38E3D4C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4E6A99-6BAF-436D-B70B-D9532E7B20A2}"/>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368072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A5D63-B62B-4FE4-B503-A8BF2D89FB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E0FFA5E-F5B4-4291-AE4D-CA503D9DE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36B764-A45F-4F3A-AFD4-2D271670C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501D8D-C899-41D0-B366-4EA68B301506}"/>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90295B17-D31B-4E56-9A65-BB52EEB5DF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5293CC-D0A6-4299-A12B-D72F2660B791}"/>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262300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8A2D62-B75B-4CBC-BC9D-CF68DD70DE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64F5A3-1D6F-470C-8BDD-FF310C7E7E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29D129-9EE3-4525-B8F7-4C7097455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B4B4EE1-1DE0-40D7-90A8-1876F0E0812D}"/>
              </a:ext>
            </a:extLst>
          </p:cNvPr>
          <p:cNvSpPr>
            <a:spLocks noGrp="1"/>
          </p:cNvSpPr>
          <p:nvPr>
            <p:ph type="dt" sz="half" idx="10"/>
          </p:nvPr>
        </p:nvSpPr>
        <p:spPr/>
        <p:txBody>
          <a:bodyPr/>
          <a:lstStyle/>
          <a:p>
            <a:fld id="{460E783C-0188-474E-B617-FACC1D7BB19C}"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C0BB641C-D67E-4868-B1EB-6C24BBDB75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BD77D5-DD66-4931-8EE9-FD279A8669A4}"/>
              </a:ext>
            </a:extLst>
          </p:cNvPr>
          <p:cNvSpPr>
            <a:spLocks noGrp="1"/>
          </p:cNvSpPr>
          <p:nvPr>
            <p:ph type="sldNum" sz="quarter" idx="12"/>
          </p:nvPr>
        </p:nvSpPr>
        <p:spPr/>
        <p:txBody>
          <a:body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122106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28C5637-046D-4309-B093-33FD0014D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5148D8D-9AF7-44CF-91DC-B8C05248C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DB62B9-760C-4E81-99F8-834988366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E783C-0188-474E-B617-FACC1D7BB19C}"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F65E2ECC-4C30-41E6-99B1-60A4B3B56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8F06434-FAD3-4B73-9DB5-7033DFA70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B4A19-DA56-4C93-8A18-E2367445D510}" type="slidenum">
              <a:rPr lang="zh-CN" altLang="en-US" smtClean="0"/>
              <a:t>‹#›</a:t>
            </a:fld>
            <a:endParaRPr lang="zh-CN" altLang="en-US"/>
          </a:p>
        </p:txBody>
      </p:sp>
    </p:spTree>
    <p:extLst>
      <p:ext uri="{BB962C8B-B14F-4D97-AF65-F5344CB8AC3E}">
        <p14:creationId xmlns:p14="http://schemas.microsoft.com/office/powerpoint/2010/main" val="189748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47.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1.wmf"/><Relationship Id="rId18" Type="http://schemas.openxmlformats.org/officeDocument/2006/relationships/oleObject" Target="../embeddings/oleObject7.bin"/><Relationship Id="rId3" Type="http://schemas.openxmlformats.org/officeDocument/2006/relationships/notesSlide" Target="../notesSlides/notesSlide11.xml"/><Relationship Id="rId21" Type="http://schemas.openxmlformats.org/officeDocument/2006/relationships/image" Target="../media/image55.wmf"/><Relationship Id="rId7" Type="http://schemas.openxmlformats.org/officeDocument/2006/relationships/image" Target="../media/image48.wmf"/><Relationship Id="rId12" Type="http://schemas.openxmlformats.org/officeDocument/2006/relationships/oleObject" Target="../embeddings/oleObject4.bin"/><Relationship Id="rId17" Type="http://schemas.openxmlformats.org/officeDocument/2006/relationships/image" Target="../media/image53.wmf"/><Relationship Id="rId2" Type="http://schemas.openxmlformats.org/officeDocument/2006/relationships/slideLayout" Target="../slideLayouts/slideLayout6.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0.wmf"/><Relationship Id="rId5" Type="http://schemas.openxmlformats.org/officeDocument/2006/relationships/image" Target="../media/image2.png"/><Relationship Id="rId15" Type="http://schemas.openxmlformats.org/officeDocument/2006/relationships/image" Target="../media/image52.wmf"/><Relationship Id="rId10" Type="http://schemas.openxmlformats.org/officeDocument/2006/relationships/oleObject" Target="../embeddings/oleObject3.bin"/><Relationship Id="rId19" Type="http://schemas.openxmlformats.org/officeDocument/2006/relationships/image" Target="../media/image54.wmf"/><Relationship Id="rId4" Type="http://schemas.openxmlformats.org/officeDocument/2006/relationships/image" Target="../media/image1.jpeg"/><Relationship Id="rId9" Type="http://schemas.openxmlformats.org/officeDocument/2006/relationships/image" Target="../media/image49.wmf"/><Relationship Id="rId14" Type="http://schemas.openxmlformats.org/officeDocument/2006/relationships/oleObject" Target="../embeddings/oleObject5.bin"/><Relationship Id="rId22" Type="http://schemas.openxmlformats.org/officeDocument/2006/relationships/image" Target="../media/image300.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xml"/><Relationship Id="rId7" Type="http://schemas.openxmlformats.org/officeDocument/2006/relationships/image" Target="../media/image57.png"/><Relationship Id="rId12" Type="http://schemas.openxmlformats.org/officeDocument/2006/relationships/image" Target="../media/image4.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notesSlide" Target="../notesSlides/notesSlide12.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1.jpeg"/><Relationship Id="rId7" Type="http://schemas.openxmlformats.org/officeDocument/2006/relationships/image" Target="../media/image36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fi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6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910.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90.png"/></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4.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2.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3.png"/><Relationship Id="rId7"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30.PNG"/><Relationship Id="rId4" Type="http://schemas.openxmlformats.org/officeDocument/2006/relationships/image" Target="../media/image84.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21.xml"/><Relationship Id="rId7" Type="http://schemas.openxmlformats.org/officeDocument/2006/relationships/image" Target="../media/image89.png"/><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88.png"/><Relationship Id="rId11" Type="http://schemas.openxmlformats.org/officeDocument/2006/relationships/image" Target="../media/image1.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4.emf"/><Relationship Id="rId1" Type="http://schemas.openxmlformats.org/officeDocument/2006/relationships/slideLayout" Target="../slideLayouts/slideLayout6.xml"/><Relationship Id="rId5" Type="http://schemas.openxmlformats.org/officeDocument/2006/relationships/image" Target="../media/image540.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570.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96.png"/><Relationship Id="rId5" Type="http://schemas.openxmlformats.org/officeDocument/2006/relationships/image" Target="../media/image2.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370.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98.png"/><Relationship Id="rId5" Type="http://schemas.openxmlformats.org/officeDocument/2006/relationships/image" Target="../media/image2.pn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30.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12.png"/><Relationship Id="rId3"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image" Target="../media/image11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10.png"/><Relationship Id="rId5" Type="http://schemas.openxmlformats.org/officeDocument/2006/relationships/tags" Target="../tags/tag12.xml"/><Relationship Id="rId15" Type="http://schemas.openxmlformats.org/officeDocument/2006/relationships/image" Target="../media/image98.png"/><Relationship Id="rId10" Type="http://schemas.openxmlformats.org/officeDocument/2006/relationships/image" Target="../media/image109.png"/><Relationship Id="rId4" Type="http://schemas.openxmlformats.org/officeDocument/2006/relationships/tags" Target="../tags/tag11.xml"/><Relationship Id="rId9" Type="http://schemas.openxmlformats.org/officeDocument/2006/relationships/image" Target="../media/image2.png"/><Relationship Id="rId14" Type="http://schemas.openxmlformats.org/officeDocument/2006/relationships/image" Target="../media/image1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jpe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16.xml"/><Relationship Id="rId7" Type="http://schemas.openxmlformats.org/officeDocument/2006/relationships/image" Target="../media/image1580.png"/><Relationship Id="rId12" Type="http://schemas.openxmlformats.org/officeDocument/2006/relationships/image" Target="../media/image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14.png"/><Relationship Id="rId11" Type="http://schemas.openxmlformats.org/officeDocument/2006/relationships/image" Target="../media/image1.jpeg"/><Relationship Id="rId5" Type="http://schemas.openxmlformats.org/officeDocument/2006/relationships/notesSlide" Target="../notesSlides/notesSlide28.xml"/><Relationship Id="rId10" Type="http://schemas.openxmlformats.org/officeDocument/2006/relationships/image" Target="../media/image117.png"/><Relationship Id="rId4" Type="http://schemas.openxmlformats.org/officeDocument/2006/relationships/slideLayout" Target="../slideLayouts/slideLayout7.xml"/><Relationship Id="rId9"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2.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21.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122.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68.png"/><Relationship Id="rId10" Type="http://schemas.openxmlformats.org/officeDocument/2006/relationships/image" Target="../media/image541.png"/><Relationship Id="rId4" Type="http://schemas.openxmlformats.org/officeDocument/2006/relationships/image" Target="../media/image123.png"/><Relationship Id="rId9" Type="http://schemas.openxmlformats.org/officeDocument/2006/relationships/hyperlink" Target="https://arxiv.org/abs/2301.13391" TargetMode="Externa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1.xml"/><Relationship Id="rId7" Type="http://schemas.openxmlformats.org/officeDocument/2006/relationships/image" Target="../media/image560.png"/><Relationship Id="rId12" Type="http://schemas.openxmlformats.org/officeDocument/2006/relationships/image" Target="../media/image57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50.png"/><Relationship Id="rId11" Type="http://schemas.openxmlformats.org/officeDocument/2006/relationships/image" Target="../media/image125.wmf"/><Relationship Id="rId5" Type="http://schemas.openxmlformats.org/officeDocument/2006/relationships/image" Target="../media/image2.png"/><Relationship Id="rId10" Type="http://schemas.openxmlformats.org/officeDocument/2006/relationships/oleObject" Target="../embeddings/oleObject10.bin"/><Relationship Id="rId4" Type="http://schemas.openxmlformats.org/officeDocument/2006/relationships/image" Target="../media/image1.jpeg"/><Relationship Id="rId9" Type="http://schemas.openxmlformats.org/officeDocument/2006/relationships/image" Target="../media/image124.wmf"/></Relationships>
</file>

<file path=ppt/slides/_rels/slide55.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26.wmf"/><Relationship Id="rId3" Type="http://schemas.openxmlformats.org/officeDocument/2006/relationships/notesSlide" Target="../notesSlides/notesSlide32.xml"/><Relationship Id="rId7" Type="http://schemas.openxmlformats.org/officeDocument/2006/relationships/image" Target="../media/image2.png"/><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jpeg"/><Relationship Id="rId11" Type="http://schemas.openxmlformats.org/officeDocument/2006/relationships/image" Target="../media/image600.png"/><Relationship Id="rId5" Type="http://schemas.openxmlformats.org/officeDocument/2006/relationships/image" Target="../media/image122.png"/><Relationship Id="rId10" Type="http://schemas.openxmlformats.org/officeDocument/2006/relationships/image" Target="../media/image590.png"/><Relationship Id="rId4" Type="http://schemas.openxmlformats.org/officeDocument/2006/relationships/image" Target="../media/image127.png"/><Relationship Id="rId9" Type="http://schemas.openxmlformats.org/officeDocument/2006/relationships/image" Target="../media/image173.png"/><Relationship Id="rId14" Type="http://schemas.openxmlformats.org/officeDocument/2006/relationships/image" Target="../media/image175.png"/></Relationships>
</file>

<file path=ppt/slides/_rels/slide56.xml.rels><?xml version="1.0" encoding="UTF-8" standalone="yes"?>
<Relationships xmlns="http://schemas.openxmlformats.org/package/2006/relationships"><Relationship Id="rId8" Type="http://schemas.openxmlformats.org/officeDocument/2006/relationships/image" Target="../media/image1.jpeg"/><Relationship Id="rId1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710.png"/><Relationship Id="rId17" Type="http://schemas.openxmlformats.org/officeDocument/2006/relationships/image" Target="../media/image128.wmf"/><Relationship Id="rId2" Type="http://schemas.openxmlformats.org/officeDocument/2006/relationships/tags" Target="../tags/tag17.xml"/><Relationship Id="rId16" Type="http://schemas.openxmlformats.org/officeDocument/2006/relationships/oleObject" Target="../embeddings/oleObject12.bin"/><Relationship Id="rId1" Type="http://schemas.openxmlformats.org/officeDocument/2006/relationships/vmlDrawing" Target="../drawings/vmlDrawing4.vml"/><Relationship Id="rId6" Type="http://schemas.openxmlformats.org/officeDocument/2006/relationships/image" Target="../media/image127.png"/><Relationship Id="rId11" Type="http://schemas.openxmlformats.org/officeDocument/2006/relationships/image" Target="../media/image650.png"/><Relationship Id="rId5" Type="http://schemas.openxmlformats.org/officeDocument/2006/relationships/image" Target="../media/image129.emf"/><Relationship Id="rId15" Type="http://schemas.openxmlformats.org/officeDocument/2006/relationships/image" Target="../media/image660.png"/><Relationship Id="rId10" Type="http://schemas.openxmlformats.org/officeDocument/2006/relationships/image" Target="../media/image640.png"/><Relationship Id="rId4" Type="http://schemas.openxmlformats.org/officeDocument/2006/relationships/notesSlide" Target="../notesSlides/notesSlide33.xml"/><Relationship Id="rId9" Type="http://schemas.openxmlformats.org/officeDocument/2006/relationships/image" Target="../media/image2.png"/><Relationship Id="rId14" Type="http://schemas.openxmlformats.org/officeDocument/2006/relationships/image" Target="../media/image1760.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png"/><Relationship Id="rId3" Type="http://schemas.openxmlformats.org/officeDocument/2006/relationships/image" Target="../media/image134.png"/><Relationship Id="rId7" Type="http://schemas.openxmlformats.org/officeDocument/2006/relationships/image" Target="../media/image131.wmf"/><Relationship Id="rId12"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133.wmf"/><Relationship Id="rId5" Type="http://schemas.openxmlformats.org/officeDocument/2006/relationships/image" Target="../media/image130.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132.wmf"/></Relationships>
</file>

<file path=ppt/slides/_rels/slide5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7.png"/><Relationship Id="rId3" Type="http://schemas.openxmlformats.org/officeDocument/2006/relationships/tags" Target="../tags/tag19.xml"/><Relationship Id="rId7" Type="http://schemas.openxmlformats.org/officeDocument/2006/relationships/image" Target="../media/image136.png"/><Relationship Id="rId12" Type="http://schemas.openxmlformats.org/officeDocument/2006/relationships/image" Target="../media/image135.wmf"/><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image" Target="../media/image2.png"/><Relationship Id="rId11" Type="http://schemas.openxmlformats.org/officeDocument/2006/relationships/oleObject" Target="../embeddings/oleObject17.bin"/><Relationship Id="rId5" Type="http://schemas.openxmlformats.org/officeDocument/2006/relationships/image" Target="../media/image1.jpeg"/><Relationship Id="rId10" Type="http://schemas.openxmlformats.org/officeDocument/2006/relationships/image" Target="../media/image123.png"/><Relationship Id="rId4" Type="http://schemas.openxmlformats.org/officeDocument/2006/relationships/slideLayout" Target="../slideLayouts/slideLayout7.xml"/><Relationship Id="rId9" Type="http://schemas.openxmlformats.org/officeDocument/2006/relationships/image" Target="../media/image138.png"/></Relationships>
</file>

<file path=ppt/slides/_rels/slide5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oleObject" Target="../embeddings/oleObject18.bin"/><Relationship Id="rId18" Type="http://schemas.openxmlformats.org/officeDocument/2006/relationships/image" Target="../media/image141.wmf"/><Relationship Id="rId3" Type="http://schemas.openxmlformats.org/officeDocument/2006/relationships/tags" Target="../tags/tag21.xml"/><Relationship Id="rId7" Type="http://schemas.openxmlformats.org/officeDocument/2006/relationships/image" Target="../media/image142.png"/><Relationship Id="rId12" Type="http://schemas.openxmlformats.org/officeDocument/2006/relationships/image" Target="../media/image2.png"/><Relationship Id="rId17" Type="http://schemas.openxmlformats.org/officeDocument/2006/relationships/oleObject" Target="../embeddings/oleObject20.bin"/><Relationship Id="rId2" Type="http://schemas.openxmlformats.org/officeDocument/2006/relationships/tags" Target="../tags/tag20.xml"/><Relationship Id="rId16" Type="http://schemas.openxmlformats.org/officeDocument/2006/relationships/image" Target="../media/image140.wmf"/><Relationship Id="rId1" Type="http://schemas.openxmlformats.org/officeDocument/2006/relationships/vmlDrawing" Target="../drawings/vmlDrawing7.vml"/><Relationship Id="rId6" Type="http://schemas.openxmlformats.org/officeDocument/2006/relationships/notesSlide" Target="../notesSlides/notesSlide34.xml"/><Relationship Id="rId11" Type="http://schemas.openxmlformats.org/officeDocument/2006/relationships/image" Target="../media/image1.jpeg"/><Relationship Id="rId5" Type="http://schemas.openxmlformats.org/officeDocument/2006/relationships/slideLayout" Target="../slideLayouts/slideLayout7.xml"/><Relationship Id="rId15" Type="http://schemas.openxmlformats.org/officeDocument/2006/relationships/oleObject" Target="../embeddings/oleObject19.bin"/><Relationship Id="rId10" Type="http://schemas.openxmlformats.org/officeDocument/2006/relationships/image" Target="../media/image145.png"/><Relationship Id="rId19" Type="http://schemas.openxmlformats.org/officeDocument/2006/relationships/image" Target="../media/image196.png"/><Relationship Id="rId4" Type="http://schemas.openxmlformats.org/officeDocument/2006/relationships/tags" Target="../tags/tag22.xml"/><Relationship Id="rId9" Type="http://schemas.openxmlformats.org/officeDocument/2006/relationships/image" Target="../media/image144.png"/><Relationship Id="rId14" Type="http://schemas.openxmlformats.org/officeDocument/2006/relationships/image" Target="../media/image139.w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35.xml"/><Relationship Id="rId13" Type="http://schemas.openxmlformats.org/officeDocument/2006/relationships/image" Target="../media/image149.png"/><Relationship Id="rId18" Type="http://schemas.openxmlformats.org/officeDocument/2006/relationships/image" Target="../media/image2.png"/><Relationship Id="rId3" Type="http://schemas.openxmlformats.org/officeDocument/2006/relationships/tags" Target="../tags/tag25.xml"/><Relationship Id="rId7" Type="http://schemas.openxmlformats.org/officeDocument/2006/relationships/slideLayout" Target="../slideLayouts/slideLayout7.xml"/><Relationship Id="rId12" Type="http://schemas.openxmlformats.org/officeDocument/2006/relationships/image" Target="../media/image148.png"/><Relationship Id="rId17" Type="http://schemas.openxmlformats.org/officeDocument/2006/relationships/image" Target="../media/image1.jpeg"/><Relationship Id="rId2" Type="http://schemas.openxmlformats.org/officeDocument/2006/relationships/tags" Target="../tags/tag24.xml"/><Relationship Id="rId16" Type="http://schemas.openxmlformats.org/officeDocument/2006/relationships/image" Target="../media/image151.png"/><Relationship Id="rId20" Type="http://schemas.openxmlformats.org/officeDocument/2006/relationships/image" Target="../media/image204.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147.png"/><Relationship Id="rId5" Type="http://schemas.openxmlformats.org/officeDocument/2006/relationships/tags" Target="../tags/tag27.xml"/><Relationship Id="rId15" Type="http://schemas.openxmlformats.org/officeDocument/2006/relationships/image" Target="../media/image203.png"/><Relationship Id="rId10" Type="http://schemas.openxmlformats.org/officeDocument/2006/relationships/image" Target="../media/image198.png"/><Relationship Id="rId19" Type="http://schemas.openxmlformats.org/officeDocument/2006/relationships/image" Target="../media/image114.png"/><Relationship Id="rId4" Type="http://schemas.openxmlformats.org/officeDocument/2006/relationships/tags" Target="../tags/tag26.xml"/><Relationship Id="rId9" Type="http://schemas.openxmlformats.org/officeDocument/2006/relationships/image" Target="../media/image146.png"/><Relationship Id="rId14" Type="http://schemas.openxmlformats.org/officeDocument/2006/relationships/image" Target="../media/image150.png"/></Relationships>
</file>

<file path=ppt/slides/_rels/slide6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notesSlide" Target="../notesSlides/notesSlide36.xml"/><Relationship Id="rId7" Type="http://schemas.openxmlformats.org/officeDocument/2006/relationships/image" Target="../media/image152.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07.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151.png"/></Relationships>
</file>

<file path=ppt/slides/_rels/slide62.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hyperlink" Target="https://arxiv.org/abs/2301.13391" TargetMode="External"/><Relationship Id="rId3" Type="http://schemas.openxmlformats.org/officeDocument/2006/relationships/tags" Target="../tags/tag31.xml"/><Relationship Id="rId7" Type="http://schemas.openxmlformats.org/officeDocument/2006/relationships/image" Target="../media/image154.png"/><Relationship Id="rId12" Type="http://schemas.openxmlformats.org/officeDocument/2006/relationships/image" Target="../media/image2.png"/><Relationship Id="rId2" Type="http://schemas.openxmlformats.org/officeDocument/2006/relationships/tags" Target="../tags/tag30.xml"/><Relationship Id="rId1" Type="http://schemas.openxmlformats.org/officeDocument/2006/relationships/vmlDrawing" Target="../drawings/vmlDrawing8.vml"/><Relationship Id="rId6" Type="http://schemas.openxmlformats.org/officeDocument/2006/relationships/notesSlide" Target="../notesSlides/notesSlide37.xml"/><Relationship Id="rId11" Type="http://schemas.openxmlformats.org/officeDocument/2006/relationships/image" Target="../media/image1.jpeg"/><Relationship Id="rId5" Type="http://schemas.openxmlformats.org/officeDocument/2006/relationships/slideLayout" Target="../slideLayouts/slideLayout7.xml"/><Relationship Id="rId15" Type="http://schemas.openxmlformats.org/officeDocument/2006/relationships/image" Target="../media/image153.wmf"/><Relationship Id="rId10" Type="http://schemas.openxmlformats.org/officeDocument/2006/relationships/image" Target="../media/image157.png"/><Relationship Id="rId4" Type="http://schemas.openxmlformats.org/officeDocument/2006/relationships/tags" Target="../tags/tag32.xml"/><Relationship Id="rId9" Type="http://schemas.openxmlformats.org/officeDocument/2006/relationships/image" Target="../media/image156.png"/><Relationship Id="rId14" Type="http://schemas.openxmlformats.org/officeDocument/2006/relationships/oleObject" Target="../embeddings/oleObject21.bin"/></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8.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png"/><Relationship Id="rId7" Type="http://schemas.openxmlformats.org/officeDocument/2006/relationships/image" Target="../media/image16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165.png"/><Relationship Id="rId5" Type="http://schemas.openxmlformats.org/officeDocument/2006/relationships/image" Target="../media/image160.jpeg"/><Relationship Id="rId10" Type="http://schemas.openxmlformats.org/officeDocument/2006/relationships/image" Target="../media/image164.png"/><Relationship Id="rId4" Type="http://schemas.openxmlformats.org/officeDocument/2006/relationships/image" Target="../media/image159.png"/><Relationship Id="rId9" Type="http://schemas.openxmlformats.org/officeDocument/2006/relationships/image" Target="../media/image163.jpe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2.png"/><Relationship Id="rId3" Type="http://schemas.openxmlformats.org/officeDocument/2006/relationships/oleObject" Target="../embeddings/oleObject22.bin"/><Relationship Id="rId7" Type="http://schemas.openxmlformats.org/officeDocument/2006/relationships/image" Target="../media/image167.wmf"/><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3.bin"/><Relationship Id="rId11" Type="http://schemas.openxmlformats.org/officeDocument/2006/relationships/image" Target="../media/image169.wmf"/><Relationship Id="rId5" Type="http://schemas.openxmlformats.org/officeDocument/2006/relationships/image" Target="../media/image170.emf"/><Relationship Id="rId10" Type="http://schemas.openxmlformats.org/officeDocument/2006/relationships/oleObject" Target="../embeddings/oleObject25.bin"/><Relationship Id="rId4" Type="http://schemas.openxmlformats.org/officeDocument/2006/relationships/image" Target="../media/image166.wmf"/><Relationship Id="rId9" Type="http://schemas.openxmlformats.org/officeDocument/2006/relationships/image" Target="../media/image168.wmf"/></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5.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6.bin"/><Relationship Id="rId5" Type="http://schemas.openxmlformats.org/officeDocument/2006/relationships/image" Target="../media/image177.png"/><Relationship Id="rId4" Type="http://schemas.openxmlformats.org/officeDocument/2006/relationships/image" Target="../media/image176.jpeg"/></Relationships>
</file>

<file path=ppt/slides/_rels/slide69.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image" Target="../media/image179.png"/><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image" Target="../media/image1.jpeg"/><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86.wmf"/><Relationship Id="rId5" Type="http://schemas.openxmlformats.org/officeDocument/2006/relationships/oleObject" Target="../embeddings/oleObject28.bin"/><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2.png"/><Relationship Id="rId3" Type="http://schemas.openxmlformats.org/officeDocument/2006/relationships/oleObject" Target="../embeddings/oleObject22.bin"/><Relationship Id="rId7" Type="http://schemas.openxmlformats.org/officeDocument/2006/relationships/image" Target="../media/image167.wmf"/><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3.bin"/><Relationship Id="rId11" Type="http://schemas.openxmlformats.org/officeDocument/2006/relationships/image" Target="../media/image169.wmf"/><Relationship Id="rId5" Type="http://schemas.openxmlformats.org/officeDocument/2006/relationships/image" Target="../media/image170.emf"/><Relationship Id="rId10" Type="http://schemas.openxmlformats.org/officeDocument/2006/relationships/oleObject" Target="../embeddings/oleObject25.bin"/><Relationship Id="rId4" Type="http://schemas.openxmlformats.org/officeDocument/2006/relationships/image" Target="../media/image166.wmf"/><Relationship Id="rId9" Type="http://schemas.openxmlformats.org/officeDocument/2006/relationships/image" Target="../media/image168.wmf"/></Relationships>
</file>

<file path=ppt/slides/_rels/slide74.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image" Target="../media/image1.jpeg"/><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86.wmf"/><Relationship Id="rId5" Type="http://schemas.openxmlformats.org/officeDocument/2006/relationships/oleObject" Target="../embeddings/oleObject28.bin"/><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30.bin"/><Relationship Id="rId7" Type="http://schemas.openxmlformats.org/officeDocument/2006/relationships/image" Target="../media/image1.jpeg"/><Relationship Id="rId12" Type="http://schemas.openxmlformats.org/officeDocument/2006/relationships/image" Target="../media/image191.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89.wmf"/><Relationship Id="rId11" Type="http://schemas.openxmlformats.org/officeDocument/2006/relationships/oleObject" Target="../embeddings/oleObject33.bin"/><Relationship Id="rId5" Type="http://schemas.openxmlformats.org/officeDocument/2006/relationships/oleObject" Target="../embeddings/oleObject31.bin"/><Relationship Id="rId10" Type="http://schemas.openxmlformats.org/officeDocument/2006/relationships/image" Target="../media/image190.wmf"/><Relationship Id="rId4" Type="http://schemas.openxmlformats.org/officeDocument/2006/relationships/image" Target="../media/image188.wmf"/><Relationship Id="rId9" Type="http://schemas.openxmlformats.org/officeDocument/2006/relationships/oleObject" Target="../embeddings/oleObject32.bin"/></Relationships>
</file>

<file path=ppt/slides/_rels/slide76.xml.rels><?xml version="1.0" encoding="UTF-8" standalone="yes"?>
<Relationships xmlns="http://schemas.openxmlformats.org/package/2006/relationships"><Relationship Id="rId8" Type="http://schemas.openxmlformats.org/officeDocument/2006/relationships/image" Target="../media/image194.wmf"/><Relationship Id="rId13" Type="http://schemas.openxmlformats.org/officeDocument/2006/relationships/image" Target="../media/image330.png"/><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93.wmf"/><Relationship Id="rId11" Type="http://schemas.openxmlformats.org/officeDocument/2006/relationships/image" Target="../media/image1.jpeg"/><Relationship Id="rId5" Type="http://schemas.openxmlformats.org/officeDocument/2006/relationships/oleObject" Target="../embeddings/oleObject35.bin"/><Relationship Id="rId10" Type="http://schemas.openxmlformats.org/officeDocument/2006/relationships/image" Target="../media/image195.wmf"/><Relationship Id="rId4" Type="http://schemas.openxmlformats.org/officeDocument/2006/relationships/image" Target="../media/image192.wmf"/><Relationship Id="rId9" Type="http://schemas.openxmlformats.org/officeDocument/2006/relationships/oleObject" Target="../embeddings/oleObject37.bin"/></Relationships>
</file>

<file path=ppt/slides/_rels/slide77.x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oleObject" Target="../embeddings/oleObject41.bin"/><Relationship Id="rId18" Type="http://schemas.openxmlformats.org/officeDocument/2006/relationships/image" Target="../media/image201.wmf"/><Relationship Id="rId3" Type="http://schemas.openxmlformats.org/officeDocument/2006/relationships/oleObject" Target="../embeddings/oleObject34.bin"/><Relationship Id="rId7" Type="http://schemas.openxmlformats.org/officeDocument/2006/relationships/oleObject" Target="../embeddings/oleObject39.bin"/><Relationship Id="rId12" Type="http://schemas.openxmlformats.org/officeDocument/2006/relationships/image" Target="../media/image198.wmf"/><Relationship Id="rId17" Type="http://schemas.openxmlformats.org/officeDocument/2006/relationships/oleObject" Target="../embeddings/oleObject43.bin"/><Relationship Id="rId2" Type="http://schemas.openxmlformats.org/officeDocument/2006/relationships/slideLayout" Target="../slideLayouts/slideLayout2.xml"/><Relationship Id="rId16" Type="http://schemas.openxmlformats.org/officeDocument/2006/relationships/image" Target="../media/image200.wmf"/><Relationship Id="rId1" Type="http://schemas.openxmlformats.org/officeDocument/2006/relationships/vmlDrawing" Target="../drawings/vmlDrawing17.vml"/><Relationship Id="rId6" Type="http://schemas.openxmlformats.org/officeDocument/2006/relationships/image" Target="../media/image196.wmf"/><Relationship Id="rId11" Type="http://schemas.openxmlformats.org/officeDocument/2006/relationships/oleObject" Target="../embeddings/oleObject40.bin"/><Relationship Id="rId5" Type="http://schemas.openxmlformats.org/officeDocument/2006/relationships/oleObject" Target="../embeddings/oleObject38.bin"/><Relationship Id="rId15" Type="http://schemas.openxmlformats.org/officeDocument/2006/relationships/oleObject" Target="../embeddings/oleObject42.bin"/><Relationship Id="rId10" Type="http://schemas.openxmlformats.org/officeDocument/2006/relationships/image" Target="../media/image2.png"/><Relationship Id="rId4" Type="http://schemas.openxmlformats.org/officeDocument/2006/relationships/image" Target="../media/image192.wmf"/><Relationship Id="rId9" Type="http://schemas.openxmlformats.org/officeDocument/2006/relationships/image" Target="../media/image1.jpeg"/><Relationship Id="rId14" Type="http://schemas.openxmlformats.org/officeDocument/2006/relationships/image" Target="../media/image199.wmf"/></Relationships>
</file>

<file path=ppt/slides/_rels/slide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2.png"/><Relationship Id="rId7"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5.png"/></Relationships>
</file>

<file path=ppt/slides/_rels/slide79.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jpeg"/><Relationship Id="rId7" Type="http://schemas.openxmlformats.org/officeDocument/2006/relationships/image" Target="../media/image58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png"/><Relationship Id="rId2"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14.png"/><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jpeg"/><Relationship Id="rId7" Type="http://schemas.openxmlformats.org/officeDocument/2006/relationships/image" Target="../media/image21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10" Type="http://schemas.openxmlformats.org/officeDocument/2006/relationships/image" Target="../media/image219.png"/><Relationship Id="rId4" Type="http://schemas.openxmlformats.org/officeDocument/2006/relationships/image" Target="../media/image2.png"/><Relationship Id="rId9"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2.em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21.emf"/><Relationship Id="rId5" Type="http://schemas.openxmlformats.org/officeDocument/2006/relationships/image" Target="../media/image220.emf"/><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24.emf"/><Relationship Id="rId5" Type="http://schemas.openxmlformats.org/officeDocument/2006/relationships/image" Target="../media/image22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70.png"/></Relationships>
</file>

<file path=ppt/slides/_rels/slide85.xml.rels><?xml version="1.0" encoding="UTF-8" standalone="yes"?>
<Relationships xmlns="http://schemas.openxmlformats.org/package/2006/relationships"><Relationship Id="rId13" Type="http://schemas.openxmlformats.org/officeDocument/2006/relationships/image" Target="../media/image126.wmf"/><Relationship Id="rId3" Type="http://schemas.openxmlformats.org/officeDocument/2006/relationships/notesSlide" Target="../notesSlides/notesSlide44.xml"/><Relationship Id="rId7" Type="http://schemas.openxmlformats.org/officeDocument/2006/relationships/image" Target="../media/image2.png"/><Relationship Id="rId12" Type="http://schemas.openxmlformats.org/officeDocument/2006/relationships/oleObject" Target="../embeddings/oleObject44.bin"/><Relationship Id="rId17" Type="http://schemas.openxmlformats.org/officeDocument/2006/relationships/image" Target="../media/image1420.png"/><Relationship Id="rId2" Type="http://schemas.openxmlformats.org/officeDocument/2006/relationships/slideLayout" Target="../slideLayouts/slideLayout7.xml"/><Relationship Id="rId16" Type="http://schemas.openxmlformats.org/officeDocument/2006/relationships/hyperlink" Target="https://arxiv.org/abs/2301.13391" TargetMode="External"/><Relationship Id="rId1" Type="http://schemas.openxmlformats.org/officeDocument/2006/relationships/vmlDrawing" Target="../drawings/vmlDrawing18.vml"/><Relationship Id="rId6" Type="http://schemas.openxmlformats.org/officeDocument/2006/relationships/image" Target="../media/image1.jpeg"/><Relationship Id="rId11" Type="http://schemas.openxmlformats.org/officeDocument/2006/relationships/image" Target="../media/image6000.png"/><Relationship Id="rId5" Type="http://schemas.openxmlformats.org/officeDocument/2006/relationships/image" Target="../media/image122.png"/><Relationship Id="rId15" Type="http://schemas.openxmlformats.org/officeDocument/2006/relationships/image" Target="../media/image119.png"/><Relationship Id="rId4" Type="http://schemas.openxmlformats.org/officeDocument/2006/relationships/image" Target="../media/image127.png"/><Relationship Id="rId14" Type="http://schemas.openxmlformats.org/officeDocument/2006/relationships/image" Target="../media/image140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D5E9A256-BC19-4F4D-BCD1-03B81619307E}"/>
              </a:ext>
            </a:extLst>
          </p:cNvPr>
          <p:cNvSpPr>
            <a:spLocks noGrp="1"/>
          </p:cNvSpPr>
          <p:nvPr>
            <p:ph type="subTitle" idx="1"/>
          </p:nvPr>
        </p:nvSpPr>
        <p:spPr>
          <a:xfrm>
            <a:off x="1524000" y="4016241"/>
            <a:ext cx="9144000" cy="2368511"/>
          </a:xfrm>
        </p:spPr>
        <p:txBody>
          <a:bodyPr>
            <a:noAutofit/>
          </a:bodyPr>
          <a:lstStyle/>
          <a:p>
            <a:pPr>
              <a:lnSpc>
                <a:spcPct val="170000"/>
              </a:lnSpc>
            </a:pPr>
            <a:r>
              <a:rPr lang="en-US" altLang="zh-CN" sz="3200" b="1" dirty="0" err="1">
                <a:latin typeface="Arial" panose="020B0604020202020204" pitchFamily="34" charset="0"/>
                <a:ea typeface="+mj-ea"/>
                <a:cs typeface="Arial" panose="020B0604020202020204" pitchFamily="34" charset="0"/>
              </a:rPr>
              <a:t>Lixin</a:t>
            </a:r>
            <a:r>
              <a:rPr lang="en-US" altLang="zh-CN" sz="3200" b="1" dirty="0">
                <a:latin typeface="Arial" panose="020B0604020202020204" pitchFamily="34" charset="0"/>
                <a:ea typeface="+mj-ea"/>
                <a:cs typeface="Arial" panose="020B0604020202020204" pitchFamily="34" charset="0"/>
              </a:rPr>
              <a:t> He</a:t>
            </a:r>
          </a:p>
          <a:p>
            <a:pPr>
              <a:lnSpc>
                <a:spcPct val="120000"/>
              </a:lnSpc>
            </a:pPr>
            <a:r>
              <a:rPr lang="en-US" altLang="zh-CN" i="1" dirty="0">
                <a:latin typeface="Arial" panose="020B0604020202020204" pitchFamily="34" charset="0"/>
                <a:ea typeface="+mj-ea"/>
                <a:cs typeface="Arial" panose="020B0604020202020204" pitchFamily="34" charset="0"/>
              </a:rPr>
              <a:t>Key laboratory of quantum information, University of Science and Technology of china</a:t>
            </a:r>
            <a:endParaRPr lang="zh-CN" altLang="en-US" i="1" dirty="0">
              <a:latin typeface="Arial" panose="020B0604020202020204" pitchFamily="34" charset="0"/>
              <a:ea typeface="+mj-ea"/>
              <a:cs typeface="Arial" panose="020B0604020202020204" pitchFamily="34" charset="0"/>
            </a:endParaRPr>
          </a:p>
        </p:txBody>
      </p:sp>
      <p:grpSp>
        <p:nvGrpSpPr>
          <p:cNvPr id="4" name="组合 3">
            <a:extLst>
              <a:ext uri="{FF2B5EF4-FFF2-40B4-BE49-F238E27FC236}">
                <a16:creationId xmlns:a16="http://schemas.microsoft.com/office/drawing/2014/main" id="{4E9B0B3F-225B-47FB-99DB-3D6B676B8409}"/>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EDDC03C7-2A4F-47BA-BD0A-26FFD8E06B34}"/>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E60CA6BD-3D34-4D94-8325-197FFE13B508}"/>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94CF9F4F-7563-4DAE-AD4C-F6CD68AF1310}"/>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cxnSp>
        <p:nvCxnSpPr>
          <p:cNvPr id="10" name="直接连接符 9">
            <a:extLst>
              <a:ext uri="{FF2B5EF4-FFF2-40B4-BE49-F238E27FC236}">
                <a16:creationId xmlns:a16="http://schemas.microsoft.com/office/drawing/2014/main" id="{5B09AE53-67AF-461A-BA0F-94652C1D9E9F}"/>
              </a:ext>
            </a:extLst>
          </p:cNvPr>
          <p:cNvCxnSpPr>
            <a:cxnSpLocks/>
          </p:cNvCxnSpPr>
          <p:nvPr/>
        </p:nvCxnSpPr>
        <p:spPr>
          <a:xfrm>
            <a:off x="911789" y="3315956"/>
            <a:ext cx="1036842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63F81A1E-BE3C-47B5-9F18-CFC4D334CD36}"/>
              </a:ext>
            </a:extLst>
          </p:cNvPr>
          <p:cNvGrpSpPr/>
          <p:nvPr/>
        </p:nvGrpSpPr>
        <p:grpSpPr>
          <a:xfrm>
            <a:off x="7524901" y="614938"/>
            <a:ext cx="1889141" cy="867960"/>
            <a:chOff x="10146591" y="700097"/>
            <a:chExt cx="1889141" cy="867960"/>
          </a:xfrm>
        </p:grpSpPr>
        <p:sp>
          <p:nvSpPr>
            <p:cNvPr id="12" name="矩形 11">
              <a:extLst>
                <a:ext uri="{FF2B5EF4-FFF2-40B4-BE49-F238E27FC236}">
                  <a16:creationId xmlns:a16="http://schemas.microsoft.com/office/drawing/2014/main" id="{FBB7588E-720A-4EED-985E-EC329B0CA824}"/>
                </a:ext>
              </a:extLst>
            </p:cNvPr>
            <p:cNvSpPr/>
            <p:nvPr/>
          </p:nvSpPr>
          <p:spPr>
            <a:xfrm>
              <a:off x="10146591" y="700097"/>
              <a:ext cx="1889141" cy="86796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D240B3A2-55CF-4794-B20A-8A599BB8B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591" y="728612"/>
              <a:ext cx="1786529" cy="822614"/>
            </a:xfrm>
            <a:prstGeom prst="rect">
              <a:avLst/>
            </a:prstGeom>
          </p:spPr>
        </p:pic>
      </p:grpSp>
      <p:pic>
        <p:nvPicPr>
          <p:cNvPr id="14" name="图片 13">
            <a:extLst>
              <a:ext uri="{FF2B5EF4-FFF2-40B4-BE49-F238E27FC236}">
                <a16:creationId xmlns:a16="http://schemas.microsoft.com/office/drawing/2014/main" id="{22B21B41-3D32-4DCB-8DD4-FF493D27B716}"/>
              </a:ext>
            </a:extLst>
          </p:cNvPr>
          <p:cNvPicPr>
            <a:picLocks noChangeAspect="1"/>
          </p:cNvPicPr>
          <p:nvPr/>
        </p:nvPicPr>
        <p:blipFill rotWithShape="1">
          <a:blip r:embed="rId5">
            <a:extLst>
              <a:ext uri="{28A0092B-C50C-407E-A947-70E740481C1C}">
                <a14:useLocalDpi xmlns:a14="http://schemas.microsoft.com/office/drawing/2010/main" val="0"/>
              </a:ext>
            </a:extLst>
          </a:blip>
          <a:srcRect l="15613" t="32654" r="15972" b="39198"/>
          <a:stretch/>
        </p:blipFill>
        <p:spPr>
          <a:xfrm>
            <a:off x="9777427" y="801229"/>
            <a:ext cx="2191213" cy="546363"/>
          </a:xfrm>
          <a:prstGeom prst="rect">
            <a:avLst/>
          </a:prstGeom>
        </p:spPr>
      </p:pic>
      <p:sp>
        <p:nvSpPr>
          <p:cNvPr id="16" name="标题 15">
            <a:extLst>
              <a:ext uri="{FF2B5EF4-FFF2-40B4-BE49-F238E27FC236}">
                <a16:creationId xmlns:a16="http://schemas.microsoft.com/office/drawing/2014/main" id="{05E02C7D-AC6F-42C6-A4BF-7CC6B17A96C6}"/>
              </a:ext>
            </a:extLst>
          </p:cNvPr>
          <p:cNvSpPr>
            <a:spLocks noGrp="1"/>
          </p:cNvSpPr>
          <p:nvPr>
            <p:ph type="ctrTitle"/>
          </p:nvPr>
        </p:nvSpPr>
        <p:spPr>
          <a:xfrm>
            <a:off x="211016" y="2324026"/>
            <a:ext cx="11872127" cy="717767"/>
          </a:xfrm>
        </p:spPr>
        <p:txBody>
          <a:bodyPr>
            <a:normAutofit fontScale="90000"/>
          </a:bodyPr>
          <a:lstStyle/>
          <a:p>
            <a:r>
              <a:rPr lang="en-US" altLang="zh-CN" sz="4800" b="1" dirty="0">
                <a:latin typeface="Arial" panose="020B0604020202020204" pitchFamily="34" charset="0"/>
                <a:cs typeface="Arial" panose="020B0604020202020204" pitchFamily="34" charset="0"/>
              </a:rPr>
              <a:t>Recent development of ABACUS codes</a:t>
            </a:r>
            <a:endParaRPr lang="zh-CN"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255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a:extLst>
              <a:ext uri="{FF2B5EF4-FFF2-40B4-BE49-F238E27FC236}">
                <a16:creationId xmlns:a16="http://schemas.microsoft.com/office/drawing/2014/main" id="{78DA0561-24F6-41C1-8C3F-29F72D60C603}"/>
              </a:ext>
            </a:extLst>
          </p:cNvPr>
          <p:cNvSpPr txBox="1">
            <a:spLocks noChangeArrowheads="1"/>
          </p:cNvSpPr>
          <p:nvPr/>
        </p:nvSpPr>
        <p:spPr bwMode="auto">
          <a:xfrm>
            <a:off x="0" y="746125"/>
            <a:ext cx="12192000" cy="557213"/>
          </a:xfrm>
          <a:prstGeom prst="rect">
            <a:avLst/>
          </a:prstGeom>
          <a:gradFill rotWithShape="0">
            <a:gsLst>
              <a:gs pos="0">
                <a:srgbClr val="007BD3"/>
              </a:gs>
              <a:gs pos="14999">
                <a:srgbClr val="007BD3"/>
              </a:gs>
              <a:gs pos="100000">
                <a:srgbClr val="034373"/>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Tx/>
              <a:buNone/>
            </a:pPr>
            <a:r>
              <a:rPr lang="en-US" altLang="zh-CN" sz="4000"/>
              <a:t>    </a:t>
            </a:r>
            <a:r>
              <a:rPr lang="en-US" altLang="zh-CN" b="1">
                <a:solidFill>
                  <a:schemeClr val="bg1"/>
                </a:solidFill>
                <a:latin typeface="黑体" panose="02010609060101010101" pitchFamily="49" charset="-122"/>
                <a:ea typeface="黑体" panose="02010609060101010101" pitchFamily="49" charset="-122"/>
              </a:rPr>
              <a:t>ABACUS解决计算成本问题</a:t>
            </a:r>
            <a:endParaRPr lang="en-US" altLang="zh-CN" b="1">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56323" name="标题 1">
            <a:extLst>
              <a:ext uri="{FF2B5EF4-FFF2-40B4-BE49-F238E27FC236}">
                <a16:creationId xmlns:a16="http://schemas.microsoft.com/office/drawing/2014/main" id="{F61EF1C1-A3DC-49B7-8E3D-450CE2032F29}"/>
              </a:ext>
            </a:extLst>
          </p:cNvPr>
          <p:cNvSpPr txBox="1">
            <a:spLocks noChangeArrowheads="1"/>
          </p:cNvSpPr>
          <p:nvPr/>
        </p:nvSpPr>
        <p:spPr bwMode="auto">
          <a:xfrm>
            <a:off x="1606550" y="123825"/>
            <a:ext cx="90979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latin typeface="微软雅黑" panose="020B0503020204020204" pitchFamily="34" charset="-122"/>
                <a:ea typeface="微软雅黑" panose="020B0503020204020204" pitchFamily="34" charset="-122"/>
              </a:rPr>
              <a:t>科研攻关成果</a:t>
            </a:r>
            <a:r>
              <a:rPr lang="en-US" altLang="zh-CN" sz="3200" b="1">
                <a:latin typeface="微软雅黑" panose="020B0503020204020204" pitchFamily="34" charset="-122"/>
                <a:ea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rPr>
              <a:t>应用情况</a:t>
            </a:r>
          </a:p>
        </p:txBody>
      </p:sp>
      <p:pic>
        <p:nvPicPr>
          <p:cNvPr id="56324" name="图片 3" descr="logo定板1">
            <a:extLst>
              <a:ext uri="{FF2B5EF4-FFF2-40B4-BE49-F238E27FC236}">
                <a16:creationId xmlns:a16="http://schemas.microsoft.com/office/drawing/2014/main" id="{F91256BA-E2CF-43FB-B1DB-DD8D70C89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36525"/>
            <a:ext cx="5715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文本框 5">
            <a:extLst>
              <a:ext uri="{FF2B5EF4-FFF2-40B4-BE49-F238E27FC236}">
                <a16:creationId xmlns:a16="http://schemas.microsoft.com/office/drawing/2014/main" id="{060FF883-6C7D-49C9-9F82-09923810DBE8}"/>
              </a:ext>
            </a:extLst>
          </p:cNvPr>
          <p:cNvSpPr txBox="1">
            <a:spLocks noChangeArrowheads="1"/>
          </p:cNvSpPr>
          <p:nvPr/>
        </p:nvSpPr>
        <p:spPr bwMode="auto">
          <a:xfrm>
            <a:off x="10440988" y="725488"/>
            <a:ext cx="406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56326" name="Text Placeholder 2">
            <a:extLst>
              <a:ext uri="{FF2B5EF4-FFF2-40B4-BE49-F238E27FC236}">
                <a16:creationId xmlns:a16="http://schemas.microsoft.com/office/drawing/2014/main" id="{A7C29B62-8291-4407-A1BB-7EDC30001C9F}"/>
              </a:ext>
            </a:extLst>
          </p:cNvPr>
          <p:cNvSpPr txBox="1">
            <a:spLocks noChangeArrowheads="1"/>
          </p:cNvSpPr>
          <p:nvPr/>
        </p:nvSpPr>
        <p:spPr bwMode="auto">
          <a:xfrm>
            <a:off x="895350" y="1476375"/>
            <a:ext cx="8605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pPr>
            <a:r>
              <a:rPr lang="en-US" altLang="zh-CN"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ABACUS</a:t>
            </a: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计算精度与</a:t>
            </a:r>
            <a:r>
              <a:rPr lang="en-US" altLang="zh-CN"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VASP</a:t>
            </a: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相同，成本更低</a:t>
            </a:r>
            <a:r>
              <a:rPr lang="en-US" altLang="zh-CN"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 </a:t>
            </a:r>
          </a:p>
        </p:txBody>
      </p:sp>
      <p:pic>
        <p:nvPicPr>
          <p:cNvPr id="56327" name="图片 14" descr="Fig1">
            <a:extLst>
              <a:ext uri="{FF2B5EF4-FFF2-40B4-BE49-F238E27FC236}">
                <a16:creationId xmlns:a16="http://schemas.microsoft.com/office/drawing/2014/main" id="{9147CF83-A10C-4893-9830-81FBE90668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111" t="10950" r="20000" b="-1793"/>
          <a:stretch>
            <a:fillRect/>
          </a:stretch>
        </p:blipFill>
        <p:spPr bwMode="auto">
          <a:xfrm>
            <a:off x="6362700" y="2354263"/>
            <a:ext cx="42386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63">
            <a:extLst>
              <a:ext uri="{FF2B5EF4-FFF2-40B4-BE49-F238E27FC236}">
                <a16:creationId xmlns:a16="http://schemas.microsoft.com/office/drawing/2014/main" id="{ED3407FC-C700-4E17-9F70-337C3C5933EE}"/>
              </a:ext>
            </a:extLst>
          </p:cNvPr>
          <p:cNvSpPr txBox="1">
            <a:spLocks noChangeArrowheads="1"/>
          </p:cNvSpPr>
          <p:nvPr/>
        </p:nvSpPr>
        <p:spPr bwMode="auto">
          <a:xfrm>
            <a:off x="7815263" y="1928813"/>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0432FF"/>
                </a:solidFill>
                <a:latin typeface="微软雅黑" panose="020B0503020204020204" pitchFamily="34" charset="-122"/>
                <a:ea typeface="微软雅黑" panose="020B0503020204020204" pitchFamily="34" charset="-122"/>
                <a:cs typeface="Arial" panose="020B0604020202020204" pitchFamily="34" charset="0"/>
              </a:rPr>
              <a:t>计算时间</a:t>
            </a:r>
          </a:p>
        </p:txBody>
      </p:sp>
      <p:pic>
        <p:nvPicPr>
          <p:cNvPr id="56329" name="图片 16" descr="Fig1">
            <a:extLst>
              <a:ext uri="{FF2B5EF4-FFF2-40B4-BE49-F238E27FC236}">
                <a16:creationId xmlns:a16="http://schemas.microsoft.com/office/drawing/2014/main" id="{C92A876D-4931-420A-8597-12612FC8C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704" t="13889" r="20023" b="1068"/>
          <a:stretch>
            <a:fillRect/>
          </a:stretch>
        </p:blipFill>
        <p:spPr bwMode="auto">
          <a:xfrm>
            <a:off x="895350" y="2354263"/>
            <a:ext cx="43688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63">
            <a:extLst>
              <a:ext uri="{FF2B5EF4-FFF2-40B4-BE49-F238E27FC236}">
                <a16:creationId xmlns:a16="http://schemas.microsoft.com/office/drawing/2014/main" id="{9B0247C7-1A0B-449F-AA0E-36CC2E4517D3}"/>
              </a:ext>
            </a:extLst>
          </p:cNvPr>
          <p:cNvSpPr txBox="1">
            <a:spLocks noChangeArrowheads="1"/>
          </p:cNvSpPr>
          <p:nvPr/>
        </p:nvSpPr>
        <p:spPr bwMode="auto">
          <a:xfrm>
            <a:off x="2733675" y="1930400"/>
            <a:ext cx="6921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a:solidFill>
                  <a:srgbClr val="0432FF"/>
                </a:solidFill>
                <a:latin typeface="微软雅黑" panose="020B0503020204020204" pitchFamily="34" charset="-122"/>
                <a:ea typeface="微软雅黑" panose="020B0503020204020204" pitchFamily="34" charset="-122"/>
                <a:cs typeface="Arial" panose="020B0604020202020204" pitchFamily="34" charset="0"/>
              </a:rPr>
              <a:t>精度</a:t>
            </a:r>
          </a:p>
        </p:txBody>
      </p:sp>
      <p:sp>
        <p:nvSpPr>
          <p:cNvPr id="56331" name="文本框 18">
            <a:extLst>
              <a:ext uri="{FF2B5EF4-FFF2-40B4-BE49-F238E27FC236}">
                <a16:creationId xmlns:a16="http://schemas.microsoft.com/office/drawing/2014/main" id="{2426B03E-4588-44FD-B725-00BFBAA5A308}"/>
              </a:ext>
            </a:extLst>
          </p:cNvPr>
          <p:cNvSpPr txBox="1">
            <a:spLocks noChangeArrowheads="1"/>
          </p:cNvSpPr>
          <p:nvPr/>
        </p:nvSpPr>
        <p:spPr bwMode="auto">
          <a:xfrm>
            <a:off x="1911350" y="2908300"/>
            <a:ext cx="1833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800"/>
              <a:t>Lattice constants</a:t>
            </a:r>
          </a:p>
        </p:txBody>
      </p:sp>
      <p:sp>
        <p:nvSpPr>
          <p:cNvPr id="56332" name="文本框 19">
            <a:extLst>
              <a:ext uri="{FF2B5EF4-FFF2-40B4-BE49-F238E27FC236}">
                <a16:creationId xmlns:a16="http://schemas.microsoft.com/office/drawing/2014/main" id="{56C2947F-816A-4294-B80A-BA15FD558E0B}"/>
              </a:ext>
            </a:extLst>
          </p:cNvPr>
          <p:cNvSpPr txBox="1">
            <a:spLocks noChangeArrowheads="1"/>
          </p:cNvSpPr>
          <p:nvPr/>
        </p:nvSpPr>
        <p:spPr bwMode="auto">
          <a:xfrm>
            <a:off x="911225" y="5884863"/>
            <a:ext cx="45466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CA" altLang="zh-CN" sz="1400">
                <a:sym typeface="+mn-ea"/>
              </a:rPr>
              <a:t>Ba</a:t>
            </a:r>
            <a:r>
              <a:rPr lang="en-CA" altLang="zh-CN" sz="1400" baseline="-25000">
                <a:sym typeface="+mn-ea"/>
              </a:rPr>
              <a:t>x</a:t>
            </a:r>
            <a:r>
              <a:rPr lang="en-CA" altLang="zh-CN" sz="1400">
                <a:sym typeface="+mn-ea"/>
              </a:rPr>
              <a:t>Ca</a:t>
            </a:r>
            <a:r>
              <a:rPr lang="en-CA" altLang="zh-CN" sz="1400" baseline="-25000">
                <a:sym typeface="+mn-ea"/>
              </a:rPr>
              <a:t>1-x</a:t>
            </a:r>
            <a:r>
              <a:rPr lang="en-CA" altLang="zh-CN" sz="1400">
                <a:sym typeface="+mn-ea"/>
              </a:rPr>
              <a:t>TiO</a:t>
            </a:r>
            <a:r>
              <a:rPr lang="en-CA" altLang="zh-CN" sz="1400" baseline="-25000">
                <a:sym typeface="+mn-ea"/>
              </a:rPr>
              <a:t>3</a:t>
            </a:r>
            <a:r>
              <a:rPr lang="en-US" altLang="en-CA" sz="1400">
                <a:sym typeface="+mn-ea"/>
              </a:rPr>
              <a:t>, Ba</a:t>
            </a:r>
            <a:r>
              <a:rPr lang="en-US" altLang="en-CA" sz="1400" baseline="-25000">
                <a:sym typeface="+mn-ea"/>
              </a:rPr>
              <a:t>x</a:t>
            </a:r>
            <a:r>
              <a:rPr lang="en-US" altLang="en-CA" sz="1400">
                <a:sym typeface="+mn-ea"/>
              </a:rPr>
              <a:t>Pb</a:t>
            </a:r>
            <a:r>
              <a:rPr lang="en-US" altLang="en-CA" sz="1400" baseline="-25000">
                <a:sym typeface="+mn-ea"/>
              </a:rPr>
              <a:t>1-x</a:t>
            </a:r>
            <a:r>
              <a:rPr lang="en-US" altLang="en-CA" sz="1400">
                <a:sym typeface="+mn-ea"/>
              </a:rPr>
              <a:t>TiO</a:t>
            </a:r>
            <a:r>
              <a:rPr lang="en-US" altLang="en-CA" sz="1400" baseline="-25000">
                <a:sym typeface="+mn-ea"/>
              </a:rPr>
              <a:t>3</a:t>
            </a:r>
            <a:r>
              <a:rPr lang="en-US" altLang="en-CA" sz="1400">
                <a:sym typeface="+mn-ea"/>
              </a:rPr>
              <a:t>, Ba</a:t>
            </a:r>
            <a:r>
              <a:rPr lang="en-US" altLang="en-CA" sz="1400" baseline="-25000">
                <a:sym typeface="+mn-ea"/>
              </a:rPr>
              <a:t>x</a:t>
            </a:r>
            <a:r>
              <a:rPr lang="en-US" altLang="en-CA" sz="1400">
                <a:sym typeface="+mn-ea"/>
              </a:rPr>
              <a:t>Sr</a:t>
            </a:r>
            <a:r>
              <a:rPr lang="en-US" altLang="en-CA" sz="1400" baseline="-25000">
                <a:sym typeface="+mn-ea"/>
              </a:rPr>
              <a:t>1-x</a:t>
            </a:r>
            <a:r>
              <a:rPr lang="en-US" altLang="en-CA" sz="1400">
                <a:sym typeface="+mn-ea"/>
              </a:rPr>
              <a:t>TiO</a:t>
            </a:r>
            <a:r>
              <a:rPr lang="en-US" altLang="en-CA" sz="1400" baseline="-25000">
                <a:sym typeface="+mn-ea"/>
              </a:rPr>
              <a:t>3</a:t>
            </a:r>
            <a:r>
              <a:rPr lang="en-US" altLang="en-CA" sz="1400">
                <a:sym typeface="+mn-ea"/>
              </a:rPr>
              <a:t>,Ca</a:t>
            </a:r>
            <a:r>
              <a:rPr lang="en-US" altLang="en-CA" sz="1400" baseline="-25000">
                <a:sym typeface="+mn-ea"/>
              </a:rPr>
              <a:t>x</a:t>
            </a:r>
            <a:r>
              <a:rPr lang="en-US" altLang="en-CA" sz="1400">
                <a:sym typeface="+mn-ea"/>
              </a:rPr>
              <a:t>Sr</a:t>
            </a:r>
            <a:r>
              <a:rPr lang="en-US" altLang="en-CA" sz="1400" baseline="-25000">
                <a:sym typeface="+mn-ea"/>
              </a:rPr>
              <a:t>1-x</a:t>
            </a:r>
            <a:r>
              <a:rPr lang="en-US" altLang="en-CA" sz="1400">
                <a:sym typeface="+mn-ea"/>
              </a:rPr>
              <a:t>TiO</a:t>
            </a:r>
            <a:r>
              <a:rPr lang="en-US" altLang="en-CA" sz="1400" baseline="-25000">
                <a:sym typeface="+mn-ea"/>
              </a:rPr>
              <a:t>3</a:t>
            </a:r>
            <a:r>
              <a:rPr lang="en-US" altLang="en-CA" sz="1400">
                <a:sym typeface="+mn-ea"/>
              </a:rPr>
              <a:t>,</a:t>
            </a:r>
          </a:p>
          <a:p>
            <a:pPr algn="ctr" eaLnBrk="1" hangingPunct="1">
              <a:lnSpc>
                <a:spcPct val="100000"/>
              </a:lnSpc>
              <a:spcBef>
                <a:spcPct val="0"/>
              </a:spcBef>
              <a:buFontTx/>
              <a:buNone/>
            </a:pPr>
            <a:r>
              <a:rPr lang="en-US" altLang="en-CA" sz="1400">
                <a:sym typeface="+mn-ea"/>
              </a:rPr>
              <a:t>K</a:t>
            </a:r>
            <a:r>
              <a:rPr lang="en-US" altLang="en-CA" sz="1400" baseline="-25000">
                <a:sym typeface="+mn-ea"/>
              </a:rPr>
              <a:t>0.5</a:t>
            </a:r>
            <a:r>
              <a:rPr lang="en-US" altLang="en-CA" sz="1400">
                <a:sym typeface="+mn-ea"/>
              </a:rPr>
              <a:t>Na</a:t>
            </a:r>
            <a:r>
              <a:rPr lang="en-US" altLang="en-CA" sz="1400" baseline="-25000">
                <a:sym typeface="+mn-ea"/>
              </a:rPr>
              <a:t>0.5</a:t>
            </a:r>
            <a:r>
              <a:rPr lang="en-US" altLang="en-CA" sz="1400">
                <a:sym typeface="+mn-ea"/>
              </a:rPr>
              <a:t>NbO</a:t>
            </a:r>
            <a:r>
              <a:rPr lang="en-US" altLang="en-CA" sz="1400" baseline="-25000">
                <a:sym typeface="+mn-ea"/>
              </a:rPr>
              <a:t>3</a:t>
            </a:r>
            <a:r>
              <a:rPr lang="en-US" altLang="en-CA" sz="1400">
                <a:sym typeface="+mn-ea"/>
              </a:rPr>
              <a:t>, Pb(In</a:t>
            </a:r>
            <a:r>
              <a:rPr lang="en-US" altLang="en-CA" sz="1400" baseline="-25000">
                <a:sym typeface="+mn-ea"/>
              </a:rPr>
              <a:t>1/2</a:t>
            </a:r>
            <a:r>
              <a:rPr lang="en-US" altLang="en-CA" sz="1400">
                <a:sym typeface="+mn-ea"/>
              </a:rPr>
              <a:t>Nb</a:t>
            </a:r>
            <a:r>
              <a:rPr lang="en-US" altLang="en-CA" sz="1400" baseline="-25000">
                <a:sym typeface="+mn-ea"/>
              </a:rPr>
              <a:t>1/2</a:t>
            </a:r>
            <a:r>
              <a:rPr lang="en-US" altLang="en-CA" sz="1400">
                <a:sym typeface="+mn-ea"/>
              </a:rPr>
              <a:t>)O</a:t>
            </a:r>
            <a:r>
              <a:rPr lang="en-US" altLang="en-CA" sz="1400" baseline="-25000">
                <a:sym typeface="+mn-ea"/>
              </a:rPr>
              <a:t>3</a:t>
            </a:r>
            <a:r>
              <a:rPr lang="en-US" altLang="en-CA" sz="1400">
                <a:sym typeface="+mn-ea"/>
              </a:rPr>
              <a:t>, Pb(Zr</a:t>
            </a:r>
            <a:r>
              <a:rPr lang="en-US" altLang="en-CA" sz="1400" baseline="-25000">
                <a:sym typeface="+mn-ea"/>
              </a:rPr>
              <a:t>1-x</a:t>
            </a:r>
            <a:r>
              <a:rPr lang="en-US" altLang="en-CA" sz="1400">
                <a:sym typeface="+mn-ea"/>
              </a:rPr>
              <a:t>Ti</a:t>
            </a:r>
            <a:r>
              <a:rPr lang="en-US" altLang="en-CA" sz="1400" baseline="-25000">
                <a:sym typeface="+mn-ea"/>
              </a:rPr>
              <a:t>x</a:t>
            </a:r>
            <a:r>
              <a:rPr lang="en-US" altLang="en-CA" sz="1400">
                <a:sym typeface="+mn-ea"/>
              </a:rPr>
              <a:t>)O</a:t>
            </a:r>
            <a:r>
              <a:rPr lang="en-US" altLang="en-CA" sz="1400" baseline="-25000">
                <a:sym typeface="+mn-ea"/>
              </a:rPr>
              <a:t>3</a:t>
            </a:r>
            <a:r>
              <a:rPr lang="en-US" altLang="en-CA" sz="1400">
                <a:sym typeface="+mn-ea"/>
              </a:rPr>
              <a:t>,</a:t>
            </a:r>
          </a:p>
          <a:p>
            <a:pPr algn="ctr" eaLnBrk="1" hangingPunct="1">
              <a:lnSpc>
                <a:spcPct val="100000"/>
              </a:lnSpc>
              <a:spcBef>
                <a:spcPct val="0"/>
              </a:spcBef>
              <a:buFontTx/>
              <a:buNone/>
            </a:pPr>
            <a:r>
              <a:rPr lang="en-US" altLang="en-CA" sz="1400">
                <a:sym typeface="+mn-ea"/>
              </a:rPr>
              <a:t>Bi</a:t>
            </a:r>
            <a:r>
              <a:rPr lang="en-US" altLang="en-CA" sz="1400" baseline="-25000">
                <a:sym typeface="+mn-ea"/>
              </a:rPr>
              <a:t>0.5</a:t>
            </a:r>
            <a:r>
              <a:rPr lang="en-US" altLang="en-CA" sz="1400">
                <a:sym typeface="+mn-ea"/>
              </a:rPr>
              <a:t>Na</a:t>
            </a:r>
            <a:r>
              <a:rPr lang="en-US" altLang="en-CA" sz="1400" baseline="-25000">
                <a:sym typeface="+mn-ea"/>
              </a:rPr>
              <a:t>0.5</a:t>
            </a:r>
            <a:r>
              <a:rPr lang="en-US" altLang="en-CA" sz="1400">
                <a:sym typeface="+mn-ea"/>
              </a:rPr>
              <a:t>TiO</a:t>
            </a:r>
            <a:r>
              <a:rPr lang="en-US" altLang="en-CA" sz="1400" baseline="-25000">
                <a:sym typeface="+mn-ea"/>
              </a:rPr>
              <a:t>3</a:t>
            </a:r>
            <a:r>
              <a:rPr lang="en-US" altLang="en-CA" sz="1400">
                <a:sym typeface="+mn-ea"/>
              </a:rPr>
              <a:t>, Bi</a:t>
            </a:r>
            <a:r>
              <a:rPr lang="en-US" altLang="en-CA" sz="1400" baseline="-25000">
                <a:sym typeface="+mn-ea"/>
              </a:rPr>
              <a:t>0.5</a:t>
            </a:r>
            <a:r>
              <a:rPr lang="en-US" altLang="en-CA" sz="1400">
                <a:sym typeface="+mn-ea"/>
              </a:rPr>
              <a:t>Na</a:t>
            </a:r>
            <a:r>
              <a:rPr lang="en-US" altLang="en-CA" sz="1400" baseline="-25000">
                <a:sym typeface="+mn-ea"/>
              </a:rPr>
              <a:t>0.5</a:t>
            </a:r>
            <a:r>
              <a:rPr lang="en-US" altLang="en-CA" sz="1400">
                <a:sym typeface="+mn-ea"/>
              </a:rPr>
              <a:t>TiO</a:t>
            </a:r>
            <a:r>
              <a:rPr lang="en-US" altLang="en-CA" sz="1400" baseline="-25000">
                <a:sym typeface="+mn-ea"/>
              </a:rPr>
              <a:t>3</a:t>
            </a:r>
            <a:r>
              <a:rPr lang="en-US" altLang="en-CA" sz="1400">
                <a:sym typeface="+mn-ea"/>
              </a:rPr>
              <a:t>-BaTiO</a:t>
            </a:r>
            <a:r>
              <a:rPr lang="en-US" altLang="en-CA" sz="1400" baseline="-25000">
                <a:sym typeface="+mn-ea"/>
              </a:rPr>
              <a:t>3</a:t>
            </a:r>
            <a:r>
              <a:rPr lang="en-US" altLang="en-CA" sz="1400">
                <a:sym typeface="+mn-ea"/>
              </a:rPr>
              <a:t> </a:t>
            </a:r>
          </a:p>
          <a:p>
            <a:pPr algn="ctr" eaLnBrk="1" hangingPunct="1">
              <a:lnSpc>
                <a:spcPct val="100000"/>
              </a:lnSpc>
              <a:spcBef>
                <a:spcPct val="0"/>
              </a:spcBef>
              <a:buFontTx/>
              <a:buNone/>
            </a:pPr>
            <a:r>
              <a:rPr lang="en-US" altLang="en-CA" sz="1400">
                <a:sym typeface="+mn-ea"/>
              </a:rPr>
              <a:t>Ba(Hf</a:t>
            </a:r>
            <a:r>
              <a:rPr lang="en-US" altLang="en-CA" sz="1400" baseline="-25000">
                <a:sym typeface="+mn-ea"/>
              </a:rPr>
              <a:t>0.2</a:t>
            </a:r>
            <a:r>
              <a:rPr lang="en-US" altLang="en-CA" sz="1400">
                <a:sym typeface="+mn-ea"/>
              </a:rPr>
              <a:t>Ti</a:t>
            </a:r>
            <a:r>
              <a:rPr lang="en-US" altLang="en-CA" sz="1400" baseline="-25000">
                <a:sym typeface="+mn-ea"/>
              </a:rPr>
              <a:t>0.8</a:t>
            </a:r>
            <a:r>
              <a:rPr lang="en-US" altLang="en-CA" sz="1400">
                <a:sym typeface="+mn-ea"/>
              </a:rPr>
              <a:t>)O</a:t>
            </a:r>
            <a:r>
              <a:rPr lang="en-US" altLang="en-CA" sz="1400" baseline="-25000">
                <a:sym typeface="+mn-ea"/>
              </a:rPr>
              <a:t>3</a:t>
            </a:r>
            <a:r>
              <a:rPr lang="en-US" altLang="en-CA" sz="1400">
                <a:sym typeface="+mn-ea"/>
              </a:rPr>
              <a:t>-Ba</a:t>
            </a:r>
            <a:r>
              <a:rPr lang="en-US" altLang="en-CA" sz="1400" baseline="-25000">
                <a:sym typeface="+mn-ea"/>
              </a:rPr>
              <a:t>0.7</a:t>
            </a:r>
            <a:r>
              <a:rPr lang="en-US" altLang="en-CA" sz="1400">
                <a:sym typeface="+mn-ea"/>
              </a:rPr>
              <a:t>Ca</a:t>
            </a:r>
            <a:r>
              <a:rPr lang="en-US" altLang="en-CA" sz="1400" baseline="-25000">
                <a:sym typeface="+mn-ea"/>
              </a:rPr>
              <a:t>0.3</a:t>
            </a:r>
            <a:r>
              <a:rPr lang="en-US" altLang="en-CA" sz="1400">
                <a:sym typeface="+mn-ea"/>
              </a:rPr>
              <a:t>TiO</a:t>
            </a:r>
            <a:r>
              <a:rPr lang="en-US" altLang="en-CA" sz="1400" baseline="-25000">
                <a:sym typeface="+mn-ea"/>
              </a:rPr>
              <a:t>3,</a:t>
            </a:r>
            <a:r>
              <a:rPr lang="en-US" altLang="en-CA" sz="1400">
                <a:sym typeface="+mn-ea"/>
              </a:rPr>
              <a:t> Ba(Zr</a:t>
            </a:r>
            <a:r>
              <a:rPr lang="en-US" altLang="en-CA" sz="1400" baseline="-25000">
                <a:sym typeface="+mn-ea"/>
              </a:rPr>
              <a:t>0.2</a:t>
            </a:r>
            <a:r>
              <a:rPr lang="en-US" altLang="en-CA" sz="1400">
                <a:sym typeface="+mn-ea"/>
              </a:rPr>
              <a:t>Ti</a:t>
            </a:r>
            <a:r>
              <a:rPr lang="en-US" altLang="en-CA" sz="1400" baseline="-25000">
                <a:sym typeface="+mn-ea"/>
              </a:rPr>
              <a:t>0.8</a:t>
            </a:r>
            <a:r>
              <a:rPr lang="en-US" altLang="en-CA" sz="1400">
                <a:sym typeface="+mn-ea"/>
              </a:rPr>
              <a:t>)O</a:t>
            </a:r>
            <a:r>
              <a:rPr lang="en-US" altLang="en-CA" sz="1400" baseline="-25000">
                <a:sym typeface="+mn-ea"/>
              </a:rPr>
              <a:t>3</a:t>
            </a:r>
            <a:r>
              <a:rPr lang="en-US" altLang="en-CA" sz="1400">
                <a:sym typeface="+mn-ea"/>
              </a:rPr>
              <a:t>-Ba</a:t>
            </a:r>
            <a:r>
              <a:rPr lang="en-US" altLang="en-CA" sz="1400" baseline="-25000">
                <a:sym typeface="+mn-ea"/>
              </a:rPr>
              <a:t>0.7</a:t>
            </a:r>
            <a:r>
              <a:rPr lang="en-US" altLang="en-CA" sz="1400">
                <a:sym typeface="+mn-ea"/>
              </a:rPr>
              <a:t>Ca</a:t>
            </a:r>
            <a:r>
              <a:rPr lang="en-US" altLang="en-CA" sz="1400" baseline="-25000">
                <a:sym typeface="+mn-ea"/>
              </a:rPr>
              <a:t>0.3</a:t>
            </a:r>
            <a:r>
              <a:rPr lang="en-US" altLang="en-CA" sz="1400">
                <a:sym typeface="+mn-ea"/>
              </a:rPr>
              <a:t>TiO</a:t>
            </a:r>
            <a:r>
              <a:rPr lang="en-US" altLang="en-CA" sz="1400" baseline="-25000">
                <a:sym typeface="+mn-ea"/>
              </a:rPr>
              <a:t>3</a:t>
            </a:r>
            <a:endParaRPr lang="en-US" altLang="en-CA" sz="1400">
              <a:sym typeface="+mn-ea"/>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90493" y="988310"/>
            <a:ext cx="7350369" cy="523220"/>
          </a:xfrm>
          <a:prstGeom prst="rect">
            <a:avLst/>
          </a:prstGeom>
          <a:noFill/>
        </p:spPr>
        <p:txBody>
          <a:bodyPr wrap="square" rtlCol="0">
            <a:spAutoFit/>
          </a:bodyPr>
          <a:lstStyle/>
          <a:p>
            <a:pPr algn="ctr"/>
            <a:r>
              <a:rPr lang="en-US" altLang="zh-CN" sz="2800" dirty="0">
                <a:latin typeface="微软雅黑" panose="020B0503020204020204" pitchFamily="34" charset="-122"/>
                <a:ea typeface="微软雅黑" panose="020B0503020204020204" pitchFamily="34" charset="-122"/>
              </a:rPr>
              <a:t>Delta test for ABACUS code</a:t>
            </a:r>
            <a:endParaRPr lang="zh-CN" altLang="en-US" sz="28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矩形 1"/>
              <p:cNvSpPr/>
              <p:nvPr/>
            </p:nvSpPr>
            <p:spPr>
              <a:xfrm>
                <a:off x="739672" y="2021531"/>
                <a:ext cx="4908062" cy="2814938"/>
              </a:xfrm>
              <a:prstGeom prst="rect">
                <a:avLst/>
              </a:prstGeom>
            </p:spPr>
            <p:txBody>
              <a:bodyPr wrap="square" anchor="ctr">
                <a:spAutoFit/>
              </a:bodyPr>
              <a:lstStyle/>
              <a:p>
                <a:pPr indent="228600">
                  <a:lnSpc>
                    <a:spcPct val="150000"/>
                  </a:lnSpc>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The Delta value is defined as:</a:t>
                </a:r>
                <a:endParaRPr lang="zh-CN" altLang="zh-CN" dirty="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a:p>
                <a:pPr indent="228600" algn="ctr">
                  <a:lnSpc>
                    <a:spcPct val="150000"/>
                  </a:lnSpc>
                </a:pPr>
                <a14:m>
                  <m:oMath xmlns:m="http://schemas.openxmlformats.org/officeDocument/2006/math">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m:t>
                        </m:r>
                      </m:e>
                      <m:sub>
                        <m:r>
                          <a:rPr lang="en-US" altLang="zh-CN" sz="1600" i="1">
                            <a:solidFill>
                              <a:srgbClr val="000000"/>
                            </a:solidFill>
                            <a:latin typeface="Cambria Math" panose="02040503050406030204" pitchFamily="18" charset="0"/>
                            <a:cs typeface="Times New Roman" panose="02020603050405020304" pitchFamily="18" charset="0"/>
                          </a:rPr>
                          <m:t>𝑖</m:t>
                        </m:r>
                      </m:sub>
                    </m:sSub>
                    <m:d>
                      <m:d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a:solidFill>
                              <a:srgbClr val="000000"/>
                            </a:solidFill>
                            <a:latin typeface="Cambria Math" panose="02040503050406030204" pitchFamily="18" charset="0"/>
                            <a:cs typeface="Times New Roman" panose="02020603050405020304" pitchFamily="18" charset="0"/>
                          </a:rPr>
                          <m:t>𝑎</m:t>
                        </m:r>
                        <m:r>
                          <a:rPr lang="en-US" altLang="zh-CN" sz="1600" i="1">
                            <a:solidFill>
                              <a:srgbClr val="000000"/>
                            </a:solidFill>
                            <a:latin typeface="Cambria Math" panose="02040503050406030204" pitchFamily="18" charset="0"/>
                            <a:cs typeface="Times New Roman" panose="02020603050405020304" pitchFamily="18" charset="0"/>
                          </a:rPr>
                          <m:t>,</m:t>
                        </m:r>
                        <m:r>
                          <a:rPr lang="en-US" altLang="zh-CN" sz="1600" i="1">
                            <a:solidFill>
                              <a:srgbClr val="000000"/>
                            </a:solidFill>
                            <a:latin typeface="Cambria Math" panose="02040503050406030204" pitchFamily="18" charset="0"/>
                            <a:cs typeface="Times New Roman" panose="02020603050405020304" pitchFamily="18" charset="0"/>
                          </a:rPr>
                          <m:t>𝑏</m:t>
                        </m:r>
                      </m:e>
                    </m:d>
                    <m:r>
                      <a:rPr lang="en-US" altLang="zh-CN" sz="1600" i="1">
                        <a:solidFill>
                          <a:srgbClr val="000000"/>
                        </a:solidFill>
                        <a:latin typeface="Cambria Math" panose="02040503050406030204" pitchFamily="18" charset="0"/>
                        <a:cs typeface="Times New Roman" panose="02020603050405020304" pitchFamily="18" charset="0"/>
                      </a:rPr>
                      <m:t>= </m:t>
                    </m:r>
                    <m:rad>
                      <m:radPr>
                        <m:degHide m:val="on"/>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nary>
                          <m:naryPr>
                            <m:limLoc m:val="subSup"/>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a:solidFill>
                                  <a:srgbClr val="000000"/>
                                </a:solidFill>
                                <a:latin typeface="Cambria Math" panose="02040503050406030204" pitchFamily="18" charset="0"/>
                                <a:cs typeface="Times New Roman" panose="02020603050405020304" pitchFamily="18" charset="0"/>
                              </a:rPr>
                              <m:t>0.94</m:t>
                            </m:r>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𝑉</m:t>
                                </m:r>
                              </m:e>
                              <m:sub>
                                <m:r>
                                  <a:rPr lang="en-US" altLang="zh-CN" sz="1600" i="1">
                                    <a:solidFill>
                                      <a:srgbClr val="000000"/>
                                    </a:solidFill>
                                    <a:latin typeface="Cambria Math" panose="02040503050406030204" pitchFamily="18" charset="0"/>
                                    <a:cs typeface="Times New Roman" panose="02020603050405020304" pitchFamily="18" charset="0"/>
                                  </a:rPr>
                                  <m:t>0,</m:t>
                                </m:r>
                                <m:r>
                                  <a:rPr lang="en-US" altLang="zh-CN" sz="1600" i="1">
                                    <a:solidFill>
                                      <a:srgbClr val="000000"/>
                                    </a:solidFill>
                                    <a:latin typeface="Cambria Math" panose="02040503050406030204" pitchFamily="18" charset="0"/>
                                    <a:cs typeface="Times New Roman" panose="02020603050405020304" pitchFamily="18" charset="0"/>
                                  </a:rPr>
                                  <m:t>𝑖</m:t>
                                </m:r>
                              </m:sub>
                            </m:sSub>
                          </m:sub>
                          <m:sup>
                            <m:r>
                              <a:rPr lang="en-US" altLang="zh-CN" sz="1600" i="1">
                                <a:solidFill>
                                  <a:srgbClr val="000000"/>
                                </a:solidFill>
                                <a:latin typeface="Cambria Math" panose="02040503050406030204" pitchFamily="18" charset="0"/>
                                <a:cs typeface="Times New Roman" panose="02020603050405020304" pitchFamily="18" charset="0"/>
                              </a:rPr>
                              <m:t>1.06</m:t>
                            </m:r>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𝑉</m:t>
                                </m:r>
                              </m:e>
                              <m:sub>
                                <m:r>
                                  <a:rPr lang="en-US" altLang="zh-CN" sz="1600" i="1">
                                    <a:solidFill>
                                      <a:srgbClr val="000000"/>
                                    </a:solidFill>
                                    <a:latin typeface="Cambria Math" panose="02040503050406030204" pitchFamily="18" charset="0"/>
                                    <a:cs typeface="Times New Roman" panose="02020603050405020304" pitchFamily="18" charset="0"/>
                                  </a:rPr>
                                  <m:t>0,</m:t>
                                </m:r>
                                <m:r>
                                  <a:rPr lang="en-US" altLang="zh-CN" sz="1600" i="1">
                                    <a:solidFill>
                                      <a:srgbClr val="000000"/>
                                    </a:solidFill>
                                    <a:latin typeface="Cambria Math" panose="02040503050406030204" pitchFamily="18" charset="0"/>
                                    <a:cs typeface="Times New Roman" panose="02020603050405020304" pitchFamily="18" charset="0"/>
                                  </a:rPr>
                                  <m:t>𝑖</m:t>
                                </m:r>
                              </m:sub>
                            </m:sSub>
                          </m:sup>
                          <m:e>
                            <m:f>
                              <m:f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𝐸</m:t>
                                            </m:r>
                                          </m:e>
                                          <m:sub>
                                            <m:r>
                                              <a:rPr lang="en-US" altLang="zh-CN" sz="1600" i="1">
                                                <a:solidFill>
                                                  <a:srgbClr val="000000"/>
                                                </a:solidFill>
                                                <a:latin typeface="Cambria Math" panose="02040503050406030204" pitchFamily="18" charset="0"/>
                                                <a:cs typeface="Times New Roman" panose="02020603050405020304" pitchFamily="18" charset="0"/>
                                              </a:rPr>
                                              <m:t>𝑏</m:t>
                                            </m:r>
                                            <m:r>
                                              <a:rPr lang="en-US" altLang="zh-CN" sz="1600" i="1">
                                                <a:solidFill>
                                                  <a:srgbClr val="000000"/>
                                                </a:solidFill>
                                                <a:latin typeface="Cambria Math" panose="02040503050406030204" pitchFamily="18" charset="0"/>
                                                <a:cs typeface="Times New Roman" panose="02020603050405020304" pitchFamily="18" charset="0"/>
                                              </a:rPr>
                                              <m:t>,</m:t>
                                            </m:r>
                                            <m:r>
                                              <a:rPr lang="en-US" altLang="zh-CN" sz="1600" i="1">
                                                <a:solidFill>
                                                  <a:srgbClr val="000000"/>
                                                </a:solidFill>
                                                <a:latin typeface="Cambria Math" panose="02040503050406030204" pitchFamily="18" charset="0"/>
                                                <a:cs typeface="Times New Roman" panose="02020603050405020304" pitchFamily="18" charset="0"/>
                                              </a:rPr>
                                              <m:t>𝑖</m:t>
                                            </m:r>
                                          </m:sub>
                                        </m:sSub>
                                        <m:d>
                                          <m:d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a:solidFill>
                                                  <a:srgbClr val="000000"/>
                                                </a:solidFill>
                                                <a:latin typeface="Cambria Math" panose="02040503050406030204" pitchFamily="18" charset="0"/>
                                                <a:cs typeface="Times New Roman" panose="02020603050405020304" pitchFamily="18" charset="0"/>
                                              </a:rPr>
                                              <m:t>𝑉</m:t>
                                            </m:r>
                                          </m:e>
                                        </m:d>
                                        <m:r>
                                          <a:rPr lang="en-US" altLang="zh-CN" sz="1600" i="1">
                                            <a:solidFill>
                                              <a:srgbClr val="000000"/>
                                            </a:solidFill>
                                            <a:latin typeface="Cambria Math" panose="02040503050406030204" pitchFamily="18" charset="0"/>
                                            <a:cs typeface="Times New Roman" panose="02020603050405020304" pitchFamily="18" charset="0"/>
                                          </a:rPr>
                                          <m:t>−</m:t>
                                        </m:r>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𝐸</m:t>
                                            </m:r>
                                          </m:e>
                                          <m:sub>
                                            <m:r>
                                              <a:rPr lang="en-US" altLang="zh-CN" sz="1600" i="1">
                                                <a:solidFill>
                                                  <a:srgbClr val="000000"/>
                                                </a:solidFill>
                                                <a:latin typeface="Cambria Math" panose="02040503050406030204" pitchFamily="18" charset="0"/>
                                                <a:cs typeface="Times New Roman" panose="02020603050405020304" pitchFamily="18" charset="0"/>
                                              </a:rPr>
                                              <m:t>𝑎</m:t>
                                            </m:r>
                                            <m:r>
                                              <a:rPr lang="en-US" altLang="zh-CN" sz="1600" i="1">
                                                <a:solidFill>
                                                  <a:srgbClr val="000000"/>
                                                </a:solidFill>
                                                <a:latin typeface="Cambria Math" panose="02040503050406030204" pitchFamily="18" charset="0"/>
                                                <a:cs typeface="Times New Roman" panose="02020603050405020304" pitchFamily="18" charset="0"/>
                                              </a:rPr>
                                              <m:t>,</m:t>
                                            </m:r>
                                            <m:r>
                                              <a:rPr lang="en-US" altLang="zh-CN" sz="1600" i="1">
                                                <a:solidFill>
                                                  <a:srgbClr val="000000"/>
                                                </a:solidFill>
                                                <a:latin typeface="Cambria Math" panose="02040503050406030204" pitchFamily="18" charset="0"/>
                                                <a:cs typeface="Times New Roman" panose="02020603050405020304" pitchFamily="18" charset="0"/>
                                              </a:rPr>
                                              <m:t>𝑖</m:t>
                                            </m:r>
                                          </m:sub>
                                        </m:sSub>
                                        <m:d>
                                          <m:d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a:solidFill>
                                                  <a:srgbClr val="000000"/>
                                                </a:solidFill>
                                                <a:latin typeface="Cambria Math" panose="02040503050406030204" pitchFamily="18" charset="0"/>
                                                <a:cs typeface="Times New Roman" panose="02020603050405020304" pitchFamily="18" charset="0"/>
                                              </a:rPr>
                                              <m:t>𝑉</m:t>
                                            </m:r>
                                          </m:e>
                                        </m:d>
                                      </m:e>
                                    </m:d>
                                  </m:e>
                                  <m:sup>
                                    <m:r>
                                      <a:rPr lang="en-US" altLang="zh-CN" sz="1600" i="1">
                                        <a:solidFill>
                                          <a:srgbClr val="000000"/>
                                        </a:solidFill>
                                        <a:latin typeface="Cambria Math" panose="02040503050406030204" pitchFamily="18" charset="0"/>
                                        <a:cs typeface="Times New Roman" panose="02020603050405020304" pitchFamily="18" charset="0"/>
                                      </a:rPr>
                                      <m:t>2</m:t>
                                    </m:r>
                                  </m:sup>
                                </m:sSup>
                              </m:num>
                              <m:den>
                                <m:r>
                                  <a:rPr lang="en-US" altLang="zh-CN" sz="1600" i="1">
                                    <a:solidFill>
                                      <a:srgbClr val="000000"/>
                                    </a:solidFill>
                                    <a:latin typeface="Cambria Math" panose="02040503050406030204" pitchFamily="18" charset="0"/>
                                    <a:cs typeface="Times New Roman" panose="02020603050405020304" pitchFamily="18" charset="0"/>
                                  </a:rPr>
                                  <m:t>0.12 </m:t>
                                </m:r>
                                <m:sSub>
                                  <m:sSubPr>
                                    <m:ctrlPr>
                                      <a:rPr lang="zh-CN" altLang="zh-CN"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rgbClr val="000000"/>
                                        </a:solidFill>
                                        <a:latin typeface="Cambria Math" panose="02040503050406030204" pitchFamily="18" charset="0"/>
                                        <a:cs typeface="Times New Roman" panose="02020603050405020304" pitchFamily="18" charset="0"/>
                                      </a:rPr>
                                      <m:t>𝑉</m:t>
                                    </m:r>
                                  </m:e>
                                  <m:sub>
                                    <m:r>
                                      <a:rPr lang="en-US" altLang="zh-CN" sz="1600" i="1">
                                        <a:solidFill>
                                          <a:srgbClr val="000000"/>
                                        </a:solidFill>
                                        <a:latin typeface="Cambria Math" panose="02040503050406030204" pitchFamily="18" charset="0"/>
                                        <a:cs typeface="Times New Roman" panose="02020603050405020304" pitchFamily="18" charset="0"/>
                                      </a:rPr>
                                      <m:t>0,</m:t>
                                    </m:r>
                                    <m:r>
                                      <a:rPr lang="en-US" altLang="zh-CN" sz="1600" i="1">
                                        <a:solidFill>
                                          <a:srgbClr val="000000"/>
                                        </a:solidFill>
                                        <a:latin typeface="Cambria Math" panose="02040503050406030204" pitchFamily="18" charset="0"/>
                                        <a:cs typeface="Times New Roman" panose="02020603050405020304" pitchFamily="18" charset="0"/>
                                      </a:rPr>
                                      <m:t>𝑖</m:t>
                                    </m:r>
                                  </m:sub>
                                </m:sSub>
                              </m:den>
                            </m:f>
                            <m:r>
                              <a:rPr lang="en-US" altLang="zh-CN" sz="1600" i="1">
                                <a:solidFill>
                                  <a:srgbClr val="000000"/>
                                </a:solidFill>
                                <a:latin typeface="Cambria Math" panose="02040503050406030204" pitchFamily="18" charset="0"/>
                                <a:cs typeface="Times New Roman" panose="02020603050405020304" pitchFamily="18" charset="0"/>
                              </a:rPr>
                              <m:t>𝑑𝑉</m:t>
                            </m:r>
                          </m:e>
                        </m:nary>
                      </m:e>
                    </m:rad>
                  </m:oMath>
                </a14:m>
                <a:r>
                  <a:rPr lang="en-US" altLang="zh-CN"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6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a:p>
                <a:pPr>
                  <a:lnSpc>
                    <a:spcPct val="150000"/>
                  </a:lnSpc>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where</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r>
                      <a:rPr lang="en-US" altLang="zh-CN" i="1">
                        <a:solidFill>
                          <a:srgbClr val="000000"/>
                        </a:solidFill>
                        <a:latin typeface="Cambria Math" panose="02040503050406030204" pitchFamily="18" charset="0"/>
                        <a:cs typeface="Times New Roman" panose="02020603050405020304" pitchFamily="18" charset="0"/>
                      </a:rPr>
                      <m:t>𝑎</m:t>
                    </m:r>
                    <m:r>
                      <a:rPr lang="en-US" altLang="zh-CN" i="1">
                        <a:solidFill>
                          <a:srgbClr val="000000"/>
                        </a:solidFill>
                        <a:latin typeface="Cambria Math" panose="02040503050406030204" pitchFamily="18" charset="0"/>
                        <a:cs typeface="Times New Roman" panose="02020603050405020304" pitchFamily="18" charset="0"/>
                      </a:rPr>
                      <m:t>,</m:t>
                    </m:r>
                    <m:r>
                      <a:rPr lang="en-US" altLang="zh-CN" i="1">
                        <a:solidFill>
                          <a:srgbClr val="000000"/>
                        </a:solidFill>
                        <a:latin typeface="Cambria Math" panose="02040503050406030204" pitchFamily="18" charset="0"/>
                        <a:cs typeface="Times New Roman" panose="02020603050405020304" pitchFamily="18" charset="0"/>
                      </a:rPr>
                      <m:t>𝑏</m:t>
                    </m:r>
                  </m:oMath>
                </a14:m>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represent two DFT codes or methods</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sSub>
                      <m:sSubPr>
                        <m:ctrlPr>
                          <a:rPr lang="zh-CN" altLang="zh-CN"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rgbClr val="000000"/>
                            </a:solidFill>
                            <a:latin typeface="Cambria Math" panose="02040503050406030204" pitchFamily="18" charset="0"/>
                            <a:cs typeface="Times New Roman" panose="02020603050405020304" pitchFamily="18" charset="0"/>
                          </a:rPr>
                          <m:t>𝑉</m:t>
                        </m:r>
                      </m:e>
                      <m:sub>
                        <m:r>
                          <a:rPr lang="en-US" altLang="zh-CN" i="1">
                            <a:solidFill>
                              <a:srgbClr val="000000"/>
                            </a:solidFill>
                            <a:latin typeface="Cambria Math" panose="02040503050406030204" pitchFamily="18" charset="0"/>
                            <a:cs typeface="Times New Roman" panose="02020603050405020304" pitchFamily="18" charset="0"/>
                          </a:rPr>
                          <m:t>0,</m:t>
                        </m:r>
                        <m:r>
                          <a:rPr lang="en-US" altLang="zh-CN" i="1">
                            <a:solidFill>
                              <a:srgbClr val="000000"/>
                            </a:solidFill>
                            <a:latin typeface="Cambria Math" panose="02040503050406030204" pitchFamily="18" charset="0"/>
                            <a:cs typeface="Times New Roman" panose="02020603050405020304" pitchFamily="18" charset="0"/>
                          </a:rPr>
                          <m:t>𝑖</m:t>
                        </m:r>
                      </m:sub>
                    </m:sSub>
                  </m:oMath>
                </a14:m>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represents the equilibrium volume of the </a:t>
                </a:r>
                <a14:m>
                  <m:oMath xmlns:m="http://schemas.openxmlformats.org/officeDocument/2006/math">
                    <m:r>
                      <a:rPr lang="en-US" altLang="zh-CN" i="1" dirty="0" smtClean="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𝑖</m:t>
                    </m:r>
                  </m:oMath>
                </a14:m>
                <a:r>
                  <a:rPr lang="en-US" altLang="zh-CN" dirty="0" err="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-th</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crystal.</a:t>
                </a:r>
                <a:endParaRPr lang="zh-CN" altLang="zh-CN" dirty="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p:txBody>
          </p:sp>
        </mc:Choice>
        <mc:Fallback xmlns="">
          <p:sp>
            <p:nvSpPr>
              <p:cNvPr id="2" name="矩形 1"/>
              <p:cNvSpPr>
                <a:spLocks noRot="1" noChangeAspect="1" noMove="1" noResize="1" noEditPoints="1" noAdjustHandles="1" noChangeArrowheads="1" noChangeShapeType="1" noTextEdit="1"/>
              </p:cNvSpPr>
              <p:nvPr/>
            </p:nvSpPr>
            <p:spPr>
              <a:xfrm>
                <a:off x="739672" y="2021531"/>
                <a:ext cx="4908062" cy="2814938"/>
              </a:xfrm>
              <a:prstGeom prst="rect">
                <a:avLst/>
              </a:prstGeom>
              <a:blipFill>
                <a:blip r:embed="rId2"/>
                <a:stretch>
                  <a:fillRect l="-994" b="-3037"/>
                </a:stretch>
              </a:blipFill>
            </p:spPr>
            <p:txBody>
              <a:bodyPr/>
              <a:lstStyle/>
              <a:p>
                <a:r>
                  <a:rPr lang="zh-CN" altLang="en-US">
                    <a:noFill/>
                  </a:rPr>
                  <a:t> </a:t>
                </a:r>
              </a:p>
            </p:txBody>
          </p:sp>
        </mc:Fallback>
      </mc:AlternateContent>
      <p:sp>
        <p:nvSpPr>
          <p:cNvPr id="3" name="矩形 2"/>
          <p:cNvSpPr/>
          <p:nvPr/>
        </p:nvSpPr>
        <p:spPr>
          <a:xfrm>
            <a:off x="1810416" y="6078869"/>
            <a:ext cx="8779428" cy="338554"/>
          </a:xfrm>
          <a:prstGeom prst="rect">
            <a:avLst/>
          </a:prstGeom>
        </p:spPr>
        <p:txBody>
          <a:bodyPr wrap="square">
            <a:spAutoFit/>
          </a:bodyPr>
          <a:lstStyle/>
          <a:p>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Lejaeghere</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K, </a:t>
            </a:r>
            <a:r>
              <a:rPr lang="en-US" altLang="zh-CN" sz="1600"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Bihlmayer</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G, </a:t>
            </a:r>
            <a:r>
              <a:rPr lang="en-US" altLang="zh-CN" sz="1600"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Björkman</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T, et al. Science, 351</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6280 (2016) ]</a:t>
            </a:r>
            <a:endParaRPr lang="zh-CN" altLang="en-US" sz="1600" dirty="0"/>
          </a:p>
        </p:txBody>
      </p:sp>
      <p:pic>
        <p:nvPicPr>
          <p:cNvPr id="6" name="图片 5"/>
          <p:cNvPicPr/>
          <p:nvPr/>
        </p:nvPicPr>
        <p:blipFill rotWithShape="1">
          <a:blip r:embed="rId3"/>
          <a:srcRect t="398" r="2273"/>
          <a:stretch/>
        </p:blipFill>
        <p:spPr>
          <a:xfrm>
            <a:off x="5708727" y="2040646"/>
            <a:ext cx="4840061" cy="3858295"/>
          </a:xfrm>
          <a:prstGeom prst="rect">
            <a:avLst/>
          </a:prstGeom>
        </p:spPr>
      </p:pic>
      <p:grpSp>
        <p:nvGrpSpPr>
          <p:cNvPr id="8" name="组合 7">
            <a:extLst>
              <a:ext uri="{FF2B5EF4-FFF2-40B4-BE49-F238E27FC236}">
                <a16:creationId xmlns:a16="http://schemas.microsoft.com/office/drawing/2014/main" id="{F21AE71D-6689-43EA-98AF-77047BE860A8}"/>
              </a:ext>
            </a:extLst>
          </p:cNvPr>
          <p:cNvGrpSpPr/>
          <p:nvPr/>
        </p:nvGrpSpPr>
        <p:grpSpPr>
          <a:xfrm>
            <a:off x="0" y="-110976"/>
            <a:ext cx="12192000" cy="793988"/>
            <a:chOff x="0" y="0"/>
            <a:chExt cx="12192000" cy="793988"/>
          </a:xfrm>
        </p:grpSpPr>
        <p:pic>
          <p:nvPicPr>
            <p:cNvPr id="9" name="Picture 5" descr="dark_blue">
              <a:extLst>
                <a:ext uri="{FF2B5EF4-FFF2-40B4-BE49-F238E27FC236}">
                  <a16:creationId xmlns:a16="http://schemas.microsoft.com/office/drawing/2014/main" id="{65DE85A4-A468-4584-A7A0-DCDA66BB18DE}"/>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10" name="Picture 5" descr="dark_blue">
              <a:extLst>
                <a:ext uri="{FF2B5EF4-FFF2-40B4-BE49-F238E27FC236}">
                  <a16:creationId xmlns:a16="http://schemas.microsoft.com/office/drawing/2014/main" id="{616A88A2-AE61-4702-BEE2-F4536E8ADFE2}"/>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11" name="Picture 6">
            <a:extLst>
              <a:ext uri="{FF2B5EF4-FFF2-40B4-BE49-F238E27FC236}">
                <a16:creationId xmlns:a16="http://schemas.microsoft.com/office/drawing/2014/main" id="{B20ED56D-03E1-46E0-A3EF-09C6DA710E25}"/>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3689814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43907" y="366761"/>
            <a:ext cx="7385539" cy="523220"/>
          </a:xfrm>
          <a:prstGeom prst="rect">
            <a:avLst/>
          </a:prstGeom>
          <a:noFill/>
        </p:spPr>
        <p:txBody>
          <a:bodyPr wrap="square" rtlCol="0">
            <a:spAutoFit/>
          </a:bodyPr>
          <a:lstStyle/>
          <a:p>
            <a:pPr algn="ctr"/>
            <a:r>
              <a:rPr lang="en-US" altLang="zh-CN" sz="2800" dirty="0">
                <a:latin typeface="微软雅黑" panose="020B0503020204020204" pitchFamily="34" charset="-122"/>
                <a:ea typeface="微软雅黑" panose="020B0503020204020204" pitchFamily="34" charset="-122"/>
              </a:rPr>
              <a:t>Delta</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test for ABACUS LCAO methods</a:t>
            </a:r>
            <a:endParaRPr lang="zh-CN" altLang="en-US" sz="28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a:srcRect t="2596" b="7226"/>
          <a:stretch/>
        </p:blipFill>
        <p:spPr>
          <a:xfrm>
            <a:off x="4322790" y="1055080"/>
            <a:ext cx="6317937" cy="1899138"/>
          </a:xfrm>
          <a:prstGeom prst="rect">
            <a:avLst/>
          </a:prstGeom>
        </p:spPr>
      </p:pic>
      <p:pic>
        <p:nvPicPr>
          <p:cNvPr id="12" name="图片 11"/>
          <p:cNvPicPr>
            <a:picLocks noChangeAspect="1"/>
          </p:cNvPicPr>
          <p:nvPr/>
        </p:nvPicPr>
        <p:blipFill rotWithShape="1">
          <a:blip r:embed="rId3"/>
          <a:srcRect t="2889" b="6970"/>
          <a:stretch/>
        </p:blipFill>
        <p:spPr>
          <a:xfrm>
            <a:off x="4322790" y="2977665"/>
            <a:ext cx="6320545" cy="1899136"/>
          </a:xfrm>
          <a:prstGeom prst="rect">
            <a:avLst/>
          </a:prstGeom>
        </p:spPr>
      </p:pic>
      <p:graphicFrame>
        <p:nvGraphicFramePr>
          <p:cNvPr id="20" name="表格 19"/>
          <p:cNvGraphicFramePr>
            <a:graphicFrameLocks noGrp="1"/>
          </p:cNvGraphicFramePr>
          <p:nvPr>
            <p:extLst/>
          </p:nvPr>
        </p:nvGraphicFramePr>
        <p:xfrm>
          <a:off x="840021" y="975496"/>
          <a:ext cx="2670448" cy="1627948"/>
        </p:xfrm>
        <a:graphic>
          <a:graphicData uri="http://schemas.openxmlformats.org/drawingml/2006/table">
            <a:tbl>
              <a:tblPr firstRow="1" bandRow="1">
                <a:tableStyleId>{5C22544A-7EE6-4342-B048-85BDC9FD1C3A}</a:tableStyleId>
              </a:tblPr>
              <a:tblGrid>
                <a:gridCol w="1335224">
                  <a:extLst>
                    <a:ext uri="{9D8B030D-6E8A-4147-A177-3AD203B41FA5}">
                      <a16:colId xmlns:a16="http://schemas.microsoft.com/office/drawing/2014/main" val="2763492106"/>
                    </a:ext>
                  </a:extLst>
                </a:gridCol>
                <a:gridCol w="1335224">
                  <a:extLst>
                    <a:ext uri="{9D8B030D-6E8A-4147-A177-3AD203B41FA5}">
                      <a16:colId xmlns:a16="http://schemas.microsoft.com/office/drawing/2014/main" val="1590176983"/>
                    </a:ext>
                  </a:extLst>
                </a:gridCol>
              </a:tblGrid>
              <a:tr h="323167">
                <a:tc gridSpan="2">
                  <a:txBody>
                    <a:bodyPr/>
                    <a:lstStyle/>
                    <a:p>
                      <a:pPr algn="ctr"/>
                      <a:r>
                        <a:rPr lang="en-US" altLang="zh-CN" sz="1600" dirty="0"/>
                        <a:t> DZP &amp; </a:t>
                      </a:r>
                      <a:r>
                        <a:rPr lang="en-US" altLang="zh-CN" sz="1600" dirty="0" err="1"/>
                        <a:t>ECut</a:t>
                      </a:r>
                      <a:r>
                        <a:rPr lang="en-US" altLang="zh-CN" sz="1600" dirty="0"/>
                        <a:t> 100Ry</a:t>
                      </a:r>
                    </a:p>
                  </a:txBody>
                  <a:tcPr anchor="ctr"/>
                </a:tc>
                <a:tc hMerge="1">
                  <a:txBody>
                    <a:bodyPr/>
                    <a:lstStyle/>
                    <a:p>
                      <a:endParaRPr lang="zh-CN" altLang="en-US" dirty="0"/>
                    </a:p>
                  </a:txBody>
                  <a:tcPr/>
                </a:tc>
                <a:extLst>
                  <a:ext uri="{0D108BD9-81ED-4DB2-BD59-A6C34878D82A}">
                    <a16:rowId xmlns:a16="http://schemas.microsoft.com/office/drawing/2014/main" val="2717097823"/>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DFT code</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Delta</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84123378"/>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PW </a:t>
                      </a:r>
                      <a:r>
                        <a:rPr lang="en-US" altLang="zh-CN" sz="1200" baseline="0" dirty="0">
                          <a:latin typeface="微软雅黑" panose="020B0503020204020204" pitchFamily="34" charset="-122"/>
                          <a:ea typeface="微软雅黑" panose="020B0503020204020204" pitchFamily="34" charset="-122"/>
                        </a:rPr>
                        <a:t>- WIEN2k</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solidFill>
                            <a:srgbClr val="FF0000"/>
                          </a:solidFill>
                          <a:latin typeface="微软雅黑" panose="020B0503020204020204" pitchFamily="34" charset="-122"/>
                          <a:ea typeface="微软雅黑" panose="020B0503020204020204" pitchFamily="34" charset="-122"/>
                        </a:rPr>
                        <a:t>1.3</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22956541"/>
                  </a:ext>
                </a:extLst>
              </a:tr>
              <a:tr h="3231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PW</a:t>
                      </a:r>
                      <a:r>
                        <a:rPr lang="en-US" altLang="zh-CN" sz="1200" baseline="0" dirty="0">
                          <a:latin typeface="微软雅黑" panose="020B0503020204020204" pitchFamily="34" charset="-122"/>
                          <a:ea typeface="微软雅黑" panose="020B0503020204020204" pitchFamily="34" charset="-122"/>
                        </a:rPr>
                        <a:t>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2.9</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998721716"/>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WINE2k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3.0</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0858358"/>
                  </a:ext>
                </a:extLst>
              </a:tr>
            </a:tbl>
          </a:graphicData>
        </a:graphic>
      </p:graphicFrame>
      <p:graphicFrame>
        <p:nvGraphicFramePr>
          <p:cNvPr id="21" name="表格 20"/>
          <p:cNvGraphicFramePr>
            <a:graphicFrameLocks noGrp="1"/>
          </p:cNvGraphicFramePr>
          <p:nvPr>
            <p:extLst/>
          </p:nvPr>
        </p:nvGraphicFramePr>
        <p:xfrm>
          <a:off x="840021" y="2930771"/>
          <a:ext cx="2670448" cy="1627948"/>
        </p:xfrm>
        <a:graphic>
          <a:graphicData uri="http://schemas.openxmlformats.org/drawingml/2006/table">
            <a:tbl>
              <a:tblPr firstRow="1" bandRow="1">
                <a:tableStyleId>{5C22544A-7EE6-4342-B048-85BDC9FD1C3A}</a:tableStyleId>
              </a:tblPr>
              <a:tblGrid>
                <a:gridCol w="1335224">
                  <a:extLst>
                    <a:ext uri="{9D8B030D-6E8A-4147-A177-3AD203B41FA5}">
                      <a16:colId xmlns:a16="http://schemas.microsoft.com/office/drawing/2014/main" val="2763492106"/>
                    </a:ext>
                  </a:extLst>
                </a:gridCol>
                <a:gridCol w="1335224">
                  <a:extLst>
                    <a:ext uri="{9D8B030D-6E8A-4147-A177-3AD203B41FA5}">
                      <a16:colId xmlns:a16="http://schemas.microsoft.com/office/drawing/2014/main" val="1590176983"/>
                    </a:ext>
                  </a:extLst>
                </a:gridCol>
              </a:tblGrid>
              <a:tr h="323167">
                <a:tc gridSpan="2">
                  <a:txBody>
                    <a:bodyPr/>
                    <a:lstStyle/>
                    <a:p>
                      <a:pPr algn="ctr"/>
                      <a:r>
                        <a:rPr lang="en-US" altLang="zh-CN" sz="1600" dirty="0"/>
                        <a:t>TZDP &amp; </a:t>
                      </a:r>
                      <a:r>
                        <a:rPr lang="en-US" altLang="zh-CN" sz="1600" dirty="0" err="1"/>
                        <a:t>ECut</a:t>
                      </a:r>
                      <a:r>
                        <a:rPr lang="en-US" altLang="zh-CN" sz="1600" dirty="0"/>
                        <a:t> 100Ry</a:t>
                      </a:r>
                    </a:p>
                  </a:txBody>
                  <a:tcPr anchor="ctr"/>
                </a:tc>
                <a:tc hMerge="1">
                  <a:txBody>
                    <a:bodyPr/>
                    <a:lstStyle/>
                    <a:p>
                      <a:endParaRPr lang="zh-CN" altLang="en-US" dirty="0"/>
                    </a:p>
                  </a:txBody>
                  <a:tcPr/>
                </a:tc>
                <a:extLst>
                  <a:ext uri="{0D108BD9-81ED-4DB2-BD59-A6C34878D82A}">
                    <a16:rowId xmlns:a16="http://schemas.microsoft.com/office/drawing/2014/main" val="2717097823"/>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DFT codes</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Delta</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84123378"/>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PW </a:t>
                      </a:r>
                      <a:r>
                        <a:rPr lang="en-US" altLang="zh-CN" sz="1200" baseline="0" dirty="0">
                          <a:latin typeface="微软雅黑" panose="020B0503020204020204" pitchFamily="34" charset="-122"/>
                          <a:ea typeface="微软雅黑" panose="020B0503020204020204" pitchFamily="34" charset="-122"/>
                        </a:rPr>
                        <a:t>- WIEN2k</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solidFill>
                            <a:srgbClr val="FF0000"/>
                          </a:solidFill>
                          <a:latin typeface="微软雅黑" panose="020B0503020204020204" pitchFamily="34" charset="-122"/>
                          <a:ea typeface="微软雅黑" panose="020B0503020204020204" pitchFamily="34" charset="-122"/>
                        </a:rPr>
                        <a:t>1.3</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22956541"/>
                  </a:ext>
                </a:extLst>
              </a:tr>
              <a:tr h="3231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PW</a:t>
                      </a:r>
                      <a:r>
                        <a:rPr lang="en-US" altLang="zh-CN" sz="1200" baseline="0" dirty="0">
                          <a:latin typeface="微软雅黑" panose="020B0503020204020204" pitchFamily="34" charset="-122"/>
                          <a:ea typeface="微软雅黑" panose="020B0503020204020204" pitchFamily="34" charset="-122"/>
                        </a:rPr>
                        <a:t>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1.1</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998721716"/>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WINE2k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1.9</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0858358"/>
                  </a:ext>
                </a:extLst>
              </a:tr>
            </a:tbl>
          </a:graphicData>
        </a:graphic>
      </p:graphicFrame>
      <p:pic>
        <p:nvPicPr>
          <p:cNvPr id="2" name="图片 1"/>
          <p:cNvPicPr>
            <a:picLocks noChangeAspect="1"/>
          </p:cNvPicPr>
          <p:nvPr/>
        </p:nvPicPr>
        <p:blipFill rotWithShape="1">
          <a:blip r:embed="rId4"/>
          <a:srcRect t="1963" b="6922"/>
          <a:stretch/>
        </p:blipFill>
        <p:spPr>
          <a:xfrm>
            <a:off x="5577158" y="4923695"/>
            <a:ext cx="3105396" cy="1886330"/>
          </a:xfrm>
          <a:prstGeom prst="rect">
            <a:avLst/>
          </a:prstGeom>
        </p:spPr>
      </p:pic>
      <p:graphicFrame>
        <p:nvGraphicFramePr>
          <p:cNvPr id="10" name="表格 9"/>
          <p:cNvGraphicFramePr>
            <a:graphicFrameLocks noGrp="1"/>
          </p:cNvGraphicFramePr>
          <p:nvPr>
            <p:extLst/>
          </p:nvPr>
        </p:nvGraphicFramePr>
        <p:xfrm>
          <a:off x="840021" y="4990462"/>
          <a:ext cx="2670448" cy="1627948"/>
        </p:xfrm>
        <a:graphic>
          <a:graphicData uri="http://schemas.openxmlformats.org/drawingml/2006/table">
            <a:tbl>
              <a:tblPr firstRow="1" bandRow="1">
                <a:tableStyleId>{5C22544A-7EE6-4342-B048-85BDC9FD1C3A}</a:tableStyleId>
              </a:tblPr>
              <a:tblGrid>
                <a:gridCol w="1335224">
                  <a:extLst>
                    <a:ext uri="{9D8B030D-6E8A-4147-A177-3AD203B41FA5}">
                      <a16:colId xmlns:a16="http://schemas.microsoft.com/office/drawing/2014/main" val="2763492106"/>
                    </a:ext>
                  </a:extLst>
                </a:gridCol>
                <a:gridCol w="1335224">
                  <a:extLst>
                    <a:ext uri="{9D8B030D-6E8A-4147-A177-3AD203B41FA5}">
                      <a16:colId xmlns:a16="http://schemas.microsoft.com/office/drawing/2014/main" val="1590176983"/>
                    </a:ext>
                  </a:extLst>
                </a:gridCol>
              </a:tblGrid>
              <a:tr h="323167">
                <a:tc gridSpan="2">
                  <a:txBody>
                    <a:bodyPr/>
                    <a:lstStyle/>
                    <a:p>
                      <a:pPr algn="ctr"/>
                      <a:r>
                        <a:rPr lang="en-US" altLang="zh-CN" sz="1600" dirty="0"/>
                        <a:t>DZP (compounds)</a:t>
                      </a:r>
                    </a:p>
                  </a:txBody>
                  <a:tcPr anchor="ctr"/>
                </a:tc>
                <a:tc hMerge="1">
                  <a:txBody>
                    <a:bodyPr/>
                    <a:lstStyle/>
                    <a:p>
                      <a:endParaRPr lang="zh-CN" altLang="en-US" dirty="0"/>
                    </a:p>
                  </a:txBody>
                  <a:tcPr/>
                </a:tc>
                <a:extLst>
                  <a:ext uri="{0D108BD9-81ED-4DB2-BD59-A6C34878D82A}">
                    <a16:rowId xmlns:a16="http://schemas.microsoft.com/office/drawing/2014/main" val="2717097823"/>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DFT code</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Delta</a:t>
                      </a:r>
                      <a:r>
                        <a:rPr lang="zh-CN" altLang="en-US" sz="1200" dirty="0">
                          <a:latin typeface="微软雅黑" panose="020B0503020204020204" pitchFamily="34" charset="-122"/>
                          <a:ea typeface="微软雅黑" panose="020B0503020204020204" pitchFamily="34" charset="-122"/>
                        </a:rPr>
                        <a:t> </a:t>
                      </a:r>
                    </a:p>
                  </a:txBody>
                  <a:tcPr anchor="ctr"/>
                </a:tc>
                <a:extLst>
                  <a:ext uri="{0D108BD9-81ED-4DB2-BD59-A6C34878D82A}">
                    <a16:rowId xmlns:a16="http://schemas.microsoft.com/office/drawing/2014/main" val="2684123378"/>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PW </a:t>
                      </a:r>
                      <a:r>
                        <a:rPr lang="en-US" altLang="zh-CN" sz="1200" baseline="0" dirty="0">
                          <a:latin typeface="微软雅黑" panose="020B0503020204020204" pitchFamily="34" charset="-122"/>
                          <a:ea typeface="微软雅黑" panose="020B0503020204020204" pitchFamily="34" charset="-122"/>
                        </a:rPr>
                        <a:t>- WIEN2k</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solidFill>
                            <a:srgbClr val="FF0000"/>
                          </a:solidFill>
                          <a:latin typeface="微软雅黑" panose="020B0503020204020204" pitchFamily="34" charset="-122"/>
                          <a:ea typeface="微软雅黑" panose="020B0503020204020204" pitchFamily="34" charset="-122"/>
                        </a:rPr>
                        <a:t>1.4</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22956541"/>
                  </a:ext>
                </a:extLst>
              </a:tr>
              <a:tr h="3231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PW</a:t>
                      </a:r>
                      <a:r>
                        <a:rPr lang="en-US" altLang="zh-CN" sz="1200" baseline="0" dirty="0">
                          <a:latin typeface="微软雅黑" panose="020B0503020204020204" pitchFamily="34" charset="-122"/>
                          <a:ea typeface="微软雅黑" panose="020B0503020204020204" pitchFamily="34" charset="-122"/>
                        </a:rPr>
                        <a:t>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2.6</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998721716"/>
                  </a:ext>
                </a:extLst>
              </a:tr>
              <a:tr h="323167">
                <a:tc>
                  <a:txBody>
                    <a:bodyPr/>
                    <a:lstStyle/>
                    <a:p>
                      <a:pPr algn="ctr"/>
                      <a:r>
                        <a:rPr lang="en-US" altLang="zh-CN" sz="1200" dirty="0">
                          <a:latin typeface="微软雅黑" panose="020B0503020204020204" pitchFamily="34" charset="-122"/>
                          <a:ea typeface="微软雅黑" panose="020B0503020204020204" pitchFamily="34" charset="-122"/>
                        </a:rPr>
                        <a:t>WINE2k - LCAO</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微软雅黑" panose="020B0503020204020204" pitchFamily="34" charset="-122"/>
                          <a:ea typeface="微软雅黑" panose="020B0503020204020204" pitchFamily="34" charset="-122"/>
                        </a:rPr>
                        <a:t>1.9</a:t>
                      </a: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meV</a:t>
                      </a:r>
                      <a:r>
                        <a:rPr lang="en-US" altLang="zh-CN" sz="1200" dirty="0">
                          <a:latin typeface="微软雅黑" panose="020B0503020204020204" pitchFamily="34" charset="-122"/>
                          <a:ea typeface="微软雅黑" panose="020B0503020204020204" pitchFamily="34" charset="-122"/>
                        </a:rPr>
                        <a:t>/Atom</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0858358"/>
                  </a:ext>
                </a:extLst>
              </a:tr>
            </a:tbl>
          </a:graphicData>
        </a:graphic>
      </p:graphicFrame>
    </p:spTree>
    <p:extLst>
      <p:ext uri="{BB962C8B-B14F-4D97-AF65-F5344CB8AC3E}">
        <p14:creationId xmlns:p14="http://schemas.microsoft.com/office/powerpoint/2010/main" val="154566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ark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图片 22">
            <a:extLst>
              <a:ext uri="{FF2B5EF4-FFF2-40B4-BE49-F238E27FC236}">
                <a16:creationId xmlns:a16="http://schemas.microsoft.com/office/drawing/2014/main" id="{02943622-3EA3-43D0-8A4A-79CFDB98C194}"/>
              </a:ext>
            </a:extLst>
          </p:cNvPr>
          <p:cNvPicPr>
            <a:picLocks noChangeAspect="1"/>
          </p:cNvPicPr>
          <p:nvPr/>
        </p:nvPicPr>
        <p:blipFill>
          <a:blip r:embed="rId5"/>
          <a:stretch>
            <a:fillRect/>
          </a:stretch>
        </p:blipFill>
        <p:spPr>
          <a:xfrm>
            <a:off x="666374" y="1109121"/>
            <a:ext cx="5691863" cy="4276270"/>
          </a:xfrm>
          <a:prstGeom prst="rect">
            <a:avLst/>
          </a:prstGeom>
        </p:spPr>
      </p:pic>
      <p:sp>
        <p:nvSpPr>
          <p:cNvPr id="25" name="文本框 24">
            <a:extLst>
              <a:ext uri="{FF2B5EF4-FFF2-40B4-BE49-F238E27FC236}">
                <a16:creationId xmlns:a16="http://schemas.microsoft.com/office/drawing/2014/main" id="{CD49B8D9-994D-409A-A02A-C0275570FAB6}"/>
              </a:ext>
            </a:extLst>
          </p:cNvPr>
          <p:cNvSpPr txBox="1"/>
          <p:nvPr/>
        </p:nvSpPr>
        <p:spPr>
          <a:xfrm>
            <a:off x="1115507" y="5483150"/>
            <a:ext cx="4583543" cy="369332"/>
          </a:xfrm>
          <a:prstGeom prst="rect">
            <a:avLst/>
          </a:prstGeom>
          <a:noFill/>
        </p:spPr>
        <p:txBody>
          <a:bodyPr wrap="square" rtlCol="0">
            <a:spAutoFit/>
          </a:bodyPr>
          <a:lstStyle/>
          <a:p>
            <a:pPr algn="ctr"/>
            <a:r>
              <a:rPr lang="en-US" altLang="zh-CN" b="1" dirty="0" err="1">
                <a:latin typeface="Times New Roman" panose="02020603050405020304" pitchFamily="18" charset="0"/>
                <a:cs typeface="Times New Roman" panose="02020603050405020304" pitchFamily="18" charset="0"/>
              </a:rPr>
              <a:t>MnSbTe</a:t>
            </a:r>
            <a:r>
              <a:rPr lang="en-US" altLang="zh-CN" b="1" dirty="0">
                <a:latin typeface="Times New Roman" panose="02020603050405020304" pitchFamily="18" charset="0"/>
                <a:cs typeface="Times New Roman" panose="02020603050405020304" pitchFamily="18" charset="0"/>
              </a:rPr>
              <a:t> band structure AFM+SOC </a:t>
            </a:r>
            <a:endParaRPr lang="zh-CN" altLang="en-US" b="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B5C58F2B-7DF3-4C80-8BD7-74E2343CBB91}"/>
              </a:ext>
            </a:extLst>
          </p:cNvPr>
          <p:cNvSpPr txBox="1"/>
          <p:nvPr/>
        </p:nvSpPr>
        <p:spPr>
          <a:xfrm>
            <a:off x="3971233" y="2782669"/>
            <a:ext cx="2124767" cy="646331"/>
          </a:xfrm>
          <a:prstGeom prst="rect">
            <a:avLst/>
          </a:prstGeom>
          <a:noFill/>
        </p:spPr>
        <p:txBody>
          <a:bodyPr wrap="square" rtlCol="0">
            <a:spAutoFit/>
          </a:bodyPr>
          <a:lstStyle/>
          <a:p>
            <a:r>
              <a:rPr lang="en-US" altLang="zh-CN" b="1" dirty="0"/>
              <a:t>black</a:t>
            </a:r>
            <a:r>
              <a:rPr lang="zh-CN" altLang="en-US" b="1" dirty="0"/>
              <a:t>：</a:t>
            </a:r>
            <a:r>
              <a:rPr lang="en-US" altLang="zh-CN" b="1" dirty="0"/>
              <a:t>abacus</a:t>
            </a:r>
          </a:p>
          <a:p>
            <a:r>
              <a:rPr lang="en-US" altLang="zh-CN" b="1" dirty="0">
                <a:solidFill>
                  <a:srgbClr val="FF0000"/>
                </a:solidFill>
              </a:rPr>
              <a:t>   red</a:t>
            </a:r>
            <a:r>
              <a:rPr lang="zh-CN" altLang="en-US" b="1" dirty="0">
                <a:solidFill>
                  <a:srgbClr val="FF0000"/>
                </a:solidFill>
              </a:rPr>
              <a:t>：</a:t>
            </a:r>
            <a:r>
              <a:rPr lang="en-US" altLang="zh-CN" b="1" dirty="0" err="1">
                <a:solidFill>
                  <a:srgbClr val="FF0000"/>
                </a:solidFill>
              </a:rPr>
              <a:t>vasp</a:t>
            </a:r>
            <a:endParaRPr lang="zh-CN" altLang="en-US" b="1" dirty="0">
              <a:solidFill>
                <a:srgbClr val="FF0000"/>
              </a:solidFill>
            </a:endParaRPr>
          </a:p>
        </p:txBody>
      </p:sp>
      <p:grpSp>
        <p:nvGrpSpPr>
          <p:cNvPr id="4" name="组合 3">
            <a:extLst>
              <a:ext uri="{FF2B5EF4-FFF2-40B4-BE49-F238E27FC236}">
                <a16:creationId xmlns:a16="http://schemas.microsoft.com/office/drawing/2014/main" id="{98A55293-284D-46A7-A96F-92B8838606E3}"/>
              </a:ext>
            </a:extLst>
          </p:cNvPr>
          <p:cNvGrpSpPr/>
          <p:nvPr/>
        </p:nvGrpSpPr>
        <p:grpSpPr>
          <a:xfrm>
            <a:off x="6535358" y="1097397"/>
            <a:ext cx="5247167" cy="3837640"/>
            <a:chOff x="7233977" y="2451663"/>
            <a:chExt cx="4032448" cy="2805423"/>
          </a:xfrm>
        </p:grpSpPr>
        <p:pic>
          <p:nvPicPr>
            <p:cNvPr id="28" name="图片 27">
              <a:extLst>
                <a:ext uri="{FF2B5EF4-FFF2-40B4-BE49-F238E27FC236}">
                  <a16:creationId xmlns:a16="http://schemas.microsoft.com/office/drawing/2014/main" id="{C4C2C15B-64FF-4D21-9460-CC69C1B48C16}"/>
                </a:ext>
              </a:extLst>
            </p:cNvPr>
            <p:cNvPicPr>
              <a:picLocks noChangeAspect="1"/>
            </p:cNvPicPr>
            <p:nvPr/>
          </p:nvPicPr>
          <p:blipFill>
            <a:blip r:embed="rId6"/>
            <a:stretch>
              <a:fillRect/>
            </a:stretch>
          </p:blipFill>
          <p:spPr>
            <a:xfrm>
              <a:off x="7233977" y="2451663"/>
              <a:ext cx="4032448" cy="2805423"/>
            </a:xfrm>
            <a:prstGeom prst="rect">
              <a:avLst/>
            </a:prstGeom>
          </p:spPr>
        </p:pic>
        <p:pic>
          <p:nvPicPr>
            <p:cNvPr id="29" name="图片 28">
              <a:extLst>
                <a:ext uri="{FF2B5EF4-FFF2-40B4-BE49-F238E27FC236}">
                  <a16:creationId xmlns:a16="http://schemas.microsoft.com/office/drawing/2014/main" id="{5402B29D-77A3-4D96-8C9B-EB810038DECC}"/>
                </a:ext>
              </a:extLst>
            </p:cNvPr>
            <p:cNvPicPr>
              <a:picLocks noChangeAspect="1"/>
            </p:cNvPicPr>
            <p:nvPr/>
          </p:nvPicPr>
          <p:blipFill rotWithShape="1">
            <a:blip r:embed="rId7">
              <a:alphaModFix amt="35000"/>
            </a:blip>
            <a:srcRect l="48488" t="16012" r="-2" b="11980"/>
            <a:stretch/>
          </p:blipFill>
          <p:spPr>
            <a:xfrm>
              <a:off x="7587542" y="2541800"/>
              <a:ext cx="3649015" cy="2514491"/>
            </a:xfrm>
            <a:prstGeom prst="rect">
              <a:avLst/>
            </a:prstGeom>
          </p:spPr>
        </p:pic>
      </p:grpSp>
      <p:sp>
        <p:nvSpPr>
          <p:cNvPr id="5" name="文本框 4">
            <a:extLst>
              <a:ext uri="{FF2B5EF4-FFF2-40B4-BE49-F238E27FC236}">
                <a16:creationId xmlns:a16="http://schemas.microsoft.com/office/drawing/2014/main" id="{2B3D29D5-81A4-44D5-A2E1-DC3862BA10D8}"/>
              </a:ext>
            </a:extLst>
          </p:cNvPr>
          <p:cNvSpPr txBox="1"/>
          <p:nvPr/>
        </p:nvSpPr>
        <p:spPr>
          <a:xfrm>
            <a:off x="7956651" y="5016059"/>
            <a:ext cx="2776722"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Phonon</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spectra</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of</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t-HfO2</a:t>
            </a:r>
            <a:endParaRPr lang="zh-CN" altLang="en-US" b="1"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B5D7D009-49A2-4FE4-9CCD-5416E14FAC16}"/>
              </a:ext>
            </a:extLst>
          </p:cNvPr>
          <p:cNvSpPr/>
          <p:nvPr/>
        </p:nvSpPr>
        <p:spPr>
          <a:xfrm>
            <a:off x="8028493" y="5400327"/>
            <a:ext cx="6096000" cy="646331"/>
          </a:xfrm>
          <a:prstGeom prst="rect">
            <a:avLst/>
          </a:prstGeom>
        </p:spPr>
        <p:txBody>
          <a:bodyPr>
            <a:spAutoFit/>
          </a:bodyPr>
          <a:lstStyle/>
          <a:p>
            <a:pPr>
              <a:spcBef>
                <a:spcPts val="0"/>
              </a:spcBef>
            </a:pPr>
            <a:r>
              <a:rPr lang="en-US" altLang="zh-CN" b="1" dirty="0">
                <a:solidFill>
                  <a:schemeClr val="accent1"/>
                </a:solidFill>
                <a:latin typeface="Times New Roman" panose="02020603050405020304" pitchFamily="18" charset="0"/>
                <a:cs typeface="Times New Roman" panose="02020603050405020304" pitchFamily="18" charset="0"/>
              </a:rPr>
              <a:t>Blue</a:t>
            </a:r>
            <a:r>
              <a:rPr lang="zh-CN" altLang="en-US" b="1" dirty="0">
                <a:solidFill>
                  <a:schemeClr val="accent1"/>
                </a:solidFill>
                <a:latin typeface="Times New Roman" panose="02020603050405020304" pitchFamily="18" charset="0"/>
                <a:cs typeface="Times New Roman" panose="02020603050405020304" pitchFamily="18" charset="0"/>
              </a:rPr>
              <a:t>：</a:t>
            </a:r>
            <a:r>
              <a:rPr lang="en-US" altLang="zh-CN" b="1" dirty="0">
                <a:solidFill>
                  <a:schemeClr val="accent1"/>
                </a:solidFill>
                <a:latin typeface="Times New Roman" panose="02020603050405020304" pitchFamily="18" charset="0"/>
                <a:cs typeface="Times New Roman" panose="02020603050405020304" pitchFamily="18" charset="0"/>
              </a:rPr>
              <a:t>VASP</a:t>
            </a:r>
          </a:p>
          <a:p>
            <a:pPr>
              <a:spcBef>
                <a:spcPts val="0"/>
              </a:spcBef>
            </a:pPr>
            <a:r>
              <a:rPr lang="en-US" altLang="zh-CN" b="1" dirty="0">
                <a:solidFill>
                  <a:srgbClr val="E3524F"/>
                </a:solidFill>
                <a:latin typeface="Times New Roman" panose="02020603050405020304" pitchFamily="18" charset="0"/>
                <a:cs typeface="Times New Roman" panose="02020603050405020304" pitchFamily="18" charset="0"/>
              </a:rPr>
              <a:t>Red</a:t>
            </a:r>
            <a:r>
              <a:rPr lang="zh-CN" altLang="en-US" b="1" dirty="0">
                <a:solidFill>
                  <a:srgbClr val="E3524F"/>
                </a:solidFill>
                <a:latin typeface="Times New Roman" panose="02020603050405020304" pitchFamily="18" charset="0"/>
                <a:cs typeface="Times New Roman" panose="02020603050405020304" pitchFamily="18" charset="0"/>
              </a:rPr>
              <a:t>：</a:t>
            </a:r>
            <a:r>
              <a:rPr lang="en-US" altLang="zh-CN" b="1" dirty="0">
                <a:solidFill>
                  <a:srgbClr val="E3524F"/>
                </a:solidFill>
                <a:latin typeface="Times New Roman" panose="02020603050405020304" pitchFamily="18" charset="0"/>
                <a:cs typeface="Times New Roman" panose="02020603050405020304" pitchFamily="18" charset="0"/>
              </a:rPr>
              <a:t>ABACUS</a:t>
            </a:r>
            <a:endParaRPr lang="zh-CN" altLang="en-US" b="1" dirty="0">
              <a:solidFill>
                <a:srgbClr val="E3524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426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ark_blue">
            <a:extLst>
              <a:ext uri="{FF2B5EF4-FFF2-40B4-BE49-F238E27FC236}">
                <a16:creationId xmlns:a16="http://schemas.microsoft.com/office/drawing/2014/main" id="{9DE4A74D-432B-4EA5-A2CB-67997F0B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C486D448-CC68-401A-A059-28743587C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292" name="Picture 4" descr="Empirical Double‐Hybrid Density Functional Theory: A &amp;#39;Third Way&amp;#39; in Between  WFT and DFT - Martin - 2020 - Israel Journal of Chemistry - Wiley Online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09" y="1412261"/>
            <a:ext cx="5848350" cy="49720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187496" y="718629"/>
            <a:ext cx="3817007" cy="523220"/>
          </a:xfrm>
          <a:prstGeom prst="rect">
            <a:avLst/>
          </a:prstGeom>
        </p:spPr>
        <p:txBody>
          <a:bodyPr wrap="none">
            <a:spAutoFit/>
          </a:bodyPr>
          <a:lstStyle/>
          <a:p>
            <a:r>
              <a:rPr lang="en-US" altLang="zh-CN" sz="2800" dirty="0">
                <a:latin typeface="Arial" panose="020B0604020202020204" pitchFamily="34" charset="0"/>
                <a:ea typeface="黑体" panose="02010609060101010101" pitchFamily="49" charset="-122"/>
                <a:cs typeface="Arial" panose="020B0604020202020204" pitchFamily="34" charset="0"/>
              </a:rPr>
              <a:t>Jacob’s</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ladder</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for</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DFT</a:t>
            </a:r>
            <a:endParaRPr lang="zh-CN" altLang="en-US" sz="2800" dirty="0">
              <a:latin typeface="Arial" panose="020B0604020202020204" pitchFamily="34" charset="0"/>
              <a:ea typeface="黑体" panose="02010609060101010101" pitchFamily="49" charset="-122"/>
              <a:cs typeface="Arial" panose="020B0604020202020204" pitchFamily="34" charset="0"/>
            </a:endParaRPr>
          </a:p>
        </p:txBody>
      </p:sp>
      <p:sp>
        <p:nvSpPr>
          <p:cNvPr id="10" name="矩形 9"/>
          <p:cNvSpPr/>
          <p:nvPr/>
        </p:nvSpPr>
        <p:spPr>
          <a:xfrm>
            <a:off x="4422363" y="6014979"/>
            <a:ext cx="1943289" cy="369332"/>
          </a:xfrm>
          <a:prstGeom prst="rect">
            <a:avLst/>
          </a:prstGeom>
        </p:spPr>
        <p:txBody>
          <a:bodyPr wrap="none">
            <a:spAutoFit/>
          </a:bodyPr>
          <a:lstStyle/>
          <a:p>
            <a:r>
              <a:rPr lang="en-US" altLang="zh-CN" dirty="0">
                <a:solidFill>
                  <a:srgbClr val="000000"/>
                </a:solidFill>
                <a:latin typeface="Calibri" panose="020F0502020204030204" pitchFamily="34" charset="0"/>
              </a:rPr>
              <a:t>John </a:t>
            </a:r>
            <a:r>
              <a:rPr lang="en-US" altLang="zh-CN" dirty="0" err="1">
                <a:solidFill>
                  <a:srgbClr val="000000"/>
                </a:solidFill>
                <a:latin typeface="Calibri" panose="020F0502020204030204" pitchFamily="34" charset="0"/>
              </a:rPr>
              <a:t>Perdew</a:t>
            </a:r>
            <a:r>
              <a:rPr lang="en-US" altLang="zh-CN" dirty="0">
                <a:solidFill>
                  <a:srgbClr val="000000"/>
                </a:solidFill>
                <a:latin typeface="Calibri" panose="020F0502020204030204" pitchFamily="34" charset="0"/>
              </a:rPr>
              <a:t>, 2001</a:t>
            </a:r>
            <a:endParaRPr lang="zh-CN" altLang="en-US" dirty="0"/>
          </a:p>
        </p:txBody>
      </p:sp>
      <p:sp>
        <p:nvSpPr>
          <p:cNvPr id="14" name="文本框 13">
            <a:extLst>
              <a:ext uri="{FF2B5EF4-FFF2-40B4-BE49-F238E27FC236}">
                <a16:creationId xmlns:a16="http://schemas.microsoft.com/office/drawing/2014/main" id="{A27C99DA-3FF3-4139-902D-98050CBD8347}"/>
              </a:ext>
            </a:extLst>
          </p:cNvPr>
          <p:cNvSpPr txBox="1"/>
          <p:nvPr/>
        </p:nvSpPr>
        <p:spPr>
          <a:xfrm>
            <a:off x="6934186" y="1785642"/>
            <a:ext cx="3913009" cy="1655068"/>
          </a:xfrm>
          <a:prstGeom prst="rect">
            <a:avLst/>
          </a:prstGeom>
          <a:noFill/>
        </p:spPr>
        <p:txBody>
          <a:bodyPr wrap="square" rtlCol="0">
            <a:spAutoFit/>
          </a:bodyPr>
          <a:lstStyle/>
          <a:p>
            <a:pPr>
              <a:spcAft>
                <a:spcPts val="1200"/>
              </a:spcAft>
            </a:pPr>
            <a:r>
              <a:rPr lang="en-US" altLang="zh-CN" sz="2400" dirty="0">
                <a:latin typeface="Arial" panose="020B0604020202020204" pitchFamily="34" charset="0"/>
                <a:cs typeface="Arial" panose="020B0604020202020204" pitchFamily="34" charset="0"/>
              </a:rPr>
              <a:t>Implemented:</a:t>
            </a:r>
          </a:p>
          <a:p>
            <a:pPr>
              <a:lnSpc>
                <a:spcPct val="150000"/>
              </a:lnSpc>
            </a:pPr>
            <a:r>
              <a:rPr lang="en-US" altLang="zh-CN" sz="2400" dirty="0">
                <a:latin typeface="Arial" panose="020B0604020202020204" pitchFamily="34" charset="0"/>
                <a:cs typeface="Arial" panose="020B0604020202020204" pitchFamily="34" charset="0"/>
              </a:rPr>
              <a:t>LDA GGA, SCAN, hybrid, +U, +DMFT, rt-TDDFT</a:t>
            </a:r>
            <a:endParaRPr lang="zh-CN" altLang="en-US" sz="24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340FD9DF-324C-4583-BF3A-7EA8A47B0846}"/>
              </a:ext>
            </a:extLst>
          </p:cNvPr>
          <p:cNvSpPr txBox="1"/>
          <p:nvPr/>
        </p:nvSpPr>
        <p:spPr>
          <a:xfrm>
            <a:off x="7004524" y="3973591"/>
            <a:ext cx="3913009" cy="947182"/>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Work in progress:</a:t>
            </a:r>
          </a:p>
          <a:p>
            <a:pPr>
              <a:lnSpc>
                <a:spcPct val="150000"/>
              </a:lnSpc>
            </a:pPr>
            <a:r>
              <a:rPr lang="en-US" altLang="zh-CN" sz="2400" dirty="0">
                <a:latin typeface="Arial" panose="020B0604020202020204" pitchFamily="34" charset="0"/>
                <a:cs typeface="Arial" panose="020B0604020202020204" pitchFamily="34" charset="0"/>
              </a:rPr>
              <a:t>RPA, GW</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25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175" y="1526476"/>
            <a:ext cx="6974005" cy="5016004"/>
          </a:xfrm>
          <a:prstGeom prst="rect">
            <a:avLst/>
          </a:prstGeom>
        </p:spPr>
      </p:pic>
      <p:sp>
        <p:nvSpPr>
          <p:cNvPr id="11" name="文本框 10"/>
          <p:cNvSpPr txBox="1"/>
          <p:nvPr/>
        </p:nvSpPr>
        <p:spPr>
          <a:xfrm>
            <a:off x="2880478" y="1895808"/>
            <a:ext cx="2700300" cy="369332"/>
          </a:xfrm>
          <a:prstGeom prst="rect">
            <a:avLst/>
          </a:prstGeom>
          <a:noFill/>
        </p:spPr>
        <p:txBody>
          <a:bodyPr wrap="square" rtlCol="0">
            <a:spAutoFit/>
          </a:bodyPr>
          <a:lstStyle/>
          <a:p>
            <a:r>
              <a:rPr lang="en-US" altLang="zh-CN" dirty="0"/>
              <a:t>Si diamond structure </a:t>
            </a:r>
            <a:endParaRPr lang="zh-CN" altLang="en-US" dirty="0"/>
          </a:p>
        </p:txBody>
      </p:sp>
      <mc:AlternateContent xmlns:mc="http://schemas.openxmlformats.org/markup-compatibility/2006" xmlns:a14="http://schemas.microsoft.com/office/drawing/2010/main">
        <mc:Choice Requires="a14">
          <p:sp>
            <p:nvSpPr>
              <p:cNvPr id="12" name="文本框 11"/>
              <p:cNvSpPr txBox="1"/>
              <p:nvPr/>
            </p:nvSpPr>
            <p:spPr>
              <a:xfrm>
                <a:off x="1010282" y="1180639"/>
                <a:ext cx="5511098" cy="400110"/>
              </a:xfrm>
              <a:prstGeom prst="rect">
                <a:avLst/>
              </a:prstGeom>
              <a:noFill/>
            </p:spPr>
            <p:txBody>
              <a:bodyPr wrap="square" rtlCol="0">
                <a:spAutoFit/>
              </a:bodyPr>
              <a:lstStyle/>
              <a:p>
                <a:pPr algn="ctr"/>
                <a:r>
                  <a:rPr lang="en-US" altLang="zh-CN" sz="2000" dirty="0">
                    <a:latin typeface="华文新魏" panose="02010800040101010101" pitchFamily="2" charset="-122"/>
                    <a:ea typeface="华文新魏" panose="02010800040101010101" pitchFamily="2" charset="-122"/>
                  </a:rPr>
                  <a:t>computation time vs. number of atoms </a:t>
                </a:r>
                <a14:m>
                  <m:oMath xmlns:m="http://schemas.openxmlformats.org/officeDocument/2006/math">
                    <m:r>
                      <a:rPr lang="en-US" altLang="zh-CN" sz="2000" i="1" dirty="0" smtClean="0">
                        <a:latin typeface="Cambria Math" panose="02040503050406030204" pitchFamily="18" charset="0"/>
                        <a:ea typeface="华文新魏" panose="02010800040101010101" pitchFamily="2" charset="-122"/>
                      </a:rPr>
                      <m:t>𝑂</m:t>
                    </m:r>
                    <m:r>
                      <a:rPr lang="en-US" altLang="zh-CN" sz="2000" i="1" dirty="0" smtClean="0">
                        <a:latin typeface="Cambria Math" panose="02040503050406030204" pitchFamily="18" charset="0"/>
                        <a:ea typeface="华文新魏" panose="02010800040101010101" pitchFamily="2" charset="-122"/>
                      </a:rPr>
                      <m:t>(</m:t>
                    </m:r>
                    <m:r>
                      <a:rPr lang="en-US" altLang="zh-CN" sz="2000" i="1" dirty="0" smtClean="0">
                        <a:latin typeface="Cambria Math" panose="02040503050406030204" pitchFamily="18" charset="0"/>
                        <a:ea typeface="华文新魏" panose="02010800040101010101" pitchFamily="2" charset="-122"/>
                      </a:rPr>
                      <m:t>𝑁</m:t>
                    </m:r>
                    <m:r>
                      <a:rPr lang="en-US" altLang="zh-CN" sz="2000" i="1" dirty="0" smtClean="0">
                        <a:latin typeface="Cambria Math" panose="02040503050406030204" pitchFamily="18" charset="0"/>
                        <a:ea typeface="华文新魏" panose="02010800040101010101" pitchFamily="2" charset="-122"/>
                      </a:rPr>
                      <m:t>)</m:t>
                    </m:r>
                  </m:oMath>
                </a14:m>
                <a:endParaRPr lang="zh-CN" altLang="en-US" sz="2000" dirty="0">
                  <a:latin typeface="华文新魏" panose="02010800040101010101" pitchFamily="2" charset="-122"/>
                  <a:ea typeface="华文新魏" panose="02010800040101010101" pitchFamily="2" charset="-122"/>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1010282" y="1180639"/>
                <a:ext cx="5511098" cy="400110"/>
              </a:xfrm>
              <a:prstGeom prst="rect">
                <a:avLst/>
              </a:prstGeom>
              <a:blipFill>
                <a:blip r:embed="rId3"/>
                <a:stretch>
                  <a:fillRect t="-7692" b="-29231"/>
                </a:stretch>
              </a:blipFill>
            </p:spPr>
            <p:txBody>
              <a:bodyPr/>
              <a:lstStyle/>
              <a:p>
                <a:r>
                  <a:rPr lang="zh-CN" altLang="en-US">
                    <a:noFill/>
                  </a:rPr>
                  <a:t> </a:t>
                </a:r>
              </a:p>
            </p:txBody>
          </p:sp>
        </mc:Fallback>
      </mc:AlternateContent>
      <p:sp>
        <p:nvSpPr>
          <p:cNvPr id="8" name="文本框 7"/>
          <p:cNvSpPr txBox="1"/>
          <p:nvPr/>
        </p:nvSpPr>
        <p:spPr>
          <a:xfrm>
            <a:off x="1739381" y="3105834"/>
            <a:ext cx="2975213" cy="646331"/>
          </a:xfrm>
          <a:prstGeom prst="rect">
            <a:avLst/>
          </a:prstGeom>
          <a:noFill/>
        </p:spPr>
        <p:txBody>
          <a:bodyPr wrap="square" rtlCol="0">
            <a:spAutoFit/>
          </a:bodyPr>
          <a:lstStyle/>
          <a:p>
            <a:r>
              <a:rPr lang="en-US" altLang="zh-CN" dirty="0"/>
              <a:t>Time per each </a:t>
            </a:r>
            <a:r>
              <a:rPr lang="en-US" altLang="zh-CN" dirty="0" err="1"/>
              <a:t>Hxx</a:t>
            </a:r>
            <a:r>
              <a:rPr lang="en-US" altLang="zh-CN" dirty="0"/>
              <a:t> calculation </a:t>
            </a:r>
            <a:endParaRPr lang="zh-CN" altLang="en-US" dirty="0"/>
          </a:p>
        </p:txBody>
      </p:sp>
      <p:pic>
        <p:nvPicPr>
          <p:cNvPr id="9" name="Picture 3" descr="dark_blue">
            <a:extLst>
              <a:ext uri="{FF2B5EF4-FFF2-40B4-BE49-F238E27FC236}">
                <a16:creationId xmlns:a16="http://schemas.microsoft.com/office/drawing/2014/main" id="{AB3765B0-9F51-4503-A687-DF2EE219C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97BB2BF9-1DC1-4EAA-B4A3-BF0154F92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6" name="Picture 2" descr="https://pubs.acs.org/cms/10.1021/acs.jpclett.0c00481/asset/images/large/jz0c00481_0002.jpeg">
            <a:extLst>
              <a:ext uri="{FF2B5EF4-FFF2-40B4-BE49-F238E27FC236}">
                <a16:creationId xmlns:a16="http://schemas.microsoft.com/office/drawing/2014/main" id="{6784868C-7FEB-4587-9051-224653D20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6345" y="1667698"/>
            <a:ext cx="4694274" cy="344012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F4394DA-8480-405D-9A7F-4FC75CE9E697}"/>
              </a:ext>
            </a:extLst>
          </p:cNvPr>
          <p:cNvSpPr txBox="1"/>
          <p:nvPr/>
        </p:nvSpPr>
        <p:spPr>
          <a:xfrm>
            <a:off x="7438993" y="5364047"/>
            <a:ext cx="4459930" cy="707886"/>
          </a:xfrm>
          <a:prstGeom prst="rect">
            <a:avLst/>
          </a:prstGeom>
          <a:noFill/>
        </p:spPr>
        <p:txBody>
          <a:bodyPr wrap="square" rtlCol="0">
            <a:spAutoFit/>
          </a:bodyPr>
          <a:lstStyle/>
          <a:p>
            <a:r>
              <a:rPr lang="en-US" altLang="zh-CN" sz="2000" dirty="0">
                <a:solidFill>
                  <a:srgbClr val="FF0000"/>
                </a:solidFill>
                <a:latin typeface="Arial" panose="020B0604020202020204" pitchFamily="34" charset="0"/>
                <a:ea typeface="华文新魏" panose="02010800040101010101" pitchFamily="2" charset="-122"/>
                <a:cs typeface="Arial" panose="020B0604020202020204" pitchFamily="34" charset="0"/>
              </a:rPr>
              <a:t>Efficient hybrid functional calculations for thousands of atoms</a:t>
            </a:r>
            <a:endParaRPr lang="zh-CN" altLang="en-US" sz="2000" dirty="0">
              <a:solidFill>
                <a:srgbClr val="FF0000"/>
              </a:solidFill>
              <a:latin typeface="Arial" panose="020B0604020202020204" pitchFamily="34" charset="0"/>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1547361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ark_blue">
            <a:extLst>
              <a:ext uri="{FF2B5EF4-FFF2-40B4-BE49-F238E27FC236}">
                <a16:creationId xmlns:a16="http://schemas.microsoft.com/office/drawing/2014/main" id="{A4C39ACC-5B9A-4FFC-8DD5-3DEFACF0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ttps://pubs.acs.org/cms/10.1021/acs.jpca.2c05170/asset/images/large/jp2c05170_0001.jpeg">
            <a:extLst>
              <a:ext uri="{FF2B5EF4-FFF2-40B4-BE49-F238E27FC236}">
                <a16:creationId xmlns:a16="http://schemas.microsoft.com/office/drawing/2014/main" id="{C88E58C9-C555-4A45-9887-B231CEA37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73" y="1108394"/>
            <a:ext cx="9694120" cy="436361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8547796E-8E59-4142-ADEA-D2E5151D167E}"/>
              </a:ext>
            </a:extLst>
          </p:cNvPr>
          <p:cNvPicPr>
            <a:picLocks noChangeAspect="1"/>
          </p:cNvPicPr>
          <p:nvPr/>
        </p:nvPicPr>
        <p:blipFill>
          <a:blip r:embed="rId4"/>
          <a:stretch>
            <a:fillRect/>
          </a:stretch>
        </p:blipFill>
        <p:spPr>
          <a:xfrm>
            <a:off x="3397152" y="5444094"/>
            <a:ext cx="4485779" cy="1094468"/>
          </a:xfrm>
          <a:prstGeom prst="rect">
            <a:avLst/>
          </a:prstGeom>
        </p:spPr>
      </p:pic>
      <p:pic>
        <p:nvPicPr>
          <p:cNvPr id="8" name="Picture 6">
            <a:extLst>
              <a:ext uri="{FF2B5EF4-FFF2-40B4-BE49-F238E27FC236}">
                <a16:creationId xmlns:a16="http://schemas.microsoft.com/office/drawing/2014/main" id="{EA0463DB-6CE3-4A1F-BA66-7EF909E6A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矩形 1">
            <a:extLst>
              <a:ext uri="{FF2B5EF4-FFF2-40B4-BE49-F238E27FC236}">
                <a16:creationId xmlns:a16="http://schemas.microsoft.com/office/drawing/2014/main" id="{68327165-8B4E-476E-A7F1-9B38015930F7}"/>
              </a:ext>
            </a:extLst>
          </p:cNvPr>
          <p:cNvSpPr/>
          <p:nvPr/>
        </p:nvSpPr>
        <p:spPr>
          <a:xfrm>
            <a:off x="7660893" y="5991328"/>
            <a:ext cx="3823675" cy="369332"/>
          </a:xfrm>
          <a:prstGeom prst="rect">
            <a:avLst/>
          </a:prstGeom>
        </p:spPr>
        <p:txBody>
          <a:bodyPr wrap="none">
            <a:spAutoFit/>
          </a:bodyPr>
          <a:lstStyle/>
          <a:p>
            <a:r>
              <a:rPr lang="en-US" altLang="zh-CN" i="1" dirty="0">
                <a:latin typeface="MyriadPro-It"/>
              </a:rPr>
              <a:t>J. Phys. Chem. A </a:t>
            </a:r>
            <a:r>
              <a:rPr lang="en-US" altLang="zh-CN" dirty="0">
                <a:latin typeface="MyriadPro-Regular"/>
              </a:rPr>
              <a:t>2022, 126, 5924−5931</a:t>
            </a:r>
            <a:endParaRPr lang="zh-CN" altLang="en-US" dirty="0"/>
          </a:p>
        </p:txBody>
      </p:sp>
    </p:spTree>
    <p:extLst>
      <p:ext uri="{BB962C8B-B14F-4D97-AF65-F5344CB8AC3E}">
        <p14:creationId xmlns:p14="http://schemas.microsoft.com/office/powerpoint/2010/main" val="2594938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pubs.acs.org/cms/10.1021/acs.jpca.2c05170/asset/images/large/jp2c05170_0002.jpeg">
            <a:extLst>
              <a:ext uri="{FF2B5EF4-FFF2-40B4-BE49-F238E27FC236}">
                <a16:creationId xmlns:a16="http://schemas.microsoft.com/office/drawing/2014/main" id="{ED08CE08-4771-42EC-8DA9-55A79D5441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98" r="7620" b="55464"/>
          <a:stretch/>
        </p:blipFill>
        <p:spPr bwMode="auto">
          <a:xfrm>
            <a:off x="197205" y="1374487"/>
            <a:ext cx="5024175" cy="4469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ark_blue">
            <a:extLst>
              <a:ext uri="{FF2B5EF4-FFF2-40B4-BE49-F238E27FC236}">
                <a16:creationId xmlns:a16="http://schemas.microsoft.com/office/drawing/2014/main" id="{C4345B0E-E8FE-44E8-865F-F60E9050C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BBE301B2-105A-4C73-87A7-159CA372D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6" descr="https://pubs.acs.org/cms/10.1021/acs.jpca.2c05170/asset/images/large/jp2c05170_0002.jpeg">
            <a:extLst>
              <a:ext uri="{FF2B5EF4-FFF2-40B4-BE49-F238E27FC236}">
                <a16:creationId xmlns:a16="http://schemas.microsoft.com/office/drawing/2014/main" id="{4B79E637-58ED-4971-8143-449F2D884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58846" r="-2007" b="3387"/>
          <a:stretch/>
        </p:blipFill>
        <p:spPr bwMode="auto">
          <a:xfrm>
            <a:off x="5235334" y="1719312"/>
            <a:ext cx="6359763" cy="395032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BA631B8B-B026-4094-A3B7-15E18C4953A6}"/>
              </a:ext>
            </a:extLst>
          </p:cNvPr>
          <p:cNvSpPr txBox="1"/>
          <p:nvPr/>
        </p:nvSpPr>
        <p:spPr>
          <a:xfrm>
            <a:off x="6224518" y="1188360"/>
            <a:ext cx="425629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Comparison of  the lattice constants</a:t>
            </a:r>
            <a:endParaRPr lang="zh-CN" altLang="en-US" sz="2000" dirty="0">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D44EA15E-0A19-48D7-8743-10D43DE422ED}"/>
              </a:ext>
            </a:extLst>
          </p:cNvPr>
          <p:cNvSpPr/>
          <p:nvPr/>
        </p:nvSpPr>
        <p:spPr>
          <a:xfrm>
            <a:off x="7771423" y="6079224"/>
            <a:ext cx="3823675" cy="369332"/>
          </a:xfrm>
          <a:prstGeom prst="rect">
            <a:avLst/>
          </a:prstGeom>
        </p:spPr>
        <p:txBody>
          <a:bodyPr wrap="none">
            <a:spAutoFit/>
          </a:bodyPr>
          <a:lstStyle/>
          <a:p>
            <a:r>
              <a:rPr lang="en-US" altLang="zh-CN" i="1" dirty="0">
                <a:latin typeface="MyriadPro-It"/>
              </a:rPr>
              <a:t>J. Phys. Chem. A </a:t>
            </a:r>
            <a:r>
              <a:rPr lang="en-US" altLang="zh-CN" dirty="0">
                <a:latin typeface="MyriadPro-Regular"/>
              </a:rPr>
              <a:t>2022, 126, 5924−5931</a:t>
            </a:r>
            <a:endParaRPr lang="zh-CN" altLang="en-US" dirty="0"/>
          </a:p>
        </p:txBody>
      </p:sp>
      <p:sp>
        <p:nvSpPr>
          <p:cNvPr id="8" name="矩形 7">
            <a:extLst>
              <a:ext uri="{FF2B5EF4-FFF2-40B4-BE49-F238E27FC236}">
                <a16:creationId xmlns:a16="http://schemas.microsoft.com/office/drawing/2014/main" id="{6D5791CF-CD8D-4F48-93EF-1D928AA86904}"/>
              </a:ext>
            </a:extLst>
          </p:cNvPr>
          <p:cNvSpPr/>
          <p:nvPr/>
        </p:nvSpPr>
        <p:spPr>
          <a:xfrm>
            <a:off x="3429130" y="6079224"/>
            <a:ext cx="4068614" cy="400110"/>
          </a:xfrm>
          <a:prstGeom prst="rect">
            <a:avLst/>
          </a:prstGeom>
        </p:spPr>
        <p:txBody>
          <a:bodyPr wrap="square">
            <a:spAutoFit/>
          </a:bodyPr>
          <a:lstStyle/>
          <a:p>
            <a:r>
              <a:rPr lang="en-US" altLang="zh-CN" sz="2000" dirty="0">
                <a:latin typeface="ArnoPro-Regular"/>
              </a:rPr>
              <a:t>HSE calculated lattice constants </a:t>
            </a:r>
            <a:endParaRPr lang="zh-CN" altLang="en-US" sz="2000" dirty="0"/>
          </a:p>
        </p:txBody>
      </p:sp>
    </p:spTree>
    <p:extLst>
      <p:ext uri="{BB962C8B-B14F-4D97-AF65-F5344CB8AC3E}">
        <p14:creationId xmlns:p14="http://schemas.microsoft.com/office/powerpoint/2010/main" val="44956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ark_blue">
            <a:extLst>
              <a:ext uri="{FF2B5EF4-FFF2-40B4-BE49-F238E27FC236}">
                <a16:creationId xmlns:a16="http://schemas.microsoft.com/office/drawing/2014/main" id="{C4345B0E-E8FE-44E8-865F-F60E9050C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BBE301B2-105A-4C73-87A7-159CA372D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矩形 6">
            <a:extLst>
              <a:ext uri="{FF2B5EF4-FFF2-40B4-BE49-F238E27FC236}">
                <a16:creationId xmlns:a16="http://schemas.microsoft.com/office/drawing/2014/main" id="{D44EA15E-0A19-48D7-8743-10D43DE422ED}"/>
              </a:ext>
            </a:extLst>
          </p:cNvPr>
          <p:cNvSpPr/>
          <p:nvPr/>
        </p:nvSpPr>
        <p:spPr>
          <a:xfrm>
            <a:off x="7771423" y="6079224"/>
            <a:ext cx="3823675" cy="369332"/>
          </a:xfrm>
          <a:prstGeom prst="rect">
            <a:avLst/>
          </a:prstGeom>
        </p:spPr>
        <p:txBody>
          <a:bodyPr wrap="none">
            <a:spAutoFit/>
          </a:bodyPr>
          <a:lstStyle/>
          <a:p>
            <a:r>
              <a:rPr lang="en-US" altLang="zh-CN" i="1" dirty="0">
                <a:latin typeface="MyriadPro-It"/>
              </a:rPr>
              <a:t>J. Phys. Chem. A </a:t>
            </a:r>
            <a:r>
              <a:rPr lang="en-US" altLang="zh-CN" dirty="0">
                <a:latin typeface="MyriadPro-Regular"/>
              </a:rPr>
              <a:t>2022, 126, 5924−5931</a:t>
            </a:r>
            <a:endParaRPr lang="zh-CN" altLang="en-US" dirty="0"/>
          </a:p>
        </p:txBody>
      </p:sp>
      <p:pic>
        <p:nvPicPr>
          <p:cNvPr id="8" name="图片 7">
            <a:extLst>
              <a:ext uri="{FF2B5EF4-FFF2-40B4-BE49-F238E27FC236}">
                <a16:creationId xmlns:a16="http://schemas.microsoft.com/office/drawing/2014/main" id="{62D7A88C-84CF-4509-9AB1-81C88DB7B193}"/>
              </a:ext>
            </a:extLst>
          </p:cNvPr>
          <p:cNvPicPr>
            <a:picLocks noChangeAspect="1"/>
          </p:cNvPicPr>
          <p:nvPr/>
        </p:nvPicPr>
        <p:blipFill>
          <a:blip r:embed="rId4"/>
          <a:stretch>
            <a:fillRect/>
          </a:stretch>
        </p:blipFill>
        <p:spPr>
          <a:xfrm>
            <a:off x="365748" y="1649080"/>
            <a:ext cx="5856271" cy="3492000"/>
          </a:xfrm>
          <a:prstGeom prst="rect">
            <a:avLst/>
          </a:prstGeom>
        </p:spPr>
      </p:pic>
      <p:pic>
        <p:nvPicPr>
          <p:cNvPr id="9" name="图片 8">
            <a:extLst>
              <a:ext uri="{FF2B5EF4-FFF2-40B4-BE49-F238E27FC236}">
                <a16:creationId xmlns:a16="http://schemas.microsoft.com/office/drawing/2014/main" id="{9D15888A-08E4-420F-A18E-F94CCEB9679D}"/>
              </a:ext>
            </a:extLst>
          </p:cNvPr>
          <p:cNvPicPr>
            <a:picLocks noChangeAspect="1"/>
          </p:cNvPicPr>
          <p:nvPr/>
        </p:nvPicPr>
        <p:blipFill>
          <a:blip r:embed="rId5"/>
          <a:stretch>
            <a:fillRect/>
          </a:stretch>
        </p:blipFill>
        <p:spPr>
          <a:xfrm>
            <a:off x="6222019" y="1737000"/>
            <a:ext cx="5748434" cy="3384000"/>
          </a:xfrm>
          <a:prstGeom prst="rect">
            <a:avLst/>
          </a:prstGeom>
        </p:spPr>
      </p:pic>
      <p:sp>
        <p:nvSpPr>
          <p:cNvPr id="10" name="矩形 9">
            <a:extLst>
              <a:ext uri="{FF2B5EF4-FFF2-40B4-BE49-F238E27FC236}">
                <a16:creationId xmlns:a16="http://schemas.microsoft.com/office/drawing/2014/main" id="{7AAFD320-3399-4BCD-8EBE-30F19D02F04C}"/>
              </a:ext>
            </a:extLst>
          </p:cNvPr>
          <p:cNvSpPr/>
          <p:nvPr/>
        </p:nvSpPr>
        <p:spPr>
          <a:xfrm>
            <a:off x="1434533" y="5180825"/>
            <a:ext cx="4068614" cy="400110"/>
          </a:xfrm>
          <a:prstGeom prst="rect">
            <a:avLst/>
          </a:prstGeom>
        </p:spPr>
        <p:txBody>
          <a:bodyPr wrap="square">
            <a:spAutoFit/>
          </a:bodyPr>
          <a:lstStyle/>
          <a:p>
            <a:r>
              <a:rPr lang="en-US" altLang="zh-CN" sz="2000" dirty="0">
                <a:latin typeface="ArnoPro-Regular"/>
              </a:rPr>
              <a:t>HSE calculated bulk moduli (in </a:t>
            </a:r>
            <a:r>
              <a:rPr lang="en-US" altLang="zh-CN" sz="2000" dirty="0" err="1">
                <a:latin typeface="ArnoPro-Regular"/>
              </a:rPr>
              <a:t>GPa</a:t>
            </a:r>
            <a:r>
              <a:rPr lang="en-US" altLang="zh-CN" sz="2000" dirty="0">
                <a:latin typeface="ArnoPro-Regular"/>
              </a:rPr>
              <a:t>)</a:t>
            </a:r>
            <a:endParaRPr lang="zh-CN" altLang="en-US" sz="2000" dirty="0"/>
          </a:p>
        </p:txBody>
      </p:sp>
      <p:sp>
        <p:nvSpPr>
          <p:cNvPr id="11" name="矩形 10">
            <a:extLst>
              <a:ext uri="{FF2B5EF4-FFF2-40B4-BE49-F238E27FC236}">
                <a16:creationId xmlns:a16="http://schemas.microsoft.com/office/drawing/2014/main" id="{4276FA61-D438-461C-BC9B-DB175256DB34}"/>
              </a:ext>
            </a:extLst>
          </p:cNvPr>
          <p:cNvSpPr/>
          <p:nvPr/>
        </p:nvSpPr>
        <p:spPr>
          <a:xfrm>
            <a:off x="7617126" y="5192220"/>
            <a:ext cx="3524338" cy="400110"/>
          </a:xfrm>
          <a:prstGeom prst="rect">
            <a:avLst/>
          </a:prstGeom>
        </p:spPr>
        <p:txBody>
          <a:bodyPr wrap="square">
            <a:spAutoFit/>
          </a:bodyPr>
          <a:lstStyle/>
          <a:p>
            <a:r>
              <a:rPr lang="en-US" altLang="zh-CN" sz="2000" dirty="0">
                <a:latin typeface="ArnoPro-Regular"/>
              </a:rPr>
              <a:t>HSE calculated band gaps (in eV)</a:t>
            </a:r>
            <a:endParaRPr lang="zh-CN" altLang="en-US" sz="2000" dirty="0"/>
          </a:p>
        </p:txBody>
      </p:sp>
    </p:spTree>
    <p:extLst>
      <p:ext uri="{BB962C8B-B14F-4D97-AF65-F5344CB8AC3E}">
        <p14:creationId xmlns:p14="http://schemas.microsoft.com/office/powerpoint/2010/main" val="2625109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4130158" y="2582939"/>
            <a:ext cx="2913226" cy="197569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zh-CN" sz="2400" dirty="0"/>
          </a:p>
          <a:p>
            <a:pPr algn="ctr"/>
            <a:endParaRPr lang="en-US" altLang="zh-CN" sz="2400" dirty="0"/>
          </a:p>
          <a:p>
            <a:pPr algn="ctr"/>
            <a:endParaRPr lang="en-US" altLang="zh-CN" sz="2400" dirty="0"/>
          </a:p>
        </p:txBody>
      </p:sp>
      <p:sp>
        <p:nvSpPr>
          <p:cNvPr id="7" name="圆角矩形 6"/>
          <p:cNvSpPr/>
          <p:nvPr/>
        </p:nvSpPr>
        <p:spPr>
          <a:xfrm>
            <a:off x="7491244" y="2958061"/>
            <a:ext cx="1810411" cy="102352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2000" dirty="0"/>
          </a:p>
        </p:txBody>
      </p:sp>
      <p:sp>
        <p:nvSpPr>
          <p:cNvPr id="8" name="圆角矩形 7"/>
          <p:cNvSpPr/>
          <p:nvPr/>
        </p:nvSpPr>
        <p:spPr>
          <a:xfrm>
            <a:off x="7536640" y="4336518"/>
            <a:ext cx="1719618" cy="78702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dirty="0"/>
              <a:t>Quantum transport</a:t>
            </a:r>
            <a:endParaRPr lang="zh-CN" altLang="en-US" sz="2000" dirty="0"/>
          </a:p>
        </p:txBody>
      </p:sp>
      <p:sp>
        <p:nvSpPr>
          <p:cNvPr id="9" name="圆角矩形 8"/>
          <p:cNvSpPr/>
          <p:nvPr/>
        </p:nvSpPr>
        <p:spPr>
          <a:xfrm>
            <a:off x="3212635" y="1137506"/>
            <a:ext cx="2541065" cy="108272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dirty="0" err="1"/>
              <a:t>phonopy</a:t>
            </a:r>
            <a:r>
              <a:rPr lang="en-US" altLang="zh-CN" dirty="0"/>
              <a:t>, Wannier90</a:t>
            </a:r>
            <a:r>
              <a:rPr lang="zh-CN" altLang="en-US" dirty="0"/>
              <a:t>，</a:t>
            </a:r>
            <a:r>
              <a:rPr lang="en-US" altLang="zh-CN" dirty="0"/>
              <a:t>ASE, Hefei-NAMD</a:t>
            </a:r>
          </a:p>
          <a:p>
            <a:pPr algn="ctr"/>
            <a:r>
              <a:rPr lang="en-US" altLang="zh-CN" dirty="0" err="1"/>
              <a:t>ShengBTE</a:t>
            </a:r>
            <a:r>
              <a:rPr lang="en-US" altLang="zh-CN" dirty="0"/>
              <a:t> </a:t>
            </a:r>
            <a:r>
              <a:rPr lang="en-US" altLang="zh-CN" sz="2000" dirty="0"/>
              <a:t>…</a:t>
            </a:r>
            <a:endParaRPr lang="zh-CN" altLang="en-US" sz="2000" dirty="0"/>
          </a:p>
        </p:txBody>
      </p:sp>
      <p:sp>
        <p:nvSpPr>
          <p:cNvPr id="11" name="下箭头 10"/>
          <p:cNvSpPr/>
          <p:nvPr/>
        </p:nvSpPr>
        <p:spPr>
          <a:xfrm>
            <a:off x="8269070" y="3997701"/>
            <a:ext cx="254758" cy="31138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5700212" y="5030178"/>
            <a:ext cx="1687773" cy="128743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dirty="0"/>
              <a:t>Advanced DFT and beyond DFT</a:t>
            </a:r>
            <a:endParaRPr lang="zh-CN" altLang="en-US" sz="2000" dirty="0"/>
          </a:p>
        </p:txBody>
      </p:sp>
      <p:sp>
        <p:nvSpPr>
          <p:cNvPr id="13" name="下箭头 12"/>
          <p:cNvSpPr/>
          <p:nvPr/>
        </p:nvSpPr>
        <p:spPr>
          <a:xfrm>
            <a:off x="4483168" y="4565023"/>
            <a:ext cx="418531" cy="4478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nvSpPr>
        <p:spPr>
          <a:xfrm rot="16200000">
            <a:off x="7058049" y="3330674"/>
            <a:ext cx="418531" cy="4478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3559505" y="5033975"/>
            <a:ext cx="2075380" cy="131488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dirty="0"/>
              <a:t>  </a:t>
            </a:r>
            <a:r>
              <a:rPr lang="en-US" altLang="zh-CN" sz="2000" dirty="0" err="1"/>
              <a:t>DeepKS</a:t>
            </a:r>
            <a:r>
              <a:rPr lang="en-US" altLang="zh-CN" sz="2000" dirty="0"/>
              <a:t>          </a:t>
            </a:r>
          </a:p>
          <a:p>
            <a:pPr algn="ctr"/>
            <a:r>
              <a:rPr lang="en-US" altLang="zh-CN" sz="2000" dirty="0"/>
              <a:t>  </a:t>
            </a:r>
            <a:r>
              <a:rPr lang="en-US" altLang="zh-CN" sz="2000" dirty="0" err="1"/>
              <a:t>DeepMD</a:t>
            </a:r>
            <a:endParaRPr lang="en-US" altLang="zh-CN" sz="2000" dirty="0"/>
          </a:p>
          <a:p>
            <a:pPr algn="ctr"/>
            <a:r>
              <a:rPr lang="en-US" altLang="zh-CN" sz="2000" dirty="0"/>
              <a:t>  </a:t>
            </a:r>
            <a:r>
              <a:rPr lang="en-US" altLang="zh-CN" sz="2000" dirty="0" err="1"/>
              <a:t>DeepH</a:t>
            </a:r>
            <a:endParaRPr lang="en-US" altLang="zh-CN" sz="2000" dirty="0"/>
          </a:p>
        </p:txBody>
      </p:sp>
      <p:sp>
        <p:nvSpPr>
          <p:cNvPr id="16" name="圆角矩形 15"/>
          <p:cNvSpPr/>
          <p:nvPr/>
        </p:nvSpPr>
        <p:spPr>
          <a:xfrm>
            <a:off x="2359914" y="2617927"/>
            <a:ext cx="1401170" cy="8962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dirty="0"/>
              <a:t>Quantum chemistry</a:t>
            </a:r>
            <a:endParaRPr lang="zh-CN" altLang="en-US" sz="2000" dirty="0"/>
          </a:p>
        </p:txBody>
      </p:sp>
      <p:sp>
        <p:nvSpPr>
          <p:cNvPr id="18" name="圆角矩形 17"/>
          <p:cNvSpPr/>
          <p:nvPr/>
        </p:nvSpPr>
        <p:spPr>
          <a:xfrm>
            <a:off x="5866262" y="1131291"/>
            <a:ext cx="1988024" cy="11244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dirty="0"/>
              <a:t>DFPT</a:t>
            </a:r>
          </a:p>
          <a:p>
            <a:pPr algn="ctr"/>
            <a:r>
              <a:rPr lang="en-US" altLang="zh-CN" sz="2000" dirty="0"/>
              <a:t>(linear response)</a:t>
            </a:r>
            <a:endParaRPr lang="zh-CN" altLang="en-US" sz="2000" dirty="0"/>
          </a:p>
        </p:txBody>
      </p:sp>
      <p:sp>
        <p:nvSpPr>
          <p:cNvPr id="20" name="下箭头 19"/>
          <p:cNvSpPr/>
          <p:nvPr/>
        </p:nvSpPr>
        <p:spPr>
          <a:xfrm rot="10800000">
            <a:off x="4519681" y="2255773"/>
            <a:ext cx="371904" cy="3086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下箭头 20"/>
          <p:cNvSpPr/>
          <p:nvPr/>
        </p:nvSpPr>
        <p:spPr>
          <a:xfrm rot="10800000">
            <a:off x="6172195" y="2265055"/>
            <a:ext cx="371904" cy="3086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rot="10800000">
            <a:off x="3784123" y="2958060"/>
            <a:ext cx="322997" cy="3457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a:off x="6125569" y="4570330"/>
            <a:ext cx="418531" cy="4478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3" descr="dark_blue">
            <a:extLst>
              <a:ext uri="{FF2B5EF4-FFF2-40B4-BE49-F238E27FC236}">
                <a16:creationId xmlns:a16="http://schemas.microsoft.com/office/drawing/2014/main" id="{221A1889-BCA9-4C2E-9265-A51FC8587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48"/>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15A157A1-7FCA-4779-BF26-CAB86C369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80327"/>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左大括号 2">
            <a:extLst>
              <a:ext uri="{FF2B5EF4-FFF2-40B4-BE49-F238E27FC236}">
                <a16:creationId xmlns:a16="http://schemas.microsoft.com/office/drawing/2014/main" id="{79066500-90F6-46E7-B26E-87766A82D8EF}"/>
              </a:ext>
            </a:extLst>
          </p:cNvPr>
          <p:cNvSpPr/>
          <p:nvPr/>
        </p:nvSpPr>
        <p:spPr>
          <a:xfrm>
            <a:off x="9415634" y="2948609"/>
            <a:ext cx="159857" cy="1094878"/>
          </a:xfrm>
          <a:prstGeom prst="leftBrace">
            <a:avLst>
              <a:gd name="adj1" fmla="val 9871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CDA58A3F-52FA-4573-8EC3-9F3B5D8B066E}"/>
              </a:ext>
            </a:extLst>
          </p:cNvPr>
          <p:cNvSpPr txBox="1"/>
          <p:nvPr/>
        </p:nvSpPr>
        <p:spPr>
          <a:xfrm>
            <a:off x="9527695" y="3296192"/>
            <a:ext cx="1957571" cy="369332"/>
          </a:xfrm>
          <a:prstGeom prst="rect">
            <a:avLst/>
          </a:prstGeom>
          <a:noFill/>
        </p:spPr>
        <p:txBody>
          <a:bodyPr wrap="square" rtlCol="0">
            <a:spAutoFit/>
          </a:bodyPr>
          <a:lstStyle/>
          <a:p>
            <a:r>
              <a:rPr lang="zh-CN" altLang="en-US" dirty="0"/>
              <a:t> </a:t>
            </a:r>
            <a:r>
              <a:rPr lang="en-US" altLang="zh-CN" dirty="0">
                <a:latin typeface="Arial" panose="020B0604020202020204" pitchFamily="34" charset="0"/>
                <a:cs typeface="Arial" panose="020B0604020202020204" pitchFamily="34" charset="0"/>
              </a:rPr>
              <a:t>linear optics</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7A362D0-173D-4739-9CE4-7ECC5C75F364}"/>
              </a:ext>
            </a:extLst>
          </p:cNvPr>
          <p:cNvSpPr txBox="1"/>
          <p:nvPr/>
        </p:nvSpPr>
        <p:spPr>
          <a:xfrm>
            <a:off x="9569319" y="3813014"/>
            <a:ext cx="191590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Non-linear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optics</a:t>
            </a:r>
            <a:endParaRPr lang="zh-CN" altLang="en-US"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86A3EE9A-606A-453A-9D6B-B6431C036038}"/>
              </a:ext>
            </a:extLst>
          </p:cNvPr>
          <p:cNvSpPr txBox="1"/>
          <p:nvPr/>
        </p:nvSpPr>
        <p:spPr>
          <a:xfrm>
            <a:off x="9569319" y="2725033"/>
            <a:ext cx="171232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band topology</a:t>
            </a:r>
            <a:r>
              <a:rPr lang="en-US" altLang="zh-CN" dirty="0"/>
              <a:t>`</a:t>
            </a:r>
            <a:endParaRPr lang="zh-CN" altLang="en-US" dirty="0">
              <a:latin typeface="黑体" panose="02010609060101010101" pitchFamily="49" charset="-122"/>
              <a:ea typeface="黑体" panose="02010609060101010101" pitchFamily="49" charset="-122"/>
            </a:endParaRPr>
          </a:p>
        </p:txBody>
      </p:sp>
      <p:sp>
        <p:nvSpPr>
          <p:cNvPr id="27" name="圆角矩形 15">
            <a:extLst>
              <a:ext uri="{FF2B5EF4-FFF2-40B4-BE49-F238E27FC236}">
                <a16:creationId xmlns:a16="http://schemas.microsoft.com/office/drawing/2014/main" id="{0882F437-EE36-413B-A347-541CE5A5A8AA}"/>
              </a:ext>
            </a:extLst>
          </p:cNvPr>
          <p:cNvSpPr/>
          <p:nvPr/>
        </p:nvSpPr>
        <p:spPr>
          <a:xfrm>
            <a:off x="2366030" y="3724190"/>
            <a:ext cx="1401170" cy="8962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dirty="0"/>
              <a:t>Others…</a:t>
            </a:r>
            <a:endParaRPr lang="zh-CN" altLang="en-US" sz="2000" dirty="0"/>
          </a:p>
        </p:txBody>
      </p:sp>
      <p:sp>
        <p:nvSpPr>
          <p:cNvPr id="28" name="右箭头 21">
            <a:extLst>
              <a:ext uri="{FF2B5EF4-FFF2-40B4-BE49-F238E27FC236}">
                <a16:creationId xmlns:a16="http://schemas.microsoft.com/office/drawing/2014/main" id="{0A4F8670-D56A-4246-9CF6-05947A944170}"/>
              </a:ext>
            </a:extLst>
          </p:cNvPr>
          <p:cNvSpPr/>
          <p:nvPr/>
        </p:nvSpPr>
        <p:spPr>
          <a:xfrm rot="10800000">
            <a:off x="3795642" y="3943221"/>
            <a:ext cx="322997" cy="3457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E1BC62BB-F3FA-402F-B5DB-F296F7D8BEE3}"/>
              </a:ext>
            </a:extLst>
          </p:cNvPr>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5613" t="32654" r="15972" b="39198"/>
          <a:stretch/>
        </p:blipFill>
        <p:spPr>
          <a:xfrm>
            <a:off x="7576561" y="3302235"/>
            <a:ext cx="1639776" cy="408866"/>
          </a:xfrm>
          <a:prstGeom prst="rect">
            <a:avLst/>
          </a:prstGeom>
        </p:spPr>
      </p:pic>
      <p:pic>
        <p:nvPicPr>
          <p:cNvPr id="37" name="图片 36">
            <a:extLst>
              <a:ext uri="{FF2B5EF4-FFF2-40B4-BE49-F238E27FC236}">
                <a16:creationId xmlns:a16="http://schemas.microsoft.com/office/drawing/2014/main" id="{DA31CD1F-CCEA-4B6A-934D-7B4114DFB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059" y="2913366"/>
            <a:ext cx="2634238" cy="1212945"/>
          </a:xfrm>
          <a:prstGeom prst="rect">
            <a:avLst/>
          </a:prstGeom>
        </p:spPr>
      </p:pic>
      <p:sp>
        <p:nvSpPr>
          <p:cNvPr id="2" name="文本框 1">
            <a:extLst>
              <a:ext uri="{FF2B5EF4-FFF2-40B4-BE49-F238E27FC236}">
                <a16:creationId xmlns:a16="http://schemas.microsoft.com/office/drawing/2014/main" id="{1764E6A9-E48F-4699-A1B9-635480AE5511}"/>
              </a:ext>
            </a:extLst>
          </p:cNvPr>
          <p:cNvSpPr txBox="1"/>
          <p:nvPr/>
        </p:nvSpPr>
        <p:spPr>
          <a:xfrm>
            <a:off x="1937145" y="5365780"/>
            <a:ext cx="116277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Machine Learning</a:t>
            </a:r>
            <a:endParaRPr lang="zh-CN" altLang="en-US" dirty="0">
              <a:latin typeface="Arial" panose="020B0604020202020204" pitchFamily="34" charset="0"/>
              <a:cs typeface="Arial" panose="020B0604020202020204" pitchFamily="34" charset="0"/>
            </a:endParaRPr>
          </a:p>
        </p:txBody>
      </p:sp>
      <p:cxnSp>
        <p:nvCxnSpPr>
          <p:cNvPr id="5" name="直接箭头连接符 4">
            <a:extLst>
              <a:ext uri="{FF2B5EF4-FFF2-40B4-BE49-F238E27FC236}">
                <a16:creationId xmlns:a16="http://schemas.microsoft.com/office/drawing/2014/main" id="{88B7D061-1E0C-41B8-ABFB-09E24E78A8B8}"/>
              </a:ext>
            </a:extLst>
          </p:cNvPr>
          <p:cNvCxnSpPr>
            <a:cxnSpLocks/>
          </p:cNvCxnSpPr>
          <p:nvPr/>
        </p:nvCxnSpPr>
        <p:spPr>
          <a:xfrm flipV="1">
            <a:off x="2998831" y="5690338"/>
            <a:ext cx="560674" cy="17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60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482131" y="4818842"/>
            <a:ext cx="87716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zh-CN" altLang="en-US" dirty="0"/>
              <a:t>试错法</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66" y="2294070"/>
            <a:ext cx="3818256" cy="2252009"/>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82470" y="2121718"/>
            <a:ext cx="4168053" cy="2435796"/>
          </a:xfrm>
          <a:prstGeom prst="rect">
            <a:avLst/>
          </a:prstGeom>
        </p:spPr>
      </p:pic>
      <p:sp>
        <p:nvSpPr>
          <p:cNvPr id="13" name="右箭头 12"/>
          <p:cNvSpPr/>
          <p:nvPr/>
        </p:nvSpPr>
        <p:spPr>
          <a:xfrm>
            <a:off x="4930203" y="2839763"/>
            <a:ext cx="655618" cy="148773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780894" y="5312734"/>
            <a:ext cx="2723823" cy="369332"/>
          </a:xfrm>
          <a:prstGeom prst="rect">
            <a:avLst/>
          </a:prstGeom>
          <a:noFill/>
        </p:spPr>
        <p:txBody>
          <a:bodyPr wrap="none" rtlCol="0">
            <a:spAutoFit/>
          </a:bodyPr>
          <a:lstStyle/>
          <a:p>
            <a:r>
              <a:rPr lang="zh-CN" altLang="en-US" dirty="0">
                <a:solidFill>
                  <a:srgbClr val="FF0000"/>
                </a:solidFill>
                <a:latin typeface="黑体" panose="02010609060101010101" pitchFamily="49" charset="-122"/>
                <a:ea typeface="黑体" panose="02010609060101010101" pitchFamily="49" charset="-122"/>
              </a:rPr>
              <a:t>需要大量高质量的数据！</a:t>
            </a:r>
          </a:p>
        </p:txBody>
      </p:sp>
      <p:grpSp>
        <p:nvGrpSpPr>
          <p:cNvPr id="3" name="组合 2"/>
          <p:cNvGrpSpPr/>
          <p:nvPr/>
        </p:nvGrpSpPr>
        <p:grpSpPr>
          <a:xfrm>
            <a:off x="6096000" y="4688499"/>
            <a:ext cx="5122263" cy="574602"/>
            <a:chOff x="4567897" y="4439972"/>
            <a:chExt cx="4397096" cy="584775"/>
          </a:xfrm>
        </p:grpSpPr>
        <p:sp>
          <p:nvSpPr>
            <p:cNvPr id="8" name="文本框 7"/>
            <p:cNvSpPr txBox="1"/>
            <p:nvPr/>
          </p:nvSpPr>
          <p:spPr>
            <a:xfrm>
              <a:off x="4567897" y="4559775"/>
              <a:ext cx="1535235" cy="37587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dirty="0"/>
                <a:t>第一性原理计算</a:t>
              </a:r>
            </a:p>
          </p:txBody>
        </p:sp>
        <p:sp>
          <p:nvSpPr>
            <p:cNvPr id="9" name="文本框 8"/>
            <p:cNvSpPr txBox="1"/>
            <p:nvPr/>
          </p:nvSpPr>
          <p:spPr>
            <a:xfrm>
              <a:off x="6933668" y="4559378"/>
              <a:ext cx="2031325"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defPPr>
                <a:defRPr lang="zh-CN"/>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大数据、人工智能</a:t>
              </a:r>
            </a:p>
          </p:txBody>
        </p:sp>
        <p:sp>
          <p:nvSpPr>
            <p:cNvPr id="15" name="文本框 14"/>
            <p:cNvSpPr txBox="1"/>
            <p:nvPr/>
          </p:nvSpPr>
          <p:spPr>
            <a:xfrm>
              <a:off x="6295886" y="4439972"/>
              <a:ext cx="389850" cy="584775"/>
            </a:xfrm>
            <a:prstGeom prst="rect">
              <a:avLst/>
            </a:prstGeom>
            <a:noFill/>
          </p:spPr>
          <p:txBody>
            <a:bodyPr wrap="square" rtlCol="0">
              <a:spAutoFit/>
            </a:bodyPr>
            <a:lstStyle/>
            <a:p>
              <a:r>
                <a:rPr lang="en-US" altLang="zh-CN" sz="3200" dirty="0"/>
                <a:t>+</a:t>
              </a:r>
              <a:endParaRPr lang="zh-CN" altLang="en-US" sz="3200" dirty="0"/>
            </a:p>
          </p:txBody>
        </p:sp>
      </p:grpSp>
      <p:sp>
        <p:nvSpPr>
          <p:cNvPr id="4" name="矩形 3">
            <a:extLst>
              <a:ext uri="{FF2B5EF4-FFF2-40B4-BE49-F238E27FC236}">
                <a16:creationId xmlns:a16="http://schemas.microsoft.com/office/drawing/2014/main" id="{007DB6DD-F68C-4EC7-BCC8-521866375AE8}"/>
              </a:ext>
            </a:extLst>
          </p:cNvPr>
          <p:cNvSpPr/>
          <p:nvPr/>
        </p:nvSpPr>
        <p:spPr>
          <a:xfrm>
            <a:off x="2345242" y="834284"/>
            <a:ext cx="8005281" cy="1200329"/>
          </a:xfrm>
          <a:prstGeom prst="rect">
            <a:avLst/>
          </a:prstGeom>
        </p:spPr>
        <p:txBody>
          <a:bodyPr wrap="square">
            <a:spAutoFit/>
          </a:bodyPr>
          <a:lstStyle/>
          <a:p>
            <a:pPr>
              <a:lnSpc>
                <a:spcPct val="150000"/>
              </a:lnSpc>
            </a:pPr>
            <a:r>
              <a:rPr lang="zh-CN" altLang="en-US" sz="2400" dirty="0">
                <a:latin typeface="华文新魏" panose="02010800040101010101" pitchFamily="2" charset="-122"/>
                <a:ea typeface="华文新魏" panose="02010800040101010101" pitchFamily="2" charset="-122"/>
              </a:rPr>
              <a:t>第一性原理方法促进了材料科学研究范式的转变：</a:t>
            </a:r>
            <a:endParaRPr lang="en-US" altLang="zh-CN" sz="2400" dirty="0">
              <a:latin typeface="华文新魏" panose="02010800040101010101" pitchFamily="2" charset="-122"/>
              <a:ea typeface="华文新魏" panose="02010800040101010101" pitchFamily="2" charset="-122"/>
            </a:endParaRPr>
          </a:p>
          <a:p>
            <a:pPr>
              <a:lnSpc>
                <a:spcPct val="150000"/>
              </a:lnSpc>
            </a:pPr>
            <a:r>
              <a:rPr lang="en-US" altLang="zh-CN" sz="2400" dirty="0">
                <a:latin typeface="华文新魏" panose="02010800040101010101" pitchFamily="2" charset="-122"/>
                <a:ea typeface="华文新魏" panose="02010800040101010101" pitchFamily="2" charset="-122"/>
              </a:rPr>
              <a:t>                   </a:t>
            </a:r>
            <a:r>
              <a:rPr lang="zh-CN" altLang="en-US" sz="2400" dirty="0">
                <a:latin typeface="华文新魏" panose="02010800040101010101" pitchFamily="2" charset="-122"/>
                <a:ea typeface="华文新魏" panose="02010800040101010101" pitchFamily="2" charset="-122"/>
              </a:rPr>
              <a:t>传统的试错法走向智能设计</a:t>
            </a:r>
          </a:p>
        </p:txBody>
      </p:sp>
      <p:sp>
        <p:nvSpPr>
          <p:cNvPr id="2" name="文本框 1">
            <a:extLst>
              <a:ext uri="{FF2B5EF4-FFF2-40B4-BE49-F238E27FC236}">
                <a16:creationId xmlns:a16="http://schemas.microsoft.com/office/drawing/2014/main" id="{A570B726-713C-4E07-871D-C74C94E16F72}"/>
              </a:ext>
            </a:extLst>
          </p:cNvPr>
          <p:cNvSpPr txBox="1"/>
          <p:nvPr/>
        </p:nvSpPr>
        <p:spPr>
          <a:xfrm>
            <a:off x="1277495" y="5826162"/>
            <a:ext cx="4094391" cy="400110"/>
          </a:xfrm>
          <a:prstGeom prst="rect">
            <a:avLst/>
          </a:prstGeom>
          <a:noFill/>
        </p:spPr>
        <p:txBody>
          <a:bodyPr wrap="none" rtlCol="0">
            <a:spAutoFit/>
          </a:bodyPr>
          <a:lstStyle/>
          <a:p>
            <a:r>
              <a:rPr lang="zh-CN" altLang="en-US" sz="2000" dirty="0">
                <a:latin typeface="华文新魏" panose="02010800040101010101" pitchFamily="2" charset="-122"/>
                <a:ea typeface="华文新魏" panose="02010800040101010101" pitchFamily="2" charset="-122"/>
              </a:rPr>
              <a:t>拓扑材料、高压材料、极端条件 </a:t>
            </a:r>
            <a:r>
              <a:rPr lang="en-US" altLang="zh-CN" sz="2000" dirty="0">
                <a:latin typeface="华文新魏" panose="02010800040101010101" pitchFamily="2" charset="-122"/>
                <a:ea typeface="华文新魏" panose="02010800040101010101" pitchFamily="2" charset="-122"/>
              </a:rPr>
              <a:t>…</a:t>
            </a:r>
            <a:endParaRPr lang="zh-CN" altLang="en-US" sz="2000" dirty="0">
              <a:latin typeface="华文新魏" panose="02010800040101010101" pitchFamily="2" charset="-122"/>
              <a:ea typeface="华文新魏" panose="02010800040101010101" pitchFamily="2" charset="-122"/>
            </a:endParaRPr>
          </a:p>
        </p:txBody>
      </p:sp>
      <p:pic>
        <p:nvPicPr>
          <p:cNvPr id="17" name="Picture 3" descr="dark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1053238"/>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965886" y="2185620"/>
            <a:ext cx="8439982" cy="2275166"/>
          </a:xfrm>
        </p:spPr>
        <p:txBody>
          <a:bodyPr>
            <a:normAutofit/>
          </a:bodyPr>
          <a:lstStyle/>
          <a:p>
            <a:pPr>
              <a:lnSpc>
                <a:spcPct val="120000"/>
              </a:lnSpc>
              <a:spcBef>
                <a:spcPts val="200"/>
              </a:spcBef>
              <a:spcAft>
                <a:spcPts val="200"/>
              </a:spcAft>
            </a:pPr>
            <a:r>
              <a:rPr lang="en-US" altLang="zh-CN" sz="3600" b="1" dirty="0">
                <a:solidFill>
                  <a:schemeClr val="tx1">
                    <a:lumMod val="85000"/>
                    <a:lumOff val="15000"/>
                  </a:schemeClr>
                </a:solidFill>
                <a:latin typeface="Arial" panose="020B0604020202020204" pitchFamily="34" charset="0"/>
                <a:cs typeface="Arial" panose="020B0604020202020204" pitchFamily="34" charset="0"/>
              </a:rPr>
              <a:t>PY-ATB: A Python package for band structure and related properties using </a:t>
            </a:r>
            <a:r>
              <a:rPr lang="en-US" altLang="zh-CN" sz="3600" b="1" i="1" dirty="0">
                <a:solidFill>
                  <a:schemeClr val="tx1">
                    <a:lumMod val="85000"/>
                    <a:lumOff val="15000"/>
                  </a:schemeClr>
                </a:solidFill>
                <a:latin typeface="Arial" panose="020B0604020202020204" pitchFamily="34" charset="0"/>
                <a:cs typeface="Arial" panose="020B0604020202020204" pitchFamily="34" charset="0"/>
              </a:rPr>
              <a:t>ab initio </a:t>
            </a:r>
            <a:r>
              <a:rPr lang="en-US" altLang="zh-CN" sz="3600" b="1" dirty="0">
                <a:solidFill>
                  <a:schemeClr val="tx1">
                    <a:lumMod val="85000"/>
                    <a:lumOff val="15000"/>
                  </a:schemeClr>
                </a:solidFill>
                <a:latin typeface="Arial" panose="020B0604020202020204" pitchFamily="34" charset="0"/>
                <a:cs typeface="Arial" panose="020B0604020202020204" pitchFamily="34" charset="0"/>
              </a:rPr>
              <a:t>tight-binding Hamiltonian</a:t>
            </a:r>
            <a:endParaRPr lang="zh-CN" altLang="en-US" sz="3600" b="1"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98D5A2C3-8F3F-4ECB-8E90-6C78A89A240A}"/>
              </a:ext>
            </a:extLst>
          </p:cNvPr>
          <p:cNvGrpSpPr/>
          <p:nvPr/>
        </p:nvGrpSpPr>
        <p:grpSpPr>
          <a:xfrm>
            <a:off x="0" y="-110976"/>
            <a:ext cx="12192000" cy="793988"/>
            <a:chOff x="0" y="0"/>
            <a:chExt cx="12192000" cy="793988"/>
          </a:xfrm>
        </p:grpSpPr>
        <p:pic>
          <p:nvPicPr>
            <p:cNvPr id="8" name="Picture 5" descr="dark_blue">
              <a:extLst>
                <a:ext uri="{FF2B5EF4-FFF2-40B4-BE49-F238E27FC236}">
                  <a16:creationId xmlns:a16="http://schemas.microsoft.com/office/drawing/2014/main" id="{A110CE36-6669-47B6-9A98-2ED853002F2E}"/>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9" name="Picture 5" descr="dark_blue">
              <a:extLst>
                <a:ext uri="{FF2B5EF4-FFF2-40B4-BE49-F238E27FC236}">
                  <a16:creationId xmlns:a16="http://schemas.microsoft.com/office/drawing/2014/main" id="{7412171F-A1C3-4806-BB14-25617FB9A2BB}"/>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0" name="Picture 6">
            <a:extLst>
              <a:ext uri="{FF2B5EF4-FFF2-40B4-BE49-F238E27FC236}">
                <a16:creationId xmlns:a16="http://schemas.microsoft.com/office/drawing/2014/main" id="{76F1B736-C04F-464B-AC33-D40D19128E3A}"/>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11" name="图片 10">
            <a:extLst>
              <a:ext uri="{FF2B5EF4-FFF2-40B4-BE49-F238E27FC236}">
                <a16:creationId xmlns:a16="http://schemas.microsoft.com/office/drawing/2014/main" id="{4789D441-F3BF-4412-93F3-3AE8235A9FDC}"/>
              </a:ext>
            </a:extLst>
          </p:cNvPr>
          <p:cNvPicPr>
            <a:picLocks noChangeAspect="1"/>
          </p:cNvPicPr>
          <p:nvPr/>
        </p:nvPicPr>
        <p:blipFill rotWithShape="1">
          <a:blip r:embed="rId5">
            <a:extLst>
              <a:ext uri="{28A0092B-C50C-407E-A947-70E740481C1C}">
                <a14:useLocalDpi xmlns:a14="http://schemas.microsoft.com/office/drawing/2010/main" val="0"/>
              </a:ext>
            </a:extLst>
          </a:blip>
          <a:srcRect l="15613" t="32654" r="15972" b="39198"/>
          <a:stretch/>
        </p:blipFill>
        <p:spPr>
          <a:xfrm>
            <a:off x="4584663" y="1234859"/>
            <a:ext cx="2753360" cy="686530"/>
          </a:xfrm>
          <a:prstGeom prst="rect">
            <a:avLst/>
          </a:prstGeom>
        </p:spPr>
      </p:pic>
      <p:pic>
        <p:nvPicPr>
          <p:cNvPr id="12" name="图片 11">
            <a:extLst>
              <a:ext uri="{FF2B5EF4-FFF2-40B4-BE49-F238E27FC236}">
                <a16:creationId xmlns:a16="http://schemas.microsoft.com/office/drawing/2014/main" id="{35938F45-2941-4629-A7AC-C3C84E4C34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6993" y="671661"/>
            <a:ext cx="1812925" cy="1812925"/>
          </a:xfrm>
          <a:prstGeom prst="rect">
            <a:avLst/>
          </a:prstGeom>
        </p:spPr>
      </p:pic>
      <p:sp>
        <p:nvSpPr>
          <p:cNvPr id="3" name="矩形 2">
            <a:extLst>
              <a:ext uri="{FF2B5EF4-FFF2-40B4-BE49-F238E27FC236}">
                <a16:creationId xmlns:a16="http://schemas.microsoft.com/office/drawing/2014/main" id="{3BE7BAF6-678C-4655-821F-EEF4E2980887}"/>
              </a:ext>
            </a:extLst>
          </p:cNvPr>
          <p:cNvSpPr/>
          <p:nvPr/>
        </p:nvSpPr>
        <p:spPr>
          <a:xfrm>
            <a:off x="4641661" y="5344403"/>
            <a:ext cx="6506140" cy="369332"/>
          </a:xfrm>
          <a:prstGeom prst="rect">
            <a:avLst/>
          </a:prstGeom>
        </p:spPr>
        <p:txBody>
          <a:bodyPr wrap="none">
            <a:spAutoFit/>
          </a:bodyPr>
          <a:lstStyle/>
          <a:p>
            <a:r>
              <a:rPr lang="en-US" altLang="zh-CN" dirty="0" err="1">
                <a:latin typeface="Calibri" panose="020F0502020204030204" pitchFamily="34" charset="0"/>
                <a:cs typeface="Calibri" panose="020F0502020204030204" pitchFamily="34" charset="0"/>
              </a:rPr>
              <a:t>Jin</a:t>
            </a:r>
            <a:r>
              <a:rPr lang="en-US" altLang="zh-CN" dirty="0">
                <a:latin typeface="Calibri" panose="020F0502020204030204" pitchFamily="34" charset="0"/>
                <a:cs typeface="Calibri" panose="020F0502020204030204" pitchFamily="34" charset="0"/>
              </a:rPr>
              <a:t>, Pang, Ji Dai, and He, </a:t>
            </a:r>
            <a:r>
              <a:rPr lang="en-US" altLang="zh-CN" dirty="0" err="1">
                <a:latin typeface="Calibri" panose="020F0502020204030204" pitchFamily="34" charset="0"/>
                <a:cs typeface="Calibri" panose="020F0502020204030204" pitchFamily="34" charset="0"/>
              </a:rPr>
              <a:t>Comput</a:t>
            </a:r>
            <a:r>
              <a:rPr lang="en-US" altLang="zh-CN" dirty="0">
                <a:latin typeface="Calibri" panose="020F0502020204030204" pitchFamily="34" charset="0"/>
                <a:cs typeface="Calibri" panose="020F0502020204030204" pitchFamily="34" charset="0"/>
              </a:rPr>
              <a:t> Phys </a:t>
            </a:r>
            <a:r>
              <a:rPr lang="en-US" altLang="zh-CN" dirty="0" err="1">
                <a:latin typeface="Calibri" panose="020F0502020204030204" pitchFamily="34" charset="0"/>
                <a:cs typeface="Calibri" panose="020F0502020204030204" pitchFamily="34" charset="0"/>
              </a:rPr>
              <a:t>Commun</a:t>
            </a:r>
            <a:r>
              <a:rPr lang="en-US" altLang="zh-CN" dirty="0">
                <a:latin typeface="Calibri" panose="020F0502020204030204" pitchFamily="34" charset="0"/>
                <a:cs typeface="Calibri" panose="020F0502020204030204" pitchFamily="34" charset="0"/>
              </a:rPr>
              <a:t> 291, 108844 (2023)</a:t>
            </a:r>
          </a:p>
        </p:txBody>
      </p:sp>
    </p:spTree>
    <p:extLst>
      <p:ext uri="{BB962C8B-B14F-4D97-AF65-F5344CB8AC3E}">
        <p14:creationId xmlns:p14="http://schemas.microsoft.com/office/powerpoint/2010/main" val="131635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D602EEB-7F80-4500-C78F-7EF63830E75E}"/>
              </a:ext>
            </a:extLst>
          </p:cNvPr>
          <p:cNvSpPr txBox="1"/>
          <p:nvPr/>
        </p:nvSpPr>
        <p:spPr>
          <a:xfrm>
            <a:off x="1001864" y="1518699"/>
            <a:ext cx="10664272" cy="4708981"/>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After self-consistent calculations, we need to calculate band structure and related properties: e.g. band structure, DOS, PDOS, band geometries 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topological properties, optical properties, etc. </a:t>
            </a:r>
          </a:p>
          <a:p>
            <a:pPr marL="342900" indent="-342900">
              <a:buFont typeface="+mj-lt"/>
              <a:buAutoNum type="arabicPeriod"/>
            </a:pPr>
            <a:endParaRPr lang="en-US" altLang="zh-CN" sz="2000" dirty="0">
              <a:latin typeface="Arial" panose="020B0604020202020204" pitchFamily="34" charset="0"/>
              <a:cs typeface="Arial" panose="020B0604020202020204" pitchFamily="34" charset="0"/>
            </a:endParaRPr>
          </a:p>
          <a:p>
            <a:pPr marL="342900" indent="-342900">
              <a:buFont typeface="+mj-lt"/>
              <a:buAutoNum type="arabicPeriod"/>
            </a:pPr>
            <a:endParaRPr lang="en-US" altLang="zh-CN" sz="2000" dirty="0"/>
          </a:p>
          <a:p>
            <a:pPr marL="342900" indent="-342900">
              <a:buFont typeface="+mj-lt"/>
              <a:buAutoNum type="arabicPeriod"/>
            </a:pPr>
            <a:endParaRPr lang="en-US" altLang="zh-CN" sz="2000" dirty="0"/>
          </a:p>
          <a:p>
            <a:pPr marL="342900" indent="-342900">
              <a:buFont typeface="+mj-lt"/>
              <a:buAutoNum type="arabicPeriod"/>
            </a:pPr>
            <a:endParaRPr lang="en-US" altLang="zh-CN" sz="2000" dirty="0"/>
          </a:p>
          <a:p>
            <a:pPr marL="342900" indent="-342900">
              <a:buFont typeface="+mj-lt"/>
              <a:buAutoNum type="arabicPeriod"/>
            </a:pPr>
            <a:endParaRPr lang="en-US" altLang="zh-CN" sz="2000" dirty="0"/>
          </a:p>
          <a:p>
            <a:endParaRPr lang="en-US" altLang="zh-CN" sz="2000" dirty="0"/>
          </a:p>
          <a:p>
            <a:pPr marL="342900" indent="-342900">
              <a:buFont typeface="+mj-lt"/>
              <a:buAutoNum type="arabicPeriod"/>
            </a:pPr>
            <a:endParaRPr lang="en-US" altLang="zh-CN" sz="2000" dirty="0"/>
          </a:p>
          <a:p>
            <a:pPr marL="342900" indent="-342900">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The construction of MLWFs can be quite cumbersome, especially for complex systems, and may not necessarily maintain desired symmetry. </a:t>
            </a:r>
          </a:p>
          <a:p>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r>
              <a:rPr lang="en-US" altLang="zh-CN" sz="2000" dirty="0" err="1">
                <a:latin typeface="Arial" panose="020B0604020202020204" pitchFamily="34" charset="0"/>
                <a:cs typeface="Arial" panose="020B0604020202020204" pitchFamily="34" charset="0"/>
              </a:rPr>
              <a:t>Wannier</a:t>
            </a:r>
            <a:r>
              <a:rPr lang="en-US" altLang="zh-CN" sz="2000" dirty="0">
                <a:latin typeface="Arial" panose="020B0604020202020204" pitchFamily="34" charset="0"/>
                <a:cs typeface="Arial" panose="020B0604020202020204" pitchFamily="34" charset="0"/>
              </a:rPr>
              <a:t> functions is not complete as a basis set. When calculating physical properties, additional correction terms are often required. </a:t>
            </a:r>
          </a:p>
        </p:txBody>
      </p:sp>
      <p:pic>
        <p:nvPicPr>
          <p:cNvPr id="7" name="图片 6">
            <a:extLst>
              <a:ext uri="{FF2B5EF4-FFF2-40B4-BE49-F238E27FC236}">
                <a16:creationId xmlns:a16="http://schemas.microsoft.com/office/drawing/2014/main" id="{66C7E1AE-E2FC-F5C8-6D2D-257E0713F357}"/>
              </a:ext>
            </a:extLst>
          </p:cNvPr>
          <p:cNvPicPr>
            <a:picLocks noChangeAspect="1"/>
          </p:cNvPicPr>
          <p:nvPr/>
        </p:nvPicPr>
        <p:blipFill>
          <a:blip r:embed="rId3"/>
          <a:stretch>
            <a:fillRect/>
          </a:stretch>
        </p:blipFill>
        <p:spPr>
          <a:xfrm>
            <a:off x="8208608" y="2681734"/>
            <a:ext cx="1651685" cy="1221133"/>
          </a:xfrm>
          <a:prstGeom prst="rect">
            <a:avLst/>
          </a:prstGeom>
        </p:spPr>
      </p:pic>
      <p:sp>
        <p:nvSpPr>
          <p:cNvPr id="8" name="AutoShape 2" descr="Home Page - Quantum Espresso">
            <a:extLst>
              <a:ext uri="{FF2B5EF4-FFF2-40B4-BE49-F238E27FC236}">
                <a16:creationId xmlns:a16="http://schemas.microsoft.com/office/drawing/2014/main" id="{D2B06F7B-70A7-6B53-1865-BD755511E5AD}"/>
              </a:ext>
            </a:extLst>
          </p:cNvPr>
          <p:cNvSpPr>
            <a:spLocks noChangeAspect="1" noChangeArrowheads="1"/>
          </p:cNvSpPr>
          <p:nvPr/>
        </p:nvSpPr>
        <p:spPr bwMode="auto">
          <a:xfrm>
            <a:off x="5967454" y="3125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 name="图片 9">
            <a:extLst>
              <a:ext uri="{FF2B5EF4-FFF2-40B4-BE49-F238E27FC236}">
                <a16:creationId xmlns:a16="http://schemas.microsoft.com/office/drawing/2014/main" id="{8D8F61F5-6D5D-8310-3422-C7458137D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0071" y="3636054"/>
            <a:ext cx="1767930" cy="474270"/>
          </a:xfrm>
          <a:prstGeom prst="rect">
            <a:avLst/>
          </a:prstGeom>
        </p:spPr>
      </p:pic>
      <p:pic>
        <p:nvPicPr>
          <p:cNvPr id="12" name="图片 11">
            <a:extLst>
              <a:ext uri="{FF2B5EF4-FFF2-40B4-BE49-F238E27FC236}">
                <a16:creationId xmlns:a16="http://schemas.microsoft.com/office/drawing/2014/main" id="{455174FB-F5D6-1871-08B0-B0E236B81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3320" y="2708939"/>
            <a:ext cx="970683" cy="643605"/>
          </a:xfrm>
          <a:prstGeom prst="rect">
            <a:avLst/>
          </a:prstGeom>
        </p:spPr>
      </p:pic>
      <p:pic>
        <p:nvPicPr>
          <p:cNvPr id="14" name="图片 13">
            <a:extLst>
              <a:ext uri="{FF2B5EF4-FFF2-40B4-BE49-F238E27FC236}">
                <a16:creationId xmlns:a16="http://schemas.microsoft.com/office/drawing/2014/main" id="{1C155E82-7C76-3B18-E1FA-AC447F0EB1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8599" y="3102376"/>
            <a:ext cx="2034570" cy="542552"/>
          </a:xfrm>
          <a:prstGeom prst="rect">
            <a:avLst/>
          </a:prstGeom>
        </p:spPr>
      </p:pic>
      <p:sp>
        <p:nvSpPr>
          <p:cNvPr id="15" name="箭头: 右 14">
            <a:extLst>
              <a:ext uri="{FF2B5EF4-FFF2-40B4-BE49-F238E27FC236}">
                <a16:creationId xmlns:a16="http://schemas.microsoft.com/office/drawing/2014/main" id="{1A7B98AE-D50B-826A-8697-E6A313054F5E}"/>
              </a:ext>
            </a:extLst>
          </p:cNvPr>
          <p:cNvSpPr/>
          <p:nvPr/>
        </p:nvSpPr>
        <p:spPr>
          <a:xfrm>
            <a:off x="4368196" y="3168145"/>
            <a:ext cx="477497" cy="52170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348417DC-42B7-999F-C631-0DB5F6226374}"/>
              </a:ext>
            </a:extLst>
          </p:cNvPr>
          <p:cNvSpPr>
            <a:spLocks noGrp="1"/>
          </p:cNvSpPr>
          <p:nvPr>
            <p:ph type="title"/>
          </p:nvPr>
        </p:nvSpPr>
        <p:spPr>
          <a:xfrm>
            <a:off x="893315" y="358314"/>
            <a:ext cx="10515600" cy="1325563"/>
          </a:xfrm>
        </p:spPr>
        <p:txBody>
          <a:bodyPr>
            <a:normAutofit/>
          </a:bodyPr>
          <a:lstStyle/>
          <a:p>
            <a:r>
              <a:rPr lang="en-US" altLang="zh-CN" sz="4000" dirty="0">
                <a:solidFill>
                  <a:srgbClr val="E3524F"/>
                </a:solidFill>
                <a:latin typeface="Arial" panose="020B0604020202020204" pitchFamily="34" charset="0"/>
                <a:cs typeface="Arial" panose="020B0604020202020204" pitchFamily="34" charset="0"/>
              </a:rPr>
              <a:t>                     Why</a:t>
            </a:r>
            <a:endParaRPr lang="zh-CN" altLang="en-US" sz="4000" dirty="0">
              <a:solidFill>
                <a:srgbClr val="E3524F"/>
              </a:solidFill>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2A8EC1B3-31DD-4579-A2E2-73B0B720A12E}"/>
              </a:ext>
            </a:extLst>
          </p:cNvPr>
          <p:cNvGrpSpPr/>
          <p:nvPr/>
        </p:nvGrpSpPr>
        <p:grpSpPr>
          <a:xfrm>
            <a:off x="0" y="-110976"/>
            <a:ext cx="12192000" cy="793988"/>
            <a:chOff x="0" y="0"/>
            <a:chExt cx="12192000" cy="793988"/>
          </a:xfrm>
        </p:grpSpPr>
        <p:pic>
          <p:nvPicPr>
            <p:cNvPr id="19" name="Picture 5" descr="dark_blue">
              <a:extLst>
                <a:ext uri="{FF2B5EF4-FFF2-40B4-BE49-F238E27FC236}">
                  <a16:creationId xmlns:a16="http://schemas.microsoft.com/office/drawing/2014/main" id="{26297302-D13A-4B3E-A38B-07D15F8D587B}"/>
                </a:ext>
              </a:extLst>
            </p:cNvPr>
            <p:cNvPicPr>
              <a:picLocks noChangeAspect="1" noChangeArrowheads="1"/>
            </p:cNvPicPr>
            <p:nvPr/>
          </p:nvPicPr>
          <p:blipFill rotWithShape="1">
            <a:blip r:embed="rId7" cstate="print"/>
            <a:srcRect l="31337"/>
            <a:stretch/>
          </p:blipFill>
          <p:spPr bwMode="auto">
            <a:xfrm>
              <a:off x="0" y="0"/>
              <a:ext cx="12192000" cy="782638"/>
            </a:xfrm>
            <a:prstGeom prst="rect">
              <a:avLst/>
            </a:prstGeom>
            <a:noFill/>
            <a:ln w="9525">
              <a:noFill/>
              <a:miter lim="800000"/>
              <a:headEnd/>
              <a:tailEnd/>
            </a:ln>
          </p:spPr>
        </p:pic>
        <p:pic>
          <p:nvPicPr>
            <p:cNvPr id="20" name="Picture 5" descr="dark_blue">
              <a:extLst>
                <a:ext uri="{FF2B5EF4-FFF2-40B4-BE49-F238E27FC236}">
                  <a16:creationId xmlns:a16="http://schemas.microsoft.com/office/drawing/2014/main" id="{BE0638C1-046E-421E-A51E-5AFD24931B6C}"/>
                </a:ext>
              </a:extLst>
            </p:cNvPr>
            <p:cNvPicPr>
              <a:picLocks noChangeAspect="1" noChangeArrowheads="1"/>
            </p:cNvPicPr>
            <p:nvPr/>
          </p:nvPicPr>
          <p:blipFill rotWithShape="1">
            <a:blip r:embed="rId7" cstate="print"/>
            <a:srcRect t="1" r="68870" b="-1450"/>
            <a:stretch/>
          </p:blipFill>
          <p:spPr bwMode="auto">
            <a:xfrm>
              <a:off x="18036" y="0"/>
              <a:ext cx="2846567" cy="793988"/>
            </a:xfrm>
            <a:prstGeom prst="rect">
              <a:avLst/>
            </a:prstGeom>
            <a:noFill/>
            <a:ln w="9525">
              <a:noFill/>
              <a:miter lim="800000"/>
              <a:headEnd/>
              <a:tailEnd/>
            </a:ln>
          </p:spPr>
        </p:pic>
      </p:grpSp>
      <p:pic>
        <p:nvPicPr>
          <p:cNvPr id="21" name="Picture 6">
            <a:extLst>
              <a:ext uri="{FF2B5EF4-FFF2-40B4-BE49-F238E27FC236}">
                <a16:creationId xmlns:a16="http://schemas.microsoft.com/office/drawing/2014/main" id="{2FACC806-8D3B-4EAE-9965-34B7A10FDC3F}"/>
              </a:ext>
            </a:extLst>
          </p:cNvPr>
          <p:cNvPicPr>
            <a:picLocks noChangeAspect="1" noChangeArrowheads="1"/>
          </p:cNvPicPr>
          <p:nvPr/>
        </p:nvPicPr>
        <p:blipFill>
          <a:blip r:embed="rId8" cstate="print"/>
          <a:srcRect/>
          <a:stretch>
            <a:fillRect/>
          </a:stretch>
        </p:blipFill>
        <p:spPr bwMode="auto">
          <a:xfrm>
            <a:off x="0" y="6597352"/>
            <a:ext cx="12192000" cy="260648"/>
          </a:xfrm>
          <a:prstGeom prst="rect">
            <a:avLst/>
          </a:prstGeom>
          <a:noFill/>
          <a:ln w="9525" algn="ctr">
            <a:noFill/>
            <a:miter lim="800000"/>
            <a:headEnd/>
            <a:tailEnd/>
          </a:ln>
        </p:spPr>
      </p:pic>
      <p:pic>
        <p:nvPicPr>
          <p:cNvPr id="26" name="图片 25">
            <a:extLst>
              <a:ext uri="{FF2B5EF4-FFF2-40B4-BE49-F238E27FC236}">
                <a16:creationId xmlns:a16="http://schemas.microsoft.com/office/drawing/2014/main" id="{1219092E-82EC-45F0-A04F-2641D81B19C4}"/>
              </a:ext>
            </a:extLst>
          </p:cNvPr>
          <p:cNvPicPr>
            <a:picLocks noChangeAspect="1"/>
          </p:cNvPicPr>
          <p:nvPr/>
        </p:nvPicPr>
        <p:blipFill rotWithShape="1">
          <a:blip r:embed="rId9">
            <a:extLst>
              <a:ext uri="{28A0092B-C50C-407E-A947-70E740481C1C}">
                <a14:useLocalDpi xmlns:a14="http://schemas.microsoft.com/office/drawing/2010/main" val="0"/>
              </a:ext>
            </a:extLst>
          </a:blip>
          <a:srcRect l="15613" t="32654" r="15972" b="39198"/>
          <a:stretch/>
        </p:blipFill>
        <p:spPr>
          <a:xfrm>
            <a:off x="5192371" y="682360"/>
            <a:ext cx="2753360" cy="686530"/>
          </a:xfrm>
          <a:prstGeom prst="rect">
            <a:avLst/>
          </a:prstGeom>
        </p:spPr>
      </p:pic>
      <p:sp>
        <p:nvSpPr>
          <p:cNvPr id="27" name="箭头: 右 26">
            <a:extLst>
              <a:ext uri="{FF2B5EF4-FFF2-40B4-BE49-F238E27FC236}">
                <a16:creationId xmlns:a16="http://schemas.microsoft.com/office/drawing/2014/main" id="{ABB1A8E0-E414-47DF-9BD2-50E4872A8044}"/>
              </a:ext>
            </a:extLst>
          </p:cNvPr>
          <p:cNvSpPr/>
          <p:nvPr/>
        </p:nvSpPr>
        <p:spPr>
          <a:xfrm>
            <a:off x="7426075" y="3091689"/>
            <a:ext cx="477497" cy="52170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9649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D602EEB-7F80-4500-C78F-7EF63830E75E}"/>
              </a:ext>
            </a:extLst>
          </p:cNvPr>
          <p:cNvSpPr txBox="1"/>
          <p:nvPr/>
        </p:nvSpPr>
        <p:spPr>
          <a:xfrm>
            <a:off x="933006" y="1616118"/>
            <a:ext cx="10664272" cy="4062651"/>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One can obtain the tight binding Hamiltonian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directly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after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self-consistent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calculations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using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ABACUS.</a:t>
            </a:r>
          </a:p>
          <a:p>
            <a:pPr marL="342900" indent="-342900">
              <a:buFont typeface="Wingdings" panose="05000000000000000000" pitchFamily="2" charset="2"/>
              <a:buChar char="u"/>
            </a:pPr>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NAO bases, which have spherical symmetry, can be used for any crystal symmetry.</a:t>
            </a:r>
          </a:p>
          <a:p>
            <a:endParaRPr lang="en-US" altLang="zh-CN"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The NAO basis set exhibits greater completeness and lower base set error than </a:t>
            </a:r>
            <a:r>
              <a:rPr lang="en-US" altLang="zh-CN" sz="2000" dirty="0" err="1">
                <a:latin typeface="Arial" panose="020B0604020202020204" pitchFamily="34" charset="0"/>
                <a:cs typeface="Arial" panose="020B0604020202020204" pitchFamily="34" charset="0"/>
              </a:rPr>
              <a:t>Wannier</a:t>
            </a:r>
            <a:r>
              <a:rPr lang="en-US" altLang="zh-CN" sz="2000" dirty="0">
                <a:latin typeface="Arial" panose="020B0604020202020204" pitchFamily="34" charset="0"/>
                <a:cs typeface="Arial" panose="020B0604020202020204" pitchFamily="34" charset="0"/>
              </a:rPr>
              <a:t> functions.</a:t>
            </a:r>
            <a:endParaRPr lang="en-US" altLang="zh-CN" sz="2000" dirty="0"/>
          </a:p>
          <a:p>
            <a:pPr marL="342900" indent="-342900">
              <a:buFont typeface="+mj-lt"/>
              <a:buAutoNum type="arabicPeriod"/>
            </a:pPr>
            <a:endParaRPr lang="en-US" altLang="zh-CN" sz="2000" dirty="0"/>
          </a:p>
          <a:p>
            <a:pPr marL="342900" indent="-342900">
              <a:buFont typeface="+mj-lt"/>
              <a:buAutoNum type="arabicPeriod"/>
            </a:pPr>
            <a:endParaRPr lang="zh-CN" altLang="en-US" dirty="0"/>
          </a:p>
        </p:txBody>
      </p:sp>
      <p:sp>
        <p:nvSpPr>
          <p:cNvPr id="2" name="标题 1">
            <a:extLst>
              <a:ext uri="{FF2B5EF4-FFF2-40B4-BE49-F238E27FC236}">
                <a16:creationId xmlns:a16="http://schemas.microsoft.com/office/drawing/2014/main" id="{348417DC-42B7-999F-C631-0DB5F6226374}"/>
              </a:ext>
            </a:extLst>
          </p:cNvPr>
          <p:cNvSpPr>
            <a:spLocks noGrp="1"/>
          </p:cNvSpPr>
          <p:nvPr>
            <p:ph type="title"/>
          </p:nvPr>
        </p:nvSpPr>
        <p:spPr>
          <a:xfrm>
            <a:off x="893315" y="358314"/>
            <a:ext cx="10515600" cy="1325563"/>
          </a:xfrm>
        </p:spPr>
        <p:txBody>
          <a:bodyPr>
            <a:normAutofit/>
          </a:bodyPr>
          <a:lstStyle/>
          <a:p>
            <a:r>
              <a:rPr lang="en-US" altLang="zh-CN" sz="4000" dirty="0">
                <a:solidFill>
                  <a:srgbClr val="E3524F"/>
                </a:solidFill>
                <a:latin typeface="Arial" panose="020B0604020202020204" pitchFamily="34" charset="0"/>
                <a:cs typeface="Arial" panose="020B0604020202020204" pitchFamily="34" charset="0"/>
              </a:rPr>
              <a:t>                     Why</a:t>
            </a:r>
            <a:endParaRPr lang="zh-CN" altLang="en-US" sz="4000" dirty="0">
              <a:solidFill>
                <a:srgbClr val="E3524F"/>
              </a:solidFill>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2A8EC1B3-31DD-4579-A2E2-73B0B720A12E}"/>
              </a:ext>
            </a:extLst>
          </p:cNvPr>
          <p:cNvGrpSpPr/>
          <p:nvPr/>
        </p:nvGrpSpPr>
        <p:grpSpPr>
          <a:xfrm>
            <a:off x="0" y="-110976"/>
            <a:ext cx="12192000" cy="793988"/>
            <a:chOff x="0" y="0"/>
            <a:chExt cx="12192000" cy="793988"/>
          </a:xfrm>
        </p:grpSpPr>
        <p:pic>
          <p:nvPicPr>
            <p:cNvPr id="19" name="Picture 5" descr="dark_blue">
              <a:extLst>
                <a:ext uri="{FF2B5EF4-FFF2-40B4-BE49-F238E27FC236}">
                  <a16:creationId xmlns:a16="http://schemas.microsoft.com/office/drawing/2014/main" id="{26297302-D13A-4B3E-A38B-07D15F8D587B}"/>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20" name="Picture 5" descr="dark_blue">
              <a:extLst>
                <a:ext uri="{FF2B5EF4-FFF2-40B4-BE49-F238E27FC236}">
                  <a16:creationId xmlns:a16="http://schemas.microsoft.com/office/drawing/2014/main" id="{BE0638C1-046E-421E-A51E-5AFD24931B6C}"/>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1" name="Picture 6">
            <a:extLst>
              <a:ext uri="{FF2B5EF4-FFF2-40B4-BE49-F238E27FC236}">
                <a16:creationId xmlns:a16="http://schemas.microsoft.com/office/drawing/2014/main" id="{2FACC806-8D3B-4EAE-9965-34B7A10FDC3F}"/>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23" name="Picture 2" descr="http://abacus.ustc.edu.cn/images/logo.jpg">
            <a:extLst>
              <a:ext uri="{FF2B5EF4-FFF2-40B4-BE49-F238E27FC236}">
                <a16:creationId xmlns:a16="http://schemas.microsoft.com/office/drawing/2014/main" id="{A2FCD3C6-B2AE-4F26-934E-0815CDFDFF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1562" y="2602460"/>
            <a:ext cx="2403304" cy="760081"/>
          </a:xfrm>
          <a:prstGeom prst="rect">
            <a:avLst/>
          </a:prstGeom>
          <a:noFill/>
          <a:extLst>
            <a:ext uri="{909E8E84-426E-40DD-AFC4-6F175D3DCCD1}">
              <a14:hiddenFill xmlns:a14="http://schemas.microsoft.com/office/drawing/2010/main">
                <a:solidFill>
                  <a:srgbClr val="FFFFFF"/>
                </a:solidFill>
              </a14:hiddenFill>
            </a:ext>
          </a:extLst>
        </p:spPr>
      </p:pic>
      <p:sp>
        <p:nvSpPr>
          <p:cNvPr id="24" name="箭头: 右 23">
            <a:extLst>
              <a:ext uri="{FF2B5EF4-FFF2-40B4-BE49-F238E27FC236}">
                <a16:creationId xmlns:a16="http://schemas.microsoft.com/office/drawing/2014/main" id="{4E6A6EA1-B3EC-451B-99FF-5E9A7D2EFF3B}"/>
              </a:ext>
            </a:extLst>
          </p:cNvPr>
          <p:cNvSpPr/>
          <p:nvPr/>
        </p:nvSpPr>
        <p:spPr>
          <a:xfrm>
            <a:off x="5192371" y="2721645"/>
            <a:ext cx="477497" cy="52170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CE49889E-C211-4E28-938C-10835EFE09E3}"/>
              </a:ext>
            </a:extLst>
          </p:cNvPr>
          <p:cNvPicPr>
            <a:picLocks noChangeAspect="1"/>
          </p:cNvPicPr>
          <p:nvPr/>
        </p:nvPicPr>
        <p:blipFill rotWithShape="1">
          <a:blip r:embed="rId6">
            <a:extLst>
              <a:ext uri="{28A0092B-C50C-407E-A947-70E740481C1C}">
                <a14:useLocalDpi xmlns:a14="http://schemas.microsoft.com/office/drawing/2010/main" val="0"/>
              </a:ext>
            </a:extLst>
          </a:blip>
          <a:srcRect l="15613" t="32654" r="15972" b="39198"/>
          <a:stretch/>
        </p:blipFill>
        <p:spPr>
          <a:xfrm>
            <a:off x="6265142" y="2530914"/>
            <a:ext cx="2753360" cy="686530"/>
          </a:xfrm>
          <a:prstGeom prst="rect">
            <a:avLst/>
          </a:prstGeom>
        </p:spPr>
      </p:pic>
      <p:pic>
        <p:nvPicPr>
          <p:cNvPr id="26" name="图片 25">
            <a:extLst>
              <a:ext uri="{FF2B5EF4-FFF2-40B4-BE49-F238E27FC236}">
                <a16:creationId xmlns:a16="http://schemas.microsoft.com/office/drawing/2014/main" id="{1219092E-82EC-45F0-A04F-2641D81B19C4}"/>
              </a:ext>
            </a:extLst>
          </p:cNvPr>
          <p:cNvPicPr>
            <a:picLocks noChangeAspect="1"/>
          </p:cNvPicPr>
          <p:nvPr/>
        </p:nvPicPr>
        <p:blipFill rotWithShape="1">
          <a:blip r:embed="rId6">
            <a:extLst>
              <a:ext uri="{28A0092B-C50C-407E-A947-70E740481C1C}">
                <a14:useLocalDpi xmlns:a14="http://schemas.microsoft.com/office/drawing/2010/main" val="0"/>
              </a:ext>
            </a:extLst>
          </a:blip>
          <a:srcRect l="15613" t="32654" r="15972" b="39198"/>
          <a:stretch/>
        </p:blipFill>
        <p:spPr>
          <a:xfrm>
            <a:off x="5192371" y="682360"/>
            <a:ext cx="2753360" cy="686530"/>
          </a:xfrm>
          <a:prstGeom prst="rect">
            <a:avLst/>
          </a:prstGeom>
        </p:spPr>
      </p:pic>
    </p:spTree>
    <p:extLst>
      <p:ext uri="{BB962C8B-B14F-4D97-AF65-F5344CB8AC3E}">
        <p14:creationId xmlns:p14="http://schemas.microsoft.com/office/powerpoint/2010/main" val="793355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387090DD-53CA-4519-B774-CDA157B3150B}"/>
              </a:ext>
            </a:extLst>
          </p:cNvPr>
          <p:cNvGrpSpPr/>
          <p:nvPr/>
        </p:nvGrpSpPr>
        <p:grpSpPr>
          <a:xfrm>
            <a:off x="0" y="-110976"/>
            <a:ext cx="12192000" cy="793988"/>
            <a:chOff x="0" y="0"/>
            <a:chExt cx="12192000" cy="793988"/>
          </a:xfrm>
        </p:grpSpPr>
        <p:pic>
          <p:nvPicPr>
            <p:cNvPr id="22" name="Picture 5" descr="dark_blue">
              <a:extLst>
                <a:ext uri="{FF2B5EF4-FFF2-40B4-BE49-F238E27FC236}">
                  <a16:creationId xmlns:a16="http://schemas.microsoft.com/office/drawing/2014/main" id="{2A07F9E8-9435-49BF-9988-5F36834A8996}"/>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23" name="Picture 5" descr="dark_blue">
              <a:extLst>
                <a:ext uri="{FF2B5EF4-FFF2-40B4-BE49-F238E27FC236}">
                  <a16:creationId xmlns:a16="http://schemas.microsoft.com/office/drawing/2014/main" id="{D781850F-7719-4293-926C-5054F52862C7}"/>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24" name="Picture 6">
            <a:extLst>
              <a:ext uri="{FF2B5EF4-FFF2-40B4-BE49-F238E27FC236}">
                <a16:creationId xmlns:a16="http://schemas.microsoft.com/office/drawing/2014/main" id="{17E9F09D-48E0-4280-9B8F-0B5E7FB20A4A}"/>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graphicFrame>
        <p:nvGraphicFramePr>
          <p:cNvPr id="9" name="对象 8">
            <a:extLst>
              <a:ext uri="{FF2B5EF4-FFF2-40B4-BE49-F238E27FC236}">
                <a16:creationId xmlns:a16="http://schemas.microsoft.com/office/drawing/2014/main" id="{D33FF358-846A-4C75-8386-5399FE37FCE0}"/>
              </a:ext>
            </a:extLst>
          </p:cNvPr>
          <p:cNvGraphicFramePr>
            <a:graphicFrameLocks noChangeAspect="1"/>
          </p:cNvGraphicFramePr>
          <p:nvPr>
            <p:extLst/>
          </p:nvPr>
        </p:nvGraphicFramePr>
        <p:xfrm>
          <a:off x="3497263" y="2125663"/>
          <a:ext cx="3041650" cy="528637"/>
        </p:xfrm>
        <a:graphic>
          <a:graphicData uri="http://schemas.openxmlformats.org/presentationml/2006/ole">
            <mc:AlternateContent xmlns:mc="http://schemas.openxmlformats.org/markup-compatibility/2006">
              <mc:Choice xmlns:v="urn:schemas-microsoft-com:vml" Requires="v">
                <p:oleObj spid="_x0000_s3234" name="Equation" r:id="rId6" imgW="1536480" imgH="266400" progId="Equation.DSMT4">
                  <p:embed/>
                </p:oleObj>
              </mc:Choice>
              <mc:Fallback>
                <p:oleObj name="Equation" r:id="rId6" imgW="1536480" imgH="266400" progId="Equation.DSMT4">
                  <p:embed/>
                  <p:pic>
                    <p:nvPicPr>
                      <p:cNvPr id="9" name="对象 8">
                        <a:extLst>
                          <a:ext uri="{FF2B5EF4-FFF2-40B4-BE49-F238E27FC236}">
                            <a16:creationId xmlns:a16="http://schemas.microsoft.com/office/drawing/2014/main" id="{D33FF358-846A-4C75-8386-5399FE37FCE0}"/>
                          </a:ext>
                        </a:extLst>
                      </p:cNvPr>
                      <p:cNvPicPr/>
                      <p:nvPr/>
                    </p:nvPicPr>
                    <p:blipFill>
                      <a:blip r:embed="rId7"/>
                      <a:stretch>
                        <a:fillRect/>
                      </a:stretch>
                    </p:blipFill>
                    <p:spPr>
                      <a:xfrm>
                        <a:off x="3497263" y="2125663"/>
                        <a:ext cx="3041650" cy="528637"/>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72FA59C1-0910-45C5-8E8C-AB69A1841AFB}"/>
              </a:ext>
            </a:extLst>
          </p:cNvPr>
          <p:cNvGraphicFramePr>
            <a:graphicFrameLocks noChangeAspect="1"/>
          </p:cNvGraphicFramePr>
          <p:nvPr>
            <p:extLst/>
          </p:nvPr>
        </p:nvGraphicFramePr>
        <p:xfrm>
          <a:off x="3687279" y="2999256"/>
          <a:ext cx="3452273" cy="659423"/>
        </p:xfrm>
        <a:graphic>
          <a:graphicData uri="http://schemas.openxmlformats.org/presentationml/2006/ole">
            <mc:AlternateContent xmlns:mc="http://schemas.openxmlformats.org/markup-compatibility/2006">
              <mc:Choice xmlns:v="urn:schemas-microsoft-com:vml" Requires="v">
                <p:oleObj spid="_x0000_s3235" name="Equation" r:id="rId8" imgW="2260440" imgH="431640" progId="Equation.DSMT4">
                  <p:embed/>
                </p:oleObj>
              </mc:Choice>
              <mc:Fallback>
                <p:oleObj name="Equation" r:id="rId8" imgW="2260440" imgH="431640" progId="Equation.DSMT4">
                  <p:embed/>
                  <p:pic>
                    <p:nvPicPr>
                      <p:cNvPr id="11" name="对象 10">
                        <a:extLst>
                          <a:ext uri="{FF2B5EF4-FFF2-40B4-BE49-F238E27FC236}">
                            <a16:creationId xmlns:a16="http://schemas.microsoft.com/office/drawing/2014/main" id="{72FA59C1-0910-45C5-8E8C-AB69A1841AFB}"/>
                          </a:ext>
                        </a:extLst>
                      </p:cNvPr>
                      <p:cNvPicPr/>
                      <p:nvPr/>
                    </p:nvPicPr>
                    <p:blipFill>
                      <a:blip r:embed="rId9"/>
                      <a:stretch>
                        <a:fillRect/>
                      </a:stretch>
                    </p:blipFill>
                    <p:spPr>
                      <a:xfrm>
                        <a:off x="3687279" y="2999256"/>
                        <a:ext cx="3452273" cy="659423"/>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FCACE6D0-76BA-4585-8B9E-02565FA76200}"/>
              </a:ext>
            </a:extLst>
          </p:cNvPr>
          <p:cNvGraphicFramePr>
            <a:graphicFrameLocks noChangeAspect="1"/>
          </p:cNvGraphicFramePr>
          <p:nvPr>
            <p:extLst/>
          </p:nvPr>
        </p:nvGraphicFramePr>
        <p:xfrm>
          <a:off x="7402991" y="3123094"/>
          <a:ext cx="2065431" cy="416876"/>
        </p:xfrm>
        <a:graphic>
          <a:graphicData uri="http://schemas.openxmlformats.org/presentationml/2006/ole">
            <mc:AlternateContent xmlns:mc="http://schemas.openxmlformats.org/markup-compatibility/2006">
              <mc:Choice xmlns:v="urn:schemas-microsoft-com:vml" Requires="v">
                <p:oleObj spid="_x0000_s3236" name="Equation" r:id="rId10" imgW="1384200" imgH="279360" progId="Equation.DSMT4">
                  <p:embed/>
                </p:oleObj>
              </mc:Choice>
              <mc:Fallback>
                <p:oleObj name="Equation" r:id="rId10" imgW="1384200" imgH="279360" progId="Equation.DSMT4">
                  <p:embed/>
                  <p:pic>
                    <p:nvPicPr>
                      <p:cNvPr id="18" name="对象 17">
                        <a:extLst>
                          <a:ext uri="{FF2B5EF4-FFF2-40B4-BE49-F238E27FC236}">
                            <a16:creationId xmlns:a16="http://schemas.microsoft.com/office/drawing/2014/main" id="{FCACE6D0-76BA-4585-8B9E-02565FA76200}"/>
                          </a:ext>
                        </a:extLst>
                      </p:cNvPr>
                      <p:cNvPicPr/>
                      <p:nvPr/>
                    </p:nvPicPr>
                    <p:blipFill>
                      <a:blip r:embed="rId11"/>
                      <a:stretch>
                        <a:fillRect/>
                      </a:stretch>
                    </p:blipFill>
                    <p:spPr>
                      <a:xfrm>
                        <a:off x="7402991" y="3123094"/>
                        <a:ext cx="2065431" cy="416876"/>
                      </a:xfrm>
                      <a:prstGeom prst="rect">
                        <a:avLst/>
                      </a:prstGeom>
                    </p:spPr>
                  </p:pic>
                </p:oleObj>
              </mc:Fallback>
            </mc:AlternateContent>
          </a:graphicData>
        </a:graphic>
      </p:graphicFrame>
      <p:sp>
        <p:nvSpPr>
          <p:cNvPr id="28" name="文本框 27">
            <a:extLst>
              <a:ext uri="{FF2B5EF4-FFF2-40B4-BE49-F238E27FC236}">
                <a16:creationId xmlns:a16="http://schemas.microsoft.com/office/drawing/2014/main" id="{B8B1452B-837C-463F-97AA-D1B53FAADF18}"/>
              </a:ext>
            </a:extLst>
          </p:cNvPr>
          <p:cNvSpPr txBox="1"/>
          <p:nvPr/>
        </p:nvSpPr>
        <p:spPr>
          <a:xfrm>
            <a:off x="2491154" y="891543"/>
            <a:ext cx="7209692" cy="584775"/>
          </a:xfrm>
          <a:prstGeom prst="rect">
            <a:avLst/>
          </a:prstGeom>
          <a:noFill/>
        </p:spPr>
        <p:txBody>
          <a:bodyPr wrap="square" rtlCol="0">
            <a:spAutoFit/>
          </a:bodyPr>
          <a:lstStyle/>
          <a:p>
            <a:pPr algn="ctr"/>
            <a:r>
              <a:rPr lang="en-US" altLang="zh-CN" sz="3200" b="1" dirty="0">
                <a:latin typeface="Calibri" panose="020F0502020204030204" pitchFamily="34" charset="0"/>
                <a:cs typeface="Calibri" panose="020F0502020204030204" pitchFamily="34" charset="0"/>
              </a:rPr>
              <a:t>Ab initio tight-binding Hamiltonian</a:t>
            </a:r>
            <a:endParaRPr lang="zh-CN" altLang="en-US" sz="3200" b="1" dirty="0">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BDB331C3-7C04-452E-9297-55098D7B3964}"/>
              </a:ext>
            </a:extLst>
          </p:cNvPr>
          <p:cNvSpPr txBox="1"/>
          <p:nvPr/>
        </p:nvSpPr>
        <p:spPr>
          <a:xfrm>
            <a:off x="1129323" y="2205560"/>
            <a:ext cx="2215799"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Kohn-Sham equation:</a:t>
            </a:r>
            <a:endParaRPr lang="zh-CN" altLang="en-US"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EAAB4A26-83B6-40D7-9546-D8520B464C3F}"/>
              </a:ext>
            </a:extLst>
          </p:cNvPr>
          <p:cNvSpPr txBox="1"/>
          <p:nvPr/>
        </p:nvSpPr>
        <p:spPr>
          <a:xfrm>
            <a:off x="1129323" y="3036295"/>
            <a:ext cx="2649903" cy="646331"/>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Bloch wave function on NAO basis (LCAO):</a:t>
            </a:r>
            <a:endParaRPr lang="zh-CN" altLang="en-US" dirty="0">
              <a:latin typeface="Calibri" panose="020F0502020204030204" pitchFamily="34" charset="0"/>
              <a:cs typeface="Calibri" panose="020F0502020204030204" pitchFamily="34" charset="0"/>
            </a:endParaRPr>
          </a:p>
        </p:txBody>
      </p:sp>
      <p:graphicFrame>
        <p:nvGraphicFramePr>
          <p:cNvPr id="31" name="对象 30">
            <a:extLst>
              <a:ext uri="{FF2B5EF4-FFF2-40B4-BE49-F238E27FC236}">
                <a16:creationId xmlns:a16="http://schemas.microsoft.com/office/drawing/2014/main" id="{9110F9FA-D73C-4810-B066-E8DE72D3FBB7}"/>
              </a:ext>
            </a:extLst>
          </p:cNvPr>
          <p:cNvGraphicFramePr>
            <a:graphicFrameLocks noChangeAspect="1"/>
          </p:cNvGraphicFramePr>
          <p:nvPr>
            <p:extLst/>
          </p:nvPr>
        </p:nvGraphicFramePr>
        <p:xfrm>
          <a:off x="3632181" y="4131093"/>
          <a:ext cx="3197225" cy="417512"/>
        </p:xfrm>
        <a:graphic>
          <a:graphicData uri="http://schemas.openxmlformats.org/presentationml/2006/ole">
            <mc:AlternateContent xmlns:mc="http://schemas.openxmlformats.org/markup-compatibility/2006">
              <mc:Choice xmlns:v="urn:schemas-microsoft-com:vml" Requires="v">
                <p:oleObj spid="_x0000_s3237" name="Equation" r:id="rId12" imgW="1752480" imgH="228600" progId="Equation.DSMT4">
                  <p:embed/>
                </p:oleObj>
              </mc:Choice>
              <mc:Fallback>
                <p:oleObj name="Equation" r:id="rId12" imgW="1752480" imgH="228600" progId="Equation.DSMT4">
                  <p:embed/>
                  <p:pic>
                    <p:nvPicPr>
                      <p:cNvPr id="31" name="对象 30">
                        <a:extLst>
                          <a:ext uri="{FF2B5EF4-FFF2-40B4-BE49-F238E27FC236}">
                            <a16:creationId xmlns:a16="http://schemas.microsoft.com/office/drawing/2014/main" id="{9110F9FA-D73C-4810-B066-E8DE72D3FBB7}"/>
                          </a:ext>
                        </a:extLst>
                      </p:cNvPr>
                      <p:cNvPicPr/>
                      <p:nvPr/>
                    </p:nvPicPr>
                    <p:blipFill>
                      <a:blip r:embed="rId13"/>
                      <a:stretch>
                        <a:fillRect/>
                      </a:stretch>
                    </p:blipFill>
                    <p:spPr>
                      <a:xfrm>
                        <a:off x="3632181" y="4131093"/>
                        <a:ext cx="3197225" cy="417512"/>
                      </a:xfrm>
                      <a:prstGeom prst="rect">
                        <a:avLst/>
                      </a:prstGeom>
                    </p:spPr>
                  </p:pic>
                </p:oleObj>
              </mc:Fallback>
            </mc:AlternateContent>
          </a:graphicData>
        </a:graphic>
      </p:graphicFrame>
      <p:sp>
        <p:nvSpPr>
          <p:cNvPr id="32" name="箭头: 右 31">
            <a:extLst>
              <a:ext uri="{FF2B5EF4-FFF2-40B4-BE49-F238E27FC236}">
                <a16:creationId xmlns:a16="http://schemas.microsoft.com/office/drawing/2014/main" id="{CDD1A9C5-E678-4B74-913A-9BF922AF4C40}"/>
              </a:ext>
            </a:extLst>
          </p:cNvPr>
          <p:cNvSpPr/>
          <p:nvPr/>
        </p:nvSpPr>
        <p:spPr>
          <a:xfrm>
            <a:off x="3260721" y="4120937"/>
            <a:ext cx="267021" cy="3680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3" name="对象 32">
            <a:extLst>
              <a:ext uri="{FF2B5EF4-FFF2-40B4-BE49-F238E27FC236}">
                <a16:creationId xmlns:a16="http://schemas.microsoft.com/office/drawing/2014/main" id="{4BD83CA5-87DC-4C48-9B46-8C7142FA7FBE}"/>
              </a:ext>
            </a:extLst>
          </p:cNvPr>
          <p:cNvGraphicFramePr>
            <a:graphicFrameLocks noChangeAspect="1"/>
          </p:cNvGraphicFramePr>
          <p:nvPr>
            <p:extLst/>
          </p:nvPr>
        </p:nvGraphicFramePr>
        <p:xfrm>
          <a:off x="3646739" y="4934825"/>
          <a:ext cx="2427429" cy="432000"/>
        </p:xfrm>
        <a:graphic>
          <a:graphicData uri="http://schemas.openxmlformats.org/presentationml/2006/ole">
            <mc:AlternateContent xmlns:mc="http://schemas.openxmlformats.org/markup-compatibility/2006">
              <mc:Choice xmlns:v="urn:schemas-microsoft-com:vml" Requires="v">
                <p:oleObj spid="_x0000_s3238" name="Equation" r:id="rId14" imgW="1498320" imgH="266400" progId="Equation.DSMT4">
                  <p:embed/>
                </p:oleObj>
              </mc:Choice>
              <mc:Fallback>
                <p:oleObj name="Equation" r:id="rId14" imgW="1498320" imgH="266400" progId="Equation.DSMT4">
                  <p:embed/>
                  <p:pic>
                    <p:nvPicPr>
                      <p:cNvPr id="33" name="对象 32">
                        <a:extLst>
                          <a:ext uri="{FF2B5EF4-FFF2-40B4-BE49-F238E27FC236}">
                            <a16:creationId xmlns:a16="http://schemas.microsoft.com/office/drawing/2014/main" id="{4BD83CA5-87DC-4C48-9B46-8C7142FA7FBE}"/>
                          </a:ext>
                        </a:extLst>
                      </p:cNvPr>
                      <p:cNvPicPr/>
                      <p:nvPr/>
                    </p:nvPicPr>
                    <p:blipFill>
                      <a:blip r:embed="rId15"/>
                      <a:stretch>
                        <a:fillRect/>
                      </a:stretch>
                    </p:blipFill>
                    <p:spPr>
                      <a:xfrm>
                        <a:off x="3646739" y="4934825"/>
                        <a:ext cx="2427429" cy="432000"/>
                      </a:xfrm>
                      <a:prstGeom prst="rect">
                        <a:avLst/>
                      </a:prstGeom>
                    </p:spPr>
                  </p:pic>
                </p:oleObj>
              </mc:Fallback>
            </mc:AlternateContent>
          </a:graphicData>
        </a:graphic>
      </p:graphicFrame>
      <p:graphicFrame>
        <p:nvGraphicFramePr>
          <p:cNvPr id="34" name="对象 33">
            <a:extLst>
              <a:ext uri="{FF2B5EF4-FFF2-40B4-BE49-F238E27FC236}">
                <a16:creationId xmlns:a16="http://schemas.microsoft.com/office/drawing/2014/main" id="{6F06ABF0-BDCA-460F-9615-6B945853B967}"/>
              </a:ext>
            </a:extLst>
          </p:cNvPr>
          <p:cNvGraphicFramePr>
            <a:graphicFrameLocks noChangeAspect="1"/>
          </p:cNvGraphicFramePr>
          <p:nvPr>
            <p:extLst/>
          </p:nvPr>
        </p:nvGraphicFramePr>
        <p:xfrm>
          <a:off x="3632181" y="5518139"/>
          <a:ext cx="2228210" cy="432000"/>
        </p:xfrm>
        <a:graphic>
          <a:graphicData uri="http://schemas.openxmlformats.org/presentationml/2006/ole">
            <mc:AlternateContent xmlns:mc="http://schemas.openxmlformats.org/markup-compatibility/2006">
              <mc:Choice xmlns:v="urn:schemas-microsoft-com:vml" Requires="v">
                <p:oleObj spid="_x0000_s3239" name="Equation" r:id="rId16" imgW="1244520" imgH="241200" progId="Equation.DSMT4">
                  <p:embed/>
                </p:oleObj>
              </mc:Choice>
              <mc:Fallback>
                <p:oleObj name="Equation" r:id="rId16" imgW="1244520" imgH="241200" progId="Equation.DSMT4">
                  <p:embed/>
                  <p:pic>
                    <p:nvPicPr>
                      <p:cNvPr id="34" name="对象 33">
                        <a:extLst>
                          <a:ext uri="{FF2B5EF4-FFF2-40B4-BE49-F238E27FC236}">
                            <a16:creationId xmlns:a16="http://schemas.microsoft.com/office/drawing/2014/main" id="{6F06ABF0-BDCA-460F-9615-6B945853B967}"/>
                          </a:ext>
                        </a:extLst>
                      </p:cNvPr>
                      <p:cNvPicPr/>
                      <p:nvPr/>
                    </p:nvPicPr>
                    <p:blipFill>
                      <a:blip r:embed="rId17"/>
                      <a:stretch>
                        <a:fillRect/>
                      </a:stretch>
                    </p:blipFill>
                    <p:spPr>
                      <a:xfrm>
                        <a:off x="3632181" y="5518139"/>
                        <a:ext cx="2228210" cy="432000"/>
                      </a:xfrm>
                      <a:prstGeom prst="rect">
                        <a:avLst/>
                      </a:prstGeom>
                    </p:spPr>
                  </p:pic>
                </p:oleObj>
              </mc:Fallback>
            </mc:AlternateContent>
          </a:graphicData>
        </a:graphic>
      </p:graphicFrame>
      <p:sp>
        <p:nvSpPr>
          <p:cNvPr id="35" name="文本框 34">
            <a:extLst>
              <a:ext uri="{FF2B5EF4-FFF2-40B4-BE49-F238E27FC236}">
                <a16:creationId xmlns:a16="http://schemas.microsoft.com/office/drawing/2014/main" id="{D735B7FE-C895-42BB-99C1-D8B1F0223BF1}"/>
              </a:ext>
            </a:extLst>
          </p:cNvPr>
          <p:cNvSpPr txBox="1"/>
          <p:nvPr/>
        </p:nvSpPr>
        <p:spPr>
          <a:xfrm>
            <a:off x="1129323" y="4715261"/>
            <a:ext cx="2427430" cy="646331"/>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Obtained by self-consistent calculations</a:t>
            </a:r>
            <a:endParaRPr lang="zh-CN" altLang="en-US" dirty="0">
              <a:latin typeface="Calibri" panose="020F0502020204030204" pitchFamily="34" charset="0"/>
              <a:cs typeface="Calibri" panose="020F0502020204030204" pitchFamily="34" charset="0"/>
            </a:endParaRPr>
          </a:p>
        </p:txBody>
      </p:sp>
      <p:graphicFrame>
        <p:nvGraphicFramePr>
          <p:cNvPr id="36" name="对象 35">
            <a:extLst>
              <a:ext uri="{FF2B5EF4-FFF2-40B4-BE49-F238E27FC236}">
                <a16:creationId xmlns:a16="http://schemas.microsoft.com/office/drawing/2014/main" id="{2AFD9E02-94B3-47FA-9138-4A9165C3DFC1}"/>
              </a:ext>
            </a:extLst>
          </p:cNvPr>
          <p:cNvGraphicFramePr>
            <a:graphicFrameLocks noChangeAspect="1"/>
          </p:cNvGraphicFramePr>
          <p:nvPr>
            <p:extLst/>
          </p:nvPr>
        </p:nvGraphicFramePr>
        <p:xfrm>
          <a:off x="6787016" y="4950770"/>
          <a:ext cx="2413524" cy="529798"/>
        </p:xfrm>
        <a:graphic>
          <a:graphicData uri="http://schemas.openxmlformats.org/presentationml/2006/ole">
            <mc:AlternateContent xmlns:mc="http://schemas.openxmlformats.org/markup-compatibility/2006">
              <mc:Choice xmlns:v="urn:schemas-microsoft-com:vml" Requires="v">
                <p:oleObj spid="_x0000_s3240" name="Equation" r:id="rId18" imgW="1562040" imgH="342720" progId="Equation.DSMT4">
                  <p:embed/>
                </p:oleObj>
              </mc:Choice>
              <mc:Fallback>
                <p:oleObj name="Equation" r:id="rId18" imgW="1562040" imgH="342720" progId="Equation.DSMT4">
                  <p:embed/>
                  <p:pic>
                    <p:nvPicPr>
                      <p:cNvPr id="36" name="对象 35">
                        <a:extLst>
                          <a:ext uri="{FF2B5EF4-FFF2-40B4-BE49-F238E27FC236}">
                            <a16:creationId xmlns:a16="http://schemas.microsoft.com/office/drawing/2014/main" id="{2AFD9E02-94B3-47FA-9138-4A9165C3DFC1}"/>
                          </a:ext>
                        </a:extLst>
                      </p:cNvPr>
                      <p:cNvPicPr/>
                      <p:nvPr/>
                    </p:nvPicPr>
                    <p:blipFill>
                      <a:blip r:embed="rId19"/>
                      <a:stretch>
                        <a:fillRect/>
                      </a:stretch>
                    </p:blipFill>
                    <p:spPr>
                      <a:xfrm>
                        <a:off x="6787016" y="4950770"/>
                        <a:ext cx="2413524" cy="529798"/>
                      </a:xfrm>
                      <a:prstGeom prst="rect">
                        <a:avLst/>
                      </a:prstGeom>
                    </p:spPr>
                  </p:pic>
                </p:oleObj>
              </mc:Fallback>
            </mc:AlternateContent>
          </a:graphicData>
        </a:graphic>
      </p:graphicFrame>
      <p:graphicFrame>
        <p:nvGraphicFramePr>
          <p:cNvPr id="37" name="对象 36">
            <a:extLst>
              <a:ext uri="{FF2B5EF4-FFF2-40B4-BE49-F238E27FC236}">
                <a16:creationId xmlns:a16="http://schemas.microsoft.com/office/drawing/2014/main" id="{B99AD7D7-A5AE-4002-A326-B164A551EF9C}"/>
              </a:ext>
            </a:extLst>
          </p:cNvPr>
          <p:cNvGraphicFramePr>
            <a:graphicFrameLocks noChangeAspect="1"/>
          </p:cNvGraphicFramePr>
          <p:nvPr>
            <p:extLst/>
          </p:nvPr>
        </p:nvGraphicFramePr>
        <p:xfrm>
          <a:off x="6845882" y="5518139"/>
          <a:ext cx="2295791" cy="529798"/>
        </p:xfrm>
        <a:graphic>
          <a:graphicData uri="http://schemas.openxmlformats.org/presentationml/2006/ole">
            <mc:AlternateContent xmlns:mc="http://schemas.openxmlformats.org/markup-compatibility/2006">
              <mc:Choice xmlns:v="urn:schemas-microsoft-com:vml" Requires="v">
                <p:oleObj spid="_x0000_s3241" name="Equation" r:id="rId20" imgW="1485720" imgH="342720" progId="Equation.DSMT4">
                  <p:embed/>
                </p:oleObj>
              </mc:Choice>
              <mc:Fallback>
                <p:oleObj name="Equation" r:id="rId20" imgW="1485720" imgH="342720" progId="Equation.DSMT4">
                  <p:embed/>
                  <p:pic>
                    <p:nvPicPr>
                      <p:cNvPr id="37" name="对象 36">
                        <a:extLst>
                          <a:ext uri="{FF2B5EF4-FFF2-40B4-BE49-F238E27FC236}">
                            <a16:creationId xmlns:a16="http://schemas.microsoft.com/office/drawing/2014/main" id="{B99AD7D7-A5AE-4002-A326-B164A551EF9C}"/>
                          </a:ext>
                        </a:extLst>
                      </p:cNvPr>
                      <p:cNvPicPr/>
                      <p:nvPr/>
                    </p:nvPicPr>
                    <p:blipFill>
                      <a:blip r:embed="rId21"/>
                      <a:stretch>
                        <a:fillRect/>
                      </a:stretch>
                    </p:blipFill>
                    <p:spPr>
                      <a:xfrm>
                        <a:off x="6845882" y="5518139"/>
                        <a:ext cx="2295791" cy="529798"/>
                      </a:xfrm>
                      <a:prstGeom prst="rect">
                        <a:avLst/>
                      </a:prstGeom>
                    </p:spPr>
                  </p:pic>
                </p:oleObj>
              </mc:Fallback>
            </mc:AlternateContent>
          </a:graphicData>
        </a:graphic>
      </p:graphicFrame>
      <p:sp>
        <p:nvSpPr>
          <p:cNvPr id="38" name="箭头: 右 37">
            <a:extLst>
              <a:ext uri="{FF2B5EF4-FFF2-40B4-BE49-F238E27FC236}">
                <a16:creationId xmlns:a16="http://schemas.microsoft.com/office/drawing/2014/main" id="{FB3F4B90-DBE6-4F1A-B2AF-396B66513CD3}"/>
              </a:ext>
            </a:extLst>
          </p:cNvPr>
          <p:cNvSpPr/>
          <p:nvPr/>
        </p:nvSpPr>
        <p:spPr>
          <a:xfrm>
            <a:off x="6257829" y="5287232"/>
            <a:ext cx="267021" cy="3680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252AE7B6-296C-418A-8815-552738621F4D}"/>
                  </a:ext>
                </a:extLst>
              </p:cNvPr>
              <p:cNvSpPr txBox="1"/>
              <p:nvPr/>
            </p:nvSpPr>
            <p:spPr>
              <a:xfrm>
                <a:off x="681386" y="5399315"/>
                <a:ext cx="2663736" cy="92333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14:m>
                  <m:oMath xmlns:m="http://schemas.openxmlformats.org/officeDocument/2006/math">
                    <m:r>
                      <a:rPr lang="en-US" altLang="zh-CN" b="0" i="1" smtClean="0">
                        <a:latin typeface="Cambria Math" panose="02040503050406030204" pitchFamily="18" charset="0"/>
                      </a:rPr>
                      <m:t>𝐻</m:t>
                    </m:r>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𝑹</m:t>
                        </m:r>
                      </m:e>
                    </m:d>
                  </m:oMath>
                </a14:m>
                <a:r>
                  <a:rPr lang="zh-CN" altLang="en-US" dirty="0"/>
                  <a:t> </a:t>
                </a:r>
                <a:r>
                  <a:rPr lang="en-US" altLang="zh-CN" dirty="0">
                    <a:latin typeface="Calibri" panose="020F0502020204030204" pitchFamily="34" charset="0"/>
                    <a:cs typeface="Calibri" panose="020F0502020204030204" pitchFamily="34" charset="0"/>
                  </a:rPr>
                  <a:t>can be generated on a small set of coarse grid </a:t>
                </a:r>
                <a14:m>
                  <m:oMath xmlns:m="http://schemas.openxmlformats.org/officeDocument/2006/math">
                    <m:r>
                      <a:rPr lang="en-US" altLang="zh-CN" dirty="0" smtClean="0">
                        <a:latin typeface="Cambria Math" panose="02040503050406030204" pitchFamily="18" charset="0"/>
                        <a:cs typeface="Calibri" panose="020F0502020204030204" pitchFamily="34" charset="0"/>
                      </a:rPr>
                      <m:t>𝒌</m:t>
                    </m:r>
                  </m:oMath>
                </a14:m>
                <a:r>
                  <a:rPr lang="en-US" altLang="zh-CN" dirty="0">
                    <a:latin typeface="Calibri" panose="020F0502020204030204" pitchFamily="34" charset="0"/>
                    <a:cs typeface="Calibri" panose="020F0502020204030204" pitchFamily="34" charset="0"/>
                  </a:rPr>
                  <a:t> points.</a:t>
                </a:r>
                <a:endParaRPr lang="zh-CN" altLang="en-US" dirty="0">
                  <a:latin typeface="Calibri" panose="020F0502020204030204" pitchFamily="34" charset="0"/>
                  <a:cs typeface="Calibri" panose="020F0502020204030204" pitchFamily="34" charset="0"/>
                </a:endParaRPr>
              </a:p>
            </p:txBody>
          </p:sp>
        </mc:Choice>
        <mc:Fallback xmlns="">
          <p:sp>
            <p:nvSpPr>
              <p:cNvPr id="39" name="文本框 38">
                <a:extLst>
                  <a:ext uri="{FF2B5EF4-FFF2-40B4-BE49-F238E27FC236}">
                    <a16:creationId xmlns:a16="http://schemas.microsoft.com/office/drawing/2014/main" id="{252AE7B6-296C-418A-8815-552738621F4D}"/>
                  </a:ext>
                </a:extLst>
              </p:cNvPr>
              <p:cNvSpPr txBox="1">
                <a:spLocks noRot="1" noChangeAspect="1" noMove="1" noResize="1" noEditPoints="1" noAdjustHandles="1" noChangeArrowheads="1" noChangeShapeType="1" noTextEdit="1"/>
              </p:cNvSpPr>
              <p:nvPr/>
            </p:nvSpPr>
            <p:spPr>
              <a:xfrm>
                <a:off x="681386" y="5399315"/>
                <a:ext cx="2663736" cy="923330"/>
              </a:xfrm>
              <a:prstGeom prst="rect">
                <a:avLst/>
              </a:prstGeom>
              <a:blipFill>
                <a:blip r:embed="rId22"/>
                <a:stretch>
                  <a:fillRect l="-2059" t="-3974" b="-9934"/>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1999239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a:extLst>
              <a:ext uri="{FF2B5EF4-FFF2-40B4-BE49-F238E27FC236}">
                <a16:creationId xmlns:a16="http://schemas.microsoft.com/office/drawing/2014/main" id="{A583783B-2393-3B74-549B-E229923E2DA1}"/>
              </a:ext>
            </a:extLst>
          </p:cNvPr>
          <p:cNvSpPr/>
          <p:nvPr/>
        </p:nvSpPr>
        <p:spPr>
          <a:xfrm>
            <a:off x="2349887" y="936848"/>
            <a:ext cx="2341418" cy="1046019"/>
          </a:xfrm>
          <a:prstGeom prst="flowChartAlternateProcess">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ln w="0"/>
                <a:solidFill>
                  <a:schemeClr val="bg1"/>
                </a:solidFill>
                <a:effectLst>
                  <a:outerShdw blurRad="38100" dist="19050" dir="2700000" algn="tl" rotWithShape="0">
                    <a:schemeClr val="dk1">
                      <a:alpha val="40000"/>
                    </a:schemeClr>
                  </a:outerShdw>
                </a:effectLst>
              </a:rPr>
              <a:t>Perform </a:t>
            </a:r>
            <a:r>
              <a:rPr lang="en-US" altLang="zh-CN" b="1" dirty="0">
                <a:ln w="0"/>
                <a:solidFill>
                  <a:schemeClr val="bg1"/>
                </a:solidFill>
                <a:effectLst>
                  <a:outerShdw blurRad="38100" dist="19050" dir="2700000" algn="tl" rotWithShape="0">
                    <a:schemeClr val="dk1">
                      <a:alpha val="40000"/>
                    </a:schemeClr>
                  </a:outerShdw>
                </a:effectLst>
                <a:hlinkClick r:id="" action="ppaction://noaction">
                  <a:extLst>
                    <a:ext uri="{A12FA001-AC4F-418D-AE19-62706E023703}">
                      <ahyp:hlinkClr xmlns:ahyp="http://schemas.microsoft.com/office/drawing/2018/hyperlinkcolor" val="tx"/>
                    </a:ext>
                  </a:extLst>
                </a:hlinkClick>
              </a:rPr>
              <a:t>ABACUS</a:t>
            </a:r>
            <a:r>
              <a:rPr lang="en-US" altLang="zh-CN" dirty="0">
                <a:ln w="0"/>
                <a:solidFill>
                  <a:schemeClr val="bg1"/>
                </a:solidFill>
                <a:effectLst>
                  <a:outerShdw blurRad="38100" dist="19050" dir="2700000" algn="tl" rotWithShape="0">
                    <a:schemeClr val="dk1">
                      <a:alpha val="40000"/>
                    </a:schemeClr>
                  </a:outerShdw>
                </a:effectLst>
              </a:rPr>
              <a:t> scf calculation</a:t>
            </a:r>
            <a:endParaRPr lang="zh-CN" altLang="en-US" dirty="0">
              <a:ln w="0"/>
              <a:solidFill>
                <a:schemeClr val="bg1"/>
              </a:solidFill>
              <a:effectLst>
                <a:outerShdw blurRad="38100" dist="19050" dir="2700000" algn="tl" rotWithShape="0">
                  <a:schemeClr val="dk1">
                    <a:alpha val="40000"/>
                  </a:schemeClr>
                </a:outerShdw>
              </a:effectLst>
            </a:endParaRPr>
          </a:p>
        </p:txBody>
      </p:sp>
      <p:sp>
        <p:nvSpPr>
          <p:cNvPr id="3" name="流程图: 可选过程 2">
            <a:extLst>
              <a:ext uri="{FF2B5EF4-FFF2-40B4-BE49-F238E27FC236}">
                <a16:creationId xmlns:a16="http://schemas.microsoft.com/office/drawing/2014/main" id="{310B8D52-A38B-F743-4950-E247B7700F10}"/>
              </a:ext>
            </a:extLst>
          </p:cNvPr>
          <p:cNvSpPr/>
          <p:nvPr/>
        </p:nvSpPr>
        <p:spPr>
          <a:xfrm>
            <a:off x="2351305" y="2557463"/>
            <a:ext cx="2340000" cy="1046019"/>
          </a:xfrm>
          <a:prstGeom prst="flowChartAlternateProcess">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ln w="0"/>
                <a:solidFill>
                  <a:schemeClr val="bg1"/>
                </a:solidFill>
                <a:effectLst>
                  <a:outerShdw blurRad="38100" dist="19050" dir="2700000" algn="tl" rotWithShape="0">
                    <a:schemeClr val="dk1">
                      <a:alpha val="40000"/>
                    </a:schemeClr>
                  </a:outerShdw>
                </a:effectLst>
              </a:rPr>
              <a:t>Get H(R), S(R), r(R), structure, NAO files, etc.</a:t>
            </a:r>
            <a:endParaRPr lang="zh-CN" altLang="en-US" dirty="0">
              <a:ln w="0"/>
              <a:solidFill>
                <a:schemeClr val="bg1"/>
              </a:solidFill>
              <a:effectLst>
                <a:outerShdw blurRad="38100" dist="19050" dir="2700000" algn="tl" rotWithShape="0">
                  <a:schemeClr val="dk1">
                    <a:alpha val="40000"/>
                  </a:schemeClr>
                </a:outerShdw>
              </a:effectLst>
            </a:endParaRPr>
          </a:p>
        </p:txBody>
      </p:sp>
      <p:sp>
        <p:nvSpPr>
          <p:cNvPr id="4" name="流程图: 可选过程 3">
            <a:extLst>
              <a:ext uri="{FF2B5EF4-FFF2-40B4-BE49-F238E27FC236}">
                <a16:creationId xmlns:a16="http://schemas.microsoft.com/office/drawing/2014/main" id="{533F28AF-3539-058A-D963-F89634D27F7E}"/>
              </a:ext>
            </a:extLst>
          </p:cNvPr>
          <p:cNvSpPr/>
          <p:nvPr/>
        </p:nvSpPr>
        <p:spPr>
          <a:xfrm>
            <a:off x="686295" y="4344768"/>
            <a:ext cx="2937164" cy="1551710"/>
          </a:xfrm>
          <a:prstGeom prst="flowChartAlternateProcess">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000" dirty="0">
                <a:ln w="0"/>
                <a:solidFill>
                  <a:schemeClr val="bg1"/>
                </a:solidFill>
                <a:effectLst>
                  <a:outerShdw blurRad="38100" dist="19050" dir="2700000" algn="tl" rotWithShape="0">
                    <a:schemeClr val="dk1">
                      <a:alpha val="40000"/>
                    </a:schemeClr>
                  </a:outerShdw>
                </a:effectLst>
              </a:rPr>
              <a:t>Execute PYATB as an independent code</a:t>
            </a:r>
            <a:endParaRPr lang="zh-CN" altLang="en-US" sz="2000" dirty="0">
              <a:ln w="0"/>
              <a:solidFill>
                <a:schemeClr val="bg1"/>
              </a:solidFill>
              <a:effectLst>
                <a:outerShdw blurRad="38100" dist="19050" dir="2700000" algn="tl" rotWithShape="0">
                  <a:schemeClr val="dk1">
                    <a:alpha val="40000"/>
                  </a:schemeClr>
                </a:outerShdw>
              </a:effectLst>
            </a:endParaRPr>
          </a:p>
        </p:txBody>
      </p:sp>
      <p:sp>
        <p:nvSpPr>
          <p:cNvPr id="5" name="流程图: 可选过程 4">
            <a:extLst>
              <a:ext uri="{FF2B5EF4-FFF2-40B4-BE49-F238E27FC236}">
                <a16:creationId xmlns:a16="http://schemas.microsoft.com/office/drawing/2014/main" id="{6EB81375-001E-0554-8D2E-792E13F03090}"/>
              </a:ext>
            </a:extLst>
          </p:cNvPr>
          <p:cNvSpPr/>
          <p:nvPr/>
        </p:nvSpPr>
        <p:spPr>
          <a:xfrm>
            <a:off x="3848605" y="4339052"/>
            <a:ext cx="2937600" cy="1551600"/>
          </a:xfrm>
          <a:prstGeom prst="flowChartAlternateProcess">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000" dirty="0">
                <a:ln w="0"/>
                <a:solidFill>
                  <a:schemeClr val="bg1"/>
                </a:solidFill>
                <a:effectLst>
                  <a:outerShdw blurRad="38100" dist="19050" dir="2700000" algn="tl" rotWithShape="0">
                    <a:schemeClr val="dk1">
                      <a:alpha val="40000"/>
                    </a:schemeClr>
                  </a:outerShdw>
                </a:effectLst>
              </a:rPr>
              <a:t>Use PYATB as a module to build python scripts</a:t>
            </a:r>
            <a:endParaRPr lang="zh-CN" altLang="en-US" sz="2000" dirty="0">
              <a:ln w="0"/>
              <a:solidFill>
                <a:schemeClr val="bg1"/>
              </a:solidFill>
              <a:effectLst>
                <a:outerShdw blurRad="38100" dist="19050" dir="2700000" algn="tl" rotWithShape="0">
                  <a:schemeClr val="dk1">
                    <a:alpha val="40000"/>
                  </a:schemeClr>
                </a:outerShdw>
              </a:effectLst>
            </a:endParaRPr>
          </a:p>
        </p:txBody>
      </p:sp>
      <p:grpSp>
        <p:nvGrpSpPr>
          <p:cNvPr id="12" name="组合 11">
            <a:extLst>
              <a:ext uri="{FF2B5EF4-FFF2-40B4-BE49-F238E27FC236}">
                <a16:creationId xmlns:a16="http://schemas.microsoft.com/office/drawing/2014/main" id="{E948A731-21A4-9DC8-1FDE-35E391CDF908}"/>
              </a:ext>
            </a:extLst>
          </p:cNvPr>
          <p:cNvGrpSpPr/>
          <p:nvPr/>
        </p:nvGrpSpPr>
        <p:grpSpPr>
          <a:xfrm>
            <a:off x="5957299" y="2365478"/>
            <a:ext cx="3574857" cy="1429988"/>
            <a:chOff x="7868138" y="1986085"/>
            <a:chExt cx="3574857" cy="1429988"/>
          </a:xfrm>
        </p:grpSpPr>
        <p:pic>
          <p:nvPicPr>
            <p:cNvPr id="13" name="图片 12">
              <a:extLst>
                <a:ext uri="{FF2B5EF4-FFF2-40B4-BE49-F238E27FC236}">
                  <a16:creationId xmlns:a16="http://schemas.microsoft.com/office/drawing/2014/main" id="{8C274361-BFFC-4BAD-EE55-2B2CF3133625}"/>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868138" y="1986085"/>
              <a:ext cx="3375238" cy="316952"/>
            </a:xfrm>
            <a:prstGeom prst="rect">
              <a:avLst/>
            </a:prstGeom>
          </p:spPr>
        </p:pic>
        <p:pic>
          <p:nvPicPr>
            <p:cNvPr id="14" name="图片 13">
              <a:extLst>
                <a:ext uri="{FF2B5EF4-FFF2-40B4-BE49-F238E27FC236}">
                  <a16:creationId xmlns:a16="http://schemas.microsoft.com/office/drawing/2014/main" id="{7C8E2632-077C-1F29-C19A-1E05609566C6}"/>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868138" y="2546554"/>
              <a:ext cx="3015619" cy="292571"/>
            </a:xfrm>
            <a:prstGeom prst="rect">
              <a:avLst/>
            </a:prstGeom>
          </p:spPr>
        </p:pic>
        <p:pic>
          <p:nvPicPr>
            <p:cNvPr id="15" name="图片 14">
              <a:extLst>
                <a:ext uri="{FF2B5EF4-FFF2-40B4-BE49-F238E27FC236}">
                  <a16:creationId xmlns:a16="http://schemas.microsoft.com/office/drawing/2014/main" id="{53F1A1D0-F21E-FC01-EEDE-EC4F931A7E71}"/>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868138" y="3100644"/>
              <a:ext cx="3574857" cy="315429"/>
            </a:xfrm>
            <a:prstGeom prst="rect">
              <a:avLst/>
            </a:prstGeom>
          </p:spPr>
        </p:pic>
      </p:grpSp>
      <p:sp>
        <p:nvSpPr>
          <p:cNvPr id="16" name="左大括号 15">
            <a:extLst>
              <a:ext uri="{FF2B5EF4-FFF2-40B4-BE49-F238E27FC236}">
                <a16:creationId xmlns:a16="http://schemas.microsoft.com/office/drawing/2014/main" id="{F7273641-2362-8E51-679C-1FDD6F9D828A}"/>
              </a:ext>
            </a:extLst>
          </p:cNvPr>
          <p:cNvSpPr/>
          <p:nvPr/>
        </p:nvSpPr>
        <p:spPr>
          <a:xfrm>
            <a:off x="5049478" y="2423196"/>
            <a:ext cx="703383" cy="1450731"/>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nvSpPr>
        <p:spPr>
          <a:xfrm>
            <a:off x="5610708" y="1161093"/>
            <a:ext cx="4268037"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NAOs-based DFT software or Wannier function</a:t>
            </a:r>
            <a:endParaRPr lang="zh-CN" altLang="en-US" dirty="0">
              <a:latin typeface="Arial" panose="020B0604020202020204" pitchFamily="34" charset="0"/>
              <a:cs typeface="Arial" panose="020B0604020202020204" pitchFamily="34" charset="0"/>
            </a:endParaRPr>
          </a:p>
        </p:txBody>
      </p:sp>
      <p:sp>
        <p:nvSpPr>
          <p:cNvPr id="8" name="文本框 7"/>
          <p:cNvSpPr txBox="1"/>
          <p:nvPr/>
        </p:nvSpPr>
        <p:spPr>
          <a:xfrm>
            <a:off x="1766620" y="4447873"/>
            <a:ext cx="1375844" cy="400110"/>
          </a:xfrm>
          <a:prstGeom prst="rect">
            <a:avLst/>
          </a:prstGeom>
          <a:noFill/>
        </p:spPr>
        <p:txBody>
          <a:bodyPr wrap="square" rtlCol="0">
            <a:spAutoFit/>
          </a:bodyPr>
          <a:lstStyle/>
          <a:p>
            <a:r>
              <a:rPr lang="en-US" altLang="zh-CN" sz="2000" dirty="0">
                <a:solidFill>
                  <a:schemeClr val="bg1"/>
                </a:solidFill>
                <a:latin typeface="Calibri" panose="020F0502020204030204" pitchFamily="34" charset="0"/>
                <a:cs typeface="Calibri" panose="020F0502020204030204" pitchFamily="34" charset="0"/>
              </a:rPr>
              <a:t>Option 1</a:t>
            </a:r>
            <a:endParaRPr lang="zh-CN" altLang="en-US" sz="2000" dirty="0">
              <a:solidFill>
                <a:schemeClr val="bg1"/>
              </a:solidFill>
              <a:latin typeface="Calibri" panose="020F0502020204030204" pitchFamily="34" charset="0"/>
              <a:cs typeface="Calibri" panose="020F0502020204030204" pitchFamily="34" charset="0"/>
            </a:endParaRPr>
          </a:p>
        </p:txBody>
      </p:sp>
      <p:sp>
        <p:nvSpPr>
          <p:cNvPr id="10" name="矩形 9"/>
          <p:cNvSpPr/>
          <p:nvPr/>
        </p:nvSpPr>
        <p:spPr>
          <a:xfrm>
            <a:off x="4890353" y="4447873"/>
            <a:ext cx="1090811" cy="400110"/>
          </a:xfrm>
          <a:prstGeom prst="rect">
            <a:avLst/>
          </a:prstGeom>
        </p:spPr>
        <p:txBody>
          <a:bodyPr wrap="none">
            <a:spAutoFit/>
          </a:bodyPr>
          <a:lstStyle/>
          <a:p>
            <a:r>
              <a:rPr lang="en-US" altLang="zh-CN" sz="2000" dirty="0">
                <a:solidFill>
                  <a:schemeClr val="bg1"/>
                </a:solidFill>
                <a:latin typeface="Calibri" panose="020F0502020204030204" pitchFamily="34" charset="0"/>
                <a:cs typeface="Calibri" panose="020F0502020204030204" pitchFamily="34" charset="0"/>
              </a:rPr>
              <a:t>Option 2</a:t>
            </a:r>
            <a:endParaRPr lang="zh-CN" altLang="en-US" sz="2000" dirty="0">
              <a:solidFill>
                <a:schemeClr val="bg1"/>
              </a:solidFill>
              <a:latin typeface="Calibri" panose="020F0502020204030204" pitchFamily="34" charset="0"/>
              <a:cs typeface="Calibri" panose="020F0502020204030204" pitchFamily="34" charset="0"/>
            </a:endParaRPr>
          </a:p>
        </p:txBody>
      </p:sp>
      <p:sp>
        <p:nvSpPr>
          <p:cNvPr id="17" name="箭头: 下 16">
            <a:extLst>
              <a:ext uri="{FF2B5EF4-FFF2-40B4-BE49-F238E27FC236}">
                <a16:creationId xmlns:a16="http://schemas.microsoft.com/office/drawing/2014/main" id="{C65C9C15-16C9-4A6D-9177-860F18B4B65F}"/>
              </a:ext>
            </a:extLst>
          </p:cNvPr>
          <p:cNvSpPr/>
          <p:nvPr/>
        </p:nvSpPr>
        <p:spPr>
          <a:xfrm>
            <a:off x="3314147" y="2024687"/>
            <a:ext cx="411480" cy="50624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a:extLst>
              <a:ext uri="{FF2B5EF4-FFF2-40B4-BE49-F238E27FC236}">
                <a16:creationId xmlns:a16="http://schemas.microsoft.com/office/drawing/2014/main" id="{99B4E82F-179B-40BA-8219-E42CDE76920D}"/>
              </a:ext>
            </a:extLst>
          </p:cNvPr>
          <p:cNvSpPr/>
          <p:nvPr/>
        </p:nvSpPr>
        <p:spPr>
          <a:xfrm rot="1814468">
            <a:off x="2627680" y="3692550"/>
            <a:ext cx="411480" cy="52141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下 19">
            <a:extLst>
              <a:ext uri="{FF2B5EF4-FFF2-40B4-BE49-F238E27FC236}">
                <a16:creationId xmlns:a16="http://schemas.microsoft.com/office/drawing/2014/main" id="{BD38D4E0-B778-4025-A0B2-E0D0A46FF4AA}"/>
              </a:ext>
            </a:extLst>
          </p:cNvPr>
          <p:cNvSpPr/>
          <p:nvPr/>
        </p:nvSpPr>
        <p:spPr>
          <a:xfrm rot="20161725">
            <a:off x="4124408" y="3655115"/>
            <a:ext cx="411480" cy="56761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387090DD-53CA-4519-B774-CDA157B3150B}"/>
              </a:ext>
            </a:extLst>
          </p:cNvPr>
          <p:cNvGrpSpPr/>
          <p:nvPr/>
        </p:nvGrpSpPr>
        <p:grpSpPr>
          <a:xfrm>
            <a:off x="0" y="-110976"/>
            <a:ext cx="12192000" cy="793988"/>
            <a:chOff x="0" y="0"/>
            <a:chExt cx="12192000" cy="793988"/>
          </a:xfrm>
        </p:grpSpPr>
        <p:pic>
          <p:nvPicPr>
            <p:cNvPr id="22" name="Picture 5" descr="dark_blue">
              <a:extLst>
                <a:ext uri="{FF2B5EF4-FFF2-40B4-BE49-F238E27FC236}">
                  <a16:creationId xmlns:a16="http://schemas.microsoft.com/office/drawing/2014/main" id="{2A07F9E8-9435-49BF-9988-5F36834A8996}"/>
                </a:ext>
              </a:extLst>
            </p:cNvPr>
            <p:cNvPicPr>
              <a:picLocks noChangeAspect="1" noChangeArrowheads="1"/>
            </p:cNvPicPr>
            <p:nvPr/>
          </p:nvPicPr>
          <p:blipFill rotWithShape="1">
            <a:blip r:embed="rId9" cstate="print"/>
            <a:srcRect l="31337"/>
            <a:stretch/>
          </p:blipFill>
          <p:spPr bwMode="auto">
            <a:xfrm>
              <a:off x="0" y="0"/>
              <a:ext cx="12192000" cy="782638"/>
            </a:xfrm>
            <a:prstGeom prst="rect">
              <a:avLst/>
            </a:prstGeom>
            <a:noFill/>
            <a:ln w="9525">
              <a:noFill/>
              <a:miter lim="800000"/>
              <a:headEnd/>
              <a:tailEnd/>
            </a:ln>
          </p:spPr>
        </p:pic>
        <p:pic>
          <p:nvPicPr>
            <p:cNvPr id="23" name="Picture 5" descr="dark_blue">
              <a:extLst>
                <a:ext uri="{FF2B5EF4-FFF2-40B4-BE49-F238E27FC236}">
                  <a16:creationId xmlns:a16="http://schemas.microsoft.com/office/drawing/2014/main" id="{D781850F-7719-4293-926C-5054F52862C7}"/>
                </a:ext>
              </a:extLst>
            </p:cNvPr>
            <p:cNvPicPr>
              <a:picLocks noChangeAspect="1" noChangeArrowheads="1"/>
            </p:cNvPicPr>
            <p:nvPr/>
          </p:nvPicPr>
          <p:blipFill rotWithShape="1">
            <a:blip r:embed="rId9" cstate="print"/>
            <a:srcRect t="1" r="68870" b="-1450"/>
            <a:stretch/>
          </p:blipFill>
          <p:spPr bwMode="auto">
            <a:xfrm>
              <a:off x="18036" y="0"/>
              <a:ext cx="2846567" cy="793988"/>
            </a:xfrm>
            <a:prstGeom prst="rect">
              <a:avLst/>
            </a:prstGeom>
            <a:noFill/>
            <a:ln w="9525">
              <a:noFill/>
              <a:miter lim="800000"/>
              <a:headEnd/>
              <a:tailEnd/>
            </a:ln>
          </p:spPr>
        </p:pic>
      </p:grpSp>
      <p:pic>
        <p:nvPicPr>
          <p:cNvPr id="24" name="Picture 6">
            <a:extLst>
              <a:ext uri="{FF2B5EF4-FFF2-40B4-BE49-F238E27FC236}">
                <a16:creationId xmlns:a16="http://schemas.microsoft.com/office/drawing/2014/main" id="{17E9F09D-48E0-4280-9B8F-0B5E7FB20A4A}"/>
              </a:ext>
            </a:extLst>
          </p:cNvPr>
          <p:cNvPicPr>
            <a:picLocks noChangeAspect="1" noChangeArrowheads="1"/>
          </p:cNvPicPr>
          <p:nvPr/>
        </p:nvPicPr>
        <p:blipFill>
          <a:blip r:embed="rId10" cstate="print"/>
          <a:srcRect/>
          <a:stretch>
            <a:fillRect/>
          </a:stretch>
        </p:blipFill>
        <p:spPr bwMode="auto">
          <a:xfrm>
            <a:off x="0" y="6597352"/>
            <a:ext cx="12192000" cy="260648"/>
          </a:xfrm>
          <a:prstGeom prst="rect">
            <a:avLst/>
          </a:prstGeom>
          <a:noFill/>
          <a:ln w="9525" algn="ctr">
            <a:noFill/>
            <a:miter lim="800000"/>
            <a:headEnd/>
            <a:tailEnd/>
          </a:ln>
        </p:spPr>
      </p:pic>
      <p:sp>
        <p:nvSpPr>
          <p:cNvPr id="7" name="矩形 6">
            <a:extLst>
              <a:ext uri="{FF2B5EF4-FFF2-40B4-BE49-F238E27FC236}">
                <a16:creationId xmlns:a16="http://schemas.microsoft.com/office/drawing/2014/main" id="{9825B57F-6B54-4793-A72B-EE4A7FE84BBC}"/>
              </a:ext>
            </a:extLst>
          </p:cNvPr>
          <p:cNvSpPr/>
          <p:nvPr/>
        </p:nvSpPr>
        <p:spPr>
          <a:xfrm>
            <a:off x="652585" y="797169"/>
            <a:ext cx="4351748" cy="29982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EF7DB9A8-442E-45C5-A9A2-3BB774F55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771" y="1868532"/>
            <a:ext cx="1614544" cy="743423"/>
          </a:xfrm>
          <a:prstGeom prst="rect">
            <a:avLst/>
          </a:prstGeom>
        </p:spPr>
      </p:pic>
      <p:pic>
        <p:nvPicPr>
          <p:cNvPr id="26" name="图片 25">
            <a:extLst>
              <a:ext uri="{FF2B5EF4-FFF2-40B4-BE49-F238E27FC236}">
                <a16:creationId xmlns:a16="http://schemas.microsoft.com/office/drawing/2014/main" id="{82D39714-4B3D-484B-BE18-4A2D10235069}"/>
              </a:ext>
            </a:extLst>
          </p:cNvPr>
          <p:cNvPicPr>
            <a:picLocks noChangeAspect="1"/>
          </p:cNvPicPr>
          <p:nvPr/>
        </p:nvPicPr>
        <p:blipFill rotWithShape="1">
          <a:blip r:embed="rId12">
            <a:extLst>
              <a:ext uri="{28A0092B-C50C-407E-A947-70E740481C1C}">
                <a14:useLocalDpi xmlns:a14="http://schemas.microsoft.com/office/drawing/2010/main" val="0"/>
              </a:ext>
            </a:extLst>
          </a:blip>
          <a:srcRect l="15613" t="32654" r="15972" b="39198"/>
          <a:stretch/>
        </p:blipFill>
        <p:spPr>
          <a:xfrm>
            <a:off x="7125385" y="4766475"/>
            <a:ext cx="2753360" cy="686530"/>
          </a:xfrm>
          <a:prstGeom prst="rect">
            <a:avLst/>
          </a:prstGeom>
        </p:spPr>
      </p:pic>
      <p:sp>
        <p:nvSpPr>
          <p:cNvPr id="27" name="矩形 26">
            <a:extLst>
              <a:ext uri="{FF2B5EF4-FFF2-40B4-BE49-F238E27FC236}">
                <a16:creationId xmlns:a16="http://schemas.microsoft.com/office/drawing/2014/main" id="{D8065B1A-121A-4FC6-8933-867362129021}"/>
              </a:ext>
            </a:extLst>
          </p:cNvPr>
          <p:cNvSpPr/>
          <p:nvPr/>
        </p:nvSpPr>
        <p:spPr>
          <a:xfrm>
            <a:off x="556012" y="4224216"/>
            <a:ext cx="9869368" cy="179618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2140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10117" y="1771608"/>
            <a:ext cx="3508131" cy="4601260"/>
          </a:xfrm>
          <a:prstGeom prst="rect">
            <a:avLst/>
          </a:prstGeom>
          <a:noFill/>
        </p:spPr>
        <p:txBody>
          <a:bodyPr wrap="square" rtlCol="0">
            <a:spAutoFit/>
          </a:bodyPr>
          <a:lstStyle/>
          <a:p>
            <a:pPr marL="285750" indent="-285750">
              <a:spcBef>
                <a:spcPts val="600"/>
              </a:spcBef>
              <a:spcAft>
                <a:spcPts val="600"/>
              </a:spcAft>
              <a:buClr>
                <a:srgbClr val="00B0F0"/>
              </a:buClr>
              <a:buSzPct val="120000"/>
              <a:buFont typeface="Arial" panose="020B0604020202020204" pitchFamily="34" charset="0"/>
              <a:buChar char="•"/>
            </a:pPr>
            <a:r>
              <a:rPr lang="en-US" altLang="zh-CN" dirty="0"/>
              <a:t>Polarization</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Wilson loop</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Berry curvature</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AHC</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Chern number</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Chirality</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optical conductivity</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Shift current</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Berry curvature dipole</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CPGE</a:t>
            </a:r>
            <a:endParaRPr lang="zh-CN" altLang="zh-CN" dirty="0"/>
          </a:p>
          <a:p>
            <a:endParaRPr lang="zh-CN" altLang="en-US" dirty="0"/>
          </a:p>
        </p:txBody>
      </p:sp>
      <p:sp>
        <p:nvSpPr>
          <p:cNvPr id="3" name="文本框 2"/>
          <p:cNvSpPr txBox="1"/>
          <p:nvPr/>
        </p:nvSpPr>
        <p:spPr>
          <a:xfrm>
            <a:off x="2059236" y="1771608"/>
            <a:ext cx="2089804" cy="4170372"/>
          </a:xfrm>
          <a:prstGeom prst="rect">
            <a:avLst/>
          </a:prstGeom>
          <a:noFill/>
        </p:spPr>
        <p:txBody>
          <a:bodyPr wrap="square" rtlCol="0">
            <a:spAutoFit/>
          </a:bodyPr>
          <a:lstStyle/>
          <a:p>
            <a:pPr marL="285750" indent="-285750">
              <a:spcBef>
                <a:spcPts val="600"/>
              </a:spcBef>
              <a:spcAft>
                <a:spcPts val="600"/>
              </a:spcAft>
              <a:buClr>
                <a:srgbClr val="00B0F0"/>
              </a:buClr>
              <a:buSzPct val="120000"/>
              <a:buFont typeface="Arial" panose="020B0604020202020204" pitchFamily="34" charset="0"/>
              <a:buChar char="•"/>
            </a:pPr>
            <a:r>
              <a:rPr lang="en-US" altLang="zh-CN" dirty="0"/>
              <a:t>Band structure</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Band unfolding</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Fermi energy</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Fermi surface</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Find nodes</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JDOS</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PDOS</a:t>
            </a:r>
          </a:p>
          <a:p>
            <a:pPr marL="285750" indent="-285750">
              <a:spcBef>
                <a:spcPts val="600"/>
              </a:spcBef>
              <a:spcAft>
                <a:spcPts val="600"/>
              </a:spcAft>
              <a:buClr>
                <a:srgbClr val="00B0F0"/>
              </a:buClr>
              <a:buSzPct val="120000"/>
              <a:buFont typeface="Arial" panose="020B0604020202020204" pitchFamily="34" charset="0"/>
              <a:buChar char="•"/>
            </a:pPr>
            <a:r>
              <a:rPr lang="en-US" altLang="zh-CN" dirty="0"/>
              <a:t>Fat bands</a:t>
            </a:r>
            <a:endParaRPr lang="zh-CN" altLang="zh-CN" dirty="0"/>
          </a:p>
          <a:p>
            <a:pPr marL="285750" indent="-285750">
              <a:spcBef>
                <a:spcPts val="600"/>
              </a:spcBef>
              <a:spcAft>
                <a:spcPts val="600"/>
              </a:spcAft>
              <a:buClr>
                <a:srgbClr val="00B0F0"/>
              </a:buClr>
              <a:buSzPct val="120000"/>
              <a:buFont typeface="Arial" panose="020B0604020202020204" pitchFamily="34" charset="0"/>
              <a:buChar char="•"/>
            </a:pPr>
            <a:r>
              <a:rPr lang="en-US" altLang="zh-CN" dirty="0"/>
              <a:t>Spin texture</a:t>
            </a:r>
            <a:endParaRPr lang="zh-CN" altLang="zh-CN" dirty="0"/>
          </a:p>
          <a:p>
            <a:pPr marL="285750" indent="-285750">
              <a:buFont typeface="Arial" panose="020B0604020202020204" pitchFamily="34" charset="0"/>
              <a:buChar char="•"/>
            </a:pPr>
            <a:endParaRPr lang="zh-CN" altLang="en-US" dirty="0"/>
          </a:p>
        </p:txBody>
      </p:sp>
      <p:sp>
        <p:nvSpPr>
          <p:cNvPr id="5" name="右大括号 4"/>
          <p:cNvSpPr/>
          <p:nvPr/>
        </p:nvSpPr>
        <p:spPr>
          <a:xfrm>
            <a:off x="7278247" y="1903917"/>
            <a:ext cx="236262" cy="587828"/>
          </a:xfrm>
          <a:prstGeom prst="rightBrace">
            <a:avLst>
              <a:gd name="adj1" fmla="val 23164"/>
              <a:gd name="adj2" fmla="val 5315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 name="文本框 5"/>
          <p:cNvSpPr txBox="1"/>
          <p:nvPr/>
        </p:nvSpPr>
        <p:spPr>
          <a:xfrm>
            <a:off x="7754534" y="2007846"/>
            <a:ext cx="4810123"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Berry phase</a:t>
            </a:r>
            <a:endParaRPr lang="zh-CN" altLang="en-US" dirty="0">
              <a:latin typeface="隶书" panose="02010509060101010101" pitchFamily="49" charset="-122"/>
              <a:ea typeface="隶书" panose="02010509060101010101" pitchFamily="49" charset="-122"/>
            </a:endParaRPr>
          </a:p>
        </p:txBody>
      </p:sp>
      <p:sp>
        <p:nvSpPr>
          <p:cNvPr id="7" name="右大括号 6"/>
          <p:cNvSpPr/>
          <p:nvPr/>
        </p:nvSpPr>
        <p:spPr>
          <a:xfrm>
            <a:off x="7196875" y="2843013"/>
            <a:ext cx="359229" cy="1328057"/>
          </a:xfrm>
          <a:prstGeom prst="rightBrace">
            <a:avLst>
              <a:gd name="adj1" fmla="val 251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7673153" y="3287407"/>
            <a:ext cx="497288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Berry curvature</a:t>
            </a:r>
            <a:endParaRPr lang="zh-CN" altLang="en-US" dirty="0">
              <a:latin typeface="隶书" panose="02010509060101010101" pitchFamily="49" charset="-122"/>
              <a:ea typeface="隶书" panose="02010509060101010101" pitchFamily="49" charset="-122"/>
            </a:endParaRPr>
          </a:p>
        </p:txBody>
      </p:sp>
      <p:sp>
        <p:nvSpPr>
          <p:cNvPr id="9" name="右大括号 8"/>
          <p:cNvSpPr/>
          <p:nvPr/>
        </p:nvSpPr>
        <p:spPr>
          <a:xfrm>
            <a:off x="7196875" y="4463674"/>
            <a:ext cx="399007" cy="1469572"/>
          </a:xfrm>
          <a:prstGeom prst="rightBrace">
            <a:avLst>
              <a:gd name="adj1" fmla="val 4672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7673153" y="4987872"/>
            <a:ext cx="513669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optics</a:t>
            </a:r>
            <a:endParaRPr lang="zh-CN" altLang="en-US" dirty="0">
              <a:latin typeface="Arial" panose="020B0604020202020204" pitchFamily="34" charset="0"/>
              <a:cs typeface="Arial" panose="020B0604020202020204" pitchFamily="34" charset="0"/>
            </a:endParaRPr>
          </a:p>
        </p:txBody>
      </p:sp>
      <p:sp>
        <p:nvSpPr>
          <p:cNvPr id="11" name="左大括号 10">
            <a:extLst>
              <a:ext uri="{FF2B5EF4-FFF2-40B4-BE49-F238E27FC236}">
                <a16:creationId xmlns:a16="http://schemas.microsoft.com/office/drawing/2014/main" id="{A81457D2-66CD-76A0-4621-E05155E42E4F}"/>
              </a:ext>
            </a:extLst>
          </p:cNvPr>
          <p:cNvSpPr/>
          <p:nvPr/>
        </p:nvSpPr>
        <p:spPr>
          <a:xfrm>
            <a:off x="1570893" y="1890513"/>
            <a:ext cx="488343" cy="3506009"/>
          </a:xfrm>
          <a:prstGeom prst="leftBrace">
            <a:avLst>
              <a:gd name="adj1" fmla="val 4730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5311E421-0640-467E-780C-FA7597A10ABD}"/>
              </a:ext>
            </a:extLst>
          </p:cNvPr>
          <p:cNvSpPr txBox="1"/>
          <p:nvPr/>
        </p:nvSpPr>
        <p:spPr>
          <a:xfrm>
            <a:off x="176959" y="2849776"/>
            <a:ext cx="1215835" cy="1200329"/>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Energy band and  wave functions</a:t>
            </a:r>
            <a:endParaRPr lang="zh-CN" altLang="en-US" dirty="0">
              <a:latin typeface="Arial" panose="020B0604020202020204" pitchFamily="34" charset="0"/>
              <a:cs typeface="Arial" panose="020B0604020202020204" pitchFamily="34" charset="0"/>
            </a:endParaRPr>
          </a:p>
        </p:txBody>
      </p:sp>
      <p:sp>
        <p:nvSpPr>
          <p:cNvPr id="13" name="标题 12">
            <a:extLst>
              <a:ext uri="{FF2B5EF4-FFF2-40B4-BE49-F238E27FC236}">
                <a16:creationId xmlns:a16="http://schemas.microsoft.com/office/drawing/2014/main" id="{3E3A13E7-D64C-1811-0EB1-2F67EEDB5EF9}"/>
              </a:ext>
            </a:extLst>
          </p:cNvPr>
          <p:cNvSpPr>
            <a:spLocks noGrp="1"/>
          </p:cNvSpPr>
          <p:nvPr>
            <p:ph type="title"/>
          </p:nvPr>
        </p:nvSpPr>
        <p:spPr>
          <a:xfrm>
            <a:off x="1392794" y="625359"/>
            <a:ext cx="7687993" cy="1002836"/>
          </a:xfrm>
        </p:spPr>
        <p:txBody>
          <a:bodyPr>
            <a:normAutofit/>
          </a:bodyPr>
          <a:lstStyle/>
          <a:p>
            <a:pPr algn="ctr"/>
            <a:r>
              <a:rPr lang="en-US" altLang="zh-CN" sz="4000" dirty="0">
                <a:latin typeface="Calibri" panose="020F0502020204030204" pitchFamily="34" charset="0"/>
                <a:ea typeface="隶书" panose="02010509060101010101" pitchFamily="49" charset="-122"/>
                <a:cs typeface="Calibri" panose="020F0502020204030204" pitchFamily="34" charset="0"/>
              </a:rPr>
              <a:t>Capabilities of PYATB</a:t>
            </a:r>
            <a:endParaRPr lang="zh-CN" altLang="en-US" sz="4000" dirty="0">
              <a:latin typeface="Calibri" panose="020F0502020204030204" pitchFamily="34" charset="0"/>
              <a:ea typeface="黑体" panose="02010609060101010101" pitchFamily="49" charset="-122"/>
              <a:cs typeface="Calibri" panose="020F0502020204030204" pitchFamily="34" charset="0"/>
            </a:endParaRPr>
          </a:p>
        </p:txBody>
      </p:sp>
      <p:grpSp>
        <p:nvGrpSpPr>
          <p:cNvPr id="14" name="组合 13">
            <a:extLst>
              <a:ext uri="{FF2B5EF4-FFF2-40B4-BE49-F238E27FC236}">
                <a16:creationId xmlns:a16="http://schemas.microsoft.com/office/drawing/2014/main" id="{88117851-1418-4653-8D6F-977D612925F7}"/>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B2E193C8-D9F4-440E-8D1F-55B64EA0E238}"/>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1E418A7D-C5B4-4E00-8C34-4987C3DF1B8C}"/>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2AD9415C-97E4-43BB-9A65-3436080C5653}"/>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18" name="图片 17">
            <a:extLst>
              <a:ext uri="{FF2B5EF4-FFF2-40B4-BE49-F238E27FC236}">
                <a16:creationId xmlns:a16="http://schemas.microsoft.com/office/drawing/2014/main" id="{475FDA39-9CB7-4A4A-AC9E-0BE543906938}"/>
              </a:ext>
            </a:extLst>
          </p:cNvPr>
          <p:cNvPicPr>
            <a:picLocks noChangeAspect="1"/>
          </p:cNvPicPr>
          <p:nvPr/>
        </p:nvPicPr>
        <p:blipFill rotWithShape="1">
          <a:blip r:embed="rId5">
            <a:extLst>
              <a:ext uri="{28A0092B-C50C-407E-A947-70E740481C1C}">
                <a14:useLocalDpi xmlns:a14="http://schemas.microsoft.com/office/drawing/2010/main" val="0"/>
              </a:ext>
            </a:extLst>
          </a:blip>
          <a:srcRect l="15613" t="32654" r="15972" b="39198"/>
          <a:stretch/>
        </p:blipFill>
        <p:spPr>
          <a:xfrm>
            <a:off x="6137829" y="749597"/>
            <a:ext cx="2753360" cy="686530"/>
          </a:xfrm>
          <a:prstGeom prst="rect">
            <a:avLst/>
          </a:prstGeom>
        </p:spPr>
      </p:pic>
      <p:sp>
        <p:nvSpPr>
          <p:cNvPr id="19" name="右大括号 18">
            <a:extLst>
              <a:ext uri="{FF2B5EF4-FFF2-40B4-BE49-F238E27FC236}">
                <a16:creationId xmlns:a16="http://schemas.microsoft.com/office/drawing/2014/main" id="{845BBEA7-2B08-45F8-B875-ACD0D41BA2DE}"/>
              </a:ext>
            </a:extLst>
          </p:cNvPr>
          <p:cNvSpPr/>
          <p:nvPr/>
        </p:nvSpPr>
        <p:spPr>
          <a:xfrm>
            <a:off x="9467245" y="2168264"/>
            <a:ext cx="359229" cy="1328057"/>
          </a:xfrm>
          <a:prstGeom prst="rightBrace">
            <a:avLst>
              <a:gd name="adj1" fmla="val 251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A7AD99B7-F14A-4119-A290-3210F31538A1}"/>
              </a:ext>
            </a:extLst>
          </p:cNvPr>
          <p:cNvSpPr txBox="1"/>
          <p:nvPr/>
        </p:nvSpPr>
        <p:spPr>
          <a:xfrm>
            <a:off x="9923077" y="2642933"/>
            <a:ext cx="1313180"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Geometric </a:t>
            </a:r>
            <a:endParaRPr lang="zh-CN" altLang="en-US"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4B0D5540-4F74-44D8-A583-BBC0D911A9EA}"/>
              </a:ext>
            </a:extLst>
          </p:cNvPr>
          <p:cNvSpPr txBox="1"/>
          <p:nvPr/>
        </p:nvSpPr>
        <p:spPr>
          <a:xfrm>
            <a:off x="8969851" y="919096"/>
            <a:ext cx="817853" cy="461665"/>
          </a:xfrm>
          <a:prstGeom prst="rect">
            <a:avLst/>
          </a:prstGeom>
          <a:noFill/>
        </p:spPr>
        <p:txBody>
          <a:bodyPr wrap="none" rtlCol="0">
            <a:spAutoFit/>
          </a:bodyPr>
          <a:lstStyle/>
          <a:p>
            <a:r>
              <a:rPr lang="en-US" altLang="zh-CN" sz="2400" dirty="0">
                <a:solidFill>
                  <a:srgbClr val="FF0000"/>
                </a:solidFill>
                <a:latin typeface="Arial" panose="020B0604020202020204" pitchFamily="34" charset="0"/>
                <a:cs typeface="Arial" panose="020B0604020202020204" pitchFamily="34" charset="0"/>
              </a:rPr>
              <a:t>V1.0</a:t>
            </a:r>
            <a:endParaRPr lang="zh-CN" altLang="en-US" sz="2400" dirty="0">
              <a:solidFill>
                <a:srgbClr val="FF0000"/>
              </a:solidFill>
              <a:latin typeface="Arial" panose="020B0604020202020204" pitchFamily="34" charset="0"/>
              <a:cs typeface="Arial" panose="020B0604020202020204" pitchFamily="34" charset="0"/>
            </a:endParaRPr>
          </a:p>
        </p:txBody>
      </p:sp>
      <p:pic>
        <p:nvPicPr>
          <p:cNvPr id="21" name="图片 20">
            <a:extLst>
              <a:ext uri="{FF2B5EF4-FFF2-40B4-BE49-F238E27FC236}">
                <a16:creationId xmlns:a16="http://schemas.microsoft.com/office/drawing/2014/main" id="{A4A51518-B186-4CE5-ABD7-2A9BFE5BC1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077" y="4571992"/>
            <a:ext cx="1736164" cy="1736164"/>
          </a:xfrm>
          <a:prstGeom prst="rect">
            <a:avLst/>
          </a:prstGeom>
        </p:spPr>
      </p:pic>
    </p:spTree>
    <p:extLst>
      <p:ext uri="{BB962C8B-B14F-4D97-AF65-F5344CB8AC3E}">
        <p14:creationId xmlns:p14="http://schemas.microsoft.com/office/powerpoint/2010/main" val="380158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AD087E7-BC2D-49E3-888E-37969DB8C461}"/>
              </a:ext>
            </a:extLst>
          </p:cNvPr>
          <p:cNvGrpSpPr/>
          <p:nvPr/>
        </p:nvGrpSpPr>
        <p:grpSpPr>
          <a:xfrm>
            <a:off x="0" y="-110976"/>
            <a:ext cx="12192000" cy="793988"/>
            <a:chOff x="0" y="0"/>
            <a:chExt cx="12192000" cy="793988"/>
          </a:xfrm>
        </p:grpSpPr>
        <p:pic>
          <p:nvPicPr>
            <p:cNvPr id="8" name="Picture 5" descr="dark_blue">
              <a:extLst>
                <a:ext uri="{FF2B5EF4-FFF2-40B4-BE49-F238E27FC236}">
                  <a16:creationId xmlns:a16="http://schemas.microsoft.com/office/drawing/2014/main" id="{E9C6A225-C727-4406-9911-9495359EA2B5}"/>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9" name="Picture 5" descr="dark_blue">
              <a:extLst>
                <a:ext uri="{FF2B5EF4-FFF2-40B4-BE49-F238E27FC236}">
                  <a16:creationId xmlns:a16="http://schemas.microsoft.com/office/drawing/2014/main" id="{13D12027-32ED-42EA-8434-73916910D6A1}"/>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0" name="Picture 6">
            <a:extLst>
              <a:ext uri="{FF2B5EF4-FFF2-40B4-BE49-F238E27FC236}">
                <a16:creationId xmlns:a16="http://schemas.microsoft.com/office/drawing/2014/main" id="{3EB34D4F-1E4C-40F4-9725-46DBBD81E4DE}"/>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12" name="标题 11">
            <a:extLst>
              <a:ext uri="{FF2B5EF4-FFF2-40B4-BE49-F238E27FC236}">
                <a16:creationId xmlns:a16="http://schemas.microsoft.com/office/drawing/2014/main" id="{3CECF767-41F9-426A-8EA7-D8A1B57C330A}"/>
              </a:ext>
            </a:extLst>
          </p:cNvPr>
          <p:cNvSpPr>
            <a:spLocks noGrp="1"/>
          </p:cNvSpPr>
          <p:nvPr>
            <p:ph type="title"/>
          </p:nvPr>
        </p:nvSpPr>
        <p:spPr>
          <a:xfrm>
            <a:off x="838200" y="565148"/>
            <a:ext cx="10515600" cy="1043358"/>
          </a:xfrm>
        </p:spPr>
        <p:txBody>
          <a:bodyPr>
            <a:normAutofit/>
          </a:bodyPr>
          <a:lstStyle/>
          <a:p>
            <a:pPr algn="ctr"/>
            <a:r>
              <a:rPr lang="en-US" altLang="zh-CN" sz="4000" dirty="0">
                <a:latin typeface="Arial" panose="020B0604020202020204" pitchFamily="34" charset="0"/>
                <a:cs typeface="Arial" panose="020B0604020202020204" pitchFamily="34" charset="0"/>
              </a:rPr>
              <a:t>Band structure calculations</a:t>
            </a:r>
            <a:endParaRPr lang="zh-CN" altLang="en-US" sz="4000" dirty="0">
              <a:latin typeface="Arial" panose="020B0604020202020204" pitchFamily="34" charset="0"/>
              <a:cs typeface="Arial" panose="020B0604020202020204" pitchFamily="34" charset="0"/>
            </a:endParaRPr>
          </a:p>
        </p:txBody>
      </p:sp>
      <p:pic>
        <p:nvPicPr>
          <p:cNvPr id="13" name="图片 12">
            <a:extLst>
              <a:ext uri="{FF2B5EF4-FFF2-40B4-BE49-F238E27FC236}">
                <a16:creationId xmlns:a16="http://schemas.microsoft.com/office/drawing/2014/main" id="{1AB90348-A03D-47D4-AF6D-0E58C5B3859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223949" y="2059530"/>
            <a:ext cx="4437467" cy="3455721"/>
          </a:xfrm>
          <a:prstGeom prst="rect">
            <a:avLst/>
          </a:prstGeom>
        </p:spPr>
      </p:pic>
      <p:pic>
        <p:nvPicPr>
          <p:cNvPr id="14" name="图片 13">
            <a:extLst>
              <a:ext uri="{FF2B5EF4-FFF2-40B4-BE49-F238E27FC236}">
                <a16:creationId xmlns:a16="http://schemas.microsoft.com/office/drawing/2014/main" id="{CD07495E-EC21-489A-8DA6-235342E83A03}"/>
              </a:ext>
            </a:extLst>
          </p:cNvPr>
          <p:cNvPicPr>
            <a:picLocks noChangeAspect="1"/>
          </p:cNvPicPr>
          <p:nvPr/>
        </p:nvPicPr>
        <p:blipFill>
          <a:blip r:embed="rId6"/>
          <a:stretch>
            <a:fillRect/>
          </a:stretch>
        </p:blipFill>
        <p:spPr>
          <a:xfrm>
            <a:off x="6530586" y="2131021"/>
            <a:ext cx="4449671" cy="3312737"/>
          </a:xfrm>
          <a:prstGeom prst="rect">
            <a:avLst/>
          </a:prstGeom>
        </p:spPr>
      </p:pic>
      <p:sp>
        <p:nvSpPr>
          <p:cNvPr id="15" name="文本框 14">
            <a:extLst>
              <a:ext uri="{FF2B5EF4-FFF2-40B4-BE49-F238E27FC236}">
                <a16:creationId xmlns:a16="http://schemas.microsoft.com/office/drawing/2014/main" id="{7F55D350-A23F-4E9A-A165-A20B56B5103C}"/>
              </a:ext>
            </a:extLst>
          </p:cNvPr>
          <p:cNvSpPr txBox="1"/>
          <p:nvPr/>
        </p:nvSpPr>
        <p:spPr>
          <a:xfrm>
            <a:off x="2639709" y="1694859"/>
            <a:ext cx="2173898" cy="369332"/>
          </a:xfrm>
          <a:prstGeom prst="rect">
            <a:avLst/>
          </a:prstGeom>
          <a:noFill/>
        </p:spPr>
        <p:txBody>
          <a:bodyPr wrap="square" rtlCol="0">
            <a:spAutoFit/>
          </a:bodyPr>
          <a:lstStyle/>
          <a:p>
            <a:r>
              <a:rPr lang="en-US" altLang="zh-CN" dirty="0" err="1"/>
              <a:t>SiC</a:t>
            </a:r>
            <a:r>
              <a:rPr lang="en-US" altLang="zh-CN" dirty="0"/>
              <a:t> (HSE vs PBE)</a:t>
            </a:r>
            <a:endParaRPr lang="zh-CN" altLang="en-US" dirty="0"/>
          </a:p>
        </p:txBody>
      </p:sp>
      <p:sp>
        <p:nvSpPr>
          <p:cNvPr id="16" name="矩形 15">
            <a:extLst>
              <a:ext uri="{FF2B5EF4-FFF2-40B4-BE49-F238E27FC236}">
                <a16:creationId xmlns:a16="http://schemas.microsoft.com/office/drawing/2014/main" id="{CF068535-7B05-499F-852D-4CC20D5F8BB5}"/>
              </a:ext>
            </a:extLst>
          </p:cNvPr>
          <p:cNvSpPr/>
          <p:nvPr/>
        </p:nvSpPr>
        <p:spPr>
          <a:xfrm>
            <a:off x="7594916" y="1714353"/>
            <a:ext cx="2632324" cy="369332"/>
          </a:xfrm>
          <a:prstGeom prst="rect">
            <a:avLst/>
          </a:prstGeom>
        </p:spPr>
        <p:txBody>
          <a:bodyPr wrap="none">
            <a:spAutoFit/>
          </a:bodyPr>
          <a:lstStyle/>
          <a:p>
            <a:r>
              <a:rPr lang="en-US" altLang="zh-CN" dirty="0" err="1"/>
              <a:t>GaP</a:t>
            </a:r>
            <a:r>
              <a:rPr lang="en-US" altLang="zh-CN" dirty="0"/>
              <a:t> (ABACUS vs FHI-aims)</a:t>
            </a:r>
            <a:endParaRPr lang="zh-CN" altLang="en-US" dirty="0"/>
          </a:p>
        </p:txBody>
      </p:sp>
      <p:sp>
        <p:nvSpPr>
          <p:cNvPr id="17" name="文本框 16">
            <a:extLst>
              <a:ext uri="{FF2B5EF4-FFF2-40B4-BE49-F238E27FC236}">
                <a16:creationId xmlns:a16="http://schemas.microsoft.com/office/drawing/2014/main" id="{D55CA29E-990D-4BFE-A119-B0262C246C7D}"/>
              </a:ext>
            </a:extLst>
          </p:cNvPr>
          <p:cNvSpPr txBox="1"/>
          <p:nvPr/>
        </p:nvSpPr>
        <p:spPr>
          <a:xfrm>
            <a:off x="8811809" y="4362258"/>
            <a:ext cx="65915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HSE</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2C0C95B-D11D-452E-AB9D-7686B801AB18}"/>
                  </a:ext>
                </a:extLst>
              </p:cNvPr>
              <p:cNvSpPr txBox="1"/>
              <p:nvPr/>
            </p:nvSpPr>
            <p:spPr>
              <a:xfrm>
                <a:off x="2304459" y="6108186"/>
                <a:ext cx="896495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Can efficiently calculate band structure at arbitrary </a:t>
                </a:r>
                <a14:m>
                  <m:oMath xmlns:m="http://schemas.openxmlformats.org/officeDocument/2006/math">
                    <m:r>
                      <a:rPr lang="en-US" altLang="zh-CN" b="1" i="1" dirty="0" smtClean="0">
                        <a:latin typeface="Cambria Math" panose="02040503050406030204" pitchFamily="18" charset="0"/>
                        <a:cs typeface="Arial" panose="020B0604020202020204" pitchFamily="34" charset="0"/>
                      </a:rPr>
                      <m:t>𝒌</m:t>
                    </m:r>
                  </m:oMath>
                </a14:m>
                <a:r>
                  <a:rPr lang="en-US" altLang="zh-CN" dirty="0">
                    <a:latin typeface="Arial" panose="020B0604020202020204" pitchFamily="34" charset="0"/>
                    <a:cs typeface="Arial" panose="020B0604020202020204" pitchFamily="34" charset="0"/>
                  </a:rPr>
                  <a:t> point, even for </a:t>
                </a:r>
                <a:r>
                  <a:rPr lang="en-US" altLang="zh-CN" dirty="0">
                    <a:solidFill>
                      <a:srgbClr val="FF0000"/>
                    </a:solidFill>
                    <a:latin typeface="Arial" panose="020B0604020202020204" pitchFamily="34" charset="0"/>
                    <a:cs typeface="Arial" panose="020B0604020202020204" pitchFamily="34" charset="0"/>
                  </a:rPr>
                  <a:t>hybrid functionals</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xmlns="">
          <p:sp>
            <p:nvSpPr>
              <p:cNvPr id="18" name="文本框 17">
                <a:extLst>
                  <a:ext uri="{FF2B5EF4-FFF2-40B4-BE49-F238E27FC236}">
                    <a16:creationId xmlns:a16="http://schemas.microsoft.com/office/drawing/2014/main" id="{C2C0C95B-D11D-452E-AB9D-7686B801AB18}"/>
                  </a:ext>
                </a:extLst>
              </p:cNvPr>
              <p:cNvSpPr txBox="1">
                <a:spLocks noRot="1" noChangeAspect="1" noMove="1" noResize="1" noEditPoints="1" noAdjustHandles="1" noChangeArrowheads="1" noChangeShapeType="1" noTextEdit="1"/>
              </p:cNvSpPr>
              <p:nvPr/>
            </p:nvSpPr>
            <p:spPr>
              <a:xfrm>
                <a:off x="2304459" y="6108186"/>
                <a:ext cx="8964955" cy="369332"/>
              </a:xfrm>
              <a:prstGeom prst="rect">
                <a:avLst/>
              </a:prstGeom>
              <a:blipFill>
                <a:blip r:embed="rId7"/>
                <a:stretch>
                  <a:fillRect l="-544" t="-9836"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7632444-7CAD-4475-8E8B-ABE4DFF91C5D}"/>
                  </a:ext>
                </a:extLst>
              </p:cNvPr>
              <p:cNvSpPr txBox="1"/>
              <p:nvPr/>
            </p:nvSpPr>
            <p:spPr>
              <a:xfrm>
                <a:off x="2304459" y="5668434"/>
                <a:ext cx="758308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r>
                      <a:rPr lang="en-US" altLang="zh-CN" smtClean="0">
                        <a:solidFill>
                          <a:schemeClr val="tx1"/>
                        </a:solidFill>
                        <a:latin typeface="Cambria Math" panose="02040503050406030204" pitchFamily="18" charset="0"/>
                        <a:cs typeface="Arial" panose="020B0604020202020204" pitchFamily="34" charset="0"/>
                      </a:rPr>
                      <m:t>𝐻</m:t>
                    </m:r>
                    <m:d>
                      <m:dPr>
                        <m:ctrlPr>
                          <a:rPr lang="en-US" altLang="zh-CN" i="1">
                            <a:solidFill>
                              <a:schemeClr val="tx1"/>
                            </a:solidFill>
                            <a:latin typeface="Cambria Math" panose="02040503050406030204" pitchFamily="18" charset="0"/>
                            <a:cs typeface="Arial" panose="020B0604020202020204" pitchFamily="34" charset="0"/>
                          </a:rPr>
                        </m:ctrlPr>
                      </m:dPr>
                      <m:e>
                        <m:r>
                          <a:rPr lang="en-US" altLang="zh-CN">
                            <a:solidFill>
                              <a:schemeClr val="tx1"/>
                            </a:solidFill>
                            <a:latin typeface="Cambria Math" panose="02040503050406030204" pitchFamily="18" charset="0"/>
                            <a:cs typeface="Arial" panose="020B0604020202020204" pitchFamily="34" charset="0"/>
                          </a:rPr>
                          <m:t>𝑹</m:t>
                        </m:r>
                      </m:e>
                    </m:d>
                  </m:oMath>
                </a14:m>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can be generated on a small set of coarse </a:t>
                </a:r>
                <a14:m>
                  <m:oMath xmlns:m="http://schemas.openxmlformats.org/officeDocument/2006/math">
                    <m:r>
                      <a:rPr lang="en-US" altLang="zh-CN" i="1" dirty="0" smtClean="0">
                        <a:solidFill>
                          <a:schemeClr val="tx1"/>
                        </a:solidFill>
                        <a:latin typeface="Cambria Math" panose="02040503050406030204" pitchFamily="18" charset="0"/>
                        <a:cs typeface="Arial" panose="020B0604020202020204" pitchFamily="34" charset="0"/>
                      </a:rPr>
                      <m:t>8</m:t>
                    </m:r>
                    <m:r>
                      <a:rPr lang="en-US" altLang="zh-CN"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altLang="zh-CN" b="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8×8</m:t>
                    </m:r>
                    <m:r>
                      <a:rPr lang="en-US" altLang="zh-CN" i="1" dirty="0" smtClean="0">
                        <a:solidFill>
                          <a:schemeClr val="tx1"/>
                        </a:solidFill>
                        <a:latin typeface="Cambria Math" panose="02040503050406030204" pitchFamily="18" charset="0"/>
                        <a:cs typeface="Arial" panose="020B0604020202020204" pitchFamily="34" charset="0"/>
                      </a:rPr>
                      <m:t> </m:t>
                    </m:r>
                  </m:oMath>
                </a14:m>
                <a:r>
                  <a:rPr lang="en-US" altLang="zh-CN" dirty="0">
                    <a:solidFill>
                      <a:schemeClr val="tx1"/>
                    </a:solidFill>
                    <a:latin typeface="Arial" panose="020B0604020202020204" pitchFamily="34" charset="0"/>
                    <a:cs typeface="Arial" panose="020B0604020202020204" pitchFamily="34" charset="0"/>
                  </a:rPr>
                  <a:t>grid </a:t>
                </a:r>
                <a14:m>
                  <m:oMath xmlns:m="http://schemas.openxmlformats.org/officeDocument/2006/math">
                    <m:r>
                      <a:rPr lang="en-US" altLang="zh-CN" dirty="0">
                        <a:solidFill>
                          <a:schemeClr val="tx1"/>
                        </a:solidFill>
                        <a:latin typeface="Cambria Math" panose="02040503050406030204" pitchFamily="18" charset="0"/>
                        <a:cs typeface="Arial" panose="020B0604020202020204" pitchFamily="34" charset="0"/>
                      </a:rPr>
                      <m:t>𝒌</m:t>
                    </m:r>
                  </m:oMath>
                </a14:m>
                <a:r>
                  <a:rPr lang="en-US" altLang="zh-CN" dirty="0">
                    <a:solidFill>
                      <a:schemeClr val="tx1"/>
                    </a:solidFill>
                    <a:latin typeface="Arial" panose="020B0604020202020204" pitchFamily="34" charset="0"/>
                    <a:cs typeface="Arial" panose="020B0604020202020204" pitchFamily="34" charset="0"/>
                  </a:rPr>
                  <a:t> points.</a:t>
                </a:r>
                <a:endParaRPr lang="zh-CN" altLang="en-US" dirty="0">
                  <a:solidFill>
                    <a:schemeClr val="tx1"/>
                  </a:solidFill>
                  <a:latin typeface="Arial" panose="020B0604020202020204" pitchFamily="34" charset="0"/>
                  <a:cs typeface="Arial" panose="020B0604020202020204" pitchFamily="34" charset="0"/>
                </a:endParaRPr>
              </a:p>
            </p:txBody>
          </p:sp>
        </mc:Choice>
        <mc:Fallback xmlns="">
          <p:sp>
            <p:nvSpPr>
              <p:cNvPr id="19" name="文本框 18">
                <a:extLst>
                  <a:ext uri="{FF2B5EF4-FFF2-40B4-BE49-F238E27FC236}">
                    <a16:creationId xmlns:a16="http://schemas.microsoft.com/office/drawing/2014/main" id="{17632444-7CAD-4475-8E8B-ABE4DFF91C5D}"/>
                  </a:ext>
                </a:extLst>
              </p:cNvPr>
              <p:cNvSpPr txBox="1">
                <a:spLocks noRot="1" noChangeAspect="1" noMove="1" noResize="1" noEditPoints="1" noAdjustHandles="1" noChangeArrowheads="1" noChangeShapeType="1" noTextEdit="1"/>
              </p:cNvSpPr>
              <p:nvPr/>
            </p:nvSpPr>
            <p:spPr>
              <a:xfrm>
                <a:off x="2304459" y="5668434"/>
                <a:ext cx="7583081" cy="369332"/>
              </a:xfrm>
              <a:prstGeom prst="rect">
                <a:avLst/>
              </a:prstGeom>
              <a:blipFill>
                <a:blip r:embed="rId8"/>
                <a:stretch>
                  <a:fillRect t="-10000" b="-26667"/>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3516887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986079" y="1693636"/>
            <a:ext cx="7979228" cy="3893091"/>
          </a:xfrm>
          <a:prstGeom prst="rect">
            <a:avLst/>
          </a:prstGeom>
        </p:spPr>
      </p:pic>
      <p:sp>
        <p:nvSpPr>
          <p:cNvPr id="4" name="标题 3">
            <a:extLst>
              <a:ext uri="{FF2B5EF4-FFF2-40B4-BE49-F238E27FC236}">
                <a16:creationId xmlns:a16="http://schemas.microsoft.com/office/drawing/2014/main" id="{941DEF74-D339-03A3-4150-D51B5A988183}"/>
              </a:ext>
            </a:extLst>
          </p:cNvPr>
          <p:cNvSpPr>
            <a:spLocks noGrp="1"/>
          </p:cNvSpPr>
          <p:nvPr>
            <p:ph type="title"/>
          </p:nvPr>
        </p:nvSpPr>
        <p:spPr>
          <a:xfrm>
            <a:off x="838200" y="565298"/>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Band unfolding</a:t>
            </a:r>
            <a:endParaRPr lang="zh-CN" altLang="en-US" sz="4000" dirty="0">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06A8C185-676C-4D7F-9837-7DCDE9F10523}"/>
              </a:ext>
            </a:extLst>
          </p:cNvPr>
          <p:cNvGrpSpPr/>
          <p:nvPr/>
        </p:nvGrpSpPr>
        <p:grpSpPr>
          <a:xfrm>
            <a:off x="0" y="-110976"/>
            <a:ext cx="12192000" cy="793988"/>
            <a:chOff x="0" y="0"/>
            <a:chExt cx="12192000" cy="793988"/>
          </a:xfrm>
        </p:grpSpPr>
        <p:pic>
          <p:nvPicPr>
            <p:cNvPr id="7" name="Picture 5" descr="dark_blue">
              <a:extLst>
                <a:ext uri="{FF2B5EF4-FFF2-40B4-BE49-F238E27FC236}">
                  <a16:creationId xmlns:a16="http://schemas.microsoft.com/office/drawing/2014/main" id="{0A3279F0-AC05-4BF1-ABCA-CC896DF2A1AD}"/>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CA687C12-A611-4325-A8E6-BDDC2671641F}"/>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6017EA01-F6A2-4D9F-9C7B-339EC129353A}"/>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375136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8AAD61-ACA5-4E0B-AEE4-7701A8D8326B}"/>
              </a:ext>
            </a:extLst>
          </p:cNvPr>
          <p:cNvSpPr>
            <a:spLocks noGrp="1"/>
          </p:cNvSpPr>
          <p:nvPr>
            <p:ph type="title"/>
          </p:nvPr>
        </p:nvSpPr>
        <p:spPr>
          <a:xfrm>
            <a:off x="873760" y="532765"/>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Supercell approaches in DFT calculations </a:t>
            </a:r>
            <a:endParaRPr lang="zh-CN" altLang="en-US" sz="40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14685049-DBCC-4E98-A409-BF41D38215EF}"/>
              </a:ext>
            </a:extLst>
          </p:cNvPr>
          <p:cNvGrpSpPr/>
          <p:nvPr/>
        </p:nvGrpSpPr>
        <p:grpSpPr>
          <a:xfrm>
            <a:off x="0" y="-110976"/>
            <a:ext cx="12192000" cy="793988"/>
            <a:chOff x="0" y="0"/>
            <a:chExt cx="12192000" cy="793988"/>
          </a:xfrm>
        </p:grpSpPr>
        <p:pic>
          <p:nvPicPr>
            <p:cNvPr id="6" name="Picture 5" descr="dark_blue">
              <a:extLst>
                <a:ext uri="{FF2B5EF4-FFF2-40B4-BE49-F238E27FC236}">
                  <a16:creationId xmlns:a16="http://schemas.microsoft.com/office/drawing/2014/main" id="{473F3319-6F7C-4DB8-81A5-A993A73EFEFD}"/>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7" name="Picture 5" descr="dark_blue">
              <a:extLst>
                <a:ext uri="{FF2B5EF4-FFF2-40B4-BE49-F238E27FC236}">
                  <a16:creationId xmlns:a16="http://schemas.microsoft.com/office/drawing/2014/main" id="{D8F7D61D-A9DC-4B00-987B-7BF8DBA52866}"/>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8" name="Picture 6">
            <a:extLst>
              <a:ext uri="{FF2B5EF4-FFF2-40B4-BE49-F238E27FC236}">
                <a16:creationId xmlns:a16="http://schemas.microsoft.com/office/drawing/2014/main" id="{871076F3-3292-4D5F-91A9-9E6914481056}"/>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pic>
        <p:nvPicPr>
          <p:cNvPr id="9" name="图片 8">
            <a:extLst>
              <a:ext uri="{FF2B5EF4-FFF2-40B4-BE49-F238E27FC236}">
                <a16:creationId xmlns:a16="http://schemas.microsoft.com/office/drawing/2014/main" id="{E48CE3FA-A67C-47CC-9499-A89AF476A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60" y="2376974"/>
            <a:ext cx="2753882" cy="2678354"/>
          </a:xfrm>
          <a:prstGeom prst="rect">
            <a:avLst/>
          </a:prstGeom>
        </p:spPr>
      </p:pic>
      <p:pic>
        <p:nvPicPr>
          <p:cNvPr id="11" name="图片 10">
            <a:extLst>
              <a:ext uri="{FF2B5EF4-FFF2-40B4-BE49-F238E27FC236}">
                <a16:creationId xmlns:a16="http://schemas.microsoft.com/office/drawing/2014/main" id="{63C438FF-F0E3-47A6-A313-D40F15405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73" y="2789050"/>
            <a:ext cx="3367400" cy="1854201"/>
          </a:xfrm>
          <a:prstGeom prst="rect">
            <a:avLst/>
          </a:prstGeom>
        </p:spPr>
      </p:pic>
      <p:pic>
        <p:nvPicPr>
          <p:cNvPr id="13" name="图片 12">
            <a:extLst>
              <a:ext uri="{FF2B5EF4-FFF2-40B4-BE49-F238E27FC236}">
                <a16:creationId xmlns:a16="http://schemas.microsoft.com/office/drawing/2014/main" id="{6C0DC8DD-D2D7-4109-AA31-104859AD50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2211144"/>
            <a:ext cx="2874010" cy="2770277"/>
          </a:xfrm>
          <a:prstGeom prst="rect">
            <a:avLst/>
          </a:prstGeom>
        </p:spPr>
      </p:pic>
      <p:sp>
        <p:nvSpPr>
          <p:cNvPr id="14" name="文本框 13">
            <a:extLst>
              <a:ext uri="{FF2B5EF4-FFF2-40B4-BE49-F238E27FC236}">
                <a16:creationId xmlns:a16="http://schemas.microsoft.com/office/drawing/2014/main" id="{A5B3506D-C81B-4E36-9C00-B6E4F7406B52}"/>
              </a:ext>
            </a:extLst>
          </p:cNvPr>
          <p:cNvSpPr txBox="1"/>
          <p:nvPr/>
        </p:nvSpPr>
        <p:spPr>
          <a:xfrm>
            <a:off x="3530233" y="5603014"/>
            <a:ext cx="5404043" cy="461665"/>
          </a:xfrm>
          <a:prstGeom prst="rect">
            <a:avLst/>
          </a:prstGeom>
          <a:noFill/>
        </p:spPr>
        <p:txBody>
          <a:bodyPr wrap="none" rtlCol="0">
            <a:spAutoFit/>
          </a:bodyPr>
          <a:lstStyle/>
          <a:p>
            <a:r>
              <a:rPr lang="en-US" altLang="zh-CN" sz="2400" dirty="0">
                <a:latin typeface="Arial" panose="020B0604020202020204" pitchFamily="34" charset="0"/>
                <a:cs typeface="Arial" panose="020B0604020202020204" pitchFamily="34" charset="0"/>
              </a:rPr>
              <a:t>Extremely complicate band structures!</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418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D09B08-D98D-4BE2-A031-A31486B61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377" y="1933956"/>
            <a:ext cx="8544623" cy="3661982"/>
          </a:xfrm>
          <a:prstGeom prst="rect">
            <a:avLst/>
          </a:prstGeom>
        </p:spPr>
      </p:pic>
      <p:sp>
        <p:nvSpPr>
          <p:cNvPr id="5" name="标题 3">
            <a:extLst>
              <a:ext uri="{FF2B5EF4-FFF2-40B4-BE49-F238E27FC236}">
                <a16:creationId xmlns:a16="http://schemas.microsoft.com/office/drawing/2014/main" id="{C6A5B746-6190-4C5E-9E82-B152DDA8D35C}"/>
              </a:ext>
            </a:extLst>
          </p:cNvPr>
          <p:cNvSpPr>
            <a:spLocks noGrp="1"/>
          </p:cNvSpPr>
          <p:nvPr>
            <p:ph type="title"/>
          </p:nvPr>
        </p:nvSpPr>
        <p:spPr>
          <a:xfrm>
            <a:off x="838200" y="683012"/>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Band unfolding for NV center</a:t>
            </a:r>
            <a:endParaRPr lang="zh-CN" altLang="en-US" sz="4000" dirty="0">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9028E29E-E04D-444B-B544-3F6FE9B4E706}"/>
              </a:ext>
            </a:extLst>
          </p:cNvPr>
          <p:cNvGrpSpPr/>
          <p:nvPr/>
        </p:nvGrpSpPr>
        <p:grpSpPr>
          <a:xfrm>
            <a:off x="0" y="-110976"/>
            <a:ext cx="12192000" cy="793988"/>
            <a:chOff x="0" y="0"/>
            <a:chExt cx="12192000" cy="793988"/>
          </a:xfrm>
        </p:grpSpPr>
        <p:pic>
          <p:nvPicPr>
            <p:cNvPr id="7" name="Picture 5" descr="dark_blue">
              <a:extLst>
                <a:ext uri="{FF2B5EF4-FFF2-40B4-BE49-F238E27FC236}">
                  <a16:creationId xmlns:a16="http://schemas.microsoft.com/office/drawing/2014/main" id="{CF2958D7-AD47-4389-99B0-BDA7C3FDEE2C}"/>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77BCCA01-C654-438F-B7B9-446F94F00553}"/>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066598B5-B4FB-4404-ADF3-EDFB9C7ADBF4}"/>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11" name="Picture 4" descr="See the source image">
            <a:extLst>
              <a:ext uri="{FF2B5EF4-FFF2-40B4-BE49-F238E27FC236}">
                <a16:creationId xmlns:a16="http://schemas.microsoft.com/office/drawing/2014/main" id="{2E99F49D-2B8C-41AB-AA51-370AD79C97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918"/>
          <a:stretch/>
        </p:blipFill>
        <p:spPr bwMode="auto">
          <a:xfrm>
            <a:off x="644315" y="2333102"/>
            <a:ext cx="2536093" cy="256002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C04037E-9FC5-4EE9-993B-BAF352C5C515}"/>
              </a:ext>
            </a:extLst>
          </p:cNvPr>
          <p:cNvSpPr txBox="1"/>
          <p:nvPr/>
        </p:nvSpPr>
        <p:spPr>
          <a:xfrm>
            <a:off x="607058" y="5082510"/>
            <a:ext cx="2890462" cy="646331"/>
          </a:xfrm>
          <a:prstGeom prst="rect">
            <a:avLst/>
          </a:prstGeom>
          <a:noFill/>
        </p:spPr>
        <p:txBody>
          <a:bodyPr wrap="square" rtlCol="0">
            <a:spAutoFit/>
          </a:bodyPr>
          <a:lstStyle/>
          <a:p>
            <a:pPr algn="ctr"/>
            <a:r>
              <a:rPr lang="en-US" altLang="zh-CN" dirty="0">
                <a:latin typeface="Calibri" panose="020F0502020204030204" pitchFamily="34" charset="0"/>
                <a:cs typeface="Calibri" panose="020F0502020204030204" pitchFamily="34" charset="0"/>
              </a:rPr>
              <a:t>Folded energy bands of NV center</a:t>
            </a:r>
            <a:endParaRPr lang="zh-CN" altLang="en-US"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665E0A53-4E55-4600-B4D7-4CE352DA6118}"/>
              </a:ext>
            </a:extLst>
          </p:cNvPr>
          <p:cNvSpPr txBox="1"/>
          <p:nvPr/>
        </p:nvSpPr>
        <p:spPr>
          <a:xfrm>
            <a:off x="4388584" y="5411272"/>
            <a:ext cx="3278077"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energy bands of primary unit cell</a:t>
            </a:r>
            <a:endParaRPr lang="zh-CN" altLang="en-US"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46C87BA6-AA53-4850-95DF-1B19536A9A9E}"/>
              </a:ext>
            </a:extLst>
          </p:cNvPr>
          <p:cNvSpPr txBox="1"/>
          <p:nvPr/>
        </p:nvSpPr>
        <p:spPr>
          <a:xfrm>
            <a:off x="8260323" y="5414640"/>
            <a:ext cx="2890462" cy="646331"/>
          </a:xfrm>
          <a:prstGeom prst="rect">
            <a:avLst/>
          </a:prstGeom>
          <a:noFill/>
        </p:spPr>
        <p:txBody>
          <a:bodyPr wrap="square" rtlCol="0">
            <a:spAutoFit/>
          </a:bodyPr>
          <a:lstStyle/>
          <a:p>
            <a:pPr algn="ctr"/>
            <a:r>
              <a:rPr lang="en-US" altLang="zh-CN" dirty="0">
                <a:latin typeface="Calibri" panose="020F0502020204030204" pitchFamily="34" charset="0"/>
                <a:cs typeface="Calibri" panose="020F0502020204030204" pitchFamily="34" charset="0"/>
              </a:rPr>
              <a:t>unfolded energy bands of NV center</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666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3" descr="dark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6" name="Picture 3" descr="kohn-a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96" y="1153942"/>
            <a:ext cx="3121564" cy="461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组合 31"/>
          <p:cNvGrpSpPr>
            <a:grpSpLocks/>
          </p:cNvGrpSpPr>
          <p:nvPr/>
        </p:nvGrpSpPr>
        <p:grpSpPr bwMode="auto">
          <a:xfrm>
            <a:off x="5488905" y="2772187"/>
            <a:ext cx="5030521" cy="3204945"/>
            <a:chOff x="3997284" y="1938272"/>
            <a:chExt cx="5030211" cy="3204664"/>
          </a:xfrm>
        </p:grpSpPr>
        <p:grpSp>
          <p:nvGrpSpPr>
            <p:cNvPr id="6153" name="组合 9"/>
            <p:cNvGrpSpPr>
              <a:grpSpLocks/>
            </p:cNvGrpSpPr>
            <p:nvPr/>
          </p:nvGrpSpPr>
          <p:grpSpPr bwMode="auto">
            <a:xfrm>
              <a:off x="5832054" y="3035941"/>
              <a:ext cx="1395327" cy="977815"/>
              <a:chOff x="1646576" y="4284762"/>
              <a:chExt cx="1620380" cy="967470"/>
            </a:xfrm>
          </p:grpSpPr>
          <p:sp>
            <p:nvSpPr>
              <p:cNvPr id="8" name="六边形 7"/>
              <p:cNvSpPr/>
              <p:nvPr/>
            </p:nvSpPr>
            <p:spPr>
              <a:xfrm>
                <a:off x="1646576" y="4284762"/>
                <a:ext cx="1620380" cy="967470"/>
              </a:xfrm>
              <a:prstGeom prst="hexagon">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167" name="TextBox 8"/>
              <p:cNvSpPr txBox="1">
                <a:spLocks noChangeArrowheads="1"/>
              </p:cNvSpPr>
              <p:nvPr/>
            </p:nvSpPr>
            <p:spPr bwMode="auto">
              <a:xfrm>
                <a:off x="1745396" y="4432765"/>
                <a:ext cx="1441721" cy="70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dirty="0">
                    <a:latin typeface="华文新魏" panose="02010800040101010101" pitchFamily="2" charset="-122"/>
                    <a:ea typeface="华文新魏" panose="02010800040101010101" pitchFamily="2" charset="-122"/>
                  </a:rPr>
                  <a:t>第一性原理方法</a:t>
                </a:r>
                <a:r>
                  <a:rPr lang="en-US" altLang="zh-CN" sz="2000" dirty="0">
                    <a:latin typeface="华文新魏" panose="02010800040101010101" pitchFamily="2" charset="-122"/>
                    <a:ea typeface="华文新魏" panose="02010800040101010101" pitchFamily="2" charset="-122"/>
                  </a:rPr>
                  <a:t> </a:t>
                </a:r>
                <a:endParaRPr lang="zh-CN" altLang="en-US" sz="2000" dirty="0">
                  <a:latin typeface="华文新魏" panose="02010800040101010101" pitchFamily="2" charset="-122"/>
                  <a:ea typeface="华文新魏" panose="02010800040101010101" pitchFamily="2" charset="-122"/>
                </a:endParaRPr>
              </a:p>
            </p:txBody>
          </p:sp>
        </p:grpSp>
        <p:sp>
          <p:nvSpPr>
            <p:cNvPr id="12" name="圆角矩形 11"/>
            <p:cNvSpPr/>
            <p:nvPr/>
          </p:nvSpPr>
          <p:spPr>
            <a:xfrm>
              <a:off x="7497239" y="2529570"/>
              <a:ext cx="1485808" cy="630182"/>
            </a:xfrm>
            <a:prstGeom prst="roundRect">
              <a:avLst>
                <a:gd name="adj" fmla="val 4762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凝聚态</a:t>
              </a:r>
            </a:p>
          </p:txBody>
        </p:sp>
        <p:sp>
          <p:nvSpPr>
            <p:cNvPr id="15" name="圆角矩形 14"/>
            <p:cNvSpPr/>
            <p:nvPr/>
          </p:nvSpPr>
          <p:spPr>
            <a:xfrm>
              <a:off x="5741573" y="4512755"/>
              <a:ext cx="1485808" cy="630181"/>
            </a:xfrm>
            <a:prstGeom prst="roundRect">
              <a:avLst>
                <a:gd name="adj" fmla="val 4762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化学</a:t>
              </a:r>
            </a:p>
          </p:txBody>
        </p:sp>
        <p:sp>
          <p:nvSpPr>
            <p:cNvPr id="16" name="圆角矩形 15"/>
            <p:cNvSpPr/>
            <p:nvPr/>
          </p:nvSpPr>
          <p:spPr>
            <a:xfrm>
              <a:off x="4031940" y="3788347"/>
              <a:ext cx="1485808" cy="630181"/>
            </a:xfrm>
            <a:prstGeom prst="roundRect">
              <a:avLst>
                <a:gd name="adj" fmla="val 47627"/>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能源、环境</a:t>
              </a:r>
            </a:p>
          </p:txBody>
        </p:sp>
        <p:sp>
          <p:nvSpPr>
            <p:cNvPr id="17" name="圆角矩形 16"/>
            <p:cNvSpPr/>
            <p:nvPr/>
          </p:nvSpPr>
          <p:spPr>
            <a:xfrm>
              <a:off x="3997284" y="2575752"/>
              <a:ext cx="1485808" cy="630182"/>
            </a:xfrm>
            <a:prstGeom prst="roundRect">
              <a:avLst>
                <a:gd name="adj" fmla="val 47627"/>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生物</a:t>
              </a:r>
            </a:p>
          </p:txBody>
        </p:sp>
        <p:sp>
          <p:nvSpPr>
            <p:cNvPr id="19" name="圆角矩形 18"/>
            <p:cNvSpPr/>
            <p:nvPr/>
          </p:nvSpPr>
          <p:spPr>
            <a:xfrm>
              <a:off x="5750679" y="1938272"/>
              <a:ext cx="1485808" cy="630181"/>
            </a:xfrm>
            <a:prstGeom prst="roundRect">
              <a:avLst>
                <a:gd name="adj" fmla="val 47627"/>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地学</a:t>
              </a:r>
            </a:p>
          </p:txBody>
        </p:sp>
        <p:sp>
          <p:nvSpPr>
            <p:cNvPr id="20" name="圆角矩形 19"/>
            <p:cNvSpPr/>
            <p:nvPr/>
          </p:nvSpPr>
          <p:spPr>
            <a:xfrm>
              <a:off x="7541687" y="3788347"/>
              <a:ext cx="1485808" cy="630181"/>
            </a:xfrm>
            <a:prstGeom prst="roundRect">
              <a:avLst>
                <a:gd name="adj" fmla="val 47627"/>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1"/>
                  </a:solidFill>
                  <a:latin typeface="华文新魏" panose="02010800040101010101" pitchFamily="2" charset="-122"/>
                  <a:ea typeface="华文新魏" panose="02010800040101010101" pitchFamily="2" charset="-122"/>
                </a:rPr>
                <a:t>材料</a:t>
              </a:r>
            </a:p>
          </p:txBody>
        </p:sp>
        <p:cxnSp>
          <p:nvCxnSpPr>
            <p:cNvPr id="22" name="直接箭头连接符 21"/>
            <p:cNvCxnSpPr/>
            <p:nvPr/>
          </p:nvCxnSpPr>
          <p:spPr>
            <a:xfrm flipV="1">
              <a:off x="7133099" y="3013377"/>
              <a:ext cx="358753" cy="26985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rot="540000" flipH="1" flipV="1">
              <a:off x="6490995" y="2573893"/>
              <a:ext cx="68258" cy="44922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rot="-10260000" flipH="1" flipV="1">
              <a:off x="6497176" y="4056611"/>
              <a:ext cx="66671" cy="44922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18720000" flipH="1" flipV="1">
              <a:off x="5679022" y="2905077"/>
              <a:ext cx="68257" cy="4508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rot="-6960000" flipH="1" flipV="1">
              <a:off x="5655059" y="3614526"/>
              <a:ext cx="68257" cy="4508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rot="-13860000" flipH="1" flipV="1">
              <a:off x="7267066" y="3732783"/>
              <a:ext cx="68257" cy="44923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586687" y="5918741"/>
            <a:ext cx="6182013" cy="369332"/>
          </a:xfrm>
          <a:prstGeom prst="rect">
            <a:avLst/>
          </a:prstGeom>
        </p:spPr>
        <p:txBody>
          <a:bodyPr wrap="none">
            <a:spAutoFit/>
          </a:bodyPr>
          <a:lstStyle/>
          <a:p>
            <a:r>
              <a:rPr lang="en-US" altLang="zh-CN" b="1" dirty="0">
                <a:solidFill>
                  <a:srgbClr val="FF0000"/>
                </a:solidFill>
                <a:ea typeface="华文新魏" panose="02010800040101010101" pitchFamily="2" charset="-122"/>
              </a:rPr>
              <a:t>W.</a:t>
            </a:r>
            <a:r>
              <a:rPr lang="zh-CN" altLang="en-US" b="1" dirty="0">
                <a:solidFill>
                  <a:srgbClr val="FF0000"/>
                </a:solidFill>
                <a:ea typeface="华文新魏" panose="02010800040101010101" pitchFamily="2" charset="-122"/>
              </a:rPr>
              <a:t> </a:t>
            </a:r>
            <a:r>
              <a:rPr lang="en-US" altLang="zh-CN" b="1" dirty="0">
                <a:solidFill>
                  <a:srgbClr val="FF0000"/>
                </a:solidFill>
                <a:ea typeface="华文新魏" panose="02010800040101010101" pitchFamily="2" charset="-122"/>
              </a:rPr>
              <a:t>Kohn</a:t>
            </a:r>
            <a:r>
              <a:rPr lang="zh-CN" altLang="en-US" b="1" dirty="0">
                <a:solidFill>
                  <a:srgbClr val="FF0000"/>
                </a:solidFill>
                <a:ea typeface="华文新魏" panose="02010800040101010101" pitchFamily="2" charset="-122"/>
              </a:rPr>
              <a:t> 教授，</a:t>
            </a:r>
            <a:r>
              <a:rPr lang="en-US" altLang="zh-CN" b="1" dirty="0">
                <a:solidFill>
                  <a:srgbClr val="FF0000"/>
                </a:solidFill>
                <a:ea typeface="华文新魏" panose="02010800040101010101" pitchFamily="2" charset="-122"/>
              </a:rPr>
              <a:t>1998 </a:t>
            </a:r>
            <a:r>
              <a:rPr lang="zh-CN" altLang="en-US" b="1" dirty="0">
                <a:solidFill>
                  <a:srgbClr val="FF0000"/>
                </a:solidFill>
                <a:ea typeface="华文新魏" panose="02010800040101010101" pitchFamily="2" charset="-122"/>
              </a:rPr>
              <a:t>诺贝尔化学奖（密度泛函理论， </a:t>
            </a:r>
            <a:r>
              <a:rPr lang="en-US" altLang="zh-CN" b="1" dirty="0">
                <a:solidFill>
                  <a:srgbClr val="FF0000"/>
                </a:solidFill>
                <a:ea typeface="华文新魏" panose="02010800040101010101" pitchFamily="2" charset="-122"/>
              </a:rPr>
              <a:t>DFT</a:t>
            </a:r>
            <a:r>
              <a:rPr lang="zh-CN" altLang="en-US" b="1" dirty="0">
                <a:solidFill>
                  <a:srgbClr val="FF0000"/>
                </a:solidFill>
                <a:ea typeface="华文新魏" panose="02010800040101010101" pitchFamily="2" charset="-122"/>
              </a:rPr>
              <a:t>）</a:t>
            </a:r>
            <a:r>
              <a:rPr lang="en-US" altLang="zh-CN" dirty="0">
                <a:solidFill>
                  <a:srgbClr val="FF0000"/>
                </a:solidFill>
                <a:ea typeface="华文新魏" panose="02010800040101010101" pitchFamily="2" charset="-122"/>
              </a:rPr>
              <a:t> </a:t>
            </a:r>
            <a:endParaRPr lang="zh-CN" altLang="en-US" dirty="0"/>
          </a:p>
        </p:txBody>
      </p:sp>
      <p:sp>
        <p:nvSpPr>
          <p:cNvPr id="4" name="标题 3"/>
          <p:cNvSpPr>
            <a:spLocks noGrp="1"/>
          </p:cNvSpPr>
          <p:nvPr>
            <p:ph type="title"/>
          </p:nvPr>
        </p:nvSpPr>
        <p:spPr>
          <a:xfrm>
            <a:off x="6169946" y="852428"/>
            <a:ext cx="3448337" cy="901580"/>
          </a:xfrm>
        </p:spPr>
        <p:txBody>
          <a:bodyPr>
            <a:normAutofit/>
          </a:bodyPr>
          <a:lstStyle/>
          <a:p>
            <a:pPr algn="ctr"/>
            <a:r>
              <a:rPr lang="zh-CN" altLang="en-US" sz="3200" dirty="0">
                <a:latin typeface="黑体" panose="02010609060101010101" pitchFamily="49" charset="-122"/>
                <a:ea typeface="黑体" panose="02010609060101010101" pitchFamily="49" charset="-122"/>
              </a:rPr>
              <a:t>第一性原理方法</a:t>
            </a:r>
          </a:p>
        </p:txBody>
      </p:sp>
      <p:sp>
        <p:nvSpPr>
          <p:cNvPr id="3" name="文本框 2">
            <a:extLst>
              <a:ext uri="{FF2B5EF4-FFF2-40B4-BE49-F238E27FC236}">
                <a16:creationId xmlns:a16="http://schemas.microsoft.com/office/drawing/2014/main" id="{43C13BA9-EB5F-4C57-8254-703EFCEDB6C4}"/>
              </a:ext>
            </a:extLst>
          </p:cNvPr>
          <p:cNvSpPr txBox="1"/>
          <p:nvPr/>
        </p:nvSpPr>
        <p:spPr>
          <a:xfrm>
            <a:off x="5706145" y="1740424"/>
            <a:ext cx="4919987" cy="707886"/>
          </a:xfrm>
          <a:prstGeom prst="rect">
            <a:avLst/>
          </a:prstGeom>
          <a:no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不依赖实验结果，直接从量子力学出发，在原子尺度，计算材料的物理性质！</a:t>
            </a:r>
          </a:p>
        </p:txBody>
      </p:sp>
    </p:spTree>
    <p:extLst>
      <p:ext uri="{BB962C8B-B14F-4D97-AF65-F5344CB8AC3E}">
        <p14:creationId xmlns:p14="http://schemas.microsoft.com/office/powerpoint/2010/main" val="1199797585"/>
      </p:ext>
    </p:extLst>
  </p:cSld>
  <p:clrMapOvr>
    <a:masterClrMapping/>
  </p:clrMapOvr>
  <p:transition advTm="5389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017A8BE-51C5-47DE-90E9-1AA00612A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248" y="2078973"/>
            <a:ext cx="7171310" cy="2460401"/>
          </a:xfrm>
          <a:prstGeom prst="rect">
            <a:avLst/>
          </a:prstGeom>
        </p:spPr>
      </p:pic>
      <p:grpSp>
        <p:nvGrpSpPr>
          <p:cNvPr id="3" name="组合 2">
            <a:extLst>
              <a:ext uri="{FF2B5EF4-FFF2-40B4-BE49-F238E27FC236}">
                <a16:creationId xmlns:a16="http://schemas.microsoft.com/office/drawing/2014/main" id="{14C446ED-EA4A-4E9B-81BC-7C03DB790389}"/>
              </a:ext>
            </a:extLst>
          </p:cNvPr>
          <p:cNvGrpSpPr/>
          <p:nvPr/>
        </p:nvGrpSpPr>
        <p:grpSpPr>
          <a:xfrm>
            <a:off x="0" y="-110976"/>
            <a:ext cx="12192000" cy="793988"/>
            <a:chOff x="0" y="0"/>
            <a:chExt cx="12192000" cy="793988"/>
          </a:xfrm>
        </p:grpSpPr>
        <p:pic>
          <p:nvPicPr>
            <p:cNvPr id="4" name="Picture 5" descr="dark_blue">
              <a:extLst>
                <a:ext uri="{FF2B5EF4-FFF2-40B4-BE49-F238E27FC236}">
                  <a16:creationId xmlns:a16="http://schemas.microsoft.com/office/drawing/2014/main" id="{0460531F-DF81-40D2-AA82-4B474716AF07}"/>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5" name="Picture 5" descr="dark_blue">
              <a:extLst>
                <a:ext uri="{FF2B5EF4-FFF2-40B4-BE49-F238E27FC236}">
                  <a16:creationId xmlns:a16="http://schemas.microsoft.com/office/drawing/2014/main" id="{82E6DEFD-E229-4E35-A985-AF531D652C12}"/>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6" name="Picture 6">
            <a:extLst>
              <a:ext uri="{FF2B5EF4-FFF2-40B4-BE49-F238E27FC236}">
                <a16:creationId xmlns:a16="http://schemas.microsoft.com/office/drawing/2014/main" id="{FF7C0F01-ED65-4427-9633-69A26B9B4900}"/>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7" name="图片 6">
            <a:extLst>
              <a:ext uri="{FF2B5EF4-FFF2-40B4-BE49-F238E27FC236}">
                <a16:creationId xmlns:a16="http://schemas.microsoft.com/office/drawing/2014/main" id="{CCE3DC7E-0C30-44FD-B2AD-2AF67EEBDAE8}"/>
              </a:ext>
            </a:extLst>
          </p:cNvPr>
          <p:cNvPicPr>
            <a:picLocks noChangeAspect="1"/>
          </p:cNvPicPr>
          <p:nvPr/>
        </p:nvPicPr>
        <p:blipFill rotWithShape="1">
          <a:blip r:embed="rId5"/>
          <a:srcRect l="48680" t="5393" b="53176"/>
          <a:stretch/>
        </p:blipFill>
        <p:spPr>
          <a:xfrm>
            <a:off x="7824172" y="2272887"/>
            <a:ext cx="3787566" cy="2231835"/>
          </a:xfrm>
          <a:prstGeom prst="rect">
            <a:avLst/>
          </a:prstGeom>
        </p:spPr>
      </p:pic>
      <p:sp>
        <p:nvSpPr>
          <p:cNvPr id="8" name="矩形 7">
            <a:extLst>
              <a:ext uri="{FF2B5EF4-FFF2-40B4-BE49-F238E27FC236}">
                <a16:creationId xmlns:a16="http://schemas.microsoft.com/office/drawing/2014/main" id="{74F44720-18C0-4B95-9604-73F293468C75}"/>
              </a:ext>
            </a:extLst>
          </p:cNvPr>
          <p:cNvSpPr/>
          <p:nvPr/>
        </p:nvSpPr>
        <p:spPr>
          <a:xfrm>
            <a:off x="3048000" y="924418"/>
            <a:ext cx="6096000" cy="830997"/>
          </a:xfrm>
          <a:prstGeom prst="rect">
            <a:avLst/>
          </a:prstGeom>
        </p:spPr>
        <p:txBody>
          <a:bodyPr>
            <a:spAutoFit/>
          </a:bodyPr>
          <a:lstStyle/>
          <a:p>
            <a:pPr algn="ctr"/>
            <a:r>
              <a:rPr lang="en-US" altLang="zh-CN" sz="2800" dirty="0">
                <a:latin typeface="Arial" panose="020B0604020202020204" pitchFamily="34" charset="0"/>
                <a:cs typeface="Arial" panose="020B0604020202020204" pitchFamily="34" charset="0"/>
              </a:rPr>
              <a:t>Unfold band structures Pb</a:t>
            </a:r>
            <a:r>
              <a:rPr lang="en-US" altLang="zh-CN" sz="2800" baseline="-25000" dirty="0">
                <a:latin typeface="Arial" panose="020B0604020202020204" pitchFamily="34" charset="0"/>
                <a:cs typeface="Arial" panose="020B0604020202020204" pitchFamily="34" charset="0"/>
              </a:rPr>
              <a:t>1−</a:t>
            </a:r>
            <a:r>
              <a:rPr lang="zh-CN" altLang="en-US" sz="2800" i="1" baseline="-25000" dirty="0">
                <a:latin typeface="Arial" panose="020B0604020202020204" pitchFamily="34" charset="0"/>
                <a:cs typeface="Arial" panose="020B0604020202020204" pitchFamily="34" charset="0"/>
              </a:rPr>
              <a:t>𝑥</a:t>
            </a:r>
            <a:r>
              <a:rPr lang="en-US" altLang="zh-CN" sz="2800" dirty="0">
                <a:latin typeface="Arial" panose="020B0604020202020204" pitchFamily="34" charset="0"/>
                <a:cs typeface="Arial" panose="020B0604020202020204" pitchFamily="34" charset="0"/>
              </a:rPr>
              <a:t>Sn</a:t>
            </a:r>
            <a:r>
              <a:rPr lang="zh-CN" altLang="en-US" sz="2800" i="1" baseline="-25000" dirty="0">
                <a:latin typeface="Arial" panose="020B0604020202020204" pitchFamily="34" charset="0"/>
                <a:cs typeface="Arial" panose="020B0604020202020204" pitchFamily="34" charset="0"/>
              </a:rPr>
              <a:t>𝑥</a:t>
            </a:r>
            <a:r>
              <a:rPr lang="en-US" altLang="zh-CN" sz="2800" dirty="0" err="1">
                <a:latin typeface="Arial" panose="020B0604020202020204" pitchFamily="34" charset="0"/>
                <a:cs typeface="Arial" panose="020B0604020202020204" pitchFamily="34" charset="0"/>
              </a:rPr>
              <a:t>Te</a:t>
            </a:r>
            <a:endParaRPr lang="zh-CN" altLang="en-US" sz="28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 </a:t>
            </a:r>
            <a:endParaRPr lang="zh-CN" altLang="en-US" sz="2000"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A70CFC37-7F6E-40C4-BFB1-E21B7112CB51}"/>
              </a:ext>
            </a:extLst>
          </p:cNvPr>
          <p:cNvSpPr txBox="1"/>
          <p:nvPr/>
        </p:nvSpPr>
        <p:spPr>
          <a:xfrm>
            <a:off x="1729126" y="4780015"/>
            <a:ext cx="755335" cy="369332"/>
          </a:xfrm>
          <a:prstGeom prst="rect">
            <a:avLst/>
          </a:prstGeom>
          <a:noFill/>
        </p:spPr>
        <p:txBody>
          <a:bodyPr wrap="none" rtlCol="0">
            <a:spAutoFit/>
          </a:bodyPr>
          <a:lstStyle/>
          <a:p>
            <a:r>
              <a:rPr lang="en-US" altLang="zh-CN" i="1" dirty="0">
                <a:latin typeface="Arial" panose="020B0604020202020204" pitchFamily="34" charset="0"/>
                <a:cs typeface="Arial" panose="020B0604020202020204" pitchFamily="34" charset="0"/>
              </a:rPr>
              <a:t>x</a:t>
            </a:r>
            <a:r>
              <a:rPr lang="en-US" altLang="zh-CN" dirty="0">
                <a:latin typeface="Arial" panose="020B0604020202020204" pitchFamily="34" charset="0"/>
                <a:cs typeface="Arial" panose="020B0604020202020204" pitchFamily="34" charset="0"/>
              </a:rPr>
              <a:t>=0.2</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3297F60-B335-42B5-A115-0F04FA3FE54F}"/>
              </a:ext>
            </a:extLst>
          </p:cNvPr>
          <p:cNvSpPr txBox="1"/>
          <p:nvPr/>
        </p:nvSpPr>
        <p:spPr>
          <a:xfrm>
            <a:off x="3918341" y="4780015"/>
            <a:ext cx="75533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x=0.4</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8F24B97-A16F-4264-8F02-A7581466C515}"/>
                  </a:ext>
                </a:extLst>
              </p:cNvPr>
              <p:cNvSpPr txBox="1"/>
              <p:nvPr/>
            </p:nvSpPr>
            <p:spPr>
              <a:xfrm>
                <a:off x="1352100" y="5416989"/>
                <a:ext cx="5560071" cy="92333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×2×10</m:t>
                    </m:r>
                  </m:oMath>
                </a14:m>
                <a:r>
                  <a:rPr lang="zh-CN" altLang="en-US" dirty="0"/>
                  <a:t> </a:t>
                </a:r>
                <a:r>
                  <a:rPr lang="en-US" altLang="zh-CN" dirty="0">
                    <a:latin typeface="Arial" panose="020B0604020202020204" pitchFamily="34" charset="0"/>
                    <a:cs typeface="Arial" panose="020B0604020202020204" pitchFamily="34" charset="0"/>
                  </a:rPr>
                  <a:t>supercell + 15 Å</a:t>
                </a:r>
                <a:r>
                  <a:rPr lang="en-US" altLang="zh-CN" dirty="0"/>
                  <a:t> </a:t>
                </a:r>
                <a:r>
                  <a:rPr lang="en-US" altLang="zh-CN" dirty="0">
                    <a:latin typeface="Arial" panose="020B0604020202020204" pitchFamily="34" charset="0"/>
                    <a:cs typeface="Arial" panose="020B0604020202020204" pitchFamily="34" charset="0"/>
                  </a:rPr>
                  <a:t>vacuum</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Averaged over 8 random configurations</a:t>
                </a:r>
                <a:endParaRPr lang="zh-CN" altLang="en-US" dirty="0">
                  <a:latin typeface="Arial" panose="020B0604020202020204" pitchFamily="34" charset="0"/>
                  <a:cs typeface="Arial" panose="020B0604020202020204" pitchFamily="34" charset="0"/>
                </a:endParaRPr>
              </a:p>
            </p:txBody>
          </p:sp>
        </mc:Choice>
        <mc:Fallback xmlns="">
          <p:sp>
            <p:nvSpPr>
              <p:cNvPr id="12" name="文本框 11">
                <a:extLst>
                  <a:ext uri="{FF2B5EF4-FFF2-40B4-BE49-F238E27FC236}">
                    <a16:creationId xmlns:a16="http://schemas.microsoft.com/office/drawing/2014/main" id="{E8F24B97-A16F-4264-8F02-A7581466C515}"/>
                  </a:ext>
                </a:extLst>
              </p:cNvPr>
              <p:cNvSpPr txBox="1">
                <a:spLocks noRot="1" noChangeAspect="1" noMove="1" noResize="1" noEditPoints="1" noAdjustHandles="1" noChangeArrowheads="1" noChangeShapeType="1" noTextEdit="1"/>
              </p:cNvSpPr>
              <p:nvPr/>
            </p:nvSpPr>
            <p:spPr>
              <a:xfrm>
                <a:off x="1352100" y="5416989"/>
                <a:ext cx="5560071" cy="923330"/>
              </a:xfrm>
              <a:prstGeom prst="rect">
                <a:avLst/>
              </a:prstGeom>
              <a:blipFill>
                <a:blip r:embed="rId6"/>
                <a:stretch>
                  <a:fillRect l="-768" t="-4636" b="-99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5799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815" y="2420458"/>
            <a:ext cx="7239916" cy="3348000"/>
          </a:xfrm>
          <a:prstGeom prst="rect">
            <a:avLst/>
          </a:prstGeom>
        </p:spPr>
      </p:pic>
      <p:sp>
        <p:nvSpPr>
          <p:cNvPr id="3" name="文本框 2"/>
          <p:cNvSpPr txBox="1"/>
          <p:nvPr/>
        </p:nvSpPr>
        <p:spPr>
          <a:xfrm>
            <a:off x="2188492" y="641528"/>
            <a:ext cx="7895909"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Band structure of paramagnetic (PM) state</a:t>
            </a:r>
            <a:endParaRPr lang="zh-CN" altLang="en-US" sz="28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7476653" y="4771340"/>
            <a:ext cx="3993071"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FF0000"/>
                </a:solidFill>
                <a:latin typeface="Times New Roman" panose="02020603050405020304" pitchFamily="18" charset="0"/>
                <a:cs typeface="Times New Roman" panose="02020603050405020304" pitchFamily="18" charset="0"/>
              </a:rPr>
              <a:t>Band blurred away from </a:t>
            </a:r>
            <a:r>
              <a:rPr lang="el-GR" altLang="zh-CN" sz="2000" dirty="0">
                <a:solidFill>
                  <a:srgbClr val="FF0000"/>
                </a:solidFill>
                <a:latin typeface="Times New Roman" panose="02020603050405020304" pitchFamily="18" charset="0"/>
                <a:cs typeface="Times New Roman" panose="02020603050405020304" pitchFamily="18" charset="0"/>
              </a:rPr>
              <a:t>Γ</a:t>
            </a:r>
            <a:r>
              <a:rPr lang="en-US" altLang="zh-CN" sz="2000" dirty="0">
                <a:solidFill>
                  <a:srgbClr val="FF0000"/>
                </a:solidFill>
                <a:latin typeface="Times New Roman" panose="02020603050405020304" pitchFamily="18" charset="0"/>
                <a:cs typeface="Times New Roman" panose="02020603050405020304" pitchFamily="18" charset="0"/>
              </a:rPr>
              <a:t> point</a:t>
            </a:r>
          </a:p>
          <a:p>
            <a:pPr marL="285750" indent="-285750">
              <a:buFont typeface="Arial" panose="020B0604020202020204" pitchFamily="34" charset="0"/>
              <a:buChar char="•"/>
            </a:pPr>
            <a:r>
              <a:rPr lang="en-US" altLang="zh-CN" sz="2000" dirty="0">
                <a:solidFill>
                  <a:srgbClr val="FF0000"/>
                </a:solidFill>
                <a:latin typeface="Times New Roman" panose="02020603050405020304" pitchFamily="18" charset="0"/>
                <a:cs typeface="Times New Roman" panose="02020603050405020304" pitchFamily="18" charset="0"/>
              </a:rPr>
              <a:t>No BCB and BVB splitting</a:t>
            </a:r>
          </a:p>
        </p:txBody>
      </p:sp>
      <mc:AlternateContent xmlns:mc="http://schemas.openxmlformats.org/markup-compatibility/2006" xmlns:a14="http://schemas.microsoft.com/office/drawing/2010/main">
        <mc:Choice Requires="a14">
          <p:sp>
            <p:nvSpPr>
              <p:cNvPr id="5" name="矩形 4"/>
              <p:cNvSpPr/>
              <p:nvPr/>
            </p:nvSpPr>
            <p:spPr>
              <a:xfrm>
                <a:off x="965369" y="1343614"/>
                <a:ext cx="4387387" cy="1015663"/>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altLang="zh-CN" sz="2000" b="0" i="1" dirty="0" smtClean="0">
                        <a:solidFill>
                          <a:srgbClr val="000000"/>
                        </a:solidFill>
                        <a:latin typeface="Cambria Math" panose="02040503050406030204" pitchFamily="18" charset="0"/>
                        <a:cs typeface="Times New Roman" panose="02020603050405020304" pitchFamily="18" charset="0"/>
                      </a:rPr>
                      <m:t>4×4×4</m:t>
                    </m:r>
                  </m:oMath>
                </a14:m>
                <a:r>
                  <a:rPr lang="en-US" altLang="zh-CN" sz="2000" dirty="0">
                    <a:solidFill>
                      <a:srgbClr val="000000"/>
                    </a:solidFill>
                    <a:latin typeface="Times New Roman" panose="02020603050405020304" pitchFamily="18" charset="0"/>
                    <a:cs typeface="Times New Roman" panose="02020603050405020304" pitchFamily="18" charset="0"/>
                  </a:rPr>
                  <a:t> supercell</a:t>
                </a:r>
                <a:r>
                  <a:rPr lang="en-US" altLang="zh-CN" sz="20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Random </a:t>
                </a:r>
                <a:r>
                  <a:rPr lang="en-US" altLang="zh-CN" sz="2000" dirty="0" err="1">
                    <a:latin typeface="Times New Roman" panose="02020603050405020304" pitchFamily="18" charset="0"/>
                    <a:cs typeface="Times New Roman" panose="02020603050405020304" pitchFamily="18" charset="0"/>
                  </a:rPr>
                  <a:t>Ising</a:t>
                </a:r>
                <a:r>
                  <a:rPr lang="en-US" altLang="zh-CN" sz="2000" dirty="0">
                    <a:latin typeface="Times New Roman" panose="02020603050405020304" pitchFamily="18" charset="0"/>
                    <a:cs typeface="Times New Roman" panose="02020603050405020304" pitchFamily="18" charset="0"/>
                  </a:rPr>
                  <a:t>-like spin polarization</a:t>
                </a: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Band unfolding method</a:t>
                </a:r>
              </a:p>
            </p:txBody>
          </p:sp>
        </mc:Choice>
        <mc:Fallback xmlns="">
          <p:sp>
            <p:nvSpPr>
              <p:cNvPr id="5" name="矩形 4"/>
              <p:cNvSpPr>
                <a:spLocks noRot="1" noChangeAspect="1" noMove="1" noResize="1" noEditPoints="1" noAdjustHandles="1" noChangeArrowheads="1" noChangeShapeType="1" noTextEdit="1"/>
              </p:cNvSpPr>
              <p:nvPr/>
            </p:nvSpPr>
            <p:spPr>
              <a:xfrm>
                <a:off x="965369" y="1343614"/>
                <a:ext cx="4387387" cy="1015663"/>
              </a:xfrm>
              <a:prstGeom prst="rect">
                <a:avLst/>
              </a:prstGeom>
              <a:blipFill>
                <a:blip r:embed="rId3"/>
                <a:stretch>
                  <a:fillRect l="-1250" t="-2994" b="-9581"/>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B0F51CA7-0CEE-4728-A8E8-01E10D31A63A}"/>
              </a:ext>
            </a:extLst>
          </p:cNvPr>
          <p:cNvGrpSpPr/>
          <p:nvPr/>
        </p:nvGrpSpPr>
        <p:grpSpPr>
          <a:xfrm>
            <a:off x="0" y="-110976"/>
            <a:ext cx="12192000" cy="793988"/>
            <a:chOff x="0" y="0"/>
            <a:chExt cx="12192000" cy="793988"/>
          </a:xfrm>
        </p:grpSpPr>
        <p:pic>
          <p:nvPicPr>
            <p:cNvPr id="11" name="Picture 5" descr="dark_blue">
              <a:extLst>
                <a:ext uri="{FF2B5EF4-FFF2-40B4-BE49-F238E27FC236}">
                  <a16:creationId xmlns:a16="http://schemas.microsoft.com/office/drawing/2014/main" id="{C00398BA-8FDF-44C7-B6F1-1E1FEA0BEA97}"/>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12" name="Picture 5" descr="dark_blue">
              <a:extLst>
                <a:ext uri="{FF2B5EF4-FFF2-40B4-BE49-F238E27FC236}">
                  <a16:creationId xmlns:a16="http://schemas.microsoft.com/office/drawing/2014/main" id="{52D73BD5-06C7-4679-8AC1-F6F7FE00FE47}"/>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13" name="Picture 6">
            <a:extLst>
              <a:ext uri="{FF2B5EF4-FFF2-40B4-BE49-F238E27FC236}">
                <a16:creationId xmlns:a16="http://schemas.microsoft.com/office/drawing/2014/main" id="{65EADCF1-3265-4CCB-88F9-8FFF70B64543}"/>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pic>
        <p:nvPicPr>
          <p:cNvPr id="16" name="图片 15">
            <a:extLst>
              <a:ext uri="{FF2B5EF4-FFF2-40B4-BE49-F238E27FC236}">
                <a16:creationId xmlns:a16="http://schemas.microsoft.com/office/drawing/2014/main" id="{2EA86825-9B0A-4A40-B76D-79A1BA06FFB7}"/>
              </a:ext>
            </a:extLst>
          </p:cNvPr>
          <p:cNvPicPr>
            <a:picLocks noChangeAspect="1"/>
          </p:cNvPicPr>
          <p:nvPr/>
        </p:nvPicPr>
        <p:blipFill rotWithShape="1">
          <a:blip r:embed="rId6">
            <a:extLst>
              <a:ext uri="{28A0092B-C50C-407E-A947-70E740481C1C}">
                <a14:useLocalDpi xmlns:a14="http://schemas.microsoft.com/office/drawing/2010/main" val="0"/>
              </a:ext>
            </a:extLst>
          </a:blip>
          <a:srcRect l="2570" t="10631"/>
          <a:stretch/>
        </p:blipFill>
        <p:spPr>
          <a:xfrm>
            <a:off x="7685204" y="2662770"/>
            <a:ext cx="2744218" cy="2010463"/>
          </a:xfrm>
          <a:prstGeom prst="rect">
            <a:avLst/>
          </a:prstGeom>
        </p:spPr>
      </p:pic>
      <p:sp>
        <p:nvSpPr>
          <p:cNvPr id="6" name="矩形 5">
            <a:extLst>
              <a:ext uri="{FF2B5EF4-FFF2-40B4-BE49-F238E27FC236}">
                <a16:creationId xmlns:a16="http://schemas.microsoft.com/office/drawing/2014/main" id="{7483278B-9093-420D-8B6D-E04E5AAC864E}"/>
              </a:ext>
            </a:extLst>
          </p:cNvPr>
          <p:cNvSpPr/>
          <p:nvPr/>
        </p:nvSpPr>
        <p:spPr>
          <a:xfrm>
            <a:off x="7721894" y="5909101"/>
            <a:ext cx="4048929" cy="369332"/>
          </a:xfrm>
          <a:prstGeom prst="rect">
            <a:avLst/>
          </a:prstGeom>
        </p:spPr>
        <p:txBody>
          <a:bodyPr wrap="none">
            <a:spAutoFit/>
          </a:bodyPr>
          <a:lstStyle/>
          <a:p>
            <a:r>
              <a:rPr lang="en-US" altLang="zh-CN" dirty="0">
                <a:latin typeface="Times-Bold"/>
              </a:rPr>
              <a:t>Dai, </a:t>
            </a:r>
            <a:r>
              <a:rPr lang="en-US" altLang="zh-CN" dirty="0" err="1">
                <a:latin typeface="Times-Bold"/>
              </a:rPr>
              <a:t>Jin</a:t>
            </a:r>
            <a:r>
              <a:rPr lang="en-US" altLang="zh-CN" dirty="0">
                <a:latin typeface="Times-Bold"/>
              </a:rPr>
              <a:t> and He, PRB</a:t>
            </a:r>
            <a:r>
              <a:rPr lang="en-US" altLang="zh-CN" b="1" dirty="0">
                <a:latin typeface="Times-Bold"/>
              </a:rPr>
              <a:t> 108</a:t>
            </a:r>
            <a:r>
              <a:rPr lang="en-US" altLang="zh-CN" dirty="0">
                <a:latin typeface="Times-Roman"/>
              </a:rPr>
              <a:t>, 085112 (2023)</a:t>
            </a:r>
            <a:endParaRPr lang="zh-CN" altLang="en-US" dirty="0"/>
          </a:p>
        </p:txBody>
      </p:sp>
    </p:spTree>
    <p:extLst>
      <p:ext uri="{BB962C8B-B14F-4D97-AF65-F5344CB8AC3E}">
        <p14:creationId xmlns:p14="http://schemas.microsoft.com/office/powerpoint/2010/main" val="59418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414246" y="3372419"/>
            <a:ext cx="5400000" cy="2682063"/>
          </a:xfrm>
          <a:prstGeom prst="rect">
            <a:avLst/>
          </a:prstGeom>
        </p:spPr>
      </p:pic>
      <p:pic>
        <p:nvPicPr>
          <p:cNvPr id="5" name="图片 4"/>
          <p:cNvPicPr>
            <a:picLocks noChangeAspect="1"/>
          </p:cNvPicPr>
          <p:nvPr/>
        </p:nvPicPr>
        <p:blipFill>
          <a:blip r:embed="rId3"/>
          <a:stretch>
            <a:fillRect/>
          </a:stretch>
        </p:blipFill>
        <p:spPr>
          <a:xfrm>
            <a:off x="827256" y="2636764"/>
            <a:ext cx="4572000" cy="356372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1092478" y="1607222"/>
                <a:ext cx="4387387" cy="707886"/>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altLang="zh-CN" sz="2000" b="1" i="1" dirty="0" smtClean="0">
                        <a:solidFill>
                          <a:srgbClr val="000000"/>
                        </a:solidFill>
                        <a:latin typeface="Cambria Math" panose="02040503050406030204" pitchFamily="18" charset="0"/>
                        <a:cs typeface="Times New Roman" panose="02020603050405020304" pitchFamily="18" charset="0"/>
                      </a:rPr>
                      <m:t>𝟒</m:t>
                    </m:r>
                    <m:r>
                      <a:rPr lang="en-US" altLang="zh-CN" sz="2000" b="1" i="1" dirty="0" smtClean="0">
                        <a:solidFill>
                          <a:srgbClr val="000000"/>
                        </a:solidFill>
                        <a:latin typeface="Cambria Math" panose="02040503050406030204" pitchFamily="18" charset="0"/>
                        <a:cs typeface="Times New Roman" panose="02020603050405020304" pitchFamily="18" charset="0"/>
                      </a:rPr>
                      <m:t>×</m:t>
                    </m:r>
                    <m:r>
                      <a:rPr lang="en-US" altLang="zh-CN" sz="2000" b="1" i="1" dirty="0" smtClean="0">
                        <a:solidFill>
                          <a:srgbClr val="000000"/>
                        </a:solidFill>
                        <a:latin typeface="Cambria Math" panose="02040503050406030204" pitchFamily="18" charset="0"/>
                        <a:cs typeface="Times New Roman" panose="02020603050405020304" pitchFamily="18" charset="0"/>
                      </a:rPr>
                      <m:t>𝟒</m:t>
                    </m:r>
                    <m:r>
                      <a:rPr lang="en-US" altLang="zh-CN" sz="2000" b="1" i="1" dirty="0" smtClean="0">
                        <a:solidFill>
                          <a:srgbClr val="000000"/>
                        </a:solidFill>
                        <a:latin typeface="Cambria Math" panose="02040503050406030204" pitchFamily="18" charset="0"/>
                        <a:cs typeface="Times New Roman" panose="02020603050405020304" pitchFamily="18" charset="0"/>
                      </a:rPr>
                      <m:t>×</m:t>
                    </m:r>
                    <m:r>
                      <a:rPr lang="en-US" altLang="zh-CN" sz="2000" b="1" i="1" dirty="0" smtClean="0">
                        <a:solidFill>
                          <a:srgbClr val="000000"/>
                        </a:solidFill>
                        <a:latin typeface="Cambria Math" panose="02040503050406030204" pitchFamily="18" charset="0"/>
                        <a:cs typeface="Times New Roman" panose="02020603050405020304" pitchFamily="18" charset="0"/>
                      </a:rPr>
                      <m:t>𝟔</m:t>
                    </m:r>
                  </m:oMath>
                </a14:m>
                <a:r>
                  <a:rPr lang="en-US" altLang="zh-CN" sz="2000" b="1" dirty="0">
                    <a:solidFill>
                      <a:srgbClr val="000000"/>
                    </a:solidFill>
                    <a:latin typeface="Times New Roman" panose="02020603050405020304" pitchFamily="18" charset="0"/>
                    <a:cs typeface="Times New Roman" panose="02020603050405020304" pitchFamily="18" charset="0"/>
                  </a:rPr>
                  <a:t> slab supercell</a:t>
                </a:r>
                <a:r>
                  <a:rPr lang="en-US" altLang="zh-CN" sz="20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Random </a:t>
                </a:r>
                <a:r>
                  <a:rPr lang="en-US" altLang="zh-CN" sz="2000" b="1" dirty="0" err="1">
                    <a:latin typeface="Times New Roman" panose="02020603050405020304" pitchFamily="18" charset="0"/>
                    <a:cs typeface="Times New Roman" panose="02020603050405020304" pitchFamily="18" charset="0"/>
                  </a:rPr>
                  <a:t>Ising</a:t>
                </a:r>
                <a:r>
                  <a:rPr lang="en-US" altLang="zh-CN" sz="2000" b="1" dirty="0">
                    <a:latin typeface="Times New Roman" panose="02020603050405020304" pitchFamily="18" charset="0"/>
                    <a:cs typeface="Times New Roman" panose="02020603050405020304" pitchFamily="18" charset="0"/>
                  </a:rPr>
                  <a:t>-like spin polarization</a:t>
                </a:r>
              </a:p>
            </p:txBody>
          </p:sp>
        </mc:Choice>
        <mc:Fallback xmlns="">
          <p:sp>
            <p:nvSpPr>
              <p:cNvPr id="6" name="矩形 5"/>
              <p:cNvSpPr>
                <a:spLocks noRot="1" noChangeAspect="1" noMove="1" noResize="1" noEditPoints="1" noAdjustHandles="1" noChangeArrowheads="1" noChangeShapeType="1" noTextEdit="1"/>
              </p:cNvSpPr>
              <p:nvPr/>
            </p:nvSpPr>
            <p:spPr>
              <a:xfrm>
                <a:off x="1092478" y="1607222"/>
                <a:ext cx="4387387" cy="707886"/>
              </a:xfrm>
              <a:prstGeom prst="rect">
                <a:avLst/>
              </a:prstGeom>
              <a:blipFill>
                <a:blip r:embed="rId4"/>
                <a:stretch>
                  <a:fillRect l="-1250" t="-5172" r="-1111" b="-14655"/>
                </a:stretch>
              </a:blipFill>
            </p:spPr>
            <p:txBody>
              <a:bodyPr/>
              <a:lstStyle/>
              <a:p>
                <a:r>
                  <a:rPr lang="zh-CN" altLang="en-US">
                    <a:noFill/>
                  </a:rPr>
                  <a:t> </a:t>
                </a:r>
              </a:p>
            </p:txBody>
          </p:sp>
        </mc:Fallback>
      </mc:AlternateContent>
      <p:sp>
        <p:nvSpPr>
          <p:cNvPr id="7" name="文本框 6"/>
          <p:cNvSpPr txBox="1"/>
          <p:nvPr/>
        </p:nvSpPr>
        <p:spPr>
          <a:xfrm>
            <a:off x="3364608" y="734578"/>
            <a:ext cx="5529337"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Topological SS: A-AFM vs. PM </a:t>
            </a:r>
            <a:endParaRPr lang="zh-CN" altLang="en-US" sz="28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060338" y="2008167"/>
            <a:ext cx="4501662" cy="129266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solidFill>
                  <a:srgbClr val="FF0000"/>
                </a:solidFill>
                <a:latin typeface="Times New Roman" panose="02020603050405020304" pitchFamily="18" charset="0"/>
                <a:cs typeface="Times New Roman" panose="02020603050405020304" pitchFamily="18" charset="0"/>
              </a:rPr>
              <a:t>PM slab show gapless TSS</a:t>
            </a:r>
          </a:p>
          <a:p>
            <a:pPr marL="285750" indent="-285750">
              <a:buFont typeface="Arial" panose="020B0604020202020204" pitchFamily="34" charset="0"/>
              <a:buChar char="•"/>
            </a:pPr>
            <a:r>
              <a:rPr lang="en-US" altLang="zh-CN" sz="2000" b="1" dirty="0">
                <a:solidFill>
                  <a:srgbClr val="FF0000"/>
                </a:solidFill>
                <a:latin typeface="Times New Roman" panose="02020603050405020304" pitchFamily="18" charset="0"/>
                <a:cs typeface="Times New Roman" panose="02020603050405020304" pitchFamily="18" charset="0"/>
              </a:rPr>
              <a:t>Surface states mostly localized on the outermost two SLs </a:t>
            </a:r>
            <a:br>
              <a:rPr lang="en-US" altLang="zh-CN" dirty="0"/>
            </a:br>
            <a:endParaRPr lang="zh-CN" altLang="en-US" dirty="0"/>
          </a:p>
        </p:txBody>
      </p:sp>
      <p:grpSp>
        <p:nvGrpSpPr>
          <p:cNvPr id="10" name="组合 9">
            <a:extLst>
              <a:ext uri="{FF2B5EF4-FFF2-40B4-BE49-F238E27FC236}">
                <a16:creationId xmlns:a16="http://schemas.microsoft.com/office/drawing/2014/main" id="{7FDBFFCB-FBDB-4063-A067-3CACEE66B51E}"/>
              </a:ext>
            </a:extLst>
          </p:cNvPr>
          <p:cNvGrpSpPr/>
          <p:nvPr/>
        </p:nvGrpSpPr>
        <p:grpSpPr>
          <a:xfrm>
            <a:off x="0" y="-110976"/>
            <a:ext cx="12192000" cy="793988"/>
            <a:chOff x="0" y="0"/>
            <a:chExt cx="12192000" cy="793988"/>
          </a:xfrm>
        </p:grpSpPr>
        <p:pic>
          <p:nvPicPr>
            <p:cNvPr id="11" name="Picture 5" descr="dark_blue">
              <a:extLst>
                <a:ext uri="{FF2B5EF4-FFF2-40B4-BE49-F238E27FC236}">
                  <a16:creationId xmlns:a16="http://schemas.microsoft.com/office/drawing/2014/main" id="{0639E602-2BF9-41ED-A7C2-E3856D73E7FE}"/>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12" name="Picture 5" descr="dark_blue">
              <a:extLst>
                <a:ext uri="{FF2B5EF4-FFF2-40B4-BE49-F238E27FC236}">
                  <a16:creationId xmlns:a16="http://schemas.microsoft.com/office/drawing/2014/main" id="{CD9BF596-03AC-4AB7-B91F-9552CF84CD01}"/>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3" name="Picture 6">
            <a:extLst>
              <a:ext uri="{FF2B5EF4-FFF2-40B4-BE49-F238E27FC236}">
                <a16:creationId xmlns:a16="http://schemas.microsoft.com/office/drawing/2014/main" id="{6B2C505E-4861-4D83-9656-43E922CBC81C}"/>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sp>
        <p:nvSpPr>
          <p:cNvPr id="2" name="文本框 1">
            <a:extLst>
              <a:ext uri="{FF2B5EF4-FFF2-40B4-BE49-F238E27FC236}">
                <a16:creationId xmlns:a16="http://schemas.microsoft.com/office/drawing/2014/main" id="{50902123-84EB-453C-88B5-5729BDB331EB}"/>
              </a:ext>
            </a:extLst>
          </p:cNvPr>
          <p:cNvSpPr txBox="1"/>
          <p:nvPr/>
        </p:nvSpPr>
        <p:spPr>
          <a:xfrm>
            <a:off x="1638119" y="6088282"/>
            <a:ext cx="939681" cy="369332"/>
          </a:xfrm>
          <a:prstGeom prst="rect">
            <a:avLst/>
          </a:prstGeom>
          <a:noFill/>
        </p:spPr>
        <p:txBody>
          <a:bodyPr wrap="none" rtlCol="0">
            <a:spAutoFit/>
          </a:bodyPr>
          <a:lstStyle/>
          <a:p>
            <a:r>
              <a:rPr lang="en-US" altLang="zh-CN" b="1" dirty="0"/>
              <a:t>A-AFM</a:t>
            </a:r>
            <a:endParaRPr lang="zh-CN" altLang="en-US" b="1" dirty="0"/>
          </a:p>
        </p:txBody>
      </p:sp>
      <p:sp>
        <p:nvSpPr>
          <p:cNvPr id="14" name="文本框 13">
            <a:extLst>
              <a:ext uri="{FF2B5EF4-FFF2-40B4-BE49-F238E27FC236}">
                <a16:creationId xmlns:a16="http://schemas.microsoft.com/office/drawing/2014/main" id="{B9B9A4BB-D497-4486-BB05-78088A5969CF}"/>
              </a:ext>
            </a:extLst>
          </p:cNvPr>
          <p:cNvSpPr txBox="1"/>
          <p:nvPr/>
        </p:nvSpPr>
        <p:spPr>
          <a:xfrm>
            <a:off x="3974678" y="6088282"/>
            <a:ext cx="532518" cy="369332"/>
          </a:xfrm>
          <a:prstGeom prst="rect">
            <a:avLst/>
          </a:prstGeom>
          <a:noFill/>
        </p:spPr>
        <p:txBody>
          <a:bodyPr wrap="none" rtlCol="0">
            <a:spAutoFit/>
          </a:bodyPr>
          <a:lstStyle/>
          <a:p>
            <a:r>
              <a:rPr lang="en-US" altLang="zh-CN" b="1" dirty="0"/>
              <a:t>PM</a:t>
            </a:r>
            <a:endParaRPr lang="zh-CN" altLang="en-US" b="1" dirty="0"/>
          </a:p>
        </p:txBody>
      </p:sp>
      <p:sp>
        <p:nvSpPr>
          <p:cNvPr id="15" name="矩形 14">
            <a:extLst>
              <a:ext uri="{FF2B5EF4-FFF2-40B4-BE49-F238E27FC236}">
                <a16:creationId xmlns:a16="http://schemas.microsoft.com/office/drawing/2014/main" id="{79AFA2F2-D8EA-48D7-ACD7-5B205200ECCE}"/>
              </a:ext>
            </a:extLst>
          </p:cNvPr>
          <p:cNvSpPr/>
          <p:nvPr/>
        </p:nvSpPr>
        <p:spPr>
          <a:xfrm>
            <a:off x="7591266" y="6088282"/>
            <a:ext cx="4048929" cy="369332"/>
          </a:xfrm>
          <a:prstGeom prst="rect">
            <a:avLst/>
          </a:prstGeom>
        </p:spPr>
        <p:txBody>
          <a:bodyPr wrap="none">
            <a:spAutoFit/>
          </a:bodyPr>
          <a:lstStyle/>
          <a:p>
            <a:r>
              <a:rPr lang="en-US" altLang="zh-CN" dirty="0">
                <a:latin typeface="Times-Bold"/>
              </a:rPr>
              <a:t>Dai, </a:t>
            </a:r>
            <a:r>
              <a:rPr lang="en-US" altLang="zh-CN" dirty="0" err="1">
                <a:latin typeface="Times-Bold"/>
              </a:rPr>
              <a:t>Jin</a:t>
            </a:r>
            <a:r>
              <a:rPr lang="en-US" altLang="zh-CN" dirty="0">
                <a:latin typeface="Times-Bold"/>
              </a:rPr>
              <a:t> and He, PRB</a:t>
            </a:r>
            <a:r>
              <a:rPr lang="en-US" altLang="zh-CN" b="1" dirty="0">
                <a:latin typeface="Times-Bold"/>
              </a:rPr>
              <a:t> 108</a:t>
            </a:r>
            <a:r>
              <a:rPr lang="en-US" altLang="zh-CN" dirty="0">
                <a:latin typeface="Times-Roman"/>
              </a:rPr>
              <a:t>, 085112 (2023)</a:t>
            </a:r>
            <a:endParaRPr lang="zh-CN" altLang="en-US" dirty="0"/>
          </a:p>
        </p:txBody>
      </p:sp>
    </p:spTree>
    <p:extLst>
      <p:ext uri="{BB962C8B-B14F-4D97-AF65-F5344CB8AC3E}">
        <p14:creationId xmlns:p14="http://schemas.microsoft.com/office/powerpoint/2010/main" val="168785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01F51E-91A0-4248-B034-0AFF7E39FC47}"/>
              </a:ext>
            </a:extLst>
          </p:cNvPr>
          <p:cNvPicPr>
            <a:picLocks noChangeAspect="1"/>
          </p:cNvPicPr>
          <p:nvPr/>
        </p:nvPicPr>
        <p:blipFill>
          <a:blip r:embed="rId3"/>
          <a:stretch>
            <a:fillRect/>
          </a:stretch>
        </p:blipFill>
        <p:spPr>
          <a:xfrm>
            <a:off x="5768087" y="1779586"/>
            <a:ext cx="4549175" cy="3222332"/>
          </a:xfrm>
          <a:prstGeom prst="rect">
            <a:avLst/>
          </a:prstGeom>
        </p:spPr>
      </p:pic>
      <p:sp>
        <p:nvSpPr>
          <p:cNvPr id="43" name="文本框 42"/>
          <p:cNvSpPr txBox="1"/>
          <p:nvPr/>
        </p:nvSpPr>
        <p:spPr>
          <a:xfrm>
            <a:off x="2698874" y="795732"/>
            <a:ext cx="6764178"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TSS vs magnetic order on the surface</a:t>
            </a:r>
            <a:endParaRPr lang="zh-CN" altLang="en-US" sz="2800" b="1" dirty="0">
              <a:latin typeface="Times New Roman" panose="02020603050405020304" pitchFamily="18" charset="0"/>
              <a:cs typeface="Times New Roman" panose="02020603050405020304" pitchFamily="18" charset="0"/>
            </a:endParaRPr>
          </a:p>
        </p:txBody>
      </p:sp>
      <p:pic>
        <p:nvPicPr>
          <p:cNvPr id="45" name="图片 44"/>
          <p:cNvPicPr>
            <a:picLocks noChangeAspect="1"/>
          </p:cNvPicPr>
          <p:nvPr/>
        </p:nvPicPr>
        <p:blipFill>
          <a:blip r:embed="rId4"/>
          <a:stretch>
            <a:fillRect/>
          </a:stretch>
        </p:blipFill>
        <p:spPr>
          <a:xfrm>
            <a:off x="9474403" y="3564488"/>
            <a:ext cx="2185376" cy="664183"/>
          </a:xfrm>
          <a:prstGeom prst="rect">
            <a:avLst/>
          </a:prstGeom>
        </p:spPr>
      </p:pic>
      <p:sp>
        <p:nvSpPr>
          <p:cNvPr id="46" name="文本框 45"/>
          <p:cNvSpPr txBox="1"/>
          <p:nvPr/>
        </p:nvSpPr>
        <p:spPr>
          <a:xfrm>
            <a:off x="959708" y="4859560"/>
            <a:ext cx="6931723"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FF0000"/>
                </a:solidFill>
                <a:latin typeface="Times New Roman" panose="02020603050405020304" pitchFamily="18" charset="0"/>
                <a:cs typeface="Times New Roman" panose="02020603050405020304" pitchFamily="18" charset="0"/>
              </a:rPr>
              <a:t>Gap of TSS is small when |</a:t>
            </a:r>
            <a:r>
              <a:rPr lang="en-US" altLang="zh-CN" sz="2000" i="1" dirty="0">
                <a:solidFill>
                  <a:srgbClr val="FF0000"/>
                </a:solidFill>
                <a:latin typeface="Times New Roman" panose="02020603050405020304" pitchFamily="18" charset="0"/>
                <a:cs typeface="Times New Roman" panose="02020603050405020304" pitchFamily="18" charset="0"/>
              </a:rPr>
              <a:t>M</a:t>
            </a:r>
            <a:r>
              <a:rPr lang="en-US" altLang="zh-CN" sz="2000" baseline="-25000" dirty="0">
                <a:solidFill>
                  <a:srgbClr val="FF0000"/>
                </a:solidFill>
                <a:latin typeface="Times New Roman" panose="02020603050405020304" pitchFamily="18" charset="0"/>
                <a:cs typeface="Times New Roman" panose="02020603050405020304" pitchFamily="18" charset="0"/>
              </a:rPr>
              <a:t>2</a:t>
            </a:r>
            <a:r>
              <a:rPr lang="en-US" altLang="zh-CN" sz="2000" dirty="0">
                <a:solidFill>
                  <a:srgbClr val="FF0000"/>
                </a:solidFill>
                <a:latin typeface="Times New Roman" panose="02020603050405020304" pitchFamily="18" charset="0"/>
                <a:cs typeface="Times New Roman" panose="02020603050405020304" pitchFamily="18" charset="0"/>
              </a:rPr>
              <a:t>|&gt; |</a:t>
            </a:r>
            <a:r>
              <a:rPr lang="en-US" altLang="zh-CN" sz="2000" i="1" dirty="0">
                <a:solidFill>
                  <a:srgbClr val="FF0000"/>
                </a:solidFill>
                <a:latin typeface="Times New Roman" panose="02020603050405020304" pitchFamily="18" charset="0"/>
                <a:cs typeface="Times New Roman" panose="02020603050405020304" pitchFamily="18" charset="0"/>
              </a:rPr>
              <a:t>M</a:t>
            </a:r>
            <a:r>
              <a:rPr lang="en-US" altLang="zh-CN" sz="2000" baseline="-25000" dirty="0">
                <a:solidFill>
                  <a:srgbClr val="FF0000"/>
                </a:solidFill>
                <a:latin typeface="Times New Roman" panose="02020603050405020304" pitchFamily="18" charset="0"/>
                <a:cs typeface="Times New Roman" panose="02020603050405020304" pitchFamily="18" charset="0"/>
              </a:rPr>
              <a:t>1</a:t>
            </a:r>
            <a:r>
              <a:rPr lang="en-US" altLang="zh-CN" sz="2000" dirty="0">
                <a:solidFill>
                  <a:srgbClr val="FF000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altLang="zh-CN" sz="2000" dirty="0">
                <a:solidFill>
                  <a:srgbClr val="FF0000"/>
                </a:solidFill>
                <a:latin typeface="Times New Roman" panose="02020603050405020304" pitchFamily="18" charset="0"/>
                <a:cs typeface="Times New Roman" panose="02020603050405020304" pitchFamily="18" charset="0"/>
              </a:rPr>
              <a:t>The magnetization of the first SL is weakened by dangling bonds or defects (|</a:t>
            </a:r>
            <a:r>
              <a:rPr lang="en-US" altLang="zh-CN" sz="2000" i="1" dirty="0">
                <a:solidFill>
                  <a:srgbClr val="FF0000"/>
                </a:solidFill>
                <a:latin typeface="Times New Roman" panose="02020603050405020304" pitchFamily="18" charset="0"/>
                <a:cs typeface="Times New Roman" panose="02020603050405020304" pitchFamily="18" charset="0"/>
              </a:rPr>
              <a:t>M</a:t>
            </a:r>
            <a:r>
              <a:rPr lang="en-US" altLang="zh-CN" sz="2000" baseline="-25000" dirty="0">
                <a:solidFill>
                  <a:srgbClr val="FF0000"/>
                </a:solidFill>
                <a:latin typeface="Times New Roman" panose="02020603050405020304" pitchFamily="18" charset="0"/>
                <a:cs typeface="Times New Roman" panose="02020603050405020304" pitchFamily="18" charset="0"/>
              </a:rPr>
              <a:t>2</a:t>
            </a:r>
            <a:r>
              <a:rPr lang="en-US" altLang="zh-CN" sz="2000" dirty="0">
                <a:solidFill>
                  <a:srgbClr val="FF0000"/>
                </a:solidFill>
                <a:latin typeface="Times New Roman" panose="02020603050405020304" pitchFamily="18" charset="0"/>
                <a:cs typeface="Times New Roman" panose="02020603050405020304" pitchFamily="18" charset="0"/>
              </a:rPr>
              <a:t>|&gt; |</a:t>
            </a:r>
            <a:r>
              <a:rPr lang="en-US" altLang="zh-CN" sz="2000" i="1" dirty="0">
                <a:solidFill>
                  <a:srgbClr val="FF0000"/>
                </a:solidFill>
                <a:latin typeface="Times New Roman" panose="02020603050405020304" pitchFamily="18" charset="0"/>
                <a:cs typeface="Times New Roman" panose="02020603050405020304" pitchFamily="18" charset="0"/>
              </a:rPr>
              <a:t>M</a:t>
            </a:r>
            <a:r>
              <a:rPr lang="en-US" altLang="zh-CN" sz="2000" baseline="-25000" dirty="0">
                <a:solidFill>
                  <a:srgbClr val="FF0000"/>
                </a:solidFill>
                <a:latin typeface="Times New Roman" panose="02020603050405020304" pitchFamily="18" charset="0"/>
                <a:cs typeface="Times New Roman" panose="02020603050405020304" pitchFamily="18" charset="0"/>
              </a:rPr>
              <a:t>1</a:t>
            </a:r>
            <a:r>
              <a:rPr lang="en-US" altLang="zh-CN" sz="2000" dirty="0">
                <a:solidFill>
                  <a:srgbClr val="FF0000"/>
                </a:solidFill>
                <a:latin typeface="Times New Roman" panose="02020603050405020304" pitchFamily="18" charset="0"/>
                <a:cs typeface="Times New Roman" panose="02020603050405020304" pitchFamily="18" charset="0"/>
              </a:rPr>
              <a:t>| region)</a:t>
            </a:r>
          </a:p>
          <a:p>
            <a:pPr marL="285750" indent="-285750">
              <a:buFont typeface="Arial" panose="020B0604020202020204" pitchFamily="34" charset="0"/>
              <a:buChar char="•"/>
            </a:pPr>
            <a:r>
              <a:rPr lang="en-US" altLang="zh-CN" sz="2000" dirty="0">
                <a:solidFill>
                  <a:srgbClr val="FF0000"/>
                </a:solidFill>
                <a:latin typeface="Times New Roman" panose="02020603050405020304" pitchFamily="18" charset="0"/>
                <a:cs typeface="Times New Roman" panose="02020603050405020304" pitchFamily="18" charset="0"/>
              </a:rPr>
              <a:t>Have a large net FM magnetization when gap is small</a:t>
            </a:r>
          </a:p>
        </p:txBody>
      </p:sp>
      <p:grpSp>
        <p:nvGrpSpPr>
          <p:cNvPr id="16" name="组合 15">
            <a:extLst>
              <a:ext uri="{FF2B5EF4-FFF2-40B4-BE49-F238E27FC236}">
                <a16:creationId xmlns:a16="http://schemas.microsoft.com/office/drawing/2014/main" id="{6CED1262-CD5B-4478-8108-B6E18991B0BA}"/>
              </a:ext>
            </a:extLst>
          </p:cNvPr>
          <p:cNvGrpSpPr/>
          <p:nvPr/>
        </p:nvGrpSpPr>
        <p:grpSpPr>
          <a:xfrm>
            <a:off x="0" y="-110976"/>
            <a:ext cx="12192000" cy="793988"/>
            <a:chOff x="0" y="0"/>
            <a:chExt cx="12192000" cy="793988"/>
          </a:xfrm>
        </p:grpSpPr>
        <p:pic>
          <p:nvPicPr>
            <p:cNvPr id="17" name="Picture 5" descr="dark_blue">
              <a:extLst>
                <a:ext uri="{FF2B5EF4-FFF2-40B4-BE49-F238E27FC236}">
                  <a16:creationId xmlns:a16="http://schemas.microsoft.com/office/drawing/2014/main" id="{0F0F75FA-099F-4532-B70C-91F829CB5D54}"/>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18" name="Picture 5" descr="dark_blue">
              <a:extLst>
                <a:ext uri="{FF2B5EF4-FFF2-40B4-BE49-F238E27FC236}">
                  <a16:creationId xmlns:a16="http://schemas.microsoft.com/office/drawing/2014/main" id="{E35C0392-5EEC-422C-8813-1C6958DF1BB5}"/>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9" name="Picture 6">
            <a:extLst>
              <a:ext uri="{FF2B5EF4-FFF2-40B4-BE49-F238E27FC236}">
                <a16:creationId xmlns:a16="http://schemas.microsoft.com/office/drawing/2014/main" id="{5D52F3EF-B0EF-46BA-BAC6-4AF54261636A}"/>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pic>
        <p:nvPicPr>
          <p:cNvPr id="6" name="图片 5">
            <a:extLst>
              <a:ext uri="{FF2B5EF4-FFF2-40B4-BE49-F238E27FC236}">
                <a16:creationId xmlns:a16="http://schemas.microsoft.com/office/drawing/2014/main" id="{F49B5F54-BF93-4F7F-B615-B0169291FCCA}"/>
              </a:ext>
            </a:extLst>
          </p:cNvPr>
          <p:cNvPicPr>
            <a:picLocks noChangeAspect="1"/>
          </p:cNvPicPr>
          <p:nvPr/>
        </p:nvPicPr>
        <p:blipFill>
          <a:blip r:embed="rId7"/>
          <a:stretch>
            <a:fillRect/>
          </a:stretch>
        </p:blipFill>
        <p:spPr>
          <a:xfrm>
            <a:off x="368361" y="1581006"/>
            <a:ext cx="5149897" cy="2893790"/>
          </a:xfrm>
          <a:prstGeom prst="rect">
            <a:avLst/>
          </a:prstGeom>
        </p:spPr>
      </p:pic>
      <p:sp>
        <p:nvSpPr>
          <p:cNvPr id="12" name="矩形 11">
            <a:extLst>
              <a:ext uri="{FF2B5EF4-FFF2-40B4-BE49-F238E27FC236}">
                <a16:creationId xmlns:a16="http://schemas.microsoft.com/office/drawing/2014/main" id="{AC214E82-6EEA-45BB-BF43-EEF4949572D3}"/>
              </a:ext>
            </a:extLst>
          </p:cNvPr>
          <p:cNvSpPr/>
          <p:nvPr/>
        </p:nvSpPr>
        <p:spPr>
          <a:xfrm>
            <a:off x="7721894" y="5909101"/>
            <a:ext cx="4048929" cy="369332"/>
          </a:xfrm>
          <a:prstGeom prst="rect">
            <a:avLst/>
          </a:prstGeom>
        </p:spPr>
        <p:txBody>
          <a:bodyPr wrap="none">
            <a:spAutoFit/>
          </a:bodyPr>
          <a:lstStyle/>
          <a:p>
            <a:r>
              <a:rPr lang="en-US" altLang="zh-CN" dirty="0">
                <a:latin typeface="Times-Bold"/>
              </a:rPr>
              <a:t>Dai, </a:t>
            </a:r>
            <a:r>
              <a:rPr lang="en-US" altLang="zh-CN" dirty="0" err="1">
                <a:latin typeface="Times-Bold"/>
              </a:rPr>
              <a:t>Jin</a:t>
            </a:r>
            <a:r>
              <a:rPr lang="en-US" altLang="zh-CN" dirty="0">
                <a:latin typeface="Times-Bold"/>
              </a:rPr>
              <a:t> and He, PRB</a:t>
            </a:r>
            <a:r>
              <a:rPr lang="en-US" altLang="zh-CN" b="1" dirty="0">
                <a:latin typeface="Times-Bold"/>
              </a:rPr>
              <a:t> 108</a:t>
            </a:r>
            <a:r>
              <a:rPr lang="en-US" altLang="zh-CN" dirty="0">
                <a:latin typeface="Times-Roman"/>
              </a:rPr>
              <a:t>, 085112 (2023)</a:t>
            </a:r>
            <a:endParaRPr lang="zh-CN" altLang="en-US" dirty="0"/>
          </a:p>
        </p:txBody>
      </p:sp>
    </p:spTree>
    <p:extLst>
      <p:ext uri="{BB962C8B-B14F-4D97-AF65-F5344CB8AC3E}">
        <p14:creationId xmlns:p14="http://schemas.microsoft.com/office/powerpoint/2010/main" val="544189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3" cstate="print">
            <a:extLst>
              <a:ext uri="{28A0092B-C50C-407E-A947-70E740481C1C}">
                <a14:useLocalDpi xmlns:a14="http://schemas.microsoft.com/office/drawing/2010/main" val="0"/>
              </a:ext>
            </a:extLst>
          </a:blip>
          <a:srcRect l="1285" t="3903" b="2161"/>
          <a:stretch/>
        </p:blipFill>
        <p:spPr>
          <a:xfrm>
            <a:off x="2991729" y="1618726"/>
            <a:ext cx="4417170" cy="3425591"/>
          </a:xfrm>
          <a:prstGeom prst="rect">
            <a:avLst/>
          </a:prstGeom>
        </p:spPr>
      </p:pic>
      <p:sp>
        <p:nvSpPr>
          <p:cNvPr id="44" name="文本框 43"/>
          <p:cNvSpPr txBox="1"/>
          <p:nvPr/>
        </p:nvSpPr>
        <p:spPr>
          <a:xfrm>
            <a:off x="7568145" y="2163719"/>
            <a:ext cx="4417169" cy="2585323"/>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(0,-1),</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gapped (38mev);</a:t>
            </a: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(0,0),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nearly gapless (0.6mev</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(1,-1),</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A-type AFM(65mev</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|&gt; |</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tend to have small gaps;</a:t>
            </a: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|&lt; |</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tend to have large gaps;</a:t>
            </a:r>
          </a:p>
          <a:p>
            <a:pPr marL="285750" indent="-285750">
              <a:buFont typeface="Arial" panose="020B0604020202020204" pitchFamily="34" charset="0"/>
              <a:buChar char="•"/>
            </a:pP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 -1/3</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nearly gapless;</a:t>
            </a:r>
          </a:p>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(0.8,-0.45), gap size is approximately 69mev, slightly larger than that of the perfect A-type AFM slab </a:t>
            </a:r>
            <a:endParaRPr lang="zh-CN" altLang="en-US" sz="2000" dirty="0"/>
          </a:p>
        </p:txBody>
      </p:sp>
      <p:pic>
        <p:nvPicPr>
          <p:cNvPr id="45" name="图片 44"/>
          <p:cNvPicPr>
            <a:picLocks noChangeAspect="1"/>
          </p:cNvPicPr>
          <p:nvPr/>
        </p:nvPicPr>
        <p:blipFill>
          <a:blip r:embed="rId4"/>
          <a:stretch>
            <a:fillRect/>
          </a:stretch>
        </p:blipFill>
        <p:spPr>
          <a:xfrm>
            <a:off x="646870" y="4205217"/>
            <a:ext cx="1943100" cy="590550"/>
          </a:xfrm>
          <a:prstGeom prst="rect">
            <a:avLst/>
          </a:prstGeom>
        </p:spPr>
      </p:pic>
      <p:sp>
        <p:nvSpPr>
          <p:cNvPr id="47" name="矩形 46"/>
          <p:cNvSpPr/>
          <p:nvPr/>
        </p:nvSpPr>
        <p:spPr>
          <a:xfrm>
            <a:off x="3525640" y="5404687"/>
            <a:ext cx="1366080" cy="338554"/>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(0.25, -0.625)</a:t>
            </a:r>
            <a:r>
              <a:rPr lang="zh-CN" altLang="en-US" sz="1600" b="1" dirty="0">
                <a:latin typeface="Times New Roman" panose="02020603050405020304" pitchFamily="18" charset="0"/>
                <a:cs typeface="Times New Roman" panose="02020603050405020304" pitchFamily="18" charset="0"/>
              </a:rPr>
              <a:t> </a:t>
            </a:r>
          </a:p>
        </p:txBody>
      </p:sp>
      <p:sp>
        <p:nvSpPr>
          <p:cNvPr id="48" name="矩形 47"/>
          <p:cNvSpPr/>
          <p:nvPr/>
        </p:nvSpPr>
        <p:spPr>
          <a:xfrm>
            <a:off x="5680270" y="5424578"/>
            <a:ext cx="1160895" cy="338554"/>
          </a:xfrm>
          <a:prstGeom prst="rect">
            <a:avLst/>
          </a:prstGeom>
        </p:spPr>
        <p:txBody>
          <a:bodyPr wrap="none">
            <a:spAutoFit/>
          </a:bodyPr>
          <a:lstStyle/>
          <a:p>
            <a:r>
              <a:rPr lang="en-US" altLang="zh-CN" sz="1600" b="1" dirty="0">
                <a:latin typeface="Times New Roman" panose="02020603050405020304" pitchFamily="18" charset="0"/>
                <a:cs typeface="Times New Roman" panose="02020603050405020304" pitchFamily="18" charset="0"/>
              </a:rPr>
              <a:t>(0.75, -0.5)</a:t>
            </a:r>
            <a:r>
              <a:rPr lang="zh-CN" altLang="en-US" sz="1600" b="1" dirty="0">
                <a:latin typeface="Times New Roman" panose="02020603050405020304" pitchFamily="18" charset="0"/>
                <a:cs typeface="Times New Roman" panose="02020603050405020304" pitchFamily="18" charset="0"/>
              </a:rPr>
              <a:t> </a:t>
            </a:r>
          </a:p>
        </p:txBody>
      </p:sp>
      <p:grpSp>
        <p:nvGrpSpPr>
          <p:cNvPr id="16" name="组合 15">
            <a:extLst>
              <a:ext uri="{FF2B5EF4-FFF2-40B4-BE49-F238E27FC236}">
                <a16:creationId xmlns:a16="http://schemas.microsoft.com/office/drawing/2014/main" id="{6CED1262-CD5B-4478-8108-B6E18991B0BA}"/>
              </a:ext>
            </a:extLst>
          </p:cNvPr>
          <p:cNvGrpSpPr/>
          <p:nvPr/>
        </p:nvGrpSpPr>
        <p:grpSpPr>
          <a:xfrm>
            <a:off x="0" y="-110976"/>
            <a:ext cx="12192000" cy="793988"/>
            <a:chOff x="0" y="0"/>
            <a:chExt cx="12192000" cy="793988"/>
          </a:xfrm>
        </p:grpSpPr>
        <p:pic>
          <p:nvPicPr>
            <p:cNvPr id="17" name="Picture 5" descr="dark_blue">
              <a:extLst>
                <a:ext uri="{FF2B5EF4-FFF2-40B4-BE49-F238E27FC236}">
                  <a16:creationId xmlns:a16="http://schemas.microsoft.com/office/drawing/2014/main" id="{0F0F75FA-099F-4532-B70C-91F829CB5D54}"/>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18" name="Picture 5" descr="dark_blue">
              <a:extLst>
                <a:ext uri="{FF2B5EF4-FFF2-40B4-BE49-F238E27FC236}">
                  <a16:creationId xmlns:a16="http://schemas.microsoft.com/office/drawing/2014/main" id="{E35C0392-5EEC-422C-8813-1C6958DF1BB5}"/>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9" name="Picture 6">
            <a:extLst>
              <a:ext uri="{FF2B5EF4-FFF2-40B4-BE49-F238E27FC236}">
                <a16:creationId xmlns:a16="http://schemas.microsoft.com/office/drawing/2014/main" id="{5D52F3EF-B0EF-46BA-BAC6-4AF54261636A}"/>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pic>
        <p:nvPicPr>
          <p:cNvPr id="20" name="图片 19">
            <a:extLst>
              <a:ext uri="{FF2B5EF4-FFF2-40B4-BE49-F238E27FC236}">
                <a16:creationId xmlns:a16="http://schemas.microsoft.com/office/drawing/2014/main" id="{72AA7230-0010-4184-9640-0E4F16CA9D82}"/>
              </a:ext>
            </a:extLst>
          </p:cNvPr>
          <p:cNvPicPr>
            <a:picLocks noChangeAspect="1"/>
          </p:cNvPicPr>
          <p:nvPr/>
        </p:nvPicPr>
        <p:blipFill rotWithShape="1">
          <a:blip r:embed="rId7"/>
          <a:srcRect l="3056" r="3163"/>
          <a:stretch/>
        </p:blipFill>
        <p:spPr>
          <a:xfrm>
            <a:off x="245111" y="1882146"/>
            <a:ext cx="2746618" cy="2074521"/>
          </a:xfrm>
          <a:prstGeom prst="rect">
            <a:avLst/>
          </a:prstGeom>
        </p:spPr>
      </p:pic>
      <p:sp>
        <p:nvSpPr>
          <p:cNvPr id="2" name="文本框 1">
            <a:extLst>
              <a:ext uri="{FF2B5EF4-FFF2-40B4-BE49-F238E27FC236}">
                <a16:creationId xmlns:a16="http://schemas.microsoft.com/office/drawing/2014/main" id="{DE46662E-C8FD-4265-8503-9A9347076697}"/>
              </a:ext>
            </a:extLst>
          </p:cNvPr>
          <p:cNvSpPr txBox="1"/>
          <p:nvPr/>
        </p:nvSpPr>
        <p:spPr>
          <a:xfrm>
            <a:off x="2589970" y="5804977"/>
            <a:ext cx="6688691" cy="646331"/>
          </a:xfrm>
          <a:prstGeom prst="rect">
            <a:avLst/>
          </a:prstGeom>
          <a:noFill/>
        </p:spPr>
        <p:txBody>
          <a:bodyPr wrap="none" rtlCol="0">
            <a:spAutoFit/>
          </a:bodyPr>
          <a:lstStyle/>
          <a:p>
            <a:pPr marL="285750" indent="-285750">
              <a:buFont typeface="Arial" panose="020B0604020202020204" pitchFamily="34" charset="0"/>
              <a:buChar char="•"/>
            </a:pPr>
            <a:r>
              <a:rPr lang="en-US" altLang="zh-CN" dirty="0">
                <a:solidFill>
                  <a:srgbClr val="FF0000"/>
                </a:solidFill>
                <a:latin typeface="Arial" panose="020B0604020202020204" pitchFamily="34" charset="0"/>
                <a:cs typeface="Arial" panose="020B0604020202020204" pitchFamily="34" charset="0"/>
              </a:rPr>
              <a:t>“gapless” TSS can coexist with the magnetic order at surface</a:t>
            </a:r>
          </a:p>
          <a:p>
            <a:pPr marL="285750" indent="-285750">
              <a:buFont typeface="Arial" panose="020B0604020202020204" pitchFamily="34" charset="0"/>
              <a:buChar char="•"/>
            </a:pPr>
            <a:r>
              <a:rPr lang="en-US" altLang="zh-CN" dirty="0">
                <a:solidFill>
                  <a:srgbClr val="FF0000"/>
                </a:solidFill>
                <a:latin typeface="Arial" panose="020B0604020202020204" pitchFamily="34" charset="0"/>
                <a:cs typeface="Arial" panose="020B0604020202020204" pitchFamily="34" charset="0"/>
              </a:rPr>
              <a:t>Simple effective models are not enough </a:t>
            </a:r>
            <a:endParaRPr lang="zh-CN" altLang="en-US" dirty="0">
              <a:solidFill>
                <a:srgbClr val="FF0000"/>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9BEEE381-2786-4EAD-B206-A53945E5B009}"/>
              </a:ext>
            </a:extLst>
          </p:cNvPr>
          <p:cNvSpPr txBox="1"/>
          <p:nvPr/>
        </p:nvSpPr>
        <p:spPr>
          <a:xfrm>
            <a:off x="2698874" y="795732"/>
            <a:ext cx="6764178"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TSS vs magnetic order on the surface</a:t>
            </a:r>
            <a:endParaRPr lang="zh-CN" altLang="en-US" sz="2800" b="1"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1EB86C7C-8456-4185-9C12-75C36B8332E1}"/>
              </a:ext>
            </a:extLst>
          </p:cNvPr>
          <p:cNvSpPr/>
          <p:nvPr/>
        </p:nvSpPr>
        <p:spPr>
          <a:xfrm>
            <a:off x="7882668" y="6154998"/>
            <a:ext cx="4048929" cy="369332"/>
          </a:xfrm>
          <a:prstGeom prst="rect">
            <a:avLst/>
          </a:prstGeom>
        </p:spPr>
        <p:txBody>
          <a:bodyPr wrap="none">
            <a:spAutoFit/>
          </a:bodyPr>
          <a:lstStyle/>
          <a:p>
            <a:r>
              <a:rPr lang="en-US" altLang="zh-CN" dirty="0">
                <a:latin typeface="Times-Bold"/>
              </a:rPr>
              <a:t>Dai, </a:t>
            </a:r>
            <a:r>
              <a:rPr lang="en-US" altLang="zh-CN" dirty="0" err="1">
                <a:latin typeface="Times-Bold"/>
              </a:rPr>
              <a:t>Jin</a:t>
            </a:r>
            <a:r>
              <a:rPr lang="en-US" altLang="zh-CN" dirty="0">
                <a:latin typeface="Times-Bold"/>
              </a:rPr>
              <a:t> and He, PRB</a:t>
            </a:r>
            <a:r>
              <a:rPr lang="en-US" altLang="zh-CN" b="1" dirty="0">
                <a:latin typeface="Times-Bold"/>
              </a:rPr>
              <a:t> 108</a:t>
            </a:r>
            <a:r>
              <a:rPr lang="en-US" altLang="zh-CN" dirty="0">
                <a:latin typeface="Times-Roman"/>
              </a:rPr>
              <a:t>, 085112 (2023)</a:t>
            </a:r>
            <a:endParaRPr lang="zh-CN" altLang="en-US" dirty="0"/>
          </a:p>
        </p:txBody>
      </p:sp>
      <p:sp>
        <p:nvSpPr>
          <p:cNvPr id="3" name="椭圆 2">
            <a:extLst>
              <a:ext uri="{FF2B5EF4-FFF2-40B4-BE49-F238E27FC236}">
                <a16:creationId xmlns:a16="http://schemas.microsoft.com/office/drawing/2014/main" id="{3B254319-8846-48EE-A45F-976C34973150}"/>
              </a:ext>
            </a:extLst>
          </p:cNvPr>
          <p:cNvSpPr/>
          <p:nvPr/>
        </p:nvSpPr>
        <p:spPr>
          <a:xfrm>
            <a:off x="1055077" y="2441322"/>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28C92A1C-DE59-44B1-8DEC-EB7946732D16}"/>
              </a:ext>
            </a:extLst>
          </p:cNvPr>
          <p:cNvSpPr>
            <a:spLocks/>
          </p:cNvSpPr>
          <p:nvPr/>
        </p:nvSpPr>
        <p:spPr>
          <a:xfrm>
            <a:off x="1888305" y="2704647"/>
            <a:ext cx="180000" cy="1802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99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04302" y="2713642"/>
            <a:ext cx="5256000" cy="283232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7921" t="1297" r="7153"/>
          <a:stretch/>
        </p:blipFill>
        <p:spPr>
          <a:xfrm>
            <a:off x="5453441" y="2415154"/>
            <a:ext cx="2052000" cy="3429301"/>
          </a:xfrm>
          <a:prstGeom prst="rect">
            <a:avLst/>
          </a:prstGeom>
        </p:spPr>
      </p:pic>
      <p:sp>
        <p:nvSpPr>
          <p:cNvPr id="13" name="矩形 12"/>
          <p:cNvSpPr/>
          <p:nvPr/>
        </p:nvSpPr>
        <p:spPr>
          <a:xfrm>
            <a:off x="5674912" y="1931039"/>
            <a:ext cx="1672253" cy="338554"/>
          </a:xfrm>
          <a:prstGeom prst="rect">
            <a:avLst/>
          </a:prstGeom>
        </p:spPr>
        <p:txBody>
          <a:bodyPr wrap="none">
            <a:spAutoFit/>
          </a:bodyPr>
          <a:lstStyle/>
          <a:p>
            <a:r>
              <a:rPr lang="zh-CN" altLang="en-US" sz="1600" b="1" dirty="0">
                <a:latin typeface="Times New Roman" panose="02020603050405020304" pitchFamily="18" charset="0"/>
                <a:cs typeface="Times New Roman" panose="02020603050405020304" pitchFamily="18" charset="0"/>
              </a:rPr>
              <a:t>（</a:t>
            </a:r>
            <a:r>
              <a:rPr lang="en-US" altLang="zh-CN" sz="1600" b="1" dirty="0">
                <a:latin typeface="Times New Roman" panose="02020603050405020304" pitchFamily="18" charset="0"/>
                <a:cs typeface="Times New Roman" panose="02020603050405020304" pitchFamily="18" charset="0"/>
              </a:rPr>
              <a:t>0.375, 0.375</a:t>
            </a:r>
            <a:r>
              <a:rPr lang="zh-CN" altLang="en-US" sz="1600" b="1" dirty="0">
                <a:latin typeface="Times New Roman" panose="02020603050405020304" pitchFamily="18" charset="0"/>
                <a:cs typeface="Times New Roman" panose="02020603050405020304" pitchFamily="18" charset="0"/>
              </a:rPr>
              <a:t>） </a:t>
            </a:r>
          </a:p>
        </p:txBody>
      </p:sp>
      <p:sp>
        <p:nvSpPr>
          <p:cNvPr id="15" name="文本框 14"/>
          <p:cNvSpPr txBox="1"/>
          <p:nvPr/>
        </p:nvSpPr>
        <p:spPr>
          <a:xfrm>
            <a:off x="2232551" y="861685"/>
            <a:ext cx="7726897"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Open a considerable gap via proximity effect   </a:t>
            </a:r>
            <a:endParaRPr lang="zh-CN" altLang="en-US" sz="2800" b="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757849" y="2015646"/>
            <a:ext cx="1941342" cy="369332"/>
          </a:xfrm>
          <a:prstGeom prst="rect">
            <a:avLst/>
          </a:prstGeom>
          <a:noFill/>
        </p:spPr>
        <p:txBody>
          <a:bodyPr wrap="square" rtlCol="0">
            <a:spAutoFit/>
          </a:bodyPr>
          <a:lstStyle/>
          <a:p>
            <a:pPr algn="ctr"/>
            <a:r>
              <a:rPr lang="en-US" altLang="zh-CN" b="1" i="1" dirty="0">
                <a:latin typeface="Times New Roman" panose="02020603050405020304" pitchFamily="18" charset="0"/>
                <a:cs typeface="Times New Roman" panose="02020603050405020304" pitchFamily="18" charset="0"/>
              </a:rPr>
              <a:t>M</a:t>
            </a:r>
            <a:r>
              <a:rPr lang="en-US" altLang="zh-CN" b="1" baseline="-25000" dirty="0">
                <a:latin typeface="Times New Roman" panose="02020603050405020304" pitchFamily="18" charset="0"/>
                <a:cs typeface="Times New Roman" panose="02020603050405020304" pitchFamily="18" charset="0"/>
              </a:rPr>
              <a:t>1</a:t>
            </a:r>
            <a:r>
              <a:rPr lang="en-US" altLang="zh-CN" b="1" dirty="0">
                <a:latin typeface="Times New Roman" panose="02020603050405020304" pitchFamily="18" charset="0"/>
                <a:cs typeface="Times New Roman" panose="02020603050405020304" pitchFamily="18" charset="0"/>
              </a:rPr>
              <a:t>=</a:t>
            </a:r>
            <a:r>
              <a:rPr lang="en-US" altLang="zh-CN" b="1" i="1" dirty="0">
                <a:latin typeface="Times New Roman" panose="02020603050405020304" pitchFamily="18" charset="0"/>
                <a:cs typeface="Times New Roman" panose="02020603050405020304" pitchFamily="18" charset="0"/>
              </a:rPr>
              <a:t>M</a:t>
            </a:r>
            <a:r>
              <a:rPr lang="en-US" altLang="zh-CN" b="1" baseline="-25000" dirty="0">
                <a:latin typeface="Times New Roman" panose="02020603050405020304" pitchFamily="18" charset="0"/>
                <a:cs typeface="Times New Roman" panose="02020603050405020304" pitchFamily="18" charset="0"/>
              </a:rPr>
              <a:t>2</a:t>
            </a:r>
            <a:r>
              <a:rPr lang="en-US" altLang="zh-CN" b="1" dirty="0">
                <a:latin typeface="Times New Roman" panose="02020603050405020304" pitchFamily="18" charset="0"/>
                <a:cs typeface="Times New Roman" panose="02020603050405020304" pitchFamily="18" charset="0"/>
              </a:rPr>
              <a:t> &gt;0</a:t>
            </a:r>
            <a:endParaRPr lang="zh-CN" altLang="en-US" b="1" dirty="0"/>
          </a:p>
        </p:txBody>
      </p:sp>
      <p:sp>
        <p:nvSpPr>
          <p:cNvPr id="17" name="文本框 16"/>
          <p:cNvSpPr txBox="1"/>
          <p:nvPr/>
        </p:nvSpPr>
        <p:spPr>
          <a:xfrm>
            <a:off x="7950149" y="4283730"/>
            <a:ext cx="3657600" cy="1261884"/>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solidFill>
                  <a:srgbClr val="C00000"/>
                </a:solidFill>
                <a:latin typeface="Times New Roman" panose="02020603050405020304" pitchFamily="18" charset="0"/>
                <a:cs typeface="Times New Roman" panose="02020603050405020304" pitchFamily="18" charset="0"/>
              </a:rPr>
              <a:t>Proximity effect</a:t>
            </a:r>
          </a:p>
          <a:p>
            <a:pPr marL="285750" indent="-285750">
              <a:buFont typeface="Arial" panose="020B0604020202020204" pitchFamily="34" charset="0"/>
              <a:buChar char="•"/>
            </a:pPr>
            <a:r>
              <a:rPr lang="en-US" altLang="zh-CN" sz="2000" b="1" dirty="0">
                <a:solidFill>
                  <a:srgbClr val="C00000"/>
                </a:solidFill>
                <a:latin typeface="Times New Roman" panose="02020603050405020304" pitchFamily="18" charset="0"/>
                <a:cs typeface="Times New Roman" panose="02020603050405020304" pitchFamily="18" charset="0"/>
              </a:rPr>
              <a:t>Heterojunction technique </a:t>
            </a:r>
          </a:p>
          <a:p>
            <a:br>
              <a:rPr lang="en-US" altLang="zh-CN" dirty="0"/>
            </a:br>
            <a:endParaRPr lang="zh-CN" altLang="en-US" dirty="0"/>
          </a:p>
        </p:txBody>
      </p:sp>
      <p:sp>
        <p:nvSpPr>
          <p:cNvPr id="18" name="文本框 17"/>
          <p:cNvSpPr txBox="1"/>
          <p:nvPr/>
        </p:nvSpPr>
        <p:spPr>
          <a:xfrm>
            <a:off x="8839565" y="5129878"/>
            <a:ext cx="3094893" cy="1354217"/>
          </a:xfrm>
          <a:prstGeom prst="rect">
            <a:avLst/>
          </a:prstGeom>
          <a:noFill/>
        </p:spPr>
        <p:txBody>
          <a:bodyPr wrap="square" rtlCol="0">
            <a:spAutoFit/>
          </a:bodyPr>
          <a:lstStyle/>
          <a:p>
            <a:r>
              <a:rPr lang="it-IT" altLang="zh-CN" sz="1600" dirty="0">
                <a:latin typeface="Times New Roman" panose="02020603050405020304" pitchFamily="18" charset="0"/>
                <a:cs typeface="Times New Roman" panose="02020603050405020304" pitchFamily="18" charset="0"/>
              </a:rPr>
              <a:t>Nano Lett. </a:t>
            </a:r>
            <a:r>
              <a:rPr lang="it-IT" altLang="zh-CN" sz="1600" b="1" dirty="0">
                <a:latin typeface="Times New Roman" panose="02020603050405020304" pitchFamily="18" charset="0"/>
                <a:cs typeface="Times New Roman" panose="02020603050405020304" pitchFamily="18" charset="0"/>
              </a:rPr>
              <a:t>19</a:t>
            </a:r>
            <a:r>
              <a:rPr lang="it-IT" altLang="zh-CN" sz="1600" dirty="0">
                <a:latin typeface="Times New Roman" panose="02020603050405020304" pitchFamily="18" charset="0"/>
                <a:cs typeface="Times New Roman" panose="02020603050405020304" pitchFamily="18" charset="0"/>
              </a:rPr>
              <a:t>, 2472 (2019) </a:t>
            </a:r>
          </a:p>
          <a:p>
            <a:r>
              <a:rPr lang="fr-FR" altLang="zh-CN" sz="1600" dirty="0">
                <a:latin typeface="Times New Roman" panose="02020603050405020304" pitchFamily="18" charset="0"/>
                <a:cs typeface="Times New Roman" panose="02020603050405020304" pitchFamily="18" charset="0"/>
              </a:rPr>
              <a:t>Sci. Adv. </a:t>
            </a:r>
            <a:r>
              <a:rPr lang="fr-FR" altLang="zh-CN" sz="1600" b="1" dirty="0">
                <a:latin typeface="Times New Roman" panose="02020603050405020304" pitchFamily="18" charset="0"/>
                <a:cs typeface="Times New Roman" panose="02020603050405020304" pitchFamily="18" charset="0"/>
              </a:rPr>
              <a:t>5</a:t>
            </a:r>
            <a:r>
              <a:rPr lang="fr-FR" altLang="zh-CN" sz="1600" dirty="0">
                <a:latin typeface="Times New Roman" panose="02020603050405020304" pitchFamily="18" charset="0"/>
                <a:cs typeface="Times New Roman" panose="02020603050405020304" pitchFamily="18" charset="0"/>
              </a:rPr>
              <a:t>, eaax9989 (2019) </a:t>
            </a:r>
            <a:endParaRPr lang="it-IT"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Sci. Adv. </a:t>
            </a:r>
            <a:r>
              <a:rPr lang="en-US" altLang="zh-CN" sz="1600" b="1"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eaaz0948 (2020) </a:t>
            </a:r>
            <a:br>
              <a:rPr lang="en-US" altLang="zh-CN" sz="1600" dirty="0">
                <a:latin typeface="Times New Roman" panose="02020603050405020304" pitchFamily="18" charset="0"/>
                <a:cs typeface="Times New Roman" panose="02020603050405020304" pitchFamily="18" charset="0"/>
              </a:rPr>
            </a:br>
            <a:r>
              <a:rPr lang="pt-BR" altLang="zh-CN" sz="1600" dirty="0">
                <a:latin typeface="Times New Roman" panose="02020603050405020304" pitchFamily="18" charset="0"/>
                <a:cs typeface="Times New Roman" panose="02020603050405020304" pitchFamily="18" charset="0"/>
              </a:rPr>
              <a:t>Phys. Rev. B </a:t>
            </a:r>
            <a:r>
              <a:rPr lang="pt-BR" altLang="zh-CN" sz="1600" b="1" dirty="0">
                <a:latin typeface="Times New Roman" panose="02020603050405020304" pitchFamily="18" charset="0"/>
                <a:cs typeface="Times New Roman" panose="02020603050405020304" pitchFamily="18" charset="0"/>
              </a:rPr>
              <a:t>101</a:t>
            </a:r>
            <a:r>
              <a:rPr lang="pt-BR" altLang="zh-CN" sz="1600" dirty="0">
                <a:latin typeface="Times New Roman" panose="02020603050405020304" pitchFamily="18" charset="0"/>
                <a:cs typeface="Times New Roman" panose="02020603050405020304" pitchFamily="18" charset="0"/>
              </a:rPr>
              <a:t>, 121401(R) (2020) </a:t>
            </a:r>
            <a:br>
              <a:rPr lang="pt-BR" altLang="zh-CN" sz="1600" dirty="0">
                <a:latin typeface="Times New Roman" panose="02020603050405020304" pitchFamily="18" charset="0"/>
                <a:cs typeface="Times New Roman" panose="02020603050405020304" pitchFamily="18" charset="0"/>
              </a:rPr>
            </a:br>
            <a:r>
              <a:rPr lang="en-US" altLang="zh-CN" sz="1600" dirty="0">
                <a:latin typeface="Times New Roman" panose="02020603050405020304" pitchFamily="18" charset="0"/>
                <a:cs typeface="Times New Roman" panose="02020603050405020304" pitchFamily="18" charset="0"/>
              </a:rPr>
              <a:t>Phys. Rev. B </a:t>
            </a:r>
            <a:r>
              <a:rPr lang="en-US" altLang="zh-CN" sz="1600" b="1" dirty="0">
                <a:latin typeface="Times New Roman" panose="02020603050405020304" pitchFamily="18" charset="0"/>
                <a:cs typeface="Times New Roman" panose="02020603050405020304" pitchFamily="18" charset="0"/>
              </a:rPr>
              <a:t>103</a:t>
            </a:r>
            <a:r>
              <a:rPr lang="en-US" altLang="zh-CN" sz="1600" dirty="0">
                <a:latin typeface="Times New Roman" panose="02020603050405020304" pitchFamily="18" charset="0"/>
                <a:cs typeface="Times New Roman" panose="02020603050405020304" pitchFamily="18" charset="0"/>
              </a:rPr>
              <a:t>, 195308 (2021) </a:t>
            </a:r>
            <a:endParaRPr lang="zh-CN" altLang="en-US" sz="16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7950149" y="2477702"/>
            <a:ext cx="4361426"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Gap first increases with increasing </a:t>
            </a:r>
            <a:r>
              <a:rPr lang="en-US" altLang="zh-CN" sz="2000" b="1" i="1" dirty="0">
                <a:latin typeface="Times New Roman" panose="02020603050405020304" pitchFamily="18" charset="0"/>
                <a:cs typeface="Times New Roman" panose="02020603050405020304" pitchFamily="18" charset="0"/>
              </a:rPr>
              <a:t>M</a:t>
            </a:r>
            <a:r>
              <a:rPr lang="en-US" altLang="zh-CN" sz="2000" b="1" baseline="-25000" dirty="0">
                <a:latin typeface="Times New Roman" panose="02020603050405020304" pitchFamily="18" charset="0"/>
                <a:cs typeface="Times New Roman" panose="02020603050405020304" pitchFamily="18" charset="0"/>
              </a:rPr>
              <a:t>1 </a:t>
            </a:r>
            <a:r>
              <a:rPr lang="en-US" altLang="zh-CN" sz="2000" b="1" dirty="0">
                <a:latin typeface="Times New Roman" panose="02020603050405020304" pitchFamily="18" charset="0"/>
                <a:cs typeface="Times New Roman" panose="02020603050405020304" pitchFamily="18" charset="0"/>
              </a:rPr>
              <a:t>and saturates at </a:t>
            </a:r>
            <a:r>
              <a:rPr lang="en-US" altLang="zh-CN" sz="2000" b="1" i="1" dirty="0">
                <a:latin typeface="Times New Roman" panose="02020603050405020304" pitchFamily="18" charset="0"/>
                <a:cs typeface="Times New Roman" panose="02020603050405020304" pitchFamily="18" charset="0"/>
              </a:rPr>
              <a:t>M</a:t>
            </a:r>
            <a:r>
              <a:rPr lang="en-US" altLang="zh-CN" sz="2000" b="1" baseline="-25000" dirty="0">
                <a:latin typeface="Times New Roman" panose="02020603050405020304" pitchFamily="18" charset="0"/>
                <a:cs typeface="Times New Roman" panose="02020603050405020304" pitchFamily="18" charset="0"/>
              </a:rPr>
              <a:t>1</a:t>
            </a:r>
            <a:r>
              <a:rPr lang="en-US" altLang="zh-CN" sz="2000" b="1" dirty="0">
                <a:latin typeface="Times New Roman" panose="02020603050405020304" pitchFamily="18" charset="0"/>
                <a:cs typeface="Times New Roman" panose="02020603050405020304" pitchFamily="18" charset="0"/>
              </a:rPr>
              <a:t>=0.5 </a:t>
            </a:r>
          </a:p>
          <a:p>
            <a:pPr marL="285750" indent="-285750">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Tend to Weyl semimetal </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 (SSB is not Dirac like)</a:t>
            </a:r>
            <a:endParaRPr lang="zh-CN" altLang="en-US" sz="2000" b="1" dirty="0">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3497BD16-17E9-450A-BCB1-D8B2A1666712}"/>
              </a:ext>
            </a:extLst>
          </p:cNvPr>
          <p:cNvGrpSpPr/>
          <p:nvPr/>
        </p:nvGrpSpPr>
        <p:grpSpPr>
          <a:xfrm>
            <a:off x="0" y="-110976"/>
            <a:ext cx="12192000" cy="793988"/>
            <a:chOff x="0" y="0"/>
            <a:chExt cx="12192000" cy="793988"/>
          </a:xfrm>
        </p:grpSpPr>
        <p:pic>
          <p:nvPicPr>
            <p:cNvPr id="20" name="Picture 5" descr="dark_blue">
              <a:extLst>
                <a:ext uri="{FF2B5EF4-FFF2-40B4-BE49-F238E27FC236}">
                  <a16:creationId xmlns:a16="http://schemas.microsoft.com/office/drawing/2014/main" id="{B76A6EF9-5D7C-492C-B2A1-1D3E192B05C5}"/>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21" name="Picture 5" descr="dark_blue">
              <a:extLst>
                <a:ext uri="{FF2B5EF4-FFF2-40B4-BE49-F238E27FC236}">
                  <a16:creationId xmlns:a16="http://schemas.microsoft.com/office/drawing/2014/main" id="{D6D42284-F28C-4042-B246-903D1AC00A90}"/>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22" name="Picture 6">
            <a:extLst>
              <a:ext uri="{FF2B5EF4-FFF2-40B4-BE49-F238E27FC236}">
                <a16:creationId xmlns:a16="http://schemas.microsoft.com/office/drawing/2014/main" id="{8075E94E-A3E9-41AE-9CC9-FD0BDB5669E9}"/>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1824208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932B70A-0F80-66A7-B84D-F0765B2AF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64" y="1524289"/>
            <a:ext cx="5287577" cy="3519928"/>
          </a:xfrm>
          <a:prstGeom prst="rect">
            <a:avLst/>
          </a:prstGeom>
        </p:spPr>
      </p:pic>
      <p:pic>
        <p:nvPicPr>
          <p:cNvPr id="5" name="图片 4">
            <a:extLst>
              <a:ext uri="{FF2B5EF4-FFF2-40B4-BE49-F238E27FC236}">
                <a16:creationId xmlns:a16="http://schemas.microsoft.com/office/drawing/2014/main" id="{BB45A731-C1B2-B8B0-C84C-50F99F6A3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212" y="1147763"/>
            <a:ext cx="5287577" cy="4250967"/>
          </a:xfrm>
          <a:prstGeom prst="rect">
            <a:avLst/>
          </a:prstGeom>
        </p:spPr>
      </p:pic>
      <p:sp>
        <p:nvSpPr>
          <p:cNvPr id="8" name="文本框 7">
            <a:extLst>
              <a:ext uri="{FF2B5EF4-FFF2-40B4-BE49-F238E27FC236}">
                <a16:creationId xmlns:a16="http://schemas.microsoft.com/office/drawing/2014/main" id="{D225F7D3-E21F-8396-A9BB-3D78CE7F7C82}"/>
              </a:ext>
            </a:extLst>
          </p:cNvPr>
          <p:cNvSpPr txBox="1"/>
          <p:nvPr/>
        </p:nvSpPr>
        <p:spPr>
          <a:xfrm>
            <a:off x="1535789" y="5311014"/>
            <a:ext cx="3639708" cy="369332"/>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Nodal structure of TaAs</a:t>
            </a:r>
            <a:endParaRPr lang="zh-CN" altLang="en-US"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AA4C2BC5-B5BA-E416-F107-19D6CA8B5878}"/>
              </a:ext>
            </a:extLst>
          </p:cNvPr>
          <p:cNvSpPr txBox="1"/>
          <p:nvPr/>
        </p:nvSpPr>
        <p:spPr>
          <a:xfrm>
            <a:off x="2839964" y="4983239"/>
            <a:ext cx="922351" cy="338554"/>
          </a:xfrm>
          <a:prstGeom prst="rect">
            <a:avLst/>
          </a:prstGeom>
          <a:noFill/>
        </p:spPr>
        <p:txBody>
          <a:bodyPr wrap="square" rtlCol="0">
            <a:spAutoFit/>
          </a:bodyPr>
          <a:lstStyle/>
          <a:p>
            <a:r>
              <a:rPr lang="en-US" altLang="zh-CN" sz="1600" b="1" dirty="0"/>
              <a:t>PY-ATB</a:t>
            </a:r>
            <a:endParaRPr lang="zh-CN" altLang="en-US" sz="1600" b="1" dirty="0"/>
          </a:p>
        </p:txBody>
      </p:sp>
      <p:sp>
        <p:nvSpPr>
          <p:cNvPr id="11" name="文本框 10">
            <a:extLst>
              <a:ext uri="{FF2B5EF4-FFF2-40B4-BE49-F238E27FC236}">
                <a16:creationId xmlns:a16="http://schemas.microsoft.com/office/drawing/2014/main" id="{81F58E78-980F-9765-6462-81EF24758349}"/>
              </a:ext>
            </a:extLst>
          </p:cNvPr>
          <p:cNvSpPr txBox="1"/>
          <p:nvPr/>
        </p:nvSpPr>
        <p:spPr>
          <a:xfrm>
            <a:off x="8030654" y="5502582"/>
            <a:ext cx="2459417" cy="369332"/>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RevModPhys.90.015001</a:t>
            </a:r>
            <a:endParaRPr lang="zh-CN" altLang="en-US" dirty="0">
              <a:latin typeface="Calibri" panose="020F0502020204030204" pitchFamily="34" charset="0"/>
              <a:cs typeface="Calibri" panose="020F0502020204030204" pitchFamily="34" charset="0"/>
            </a:endParaRPr>
          </a:p>
        </p:txBody>
      </p:sp>
      <p:sp>
        <p:nvSpPr>
          <p:cNvPr id="2" name="标题 1">
            <a:extLst>
              <a:ext uri="{FF2B5EF4-FFF2-40B4-BE49-F238E27FC236}">
                <a16:creationId xmlns:a16="http://schemas.microsoft.com/office/drawing/2014/main" id="{BB7F96C1-3423-8B14-8E47-A8B72FE2B060}"/>
              </a:ext>
            </a:extLst>
          </p:cNvPr>
          <p:cNvSpPr>
            <a:spLocks noGrp="1"/>
          </p:cNvSpPr>
          <p:nvPr>
            <p:ph type="title"/>
          </p:nvPr>
        </p:nvSpPr>
        <p:spPr/>
        <p:txBody>
          <a:bodyPr/>
          <a:lstStyle/>
          <a:p>
            <a:r>
              <a:rPr lang="en-US" altLang="zh-CN"/>
              <a:t>Find nodes</a:t>
            </a:r>
            <a:endParaRPr lang="zh-CN" altLang="en-US" dirty="0"/>
          </a:p>
        </p:txBody>
      </p:sp>
      <p:grpSp>
        <p:nvGrpSpPr>
          <p:cNvPr id="10" name="组合 9">
            <a:extLst>
              <a:ext uri="{FF2B5EF4-FFF2-40B4-BE49-F238E27FC236}">
                <a16:creationId xmlns:a16="http://schemas.microsoft.com/office/drawing/2014/main" id="{4CF44C22-BCDA-4DEB-A4B3-59ABF9D4DF29}"/>
              </a:ext>
            </a:extLst>
          </p:cNvPr>
          <p:cNvGrpSpPr/>
          <p:nvPr/>
        </p:nvGrpSpPr>
        <p:grpSpPr>
          <a:xfrm>
            <a:off x="0" y="-110976"/>
            <a:ext cx="12192000" cy="793988"/>
            <a:chOff x="0" y="0"/>
            <a:chExt cx="12192000" cy="793988"/>
          </a:xfrm>
        </p:grpSpPr>
        <p:pic>
          <p:nvPicPr>
            <p:cNvPr id="12" name="Picture 5" descr="dark_blue">
              <a:extLst>
                <a:ext uri="{FF2B5EF4-FFF2-40B4-BE49-F238E27FC236}">
                  <a16:creationId xmlns:a16="http://schemas.microsoft.com/office/drawing/2014/main" id="{B8000676-C708-41A0-BD76-331D756ABBF9}"/>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13" name="Picture 5" descr="dark_blue">
              <a:extLst>
                <a:ext uri="{FF2B5EF4-FFF2-40B4-BE49-F238E27FC236}">
                  <a16:creationId xmlns:a16="http://schemas.microsoft.com/office/drawing/2014/main" id="{6DF00CDD-B386-4E6A-B584-7E145CFD3035}"/>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4" name="Picture 6">
            <a:extLst>
              <a:ext uri="{FF2B5EF4-FFF2-40B4-BE49-F238E27FC236}">
                <a16:creationId xmlns:a16="http://schemas.microsoft.com/office/drawing/2014/main" id="{509C994D-D161-4371-8D6C-44D78BF709F7}"/>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sp>
        <p:nvSpPr>
          <p:cNvPr id="4" name="文本框 3">
            <a:extLst>
              <a:ext uri="{FF2B5EF4-FFF2-40B4-BE49-F238E27FC236}">
                <a16:creationId xmlns:a16="http://schemas.microsoft.com/office/drawing/2014/main" id="{8272B12C-7284-4180-9D32-FDFF6196F813}"/>
              </a:ext>
            </a:extLst>
          </p:cNvPr>
          <p:cNvSpPr txBox="1"/>
          <p:nvPr/>
        </p:nvSpPr>
        <p:spPr>
          <a:xfrm>
            <a:off x="3903826" y="5950444"/>
            <a:ext cx="4366325" cy="400110"/>
          </a:xfrm>
          <a:prstGeom prst="rect">
            <a:avLst/>
          </a:prstGeom>
          <a:noFill/>
        </p:spPr>
        <p:txBody>
          <a:bodyPr wrap="none" rtlCol="0">
            <a:spAutoFit/>
          </a:bodyPr>
          <a:lstStyle/>
          <a:p>
            <a:pPr algn="ctr"/>
            <a:r>
              <a:rPr lang="en-US" altLang="zh-CN" sz="2000" dirty="0">
                <a:latin typeface="Calibri" panose="020F0502020204030204" pitchFamily="34" charset="0"/>
                <a:cs typeface="Calibri" panose="020F0502020204030204" pitchFamily="34" charset="0"/>
              </a:rPr>
              <a:t>Useful for finding Dirac and Weyl points </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624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ACF41A67-BCDF-7879-E278-5283DB10C7BF}"/>
                  </a:ext>
                </a:extLst>
              </p:cNvPr>
              <p:cNvSpPr txBox="1"/>
              <p:nvPr/>
            </p:nvSpPr>
            <p:spPr>
              <a:xfrm>
                <a:off x="4116124" y="5701086"/>
                <a:ext cx="527056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spin texture of Bi</a:t>
                </a:r>
                <a:r>
                  <a:rPr lang="en-US" altLang="zh-CN" baseline="-25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Se</a:t>
                </a:r>
                <a:r>
                  <a:rPr lang="en-US" altLang="zh-CN" baseline="-25000" dirty="0">
                    <a:latin typeface="Arial" panose="020B0604020202020204" pitchFamily="34" charset="0"/>
                    <a:cs typeface="Arial" panose="020B0604020202020204" pitchFamily="34" charset="0"/>
                  </a:rPr>
                  <a:t>3</a:t>
                </a:r>
                <a:r>
                  <a:rPr lang="zh-CN" altLang="en-US" baseline="-25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t>
                </a:r>
                <a14:m>
                  <m:oMath xmlns:m="http://schemas.openxmlformats.org/officeDocument/2006/math">
                    <m:r>
                      <a:rPr lang="en-US" altLang="zh-CN" i="1" dirty="0" smtClean="0">
                        <a:latin typeface="Cambria Math" panose="02040503050406030204" pitchFamily="18" charset="0"/>
                      </a:rPr>
                      <m:t>𝑘</m:t>
                    </m:r>
                    <m:r>
                      <a:rPr lang="en-US" altLang="zh-CN" i="1" baseline="-25000" dirty="0" err="1" smtClean="0">
                        <a:latin typeface="Cambria Math" panose="02040503050406030204" pitchFamily="18" charset="0"/>
                      </a:rPr>
                      <m:t>𝑧</m:t>
                    </m:r>
                    <m:r>
                      <a:rPr lang="en-US" altLang="zh-CN" i="1" dirty="0" smtClean="0">
                        <a:latin typeface="Cambria Math" panose="02040503050406030204" pitchFamily="18" charset="0"/>
                      </a:rPr>
                      <m:t>=0</m:t>
                    </m:r>
                  </m:oMath>
                </a14:m>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plane</a:t>
                </a:r>
                <a:endParaRPr lang="zh-CN" altLang="en-US" dirty="0">
                  <a:latin typeface="Arial" panose="020B0604020202020204" pitchFamily="34" charset="0"/>
                  <a:cs typeface="Arial" panose="020B0604020202020204" pitchFamily="34" charset="0"/>
                </a:endParaRPr>
              </a:p>
            </p:txBody>
          </p:sp>
        </mc:Choice>
        <mc:Fallback xmlns="">
          <p:sp>
            <p:nvSpPr>
              <p:cNvPr id="21" name="文本框 20">
                <a:extLst>
                  <a:ext uri="{FF2B5EF4-FFF2-40B4-BE49-F238E27FC236}">
                    <a16:creationId xmlns:a16="http://schemas.microsoft.com/office/drawing/2014/main" id="{ACF41A67-BCDF-7879-E278-5283DB10C7BF}"/>
                  </a:ext>
                </a:extLst>
              </p:cNvPr>
              <p:cNvSpPr txBox="1">
                <a:spLocks noRot="1" noChangeAspect="1" noMove="1" noResize="1" noEditPoints="1" noAdjustHandles="1" noChangeArrowheads="1" noChangeShapeType="1" noTextEdit="1"/>
              </p:cNvSpPr>
              <p:nvPr/>
            </p:nvSpPr>
            <p:spPr>
              <a:xfrm>
                <a:off x="4116124" y="5701086"/>
                <a:ext cx="5270560" cy="369332"/>
              </a:xfrm>
              <a:prstGeom prst="rect">
                <a:avLst/>
              </a:prstGeom>
              <a:blipFill>
                <a:blip r:embed="rId3"/>
                <a:stretch>
                  <a:fillRect l="-925" t="-8197" b="-24590"/>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AE42EB6B-A22C-13C3-4E05-617C4997ABBF}"/>
              </a:ext>
            </a:extLst>
          </p:cNvPr>
          <p:cNvSpPr>
            <a:spLocks noGrp="1"/>
          </p:cNvSpPr>
          <p:nvPr>
            <p:ph type="title"/>
          </p:nvPr>
        </p:nvSpPr>
        <p:spPr>
          <a:xfrm>
            <a:off x="710377" y="343869"/>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Spin texture</a:t>
            </a:r>
            <a:endParaRPr lang="zh-CN" altLang="en-US" sz="4000" dirty="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789AD087-F6D7-4AD8-A207-38B609F8F9BE}"/>
              </a:ext>
            </a:extLst>
          </p:cNvPr>
          <p:cNvGrpSpPr/>
          <p:nvPr/>
        </p:nvGrpSpPr>
        <p:grpSpPr>
          <a:xfrm>
            <a:off x="0" y="-110976"/>
            <a:ext cx="12192000" cy="793988"/>
            <a:chOff x="0" y="0"/>
            <a:chExt cx="12192000" cy="793988"/>
          </a:xfrm>
        </p:grpSpPr>
        <p:pic>
          <p:nvPicPr>
            <p:cNvPr id="8" name="Picture 5" descr="dark_blue">
              <a:extLst>
                <a:ext uri="{FF2B5EF4-FFF2-40B4-BE49-F238E27FC236}">
                  <a16:creationId xmlns:a16="http://schemas.microsoft.com/office/drawing/2014/main" id="{257CC249-A3E8-4739-971A-F8A15F02C965}"/>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9" name="Picture 5" descr="dark_blue">
              <a:extLst>
                <a:ext uri="{FF2B5EF4-FFF2-40B4-BE49-F238E27FC236}">
                  <a16:creationId xmlns:a16="http://schemas.microsoft.com/office/drawing/2014/main" id="{D3DA8AE6-AFEC-4238-86F8-629046BDD49D}"/>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10" name="Picture 6">
            <a:extLst>
              <a:ext uri="{FF2B5EF4-FFF2-40B4-BE49-F238E27FC236}">
                <a16:creationId xmlns:a16="http://schemas.microsoft.com/office/drawing/2014/main" id="{45032760-5CC0-49E0-9693-F4C5102B1FEB}"/>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pic>
        <p:nvPicPr>
          <p:cNvPr id="3" name="图片 2">
            <a:extLst>
              <a:ext uri="{FF2B5EF4-FFF2-40B4-BE49-F238E27FC236}">
                <a16:creationId xmlns:a16="http://schemas.microsoft.com/office/drawing/2014/main" id="{C960F3DE-FB53-419A-9E1F-E467213D2EF6}"/>
              </a:ext>
            </a:extLst>
          </p:cNvPr>
          <p:cNvPicPr>
            <a:picLocks noChangeAspect="1"/>
          </p:cNvPicPr>
          <p:nvPr/>
        </p:nvPicPr>
        <p:blipFill>
          <a:blip r:embed="rId6"/>
          <a:stretch>
            <a:fillRect/>
          </a:stretch>
        </p:blipFill>
        <p:spPr>
          <a:xfrm>
            <a:off x="3645875" y="1854179"/>
            <a:ext cx="4015995" cy="3560656"/>
          </a:xfrm>
          <a:prstGeom prst="rect">
            <a:avLst/>
          </a:prstGeom>
        </p:spPr>
      </p:pic>
    </p:spTree>
    <p:extLst>
      <p:ext uri="{BB962C8B-B14F-4D97-AF65-F5344CB8AC3E}">
        <p14:creationId xmlns:p14="http://schemas.microsoft.com/office/powerpoint/2010/main" val="25602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FB9578-D0B4-4194-A38C-D555F7309564}"/>
              </a:ext>
            </a:extLst>
          </p:cNvPr>
          <p:cNvPicPr>
            <a:picLocks noChangeAspect="1"/>
          </p:cNvPicPr>
          <p:nvPr/>
        </p:nvPicPr>
        <p:blipFill>
          <a:blip r:embed="rId3"/>
          <a:stretch>
            <a:fillRect/>
          </a:stretch>
        </p:blipFill>
        <p:spPr>
          <a:xfrm>
            <a:off x="4972228" y="2127822"/>
            <a:ext cx="6906820" cy="383211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79" y="2234292"/>
            <a:ext cx="4466903" cy="2205289"/>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459166" y="4507356"/>
                <a:ext cx="3912673" cy="8151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tx1"/>
                          </a:solidFill>
                          <a:latin typeface="Cambria Math" panose="02040503050406030204" pitchFamily="18" charset="0"/>
                        </a:rPr>
                        <m:t>𝑃</m:t>
                      </m:r>
                      <m:r>
                        <a:rPr lang="en-US" altLang="zh-CN" i="1" smtClean="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𝑒</m:t>
                          </m:r>
                        </m:num>
                        <m:den>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2</m:t>
                              </m:r>
                              <m:r>
                                <a:rPr lang="zh-CN" altLang="en-US" i="1">
                                  <a:solidFill>
                                    <a:schemeClr val="tx1"/>
                                  </a:solidFill>
                                  <a:latin typeface="Cambria Math" panose="02040503050406030204" pitchFamily="18" charset="0"/>
                                </a:rPr>
                                <m:t>𝜋</m:t>
                              </m:r>
                            </m:e>
                            <m:sup>
                              <m:r>
                                <a:rPr lang="en-US" altLang="zh-CN" i="1">
                                  <a:solidFill>
                                    <a:schemeClr val="tx1"/>
                                  </a:solidFill>
                                  <a:latin typeface="Cambria Math" panose="02040503050406030204" pitchFamily="18" charset="0"/>
                                </a:rPr>
                                <m:t>3</m:t>
                              </m:r>
                            </m:sup>
                          </m:sSup>
                        </m:den>
                      </m:f>
                      <m:nary>
                        <m:naryPr>
                          <m:chr m:val="∑"/>
                          <m:supHide m:val="on"/>
                          <m:ctrlPr>
                            <a:rPr lang="en-US" altLang="zh-CN" i="1">
                              <a:solidFill>
                                <a:schemeClr val="tx1"/>
                              </a:solidFill>
                              <a:latin typeface="Cambria Math" panose="02040503050406030204" pitchFamily="18" charset="0"/>
                            </a:rPr>
                          </m:ctrlPr>
                        </m:naryPr>
                        <m:sub>
                          <m:r>
                            <m:rPr>
                              <m:brk m:alnAt="7"/>
                            </m:rPr>
                            <a:rPr lang="en-US" altLang="zh-CN" i="1">
                              <a:solidFill>
                                <a:schemeClr val="tx1"/>
                              </a:solidFill>
                              <a:latin typeface="Cambria Math" panose="02040503050406030204" pitchFamily="18" charset="0"/>
                            </a:rPr>
                            <m:t>𝑛</m:t>
                          </m:r>
                        </m:sub>
                        <m:sup/>
                        <m:e>
                          <m:nary>
                            <m:naryPr>
                              <m:ctrlPr>
                                <a:rPr lang="en-US" altLang="zh-CN" i="1">
                                  <a:solidFill>
                                    <a:schemeClr val="tx1"/>
                                  </a:solidFill>
                                  <a:latin typeface="Cambria Math" panose="02040503050406030204" pitchFamily="18" charset="0"/>
                                </a:rPr>
                              </m:ctrlPr>
                            </m:naryPr>
                            <m:sub>
                              <m:r>
                                <m:rPr>
                                  <m:brk m:alnAt="23"/>
                                </m:rPr>
                                <a:rPr lang="en-US" altLang="zh-CN" i="1">
                                  <a:solidFill>
                                    <a:schemeClr val="tx1"/>
                                  </a:solidFill>
                                  <a:latin typeface="Cambria Math" panose="02040503050406030204" pitchFamily="18" charset="0"/>
                                </a:rPr>
                                <m:t>𝐵</m:t>
                              </m:r>
                              <m:r>
                                <a:rPr lang="en-US" altLang="zh-CN" i="1">
                                  <a:solidFill>
                                    <a:schemeClr val="tx1"/>
                                  </a:solidFill>
                                  <a:latin typeface="Cambria Math" panose="02040503050406030204" pitchFamily="18" charset="0"/>
                                </a:rPr>
                                <m:t>𝑍</m:t>
                              </m:r>
                            </m:sub>
                            <m:sup/>
                            <m:e>
                              <m:r>
                                <a:rPr lang="en-US" altLang="zh-CN" i="1">
                                  <a:solidFill>
                                    <a:schemeClr val="tx1"/>
                                  </a:solidFill>
                                  <a:latin typeface="Cambria Math" panose="02040503050406030204" pitchFamily="18" charset="0"/>
                                </a:rPr>
                                <m:t>𝑑</m:t>
                              </m:r>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𝑘</m:t>
                                  </m:r>
                                </m:e>
                                <m:sup>
                                  <m:r>
                                    <a:rPr lang="en-US" altLang="zh-CN" i="1">
                                      <a:solidFill>
                                        <a:schemeClr val="tx1"/>
                                      </a:solidFill>
                                      <a:latin typeface="Cambria Math" panose="02040503050406030204" pitchFamily="18" charset="0"/>
                                    </a:rPr>
                                    <m:t>3</m:t>
                                  </m:r>
                                </m:sup>
                              </m:sSup>
                              <m:r>
                                <a:rPr lang="en-US" altLang="zh-CN" i="1">
                                  <a:solidFill>
                                    <a:schemeClr val="tx1"/>
                                  </a:solidFill>
                                  <a:latin typeface="Cambria Math" panose="02040503050406030204" pitchFamily="18" charset="0"/>
                                </a:rPr>
                                <m:t>&lt;</m:t>
                              </m:r>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𝑢</m:t>
                                  </m:r>
                                </m:e>
                                <m:sub>
                                  <m:r>
                                    <a:rPr lang="en-US" altLang="zh-CN" i="1">
                                      <a:solidFill>
                                        <a:schemeClr val="tx1"/>
                                      </a:solidFill>
                                      <a:latin typeface="Cambria Math" panose="02040503050406030204" pitchFamily="18" charset="0"/>
                                    </a:rPr>
                                    <m:t>𝑛𝑘</m:t>
                                  </m:r>
                                </m:sub>
                              </m:sSub>
                              <m:d>
                                <m:dPr>
                                  <m:begChr m:val="|"/>
                                  <m:endChr m:val="|"/>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𝑖</m:t>
                                  </m:r>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ea typeface="Cambria Math" panose="02040503050406030204" pitchFamily="18" charset="0"/>
                                        </a:rPr>
                                        <m:t>𝛻</m:t>
                                      </m:r>
                                    </m:e>
                                    <m:sub>
                                      <m:r>
                                        <a:rPr lang="en-US" altLang="zh-CN" i="1">
                                          <a:solidFill>
                                            <a:schemeClr val="tx1"/>
                                          </a:solidFill>
                                          <a:latin typeface="Cambria Math" panose="02040503050406030204" pitchFamily="18" charset="0"/>
                                        </a:rPr>
                                        <m:t>𝑘</m:t>
                                      </m:r>
                                    </m:sub>
                                  </m:sSub>
                                </m:e>
                              </m:d>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𝑢</m:t>
                                  </m:r>
                                </m:e>
                                <m:sub>
                                  <m:r>
                                    <a:rPr lang="en-US" altLang="zh-CN" i="1">
                                      <a:solidFill>
                                        <a:schemeClr val="tx1"/>
                                      </a:solidFill>
                                      <a:latin typeface="Cambria Math" panose="02040503050406030204" pitchFamily="18" charset="0"/>
                                    </a:rPr>
                                    <m:t>𝑛𝑘</m:t>
                                  </m:r>
                                </m:sub>
                              </m:sSub>
                              <m:r>
                                <a:rPr lang="en-US" altLang="zh-CN" i="1">
                                  <a:solidFill>
                                    <a:schemeClr val="tx1"/>
                                  </a:solidFill>
                                  <a:latin typeface="Cambria Math" panose="02040503050406030204" pitchFamily="18" charset="0"/>
                                </a:rPr>
                                <m:t>&gt;</m:t>
                              </m:r>
                            </m:e>
                          </m:nary>
                        </m:e>
                      </m:nary>
                    </m:oMath>
                  </m:oMathPara>
                </a14:m>
                <a:endParaRPr lang="zh-CN" altLang="en-US" dirty="0">
                  <a:solidFill>
                    <a:schemeClr val="tx1"/>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459166" y="4507356"/>
                <a:ext cx="3912673" cy="815160"/>
              </a:xfrm>
              <a:prstGeom prst="rect">
                <a:avLst/>
              </a:prstGeom>
              <a:blipFill>
                <a:blip r:embed="rId6"/>
                <a:stretch>
                  <a:fillRect/>
                </a:stretch>
              </a:blipFill>
            </p:spPr>
            <p:txBody>
              <a:bodyPr/>
              <a:lstStyle/>
              <a:p>
                <a:r>
                  <a:rPr lang="zh-CN" altLang="en-US">
                    <a:noFill/>
                  </a:rPr>
                  <a:t> </a:t>
                </a:r>
              </a:p>
            </p:txBody>
          </p:sp>
        </mc:Fallback>
      </mc:AlternateContent>
      <p:sp>
        <p:nvSpPr>
          <p:cNvPr id="5" name="标题 4">
            <a:extLst>
              <a:ext uri="{FF2B5EF4-FFF2-40B4-BE49-F238E27FC236}">
                <a16:creationId xmlns:a16="http://schemas.microsoft.com/office/drawing/2014/main" id="{E5E5FE74-7C93-7D0B-118A-717D8BEB3CE6}"/>
              </a:ext>
            </a:extLst>
          </p:cNvPr>
          <p:cNvSpPr>
            <a:spLocks noGrp="1"/>
          </p:cNvSpPr>
          <p:nvPr>
            <p:ph type="title"/>
          </p:nvPr>
        </p:nvSpPr>
        <p:spPr>
          <a:xfrm>
            <a:off x="838200" y="474450"/>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Electric  polarization</a:t>
            </a:r>
            <a:endParaRPr lang="zh-CN" altLang="en-US" sz="4000" dirty="0">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9147516F-6756-4791-9398-00BE89914630}"/>
              </a:ext>
            </a:extLst>
          </p:cNvPr>
          <p:cNvGrpSpPr/>
          <p:nvPr/>
        </p:nvGrpSpPr>
        <p:grpSpPr>
          <a:xfrm>
            <a:off x="0" y="-110976"/>
            <a:ext cx="12192000" cy="793988"/>
            <a:chOff x="0" y="0"/>
            <a:chExt cx="12192000" cy="793988"/>
          </a:xfrm>
        </p:grpSpPr>
        <p:pic>
          <p:nvPicPr>
            <p:cNvPr id="7" name="Picture 5" descr="dark_blue">
              <a:extLst>
                <a:ext uri="{FF2B5EF4-FFF2-40B4-BE49-F238E27FC236}">
                  <a16:creationId xmlns:a16="http://schemas.microsoft.com/office/drawing/2014/main" id="{4508129D-03F9-4877-A8B0-280F01D94FB4}"/>
                </a:ext>
              </a:extLst>
            </p:cNvPr>
            <p:cNvPicPr>
              <a:picLocks noChangeAspect="1" noChangeArrowheads="1"/>
            </p:cNvPicPr>
            <p:nvPr/>
          </p:nvPicPr>
          <p:blipFill rotWithShape="1">
            <a:blip r:embed="rId7"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2EB51A91-B6F0-424E-9D71-7C492E088680}"/>
                </a:ext>
              </a:extLst>
            </p:cNvPr>
            <p:cNvPicPr>
              <a:picLocks noChangeAspect="1" noChangeArrowheads="1"/>
            </p:cNvPicPr>
            <p:nvPr/>
          </p:nvPicPr>
          <p:blipFill rotWithShape="1">
            <a:blip r:embed="rId7"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604C60A0-47D4-43E3-96A0-16314139D176}"/>
              </a:ext>
            </a:extLst>
          </p:cNvPr>
          <p:cNvPicPr>
            <a:picLocks noChangeAspect="1" noChangeArrowheads="1"/>
          </p:cNvPicPr>
          <p:nvPr/>
        </p:nvPicPr>
        <p:blipFill>
          <a:blip r:embed="rId8" cstate="print"/>
          <a:srcRect/>
          <a:stretch>
            <a:fillRect/>
          </a:stretch>
        </p:blipFill>
        <p:spPr bwMode="auto">
          <a:xfrm>
            <a:off x="0" y="6597352"/>
            <a:ext cx="12192000" cy="260648"/>
          </a:xfrm>
          <a:prstGeom prst="rect">
            <a:avLst/>
          </a:prstGeom>
          <a:noFill/>
          <a:ln w="9525" algn="ctr">
            <a:noFill/>
            <a:miter lim="800000"/>
            <a:headEnd/>
            <a:tailEnd/>
          </a:ln>
        </p:spPr>
      </p:pic>
      <p:pic>
        <p:nvPicPr>
          <p:cNvPr id="10" name="图片 9">
            <a:extLst>
              <a:ext uri="{FF2B5EF4-FFF2-40B4-BE49-F238E27FC236}">
                <a16:creationId xmlns:a16="http://schemas.microsoft.com/office/drawing/2014/main" id="{E4A7D46E-8BA6-443D-8FD7-4F5FBE91564A}"/>
              </a:ext>
            </a:extLst>
          </p:cNvPr>
          <p:cNvPicPr>
            <a:picLocks noChangeAspect="1"/>
          </p:cNvPicPr>
          <p:nvPr/>
        </p:nvPicPr>
        <p:blipFill>
          <a:blip r:embed="rId9"/>
          <a:stretch>
            <a:fillRect/>
          </a:stretch>
        </p:blipFill>
        <p:spPr>
          <a:xfrm>
            <a:off x="9229087" y="2662756"/>
            <a:ext cx="2228289" cy="1532488"/>
          </a:xfrm>
          <a:prstGeom prst="rect">
            <a:avLst/>
          </a:prstGeom>
        </p:spPr>
      </p:pic>
      <p:sp>
        <p:nvSpPr>
          <p:cNvPr id="4" name="矩形 3">
            <a:extLst>
              <a:ext uri="{FF2B5EF4-FFF2-40B4-BE49-F238E27FC236}">
                <a16:creationId xmlns:a16="http://schemas.microsoft.com/office/drawing/2014/main" id="{F54B8383-B35B-4CB3-8646-71610C6AA06B}"/>
              </a:ext>
            </a:extLst>
          </p:cNvPr>
          <p:cNvSpPr/>
          <p:nvPr/>
        </p:nvSpPr>
        <p:spPr>
          <a:xfrm>
            <a:off x="10114814" y="4254915"/>
            <a:ext cx="915059"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PbTiO</a:t>
            </a:r>
            <a:r>
              <a:rPr lang="en-US" altLang="zh-CN" baseline="-25000"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956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10A429F-C8EB-C3CF-01E8-AAF88165D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18" y="1767698"/>
            <a:ext cx="3240356" cy="2430267"/>
          </a:xfrm>
          <a:prstGeom prst="rect">
            <a:avLst/>
          </a:prstGeom>
        </p:spPr>
      </p:pic>
      <p:pic>
        <p:nvPicPr>
          <p:cNvPr id="6" name="图片 5">
            <a:extLst>
              <a:ext uri="{FF2B5EF4-FFF2-40B4-BE49-F238E27FC236}">
                <a16:creationId xmlns:a16="http://schemas.microsoft.com/office/drawing/2014/main" id="{C1A8B5F5-5C9A-D40F-EFEF-EDF5C4D94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18" y="4197965"/>
            <a:ext cx="3240000" cy="2430000"/>
          </a:xfrm>
          <a:prstGeom prst="rect">
            <a:avLst/>
          </a:prstGeom>
        </p:spPr>
      </p:pic>
      <p:pic>
        <p:nvPicPr>
          <p:cNvPr id="8" name="图片 7">
            <a:extLst>
              <a:ext uri="{FF2B5EF4-FFF2-40B4-BE49-F238E27FC236}">
                <a16:creationId xmlns:a16="http://schemas.microsoft.com/office/drawing/2014/main" id="{496CFC17-B696-8959-7BEB-B7E01638F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2269" y="1767965"/>
            <a:ext cx="3240000" cy="2430000"/>
          </a:xfrm>
          <a:prstGeom prst="rect">
            <a:avLst/>
          </a:prstGeom>
        </p:spPr>
      </p:pic>
      <p:pic>
        <p:nvPicPr>
          <p:cNvPr id="10" name="图片 9">
            <a:extLst>
              <a:ext uri="{FF2B5EF4-FFF2-40B4-BE49-F238E27FC236}">
                <a16:creationId xmlns:a16="http://schemas.microsoft.com/office/drawing/2014/main" id="{30325629-8ED7-EA68-A6C7-5E61CA07D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2269" y="4180554"/>
            <a:ext cx="3239999" cy="2430000"/>
          </a:xfrm>
          <a:prstGeom prst="rect">
            <a:avLst/>
          </a:prstGeom>
        </p:spPr>
      </p:pic>
      <p:pic>
        <p:nvPicPr>
          <p:cNvPr id="12" name="图片 11">
            <a:extLst>
              <a:ext uri="{FF2B5EF4-FFF2-40B4-BE49-F238E27FC236}">
                <a16:creationId xmlns:a16="http://schemas.microsoft.com/office/drawing/2014/main" id="{F4812723-7792-90A1-58F9-A45889DA48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2269" y="1767965"/>
            <a:ext cx="3240000" cy="2430000"/>
          </a:xfrm>
          <a:prstGeom prst="rect">
            <a:avLst/>
          </a:prstGeom>
        </p:spPr>
      </p:pic>
      <p:pic>
        <p:nvPicPr>
          <p:cNvPr id="14" name="图片 13">
            <a:extLst>
              <a:ext uri="{FF2B5EF4-FFF2-40B4-BE49-F238E27FC236}">
                <a16:creationId xmlns:a16="http://schemas.microsoft.com/office/drawing/2014/main" id="{21222B32-5CB2-9560-AAA7-AE4BD94E5E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2269" y="4197965"/>
            <a:ext cx="3240000" cy="2430000"/>
          </a:xfrm>
          <a:prstGeom prst="rect">
            <a:avLst/>
          </a:prstGeom>
        </p:spPr>
      </p:pic>
      <p:cxnSp>
        <p:nvCxnSpPr>
          <p:cNvPr id="5" name="直接连接符 4"/>
          <p:cNvCxnSpPr/>
          <p:nvPr/>
        </p:nvCxnSpPr>
        <p:spPr>
          <a:xfrm flipV="1">
            <a:off x="884323" y="2736893"/>
            <a:ext cx="2503714" cy="108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215351" y="3063465"/>
            <a:ext cx="249282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459294" y="2932836"/>
            <a:ext cx="2492829" cy="108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884323" y="5654265"/>
            <a:ext cx="2503714" cy="108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215351" y="5414779"/>
            <a:ext cx="2492829" cy="108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459294" y="5425665"/>
            <a:ext cx="249282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C603D8D-8869-75BA-B1D8-5B31371FC7E3}"/>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591184" y="1258990"/>
            <a:ext cx="4088082" cy="522177"/>
          </a:xfrm>
          <a:prstGeom prst="rect">
            <a:avLst/>
          </a:prstGeom>
        </p:spPr>
      </p:pic>
      <p:sp>
        <p:nvSpPr>
          <p:cNvPr id="3" name="标题 2">
            <a:extLst>
              <a:ext uri="{FF2B5EF4-FFF2-40B4-BE49-F238E27FC236}">
                <a16:creationId xmlns:a16="http://schemas.microsoft.com/office/drawing/2014/main" id="{A796DFC1-9EAD-BA2D-D3ED-44B964E68EE7}"/>
              </a:ext>
            </a:extLst>
          </p:cNvPr>
          <p:cNvSpPr>
            <a:spLocks noGrp="1"/>
          </p:cNvSpPr>
          <p:nvPr>
            <p:ph type="title"/>
          </p:nvPr>
        </p:nvSpPr>
        <p:spPr>
          <a:xfrm>
            <a:off x="985545" y="274555"/>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Wilson loop</a:t>
            </a:r>
            <a:endParaRPr lang="zh-CN" altLang="en-US" sz="400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8F2DA29F-A776-DB1E-82FB-6EE57975086E}"/>
              </a:ext>
            </a:extLst>
          </p:cNvPr>
          <p:cNvSpPr txBox="1"/>
          <p:nvPr/>
        </p:nvSpPr>
        <p:spPr>
          <a:xfrm>
            <a:off x="10861964" y="2653145"/>
            <a:ext cx="864218" cy="2826328"/>
          </a:xfrm>
          <a:prstGeom prst="rect">
            <a:avLst/>
          </a:prstGeom>
          <a:noFill/>
        </p:spPr>
        <p:txBody>
          <a:bodyPr vert="eaVert" wrap="square" rtlCol="0">
            <a:spAutoFit/>
          </a:bodyPr>
          <a:lstStyle/>
          <a:p>
            <a:endParaRPr lang="zh-CN" altLang="en-US" dirty="0"/>
          </a:p>
        </p:txBody>
      </p:sp>
      <p:sp>
        <p:nvSpPr>
          <p:cNvPr id="19" name="文本框 18">
            <a:extLst>
              <a:ext uri="{FF2B5EF4-FFF2-40B4-BE49-F238E27FC236}">
                <a16:creationId xmlns:a16="http://schemas.microsoft.com/office/drawing/2014/main" id="{C96B957C-2AC8-39B0-A4AA-FCF15B85F856}"/>
              </a:ext>
            </a:extLst>
          </p:cNvPr>
          <p:cNvSpPr txBox="1"/>
          <p:nvPr/>
        </p:nvSpPr>
        <p:spPr>
          <a:xfrm>
            <a:off x="10230304" y="3459301"/>
            <a:ext cx="1802238" cy="1477328"/>
          </a:xfrm>
          <a:prstGeom prst="rect">
            <a:avLst/>
          </a:prstGeom>
          <a:noFill/>
        </p:spPr>
        <p:txBody>
          <a:bodyPr wrap="square" rtlCol="0">
            <a:spAutoFit/>
          </a:bodyPr>
          <a:lstStyle/>
          <a:p>
            <a:r>
              <a:rPr lang="en-US" altLang="zh-CN" sz="1800" dirty="0"/>
              <a:t>Bi</a:t>
            </a:r>
            <a:r>
              <a:rPr lang="en-US" altLang="zh-CN" sz="1800" baseline="-25000" dirty="0"/>
              <a:t>2</a:t>
            </a:r>
            <a:r>
              <a:rPr lang="en-US" altLang="zh-CN" sz="1800" dirty="0"/>
              <a:t>Se</a:t>
            </a:r>
            <a:r>
              <a:rPr lang="en-US" altLang="zh-CN" sz="1800" baseline="-25000" dirty="0"/>
              <a:t>3</a:t>
            </a:r>
            <a:r>
              <a:rPr lang="en-US" altLang="zh-CN" sz="1800" dirty="0"/>
              <a:t> 6</a:t>
            </a:r>
            <a:r>
              <a:rPr lang="zh-CN" altLang="en-US" sz="1800" dirty="0"/>
              <a:t>个时间反演不变面的</a:t>
            </a:r>
            <a:r>
              <a:rPr lang="en-US" altLang="zh-CN" sz="1800" dirty="0"/>
              <a:t>Wilson loop</a:t>
            </a:r>
            <a:r>
              <a:rPr lang="zh-CN" altLang="en-US" sz="1800" dirty="0"/>
              <a:t>，确定</a:t>
            </a:r>
            <a:r>
              <a:rPr lang="en-US" altLang="zh-CN" sz="1800" dirty="0"/>
              <a:t>Z</a:t>
            </a:r>
            <a:r>
              <a:rPr lang="en-US" altLang="zh-CN" sz="1800" baseline="-25000" dirty="0"/>
              <a:t>2</a:t>
            </a:r>
            <a:r>
              <a:rPr lang="zh-CN" altLang="en-US" sz="1800" dirty="0"/>
              <a:t>为（</a:t>
            </a:r>
            <a:r>
              <a:rPr lang="en-US" altLang="zh-CN" sz="1800" dirty="0"/>
              <a:t>1</a:t>
            </a:r>
            <a:r>
              <a:rPr lang="zh-CN" altLang="en-US" sz="1800" dirty="0"/>
              <a:t>，</a:t>
            </a:r>
            <a:r>
              <a:rPr lang="en-US" altLang="zh-CN" sz="1800" dirty="0"/>
              <a:t>000</a:t>
            </a:r>
            <a:r>
              <a:rPr lang="zh-CN" altLang="en-US" sz="1800" dirty="0"/>
              <a:t>）</a:t>
            </a:r>
          </a:p>
          <a:p>
            <a:endParaRPr lang="zh-CN" altLang="en-US" dirty="0"/>
          </a:p>
        </p:txBody>
      </p:sp>
      <p:grpSp>
        <p:nvGrpSpPr>
          <p:cNvPr id="21" name="组合 20">
            <a:extLst>
              <a:ext uri="{FF2B5EF4-FFF2-40B4-BE49-F238E27FC236}">
                <a16:creationId xmlns:a16="http://schemas.microsoft.com/office/drawing/2014/main" id="{0547FB66-C2B1-4A50-BE93-00D7F5323F2D}"/>
              </a:ext>
            </a:extLst>
          </p:cNvPr>
          <p:cNvGrpSpPr/>
          <p:nvPr/>
        </p:nvGrpSpPr>
        <p:grpSpPr>
          <a:xfrm>
            <a:off x="0" y="-110976"/>
            <a:ext cx="12192000" cy="793988"/>
            <a:chOff x="0" y="0"/>
            <a:chExt cx="12192000" cy="793988"/>
          </a:xfrm>
        </p:grpSpPr>
        <p:pic>
          <p:nvPicPr>
            <p:cNvPr id="23" name="Picture 5" descr="dark_blue">
              <a:extLst>
                <a:ext uri="{FF2B5EF4-FFF2-40B4-BE49-F238E27FC236}">
                  <a16:creationId xmlns:a16="http://schemas.microsoft.com/office/drawing/2014/main" id="{98CF6AEC-640C-484D-BFDA-E0F5F9BB395F}"/>
                </a:ext>
              </a:extLst>
            </p:cNvPr>
            <p:cNvPicPr>
              <a:picLocks noChangeAspect="1" noChangeArrowheads="1"/>
            </p:cNvPicPr>
            <p:nvPr/>
          </p:nvPicPr>
          <p:blipFill rotWithShape="1">
            <a:blip r:embed="rId11" cstate="print"/>
            <a:srcRect l="31337"/>
            <a:stretch/>
          </p:blipFill>
          <p:spPr bwMode="auto">
            <a:xfrm>
              <a:off x="0" y="0"/>
              <a:ext cx="12192000" cy="782638"/>
            </a:xfrm>
            <a:prstGeom prst="rect">
              <a:avLst/>
            </a:prstGeom>
            <a:noFill/>
            <a:ln w="9525">
              <a:noFill/>
              <a:miter lim="800000"/>
              <a:headEnd/>
              <a:tailEnd/>
            </a:ln>
          </p:spPr>
        </p:pic>
        <p:pic>
          <p:nvPicPr>
            <p:cNvPr id="24" name="Picture 5" descr="dark_blue">
              <a:extLst>
                <a:ext uri="{FF2B5EF4-FFF2-40B4-BE49-F238E27FC236}">
                  <a16:creationId xmlns:a16="http://schemas.microsoft.com/office/drawing/2014/main" id="{AAD68A32-81C6-462D-8719-3BC28B7ECAC5}"/>
                </a:ext>
              </a:extLst>
            </p:cNvPr>
            <p:cNvPicPr>
              <a:picLocks noChangeAspect="1" noChangeArrowheads="1"/>
            </p:cNvPicPr>
            <p:nvPr/>
          </p:nvPicPr>
          <p:blipFill rotWithShape="1">
            <a:blip r:embed="rId11" cstate="print"/>
            <a:srcRect t="1" r="68870" b="-1450"/>
            <a:stretch/>
          </p:blipFill>
          <p:spPr bwMode="auto">
            <a:xfrm>
              <a:off x="18036" y="0"/>
              <a:ext cx="2846567" cy="793988"/>
            </a:xfrm>
            <a:prstGeom prst="rect">
              <a:avLst/>
            </a:prstGeom>
            <a:noFill/>
            <a:ln w="9525">
              <a:noFill/>
              <a:miter lim="800000"/>
              <a:headEnd/>
              <a:tailEnd/>
            </a:ln>
          </p:spPr>
        </p:pic>
      </p:grpSp>
      <p:pic>
        <p:nvPicPr>
          <p:cNvPr id="25" name="Picture 6">
            <a:extLst>
              <a:ext uri="{FF2B5EF4-FFF2-40B4-BE49-F238E27FC236}">
                <a16:creationId xmlns:a16="http://schemas.microsoft.com/office/drawing/2014/main" id="{53808FB4-7399-4DD1-8DAC-FB9051648B1B}"/>
              </a:ext>
            </a:extLst>
          </p:cNvPr>
          <p:cNvPicPr>
            <a:picLocks noChangeAspect="1" noChangeArrowheads="1"/>
          </p:cNvPicPr>
          <p:nvPr/>
        </p:nvPicPr>
        <p:blipFill>
          <a:blip r:embed="rId12"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314954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D5A908-491C-45CC-8B24-ACA17192E152}"/>
              </a:ext>
            </a:extLst>
          </p:cNvPr>
          <p:cNvPicPr>
            <a:picLocks noChangeAspect="1"/>
          </p:cNvPicPr>
          <p:nvPr/>
        </p:nvPicPr>
        <p:blipFill rotWithShape="1">
          <a:blip r:embed="rId2"/>
          <a:srcRect l="18649" t="21608" r="3561" b="44413"/>
          <a:stretch/>
        </p:blipFill>
        <p:spPr>
          <a:xfrm>
            <a:off x="679937" y="1750647"/>
            <a:ext cx="11097541" cy="3231661"/>
          </a:xfrm>
          <a:prstGeom prst="rect">
            <a:avLst/>
          </a:prstGeom>
        </p:spPr>
      </p:pic>
      <p:sp>
        <p:nvSpPr>
          <p:cNvPr id="7" name="文本框 6"/>
          <p:cNvSpPr txBox="1"/>
          <p:nvPr/>
        </p:nvSpPr>
        <p:spPr>
          <a:xfrm>
            <a:off x="2911104" y="1068597"/>
            <a:ext cx="6670416" cy="646331"/>
          </a:xfrm>
          <a:prstGeom prst="rect">
            <a:avLst/>
          </a:prstGeom>
          <a:noFill/>
        </p:spPr>
        <p:txBody>
          <a:bodyPr wrap="none" rtlCol="0">
            <a:spAutoFit/>
          </a:bodyPr>
          <a:lstStyle/>
          <a:p>
            <a:r>
              <a:rPr lang="zh-CN" altLang="en-US" sz="3600" b="1" dirty="0">
                <a:latin typeface="华文新魏" panose="02010800040101010101" pitchFamily="2" charset="-122"/>
                <a:ea typeface="华文新魏" panose="02010800040101010101" pitchFamily="2" charset="-122"/>
              </a:rPr>
              <a:t>第一性原理计算软件“动物园”</a:t>
            </a:r>
          </a:p>
        </p:txBody>
      </p:sp>
      <p:sp>
        <p:nvSpPr>
          <p:cNvPr id="2" name="文本框 1"/>
          <p:cNvSpPr txBox="1"/>
          <p:nvPr/>
        </p:nvSpPr>
        <p:spPr>
          <a:xfrm>
            <a:off x="2192744" y="5112295"/>
            <a:ext cx="7712368" cy="677108"/>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zh-CN" altLang="en-US" sz="2800" dirty="0">
                <a:latin typeface="华文新魏" panose="02010800040101010101" pitchFamily="2" charset="-122"/>
                <a:ea typeface="华文新魏" panose="02010800040101010101" pitchFamily="2" charset="-122"/>
              </a:rPr>
              <a:t>国产第一性原理计算软件逐渐得到了国际认可</a:t>
            </a:r>
            <a:endParaRPr lang="en-US" altLang="zh-CN" sz="2800" dirty="0">
              <a:latin typeface="华文新魏" panose="02010800040101010101" pitchFamily="2" charset="-122"/>
              <a:ea typeface="华文新魏" panose="02010800040101010101" pitchFamily="2" charset="-122"/>
            </a:endParaRPr>
          </a:p>
        </p:txBody>
      </p:sp>
      <p:pic>
        <p:nvPicPr>
          <p:cNvPr id="9" name="Picture 3" descr="dark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矩形: 圆角 3">
            <a:extLst>
              <a:ext uri="{FF2B5EF4-FFF2-40B4-BE49-F238E27FC236}">
                <a16:creationId xmlns:a16="http://schemas.microsoft.com/office/drawing/2014/main" id="{29B037EB-CDA2-4FDA-8A9F-43CDBDCAA877}"/>
              </a:ext>
            </a:extLst>
          </p:cNvPr>
          <p:cNvSpPr/>
          <p:nvPr/>
        </p:nvSpPr>
        <p:spPr>
          <a:xfrm>
            <a:off x="939522" y="1815429"/>
            <a:ext cx="3150158" cy="10435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89266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19154" y="1733504"/>
            <a:ext cx="7230677" cy="4406506"/>
          </a:xfrm>
          <a:prstGeom prst="rect">
            <a:avLst/>
          </a:prstGeom>
        </p:spPr>
      </p:pic>
      <p:sp>
        <p:nvSpPr>
          <p:cNvPr id="5" name="标题 4">
            <a:extLst>
              <a:ext uri="{FF2B5EF4-FFF2-40B4-BE49-F238E27FC236}">
                <a16:creationId xmlns:a16="http://schemas.microsoft.com/office/drawing/2014/main" id="{3930E519-15A2-1AA6-E789-05265BE902BA}"/>
              </a:ext>
            </a:extLst>
          </p:cNvPr>
          <p:cNvSpPr>
            <a:spLocks noGrp="1"/>
          </p:cNvSpPr>
          <p:nvPr>
            <p:ph type="title"/>
          </p:nvPr>
        </p:nvSpPr>
        <p:spPr/>
        <p:txBody>
          <a:bodyPr>
            <a:normAutofit/>
          </a:bodyPr>
          <a:lstStyle/>
          <a:p>
            <a:pPr algn="ctr"/>
            <a:r>
              <a:rPr lang="en-US" altLang="zh-CN" sz="3600" dirty="0">
                <a:latin typeface="Arial" panose="020B0604020202020204" pitchFamily="34" charset="0"/>
                <a:cs typeface="Arial" panose="020B0604020202020204" pitchFamily="34" charset="0"/>
              </a:rPr>
              <a:t>Berry curvature</a:t>
            </a:r>
            <a:r>
              <a:rPr lang="zh-CN" altLang="en-US" sz="3600" dirty="0">
                <a:latin typeface="Arial" panose="020B0604020202020204" pitchFamily="34" charset="0"/>
                <a:cs typeface="Arial" panose="020B0604020202020204" pitchFamily="34" charset="0"/>
              </a:rPr>
              <a:t>：</a:t>
            </a:r>
            <a:r>
              <a:rPr lang="en-US" altLang="zh-CN" sz="3600" dirty="0">
                <a:latin typeface="Arial" panose="020B0604020202020204" pitchFamily="34" charset="0"/>
                <a:cs typeface="Arial" panose="020B0604020202020204" pitchFamily="34" charset="0"/>
              </a:rPr>
              <a:t>BCC Fe</a:t>
            </a:r>
            <a:endParaRPr lang="zh-CN" altLang="en-US" sz="3600" dirty="0">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14C30E21-9C78-4E9E-B13F-F9A950C6C9F7}"/>
              </a:ext>
            </a:extLst>
          </p:cNvPr>
          <p:cNvGrpSpPr/>
          <p:nvPr/>
        </p:nvGrpSpPr>
        <p:grpSpPr>
          <a:xfrm>
            <a:off x="0" y="-110976"/>
            <a:ext cx="12192000" cy="793988"/>
            <a:chOff x="0" y="0"/>
            <a:chExt cx="12192000" cy="793988"/>
          </a:xfrm>
        </p:grpSpPr>
        <p:pic>
          <p:nvPicPr>
            <p:cNvPr id="7" name="Picture 5" descr="dark_blue">
              <a:extLst>
                <a:ext uri="{FF2B5EF4-FFF2-40B4-BE49-F238E27FC236}">
                  <a16:creationId xmlns:a16="http://schemas.microsoft.com/office/drawing/2014/main" id="{F24A1FD2-4445-474B-978E-E7CDA9AD105D}"/>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98BB3A3C-40FA-4739-8803-A54CC74FE1FA}"/>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621A93E1-6A96-4D9D-93C0-CAB5BD62621A}"/>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813959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C296C8-CE32-4CA6-B033-ECC3E95C9B2B}"/>
              </a:ext>
            </a:extLst>
          </p:cNvPr>
          <p:cNvPicPr>
            <a:picLocks noChangeAspect="1"/>
          </p:cNvPicPr>
          <p:nvPr/>
        </p:nvPicPr>
        <p:blipFill>
          <a:blip r:embed="rId2"/>
          <a:stretch>
            <a:fillRect/>
          </a:stretch>
        </p:blipFill>
        <p:spPr>
          <a:xfrm>
            <a:off x="2789468" y="1199007"/>
            <a:ext cx="5677878" cy="4859649"/>
          </a:xfrm>
          <a:prstGeom prst="rect">
            <a:avLst/>
          </a:prstGeom>
        </p:spPr>
      </p:pic>
      <p:grpSp>
        <p:nvGrpSpPr>
          <p:cNvPr id="4" name="组合 3">
            <a:extLst>
              <a:ext uri="{FF2B5EF4-FFF2-40B4-BE49-F238E27FC236}">
                <a16:creationId xmlns:a16="http://schemas.microsoft.com/office/drawing/2014/main" id="{0A1F6103-5F45-4631-8CAA-5782A57C6852}"/>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ECB95EA9-4BD5-41A7-B059-3780183B1F48}"/>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113F6EBA-7DAB-4CFB-9D8D-43D31EA1E6B9}"/>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9C33C2D3-7C4F-4EF7-A0B1-B0E947F46CAB}"/>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10" name="矩形 9">
            <a:extLst>
              <a:ext uri="{FF2B5EF4-FFF2-40B4-BE49-F238E27FC236}">
                <a16:creationId xmlns:a16="http://schemas.microsoft.com/office/drawing/2014/main" id="{663961E4-D489-4905-AF94-8FE49EF9B0B4}"/>
              </a:ext>
            </a:extLst>
          </p:cNvPr>
          <p:cNvSpPr/>
          <p:nvPr/>
        </p:nvSpPr>
        <p:spPr>
          <a:xfrm>
            <a:off x="1681456" y="4701958"/>
            <a:ext cx="982961"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Chirality</a:t>
            </a:r>
          </a:p>
        </p:txBody>
      </p:sp>
      <p:sp>
        <p:nvSpPr>
          <p:cNvPr id="11" name="矩形 10">
            <a:extLst>
              <a:ext uri="{FF2B5EF4-FFF2-40B4-BE49-F238E27FC236}">
                <a16:creationId xmlns:a16="http://schemas.microsoft.com/office/drawing/2014/main" id="{D4A36AB4-93C7-4336-AD8D-DCB0D9258EC2}"/>
              </a:ext>
            </a:extLst>
          </p:cNvPr>
          <p:cNvSpPr/>
          <p:nvPr/>
        </p:nvSpPr>
        <p:spPr>
          <a:xfrm>
            <a:off x="1441319" y="2013770"/>
            <a:ext cx="1317605" cy="646331"/>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MnBi</a:t>
            </a:r>
            <a:r>
              <a:rPr lang="en-US" altLang="zh-CN" baseline="-25000" dirty="0">
                <a:latin typeface="Calibri" panose="020F0502020204030204" pitchFamily="34" charset="0"/>
                <a:cs typeface="Calibri" panose="020F0502020204030204" pitchFamily="34" charset="0"/>
              </a:rPr>
              <a:t>2</a:t>
            </a:r>
            <a:r>
              <a:rPr lang="en-US" altLang="zh-CN" dirty="0">
                <a:latin typeface="Calibri" panose="020F0502020204030204" pitchFamily="34" charset="0"/>
                <a:cs typeface="Calibri" panose="020F0502020204030204" pitchFamily="34" charset="0"/>
              </a:rPr>
              <a:t>Te</a:t>
            </a:r>
            <a:r>
              <a:rPr lang="en-US" altLang="zh-CN" baseline="-25000" dirty="0">
                <a:latin typeface="Calibri" panose="020F0502020204030204" pitchFamily="34" charset="0"/>
                <a:cs typeface="Calibri" panose="020F0502020204030204" pitchFamily="34" charset="0"/>
              </a:rPr>
              <a:t>4</a:t>
            </a:r>
          </a:p>
          <a:p>
            <a:r>
              <a:rPr lang="en-US" altLang="zh-CN" dirty="0">
                <a:latin typeface="Calibri" panose="020F0502020204030204" pitchFamily="34" charset="0"/>
                <a:cs typeface="Calibri" panose="020F0502020204030204" pitchFamily="34" charset="0"/>
              </a:rPr>
              <a:t>in FM states</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3F2FEF7B-D376-4CEE-9A8B-1945AEEF8117}"/>
                  </a:ext>
                </a:extLst>
              </p:cNvPr>
              <p:cNvSpPr/>
              <p:nvPr/>
            </p:nvSpPr>
            <p:spPr>
              <a:xfrm>
                <a:off x="8592397" y="4656764"/>
                <a:ext cx="2970465" cy="688009"/>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Chern number of </a:t>
                </a:r>
                <a14:m>
                  <m:oMath xmlns:m="http://schemas.openxmlformats.org/officeDocument/2006/math">
                    <m:d>
                      <m:dPr>
                        <m:ctrlPr>
                          <a:rPr lang="en-US" altLang="zh-CN" i="1" smtClean="0">
                            <a:latin typeface="Cambria Math" panose="02040503050406030204" pitchFamily="18" charset="0"/>
                            <a:cs typeface="Calibri" panose="020F0502020204030204" pitchFamily="34" charset="0"/>
                          </a:rPr>
                        </m:ctrlPr>
                      </m:dPr>
                      <m:e>
                        <m:sSub>
                          <m:sSubPr>
                            <m:ctrlPr>
                              <a:rPr lang="en-US" altLang="zh-CN"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𝑘</m:t>
                            </m:r>
                          </m:e>
                          <m:sub>
                            <m:r>
                              <a:rPr lang="en-US" altLang="zh-CN" b="0" i="1" smtClean="0">
                                <a:latin typeface="Cambria Math" panose="02040503050406030204" pitchFamily="18" charset="0"/>
                                <a:cs typeface="Calibri" panose="020F0502020204030204" pitchFamily="34" charset="0"/>
                              </a:rPr>
                              <m:t>𝑥</m:t>
                            </m:r>
                          </m:sub>
                        </m:sSub>
                        <m:r>
                          <a:rPr lang="en-US" altLang="zh-CN" b="0" i="1" smtClean="0">
                            <a:latin typeface="Cambria Math" panose="02040503050406030204" pitchFamily="18" charset="0"/>
                            <a:cs typeface="Calibri" panose="020F0502020204030204" pitchFamily="34" charset="0"/>
                          </a:rPr>
                          <m:t>,</m:t>
                        </m:r>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𝑘</m:t>
                            </m:r>
                          </m:e>
                          <m:sub>
                            <m:r>
                              <a:rPr lang="en-US" altLang="zh-CN" b="0" i="1" smtClean="0">
                                <a:latin typeface="Cambria Math" panose="02040503050406030204" pitchFamily="18" charset="0"/>
                                <a:cs typeface="Calibri" panose="020F0502020204030204" pitchFamily="34" charset="0"/>
                              </a:rPr>
                              <m:t>𝑦</m:t>
                            </m:r>
                          </m:sub>
                        </m:sSub>
                      </m:e>
                    </m:d>
                  </m:oMath>
                </a14:m>
                <a:r>
                  <a:rPr lang="en-US" altLang="zh-CN" dirty="0">
                    <a:latin typeface="Calibri" panose="020F0502020204030204" pitchFamily="34" charset="0"/>
                    <a:cs typeface="Calibri" panose="020F0502020204030204" pitchFamily="34" charset="0"/>
                  </a:rPr>
                  <a:t> plane as function of </a:t>
                </a:r>
                <a14:m>
                  <m:oMath xmlns:m="http://schemas.openxmlformats.org/officeDocument/2006/math">
                    <m:sSub>
                      <m:sSubPr>
                        <m:ctrlPr>
                          <a:rPr lang="en-US" altLang="zh-CN"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𝑘</m:t>
                        </m:r>
                      </m:e>
                      <m:sub>
                        <m:r>
                          <a:rPr lang="en-US" altLang="zh-CN" b="0" i="1" smtClean="0">
                            <a:latin typeface="Cambria Math" panose="02040503050406030204" pitchFamily="18" charset="0"/>
                            <a:cs typeface="Calibri" panose="020F0502020204030204" pitchFamily="34" charset="0"/>
                          </a:rPr>
                          <m:t>𝑧</m:t>
                        </m:r>
                      </m:sub>
                    </m:sSub>
                  </m:oMath>
                </a14:m>
                <a:endParaRPr lang="en-US" altLang="zh-CN" dirty="0">
                  <a:latin typeface="Calibri" panose="020F0502020204030204" pitchFamily="34" charset="0"/>
                  <a:cs typeface="Calibri" panose="020F0502020204030204" pitchFamily="34" charset="0"/>
                </a:endParaRPr>
              </a:p>
            </p:txBody>
          </p:sp>
        </mc:Choice>
        <mc:Fallback xmlns="">
          <p:sp>
            <p:nvSpPr>
              <p:cNvPr id="12" name="矩形 11">
                <a:extLst>
                  <a:ext uri="{FF2B5EF4-FFF2-40B4-BE49-F238E27FC236}">
                    <a16:creationId xmlns:a16="http://schemas.microsoft.com/office/drawing/2014/main" id="{3F2FEF7B-D376-4CEE-9A8B-1945AEEF8117}"/>
                  </a:ext>
                </a:extLst>
              </p:cNvPr>
              <p:cNvSpPr>
                <a:spLocks noRot="1" noChangeAspect="1" noMove="1" noResize="1" noEditPoints="1" noAdjustHandles="1" noChangeArrowheads="1" noChangeShapeType="1" noTextEdit="1"/>
              </p:cNvSpPr>
              <p:nvPr/>
            </p:nvSpPr>
            <p:spPr>
              <a:xfrm>
                <a:off x="8592397" y="4656764"/>
                <a:ext cx="2970465" cy="688009"/>
              </a:xfrm>
              <a:prstGeom prst="rect">
                <a:avLst/>
              </a:prstGeom>
              <a:blipFill>
                <a:blip r:embed="rId5"/>
                <a:stretch>
                  <a:fillRect l="-1848" t="-1770" b="-13274"/>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4C72F64E-5450-4C01-8020-9F8E05C8BC73}"/>
              </a:ext>
            </a:extLst>
          </p:cNvPr>
          <p:cNvSpPr txBox="1"/>
          <p:nvPr/>
        </p:nvSpPr>
        <p:spPr>
          <a:xfrm>
            <a:off x="1376116" y="4217914"/>
            <a:ext cx="1288301"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Weyl points</a:t>
            </a:r>
            <a:endParaRPr lang="zh-CN" altLang="en-US" dirty="0">
              <a:latin typeface="Calibri" panose="020F0502020204030204" pitchFamily="34" charset="0"/>
              <a:cs typeface="Calibri" panose="020F0502020204030204" pitchFamily="34" charset="0"/>
            </a:endParaRPr>
          </a:p>
        </p:txBody>
      </p:sp>
      <p:cxnSp>
        <p:nvCxnSpPr>
          <p:cNvPr id="15" name="直接箭头连接符 14">
            <a:extLst>
              <a:ext uri="{FF2B5EF4-FFF2-40B4-BE49-F238E27FC236}">
                <a16:creationId xmlns:a16="http://schemas.microsoft.com/office/drawing/2014/main" id="{78C0FFB2-6CF8-4DB9-B5A4-753C47F90469}"/>
              </a:ext>
            </a:extLst>
          </p:cNvPr>
          <p:cNvCxnSpPr>
            <a:cxnSpLocks/>
            <a:stCxn id="13" idx="3"/>
          </p:cNvCxnSpPr>
          <p:nvPr/>
        </p:nvCxnSpPr>
        <p:spPr>
          <a:xfrm flipV="1">
            <a:off x="2664417" y="4169508"/>
            <a:ext cx="1301891" cy="233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1F96CCA5-AC2B-4C9A-963F-CCE53EFD274A}"/>
              </a:ext>
            </a:extLst>
          </p:cNvPr>
          <p:cNvCxnSpPr>
            <a:cxnSpLocks/>
          </p:cNvCxnSpPr>
          <p:nvPr/>
        </p:nvCxnSpPr>
        <p:spPr>
          <a:xfrm>
            <a:off x="2664417" y="4517292"/>
            <a:ext cx="1332435" cy="488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30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25CA84-D1CF-4C46-B011-258CA9ED7A02}"/>
              </a:ext>
            </a:extLst>
          </p:cNvPr>
          <p:cNvPicPr>
            <a:picLocks noChangeAspect="1"/>
          </p:cNvPicPr>
          <p:nvPr/>
        </p:nvPicPr>
        <p:blipFill>
          <a:blip r:embed="rId3"/>
          <a:stretch>
            <a:fillRect/>
          </a:stretch>
        </p:blipFill>
        <p:spPr>
          <a:xfrm>
            <a:off x="1348866" y="1579243"/>
            <a:ext cx="8605571" cy="4063817"/>
          </a:xfrm>
          <a:prstGeom prst="rect">
            <a:avLst/>
          </a:prstGeom>
        </p:spPr>
      </p:pic>
      <p:grpSp>
        <p:nvGrpSpPr>
          <p:cNvPr id="4" name="组合 3">
            <a:extLst>
              <a:ext uri="{FF2B5EF4-FFF2-40B4-BE49-F238E27FC236}">
                <a16:creationId xmlns:a16="http://schemas.microsoft.com/office/drawing/2014/main" id="{9AD6FA87-4D15-4D38-AC65-8F72B9B2BD55}"/>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540925B3-020B-4D8C-9AFF-A9310812C18D}"/>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28AE6A22-2E41-4F01-8D51-3B269364A3F3}"/>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E3423429-C772-4374-A4E9-9BC6FEFE5EA7}"/>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
        <p:nvSpPr>
          <p:cNvPr id="8" name="标题 3">
            <a:extLst>
              <a:ext uri="{FF2B5EF4-FFF2-40B4-BE49-F238E27FC236}">
                <a16:creationId xmlns:a16="http://schemas.microsoft.com/office/drawing/2014/main" id="{56A1BD8E-D050-4253-B06C-3F9DE39AC714}"/>
              </a:ext>
            </a:extLst>
          </p:cNvPr>
          <p:cNvSpPr>
            <a:spLocks noGrp="1"/>
          </p:cNvSpPr>
          <p:nvPr>
            <p:ph type="title"/>
          </p:nvPr>
        </p:nvSpPr>
        <p:spPr>
          <a:xfrm>
            <a:off x="838200" y="365125"/>
            <a:ext cx="10515600" cy="1325563"/>
          </a:xfrm>
        </p:spPr>
        <p:txBody>
          <a:bodyPr>
            <a:normAutofit/>
          </a:bodyPr>
          <a:lstStyle/>
          <a:p>
            <a:pPr algn="ctr"/>
            <a:r>
              <a:rPr lang="en-US" altLang="zh-CN" sz="3600" dirty="0">
                <a:latin typeface="Arial" panose="020B0604020202020204" pitchFamily="34" charset="0"/>
                <a:cs typeface="Arial" panose="020B0604020202020204" pitchFamily="34" charset="0"/>
              </a:rPr>
              <a:t>Optical conductivity and dielectric function</a:t>
            </a:r>
            <a:endParaRPr lang="zh-CN" altLang="en-US" sz="3600"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87BD8929-9E8A-4F75-84EA-48878A848F59}"/>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852687" y="5725475"/>
            <a:ext cx="7814095" cy="707048"/>
          </a:xfrm>
          <a:prstGeom prst="rect">
            <a:avLst/>
          </a:prstGeom>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8429AD34-38BE-4951-8658-CAAFBE7033A5}"/>
                  </a:ext>
                </a:extLst>
              </p:cNvPr>
              <p:cNvSpPr/>
              <p:nvPr/>
            </p:nvSpPr>
            <p:spPr>
              <a:xfrm>
                <a:off x="9798129" y="3497688"/>
                <a:ext cx="1993772"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30</m:t>
                      </m:r>
                      <m:r>
                        <a:rPr lang="en-US" altLang="zh-CN" i="1" dirty="0"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30</m:t>
                      </m:r>
                      <m:r>
                        <a:rPr lang="en-US" altLang="zh-CN" i="1" dirty="0" smtClean="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rPr>
                        <m:t>30 </m:t>
                      </m:r>
                    </m:oMath>
                  </m:oMathPara>
                </a14:m>
                <a:endParaRPr lang="en-US" altLang="zh-CN" dirty="0">
                  <a:latin typeface="CMTT10"/>
                </a:endParaRPr>
              </a:p>
              <a:p>
                <a14:m>
                  <m:oMath xmlns:m="http://schemas.openxmlformats.org/officeDocument/2006/math">
                    <m:r>
                      <a:rPr lang="en-US" altLang="zh-CN" b="0" i="1" smtClean="0">
                        <a:latin typeface="Cambria Math" panose="02040503050406030204" pitchFamily="18" charset="0"/>
                      </a:rPr>
                      <m:t>𝑘</m:t>
                    </m:r>
                  </m:oMath>
                </a14:m>
                <a:r>
                  <a:rPr lang="en-US" altLang="zh-CN" dirty="0">
                    <a:latin typeface="CMTT10"/>
                  </a:rPr>
                  <a:t> points.</a:t>
                </a:r>
                <a:endParaRPr lang="zh-CN" altLang="en-US" dirty="0"/>
              </a:p>
            </p:txBody>
          </p:sp>
        </mc:Choice>
        <mc:Fallback xmlns="">
          <p:sp>
            <p:nvSpPr>
              <p:cNvPr id="2" name="矩形 1">
                <a:extLst>
                  <a:ext uri="{FF2B5EF4-FFF2-40B4-BE49-F238E27FC236}">
                    <a16:creationId xmlns:a16="http://schemas.microsoft.com/office/drawing/2014/main" id="{8429AD34-38BE-4951-8658-CAAFBE7033A5}"/>
                  </a:ext>
                </a:extLst>
              </p:cNvPr>
              <p:cNvSpPr>
                <a:spLocks noRot="1" noChangeAspect="1" noMove="1" noResize="1" noEditPoints="1" noAdjustHandles="1" noChangeArrowheads="1" noChangeShapeType="1" noTextEdit="1"/>
              </p:cNvSpPr>
              <p:nvPr/>
            </p:nvSpPr>
            <p:spPr>
              <a:xfrm>
                <a:off x="9798129" y="3497688"/>
                <a:ext cx="1993772" cy="646331"/>
              </a:xfrm>
              <a:prstGeom prst="rect">
                <a:avLst/>
              </a:prstGeom>
              <a:blipFill>
                <a:blip r:embed="rId7"/>
                <a:stretch>
                  <a:fillRect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60501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4556C7-1902-4512-B210-9E4CD8F2C2B3}"/>
              </a:ext>
            </a:extLst>
          </p:cNvPr>
          <p:cNvPicPr>
            <a:picLocks noChangeAspect="1"/>
          </p:cNvPicPr>
          <p:nvPr/>
        </p:nvPicPr>
        <p:blipFill>
          <a:blip r:embed="rId3"/>
          <a:stretch>
            <a:fillRect/>
          </a:stretch>
        </p:blipFill>
        <p:spPr>
          <a:xfrm>
            <a:off x="1940217" y="1638426"/>
            <a:ext cx="8311566" cy="4059584"/>
          </a:xfrm>
          <a:prstGeom prst="rect">
            <a:avLst/>
          </a:prstGeom>
        </p:spPr>
      </p:pic>
      <p:grpSp>
        <p:nvGrpSpPr>
          <p:cNvPr id="4" name="组合 3">
            <a:extLst>
              <a:ext uri="{FF2B5EF4-FFF2-40B4-BE49-F238E27FC236}">
                <a16:creationId xmlns:a16="http://schemas.microsoft.com/office/drawing/2014/main" id="{A2A79B91-D8F2-4522-95CA-DEA4EFAF25F1}"/>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398C9E9D-63E3-4966-B89F-2E1D2E95574D}"/>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CCA6C80B-C486-4278-A729-0B4408588E39}"/>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42F06086-1C47-4F80-B0AB-2ED956794505}"/>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sp>
        <p:nvSpPr>
          <p:cNvPr id="8" name="文本框 7">
            <a:extLst>
              <a:ext uri="{FF2B5EF4-FFF2-40B4-BE49-F238E27FC236}">
                <a16:creationId xmlns:a16="http://schemas.microsoft.com/office/drawing/2014/main" id="{821BA83E-7649-4AE8-9C28-808264DC9E0B}"/>
              </a:ext>
            </a:extLst>
          </p:cNvPr>
          <p:cNvSpPr txBox="1"/>
          <p:nvPr/>
        </p:nvSpPr>
        <p:spPr>
          <a:xfrm>
            <a:off x="3613557" y="844796"/>
            <a:ext cx="4964885" cy="523220"/>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Shift-current conductivity of WS</a:t>
            </a:r>
            <a:r>
              <a:rPr lang="en-US" altLang="zh-CN" sz="2800" baseline="-25000" dirty="0">
                <a:latin typeface="Calibri" panose="020F0502020204030204" pitchFamily="34" charset="0"/>
                <a:cs typeface="Calibri" panose="020F0502020204030204" pitchFamily="34" charset="0"/>
              </a:rPr>
              <a:t>2</a:t>
            </a:r>
            <a:endParaRPr lang="zh-CN" altLang="en-US" sz="2800" baseline="-25000"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5230FD7B-BDAE-4343-B3E7-777AFCB77128}"/>
              </a:ext>
            </a:extLst>
          </p:cNvPr>
          <p:cNvSpPr txBox="1"/>
          <p:nvPr/>
        </p:nvSpPr>
        <p:spPr>
          <a:xfrm>
            <a:off x="2864603" y="5461851"/>
            <a:ext cx="2424253"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fat bands: W 5d orbitals</a:t>
            </a:r>
            <a:endParaRPr lang="zh-CN" altLang="en-US" dirty="0">
              <a:latin typeface="Calibri" panose="020F0502020204030204" pitchFamily="34" charset="0"/>
              <a:cs typeface="Calibri" panose="020F0502020204030204" pitchFamily="34" charset="0"/>
            </a:endParaRPr>
          </a:p>
        </p:txBody>
      </p:sp>
      <p:pic>
        <p:nvPicPr>
          <p:cNvPr id="10" name="图片 9">
            <a:extLst>
              <a:ext uri="{FF2B5EF4-FFF2-40B4-BE49-F238E27FC236}">
                <a16:creationId xmlns:a16="http://schemas.microsoft.com/office/drawing/2014/main" id="{51CF5799-E1FB-4A7A-91B8-E14FC27C507D}"/>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407707" y="5675849"/>
            <a:ext cx="3742476" cy="292571"/>
          </a:xfrm>
          <a:prstGeom prst="rect">
            <a:avLst/>
          </a:prstGeom>
        </p:spPr>
      </p:pic>
      <p:sp>
        <p:nvSpPr>
          <p:cNvPr id="11" name="文本框 10">
            <a:extLst>
              <a:ext uri="{FF2B5EF4-FFF2-40B4-BE49-F238E27FC236}">
                <a16:creationId xmlns:a16="http://schemas.microsoft.com/office/drawing/2014/main" id="{D92D78DA-9D44-4B30-A5E4-EC5734C53051}"/>
              </a:ext>
            </a:extLst>
          </p:cNvPr>
          <p:cNvSpPr txBox="1"/>
          <p:nvPr/>
        </p:nvSpPr>
        <p:spPr>
          <a:xfrm>
            <a:off x="6971323" y="6029602"/>
            <a:ext cx="2800318"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Second order optical effects</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B146E843-F4FD-4ABE-8D7E-E8BA0F3F3AEF}"/>
                  </a:ext>
                </a:extLst>
              </p:cNvPr>
              <p:cNvSpPr txBox="1"/>
              <p:nvPr/>
            </p:nvSpPr>
            <p:spPr>
              <a:xfrm>
                <a:off x="9872506" y="3429000"/>
                <a:ext cx="1537398" cy="707886"/>
              </a:xfrm>
              <a:prstGeom prst="rect">
                <a:avLst/>
              </a:prstGeom>
              <a:noFill/>
            </p:spPr>
            <p:txBody>
              <a:bodyPr wrap="square" rtlCol="0">
                <a:spAutoFit/>
              </a:bodyPr>
              <a:lstStyle/>
              <a:p>
                <a14:m>
                  <m:oMath xmlns:m="http://schemas.openxmlformats.org/officeDocument/2006/math">
                    <m:r>
                      <a:rPr lang="en-US" altLang="zh-CN" sz="2000" b="0" i="1" smtClean="0">
                        <a:latin typeface="Cambria Math" panose="02040503050406030204" pitchFamily="18" charset="0"/>
                      </a:rPr>
                      <m:t>300</m:t>
                    </m:r>
                    <m:r>
                      <a:rPr lang="en-US" altLang="zh-CN" sz="2000" b="0" i="1" smtClean="0">
                        <a:latin typeface="Cambria Math" panose="02040503050406030204" pitchFamily="18" charset="0"/>
                        <a:ea typeface="Cambria Math" panose="02040503050406030204" pitchFamily="18" charset="0"/>
                      </a:rPr>
                      <m:t>×300</m:t>
                    </m:r>
                  </m:oMath>
                </a14:m>
                <a:r>
                  <a:rPr lang="zh-CN" altLang="en-US" sz="2000" dirty="0"/>
                  <a:t> </a:t>
                </a:r>
                <a:r>
                  <a:rPr lang="en-US" altLang="zh-CN" sz="2000" dirty="0"/>
                  <a:t>k-points</a:t>
                </a:r>
                <a:endParaRPr lang="zh-CN" altLang="en-US" sz="2000" dirty="0"/>
              </a:p>
            </p:txBody>
          </p:sp>
        </mc:Choice>
        <mc:Fallback xmlns="">
          <p:sp>
            <p:nvSpPr>
              <p:cNvPr id="2" name="文本框 1">
                <a:extLst>
                  <a:ext uri="{FF2B5EF4-FFF2-40B4-BE49-F238E27FC236}">
                    <a16:creationId xmlns:a16="http://schemas.microsoft.com/office/drawing/2014/main" id="{B146E843-F4FD-4ABE-8D7E-E8BA0F3F3AEF}"/>
                  </a:ext>
                </a:extLst>
              </p:cNvPr>
              <p:cNvSpPr txBox="1">
                <a:spLocks noRot="1" noChangeAspect="1" noMove="1" noResize="1" noEditPoints="1" noAdjustHandles="1" noChangeArrowheads="1" noChangeShapeType="1" noTextEdit="1"/>
              </p:cNvSpPr>
              <p:nvPr/>
            </p:nvSpPr>
            <p:spPr>
              <a:xfrm>
                <a:off x="9872506" y="3429000"/>
                <a:ext cx="1537398" cy="707886"/>
              </a:xfrm>
              <a:prstGeom prst="rect">
                <a:avLst/>
              </a:prstGeom>
              <a:blipFill>
                <a:blip r:embed="rId7"/>
                <a:stretch>
                  <a:fillRect l="-4365" b="-137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9596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8017210" y="1688532"/>
            <a:ext cx="3151533" cy="4057726"/>
          </a:xfrm>
          <a:prstGeom prst="rect">
            <a:avLst/>
          </a:prstGeom>
        </p:spPr>
      </p:pic>
      <p:grpSp>
        <p:nvGrpSpPr>
          <p:cNvPr id="13" name="组合 12">
            <a:extLst>
              <a:ext uri="{FF2B5EF4-FFF2-40B4-BE49-F238E27FC236}">
                <a16:creationId xmlns:a16="http://schemas.microsoft.com/office/drawing/2014/main" id="{0CAA5208-C2C8-4A37-A650-51B610B847D2}"/>
              </a:ext>
            </a:extLst>
          </p:cNvPr>
          <p:cNvGrpSpPr/>
          <p:nvPr/>
        </p:nvGrpSpPr>
        <p:grpSpPr>
          <a:xfrm>
            <a:off x="0" y="-110976"/>
            <a:ext cx="12192000" cy="793988"/>
            <a:chOff x="0" y="0"/>
            <a:chExt cx="12192000" cy="793988"/>
          </a:xfrm>
        </p:grpSpPr>
        <p:pic>
          <p:nvPicPr>
            <p:cNvPr id="14" name="Picture 5" descr="dark_blue">
              <a:extLst>
                <a:ext uri="{FF2B5EF4-FFF2-40B4-BE49-F238E27FC236}">
                  <a16:creationId xmlns:a16="http://schemas.microsoft.com/office/drawing/2014/main" id="{C9D2B927-118C-4BDE-83DC-75274A04CB88}"/>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AE72D643-4ABA-4A3B-B090-8351F482D6A2}"/>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AFBCF8F4-5511-4645-AB11-74E9471400BD}"/>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sp>
        <p:nvSpPr>
          <p:cNvPr id="4" name="文本框 3"/>
          <p:cNvSpPr txBox="1"/>
          <p:nvPr/>
        </p:nvSpPr>
        <p:spPr>
          <a:xfrm>
            <a:off x="967394" y="815882"/>
            <a:ext cx="10257211" cy="584775"/>
          </a:xfrm>
          <a:prstGeom prst="rect">
            <a:avLst/>
          </a:prstGeom>
          <a:noFill/>
        </p:spPr>
        <p:txBody>
          <a:bodyPr wrap="square" rtlCol="0">
            <a:spAutoFit/>
          </a:bodyPr>
          <a:lstStyle/>
          <a:p>
            <a:pPr algn="ctr"/>
            <a:r>
              <a:rPr lang="en-US" altLang="zh-CN" sz="3200" b="1" dirty="0">
                <a:latin typeface="Calibri" panose="020F0502020204030204" pitchFamily="34" charset="0"/>
                <a:cs typeface="Calibri" panose="020F0502020204030204" pitchFamily="34" charset="0"/>
              </a:rPr>
              <a:t>Background: the bulk photovoltaic effect (BPVE)</a:t>
            </a:r>
          </a:p>
        </p:txBody>
      </p:sp>
      <p:pic>
        <p:nvPicPr>
          <p:cNvPr id="5" name="图片 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84642" y="2633787"/>
            <a:ext cx="3742476" cy="292571"/>
          </a:xfrm>
          <a:prstGeom prst="rect">
            <a:avLst/>
          </a:prstGeom>
        </p:spPr>
      </p:pic>
      <p:sp>
        <p:nvSpPr>
          <p:cNvPr id="10" name="文本框 9"/>
          <p:cNvSpPr txBox="1"/>
          <p:nvPr/>
        </p:nvSpPr>
        <p:spPr>
          <a:xfrm>
            <a:off x="861100" y="3553584"/>
            <a:ext cx="6137032" cy="2123658"/>
          </a:xfrm>
          <a:prstGeom prst="rect">
            <a:avLst/>
          </a:prstGeom>
          <a:noFill/>
        </p:spPr>
        <p:txBody>
          <a:bodyPr wrap="square" rtlCol="0">
            <a:spAutoFit/>
          </a:bodyPr>
          <a:lstStyle/>
          <a:p>
            <a:pPr>
              <a:spcBef>
                <a:spcPts val="1200"/>
              </a:spcBef>
              <a:spcAft>
                <a:spcPts val="1200"/>
              </a:spcAft>
            </a:pPr>
            <a:r>
              <a:rPr lang="en-US" altLang="zh-CN" dirty="0">
                <a:latin typeface="Calibri" panose="020F0502020204030204" pitchFamily="34" charset="0"/>
                <a:cs typeface="Calibri" panose="020F0502020204030204" pitchFamily="34" charset="0"/>
              </a:rPr>
              <a:t>Compared with traditional PN-based PV devices:</a:t>
            </a:r>
          </a:p>
          <a:p>
            <a:pPr marL="285750" indent="-285750">
              <a:spcBef>
                <a:spcPts val="1200"/>
              </a:spcBef>
              <a:spcAft>
                <a:spcPts val="12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Homogeneous, the manufacturing is more simple. </a:t>
            </a:r>
          </a:p>
          <a:p>
            <a:pPr marL="285750" indent="-285750">
              <a:spcBef>
                <a:spcPts val="1200"/>
              </a:spcBef>
              <a:spcAft>
                <a:spcPts val="12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Above-bandgap photovoltage</a:t>
            </a:r>
          </a:p>
          <a:p>
            <a:pPr marL="285750" indent="-285750">
              <a:spcBef>
                <a:spcPts val="1200"/>
              </a:spcBef>
              <a:spcAft>
                <a:spcPts val="12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Surpass Shockley-Quiesser limit.</a:t>
            </a:r>
          </a:p>
        </p:txBody>
      </p:sp>
      <p:sp>
        <p:nvSpPr>
          <p:cNvPr id="11" name="文本框 10"/>
          <p:cNvSpPr txBox="1"/>
          <p:nvPr/>
        </p:nvSpPr>
        <p:spPr>
          <a:xfrm>
            <a:off x="919663" y="1596257"/>
            <a:ext cx="5356091" cy="646331"/>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DC current generation under linearly polarized light in </a:t>
            </a:r>
            <a:r>
              <a:rPr lang="en-US" altLang="zh-CN" dirty="0">
                <a:solidFill>
                  <a:srgbClr val="FF0000"/>
                </a:solidFill>
                <a:latin typeface="Calibri" panose="020F0502020204030204" pitchFamily="34" charset="0"/>
                <a:cs typeface="Calibri" panose="020F0502020204030204" pitchFamily="34" charset="0"/>
              </a:rPr>
              <a:t>non-centrosymmetric</a:t>
            </a:r>
            <a:r>
              <a:rPr lang="en-US" altLang="zh-CN" dirty="0">
                <a:latin typeface="Calibri" panose="020F0502020204030204" pitchFamily="34" charset="0"/>
                <a:cs typeface="Calibri" panose="020F0502020204030204" pitchFamily="34" charset="0"/>
              </a:rPr>
              <a:t> materials</a:t>
            </a:r>
            <a:endParaRPr lang="zh-CN" altLang="en-US" dirty="0">
              <a:latin typeface="Calibri" panose="020F0502020204030204" pitchFamily="34" charset="0"/>
              <a:cs typeface="Calibri" panose="020F0502020204030204" pitchFamily="34" charset="0"/>
            </a:endParaRPr>
          </a:p>
        </p:txBody>
      </p:sp>
      <p:sp>
        <p:nvSpPr>
          <p:cNvPr id="12" name="矩形 11"/>
          <p:cNvSpPr/>
          <p:nvPr/>
        </p:nvSpPr>
        <p:spPr>
          <a:xfrm>
            <a:off x="7075852" y="5944810"/>
            <a:ext cx="4940302" cy="369332"/>
          </a:xfrm>
          <a:prstGeom prst="rect">
            <a:avLst/>
          </a:prstGeom>
        </p:spPr>
        <p:txBody>
          <a:bodyPr wrap="square">
            <a:spAutoFit/>
          </a:bodyPr>
          <a:lstStyle/>
          <a:p>
            <a:r>
              <a:rPr lang="en-US" altLang="zh-CN" dirty="0"/>
              <a:t>Dai &amp; Rappe. Chem. Phys. Rev. 4, 011303 (2023).</a:t>
            </a:r>
            <a:endParaRPr lang="zh-CN" altLang="en-US" dirty="0"/>
          </a:p>
        </p:txBody>
      </p:sp>
    </p:spTree>
    <p:extLst>
      <p:ext uri="{BB962C8B-B14F-4D97-AF65-F5344CB8AC3E}">
        <p14:creationId xmlns:p14="http://schemas.microsoft.com/office/powerpoint/2010/main" val="357440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14A2B983-89AD-4488-B31D-11C6037DB57A}"/>
              </a:ext>
            </a:extLst>
          </p:cNvPr>
          <p:cNvGrpSpPr/>
          <p:nvPr/>
        </p:nvGrpSpPr>
        <p:grpSpPr>
          <a:xfrm>
            <a:off x="0" y="-95127"/>
            <a:ext cx="12192000" cy="793988"/>
            <a:chOff x="0" y="0"/>
            <a:chExt cx="12192000" cy="793988"/>
          </a:xfrm>
        </p:grpSpPr>
        <p:pic>
          <p:nvPicPr>
            <p:cNvPr id="18" name="Picture 5" descr="dark_blue">
              <a:extLst>
                <a:ext uri="{FF2B5EF4-FFF2-40B4-BE49-F238E27FC236}">
                  <a16:creationId xmlns:a16="http://schemas.microsoft.com/office/drawing/2014/main" id="{03684AE6-0119-4F92-B42C-CA95775B757F}"/>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9" name="Picture 5" descr="dark_blue">
              <a:extLst>
                <a:ext uri="{FF2B5EF4-FFF2-40B4-BE49-F238E27FC236}">
                  <a16:creationId xmlns:a16="http://schemas.microsoft.com/office/drawing/2014/main" id="{674D4EB3-D6F6-4AE4-8F47-7FD1F06A2D55}"/>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0" name="Picture 6">
            <a:extLst>
              <a:ext uri="{FF2B5EF4-FFF2-40B4-BE49-F238E27FC236}">
                <a16:creationId xmlns:a16="http://schemas.microsoft.com/office/drawing/2014/main" id="{2F42CE4F-7E90-4150-AE63-FDC766EE72E9}"/>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3" name="文本框 2"/>
          <p:cNvSpPr txBox="1"/>
          <p:nvPr/>
        </p:nvSpPr>
        <p:spPr>
          <a:xfrm>
            <a:off x="798724" y="1075764"/>
            <a:ext cx="4026877"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History of the BPVE:</a:t>
            </a:r>
            <a:endParaRPr lang="zh-CN" alt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523408" y="1927085"/>
                <a:ext cx="6374424" cy="3567130"/>
              </a:xfrm>
              <a:prstGeom prst="rect">
                <a:avLst/>
              </a:prstGeom>
              <a:noFill/>
            </p:spPr>
            <p:txBody>
              <a:bodyPr wrap="square" rtlCol="0">
                <a:spAutoFit/>
              </a:bodyPr>
              <a:lstStyle/>
              <a:p>
                <a:pPr marL="342900" indent="-342900">
                  <a:spcBef>
                    <a:spcPts val="1600"/>
                  </a:spcBef>
                  <a:spcAft>
                    <a:spcPts val="1600"/>
                  </a:spcAft>
                  <a:buFont typeface="+mj-lt"/>
                  <a:buAutoNum type="arabicPeriod"/>
                </a:pPr>
                <a:r>
                  <a:rPr lang="en-US" altLang="zh-CN" dirty="0">
                    <a:latin typeface="Calibri" panose="020F0502020204030204" pitchFamily="34" charset="0"/>
                    <a:cs typeface="Calibri" panose="020F0502020204030204" pitchFamily="34" charset="0"/>
                  </a:rPr>
                  <a:t>In 1956, reports about BPVE emerged. In the 1970s, numerous experiments found the BPVE in ferroelectric materials, such as BaTiO</a:t>
                </a:r>
                <a:r>
                  <a:rPr lang="en-US" altLang="zh-CN" baseline="-25000" dirty="0">
                    <a:latin typeface="Calibri" panose="020F0502020204030204" pitchFamily="34" charset="0"/>
                    <a:cs typeface="Calibri" panose="020F0502020204030204" pitchFamily="34" charset="0"/>
                  </a:rPr>
                  <a:t>3 </a:t>
                </a:r>
                <a:r>
                  <a:rPr lang="en-US" altLang="zh-CN" dirty="0">
                    <a:latin typeface="Calibri" panose="020F0502020204030204" pitchFamily="34" charset="0"/>
                    <a:cs typeface="Calibri" panose="020F0502020204030204" pitchFamily="34" charset="0"/>
                  </a:rPr>
                  <a:t> and LiNbO</a:t>
                </a:r>
                <a:r>
                  <a:rPr lang="en-US" altLang="zh-CN" baseline="-25000" dirty="0">
                    <a:latin typeface="Calibri" panose="020F0502020204030204" pitchFamily="34" charset="0"/>
                    <a:cs typeface="Calibri" panose="020F0502020204030204" pitchFamily="34" charset="0"/>
                  </a:rPr>
                  <a:t>3</a:t>
                </a:r>
                <a:r>
                  <a:rPr lang="en-US" altLang="zh-CN" dirty="0">
                    <a:latin typeface="Calibri" panose="020F0502020204030204" pitchFamily="34" charset="0"/>
                    <a:cs typeface="Calibri" panose="020F0502020204030204" pitchFamily="34" charset="0"/>
                  </a:rPr>
                  <a:t>. (very weak in bulk)</a:t>
                </a:r>
              </a:p>
              <a:p>
                <a:pPr marL="342900" indent="-342900">
                  <a:spcBef>
                    <a:spcPts val="1600"/>
                  </a:spcBef>
                  <a:spcAft>
                    <a:spcPts val="1600"/>
                  </a:spcAft>
                  <a:buFont typeface="+mj-lt"/>
                  <a:buAutoNum type="arabicPeriod"/>
                </a:pPr>
                <a:r>
                  <a:rPr lang="en-US" altLang="zh-CN" dirty="0">
                    <a:latin typeface="Calibri" panose="020F0502020204030204" pitchFamily="34" charset="0"/>
                    <a:cs typeface="Calibri" panose="020F0502020204030204" pitchFamily="34" charset="0"/>
                  </a:rPr>
                  <a:t>Tip-enhanced photovoltaic effects in BiFeO3 (2011)</a:t>
                </a:r>
              </a:p>
              <a:p>
                <a:pPr marL="342900" indent="-342900">
                  <a:spcBef>
                    <a:spcPts val="1600"/>
                  </a:spcBef>
                  <a:spcAft>
                    <a:spcPts val="600"/>
                  </a:spcAft>
                  <a:buFont typeface="+mj-lt"/>
                  <a:buAutoNum type="arabicPeriod"/>
                </a:pPr>
                <a:r>
                  <a:rPr lang="en-US" altLang="zh-CN" dirty="0">
                    <a:latin typeface="Calibri" panose="020F0502020204030204" pitchFamily="34" charset="0"/>
                    <a:cs typeface="Calibri" panose="020F0502020204030204" pitchFamily="34" charset="0"/>
                  </a:rPr>
                  <a:t>PV voltage far above band gap (2010)</a:t>
                </a:r>
              </a:p>
              <a:p>
                <a:pPr>
                  <a:spcBef>
                    <a:spcPts val="1600"/>
                  </a:spcBef>
                  <a:spcAft>
                    <a:spcPts val="1600"/>
                  </a:spcAft>
                </a:pPr>
                <a:r>
                  <a:rPr lang="en-US" altLang="zh-CN" dirty="0">
                    <a:latin typeface="Calibri" panose="020F0502020204030204" pitchFamily="34" charset="0"/>
                    <a:cs typeface="Calibri" panose="020F0502020204030204" pitchFamily="34" charset="0"/>
                  </a:rPr>
                  <a:t>        BiFeO3: </a:t>
                </a:r>
                <a14:m>
                  <m:oMath xmlns:m="http://schemas.openxmlformats.org/officeDocument/2006/math">
                    <m:sSub>
                      <m:sSubPr>
                        <m:ctrlPr>
                          <a:rPr lang="en-US" altLang="zh-CN"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𝐸</m:t>
                        </m:r>
                      </m:e>
                      <m:sub>
                        <m:r>
                          <a:rPr lang="en-US" altLang="zh-CN" b="0" i="1" smtClean="0">
                            <a:latin typeface="Cambria Math" panose="02040503050406030204" pitchFamily="18" charset="0"/>
                            <a:cs typeface="Calibri" panose="020F0502020204030204" pitchFamily="34" charset="0"/>
                          </a:rPr>
                          <m:t>𝑔</m:t>
                        </m:r>
                      </m:sub>
                    </m:sSub>
                    <m:r>
                      <a:rPr lang="en-US" altLang="zh-CN" i="1" smtClean="0">
                        <a:latin typeface="Cambria Math" panose="02040503050406030204" pitchFamily="18" charset="0"/>
                        <a:ea typeface="Cambria Math" panose="02040503050406030204" pitchFamily="18" charset="0"/>
                        <a:cs typeface="Calibri" panose="020F0502020204030204" pitchFamily="34" charset="0"/>
                      </a:rPr>
                      <m:t>~</m:t>
                    </m:r>
                    <m:r>
                      <a:rPr lang="en-US" altLang="zh-CN" b="0" i="1" smtClean="0">
                        <a:latin typeface="Cambria Math" panose="02040503050406030204" pitchFamily="18" charset="0"/>
                        <a:ea typeface="Cambria Math" panose="02040503050406030204" pitchFamily="18" charset="0"/>
                        <a:cs typeface="Calibri" panose="020F0502020204030204" pitchFamily="34" charset="0"/>
                      </a:rPr>
                      <m:t>2.67</m:t>
                    </m:r>
                    <m:r>
                      <a:rPr lang="en-US" altLang="zh-CN" b="0" i="1" smtClean="0">
                        <a:latin typeface="Cambria Math" panose="02040503050406030204" pitchFamily="18" charset="0"/>
                        <a:ea typeface="Cambria Math" panose="02040503050406030204" pitchFamily="18" charset="0"/>
                        <a:cs typeface="Calibri" panose="020F0502020204030204" pitchFamily="34" charset="0"/>
                      </a:rPr>
                      <m:t>𝑒𝑉</m:t>
                    </m:r>
                    <m:r>
                      <a:rPr lang="en-US" altLang="zh-CN"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altLang="zh-CN"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𝑉</m:t>
                        </m:r>
                      </m:e>
                      <m:sub>
                        <m:r>
                          <a:rPr lang="en-US" altLang="zh-CN" b="0" i="1" smtClean="0">
                            <a:latin typeface="Cambria Math" panose="02040503050406030204" pitchFamily="18" charset="0"/>
                            <a:cs typeface="Calibri" panose="020F0502020204030204" pitchFamily="34" charset="0"/>
                          </a:rPr>
                          <m:t>𝑜𝑐</m:t>
                        </m:r>
                      </m:sub>
                    </m:sSub>
                    <m:r>
                      <a:rPr lang="en-US" altLang="zh-CN" b="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altLang="zh-CN" dirty="0">
                    <a:latin typeface="Calibri" panose="020F0502020204030204" pitchFamily="34" charset="0"/>
                    <a:cs typeface="Calibri" panose="020F0502020204030204" pitchFamily="34" charset="0"/>
                  </a:rPr>
                  <a:t>18 </a:t>
                </a:r>
                <a:r>
                  <a:rPr lang="en-US" altLang="zh-CN" i="1" dirty="0">
                    <a:latin typeface="Cambria Math" panose="02040503050406030204" pitchFamily="18" charset="0"/>
                    <a:ea typeface="Cambria Math" panose="02040503050406030204" pitchFamily="18" charset="0"/>
                    <a:cs typeface="Calibri" panose="020F0502020204030204" pitchFamily="34" charset="0"/>
                  </a:rPr>
                  <a:t>eV</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Calibri" panose="020F0502020204030204" pitchFamily="34" charset="0"/>
                      </a:rPr>
                      <m:t>  </m:t>
                    </m:r>
                    <m:r>
                      <a:rPr lang="en-US" altLang="zh-CN"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𝐸</m:t>
                        </m:r>
                      </m:e>
                      <m:sub>
                        <m:r>
                          <a:rPr lang="en-US" altLang="zh-CN" i="1">
                            <a:latin typeface="Cambria Math" panose="02040503050406030204" pitchFamily="18" charset="0"/>
                            <a:cs typeface="Calibri" panose="020F0502020204030204" pitchFamily="34" charset="0"/>
                          </a:rPr>
                          <m:t>𝑔</m:t>
                        </m:r>
                      </m:sub>
                    </m:sSub>
                  </m:oMath>
                </a14:m>
                <a:endParaRPr lang="en-US" altLang="zh-CN" i="1" dirty="0">
                  <a:latin typeface="Cambria Math" panose="02040503050406030204" pitchFamily="18" charset="0"/>
                  <a:ea typeface="Cambria Math" panose="02040503050406030204" pitchFamily="18" charset="0"/>
                  <a:cs typeface="Calibri" panose="020F0502020204030204" pitchFamily="34" charset="0"/>
                </a:endParaRPr>
              </a:p>
              <a:p>
                <a:pPr marL="342900" indent="-342900">
                  <a:spcBef>
                    <a:spcPts val="1600"/>
                  </a:spcBef>
                  <a:spcAft>
                    <a:spcPts val="1600"/>
                  </a:spcAft>
                  <a:buFont typeface="+mj-lt"/>
                  <a:buAutoNum type="arabicPeriod"/>
                </a:pPr>
                <a:endParaRPr lang="en-US" altLang="zh-CN" dirty="0">
                  <a:latin typeface="Calibri" panose="020F0502020204030204" pitchFamily="34" charset="0"/>
                  <a:cs typeface="Calibri" panose="020F0502020204030204" pitchFamily="34"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523408" y="1927085"/>
                <a:ext cx="6374424" cy="3567130"/>
              </a:xfrm>
              <a:prstGeom prst="rect">
                <a:avLst/>
              </a:prstGeom>
              <a:blipFill>
                <a:blip r:embed="rId5"/>
                <a:stretch>
                  <a:fillRect l="-860" t="-855" r="-860"/>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1E41B58F-8BEE-43F4-9825-F9F57A926E52}"/>
              </a:ext>
            </a:extLst>
          </p:cNvPr>
          <p:cNvPicPr>
            <a:picLocks noChangeAspect="1"/>
          </p:cNvPicPr>
          <p:nvPr/>
        </p:nvPicPr>
        <p:blipFill>
          <a:blip r:embed="rId6"/>
          <a:stretch>
            <a:fillRect/>
          </a:stretch>
        </p:blipFill>
        <p:spPr>
          <a:xfrm>
            <a:off x="7204208" y="1189530"/>
            <a:ext cx="3199601" cy="2351843"/>
          </a:xfrm>
          <a:prstGeom prst="rect">
            <a:avLst/>
          </a:prstGeom>
        </p:spPr>
      </p:pic>
      <p:pic>
        <p:nvPicPr>
          <p:cNvPr id="7" name="图片 6">
            <a:extLst>
              <a:ext uri="{FF2B5EF4-FFF2-40B4-BE49-F238E27FC236}">
                <a16:creationId xmlns:a16="http://schemas.microsoft.com/office/drawing/2014/main" id="{654010FE-0078-4A5F-B6F5-503D48215E3F}"/>
              </a:ext>
            </a:extLst>
          </p:cNvPr>
          <p:cNvPicPr>
            <a:picLocks noChangeAspect="1"/>
          </p:cNvPicPr>
          <p:nvPr/>
        </p:nvPicPr>
        <p:blipFill>
          <a:blip r:embed="rId7"/>
          <a:stretch>
            <a:fillRect/>
          </a:stretch>
        </p:blipFill>
        <p:spPr>
          <a:xfrm>
            <a:off x="7408719" y="3936239"/>
            <a:ext cx="2790580" cy="2257087"/>
          </a:xfrm>
          <a:prstGeom prst="rect">
            <a:avLst/>
          </a:prstGeom>
        </p:spPr>
      </p:pic>
      <p:sp>
        <p:nvSpPr>
          <p:cNvPr id="8" name="矩形 7">
            <a:extLst>
              <a:ext uri="{FF2B5EF4-FFF2-40B4-BE49-F238E27FC236}">
                <a16:creationId xmlns:a16="http://schemas.microsoft.com/office/drawing/2014/main" id="{8F69A377-6A22-44D2-956F-C627258FA67B}"/>
              </a:ext>
            </a:extLst>
          </p:cNvPr>
          <p:cNvSpPr/>
          <p:nvPr/>
        </p:nvSpPr>
        <p:spPr>
          <a:xfrm>
            <a:off x="6987974" y="6193326"/>
            <a:ext cx="4916731" cy="338554"/>
          </a:xfrm>
          <a:prstGeom prst="rect">
            <a:avLst/>
          </a:prstGeom>
        </p:spPr>
        <p:txBody>
          <a:bodyPr wrap="none">
            <a:spAutoFit/>
          </a:bodyPr>
          <a:lstStyle/>
          <a:p>
            <a:r>
              <a:rPr lang="en-US" altLang="zh-CN" sz="1600" dirty="0">
                <a:latin typeface="Calibri" panose="020F0502020204030204" pitchFamily="34" charset="0"/>
                <a:cs typeface="Calibri" panose="020F0502020204030204" pitchFamily="34" charset="0"/>
              </a:rPr>
              <a:t>NATURE NANOTECHNOLOGY | VOL 5 | FEBRUARY 2010 |</a:t>
            </a:r>
            <a:endParaRPr lang="zh-CN" altLang="en-US" sz="1600"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59940EF2-9403-4E18-865B-2D22529D3F44}"/>
              </a:ext>
            </a:extLst>
          </p:cNvPr>
          <p:cNvSpPr txBox="1"/>
          <p:nvPr/>
        </p:nvSpPr>
        <p:spPr>
          <a:xfrm>
            <a:off x="1098062" y="5494215"/>
            <a:ext cx="3757760"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Greatly enhanced in nanostructures!</a:t>
            </a:r>
            <a:endParaRPr lang="zh-CN" altLang="en-US"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EFCE2992-9946-44B2-9569-58183E54B8BD}"/>
              </a:ext>
            </a:extLst>
          </p:cNvPr>
          <p:cNvSpPr/>
          <p:nvPr/>
        </p:nvSpPr>
        <p:spPr>
          <a:xfrm>
            <a:off x="7587397" y="3514826"/>
            <a:ext cx="2816412" cy="338554"/>
          </a:xfrm>
          <a:prstGeom prst="rect">
            <a:avLst/>
          </a:prstGeom>
        </p:spPr>
        <p:txBody>
          <a:bodyPr wrap="none">
            <a:spAutoFit/>
          </a:bodyPr>
          <a:lstStyle/>
          <a:p>
            <a:r>
              <a:rPr lang="en-US" altLang="zh-CN" sz="1600" dirty="0">
                <a:latin typeface="Calibri" panose="020F0502020204030204" pitchFamily="34" charset="0"/>
                <a:cs typeface="Calibri" panose="020F0502020204030204" pitchFamily="34" charset="0"/>
              </a:rPr>
              <a:t>nature communications | 2:256</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4117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14A2B983-89AD-4488-B31D-11C6037DB57A}"/>
              </a:ext>
            </a:extLst>
          </p:cNvPr>
          <p:cNvGrpSpPr/>
          <p:nvPr/>
        </p:nvGrpSpPr>
        <p:grpSpPr>
          <a:xfrm>
            <a:off x="0" y="-95127"/>
            <a:ext cx="12192000" cy="793988"/>
            <a:chOff x="0" y="0"/>
            <a:chExt cx="12192000" cy="793988"/>
          </a:xfrm>
        </p:grpSpPr>
        <p:pic>
          <p:nvPicPr>
            <p:cNvPr id="18" name="Picture 5" descr="dark_blue">
              <a:extLst>
                <a:ext uri="{FF2B5EF4-FFF2-40B4-BE49-F238E27FC236}">
                  <a16:creationId xmlns:a16="http://schemas.microsoft.com/office/drawing/2014/main" id="{03684AE6-0119-4F92-B42C-CA95775B757F}"/>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9" name="Picture 5" descr="dark_blue">
              <a:extLst>
                <a:ext uri="{FF2B5EF4-FFF2-40B4-BE49-F238E27FC236}">
                  <a16:creationId xmlns:a16="http://schemas.microsoft.com/office/drawing/2014/main" id="{674D4EB3-D6F6-4AE4-8F47-7FD1F06A2D55}"/>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0" name="Picture 6">
            <a:extLst>
              <a:ext uri="{FF2B5EF4-FFF2-40B4-BE49-F238E27FC236}">
                <a16:creationId xmlns:a16="http://schemas.microsoft.com/office/drawing/2014/main" id="{2F42CE4F-7E90-4150-AE63-FDC766EE72E9}"/>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2" name="图片 1">
            <a:extLst>
              <a:ext uri="{FF2B5EF4-FFF2-40B4-BE49-F238E27FC236}">
                <a16:creationId xmlns:a16="http://schemas.microsoft.com/office/drawing/2014/main" id="{033A18E0-9816-4E90-96FF-F587589CCDD3}"/>
              </a:ext>
            </a:extLst>
          </p:cNvPr>
          <p:cNvPicPr>
            <a:picLocks noChangeAspect="1"/>
          </p:cNvPicPr>
          <p:nvPr/>
        </p:nvPicPr>
        <p:blipFill rotWithShape="1">
          <a:blip r:embed="rId5"/>
          <a:srcRect r="4516"/>
          <a:stretch/>
        </p:blipFill>
        <p:spPr>
          <a:xfrm>
            <a:off x="5927969" y="1106066"/>
            <a:ext cx="6021754" cy="2007197"/>
          </a:xfrm>
          <a:prstGeom prst="rect">
            <a:avLst/>
          </a:prstGeom>
        </p:spPr>
      </p:pic>
      <p:pic>
        <p:nvPicPr>
          <p:cNvPr id="7" name="图片 6">
            <a:extLst>
              <a:ext uri="{FF2B5EF4-FFF2-40B4-BE49-F238E27FC236}">
                <a16:creationId xmlns:a16="http://schemas.microsoft.com/office/drawing/2014/main" id="{CD6F0B27-2B22-424C-8846-FB41289CAFC2}"/>
              </a:ext>
            </a:extLst>
          </p:cNvPr>
          <p:cNvPicPr>
            <a:picLocks noChangeAspect="1"/>
          </p:cNvPicPr>
          <p:nvPr/>
        </p:nvPicPr>
        <p:blipFill>
          <a:blip r:embed="rId6"/>
          <a:stretch>
            <a:fillRect/>
          </a:stretch>
        </p:blipFill>
        <p:spPr>
          <a:xfrm>
            <a:off x="6281494" y="3456409"/>
            <a:ext cx="5553075" cy="2295525"/>
          </a:xfrm>
          <a:prstGeom prst="rect">
            <a:avLst/>
          </a:prstGeom>
        </p:spPr>
      </p:pic>
      <p:pic>
        <p:nvPicPr>
          <p:cNvPr id="9" name="图片 8">
            <a:extLst>
              <a:ext uri="{FF2B5EF4-FFF2-40B4-BE49-F238E27FC236}">
                <a16:creationId xmlns:a16="http://schemas.microsoft.com/office/drawing/2014/main" id="{C315BDB7-D527-4162-AF9B-41FD4F85A7F0}"/>
              </a:ext>
            </a:extLst>
          </p:cNvPr>
          <p:cNvPicPr>
            <a:picLocks noChangeAspect="1"/>
          </p:cNvPicPr>
          <p:nvPr/>
        </p:nvPicPr>
        <p:blipFill>
          <a:blip r:embed="rId7"/>
          <a:stretch>
            <a:fillRect/>
          </a:stretch>
        </p:blipFill>
        <p:spPr>
          <a:xfrm>
            <a:off x="377464" y="839200"/>
            <a:ext cx="5718536" cy="3150554"/>
          </a:xfrm>
          <a:prstGeom prst="rect">
            <a:avLst/>
          </a:prstGeom>
        </p:spPr>
      </p:pic>
      <p:sp>
        <p:nvSpPr>
          <p:cNvPr id="10" name="文本框 9">
            <a:extLst>
              <a:ext uri="{FF2B5EF4-FFF2-40B4-BE49-F238E27FC236}">
                <a16:creationId xmlns:a16="http://schemas.microsoft.com/office/drawing/2014/main" id="{29FD8FA3-373A-4168-8A5B-3294C6C701A7}"/>
              </a:ext>
            </a:extLst>
          </p:cNvPr>
          <p:cNvSpPr txBox="1"/>
          <p:nvPr/>
        </p:nvSpPr>
        <p:spPr>
          <a:xfrm>
            <a:off x="762000" y="4402591"/>
            <a:ext cx="5115169" cy="646331"/>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2016: claim PCE of BTO exceeds S-Q limit for that band gap</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506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ABE9F923-5DF7-45A5-8497-A5805563CC2A}"/>
              </a:ext>
            </a:extLst>
          </p:cNvPr>
          <p:cNvGrpSpPr/>
          <p:nvPr/>
        </p:nvGrpSpPr>
        <p:grpSpPr>
          <a:xfrm>
            <a:off x="0" y="-95127"/>
            <a:ext cx="12192000" cy="793988"/>
            <a:chOff x="0" y="0"/>
            <a:chExt cx="12192000" cy="793988"/>
          </a:xfrm>
        </p:grpSpPr>
        <p:pic>
          <p:nvPicPr>
            <p:cNvPr id="18" name="Picture 5" descr="dark_blue">
              <a:extLst>
                <a:ext uri="{FF2B5EF4-FFF2-40B4-BE49-F238E27FC236}">
                  <a16:creationId xmlns:a16="http://schemas.microsoft.com/office/drawing/2014/main" id="{1CB4E5FE-7E48-49D2-8405-CDF8306F4F4C}"/>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9" name="Picture 5" descr="dark_blue">
              <a:extLst>
                <a:ext uri="{FF2B5EF4-FFF2-40B4-BE49-F238E27FC236}">
                  <a16:creationId xmlns:a16="http://schemas.microsoft.com/office/drawing/2014/main" id="{407FD5AB-2455-4E20-A856-20B2DF29194F}"/>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0" name="Picture 6">
            <a:extLst>
              <a:ext uri="{FF2B5EF4-FFF2-40B4-BE49-F238E27FC236}">
                <a16:creationId xmlns:a16="http://schemas.microsoft.com/office/drawing/2014/main" id="{063FF948-1F2C-4A75-864C-A3FB32575267}"/>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4" name="文本框 3"/>
          <p:cNvSpPr txBox="1"/>
          <p:nvPr/>
        </p:nvSpPr>
        <p:spPr>
          <a:xfrm>
            <a:off x="491393" y="3061311"/>
            <a:ext cx="6374424" cy="2852063"/>
          </a:xfrm>
          <a:prstGeom prst="rect">
            <a:avLst/>
          </a:prstGeom>
          <a:noFill/>
        </p:spPr>
        <p:txBody>
          <a:bodyPr wrap="square" rtlCol="0">
            <a:spAutoFit/>
          </a:bodyPr>
          <a:lstStyle/>
          <a:p>
            <a:pPr marL="342900" indent="-342900">
              <a:spcBef>
                <a:spcPts val="1600"/>
              </a:spcBef>
              <a:spcAft>
                <a:spcPts val="1600"/>
              </a:spcAft>
              <a:buFont typeface="+mj-lt"/>
              <a:buAutoNum type="arabicPeriod"/>
            </a:pPr>
            <a:r>
              <a:rPr lang="en-US" altLang="zh-CN" dirty="0">
                <a:latin typeface="Calibri" panose="020F0502020204030204" pitchFamily="34" charset="0"/>
                <a:cs typeface="Calibri" panose="020F0502020204030204" pitchFamily="34" charset="0"/>
              </a:rPr>
              <a:t>In 1981, von Baltz and Kraut proposed </a:t>
            </a:r>
            <a:r>
              <a:rPr lang="en-US" altLang="zh-CN" dirty="0">
                <a:solidFill>
                  <a:srgbClr val="FF0000"/>
                </a:solidFill>
                <a:latin typeface="Calibri" panose="020F0502020204030204" pitchFamily="34" charset="0"/>
                <a:cs typeface="Calibri" panose="020F0502020204030204" pitchFamily="34" charset="0"/>
              </a:rPr>
              <a:t>shift current </a:t>
            </a:r>
            <a:r>
              <a:rPr lang="en-US" altLang="zh-CN" dirty="0">
                <a:latin typeface="Calibri" panose="020F0502020204030204" pitchFamily="34" charset="0"/>
                <a:cs typeface="Calibri" panose="020F0502020204030204" pitchFamily="34" charset="0"/>
              </a:rPr>
              <a:t>as an explanation for the BPVE in BaTiO</a:t>
            </a:r>
            <a:r>
              <a:rPr lang="en-US" altLang="zh-CN" baseline="-25000" dirty="0">
                <a:latin typeface="Calibri" panose="020F0502020204030204" pitchFamily="34" charset="0"/>
                <a:cs typeface="Calibri" panose="020F0502020204030204" pitchFamily="34" charset="0"/>
              </a:rPr>
              <a:t>3</a:t>
            </a:r>
            <a:r>
              <a:rPr lang="en-US" altLang="zh-CN" dirty="0">
                <a:latin typeface="Calibri" panose="020F0502020204030204" pitchFamily="34" charset="0"/>
                <a:cs typeface="Calibri" panose="020F0502020204030204" pitchFamily="34" charset="0"/>
              </a:rPr>
              <a:t>.</a:t>
            </a:r>
          </a:p>
          <a:p>
            <a:pPr marL="342900" indent="-342900">
              <a:spcBef>
                <a:spcPts val="1600"/>
              </a:spcBef>
              <a:spcAft>
                <a:spcPts val="1600"/>
              </a:spcAft>
              <a:buFont typeface="+mj-lt"/>
              <a:buAutoNum type="arabicPeriod"/>
            </a:pPr>
            <a:r>
              <a:rPr lang="en-US" altLang="zh-CN" dirty="0">
                <a:latin typeface="Calibri" panose="020F0502020204030204" pitchFamily="34" charset="0"/>
                <a:cs typeface="Calibri" panose="020F0502020204030204" pitchFamily="34" charset="0"/>
              </a:rPr>
              <a:t>In 2000, </a:t>
            </a:r>
            <a:r>
              <a:rPr lang="en-US" altLang="zh-CN" dirty="0" err="1">
                <a:latin typeface="Calibri" panose="020F0502020204030204" pitchFamily="34" charset="0"/>
                <a:cs typeface="Calibri" panose="020F0502020204030204" pitchFamily="34" charset="0"/>
              </a:rPr>
              <a:t>Sipe</a:t>
            </a:r>
            <a:r>
              <a:rPr lang="en-US" altLang="zh-CN" dirty="0">
                <a:latin typeface="Calibri" panose="020F0502020204030204" pitchFamily="34" charset="0"/>
                <a:cs typeface="Calibri" panose="020F0502020204030204" pitchFamily="34" charset="0"/>
              </a:rPr>
              <a:t> and </a:t>
            </a:r>
            <a:r>
              <a:rPr lang="en-US" altLang="zh-CN" dirty="0" err="1">
                <a:latin typeface="Calibri" panose="020F0502020204030204" pitchFamily="34" charset="0"/>
                <a:cs typeface="Calibri" panose="020F0502020204030204" pitchFamily="34" charset="0"/>
              </a:rPr>
              <a:t>Shkrebtii</a:t>
            </a:r>
            <a:r>
              <a:rPr lang="en-US" altLang="zh-CN" dirty="0">
                <a:latin typeface="Calibri" panose="020F0502020204030204" pitchFamily="34" charset="0"/>
                <a:cs typeface="Calibri" panose="020F0502020204030204" pitchFamily="34" charset="0"/>
              </a:rPr>
              <a:t> derived the formulism for shift current conductivity</a:t>
            </a:r>
          </a:p>
          <a:p>
            <a:pPr marL="342900" indent="-342900">
              <a:spcBef>
                <a:spcPts val="1600"/>
              </a:spcBef>
              <a:spcAft>
                <a:spcPts val="1600"/>
              </a:spcAft>
              <a:buFont typeface="+mj-lt"/>
              <a:buAutoNum type="arabicPeriod"/>
            </a:pPr>
            <a:r>
              <a:rPr lang="en-US" altLang="zh-CN" dirty="0">
                <a:latin typeface="Calibri" panose="020F0502020204030204" pitchFamily="34" charset="0"/>
                <a:cs typeface="Calibri" panose="020F0502020204030204" pitchFamily="34" charset="0"/>
              </a:rPr>
              <a:t>In 2012, Young and Rappe showed for the first time the comparison of the </a:t>
            </a:r>
            <a:r>
              <a:rPr lang="en-US" altLang="zh-CN" dirty="0">
                <a:solidFill>
                  <a:srgbClr val="FF0000"/>
                </a:solidFill>
                <a:latin typeface="Calibri" panose="020F0502020204030204" pitchFamily="34" charset="0"/>
                <a:cs typeface="Calibri" panose="020F0502020204030204" pitchFamily="34" charset="0"/>
              </a:rPr>
              <a:t>shift current </a:t>
            </a:r>
            <a:r>
              <a:rPr lang="en-US" altLang="zh-CN" dirty="0">
                <a:latin typeface="Calibri" panose="020F0502020204030204" pitchFamily="34" charset="0"/>
                <a:cs typeface="Calibri" panose="020F0502020204030204" pitchFamily="34" charset="0"/>
              </a:rPr>
              <a:t>predicted by DFT with the experiment.</a:t>
            </a:r>
          </a:p>
        </p:txBody>
      </p:sp>
      <p:pic>
        <p:nvPicPr>
          <p:cNvPr id="5" name="图片 4"/>
          <p:cNvPicPr>
            <a:picLocks noChangeAspect="1"/>
          </p:cNvPicPr>
          <p:nvPr/>
        </p:nvPicPr>
        <p:blipFill>
          <a:blip r:embed="rId5"/>
          <a:stretch>
            <a:fillRect/>
          </a:stretch>
        </p:blipFill>
        <p:spPr>
          <a:xfrm>
            <a:off x="6735296" y="1465983"/>
            <a:ext cx="4842311" cy="3394082"/>
          </a:xfrm>
          <a:prstGeom prst="rect">
            <a:avLst/>
          </a:prstGeom>
        </p:spPr>
      </p:pic>
      <p:sp>
        <p:nvSpPr>
          <p:cNvPr id="6" name="矩形 5"/>
          <p:cNvSpPr/>
          <p:nvPr/>
        </p:nvSpPr>
        <p:spPr>
          <a:xfrm>
            <a:off x="7027984" y="5022685"/>
            <a:ext cx="4999893"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Young, Rappe, Phys. Rev. Lett. 109, 116601 (2012).</a:t>
            </a:r>
            <a:endParaRPr lang="zh-CN" altLang="en-US"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76CBD5-F16E-4761-8B30-B49DB4F499D8}"/>
              </a:ext>
            </a:extLst>
          </p:cNvPr>
          <p:cNvSpPr txBox="1"/>
          <p:nvPr/>
        </p:nvSpPr>
        <p:spPr>
          <a:xfrm>
            <a:off x="1058985" y="892753"/>
            <a:ext cx="2582502" cy="400110"/>
          </a:xfrm>
          <a:prstGeom prst="rect">
            <a:avLst/>
          </a:prstGeom>
          <a:noFill/>
        </p:spPr>
        <p:txBody>
          <a:bodyPr wrap="none" rtlCol="0">
            <a:spAutoFit/>
          </a:bodyPr>
          <a:lstStyle/>
          <a:p>
            <a:r>
              <a:rPr lang="en-US" altLang="zh-CN" sz="2000" dirty="0">
                <a:latin typeface="Calibri" panose="020F0502020204030204" pitchFamily="34" charset="0"/>
                <a:cs typeface="Calibri" panose="020F0502020204030204" pitchFamily="34" charset="0"/>
              </a:rPr>
              <a:t>Mechanisms for BPVE: </a:t>
            </a:r>
            <a:endParaRPr lang="zh-CN" altLang="en-US" sz="2000"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B22EAC43-2660-4F93-A62C-220202BE9BFB}"/>
              </a:ext>
            </a:extLst>
          </p:cNvPr>
          <p:cNvSpPr txBox="1"/>
          <p:nvPr/>
        </p:nvSpPr>
        <p:spPr>
          <a:xfrm>
            <a:off x="910492" y="1511678"/>
            <a:ext cx="4067908" cy="880369"/>
          </a:xfrm>
          <a:prstGeom prst="rect">
            <a:avLst/>
          </a:prstGeom>
          <a:noFill/>
        </p:spPr>
        <p:txBody>
          <a:bodyPr wrap="square" rtlCol="0">
            <a:spAutoFit/>
          </a:bodyPr>
          <a:lstStyle/>
          <a:p>
            <a:pPr marL="342900" indent="-342900">
              <a:lnSpc>
                <a:spcPct val="150000"/>
              </a:lnSpc>
              <a:buAutoNum type="arabicPeriod"/>
            </a:pPr>
            <a:r>
              <a:rPr lang="en-US" altLang="zh-CN" dirty="0">
                <a:latin typeface="Calibri" panose="020F0502020204030204" pitchFamily="34" charset="0"/>
                <a:cs typeface="Calibri" panose="020F0502020204030204" pitchFamily="34" charset="0"/>
              </a:rPr>
              <a:t>Extrinsic: asymmetric scattering</a:t>
            </a:r>
          </a:p>
          <a:p>
            <a:pPr marL="342900" indent="-342900">
              <a:lnSpc>
                <a:spcPct val="150000"/>
              </a:lnSpc>
              <a:buAutoNum type="arabicPeriod"/>
            </a:pPr>
            <a:r>
              <a:rPr lang="en-US" altLang="zh-CN" dirty="0">
                <a:latin typeface="Calibri" panose="020F0502020204030204" pitchFamily="34" charset="0"/>
                <a:cs typeface="Calibri" panose="020F0502020204030204" pitchFamily="34" charset="0"/>
              </a:rPr>
              <a:t>Intrinsic: shift-current</a:t>
            </a:r>
            <a:endParaRPr lang="zh-CN" altLang="en-US"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220CA468-D6B8-4EA2-8A79-255A631EAB41}"/>
              </a:ext>
            </a:extLst>
          </p:cNvPr>
          <p:cNvSpPr txBox="1"/>
          <p:nvPr/>
        </p:nvSpPr>
        <p:spPr>
          <a:xfrm>
            <a:off x="614393" y="2542778"/>
            <a:ext cx="982641" cy="400110"/>
          </a:xfrm>
          <a:prstGeom prst="rect">
            <a:avLst/>
          </a:prstGeom>
          <a:noFill/>
        </p:spPr>
        <p:txBody>
          <a:bodyPr wrap="none" rtlCol="0">
            <a:spAutoFit/>
          </a:bodyPr>
          <a:lstStyle/>
          <a:p>
            <a:r>
              <a:rPr lang="en-US" altLang="zh-CN" sz="2000" dirty="0">
                <a:latin typeface="Calibri" panose="020F0502020204030204" pitchFamily="34" charset="0"/>
                <a:cs typeface="Calibri" panose="020F0502020204030204" pitchFamily="34" charset="0"/>
              </a:rPr>
              <a:t>Theory:</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267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ABE9F923-5DF7-45A5-8497-A5805563CC2A}"/>
              </a:ext>
            </a:extLst>
          </p:cNvPr>
          <p:cNvGrpSpPr/>
          <p:nvPr/>
        </p:nvGrpSpPr>
        <p:grpSpPr>
          <a:xfrm>
            <a:off x="0" y="-95127"/>
            <a:ext cx="12192000" cy="793988"/>
            <a:chOff x="0" y="0"/>
            <a:chExt cx="12192000" cy="793988"/>
          </a:xfrm>
        </p:grpSpPr>
        <p:pic>
          <p:nvPicPr>
            <p:cNvPr id="18" name="Picture 5" descr="dark_blue">
              <a:extLst>
                <a:ext uri="{FF2B5EF4-FFF2-40B4-BE49-F238E27FC236}">
                  <a16:creationId xmlns:a16="http://schemas.microsoft.com/office/drawing/2014/main" id="{1CB4E5FE-7E48-49D2-8405-CDF8306F4F4C}"/>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9" name="Picture 5" descr="dark_blue">
              <a:extLst>
                <a:ext uri="{FF2B5EF4-FFF2-40B4-BE49-F238E27FC236}">
                  <a16:creationId xmlns:a16="http://schemas.microsoft.com/office/drawing/2014/main" id="{407FD5AB-2455-4E20-A856-20B2DF29194F}"/>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0" name="Picture 6">
            <a:extLst>
              <a:ext uri="{FF2B5EF4-FFF2-40B4-BE49-F238E27FC236}">
                <a16:creationId xmlns:a16="http://schemas.microsoft.com/office/drawing/2014/main" id="{063FF948-1F2C-4A75-864C-A3FB32575267}"/>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4" name="文本框 3"/>
          <p:cNvSpPr txBox="1"/>
          <p:nvPr/>
        </p:nvSpPr>
        <p:spPr>
          <a:xfrm>
            <a:off x="417145" y="1105668"/>
            <a:ext cx="6374424" cy="1887696"/>
          </a:xfrm>
          <a:prstGeom prst="rect">
            <a:avLst/>
          </a:prstGeom>
          <a:noFill/>
        </p:spPr>
        <p:txBody>
          <a:bodyPr wrap="square" rtlCol="0">
            <a:spAutoFit/>
          </a:bodyPr>
          <a:lstStyle/>
          <a:p>
            <a:pPr marL="342900" indent="-342900">
              <a:spcBef>
                <a:spcPts val="1600"/>
              </a:spcBef>
              <a:spcAft>
                <a:spcPts val="1600"/>
              </a:spcAft>
              <a:buFont typeface="+mj-lt"/>
              <a:buAutoNum type="arabicPeriod" startAt="4"/>
            </a:pPr>
            <a:r>
              <a:rPr lang="en-US" altLang="zh-CN" dirty="0">
                <a:latin typeface="Calibri" panose="020F0502020204030204" pitchFamily="34" charset="0"/>
                <a:cs typeface="Calibri" panose="020F0502020204030204" pitchFamily="34" charset="0"/>
              </a:rPr>
              <a:t>In 2016, Morimoto and Nagaosa showed that nonlinear optical effects can be described by </a:t>
            </a:r>
            <a:r>
              <a:rPr lang="en-US" altLang="zh-CN" dirty="0">
                <a:solidFill>
                  <a:srgbClr val="FF0000"/>
                </a:solidFill>
                <a:latin typeface="Calibri" panose="020F0502020204030204" pitchFamily="34" charset="0"/>
                <a:cs typeface="Calibri" panose="020F0502020204030204" pitchFamily="34" charset="0"/>
              </a:rPr>
              <a:t>topological quantities </a:t>
            </a:r>
            <a:r>
              <a:rPr lang="en-US" altLang="zh-CN" dirty="0">
                <a:latin typeface="Calibri" panose="020F0502020204030204" pitchFamily="34" charset="0"/>
                <a:cs typeface="Calibri" panose="020F0502020204030204" pitchFamily="34" charset="0"/>
              </a:rPr>
              <a:t>(Berry connection, Berry curvature) using the Floquet formalism.</a:t>
            </a:r>
          </a:p>
          <a:p>
            <a:pPr marL="342900" indent="-342900">
              <a:spcBef>
                <a:spcPts val="1600"/>
              </a:spcBef>
              <a:spcAft>
                <a:spcPts val="1600"/>
              </a:spcAft>
              <a:buFont typeface="+mj-lt"/>
              <a:buAutoNum type="arabicPeriod" startAt="4"/>
            </a:pPr>
            <a:r>
              <a:rPr lang="en-US" altLang="zh-CN" dirty="0">
                <a:latin typeface="Calibri" panose="020F0502020204030204" pitchFamily="34" charset="0"/>
                <a:cs typeface="Calibri" panose="020F0502020204030204" pitchFamily="34" charset="0"/>
              </a:rPr>
              <a:t>In 2022, </a:t>
            </a:r>
            <a:r>
              <a:rPr lang="en-US" altLang="zh-CN" dirty="0" err="1">
                <a:latin typeface="Calibri" panose="020F0502020204030204" pitchFamily="34" charset="0"/>
                <a:cs typeface="Calibri" panose="020F0502020204030204" pitchFamily="34" charset="0"/>
              </a:rPr>
              <a:t>Ahn</a:t>
            </a:r>
            <a:r>
              <a:rPr lang="en-US" altLang="zh-CN" dirty="0">
                <a:latin typeface="Calibri" panose="020F0502020204030204" pitchFamily="34" charset="0"/>
                <a:cs typeface="Calibri" panose="020F0502020204030204" pitchFamily="34" charset="0"/>
              </a:rPr>
              <a:t> et al., Riemannian geometry of resonant optical responses</a:t>
            </a:r>
          </a:p>
        </p:txBody>
      </p:sp>
      <p:pic>
        <p:nvPicPr>
          <p:cNvPr id="3" name="图片 2">
            <a:extLst>
              <a:ext uri="{FF2B5EF4-FFF2-40B4-BE49-F238E27FC236}">
                <a16:creationId xmlns:a16="http://schemas.microsoft.com/office/drawing/2014/main" id="{1DE288E5-4C64-481F-ADA3-C571B95BF187}"/>
              </a:ext>
            </a:extLst>
          </p:cNvPr>
          <p:cNvPicPr>
            <a:picLocks noChangeAspect="1"/>
          </p:cNvPicPr>
          <p:nvPr/>
        </p:nvPicPr>
        <p:blipFill>
          <a:blip r:embed="rId5"/>
          <a:stretch>
            <a:fillRect/>
          </a:stretch>
        </p:blipFill>
        <p:spPr>
          <a:xfrm>
            <a:off x="7226774" y="826528"/>
            <a:ext cx="4451852" cy="2963934"/>
          </a:xfrm>
          <a:prstGeom prst="rect">
            <a:avLst/>
          </a:prstGeom>
        </p:spPr>
      </p:pic>
      <p:sp>
        <p:nvSpPr>
          <p:cNvPr id="7" name="矩形 6">
            <a:extLst>
              <a:ext uri="{FF2B5EF4-FFF2-40B4-BE49-F238E27FC236}">
                <a16:creationId xmlns:a16="http://schemas.microsoft.com/office/drawing/2014/main" id="{F966D36E-FA44-4788-9B3F-E60D211D445F}"/>
              </a:ext>
            </a:extLst>
          </p:cNvPr>
          <p:cNvSpPr/>
          <p:nvPr/>
        </p:nvSpPr>
        <p:spPr>
          <a:xfrm>
            <a:off x="7541724" y="4065509"/>
            <a:ext cx="4136902" cy="369332"/>
          </a:xfrm>
          <a:prstGeom prst="rect">
            <a:avLst/>
          </a:prstGeom>
        </p:spPr>
        <p:txBody>
          <a:bodyPr wrap="none">
            <a:spAutoFit/>
          </a:bodyPr>
          <a:lstStyle/>
          <a:p>
            <a:r>
              <a:rPr lang="it-IT" altLang="zh-CN" dirty="0"/>
              <a:t> </a:t>
            </a:r>
            <a:r>
              <a:rPr lang="it-IT" altLang="zh-CN" dirty="0">
                <a:latin typeface="Calibri" panose="020F0502020204030204" pitchFamily="34" charset="0"/>
                <a:cs typeface="Calibri" panose="020F0502020204030204" pitchFamily="34" charset="0"/>
              </a:rPr>
              <a:t>Sci. Adv. 2016; 2 : e1501524 20 May 2016</a:t>
            </a:r>
            <a:endParaRPr lang="zh-CN" altLang="en-US" dirty="0">
              <a:latin typeface="Calibri" panose="020F0502020204030204" pitchFamily="34" charset="0"/>
              <a:cs typeface="Calibri" panose="020F0502020204030204" pitchFamily="34" charset="0"/>
            </a:endParaRPr>
          </a:p>
        </p:txBody>
      </p:sp>
      <p:pic>
        <p:nvPicPr>
          <p:cNvPr id="8" name="图片 7">
            <a:extLst>
              <a:ext uri="{FF2B5EF4-FFF2-40B4-BE49-F238E27FC236}">
                <a16:creationId xmlns:a16="http://schemas.microsoft.com/office/drawing/2014/main" id="{06FEBECC-9C24-485B-B4CA-A98358FBD32C}"/>
              </a:ext>
            </a:extLst>
          </p:cNvPr>
          <p:cNvPicPr>
            <a:picLocks noChangeAspect="1"/>
          </p:cNvPicPr>
          <p:nvPr/>
        </p:nvPicPr>
        <p:blipFill>
          <a:blip r:embed="rId6"/>
          <a:stretch>
            <a:fillRect/>
          </a:stretch>
        </p:blipFill>
        <p:spPr>
          <a:xfrm>
            <a:off x="630724" y="3110727"/>
            <a:ext cx="6199921" cy="2877627"/>
          </a:xfrm>
          <a:prstGeom prst="rect">
            <a:avLst/>
          </a:prstGeom>
        </p:spPr>
      </p:pic>
      <p:sp>
        <p:nvSpPr>
          <p:cNvPr id="9" name="矩形 8">
            <a:extLst>
              <a:ext uri="{FF2B5EF4-FFF2-40B4-BE49-F238E27FC236}">
                <a16:creationId xmlns:a16="http://schemas.microsoft.com/office/drawing/2014/main" id="{D3CC1338-6F91-406A-8FCD-126748B8DA4A}"/>
              </a:ext>
            </a:extLst>
          </p:cNvPr>
          <p:cNvSpPr/>
          <p:nvPr/>
        </p:nvSpPr>
        <p:spPr>
          <a:xfrm>
            <a:off x="1213809" y="6134674"/>
            <a:ext cx="5033750"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Nature Physics | VOL 18 | March 2022 | 290–295 |</a:t>
            </a:r>
            <a:endParaRPr lang="zh-CN" altLang="en-US" dirty="0">
              <a:latin typeface="Calibri" panose="020F0502020204030204" pitchFamily="34" charset="0"/>
              <a:cs typeface="Calibri" panose="020F0502020204030204" pitchFamily="34" charset="0"/>
            </a:endParaRPr>
          </a:p>
        </p:txBody>
      </p:sp>
      <p:pic>
        <p:nvPicPr>
          <p:cNvPr id="2" name="图片 1">
            <a:extLst>
              <a:ext uri="{FF2B5EF4-FFF2-40B4-BE49-F238E27FC236}">
                <a16:creationId xmlns:a16="http://schemas.microsoft.com/office/drawing/2014/main" id="{0D4F4089-8589-4357-AA57-0AABB833DB08}"/>
              </a:ext>
            </a:extLst>
          </p:cNvPr>
          <p:cNvPicPr>
            <a:picLocks noChangeAspect="1"/>
          </p:cNvPicPr>
          <p:nvPr/>
        </p:nvPicPr>
        <p:blipFill>
          <a:blip r:embed="rId7"/>
          <a:stretch>
            <a:fillRect/>
          </a:stretch>
        </p:blipFill>
        <p:spPr>
          <a:xfrm>
            <a:off x="6139595" y="4862919"/>
            <a:ext cx="2562225" cy="381000"/>
          </a:xfrm>
          <a:prstGeom prst="rect">
            <a:avLst/>
          </a:prstGeom>
        </p:spPr>
      </p:pic>
    </p:spTree>
    <p:extLst>
      <p:ext uri="{BB962C8B-B14F-4D97-AF65-F5344CB8AC3E}">
        <p14:creationId xmlns:p14="http://schemas.microsoft.com/office/powerpoint/2010/main" val="377445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0EA8A20-0E34-4749-9B9E-31B25F2CC971}"/>
              </a:ext>
            </a:extLst>
          </p:cNvPr>
          <p:cNvSpPr txBox="1"/>
          <p:nvPr/>
        </p:nvSpPr>
        <p:spPr>
          <a:xfrm>
            <a:off x="1218388" y="1511552"/>
            <a:ext cx="7651262" cy="80079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zh-CN" altLang="en-US" dirty="0"/>
          </a:p>
        </p:txBody>
      </p:sp>
      <p:grpSp>
        <p:nvGrpSpPr>
          <p:cNvPr id="12" name="组合 11">
            <a:extLst>
              <a:ext uri="{FF2B5EF4-FFF2-40B4-BE49-F238E27FC236}">
                <a16:creationId xmlns:a16="http://schemas.microsoft.com/office/drawing/2014/main" id="{5B521DA0-0CD2-41BE-B478-9F4EF3A01FE1}"/>
              </a:ext>
            </a:extLst>
          </p:cNvPr>
          <p:cNvGrpSpPr/>
          <p:nvPr/>
        </p:nvGrpSpPr>
        <p:grpSpPr>
          <a:xfrm>
            <a:off x="0" y="-95127"/>
            <a:ext cx="12192000" cy="793988"/>
            <a:chOff x="0" y="0"/>
            <a:chExt cx="12192000" cy="793988"/>
          </a:xfrm>
        </p:grpSpPr>
        <p:pic>
          <p:nvPicPr>
            <p:cNvPr id="13" name="Picture 5" descr="dark_blue">
              <a:extLst>
                <a:ext uri="{FF2B5EF4-FFF2-40B4-BE49-F238E27FC236}">
                  <a16:creationId xmlns:a16="http://schemas.microsoft.com/office/drawing/2014/main" id="{FBDEB5BF-C638-4197-847D-0957DE65E3AF}"/>
                </a:ext>
              </a:extLst>
            </p:cNvPr>
            <p:cNvPicPr>
              <a:picLocks noChangeAspect="1" noChangeArrowheads="1"/>
            </p:cNvPicPr>
            <p:nvPr/>
          </p:nvPicPr>
          <p:blipFill rotWithShape="1">
            <a:blip r:embed="rId8" cstate="print"/>
            <a:srcRect l="31337"/>
            <a:stretch/>
          </p:blipFill>
          <p:spPr bwMode="auto">
            <a:xfrm>
              <a:off x="0" y="0"/>
              <a:ext cx="12192000" cy="782638"/>
            </a:xfrm>
            <a:prstGeom prst="rect">
              <a:avLst/>
            </a:prstGeom>
            <a:noFill/>
            <a:ln w="9525">
              <a:noFill/>
              <a:miter lim="800000"/>
              <a:headEnd/>
              <a:tailEnd/>
            </a:ln>
          </p:spPr>
        </p:pic>
        <p:pic>
          <p:nvPicPr>
            <p:cNvPr id="14" name="Picture 5" descr="dark_blue">
              <a:extLst>
                <a:ext uri="{FF2B5EF4-FFF2-40B4-BE49-F238E27FC236}">
                  <a16:creationId xmlns:a16="http://schemas.microsoft.com/office/drawing/2014/main" id="{89BABFB5-174C-411C-B3AF-094CBCBF50FB}"/>
                </a:ext>
              </a:extLst>
            </p:cNvPr>
            <p:cNvPicPr>
              <a:picLocks noChangeAspect="1" noChangeArrowheads="1"/>
            </p:cNvPicPr>
            <p:nvPr/>
          </p:nvPicPr>
          <p:blipFill rotWithShape="1">
            <a:blip r:embed="rId8" cstate="print"/>
            <a:srcRect t="1" r="68870" b="-1450"/>
            <a:stretch/>
          </p:blipFill>
          <p:spPr bwMode="auto">
            <a:xfrm>
              <a:off x="18036" y="0"/>
              <a:ext cx="2846567" cy="793988"/>
            </a:xfrm>
            <a:prstGeom prst="rect">
              <a:avLst/>
            </a:prstGeom>
            <a:noFill/>
            <a:ln w="9525">
              <a:noFill/>
              <a:miter lim="800000"/>
              <a:headEnd/>
              <a:tailEnd/>
            </a:ln>
          </p:spPr>
        </p:pic>
      </p:grpSp>
      <p:pic>
        <p:nvPicPr>
          <p:cNvPr id="15" name="Picture 6">
            <a:extLst>
              <a:ext uri="{FF2B5EF4-FFF2-40B4-BE49-F238E27FC236}">
                <a16:creationId xmlns:a16="http://schemas.microsoft.com/office/drawing/2014/main" id="{03E4212B-8A07-4496-9EDC-CABEC8471122}"/>
              </a:ext>
            </a:extLst>
          </p:cNvPr>
          <p:cNvPicPr>
            <a:picLocks noChangeAspect="1" noChangeArrowheads="1"/>
          </p:cNvPicPr>
          <p:nvPr/>
        </p:nvPicPr>
        <p:blipFill>
          <a:blip r:embed="rId9" cstate="print"/>
          <a:srcRect/>
          <a:stretch>
            <a:fillRect/>
          </a:stretch>
        </p:blipFill>
        <p:spPr bwMode="auto">
          <a:xfrm>
            <a:off x="0" y="6597352"/>
            <a:ext cx="12192000" cy="260648"/>
          </a:xfrm>
          <a:prstGeom prst="rect">
            <a:avLst/>
          </a:prstGeom>
          <a:noFill/>
          <a:ln w="9525" algn="ctr">
            <a:noFill/>
            <a:miter lim="800000"/>
            <a:headEnd/>
            <a:tailEnd/>
          </a:ln>
        </p:spPr>
      </p:pic>
      <p:sp>
        <p:nvSpPr>
          <p:cNvPr id="23" name="文本框 22"/>
          <p:cNvSpPr txBox="1"/>
          <p:nvPr/>
        </p:nvSpPr>
        <p:spPr>
          <a:xfrm>
            <a:off x="5159297" y="5097683"/>
            <a:ext cx="2127739" cy="369332"/>
          </a:xfrm>
          <a:prstGeom prst="rect">
            <a:avLst/>
          </a:prstGeom>
          <a:noFill/>
        </p:spPr>
        <p:txBody>
          <a:bodyPr wrap="square" rtlCol="0">
            <a:spAutoFit/>
          </a:bodyPr>
          <a:lstStyle/>
          <a:p>
            <a:r>
              <a:rPr lang="en-US" altLang="zh-CN" dirty="0">
                <a:solidFill>
                  <a:srgbClr val="FF0000"/>
                </a:solidFill>
              </a:rPr>
              <a:t>Berry connection</a:t>
            </a:r>
            <a:endParaRPr lang="zh-CN" altLang="en-US" dirty="0">
              <a:solidFill>
                <a:srgbClr val="FF0000"/>
              </a:solidFill>
            </a:endParaRPr>
          </a:p>
        </p:txBody>
      </p:sp>
      <p:pic>
        <p:nvPicPr>
          <p:cNvPr id="26" name="图片 25"/>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549482" y="3469494"/>
            <a:ext cx="3008000" cy="254476"/>
          </a:xfrm>
          <a:prstGeom prst="rect">
            <a:avLst/>
          </a:prstGeom>
        </p:spPr>
      </p:pic>
      <p:pic>
        <p:nvPicPr>
          <p:cNvPr id="27" name="图片 2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493802" y="4256926"/>
            <a:ext cx="5769143" cy="326095"/>
          </a:xfrm>
          <a:prstGeom prst="rect">
            <a:avLst/>
          </a:prstGeom>
        </p:spPr>
      </p:pic>
      <p:pic>
        <p:nvPicPr>
          <p:cNvPr id="29" name="图片 28"/>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493802" y="5130596"/>
            <a:ext cx="2811428" cy="254476"/>
          </a:xfrm>
          <a:prstGeom prst="rect">
            <a:avLst/>
          </a:prstGeom>
        </p:spPr>
      </p:pic>
      <p:sp>
        <p:nvSpPr>
          <p:cNvPr id="30" name="文本框 29"/>
          <p:cNvSpPr txBox="1"/>
          <p:nvPr/>
        </p:nvSpPr>
        <p:spPr>
          <a:xfrm>
            <a:off x="5044019" y="3383123"/>
            <a:ext cx="3710353"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Inter-band dipole matrix</a:t>
            </a:r>
            <a:endParaRPr lang="zh-CN" altLang="en-US" dirty="0">
              <a:latin typeface="Calibri" panose="020F0502020204030204" pitchFamily="34" charset="0"/>
              <a:cs typeface="Calibri" panose="020F0502020204030204" pitchFamily="34" charset="0"/>
            </a:endParaRPr>
          </a:p>
        </p:txBody>
      </p:sp>
      <p:sp>
        <p:nvSpPr>
          <p:cNvPr id="31" name="文本框 30"/>
          <p:cNvSpPr txBox="1"/>
          <p:nvPr/>
        </p:nvSpPr>
        <p:spPr>
          <a:xfrm>
            <a:off x="7474803" y="4235307"/>
            <a:ext cx="4613364"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the generalized derivative of the dipole matrix</a:t>
            </a:r>
            <a:endParaRPr lang="zh-CN" altLang="en-US" dirty="0">
              <a:latin typeface="Calibri" panose="020F0502020204030204" pitchFamily="34" charset="0"/>
              <a:cs typeface="Calibri" panose="020F0502020204030204" pitchFamily="34" charset="0"/>
            </a:endParaRPr>
          </a:p>
        </p:txBody>
      </p:sp>
      <p:sp>
        <p:nvSpPr>
          <p:cNvPr id="32" name="矩形 31"/>
          <p:cNvSpPr/>
          <p:nvPr/>
        </p:nvSpPr>
        <p:spPr>
          <a:xfrm>
            <a:off x="1166945" y="5885233"/>
            <a:ext cx="6096000" cy="369332"/>
          </a:xfrm>
          <a:prstGeom prst="rect">
            <a:avLst/>
          </a:prstGeom>
        </p:spPr>
        <p:txBody>
          <a:bodyPr>
            <a:spAutoFit/>
          </a:bodyPr>
          <a:lstStyle/>
          <a:p>
            <a:r>
              <a:rPr lang="en-US" altLang="zh-CN" dirty="0">
                <a:latin typeface="Calibri" panose="020F0502020204030204" pitchFamily="34" charset="0"/>
                <a:cs typeface="Calibri" panose="020F0502020204030204" pitchFamily="34" charset="0"/>
              </a:rPr>
              <a:t>Sipe &amp; Shkrebtii. Phys. Rev. B 61, 5337 (2000).</a:t>
            </a:r>
            <a:endParaRPr lang="zh-CN" altLang="en-US" dirty="0">
              <a:latin typeface="Calibri" panose="020F0502020204030204" pitchFamily="34" charset="0"/>
              <a:cs typeface="Calibri" panose="020F0502020204030204" pitchFamily="34" charset="0"/>
            </a:endParaRPr>
          </a:p>
        </p:txBody>
      </p:sp>
      <p:pic>
        <p:nvPicPr>
          <p:cNvPr id="11" name="图片 10"/>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404897" y="1587375"/>
            <a:ext cx="7046095" cy="707048"/>
          </a:xfrm>
          <a:prstGeom prst="rect">
            <a:avLst/>
          </a:prstGeom>
        </p:spPr>
      </p:pic>
      <p:pic>
        <p:nvPicPr>
          <p:cNvPr id="2" name="图片 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1549482" y="2610444"/>
            <a:ext cx="2860190" cy="326095"/>
          </a:xfrm>
          <a:prstGeom prst="rect">
            <a:avLst/>
          </a:prstGeom>
        </p:spPr>
      </p:pic>
      <p:pic>
        <p:nvPicPr>
          <p:cNvPr id="16" name="图片 15">
            <a:extLst>
              <a:ext uri="{FF2B5EF4-FFF2-40B4-BE49-F238E27FC236}">
                <a16:creationId xmlns:a16="http://schemas.microsoft.com/office/drawing/2014/main" id="{A016ED3E-783A-43C4-9DF3-2F45C6948EE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1549482" y="901174"/>
            <a:ext cx="3742476" cy="292571"/>
          </a:xfrm>
          <a:prstGeom prst="rect">
            <a:avLst/>
          </a:prstGeom>
        </p:spPr>
      </p:pic>
    </p:spTree>
    <p:extLst>
      <p:ext uri="{BB962C8B-B14F-4D97-AF65-F5344CB8AC3E}">
        <p14:creationId xmlns:p14="http://schemas.microsoft.com/office/powerpoint/2010/main" val="310936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 name="内容占位符 3">
            <a:extLst>
              <a:ext uri="{FF2B5EF4-FFF2-40B4-BE49-F238E27FC236}">
                <a16:creationId xmlns:a16="http://schemas.microsoft.com/office/drawing/2014/main" id="{79A8A6F1-416E-4D9F-8B17-ECEC82CB2D77}"/>
              </a:ext>
            </a:extLst>
          </p:cNvPr>
          <p:cNvGraphicFramePr>
            <a:graphicFrameLocks/>
          </p:cNvGraphicFramePr>
          <p:nvPr>
            <p:extLst/>
          </p:nvPr>
        </p:nvGraphicFramePr>
        <p:xfrm>
          <a:off x="664764" y="3282147"/>
          <a:ext cx="7884898" cy="3093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 name="矩形: 圆角 120">
            <a:extLst>
              <a:ext uri="{FF2B5EF4-FFF2-40B4-BE49-F238E27FC236}">
                <a16:creationId xmlns:a16="http://schemas.microsoft.com/office/drawing/2014/main" id="{C353DAB3-3BBA-42FF-B69B-3694640FE0F7}"/>
              </a:ext>
            </a:extLst>
          </p:cNvPr>
          <p:cNvSpPr/>
          <p:nvPr/>
        </p:nvSpPr>
        <p:spPr>
          <a:xfrm>
            <a:off x="1429703" y="3282148"/>
            <a:ext cx="1411826" cy="1172477"/>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zh-CN" altLang="en-US" sz="1350" dirty="0"/>
          </a:p>
        </p:txBody>
      </p:sp>
      <p:pic>
        <p:nvPicPr>
          <p:cNvPr id="122" name="图片 1">
            <a:extLst>
              <a:ext uri="{FF2B5EF4-FFF2-40B4-BE49-F238E27FC236}">
                <a16:creationId xmlns:a16="http://schemas.microsoft.com/office/drawing/2014/main" id="{EEB6412A-643C-40D0-8D60-27004EB8AAB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1317" y="2971989"/>
            <a:ext cx="1685925" cy="1066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同侧圆角矩形 2">
            <a:extLst>
              <a:ext uri="{FF2B5EF4-FFF2-40B4-BE49-F238E27FC236}">
                <a16:creationId xmlns:a16="http://schemas.microsoft.com/office/drawing/2014/main" id="{619EF55C-FFE8-416C-A56E-E2E869700143}"/>
              </a:ext>
            </a:extLst>
          </p:cNvPr>
          <p:cNvSpPr/>
          <p:nvPr/>
        </p:nvSpPr>
        <p:spPr>
          <a:xfrm>
            <a:off x="620820" y="1176483"/>
            <a:ext cx="6047111" cy="739031"/>
          </a:xfrm>
          <a:prstGeom prst="round2SameRect">
            <a:avLst/>
          </a:prstGeom>
          <a:gradFill rotWithShape="1">
            <a:gsLst>
              <a:gs pos="67955">
                <a:srgbClr val="CCFFFF"/>
              </a:gs>
              <a:gs pos="0">
                <a:srgbClr val="CCECFF"/>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lvl="0">
              <a:defRPr/>
            </a:pPr>
            <a:r>
              <a:rPr lang="en-US" altLang="zh-CN" b="1" dirty="0">
                <a:solidFill>
                  <a:srgbClr val="C00000"/>
                </a:solidFill>
                <a:latin typeface="Arial" panose="020B0604020202020204" pitchFamily="34" charset="0"/>
              </a:rPr>
              <a:t>A</a:t>
            </a:r>
            <a:r>
              <a:rPr lang="en-US" altLang="zh-CN" dirty="0">
                <a:solidFill>
                  <a:srgbClr val="4D4D4D"/>
                </a:solidFill>
                <a:latin typeface="Arial" panose="020B0604020202020204" pitchFamily="34" charset="0"/>
              </a:rPr>
              <a:t>tomic-orbital </a:t>
            </a:r>
            <a:r>
              <a:rPr lang="en-US" altLang="zh-CN" b="1" dirty="0">
                <a:solidFill>
                  <a:srgbClr val="C00000"/>
                </a:solidFill>
                <a:latin typeface="Arial" panose="020B0604020202020204" pitchFamily="34" charset="0"/>
              </a:rPr>
              <a:t>B</a:t>
            </a:r>
            <a:r>
              <a:rPr lang="en-US" altLang="zh-CN" dirty="0">
                <a:solidFill>
                  <a:srgbClr val="4D4D4D"/>
                </a:solidFill>
                <a:latin typeface="Arial" panose="020B0604020202020204" pitchFamily="34" charset="0"/>
              </a:rPr>
              <a:t>ased </a:t>
            </a:r>
            <a:r>
              <a:rPr lang="en-US" altLang="zh-CN" b="1" dirty="0">
                <a:solidFill>
                  <a:srgbClr val="C00000"/>
                </a:solidFill>
                <a:latin typeface="Arial" panose="020B0604020202020204" pitchFamily="34" charset="0"/>
              </a:rPr>
              <a:t>A</a:t>
            </a:r>
            <a:r>
              <a:rPr lang="en-US" altLang="zh-CN" dirty="0">
                <a:solidFill>
                  <a:srgbClr val="4D4D4D"/>
                </a:solidFill>
                <a:latin typeface="Arial" panose="020B0604020202020204" pitchFamily="34" charset="0"/>
              </a:rPr>
              <a:t>b-initio </a:t>
            </a:r>
            <a:r>
              <a:rPr lang="en-US" altLang="zh-CN" b="1" dirty="0">
                <a:solidFill>
                  <a:srgbClr val="C00000"/>
                </a:solidFill>
                <a:latin typeface="Arial" panose="020B0604020202020204" pitchFamily="34" charset="0"/>
              </a:rPr>
              <a:t>C</a:t>
            </a:r>
            <a:r>
              <a:rPr lang="en-US" altLang="zh-CN" dirty="0">
                <a:solidFill>
                  <a:srgbClr val="4D4D4D"/>
                </a:solidFill>
                <a:latin typeface="Arial" panose="020B0604020202020204" pitchFamily="34" charset="0"/>
              </a:rPr>
              <a:t>omputation at </a:t>
            </a:r>
            <a:r>
              <a:rPr lang="en-US" altLang="zh-CN" b="1" dirty="0" err="1">
                <a:solidFill>
                  <a:srgbClr val="C00000"/>
                </a:solidFill>
                <a:latin typeface="Arial" panose="020B0604020202020204" pitchFamily="34" charset="0"/>
              </a:rPr>
              <a:t>US</a:t>
            </a:r>
            <a:r>
              <a:rPr lang="en-US" altLang="zh-CN" dirty="0" err="1">
                <a:solidFill>
                  <a:srgbClr val="4D4D4D"/>
                </a:solidFill>
                <a:latin typeface="Arial" panose="020B0604020202020204" pitchFamily="34" charset="0"/>
              </a:rPr>
              <a:t>tc</a:t>
            </a:r>
            <a:endParaRPr lang="en-US" altLang="zh-CN" b="1" kern="0" dirty="0">
              <a:solidFill>
                <a:prstClr val="black"/>
              </a:solidFill>
              <a:latin typeface="Calibri"/>
              <a:ea typeface="宋体" panose="02010600030101010101" pitchFamily="2" charset="-122"/>
            </a:endParaRPr>
          </a:p>
        </p:txBody>
      </p:sp>
      <p:pic>
        <p:nvPicPr>
          <p:cNvPr id="6" name="图片 5">
            <a:extLst>
              <a:ext uri="{FF2B5EF4-FFF2-40B4-BE49-F238E27FC236}">
                <a16:creationId xmlns:a16="http://schemas.microsoft.com/office/drawing/2014/main" id="{240E1E0C-CFDA-42D8-A24D-2A0BC1574A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7029" y="2550552"/>
            <a:ext cx="1685925" cy="1066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矩形 8">
            <a:extLst>
              <a:ext uri="{FF2B5EF4-FFF2-40B4-BE49-F238E27FC236}">
                <a16:creationId xmlns:a16="http://schemas.microsoft.com/office/drawing/2014/main" id="{46696B9C-CA73-459A-99E4-C5C1EB4E5182}"/>
              </a:ext>
            </a:extLst>
          </p:cNvPr>
          <p:cNvSpPr>
            <a:spLocks noChangeArrowheads="1"/>
          </p:cNvSpPr>
          <p:nvPr/>
        </p:nvSpPr>
        <p:spPr bwMode="auto">
          <a:xfrm>
            <a:off x="1215144" y="2080635"/>
            <a:ext cx="281359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zh-CN" dirty="0">
                <a:solidFill>
                  <a:srgbClr val="1F497D"/>
                </a:solidFill>
                <a:latin typeface="Arial" panose="020B0604020202020204" pitchFamily="34" charset="0"/>
                <a:ea typeface="宋体" panose="02010600030101010101" pitchFamily="2" charset="-122"/>
              </a:rPr>
              <a:t>http://abacus.ustc.edu.cn/</a:t>
            </a:r>
            <a:endParaRPr lang="zh-CN" altLang="en-US" dirty="0">
              <a:solidFill>
                <a:srgbClr val="1F497D"/>
              </a:solidFill>
              <a:latin typeface="Arial" panose="020B0604020202020204" pitchFamily="34" charset="0"/>
              <a:ea typeface="宋体" panose="02010600030101010101" pitchFamily="2" charset="-122"/>
            </a:endParaRPr>
          </a:p>
        </p:txBody>
      </p:sp>
      <p:sp>
        <p:nvSpPr>
          <p:cNvPr id="3" name="矩形标注 2"/>
          <p:cNvSpPr/>
          <p:nvPr/>
        </p:nvSpPr>
        <p:spPr>
          <a:xfrm>
            <a:off x="5240318" y="5391555"/>
            <a:ext cx="1594537" cy="983836"/>
          </a:xfrm>
          <a:prstGeom prst="wedgeRectCallout">
            <a:avLst>
              <a:gd name="adj1" fmla="val -41714"/>
              <a:gd name="adj2" fmla="val -148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2016</a:t>
            </a:r>
            <a:r>
              <a:rPr lang="zh-CN" altLang="en-US" dirty="0"/>
              <a:t>年获科技部重点研发计划支持！</a:t>
            </a:r>
          </a:p>
        </p:txBody>
      </p:sp>
      <p:pic>
        <p:nvPicPr>
          <p:cNvPr id="16" name="Picture 3" descr="dark_bl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554724"/>
            <a:ext cx="12192000"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L 形 12">
            <a:extLst>
              <a:ext uri="{FF2B5EF4-FFF2-40B4-BE49-F238E27FC236}">
                <a16:creationId xmlns:a16="http://schemas.microsoft.com/office/drawing/2014/main" id="{AA680EBA-5025-4CE6-B13E-0C005D81DEC7}"/>
              </a:ext>
            </a:extLst>
          </p:cNvPr>
          <p:cNvSpPr/>
          <p:nvPr/>
        </p:nvSpPr>
        <p:spPr>
          <a:xfrm rot="5400000">
            <a:off x="8877825" y="2453470"/>
            <a:ext cx="873551" cy="1453569"/>
          </a:xfrm>
          <a:prstGeom prst="corner">
            <a:avLst>
              <a:gd name="adj1" fmla="val 16120"/>
              <a:gd name="adj2" fmla="val 16110"/>
            </a:avLst>
          </a:prstGeom>
        </p:spPr>
        <p:style>
          <a:lnRef idx="1">
            <a:schemeClr val="accent3">
              <a:hueOff val="2710599"/>
              <a:satOff val="100000"/>
              <a:lumOff val="-14706"/>
              <a:alphaOff val="0"/>
            </a:schemeClr>
          </a:lnRef>
          <a:fillRef idx="2">
            <a:schemeClr val="accent3">
              <a:hueOff val="2710599"/>
              <a:satOff val="100000"/>
              <a:lumOff val="-14706"/>
              <a:alphaOff val="0"/>
            </a:schemeClr>
          </a:fillRef>
          <a:effectRef idx="1">
            <a:schemeClr val="accent3">
              <a:hueOff val="2710599"/>
              <a:satOff val="100000"/>
              <a:lumOff val="-14706"/>
              <a:alphaOff val="0"/>
            </a:schemeClr>
          </a:effectRef>
          <a:fontRef idx="minor">
            <a:schemeClr val="dk1"/>
          </a:fontRef>
        </p:style>
      </p:sp>
      <p:sp>
        <p:nvSpPr>
          <p:cNvPr id="15" name="等腰三角形 14">
            <a:extLst>
              <a:ext uri="{FF2B5EF4-FFF2-40B4-BE49-F238E27FC236}">
                <a16:creationId xmlns:a16="http://schemas.microsoft.com/office/drawing/2014/main" id="{45C228CD-CEFB-4273-B262-DFEEFE987FAC}"/>
              </a:ext>
            </a:extLst>
          </p:cNvPr>
          <p:cNvSpPr/>
          <p:nvPr/>
        </p:nvSpPr>
        <p:spPr>
          <a:xfrm>
            <a:off x="8226546" y="2855212"/>
            <a:ext cx="247602" cy="247602"/>
          </a:xfrm>
          <a:prstGeom prst="triangle">
            <a:avLst>
              <a:gd name="adj" fmla="val 100000"/>
            </a:avLst>
          </a:prstGeom>
        </p:spPr>
        <p:style>
          <a:lnRef idx="1">
            <a:schemeClr val="accent3">
              <a:hueOff val="2371774"/>
              <a:satOff val="87500"/>
              <a:lumOff val="-12868"/>
              <a:alphaOff val="0"/>
            </a:schemeClr>
          </a:lnRef>
          <a:fillRef idx="2">
            <a:schemeClr val="accent3">
              <a:hueOff val="2371774"/>
              <a:satOff val="87500"/>
              <a:lumOff val="-12868"/>
              <a:alphaOff val="0"/>
            </a:schemeClr>
          </a:fillRef>
          <a:effectRef idx="1">
            <a:schemeClr val="accent3">
              <a:hueOff val="2371774"/>
              <a:satOff val="87500"/>
              <a:lumOff val="-12868"/>
              <a:alphaOff val="0"/>
            </a:schemeClr>
          </a:effectRef>
          <a:fontRef idx="minor">
            <a:schemeClr val="dk1"/>
          </a:fontRef>
        </p:style>
      </p:sp>
      <p:grpSp>
        <p:nvGrpSpPr>
          <p:cNvPr id="18" name="组合 17">
            <a:extLst>
              <a:ext uri="{FF2B5EF4-FFF2-40B4-BE49-F238E27FC236}">
                <a16:creationId xmlns:a16="http://schemas.microsoft.com/office/drawing/2014/main" id="{C33D33B2-4776-4562-B159-9C55215CE699}"/>
              </a:ext>
            </a:extLst>
          </p:cNvPr>
          <p:cNvGrpSpPr/>
          <p:nvPr/>
        </p:nvGrpSpPr>
        <p:grpSpPr>
          <a:xfrm>
            <a:off x="8822849" y="3034538"/>
            <a:ext cx="1588942" cy="1150300"/>
            <a:chOff x="6571400" y="248559"/>
            <a:chExt cx="1588942" cy="1150300"/>
          </a:xfrm>
        </p:grpSpPr>
        <p:sp>
          <p:nvSpPr>
            <p:cNvPr id="19" name="矩形 18">
              <a:extLst>
                <a:ext uri="{FF2B5EF4-FFF2-40B4-BE49-F238E27FC236}">
                  <a16:creationId xmlns:a16="http://schemas.microsoft.com/office/drawing/2014/main" id="{901DBF63-13E8-4E11-AB98-724ED024130B}"/>
                </a:ext>
              </a:extLst>
            </p:cNvPr>
            <p:cNvSpPr/>
            <p:nvPr/>
          </p:nvSpPr>
          <p:spPr>
            <a:xfrm>
              <a:off x="6571400" y="248559"/>
              <a:ext cx="1312291" cy="11503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文本框 19">
              <a:extLst>
                <a:ext uri="{FF2B5EF4-FFF2-40B4-BE49-F238E27FC236}">
                  <a16:creationId xmlns:a16="http://schemas.microsoft.com/office/drawing/2014/main" id="{A3A6ED05-892A-4141-84A8-9CE7D82D3B9F}"/>
                </a:ext>
              </a:extLst>
            </p:cNvPr>
            <p:cNvSpPr txBox="1"/>
            <p:nvPr/>
          </p:nvSpPr>
          <p:spPr>
            <a:xfrm>
              <a:off x="6571400" y="248559"/>
              <a:ext cx="1588942" cy="11503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latin typeface="Times New Roman" panose="02020603050405020304" pitchFamily="18" charset="0"/>
                  <a:ea typeface="+mn-ea"/>
                  <a:cs typeface="Times New Roman" panose="02020603050405020304" pitchFamily="18" charset="0"/>
                </a:rPr>
                <a:t>2022</a:t>
              </a:r>
              <a:r>
                <a:rPr lang="zh-CN" altLang="en-US" sz="2000" kern="1200" dirty="0">
                  <a:latin typeface="Times New Roman" panose="02020603050405020304" pitchFamily="18" charset="0"/>
                  <a:ea typeface="+mn-ea"/>
                  <a:cs typeface="Times New Roman" panose="02020603050405020304" pitchFamily="18" charset="0"/>
                </a:rPr>
                <a:t>年</a:t>
              </a:r>
              <a:r>
                <a:rPr lang="en-US" altLang="zh-CN" sz="2000" dirty="0">
                  <a:latin typeface="Times New Roman" panose="02020603050405020304" pitchFamily="18" charset="0"/>
                  <a:cs typeface="Times New Roman" panose="02020603050405020304" pitchFamily="18" charset="0"/>
                </a:rPr>
                <a:t>10</a:t>
              </a:r>
              <a:r>
                <a:rPr lang="zh-CN" altLang="en-US" sz="2000" kern="1200" dirty="0">
                  <a:latin typeface="Times New Roman" panose="02020603050405020304" pitchFamily="18" charset="0"/>
                  <a:ea typeface="+mn-ea"/>
                  <a:cs typeface="Times New Roman" panose="02020603050405020304" pitchFamily="18" charset="0"/>
                </a:rPr>
                <a:t>月发布</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v3.0</a:t>
              </a:r>
              <a:r>
                <a:rPr lang="zh-CN" altLang="en-US" sz="2000" kern="1200" dirty="0">
                  <a:latin typeface="Times New Roman" panose="02020603050405020304" pitchFamily="18" charset="0"/>
                  <a:ea typeface="+mn-ea"/>
                  <a:cs typeface="Times New Roman" panose="02020603050405020304" pitchFamily="18" charset="0"/>
                </a:rPr>
                <a:t>版本</a:t>
              </a:r>
              <a:endParaRPr lang="en-US" altLang="zh-CN" sz="2000" kern="1200" dirty="0">
                <a:latin typeface="Times New Roman" panose="02020603050405020304" pitchFamily="18" charset="0"/>
                <a:ea typeface="+mn-ea"/>
                <a:cs typeface="Times New Roman" panose="02020603050405020304" pitchFamily="18" charset="0"/>
              </a:endParaRPr>
            </a:p>
          </p:txBody>
        </p:sp>
      </p:grpSp>
      <p:sp>
        <p:nvSpPr>
          <p:cNvPr id="21" name="矩形标注 2">
            <a:extLst>
              <a:ext uri="{FF2B5EF4-FFF2-40B4-BE49-F238E27FC236}">
                <a16:creationId xmlns:a16="http://schemas.microsoft.com/office/drawing/2014/main" id="{819921B4-0411-496C-9C49-87EBD1628F73}"/>
              </a:ext>
            </a:extLst>
          </p:cNvPr>
          <p:cNvSpPr/>
          <p:nvPr/>
        </p:nvSpPr>
        <p:spPr>
          <a:xfrm>
            <a:off x="8350347" y="4593959"/>
            <a:ext cx="1744792" cy="983836"/>
          </a:xfrm>
          <a:prstGeom prst="wedgeRectCallout">
            <a:avLst>
              <a:gd name="adj1" fmla="val -41714"/>
              <a:gd name="adj2" fmla="val -148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2021</a:t>
            </a:r>
            <a:r>
              <a:rPr lang="zh-CN" altLang="en-US" dirty="0"/>
              <a:t>年获基金委重点项目支持！</a:t>
            </a:r>
          </a:p>
        </p:txBody>
      </p:sp>
      <p:pic>
        <p:nvPicPr>
          <p:cNvPr id="22" name="图片 21">
            <a:extLst>
              <a:ext uri="{FF2B5EF4-FFF2-40B4-BE49-F238E27FC236}">
                <a16:creationId xmlns:a16="http://schemas.microsoft.com/office/drawing/2014/main" id="{12397D7C-1E88-4C64-8977-B1EFF07099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13987" y="972281"/>
            <a:ext cx="2257193" cy="1039333"/>
          </a:xfrm>
          <a:prstGeom prst="rect">
            <a:avLst/>
          </a:prstGeom>
        </p:spPr>
      </p:pic>
    </p:spTree>
    <p:extLst>
      <p:ext uri="{BB962C8B-B14F-4D97-AF65-F5344CB8AC3E}">
        <p14:creationId xmlns:p14="http://schemas.microsoft.com/office/powerpoint/2010/main" val="28030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792A1D82-882E-43D1-AD7B-BA6779DA82B7}"/>
              </a:ext>
            </a:extLst>
          </p:cNvPr>
          <p:cNvSpPr txBox="1"/>
          <p:nvPr/>
        </p:nvSpPr>
        <p:spPr>
          <a:xfrm>
            <a:off x="2066191" y="1211805"/>
            <a:ext cx="6828580" cy="80079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9BA98703-9DED-4B54-AA95-E6BDF609CC6C}"/>
              </a:ext>
            </a:extLst>
          </p:cNvPr>
          <p:cNvSpPr txBox="1"/>
          <p:nvPr/>
        </p:nvSpPr>
        <p:spPr>
          <a:xfrm>
            <a:off x="2066191" y="2865356"/>
            <a:ext cx="4725378" cy="56364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zh-CN" altLang="en-US" dirty="0"/>
          </a:p>
        </p:txBody>
      </p:sp>
      <p:pic>
        <p:nvPicPr>
          <p:cNvPr id="2" name="图片 1"/>
          <p:cNvPicPr>
            <a:picLocks noChangeAspect="1"/>
          </p:cNvPicPr>
          <p:nvPr/>
        </p:nvPicPr>
        <p:blipFill>
          <a:blip r:embed="rId6"/>
          <a:stretch>
            <a:fillRect/>
          </a:stretch>
        </p:blipFill>
        <p:spPr>
          <a:xfrm>
            <a:off x="1827823" y="3747874"/>
            <a:ext cx="7950248" cy="2211015"/>
          </a:xfrm>
          <a:prstGeom prst="rect">
            <a:avLst/>
          </a:prstGeom>
        </p:spPr>
      </p:pic>
      <p:sp>
        <p:nvSpPr>
          <p:cNvPr id="4" name="矩形 3"/>
          <p:cNvSpPr/>
          <p:nvPr/>
        </p:nvSpPr>
        <p:spPr>
          <a:xfrm>
            <a:off x="3458331" y="6043036"/>
            <a:ext cx="6096000" cy="369332"/>
          </a:xfrm>
          <a:prstGeom prst="rect">
            <a:avLst/>
          </a:prstGeom>
        </p:spPr>
        <p:txBody>
          <a:bodyPr>
            <a:spAutoFit/>
          </a:bodyPr>
          <a:lstStyle/>
          <a:p>
            <a:r>
              <a:rPr lang="en-US" altLang="zh-CN" dirty="0">
                <a:latin typeface="Calibri" panose="020F0502020204030204" pitchFamily="34" charset="0"/>
                <a:cs typeface="Calibri" panose="020F0502020204030204" pitchFamily="34" charset="0"/>
              </a:rPr>
              <a:t>Jiang, et al. Nat. Nanotechnol. 16, 894–901 (2021)</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 name="文本框 6"/>
              <p:cNvSpPr txBox="1"/>
              <p:nvPr/>
            </p:nvSpPr>
            <p:spPr>
              <a:xfrm>
                <a:off x="914399" y="757457"/>
                <a:ext cx="2074985"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When</a:t>
                </a:r>
                <a:r>
                  <a:rPr lang="zh-CN" altLang="en-US" dirty="0">
                    <a:latin typeface="Calibri" panose="020F0502020204030204" pitchFamily="34" charset="0"/>
                    <a:cs typeface="Calibri" panose="020F0502020204030204" pitchFamily="34" charset="0"/>
                  </a:rPr>
                  <a:t> </a:t>
                </a:r>
                <a14:m>
                  <m:oMath xmlns:m="http://schemas.openxmlformats.org/officeDocument/2006/math">
                    <m:r>
                      <a:rPr lang="en-US" altLang="zh-CN" dirty="0">
                        <a:latin typeface="Cambria Math" panose="02040503050406030204" pitchFamily="18" charset="0"/>
                        <a:cs typeface="Calibri" panose="020F0502020204030204" pitchFamily="34" charset="0"/>
                      </a:rPr>
                      <m:t>𝑏</m:t>
                    </m:r>
                    <m:r>
                      <a:rPr lang="en-US" altLang="zh-CN" dirty="0">
                        <a:latin typeface="Cambria Math" panose="02040503050406030204" pitchFamily="18" charset="0"/>
                        <a:cs typeface="Calibri" panose="020F0502020204030204" pitchFamily="34" charset="0"/>
                      </a:rPr>
                      <m:t>= </m:t>
                    </m:r>
                    <m:r>
                      <a:rPr lang="en-US" altLang="zh-CN" dirty="0">
                        <a:latin typeface="Cambria Math" panose="02040503050406030204" pitchFamily="18" charset="0"/>
                        <a:cs typeface="Calibri" panose="020F0502020204030204" pitchFamily="34" charset="0"/>
                      </a:rPr>
                      <m:t>𝑐</m:t>
                    </m:r>
                  </m:oMath>
                </a14:m>
                <a:r>
                  <a:rPr lang="en-US" altLang="zh-CN" dirty="0">
                    <a:latin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914399" y="757457"/>
                <a:ext cx="2074985" cy="369332"/>
              </a:xfrm>
              <a:prstGeom prst="rect">
                <a:avLst/>
              </a:prstGeom>
              <a:blipFill>
                <a:blip r:embed="rId7"/>
                <a:stretch>
                  <a:fillRect l="-2353" t="-8197" b="-24590"/>
                </a:stretch>
              </a:blipFill>
            </p:spPr>
            <p:txBody>
              <a:bodyPr/>
              <a:lstStyle/>
              <a:p>
                <a:r>
                  <a:rPr lang="zh-CN" altLang="en-US">
                    <a:noFill/>
                  </a:rPr>
                  <a:t> </a:t>
                </a:r>
              </a:p>
            </p:txBody>
          </p:sp>
        </mc:Fallback>
      </mc:AlternateContent>
      <p:pic>
        <p:nvPicPr>
          <p:cNvPr id="8" name="图片 7"/>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190576" y="1299728"/>
            <a:ext cx="6579809" cy="707048"/>
          </a:xfrm>
          <a:prstGeom prst="rect">
            <a:avLst/>
          </a:prstGeom>
        </p:spPr>
      </p:pic>
      <p:pic>
        <p:nvPicPr>
          <p:cNvPr id="9" name="图片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154114" y="2847475"/>
            <a:ext cx="4522666" cy="574476"/>
          </a:xfrm>
          <a:prstGeom prst="rect">
            <a:avLst/>
          </a:prstGeom>
        </p:spPr>
      </p:pic>
      <p:pic>
        <p:nvPicPr>
          <p:cNvPr id="12" name="图片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220070" y="2103837"/>
            <a:ext cx="3108571" cy="330667"/>
          </a:xfrm>
          <a:prstGeom prst="rect">
            <a:avLst/>
          </a:prstGeom>
        </p:spPr>
      </p:pic>
      <p:sp>
        <p:nvSpPr>
          <p:cNvPr id="13" name="文本框 12"/>
          <p:cNvSpPr txBox="1"/>
          <p:nvPr/>
        </p:nvSpPr>
        <p:spPr>
          <a:xfrm>
            <a:off x="914399" y="2464031"/>
            <a:ext cx="3244363"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Shift vector:</a:t>
            </a:r>
            <a:endParaRPr lang="zh-CN" altLang="en-US" dirty="0">
              <a:solidFill>
                <a:srgbClr val="0000FF"/>
              </a:solidFill>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6EE8DCE8-9C85-44D6-9F89-344723B1512B}"/>
              </a:ext>
            </a:extLst>
          </p:cNvPr>
          <p:cNvGrpSpPr/>
          <p:nvPr/>
        </p:nvGrpSpPr>
        <p:grpSpPr>
          <a:xfrm>
            <a:off x="0" y="-110976"/>
            <a:ext cx="12192000" cy="793988"/>
            <a:chOff x="0" y="0"/>
            <a:chExt cx="12192000" cy="793988"/>
          </a:xfrm>
        </p:grpSpPr>
        <p:pic>
          <p:nvPicPr>
            <p:cNvPr id="11" name="Picture 5" descr="dark_blue">
              <a:extLst>
                <a:ext uri="{FF2B5EF4-FFF2-40B4-BE49-F238E27FC236}">
                  <a16:creationId xmlns:a16="http://schemas.microsoft.com/office/drawing/2014/main" id="{626FB22C-099F-4267-8F3D-C4AF8F2E2153}"/>
                </a:ext>
              </a:extLst>
            </p:cNvPr>
            <p:cNvPicPr>
              <a:picLocks noChangeAspect="1" noChangeArrowheads="1"/>
            </p:cNvPicPr>
            <p:nvPr/>
          </p:nvPicPr>
          <p:blipFill rotWithShape="1">
            <a:blip r:embed="rId11" cstate="print"/>
            <a:srcRect l="31337"/>
            <a:stretch/>
          </p:blipFill>
          <p:spPr bwMode="auto">
            <a:xfrm>
              <a:off x="0" y="0"/>
              <a:ext cx="12192000" cy="782638"/>
            </a:xfrm>
            <a:prstGeom prst="rect">
              <a:avLst/>
            </a:prstGeom>
            <a:noFill/>
            <a:ln w="9525">
              <a:noFill/>
              <a:miter lim="800000"/>
              <a:headEnd/>
              <a:tailEnd/>
            </a:ln>
          </p:spPr>
        </p:pic>
        <p:pic>
          <p:nvPicPr>
            <p:cNvPr id="14" name="Picture 5" descr="dark_blue">
              <a:extLst>
                <a:ext uri="{FF2B5EF4-FFF2-40B4-BE49-F238E27FC236}">
                  <a16:creationId xmlns:a16="http://schemas.microsoft.com/office/drawing/2014/main" id="{A0BA695B-F014-41BD-AD23-8D7B34DD5C87}"/>
                </a:ext>
              </a:extLst>
            </p:cNvPr>
            <p:cNvPicPr>
              <a:picLocks noChangeAspect="1" noChangeArrowheads="1"/>
            </p:cNvPicPr>
            <p:nvPr/>
          </p:nvPicPr>
          <p:blipFill rotWithShape="1">
            <a:blip r:embed="rId11" cstate="print"/>
            <a:srcRect t="1" r="68870" b="-1450"/>
            <a:stretch/>
          </p:blipFill>
          <p:spPr bwMode="auto">
            <a:xfrm>
              <a:off x="18036" y="0"/>
              <a:ext cx="2846567" cy="793988"/>
            </a:xfrm>
            <a:prstGeom prst="rect">
              <a:avLst/>
            </a:prstGeom>
            <a:noFill/>
            <a:ln w="9525">
              <a:noFill/>
              <a:miter lim="800000"/>
              <a:headEnd/>
              <a:tailEnd/>
            </a:ln>
          </p:spPr>
        </p:pic>
      </p:grpSp>
      <p:pic>
        <p:nvPicPr>
          <p:cNvPr id="15" name="Picture 6">
            <a:extLst>
              <a:ext uri="{FF2B5EF4-FFF2-40B4-BE49-F238E27FC236}">
                <a16:creationId xmlns:a16="http://schemas.microsoft.com/office/drawing/2014/main" id="{401B812E-2052-44C0-90D8-85CBE1391672}"/>
              </a:ext>
            </a:extLst>
          </p:cNvPr>
          <p:cNvPicPr>
            <a:picLocks noChangeAspect="1" noChangeArrowheads="1"/>
          </p:cNvPicPr>
          <p:nvPr/>
        </p:nvPicPr>
        <p:blipFill>
          <a:blip r:embed="rId12" cstate="print"/>
          <a:srcRect/>
          <a:stretch>
            <a:fillRect/>
          </a:stretch>
        </p:blipFill>
        <p:spPr bwMode="auto">
          <a:xfrm>
            <a:off x="0" y="6597352"/>
            <a:ext cx="12192000" cy="260648"/>
          </a:xfrm>
          <a:prstGeom prst="rect">
            <a:avLst/>
          </a:prstGeom>
          <a:noFill/>
          <a:ln w="9525" algn="ctr">
            <a:noFill/>
            <a:miter lim="800000"/>
            <a:headEnd/>
            <a:tailEnd/>
          </a:ln>
        </p:spPr>
      </p:pic>
      <p:sp>
        <p:nvSpPr>
          <p:cNvPr id="3" name="矩形 2">
            <a:extLst>
              <a:ext uri="{FF2B5EF4-FFF2-40B4-BE49-F238E27FC236}">
                <a16:creationId xmlns:a16="http://schemas.microsoft.com/office/drawing/2014/main" id="{2765F75D-FA78-4A03-867A-7B945DA9829B}"/>
              </a:ext>
            </a:extLst>
          </p:cNvPr>
          <p:cNvSpPr/>
          <p:nvPr/>
        </p:nvSpPr>
        <p:spPr>
          <a:xfrm>
            <a:off x="6860311" y="2782669"/>
            <a:ext cx="4803797"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characterizes the displacement of electrons</a:t>
            </a:r>
          </a:p>
          <a:p>
            <a:r>
              <a:rPr lang="en-US" altLang="zh-CN" dirty="0">
                <a:latin typeface="Calibri" panose="020F0502020204030204" pitchFamily="34" charset="0"/>
                <a:cs typeface="Calibri" panose="020F0502020204030204" pitchFamily="34" charset="0"/>
              </a:rPr>
              <a:t>in real space during the inter-band transition</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0248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1941F1-A17D-400B-BA6A-11A26ADF1D0A}"/>
              </a:ext>
            </a:extLst>
          </p:cNvPr>
          <p:cNvPicPr>
            <a:picLocks noChangeAspect="1"/>
          </p:cNvPicPr>
          <p:nvPr/>
        </p:nvPicPr>
        <p:blipFill>
          <a:blip r:embed="rId2"/>
          <a:stretch>
            <a:fillRect/>
          </a:stretch>
        </p:blipFill>
        <p:spPr>
          <a:xfrm>
            <a:off x="1285728" y="717117"/>
            <a:ext cx="3247590" cy="1453992"/>
          </a:xfrm>
          <a:prstGeom prst="rect">
            <a:avLst/>
          </a:prstGeom>
        </p:spPr>
      </p:pic>
      <p:sp>
        <p:nvSpPr>
          <p:cNvPr id="3" name="矩形 2">
            <a:extLst>
              <a:ext uri="{FF2B5EF4-FFF2-40B4-BE49-F238E27FC236}">
                <a16:creationId xmlns:a16="http://schemas.microsoft.com/office/drawing/2014/main" id="{E0C1D995-39C3-49AA-8D21-87C1C7C0C3A7}"/>
              </a:ext>
            </a:extLst>
          </p:cNvPr>
          <p:cNvSpPr/>
          <p:nvPr/>
        </p:nvSpPr>
        <p:spPr>
          <a:xfrm>
            <a:off x="921872" y="5662620"/>
            <a:ext cx="4214359"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Chang, et al. Science 353, 274–278 (2016). </a:t>
            </a:r>
            <a:endParaRPr lang="zh-CN" altLang="en-US" dirty="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89D18E01-DDFD-4F64-823E-78B1BE561551}"/>
              </a:ext>
            </a:extLst>
          </p:cNvPr>
          <p:cNvPicPr>
            <a:picLocks noChangeAspect="1"/>
          </p:cNvPicPr>
          <p:nvPr/>
        </p:nvPicPr>
        <p:blipFill>
          <a:blip r:embed="rId3"/>
          <a:stretch>
            <a:fillRect/>
          </a:stretch>
        </p:blipFill>
        <p:spPr>
          <a:xfrm>
            <a:off x="991645" y="2297389"/>
            <a:ext cx="3835755" cy="3089432"/>
          </a:xfrm>
          <a:prstGeom prst="rect">
            <a:avLst/>
          </a:prstGeom>
        </p:spPr>
      </p:pic>
      <p:pic>
        <p:nvPicPr>
          <p:cNvPr id="5" name="图片 4">
            <a:extLst>
              <a:ext uri="{FF2B5EF4-FFF2-40B4-BE49-F238E27FC236}">
                <a16:creationId xmlns:a16="http://schemas.microsoft.com/office/drawing/2014/main" id="{58A01768-73D1-431C-B6B7-5A698479DBBF}"/>
              </a:ext>
            </a:extLst>
          </p:cNvPr>
          <p:cNvPicPr>
            <a:picLocks noChangeAspect="1"/>
          </p:cNvPicPr>
          <p:nvPr/>
        </p:nvPicPr>
        <p:blipFill>
          <a:blip r:embed="rId4"/>
          <a:stretch>
            <a:fillRect/>
          </a:stretch>
        </p:blipFill>
        <p:spPr>
          <a:xfrm>
            <a:off x="5686986" y="1000655"/>
            <a:ext cx="3552761" cy="3227966"/>
          </a:xfrm>
          <a:prstGeom prst="rect">
            <a:avLst/>
          </a:prstGeom>
        </p:spPr>
      </p:pic>
      <p:pic>
        <p:nvPicPr>
          <p:cNvPr id="6" name="图片 5">
            <a:extLst>
              <a:ext uri="{FF2B5EF4-FFF2-40B4-BE49-F238E27FC236}">
                <a16:creationId xmlns:a16="http://schemas.microsoft.com/office/drawing/2014/main" id="{2C87136F-4A28-42BE-B6E9-07C7C5A3D665}"/>
              </a:ext>
            </a:extLst>
          </p:cNvPr>
          <p:cNvPicPr>
            <a:picLocks noChangeAspect="1"/>
          </p:cNvPicPr>
          <p:nvPr/>
        </p:nvPicPr>
        <p:blipFill>
          <a:blip r:embed="rId5"/>
          <a:stretch>
            <a:fillRect/>
          </a:stretch>
        </p:blipFill>
        <p:spPr>
          <a:xfrm>
            <a:off x="5375000" y="4356730"/>
            <a:ext cx="4286298" cy="1828396"/>
          </a:xfrm>
          <a:prstGeom prst="rect">
            <a:avLst/>
          </a:prstGeom>
        </p:spPr>
      </p:pic>
      <p:sp>
        <p:nvSpPr>
          <p:cNvPr id="7" name="文本框 6">
            <a:extLst>
              <a:ext uri="{FF2B5EF4-FFF2-40B4-BE49-F238E27FC236}">
                <a16:creationId xmlns:a16="http://schemas.microsoft.com/office/drawing/2014/main" id="{8629A4AF-7154-436B-BECD-EBD7F5CB6824}"/>
              </a:ext>
            </a:extLst>
          </p:cNvPr>
          <p:cNvSpPr txBox="1"/>
          <p:nvPr/>
        </p:nvSpPr>
        <p:spPr>
          <a:xfrm>
            <a:off x="9291691" y="1757780"/>
            <a:ext cx="2233462" cy="1477328"/>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 UC T</a:t>
            </a:r>
            <a:r>
              <a:rPr lang="en-US" altLang="zh-CN" baseline="-25000" dirty="0">
                <a:latin typeface="Calibri" panose="020F0502020204030204" pitchFamily="34" charset="0"/>
                <a:cs typeface="Calibri" panose="020F0502020204030204" pitchFamily="34" charset="0"/>
              </a:rPr>
              <a:t>c</a:t>
            </a:r>
            <a:r>
              <a:rPr lang="en-US" altLang="zh-CN" dirty="0">
                <a:latin typeface="Calibri" panose="020F0502020204030204" pitchFamily="34" charset="0"/>
                <a:cs typeface="Calibri" panose="020F0502020204030204" pitchFamily="34" charset="0"/>
              </a:rPr>
              <a:t> = 270 K</a:t>
            </a:r>
          </a:p>
          <a:p>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2~4 UC T</a:t>
            </a:r>
            <a:r>
              <a:rPr lang="en-US" altLang="zh-CN" baseline="-25000" dirty="0">
                <a:latin typeface="Calibri" panose="020F0502020204030204" pitchFamily="34" charset="0"/>
                <a:cs typeface="Calibri" panose="020F0502020204030204" pitchFamily="34" charset="0"/>
              </a:rPr>
              <a:t>c</a:t>
            </a:r>
            <a:r>
              <a:rPr lang="en-US" altLang="zh-CN" dirty="0">
                <a:latin typeface="Calibri" panose="020F0502020204030204" pitchFamily="34" charset="0"/>
                <a:cs typeface="Calibri" panose="020F0502020204030204" pitchFamily="34" charset="0"/>
              </a:rPr>
              <a:t> &gt; 300 K</a:t>
            </a:r>
          </a:p>
          <a:p>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Bulk T</a:t>
            </a:r>
            <a:r>
              <a:rPr lang="en-US" altLang="zh-CN" baseline="-25000" dirty="0">
                <a:latin typeface="Calibri" panose="020F0502020204030204" pitchFamily="34" charset="0"/>
                <a:cs typeface="Calibri" panose="020F0502020204030204" pitchFamily="34" charset="0"/>
              </a:rPr>
              <a:t>c</a:t>
            </a:r>
            <a:r>
              <a:rPr lang="en-US" altLang="zh-CN" dirty="0">
                <a:latin typeface="Calibri" panose="020F0502020204030204" pitchFamily="34" charset="0"/>
                <a:cs typeface="Calibri" panose="020F0502020204030204" pitchFamily="34" charset="0"/>
              </a:rPr>
              <a:t> = 98 K</a:t>
            </a:r>
            <a:endParaRPr lang="zh-CN" altLang="en-US" dirty="0">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0CBEC0D5-CD04-477F-994A-4C8DE6580B95}"/>
              </a:ext>
            </a:extLst>
          </p:cNvPr>
          <p:cNvGrpSpPr/>
          <p:nvPr/>
        </p:nvGrpSpPr>
        <p:grpSpPr>
          <a:xfrm>
            <a:off x="0" y="-95127"/>
            <a:ext cx="12192000" cy="793988"/>
            <a:chOff x="0" y="0"/>
            <a:chExt cx="12192000" cy="793988"/>
          </a:xfrm>
        </p:grpSpPr>
        <p:pic>
          <p:nvPicPr>
            <p:cNvPr id="9" name="Picture 5" descr="dark_blue">
              <a:extLst>
                <a:ext uri="{FF2B5EF4-FFF2-40B4-BE49-F238E27FC236}">
                  <a16:creationId xmlns:a16="http://schemas.microsoft.com/office/drawing/2014/main" id="{12CF21A9-A2F7-4379-A3D7-AD3192E5D43B}"/>
                </a:ext>
              </a:extLst>
            </p:cNvPr>
            <p:cNvPicPr>
              <a:picLocks noChangeAspect="1" noChangeArrowheads="1"/>
            </p:cNvPicPr>
            <p:nvPr/>
          </p:nvPicPr>
          <p:blipFill rotWithShape="1">
            <a:blip r:embed="rId6" cstate="print"/>
            <a:srcRect l="31337"/>
            <a:stretch/>
          </p:blipFill>
          <p:spPr bwMode="auto">
            <a:xfrm>
              <a:off x="0" y="0"/>
              <a:ext cx="12192000" cy="782638"/>
            </a:xfrm>
            <a:prstGeom prst="rect">
              <a:avLst/>
            </a:prstGeom>
            <a:noFill/>
            <a:ln w="9525">
              <a:noFill/>
              <a:miter lim="800000"/>
              <a:headEnd/>
              <a:tailEnd/>
            </a:ln>
          </p:spPr>
        </p:pic>
        <p:pic>
          <p:nvPicPr>
            <p:cNvPr id="10" name="Picture 5" descr="dark_blue">
              <a:extLst>
                <a:ext uri="{FF2B5EF4-FFF2-40B4-BE49-F238E27FC236}">
                  <a16:creationId xmlns:a16="http://schemas.microsoft.com/office/drawing/2014/main" id="{CA0C4533-1ACA-4C58-A048-971C831E90FD}"/>
                </a:ext>
              </a:extLst>
            </p:cNvPr>
            <p:cNvPicPr>
              <a:picLocks noChangeAspect="1" noChangeArrowheads="1"/>
            </p:cNvPicPr>
            <p:nvPr/>
          </p:nvPicPr>
          <p:blipFill rotWithShape="1">
            <a:blip r:embed="rId6" cstate="print"/>
            <a:srcRect t="1" r="68870" b="-1450"/>
            <a:stretch/>
          </p:blipFill>
          <p:spPr bwMode="auto">
            <a:xfrm>
              <a:off x="18036" y="0"/>
              <a:ext cx="2846567" cy="793988"/>
            </a:xfrm>
            <a:prstGeom prst="rect">
              <a:avLst/>
            </a:prstGeom>
            <a:noFill/>
            <a:ln w="9525">
              <a:noFill/>
              <a:miter lim="800000"/>
              <a:headEnd/>
              <a:tailEnd/>
            </a:ln>
          </p:spPr>
        </p:pic>
      </p:grpSp>
      <p:pic>
        <p:nvPicPr>
          <p:cNvPr id="11" name="Picture 6">
            <a:extLst>
              <a:ext uri="{FF2B5EF4-FFF2-40B4-BE49-F238E27FC236}">
                <a16:creationId xmlns:a16="http://schemas.microsoft.com/office/drawing/2014/main" id="{4FEDE2D0-E0D1-4BEA-9BD4-76D152DDDDC5}"/>
              </a:ext>
            </a:extLst>
          </p:cNvPr>
          <p:cNvPicPr>
            <a:picLocks noChangeAspect="1" noChangeArrowheads="1"/>
          </p:cNvPicPr>
          <p:nvPr/>
        </p:nvPicPr>
        <p:blipFill>
          <a:blip r:embed="rId7"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217317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F936C3D7-2DEB-466E-B9BB-441867274851}"/>
              </a:ext>
            </a:extLst>
          </p:cNvPr>
          <p:cNvGrpSpPr/>
          <p:nvPr/>
        </p:nvGrpSpPr>
        <p:grpSpPr>
          <a:xfrm>
            <a:off x="0" y="-95127"/>
            <a:ext cx="12192000" cy="793988"/>
            <a:chOff x="0" y="0"/>
            <a:chExt cx="12192000" cy="793988"/>
          </a:xfrm>
        </p:grpSpPr>
        <p:pic>
          <p:nvPicPr>
            <p:cNvPr id="7" name="Picture 5" descr="dark_blue">
              <a:extLst>
                <a:ext uri="{FF2B5EF4-FFF2-40B4-BE49-F238E27FC236}">
                  <a16:creationId xmlns:a16="http://schemas.microsoft.com/office/drawing/2014/main" id="{576DCACF-CF72-4FEC-BF62-35FC84ADB646}"/>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F468E584-6941-4619-80C2-7EA67F5E80F3}"/>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296E63B0-0CBF-48DB-B21C-C1D50B389630}"/>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12" name="文本框 11"/>
          <p:cNvSpPr txBox="1"/>
          <p:nvPr/>
        </p:nvSpPr>
        <p:spPr>
          <a:xfrm>
            <a:off x="3166905" y="879232"/>
            <a:ext cx="5948624" cy="646331"/>
          </a:xfrm>
          <a:prstGeom prst="rect">
            <a:avLst/>
          </a:prstGeom>
          <a:noFill/>
        </p:spPr>
        <p:txBody>
          <a:bodyPr wrap="square" rtlCol="0">
            <a:spAutoFit/>
          </a:bodyPr>
          <a:lstStyle/>
          <a:p>
            <a:pPr algn="ctr"/>
            <a:r>
              <a:rPr lang="en-US" altLang="zh-CN" sz="3600" b="1" dirty="0"/>
              <a:t>Computational details</a:t>
            </a:r>
            <a:endParaRPr lang="zh-CN" altLang="en-US" sz="3600" b="1" dirty="0"/>
          </a:p>
        </p:txBody>
      </p:sp>
      <mc:AlternateContent xmlns:mc="http://schemas.openxmlformats.org/markup-compatibility/2006" xmlns:a14="http://schemas.microsoft.com/office/drawing/2010/main">
        <mc:Choice Requires="a14">
          <p:sp>
            <p:nvSpPr>
              <p:cNvPr id="13" name="文本框 12"/>
              <p:cNvSpPr txBox="1"/>
              <p:nvPr/>
            </p:nvSpPr>
            <p:spPr>
              <a:xfrm>
                <a:off x="1773535" y="1525563"/>
                <a:ext cx="8274817" cy="4478149"/>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dirty="0">
                    <a:latin typeface="Calibri" panose="020F0502020204030204" pitchFamily="34" charset="0"/>
                    <a:cs typeface="Calibri" panose="020F0502020204030204" pitchFamily="34" charset="0"/>
                  </a:rPr>
                  <a:t>Self-consistent calculations:</a:t>
                </a:r>
              </a:p>
              <a:p>
                <a:endParaRPr lang="en-US" altLang="zh-CN" sz="2000" dirty="0">
                  <a:latin typeface="Calibri" panose="020F0502020204030204" pitchFamily="34" charset="0"/>
                  <a:cs typeface="Calibri" panose="020F0502020204030204" pitchFamily="34" charset="0"/>
                </a:endParaRPr>
              </a:p>
              <a:p>
                <a:pPr marL="800100" lvl="1" indent="-342900">
                  <a:spcBef>
                    <a:spcPts val="600"/>
                  </a:spcBef>
                  <a:buAutoNum type="arabicPeriod"/>
                </a:pPr>
                <a:r>
                  <a:rPr lang="en-US" altLang="zh-CN" sz="2000" dirty="0">
                    <a:latin typeface="Calibri" panose="020F0502020204030204" pitchFamily="34" charset="0"/>
                    <a:cs typeface="Calibri" panose="020F0502020204030204" pitchFamily="34" charset="0"/>
                  </a:rPr>
                  <a:t>ABACUS first-principles code</a:t>
                </a:r>
              </a:p>
              <a:p>
                <a:pPr marL="800100" lvl="1" indent="-342900">
                  <a:spcBef>
                    <a:spcPts val="600"/>
                  </a:spcBef>
                  <a:buAutoNum type="arabicPeriod"/>
                </a:pPr>
                <a:r>
                  <a:rPr lang="en-US" altLang="zh-CN" sz="2000" dirty="0" err="1">
                    <a:latin typeface="Calibri" panose="020F0502020204030204" pitchFamily="34" charset="0"/>
                    <a:cs typeface="Calibri" panose="020F0502020204030204" pitchFamily="34" charset="0"/>
                  </a:rPr>
                  <a:t>Heyd-Scuseria-Ernzerhof</a:t>
                </a:r>
                <a:r>
                  <a:rPr lang="en-US" altLang="zh-CN" sz="2000" dirty="0">
                    <a:latin typeface="Calibri" panose="020F0502020204030204" pitchFamily="34" charset="0"/>
                    <a:cs typeface="Calibri" panose="020F0502020204030204" pitchFamily="34" charset="0"/>
                  </a:rPr>
                  <a:t> (HSE) hybrid functional</a:t>
                </a:r>
              </a:p>
              <a:p>
                <a:pPr marL="800100" lvl="1" indent="-342900">
                  <a:spcBef>
                    <a:spcPts val="600"/>
                  </a:spcBef>
                  <a:buAutoNum type="arabicPeriod"/>
                </a:pPr>
                <a:r>
                  <a:rPr lang="en-US" altLang="zh-CN" sz="2000" dirty="0">
                    <a:latin typeface="Calibri" panose="020F0502020204030204" pitchFamily="34" charset="0"/>
                    <a:cs typeface="Calibri" panose="020F0502020204030204" pitchFamily="34" charset="0"/>
                  </a:rPr>
                  <a:t>Optimized norm-conserving Vanderbilt (ONCV) pseudopotential</a:t>
                </a:r>
              </a:p>
              <a:p>
                <a:pPr marL="800100" lvl="1" indent="-342900">
                  <a:spcBef>
                    <a:spcPts val="600"/>
                  </a:spcBef>
                  <a:buAutoNum type="arabicPeriod"/>
                </a:pPr>
                <a:r>
                  <a:rPr lang="en-US" altLang="zh-CN" sz="2000" dirty="0">
                    <a:latin typeface="Calibri" panose="020F0502020204030204" pitchFamily="34" charset="0"/>
                    <a:cs typeface="Calibri" panose="020F0502020204030204" pitchFamily="34" charset="0"/>
                  </a:rPr>
                  <a:t>Numerical Atomic Orbitals: Sn, </a:t>
                </a:r>
                <a:r>
                  <a:rPr lang="en-US" altLang="zh-CN" sz="2000" dirty="0" err="1">
                    <a:latin typeface="Calibri" panose="020F0502020204030204" pitchFamily="34" charset="0"/>
                    <a:cs typeface="Calibri" panose="020F0502020204030204" pitchFamily="34" charset="0"/>
                  </a:rPr>
                  <a:t>Te</a:t>
                </a:r>
                <a:r>
                  <a:rPr lang="en-US" altLang="zh-CN" sz="2000" dirty="0">
                    <a:latin typeface="Calibri" panose="020F0502020204030204" pitchFamily="34" charset="0"/>
                    <a:cs typeface="Calibri" panose="020F0502020204030204" pitchFamily="34" charset="0"/>
                  </a:rPr>
                  <a:t>: 2s2p2d1f</a:t>
                </a:r>
              </a:p>
              <a:p>
                <a:pPr marL="800100" lvl="1" indent="-342900">
                  <a:spcBef>
                    <a:spcPts val="600"/>
                  </a:spcBef>
                  <a:buAutoNum type="arabicPeriod"/>
                </a:pPr>
                <a:r>
                  <a:rPr lang="en-US" altLang="zh-CN" sz="2000" dirty="0">
                    <a:ea typeface="Cambria Math" panose="02040503050406030204" pitchFamily="18" charset="0"/>
                  </a:rPr>
                  <a:t> </a:t>
                </a:r>
                <a:r>
                  <a:rPr lang="en-US" altLang="zh-CN" sz="2000" dirty="0">
                    <a:latin typeface="Calibri" panose="020F0502020204030204" pitchFamily="34" charset="0"/>
                    <a:cs typeface="Calibri" panose="020F0502020204030204" pitchFamily="34" charset="0"/>
                  </a:rPr>
                  <a:t>k-points:</a:t>
                </a:r>
                <a:r>
                  <a:rPr lang="en-US" altLang="zh-CN" sz="2000" dirty="0">
                    <a:ea typeface="Cambria Math" panose="02040503050406030204" pitchFamily="18" charset="0"/>
                  </a:rPr>
                  <a:t> </a:t>
                </a:r>
                <a14:m>
                  <m:oMath xmlns:m="http://schemas.openxmlformats.org/officeDocument/2006/math">
                    <m:r>
                      <a:rPr lang="en-US" altLang="zh-CN" sz="2000" b="0" i="1" dirty="0" smtClean="0">
                        <a:latin typeface="Cambria Math" panose="02040503050406030204" pitchFamily="18" charset="0"/>
                        <a:ea typeface="Cambria Math" panose="02040503050406030204" pitchFamily="18" charset="0"/>
                      </a:rPr>
                      <m:t>16</m:t>
                    </m:r>
                    <m:r>
                      <a:rPr lang="en-US" altLang="zh-CN" sz="2000" i="1" dirty="0" smtClean="0">
                        <a:latin typeface="Cambria Math" panose="02040503050406030204" pitchFamily="18" charset="0"/>
                        <a:ea typeface="Cambria Math" panose="02040503050406030204" pitchFamily="18" charset="0"/>
                      </a:rPr>
                      <m:t>×</m:t>
                    </m:r>
                    <m:r>
                      <a:rPr lang="en-US" altLang="zh-CN" sz="2000" b="0" i="1" dirty="0" smtClean="0">
                        <a:latin typeface="Cambria Math" panose="02040503050406030204" pitchFamily="18" charset="0"/>
                        <a:ea typeface="Cambria Math" panose="02040503050406030204" pitchFamily="18" charset="0"/>
                      </a:rPr>
                      <m:t>16</m:t>
                    </m:r>
                  </m:oMath>
                </a14:m>
                <a:endParaRPr lang="en-US" altLang="zh-CN" sz="2000" dirty="0"/>
              </a:p>
              <a:p>
                <a:endParaRPr lang="en-US" altLang="zh-CN" sz="2000" dirty="0"/>
              </a:p>
              <a:p>
                <a:pPr marL="342900" indent="-342900">
                  <a:buFont typeface="Wingdings" panose="05000000000000000000" pitchFamily="2" charset="2"/>
                  <a:buChar char="p"/>
                </a:pPr>
                <a:r>
                  <a:rPr lang="en-US" altLang="zh-CN" sz="2000" dirty="0">
                    <a:latin typeface="Calibri" panose="020F0502020204030204" pitchFamily="34" charset="0"/>
                    <a:cs typeface="Calibri" panose="020F0502020204030204" pitchFamily="34" charset="0"/>
                  </a:rPr>
                  <a:t>Shift-current calculations:</a:t>
                </a:r>
              </a:p>
              <a:p>
                <a:endParaRPr lang="en-US" altLang="zh-CN" sz="2000" dirty="0"/>
              </a:p>
              <a:p>
                <a:pPr marL="800100" lvl="1" indent="-342900">
                  <a:buAutoNum type="arabicPeriod"/>
                </a:pPr>
                <a:r>
                  <a:rPr lang="en-US" altLang="zh-CN" sz="2000" dirty="0" err="1">
                    <a:latin typeface="Calibri" panose="020F0502020204030204" pitchFamily="34" charset="0"/>
                    <a:cs typeface="Calibri" panose="020F0502020204030204" pitchFamily="34" charset="0"/>
                  </a:rPr>
                  <a:t>Pyatb</a:t>
                </a:r>
                <a:r>
                  <a:rPr lang="en-US" altLang="zh-CN" sz="2000" dirty="0">
                    <a:latin typeface="Calibri" panose="020F0502020204030204" pitchFamily="34" charset="0"/>
                    <a:cs typeface="Calibri" panose="020F0502020204030204" pitchFamily="34" charset="0"/>
                  </a:rPr>
                  <a:t> code</a:t>
                </a:r>
              </a:p>
              <a:p>
                <a:pPr marL="800100" lvl="1" indent="-342900">
                  <a:buFontTx/>
                  <a:buAutoNum type="arabicPeriod"/>
                </a:pPr>
                <a:r>
                  <a:rPr lang="en-US" altLang="zh-CN" sz="2000" dirty="0">
                    <a:latin typeface="Calibri" panose="020F0502020204030204" pitchFamily="34" charset="0"/>
                    <a:cs typeface="Calibri" panose="020F0502020204030204" pitchFamily="34" charset="0"/>
                  </a:rPr>
                  <a:t>k-points:</a:t>
                </a:r>
                <a:r>
                  <a:rPr lang="en-US" altLang="zh-CN" sz="2000" dirty="0"/>
                  <a:t> </a:t>
                </a:r>
                <a14:m>
                  <m:oMath xmlns:m="http://schemas.openxmlformats.org/officeDocument/2006/math">
                    <m:r>
                      <a:rPr lang="en-US" altLang="zh-CN" sz="2000" i="1" dirty="0">
                        <a:latin typeface="Cambria Math" panose="02040503050406030204" pitchFamily="18" charset="0"/>
                        <a:ea typeface="Cambria Math" panose="02040503050406030204" pitchFamily="18" charset="0"/>
                      </a:rPr>
                      <m:t>1</m:t>
                    </m:r>
                    <m:r>
                      <a:rPr lang="en-US" altLang="zh-CN" sz="2000" b="0" i="1" dirty="0" smtClean="0">
                        <a:latin typeface="Cambria Math" panose="02040503050406030204" pitchFamily="18" charset="0"/>
                        <a:ea typeface="Cambria Math" panose="02040503050406030204" pitchFamily="18" charset="0"/>
                      </a:rPr>
                      <m:t>000</m:t>
                    </m:r>
                    <m:r>
                      <a:rPr lang="en-US" altLang="zh-CN" sz="2000" i="1" dirty="0">
                        <a:latin typeface="Cambria Math" panose="02040503050406030204" pitchFamily="18" charset="0"/>
                        <a:ea typeface="Cambria Math" panose="02040503050406030204" pitchFamily="18" charset="0"/>
                      </a:rPr>
                      <m:t>×1</m:t>
                    </m:r>
                    <m:r>
                      <a:rPr lang="en-US" altLang="zh-CN" sz="2000" b="0" i="1" dirty="0" smtClean="0">
                        <a:latin typeface="Cambria Math" panose="02040503050406030204" pitchFamily="18" charset="0"/>
                        <a:ea typeface="Cambria Math" panose="02040503050406030204" pitchFamily="18" charset="0"/>
                      </a:rPr>
                      <m:t>000</m:t>
                    </m:r>
                  </m:oMath>
                </a14:m>
                <a:endParaRPr lang="en-US" altLang="zh-CN" sz="2000" dirty="0"/>
              </a:p>
              <a:p>
                <a:pPr marL="342900" indent="-342900">
                  <a:buAutoNum type="arabicPeriod"/>
                </a:pPr>
                <a:endParaRPr lang="en-US" altLang="zh-CN" sz="20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1773535" y="1525563"/>
                <a:ext cx="8274817" cy="4478149"/>
              </a:xfrm>
              <a:prstGeom prst="rect">
                <a:avLst/>
              </a:prstGeom>
              <a:blipFill rotWithShape="0">
                <a:blip r:embed="rId5"/>
                <a:stretch>
                  <a:fillRect l="-663" t="-68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22554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90" y="1191549"/>
            <a:ext cx="5094394" cy="3472960"/>
          </a:xfrm>
          <a:prstGeom prst="rect">
            <a:avLst/>
          </a:prstGeom>
        </p:spPr>
      </p:pic>
      <p:pic>
        <p:nvPicPr>
          <p:cNvPr id="5" name="图片 4"/>
          <p:cNvPicPr>
            <a:picLocks noChangeAspect="1"/>
          </p:cNvPicPr>
          <p:nvPr/>
        </p:nvPicPr>
        <p:blipFill>
          <a:blip r:embed="rId4"/>
          <a:stretch>
            <a:fillRect/>
          </a:stretch>
        </p:blipFill>
        <p:spPr>
          <a:xfrm>
            <a:off x="6574976" y="1243814"/>
            <a:ext cx="5184530" cy="3754315"/>
          </a:xfrm>
          <a:prstGeom prst="rect">
            <a:avLst/>
          </a:prstGeom>
        </p:spPr>
      </p:pic>
      <mc:AlternateContent xmlns:mc="http://schemas.openxmlformats.org/markup-compatibility/2006" xmlns:a14="http://schemas.microsoft.com/office/drawing/2010/main">
        <mc:Choice Requires="a14">
          <p:sp>
            <p:nvSpPr>
              <p:cNvPr id="3" name="文本框 2"/>
              <p:cNvSpPr txBox="1"/>
              <p:nvPr/>
            </p:nvSpPr>
            <p:spPr>
              <a:xfrm>
                <a:off x="4065661" y="5212585"/>
                <a:ext cx="1768861" cy="369332"/>
              </a:xfrm>
              <a:prstGeom prst="rect">
                <a:avLst/>
              </a:prstGeom>
              <a:noFill/>
            </p:spPr>
            <p:txBody>
              <a:bodyPr wrap="square" rtlCol="0">
                <a:spAutoFit/>
              </a:bodyPr>
              <a:lstStyle/>
              <a:p>
                <a14:m>
                  <m:oMath xmlns:m="http://schemas.openxmlformats.org/officeDocument/2006/math">
                    <m:sSub>
                      <m:sSubPr>
                        <m:ctrlPr>
                          <a:rPr lang="en-US" altLang="zh-CN" i="1" dirty="0" smtClean="0">
                            <a:latin typeface="Cambria Math" panose="02040503050406030204" pitchFamily="18" charset="0"/>
                            <a:cs typeface="Calibri" panose="020F0502020204030204" pitchFamily="34" charset="0"/>
                          </a:rPr>
                        </m:ctrlPr>
                      </m:sSubPr>
                      <m:e>
                        <m:r>
                          <a:rPr lang="en-US" altLang="zh-CN" i="1" dirty="0">
                            <a:latin typeface="Cambria Math" panose="02040503050406030204" pitchFamily="18" charset="0"/>
                            <a:cs typeface="Calibri" panose="020F0502020204030204" pitchFamily="34" charset="0"/>
                          </a:rPr>
                          <m:t>𝑘</m:t>
                        </m:r>
                      </m:e>
                      <m:sub>
                        <m:r>
                          <a:rPr lang="en-US" altLang="zh-CN" i="1" dirty="0">
                            <a:latin typeface="Cambria Math" panose="02040503050406030204" pitchFamily="18" charset="0"/>
                            <a:cs typeface="Calibri" panose="020F0502020204030204" pitchFamily="34" charset="0"/>
                          </a:rPr>
                          <m:t>0</m:t>
                        </m:r>
                      </m:sub>
                    </m:sSub>
                    <m:r>
                      <a:rPr lang="en-US" altLang="zh-CN" b="0" i="1" dirty="0" smtClean="0">
                        <a:latin typeface="Cambria Math" panose="02040503050406030204" pitchFamily="18" charset="0"/>
                        <a:cs typeface="Calibri" panose="020F0502020204030204" pitchFamily="34" charset="0"/>
                      </a:rPr>
                      <m:t>, −</m:t>
                    </m:r>
                    <m:sSub>
                      <m:sSubPr>
                        <m:ctrlPr>
                          <a:rPr lang="en-US" altLang="zh-CN" i="1" dirty="0">
                            <a:latin typeface="Cambria Math" panose="02040503050406030204" pitchFamily="18" charset="0"/>
                            <a:cs typeface="Calibri" panose="020F0502020204030204" pitchFamily="34" charset="0"/>
                          </a:rPr>
                        </m:ctrlPr>
                      </m:sSubPr>
                      <m:e>
                        <m:r>
                          <a:rPr lang="en-US" altLang="zh-CN" i="1" dirty="0">
                            <a:latin typeface="Cambria Math" panose="02040503050406030204" pitchFamily="18" charset="0"/>
                            <a:cs typeface="Calibri" panose="020F0502020204030204" pitchFamily="34" charset="0"/>
                          </a:rPr>
                          <m:t>𝑘</m:t>
                        </m:r>
                      </m:e>
                      <m:sub>
                        <m:r>
                          <a:rPr lang="en-US" altLang="zh-CN" i="1" dirty="0">
                            <a:latin typeface="Cambria Math" panose="02040503050406030204" pitchFamily="18" charset="0"/>
                            <a:cs typeface="Calibri" panose="020F0502020204030204" pitchFamily="34" charset="0"/>
                          </a:rPr>
                          <m:t>0</m:t>
                        </m:r>
                      </m:sub>
                    </m:sSub>
                  </m:oMath>
                </a14:m>
                <a:r>
                  <a:rPr lang="en-US" altLang="zh-CN"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i="1" dirty="0">
                            <a:latin typeface="Cambria Math" panose="02040503050406030204" pitchFamily="18" charset="0"/>
                            <a:cs typeface="Calibri" panose="020F0502020204030204" pitchFamily="34" charset="0"/>
                          </a:rPr>
                        </m:ctrlPr>
                      </m:sSubPr>
                      <m:e>
                        <m:r>
                          <a:rPr lang="en-US" altLang="zh-CN" i="1" dirty="0">
                            <a:latin typeface="Cambria Math" panose="02040503050406030204" pitchFamily="18" charset="0"/>
                            <a:cs typeface="Calibri" panose="020F0502020204030204" pitchFamily="34" charset="0"/>
                          </a:rPr>
                          <m:t>𝑘</m:t>
                        </m:r>
                      </m:e>
                      <m:sub>
                        <m:r>
                          <a:rPr lang="en-US" altLang="zh-CN" b="0" i="1" dirty="0" smtClean="0">
                            <a:latin typeface="Cambria Math" panose="02040503050406030204" pitchFamily="18" charset="0"/>
                            <a:cs typeface="Calibri" panose="020F0502020204030204" pitchFamily="34" charset="0"/>
                          </a:rPr>
                          <m:t>1</m:t>
                        </m:r>
                      </m:sub>
                    </m:sSub>
                    <m:r>
                      <a:rPr lang="en-US" altLang="zh-CN" b="0" i="1" dirty="0" smtClean="0">
                        <a:latin typeface="Cambria Math" panose="02040503050406030204" pitchFamily="18" charset="0"/>
                        <a:cs typeface="Calibri" panose="020F0502020204030204" pitchFamily="34" charset="0"/>
                      </a:rPr>
                      <m:t>,</m:t>
                    </m:r>
                    <m:r>
                      <a:rPr lang="en-US" altLang="zh-CN" i="1" dirty="0">
                        <a:latin typeface="Cambria Math" panose="02040503050406030204" pitchFamily="18" charset="0"/>
                        <a:cs typeface="Calibri" panose="020F0502020204030204" pitchFamily="34" charset="0"/>
                      </a:rPr>
                      <m:t> </m:t>
                    </m:r>
                    <m:r>
                      <a:rPr lang="en-US" altLang="zh-CN" b="0" i="1" dirty="0" smtClean="0">
                        <a:latin typeface="Cambria Math" panose="02040503050406030204" pitchFamily="18" charset="0"/>
                        <a:cs typeface="Calibri" panose="020F0502020204030204" pitchFamily="34" charset="0"/>
                      </a:rPr>
                      <m:t>−</m:t>
                    </m:r>
                    <m:sSub>
                      <m:sSubPr>
                        <m:ctrlPr>
                          <a:rPr lang="en-US" altLang="zh-CN" i="1" dirty="0">
                            <a:latin typeface="Cambria Math" panose="02040503050406030204" pitchFamily="18" charset="0"/>
                            <a:cs typeface="Calibri" panose="020F0502020204030204" pitchFamily="34" charset="0"/>
                          </a:rPr>
                        </m:ctrlPr>
                      </m:sSubPr>
                      <m:e>
                        <m:r>
                          <a:rPr lang="en-US" altLang="zh-CN" i="1" dirty="0">
                            <a:latin typeface="Cambria Math" panose="02040503050406030204" pitchFamily="18" charset="0"/>
                            <a:cs typeface="Calibri" panose="020F0502020204030204" pitchFamily="34" charset="0"/>
                          </a:rPr>
                          <m:t>𝑘</m:t>
                        </m:r>
                      </m:e>
                      <m:sub>
                        <m:r>
                          <a:rPr lang="en-US" altLang="zh-CN" b="0" i="1" dirty="0" smtClean="0">
                            <a:latin typeface="Cambria Math" panose="02040503050406030204" pitchFamily="18" charset="0"/>
                            <a:cs typeface="Calibri" panose="020F0502020204030204" pitchFamily="34" charset="0"/>
                          </a:rPr>
                          <m:t>1</m:t>
                        </m:r>
                      </m:sub>
                    </m:sSub>
                  </m:oMath>
                </a14:m>
                <a:endParaRPr lang="zh-CN" altLang="en-US" dirty="0">
                  <a:latin typeface="Calibri" panose="020F0502020204030204" pitchFamily="34" charset="0"/>
                  <a:cs typeface="Calibri" panose="020F0502020204030204" pitchFamily="34"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4065661" y="5212585"/>
                <a:ext cx="1768861" cy="369332"/>
              </a:xfrm>
              <a:prstGeom prst="rect">
                <a:avLst/>
              </a:prstGeom>
              <a:blipFill>
                <a:blip r:embed="rId5"/>
                <a:stretch>
                  <a:fillRect t="-8197" b="-24590"/>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F936C3D7-2DEB-466E-B9BB-441867274851}"/>
              </a:ext>
            </a:extLst>
          </p:cNvPr>
          <p:cNvGrpSpPr/>
          <p:nvPr/>
        </p:nvGrpSpPr>
        <p:grpSpPr>
          <a:xfrm>
            <a:off x="0" y="-95127"/>
            <a:ext cx="12192000" cy="793988"/>
            <a:chOff x="0" y="0"/>
            <a:chExt cx="12192000" cy="793988"/>
          </a:xfrm>
        </p:grpSpPr>
        <p:pic>
          <p:nvPicPr>
            <p:cNvPr id="7" name="Picture 5" descr="dark_blue">
              <a:extLst>
                <a:ext uri="{FF2B5EF4-FFF2-40B4-BE49-F238E27FC236}">
                  <a16:creationId xmlns:a16="http://schemas.microsoft.com/office/drawing/2014/main" id="{576DCACF-CF72-4FEC-BF62-35FC84ADB646}"/>
                </a:ext>
              </a:extLst>
            </p:cNvPr>
            <p:cNvPicPr>
              <a:picLocks noChangeAspect="1" noChangeArrowheads="1"/>
            </p:cNvPicPr>
            <p:nvPr/>
          </p:nvPicPr>
          <p:blipFill rotWithShape="1">
            <a:blip r:embed="rId6"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F468E584-6941-4619-80C2-7EA67F5E80F3}"/>
                </a:ext>
              </a:extLst>
            </p:cNvPr>
            <p:cNvPicPr>
              <a:picLocks noChangeAspect="1" noChangeArrowheads="1"/>
            </p:cNvPicPr>
            <p:nvPr/>
          </p:nvPicPr>
          <p:blipFill rotWithShape="1">
            <a:blip r:embed="rId6"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296E63B0-0CBF-48DB-B21C-C1D50B389630}"/>
              </a:ext>
            </a:extLst>
          </p:cNvPr>
          <p:cNvPicPr>
            <a:picLocks noChangeAspect="1" noChangeArrowheads="1"/>
          </p:cNvPicPr>
          <p:nvPr/>
        </p:nvPicPr>
        <p:blipFill>
          <a:blip r:embed="rId7" cstate="print"/>
          <a:srcRect/>
          <a:stretch>
            <a:fillRect/>
          </a:stretch>
        </p:blipFill>
        <p:spPr bwMode="auto">
          <a:xfrm>
            <a:off x="0" y="6597352"/>
            <a:ext cx="12192000" cy="260648"/>
          </a:xfrm>
          <a:prstGeom prst="rect">
            <a:avLst/>
          </a:prstGeom>
          <a:noFill/>
          <a:ln w="9525" algn="ctr">
            <a:noFill/>
            <a:miter lim="800000"/>
            <a:headEnd/>
            <a:tailEnd/>
          </a:ln>
        </p:spPr>
      </p:pic>
      <p:sp>
        <p:nvSpPr>
          <p:cNvPr id="4" name="文本框 3">
            <a:extLst>
              <a:ext uri="{FF2B5EF4-FFF2-40B4-BE49-F238E27FC236}">
                <a16:creationId xmlns:a16="http://schemas.microsoft.com/office/drawing/2014/main" id="{EFCB5B8A-9633-447F-9216-6CA0671FA164}"/>
              </a:ext>
            </a:extLst>
          </p:cNvPr>
          <p:cNvSpPr txBox="1"/>
          <p:nvPr/>
        </p:nvSpPr>
        <p:spPr>
          <a:xfrm>
            <a:off x="4028705" y="4813463"/>
            <a:ext cx="1588320"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4 valley points:</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A93A4C78-6EB7-4922-8A78-E141D5185296}"/>
                  </a:ext>
                </a:extLst>
              </p:cNvPr>
              <p:cNvSpPr/>
              <p:nvPr/>
            </p:nvSpPr>
            <p:spPr>
              <a:xfrm>
                <a:off x="957608" y="5064315"/>
                <a:ext cx="2930418" cy="646331"/>
              </a:xfrm>
              <a:prstGeom prst="rect">
                <a:avLst/>
              </a:prstGeom>
            </p:spPr>
            <p:txBody>
              <a:bodyPr wrap="none">
                <a:spAutoFit/>
              </a:bodyPr>
              <a:lstStyle/>
              <a:p>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𝑀</m:t>
                        </m:r>
                      </m:e>
                      <m:sub>
                        <m:r>
                          <a:rPr lang="zh-CN" altLang="en-US" i="1">
                            <a:latin typeface="Cambria Math" panose="02040503050406030204" pitchFamily="18" charset="0"/>
                          </a:rPr>
                          <m:t>𝑥𝑧</m:t>
                        </m:r>
                      </m:sub>
                    </m:sSub>
                  </m:oMath>
                </a14:m>
                <a:r>
                  <a:rPr lang="en-US" altLang="zh-CN" dirty="0"/>
                  <a:t> </a:t>
                </a:r>
                <a:r>
                  <a:rPr lang="en-US" altLang="zh-CN" dirty="0">
                    <a:latin typeface="Calibri" panose="020F0502020204030204" pitchFamily="34" charset="0"/>
                    <a:cs typeface="Calibri" panose="020F0502020204030204" pitchFamily="34" charset="0"/>
                  </a:rPr>
                  <a:t>symmetry</a:t>
                </a:r>
              </a:p>
              <a:p>
                <a:r>
                  <a:rPr lang="en-US" altLang="zh-CN" dirty="0">
                    <a:latin typeface="Calibri" panose="020F0502020204030204" pitchFamily="34" charset="0"/>
                    <a:cs typeface="Calibri" panose="020F0502020204030204" pitchFamily="34" charset="0"/>
                  </a:rPr>
                  <a:t>Polarization along </a:t>
                </a:r>
                <a14:m>
                  <m:oMath xmlns:m="http://schemas.openxmlformats.org/officeDocument/2006/math">
                    <m:r>
                      <a:rPr lang="en-US" altLang="zh-CN" i="1" dirty="0" smtClean="0">
                        <a:latin typeface="Cambria Math" panose="02040503050406030204" pitchFamily="18" charset="0"/>
                        <a:cs typeface="Calibri" panose="020F0502020204030204" pitchFamily="34" charset="0"/>
                      </a:rPr>
                      <m:t>𝑥</m:t>
                    </m:r>
                  </m:oMath>
                </a14:m>
                <a:r>
                  <a:rPr lang="en-US" altLang="zh-CN" dirty="0">
                    <a:latin typeface="Calibri" panose="020F0502020204030204" pitchFamily="34" charset="0"/>
                    <a:cs typeface="Calibri" panose="020F0502020204030204" pitchFamily="34" charset="0"/>
                  </a:rPr>
                  <a:t> direction</a:t>
                </a:r>
                <a:endParaRPr lang="zh-CN" altLang="en-US" dirty="0">
                  <a:latin typeface="Calibri" panose="020F0502020204030204" pitchFamily="34" charset="0"/>
                  <a:cs typeface="Calibri" panose="020F0502020204030204" pitchFamily="34" charset="0"/>
                </a:endParaRPr>
              </a:p>
            </p:txBody>
          </p:sp>
        </mc:Choice>
        <mc:Fallback xmlns="">
          <p:sp>
            <p:nvSpPr>
              <p:cNvPr id="10" name="矩形 9">
                <a:extLst>
                  <a:ext uri="{FF2B5EF4-FFF2-40B4-BE49-F238E27FC236}">
                    <a16:creationId xmlns:a16="http://schemas.microsoft.com/office/drawing/2014/main" xmlns="" xmlns:a14="http://schemas.microsoft.com/office/drawing/2010/main" id="{A93A4C78-6EB7-4922-8A78-E141D5185296}"/>
                  </a:ext>
                </a:extLst>
              </p:cNvPr>
              <p:cNvSpPr>
                <a:spLocks noRot="1" noChangeAspect="1" noMove="1" noResize="1" noEditPoints="1" noAdjustHandles="1" noChangeArrowheads="1" noChangeShapeType="1" noTextEdit="1"/>
              </p:cNvSpPr>
              <p:nvPr/>
            </p:nvSpPr>
            <p:spPr>
              <a:xfrm>
                <a:off x="957608" y="5064315"/>
                <a:ext cx="2930418" cy="646331"/>
              </a:xfrm>
              <a:prstGeom prst="rect">
                <a:avLst/>
              </a:prstGeom>
              <a:blipFill rotWithShape="0">
                <a:blip r:embed="rId8"/>
                <a:stretch>
                  <a:fillRect l="-1663" t="-5660" r="-1455" b="-14151"/>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82557AD8-BD9C-419D-B724-C3A4225A65E6}"/>
              </a:ext>
            </a:extLst>
          </p:cNvPr>
          <p:cNvSpPr/>
          <p:nvPr/>
        </p:nvSpPr>
        <p:spPr>
          <a:xfrm>
            <a:off x="8759040" y="5428408"/>
            <a:ext cx="1850186" cy="369332"/>
          </a:xfrm>
          <a:prstGeom prst="rect">
            <a:avLst/>
          </a:prstGeom>
        </p:spPr>
        <p:txBody>
          <a:bodyPr wrap="none">
            <a:spAutoFit/>
          </a:bodyPr>
          <a:lstStyle/>
          <a:p>
            <a:r>
              <a:rPr lang="en-US" altLang="zh-CN" b="1" dirty="0">
                <a:solidFill>
                  <a:srgbClr val="2D2D2D"/>
                </a:solidFill>
                <a:latin typeface="Calibri" panose="020F0502020204030204" pitchFamily="34" charset="0"/>
                <a:cs typeface="Calibri" panose="020F0502020204030204" pitchFamily="34" charset="0"/>
                <a:hlinkClick r:id="rId9"/>
              </a:rPr>
              <a:t>arXiv:2301.13391</a:t>
            </a:r>
            <a:endParaRPr lang="zh-CN" altLang="en-US" dirty="0">
              <a:latin typeface="Calibri" panose="020F0502020204030204" pitchFamily="34" charset="0"/>
              <a:cs typeface="Calibri" panose="020F0502020204030204" pitchFamily="34" charset="0"/>
            </a:endParaRPr>
          </a:p>
        </p:txBody>
      </p:sp>
      <p:sp>
        <p:nvSpPr>
          <p:cNvPr id="12" name="矩形 11"/>
          <p:cNvSpPr/>
          <p:nvPr/>
        </p:nvSpPr>
        <p:spPr>
          <a:xfrm>
            <a:off x="957608" y="4576665"/>
            <a:ext cx="2035622"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Pmn2</a:t>
            </a:r>
            <a:r>
              <a:rPr lang="en-US" altLang="zh-CN" baseline="-25000" dirty="0">
                <a:latin typeface="Calibri" panose="020F0502020204030204" pitchFamily="34" charset="0"/>
                <a:cs typeface="Calibri" panose="020F0502020204030204" pitchFamily="34" charset="0"/>
              </a:rPr>
              <a:t>1</a:t>
            </a:r>
            <a:r>
              <a:rPr lang="en-US" altLang="zh-CN" dirty="0">
                <a:latin typeface="Calibri" panose="020F0502020204030204" pitchFamily="34" charset="0"/>
                <a:cs typeface="Calibri" panose="020F0502020204030204" pitchFamily="34" charset="0"/>
              </a:rPr>
              <a:t> space group</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4" name="矩形 13"/>
              <p:cNvSpPr/>
              <p:nvPr/>
            </p:nvSpPr>
            <p:spPr>
              <a:xfrm>
                <a:off x="3430713" y="5797741"/>
                <a:ext cx="373878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n-NO" altLang="zh-CN" i="1" dirty="0" smtClean="0">
                          <a:latin typeface="Cambria Math" panose="02040503050406030204" pitchFamily="18" charset="0"/>
                        </a:rPr>
                        <m:t>𝑘</m:t>
                      </m:r>
                      <m:r>
                        <a:rPr lang="nn-NO" altLang="zh-CN" i="1" baseline="-25000" dirty="0" smtClean="0">
                          <a:latin typeface="Cambria Math" panose="02040503050406030204" pitchFamily="18" charset="0"/>
                        </a:rPr>
                        <m:t>0</m:t>
                      </m:r>
                      <m:r>
                        <a:rPr lang="nn-NO" altLang="zh-CN" i="1" dirty="0" smtClean="0">
                          <a:latin typeface="Cambria Math" panose="02040503050406030204" pitchFamily="18" charset="0"/>
                        </a:rPr>
                        <m:t>=(0.416, </m:t>
                      </m:r>
                      <m:r>
                        <a:rPr lang="nn-NO" altLang="zh-CN" i="1" dirty="0">
                          <a:latin typeface="Cambria Math" panose="02040503050406030204" pitchFamily="18" charset="0"/>
                        </a:rPr>
                        <m:t>0.0), </m:t>
                      </m:r>
                      <m:r>
                        <a:rPr lang="nn-NO" altLang="zh-CN" i="1" dirty="0">
                          <a:latin typeface="Cambria Math" panose="02040503050406030204" pitchFamily="18" charset="0"/>
                        </a:rPr>
                        <m:t>𝑘</m:t>
                      </m:r>
                      <m:r>
                        <a:rPr lang="nn-NO" altLang="zh-CN" i="1" baseline="-25000" dirty="0">
                          <a:latin typeface="Cambria Math" panose="02040503050406030204" pitchFamily="18" charset="0"/>
                        </a:rPr>
                        <m:t>1</m:t>
                      </m:r>
                      <m:r>
                        <a:rPr lang="nn-NO" altLang="zh-CN" i="1" dirty="0">
                          <a:latin typeface="Cambria Math" panose="02040503050406030204" pitchFamily="18" charset="0"/>
                        </a:rPr>
                        <m:t>=(0.0, 0.415)</m:t>
                      </m:r>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3430713" y="5797741"/>
                <a:ext cx="3738787" cy="369332"/>
              </a:xfrm>
              <a:prstGeom prst="rect">
                <a:avLst/>
              </a:prstGeom>
              <a:blipFill rotWithShape="0">
                <a:blip r:embed="rId10"/>
                <a:stretch>
                  <a:fillRect b="-131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55836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C6794C1-99A7-4AF6-AD47-73AE80DE1516}"/>
              </a:ext>
            </a:extLst>
          </p:cNvPr>
          <p:cNvGrpSpPr/>
          <p:nvPr/>
        </p:nvGrpSpPr>
        <p:grpSpPr>
          <a:xfrm>
            <a:off x="0" y="-95127"/>
            <a:ext cx="12192000" cy="793988"/>
            <a:chOff x="0" y="0"/>
            <a:chExt cx="12192000" cy="793988"/>
          </a:xfrm>
        </p:grpSpPr>
        <p:pic>
          <p:nvPicPr>
            <p:cNvPr id="14" name="Picture 5" descr="dark_blue">
              <a:extLst>
                <a:ext uri="{FF2B5EF4-FFF2-40B4-BE49-F238E27FC236}">
                  <a16:creationId xmlns:a16="http://schemas.microsoft.com/office/drawing/2014/main" id="{85C19216-7B09-47B3-88DF-0EB3F806566D}"/>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23B18442-64D9-451A-B5B5-0D2C7030671E}"/>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0A762047-AC93-454E-B12E-A755AB4967C7}"/>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176F0A2-238F-4087-9E3D-3012817CC00B}"/>
                  </a:ext>
                </a:extLst>
              </p:cNvPr>
              <p:cNvSpPr/>
              <p:nvPr/>
            </p:nvSpPr>
            <p:spPr>
              <a:xfrm>
                <a:off x="1583201" y="1905360"/>
                <a:ext cx="1793953" cy="400110"/>
              </a:xfrm>
              <a:prstGeom prst="rect">
                <a:avLst/>
              </a:prstGeom>
            </p:spPr>
            <p:txBody>
              <a:bodyPr wrap="none">
                <a:spAutoFit/>
              </a:bodyPr>
              <a:lstStyle/>
              <a:p>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𝑀</m:t>
                        </m:r>
                      </m:e>
                      <m:sub>
                        <m:r>
                          <a:rPr lang="zh-CN" altLang="en-US" sz="2000" i="1">
                            <a:latin typeface="Cambria Math" panose="02040503050406030204" pitchFamily="18" charset="0"/>
                          </a:rPr>
                          <m:t>𝑥𝑧</m:t>
                        </m:r>
                      </m:sub>
                    </m:sSub>
                  </m:oMath>
                </a14:m>
                <a:r>
                  <a:rPr lang="en-US" altLang="zh-CN" sz="2000" dirty="0"/>
                  <a:t> </a:t>
                </a:r>
                <a:r>
                  <a:rPr lang="en-US" altLang="zh-CN" sz="2000" dirty="0">
                    <a:latin typeface="Calibri" panose="020F0502020204030204" pitchFamily="34" charset="0"/>
                    <a:cs typeface="Calibri" panose="020F0502020204030204" pitchFamily="34" charset="0"/>
                  </a:rPr>
                  <a:t>symmetry:</a:t>
                </a:r>
                <a:endParaRPr lang="zh-CN" altLang="en-US" dirty="0"/>
              </a:p>
            </p:txBody>
          </p:sp>
        </mc:Choice>
        <mc:Fallback xmlns="">
          <p:sp>
            <p:nvSpPr>
              <p:cNvPr id="2" name="矩形 1">
                <a:extLst>
                  <a:ext uri="{FF2B5EF4-FFF2-40B4-BE49-F238E27FC236}">
                    <a16:creationId xmlns="" xmlns:a16="http://schemas.microsoft.com/office/drawing/2014/main" xmlns:a14="http://schemas.microsoft.com/office/drawing/2010/main" id="{E176F0A2-238F-4087-9E3D-3012817CC00B}"/>
                  </a:ext>
                </a:extLst>
              </p:cNvPr>
              <p:cNvSpPr>
                <a:spLocks noRot="1" noChangeAspect="1" noMove="1" noResize="1" noEditPoints="1" noAdjustHandles="1" noChangeArrowheads="1" noChangeShapeType="1" noTextEdit="1"/>
              </p:cNvSpPr>
              <p:nvPr/>
            </p:nvSpPr>
            <p:spPr>
              <a:xfrm>
                <a:off x="1583201" y="1905360"/>
                <a:ext cx="1793953" cy="400110"/>
              </a:xfrm>
              <a:prstGeom prst="rect">
                <a:avLst/>
              </a:prstGeom>
              <a:blipFill rotWithShape="0">
                <a:blip r:embed="rId6"/>
                <a:stretch>
                  <a:fillRect t="-9231" r="-2721" b="-27692"/>
                </a:stretch>
              </a:blipFill>
            </p:spPr>
            <p:txBody>
              <a:bodyPr/>
              <a:lstStyle/>
              <a:p>
                <a:r>
                  <a:rPr lang="zh-CN" altLang="en-US">
                    <a:noFill/>
                  </a:rPr>
                  <a:t> </a:t>
                </a:r>
              </a:p>
            </p:txBody>
          </p:sp>
        </mc:Fallback>
      </mc:AlternateContent>
      <p:sp>
        <p:nvSpPr>
          <p:cNvPr id="21" name="文本框 20"/>
          <p:cNvSpPr txBox="1"/>
          <p:nvPr/>
        </p:nvSpPr>
        <p:spPr>
          <a:xfrm>
            <a:off x="3121688" y="939522"/>
            <a:ext cx="5948624" cy="646331"/>
          </a:xfrm>
          <a:prstGeom prst="rect">
            <a:avLst/>
          </a:prstGeom>
          <a:noFill/>
        </p:spPr>
        <p:txBody>
          <a:bodyPr wrap="square" rtlCol="0">
            <a:spAutoFit/>
          </a:bodyPr>
          <a:lstStyle/>
          <a:p>
            <a:pPr algn="ctr"/>
            <a:r>
              <a:rPr lang="en-US" altLang="zh-CN" sz="3600" b="1" dirty="0"/>
              <a:t>Symmetry analysis</a:t>
            </a:r>
            <a:endParaRPr lang="zh-CN" altLang="en-US" sz="3600" b="1" dirty="0"/>
          </a:p>
        </p:txBody>
      </p:sp>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9F4EF1B9-62C4-45D2-9587-DF88B9CD448B}"/>
                  </a:ext>
                </a:extLst>
              </p:cNvPr>
              <p:cNvSpPr/>
              <p:nvPr/>
            </p:nvSpPr>
            <p:spPr>
              <a:xfrm>
                <a:off x="1544974" y="5211271"/>
                <a:ext cx="5090304" cy="400110"/>
              </a:xfrm>
              <a:prstGeom prst="rect">
                <a:avLst/>
              </a:prstGeom>
            </p:spPr>
            <p:txBody>
              <a:bodyPr wrap="none">
                <a:spAutoFit/>
              </a:bodyPr>
              <a:lstStyle/>
              <a:p>
                <a:r>
                  <a:rPr lang="en-US" altLang="zh-CN" sz="2000" dirty="0">
                    <a:latin typeface="Calibri" panose="020F0502020204030204" pitchFamily="34" charset="0"/>
                    <a:cs typeface="Calibri" panose="020F0502020204030204" pitchFamily="34" charset="0"/>
                  </a:rPr>
                  <a:t>Only</a:t>
                </a:r>
                <a:r>
                  <a:rPr lang="zh-CN" altLang="en-US" sz="2000" dirty="0">
                    <a:latin typeface="Calibri" panose="020F0502020204030204" pitchFamily="34" charset="0"/>
                    <a:cs typeface="Calibri" panose="020F0502020204030204" pitchFamily="34" charset="0"/>
                  </a:rPr>
                  <a:t> </a:t>
                </a:r>
                <a14:m>
                  <m:oMath xmlns:m="http://schemas.openxmlformats.org/officeDocument/2006/math">
                    <m:sSup>
                      <m:sSupPr>
                        <m:ctrlPr>
                          <a:rPr lang="zh-CN" altLang="en-US" sz="2000" i="1">
                            <a:latin typeface="Cambria Math" panose="02040503050406030204" pitchFamily="18" charset="0"/>
                            <a:cs typeface="Calibri" panose="020F0502020204030204" pitchFamily="34" charset="0"/>
                          </a:rPr>
                        </m:ctrlPr>
                      </m:sSupPr>
                      <m:e>
                        <m:r>
                          <a:rPr lang="en-US" altLang="zh-CN" sz="2000">
                            <a:latin typeface="Cambria Math" panose="02040503050406030204" pitchFamily="18" charset="0"/>
                            <a:cs typeface="Calibri" panose="020F0502020204030204" pitchFamily="34" charset="0"/>
                          </a:rPr>
                          <m:t> </m:t>
                        </m:r>
                        <m:r>
                          <a:rPr lang="zh-CN" altLang="en-US" sz="2000">
                            <a:latin typeface="Cambria Math" panose="02040503050406030204" pitchFamily="18" charset="0"/>
                            <a:cs typeface="Calibri" panose="020F0502020204030204" pitchFamily="34" charset="0"/>
                          </a:rPr>
                          <m:t>𝜎</m:t>
                        </m:r>
                      </m:e>
                      <m:sup>
                        <m:r>
                          <a:rPr lang="zh-CN" altLang="en-US" sz="2000">
                            <a:latin typeface="Cambria Math" panose="02040503050406030204" pitchFamily="18" charset="0"/>
                            <a:cs typeface="Calibri" panose="020F0502020204030204" pitchFamily="34" charset="0"/>
                          </a:rPr>
                          <m:t>𝑥𝑥𝑥</m:t>
                        </m:r>
                      </m:sup>
                    </m:sSup>
                  </m:oMath>
                </a14:m>
                <a:r>
                  <a:rPr lang="zh-CN" altLang="en-US" sz="2000" dirty="0"/>
                  <a:t>， </a:t>
                </a:r>
                <a14:m>
                  <m:oMath xmlns:m="http://schemas.openxmlformats.org/officeDocument/2006/math">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zh-CN" altLang="en-US" sz="2000" i="1">
                            <a:latin typeface="Cambria Math" panose="02040503050406030204" pitchFamily="18" charset="0"/>
                          </a:rPr>
                          <m:t>𝑥</m:t>
                        </m:r>
                        <m:r>
                          <m:rPr>
                            <m:sty m:val="p"/>
                          </m:rPr>
                          <a:rPr lang="en-US" altLang="zh-CN" sz="2000" i="1">
                            <a:latin typeface="Cambria Math" panose="02040503050406030204" pitchFamily="18" charset="0"/>
                          </a:rPr>
                          <m:t>yy</m:t>
                        </m:r>
                      </m:sup>
                    </m:sSup>
                  </m:oMath>
                </a14:m>
                <a:r>
                  <a:rPr lang="en-US" altLang="zh-CN" sz="2000" dirty="0"/>
                  <a:t>, </a:t>
                </a:r>
                <a14:m>
                  <m:oMath xmlns:m="http://schemas.openxmlformats.org/officeDocument/2006/math">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b="0" i="1" smtClean="0">
                            <a:latin typeface="Cambria Math" panose="02040503050406030204" pitchFamily="18" charset="0"/>
                          </a:rPr>
                          <m:t>𝑦</m:t>
                        </m:r>
                        <m:r>
                          <a:rPr lang="zh-CN" altLang="en-US" sz="2000" i="1">
                            <a:latin typeface="Cambria Math" panose="02040503050406030204" pitchFamily="18" charset="0"/>
                          </a:rPr>
                          <m:t>𝑥</m:t>
                        </m:r>
                        <m:r>
                          <a:rPr lang="en-US" altLang="zh-CN" sz="2000" b="0" i="1" smtClean="0">
                            <a:latin typeface="Cambria Math" panose="02040503050406030204" pitchFamily="18" charset="0"/>
                          </a:rPr>
                          <m:t>𝑦</m:t>
                        </m:r>
                      </m:sup>
                    </m:sSup>
                    <m:r>
                      <a:rPr lang="en-US" altLang="zh-CN" sz="2000" b="0" i="1" smtClean="0">
                        <a:latin typeface="Cambria Math" panose="02040503050406030204" pitchFamily="18" charset="0"/>
                      </a:rPr>
                      <m:t>=</m:t>
                    </m:r>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b="0" i="1" smtClean="0">
                            <a:latin typeface="Cambria Math" panose="02040503050406030204" pitchFamily="18" charset="0"/>
                          </a:rPr>
                          <m:t>𝑦𝑦</m:t>
                        </m:r>
                        <m:r>
                          <a:rPr lang="zh-CN" altLang="en-US" sz="2000" i="1">
                            <a:latin typeface="Cambria Math" panose="02040503050406030204" pitchFamily="18" charset="0"/>
                          </a:rPr>
                          <m:t>𝑥</m:t>
                        </m:r>
                      </m:sup>
                    </m:sSup>
                  </m:oMath>
                </a14:m>
                <a:r>
                  <a:rPr lang="en-US" altLang="zh-CN" sz="2000" dirty="0"/>
                  <a:t> </a:t>
                </a:r>
                <a:r>
                  <a:rPr lang="en-US" altLang="zh-CN" sz="2000" dirty="0">
                    <a:latin typeface="Calibri" panose="020F0502020204030204" pitchFamily="34" charset="0"/>
                    <a:cs typeface="Calibri" panose="020F0502020204030204" pitchFamily="34" charset="0"/>
                  </a:rPr>
                  <a:t>are non-zero</a:t>
                </a:r>
                <a:endParaRPr lang="zh-CN" altLang="en-US" dirty="0">
                  <a:latin typeface="Calibri" panose="020F0502020204030204" pitchFamily="34" charset="0"/>
                  <a:cs typeface="Calibri" panose="020F0502020204030204" pitchFamily="34" charset="0"/>
                </a:endParaRPr>
              </a:p>
            </p:txBody>
          </p:sp>
        </mc:Choice>
        <mc:Fallback xmlns="">
          <p:sp>
            <p:nvSpPr>
              <p:cNvPr id="23" name="矩形 22">
                <a:extLst>
                  <a:ext uri="{FF2B5EF4-FFF2-40B4-BE49-F238E27FC236}">
                    <a16:creationId xmlns="" xmlns:a16="http://schemas.microsoft.com/office/drawing/2014/main" xmlns:a14="http://schemas.microsoft.com/office/drawing/2010/main" id="{9F4EF1B9-62C4-45D2-9587-DF88B9CD448B}"/>
                  </a:ext>
                </a:extLst>
              </p:cNvPr>
              <p:cNvSpPr>
                <a:spLocks noRot="1" noChangeAspect="1" noMove="1" noResize="1" noEditPoints="1" noAdjustHandles="1" noChangeArrowheads="1" noChangeShapeType="1" noTextEdit="1"/>
              </p:cNvSpPr>
              <p:nvPr/>
            </p:nvSpPr>
            <p:spPr>
              <a:xfrm>
                <a:off x="1544974" y="5211271"/>
                <a:ext cx="5090304" cy="400110"/>
              </a:xfrm>
              <a:prstGeom prst="rect">
                <a:avLst/>
              </a:prstGeom>
              <a:blipFill rotWithShape="0">
                <a:blip r:embed="rId7"/>
                <a:stretch>
                  <a:fillRect l="-1198" t="-9091" b="-25758"/>
                </a:stretch>
              </a:blipFill>
            </p:spPr>
            <p:txBody>
              <a:bodyPr/>
              <a:lstStyle/>
              <a:p>
                <a:r>
                  <a:rPr lang="zh-CN" altLang="en-US">
                    <a:noFill/>
                  </a:rPr>
                  <a:t> </a:t>
                </a:r>
              </a:p>
            </p:txBody>
          </p:sp>
        </mc:Fallback>
      </mc:AlternateContent>
      <p:graphicFrame>
        <p:nvGraphicFramePr>
          <p:cNvPr id="3" name="对象 2"/>
          <p:cNvGraphicFramePr>
            <a:graphicFrameLocks noChangeAspect="1"/>
          </p:cNvGraphicFramePr>
          <p:nvPr>
            <p:extLst/>
          </p:nvPr>
        </p:nvGraphicFramePr>
        <p:xfrm>
          <a:off x="1544974" y="3006559"/>
          <a:ext cx="4720063" cy="530658"/>
        </p:xfrm>
        <a:graphic>
          <a:graphicData uri="http://schemas.openxmlformats.org/presentationml/2006/ole">
            <mc:AlternateContent xmlns:mc="http://schemas.openxmlformats.org/markup-compatibility/2006">
              <mc:Choice xmlns:v="urn:schemas-microsoft-com:vml" Requires="v">
                <p:oleObj spid="_x0000_s14352" name="Equation" r:id="rId8" imgW="2145960" imgH="241200" progId="Equation.DSMT4">
                  <p:embed/>
                </p:oleObj>
              </mc:Choice>
              <mc:Fallback>
                <p:oleObj name="Equation" r:id="rId8" imgW="2145960" imgH="241200" progId="Equation.DSMT4">
                  <p:embed/>
                  <p:pic>
                    <p:nvPicPr>
                      <p:cNvPr id="3" name="对象 2"/>
                      <p:cNvPicPr/>
                      <p:nvPr/>
                    </p:nvPicPr>
                    <p:blipFill>
                      <a:blip r:embed="rId9"/>
                      <a:stretch>
                        <a:fillRect/>
                      </a:stretch>
                    </p:blipFill>
                    <p:spPr>
                      <a:xfrm>
                        <a:off x="1544974" y="3006559"/>
                        <a:ext cx="4720063" cy="530658"/>
                      </a:xfrm>
                      <a:prstGeom prst="rect">
                        <a:avLst/>
                      </a:prstGeom>
                    </p:spPr>
                  </p:pic>
                </p:oleObj>
              </mc:Fallback>
            </mc:AlternateContent>
          </a:graphicData>
        </a:graphic>
      </p:graphicFrame>
      <p:sp>
        <p:nvSpPr>
          <p:cNvPr id="4" name="文本框 3"/>
          <p:cNvSpPr txBox="1"/>
          <p:nvPr/>
        </p:nvSpPr>
        <p:spPr>
          <a:xfrm>
            <a:off x="1544974" y="2487567"/>
            <a:ext cx="1576714" cy="400110"/>
          </a:xfrm>
          <a:prstGeom prst="rect">
            <a:avLst/>
          </a:prstGeom>
          <a:noFill/>
        </p:spPr>
        <p:txBody>
          <a:bodyPr wrap="none" rtlCol="0">
            <a:spAutoFit/>
          </a:bodyPr>
          <a:lstStyle/>
          <a:p>
            <a:r>
              <a:rPr lang="en-US" altLang="zh-CN" sz="2000" dirty="0">
                <a:latin typeface="Calibri" panose="020F0502020204030204" pitchFamily="34" charset="0"/>
                <a:cs typeface="Calibri" panose="020F0502020204030204" pitchFamily="34" charset="0"/>
              </a:rPr>
              <a:t>Shift-current:</a:t>
            </a:r>
            <a:endParaRPr lang="zh-CN" altLang="en-US" sz="2000" dirty="0">
              <a:latin typeface="Calibri" panose="020F0502020204030204" pitchFamily="34" charset="0"/>
              <a:cs typeface="Calibri" panose="020F0502020204030204" pitchFamily="34" charset="0"/>
            </a:endParaRPr>
          </a:p>
        </p:txBody>
      </p:sp>
      <p:graphicFrame>
        <p:nvGraphicFramePr>
          <p:cNvPr id="5" name="对象 4"/>
          <p:cNvGraphicFramePr>
            <a:graphicFrameLocks noChangeAspect="1"/>
          </p:cNvGraphicFramePr>
          <p:nvPr>
            <p:extLst/>
          </p:nvPr>
        </p:nvGraphicFramePr>
        <p:xfrm>
          <a:off x="1583201" y="4313950"/>
          <a:ext cx="5520984" cy="552098"/>
        </p:xfrm>
        <a:graphic>
          <a:graphicData uri="http://schemas.openxmlformats.org/presentationml/2006/ole">
            <mc:AlternateContent xmlns:mc="http://schemas.openxmlformats.org/markup-compatibility/2006">
              <mc:Choice xmlns:v="urn:schemas-microsoft-com:vml" Requires="v">
                <p:oleObj spid="_x0000_s14353" name="Equation" r:id="rId10" imgW="2539800" imgH="253800" progId="Equation.DSMT4">
                  <p:embed/>
                </p:oleObj>
              </mc:Choice>
              <mc:Fallback>
                <p:oleObj name="Equation" r:id="rId10" imgW="2539800" imgH="253800" progId="Equation.DSMT4">
                  <p:embed/>
                  <p:pic>
                    <p:nvPicPr>
                      <p:cNvPr id="5" name="对象 4"/>
                      <p:cNvPicPr/>
                      <p:nvPr/>
                    </p:nvPicPr>
                    <p:blipFill>
                      <a:blip r:embed="rId11"/>
                      <a:stretch>
                        <a:fillRect/>
                      </a:stretch>
                    </p:blipFill>
                    <p:spPr>
                      <a:xfrm>
                        <a:off x="1583201" y="4313950"/>
                        <a:ext cx="5520984" cy="55209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文本框 5"/>
              <p:cNvSpPr txBox="1"/>
              <p:nvPr/>
            </p:nvSpPr>
            <p:spPr>
              <a:xfrm>
                <a:off x="1513876" y="3791621"/>
                <a:ext cx="2766655" cy="400110"/>
              </a:xfrm>
              <a:prstGeom prst="rect">
                <a:avLst/>
              </a:prstGeom>
              <a:noFill/>
            </p:spPr>
            <p:txBody>
              <a:bodyPr wrap="none" rtlCol="0">
                <a:spAutoFit/>
              </a:bodyPr>
              <a:lstStyle/>
              <a:p>
                <a:r>
                  <a:rPr lang="en-US" altLang="zh-CN" sz="2000" dirty="0">
                    <a:latin typeface="Calibri" panose="020F0502020204030204" pitchFamily="34" charset="0"/>
                    <a:cs typeface="Calibri" panose="020F0502020204030204" pitchFamily="34" charset="0"/>
                  </a:rPr>
                  <a:t>When </a:t>
                </a:r>
                <a14:m>
                  <m:oMath xmlns:m="http://schemas.openxmlformats.org/officeDocument/2006/math">
                    <m:r>
                      <a:rPr lang="en-US" altLang="zh-CN" sz="2000" b="0" i="1" dirty="0" smtClean="0">
                        <a:latin typeface="Cambria Math" panose="02040503050406030204" pitchFamily="18" charset="0"/>
                        <a:ea typeface="Cambria Math" panose="02040503050406030204" pitchFamily="18" charset="0"/>
                        <a:cs typeface="Calibri" panose="020F0502020204030204" pitchFamily="34" charset="0"/>
                      </a:rPr>
                      <m:t>𝑦</m:t>
                    </m:r>
                    <m:r>
                      <a:rPr lang="en-US" altLang="zh-CN" sz="2000" i="1" dirty="0" smtClean="0">
                        <a:latin typeface="Cambria Math" panose="02040503050406030204" pitchFamily="18" charset="0"/>
                        <a:ea typeface="Cambria Math" panose="02040503050406030204" pitchFamily="18" charset="0"/>
                        <a:cs typeface="Calibri" panose="020F0502020204030204" pitchFamily="34" charset="0"/>
                      </a:rPr>
                      <m:t>→</m:t>
                    </m:r>
                    <m:r>
                      <a:rPr lang="en-US" altLang="zh-CN" sz="2000" b="0" i="1" dirty="0" smtClean="0">
                        <a:latin typeface="Cambria Math" panose="02040503050406030204" pitchFamily="18" charset="0"/>
                        <a:ea typeface="Cambria Math" panose="02040503050406030204" pitchFamily="18" charset="0"/>
                        <a:cs typeface="Calibri" panose="020F0502020204030204" pitchFamily="34" charset="0"/>
                      </a:rPr>
                      <m:t>−</m:t>
                    </m:r>
                    <m:r>
                      <a:rPr lang="en-US" altLang="zh-CN" sz="2000" b="0" i="1" dirty="0" smtClean="0">
                        <a:latin typeface="Cambria Math" panose="02040503050406030204" pitchFamily="18" charset="0"/>
                        <a:ea typeface="Cambria Math" panose="02040503050406030204" pitchFamily="18" charset="0"/>
                        <a:cs typeface="Calibri" panose="020F0502020204030204" pitchFamily="34" charset="0"/>
                      </a:rPr>
                      <m:t>𝑦</m:t>
                    </m:r>
                  </m:oMath>
                </a14:m>
                <a:r>
                  <a:rPr lang="en-US" altLang="zh-CN" sz="2000" dirty="0">
                    <a:latin typeface="Calibri" panose="020F0502020204030204" pitchFamily="34" charset="0"/>
                    <a:cs typeface="Calibri" panose="020F0502020204030204" pitchFamily="34" charset="0"/>
                  </a:rPr>
                  <a:t>, we have:</a:t>
                </a:r>
                <a:endParaRPr lang="zh-CN" altLang="en-US" sz="2000" dirty="0">
                  <a:latin typeface="Calibri" panose="020F0502020204030204" pitchFamily="34" charset="0"/>
                  <a:cs typeface="Calibri" panose="020F0502020204030204" pitchFamily="34" charset="0"/>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513876" y="3791621"/>
                <a:ext cx="2766655" cy="400110"/>
              </a:xfrm>
              <a:prstGeom prst="rect">
                <a:avLst/>
              </a:prstGeom>
              <a:blipFill rotWithShape="0">
                <a:blip r:embed="rId12"/>
                <a:stretch>
                  <a:fillRect l="-2203" t="-9091" r="-1542"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65237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1E1D89E-3036-4319-907B-5478948292AB}"/>
              </a:ext>
            </a:extLst>
          </p:cNvPr>
          <p:cNvPicPr>
            <a:picLocks noChangeAspect="1"/>
          </p:cNvPicPr>
          <p:nvPr/>
        </p:nvPicPr>
        <p:blipFill rotWithShape="1">
          <a:blip r:embed="rId4"/>
          <a:srcRect b="68155"/>
          <a:stretch/>
        </p:blipFill>
        <p:spPr>
          <a:xfrm>
            <a:off x="581724" y="1007624"/>
            <a:ext cx="4777864" cy="2678525"/>
          </a:xfrm>
          <a:prstGeom prst="rect">
            <a:avLst/>
          </a:prstGeom>
        </p:spPr>
      </p:pic>
      <p:pic>
        <p:nvPicPr>
          <p:cNvPr id="22" name="图片 21">
            <a:extLst>
              <a:ext uri="{FF2B5EF4-FFF2-40B4-BE49-F238E27FC236}">
                <a16:creationId xmlns:a16="http://schemas.microsoft.com/office/drawing/2014/main" id="{4BD1D030-EDA3-40A3-AB28-4DC8B4BBBA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18" r="56773" b="42518"/>
          <a:stretch/>
        </p:blipFill>
        <p:spPr>
          <a:xfrm>
            <a:off x="1390716" y="3959006"/>
            <a:ext cx="2431195" cy="2539910"/>
          </a:xfrm>
          <a:prstGeom prst="rect">
            <a:avLst/>
          </a:prstGeom>
        </p:spPr>
      </p:pic>
      <p:grpSp>
        <p:nvGrpSpPr>
          <p:cNvPr id="13" name="组合 12">
            <a:extLst>
              <a:ext uri="{FF2B5EF4-FFF2-40B4-BE49-F238E27FC236}">
                <a16:creationId xmlns:a16="http://schemas.microsoft.com/office/drawing/2014/main" id="{4C6794C1-99A7-4AF6-AD47-73AE80DE1516}"/>
              </a:ext>
            </a:extLst>
          </p:cNvPr>
          <p:cNvGrpSpPr/>
          <p:nvPr/>
        </p:nvGrpSpPr>
        <p:grpSpPr>
          <a:xfrm>
            <a:off x="0" y="-95127"/>
            <a:ext cx="12192000" cy="793988"/>
            <a:chOff x="0" y="0"/>
            <a:chExt cx="12192000" cy="793988"/>
          </a:xfrm>
        </p:grpSpPr>
        <p:pic>
          <p:nvPicPr>
            <p:cNvPr id="14" name="Picture 5" descr="dark_blue">
              <a:extLst>
                <a:ext uri="{FF2B5EF4-FFF2-40B4-BE49-F238E27FC236}">
                  <a16:creationId xmlns:a16="http://schemas.microsoft.com/office/drawing/2014/main" id="{85C19216-7B09-47B3-88DF-0EB3F806566D}"/>
                </a:ext>
              </a:extLst>
            </p:cNvPr>
            <p:cNvPicPr>
              <a:picLocks noChangeAspect="1" noChangeArrowheads="1"/>
            </p:cNvPicPr>
            <p:nvPr/>
          </p:nvPicPr>
          <p:blipFill rotWithShape="1">
            <a:blip r:embed="rId6"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23B18442-64D9-451A-B5B5-0D2C7030671E}"/>
                </a:ext>
              </a:extLst>
            </p:cNvPr>
            <p:cNvPicPr>
              <a:picLocks noChangeAspect="1" noChangeArrowheads="1"/>
            </p:cNvPicPr>
            <p:nvPr/>
          </p:nvPicPr>
          <p:blipFill rotWithShape="1">
            <a:blip r:embed="rId6"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0A762047-AC93-454E-B12E-A755AB4967C7}"/>
              </a:ext>
            </a:extLst>
          </p:cNvPr>
          <p:cNvPicPr>
            <a:picLocks noChangeAspect="1" noChangeArrowheads="1"/>
          </p:cNvPicPr>
          <p:nvPr/>
        </p:nvPicPr>
        <p:blipFill>
          <a:blip r:embed="rId7" cstate="print"/>
          <a:srcRect/>
          <a:stretch>
            <a:fillRect/>
          </a:stretch>
        </p:blipFill>
        <p:spPr bwMode="auto">
          <a:xfrm>
            <a:off x="0" y="6597352"/>
            <a:ext cx="12192000" cy="260648"/>
          </a:xfrm>
          <a:prstGeom prst="rect">
            <a:avLst/>
          </a:prstGeom>
          <a:noFill/>
          <a:ln w="9525" algn="ctr">
            <a:noFill/>
            <a:miter lim="800000"/>
            <a:headEnd/>
            <a:tailEnd/>
          </a:ln>
        </p:spPr>
      </p:pic>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9F4EF1B9-62C4-45D2-9587-DF88B9CD448B}"/>
                  </a:ext>
                </a:extLst>
              </p:cNvPr>
              <p:cNvSpPr/>
              <p:nvPr/>
            </p:nvSpPr>
            <p:spPr>
              <a:xfrm>
                <a:off x="5974331" y="1614818"/>
                <a:ext cx="5090304" cy="400110"/>
              </a:xfrm>
              <a:prstGeom prst="rect">
                <a:avLst/>
              </a:prstGeom>
            </p:spPr>
            <p:txBody>
              <a:bodyPr wrap="none">
                <a:spAutoFit/>
              </a:bodyPr>
              <a:lstStyle/>
              <a:p>
                <a:r>
                  <a:rPr lang="en-US" altLang="zh-CN" sz="2000" dirty="0">
                    <a:latin typeface="Calibri" panose="020F0502020204030204" pitchFamily="34" charset="0"/>
                    <a:cs typeface="Calibri" panose="020F0502020204030204" pitchFamily="34" charset="0"/>
                  </a:rPr>
                  <a:t>Only</a:t>
                </a:r>
                <a:r>
                  <a:rPr lang="zh-CN" altLang="en-US" sz="2000" dirty="0">
                    <a:latin typeface="Calibri" panose="020F0502020204030204" pitchFamily="34" charset="0"/>
                    <a:cs typeface="Calibri" panose="020F0502020204030204" pitchFamily="34" charset="0"/>
                  </a:rPr>
                  <a:t> </a:t>
                </a:r>
                <a14:m>
                  <m:oMath xmlns:m="http://schemas.openxmlformats.org/officeDocument/2006/math">
                    <m:sSup>
                      <m:sSupPr>
                        <m:ctrlPr>
                          <a:rPr lang="zh-CN" altLang="en-US" sz="2000" i="1">
                            <a:latin typeface="Cambria Math" panose="02040503050406030204" pitchFamily="18" charset="0"/>
                            <a:cs typeface="Calibri" panose="020F0502020204030204" pitchFamily="34" charset="0"/>
                          </a:rPr>
                        </m:ctrlPr>
                      </m:sSupPr>
                      <m:e>
                        <m:r>
                          <a:rPr lang="en-US" altLang="zh-CN" sz="2000">
                            <a:latin typeface="Cambria Math" panose="02040503050406030204" pitchFamily="18" charset="0"/>
                            <a:cs typeface="Calibri" panose="020F0502020204030204" pitchFamily="34" charset="0"/>
                          </a:rPr>
                          <m:t> </m:t>
                        </m:r>
                        <m:r>
                          <a:rPr lang="zh-CN" altLang="en-US" sz="2000">
                            <a:latin typeface="Cambria Math" panose="02040503050406030204" pitchFamily="18" charset="0"/>
                            <a:cs typeface="Calibri" panose="020F0502020204030204" pitchFamily="34" charset="0"/>
                          </a:rPr>
                          <m:t>𝜎</m:t>
                        </m:r>
                      </m:e>
                      <m:sup>
                        <m:r>
                          <a:rPr lang="zh-CN" altLang="en-US" sz="2000">
                            <a:latin typeface="Cambria Math" panose="02040503050406030204" pitchFamily="18" charset="0"/>
                            <a:cs typeface="Calibri" panose="020F0502020204030204" pitchFamily="34" charset="0"/>
                          </a:rPr>
                          <m:t>𝑥𝑥𝑥</m:t>
                        </m:r>
                      </m:sup>
                    </m:sSup>
                  </m:oMath>
                </a14:m>
                <a:r>
                  <a:rPr lang="zh-CN" altLang="en-US" sz="2000" dirty="0"/>
                  <a:t>， </a:t>
                </a:r>
                <a14:m>
                  <m:oMath xmlns:m="http://schemas.openxmlformats.org/officeDocument/2006/math">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zh-CN" altLang="en-US" sz="2000" i="1">
                            <a:latin typeface="Cambria Math" panose="02040503050406030204" pitchFamily="18" charset="0"/>
                          </a:rPr>
                          <m:t>𝑥</m:t>
                        </m:r>
                        <m:r>
                          <m:rPr>
                            <m:sty m:val="p"/>
                          </m:rPr>
                          <a:rPr lang="en-US" altLang="zh-CN" sz="2000" i="1">
                            <a:latin typeface="Cambria Math" panose="02040503050406030204" pitchFamily="18" charset="0"/>
                          </a:rPr>
                          <m:t>yy</m:t>
                        </m:r>
                      </m:sup>
                    </m:sSup>
                  </m:oMath>
                </a14:m>
                <a:r>
                  <a:rPr lang="en-US" altLang="zh-CN" sz="2000" dirty="0"/>
                  <a:t>, </a:t>
                </a:r>
                <a14:m>
                  <m:oMath xmlns:m="http://schemas.openxmlformats.org/officeDocument/2006/math">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b="0" i="1" smtClean="0">
                            <a:latin typeface="Cambria Math" panose="02040503050406030204" pitchFamily="18" charset="0"/>
                          </a:rPr>
                          <m:t>𝑦</m:t>
                        </m:r>
                        <m:r>
                          <a:rPr lang="zh-CN" altLang="en-US" sz="2000" i="1">
                            <a:latin typeface="Cambria Math" panose="02040503050406030204" pitchFamily="18" charset="0"/>
                          </a:rPr>
                          <m:t>𝑥</m:t>
                        </m:r>
                        <m:r>
                          <a:rPr lang="en-US" altLang="zh-CN" sz="2000" b="0" i="1" smtClean="0">
                            <a:latin typeface="Cambria Math" panose="02040503050406030204" pitchFamily="18" charset="0"/>
                          </a:rPr>
                          <m:t>𝑦</m:t>
                        </m:r>
                      </m:sup>
                    </m:sSup>
                    <m:r>
                      <a:rPr lang="en-US" altLang="zh-CN" sz="2000" b="0" i="1" smtClean="0">
                        <a:latin typeface="Cambria Math" panose="02040503050406030204" pitchFamily="18" charset="0"/>
                      </a:rPr>
                      <m:t>=</m:t>
                    </m:r>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b="0" i="1" smtClean="0">
                            <a:latin typeface="Cambria Math" panose="02040503050406030204" pitchFamily="18" charset="0"/>
                          </a:rPr>
                          <m:t>𝑦𝑦</m:t>
                        </m:r>
                        <m:r>
                          <a:rPr lang="zh-CN" altLang="en-US" sz="2000" i="1">
                            <a:latin typeface="Cambria Math" panose="02040503050406030204" pitchFamily="18" charset="0"/>
                          </a:rPr>
                          <m:t>𝑥</m:t>
                        </m:r>
                      </m:sup>
                    </m:sSup>
                  </m:oMath>
                </a14:m>
                <a:r>
                  <a:rPr lang="en-US" altLang="zh-CN" sz="2000" dirty="0"/>
                  <a:t> </a:t>
                </a:r>
                <a:r>
                  <a:rPr lang="en-US" altLang="zh-CN" sz="2000" dirty="0">
                    <a:latin typeface="Calibri" panose="020F0502020204030204" pitchFamily="34" charset="0"/>
                    <a:cs typeface="Calibri" panose="020F0502020204030204" pitchFamily="34" charset="0"/>
                  </a:rPr>
                  <a:t>are non-zero</a:t>
                </a:r>
                <a:endParaRPr lang="zh-CN" altLang="en-US" dirty="0">
                  <a:latin typeface="Calibri" panose="020F0502020204030204" pitchFamily="34" charset="0"/>
                  <a:cs typeface="Calibri" panose="020F0502020204030204" pitchFamily="34" charset="0"/>
                </a:endParaRPr>
              </a:p>
            </p:txBody>
          </p:sp>
        </mc:Choice>
        <mc:Fallback xmlns="">
          <p:sp>
            <p:nvSpPr>
              <p:cNvPr id="17" name="矩形 16">
                <a:extLst>
                  <a:ext uri="{FF2B5EF4-FFF2-40B4-BE49-F238E27FC236}">
                    <a16:creationId xmlns:a16="http://schemas.microsoft.com/office/drawing/2014/main" id="{9F4EF1B9-62C4-45D2-9587-DF88B9CD448B}"/>
                  </a:ext>
                </a:extLst>
              </p:cNvPr>
              <p:cNvSpPr>
                <a:spLocks noRot="1" noChangeAspect="1" noMove="1" noResize="1" noEditPoints="1" noAdjustHandles="1" noChangeArrowheads="1" noChangeShapeType="1" noTextEdit="1"/>
              </p:cNvSpPr>
              <p:nvPr/>
            </p:nvSpPr>
            <p:spPr>
              <a:xfrm>
                <a:off x="5974331" y="1614818"/>
                <a:ext cx="5090304" cy="400110"/>
              </a:xfrm>
              <a:prstGeom prst="rect">
                <a:avLst/>
              </a:prstGeom>
              <a:blipFill>
                <a:blip r:embed="rId8"/>
                <a:stretch>
                  <a:fillRect l="-1198" t="-909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176F0A2-238F-4087-9E3D-3012817CC00B}"/>
                  </a:ext>
                </a:extLst>
              </p:cNvPr>
              <p:cNvSpPr/>
              <p:nvPr/>
            </p:nvSpPr>
            <p:spPr>
              <a:xfrm>
                <a:off x="5974331" y="983186"/>
                <a:ext cx="1793953" cy="400110"/>
              </a:xfrm>
              <a:prstGeom prst="rect">
                <a:avLst/>
              </a:prstGeom>
            </p:spPr>
            <p:txBody>
              <a:bodyPr wrap="none">
                <a:spAutoFit/>
              </a:bodyPr>
              <a:lstStyle/>
              <a:p>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𝑀</m:t>
                        </m:r>
                      </m:e>
                      <m:sub>
                        <m:r>
                          <a:rPr lang="zh-CN" altLang="en-US" sz="2000" i="1">
                            <a:latin typeface="Cambria Math" panose="02040503050406030204" pitchFamily="18" charset="0"/>
                          </a:rPr>
                          <m:t>𝑥𝑧</m:t>
                        </m:r>
                      </m:sub>
                    </m:sSub>
                  </m:oMath>
                </a14:m>
                <a:r>
                  <a:rPr lang="en-US" altLang="zh-CN" sz="2000" dirty="0"/>
                  <a:t> </a:t>
                </a:r>
                <a:r>
                  <a:rPr lang="en-US" altLang="zh-CN" sz="2000" dirty="0">
                    <a:latin typeface="Calibri" panose="020F0502020204030204" pitchFamily="34" charset="0"/>
                    <a:cs typeface="Calibri" panose="020F0502020204030204" pitchFamily="34" charset="0"/>
                  </a:rPr>
                  <a:t>symmetry:</a:t>
                </a:r>
                <a:endParaRPr lang="zh-CN" altLang="en-US" dirty="0"/>
              </a:p>
            </p:txBody>
          </p:sp>
        </mc:Choice>
        <mc:Fallback xmlns="">
          <p:sp>
            <p:nvSpPr>
              <p:cNvPr id="2" name="矩形 1">
                <a:extLst>
                  <a:ext uri="{FF2B5EF4-FFF2-40B4-BE49-F238E27FC236}">
                    <a16:creationId xmlns:a16="http://schemas.microsoft.com/office/drawing/2014/main" id="{E176F0A2-238F-4087-9E3D-3012817CC00B}"/>
                  </a:ext>
                </a:extLst>
              </p:cNvPr>
              <p:cNvSpPr>
                <a:spLocks noRot="1" noChangeAspect="1" noMove="1" noResize="1" noEditPoints="1" noAdjustHandles="1" noChangeArrowheads="1" noChangeShapeType="1" noTextEdit="1"/>
              </p:cNvSpPr>
              <p:nvPr/>
            </p:nvSpPr>
            <p:spPr>
              <a:xfrm>
                <a:off x="5974331" y="983186"/>
                <a:ext cx="1793953" cy="400110"/>
              </a:xfrm>
              <a:prstGeom prst="rect">
                <a:avLst/>
              </a:prstGeom>
              <a:blipFill>
                <a:blip r:embed="rId9"/>
                <a:stretch>
                  <a:fillRect t="-7576" r="-306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A8144A4-EB2C-4452-9E68-9F35FC292438}"/>
                  </a:ext>
                </a:extLst>
              </p:cNvPr>
              <p:cNvSpPr/>
              <p:nvPr/>
            </p:nvSpPr>
            <p:spPr>
              <a:xfrm>
                <a:off x="5974331" y="2339120"/>
                <a:ext cx="2215735" cy="400110"/>
              </a:xfrm>
              <a:prstGeom prst="rect">
                <a:avLst/>
              </a:prstGeom>
            </p:spPr>
            <p:txBody>
              <a:bodyPr wrap="none">
                <a:spAutoFit/>
              </a:bodyPr>
              <a:lstStyle/>
              <a:p>
                <a:r>
                  <a:rPr lang="en-US" altLang="zh-CN" sz="2000" dirty="0">
                    <a:latin typeface="Calibri" panose="020F0502020204030204" pitchFamily="34" charset="0"/>
                    <a:cs typeface="Calibri" panose="020F0502020204030204" pitchFamily="34" charset="0"/>
                  </a:rPr>
                  <a:t>GeS</a:t>
                </a:r>
                <a:r>
                  <a:rPr lang="en-US" altLang="zh-CN" sz="2000" dirty="0">
                    <a:latin typeface="CMR10"/>
                  </a:rPr>
                  <a:t> ~ </a:t>
                </a:r>
                <a:r>
                  <a:rPr lang="en-US" altLang="zh-CN" sz="2000" dirty="0">
                    <a:latin typeface="Calibri" panose="020F0502020204030204" pitchFamily="34" charset="0"/>
                    <a:cs typeface="Calibri" panose="020F0502020204030204" pitchFamily="34" charset="0"/>
                  </a:rPr>
                  <a:t>150</a:t>
                </a:r>
                <a:r>
                  <a:rPr lang="en-US" altLang="zh-CN" sz="2000" dirty="0">
                    <a:latin typeface="CMR10"/>
                  </a:rPr>
                  <a:t> </a:t>
                </a:r>
                <a14:m>
                  <m:oMath xmlns:m="http://schemas.openxmlformats.org/officeDocument/2006/math">
                    <m:r>
                      <a:rPr lang="zh-CN" altLang="en-US" sz="2000" i="1" smtClean="0">
                        <a:latin typeface="Cambria Math" panose="02040503050406030204" pitchFamily="18" charset="0"/>
                      </a:rPr>
                      <m:t>𝜇</m:t>
                    </m:r>
                    <m:r>
                      <a:rPr lang="en-US" altLang="zh-CN" sz="2000" b="0" i="1" smtClean="0">
                        <a:latin typeface="Cambria Math" panose="02040503050406030204" pitchFamily="18" charset="0"/>
                      </a:rPr>
                      <m:t>𝐴</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𝑉</m:t>
                        </m:r>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5" name="矩形 4">
                <a:extLst>
                  <a:ext uri="{FF2B5EF4-FFF2-40B4-BE49-F238E27FC236}">
                    <a16:creationId xmlns:a16="http://schemas.microsoft.com/office/drawing/2014/main" xmlns="" xmlns:a14="http://schemas.microsoft.com/office/drawing/2010/main" id="{BA8144A4-EB2C-4452-9E68-9F35FC292438}"/>
                  </a:ext>
                </a:extLst>
              </p:cNvPr>
              <p:cNvSpPr>
                <a:spLocks noRot="1" noChangeAspect="1" noMove="1" noResize="1" noEditPoints="1" noAdjustHandles="1" noChangeArrowheads="1" noChangeShapeType="1" noTextEdit="1"/>
              </p:cNvSpPr>
              <p:nvPr/>
            </p:nvSpPr>
            <p:spPr>
              <a:xfrm>
                <a:off x="5974331" y="2339120"/>
                <a:ext cx="2215735" cy="400110"/>
              </a:xfrm>
              <a:prstGeom prst="rect">
                <a:avLst/>
              </a:prstGeom>
              <a:blipFill rotWithShape="0">
                <a:blip r:embed="rId10"/>
                <a:stretch>
                  <a:fillRect l="-2747" t="-13846" b="-2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19F1490D-26DF-41AA-B31F-B2EDB9357E2A}"/>
                  </a:ext>
                </a:extLst>
              </p:cNvPr>
              <p:cNvSpPr/>
              <p:nvPr/>
            </p:nvSpPr>
            <p:spPr>
              <a:xfrm>
                <a:off x="2787986" y="3478893"/>
                <a:ext cx="5974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rPr>
                        <m:t>ℏ</m:t>
                      </m:r>
                      <m:r>
                        <a:rPr lang="zh-CN" altLang="en-US" sz="2000" i="1" smtClean="0">
                          <a:latin typeface="Cambria Math" panose="02040503050406030204" pitchFamily="18" charset="0"/>
                          <a:ea typeface="Cambria Math" panose="02040503050406030204" pitchFamily="18" charset="0"/>
                        </a:rPr>
                        <m:t>𝜔</m:t>
                      </m:r>
                    </m:oMath>
                  </m:oMathPara>
                </a14:m>
                <a:endParaRPr lang="zh-CN" altLang="en-US" sz="2000" dirty="0"/>
              </a:p>
            </p:txBody>
          </p:sp>
        </mc:Choice>
        <mc:Fallback xmlns="">
          <p:sp>
            <p:nvSpPr>
              <p:cNvPr id="18" name="矩形 17">
                <a:extLst>
                  <a:ext uri="{FF2B5EF4-FFF2-40B4-BE49-F238E27FC236}">
                    <a16:creationId xmlns:a16="http://schemas.microsoft.com/office/drawing/2014/main" xmlns="" xmlns:a14="http://schemas.microsoft.com/office/drawing/2010/main" id="{19F1490D-26DF-41AA-B31F-B2EDB9357E2A}"/>
                  </a:ext>
                </a:extLst>
              </p:cNvPr>
              <p:cNvSpPr>
                <a:spLocks noRot="1" noChangeAspect="1" noMove="1" noResize="1" noEditPoints="1" noAdjustHandles="1" noChangeArrowheads="1" noChangeShapeType="1" noTextEdit="1"/>
              </p:cNvSpPr>
              <p:nvPr/>
            </p:nvSpPr>
            <p:spPr>
              <a:xfrm>
                <a:off x="2787986" y="3478893"/>
                <a:ext cx="597471" cy="400110"/>
              </a:xfrm>
              <a:prstGeom prst="rect">
                <a:avLst/>
              </a:prstGeom>
              <a:blipFill rotWithShape="0">
                <a:blip r:embed="rId11"/>
                <a:stretch>
                  <a:fillRect/>
                </a:stretch>
              </a:blipFill>
            </p:spPr>
            <p:txBody>
              <a:bodyPr/>
              <a:lstStyle/>
              <a:p>
                <a:r>
                  <a:rPr lang="zh-CN" altLang="en-US">
                    <a:noFill/>
                  </a:rPr>
                  <a:t> </a:t>
                </a:r>
              </a:p>
            </p:txBody>
          </p:sp>
        </mc:Fallback>
      </mc:AlternateContent>
      <p:graphicFrame>
        <p:nvGraphicFramePr>
          <p:cNvPr id="19" name="对象 18">
            <a:extLst>
              <a:ext uri="{FF2B5EF4-FFF2-40B4-BE49-F238E27FC236}">
                <a16:creationId xmlns:a16="http://schemas.microsoft.com/office/drawing/2014/main" id="{0E449339-A9DA-41DF-A8E3-82FCBA96C959}"/>
              </a:ext>
            </a:extLst>
          </p:cNvPr>
          <p:cNvGraphicFramePr>
            <a:graphicFrameLocks noChangeAspect="1"/>
          </p:cNvGraphicFramePr>
          <p:nvPr>
            <p:extLst/>
          </p:nvPr>
        </p:nvGraphicFramePr>
        <p:xfrm>
          <a:off x="6304489" y="5228961"/>
          <a:ext cx="3154235" cy="525706"/>
        </p:xfrm>
        <a:graphic>
          <a:graphicData uri="http://schemas.openxmlformats.org/presentationml/2006/ole">
            <mc:AlternateContent xmlns:mc="http://schemas.openxmlformats.org/markup-compatibility/2006">
              <mc:Choice xmlns:v="urn:schemas-microsoft-com:vml" Requires="v">
                <p:oleObj spid="_x0000_s15369" name="Equation" r:id="rId12" imgW="1523880" imgH="253800" progId="Equation.DSMT4">
                  <p:embed/>
                </p:oleObj>
              </mc:Choice>
              <mc:Fallback>
                <p:oleObj name="Equation" r:id="rId12" imgW="1523880" imgH="253800" progId="Equation.DSMT4">
                  <p:embed/>
                  <p:pic>
                    <p:nvPicPr>
                      <p:cNvPr id="19" name="对象 18">
                        <a:extLst>
                          <a:ext uri="{FF2B5EF4-FFF2-40B4-BE49-F238E27FC236}">
                            <a16:creationId xmlns:a16="http://schemas.microsoft.com/office/drawing/2014/main" id="{0E449339-A9DA-41DF-A8E3-82FCBA96C959}"/>
                          </a:ext>
                        </a:extLst>
                      </p:cNvPr>
                      <p:cNvPicPr/>
                      <p:nvPr/>
                    </p:nvPicPr>
                    <p:blipFill>
                      <a:blip r:embed="rId13"/>
                      <a:stretch>
                        <a:fillRect/>
                      </a:stretch>
                    </p:blipFill>
                    <p:spPr>
                      <a:xfrm>
                        <a:off x="6304489" y="5228961"/>
                        <a:ext cx="3154235" cy="525706"/>
                      </a:xfrm>
                      <a:prstGeom prst="rect">
                        <a:avLst/>
                      </a:prstGeom>
                    </p:spPr>
                  </p:pic>
                </p:oleObj>
              </mc:Fallback>
            </mc:AlternateContent>
          </a:graphicData>
        </a:graphic>
      </p:graphicFrame>
      <p:sp>
        <p:nvSpPr>
          <p:cNvPr id="20" name="矩形 19">
            <a:extLst>
              <a:ext uri="{FF2B5EF4-FFF2-40B4-BE49-F238E27FC236}">
                <a16:creationId xmlns:a16="http://schemas.microsoft.com/office/drawing/2014/main" id="{255DDF16-00FC-42A0-AF64-3A15F99F819B}"/>
              </a:ext>
            </a:extLst>
          </p:cNvPr>
          <p:cNvSpPr/>
          <p:nvPr/>
        </p:nvSpPr>
        <p:spPr>
          <a:xfrm>
            <a:off x="6056923" y="3403823"/>
            <a:ext cx="4670251" cy="1429622"/>
          </a:xfrm>
          <a:prstGeom prst="rect">
            <a:avLst/>
          </a:prstGeom>
        </p:spPr>
        <p:txBody>
          <a:bodyPr wrap="square">
            <a:spAutoFit/>
          </a:bodyPr>
          <a:lstStyle/>
          <a:p>
            <a:pPr>
              <a:lnSpc>
                <a:spcPct val="150000"/>
              </a:lnSpc>
            </a:pPr>
            <a:r>
              <a:rPr lang="en-US" altLang="zh-CN" sz="2000" dirty="0">
                <a:latin typeface="Calibri" panose="020F0502020204030204" pitchFamily="34" charset="0"/>
                <a:cs typeface="Calibri" panose="020F0502020204030204" pitchFamily="34" charset="0"/>
              </a:rPr>
              <a:t>To experimentally explore this effect, we could apply light with an electric field polarized along the [110] direction</a:t>
            </a:r>
            <a:endParaRPr lang="zh-CN" altLang="en-US" sz="2000" dirty="0">
              <a:latin typeface="Calibri" panose="020F0502020204030204" pitchFamily="34" charset="0"/>
              <a:cs typeface="Calibri" panose="020F0502020204030204" pitchFamily="34" charset="0"/>
            </a:endParaRPr>
          </a:p>
        </p:txBody>
      </p:sp>
      <p:cxnSp>
        <p:nvCxnSpPr>
          <p:cNvPr id="7" name="直接箭头连接符 6">
            <a:extLst>
              <a:ext uri="{FF2B5EF4-FFF2-40B4-BE49-F238E27FC236}">
                <a16:creationId xmlns:a16="http://schemas.microsoft.com/office/drawing/2014/main" id="{E890794F-2A1A-4015-83A7-239D85A8A5AC}"/>
              </a:ext>
            </a:extLst>
          </p:cNvPr>
          <p:cNvCxnSpPr>
            <a:cxnSpLocks/>
          </p:cNvCxnSpPr>
          <p:nvPr/>
        </p:nvCxnSpPr>
        <p:spPr>
          <a:xfrm flipV="1">
            <a:off x="2068095" y="4242584"/>
            <a:ext cx="1702432" cy="1825504"/>
          </a:xfrm>
          <a:prstGeom prst="straightConnector1">
            <a:avLst/>
          </a:prstGeom>
          <a:ln w="60325">
            <a:solidFill>
              <a:srgbClr val="E3524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2FD5ABB-6DC2-412F-8DB5-5956E0C7CAC1}"/>
                  </a:ext>
                </a:extLst>
              </p:cNvPr>
              <p:cNvSpPr txBox="1"/>
              <p:nvPr/>
            </p:nvSpPr>
            <p:spPr>
              <a:xfrm>
                <a:off x="3715324" y="4013753"/>
                <a:ext cx="1276119" cy="6329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i="1" dirty="0" smtClean="0">
                              <a:latin typeface="Cambria Math" panose="02040503050406030204" pitchFamily="18" charset="0"/>
                            </a:rPr>
                          </m:ctrlPr>
                        </m:sSubPr>
                        <m:e>
                          <m:r>
                            <a:rPr lang="en-US" altLang="zh-CN" sz="3200" i="1" dirty="0">
                              <a:latin typeface="Cambria Math" panose="02040503050406030204" pitchFamily="18" charset="0"/>
                            </a:rPr>
                            <m:t>𝐸</m:t>
                          </m:r>
                        </m:e>
                        <m:sub>
                          <m:r>
                            <a:rPr lang="en-US" altLang="zh-CN" sz="3200" i="1" dirty="0">
                              <a:latin typeface="Cambria Math" panose="02040503050406030204" pitchFamily="18" charset="0"/>
                            </a:rPr>
                            <m:t>[110]</m:t>
                          </m:r>
                        </m:sub>
                      </m:sSub>
                    </m:oMath>
                  </m:oMathPara>
                </a14:m>
                <a:endParaRPr lang="zh-CN" altLang="en-US" sz="3200" dirty="0"/>
              </a:p>
            </p:txBody>
          </p:sp>
        </mc:Choice>
        <mc:Fallback xmlns="">
          <p:sp>
            <p:nvSpPr>
              <p:cNvPr id="8" name="文本框 7">
                <a:extLst>
                  <a:ext uri="{FF2B5EF4-FFF2-40B4-BE49-F238E27FC236}">
                    <a16:creationId xmlns:a16="http://schemas.microsoft.com/office/drawing/2014/main" id="{22FD5ABB-6DC2-412F-8DB5-5956E0C7CAC1}"/>
                  </a:ext>
                </a:extLst>
              </p:cNvPr>
              <p:cNvSpPr txBox="1">
                <a:spLocks noRot="1" noChangeAspect="1" noMove="1" noResize="1" noEditPoints="1" noAdjustHandles="1" noChangeArrowheads="1" noChangeShapeType="1" noTextEdit="1"/>
              </p:cNvSpPr>
              <p:nvPr/>
            </p:nvSpPr>
            <p:spPr>
              <a:xfrm>
                <a:off x="3715324" y="4013753"/>
                <a:ext cx="1276119" cy="632930"/>
              </a:xfrm>
              <a:prstGeom prst="rect">
                <a:avLst/>
              </a:prstGeom>
              <a:blipFill>
                <a:blip r:embed="rId1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58086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5"/>
          <a:stretch>
            <a:fillRect/>
          </a:stretch>
        </p:blipFill>
        <p:spPr>
          <a:xfrm>
            <a:off x="6616974" y="1599296"/>
            <a:ext cx="3982752" cy="2877207"/>
          </a:xfrm>
          <a:prstGeom prst="rect">
            <a:avLst/>
          </a:prstGeom>
        </p:spPr>
      </p:pic>
      <p:pic>
        <p:nvPicPr>
          <p:cNvPr id="27" name="图片 26">
            <a:extLst>
              <a:ext uri="{FF2B5EF4-FFF2-40B4-BE49-F238E27FC236}">
                <a16:creationId xmlns:a16="http://schemas.microsoft.com/office/drawing/2014/main" id="{33FDAE11-BEB3-4182-9D13-693444E7681B}"/>
              </a:ext>
            </a:extLst>
          </p:cNvPr>
          <p:cNvPicPr>
            <a:picLocks noChangeAspect="1"/>
          </p:cNvPicPr>
          <p:nvPr/>
        </p:nvPicPr>
        <p:blipFill>
          <a:blip r:embed="rId6"/>
          <a:stretch>
            <a:fillRect/>
          </a:stretch>
        </p:blipFill>
        <p:spPr>
          <a:xfrm>
            <a:off x="990007" y="635901"/>
            <a:ext cx="3260420" cy="5739748"/>
          </a:xfrm>
          <a:prstGeom prst="rect">
            <a:avLst/>
          </a:prstGeom>
        </p:spPr>
      </p:pic>
      <p:sp>
        <p:nvSpPr>
          <p:cNvPr id="9" name="文本框 8"/>
          <p:cNvSpPr txBox="1"/>
          <p:nvPr/>
        </p:nvSpPr>
        <p:spPr>
          <a:xfrm>
            <a:off x="1327541" y="6153946"/>
            <a:ext cx="3385033"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A sharp peak appears at 1.2 eV.</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978592FF-1960-4630-9D2B-0C855BCAC61B}"/>
                  </a:ext>
                </a:extLst>
              </p:cNvPr>
              <p:cNvSpPr/>
              <p:nvPr/>
            </p:nvSpPr>
            <p:spPr>
              <a:xfrm>
                <a:off x="2864603" y="1039055"/>
                <a:ext cx="750230"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zh-CN" altLang="en-US" sz="2000" i="1">
                              <a:latin typeface="Cambria Math" panose="02040503050406030204" pitchFamily="18" charset="0"/>
                            </a:rPr>
                            <m:t>𝑥</m:t>
                          </m:r>
                          <m:r>
                            <m:rPr>
                              <m:sty m:val="p"/>
                            </m:rPr>
                            <a:rPr lang="en-US" altLang="zh-CN" sz="2000" i="1">
                              <a:latin typeface="Cambria Math" panose="02040503050406030204" pitchFamily="18" charset="0"/>
                            </a:rPr>
                            <m:t>yy</m:t>
                          </m:r>
                        </m:sup>
                      </m:sSup>
                    </m:oMath>
                  </m:oMathPara>
                </a14:m>
                <a:endParaRPr lang="zh-CN" altLang="en-US" dirty="0"/>
              </a:p>
            </p:txBody>
          </p:sp>
        </mc:Choice>
        <mc:Fallback xmlns="">
          <p:sp>
            <p:nvSpPr>
              <p:cNvPr id="12" name="矩形 11">
                <a:extLst>
                  <a:ext uri="{FF2B5EF4-FFF2-40B4-BE49-F238E27FC236}">
                    <a16:creationId xmlns:a16="http://schemas.microsoft.com/office/drawing/2014/main" id="{978592FF-1960-4630-9D2B-0C855BCAC61B}"/>
                  </a:ext>
                </a:extLst>
              </p:cNvPr>
              <p:cNvSpPr>
                <a:spLocks noRot="1" noChangeAspect="1" noMove="1" noResize="1" noEditPoints="1" noAdjustHandles="1" noChangeArrowheads="1" noChangeShapeType="1" noTextEdit="1"/>
              </p:cNvSpPr>
              <p:nvPr/>
            </p:nvSpPr>
            <p:spPr>
              <a:xfrm>
                <a:off x="2864603" y="1039055"/>
                <a:ext cx="750230" cy="400110"/>
              </a:xfrm>
              <a:prstGeom prst="rect">
                <a:avLst/>
              </a:prstGeom>
              <a:blipFill>
                <a:blip r:embed="rId7"/>
                <a:stretch>
                  <a:fillRect/>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4C6794C1-99A7-4AF6-AD47-73AE80DE1516}"/>
              </a:ext>
            </a:extLst>
          </p:cNvPr>
          <p:cNvGrpSpPr/>
          <p:nvPr/>
        </p:nvGrpSpPr>
        <p:grpSpPr>
          <a:xfrm>
            <a:off x="0" y="-95127"/>
            <a:ext cx="12192000" cy="793988"/>
            <a:chOff x="0" y="0"/>
            <a:chExt cx="12192000" cy="793988"/>
          </a:xfrm>
        </p:grpSpPr>
        <p:pic>
          <p:nvPicPr>
            <p:cNvPr id="14" name="Picture 5" descr="dark_blue">
              <a:extLst>
                <a:ext uri="{FF2B5EF4-FFF2-40B4-BE49-F238E27FC236}">
                  <a16:creationId xmlns:a16="http://schemas.microsoft.com/office/drawing/2014/main" id="{85C19216-7B09-47B3-88DF-0EB3F806566D}"/>
                </a:ext>
              </a:extLst>
            </p:cNvPr>
            <p:cNvPicPr>
              <a:picLocks noChangeAspect="1" noChangeArrowheads="1"/>
            </p:cNvPicPr>
            <p:nvPr/>
          </p:nvPicPr>
          <p:blipFill rotWithShape="1">
            <a:blip r:embed="rId8"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23B18442-64D9-451A-B5B5-0D2C7030671E}"/>
                </a:ext>
              </a:extLst>
            </p:cNvPr>
            <p:cNvPicPr>
              <a:picLocks noChangeAspect="1" noChangeArrowheads="1"/>
            </p:cNvPicPr>
            <p:nvPr/>
          </p:nvPicPr>
          <p:blipFill rotWithShape="1">
            <a:blip r:embed="rId8"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0A762047-AC93-454E-B12E-A755AB4967C7}"/>
              </a:ext>
            </a:extLst>
          </p:cNvPr>
          <p:cNvPicPr>
            <a:picLocks noChangeAspect="1" noChangeArrowheads="1"/>
          </p:cNvPicPr>
          <p:nvPr/>
        </p:nvPicPr>
        <p:blipFill>
          <a:blip r:embed="rId9" cstate="print"/>
          <a:srcRect/>
          <a:stretch>
            <a:fillRect/>
          </a:stretch>
        </p:blipFill>
        <p:spPr bwMode="auto">
          <a:xfrm>
            <a:off x="0" y="6597352"/>
            <a:ext cx="12192000" cy="260648"/>
          </a:xfrm>
          <a:prstGeom prst="rect">
            <a:avLst/>
          </a:prstGeom>
          <a:noFill/>
          <a:ln w="9525" algn="ctr">
            <a:noFill/>
            <a:miter lim="800000"/>
            <a:headEnd/>
            <a:tailEnd/>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176F0A2-238F-4087-9E3D-3012817CC00B}"/>
                  </a:ext>
                </a:extLst>
              </p:cNvPr>
              <p:cNvSpPr/>
              <p:nvPr/>
            </p:nvSpPr>
            <p:spPr>
              <a:xfrm>
                <a:off x="4207152" y="2698238"/>
                <a:ext cx="1725024" cy="400110"/>
              </a:xfrm>
              <a:prstGeom prst="rect">
                <a:avLst/>
              </a:prstGeom>
            </p:spPr>
            <p:txBody>
              <a:bodyPr wrap="none">
                <a:spAutoFit/>
              </a:bodyPr>
              <a:lstStyle/>
              <a:p>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𝑀</m:t>
                        </m:r>
                      </m:e>
                      <m:sub>
                        <m:r>
                          <a:rPr lang="zh-CN" altLang="en-US" sz="2000" i="1">
                            <a:latin typeface="Cambria Math" panose="02040503050406030204" pitchFamily="18" charset="0"/>
                          </a:rPr>
                          <m:t>𝑥𝑧</m:t>
                        </m:r>
                      </m:sub>
                    </m:sSub>
                  </m:oMath>
                </a14:m>
                <a:r>
                  <a:rPr lang="en-US" altLang="zh-CN" sz="2000" dirty="0"/>
                  <a:t> </a:t>
                </a:r>
                <a:r>
                  <a:rPr lang="en-US" altLang="zh-CN" sz="2000" dirty="0">
                    <a:latin typeface="Calibri" panose="020F0502020204030204" pitchFamily="34" charset="0"/>
                    <a:cs typeface="Calibri" panose="020F0502020204030204" pitchFamily="34" charset="0"/>
                  </a:rPr>
                  <a:t>symmetry</a:t>
                </a:r>
                <a:endParaRPr lang="zh-CN" altLang="en-US" dirty="0"/>
              </a:p>
            </p:txBody>
          </p:sp>
        </mc:Choice>
        <mc:Fallback xmlns="">
          <p:sp>
            <p:nvSpPr>
              <p:cNvPr id="2" name="矩形 1">
                <a:extLst>
                  <a:ext uri="{FF2B5EF4-FFF2-40B4-BE49-F238E27FC236}">
                    <a16:creationId xmlns="" xmlns:a16="http://schemas.microsoft.com/office/drawing/2014/main" xmlns:a14="http://schemas.microsoft.com/office/drawing/2010/main" id="{E176F0A2-238F-4087-9E3D-3012817CC00B}"/>
                  </a:ext>
                </a:extLst>
              </p:cNvPr>
              <p:cNvSpPr>
                <a:spLocks noRot="1" noChangeAspect="1" noMove="1" noResize="1" noEditPoints="1" noAdjustHandles="1" noChangeArrowheads="1" noChangeShapeType="1" noTextEdit="1"/>
              </p:cNvSpPr>
              <p:nvPr/>
            </p:nvSpPr>
            <p:spPr>
              <a:xfrm>
                <a:off x="4207152" y="2698238"/>
                <a:ext cx="1725024" cy="400110"/>
              </a:xfrm>
              <a:prstGeom prst="rect">
                <a:avLst/>
              </a:prstGeom>
              <a:blipFill rotWithShape="0">
                <a:blip r:embed="rId10"/>
                <a:stretch>
                  <a:fillRect t="-9231" r="-3180"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CB79835-FC77-43E3-86D0-4D9A74105853}"/>
                  </a:ext>
                </a:extLst>
              </p:cNvPr>
              <p:cNvSpPr txBox="1"/>
              <p:nvPr/>
            </p:nvSpPr>
            <p:spPr>
              <a:xfrm>
                <a:off x="4338809" y="3555397"/>
                <a:ext cx="1085505" cy="307777"/>
              </a:xfrm>
              <a:prstGeom prst="rect">
                <a:avLst/>
              </a:prstGeom>
              <a:noFill/>
            </p:spPr>
            <p:txBody>
              <a:bodyPr wrap="square" lIns="0" tIns="0" rIns="0" bIns="0" rtlCol="0">
                <a:spAutoFit/>
              </a:bodyPr>
              <a:lstStyle/>
              <a:p>
                <a14:m>
                  <m:oMath xmlns:m="http://schemas.openxmlformats.org/officeDocument/2006/math">
                    <m:sSup>
                      <m:sSupPr>
                        <m:ctrlPr>
                          <a:rPr lang="en-US" altLang="zh-CN" sz="2000" i="1" smtClean="0">
                            <a:latin typeface="Cambria Math" panose="02040503050406030204" pitchFamily="18" charset="0"/>
                          </a:rPr>
                        </m:ctrlPr>
                      </m:sSupPr>
                      <m:e>
                        <m:r>
                          <a:rPr lang="zh-CN" altLang="en-US" sz="2000" i="1" smtClean="0">
                            <a:latin typeface="Cambria Math" panose="02040503050406030204" pitchFamily="18" charset="0"/>
                          </a:rPr>
                          <m:t>𝛼</m:t>
                        </m:r>
                      </m:e>
                      <m:sup>
                        <m:r>
                          <a:rPr lang="en-US" altLang="zh-CN" sz="2000" i="1">
                            <a:latin typeface="Cambria Math" panose="02040503050406030204" pitchFamily="18" charset="0"/>
                          </a:rPr>
                          <m:t>𝑦𝑦</m:t>
                        </m:r>
                      </m:sup>
                    </m:sSup>
                  </m:oMath>
                </a14:m>
                <a:r>
                  <a:rPr lang="en-US" altLang="zh-CN" sz="2000" dirty="0"/>
                  <a:t>=0</a:t>
                </a:r>
                <a:endParaRPr lang="zh-CN" altLang="en-US" dirty="0"/>
              </a:p>
            </p:txBody>
          </p:sp>
        </mc:Choice>
        <mc:Fallback xmlns="">
          <p:sp>
            <p:nvSpPr>
              <p:cNvPr id="11" name="文本框 10">
                <a:extLst>
                  <a:ext uri="{FF2B5EF4-FFF2-40B4-BE49-F238E27FC236}">
                    <a16:creationId xmlns="" xmlns:a16="http://schemas.microsoft.com/office/drawing/2014/main" xmlns:a14="http://schemas.microsoft.com/office/drawing/2010/main" id="{8CB79835-FC77-43E3-86D0-4D9A74105853}"/>
                  </a:ext>
                </a:extLst>
              </p:cNvPr>
              <p:cNvSpPr txBox="1">
                <a:spLocks noRot="1" noChangeAspect="1" noMove="1" noResize="1" noEditPoints="1" noAdjustHandles="1" noChangeArrowheads="1" noChangeShapeType="1" noTextEdit="1"/>
              </p:cNvSpPr>
              <p:nvPr/>
            </p:nvSpPr>
            <p:spPr>
              <a:xfrm>
                <a:off x="4338809" y="3555397"/>
                <a:ext cx="1085505" cy="307777"/>
              </a:xfrm>
              <a:prstGeom prst="rect">
                <a:avLst/>
              </a:prstGeom>
              <a:blipFill rotWithShape="0">
                <a:blip r:embed="rId11"/>
                <a:stretch>
                  <a:fillRect l="-6180" t="-25490" b="-49020"/>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CDAC558F-E649-4657-824D-EE177629E51A}"/>
              </a:ext>
            </a:extLst>
          </p:cNvPr>
          <p:cNvCxnSpPr/>
          <p:nvPr/>
        </p:nvCxnSpPr>
        <p:spPr>
          <a:xfrm>
            <a:off x="7830266" y="3000127"/>
            <a:ext cx="80387" cy="798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CA954BC-8198-43EB-9BF5-93997E444E70}"/>
              </a:ext>
            </a:extLst>
          </p:cNvPr>
          <p:cNvSpPr txBox="1"/>
          <p:nvPr/>
        </p:nvSpPr>
        <p:spPr>
          <a:xfrm>
            <a:off x="6977617" y="1084636"/>
            <a:ext cx="3694527" cy="461665"/>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Joint density of states (JDOS</a:t>
            </a:r>
            <a:r>
              <a:rPr lang="en-US" altLang="zh-CN" sz="2400" dirty="0">
                <a:latin typeface="Calibri" panose="020F0502020204030204" pitchFamily="34" charset="0"/>
                <a:cs typeface="Calibri" panose="020F0502020204030204" pitchFamily="34" charset="0"/>
              </a:rPr>
              <a:t>)</a:t>
            </a:r>
            <a:endParaRPr lang="zh-CN" alt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A9982F96-85F0-4E41-AA85-F4C2BD4CA8FC}"/>
                  </a:ext>
                </a:extLst>
              </p:cNvPr>
              <p:cNvSpPr txBox="1"/>
              <p:nvPr/>
            </p:nvSpPr>
            <p:spPr>
              <a:xfrm>
                <a:off x="2727280" y="3568301"/>
                <a:ext cx="1480389" cy="3209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000" i="1" smtClean="0">
                              <a:latin typeface="Cambria Math" panose="02040503050406030204" pitchFamily="18" charset="0"/>
                            </a:rPr>
                          </m:ctrlPr>
                        </m:sSupPr>
                        <m:e>
                          <m:r>
                            <a:rPr lang="zh-CN" altLang="en-US" sz="2000" i="1" smtClean="0">
                              <a:latin typeface="Cambria Math" panose="02040503050406030204" pitchFamily="18" charset="0"/>
                            </a:rPr>
                            <m:t>𝛼</m:t>
                          </m:r>
                        </m:e>
                        <m:sup>
                          <m:r>
                            <a:rPr lang="en-US" altLang="zh-CN" sz="2000" b="0" i="1" smtClean="0">
                              <a:latin typeface="Cambria Math" panose="02040503050406030204" pitchFamily="18" charset="0"/>
                            </a:rPr>
                            <m:t>[110]</m:t>
                          </m:r>
                        </m:sup>
                      </m:sSup>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22" name="文本框 21">
                <a:extLst>
                  <a:ext uri="{FF2B5EF4-FFF2-40B4-BE49-F238E27FC236}">
                    <a16:creationId xmlns:a16="http://schemas.microsoft.com/office/drawing/2014/main" id="{A9982F96-85F0-4E41-AA85-F4C2BD4CA8FC}"/>
                  </a:ext>
                </a:extLst>
              </p:cNvPr>
              <p:cNvSpPr txBox="1">
                <a:spLocks noRot="1" noChangeAspect="1" noMove="1" noResize="1" noEditPoints="1" noAdjustHandles="1" noChangeArrowheads="1" noChangeShapeType="1" noTextEdit="1"/>
              </p:cNvSpPr>
              <p:nvPr/>
            </p:nvSpPr>
            <p:spPr>
              <a:xfrm>
                <a:off x="2727280" y="3568301"/>
                <a:ext cx="1480389" cy="320985"/>
              </a:xfrm>
              <a:prstGeom prst="rect">
                <a:avLst/>
              </a:prstGeom>
              <a:blipFill>
                <a:blip r:embed="rId14"/>
                <a:stretch>
                  <a:fillRect t="-5660" b="-5660"/>
                </a:stretch>
              </a:blipFill>
            </p:spPr>
            <p:txBody>
              <a:bodyPr/>
              <a:lstStyle/>
              <a:p>
                <a:r>
                  <a:rPr lang="zh-CN" altLang="en-US">
                    <a:noFill/>
                  </a:rPr>
                  <a:t> </a:t>
                </a:r>
              </a:p>
            </p:txBody>
          </p:sp>
        </mc:Fallback>
      </mc:AlternateContent>
      <p:cxnSp>
        <p:nvCxnSpPr>
          <p:cNvPr id="23" name="直接箭头连接符 22">
            <a:extLst>
              <a:ext uri="{FF2B5EF4-FFF2-40B4-BE49-F238E27FC236}">
                <a16:creationId xmlns:a16="http://schemas.microsoft.com/office/drawing/2014/main" id="{39EA2B57-4073-4D6A-8DB2-A25804B3BA1C}"/>
              </a:ext>
            </a:extLst>
          </p:cNvPr>
          <p:cNvCxnSpPr/>
          <p:nvPr/>
        </p:nvCxnSpPr>
        <p:spPr>
          <a:xfrm>
            <a:off x="2344688" y="3115890"/>
            <a:ext cx="80387" cy="798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EF6661F7-EC26-4E17-923C-4741A5F08294}"/>
                  </a:ext>
                </a:extLst>
              </p:cNvPr>
              <p:cNvSpPr txBox="1"/>
              <p:nvPr/>
            </p:nvSpPr>
            <p:spPr>
              <a:xfrm>
                <a:off x="4119668" y="5625835"/>
                <a:ext cx="5219281" cy="8751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000" i="1" smtClean="0">
                              <a:latin typeface="Cambria Math" panose="02040503050406030204" pitchFamily="18" charset="0"/>
                            </a:rPr>
                          </m:ctrlPr>
                        </m:sSupPr>
                        <m:e>
                          <m:r>
                            <a:rPr lang="en-US" altLang="zh-CN" sz="2000" b="0" i="1" smtClean="0">
                              <a:latin typeface="Cambria Math" panose="02040503050406030204" pitchFamily="18" charset="0"/>
                            </a:rPr>
                            <m:t>𝑔</m:t>
                          </m:r>
                        </m:e>
                        <m:sup>
                          <m:r>
                            <a:rPr lang="en-US" altLang="zh-CN" sz="2000" i="1">
                              <a:latin typeface="Cambria Math" panose="02040503050406030204" pitchFamily="18" charset="0"/>
                            </a:rPr>
                            <m:t>𝑦</m:t>
                          </m:r>
                          <m:r>
                            <a:rPr lang="en-US" altLang="zh-CN" sz="2000" b="0" i="1" smtClean="0">
                              <a:latin typeface="Cambria Math" panose="02040503050406030204" pitchFamily="18" charset="0"/>
                            </a:rPr>
                            <m:t>𝑥</m:t>
                          </m:r>
                          <m:r>
                            <a:rPr lang="en-US" altLang="zh-CN" sz="2000" i="1">
                              <a:latin typeface="Cambria Math" panose="02040503050406030204" pitchFamily="18" charset="0"/>
                            </a:rPr>
                            <m:t>𝑦</m:t>
                          </m:r>
                        </m:sup>
                      </m:sSup>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𝜎</m:t>
                              </m:r>
                            </m:e>
                            <m:sup>
                              <m:r>
                                <a:rPr lang="zh-CN" altLang="en-US" sz="2000" i="1">
                                  <a:latin typeface="Cambria Math" panose="02040503050406030204" pitchFamily="18" charset="0"/>
                                </a:rPr>
                                <m:t>𝑥</m:t>
                              </m:r>
                              <m:r>
                                <m:rPr>
                                  <m:sty m:val="p"/>
                                </m:rPr>
                                <a:rPr lang="en-US" altLang="zh-CN" sz="2000" i="1">
                                  <a:latin typeface="Cambria Math" panose="02040503050406030204" pitchFamily="18" charset="0"/>
                                </a:rPr>
                                <m:t>yy</m:t>
                              </m:r>
                            </m:sup>
                          </m:sSup>
                        </m:num>
                        <m:den>
                          <m:sSup>
                            <m:sSupPr>
                              <m:ctrlPr>
                                <a:rPr lang="en-US" altLang="zh-CN" sz="2000" i="1">
                                  <a:latin typeface="Cambria Math" panose="02040503050406030204" pitchFamily="18" charset="0"/>
                                </a:rPr>
                              </m:ctrlPr>
                            </m:sSupPr>
                            <m:e>
                              <m:r>
                                <a:rPr lang="zh-CN" altLang="en-US" sz="2000" i="1">
                                  <a:latin typeface="Cambria Math" panose="02040503050406030204" pitchFamily="18" charset="0"/>
                                </a:rPr>
                                <m:t>𝛼</m:t>
                              </m:r>
                            </m:e>
                            <m:sup>
                              <m:r>
                                <a:rPr lang="en-US" altLang="zh-CN" sz="2000" i="1">
                                  <a:latin typeface="Cambria Math" panose="02040503050406030204" pitchFamily="18" charset="0"/>
                                </a:rPr>
                                <m:t>[110]</m:t>
                              </m:r>
                            </m:sup>
                          </m:sSup>
                        </m:den>
                      </m:f>
                      <m:r>
                        <a:rPr lang="en-US" altLang="zh-CN" sz="2000" b="0" i="0" smtClean="0">
                          <a:latin typeface="Cambria Math" panose="02040503050406030204" pitchFamily="18" charset="0"/>
                        </a:rPr>
                        <m:t>=1</m:t>
                      </m:r>
                      <m:r>
                        <a:rPr lang="zh-CN" altLang="en-US">
                          <a:latin typeface="Cambria Math" panose="02040503050406030204" pitchFamily="18" charset="0"/>
                        </a:rPr>
                        <m:t>.</m:t>
                      </m:r>
                      <m:r>
                        <a:rPr lang="en-US" altLang="zh-CN" b="0" i="0" smtClean="0">
                          <a:latin typeface="Cambria Math" panose="02040503050406030204" pitchFamily="18" charset="0"/>
                        </a:rPr>
                        <m:t>8</m:t>
                      </m:r>
                      <m:r>
                        <a:rPr lang="zh-CN" altLang="en-US">
                          <a:latin typeface="Cambria Math" panose="02040503050406030204" pitchFamily="18" charset="0"/>
                        </a:rPr>
                        <m:t>×</m:t>
                      </m:r>
                      <m:sSup>
                        <m:sSupPr>
                          <m:ctrlPr>
                            <a:rPr lang="zh-CN" altLang="en-US" i="1">
                              <a:latin typeface="Cambria Math" panose="02040503050406030204" pitchFamily="18" charset="0"/>
                            </a:rPr>
                          </m:ctrlPr>
                        </m:sSupPr>
                        <m:e>
                          <m:r>
                            <a:rPr lang="zh-CN" altLang="en-US">
                              <a:latin typeface="Cambria Math" panose="02040503050406030204" pitchFamily="18" charset="0"/>
                            </a:rPr>
                            <m:t>10</m:t>
                          </m:r>
                        </m:e>
                        <m:sup>
                          <m:r>
                            <a:rPr lang="zh-CN" altLang="en-US">
                              <a:latin typeface="Cambria Math" panose="02040503050406030204" pitchFamily="18" charset="0"/>
                            </a:rPr>
                            <m:t>−5</m:t>
                          </m:r>
                        </m:sup>
                      </m:sSup>
                      <m:r>
                        <a:rPr lang="zh-CN" altLang="en-US" i="1">
                          <a:latin typeface="Cambria Math" panose="02040503050406030204" pitchFamily="18" charset="0"/>
                        </a:rPr>
                        <m:t>𝑐𝑚</m:t>
                      </m:r>
                      <m:r>
                        <a:rPr lang="zh-CN" altLang="en-US">
                          <a:latin typeface="Cambria Math" panose="02040503050406030204" pitchFamily="18" charset="0"/>
                        </a:rPr>
                        <m:t>⋅</m:t>
                      </m:r>
                      <m:sSup>
                        <m:sSupPr>
                          <m:ctrlPr>
                            <a:rPr lang="zh-CN" altLang="en-US" i="1">
                              <a:latin typeface="Cambria Math" panose="02040503050406030204" pitchFamily="18" charset="0"/>
                            </a:rPr>
                          </m:ctrlPr>
                        </m:sSupPr>
                        <m:e>
                          <m:r>
                            <a:rPr lang="zh-CN" altLang="en-US" i="1">
                              <a:latin typeface="Cambria Math" panose="02040503050406030204" pitchFamily="18" charset="0"/>
                            </a:rPr>
                            <m:t>𝑉</m:t>
                          </m:r>
                        </m:e>
                        <m:sup>
                          <m:r>
                            <a:rPr lang="zh-CN" altLang="en-US">
                              <a:latin typeface="Cambria Math" panose="02040503050406030204" pitchFamily="18" charset="0"/>
                            </a:rPr>
                            <m:t>−1</m:t>
                          </m:r>
                        </m:sup>
                      </m:sSup>
                    </m:oMath>
                  </m:oMathPara>
                </a14:m>
                <a:endParaRPr lang="zh-CN" altLang="en-US" dirty="0"/>
              </a:p>
              <a:p>
                <a:endParaRPr lang="zh-CN" altLang="en-US" dirty="0"/>
              </a:p>
            </p:txBody>
          </p:sp>
        </mc:Choice>
        <mc:Fallback xmlns="">
          <p:sp>
            <p:nvSpPr>
              <p:cNvPr id="24" name="文本框 23">
                <a:extLst>
                  <a:ext uri="{FF2B5EF4-FFF2-40B4-BE49-F238E27FC236}">
                    <a16:creationId xmlns="" xmlns:a16="http://schemas.microsoft.com/office/drawing/2014/main" xmlns:a14="http://schemas.microsoft.com/office/drawing/2010/main" id="{EF6661F7-EC26-4E17-923C-4741A5F08294}"/>
                  </a:ext>
                </a:extLst>
              </p:cNvPr>
              <p:cNvSpPr txBox="1">
                <a:spLocks noRot="1" noChangeAspect="1" noMove="1" noResize="1" noEditPoints="1" noAdjustHandles="1" noChangeArrowheads="1" noChangeShapeType="1" noTextEdit="1"/>
              </p:cNvSpPr>
              <p:nvPr/>
            </p:nvSpPr>
            <p:spPr>
              <a:xfrm>
                <a:off x="4119668" y="5625835"/>
                <a:ext cx="5219281" cy="875111"/>
              </a:xfrm>
              <a:prstGeom prst="rect">
                <a:avLst/>
              </a:prstGeom>
              <a:blipFill rotWithShape="0">
                <a:blip r:embed="rId15"/>
                <a:stretch>
                  <a:fillRect/>
                </a:stretch>
              </a:blipFill>
            </p:spPr>
            <p:txBody>
              <a:bodyPr/>
              <a:lstStyle/>
              <a:p>
                <a:r>
                  <a:rPr lang="zh-CN" altLang="en-US">
                    <a:noFill/>
                  </a:rPr>
                  <a:t> </a:t>
                </a:r>
              </a:p>
            </p:txBody>
          </p:sp>
        </mc:Fallback>
      </mc:AlternateContent>
      <p:graphicFrame>
        <p:nvGraphicFramePr>
          <p:cNvPr id="3" name="对象 2">
            <a:extLst>
              <a:ext uri="{FF2B5EF4-FFF2-40B4-BE49-F238E27FC236}">
                <a16:creationId xmlns:a16="http://schemas.microsoft.com/office/drawing/2014/main" id="{CE0032E1-24F3-451C-B949-2423A2954988}"/>
              </a:ext>
            </a:extLst>
          </p:cNvPr>
          <p:cNvGraphicFramePr>
            <a:graphicFrameLocks noChangeAspect="1"/>
          </p:cNvGraphicFramePr>
          <p:nvPr>
            <p:extLst/>
          </p:nvPr>
        </p:nvGraphicFramePr>
        <p:xfrm>
          <a:off x="6134100" y="4102100"/>
          <a:ext cx="914400" cy="198438"/>
        </p:xfrm>
        <a:graphic>
          <a:graphicData uri="http://schemas.openxmlformats.org/presentationml/2006/ole">
            <mc:AlternateContent xmlns:mc="http://schemas.openxmlformats.org/markup-compatibility/2006">
              <mc:Choice xmlns:v="urn:schemas-microsoft-com:vml" Requires="v">
                <p:oleObj spid="_x0000_s16393" name="Equation" r:id="rId16" imgW="914400" imgH="198720" progId="Equation.DSMT4">
                  <p:embed/>
                </p:oleObj>
              </mc:Choice>
              <mc:Fallback>
                <p:oleObj name="Equation" r:id="rId16" imgW="914400" imgH="198720" progId="Equation.DSMT4">
                  <p:embed/>
                  <p:pic>
                    <p:nvPicPr>
                      <p:cNvPr id="3" name="对象 2">
                        <a:extLst>
                          <a:ext uri="{FF2B5EF4-FFF2-40B4-BE49-F238E27FC236}">
                            <a16:creationId xmlns:a16="http://schemas.microsoft.com/office/drawing/2014/main" id="{CE0032E1-24F3-451C-B949-2423A2954988}"/>
                          </a:ext>
                        </a:extLst>
                      </p:cNvPr>
                      <p:cNvPicPr/>
                      <p:nvPr/>
                    </p:nvPicPr>
                    <p:blipFill>
                      <a:blip r:embed="rId17"/>
                      <a:stretch>
                        <a:fillRect/>
                      </a:stretch>
                    </p:blipFill>
                    <p:spPr>
                      <a:xfrm>
                        <a:off x="6134100" y="4102100"/>
                        <a:ext cx="914400" cy="198438"/>
                      </a:xfrm>
                      <a:prstGeom prst="rect">
                        <a:avLst/>
                      </a:prstGeom>
                    </p:spPr>
                  </p:pic>
                </p:oleObj>
              </mc:Fallback>
            </mc:AlternateContent>
          </a:graphicData>
        </a:graphic>
      </p:graphicFrame>
      <p:sp>
        <p:nvSpPr>
          <p:cNvPr id="6" name="矩形 5">
            <a:extLst>
              <a:ext uri="{FF2B5EF4-FFF2-40B4-BE49-F238E27FC236}">
                <a16:creationId xmlns:a16="http://schemas.microsoft.com/office/drawing/2014/main" id="{A232B057-ACA1-4E7E-9C63-67ED22651473}"/>
              </a:ext>
            </a:extLst>
          </p:cNvPr>
          <p:cNvSpPr/>
          <p:nvPr/>
        </p:nvSpPr>
        <p:spPr>
          <a:xfrm>
            <a:off x="8824881" y="5784614"/>
            <a:ext cx="1774845" cy="369332"/>
          </a:xfrm>
          <a:prstGeom prst="rect">
            <a:avLst/>
          </a:prstGeom>
        </p:spPr>
        <p:txBody>
          <a:bodyPr wrap="none">
            <a:spAutoFit/>
          </a:bodyPr>
          <a:lstStyle/>
          <a:p>
            <a:r>
              <a:rPr lang="en-US" altLang="zh-CN" dirty="0">
                <a:solidFill>
                  <a:srgbClr val="FF0000"/>
                </a:solidFill>
              </a:rPr>
              <a:t>Glass coefficient</a:t>
            </a:r>
            <a:endParaRPr lang="zh-CN" altLang="en-US" dirty="0"/>
          </a:p>
        </p:txBody>
      </p:sp>
      <p:sp>
        <p:nvSpPr>
          <p:cNvPr id="7" name="矩形 6">
            <a:extLst>
              <a:ext uri="{FF2B5EF4-FFF2-40B4-BE49-F238E27FC236}">
                <a16:creationId xmlns:a16="http://schemas.microsoft.com/office/drawing/2014/main" id="{4D370FBA-C213-43EF-8784-C399DFE25B47}"/>
              </a:ext>
            </a:extLst>
          </p:cNvPr>
          <p:cNvSpPr/>
          <p:nvPr/>
        </p:nvSpPr>
        <p:spPr>
          <a:xfrm>
            <a:off x="4192887" y="3145980"/>
            <a:ext cx="2398413" cy="369332"/>
          </a:xfrm>
          <a:prstGeom prst="rect">
            <a:avLst/>
          </a:prstGeom>
        </p:spPr>
        <p:txBody>
          <a:bodyPr wrap="none">
            <a:spAutoFit/>
          </a:bodyPr>
          <a:lstStyle/>
          <a:p>
            <a:r>
              <a:rPr lang="en-US" altLang="zh-CN" dirty="0">
                <a:solidFill>
                  <a:srgbClr val="0000FF"/>
                </a:solidFill>
              </a:rPr>
              <a:t>absorption coefficient</a:t>
            </a:r>
            <a:r>
              <a:rPr lang="zh-CN" altLang="en-US" dirty="0">
                <a:solidFill>
                  <a:srgbClr val="FF0000"/>
                </a:solidFill>
              </a:rPr>
              <a:t> </a:t>
            </a:r>
            <a:endParaRPr lang="zh-CN" altLang="en-US" dirty="0"/>
          </a:p>
        </p:txBody>
      </p:sp>
      <p:sp>
        <p:nvSpPr>
          <p:cNvPr id="25" name="文本框 24">
            <a:extLst>
              <a:ext uri="{FF2B5EF4-FFF2-40B4-BE49-F238E27FC236}">
                <a16:creationId xmlns:a16="http://schemas.microsoft.com/office/drawing/2014/main" id="{E8AF249D-4379-4B79-8979-DE308E74BB27}"/>
              </a:ext>
            </a:extLst>
          </p:cNvPr>
          <p:cNvSpPr txBox="1"/>
          <p:nvPr/>
        </p:nvSpPr>
        <p:spPr>
          <a:xfrm>
            <a:off x="5050756" y="4592378"/>
            <a:ext cx="6828580" cy="80079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zh-CN" altLang="en-US" dirty="0"/>
          </a:p>
        </p:txBody>
      </p:sp>
      <p:pic>
        <p:nvPicPr>
          <p:cNvPr id="26" name="图片 25">
            <a:extLst>
              <a:ext uri="{FF2B5EF4-FFF2-40B4-BE49-F238E27FC236}">
                <a16:creationId xmlns:a16="http://schemas.microsoft.com/office/drawing/2014/main" id="{13936B09-639B-4EB2-82F6-5A6D08B91AB0}"/>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5175141" y="4680301"/>
            <a:ext cx="6579809" cy="707048"/>
          </a:xfrm>
          <a:prstGeom prst="rect">
            <a:avLst/>
          </a:prstGeom>
        </p:spPr>
      </p:pic>
    </p:spTree>
    <p:extLst>
      <p:ext uri="{BB962C8B-B14F-4D97-AF65-F5344CB8AC3E}">
        <p14:creationId xmlns:p14="http://schemas.microsoft.com/office/powerpoint/2010/main" val="953721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E3081E-B278-4084-8778-0AC47475BD3A}"/>
              </a:ext>
            </a:extLst>
          </p:cNvPr>
          <p:cNvPicPr>
            <a:picLocks noChangeAspect="1"/>
          </p:cNvPicPr>
          <p:nvPr/>
        </p:nvPicPr>
        <p:blipFill>
          <a:blip r:embed="rId3"/>
          <a:stretch>
            <a:fillRect/>
          </a:stretch>
        </p:blipFill>
        <p:spPr>
          <a:xfrm>
            <a:off x="2781985" y="597877"/>
            <a:ext cx="6544895" cy="2394082"/>
          </a:xfrm>
          <a:prstGeom prst="rect">
            <a:avLst/>
          </a:prstGeom>
        </p:spPr>
      </p:pic>
      <p:graphicFrame>
        <p:nvGraphicFramePr>
          <p:cNvPr id="3" name="对象 2">
            <a:extLst>
              <a:ext uri="{FF2B5EF4-FFF2-40B4-BE49-F238E27FC236}">
                <a16:creationId xmlns:a16="http://schemas.microsoft.com/office/drawing/2014/main" id="{F2049975-0BBB-4E8C-BD9A-CF20420677CD}"/>
              </a:ext>
            </a:extLst>
          </p:cNvPr>
          <p:cNvGraphicFramePr>
            <a:graphicFrameLocks noChangeAspect="1"/>
          </p:cNvGraphicFramePr>
          <p:nvPr>
            <p:extLst/>
          </p:nvPr>
        </p:nvGraphicFramePr>
        <p:xfrm>
          <a:off x="2568206" y="3257052"/>
          <a:ext cx="3106738" cy="1093788"/>
        </p:xfrm>
        <a:graphic>
          <a:graphicData uri="http://schemas.openxmlformats.org/presentationml/2006/ole">
            <mc:AlternateContent xmlns:mc="http://schemas.openxmlformats.org/markup-compatibility/2006">
              <mc:Choice xmlns:v="urn:schemas-microsoft-com:vml" Requires="v">
                <p:oleObj spid="_x0000_s17438" name="Equation" r:id="rId4" imgW="1333440" imgH="469800" progId="Equation.DSMT4">
                  <p:embed/>
                </p:oleObj>
              </mc:Choice>
              <mc:Fallback>
                <p:oleObj name="Equation" r:id="rId4" imgW="1333440" imgH="469800" progId="Equation.DSMT4">
                  <p:embed/>
                  <p:pic>
                    <p:nvPicPr>
                      <p:cNvPr id="3" name="对象 2">
                        <a:extLst>
                          <a:ext uri="{FF2B5EF4-FFF2-40B4-BE49-F238E27FC236}">
                            <a16:creationId xmlns:a16="http://schemas.microsoft.com/office/drawing/2014/main" id="{F2049975-0BBB-4E8C-BD9A-CF20420677CD}"/>
                          </a:ext>
                        </a:extLst>
                      </p:cNvPr>
                      <p:cNvPicPr/>
                      <p:nvPr/>
                    </p:nvPicPr>
                    <p:blipFill>
                      <a:blip r:embed="rId5"/>
                      <a:stretch>
                        <a:fillRect/>
                      </a:stretch>
                    </p:blipFill>
                    <p:spPr>
                      <a:xfrm>
                        <a:off x="2568206" y="3257052"/>
                        <a:ext cx="3106738" cy="1093788"/>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E5299F25-9342-405C-93BE-21C548AC02B0}"/>
              </a:ext>
            </a:extLst>
          </p:cNvPr>
          <p:cNvGraphicFramePr>
            <a:graphicFrameLocks noChangeAspect="1"/>
          </p:cNvGraphicFramePr>
          <p:nvPr>
            <p:extLst/>
          </p:nvPr>
        </p:nvGraphicFramePr>
        <p:xfrm>
          <a:off x="2474478" y="4508849"/>
          <a:ext cx="2158353" cy="594329"/>
        </p:xfrm>
        <a:graphic>
          <a:graphicData uri="http://schemas.openxmlformats.org/presentationml/2006/ole">
            <mc:AlternateContent xmlns:mc="http://schemas.openxmlformats.org/markup-compatibility/2006">
              <mc:Choice xmlns:v="urn:schemas-microsoft-com:vml" Requires="v">
                <p:oleObj spid="_x0000_s17439" name="Equation" r:id="rId6" imgW="876240" imgH="241200" progId="Equation.DSMT4">
                  <p:embed/>
                </p:oleObj>
              </mc:Choice>
              <mc:Fallback>
                <p:oleObj name="Equation" r:id="rId6" imgW="876240" imgH="241200" progId="Equation.DSMT4">
                  <p:embed/>
                  <p:pic>
                    <p:nvPicPr>
                      <p:cNvPr id="4" name="对象 3">
                        <a:extLst>
                          <a:ext uri="{FF2B5EF4-FFF2-40B4-BE49-F238E27FC236}">
                            <a16:creationId xmlns:a16="http://schemas.microsoft.com/office/drawing/2014/main" id="{E5299F25-9342-405C-93BE-21C548AC02B0}"/>
                          </a:ext>
                        </a:extLst>
                      </p:cNvPr>
                      <p:cNvPicPr/>
                      <p:nvPr/>
                    </p:nvPicPr>
                    <p:blipFill>
                      <a:blip r:embed="rId7"/>
                      <a:stretch>
                        <a:fillRect/>
                      </a:stretch>
                    </p:blipFill>
                    <p:spPr>
                      <a:xfrm>
                        <a:off x="2474478" y="4508849"/>
                        <a:ext cx="2158353" cy="594329"/>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56B17488-8495-41CA-933E-B43C85B3E6BC}"/>
              </a:ext>
            </a:extLst>
          </p:cNvPr>
          <p:cNvGraphicFramePr>
            <a:graphicFrameLocks noChangeAspect="1"/>
          </p:cNvGraphicFramePr>
          <p:nvPr>
            <p:extLst/>
          </p:nvPr>
        </p:nvGraphicFramePr>
        <p:xfrm>
          <a:off x="5403100" y="4467075"/>
          <a:ext cx="1908309" cy="636103"/>
        </p:xfrm>
        <a:graphic>
          <a:graphicData uri="http://schemas.openxmlformats.org/presentationml/2006/ole">
            <mc:AlternateContent xmlns:mc="http://schemas.openxmlformats.org/markup-compatibility/2006">
              <mc:Choice xmlns:v="urn:schemas-microsoft-com:vml" Requires="v">
                <p:oleObj spid="_x0000_s17440" name="Equation" r:id="rId8" imgW="723600" imgH="241200" progId="Equation.DSMT4">
                  <p:embed/>
                </p:oleObj>
              </mc:Choice>
              <mc:Fallback>
                <p:oleObj name="Equation" r:id="rId8" imgW="723600" imgH="241200" progId="Equation.DSMT4">
                  <p:embed/>
                  <p:pic>
                    <p:nvPicPr>
                      <p:cNvPr id="5" name="对象 4">
                        <a:extLst>
                          <a:ext uri="{FF2B5EF4-FFF2-40B4-BE49-F238E27FC236}">
                            <a16:creationId xmlns:a16="http://schemas.microsoft.com/office/drawing/2014/main" id="{56B17488-8495-41CA-933E-B43C85B3E6BC}"/>
                          </a:ext>
                        </a:extLst>
                      </p:cNvPr>
                      <p:cNvPicPr/>
                      <p:nvPr/>
                    </p:nvPicPr>
                    <p:blipFill>
                      <a:blip r:embed="rId9"/>
                      <a:stretch>
                        <a:fillRect/>
                      </a:stretch>
                    </p:blipFill>
                    <p:spPr>
                      <a:xfrm>
                        <a:off x="5403100" y="4467075"/>
                        <a:ext cx="1908309" cy="636103"/>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0DBD06E3-3F19-4303-A5A1-0647D533F6EC}"/>
              </a:ext>
            </a:extLst>
          </p:cNvPr>
          <p:cNvGraphicFramePr>
            <a:graphicFrameLocks noChangeAspect="1"/>
          </p:cNvGraphicFramePr>
          <p:nvPr>
            <p:extLst/>
          </p:nvPr>
        </p:nvGraphicFramePr>
        <p:xfrm>
          <a:off x="2525278" y="5143565"/>
          <a:ext cx="2613096" cy="1016204"/>
        </p:xfrm>
        <a:graphic>
          <a:graphicData uri="http://schemas.openxmlformats.org/presentationml/2006/ole">
            <mc:AlternateContent xmlns:mc="http://schemas.openxmlformats.org/markup-compatibility/2006">
              <mc:Choice xmlns:v="urn:schemas-microsoft-com:vml" Requires="v">
                <p:oleObj spid="_x0000_s17441" name="Equation" r:id="rId10" imgW="1143000" imgH="444240" progId="Equation.DSMT4">
                  <p:embed/>
                </p:oleObj>
              </mc:Choice>
              <mc:Fallback>
                <p:oleObj name="Equation" r:id="rId10" imgW="1143000" imgH="444240" progId="Equation.DSMT4">
                  <p:embed/>
                  <p:pic>
                    <p:nvPicPr>
                      <p:cNvPr id="7" name="对象 6">
                        <a:extLst>
                          <a:ext uri="{FF2B5EF4-FFF2-40B4-BE49-F238E27FC236}">
                            <a16:creationId xmlns:a16="http://schemas.microsoft.com/office/drawing/2014/main" id="{0DBD06E3-3F19-4303-A5A1-0647D533F6EC}"/>
                          </a:ext>
                        </a:extLst>
                      </p:cNvPr>
                      <p:cNvPicPr/>
                      <p:nvPr/>
                    </p:nvPicPr>
                    <p:blipFill>
                      <a:blip r:embed="rId11"/>
                      <a:stretch>
                        <a:fillRect/>
                      </a:stretch>
                    </p:blipFill>
                    <p:spPr>
                      <a:xfrm>
                        <a:off x="2525278" y="5143565"/>
                        <a:ext cx="2613096" cy="1016204"/>
                      </a:xfrm>
                      <a:prstGeom prst="rect">
                        <a:avLst/>
                      </a:prstGeom>
                    </p:spPr>
                  </p:pic>
                </p:oleObj>
              </mc:Fallback>
            </mc:AlternateContent>
          </a:graphicData>
        </a:graphic>
      </p:graphicFrame>
      <p:grpSp>
        <p:nvGrpSpPr>
          <p:cNvPr id="8" name="组合 7">
            <a:extLst>
              <a:ext uri="{FF2B5EF4-FFF2-40B4-BE49-F238E27FC236}">
                <a16:creationId xmlns:a16="http://schemas.microsoft.com/office/drawing/2014/main" id="{8DA40868-7B01-48D2-B882-F8D38C484054}"/>
              </a:ext>
            </a:extLst>
          </p:cNvPr>
          <p:cNvGrpSpPr/>
          <p:nvPr/>
        </p:nvGrpSpPr>
        <p:grpSpPr>
          <a:xfrm>
            <a:off x="0" y="-110976"/>
            <a:ext cx="12192000" cy="793988"/>
            <a:chOff x="0" y="0"/>
            <a:chExt cx="12192000" cy="793988"/>
          </a:xfrm>
        </p:grpSpPr>
        <p:pic>
          <p:nvPicPr>
            <p:cNvPr id="9" name="Picture 5" descr="dark_blue">
              <a:extLst>
                <a:ext uri="{FF2B5EF4-FFF2-40B4-BE49-F238E27FC236}">
                  <a16:creationId xmlns:a16="http://schemas.microsoft.com/office/drawing/2014/main" id="{9C249B82-6E14-4AE9-8399-490C15E6D5FB}"/>
                </a:ext>
              </a:extLst>
            </p:cNvPr>
            <p:cNvPicPr>
              <a:picLocks noChangeAspect="1" noChangeArrowheads="1"/>
            </p:cNvPicPr>
            <p:nvPr/>
          </p:nvPicPr>
          <p:blipFill rotWithShape="1">
            <a:blip r:embed="rId12" cstate="print"/>
            <a:srcRect l="31337"/>
            <a:stretch/>
          </p:blipFill>
          <p:spPr bwMode="auto">
            <a:xfrm>
              <a:off x="0" y="0"/>
              <a:ext cx="12192000" cy="782638"/>
            </a:xfrm>
            <a:prstGeom prst="rect">
              <a:avLst/>
            </a:prstGeom>
            <a:noFill/>
            <a:ln w="9525">
              <a:noFill/>
              <a:miter lim="800000"/>
              <a:headEnd/>
              <a:tailEnd/>
            </a:ln>
          </p:spPr>
        </p:pic>
        <p:pic>
          <p:nvPicPr>
            <p:cNvPr id="10" name="Picture 5" descr="dark_blue">
              <a:extLst>
                <a:ext uri="{FF2B5EF4-FFF2-40B4-BE49-F238E27FC236}">
                  <a16:creationId xmlns:a16="http://schemas.microsoft.com/office/drawing/2014/main" id="{F02C9695-E843-484C-9B71-9D0217A7206E}"/>
                </a:ext>
              </a:extLst>
            </p:cNvPr>
            <p:cNvPicPr>
              <a:picLocks noChangeAspect="1" noChangeArrowheads="1"/>
            </p:cNvPicPr>
            <p:nvPr/>
          </p:nvPicPr>
          <p:blipFill rotWithShape="1">
            <a:blip r:embed="rId12" cstate="print"/>
            <a:srcRect t="1" r="68870" b="-1450"/>
            <a:stretch/>
          </p:blipFill>
          <p:spPr bwMode="auto">
            <a:xfrm>
              <a:off x="18036" y="0"/>
              <a:ext cx="2846567" cy="793988"/>
            </a:xfrm>
            <a:prstGeom prst="rect">
              <a:avLst/>
            </a:prstGeom>
            <a:noFill/>
            <a:ln w="9525">
              <a:noFill/>
              <a:miter lim="800000"/>
              <a:headEnd/>
              <a:tailEnd/>
            </a:ln>
          </p:spPr>
        </p:pic>
      </p:grpSp>
      <p:pic>
        <p:nvPicPr>
          <p:cNvPr id="11" name="Picture 6">
            <a:extLst>
              <a:ext uri="{FF2B5EF4-FFF2-40B4-BE49-F238E27FC236}">
                <a16:creationId xmlns:a16="http://schemas.microsoft.com/office/drawing/2014/main" id="{EE5888ED-6DE8-425E-BF8B-22C0D4C78FB4}"/>
              </a:ext>
            </a:extLst>
          </p:cNvPr>
          <p:cNvPicPr>
            <a:picLocks noChangeAspect="1" noChangeArrowheads="1"/>
          </p:cNvPicPr>
          <p:nvPr/>
        </p:nvPicPr>
        <p:blipFill>
          <a:blip r:embed="rId13" cstate="print"/>
          <a:srcRect/>
          <a:stretch>
            <a:fillRect/>
          </a:stretch>
        </p:blipFill>
        <p:spPr bwMode="auto">
          <a:xfrm>
            <a:off x="0" y="6597352"/>
            <a:ext cx="12192000" cy="260648"/>
          </a:xfrm>
          <a:prstGeom prst="rect">
            <a:avLst/>
          </a:prstGeom>
          <a:noFill/>
          <a:ln w="9525" algn="ctr">
            <a:noFill/>
            <a:miter lim="800000"/>
            <a:headEnd/>
            <a:tailEnd/>
          </a:ln>
        </p:spPr>
      </p:pic>
      <p:sp>
        <p:nvSpPr>
          <p:cNvPr id="6" name="文本框 5"/>
          <p:cNvSpPr txBox="1"/>
          <p:nvPr/>
        </p:nvSpPr>
        <p:spPr>
          <a:xfrm>
            <a:off x="6093095" y="3566354"/>
            <a:ext cx="3495040" cy="400110"/>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open-circuit voltage</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817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0A6499B-EAE7-404B-AAAE-81CA8123B712}"/>
              </a:ext>
            </a:extLst>
          </p:cNvPr>
          <p:cNvGrpSpPr/>
          <p:nvPr/>
        </p:nvGrpSpPr>
        <p:grpSpPr>
          <a:xfrm>
            <a:off x="0" y="-95127"/>
            <a:ext cx="12192000" cy="793988"/>
            <a:chOff x="0" y="0"/>
            <a:chExt cx="12192000" cy="793988"/>
          </a:xfrm>
        </p:grpSpPr>
        <p:pic>
          <p:nvPicPr>
            <p:cNvPr id="8" name="Picture 5" descr="dark_blue">
              <a:extLst>
                <a:ext uri="{FF2B5EF4-FFF2-40B4-BE49-F238E27FC236}">
                  <a16:creationId xmlns:a16="http://schemas.microsoft.com/office/drawing/2014/main" id="{3C1DE810-38BC-4F54-BC64-2B487E6A7DCA}"/>
                </a:ext>
              </a:extLst>
            </p:cNvPr>
            <p:cNvPicPr>
              <a:picLocks noChangeAspect="1" noChangeArrowheads="1"/>
            </p:cNvPicPr>
            <p:nvPr/>
          </p:nvPicPr>
          <p:blipFill rotWithShape="1">
            <a:blip r:embed="rId5" cstate="print"/>
            <a:srcRect l="31337"/>
            <a:stretch/>
          </p:blipFill>
          <p:spPr bwMode="auto">
            <a:xfrm>
              <a:off x="0" y="0"/>
              <a:ext cx="12192000" cy="782638"/>
            </a:xfrm>
            <a:prstGeom prst="rect">
              <a:avLst/>
            </a:prstGeom>
            <a:noFill/>
            <a:ln w="9525">
              <a:noFill/>
              <a:miter lim="800000"/>
              <a:headEnd/>
              <a:tailEnd/>
            </a:ln>
          </p:spPr>
        </p:pic>
        <p:pic>
          <p:nvPicPr>
            <p:cNvPr id="9" name="Picture 5" descr="dark_blue">
              <a:extLst>
                <a:ext uri="{FF2B5EF4-FFF2-40B4-BE49-F238E27FC236}">
                  <a16:creationId xmlns:a16="http://schemas.microsoft.com/office/drawing/2014/main" id="{F7C936C4-7211-4092-B972-3C3DF9BA2BE5}"/>
                </a:ext>
              </a:extLst>
            </p:cNvPr>
            <p:cNvPicPr>
              <a:picLocks noChangeAspect="1" noChangeArrowheads="1"/>
            </p:cNvPicPr>
            <p:nvPr/>
          </p:nvPicPr>
          <p:blipFill rotWithShape="1">
            <a:blip r:embed="rId5" cstate="print"/>
            <a:srcRect t="1" r="68870" b="-1450"/>
            <a:stretch/>
          </p:blipFill>
          <p:spPr bwMode="auto">
            <a:xfrm>
              <a:off x="18036" y="0"/>
              <a:ext cx="2846567" cy="793988"/>
            </a:xfrm>
            <a:prstGeom prst="rect">
              <a:avLst/>
            </a:prstGeom>
            <a:noFill/>
            <a:ln w="9525">
              <a:noFill/>
              <a:miter lim="800000"/>
              <a:headEnd/>
              <a:tailEnd/>
            </a:ln>
          </p:spPr>
        </p:pic>
      </p:grpSp>
      <p:pic>
        <p:nvPicPr>
          <p:cNvPr id="10" name="Picture 6">
            <a:extLst>
              <a:ext uri="{FF2B5EF4-FFF2-40B4-BE49-F238E27FC236}">
                <a16:creationId xmlns:a16="http://schemas.microsoft.com/office/drawing/2014/main" id="{B26AD4D0-36D2-48A7-B660-B30FB8F4F39C}"/>
              </a:ext>
            </a:extLst>
          </p:cNvPr>
          <p:cNvPicPr>
            <a:picLocks noChangeAspect="1" noChangeArrowheads="1"/>
          </p:cNvPicPr>
          <p:nvPr/>
        </p:nvPicPr>
        <p:blipFill>
          <a:blip r:embed="rId6" cstate="print"/>
          <a:srcRect/>
          <a:stretch>
            <a:fillRect/>
          </a:stretch>
        </p:blipFill>
        <p:spPr bwMode="auto">
          <a:xfrm>
            <a:off x="0" y="6597352"/>
            <a:ext cx="12192000" cy="260648"/>
          </a:xfrm>
          <a:prstGeom prst="rect">
            <a:avLst/>
          </a:prstGeom>
          <a:noFill/>
          <a:ln w="9525" algn="ctr">
            <a:noFill/>
            <a:miter lim="800000"/>
            <a:headEnd/>
            <a:tailEnd/>
          </a:ln>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437" y="1520785"/>
            <a:ext cx="10887391" cy="3903659"/>
          </a:xfrm>
          <a:prstGeom prst="rect">
            <a:avLst/>
          </a:prstGeom>
        </p:spPr>
      </p:pic>
      <p:pic>
        <p:nvPicPr>
          <p:cNvPr id="2" name="图片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541429" y="5540284"/>
            <a:ext cx="3958857" cy="566857"/>
          </a:xfrm>
          <a:prstGeom prst="rect">
            <a:avLst/>
          </a:prstGeom>
        </p:spPr>
      </p:pic>
      <p:pic>
        <p:nvPicPr>
          <p:cNvPr id="6" name="图片 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8168788" y="5598851"/>
            <a:ext cx="1711238" cy="254476"/>
          </a:xfrm>
          <a:prstGeom prst="rect">
            <a:avLst/>
          </a:prstGeom>
        </p:spPr>
      </p:pic>
      <p:sp>
        <p:nvSpPr>
          <p:cNvPr id="4" name="文本框 3"/>
          <p:cNvSpPr txBox="1"/>
          <p:nvPr/>
        </p:nvSpPr>
        <p:spPr>
          <a:xfrm>
            <a:off x="381836" y="756305"/>
            <a:ext cx="9653356" cy="461665"/>
          </a:xfrm>
          <a:prstGeom prst="rect">
            <a:avLst/>
          </a:prstGeom>
          <a:noFill/>
        </p:spPr>
        <p:txBody>
          <a:bodyPr wrap="square" rtlCol="0">
            <a:spAutoFit/>
          </a:bodyPr>
          <a:lstStyle/>
          <a:p>
            <a:pPr algn="ctr"/>
            <a:r>
              <a:rPr lang="en-US" altLang="zh-CN" dirty="0"/>
              <a:t> </a:t>
            </a:r>
            <a:r>
              <a:rPr lang="en-US" altLang="zh-CN" sz="2400" dirty="0">
                <a:latin typeface="Calibri" panose="020F0502020204030204" pitchFamily="34" charset="0"/>
                <a:cs typeface="Calibri" panose="020F0502020204030204" pitchFamily="34" charset="0"/>
              </a:rPr>
              <a:t>The contribution of the shift current of single k-point in the BZ</a:t>
            </a:r>
            <a:endParaRPr lang="zh-CN" altLang="en-US" sz="2400" dirty="0">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858583AF-339E-4DA9-8E9E-0CD2DB7592EA}"/>
              </a:ext>
            </a:extLst>
          </p:cNvPr>
          <p:cNvPicPr>
            <a:picLocks noChangeAspect="1"/>
          </p:cNvPicPr>
          <p:nvPr/>
        </p:nvPicPr>
        <p:blipFill>
          <a:blip r:embed="rId10"/>
          <a:stretch>
            <a:fillRect/>
          </a:stretch>
        </p:blipFill>
        <p:spPr>
          <a:xfrm>
            <a:off x="8225692" y="1198932"/>
            <a:ext cx="2107506" cy="1526125"/>
          </a:xfrm>
          <a:prstGeom prst="rect">
            <a:avLst/>
          </a:prstGeom>
        </p:spPr>
      </p:pic>
      <p:graphicFrame>
        <p:nvGraphicFramePr>
          <p:cNvPr id="12" name="对象 11"/>
          <p:cNvGraphicFramePr>
            <a:graphicFrameLocks noChangeAspect="1"/>
          </p:cNvGraphicFramePr>
          <p:nvPr>
            <p:extLst/>
          </p:nvPr>
        </p:nvGraphicFramePr>
        <p:xfrm>
          <a:off x="2536956" y="5978770"/>
          <a:ext cx="1758079" cy="479476"/>
        </p:xfrm>
        <a:graphic>
          <a:graphicData uri="http://schemas.openxmlformats.org/presentationml/2006/ole">
            <mc:AlternateContent xmlns:mc="http://schemas.openxmlformats.org/markup-compatibility/2006">
              <mc:Choice xmlns:v="urn:schemas-microsoft-com:vml" Requires="v">
                <p:oleObj spid="_x0000_s18441" name="Equation" r:id="rId11" imgW="838080" imgH="228600" progId="Equation.DSMT4">
                  <p:embed/>
                </p:oleObj>
              </mc:Choice>
              <mc:Fallback>
                <p:oleObj name="Equation" r:id="rId11" imgW="838080" imgH="228600" progId="Equation.DSMT4">
                  <p:embed/>
                  <p:pic>
                    <p:nvPicPr>
                      <p:cNvPr id="12" name="对象 11"/>
                      <p:cNvPicPr/>
                      <p:nvPr/>
                    </p:nvPicPr>
                    <p:blipFill>
                      <a:blip r:embed="rId12"/>
                      <a:stretch>
                        <a:fillRect/>
                      </a:stretch>
                    </p:blipFill>
                    <p:spPr>
                      <a:xfrm>
                        <a:off x="2536956" y="5978770"/>
                        <a:ext cx="1758079" cy="479476"/>
                      </a:xfrm>
                      <a:prstGeom prst="rect">
                        <a:avLst/>
                      </a:prstGeom>
                    </p:spPr>
                  </p:pic>
                </p:oleObj>
              </mc:Fallback>
            </mc:AlternateContent>
          </a:graphicData>
        </a:graphic>
      </p:graphicFrame>
      <p:pic>
        <p:nvPicPr>
          <p:cNvPr id="13" name="图片 12">
            <a:extLst>
              <a:ext uri="{FF2B5EF4-FFF2-40B4-BE49-F238E27FC236}">
                <a16:creationId xmlns:a16="http://schemas.microsoft.com/office/drawing/2014/main" id="{97612952-8D91-4C3A-AD83-3EED54F6B1C5}"/>
              </a:ext>
            </a:extLst>
          </p:cNvPr>
          <p:cNvPicPr>
            <a:picLocks noChangeAspect="1"/>
          </p:cNvPicPr>
          <p:nvPr/>
        </p:nvPicPr>
        <p:blipFill rotWithShape="1">
          <a:blip r:embed="rId13"/>
          <a:srcRect b="68155"/>
          <a:stretch/>
        </p:blipFill>
        <p:spPr>
          <a:xfrm>
            <a:off x="2614246" y="1881104"/>
            <a:ext cx="1729342" cy="969489"/>
          </a:xfrm>
          <a:prstGeom prst="rect">
            <a:avLst/>
          </a:prstGeom>
        </p:spPr>
      </p:pic>
    </p:spTree>
    <p:extLst>
      <p:ext uri="{BB962C8B-B14F-4D97-AF65-F5344CB8AC3E}">
        <p14:creationId xmlns:p14="http://schemas.microsoft.com/office/powerpoint/2010/main" val="4003428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7"/>
          <a:stretch>
            <a:fillRect/>
          </a:stretch>
        </p:blipFill>
        <p:spPr>
          <a:xfrm>
            <a:off x="1317381" y="786874"/>
            <a:ext cx="3653965" cy="5706616"/>
          </a:xfrm>
          <a:prstGeom prst="rect">
            <a:avLst/>
          </a:prstGeom>
        </p:spPr>
      </p:pic>
      <p:pic>
        <p:nvPicPr>
          <p:cNvPr id="2" name="图片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413277" y="3249380"/>
            <a:ext cx="5910857" cy="321524"/>
          </a:xfrm>
          <a:prstGeom prst="rect">
            <a:avLst/>
          </a:prstGeom>
        </p:spPr>
      </p:pic>
      <p:sp>
        <p:nvSpPr>
          <p:cNvPr id="6" name="文本框 5"/>
          <p:cNvSpPr txBox="1"/>
          <p:nvPr/>
        </p:nvSpPr>
        <p:spPr>
          <a:xfrm>
            <a:off x="5413277" y="2585624"/>
            <a:ext cx="5528976" cy="461665"/>
          </a:xfrm>
          <a:prstGeom prst="rect">
            <a:avLst/>
          </a:prstGeom>
          <a:noFill/>
        </p:spPr>
        <p:txBody>
          <a:bodyPr wrap="square" rtlCol="0">
            <a:spAutoFit/>
          </a:bodyPr>
          <a:lstStyle/>
          <a:p>
            <a:pPr algn="ctr"/>
            <a:r>
              <a:rPr lang="en-US" altLang="zh-CN" sz="2400" dirty="0">
                <a:latin typeface="Calibri" panose="020F0502020204030204" pitchFamily="34" charset="0"/>
                <a:cs typeface="Calibri" panose="020F0502020204030204" pitchFamily="34" charset="0"/>
              </a:rPr>
              <a:t>Three-bands model (VBM, CBM, CBM+1)</a:t>
            </a:r>
            <a:endParaRPr lang="zh-CN" altLang="en-US" sz="2400" dirty="0">
              <a:latin typeface="Calibri" panose="020F0502020204030204" pitchFamily="34" charset="0"/>
              <a:cs typeface="Calibri" panose="020F0502020204030204" pitchFamily="34" charset="0"/>
            </a:endParaRPr>
          </a:p>
        </p:txBody>
      </p:sp>
      <p:pic>
        <p:nvPicPr>
          <p:cNvPr id="8" name="图片 7"/>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872084" y="1206558"/>
            <a:ext cx="2697143" cy="303238"/>
          </a:xfrm>
          <a:prstGeom prst="rect">
            <a:avLst/>
          </a:prstGeom>
        </p:spPr>
      </p:pic>
      <p:sp>
        <p:nvSpPr>
          <p:cNvPr id="9" name="文本框 8"/>
          <p:cNvSpPr txBox="1"/>
          <p:nvPr/>
        </p:nvSpPr>
        <p:spPr>
          <a:xfrm>
            <a:off x="9653648" y="4012535"/>
            <a:ext cx="1970842" cy="369332"/>
          </a:xfrm>
          <a:prstGeom prst="rect">
            <a:avLst/>
          </a:prstGeom>
          <a:noFill/>
        </p:spPr>
        <p:txBody>
          <a:bodyPr wrap="square" rtlCol="0">
            <a:spAutoFit/>
          </a:bodyPr>
          <a:lstStyle/>
          <a:p>
            <a:r>
              <a:rPr lang="zh-CN" altLang="en-US" dirty="0"/>
              <a:t>（</a:t>
            </a:r>
            <a:r>
              <a:rPr lang="en-US" altLang="zh-CN" dirty="0"/>
              <a:t>v = 1</a:t>
            </a:r>
            <a:r>
              <a:rPr lang="zh-CN" altLang="en-US" dirty="0"/>
              <a:t>，</a:t>
            </a:r>
            <a:r>
              <a:rPr lang="en-US" altLang="zh-CN" dirty="0"/>
              <a:t>c = 2,3</a:t>
            </a:r>
            <a:r>
              <a:rPr lang="zh-CN" altLang="en-US" dirty="0"/>
              <a:t>）</a:t>
            </a:r>
          </a:p>
        </p:txBody>
      </p:sp>
      <p:pic>
        <p:nvPicPr>
          <p:cNvPr id="11" name="图片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413277" y="4279401"/>
            <a:ext cx="4393143" cy="560762"/>
          </a:xfrm>
          <a:prstGeom prst="rect">
            <a:avLst/>
          </a:prstGeom>
        </p:spPr>
      </p:pic>
      <p:grpSp>
        <p:nvGrpSpPr>
          <p:cNvPr id="10" name="组合 9">
            <a:extLst>
              <a:ext uri="{FF2B5EF4-FFF2-40B4-BE49-F238E27FC236}">
                <a16:creationId xmlns:a16="http://schemas.microsoft.com/office/drawing/2014/main" id="{8178543E-F9F0-41E7-ACDE-B1BB7AF29676}"/>
              </a:ext>
            </a:extLst>
          </p:cNvPr>
          <p:cNvGrpSpPr/>
          <p:nvPr/>
        </p:nvGrpSpPr>
        <p:grpSpPr>
          <a:xfrm>
            <a:off x="0" y="-110976"/>
            <a:ext cx="12192000" cy="793988"/>
            <a:chOff x="0" y="0"/>
            <a:chExt cx="12192000" cy="793988"/>
          </a:xfrm>
        </p:grpSpPr>
        <p:pic>
          <p:nvPicPr>
            <p:cNvPr id="12" name="Picture 5" descr="dark_blue">
              <a:extLst>
                <a:ext uri="{FF2B5EF4-FFF2-40B4-BE49-F238E27FC236}">
                  <a16:creationId xmlns:a16="http://schemas.microsoft.com/office/drawing/2014/main" id="{13201B23-F9E4-4DC0-BBF5-DB9F1A83DF62}"/>
                </a:ext>
              </a:extLst>
            </p:cNvPr>
            <p:cNvPicPr>
              <a:picLocks noChangeAspect="1" noChangeArrowheads="1"/>
            </p:cNvPicPr>
            <p:nvPr/>
          </p:nvPicPr>
          <p:blipFill rotWithShape="1">
            <a:blip r:embed="rId11" cstate="print"/>
            <a:srcRect l="31337"/>
            <a:stretch/>
          </p:blipFill>
          <p:spPr bwMode="auto">
            <a:xfrm>
              <a:off x="0" y="0"/>
              <a:ext cx="12192000" cy="782638"/>
            </a:xfrm>
            <a:prstGeom prst="rect">
              <a:avLst/>
            </a:prstGeom>
            <a:noFill/>
            <a:ln w="9525">
              <a:noFill/>
              <a:miter lim="800000"/>
              <a:headEnd/>
              <a:tailEnd/>
            </a:ln>
          </p:spPr>
        </p:pic>
        <p:pic>
          <p:nvPicPr>
            <p:cNvPr id="13" name="Picture 5" descr="dark_blue">
              <a:extLst>
                <a:ext uri="{FF2B5EF4-FFF2-40B4-BE49-F238E27FC236}">
                  <a16:creationId xmlns:a16="http://schemas.microsoft.com/office/drawing/2014/main" id="{FF860CDC-508D-4151-A68E-DB8681230915}"/>
                </a:ext>
              </a:extLst>
            </p:cNvPr>
            <p:cNvPicPr>
              <a:picLocks noChangeAspect="1" noChangeArrowheads="1"/>
            </p:cNvPicPr>
            <p:nvPr/>
          </p:nvPicPr>
          <p:blipFill rotWithShape="1">
            <a:blip r:embed="rId11" cstate="print"/>
            <a:srcRect t="1" r="68870" b="-1450"/>
            <a:stretch/>
          </p:blipFill>
          <p:spPr bwMode="auto">
            <a:xfrm>
              <a:off x="18036" y="0"/>
              <a:ext cx="2846567" cy="793988"/>
            </a:xfrm>
            <a:prstGeom prst="rect">
              <a:avLst/>
            </a:prstGeom>
            <a:noFill/>
            <a:ln w="9525">
              <a:noFill/>
              <a:miter lim="800000"/>
              <a:headEnd/>
              <a:tailEnd/>
            </a:ln>
          </p:spPr>
        </p:pic>
      </p:grpSp>
      <p:pic>
        <p:nvPicPr>
          <p:cNvPr id="14" name="Picture 6">
            <a:extLst>
              <a:ext uri="{FF2B5EF4-FFF2-40B4-BE49-F238E27FC236}">
                <a16:creationId xmlns:a16="http://schemas.microsoft.com/office/drawing/2014/main" id="{BBC5D9FE-9BDA-4D6F-B74B-EB00D8D8C6BC}"/>
              </a:ext>
            </a:extLst>
          </p:cNvPr>
          <p:cNvPicPr>
            <a:picLocks noChangeAspect="1" noChangeArrowheads="1"/>
          </p:cNvPicPr>
          <p:nvPr/>
        </p:nvPicPr>
        <p:blipFill>
          <a:blip r:embed="rId12" cstate="print"/>
          <a:srcRect/>
          <a:stretch>
            <a:fillRect/>
          </a:stretch>
        </p:blipFill>
        <p:spPr bwMode="auto">
          <a:xfrm>
            <a:off x="0" y="6597352"/>
            <a:ext cx="12192000" cy="260648"/>
          </a:xfrm>
          <a:prstGeom prst="rect">
            <a:avLst/>
          </a:prstGeom>
          <a:noFill/>
          <a:ln w="9525" algn="ctr">
            <a:noFill/>
            <a:miter lim="800000"/>
            <a:headEnd/>
            <a:tailEnd/>
          </a:ln>
        </p:spPr>
      </p:pic>
      <p:graphicFrame>
        <p:nvGraphicFramePr>
          <p:cNvPr id="4" name="对象 3">
            <a:extLst>
              <a:ext uri="{FF2B5EF4-FFF2-40B4-BE49-F238E27FC236}">
                <a16:creationId xmlns:a16="http://schemas.microsoft.com/office/drawing/2014/main" id="{6BD865D4-702F-4E59-A79F-1499300AD7B4}"/>
              </a:ext>
            </a:extLst>
          </p:cNvPr>
          <p:cNvGraphicFramePr>
            <a:graphicFrameLocks noChangeAspect="1"/>
          </p:cNvGraphicFramePr>
          <p:nvPr>
            <p:extLst/>
          </p:nvPr>
        </p:nvGraphicFramePr>
        <p:xfrm>
          <a:off x="5790868" y="1767294"/>
          <a:ext cx="3269756" cy="496101"/>
        </p:xfrm>
        <a:graphic>
          <a:graphicData uri="http://schemas.openxmlformats.org/presentationml/2006/ole">
            <mc:AlternateContent xmlns:mc="http://schemas.openxmlformats.org/markup-compatibility/2006">
              <mc:Choice xmlns:v="urn:schemas-microsoft-com:vml" Requires="v">
                <p:oleObj spid="_x0000_s19479" name="Equation" r:id="rId13" imgW="1841400" imgH="279360" progId="Equation.DSMT4">
                  <p:embed/>
                </p:oleObj>
              </mc:Choice>
              <mc:Fallback>
                <p:oleObj name="Equation" r:id="rId13" imgW="1841400" imgH="279360" progId="Equation.DSMT4">
                  <p:embed/>
                  <p:pic>
                    <p:nvPicPr>
                      <p:cNvPr id="4" name="对象 3">
                        <a:extLst>
                          <a:ext uri="{FF2B5EF4-FFF2-40B4-BE49-F238E27FC236}">
                            <a16:creationId xmlns:a16="http://schemas.microsoft.com/office/drawing/2014/main" id="{6BD865D4-702F-4E59-A79F-1499300AD7B4}"/>
                          </a:ext>
                        </a:extLst>
                      </p:cNvPr>
                      <p:cNvPicPr/>
                      <p:nvPr/>
                    </p:nvPicPr>
                    <p:blipFill>
                      <a:blip r:embed="rId14"/>
                      <a:stretch>
                        <a:fillRect/>
                      </a:stretch>
                    </p:blipFill>
                    <p:spPr>
                      <a:xfrm>
                        <a:off x="5790868" y="1767294"/>
                        <a:ext cx="3269756" cy="496101"/>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E737B874-D4BA-4B7D-8941-6B1291A1581C}"/>
              </a:ext>
            </a:extLst>
          </p:cNvPr>
          <p:cNvGraphicFramePr>
            <a:graphicFrameLocks noChangeAspect="1"/>
          </p:cNvGraphicFramePr>
          <p:nvPr>
            <p:extLst/>
          </p:nvPr>
        </p:nvGraphicFramePr>
        <p:xfrm>
          <a:off x="5413277" y="4890419"/>
          <a:ext cx="4142508" cy="789049"/>
        </p:xfrm>
        <a:graphic>
          <a:graphicData uri="http://schemas.openxmlformats.org/presentationml/2006/ole">
            <mc:AlternateContent xmlns:mc="http://schemas.openxmlformats.org/markup-compatibility/2006">
              <mc:Choice xmlns:v="urn:schemas-microsoft-com:vml" Requires="v">
                <p:oleObj spid="_x0000_s19480" name="Equation" r:id="rId15" imgW="2666880" imgH="507960" progId="Equation.DSMT4">
                  <p:embed/>
                </p:oleObj>
              </mc:Choice>
              <mc:Fallback>
                <p:oleObj name="Equation" r:id="rId15" imgW="2666880" imgH="507960" progId="Equation.DSMT4">
                  <p:embed/>
                  <p:pic>
                    <p:nvPicPr>
                      <p:cNvPr id="7" name="对象 6">
                        <a:extLst>
                          <a:ext uri="{FF2B5EF4-FFF2-40B4-BE49-F238E27FC236}">
                            <a16:creationId xmlns:a16="http://schemas.microsoft.com/office/drawing/2014/main" id="{E737B874-D4BA-4B7D-8941-6B1291A1581C}"/>
                          </a:ext>
                        </a:extLst>
                      </p:cNvPr>
                      <p:cNvPicPr/>
                      <p:nvPr/>
                    </p:nvPicPr>
                    <p:blipFill>
                      <a:blip r:embed="rId16"/>
                      <a:stretch>
                        <a:fillRect/>
                      </a:stretch>
                    </p:blipFill>
                    <p:spPr>
                      <a:xfrm>
                        <a:off x="5413277" y="4890419"/>
                        <a:ext cx="4142508" cy="789049"/>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054D3770-F462-4858-B1F2-5B0708597098}"/>
              </a:ext>
            </a:extLst>
          </p:cNvPr>
          <p:cNvGraphicFramePr>
            <a:graphicFrameLocks noChangeAspect="1"/>
          </p:cNvGraphicFramePr>
          <p:nvPr>
            <p:extLst/>
          </p:nvPr>
        </p:nvGraphicFramePr>
        <p:xfrm>
          <a:off x="9852296" y="3690306"/>
          <a:ext cx="1273677" cy="411397"/>
        </p:xfrm>
        <a:graphic>
          <a:graphicData uri="http://schemas.openxmlformats.org/presentationml/2006/ole">
            <mc:AlternateContent xmlns:mc="http://schemas.openxmlformats.org/markup-compatibility/2006">
              <mc:Choice xmlns:v="urn:schemas-microsoft-com:vml" Requires="v">
                <p:oleObj spid="_x0000_s19481" name="Equation" r:id="rId17" imgW="736560" imgH="228600" progId="Equation.DSMT4">
                  <p:embed/>
                </p:oleObj>
              </mc:Choice>
              <mc:Fallback>
                <p:oleObj name="Equation" r:id="rId17" imgW="736560" imgH="228600" progId="Equation.DSMT4">
                  <p:embed/>
                  <p:pic>
                    <p:nvPicPr>
                      <p:cNvPr id="15" name="对象 14">
                        <a:extLst>
                          <a:ext uri="{FF2B5EF4-FFF2-40B4-BE49-F238E27FC236}">
                            <a16:creationId xmlns:a16="http://schemas.microsoft.com/office/drawing/2014/main" id="{054D3770-F462-4858-B1F2-5B0708597098}"/>
                          </a:ext>
                        </a:extLst>
                      </p:cNvPr>
                      <p:cNvPicPr/>
                      <p:nvPr/>
                    </p:nvPicPr>
                    <p:blipFill>
                      <a:blip r:embed="rId18"/>
                      <a:stretch>
                        <a:fillRect/>
                      </a:stretch>
                    </p:blipFill>
                    <p:spPr>
                      <a:xfrm>
                        <a:off x="9852296" y="3690306"/>
                        <a:ext cx="1273677" cy="411397"/>
                      </a:xfrm>
                      <a:prstGeom prst="rect">
                        <a:avLst/>
                      </a:prstGeom>
                    </p:spPr>
                  </p:pic>
                </p:oleObj>
              </mc:Fallback>
            </mc:AlternateContent>
          </a:graphicData>
        </a:graphic>
      </p:graphicFrame>
      <p:sp>
        <p:nvSpPr>
          <p:cNvPr id="16" name="文本框 15">
            <a:extLst>
              <a:ext uri="{FF2B5EF4-FFF2-40B4-BE49-F238E27FC236}">
                <a16:creationId xmlns:a16="http://schemas.microsoft.com/office/drawing/2014/main" id="{DE8AE8FA-CA18-49C7-AB68-20991F52685F}"/>
              </a:ext>
            </a:extLst>
          </p:cNvPr>
          <p:cNvSpPr txBox="1"/>
          <p:nvPr/>
        </p:nvSpPr>
        <p:spPr>
          <a:xfrm>
            <a:off x="5373315" y="5783330"/>
            <a:ext cx="5860814" cy="646331"/>
          </a:xfrm>
          <a:prstGeom prst="rect">
            <a:avLst/>
          </a:prstGeom>
          <a:noFill/>
        </p:spPr>
        <p:txBody>
          <a:bodyPr wrap="square" rtlCol="0">
            <a:spAutoFit/>
          </a:bodyPr>
          <a:lstStyle/>
          <a:p>
            <a:r>
              <a:rPr lang="en-US" altLang="zh-CN" dirty="0">
                <a:solidFill>
                  <a:srgbClr val="FF0000"/>
                </a:solidFill>
                <a:latin typeface="Calibri" panose="020F0502020204030204" pitchFamily="34" charset="0"/>
                <a:cs typeface="Calibri" panose="020F0502020204030204" pitchFamily="34" charset="0"/>
              </a:rPr>
              <a:t>1</a:t>
            </a:r>
            <a:r>
              <a:rPr lang="en-US" altLang="zh-CN" baseline="30000" dirty="0">
                <a:solidFill>
                  <a:srgbClr val="FF0000"/>
                </a:solidFill>
                <a:latin typeface="Calibri" panose="020F0502020204030204" pitchFamily="34" charset="0"/>
                <a:cs typeface="Calibri" panose="020F0502020204030204" pitchFamily="34" charset="0"/>
              </a:rPr>
              <a:t>st</a:t>
            </a:r>
            <a:r>
              <a:rPr lang="en-US" altLang="zh-CN" dirty="0">
                <a:solidFill>
                  <a:srgbClr val="FF0000"/>
                </a:solidFill>
                <a:latin typeface="Calibri" panose="020F0502020204030204" pitchFamily="34" charset="0"/>
                <a:cs typeface="Calibri" panose="020F0502020204030204" pitchFamily="34" charset="0"/>
              </a:rPr>
              <a:t> and 2</a:t>
            </a:r>
            <a:r>
              <a:rPr lang="en-US" altLang="zh-CN" baseline="30000" dirty="0">
                <a:solidFill>
                  <a:srgbClr val="FF0000"/>
                </a:solidFill>
                <a:latin typeface="Calibri" panose="020F0502020204030204" pitchFamily="34" charset="0"/>
                <a:cs typeface="Calibri" panose="020F0502020204030204" pitchFamily="34" charset="0"/>
              </a:rPr>
              <a:t>nd</a:t>
            </a:r>
            <a:r>
              <a:rPr lang="en-US" altLang="zh-CN" dirty="0">
                <a:solidFill>
                  <a:srgbClr val="FF0000"/>
                </a:solidFill>
                <a:latin typeface="Calibri" panose="020F0502020204030204" pitchFamily="34" charset="0"/>
                <a:cs typeface="Calibri" panose="020F0502020204030204" pitchFamily="34" charset="0"/>
              </a:rPr>
              <a:t> bands does not couple, but both bands couple strongly with the 3</a:t>
            </a:r>
            <a:r>
              <a:rPr lang="en-US" altLang="zh-CN" baseline="30000" dirty="0">
                <a:solidFill>
                  <a:srgbClr val="FF0000"/>
                </a:solidFill>
                <a:latin typeface="Calibri" panose="020F0502020204030204" pitchFamily="34" charset="0"/>
                <a:cs typeface="Calibri" panose="020F0502020204030204" pitchFamily="34" charset="0"/>
              </a:rPr>
              <a:t>rd</a:t>
            </a:r>
            <a:r>
              <a:rPr lang="en-US" altLang="zh-CN" dirty="0">
                <a:solidFill>
                  <a:srgbClr val="FF0000"/>
                </a:solidFill>
                <a:latin typeface="Calibri" panose="020F0502020204030204" pitchFamily="34" charset="0"/>
                <a:cs typeface="Calibri" panose="020F0502020204030204" pitchFamily="34" charset="0"/>
              </a:rPr>
              <a:t> band ! </a:t>
            </a:r>
            <a:endParaRPr lang="zh-CN" altLang="en-US" dirty="0">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6B00F57-2F3B-4010-88F7-6DAC943BADFF}"/>
                  </a:ext>
                </a:extLst>
              </p:cNvPr>
              <p:cNvSpPr/>
              <p:nvPr/>
            </p:nvSpPr>
            <p:spPr>
              <a:xfrm>
                <a:off x="3780322" y="1858412"/>
                <a:ext cx="1411990"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i="1" smtClean="0">
                              <a:solidFill>
                                <a:srgbClr val="0000FF"/>
                              </a:solidFill>
                              <a:latin typeface="Cambria Math" panose="02040503050406030204" pitchFamily="18" charset="0"/>
                            </a:rPr>
                          </m:ctrlPr>
                        </m:dPr>
                        <m:e>
                          <m:sSubSup>
                            <m:sSubSupPr>
                              <m:ctrlPr>
                                <a:rPr lang="zh-CN" altLang="en-US" i="1">
                                  <a:solidFill>
                                    <a:srgbClr val="0000FF"/>
                                  </a:solidFill>
                                  <a:latin typeface="Cambria Math" panose="02040503050406030204" pitchFamily="18" charset="0"/>
                                </a:rPr>
                              </m:ctrlPr>
                            </m:sSubSupPr>
                            <m:e>
                              <m:r>
                                <a:rPr lang="zh-CN" altLang="en-US" i="1">
                                  <a:solidFill>
                                    <a:srgbClr val="0000FF"/>
                                  </a:solidFill>
                                  <a:latin typeface="Cambria Math" panose="02040503050406030204" pitchFamily="18" charset="0"/>
                                </a:rPr>
                                <m:t>𝑟</m:t>
                              </m:r>
                            </m:e>
                            <m:sub>
                              <m:r>
                                <a:rPr lang="en-US" altLang="zh-CN" b="0" i="1" smtClean="0">
                                  <a:solidFill>
                                    <a:srgbClr val="0000FF"/>
                                  </a:solidFill>
                                  <a:latin typeface="Cambria Math" panose="02040503050406030204" pitchFamily="18" charset="0"/>
                                </a:rPr>
                                <m:t>𝑣𝑐</m:t>
                              </m:r>
                            </m:sub>
                            <m:sup>
                              <m:r>
                                <a:rPr lang="zh-CN" altLang="en-US" i="1">
                                  <a:solidFill>
                                    <a:srgbClr val="0000FF"/>
                                  </a:solidFill>
                                  <a:latin typeface="Cambria Math" panose="02040503050406030204" pitchFamily="18" charset="0"/>
                                </a:rPr>
                                <m:t>𝑦</m:t>
                              </m:r>
                            </m:sup>
                          </m:sSubSup>
                          <m:r>
                            <a:rPr lang="zh-CN" altLang="en-US" i="0">
                              <a:solidFill>
                                <a:srgbClr val="0000FF"/>
                              </a:solidFill>
                              <a:latin typeface="Cambria Math" panose="02040503050406030204" pitchFamily="18" charset="0"/>
                            </a:rPr>
                            <m:t>(</m:t>
                          </m:r>
                          <m:sSub>
                            <m:sSubPr>
                              <m:ctrlPr>
                                <a:rPr lang="zh-CN" altLang="en-US" i="1">
                                  <a:solidFill>
                                    <a:srgbClr val="0000FF"/>
                                  </a:solidFill>
                                  <a:latin typeface="Cambria Math" panose="02040503050406030204" pitchFamily="18" charset="0"/>
                                </a:rPr>
                              </m:ctrlPr>
                            </m:sSubPr>
                            <m:e>
                              <m:r>
                                <a:rPr lang="zh-CN" altLang="en-US" b="1" i="0">
                                  <a:solidFill>
                                    <a:srgbClr val="0000FF"/>
                                  </a:solidFill>
                                  <a:latin typeface="Cambria Math" panose="02040503050406030204" pitchFamily="18" charset="0"/>
                                </a:rPr>
                                <m:t>𝐤</m:t>
                              </m:r>
                            </m:e>
                            <m:sub>
                              <m:r>
                                <a:rPr lang="zh-CN" altLang="en-US" b="1" i="0">
                                  <a:solidFill>
                                    <a:srgbClr val="0000FF"/>
                                  </a:solidFill>
                                  <a:latin typeface="Cambria Math" panose="02040503050406030204" pitchFamily="18" charset="0"/>
                                </a:rPr>
                                <m:t>𝟎</m:t>
                              </m:r>
                            </m:sub>
                          </m:sSub>
                        </m:e>
                      </m:d>
                      <m:r>
                        <a:rPr lang="en-US" altLang="zh-CN" b="0" i="1" smtClean="0">
                          <a:solidFill>
                            <a:srgbClr val="0000FF"/>
                          </a:solidFill>
                          <a:latin typeface="Cambria Math" panose="02040503050406030204" pitchFamily="18" charset="0"/>
                        </a:rPr>
                        <m:t>=0</m:t>
                      </m:r>
                    </m:oMath>
                  </m:oMathPara>
                </a14:m>
                <a:endParaRPr lang="zh-CN" altLang="en-US" dirty="0"/>
              </a:p>
            </p:txBody>
          </p:sp>
        </mc:Choice>
        <mc:Fallback xmlns="">
          <p:sp>
            <p:nvSpPr>
              <p:cNvPr id="5" name="矩形 4">
                <a:extLst>
                  <a:ext uri="{FF2B5EF4-FFF2-40B4-BE49-F238E27FC236}">
                    <a16:creationId xmlns:a16="http://schemas.microsoft.com/office/drawing/2014/main" id="{B6B00F57-2F3B-4010-88F7-6DAC943BADFF}"/>
                  </a:ext>
                </a:extLst>
              </p:cNvPr>
              <p:cNvSpPr>
                <a:spLocks noRot="1" noChangeAspect="1" noMove="1" noResize="1" noEditPoints="1" noAdjustHandles="1" noChangeArrowheads="1" noChangeShapeType="1" noTextEdit="1"/>
              </p:cNvSpPr>
              <p:nvPr/>
            </p:nvSpPr>
            <p:spPr>
              <a:xfrm>
                <a:off x="3780322" y="1858412"/>
                <a:ext cx="1411990" cy="404983"/>
              </a:xfrm>
              <a:prstGeom prst="rect">
                <a:avLst/>
              </a:prstGeom>
              <a:blipFill>
                <a:blip r:embed="rId19"/>
                <a:stretch>
                  <a:fillRect t="-156061" r="-14224" b="-23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498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21">
            <a:extLst>
              <a:ext uri="{FF2B5EF4-FFF2-40B4-BE49-F238E27FC236}">
                <a16:creationId xmlns:a16="http://schemas.microsoft.com/office/drawing/2014/main" id="{5D59B61E-C6E4-4C9A-92AD-5EFEB881C99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2900363"/>
            <a:ext cx="58674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标题 1">
            <a:extLst>
              <a:ext uri="{FF2B5EF4-FFF2-40B4-BE49-F238E27FC236}">
                <a16:creationId xmlns:a16="http://schemas.microsoft.com/office/drawing/2014/main" id="{B830C571-7CC4-40FC-870B-821DBCC5BDA8}"/>
              </a:ext>
            </a:extLst>
          </p:cNvPr>
          <p:cNvSpPr txBox="1">
            <a:spLocks noChangeArrowheads="1"/>
          </p:cNvSpPr>
          <p:nvPr/>
        </p:nvSpPr>
        <p:spPr bwMode="auto">
          <a:xfrm>
            <a:off x="1606550" y="123825"/>
            <a:ext cx="85074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3200" b="1">
              <a:latin typeface="微软雅黑" panose="020B0503020204020204" pitchFamily="34" charset="-122"/>
              <a:ea typeface="微软雅黑" panose="020B0503020204020204" pitchFamily="34" charset="-122"/>
            </a:endParaRPr>
          </a:p>
        </p:txBody>
      </p:sp>
      <p:pic>
        <p:nvPicPr>
          <p:cNvPr id="27652" name="图片 2" descr="logo定板1">
            <a:extLst>
              <a:ext uri="{FF2B5EF4-FFF2-40B4-BE49-F238E27FC236}">
                <a16:creationId xmlns:a16="http://schemas.microsoft.com/office/drawing/2014/main" id="{39525851-F0FD-42CB-8CA2-489D844CBB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225" y="136525"/>
            <a:ext cx="5715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文本框 2">
            <a:extLst>
              <a:ext uri="{FF2B5EF4-FFF2-40B4-BE49-F238E27FC236}">
                <a16:creationId xmlns:a16="http://schemas.microsoft.com/office/drawing/2014/main" id="{33C879E1-093A-476A-BC4E-2B55AF7E2F26}"/>
              </a:ext>
            </a:extLst>
          </p:cNvPr>
          <p:cNvSpPr txBox="1">
            <a:spLocks noChangeArrowheads="1"/>
          </p:cNvSpPr>
          <p:nvPr/>
        </p:nvSpPr>
        <p:spPr bwMode="auto">
          <a:xfrm>
            <a:off x="1592263" y="136525"/>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200" b="1">
                <a:latin typeface="微软雅黑" panose="020B0503020204020204" pitchFamily="34" charset="-122"/>
                <a:ea typeface="微软雅黑" panose="020B0503020204020204" pitchFamily="34" charset="-122"/>
              </a:rPr>
              <a:t>ABACUS</a:t>
            </a:r>
            <a:r>
              <a:rPr lang="zh-CN" altLang="en-US" sz="3200" b="1">
                <a:latin typeface="微软雅黑" panose="020B0503020204020204" pitchFamily="34" charset="-122"/>
                <a:ea typeface="微软雅黑" panose="020B0503020204020204" pitchFamily="34" charset="-122"/>
              </a:rPr>
              <a:t>项目发展情况</a:t>
            </a:r>
          </a:p>
        </p:txBody>
      </p:sp>
      <p:sp>
        <p:nvSpPr>
          <p:cNvPr id="27654" name="文本框 4">
            <a:extLst>
              <a:ext uri="{FF2B5EF4-FFF2-40B4-BE49-F238E27FC236}">
                <a16:creationId xmlns:a16="http://schemas.microsoft.com/office/drawing/2014/main" id="{AA5B673F-C1E5-48D5-9DA6-EDB7BE676FC7}"/>
              </a:ext>
            </a:extLst>
          </p:cNvPr>
          <p:cNvSpPr txBox="1">
            <a:spLocks noChangeArrowheads="1"/>
          </p:cNvSpPr>
          <p:nvPr/>
        </p:nvSpPr>
        <p:spPr bwMode="auto">
          <a:xfrm>
            <a:off x="352425" y="5759450"/>
            <a:ext cx="609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b="1" dirty="0">
                <a:solidFill>
                  <a:srgbClr val="FF0000"/>
                </a:solidFill>
                <a:latin typeface="黑体" panose="02010609060101010101" pitchFamily="49" charset="-122"/>
                <a:ea typeface="黑体" panose="02010609060101010101" pitchFamily="49" charset="-122"/>
              </a:rPr>
              <a:t>2023</a:t>
            </a:r>
            <a:r>
              <a:rPr lang="zh-CN" altLang="en-US" b="1" dirty="0">
                <a:solidFill>
                  <a:srgbClr val="FF0000"/>
                </a:solidFill>
                <a:latin typeface="黑体" panose="02010609060101010101" pitchFamily="49" charset="-122"/>
                <a:ea typeface="黑体" panose="02010609060101010101" pitchFamily="49" charset="-122"/>
              </a:rPr>
              <a:t>年度一共发布了</a:t>
            </a:r>
            <a:r>
              <a:rPr lang="en-US" altLang="zh-CN" b="1" dirty="0">
                <a:solidFill>
                  <a:srgbClr val="FF0000"/>
                </a:solidFill>
                <a:latin typeface="黑体" panose="02010609060101010101" pitchFamily="49" charset="-122"/>
                <a:ea typeface="黑体" panose="02010609060101010101" pitchFamily="49" charset="-122"/>
              </a:rPr>
              <a:t>22</a:t>
            </a:r>
            <a:r>
              <a:rPr lang="zh-CN" altLang="en-US" b="1" dirty="0">
                <a:solidFill>
                  <a:srgbClr val="FF0000"/>
                </a:solidFill>
                <a:latin typeface="黑体" panose="02010609060101010101" pitchFamily="49" charset="-122"/>
                <a:ea typeface="黑体" panose="02010609060101010101" pitchFamily="49" charset="-122"/>
              </a:rPr>
              <a:t>个软件新版本！</a:t>
            </a:r>
          </a:p>
        </p:txBody>
      </p:sp>
      <p:grpSp>
        <p:nvGrpSpPr>
          <p:cNvPr id="23" name="Group 184">
            <a:extLst>
              <a:ext uri="{FF2B5EF4-FFF2-40B4-BE49-F238E27FC236}">
                <a16:creationId xmlns:a16="http://schemas.microsoft.com/office/drawing/2014/main" id="{BCFB039E-28FC-48EE-991D-5CDBE17D9DC1}"/>
              </a:ext>
            </a:extLst>
          </p:cNvPr>
          <p:cNvGrpSpPr>
            <a:grpSpLocks/>
          </p:cNvGrpSpPr>
          <p:nvPr/>
        </p:nvGrpSpPr>
        <p:grpSpPr bwMode="auto">
          <a:xfrm>
            <a:off x="5121275" y="1543050"/>
            <a:ext cx="504825" cy="830263"/>
            <a:chOff x="1205212" y="3207009"/>
            <a:chExt cx="504464" cy="828504"/>
          </a:xfrm>
        </p:grpSpPr>
        <p:sp>
          <p:nvSpPr>
            <p:cNvPr id="27671" name="Rectangle 1436">
              <a:extLst>
                <a:ext uri="{FF2B5EF4-FFF2-40B4-BE49-F238E27FC236}">
                  <a16:creationId xmlns:a16="http://schemas.microsoft.com/office/drawing/2014/main" id="{EEDD3BEF-1AF3-4E5A-9D4F-E11D9D719FD6}"/>
                </a:ext>
              </a:extLst>
            </p:cNvPr>
            <p:cNvSpPr>
              <a:spLocks noChangeArrowheads="1"/>
            </p:cNvSpPr>
            <p:nvPr/>
          </p:nvSpPr>
          <p:spPr bwMode="auto">
            <a:xfrm>
              <a:off x="1709611" y="3290098"/>
              <a:ext cx="65" cy="21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400">
                <a:solidFill>
                  <a:srgbClr val="FFFFFF"/>
                </a:solidFill>
                <a:ea typeface="Aa楷体"/>
                <a:cs typeface="Aa楷体"/>
                <a:sym typeface="YRDZST"/>
              </a:endParaRPr>
            </a:p>
          </p:txBody>
        </p:sp>
        <p:sp>
          <p:nvSpPr>
            <p:cNvPr id="27672" name="Rectangle 1436">
              <a:extLst>
                <a:ext uri="{FF2B5EF4-FFF2-40B4-BE49-F238E27FC236}">
                  <a16:creationId xmlns:a16="http://schemas.microsoft.com/office/drawing/2014/main" id="{D2459F18-494C-4578-A145-7AC821FE685C}"/>
                </a:ext>
              </a:extLst>
            </p:cNvPr>
            <p:cNvSpPr>
              <a:spLocks noChangeArrowheads="1"/>
            </p:cNvSpPr>
            <p:nvPr/>
          </p:nvSpPr>
          <p:spPr bwMode="auto">
            <a:xfrm>
              <a:off x="1205212" y="3207009"/>
              <a:ext cx="65" cy="8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5400" b="1">
                <a:solidFill>
                  <a:srgbClr val="FFFFFF"/>
                </a:solidFill>
                <a:latin typeface="Aa楷体"/>
                <a:ea typeface="Aa楷体"/>
                <a:cs typeface="Aa楷体"/>
                <a:sym typeface="YRDZST"/>
              </a:endParaRPr>
            </a:p>
          </p:txBody>
        </p:sp>
      </p:grpSp>
      <p:sp>
        <p:nvSpPr>
          <p:cNvPr id="28" name="Title 13">
            <a:extLst>
              <a:ext uri="{FF2B5EF4-FFF2-40B4-BE49-F238E27FC236}">
                <a16:creationId xmlns:a16="http://schemas.microsoft.com/office/drawing/2014/main" id="{86E5A80F-EAEF-4E59-A8BF-BC2BD7510369}"/>
              </a:ext>
            </a:extLst>
          </p:cNvPr>
          <p:cNvSpPr txBox="1">
            <a:spLocks noChangeArrowheads="1"/>
          </p:cNvSpPr>
          <p:nvPr/>
        </p:nvSpPr>
        <p:spPr bwMode="auto">
          <a:xfrm>
            <a:off x="4579938" y="1373188"/>
            <a:ext cx="28162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id-ID" altLang="zh-CN" sz="1200">
              <a:solidFill>
                <a:srgbClr val="000000"/>
              </a:solidFill>
              <a:latin typeface="Aa楷体"/>
              <a:ea typeface="Aa楷体"/>
              <a:cs typeface="Roboto" pitchFamily="2" charset="0"/>
              <a:sym typeface="YRDZST"/>
            </a:endParaRPr>
          </a:p>
        </p:txBody>
      </p:sp>
      <p:sp>
        <p:nvSpPr>
          <p:cNvPr id="29" name="Title 13">
            <a:extLst>
              <a:ext uri="{FF2B5EF4-FFF2-40B4-BE49-F238E27FC236}">
                <a16:creationId xmlns:a16="http://schemas.microsoft.com/office/drawing/2014/main" id="{04ECDC7B-C60E-4851-A4D4-05E5E6D633E4}"/>
              </a:ext>
            </a:extLst>
          </p:cNvPr>
          <p:cNvSpPr txBox="1">
            <a:spLocks noChangeArrowheads="1"/>
          </p:cNvSpPr>
          <p:nvPr/>
        </p:nvSpPr>
        <p:spPr bwMode="auto">
          <a:xfrm>
            <a:off x="5068888" y="1022350"/>
            <a:ext cx="1379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 typeface="Arial" panose="020B0604020202020204" pitchFamily="34" charset="0"/>
              <a:buNone/>
            </a:pPr>
            <a:r>
              <a:rPr lang="en-US" altLang="zh-CN" sz="1800">
                <a:solidFill>
                  <a:srgbClr val="000000"/>
                </a:solidFill>
                <a:latin typeface="Aa楷体"/>
                <a:ea typeface="Aa楷体"/>
                <a:cs typeface="Roboto" pitchFamily="2" charset="0"/>
                <a:sym typeface="YRDZST"/>
              </a:rPr>
              <a:t>2023.12.29</a:t>
            </a:r>
            <a:endParaRPr lang="id-ID" altLang="zh-CN" sz="1800">
              <a:solidFill>
                <a:srgbClr val="000000"/>
              </a:solidFill>
              <a:latin typeface="Aa楷体"/>
              <a:ea typeface="Aa楷体"/>
              <a:cs typeface="Roboto" pitchFamily="2" charset="0"/>
              <a:sym typeface="YRDZST"/>
            </a:endParaRPr>
          </a:p>
        </p:txBody>
      </p:sp>
      <p:sp>
        <p:nvSpPr>
          <p:cNvPr id="21529" name="文本框 33">
            <a:extLst>
              <a:ext uri="{FF2B5EF4-FFF2-40B4-BE49-F238E27FC236}">
                <a16:creationId xmlns:a16="http://schemas.microsoft.com/office/drawing/2014/main" id="{4BACE78F-7B00-405B-95B4-16F9AB873C08}"/>
              </a:ext>
            </a:extLst>
          </p:cNvPr>
          <p:cNvSpPr txBox="1">
            <a:spLocks noChangeArrowheads="1"/>
          </p:cNvSpPr>
          <p:nvPr/>
        </p:nvSpPr>
        <p:spPr bwMode="auto">
          <a:xfrm>
            <a:off x="6599238" y="1811338"/>
            <a:ext cx="5611812" cy="2678112"/>
          </a:xfrm>
          <a:prstGeom prst="rect">
            <a:avLst/>
          </a:prstGeom>
          <a:noFill/>
          <a:ln>
            <a:noFill/>
          </a:ln>
        </p:spPr>
        <p:txBody>
          <a:bodyPr>
            <a:spAutoFit/>
          </a:bodyPr>
          <a:lstStyle/>
          <a:p>
            <a:pPr marL="342900" indent="-342900">
              <a:spcBef>
                <a:spcPts val="600"/>
              </a:spcBef>
              <a:spcAft>
                <a:spcPts val="600"/>
              </a:spcAft>
              <a:buFont typeface="+mj-lt"/>
              <a:buAutoNum type="arabicPeriod"/>
              <a:defRPr/>
            </a:pPr>
            <a:r>
              <a:rPr lang="zh-CN" altLang="en-US" sz="2000" dirty="0">
                <a:latin typeface="黑体" panose="02010609060101010101" pitchFamily="49" charset="-122"/>
                <a:ea typeface="黑体" panose="02010609060101010101" pitchFamily="49" charset="-122"/>
              </a:rPr>
              <a:t>建立自动测试工作流，提升单元测试覆盖率；</a:t>
            </a:r>
            <a:endParaRPr lang="en-US" altLang="zh-CN" sz="2000" dirty="0">
              <a:latin typeface="黑体" panose="02010609060101010101" pitchFamily="49" charset="-122"/>
              <a:ea typeface="黑体" panose="02010609060101010101" pitchFamily="49" charset="-122"/>
            </a:endParaRPr>
          </a:p>
          <a:p>
            <a:pPr marL="342900" indent="-342900">
              <a:spcBef>
                <a:spcPts val="600"/>
              </a:spcBef>
              <a:spcAft>
                <a:spcPts val="600"/>
              </a:spcAft>
              <a:buFont typeface="+mj-lt"/>
              <a:buAutoNum type="arabicPeriod"/>
              <a:defRPr/>
            </a:pPr>
            <a:r>
              <a:rPr lang="zh-CN" altLang="en-US" sz="2000" dirty="0">
                <a:latin typeface="黑体" panose="02010609060101010101" pitchFamily="49" charset="-122"/>
                <a:ea typeface="黑体" panose="02010609060101010101" pitchFamily="49" charset="-122"/>
              </a:rPr>
              <a:t>完成代码框架以及基础数据结构的重构；</a:t>
            </a:r>
            <a:endParaRPr lang="en-US" altLang="zh-CN" sz="2000" dirty="0">
              <a:latin typeface="黑体" panose="02010609060101010101" pitchFamily="49" charset="-122"/>
              <a:ea typeface="黑体" panose="02010609060101010101" pitchFamily="49" charset="-122"/>
            </a:endParaRPr>
          </a:p>
          <a:p>
            <a:pPr marL="342900" indent="-342900">
              <a:spcBef>
                <a:spcPts val="600"/>
              </a:spcBef>
              <a:spcAft>
                <a:spcPts val="600"/>
              </a:spcAft>
              <a:buFont typeface="+mj-lt"/>
              <a:buAutoNum type="arabicPeriod"/>
              <a:defRPr/>
            </a:pPr>
            <a:r>
              <a:rPr lang="zh-CN" altLang="en-US" sz="2000" dirty="0">
                <a:latin typeface="黑体" panose="02010609060101010101" pitchFamily="49" charset="-122"/>
                <a:ea typeface="黑体" panose="02010609060101010101" pitchFamily="49" charset="-122"/>
              </a:rPr>
              <a:t>优化输入参数，加强用户体验；</a:t>
            </a:r>
            <a:endParaRPr lang="en-US" altLang="zh-CN" sz="2000" dirty="0">
              <a:latin typeface="黑体" panose="02010609060101010101" pitchFamily="49" charset="-122"/>
              <a:ea typeface="黑体" panose="02010609060101010101" pitchFamily="49" charset="-122"/>
            </a:endParaRPr>
          </a:p>
          <a:p>
            <a:pPr marL="342900" indent="-342900">
              <a:spcBef>
                <a:spcPts val="600"/>
              </a:spcBef>
              <a:spcAft>
                <a:spcPts val="600"/>
              </a:spcAft>
              <a:buFont typeface="+mj-lt"/>
              <a:buAutoNum type="arabicPeriod"/>
              <a:defRPr/>
            </a:pPr>
            <a:r>
              <a:rPr lang="zh-CN" altLang="en-US" sz="2000" dirty="0">
                <a:latin typeface="黑体" panose="02010609060101010101" pitchFamily="49" charset="-122"/>
                <a:ea typeface="黑体" panose="02010609060101010101" pitchFamily="49" charset="-122"/>
              </a:rPr>
              <a:t>优化安装方式，便于多平台推广；</a:t>
            </a:r>
            <a:endParaRPr lang="en-US" altLang="zh-CN" sz="2000" dirty="0">
              <a:latin typeface="黑体" panose="02010609060101010101" pitchFamily="49" charset="-122"/>
              <a:ea typeface="黑体" panose="02010609060101010101" pitchFamily="49" charset="-122"/>
            </a:endParaRPr>
          </a:p>
          <a:p>
            <a:pPr marL="342900" indent="-342900">
              <a:spcBef>
                <a:spcPts val="600"/>
              </a:spcBef>
              <a:spcAft>
                <a:spcPts val="600"/>
              </a:spcAft>
              <a:buFont typeface="+mj-lt"/>
              <a:buAutoNum type="arabicPeriod"/>
              <a:defRPr/>
            </a:pPr>
            <a:r>
              <a:rPr lang="zh-CN" altLang="en-US" sz="2000" dirty="0">
                <a:latin typeface="黑体" panose="02010609060101010101" pitchFamily="49" charset="-122"/>
                <a:ea typeface="黑体" panose="02010609060101010101" pitchFamily="49" charset="-122"/>
              </a:rPr>
              <a:t>优化代码，大幅提高了整体计算效率。</a:t>
            </a:r>
            <a:endParaRPr lang="en-US" altLang="zh-CN" sz="2000" dirty="0">
              <a:latin typeface="黑体" panose="02010609060101010101" pitchFamily="49" charset="-122"/>
              <a:ea typeface="黑体" panose="02010609060101010101" pitchFamily="49" charset="-122"/>
            </a:endParaRPr>
          </a:p>
          <a:p>
            <a:pPr>
              <a:spcBef>
                <a:spcPts val="600"/>
              </a:spcBef>
              <a:spcAft>
                <a:spcPts val="600"/>
              </a:spcAft>
              <a:defRPr/>
            </a:pPr>
            <a:endParaRPr lang="en-US" altLang="zh-CN" dirty="0"/>
          </a:p>
        </p:txBody>
      </p:sp>
      <p:sp>
        <p:nvSpPr>
          <p:cNvPr id="27659" name="文本框 62">
            <a:extLst>
              <a:ext uri="{FF2B5EF4-FFF2-40B4-BE49-F238E27FC236}">
                <a16:creationId xmlns:a16="http://schemas.microsoft.com/office/drawing/2014/main" id="{683B7348-4373-46A5-B5EB-B04102FF846F}"/>
              </a:ext>
            </a:extLst>
          </p:cNvPr>
          <p:cNvSpPr txBox="1">
            <a:spLocks noChangeArrowheads="1"/>
          </p:cNvSpPr>
          <p:nvPr/>
        </p:nvSpPr>
        <p:spPr bwMode="auto">
          <a:xfrm>
            <a:off x="6804025" y="1116013"/>
            <a:ext cx="48529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FF0000"/>
                </a:solidFill>
                <a:latin typeface="黑体" panose="02010609060101010101" pitchFamily="49" charset="-122"/>
                <a:ea typeface="黑体" panose="02010609060101010101" pitchFamily="49" charset="-122"/>
              </a:rPr>
              <a:t>优化，重构，提升计算效率！</a:t>
            </a:r>
          </a:p>
        </p:txBody>
      </p:sp>
      <p:sp>
        <p:nvSpPr>
          <p:cNvPr id="12" name="矩形 11">
            <a:extLst>
              <a:ext uri="{FF2B5EF4-FFF2-40B4-BE49-F238E27FC236}">
                <a16:creationId xmlns:a16="http://schemas.microsoft.com/office/drawing/2014/main" id="{764427D0-FFBE-47D0-9F3A-CDD4E942D5C7}"/>
              </a:ext>
            </a:extLst>
          </p:cNvPr>
          <p:cNvSpPr/>
          <p:nvPr/>
        </p:nvSpPr>
        <p:spPr>
          <a:xfrm>
            <a:off x="2678113" y="2944813"/>
            <a:ext cx="1263650" cy="720725"/>
          </a:xfrm>
          <a:prstGeom prst="rect">
            <a:avLst/>
          </a:prstGeom>
          <a:gradFill flip="none" rotWithShape="1">
            <a:gsLst>
              <a:gs pos="100000">
                <a:schemeClr val="accent3"/>
              </a:gs>
              <a:gs pos="0">
                <a:schemeClr val="accent3">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b="1" dirty="0">
                <a:solidFill>
                  <a:srgbClr val="FFFFFF"/>
                </a:solidFill>
                <a:latin typeface="Aa楷体"/>
                <a:ea typeface="Aa楷体"/>
                <a:cs typeface="Aa楷体"/>
                <a:sym typeface="YRDZST"/>
              </a:rPr>
              <a:t>ABACUS 3.3.0</a:t>
            </a:r>
          </a:p>
        </p:txBody>
      </p:sp>
      <p:sp>
        <p:nvSpPr>
          <p:cNvPr id="13" name="矩形 12">
            <a:extLst>
              <a:ext uri="{FF2B5EF4-FFF2-40B4-BE49-F238E27FC236}">
                <a16:creationId xmlns:a16="http://schemas.microsoft.com/office/drawing/2014/main" id="{55C5CE26-A3EB-4574-96DD-F58B1E0463D3}"/>
              </a:ext>
            </a:extLst>
          </p:cNvPr>
          <p:cNvSpPr/>
          <p:nvPr/>
        </p:nvSpPr>
        <p:spPr>
          <a:xfrm>
            <a:off x="1455738" y="3665538"/>
            <a:ext cx="1243012" cy="708025"/>
          </a:xfrm>
          <a:prstGeom prst="rect">
            <a:avLst/>
          </a:prstGeom>
          <a:gradFill flip="none" rotWithShape="1">
            <a:gsLst>
              <a:gs pos="100000">
                <a:schemeClr val="accent2"/>
              </a:gs>
              <a:gs pos="0">
                <a:schemeClr val="accent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b="1" dirty="0">
                <a:solidFill>
                  <a:srgbClr val="FFFFFF"/>
                </a:solidFill>
                <a:latin typeface="Aa楷体"/>
                <a:ea typeface="Aa楷体"/>
                <a:cs typeface="Aa楷体"/>
                <a:sym typeface="YRDZST"/>
              </a:rPr>
              <a:t>ABACUS 3.2.0</a:t>
            </a:r>
          </a:p>
        </p:txBody>
      </p:sp>
      <p:sp>
        <p:nvSpPr>
          <p:cNvPr id="15" name="矩形 14">
            <a:extLst>
              <a:ext uri="{FF2B5EF4-FFF2-40B4-BE49-F238E27FC236}">
                <a16:creationId xmlns:a16="http://schemas.microsoft.com/office/drawing/2014/main" id="{241AFA56-A603-48D9-A7A8-E963BD31FDF2}"/>
              </a:ext>
            </a:extLst>
          </p:cNvPr>
          <p:cNvSpPr/>
          <p:nvPr/>
        </p:nvSpPr>
        <p:spPr>
          <a:xfrm>
            <a:off x="182563" y="4373563"/>
            <a:ext cx="1273175" cy="725487"/>
          </a:xfrm>
          <a:prstGeom prst="rect">
            <a:avLst/>
          </a:prstGeom>
          <a:gradFill flip="none" rotWithShape="1">
            <a:gsLst>
              <a:gs pos="100000">
                <a:schemeClr val="accent1"/>
              </a:gs>
              <a:gs pos="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br>
              <a:rPr lang="en-US" altLang="zh-CN" b="1" dirty="0">
                <a:solidFill>
                  <a:srgbClr val="FFFFFF"/>
                </a:solidFill>
                <a:latin typeface="Aa楷体"/>
                <a:ea typeface="Aa楷体"/>
                <a:cs typeface="Aa楷体"/>
                <a:sym typeface="YRDZST"/>
              </a:rPr>
            </a:br>
            <a:br>
              <a:rPr lang="en-US" altLang="zh-CN" b="1" dirty="0">
                <a:solidFill>
                  <a:srgbClr val="FFFFFF"/>
                </a:solidFill>
                <a:latin typeface="Aa楷体"/>
                <a:ea typeface="Aa楷体"/>
                <a:cs typeface="Aa楷体"/>
                <a:sym typeface="YRDZST"/>
              </a:rPr>
            </a:br>
            <a:r>
              <a:rPr lang="en-US" altLang="zh-CN" b="1" dirty="0">
                <a:solidFill>
                  <a:srgbClr val="FFFFFF"/>
                </a:solidFill>
                <a:latin typeface="Aa楷体"/>
                <a:ea typeface="Aa楷体"/>
                <a:cs typeface="Aa楷体"/>
                <a:sym typeface="YRDZST"/>
              </a:rPr>
              <a:t>ABACUS 3.1.0</a:t>
            </a:r>
          </a:p>
          <a:p>
            <a:pPr algn="ctr" eaLnBrk="1" hangingPunct="1">
              <a:defRPr/>
            </a:pPr>
            <a:endParaRPr lang="en-US" altLang="zh-CN" sz="4400" b="1" dirty="0">
              <a:solidFill>
                <a:srgbClr val="FFFFFF"/>
              </a:solidFill>
              <a:latin typeface="Aa楷体"/>
              <a:ea typeface="Aa楷体"/>
              <a:cs typeface="Aa楷体"/>
              <a:sym typeface="YRDZST"/>
            </a:endParaRPr>
          </a:p>
        </p:txBody>
      </p:sp>
      <p:sp>
        <p:nvSpPr>
          <p:cNvPr id="16" name="矩形 15">
            <a:extLst>
              <a:ext uri="{FF2B5EF4-FFF2-40B4-BE49-F238E27FC236}">
                <a16:creationId xmlns:a16="http://schemas.microsoft.com/office/drawing/2014/main" id="{0FE8B3BF-F455-492F-8AB4-727D073A9BE9}"/>
              </a:ext>
            </a:extLst>
          </p:cNvPr>
          <p:cNvSpPr/>
          <p:nvPr/>
        </p:nvSpPr>
        <p:spPr>
          <a:xfrm flipH="1">
            <a:off x="3941763" y="2236788"/>
            <a:ext cx="1243012" cy="708025"/>
          </a:xfrm>
          <a:prstGeom prst="rect">
            <a:avLst/>
          </a:prstGeom>
          <a:gradFill flip="none" rotWithShape="1">
            <a:gsLst>
              <a:gs pos="100000">
                <a:schemeClr val="accent4"/>
              </a:gs>
              <a:gs pos="0">
                <a:schemeClr val="accent4">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b="1" dirty="0">
                <a:solidFill>
                  <a:srgbClr val="FFFFFF"/>
                </a:solidFill>
                <a:latin typeface="Aa楷体"/>
                <a:ea typeface="Aa楷体"/>
                <a:cs typeface="Aa楷体"/>
                <a:sym typeface="YRDZST"/>
              </a:rPr>
              <a:t>ABACUS 3.4.0</a:t>
            </a:r>
          </a:p>
        </p:txBody>
      </p:sp>
      <p:sp>
        <p:nvSpPr>
          <p:cNvPr id="18" name="矩形 17">
            <a:extLst>
              <a:ext uri="{FF2B5EF4-FFF2-40B4-BE49-F238E27FC236}">
                <a16:creationId xmlns:a16="http://schemas.microsoft.com/office/drawing/2014/main" id="{13F0C970-C37F-4C1F-BA39-3D66BF77DFC5}"/>
              </a:ext>
            </a:extLst>
          </p:cNvPr>
          <p:cNvSpPr/>
          <p:nvPr/>
        </p:nvSpPr>
        <p:spPr>
          <a:xfrm flipH="1">
            <a:off x="5175250" y="1519238"/>
            <a:ext cx="1273175" cy="727075"/>
          </a:xfrm>
          <a:prstGeom prst="rect">
            <a:avLst/>
          </a:prstGeom>
          <a:gradFill flip="none" rotWithShape="1">
            <a:gsLst>
              <a:gs pos="100000">
                <a:schemeClr val="accent6"/>
              </a:gs>
              <a:gs pos="0">
                <a:schemeClr val="accent6">
                  <a:lumMod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b="1" dirty="0">
                <a:solidFill>
                  <a:srgbClr val="FFFFFF"/>
                </a:solidFill>
                <a:latin typeface="Aa楷体"/>
                <a:ea typeface="Aa楷体"/>
                <a:cs typeface="Aa楷体"/>
                <a:sym typeface="YRDZST"/>
              </a:rPr>
              <a:t>ABACUS 3.5.0</a:t>
            </a:r>
          </a:p>
        </p:txBody>
      </p:sp>
      <p:sp>
        <p:nvSpPr>
          <p:cNvPr id="27665" name="文本框 21514">
            <a:extLst>
              <a:ext uri="{FF2B5EF4-FFF2-40B4-BE49-F238E27FC236}">
                <a16:creationId xmlns:a16="http://schemas.microsoft.com/office/drawing/2014/main" id="{06BB7D9D-021F-4657-9CF7-590EB57C414E}"/>
              </a:ext>
            </a:extLst>
          </p:cNvPr>
          <p:cNvSpPr txBox="1">
            <a:spLocks noChangeArrowheads="1"/>
          </p:cNvSpPr>
          <p:nvPr/>
        </p:nvSpPr>
        <p:spPr bwMode="auto">
          <a:xfrm>
            <a:off x="38100" y="4033838"/>
            <a:ext cx="144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altLang="zh-CN">
                <a:solidFill>
                  <a:srgbClr val="000000"/>
                </a:solidFill>
                <a:latin typeface="Aa楷体"/>
                <a:ea typeface="Aa楷体"/>
                <a:cs typeface="Roboto" pitchFamily="2" charset="0"/>
                <a:sym typeface="YRDZST"/>
              </a:rPr>
              <a:t>2023.01.02</a:t>
            </a:r>
            <a:endParaRPr lang="id-ID" altLang="zh-CN">
              <a:solidFill>
                <a:srgbClr val="000000"/>
              </a:solidFill>
              <a:latin typeface="Aa楷体"/>
              <a:ea typeface="Aa楷体"/>
              <a:cs typeface="Roboto" pitchFamily="2" charset="0"/>
              <a:sym typeface="YRDZST"/>
            </a:endParaRPr>
          </a:p>
        </p:txBody>
      </p:sp>
      <p:sp>
        <p:nvSpPr>
          <p:cNvPr id="27666" name="文本框 21516">
            <a:extLst>
              <a:ext uri="{FF2B5EF4-FFF2-40B4-BE49-F238E27FC236}">
                <a16:creationId xmlns:a16="http://schemas.microsoft.com/office/drawing/2014/main" id="{700FF508-F843-4E54-A70E-B2714D5A2A06}"/>
              </a:ext>
            </a:extLst>
          </p:cNvPr>
          <p:cNvSpPr txBox="1">
            <a:spLocks noChangeArrowheads="1"/>
          </p:cNvSpPr>
          <p:nvPr/>
        </p:nvSpPr>
        <p:spPr bwMode="auto">
          <a:xfrm>
            <a:off x="1285875" y="3328988"/>
            <a:ext cx="144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altLang="zh-CN">
                <a:solidFill>
                  <a:srgbClr val="000000"/>
                </a:solidFill>
                <a:latin typeface="Aa楷体"/>
                <a:ea typeface="Aa楷体"/>
                <a:cs typeface="Roboto" pitchFamily="2" charset="0"/>
                <a:sym typeface="YRDZST"/>
              </a:rPr>
              <a:t>2023.04.01</a:t>
            </a:r>
            <a:endParaRPr lang="id-ID" altLang="zh-CN">
              <a:solidFill>
                <a:srgbClr val="000000"/>
              </a:solidFill>
              <a:latin typeface="Aa楷体"/>
              <a:ea typeface="Aa楷体"/>
              <a:cs typeface="Roboto" pitchFamily="2" charset="0"/>
              <a:sym typeface="YRDZST"/>
            </a:endParaRPr>
          </a:p>
        </p:txBody>
      </p:sp>
      <p:sp>
        <p:nvSpPr>
          <p:cNvPr id="27667" name="文本框 21518">
            <a:extLst>
              <a:ext uri="{FF2B5EF4-FFF2-40B4-BE49-F238E27FC236}">
                <a16:creationId xmlns:a16="http://schemas.microsoft.com/office/drawing/2014/main" id="{FE7DC861-D1DB-40D2-A1FC-3C80D07A25C2}"/>
              </a:ext>
            </a:extLst>
          </p:cNvPr>
          <p:cNvSpPr txBox="1">
            <a:spLocks noChangeArrowheads="1"/>
          </p:cNvSpPr>
          <p:nvPr/>
        </p:nvSpPr>
        <p:spPr bwMode="auto">
          <a:xfrm>
            <a:off x="2563813" y="2597150"/>
            <a:ext cx="137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altLang="zh-CN">
                <a:solidFill>
                  <a:srgbClr val="000000"/>
                </a:solidFill>
                <a:latin typeface="Aa楷体"/>
                <a:ea typeface="Aa楷体"/>
                <a:cs typeface="Roboto" pitchFamily="2" charset="0"/>
                <a:sym typeface="YRDZST"/>
              </a:rPr>
              <a:t>2023.07.13</a:t>
            </a:r>
            <a:endParaRPr lang="id-ID" altLang="zh-CN">
              <a:solidFill>
                <a:srgbClr val="000000"/>
              </a:solidFill>
              <a:latin typeface="Aa楷体"/>
              <a:ea typeface="Aa楷体"/>
              <a:cs typeface="Roboto" pitchFamily="2" charset="0"/>
              <a:sym typeface="YRDZST"/>
            </a:endParaRPr>
          </a:p>
        </p:txBody>
      </p:sp>
      <p:sp>
        <p:nvSpPr>
          <p:cNvPr id="21520" name="Title 13">
            <a:extLst>
              <a:ext uri="{FF2B5EF4-FFF2-40B4-BE49-F238E27FC236}">
                <a16:creationId xmlns:a16="http://schemas.microsoft.com/office/drawing/2014/main" id="{D8BFB9E6-E53D-46FD-BCB7-2AD34762F86D}"/>
              </a:ext>
            </a:extLst>
          </p:cNvPr>
          <p:cNvSpPr txBox="1">
            <a:spLocks noChangeArrowheads="1"/>
          </p:cNvSpPr>
          <p:nvPr/>
        </p:nvSpPr>
        <p:spPr bwMode="auto">
          <a:xfrm>
            <a:off x="3754438" y="1743075"/>
            <a:ext cx="14414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 typeface="Arial" panose="020B0604020202020204" pitchFamily="34" charset="0"/>
              <a:buNone/>
            </a:pPr>
            <a:r>
              <a:rPr lang="en-US" altLang="zh-CN" sz="1800">
                <a:solidFill>
                  <a:srgbClr val="000000"/>
                </a:solidFill>
                <a:latin typeface="Aa楷体"/>
                <a:ea typeface="Aa楷体"/>
                <a:cs typeface="Roboto" pitchFamily="2" charset="0"/>
                <a:sym typeface="YRDZST"/>
              </a:rPr>
              <a:t>2023.10.07</a:t>
            </a:r>
            <a:endParaRPr lang="id-ID" altLang="zh-CN" sz="1800">
              <a:solidFill>
                <a:srgbClr val="000000"/>
              </a:solidFill>
              <a:latin typeface="Aa楷体"/>
              <a:ea typeface="Aa楷体"/>
              <a:cs typeface="Roboto" pitchFamily="2" charset="0"/>
              <a:sym typeface="YRDZST"/>
            </a:endParaRPr>
          </a:p>
        </p:txBody>
      </p:sp>
      <p:sp>
        <p:nvSpPr>
          <p:cNvPr id="27669" name="文本框 21521">
            <a:extLst>
              <a:ext uri="{FF2B5EF4-FFF2-40B4-BE49-F238E27FC236}">
                <a16:creationId xmlns:a16="http://schemas.microsoft.com/office/drawing/2014/main" id="{71BA2631-EFE9-478E-9C36-DD3A7FDC2939}"/>
              </a:ext>
            </a:extLst>
          </p:cNvPr>
          <p:cNvSpPr txBox="1">
            <a:spLocks noChangeArrowheads="1"/>
          </p:cNvSpPr>
          <p:nvPr/>
        </p:nvSpPr>
        <p:spPr bwMode="auto">
          <a:xfrm>
            <a:off x="490538" y="917575"/>
            <a:ext cx="658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2800" b="1">
                <a:solidFill>
                  <a:srgbClr val="FF0000"/>
                </a:solidFill>
                <a:latin typeface="黑体" panose="02010609060101010101" pitchFamily="49" charset="-122"/>
                <a:ea typeface="黑体" panose="02010609060101010101" pitchFamily="49" charset="-122"/>
              </a:rPr>
              <a:t>2023</a:t>
            </a:r>
            <a:r>
              <a:rPr lang="zh-CN" altLang="en-US" sz="2800" b="1">
                <a:solidFill>
                  <a:srgbClr val="FF0000"/>
                </a:solidFill>
                <a:latin typeface="黑体" panose="02010609060101010101" pitchFamily="49" charset="-122"/>
                <a:ea typeface="黑体" panose="02010609060101010101" pitchFamily="49" charset="-122"/>
              </a:rPr>
              <a:t>年</a:t>
            </a:r>
            <a:r>
              <a:rPr lang="en-US" altLang="zh-CN" sz="2800" b="1">
                <a:solidFill>
                  <a:srgbClr val="FF0000"/>
                </a:solidFill>
                <a:latin typeface="黑体" panose="02010609060101010101" pitchFamily="49" charset="-122"/>
                <a:ea typeface="黑体" panose="02010609060101010101" pitchFamily="49" charset="-122"/>
              </a:rPr>
              <a:t>ABACUS</a:t>
            </a:r>
            <a:r>
              <a:rPr lang="zh-CN" altLang="en-US" sz="2800" b="1">
                <a:solidFill>
                  <a:srgbClr val="FF0000"/>
                </a:solidFill>
                <a:latin typeface="黑体" panose="02010609060101010101" pitchFamily="49" charset="-122"/>
                <a:ea typeface="黑体" panose="02010609060101010101" pitchFamily="49" charset="-122"/>
              </a:rPr>
              <a:t>软件发展</a:t>
            </a:r>
          </a:p>
        </p:txBody>
      </p:sp>
      <p:pic>
        <p:nvPicPr>
          <p:cNvPr id="27670" name="图片 2">
            <a:extLst>
              <a:ext uri="{FF2B5EF4-FFF2-40B4-BE49-F238E27FC236}">
                <a16:creationId xmlns:a16="http://schemas.microsoft.com/office/drawing/2014/main" id="{92AA7AC7-1A09-4524-B41C-8FE8CD054F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2413" y="4467225"/>
            <a:ext cx="5440362"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15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21C67A-5A99-4B77-94F1-9173395748BE}"/>
              </a:ext>
            </a:extLst>
          </p:cNvPr>
          <p:cNvSpPr/>
          <p:nvPr/>
        </p:nvSpPr>
        <p:spPr>
          <a:xfrm>
            <a:off x="3153508" y="3161323"/>
            <a:ext cx="1113692" cy="3763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pic>
        <p:nvPicPr>
          <p:cNvPr id="2" name="图片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119654" y="4128944"/>
            <a:ext cx="2744381" cy="274286"/>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6328226" y="4620982"/>
                <a:ext cx="4114800"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Shift vector has a </a:t>
                </a:r>
                <a:r>
                  <a:rPr lang="en-US" altLang="zh-CN" dirty="0">
                    <a:solidFill>
                      <a:srgbClr val="FF0000"/>
                    </a:solidFill>
                    <a:latin typeface="Calibri" panose="020F0502020204030204" pitchFamily="34" charset="0"/>
                    <a:cs typeface="Calibri" panose="020F0502020204030204" pitchFamily="34" charset="0"/>
                  </a:rPr>
                  <a:t>singularity at </a:t>
                </a:r>
                <a14:m>
                  <m:oMath xmlns:m="http://schemas.openxmlformats.org/officeDocument/2006/math">
                    <m:sSub>
                      <m:sSubPr>
                        <m:ctrlPr>
                          <a:rPr lang="en-US" altLang="zh-CN"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𝒌</m:t>
                        </m:r>
                      </m:e>
                      <m:sub>
                        <m:r>
                          <a:rPr lang="en-US" altLang="zh-CN" b="0" i="1" smtClean="0">
                            <a:solidFill>
                              <a:srgbClr val="FF0000"/>
                            </a:solidFill>
                            <a:latin typeface="Cambria Math" panose="02040503050406030204" pitchFamily="18" charset="0"/>
                          </a:rPr>
                          <m:t>0</m:t>
                        </m:r>
                      </m:sub>
                    </m:sSub>
                  </m:oMath>
                </a14:m>
                <a:r>
                  <a:rPr lang="en-US" altLang="zh-CN" dirty="0"/>
                  <a:t>.</a:t>
                </a:r>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6328226" y="4620982"/>
                <a:ext cx="4114800" cy="369332"/>
              </a:xfrm>
              <a:prstGeom prst="rect">
                <a:avLst/>
              </a:prstGeom>
              <a:blipFill>
                <a:blip r:embed="rId10"/>
                <a:stretch>
                  <a:fillRect l="-1185" t="-8197" b="-24590"/>
                </a:stretch>
              </a:blipFill>
            </p:spPr>
            <p:txBody>
              <a:bodyPr/>
              <a:lstStyle/>
              <a:p>
                <a:r>
                  <a:rPr lang="zh-CN" altLang="en-US">
                    <a:noFill/>
                  </a:rPr>
                  <a:t> </a:t>
                </a:r>
              </a:p>
            </p:txBody>
          </p:sp>
        </mc:Fallback>
      </mc:AlternateContent>
      <p:pic>
        <p:nvPicPr>
          <p:cNvPr id="6" name="图片 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767387" y="5150820"/>
            <a:ext cx="1196190" cy="303238"/>
          </a:xfrm>
          <a:prstGeom prst="rect">
            <a:avLst/>
          </a:prstGeom>
        </p:spPr>
      </p:pic>
      <p:pic>
        <p:nvPicPr>
          <p:cNvPr id="7" name="图片 6"/>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158221" y="1913188"/>
            <a:ext cx="6800762" cy="707048"/>
          </a:xfrm>
          <a:prstGeom prst="rect">
            <a:avLst/>
          </a:prstGeom>
        </p:spPr>
      </p:pic>
      <p:pic>
        <p:nvPicPr>
          <p:cNvPr id="8" name="图片 7"/>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191267" y="3201348"/>
            <a:ext cx="3686095" cy="312381"/>
          </a:xfrm>
          <a:prstGeom prst="rect">
            <a:avLst/>
          </a:prstGeom>
        </p:spPr>
      </p:pic>
      <p:sp>
        <p:nvSpPr>
          <p:cNvPr id="9" name="右箭头 8"/>
          <p:cNvSpPr/>
          <p:nvPr/>
        </p:nvSpPr>
        <p:spPr>
          <a:xfrm>
            <a:off x="5524500" y="4028397"/>
            <a:ext cx="485775" cy="432079"/>
          </a:xfrm>
          <a:prstGeom prst="rightArrow">
            <a:avLst/>
          </a:prstGeom>
          <a:no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2945918" y="5150820"/>
            <a:ext cx="1674667" cy="298667"/>
          </a:xfrm>
          <a:prstGeom prst="rect">
            <a:avLst/>
          </a:prstGeom>
        </p:spPr>
      </p:pic>
      <mc:AlternateContent xmlns:mc="http://schemas.openxmlformats.org/markup-compatibility/2006" xmlns:a14="http://schemas.microsoft.com/office/drawing/2010/main">
        <mc:Choice Requires="a14">
          <p:sp>
            <p:nvSpPr>
              <p:cNvPr id="12" name="文本框 11"/>
              <p:cNvSpPr txBox="1"/>
              <p:nvPr/>
            </p:nvSpPr>
            <p:spPr>
              <a:xfrm>
                <a:off x="7115804" y="5088607"/>
                <a:ext cx="4483616" cy="396519"/>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is finite and very large even when </a:t>
                </a:r>
                <a14:m>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12</m:t>
                        </m:r>
                      </m:sub>
                      <m:sup>
                        <m:r>
                          <a:rPr lang="en-US" altLang="zh-CN" b="0" i="1" smtClean="0">
                            <a:latin typeface="Cambria Math" panose="02040503050406030204" pitchFamily="18" charset="0"/>
                          </a:rPr>
                          <m:t>𝑦</m:t>
                        </m:r>
                      </m:sup>
                    </m:sSubSup>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7115804" y="5088607"/>
                <a:ext cx="4483616" cy="396519"/>
              </a:xfrm>
              <a:prstGeom prst="rect">
                <a:avLst/>
              </a:prstGeom>
              <a:blipFill>
                <a:blip r:embed="rId15"/>
                <a:stretch>
                  <a:fillRect l="-1087" t="-4615" b="-21538"/>
                </a:stretch>
              </a:blipFill>
            </p:spPr>
            <p:txBody>
              <a:bodyPr/>
              <a:lstStyle/>
              <a:p>
                <a:r>
                  <a:rPr lang="zh-CN" altLang="en-US">
                    <a:noFill/>
                  </a:rPr>
                  <a:t> </a:t>
                </a:r>
              </a:p>
            </p:txBody>
          </p:sp>
        </mc:Fallback>
      </mc:AlternateContent>
      <p:pic>
        <p:nvPicPr>
          <p:cNvPr id="13" name="图片 12"/>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419858" y="3967514"/>
            <a:ext cx="2889143" cy="585143"/>
          </a:xfrm>
          <a:prstGeom prst="rect">
            <a:avLst/>
          </a:prstGeom>
        </p:spPr>
      </p:pic>
      <p:grpSp>
        <p:nvGrpSpPr>
          <p:cNvPr id="14" name="组合 13">
            <a:extLst>
              <a:ext uri="{FF2B5EF4-FFF2-40B4-BE49-F238E27FC236}">
                <a16:creationId xmlns:a16="http://schemas.microsoft.com/office/drawing/2014/main" id="{615BE0DE-886D-4EEE-817B-D63D6CFA82E0}"/>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56CF1F18-9963-4485-B476-DA79E682A879}"/>
                </a:ext>
              </a:extLst>
            </p:cNvPr>
            <p:cNvPicPr>
              <a:picLocks noChangeAspect="1" noChangeArrowheads="1"/>
            </p:cNvPicPr>
            <p:nvPr/>
          </p:nvPicPr>
          <p:blipFill rotWithShape="1">
            <a:blip r:embed="rId17"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9A8FF05B-BBBE-48BD-9A85-6B3DF15CD63C}"/>
                </a:ext>
              </a:extLst>
            </p:cNvPr>
            <p:cNvPicPr>
              <a:picLocks noChangeAspect="1" noChangeArrowheads="1"/>
            </p:cNvPicPr>
            <p:nvPr/>
          </p:nvPicPr>
          <p:blipFill rotWithShape="1">
            <a:blip r:embed="rId17"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8A808947-1D0C-4169-AB66-8A0096359C02}"/>
              </a:ext>
            </a:extLst>
          </p:cNvPr>
          <p:cNvPicPr>
            <a:picLocks noChangeAspect="1" noChangeArrowheads="1"/>
          </p:cNvPicPr>
          <p:nvPr/>
        </p:nvPicPr>
        <p:blipFill>
          <a:blip r:embed="rId18" cstate="print"/>
          <a:srcRect/>
          <a:stretch>
            <a:fillRect/>
          </a:stretch>
        </p:blipFill>
        <p:spPr bwMode="auto">
          <a:xfrm>
            <a:off x="0" y="6597352"/>
            <a:ext cx="12192000" cy="260648"/>
          </a:xfrm>
          <a:prstGeom prst="rect">
            <a:avLst/>
          </a:prstGeom>
          <a:noFill/>
          <a:ln w="9525" algn="ctr">
            <a:noFill/>
            <a:miter lim="800000"/>
            <a:headEnd/>
            <a:tailEnd/>
          </a:ln>
        </p:spPr>
      </p:pic>
      <p:sp>
        <p:nvSpPr>
          <p:cNvPr id="3" name="文本框 2">
            <a:extLst>
              <a:ext uri="{FF2B5EF4-FFF2-40B4-BE49-F238E27FC236}">
                <a16:creationId xmlns:a16="http://schemas.microsoft.com/office/drawing/2014/main" id="{1795C35A-97AC-4F3D-9508-1643B4EB0CFC}"/>
              </a:ext>
            </a:extLst>
          </p:cNvPr>
          <p:cNvSpPr txBox="1"/>
          <p:nvPr/>
        </p:nvSpPr>
        <p:spPr>
          <a:xfrm>
            <a:off x="1038465" y="877556"/>
            <a:ext cx="6774868" cy="523220"/>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Let’s change an angle to look at the problem:</a:t>
            </a:r>
            <a:endParaRPr lang="zh-CN" altLang="en-US" sz="2800" dirty="0">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4E78AC0F-52BB-4C4B-B570-0389F708216D}"/>
              </a:ext>
            </a:extLst>
          </p:cNvPr>
          <p:cNvSpPr/>
          <p:nvPr/>
        </p:nvSpPr>
        <p:spPr>
          <a:xfrm>
            <a:off x="8481329" y="3395944"/>
            <a:ext cx="2987806"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Shift current from shift-vector</a:t>
            </a:r>
            <a:endParaRPr lang="zh-CN" altLang="en-US" dirty="0"/>
          </a:p>
        </p:txBody>
      </p:sp>
      <p:pic>
        <p:nvPicPr>
          <p:cNvPr id="18" name="图片 17">
            <a:extLst>
              <a:ext uri="{FF2B5EF4-FFF2-40B4-BE49-F238E27FC236}">
                <a16:creationId xmlns:a16="http://schemas.microsoft.com/office/drawing/2014/main" id="{71F7F13D-6ED1-4355-9FB2-9646A577AC7A}"/>
              </a:ext>
            </a:extLst>
          </p:cNvPr>
          <p:cNvPicPr>
            <a:picLocks noChangeAspect="1"/>
          </p:cNvPicPr>
          <p:nvPr/>
        </p:nvPicPr>
        <p:blipFill rotWithShape="1">
          <a:blip r:embed="rId19"/>
          <a:srcRect l="48821"/>
          <a:stretch/>
        </p:blipFill>
        <p:spPr>
          <a:xfrm>
            <a:off x="8009899" y="1055077"/>
            <a:ext cx="4182101" cy="2272542"/>
          </a:xfrm>
          <a:prstGeom prst="rect">
            <a:avLst/>
          </a:prstGeom>
        </p:spPr>
      </p:pic>
      <p:cxnSp>
        <p:nvCxnSpPr>
          <p:cNvPr id="19" name="直接箭头连接符 18">
            <a:extLst>
              <a:ext uri="{FF2B5EF4-FFF2-40B4-BE49-F238E27FC236}">
                <a16:creationId xmlns:a16="http://schemas.microsoft.com/office/drawing/2014/main" id="{17A6FB69-2AF6-420F-93EF-0BD581491835}"/>
              </a:ext>
            </a:extLst>
          </p:cNvPr>
          <p:cNvCxnSpPr>
            <a:cxnSpLocks/>
          </p:cNvCxnSpPr>
          <p:nvPr/>
        </p:nvCxnSpPr>
        <p:spPr>
          <a:xfrm flipH="1">
            <a:off x="3841605" y="2877635"/>
            <a:ext cx="307175" cy="316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DDCCE55-1DA5-481C-970D-999919087A36}"/>
              </a:ext>
            </a:extLst>
          </p:cNvPr>
          <p:cNvSpPr txBox="1"/>
          <p:nvPr/>
        </p:nvSpPr>
        <p:spPr>
          <a:xfrm>
            <a:off x="4148780" y="2627881"/>
            <a:ext cx="3457165"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Change of the phase dipole matrix </a:t>
            </a:r>
            <a:endParaRPr lang="zh-CN" alt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 name="文本框 9"/>
              <p:cNvSpPr txBox="1"/>
              <p:nvPr/>
            </p:nvSpPr>
            <p:spPr>
              <a:xfrm>
                <a:off x="3703369" y="5607752"/>
                <a:ext cx="890821"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srgbClr val="FF0000"/>
                              </a:solidFill>
                              <a:latin typeface="Cambria Math" panose="02040503050406030204" pitchFamily="18" charset="0"/>
                            </a:rPr>
                          </m:ctrlPr>
                        </m:sSubSupPr>
                        <m:e>
                          <m:r>
                            <a:rPr lang="en-US" altLang="zh-CN" b="0" i="1" smtClean="0">
                              <a:solidFill>
                                <a:srgbClr val="FF0000"/>
                              </a:solidFill>
                              <a:latin typeface="Cambria Math" panose="02040503050406030204" pitchFamily="18" charset="0"/>
                            </a:rPr>
                            <m:t>(</m:t>
                          </m:r>
                          <m:r>
                            <a:rPr lang="en-US" altLang="zh-CN" b="0" i="1" smtClean="0">
                              <a:solidFill>
                                <a:srgbClr val="FF0000"/>
                              </a:solidFill>
                              <a:latin typeface="Cambria Math" panose="02040503050406030204" pitchFamily="18" charset="0"/>
                            </a:rPr>
                            <m:t>𝑟</m:t>
                          </m:r>
                        </m:e>
                        <m:sub>
                          <m:r>
                            <a:rPr lang="en-US" altLang="zh-CN" b="0" i="1" smtClean="0">
                              <a:solidFill>
                                <a:srgbClr val="FF0000"/>
                              </a:solidFill>
                              <a:latin typeface="Cambria Math" panose="02040503050406030204" pitchFamily="18" charset="0"/>
                            </a:rPr>
                            <m:t>12</m:t>
                          </m:r>
                        </m:sub>
                        <m:sup>
                          <m:r>
                            <a:rPr lang="en-US" altLang="zh-CN" b="0" i="1" smtClean="0">
                              <a:solidFill>
                                <a:srgbClr val="FF0000"/>
                              </a:solidFill>
                              <a:latin typeface="Cambria Math" panose="02040503050406030204" pitchFamily="18" charset="0"/>
                            </a:rPr>
                            <m:t>𝑦</m:t>
                          </m:r>
                        </m:sup>
                      </m:sSubSup>
                      <m:r>
                        <a:rPr lang="en-US" altLang="zh-CN" b="0" i="1" smtClean="0">
                          <a:solidFill>
                            <a:srgbClr val="FF0000"/>
                          </a:solidFill>
                          <a:latin typeface="Cambria Math" panose="02040503050406030204" pitchFamily="18" charset="0"/>
                        </a:rPr>
                        <m:t>=0)</m:t>
                      </m:r>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3703369" y="5607752"/>
                <a:ext cx="890821" cy="304186"/>
              </a:xfrm>
              <a:prstGeom prst="rect">
                <a:avLst/>
              </a:prstGeom>
              <a:blipFill rotWithShape="0">
                <a:blip r:embed="rId20"/>
                <a:stretch>
                  <a:fillRect l="-8219" r="-8904" b="-28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56541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ABE9F923-5DF7-45A5-8497-A5805563CC2A}"/>
              </a:ext>
            </a:extLst>
          </p:cNvPr>
          <p:cNvGrpSpPr/>
          <p:nvPr/>
        </p:nvGrpSpPr>
        <p:grpSpPr>
          <a:xfrm>
            <a:off x="0" y="-95127"/>
            <a:ext cx="12192000" cy="793988"/>
            <a:chOff x="0" y="0"/>
            <a:chExt cx="12192000" cy="793988"/>
          </a:xfrm>
        </p:grpSpPr>
        <p:pic>
          <p:nvPicPr>
            <p:cNvPr id="18" name="Picture 5" descr="dark_blue">
              <a:extLst>
                <a:ext uri="{FF2B5EF4-FFF2-40B4-BE49-F238E27FC236}">
                  <a16:creationId xmlns:a16="http://schemas.microsoft.com/office/drawing/2014/main" id="{1CB4E5FE-7E48-49D2-8405-CDF8306F4F4C}"/>
                </a:ext>
              </a:extLst>
            </p:cNvPr>
            <p:cNvPicPr>
              <a:picLocks noChangeAspect="1" noChangeArrowheads="1"/>
            </p:cNvPicPr>
            <p:nvPr/>
          </p:nvPicPr>
          <p:blipFill rotWithShape="1">
            <a:blip r:embed="rId4" cstate="print"/>
            <a:srcRect l="31337"/>
            <a:stretch/>
          </p:blipFill>
          <p:spPr bwMode="auto">
            <a:xfrm>
              <a:off x="0" y="0"/>
              <a:ext cx="12192000" cy="782638"/>
            </a:xfrm>
            <a:prstGeom prst="rect">
              <a:avLst/>
            </a:prstGeom>
            <a:noFill/>
            <a:ln w="9525">
              <a:noFill/>
              <a:miter lim="800000"/>
              <a:headEnd/>
              <a:tailEnd/>
            </a:ln>
          </p:spPr>
        </p:pic>
        <p:pic>
          <p:nvPicPr>
            <p:cNvPr id="19" name="Picture 5" descr="dark_blue">
              <a:extLst>
                <a:ext uri="{FF2B5EF4-FFF2-40B4-BE49-F238E27FC236}">
                  <a16:creationId xmlns:a16="http://schemas.microsoft.com/office/drawing/2014/main" id="{407FD5AB-2455-4E20-A856-20B2DF29194F}"/>
                </a:ext>
              </a:extLst>
            </p:cNvPr>
            <p:cNvPicPr>
              <a:picLocks noChangeAspect="1" noChangeArrowheads="1"/>
            </p:cNvPicPr>
            <p:nvPr/>
          </p:nvPicPr>
          <p:blipFill rotWithShape="1">
            <a:blip r:embed="rId4" cstate="print"/>
            <a:srcRect t="1" r="68870" b="-1450"/>
            <a:stretch/>
          </p:blipFill>
          <p:spPr bwMode="auto">
            <a:xfrm>
              <a:off x="18036" y="0"/>
              <a:ext cx="2846567" cy="793988"/>
            </a:xfrm>
            <a:prstGeom prst="rect">
              <a:avLst/>
            </a:prstGeom>
            <a:noFill/>
            <a:ln w="9525">
              <a:noFill/>
              <a:miter lim="800000"/>
              <a:headEnd/>
              <a:tailEnd/>
            </a:ln>
          </p:spPr>
        </p:pic>
      </p:grpSp>
      <p:pic>
        <p:nvPicPr>
          <p:cNvPr id="20" name="Picture 6">
            <a:extLst>
              <a:ext uri="{FF2B5EF4-FFF2-40B4-BE49-F238E27FC236}">
                <a16:creationId xmlns:a16="http://schemas.microsoft.com/office/drawing/2014/main" id="{063FF948-1F2C-4A75-864C-A3FB32575267}"/>
              </a:ext>
            </a:extLst>
          </p:cNvPr>
          <p:cNvPicPr>
            <a:picLocks noChangeAspect="1" noChangeArrowheads="1"/>
          </p:cNvPicPr>
          <p:nvPr/>
        </p:nvPicPr>
        <p:blipFill>
          <a:blip r:embed="rId5" cstate="print"/>
          <a:srcRect/>
          <a:stretch>
            <a:fillRect/>
          </a:stretch>
        </p:blipFill>
        <p:spPr bwMode="auto">
          <a:xfrm>
            <a:off x="0" y="6597352"/>
            <a:ext cx="12192000" cy="260648"/>
          </a:xfrm>
          <a:prstGeom prst="rect">
            <a:avLst/>
          </a:prstGeom>
          <a:noFill/>
          <a:ln w="9525" algn="ctr">
            <a:noFill/>
            <a:miter lim="800000"/>
            <a:headEnd/>
            <a:tailEnd/>
          </a:ln>
        </p:spPr>
      </p:pic>
      <p:pic>
        <p:nvPicPr>
          <p:cNvPr id="8" name="图片 7">
            <a:extLst>
              <a:ext uri="{FF2B5EF4-FFF2-40B4-BE49-F238E27FC236}">
                <a16:creationId xmlns:a16="http://schemas.microsoft.com/office/drawing/2014/main" id="{06FEBECC-9C24-485B-B4CA-A98358FBD32C}"/>
              </a:ext>
            </a:extLst>
          </p:cNvPr>
          <p:cNvPicPr>
            <a:picLocks noChangeAspect="1"/>
          </p:cNvPicPr>
          <p:nvPr/>
        </p:nvPicPr>
        <p:blipFill>
          <a:blip r:embed="rId6"/>
          <a:stretch>
            <a:fillRect/>
          </a:stretch>
        </p:blipFill>
        <p:spPr>
          <a:xfrm>
            <a:off x="244556" y="2312559"/>
            <a:ext cx="8048380" cy="3735570"/>
          </a:xfrm>
          <a:prstGeom prst="rect">
            <a:avLst/>
          </a:prstGeom>
        </p:spPr>
      </p:pic>
      <p:sp>
        <p:nvSpPr>
          <p:cNvPr id="9" name="矩形 8">
            <a:extLst>
              <a:ext uri="{FF2B5EF4-FFF2-40B4-BE49-F238E27FC236}">
                <a16:creationId xmlns:a16="http://schemas.microsoft.com/office/drawing/2014/main" id="{D3CC1338-6F91-406A-8FCD-126748B8DA4A}"/>
              </a:ext>
            </a:extLst>
          </p:cNvPr>
          <p:cNvSpPr/>
          <p:nvPr/>
        </p:nvSpPr>
        <p:spPr>
          <a:xfrm>
            <a:off x="819132" y="6134674"/>
            <a:ext cx="5033750"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Nature Physics | VOL 18 | March 2022 | 290–295 |</a:t>
            </a:r>
            <a:endParaRPr lang="zh-CN" altLang="en-US"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A7C96ABD-76CD-4C23-A797-11942552D80A}"/>
              </a:ext>
            </a:extLst>
          </p:cNvPr>
          <p:cNvPicPr>
            <a:picLocks noChangeAspect="1"/>
          </p:cNvPicPr>
          <p:nvPr/>
        </p:nvPicPr>
        <p:blipFill>
          <a:blip r:embed="rId7"/>
          <a:stretch>
            <a:fillRect/>
          </a:stretch>
        </p:blipFill>
        <p:spPr>
          <a:xfrm>
            <a:off x="901211" y="582247"/>
            <a:ext cx="4753180" cy="1540382"/>
          </a:xfrm>
          <a:prstGeom prst="rect">
            <a:avLst/>
          </a:prstGeom>
        </p:spPr>
      </p:pic>
      <p:sp>
        <p:nvSpPr>
          <p:cNvPr id="6" name="矩形 5">
            <a:extLst>
              <a:ext uri="{FF2B5EF4-FFF2-40B4-BE49-F238E27FC236}">
                <a16:creationId xmlns:a16="http://schemas.microsoft.com/office/drawing/2014/main" id="{6865B618-FAC9-4B2F-BEB0-54B21F677D48}"/>
              </a:ext>
            </a:extLst>
          </p:cNvPr>
          <p:cNvSpPr/>
          <p:nvPr/>
        </p:nvSpPr>
        <p:spPr>
          <a:xfrm>
            <a:off x="2754883" y="5440479"/>
            <a:ext cx="2899508" cy="246185"/>
          </a:xfrm>
          <a:prstGeom prst="rect">
            <a:avLst/>
          </a:prstGeom>
          <a:noFill/>
          <a:ln w="12700">
            <a:solidFill>
              <a:srgbClr val="E3524F"/>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A804A132-7DAB-407F-8472-017D17F705F6}"/>
                  </a:ext>
                </a:extLst>
              </p:cNvPr>
              <p:cNvSpPr txBox="1"/>
              <p:nvPr/>
            </p:nvSpPr>
            <p:spPr>
              <a:xfrm>
                <a:off x="7728307" y="5258151"/>
                <a:ext cx="4363124" cy="923330"/>
              </a:xfrm>
              <a:prstGeom prst="rect">
                <a:avLst/>
              </a:prstGeom>
              <a:noFill/>
            </p:spPr>
            <p:txBody>
              <a:bodyPr wrap="square" rtlCol="0">
                <a:spAutoFit/>
              </a:bodyPr>
              <a:lstStyle/>
              <a:p>
                <a:r>
                  <a:rPr lang="en-US" altLang="zh-CN" dirty="0">
                    <a:solidFill>
                      <a:srgbClr val="FF0000"/>
                    </a:solidFill>
                    <a:latin typeface="Calibri" panose="020F0502020204030204" pitchFamily="34" charset="0"/>
                    <a:cs typeface="Calibri" panose="020F0502020204030204" pitchFamily="34" charset="0"/>
                  </a:rPr>
                  <a:t>Potential in the Riemannian space</a:t>
                </a:r>
              </a:p>
              <a:p>
                <a:r>
                  <a:rPr lang="en-US" altLang="zh-CN" dirty="0">
                    <a:solidFill>
                      <a:srgbClr val="FF0000"/>
                    </a:solidFill>
                    <a:latin typeface="Calibri" panose="020F0502020204030204" pitchFamily="34" charset="0"/>
                    <a:cs typeface="Calibri" panose="020F0502020204030204" pitchFamily="34" charset="0"/>
                  </a:rPr>
                  <a:t>Monopole at </a:t>
                </a:r>
                <a14:m>
                  <m:oMath xmlns:m="http://schemas.openxmlformats.org/officeDocument/2006/math">
                    <m:sSub>
                      <m:sSubPr>
                        <m:ctrlPr>
                          <a:rPr lang="en-US" altLang="zh-CN" i="1" smtClean="0">
                            <a:solidFill>
                              <a:srgbClr val="FF0000"/>
                            </a:solidFill>
                            <a:latin typeface="Cambria Math" panose="02040503050406030204" pitchFamily="18" charset="0"/>
                            <a:cs typeface="Calibri" panose="020F0502020204030204" pitchFamily="34" charset="0"/>
                          </a:rPr>
                        </m:ctrlPr>
                      </m:sSubPr>
                      <m:e>
                        <m:r>
                          <a:rPr lang="en-US" altLang="zh-CN" b="1" i="1" smtClean="0">
                            <a:solidFill>
                              <a:srgbClr val="FF0000"/>
                            </a:solidFill>
                            <a:latin typeface="Cambria Math" panose="02040503050406030204" pitchFamily="18" charset="0"/>
                            <a:cs typeface="Calibri" panose="020F0502020204030204" pitchFamily="34" charset="0"/>
                          </a:rPr>
                          <m:t>𝒌</m:t>
                        </m:r>
                      </m:e>
                      <m:sub>
                        <m:r>
                          <a:rPr lang="en-US" altLang="zh-CN" b="0" i="1" smtClean="0">
                            <a:solidFill>
                              <a:srgbClr val="FF0000"/>
                            </a:solidFill>
                            <a:latin typeface="Cambria Math" panose="02040503050406030204" pitchFamily="18" charset="0"/>
                            <a:cs typeface="Calibri" panose="020F0502020204030204" pitchFamily="34" charset="0"/>
                          </a:rPr>
                          <m:t>0</m:t>
                        </m:r>
                      </m:sub>
                    </m:sSub>
                  </m:oMath>
                </a14:m>
                <a:r>
                  <a:rPr lang="en-US" altLang="zh-CN" dirty="0">
                    <a:solidFill>
                      <a:srgbClr val="FF0000"/>
                    </a:solidFill>
                    <a:latin typeface="Calibri" panose="020F0502020204030204" pitchFamily="34" charset="0"/>
                    <a:cs typeface="Calibri" panose="020F0502020204030204" pitchFamily="34" charset="0"/>
                  </a:rPr>
                  <a:t> </a:t>
                </a:r>
              </a:p>
              <a:p>
                <a:r>
                  <a:rPr lang="en-US" altLang="zh-CN" dirty="0">
                    <a:solidFill>
                      <a:srgbClr val="FF0000"/>
                    </a:solidFill>
                    <a:latin typeface="Calibri" panose="020F0502020204030204" pitchFamily="34" charset="0"/>
                    <a:cs typeface="Calibri" panose="020F0502020204030204" pitchFamily="34" charset="0"/>
                  </a:rPr>
                  <a:t>analogous to the Weyl point of energy band</a:t>
                </a:r>
                <a:endParaRPr lang="zh-CN" altLang="en-US" dirty="0">
                  <a:solidFill>
                    <a:srgbClr val="FF0000"/>
                  </a:solidFill>
                  <a:latin typeface="Calibri" panose="020F0502020204030204" pitchFamily="34" charset="0"/>
                  <a:cs typeface="Calibri" panose="020F0502020204030204" pitchFamily="34" charset="0"/>
                </a:endParaRPr>
              </a:p>
            </p:txBody>
          </p:sp>
        </mc:Choice>
        <mc:Fallback xmlns="">
          <p:sp>
            <p:nvSpPr>
              <p:cNvPr id="2" name="文本框 1">
                <a:extLst>
                  <a:ext uri="{FF2B5EF4-FFF2-40B4-BE49-F238E27FC236}">
                    <a16:creationId xmlns:a16="http://schemas.microsoft.com/office/drawing/2014/main" id="{A804A132-7DAB-407F-8472-017D17F705F6}"/>
                  </a:ext>
                </a:extLst>
              </p:cNvPr>
              <p:cNvSpPr txBox="1">
                <a:spLocks noRot="1" noChangeAspect="1" noMove="1" noResize="1" noEditPoints="1" noAdjustHandles="1" noChangeArrowheads="1" noChangeShapeType="1" noTextEdit="1"/>
              </p:cNvSpPr>
              <p:nvPr/>
            </p:nvSpPr>
            <p:spPr>
              <a:xfrm>
                <a:off x="7728307" y="5258151"/>
                <a:ext cx="4363124" cy="923330"/>
              </a:xfrm>
              <a:prstGeom prst="rect">
                <a:avLst/>
              </a:prstGeom>
              <a:blipFill>
                <a:blip r:embed="rId8"/>
                <a:stretch>
                  <a:fillRect l="-1257" t="-3974" b="-9934"/>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E53CD75D-8D9C-477C-9E32-9F35CB3B5F02}"/>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7728307" y="4465072"/>
            <a:ext cx="2889143" cy="585143"/>
          </a:xfrm>
          <a:prstGeom prst="rect">
            <a:avLst/>
          </a:prstGeom>
        </p:spPr>
      </p:pic>
    </p:spTree>
    <p:extLst>
      <p:ext uri="{BB962C8B-B14F-4D97-AF65-F5344CB8AC3E}">
        <p14:creationId xmlns:p14="http://schemas.microsoft.com/office/powerpoint/2010/main" val="668702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751" y="919434"/>
            <a:ext cx="4072364" cy="5172075"/>
          </a:xfrm>
          <a:prstGeom prst="rect">
            <a:avLst/>
          </a:prstGeom>
        </p:spPr>
      </p:pic>
      <p:pic>
        <p:nvPicPr>
          <p:cNvPr id="3" name="图片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121400" y="2016125"/>
            <a:ext cx="5051428" cy="510476"/>
          </a:xfrm>
          <a:prstGeom prst="rect">
            <a:avLst/>
          </a:prstGeom>
        </p:spPr>
      </p:pic>
      <p:sp>
        <p:nvSpPr>
          <p:cNvPr id="5" name="文本框 4"/>
          <p:cNvSpPr txBox="1"/>
          <p:nvPr/>
        </p:nvSpPr>
        <p:spPr>
          <a:xfrm>
            <a:off x="5928825" y="1086175"/>
            <a:ext cx="5568574"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Relation to the quantum metric tensor</a:t>
            </a:r>
            <a:endParaRPr lang="zh-CN" altLang="en-US" sz="2400" dirty="0">
              <a:latin typeface="Calibri" panose="020F0502020204030204" pitchFamily="34" charset="0"/>
              <a:cs typeface="Calibri" panose="020F0502020204030204" pitchFamily="34" charset="0"/>
            </a:endParaRPr>
          </a:p>
        </p:txBody>
      </p:sp>
      <p:grpSp>
        <p:nvGrpSpPr>
          <p:cNvPr id="11" name="组合 10"/>
          <p:cNvGrpSpPr/>
          <p:nvPr/>
        </p:nvGrpSpPr>
        <p:grpSpPr>
          <a:xfrm>
            <a:off x="6702425" y="2941114"/>
            <a:ext cx="6096000" cy="1714940"/>
            <a:chOff x="6702425" y="3369739"/>
            <a:chExt cx="6096000" cy="1714940"/>
          </a:xfrm>
        </p:grpSpPr>
        <p:sp>
          <p:nvSpPr>
            <p:cNvPr id="6" name="文本框 5"/>
            <p:cNvSpPr txBox="1"/>
            <p:nvPr/>
          </p:nvSpPr>
          <p:spPr>
            <a:xfrm>
              <a:off x="7340603" y="3369739"/>
              <a:ext cx="4038600" cy="369332"/>
            </a:xfrm>
            <a:prstGeom prst="rect">
              <a:avLst/>
            </a:prstGeom>
            <a:noFill/>
          </p:spPr>
          <p:txBody>
            <a:bodyPr wrap="square" rtlCol="0">
              <a:spAutoFit/>
            </a:bodyPr>
            <a:lstStyle/>
            <a:p>
              <a:r>
                <a:rPr lang="en-US" altLang="zh-CN" dirty="0">
                  <a:solidFill>
                    <a:srgbClr val="0000FF"/>
                  </a:solidFill>
                </a:rPr>
                <a:t>band-resolved quantum metric tensor</a:t>
              </a:r>
              <a:endParaRPr lang="zh-CN" altLang="en-US" dirty="0">
                <a:solidFill>
                  <a:srgbClr val="0000FF"/>
                </a:solidFill>
              </a:endParaRPr>
            </a:p>
          </p:txBody>
        </p:sp>
        <p:sp>
          <p:nvSpPr>
            <p:cNvPr id="7" name="矩形 6"/>
            <p:cNvSpPr/>
            <p:nvPr/>
          </p:nvSpPr>
          <p:spPr>
            <a:xfrm>
              <a:off x="6702425" y="4715347"/>
              <a:ext cx="6096000" cy="369332"/>
            </a:xfrm>
            <a:prstGeom prst="rect">
              <a:avLst/>
            </a:prstGeom>
          </p:spPr>
          <p:txBody>
            <a:bodyPr>
              <a:spAutoFit/>
            </a:bodyPr>
            <a:lstStyle/>
            <a:p>
              <a:r>
                <a:rPr lang="en-US" altLang="zh-CN" dirty="0">
                  <a:solidFill>
                    <a:srgbClr val="FF0000"/>
                  </a:solidFill>
                </a:rPr>
                <a:t>band-resolved Berry curvature</a:t>
              </a:r>
              <a:endParaRPr lang="zh-CN" altLang="en-US" dirty="0">
                <a:solidFill>
                  <a:srgbClr val="FF0000"/>
                </a:solidFill>
              </a:endParaRPr>
            </a:p>
          </p:txBody>
        </p:sp>
        <p:pic>
          <p:nvPicPr>
            <p:cNvPr id="9" name="图片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6702425" y="3414554"/>
              <a:ext cx="423619" cy="242286"/>
            </a:xfrm>
            <a:prstGeom prst="rect">
              <a:avLst/>
            </a:prstGeom>
          </p:spPr>
        </p:pic>
      </p:grpSp>
      <p:pic>
        <p:nvPicPr>
          <p:cNvPr id="12" name="图片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928825" y="4961475"/>
            <a:ext cx="5700571" cy="513524"/>
          </a:xfrm>
          <a:prstGeom prst="rect">
            <a:avLst/>
          </a:prstGeom>
        </p:spPr>
      </p:pic>
      <p:grpSp>
        <p:nvGrpSpPr>
          <p:cNvPr id="13" name="组合 12">
            <a:extLst>
              <a:ext uri="{FF2B5EF4-FFF2-40B4-BE49-F238E27FC236}">
                <a16:creationId xmlns:a16="http://schemas.microsoft.com/office/drawing/2014/main" id="{C54CBA09-5504-49C7-A2EB-FF136788F2E8}"/>
              </a:ext>
            </a:extLst>
          </p:cNvPr>
          <p:cNvGrpSpPr/>
          <p:nvPr/>
        </p:nvGrpSpPr>
        <p:grpSpPr>
          <a:xfrm>
            <a:off x="0" y="-110976"/>
            <a:ext cx="12192000" cy="793988"/>
            <a:chOff x="0" y="0"/>
            <a:chExt cx="12192000" cy="793988"/>
          </a:xfrm>
        </p:grpSpPr>
        <p:pic>
          <p:nvPicPr>
            <p:cNvPr id="14" name="Picture 5" descr="dark_blue">
              <a:extLst>
                <a:ext uri="{FF2B5EF4-FFF2-40B4-BE49-F238E27FC236}">
                  <a16:creationId xmlns:a16="http://schemas.microsoft.com/office/drawing/2014/main" id="{C150A605-5FCD-4E13-A30D-BC410613C7C9}"/>
                </a:ext>
              </a:extLst>
            </p:cNvPr>
            <p:cNvPicPr>
              <a:picLocks noChangeAspect="1" noChangeArrowheads="1"/>
            </p:cNvPicPr>
            <p:nvPr/>
          </p:nvPicPr>
          <p:blipFill rotWithShape="1">
            <a:blip r:embed="rId11"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8DBDC788-9F19-4850-9B97-C6044A12F084}"/>
                </a:ext>
              </a:extLst>
            </p:cNvPr>
            <p:cNvPicPr>
              <a:picLocks noChangeAspect="1" noChangeArrowheads="1"/>
            </p:cNvPicPr>
            <p:nvPr/>
          </p:nvPicPr>
          <p:blipFill rotWithShape="1">
            <a:blip r:embed="rId11"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642B5456-F6EA-45ED-8D33-79C3C208FD89}"/>
              </a:ext>
            </a:extLst>
          </p:cNvPr>
          <p:cNvPicPr>
            <a:picLocks noChangeAspect="1" noChangeArrowheads="1"/>
          </p:cNvPicPr>
          <p:nvPr/>
        </p:nvPicPr>
        <p:blipFill>
          <a:blip r:embed="rId12" cstate="print"/>
          <a:srcRect/>
          <a:stretch>
            <a:fillRect/>
          </a:stretch>
        </p:blipFill>
        <p:spPr bwMode="auto">
          <a:xfrm>
            <a:off x="0" y="6597352"/>
            <a:ext cx="12192000" cy="260648"/>
          </a:xfrm>
          <a:prstGeom prst="rect">
            <a:avLst/>
          </a:prstGeom>
          <a:noFill/>
          <a:ln w="9525" algn="ctr">
            <a:noFill/>
            <a:miter lim="800000"/>
            <a:headEnd/>
            <a:tailEnd/>
          </a:ln>
        </p:spPr>
      </p:pic>
      <p:sp>
        <p:nvSpPr>
          <p:cNvPr id="17" name="矩形 16">
            <a:extLst>
              <a:ext uri="{FF2B5EF4-FFF2-40B4-BE49-F238E27FC236}">
                <a16:creationId xmlns:a16="http://schemas.microsoft.com/office/drawing/2014/main" id="{A74F1F37-2374-47E2-9024-B290CCA7E730}"/>
              </a:ext>
            </a:extLst>
          </p:cNvPr>
          <p:cNvSpPr/>
          <p:nvPr/>
        </p:nvSpPr>
        <p:spPr>
          <a:xfrm>
            <a:off x="2365840" y="6091509"/>
            <a:ext cx="4450193" cy="369332"/>
          </a:xfrm>
          <a:prstGeom prst="rect">
            <a:avLst/>
          </a:prstGeom>
        </p:spPr>
        <p:txBody>
          <a:bodyPr wrap="none">
            <a:spAutoFit/>
          </a:bodyPr>
          <a:lstStyle/>
          <a:p>
            <a:r>
              <a:rPr lang="en-US" altLang="zh-CN" dirty="0">
                <a:solidFill>
                  <a:srgbClr val="2D2D2D"/>
                </a:solidFill>
                <a:latin typeface="Calibri" panose="020F0502020204030204" pitchFamily="34" charset="0"/>
                <a:cs typeface="Calibri" panose="020F0502020204030204" pitchFamily="34" charset="0"/>
                <a:hlinkClick r:id="rId13"/>
              </a:rPr>
              <a:t>arXiv:2301.13391</a:t>
            </a:r>
            <a:r>
              <a:rPr lang="en-US" altLang="zh-CN" dirty="0">
                <a:solidFill>
                  <a:srgbClr val="2D2D2D"/>
                </a:solidFill>
                <a:latin typeface="Calibri" panose="020F0502020204030204" pitchFamily="34" charset="0"/>
                <a:cs typeface="Calibri" panose="020F0502020204030204" pitchFamily="34" charset="0"/>
              </a:rPr>
              <a:t> </a:t>
            </a:r>
            <a:r>
              <a:rPr lang="en-US" altLang="zh-CN" i="1" dirty="0" err="1">
                <a:solidFill>
                  <a:srgbClr val="2D2D2D"/>
                </a:solidFill>
                <a:latin typeface="Calibri" panose="020F0502020204030204" pitchFamily="34" charset="0"/>
                <a:cs typeface="Calibri" panose="020F0502020204030204" pitchFamily="34" charset="0"/>
              </a:rPr>
              <a:t>npj</a:t>
            </a:r>
            <a:r>
              <a:rPr lang="en-US" altLang="zh-CN" i="1" dirty="0">
                <a:solidFill>
                  <a:srgbClr val="2D2D2D"/>
                </a:solidFill>
                <a:latin typeface="Calibri" panose="020F0502020204030204" pitchFamily="34" charset="0"/>
                <a:cs typeface="Calibri" panose="020F0502020204030204" pitchFamily="34" charset="0"/>
              </a:rPr>
              <a:t> comp. mater.</a:t>
            </a:r>
            <a:r>
              <a:rPr lang="en-US" altLang="zh-CN" dirty="0">
                <a:solidFill>
                  <a:srgbClr val="2D2D2D"/>
                </a:solidFill>
                <a:latin typeface="Calibri" panose="020F0502020204030204" pitchFamily="34" charset="0"/>
                <a:cs typeface="Calibri" panose="020F0502020204030204" pitchFamily="34" charset="0"/>
              </a:rPr>
              <a:t> (in press)</a:t>
            </a:r>
            <a:endParaRPr lang="zh-CN" altLang="en-US" dirty="0">
              <a:latin typeface="Calibri" panose="020F0502020204030204" pitchFamily="34" charset="0"/>
              <a:cs typeface="Calibri" panose="020F0502020204030204" pitchFamily="34" charset="0"/>
            </a:endParaRPr>
          </a:p>
        </p:txBody>
      </p:sp>
      <p:graphicFrame>
        <p:nvGraphicFramePr>
          <p:cNvPr id="4" name="对象 3">
            <a:extLst>
              <a:ext uri="{FF2B5EF4-FFF2-40B4-BE49-F238E27FC236}">
                <a16:creationId xmlns:a16="http://schemas.microsoft.com/office/drawing/2014/main" id="{9DC89082-F6FE-4079-A0A6-D7ECF7F11D4C}"/>
              </a:ext>
            </a:extLst>
          </p:cNvPr>
          <p:cNvGraphicFramePr>
            <a:graphicFrameLocks noChangeAspect="1"/>
          </p:cNvGraphicFramePr>
          <p:nvPr>
            <p:extLst/>
          </p:nvPr>
        </p:nvGraphicFramePr>
        <p:xfrm>
          <a:off x="6785747" y="3879843"/>
          <a:ext cx="1993363" cy="401252"/>
        </p:xfrm>
        <a:graphic>
          <a:graphicData uri="http://schemas.openxmlformats.org/presentationml/2006/ole">
            <mc:AlternateContent xmlns:mc="http://schemas.openxmlformats.org/markup-compatibility/2006">
              <mc:Choice xmlns:v="urn:schemas-microsoft-com:vml" Requires="v">
                <p:oleObj spid="_x0000_s20489" name="Equation" r:id="rId14" imgW="1257120" imgH="253800" progId="Equation.DSMT4">
                  <p:embed/>
                </p:oleObj>
              </mc:Choice>
              <mc:Fallback>
                <p:oleObj name="Equation" r:id="rId14" imgW="1257120" imgH="253800" progId="Equation.DSMT4">
                  <p:embed/>
                  <p:pic>
                    <p:nvPicPr>
                      <p:cNvPr id="4" name="对象 3">
                        <a:extLst>
                          <a:ext uri="{FF2B5EF4-FFF2-40B4-BE49-F238E27FC236}">
                            <a16:creationId xmlns:a16="http://schemas.microsoft.com/office/drawing/2014/main" id="{9DC89082-F6FE-4079-A0A6-D7ECF7F11D4C}"/>
                          </a:ext>
                        </a:extLst>
                      </p:cNvPr>
                      <p:cNvPicPr/>
                      <p:nvPr/>
                    </p:nvPicPr>
                    <p:blipFill>
                      <a:blip r:embed="rId15"/>
                      <a:stretch>
                        <a:fillRect/>
                      </a:stretch>
                    </p:blipFill>
                    <p:spPr>
                      <a:xfrm>
                        <a:off x="6785747" y="3879843"/>
                        <a:ext cx="1993363" cy="401252"/>
                      </a:xfrm>
                      <a:prstGeom prst="rect">
                        <a:avLst/>
                      </a:prstGeom>
                    </p:spPr>
                  </p:pic>
                </p:oleObj>
              </mc:Fallback>
            </mc:AlternateContent>
          </a:graphicData>
        </a:graphic>
      </p:graphicFrame>
    </p:spTree>
    <p:extLst>
      <p:ext uri="{BB962C8B-B14F-4D97-AF65-F5344CB8AC3E}">
        <p14:creationId xmlns:p14="http://schemas.microsoft.com/office/powerpoint/2010/main" val="3059029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ECA882-7D24-44E7-BDDA-8616EA0EE9B0}"/>
              </a:ext>
            </a:extLst>
          </p:cNvPr>
          <p:cNvPicPr>
            <a:picLocks noChangeAspect="1"/>
          </p:cNvPicPr>
          <p:nvPr/>
        </p:nvPicPr>
        <p:blipFill>
          <a:blip r:embed="rId2"/>
          <a:stretch>
            <a:fillRect/>
          </a:stretch>
        </p:blipFill>
        <p:spPr>
          <a:xfrm>
            <a:off x="1012094" y="752612"/>
            <a:ext cx="6937288" cy="5542679"/>
          </a:xfrm>
          <a:prstGeom prst="rect">
            <a:avLst/>
          </a:prstGeom>
        </p:spPr>
      </p:pic>
      <p:grpSp>
        <p:nvGrpSpPr>
          <p:cNvPr id="3" name="组合 2">
            <a:extLst>
              <a:ext uri="{FF2B5EF4-FFF2-40B4-BE49-F238E27FC236}">
                <a16:creationId xmlns:a16="http://schemas.microsoft.com/office/drawing/2014/main" id="{72ACF6CF-5D7A-496D-8459-92F590D49A70}"/>
              </a:ext>
            </a:extLst>
          </p:cNvPr>
          <p:cNvGrpSpPr/>
          <p:nvPr/>
        </p:nvGrpSpPr>
        <p:grpSpPr>
          <a:xfrm>
            <a:off x="0" y="-110976"/>
            <a:ext cx="12192000" cy="793988"/>
            <a:chOff x="0" y="0"/>
            <a:chExt cx="12192000" cy="793988"/>
          </a:xfrm>
        </p:grpSpPr>
        <p:pic>
          <p:nvPicPr>
            <p:cNvPr id="4" name="Picture 5" descr="dark_blue">
              <a:extLst>
                <a:ext uri="{FF2B5EF4-FFF2-40B4-BE49-F238E27FC236}">
                  <a16:creationId xmlns:a16="http://schemas.microsoft.com/office/drawing/2014/main" id="{00960CDE-929F-4A98-BC3C-BBC6389E3DB2}"/>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5" name="Picture 5" descr="dark_blue">
              <a:extLst>
                <a:ext uri="{FF2B5EF4-FFF2-40B4-BE49-F238E27FC236}">
                  <a16:creationId xmlns:a16="http://schemas.microsoft.com/office/drawing/2014/main" id="{17EA3F6A-543E-4A64-BD76-B9CAF3531139}"/>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6" name="Picture 6">
            <a:extLst>
              <a:ext uri="{FF2B5EF4-FFF2-40B4-BE49-F238E27FC236}">
                <a16:creationId xmlns:a16="http://schemas.microsoft.com/office/drawing/2014/main" id="{62FD6635-5C0B-4097-BEA9-85F376184CEC}"/>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7" name="文本框 6">
            <a:extLst>
              <a:ext uri="{FF2B5EF4-FFF2-40B4-BE49-F238E27FC236}">
                <a16:creationId xmlns:a16="http://schemas.microsoft.com/office/drawing/2014/main" id="{2CE7319E-18FE-4418-9399-FA3B987C9616}"/>
              </a:ext>
            </a:extLst>
          </p:cNvPr>
          <p:cNvSpPr txBox="1"/>
          <p:nvPr/>
        </p:nvSpPr>
        <p:spPr>
          <a:xfrm>
            <a:off x="8280400" y="1692031"/>
            <a:ext cx="3161324" cy="646331"/>
          </a:xfrm>
          <a:prstGeom prst="rect">
            <a:avLst/>
          </a:prstGeom>
          <a:noFill/>
        </p:spPr>
        <p:txBody>
          <a:bodyPr wrap="square" rtlCol="0">
            <a:spAutoFit/>
          </a:bodyPr>
          <a:lstStyle/>
          <a:p>
            <a:r>
              <a:rPr lang="en-US" altLang="zh-CN" dirty="0"/>
              <a:t>MX family share the same feature of shift-current effects!</a:t>
            </a:r>
            <a:endParaRPr lang="zh-CN" altLang="en-US" dirty="0"/>
          </a:p>
        </p:txBody>
      </p:sp>
    </p:spTree>
    <p:extLst>
      <p:ext uri="{BB962C8B-B14F-4D97-AF65-F5344CB8AC3E}">
        <p14:creationId xmlns:p14="http://schemas.microsoft.com/office/powerpoint/2010/main" val="3909244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ECCAAD-7B3C-4141-B3DA-13FA6B0B5169}"/>
              </a:ext>
            </a:extLst>
          </p:cNvPr>
          <p:cNvGrpSpPr/>
          <p:nvPr/>
        </p:nvGrpSpPr>
        <p:grpSpPr>
          <a:xfrm>
            <a:off x="0" y="-95736"/>
            <a:ext cx="12192000" cy="793988"/>
            <a:chOff x="0" y="0"/>
            <a:chExt cx="12192000" cy="793988"/>
          </a:xfrm>
        </p:grpSpPr>
        <p:pic>
          <p:nvPicPr>
            <p:cNvPr id="3" name="Picture 5" descr="dark_blue">
              <a:extLst>
                <a:ext uri="{FF2B5EF4-FFF2-40B4-BE49-F238E27FC236}">
                  <a16:creationId xmlns:a16="http://schemas.microsoft.com/office/drawing/2014/main" id="{FD51B4E2-3230-4BD2-8BA7-A5DB839967B1}"/>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4" name="Picture 5" descr="dark_blue">
              <a:extLst>
                <a:ext uri="{FF2B5EF4-FFF2-40B4-BE49-F238E27FC236}">
                  <a16:creationId xmlns:a16="http://schemas.microsoft.com/office/drawing/2014/main" id="{ACCC13D8-A1F0-4BBF-A138-949F08D59F4F}"/>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5" name="Picture 6">
            <a:extLst>
              <a:ext uri="{FF2B5EF4-FFF2-40B4-BE49-F238E27FC236}">
                <a16:creationId xmlns:a16="http://schemas.microsoft.com/office/drawing/2014/main" id="{0767B813-6880-4941-ACDC-09E6223B26F7}"/>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sp>
        <p:nvSpPr>
          <p:cNvPr id="6" name="文本框 5">
            <a:extLst>
              <a:ext uri="{FF2B5EF4-FFF2-40B4-BE49-F238E27FC236}">
                <a16:creationId xmlns:a16="http://schemas.microsoft.com/office/drawing/2014/main" id="{AA270340-86A9-4DAF-BB3D-7AC52ADA7770}"/>
              </a:ext>
            </a:extLst>
          </p:cNvPr>
          <p:cNvSpPr txBox="1"/>
          <p:nvPr/>
        </p:nvSpPr>
        <p:spPr>
          <a:xfrm>
            <a:off x="4592224" y="860363"/>
            <a:ext cx="3007552" cy="584775"/>
          </a:xfrm>
          <a:prstGeom prst="rect">
            <a:avLst/>
          </a:prstGeom>
          <a:noFill/>
        </p:spPr>
        <p:txBody>
          <a:bodyPr wrap="square" rtlCol="0">
            <a:spAutoFit/>
          </a:bodyPr>
          <a:lstStyle/>
          <a:p>
            <a:pPr algn="ctr"/>
            <a:r>
              <a:rPr lang="en-US" altLang="zh-CN" sz="3200" b="1" dirty="0">
                <a:latin typeface="Arial" panose="020B0604020202020204" pitchFamily="34" charset="0"/>
                <a:cs typeface="Arial" panose="020B0604020202020204" pitchFamily="34" charset="0"/>
              </a:rPr>
              <a:t>Summary</a:t>
            </a:r>
            <a:endParaRPr lang="zh-CN" altLang="en-US" b="1"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9A02F0AC-3501-44EB-B97E-8A25F2A3A47C}"/>
              </a:ext>
            </a:extLst>
          </p:cNvPr>
          <p:cNvSpPr txBox="1"/>
          <p:nvPr/>
        </p:nvSpPr>
        <p:spPr>
          <a:xfrm>
            <a:off x="1655454" y="1811465"/>
            <a:ext cx="9139666" cy="3074624"/>
          </a:xfrm>
          <a:prstGeom prst="rect">
            <a:avLst/>
          </a:prstGeom>
          <a:noFill/>
        </p:spPr>
        <p:txBody>
          <a:bodyPr wrap="square" rtlCol="0">
            <a:spAutoFit/>
          </a:bodyPr>
          <a:lstStyle/>
          <a:p>
            <a:pPr marL="342900" indent="-342900">
              <a:lnSpc>
                <a:spcPct val="200000"/>
              </a:lnSpc>
              <a:buFont typeface="+mj-lt"/>
              <a:buAutoNum type="arabicPeriod"/>
            </a:pPr>
            <a:r>
              <a:rPr lang="en-US" altLang="zh-CN" sz="2000" dirty="0">
                <a:latin typeface="Arial" panose="020B0604020202020204" pitchFamily="34" charset="0"/>
                <a:cs typeface="Arial" panose="020B0604020202020204" pitchFamily="34" charset="0"/>
              </a:rPr>
              <a:t> Giant shift current effects found in </a:t>
            </a:r>
            <a:r>
              <a:rPr lang="en-US" altLang="zh-CN" sz="2000" dirty="0" err="1">
                <a:latin typeface="Arial" panose="020B0604020202020204" pitchFamily="34" charset="0"/>
                <a:cs typeface="Arial" panose="020B0604020202020204" pitchFamily="34" charset="0"/>
              </a:rPr>
              <a:t>SnTe</a:t>
            </a:r>
            <a:r>
              <a:rPr lang="en-US" altLang="zh-CN" sz="2000" dirty="0">
                <a:latin typeface="Arial" panose="020B0604020202020204" pitchFamily="34" charset="0"/>
                <a:cs typeface="Arial" panose="020B0604020202020204" pitchFamily="34" charset="0"/>
              </a:rPr>
              <a:t> monolayer</a:t>
            </a:r>
          </a:p>
          <a:p>
            <a:pPr marL="342900" indent="-342900">
              <a:lnSpc>
                <a:spcPct val="200000"/>
              </a:lnSpc>
              <a:buFont typeface="+mj-lt"/>
              <a:buAutoNum type="arabicPeriod"/>
            </a:pPr>
            <a:r>
              <a:rPr lang="en-US" altLang="zh-CN" sz="2000" dirty="0">
                <a:latin typeface="Arial" panose="020B0604020202020204" pitchFamily="34" charset="0"/>
                <a:cs typeface="Arial" panose="020B0604020202020204" pitchFamily="34" charset="0"/>
              </a:rPr>
              <a:t>These effects are related to the diverging shift vector </a:t>
            </a:r>
          </a:p>
          <a:p>
            <a:pPr marL="342900" indent="-342900">
              <a:lnSpc>
                <a:spcPct val="200000"/>
              </a:lnSpc>
              <a:buFont typeface="+mj-lt"/>
              <a:buAutoNum type="arabicPeriod"/>
            </a:pPr>
            <a:r>
              <a:rPr lang="en-US" altLang="zh-CN" sz="2000" dirty="0">
                <a:latin typeface="Arial" panose="020B0604020202020204" pitchFamily="34" charset="0"/>
                <a:cs typeface="Arial" panose="020B0604020202020204" pitchFamily="34" charset="0"/>
              </a:rPr>
              <a:t>The diverging shift vector is a monopole of a potential in the transition Riemannian space that is analogous to the Weyl point of energy band.</a:t>
            </a:r>
          </a:p>
          <a:p>
            <a:pPr marL="342900" indent="-342900">
              <a:lnSpc>
                <a:spcPct val="200000"/>
              </a:lnSpc>
              <a:buFont typeface="+mj-lt"/>
              <a:buAutoNum type="arabicPeriod"/>
            </a:pPr>
            <a:endParaRPr lang="en-US" altLang="zh-C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560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888" y="863189"/>
            <a:ext cx="6704223" cy="830997"/>
          </a:xfrm>
          <a:prstGeom prst="rect">
            <a:avLst/>
          </a:prstGeom>
          <a:noFill/>
        </p:spPr>
        <p:txBody>
          <a:bodyPr wrap="square" rtlCol="0">
            <a:spAutoFit/>
          </a:bodyPr>
          <a:lstStyle/>
          <a:p>
            <a:pPr algn="ctr"/>
            <a:r>
              <a:rPr lang="en-US" altLang="zh-CN" sz="4800" b="1" dirty="0">
                <a:solidFill>
                  <a:schemeClr val="tx2"/>
                </a:solidFill>
                <a:latin typeface="Arial" panose="020B0604020202020204" pitchFamily="34" charset="0"/>
                <a:ea typeface="华文新魏" panose="02010800040101010101" pitchFamily="2" charset="-122"/>
                <a:cs typeface="Arial" panose="020B0604020202020204" pitchFamily="34" charset="0"/>
              </a:rPr>
              <a:t>Acknowledgement</a:t>
            </a:r>
            <a:endParaRPr lang="zh-CN" altLang="en-US" sz="4800" b="1" dirty="0">
              <a:solidFill>
                <a:schemeClr val="tx2"/>
              </a:solidFill>
              <a:latin typeface="Arial" panose="020B0604020202020204" pitchFamily="34" charset="0"/>
              <a:ea typeface="华文新魏" panose="02010800040101010101" pitchFamily="2" charset="-122"/>
              <a:cs typeface="Arial" panose="020B0604020202020204" pitchFamily="34" charset="0"/>
            </a:endParaRPr>
          </a:p>
        </p:txBody>
      </p:sp>
      <p:grpSp>
        <p:nvGrpSpPr>
          <p:cNvPr id="9" name="组合 8">
            <a:extLst>
              <a:ext uri="{FF2B5EF4-FFF2-40B4-BE49-F238E27FC236}">
                <a16:creationId xmlns:a16="http://schemas.microsoft.com/office/drawing/2014/main" id="{52ECCAAD-7B3C-4141-B3DA-13FA6B0B5169}"/>
              </a:ext>
            </a:extLst>
          </p:cNvPr>
          <p:cNvGrpSpPr/>
          <p:nvPr/>
        </p:nvGrpSpPr>
        <p:grpSpPr>
          <a:xfrm>
            <a:off x="0" y="-95736"/>
            <a:ext cx="12192000" cy="793988"/>
            <a:chOff x="0" y="0"/>
            <a:chExt cx="12192000" cy="793988"/>
          </a:xfrm>
        </p:grpSpPr>
        <p:pic>
          <p:nvPicPr>
            <p:cNvPr id="10" name="Picture 5" descr="dark_blue">
              <a:extLst>
                <a:ext uri="{FF2B5EF4-FFF2-40B4-BE49-F238E27FC236}">
                  <a16:creationId xmlns:a16="http://schemas.microsoft.com/office/drawing/2014/main" id="{FD51B4E2-3230-4BD2-8BA7-A5DB839967B1}"/>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11" name="Picture 5" descr="dark_blue">
              <a:extLst>
                <a:ext uri="{FF2B5EF4-FFF2-40B4-BE49-F238E27FC236}">
                  <a16:creationId xmlns:a16="http://schemas.microsoft.com/office/drawing/2014/main" id="{ACCC13D8-A1F0-4BBF-A138-949F08D59F4F}"/>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12" name="Picture 6">
            <a:extLst>
              <a:ext uri="{FF2B5EF4-FFF2-40B4-BE49-F238E27FC236}">
                <a16:creationId xmlns:a16="http://schemas.microsoft.com/office/drawing/2014/main" id="{0767B813-6880-4941-ACDC-09E6223B26F7}"/>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pic>
        <p:nvPicPr>
          <p:cNvPr id="13" name="图片 12">
            <a:extLst>
              <a:ext uri="{FF2B5EF4-FFF2-40B4-BE49-F238E27FC236}">
                <a16:creationId xmlns:a16="http://schemas.microsoft.com/office/drawing/2014/main" id="{85F14638-4E23-49F0-8500-80D761756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319" y="2006649"/>
            <a:ext cx="2648396" cy="1219464"/>
          </a:xfrm>
          <a:prstGeom prst="rect">
            <a:avLst/>
          </a:prstGeom>
        </p:spPr>
      </p:pic>
      <p:pic>
        <p:nvPicPr>
          <p:cNvPr id="15" name="图片 14">
            <a:extLst>
              <a:ext uri="{FF2B5EF4-FFF2-40B4-BE49-F238E27FC236}">
                <a16:creationId xmlns:a16="http://schemas.microsoft.com/office/drawing/2014/main" id="{22B21B41-3D32-4DCB-8DD4-FF493D27B7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13" t="32654" r="15972" b="39198"/>
          <a:stretch/>
        </p:blipFill>
        <p:spPr>
          <a:xfrm>
            <a:off x="6908095" y="2118585"/>
            <a:ext cx="3038793" cy="757701"/>
          </a:xfrm>
          <a:prstGeom prst="rect">
            <a:avLst/>
          </a:prstGeom>
        </p:spPr>
      </p:pic>
      <p:sp>
        <p:nvSpPr>
          <p:cNvPr id="16" name="文本框 15"/>
          <p:cNvSpPr txBox="1"/>
          <p:nvPr/>
        </p:nvSpPr>
        <p:spPr>
          <a:xfrm>
            <a:off x="6812981" y="3334380"/>
            <a:ext cx="4378959" cy="1909305"/>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altLang="zh-CN" sz="2400" dirty="0">
                <a:latin typeface="华文新魏" panose="02010800040101010101" pitchFamily="2" charset="-122"/>
                <a:ea typeface="华文新魏" panose="02010800040101010101" pitchFamily="2" charset="-122"/>
              </a:rPr>
              <a:t>Gan </a:t>
            </a:r>
            <a:r>
              <a:rPr lang="en-US" altLang="zh-CN" sz="2400" dirty="0" err="1">
                <a:latin typeface="华文新魏" panose="02010800040101010101" pitchFamily="2" charset="-122"/>
                <a:ea typeface="华文新魏" panose="02010800040101010101" pitchFamily="2" charset="-122"/>
              </a:rPr>
              <a:t>Jin</a:t>
            </a:r>
            <a:endParaRPr lang="en-US" altLang="zh-CN" sz="2400" dirty="0">
              <a:latin typeface="华文新魏" panose="02010800040101010101" pitchFamily="2" charset="-122"/>
              <a:ea typeface="华文新魏" panose="02010800040101010101" pitchFamily="2" charset="-122"/>
            </a:endParaRPr>
          </a:p>
          <a:p>
            <a:pPr marL="285750" indent="-285750">
              <a:lnSpc>
                <a:spcPct val="125000"/>
              </a:lnSpc>
              <a:buFont typeface="Arial" panose="020B0604020202020204" pitchFamily="34" charset="0"/>
              <a:buChar char="•"/>
            </a:pPr>
            <a:r>
              <a:rPr lang="en-US" altLang="zh-CN" sz="2400" dirty="0" err="1">
                <a:latin typeface="华文新魏" panose="02010800040101010101" pitchFamily="2" charset="-122"/>
                <a:ea typeface="华文新魏" panose="02010800040101010101" pitchFamily="2" charset="-122"/>
              </a:rPr>
              <a:t>Hongsheng</a:t>
            </a:r>
            <a:r>
              <a:rPr lang="zh-CN" altLang="en-US" sz="2400" dirty="0">
                <a:latin typeface="华文新魏" panose="02010800040101010101" pitchFamily="2" charset="-122"/>
                <a:ea typeface="华文新魏" panose="02010800040101010101" pitchFamily="2" charset="-122"/>
              </a:rPr>
              <a:t> </a:t>
            </a:r>
            <a:r>
              <a:rPr lang="en-US" altLang="zh-CN" sz="2400" dirty="0">
                <a:latin typeface="华文新魏" panose="02010800040101010101" pitchFamily="2" charset="-122"/>
                <a:ea typeface="华文新魏" panose="02010800040101010101" pitchFamily="2" charset="-122"/>
              </a:rPr>
              <a:t>Pang</a:t>
            </a:r>
          </a:p>
          <a:p>
            <a:pPr marL="285750" indent="-285750">
              <a:lnSpc>
                <a:spcPct val="125000"/>
              </a:lnSpc>
              <a:buFont typeface="Arial" panose="020B0604020202020204" pitchFamily="34" charset="0"/>
              <a:buChar char="•"/>
            </a:pPr>
            <a:r>
              <a:rPr lang="en-US" altLang="zh-CN" sz="2400" dirty="0" err="1">
                <a:latin typeface="华文新魏" panose="02010800040101010101" pitchFamily="2" charset="-122"/>
                <a:ea typeface="华文新魏" panose="02010800040101010101" pitchFamily="2" charset="-122"/>
              </a:rPr>
              <a:t>Zujian</a:t>
            </a:r>
            <a:r>
              <a:rPr lang="en-US" altLang="zh-CN" sz="2400" dirty="0">
                <a:latin typeface="华文新魏" panose="02010800040101010101" pitchFamily="2" charset="-122"/>
                <a:ea typeface="华文新魏" panose="02010800040101010101" pitchFamily="2" charset="-122"/>
              </a:rPr>
              <a:t> Dai </a:t>
            </a:r>
          </a:p>
          <a:p>
            <a:pPr marL="285750" indent="-285750">
              <a:lnSpc>
                <a:spcPct val="125000"/>
              </a:lnSpc>
              <a:buFont typeface="Arial" panose="020B0604020202020204" pitchFamily="34" charset="0"/>
              <a:buChar char="•"/>
            </a:pPr>
            <a:r>
              <a:rPr lang="en-US" altLang="zh-CN" sz="2400" dirty="0" err="1">
                <a:latin typeface="华文新魏" panose="02010800040101010101" pitchFamily="2" charset="-122"/>
                <a:ea typeface="华文新魏" panose="02010800040101010101" pitchFamily="2" charset="-122"/>
              </a:rPr>
              <a:t>Yuyang</a:t>
            </a:r>
            <a:r>
              <a:rPr lang="en-US" altLang="zh-CN" sz="2400" dirty="0">
                <a:latin typeface="华文新魏" panose="02010800040101010101" pitchFamily="2" charset="-122"/>
                <a:ea typeface="华文新魏" panose="02010800040101010101" pitchFamily="2" charset="-122"/>
              </a:rPr>
              <a:t> Ji</a:t>
            </a:r>
          </a:p>
        </p:txBody>
      </p:sp>
      <p:sp>
        <p:nvSpPr>
          <p:cNvPr id="2" name="矩形 1"/>
          <p:cNvSpPr/>
          <p:nvPr/>
        </p:nvSpPr>
        <p:spPr>
          <a:xfrm>
            <a:off x="6908095" y="5649210"/>
            <a:ext cx="3930884" cy="400110"/>
          </a:xfrm>
          <a:prstGeom prst="rect">
            <a:avLst/>
          </a:prstGeom>
        </p:spPr>
        <p:txBody>
          <a:bodyPr wrap="none">
            <a:spAutoFit/>
          </a:bodyPr>
          <a:lstStyle/>
          <a:p>
            <a:r>
              <a:rPr lang="en-US" altLang="zh-CN" sz="2000" b="1" dirty="0"/>
              <a:t>https://github.com/pyatb/pyatb</a:t>
            </a:r>
            <a:endParaRPr lang="zh-CN" altLang="en-US" sz="2000" b="1" dirty="0"/>
          </a:p>
        </p:txBody>
      </p: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826" y="3323490"/>
            <a:ext cx="1812925" cy="1812925"/>
          </a:xfrm>
          <a:prstGeom prst="rect">
            <a:avLst/>
          </a:prstGeom>
        </p:spPr>
      </p:pic>
      <p:pic>
        <p:nvPicPr>
          <p:cNvPr id="18" name="Picture 4" descr="https://upload.ikanchai.com/2017/0109/1483943287785.jpg">
            <a:extLst>
              <a:ext uri="{FF2B5EF4-FFF2-40B4-BE49-F238E27FC236}">
                <a16:creationId xmlns:a16="http://schemas.microsoft.com/office/drawing/2014/main" id="{E4D95A1E-29CE-428F-9F4B-EAAFD2B49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060" y="3624238"/>
            <a:ext cx="1134320" cy="11117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pic3.zhimg.com/80/v2-ca44f88ae0ec64e52a7ca057818342a3_qhd.jpg">
            <a:extLst>
              <a:ext uri="{FF2B5EF4-FFF2-40B4-BE49-F238E27FC236}">
                <a16:creationId xmlns:a16="http://schemas.microsoft.com/office/drawing/2014/main" id="{ACFABB1F-D51E-4510-91A2-C8E66D9363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358" b="15824"/>
          <a:stretch/>
        </p:blipFill>
        <p:spPr bwMode="auto">
          <a:xfrm>
            <a:off x="3860136" y="3601628"/>
            <a:ext cx="1040212" cy="10893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s://img0.baidu.com/it/u=3430630903,207006132&amp;fm=253&amp;fmt=auto&amp;app=138&amp;f=JPEG?w=500&amp;h=738">
            <a:extLst>
              <a:ext uri="{FF2B5EF4-FFF2-40B4-BE49-F238E27FC236}">
                <a16:creationId xmlns:a16="http://schemas.microsoft.com/office/drawing/2014/main" id="{977495AC-43DA-4844-B31B-2162EEFF2C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8274"/>
          <a:stretch/>
        </p:blipFill>
        <p:spPr bwMode="auto">
          <a:xfrm>
            <a:off x="2505411" y="3626531"/>
            <a:ext cx="983694" cy="104134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a:extLst>
              <a:ext uri="{FF2B5EF4-FFF2-40B4-BE49-F238E27FC236}">
                <a16:creationId xmlns:a16="http://schemas.microsoft.com/office/drawing/2014/main" id="{8B49D4A5-76B7-4467-93DE-876B6145DC45}"/>
              </a:ext>
            </a:extLst>
          </p:cNvPr>
          <p:cNvGrpSpPr>
            <a:grpSpLocks noChangeAspect="1"/>
          </p:cNvGrpSpPr>
          <p:nvPr/>
        </p:nvGrpSpPr>
        <p:grpSpPr>
          <a:xfrm>
            <a:off x="1302758" y="5176282"/>
            <a:ext cx="2009956" cy="973848"/>
            <a:chOff x="6832879" y="4435510"/>
            <a:chExt cx="4054510" cy="1964453"/>
          </a:xfrm>
        </p:grpSpPr>
        <p:sp>
          <p:nvSpPr>
            <p:cNvPr id="22" name="文本框 21">
              <a:extLst>
                <a:ext uri="{FF2B5EF4-FFF2-40B4-BE49-F238E27FC236}">
                  <a16:creationId xmlns:a16="http://schemas.microsoft.com/office/drawing/2014/main" id="{E52FE33A-C88D-4063-84CF-235984D5B603}"/>
                </a:ext>
              </a:extLst>
            </p:cNvPr>
            <p:cNvSpPr txBox="1"/>
            <p:nvPr/>
          </p:nvSpPr>
          <p:spPr>
            <a:xfrm>
              <a:off x="6832879" y="4435510"/>
              <a:ext cx="4054510" cy="1964453"/>
            </a:xfrm>
            <a:prstGeom prst="rect">
              <a:avLst/>
            </a:prstGeom>
            <a:solidFill>
              <a:srgbClr val="0070C0"/>
            </a:solidFill>
          </p:spPr>
          <p:txBody>
            <a:bodyPr wrap="square" rtlCol="0">
              <a:spAutoFit/>
            </a:bodyPr>
            <a:lstStyle/>
            <a:p>
              <a:endParaRPr lang="zh-CN" altLang="en-US" dirty="0"/>
            </a:p>
          </p:txBody>
        </p:sp>
        <p:pic>
          <p:nvPicPr>
            <p:cNvPr id="23" name="Picture 12" descr="https://www.aisi.ac.cn/wp-content/uploads/2022/10/logo.png?is-pending-load=1">
              <a:extLst>
                <a:ext uri="{FF2B5EF4-FFF2-40B4-BE49-F238E27FC236}">
                  <a16:creationId xmlns:a16="http://schemas.microsoft.com/office/drawing/2014/main" id="{15C80BC7-30FC-4B80-9CF3-5EF0A94E86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5780" y="4635519"/>
              <a:ext cx="3104985" cy="164720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14" descr="https://bkimg.cdn.bcebos.com/pic/a1ec08fa513d269759eed2507fb1a5fb43166d227221?x-bce-process=image/resize,m_lfit,w_536,limit_1/quality,Q_70">
            <a:extLst>
              <a:ext uri="{FF2B5EF4-FFF2-40B4-BE49-F238E27FC236}">
                <a16:creationId xmlns:a16="http://schemas.microsoft.com/office/drawing/2014/main" id="{0032209F-485C-481E-ADAA-1A67B88836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275" y="5086687"/>
            <a:ext cx="1148788" cy="112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50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4FED8EE3-9317-4C08-A555-4E30B9FA457D}"/>
              </a:ext>
            </a:extLst>
          </p:cNvPr>
          <p:cNvSpPr/>
          <p:nvPr/>
        </p:nvSpPr>
        <p:spPr>
          <a:xfrm>
            <a:off x="9867719" y="4169103"/>
            <a:ext cx="814726" cy="7713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4848E105-949D-451D-818E-15A79769E7FC}"/>
              </a:ext>
            </a:extLst>
          </p:cNvPr>
          <p:cNvSpPr/>
          <p:nvPr/>
        </p:nvSpPr>
        <p:spPr>
          <a:xfrm>
            <a:off x="8124423" y="4169103"/>
            <a:ext cx="1691293" cy="7713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对象 6">
            <a:extLst>
              <a:ext uri="{FF2B5EF4-FFF2-40B4-BE49-F238E27FC236}">
                <a16:creationId xmlns:a16="http://schemas.microsoft.com/office/drawing/2014/main" id="{2B14C55D-1E85-4EEF-A614-CB5A8AC761D1}"/>
              </a:ext>
            </a:extLst>
          </p:cNvPr>
          <p:cNvGraphicFramePr>
            <a:graphicFrameLocks noChangeAspect="1"/>
          </p:cNvGraphicFramePr>
          <p:nvPr>
            <p:extLst/>
          </p:nvPr>
        </p:nvGraphicFramePr>
        <p:xfrm>
          <a:off x="6398852" y="4263517"/>
          <a:ext cx="4412860" cy="882572"/>
        </p:xfrm>
        <a:graphic>
          <a:graphicData uri="http://schemas.openxmlformats.org/presentationml/2006/ole">
            <mc:AlternateContent xmlns:mc="http://schemas.openxmlformats.org/markup-compatibility/2006">
              <mc:Choice xmlns:v="urn:schemas-microsoft-com:vml" Requires="v">
                <p:oleObj spid="_x0000_s10322" name="Equation" r:id="rId3" imgW="1904760" imgH="380880" progId="Equation.DSMT4">
                  <p:embed/>
                </p:oleObj>
              </mc:Choice>
              <mc:Fallback>
                <p:oleObj name="Equation" r:id="rId3" imgW="1904760" imgH="380880" progId="Equation.DSMT4">
                  <p:embed/>
                  <p:pic>
                    <p:nvPicPr>
                      <p:cNvPr id="7" name="对象 6">
                        <a:extLst>
                          <a:ext uri="{FF2B5EF4-FFF2-40B4-BE49-F238E27FC236}">
                            <a16:creationId xmlns:a16="http://schemas.microsoft.com/office/drawing/2014/main" id="{2B14C55D-1E85-4EEF-A614-CB5A8AC761D1}"/>
                          </a:ext>
                        </a:extLst>
                      </p:cNvPr>
                      <p:cNvPicPr/>
                      <p:nvPr/>
                    </p:nvPicPr>
                    <p:blipFill>
                      <a:blip r:embed="rId4"/>
                      <a:stretch>
                        <a:fillRect/>
                      </a:stretch>
                    </p:blipFill>
                    <p:spPr>
                      <a:xfrm>
                        <a:off x="6398852" y="4263517"/>
                        <a:ext cx="4412860" cy="882572"/>
                      </a:xfrm>
                      <a:prstGeom prst="rect">
                        <a:avLst/>
                      </a:prstGeom>
                    </p:spPr>
                  </p:pic>
                </p:oleObj>
              </mc:Fallback>
            </mc:AlternateContent>
          </a:graphicData>
        </a:graphic>
      </p:graphicFrame>
      <p:pic>
        <p:nvPicPr>
          <p:cNvPr id="4" name="图片 3">
            <a:extLst>
              <a:ext uri="{FF2B5EF4-FFF2-40B4-BE49-F238E27FC236}">
                <a16:creationId xmlns:a16="http://schemas.microsoft.com/office/drawing/2014/main" id="{D00995D8-0949-40CD-9E77-0A2469A58AA4}"/>
              </a:ext>
            </a:extLst>
          </p:cNvPr>
          <p:cNvPicPr>
            <a:picLocks noChangeAspect="1"/>
          </p:cNvPicPr>
          <p:nvPr/>
        </p:nvPicPr>
        <p:blipFill>
          <a:blip r:embed="rId5"/>
          <a:stretch>
            <a:fillRect/>
          </a:stretch>
        </p:blipFill>
        <p:spPr>
          <a:xfrm>
            <a:off x="877467" y="896886"/>
            <a:ext cx="6000684" cy="2994425"/>
          </a:xfrm>
          <a:prstGeom prst="rect">
            <a:avLst/>
          </a:prstGeom>
        </p:spPr>
      </p:pic>
      <p:graphicFrame>
        <p:nvGraphicFramePr>
          <p:cNvPr id="5" name="对象 4">
            <a:extLst>
              <a:ext uri="{FF2B5EF4-FFF2-40B4-BE49-F238E27FC236}">
                <a16:creationId xmlns:a16="http://schemas.microsoft.com/office/drawing/2014/main" id="{1A65737C-AF23-412F-B33A-2A7AFEFE011C}"/>
              </a:ext>
            </a:extLst>
          </p:cNvPr>
          <p:cNvGraphicFramePr>
            <a:graphicFrameLocks noChangeAspect="1"/>
          </p:cNvGraphicFramePr>
          <p:nvPr>
            <p:extLst/>
          </p:nvPr>
        </p:nvGraphicFramePr>
        <p:xfrm>
          <a:off x="994476" y="3955386"/>
          <a:ext cx="4751004" cy="1291536"/>
        </p:xfrm>
        <a:graphic>
          <a:graphicData uri="http://schemas.openxmlformats.org/presentationml/2006/ole">
            <mc:AlternateContent xmlns:mc="http://schemas.openxmlformats.org/markup-compatibility/2006">
              <mc:Choice xmlns:v="urn:schemas-microsoft-com:vml" Requires="v">
                <p:oleObj spid="_x0000_s10323" name="Equation" r:id="rId6" imgW="2616120" imgH="711000" progId="Equation.DSMT4">
                  <p:embed/>
                </p:oleObj>
              </mc:Choice>
              <mc:Fallback>
                <p:oleObj name="Equation" r:id="rId6" imgW="2616120" imgH="711000" progId="Equation.DSMT4">
                  <p:embed/>
                  <p:pic>
                    <p:nvPicPr>
                      <p:cNvPr id="5" name="对象 4">
                        <a:extLst>
                          <a:ext uri="{FF2B5EF4-FFF2-40B4-BE49-F238E27FC236}">
                            <a16:creationId xmlns:a16="http://schemas.microsoft.com/office/drawing/2014/main" id="{1A65737C-AF23-412F-B33A-2A7AFEFE011C}"/>
                          </a:ext>
                        </a:extLst>
                      </p:cNvPr>
                      <p:cNvPicPr/>
                      <p:nvPr/>
                    </p:nvPicPr>
                    <p:blipFill>
                      <a:blip r:embed="rId7"/>
                      <a:stretch>
                        <a:fillRect/>
                      </a:stretch>
                    </p:blipFill>
                    <p:spPr>
                      <a:xfrm>
                        <a:off x="994476" y="3955386"/>
                        <a:ext cx="4751004" cy="1291536"/>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4930AFE0-5DA1-43D5-A6AD-6EFD92E53791}"/>
              </a:ext>
            </a:extLst>
          </p:cNvPr>
          <p:cNvGraphicFramePr>
            <a:graphicFrameLocks noChangeAspect="1"/>
          </p:cNvGraphicFramePr>
          <p:nvPr>
            <p:extLst/>
          </p:nvPr>
        </p:nvGraphicFramePr>
        <p:xfrm>
          <a:off x="7077174" y="1373355"/>
          <a:ext cx="1675130" cy="548224"/>
        </p:xfrm>
        <a:graphic>
          <a:graphicData uri="http://schemas.openxmlformats.org/presentationml/2006/ole">
            <mc:AlternateContent xmlns:mc="http://schemas.openxmlformats.org/markup-compatibility/2006">
              <mc:Choice xmlns:v="urn:schemas-microsoft-com:vml" Requires="v">
                <p:oleObj spid="_x0000_s10324" name="Equation" r:id="rId8" imgW="698400" imgH="228600" progId="Equation.DSMT4">
                  <p:embed/>
                </p:oleObj>
              </mc:Choice>
              <mc:Fallback>
                <p:oleObj name="Equation" r:id="rId8" imgW="698400" imgH="228600" progId="Equation.DSMT4">
                  <p:embed/>
                  <p:pic>
                    <p:nvPicPr>
                      <p:cNvPr id="6" name="对象 5">
                        <a:extLst>
                          <a:ext uri="{FF2B5EF4-FFF2-40B4-BE49-F238E27FC236}">
                            <a16:creationId xmlns:a16="http://schemas.microsoft.com/office/drawing/2014/main" id="{4930AFE0-5DA1-43D5-A6AD-6EFD92E53791}"/>
                          </a:ext>
                        </a:extLst>
                      </p:cNvPr>
                      <p:cNvPicPr/>
                      <p:nvPr/>
                    </p:nvPicPr>
                    <p:blipFill>
                      <a:blip r:embed="rId9"/>
                      <a:stretch>
                        <a:fillRect/>
                      </a:stretch>
                    </p:blipFill>
                    <p:spPr>
                      <a:xfrm>
                        <a:off x="7077174" y="1373355"/>
                        <a:ext cx="1675130" cy="548224"/>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D06D87F-F361-4354-97FF-36D1AF3D5E8C}"/>
              </a:ext>
            </a:extLst>
          </p:cNvPr>
          <p:cNvGraphicFramePr>
            <a:graphicFrameLocks noChangeAspect="1"/>
          </p:cNvGraphicFramePr>
          <p:nvPr>
            <p:extLst/>
          </p:nvPr>
        </p:nvGraphicFramePr>
        <p:xfrm>
          <a:off x="7077174" y="2352582"/>
          <a:ext cx="3834064" cy="428513"/>
        </p:xfrm>
        <a:graphic>
          <a:graphicData uri="http://schemas.openxmlformats.org/presentationml/2006/ole">
            <mc:AlternateContent xmlns:mc="http://schemas.openxmlformats.org/markup-compatibility/2006">
              <mc:Choice xmlns:v="urn:schemas-microsoft-com:vml" Requires="v">
                <p:oleObj spid="_x0000_s10325" name="Equation" r:id="rId10" imgW="2158920" imgH="241200" progId="Equation.DSMT4">
                  <p:embed/>
                </p:oleObj>
              </mc:Choice>
              <mc:Fallback>
                <p:oleObj name="Equation" r:id="rId10" imgW="2158920" imgH="241200" progId="Equation.DSMT4">
                  <p:embed/>
                  <p:pic>
                    <p:nvPicPr>
                      <p:cNvPr id="8" name="对象 7">
                        <a:extLst>
                          <a:ext uri="{FF2B5EF4-FFF2-40B4-BE49-F238E27FC236}">
                            <a16:creationId xmlns:a16="http://schemas.microsoft.com/office/drawing/2014/main" id="{2D06D87F-F361-4354-97FF-36D1AF3D5E8C}"/>
                          </a:ext>
                        </a:extLst>
                      </p:cNvPr>
                      <p:cNvPicPr/>
                      <p:nvPr/>
                    </p:nvPicPr>
                    <p:blipFill>
                      <a:blip r:embed="rId11"/>
                      <a:stretch>
                        <a:fillRect/>
                      </a:stretch>
                    </p:blipFill>
                    <p:spPr>
                      <a:xfrm>
                        <a:off x="7077174" y="2352582"/>
                        <a:ext cx="3834064" cy="428513"/>
                      </a:xfrm>
                      <a:prstGeom prst="rect">
                        <a:avLst/>
                      </a:prstGeom>
                    </p:spPr>
                  </p:pic>
                </p:oleObj>
              </mc:Fallback>
            </mc:AlternateContent>
          </a:graphicData>
        </a:graphic>
      </p:graphicFrame>
      <p:grpSp>
        <p:nvGrpSpPr>
          <p:cNvPr id="9" name="组合 8">
            <a:extLst>
              <a:ext uri="{FF2B5EF4-FFF2-40B4-BE49-F238E27FC236}">
                <a16:creationId xmlns:a16="http://schemas.microsoft.com/office/drawing/2014/main" id="{F09F7C28-5422-4286-86E3-03E7900FE27C}"/>
              </a:ext>
            </a:extLst>
          </p:cNvPr>
          <p:cNvGrpSpPr/>
          <p:nvPr/>
        </p:nvGrpSpPr>
        <p:grpSpPr>
          <a:xfrm>
            <a:off x="0" y="-110976"/>
            <a:ext cx="12192000" cy="793988"/>
            <a:chOff x="0" y="0"/>
            <a:chExt cx="12192000" cy="793988"/>
          </a:xfrm>
        </p:grpSpPr>
        <p:pic>
          <p:nvPicPr>
            <p:cNvPr id="10" name="Picture 5" descr="dark_blue">
              <a:extLst>
                <a:ext uri="{FF2B5EF4-FFF2-40B4-BE49-F238E27FC236}">
                  <a16:creationId xmlns:a16="http://schemas.microsoft.com/office/drawing/2014/main" id="{8454C313-0A51-442D-9A84-4FD944DDE5C3}"/>
                </a:ext>
              </a:extLst>
            </p:cNvPr>
            <p:cNvPicPr>
              <a:picLocks noChangeAspect="1" noChangeArrowheads="1"/>
            </p:cNvPicPr>
            <p:nvPr/>
          </p:nvPicPr>
          <p:blipFill rotWithShape="1">
            <a:blip r:embed="rId12" cstate="print"/>
            <a:srcRect l="31337"/>
            <a:stretch/>
          </p:blipFill>
          <p:spPr bwMode="auto">
            <a:xfrm>
              <a:off x="0" y="0"/>
              <a:ext cx="12192000" cy="782638"/>
            </a:xfrm>
            <a:prstGeom prst="rect">
              <a:avLst/>
            </a:prstGeom>
            <a:noFill/>
            <a:ln w="9525">
              <a:noFill/>
              <a:miter lim="800000"/>
              <a:headEnd/>
              <a:tailEnd/>
            </a:ln>
          </p:spPr>
        </p:pic>
        <p:pic>
          <p:nvPicPr>
            <p:cNvPr id="11" name="Picture 5" descr="dark_blue">
              <a:extLst>
                <a:ext uri="{FF2B5EF4-FFF2-40B4-BE49-F238E27FC236}">
                  <a16:creationId xmlns:a16="http://schemas.microsoft.com/office/drawing/2014/main" id="{5CD6C5D3-EF9F-443B-B7AB-756190D9572B}"/>
                </a:ext>
              </a:extLst>
            </p:cNvPr>
            <p:cNvPicPr>
              <a:picLocks noChangeAspect="1" noChangeArrowheads="1"/>
            </p:cNvPicPr>
            <p:nvPr/>
          </p:nvPicPr>
          <p:blipFill rotWithShape="1">
            <a:blip r:embed="rId12" cstate="print"/>
            <a:srcRect t="1" r="68870" b="-1450"/>
            <a:stretch/>
          </p:blipFill>
          <p:spPr bwMode="auto">
            <a:xfrm>
              <a:off x="18036" y="0"/>
              <a:ext cx="2846567" cy="793988"/>
            </a:xfrm>
            <a:prstGeom prst="rect">
              <a:avLst/>
            </a:prstGeom>
            <a:noFill/>
            <a:ln w="9525">
              <a:noFill/>
              <a:miter lim="800000"/>
              <a:headEnd/>
              <a:tailEnd/>
            </a:ln>
          </p:spPr>
        </p:pic>
      </p:grpSp>
      <p:pic>
        <p:nvPicPr>
          <p:cNvPr id="12" name="Picture 6">
            <a:extLst>
              <a:ext uri="{FF2B5EF4-FFF2-40B4-BE49-F238E27FC236}">
                <a16:creationId xmlns:a16="http://schemas.microsoft.com/office/drawing/2014/main" id="{1C92715F-24B9-43C2-857E-725C500695CB}"/>
              </a:ext>
            </a:extLst>
          </p:cNvPr>
          <p:cNvPicPr>
            <a:picLocks noChangeAspect="1" noChangeArrowheads="1"/>
          </p:cNvPicPr>
          <p:nvPr/>
        </p:nvPicPr>
        <p:blipFill>
          <a:blip r:embed="rId13" cstate="print"/>
          <a:srcRect/>
          <a:stretch>
            <a:fillRect/>
          </a:stretch>
        </p:blipFill>
        <p:spPr bwMode="auto">
          <a:xfrm>
            <a:off x="0" y="6597352"/>
            <a:ext cx="12192000" cy="260648"/>
          </a:xfrm>
          <a:prstGeom prst="rect">
            <a:avLst/>
          </a:prstGeom>
          <a:noFill/>
          <a:ln w="9525" algn="ctr">
            <a:noFill/>
            <a:miter lim="800000"/>
            <a:headEnd/>
            <a:tailEnd/>
          </a:ln>
        </p:spPr>
      </p:pic>
      <p:sp>
        <p:nvSpPr>
          <p:cNvPr id="2" name="文本框 1">
            <a:extLst>
              <a:ext uri="{FF2B5EF4-FFF2-40B4-BE49-F238E27FC236}">
                <a16:creationId xmlns:a16="http://schemas.microsoft.com/office/drawing/2014/main" id="{8EC002E2-00F4-48CA-A2E3-E453040CC41E}"/>
              </a:ext>
            </a:extLst>
          </p:cNvPr>
          <p:cNvSpPr txBox="1"/>
          <p:nvPr/>
        </p:nvSpPr>
        <p:spPr>
          <a:xfrm>
            <a:off x="6096000" y="5278495"/>
            <a:ext cx="5755639" cy="958660"/>
          </a:xfrm>
          <a:prstGeom prst="rect">
            <a:avLst/>
          </a:prstGeom>
          <a:noFill/>
        </p:spPr>
        <p:txBody>
          <a:bodyPr wrap="square" rtlCol="0">
            <a:spAutoFit/>
          </a:bodyPr>
          <a:lstStyle/>
          <a:p>
            <a:pPr>
              <a:lnSpc>
                <a:spcPct val="150000"/>
              </a:lnSpc>
            </a:pPr>
            <a:r>
              <a:rPr lang="en-US" altLang="zh-CN" sz="2000" dirty="0">
                <a:latin typeface="Arial" panose="020B0604020202020204" pitchFamily="34" charset="0"/>
                <a:cs typeface="Arial" panose="020B0604020202020204" pitchFamily="34" charset="0"/>
              </a:rPr>
              <a:t>The break of translational symmetry introduce coupling between different k points in the PC</a:t>
            </a:r>
            <a:r>
              <a:rPr lang="zh-CN" altLang="en-US" sz="2000" dirty="0">
                <a:latin typeface="Arial" panose="020B0604020202020204" pitchFamily="34" charset="0"/>
                <a:cs typeface="Arial" panose="020B0604020202020204" pitchFamily="34" charset="0"/>
              </a:rPr>
              <a:t>！</a:t>
            </a:r>
          </a:p>
        </p:txBody>
      </p:sp>
      <p:sp>
        <p:nvSpPr>
          <p:cNvPr id="3" name="文本框 2">
            <a:extLst>
              <a:ext uri="{FF2B5EF4-FFF2-40B4-BE49-F238E27FC236}">
                <a16:creationId xmlns:a16="http://schemas.microsoft.com/office/drawing/2014/main" id="{12E19E01-0C6A-479E-B847-FD7E802DD7F3}"/>
              </a:ext>
            </a:extLst>
          </p:cNvPr>
          <p:cNvSpPr txBox="1"/>
          <p:nvPr/>
        </p:nvSpPr>
        <p:spPr>
          <a:xfrm>
            <a:off x="390028" y="5375071"/>
            <a:ext cx="2175492"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Large cell (LC) lattice vectors</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278F275-3481-4097-A4D0-3672D0A8B086}"/>
              </a:ext>
            </a:extLst>
          </p:cNvPr>
          <p:cNvSpPr txBox="1"/>
          <p:nvPr/>
        </p:nvSpPr>
        <p:spPr>
          <a:xfrm>
            <a:off x="3085449" y="5401635"/>
            <a:ext cx="223544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Projected cell (PC) lattice vector</a:t>
            </a:r>
            <a:endParaRPr lang="zh-CN" altLang="en-US"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E921773-10CF-48F8-BB93-4BF8BE92C563}"/>
              </a:ext>
            </a:extLst>
          </p:cNvPr>
          <p:cNvSpPr txBox="1"/>
          <p:nvPr/>
        </p:nvSpPr>
        <p:spPr>
          <a:xfrm>
            <a:off x="10012053" y="3789526"/>
            <a:ext cx="195438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LC wave function</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AE78EADC-8545-4C93-98C0-9835CB1E62D2}"/>
              </a:ext>
            </a:extLst>
          </p:cNvPr>
          <p:cNvSpPr txBox="1"/>
          <p:nvPr/>
        </p:nvSpPr>
        <p:spPr>
          <a:xfrm>
            <a:off x="7713481" y="3786085"/>
            <a:ext cx="198002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PC wave function</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821FA16-A1B8-4787-BB57-E0358B9F744F}"/>
              </a:ext>
            </a:extLst>
          </p:cNvPr>
          <p:cNvSpPr txBox="1"/>
          <p:nvPr/>
        </p:nvSpPr>
        <p:spPr>
          <a:xfrm>
            <a:off x="1824160" y="1872000"/>
            <a:ext cx="1146660" cy="1116000"/>
          </a:xfrm>
          <a:prstGeom prst="rect">
            <a:avLst/>
          </a:prstGeom>
          <a:solidFill>
            <a:srgbClr val="C0C0C0">
              <a:alpha val="70980"/>
            </a:srgbClr>
          </a:solidFill>
        </p:spPr>
        <p:txBody>
          <a:bodyPr wrap="square" rtlCol="0">
            <a:spAutoFit/>
          </a:bodyPr>
          <a:lstStyle/>
          <a:p>
            <a:endParaRPr lang="zh-CN" altLang="en-US" dirty="0"/>
          </a:p>
        </p:txBody>
      </p:sp>
    </p:spTree>
    <p:extLst>
      <p:ext uri="{BB962C8B-B14F-4D97-AF65-F5344CB8AC3E}">
        <p14:creationId xmlns:p14="http://schemas.microsoft.com/office/powerpoint/2010/main" val="89773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597" y="530149"/>
            <a:ext cx="4198778" cy="461665"/>
          </a:xfrm>
          <a:prstGeom prst="rect">
            <a:avLst/>
          </a:prstGeom>
        </p:spPr>
        <p:txBody>
          <a:bodyPr wrap="none">
            <a:spAutoFit/>
          </a:bodyPr>
          <a:lstStyle/>
          <a:p>
            <a:r>
              <a:rPr lang="en-US" altLang="zh-CN" sz="2400" dirty="0"/>
              <a:t>MX (M = Ge, Sn; X = S, Se, Te)</a:t>
            </a:r>
            <a:endParaRPr lang="zh-CN" altLang="en-US" sz="2400" dirty="0"/>
          </a:p>
        </p:txBody>
      </p:sp>
      <p:grpSp>
        <p:nvGrpSpPr>
          <p:cNvPr id="8" name="组合 7"/>
          <p:cNvGrpSpPr/>
          <p:nvPr/>
        </p:nvGrpSpPr>
        <p:grpSpPr>
          <a:xfrm>
            <a:off x="818617" y="1868223"/>
            <a:ext cx="8618751" cy="4356527"/>
            <a:chOff x="1522923" y="1829183"/>
            <a:chExt cx="8618751" cy="4356527"/>
          </a:xfrm>
        </p:grpSpPr>
        <p:pic>
          <p:nvPicPr>
            <p:cNvPr id="3" name="图片 2"/>
            <p:cNvPicPr>
              <a:picLocks noChangeAspect="1"/>
            </p:cNvPicPr>
            <p:nvPr/>
          </p:nvPicPr>
          <p:blipFill>
            <a:blip r:embed="rId3"/>
            <a:stretch>
              <a:fillRect/>
            </a:stretch>
          </p:blipFill>
          <p:spPr>
            <a:xfrm>
              <a:off x="1872033" y="1829183"/>
              <a:ext cx="4394323" cy="3345190"/>
            </a:xfrm>
            <a:prstGeom prst="rect">
              <a:avLst/>
            </a:prstGeom>
          </p:spPr>
        </p:pic>
        <p:sp>
          <p:nvSpPr>
            <p:cNvPr id="4" name="矩形 3"/>
            <p:cNvSpPr/>
            <p:nvPr/>
          </p:nvSpPr>
          <p:spPr>
            <a:xfrm>
              <a:off x="1522923" y="5816378"/>
              <a:ext cx="8618751" cy="369332"/>
            </a:xfrm>
            <a:prstGeom prst="rect">
              <a:avLst/>
            </a:prstGeom>
          </p:spPr>
          <p:txBody>
            <a:bodyPr wrap="square">
              <a:spAutoFit/>
            </a:bodyPr>
            <a:lstStyle/>
            <a:p>
              <a:r>
                <a:rPr lang="en-US" altLang="zh-CN" dirty="0"/>
                <a:t>Xu, Yang, Wang, and Feng, Phys. Rev. B 95, 235434 (2017).</a:t>
              </a:r>
              <a:endParaRPr lang="zh-CN" altLang="en-US" dirty="0"/>
            </a:p>
          </p:txBody>
        </p:sp>
        <p:sp>
          <p:nvSpPr>
            <p:cNvPr id="5" name="文本框 4"/>
            <p:cNvSpPr txBox="1"/>
            <p:nvPr/>
          </p:nvSpPr>
          <p:spPr>
            <a:xfrm>
              <a:off x="2762910" y="5265264"/>
              <a:ext cx="2612571" cy="369332"/>
            </a:xfrm>
            <a:prstGeom prst="rect">
              <a:avLst/>
            </a:prstGeom>
            <a:noFill/>
          </p:spPr>
          <p:txBody>
            <a:bodyPr wrap="square" rtlCol="0">
              <a:spAutoFit/>
            </a:bodyPr>
            <a:lstStyle/>
            <a:p>
              <a:r>
                <a:rPr lang="en-US" altLang="zh-CN" dirty="0"/>
                <a:t>Green: M</a:t>
              </a:r>
              <a:r>
                <a:rPr lang="zh-CN" altLang="en-US" dirty="0"/>
                <a:t>     </a:t>
              </a:r>
              <a:r>
                <a:rPr lang="en-US" altLang="zh-CN" dirty="0"/>
                <a:t>Yellow: X</a:t>
              </a:r>
              <a:endParaRPr lang="zh-CN" altLang="en-US" dirty="0"/>
            </a:p>
          </p:txBody>
        </p:sp>
      </p:grpSp>
      <p:sp>
        <p:nvSpPr>
          <p:cNvPr id="7" name="文本框 6"/>
          <p:cNvSpPr txBox="1"/>
          <p:nvPr/>
        </p:nvSpPr>
        <p:spPr>
          <a:xfrm>
            <a:off x="6238266" y="604126"/>
            <a:ext cx="4472690" cy="2092881"/>
          </a:xfrm>
          <a:prstGeom prst="rect">
            <a:avLst/>
          </a:prstGeom>
          <a:noFill/>
        </p:spPr>
        <p:txBody>
          <a:bodyPr wrap="square" rtlCol="0">
            <a:spAutoFit/>
          </a:bodyPr>
          <a:lstStyle/>
          <a:p>
            <a:pPr>
              <a:spcBef>
                <a:spcPts val="600"/>
              </a:spcBef>
              <a:spcAft>
                <a:spcPts val="600"/>
              </a:spcAft>
            </a:pPr>
            <a:r>
              <a:rPr lang="en-US" altLang="zh-CN" dirty="0"/>
              <a:t>Monolayer MX:</a:t>
            </a:r>
          </a:p>
          <a:p>
            <a:pPr marL="342900" indent="-342900">
              <a:spcBef>
                <a:spcPts val="600"/>
              </a:spcBef>
              <a:spcAft>
                <a:spcPts val="600"/>
              </a:spcAft>
              <a:buFont typeface="+mj-lt"/>
              <a:buAutoNum type="arabicPeriod"/>
            </a:pPr>
            <a:r>
              <a:rPr lang="en-US" altLang="zh-CN" dirty="0"/>
              <a:t>2D ferroelectric vdW materials</a:t>
            </a:r>
          </a:p>
          <a:p>
            <a:pPr marL="342900" indent="-342900">
              <a:spcBef>
                <a:spcPts val="600"/>
              </a:spcBef>
              <a:spcAft>
                <a:spcPts val="600"/>
              </a:spcAft>
              <a:buFont typeface="+mj-lt"/>
              <a:buAutoNum type="arabicPeriod"/>
            </a:pPr>
            <a:r>
              <a:rPr lang="en-US" altLang="zh-CN" dirty="0"/>
              <a:t>large band edge responsivities</a:t>
            </a:r>
          </a:p>
          <a:p>
            <a:pPr marL="342900" indent="-342900">
              <a:spcBef>
                <a:spcPts val="600"/>
              </a:spcBef>
              <a:spcAft>
                <a:spcPts val="600"/>
              </a:spcAft>
              <a:buFont typeface="+mj-lt"/>
              <a:buAutoNum type="arabicPeriod"/>
            </a:pPr>
            <a:r>
              <a:rPr lang="en-US" altLang="zh-CN" dirty="0"/>
              <a:t>high carrier mobility</a:t>
            </a:r>
          </a:p>
          <a:p>
            <a:pPr marL="342900" indent="-342900">
              <a:spcBef>
                <a:spcPts val="600"/>
              </a:spcBef>
              <a:spcAft>
                <a:spcPts val="600"/>
              </a:spcAft>
              <a:buFont typeface="+mj-lt"/>
              <a:buAutoNum type="arabicPeriod"/>
            </a:pPr>
            <a:r>
              <a:rPr lang="en-US" altLang="zh-CN" dirty="0"/>
              <a:t>broad optical absorption coverage</a:t>
            </a:r>
          </a:p>
        </p:txBody>
      </p:sp>
      <p:grpSp>
        <p:nvGrpSpPr>
          <p:cNvPr id="12" name="组合 11"/>
          <p:cNvGrpSpPr/>
          <p:nvPr/>
        </p:nvGrpSpPr>
        <p:grpSpPr>
          <a:xfrm>
            <a:off x="5887538" y="3098399"/>
            <a:ext cx="5864839" cy="3126351"/>
            <a:chOff x="5887538" y="2897434"/>
            <a:chExt cx="5864839" cy="3126351"/>
          </a:xfrm>
        </p:grpSpPr>
        <p:pic>
          <p:nvPicPr>
            <p:cNvPr id="9" name="图片 8"/>
            <p:cNvPicPr>
              <a:picLocks noChangeAspect="1"/>
            </p:cNvPicPr>
            <p:nvPr/>
          </p:nvPicPr>
          <p:blipFill>
            <a:blip r:embed="rId4"/>
            <a:stretch>
              <a:fillRect/>
            </a:stretch>
          </p:blipFill>
          <p:spPr>
            <a:xfrm>
              <a:off x="5887538" y="2897434"/>
              <a:ext cx="5194242" cy="2145978"/>
            </a:xfrm>
            <a:prstGeom prst="rect">
              <a:avLst/>
            </a:prstGeom>
          </p:spPr>
        </p:pic>
        <p:sp>
          <p:nvSpPr>
            <p:cNvPr id="10" name="矩形 9"/>
            <p:cNvSpPr/>
            <p:nvPr/>
          </p:nvSpPr>
          <p:spPr>
            <a:xfrm>
              <a:off x="6878138" y="5654453"/>
              <a:ext cx="4800600" cy="369332"/>
            </a:xfrm>
            <a:prstGeom prst="rect">
              <a:avLst/>
            </a:prstGeom>
          </p:spPr>
          <p:txBody>
            <a:bodyPr wrap="square">
              <a:spAutoFit/>
            </a:bodyPr>
            <a:lstStyle/>
            <a:p>
              <a:r>
                <a:rPr lang="en-US" altLang="zh-CN" dirty="0"/>
                <a:t>Rangel, et al. Phys. Rev. Lett. 119, 067402 (2017).</a:t>
              </a:r>
              <a:endParaRPr lang="zh-CN" altLang="en-US" dirty="0"/>
            </a:p>
          </p:txBody>
        </p:sp>
        <p:sp>
          <p:nvSpPr>
            <p:cNvPr id="11" name="文本框 10"/>
            <p:cNvSpPr txBox="1"/>
            <p:nvPr/>
          </p:nvSpPr>
          <p:spPr>
            <a:xfrm>
              <a:off x="7122358" y="5103339"/>
              <a:ext cx="4630019" cy="369332"/>
            </a:xfrm>
            <a:prstGeom prst="rect">
              <a:avLst/>
            </a:prstGeom>
            <a:noFill/>
          </p:spPr>
          <p:txBody>
            <a:bodyPr wrap="square" rtlCol="0">
              <a:spAutoFit/>
            </a:bodyPr>
            <a:lstStyle/>
            <a:p>
              <a:r>
                <a:rPr lang="en-US" altLang="zh-CN" dirty="0"/>
                <a:t>Shift-current spectra of monolayer GeS</a:t>
              </a:r>
              <a:endParaRPr lang="zh-CN" altLang="en-US" dirty="0"/>
            </a:p>
          </p:txBody>
        </p:sp>
      </p:grpSp>
    </p:spTree>
    <p:extLst>
      <p:ext uri="{BB962C8B-B14F-4D97-AF65-F5344CB8AC3E}">
        <p14:creationId xmlns:p14="http://schemas.microsoft.com/office/powerpoint/2010/main" val="9632208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dark_blue">
            <a:extLst>
              <a:ext uri="{FF2B5EF4-FFF2-40B4-BE49-F238E27FC236}">
                <a16:creationId xmlns:a16="http://schemas.microsoft.com/office/drawing/2014/main" id="{4FE143EB-351D-4134-BF4F-74D6597C3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4" descr="12501371279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3308268"/>
            <a:ext cx="333375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26"/>
          <p:cNvSpPr txBox="1">
            <a:spLocks noChangeArrowheads="1"/>
          </p:cNvSpPr>
          <p:nvPr/>
        </p:nvSpPr>
        <p:spPr bwMode="auto">
          <a:xfrm>
            <a:off x="3112294" y="1561715"/>
            <a:ext cx="297656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04" tIns="3552" rIns="7104" bIns="3552">
            <a:spAutoFit/>
          </a:bodyPr>
          <a:lstStyle>
            <a:lvl1pPr marL="342900" indent="-342900" defTabSz="411163">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11163">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11163">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11163">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142875" defTabSz="411163">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600075" defTabSz="411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1057275" defTabSz="411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1514475" defTabSz="411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1971675" defTabSz="4111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4" eaLnBrk="1" hangingPunct="1">
              <a:spcBef>
                <a:spcPct val="0"/>
              </a:spcBef>
              <a:buClr>
                <a:schemeClr val="accent2"/>
              </a:buClr>
              <a:buFont typeface="Wingdings" panose="05000000000000000000" pitchFamily="2" charset="2"/>
              <a:buNone/>
            </a:pPr>
            <a:r>
              <a:rPr lang="en-US" altLang="zh-CN" sz="2400" dirty="0">
                <a:solidFill>
                  <a:srgbClr val="FF0000"/>
                </a:solidFill>
              </a:rPr>
              <a:t>“Spillage”: </a:t>
            </a:r>
            <a:endParaRPr lang="en-US" altLang="zh-CN" sz="2400" dirty="0"/>
          </a:p>
        </p:txBody>
      </p:sp>
      <p:sp>
        <p:nvSpPr>
          <p:cNvPr id="352260" name="Rectangle 4"/>
          <p:cNvSpPr>
            <a:spLocks noChangeArrowheads="1"/>
          </p:cNvSpPr>
          <p:nvPr/>
        </p:nvSpPr>
        <p:spPr bwMode="auto">
          <a:xfrm>
            <a:off x="2002134" y="840111"/>
            <a:ext cx="8077200" cy="457200"/>
          </a:xfrm>
          <a:prstGeom prst="rect">
            <a:avLst/>
          </a:prstGeom>
          <a:noFill/>
          <a:ln w="9525">
            <a:noFill/>
            <a:miter lim="800000"/>
            <a:headEnd/>
            <a:tailEnd/>
          </a:ln>
          <a:effectLst/>
        </p:spPr>
        <p:txBody>
          <a:bodyPr anchor="ctr"/>
          <a:lstStyle/>
          <a:p>
            <a:pPr algn="ctr">
              <a:defRPr/>
            </a:pPr>
            <a:r>
              <a:rPr lang="en-US" altLang="zh-CN" sz="2800" b="1" dirty="0">
                <a:solidFill>
                  <a:schemeClr val="tx2"/>
                </a:solidFill>
              </a:rPr>
              <a:t>Optimizing NAOs via spillage minimization</a:t>
            </a:r>
          </a:p>
        </p:txBody>
      </p:sp>
      <p:sp>
        <p:nvSpPr>
          <p:cNvPr id="18437" name="Text Box 18"/>
          <p:cNvSpPr txBox="1">
            <a:spLocks noChangeArrowheads="1"/>
          </p:cNvSpPr>
          <p:nvPr/>
        </p:nvSpPr>
        <p:spPr bwMode="auto">
          <a:xfrm>
            <a:off x="706439" y="6295943"/>
            <a:ext cx="34496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dirty="0"/>
              <a:t>Ice Block</a:t>
            </a:r>
            <a:r>
              <a:rPr lang="zh-CN" altLang="en-US" sz="2000" dirty="0"/>
              <a:t>：</a:t>
            </a:r>
            <a:r>
              <a:rPr lang="en-US" altLang="zh-CN" sz="2000" dirty="0"/>
              <a:t>atomic orbitals</a:t>
            </a:r>
          </a:p>
        </p:txBody>
      </p:sp>
      <p:sp>
        <p:nvSpPr>
          <p:cNvPr id="18438" name="Line 19"/>
          <p:cNvSpPr>
            <a:spLocks noChangeShapeType="1"/>
          </p:cNvSpPr>
          <p:nvPr/>
        </p:nvSpPr>
        <p:spPr bwMode="auto">
          <a:xfrm>
            <a:off x="4338638" y="5276411"/>
            <a:ext cx="1285875" cy="428625"/>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439" name="Line 20"/>
          <p:cNvSpPr>
            <a:spLocks noChangeShapeType="1"/>
          </p:cNvSpPr>
          <p:nvPr/>
        </p:nvSpPr>
        <p:spPr bwMode="auto">
          <a:xfrm>
            <a:off x="2207420" y="5078266"/>
            <a:ext cx="223838" cy="12954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440" name="Text Box 23"/>
          <p:cNvSpPr txBox="1">
            <a:spLocks noChangeArrowheads="1"/>
          </p:cNvSpPr>
          <p:nvPr/>
        </p:nvSpPr>
        <p:spPr bwMode="auto">
          <a:xfrm>
            <a:off x="5703902" y="5470748"/>
            <a:ext cx="36274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dirty="0">
                <a:solidFill>
                  <a:schemeClr val="tx2"/>
                </a:solidFill>
              </a:rPr>
              <a:t>Hilbert space left </a:t>
            </a:r>
            <a:r>
              <a:rPr lang="zh-CN" altLang="en-US" sz="2400" dirty="0">
                <a:solidFill>
                  <a:schemeClr val="tx2"/>
                </a:solidFill>
              </a:rPr>
              <a:t>：</a:t>
            </a:r>
            <a:r>
              <a:rPr lang="en-US" altLang="zh-CN" sz="2400" dirty="0">
                <a:solidFill>
                  <a:schemeClr val="tx2"/>
                </a:solidFill>
              </a:rPr>
              <a:t>spillage</a:t>
            </a:r>
          </a:p>
        </p:txBody>
      </p:sp>
      <p:sp>
        <p:nvSpPr>
          <p:cNvPr id="18441" name="Line 26"/>
          <p:cNvSpPr>
            <a:spLocks noChangeShapeType="1"/>
          </p:cNvSpPr>
          <p:nvPr/>
        </p:nvSpPr>
        <p:spPr bwMode="auto">
          <a:xfrm flipV="1">
            <a:off x="4633912" y="3561910"/>
            <a:ext cx="914400" cy="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442" name="Text Box 27"/>
          <p:cNvSpPr txBox="1">
            <a:spLocks noChangeArrowheads="1"/>
          </p:cNvSpPr>
          <p:nvPr/>
        </p:nvSpPr>
        <p:spPr bwMode="auto">
          <a:xfrm>
            <a:off x="5624513" y="3262336"/>
            <a:ext cx="3992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dirty="0">
                <a:solidFill>
                  <a:schemeClr val="tx2"/>
                </a:solidFill>
              </a:rPr>
              <a:t>Cup: Hilbert Space spanned by</a:t>
            </a:r>
          </a:p>
          <a:p>
            <a:pPr eaLnBrk="1" hangingPunct="1">
              <a:spcBef>
                <a:spcPct val="0"/>
              </a:spcBef>
              <a:buFontTx/>
              <a:buNone/>
            </a:pPr>
            <a:r>
              <a:rPr lang="en-US" altLang="zh-CN" sz="2400" dirty="0">
                <a:solidFill>
                  <a:schemeClr val="tx2"/>
                </a:solidFill>
              </a:rPr>
              <a:t>reference states (plane wave).</a:t>
            </a:r>
          </a:p>
        </p:txBody>
      </p:sp>
      <p:sp>
        <p:nvSpPr>
          <p:cNvPr id="18443" name="Text Box 28"/>
          <p:cNvSpPr txBox="1">
            <a:spLocks noChangeArrowheads="1"/>
          </p:cNvSpPr>
          <p:nvPr/>
        </p:nvSpPr>
        <p:spPr bwMode="auto">
          <a:xfrm>
            <a:off x="5733894" y="4238811"/>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dirty="0">
                <a:solidFill>
                  <a:srgbClr val="FF0000"/>
                </a:solidFill>
              </a:rPr>
              <a:t>Hilbert Space spanned by</a:t>
            </a:r>
          </a:p>
          <a:p>
            <a:pPr eaLnBrk="1" hangingPunct="1">
              <a:spcBef>
                <a:spcPct val="0"/>
              </a:spcBef>
              <a:buFontTx/>
              <a:buNone/>
            </a:pPr>
            <a:r>
              <a:rPr lang="en-US" altLang="zh-CN" sz="2400" dirty="0">
                <a:solidFill>
                  <a:srgbClr val="FF0000"/>
                </a:solidFill>
              </a:rPr>
              <a:t>Local orbitals</a:t>
            </a:r>
          </a:p>
        </p:txBody>
      </p:sp>
      <p:sp>
        <p:nvSpPr>
          <p:cNvPr id="18444" name="Line 29"/>
          <p:cNvSpPr>
            <a:spLocks noChangeShapeType="1"/>
          </p:cNvSpPr>
          <p:nvPr/>
        </p:nvSpPr>
        <p:spPr bwMode="auto">
          <a:xfrm>
            <a:off x="4405312" y="4247710"/>
            <a:ext cx="1066800" cy="457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445" name="Line 30"/>
          <p:cNvSpPr>
            <a:spLocks noChangeShapeType="1"/>
          </p:cNvSpPr>
          <p:nvPr/>
        </p:nvSpPr>
        <p:spPr bwMode="auto">
          <a:xfrm>
            <a:off x="4481512" y="4704910"/>
            <a:ext cx="914400" cy="76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446" name="Line 31"/>
          <p:cNvSpPr>
            <a:spLocks noChangeShapeType="1"/>
          </p:cNvSpPr>
          <p:nvPr/>
        </p:nvSpPr>
        <p:spPr bwMode="auto">
          <a:xfrm>
            <a:off x="4405312" y="3714310"/>
            <a:ext cx="1066800" cy="838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844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64" y="1325886"/>
            <a:ext cx="3857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Line 33"/>
          <p:cNvSpPr>
            <a:spLocks noChangeShapeType="1"/>
          </p:cNvSpPr>
          <p:nvPr/>
        </p:nvSpPr>
        <p:spPr bwMode="auto">
          <a:xfrm flipH="1">
            <a:off x="2838451" y="5589588"/>
            <a:ext cx="461963" cy="762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8451" name="Object 19"/>
          <p:cNvGraphicFramePr>
            <a:graphicFrameLocks noChangeAspect="1"/>
          </p:cNvGraphicFramePr>
          <p:nvPr>
            <p:extLst/>
          </p:nvPr>
        </p:nvGraphicFramePr>
        <p:xfrm>
          <a:off x="4943475" y="2502224"/>
          <a:ext cx="2736850" cy="717550"/>
        </p:xfrm>
        <a:graphic>
          <a:graphicData uri="http://schemas.openxmlformats.org/presentationml/2006/ole">
            <mc:AlternateContent xmlns:mc="http://schemas.openxmlformats.org/markup-compatibility/2006">
              <mc:Choice xmlns:v="urn:schemas-microsoft-com:vml" Requires="v">
                <p:oleObj spid="_x0000_s12306" name="公式" r:id="rId6" imgW="1219200" imgH="368300" progId="Equation.3">
                  <p:embed/>
                </p:oleObj>
              </mc:Choice>
              <mc:Fallback>
                <p:oleObj name="公式" r:id="rId6" imgW="1219200" imgH="368300" progId="Equation.3">
                  <p:embed/>
                  <p:pic>
                    <p:nvPicPr>
                      <p:cNvPr id="18451"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75" y="2502224"/>
                        <a:ext cx="2736850"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52" name="TextBox 20"/>
          <p:cNvSpPr txBox="1">
            <a:spLocks noChangeArrowheads="1"/>
          </p:cNvSpPr>
          <p:nvPr/>
        </p:nvSpPr>
        <p:spPr bwMode="auto">
          <a:xfrm>
            <a:off x="7744871" y="2582235"/>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latin typeface="Arial" panose="020B0604020202020204" pitchFamily="34" charset="0"/>
              </a:rPr>
              <a:t>Local orbital space</a:t>
            </a:r>
            <a:endParaRPr lang="zh-CN" altLang="en-US" sz="1800" dirty="0">
              <a:latin typeface="Arial" panose="020B0604020202020204" pitchFamily="34" charset="0"/>
            </a:endParaRPr>
          </a:p>
        </p:txBody>
      </p:sp>
      <p:cxnSp>
        <p:nvCxnSpPr>
          <p:cNvPr id="22" name="直接箭头连接符 21"/>
          <p:cNvCxnSpPr>
            <a:stCxn id="24" idx="6"/>
          </p:cNvCxnSpPr>
          <p:nvPr/>
        </p:nvCxnSpPr>
        <p:spPr>
          <a:xfrm>
            <a:off x="8759825" y="1811661"/>
            <a:ext cx="4333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54" name="TextBox 22"/>
          <p:cNvSpPr txBox="1">
            <a:spLocks noChangeArrowheads="1"/>
          </p:cNvSpPr>
          <p:nvPr/>
        </p:nvSpPr>
        <p:spPr bwMode="auto">
          <a:xfrm>
            <a:off x="9120189" y="1524324"/>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Reference states</a:t>
            </a:r>
            <a:endParaRPr lang="zh-CN" altLang="en-US" sz="1800">
              <a:latin typeface="Arial" panose="020B0604020202020204" pitchFamily="34" charset="0"/>
            </a:endParaRPr>
          </a:p>
        </p:txBody>
      </p:sp>
      <p:sp>
        <p:nvSpPr>
          <p:cNvPr id="24" name="椭圆 23"/>
          <p:cNvSpPr/>
          <p:nvPr/>
        </p:nvSpPr>
        <p:spPr>
          <a:xfrm>
            <a:off x="8040689" y="1524325"/>
            <a:ext cx="719137"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5" name="矩形 11">
            <a:extLst>
              <a:ext uri="{FF2B5EF4-FFF2-40B4-BE49-F238E27FC236}">
                <a16:creationId xmlns:a16="http://schemas.microsoft.com/office/drawing/2014/main" id="{4DF4D947-04A3-4A71-BF6F-6395A0A468B3}"/>
              </a:ext>
            </a:extLst>
          </p:cNvPr>
          <p:cNvSpPr>
            <a:spLocks noChangeArrowheads="1"/>
          </p:cNvSpPr>
          <p:nvPr/>
        </p:nvSpPr>
        <p:spPr bwMode="auto">
          <a:xfrm>
            <a:off x="4068762" y="6388018"/>
            <a:ext cx="8123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t>Mohan Chen, G-C Guo, and </a:t>
            </a:r>
            <a:r>
              <a:rPr lang="en-US" altLang="zh-CN" b="1" dirty="0" err="1"/>
              <a:t>Lixin</a:t>
            </a:r>
            <a:r>
              <a:rPr lang="en-US" altLang="zh-CN" b="1" dirty="0"/>
              <a:t> He</a:t>
            </a:r>
            <a:r>
              <a:rPr lang="en-US" altLang="zh-CN" dirty="0"/>
              <a:t>, </a:t>
            </a:r>
            <a:r>
              <a:rPr lang="fr-FR" altLang="zh-CN" i="1" dirty="0"/>
              <a:t>J. Phys.: Cond. Matt.</a:t>
            </a:r>
            <a:r>
              <a:rPr lang="fr-FR" altLang="zh-CN" dirty="0"/>
              <a:t> </a:t>
            </a:r>
            <a:r>
              <a:rPr lang="fr-FR" altLang="zh-CN" b="1" dirty="0"/>
              <a:t>22</a:t>
            </a:r>
            <a:r>
              <a:rPr lang="fr-FR" altLang="zh-CN" dirty="0"/>
              <a:t> 445501 (2010)</a:t>
            </a:r>
            <a:endParaRPr lang="zh-CN" altLang="en-US" dirty="0"/>
          </a:p>
        </p:txBody>
      </p:sp>
    </p:spTree>
    <p:extLst>
      <p:ext uri="{BB962C8B-B14F-4D97-AF65-F5344CB8AC3E}">
        <p14:creationId xmlns:p14="http://schemas.microsoft.com/office/powerpoint/2010/main" val="1173552268"/>
      </p:ext>
    </p:extLst>
  </p:cSld>
  <p:clrMapOvr>
    <a:masterClrMapping/>
  </p:clrMapOvr>
  <p:transition advTm="66"/>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
            <a:extLst>
              <a:ext uri="{FF2B5EF4-FFF2-40B4-BE49-F238E27FC236}">
                <a16:creationId xmlns:a16="http://schemas.microsoft.com/office/drawing/2014/main" id="{583382A7-DB6D-4C73-B902-42210721D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214" y="4929188"/>
            <a:ext cx="401478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0" name="Rectangle 4">
            <a:extLst>
              <a:ext uri="{FF2B5EF4-FFF2-40B4-BE49-F238E27FC236}">
                <a16:creationId xmlns:a16="http://schemas.microsoft.com/office/drawing/2014/main" id="{C0BBF95F-2288-47C7-B136-890E9250D1A8}"/>
              </a:ext>
            </a:extLst>
          </p:cNvPr>
          <p:cNvSpPr>
            <a:spLocks noChangeArrowheads="1"/>
          </p:cNvSpPr>
          <p:nvPr/>
        </p:nvSpPr>
        <p:spPr bwMode="auto">
          <a:xfrm>
            <a:off x="146803" y="2513879"/>
            <a:ext cx="1828904" cy="642108"/>
          </a:xfrm>
          <a:prstGeom prst="rect">
            <a:avLst/>
          </a:prstGeom>
          <a:noFill/>
          <a:ln w="9525">
            <a:noFill/>
            <a:miter lim="800000"/>
            <a:headEnd/>
            <a:tailEnd/>
          </a:ln>
          <a:effectLst/>
        </p:spPr>
        <p:txBody>
          <a:bodyPr anchor="ctr"/>
          <a:lstStyle/>
          <a:p>
            <a:pPr algn="ctr">
              <a:defRPr/>
            </a:pPr>
            <a:r>
              <a:rPr lang="en-US" altLang="zh-CN" sz="2000" dirty="0">
                <a:solidFill>
                  <a:schemeClr val="tx2"/>
                </a:solidFill>
                <a:latin typeface="Arial" panose="020B0604020202020204" pitchFamily="34" charset="0"/>
                <a:cs typeface="Arial" panose="020B0604020202020204" pitchFamily="34" charset="0"/>
              </a:rPr>
              <a:t>Radial functions</a:t>
            </a:r>
          </a:p>
        </p:txBody>
      </p:sp>
      <p:sp>
        <p:nvSpPr>
          <p:cNvPr id="29700" name="Rectangle 10">
            <a:extLst>
              <a:ext uri="{FF2B5EF4-FFF2-40B4-BE49-F238E27FC236}">
                <a16:creationId xmlns:a16="http://schemas.microsoft.com/office/drawing/2014/main" id="{C1033D4B-FC61-430F-956B-2C6484C74DA2}"/>
              </a:ext>
            </a:extLst>
          </p:cNvPr>
          <p:cNvSpPr>
            <a:spLocks noChangeArrowheads="1"/>
          </p:cNvSpPr>
          <p:nvPr/>
        </p:nvSpPr>
        <p:spPr bwMode="auto">
          <a:xfrm>
            <a:off x="1703388" y="4076701"/>
            <a:ext cx="4711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chemeClr val="accent2"/>
              </a:buClr>
              <a:buFont typeface="Wingdings" panose="05000000000000000000" pitchFamily="2" charset="2"/>
              <a:buNone/>
            </a:pPr>
            <a:r>
              <a:rPr lang="en-US" altLang="zh-CN" sz="2000">
                <a:latin typeface="Calibri" panose="020F0502020204030204" pitchFamily="34" charset="0"/>
              </a:rPr>
              <a:t>To ensure continuity, multiply f by a smooth function: </a:t>
            </a:r>
          </a:p>
        </p:txBody>
      </p:sp>
      <p:pic>
        <p:nvPicPr>
          <p:cNvPr id="29701" name="Picture 5">
            <a:extLst>
              <a:ext uri="{FF2B5EF4-FFF2-40B4-BE49-F238E27FC236}">
                <a16:creationId xmlns:a16="http://schemas.microsoft.com/office/drawing/2014/main" id="{AF5FE5B1-F5F8-469E-B38B-F3A64B233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14" y="2337595"/>
            <a:ext cx="47434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7">
            <a:extLst>
              <a:ext uri="{FF2B5EF4-FFF2-40B4-BE49-F238E27FC236}">
                <a16:creationId xmlns:a16="http://schemas.microsoft.com/office/drawing/2014/main" id="{B2AD01A0-AE26-484F-A4DA-5BE73984FCDA}"/>
              </a:ext>
            </a:extLst>
          </p:cNvPr>
          <p:cNvSpPr txBox="1">
            <a:spLocks noChangeArrowheads="1"/>
          </p:cNvSpPr>
          <p:nvPr/>
        </p:nvSpPr>
        <p:spPr bwMode="auto">
          <a:xfrm>
            <a:off x="1728710" y="1937545"/>
            <a:ext cx="307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FF0000"/>
              </a:buClr>
            </a:pPr>
            <a:r>
              <a:rPr lang="en-US" altLang="zh-CN" sz="2000" dirty="0">
                <a:latin typeface="Calibri" panose="020F0502020204030204" pitchFamily="34" charset="0"/>
              </a:rPr>
              <a:t> Spherical Bessel functions: </a:t>
            </a:r>
          </a:p>
        </p:txBody>
      </p:sp>
      <p:sp>
        <p:nvSpPr>
          <p:cNvPr id="29703" name="Text Box 14">
            <a:extLst>
              <a:ext uri="{FF2B5EF4-FFF2-40B4-BE49-F238E27FC236}">
                <a16:creationId xmlns:a16="http://schemas.microsoft.com/office/drawing/2014/main" id="{6847C4D8-0F1B-4849-B06C-36D2DBED0302}"/>
              </a:ext>
            </a:extLst>
          </p:cNvPr>
          <p:cNvSpPr txBox="1">
            <a:spLocks noChangeArrowheads="1"/>
          </p:cNvSpPr>
          <p:nvPr/>
        </p:nvSpPr>
        <p:spPr bwMode="auto">
          <a:xfrm>
            <a:off x="2809876" y="3429001"/>
            <a:ext cx="1820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a:solidFill>
                  <a:srgbClr val="FF0000"/>
                </a:solidFill>
                <a:latin typeface="Calibri" panose="020F0502020204030204" pitchFamily="34" charset="0"/>
              </a:rPr>
              <a:t>Very flexible!</a:t>
            </a:r>
          </a:p>
        </p:txBody>
      </p:sp>
      <p:pic>
        <p:nvPicPr>
          <p:cNvPr id="29704" name="Picture 16">
            <a:extLst>
              <a:ext uri="{FF2B5EF4-FFF2-40B4-BE49-F238E27FC236}">
                <a16:creationId xmlns:a16="http://schemas.microsoft.com/office/drawing/2014/main" id="{EE17C731-B443-4C01-9AAC-4AB9B7EF8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371600"/>
            <a:ext cx="3657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矩形 11">
            <a:extLst>
              <a:ext uri="{FF2B5EF4-FFF2-40B4-BE49-F238E27FC236}">
                <a16:creationId xmlns:a16="http://schemas.microsoft.com/office/drawing/2014/main" id="{CE7BE29F-C6A0-4458-8FFD-EC20AA0DE1D5}"/>
              </a:ext>
            </a:extLst>
          </p:cNvPr>
          <p:cNvSpPr>
            <a:spLocks noChangeArrowheads="1"/>
          </p:cNvSpPr>
          <p:nvPr/>
        </p:nvSpPr>
        <p:spPr bwMode="auto">
          <a:xfrm>
            <a:off x="2063750" y="6237289"/>
            <a:ext cx="8123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t>Mohan Chen, G-C Guo, and </a:t>
            </a:r>
            <a:r>
              <a:rPr lang="en-US" altLang="zh-CN" b="1" dirty="0" err="1"/>
              <a:t>Lixin</a:t>
            </a:r>
            <a:r>
              <a:rPr lang="en-US" altLang="zh-CN" b="1" dirty="0"/>
              <a:t> He</a:t>
            </a:r>
            <a:r>
              <a:rPr lang="en-US" altLang="zh-CN" dirty="0"/>
              <a:t>, </a:t>
            </a:r>
            <a:r>
              <a:rPr lang="fr-FR" altLang="zh-CN" i="1" dirty="0"/>
              <a:t>J. Phys.: Cond. Matt.</a:t>
            </a:r>
            <a:r>
              <a:rPr lang="fr-FR" altLang="zh-CN" dirty="0"/>
              <a:t> </a:t>
            </a:r>
            <a:r>
              <a:rPr lang="fr-FR" altLang="zh-CN" b="1" dirty="0"/>
              <a:t>22</a:t>
            </a:r>
            <a:r>
              <a:rPr lang="fr-FR" altLang="zh-CN" dirty="0"/>
              <a:t> 445501 (2010)</a:t>
            </a:r>
            <a:endParaRPr lang="zh-CN" altLang="en-US" dirty="0"/>
          </a:p>
        </p:txBody>
      </p:sp>
      <p:pic>
        <p:nvPicPr>
          <p:cNvPr id="29707" name="Picture 9" descr="37">
            <a:extLst>
              <a:ext uri="{FF2B5EF4-FFF2-40B4-BE49-F238E27FC236}">
                <a16:creationId xmlns:a16="http://schemas.microsoft.com/office/drawing/2014/main" id="{1762D8DE-E78C-4F88-8759-6ADECDCD7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64" y="4149726"/>
            <a:ext cx="38893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2">
            <a:extLst>
              <a:ext uri="{FF2B5EF4-FFF2-40B4-BE49-F238E27FC236}">
                <a16:creationId xmlns:a16="http://schemas.microsoft.com/office/drawing/2014/main" id="{21E24A56-6EDA-47C3-99C8-0F98EA7512A7}"/>
              </a:ext>
            </a:extLst>
          </p:cNvPr>
          <p:cNvGraphicFramePr>
            <a:graphicFrameLocks noChangeAspect="1"/>
          </p:cNvGraphicFramePr>
          <p:nvPr>
            <p:extLst/>
          </p:nvPr>
        </p:nvGraphicFramePr>
        <p:xfrm>
          <a:off x="1728710" y="1217833"/>
          <a:ext cx="3607166" cy="543428"/>
        </p:xfrm>
        <a:graphic>
          <a:graphicData uri="http://schemas.openxmlformats.org/presentationml/2006/ole">
            <mc:AlternateContent xmlns:mc="http://schemas.openxmlformats.org/markup-compatibility/2006">
              <mc:Choice xmlns:v="urn:schemas-microsoft-com:vml" Requires="v">
                <p:oleObj spid="_x0000_s13330" name="Equation" r:id="rId7" imgW="1600200" imgH="241200" progId="Equation.DSMT4">
                  <p:embed/>
                </p:oleObj>
              </mc:Choice>
              <mc:Fallback>
                <p:oleObj name="Equation" r:id="rId7" imgW="1600200" imgH="241200" progId="Equation.DSMT4">
                  <p:embed/>
                  <p:pic>
                    <p:nvPicPr>
                      <p:cNvPr id="12" name="Object 2">
                        <a:extLst>
                          <a:ext uri="{FF2B5EF4-FFF2-40B4-BE49-F238E27FC236}">
                            <a16:creationId xmlns:a16="http://schemas.microsoft.com/office/drawing/2014/main" id="{21E24A56-6EDA-47C3-99C8-0F98EA7512A7}"/>
                          </a:ext>
                        </a:extLst>
                      </p:cNvPr>
                      <p:cNvPicPr>
                        <a:picLocks noChangeAspect="1" noChangeArrowheads="1"/>
                      </p:cNvPicPr>
                      <p:nvPr/>
                    </p:nvPicPr>
                    <p:blipFill>
                      <a:blip r:embed="rId8"/>
                      <a:srcRect/>
                      <a:stretch>
                        <a:fillRect/>
                      </a:stretch>
                    </p:blipFill>
                    <p:spPr bwMode="auto">
                      <a:xfrm>
                        <a:off x="1728710" y="1217833"/>
                        <a:ext cx="3607166" cy="543428"/>
                      </a:xfrm>
                      <a:prstGeom prst="rect">
                        <a:avLst/>
                      </a:prstGeom>
                      <a:noFill/>
                      <a:ln>
                        <a:noFill/>
                      </a:ln>
                      <a:effectLst/>
                    </p:spPr>
                  </p:pic>
                </p:oleObj>
              </mc:Fallback>
            </mc:AlternateContent>
          </a:graphicData>
        </a:graphic>
      </p:graphicFrame>
      <p:pic>
        <p:nvPicPr>
          <p:cNvPr id="13" name="Picture 3" descr="dark_blue">
            <a:extLst>
              <a:ext uri="{FF2B5EF4-FFF2-40B4-BE49-F238E27FC236}">
                <a16:creationId xmlns:a16="http://schemas.microsoft.com/office/drawing/2014/main" id="{4294977B-A2BC-47E3-A00D-52687EFA17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31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3FB67E0-D805-464F-A14E-80AAFB1A1BEA}"/>
              </a:ext>
            </a:extLst>
          </p:cNvPr>
          <p:cNvGrpSpPr/>
          <p:nvPr/>
        </p:nvGrpSpPr>
        <p:grpSpPr>
          <a:xfrm>
            <a:off x="0" y="-110976"/>
            <a:ext cx="12192000" cy="793988"/>
            <a:chOff x="0" y="0"/>
            <a:chExt cx="12192000" cy="793988"/>
          </a:xfrm>
        </p:grpSpPr>
        <p:pic>
          <p:nvPicPr>
            <p:cNvPr id="6" name="Picture 5" descr="dark_blue">
              <a:extLst>
                <a:ext uri="{FF2B5EF4-FFF2-40B4-BE49-F238E27FC236}">
                  <a16:creationId xmlns:a16="http://schemas.microsoft.com/office/drawing/2014/main" id="{EB8024B7-B35A-4E8B-BA34-50BACA212760}"/>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7" name="Picture 5" descr="dark_blue">
              <a:extLst>
                <a:ext uri="{FF2B5EF4-FFF2-40B4-BE49-F238E27FC236}">
                  <a16:creationId xmlns:a16="http://schemas.microsoft.com/office/drawing/2014/main" id="{25562702-A75F-4115-8AD9-4D55CAF6D7BF}"/>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8" name="Picture 6">
            <a:extLst>
              <a:ext uri="{FF2B5EF4-FFF2-40B4-BE49-F238E27FC236}">
                <a16:creationId xmlns:a16="http://schemas.microsoft.com/office/drawing/2014/main" id="{86434803-0086-46B1-9CB6-60971F19D147}"/>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pic>
        <p:nvPicPr>
          <p:cNvPr id="4" name="图片 3">
            <a:extLst>
              <a:ext uri="{FF2B5EF4-FFF2-40B4-BE49-F238E27FC236}">
                <a16:creationId xmlns:a16="http://schemas.microsoft.com/office/drawing/2014/main" id="{4F48FF97-3CCB-4BC9-9689-FF076C52C742}"/>
              </a:ext>
            </a:extLst>
          </p:cNvPr>
          <p:cNvPicPr>
            <a:picLocks noChangeAspect="1"/>
          </p:cNvPicPr>
          <p:nvPr/>
        </p:nvPicPr>
        <p:blipFill rotWithShape="1">
          <a:blip r:embed="rId4"/>
          <a:srcRect l="30639" t="9731" r="30071" b="31802"/>
          <a:stretch/>
        </p:blipFill>
        <p:spPr>
          <a:xfrm>
            <a:off x="314470" y="710366"/>
            <a:ext cx="5781530" cy="5735458"/>
          </a:xfrm>
          <a:prstGeom prst="rect">
            <a:avLst/>
          </a:prstGeom>
        </p:spPr>
      </p:pic>
      <p:sp>
        <p:nvSpPr>
          <p:cNvPr id="9" name="文本框 8">
            <a:extLst>
              <a:ext uri="{FF2B5EF4-FFF2-40B4-BE49-F238E27FC236}">
                <a16:creationId xmlns:a16="http://schemas.microsoft.com/office/drawing/2014/main" id="{47EFDB37-DCA8-4D1D-8FDA-0ECBB0BA9936}"/>
              </a:ext>
            </a:extLst>
          </p:cNvPr>
          <p:cNvSpPr txBox="1"/>
          <p:nvPr/>
        </p:nvSpPr>
        <p:spPr>
          <a:xfrm>
            <a:off x="7257910" y="1118496"/>
            <a:ext cx="2980303" cy="646331"/>
          </a:xfrm>
          <a:prstGeom prst="rect">
            <a:avLst/>
          </a:prstGeom>
          <a:noFill/>
        </p:spPr>
        <p:txBody>
          <a:bodyPr wrap="none" rtlCol="0">
            <a:spAutoFit/>
          </a:bodyPr>
          <a:lstStyle/>
          <a:p>
            <a:r>
              <a:rPr lang="en-US" altLang="zh-CN" sz="3600" dirty="0">
                <a:solidFill>
                  <a:srgbClr val="2E306E"/>
                </a:solidFill>
                <a:latin typeface="Arial" panose="020B0604020202020204" pitchFamily="34" charset="0"/>
                <a:ea typeface="华文新魏" panose="02010800040101010101" pitchFamily="2" charset="-122"/>
                <a:cs typeface="Arial" panose="020B0604020202020204" pitchFamily="34" charset="0"/>
              </a:rPr>
              <a:t>Main features</a:t>
            </a:r>
            <a:endParaRPr lang="zh-CN" altLang="en-US" sz="3600" dirty="0">
              <a:solidFill>
                <a:srgbClr val="2E306E"/>
              </a:solidFill>
              <a:latin typeface="Arial" panose="020B0604020202020204" pitchFamily="34" charset="0"/>
              <a:ea typeface="华文新魏" panose="02010800040101010101" pitchFamily="2" charset="-122"/>
              <a:cs typeface="Arial" panose="020B0604020202020204" pitchFamily="34" charset="0"/>
            </a:endParaRPr>
          </a:p>
        </p:txBody>
      </p:sp>
      <p:sp>
        <p:nvSpPr>
          <p:cNvPr id="11" name="文本框 10">
            <a:extLst>
              <a:ext uri="{FF2B5EF4-FFF2-40B4-BE49-F238E27FC236}">
                <a16:creationId xmlns:a16="http://schemas.microsoft.com/office/drawing/2014/main" id="{A33CC363-395A-4225-88FC-EF3C32A80484}"/>
              </a:ext>
            </a:extLst>
          </p:cNvPr>
          <p:cNvSpPr txBox="1"/>
          <p:nvPr/>
        </p:nvSpPr>
        <p:spPr>
          <a:xfrm>
            <a:off x="6594372" y="2025257"/>
            <a:ext cx="5180621" cy="4203330"/>
          </a:xfrm>
          <a:prstGeom prst="rect">
            <a:avLst/>
          </a:prstGeom>
          <a:noFill/>
        </p:spPr>
        <p:txBody>
          <a:bodyPr wrap="square" rtlCol="0">
            <a:spAutoFit/>
          </a:bodyPr>
          <a:lstStyle/>
          <a:p>
            <a:pPr marL="457200" indent="-457200">
              <a:lnSpc>
                <a:spcPct val="150000"/>
              </a:lnSpc>
              <a:buAutoNum type="arabicPeriod"/>
            </a:pPr>
            <a:r>
              <a:rPr lang="en-US" altLang="zh-CN" sz="2000" dirty="0">
                <a:latin typeface="华文新魏" panose="02010800040101010101" pitchFamily="2" charset="-122"/>
                <a:ea typeface="华文新魏" panose="02010800040101010101" pitchFamily="2" charset="-122"/>
              </a:rPr>
              <a:t>License:</a:t>
            </a:r>
            <a:r>
              <a:rPr lang="zh-CN" altLang="en-US" sz="2000" dirty="0">
                <a:latin typeface="华文新魏" panose="02010800040101010101" pitchFamily="2" charset="-122"/>
                <a:ea typeface="华文新魏" panose="02010800040101010101" pitchFamily="2" charset="-122"/>
              </a:rPr>
              <a:t> </a:t>
            </a:r>
            <a:r>
              <a:rPr lang="en-US" altLang="zh-CN" sz="2000" dirty="0">
                <a:latin typeface="华文新魏" panose="02010800040101010101" pitchFamily="2" charset="-122"/>
                <a:ea typeface="华文新魏" panose="02010800040101010101" pitchFamily="2" charset="-122"/>
              </a:rPr>
              <a:t>LGPL3.0</a:t>
            </a:r>
          </a:p>
          <a:p>
            <a:pPr marL="457200" indent="-457200">
              <a:lnSpc>
                <a:spcPct val="150000"/>
              </a:lnSpc>
              <a:buFontTx/>
              <a:buAutoNum type="arabicPeriod"/>
            </a:pPr>
            <a:r>
              <a:rPr lang="en-US" altLang="zh-CN" sz="2000" dirty="0">
                <a:latin typeface="华文新魏" panose="02010800040101010101" pitchFamily="2" charset="-122"/>
                <a:ea typeface="华文新魏" panose="02010800040101010101" pitchFamily="2" charset="-122"/>
              </a:rPr>
              <a:t>Norm-conserving pseudopotential</a:t>
            </a:r>
            <a:r>
              <a:rPr lang="zh-CN" altLang="en-US" sz="2000" dirty="0">
                <a:latin typeface="华文新魏" panose="02010800040101010101" pitchFamily="2" charset="-122"/>
                <a:ea typeface="华文新魏" panose="02010800040101010101" pitchFamily="2" charset="-122"/>
              </a:rPr>
              <a:t>（</a:t>
            </a:r>
            <a:r>
              <a:rPr lang="en-US" altLang="zh-CN" sz="2000" dirty="0">
                <a:latin typeface="华文新魏" panose="02010800040101010101" pitchFamily="2" charset="-122"/>
                <a:ea typeface="华文新魏" panose="02010800040101010101" pitchFamily="2" charset="-122"/>
              </a:rPr>
              <a:t>&amp; PAW pseudopotential)</a:t>
            </a:r>
          </a:p>
          <a:p>
            <a:pPr marL="457200" indent="-457200">
              <a:lnSpc>
                <a:spcPct val="150000"/>
              </a:lnSpc>
              <a:buAutoNum type="arabicPeriod"/>
            </a:pPr>
            <a:r>
              <a:rPr lang="en-US" altLang="zh-CN" sz="2000" dirty="0">
                <a:solidFill>
                  <a:srgbClr val="FF0000"/>
                </a:solidFill>
                <a:latin typeface="华文新魏" panose="02010800040101010101" pitchFamily="2" charset="-122"/>
                <a:ea typeface="华文新魏" panose="02010800040101010101" pitchFamily="2" charset="-122"/>
              </a:rPr>
              <a:t>Support both numerical atomic orbital (NAO) and plane wave (PW) bases</a:t>
            </a:r>
          </a:p>
          <a:p>
            <a:pPr marL="457200" indent="-457200">
              <a:lnSpc>
                <a:spcPct val="150000"/>
              </a:lnSpc>
              <a:buAutoNum type="arabicPeriod"/>
            </a:pPr>
            <a:r>
              <a:rPr lang="en-US" altLang="zh-CN" sz="2000" dirty="0">
                <a:latin typeface="华文新魏" panose="02010800040101010101" pitchFamily="2" charset="-122"/>
                <a:ea typeface="华文新魏" panose="02010800040101010101" pitchFamily="2" charset="-122"/>
              </a:rPr>
              <a:t>Provide high-precision NAO basis sets.</a:t>
            </a:r>
          </a:p>
          <a:p>
            <a:pPr marL="457200" indent="-457200">
              <a:lnSpc>
                <a:spcPct val="150000"/>
              </a:lnSpc>
              <a:buAutoNum type="arabicPeriod"/>
            </a:pPr>
            <a:r>
              <a:rPr lang="en-US" altLang="zh-CN" sz="2000" dirty="0">
                <a:latin typeface="华文新魏" panose="02010800040101010101" pitchFamily="2" charset="-122"/>
                <a:ea typeface="华文新魏" panose="02010800040101010101" pitchFamily="2" charset="-122"/>
              </a:rPr>
              <a:t>Feature-rich and user-friendly.</a:t>
            </a:r>
          </a:p>
          <a:p>
            <a:pPr marL="457200" indent="-457200">
              <a:lnSpc>
                <a:spcPct val="150000"/>
              </a:lnSpc>
              <a:buAutoNum type="arabicPeriod"/>
            </a:pPr>
            <a:r>
              <a:rPr lang="en-US" altLang="zh-CN" sz="2000" dirty="0">
                <a:latin typeface="华文新魏" panose="02010800040101010101" pitchFamily="2" charset="-122"/>
                <a:ea typeface="华文新魏" panose="02010800040101010101" pitchFamily="2" charset="-122"/>
              </a:rPr>
              <a:t>Capable of efficiently computing systems with thousands of atoms</a:t>
            </a:r>
          </a:p>
        </p:txBody>
      </p:sp>
      <p:sp>
        <p:nvSpPr>
          <p:cNvPr id="2" name="文本框 1">
            <a:extLst>
              <a:ext uri="{FF2B5EF4-FFF2-40B4-BE49-F238E27FC236}">
                <a16:creationId xmlns:a16="http://schemas.microsoft.com/office/drawing/2014/main" id="{0DF3BCBF-2F66-45DB-96D7-CA19EAB34BDE}"/>
              </a:ext>
            </a:extLst>
          </p:cNvPr>
          <p:cNvSpPr txBox="1"/>
          <p:nvPr/>
        </p:nvSpPr>
        <p:spPr>
          <a:xfrm>
            <a:off x="7156026" y="6119685"/>
            <a:ext cx="2762295" cy="369332"/>
          </a:xfrm>
          <a:prstGeom prst="rect">
            <a:avLst/>
          </a:prstGeom>
          <a:noFill/>
        </p:spPr>
        <p:txBody>
          <a:bodyPr wrap="none" rtlCol="0">
            <a:spAutoFit/>
          </a:bodyPr>
          <a:lstStyle/>
          <a:p>
            <a:r>
              <a:rPr lang="en-US" altLang="zh-CN" dirty="0"/>
              <a:t>https://abacus.ustc.edu.cn</a:t>
            </a:r>
            <a:endParaRPr lang="zh-CN" altLang="en-US" dirty="0"/>
          </a:p>
        </p:txBody>
      </p:sp>
      <p:pic>
        <p:nvPicPr>
          <p:cNvPr id="13" name="图片 12">
            <a:extLst>
              <a:ext uri="{FF2B5EF4-FFF2-40B4-BE49-F238E27FC236}">
                <a16:creationId xmlns:a16="http://schemas.microsoft.com/office/drawing/2014/main" id="{F3AAF715-5E3F-48D0-B127-3671735D4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4047" y="671662"/>
            <a:ext cx="1222666" cy="1406066"/>
          </a:xfrm>
          <a:prstGeom prst="rect">
            <a:avLst/>
          </a:prstGeom>
        </p:spPr>
      </p:pic>
    </p:spTree>
    <p:extLst>
      <p:ext uri="{BB962C8B-B14F-4D97-AF65-F5344CB8AC3E}">
        <p14:creationId xmlns:p14="http://schemas.microsoft.com/office/powerpoint/2010/main" val="1609512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dark_blue">
            <a:extLst>
              <a:ext uri="{FF2B5EF4-FFF2-40B4-BE49-F238E27FC236}">
                <a16:creationId xmlns:a16="http://schemas.microsoft.com/office/drawing/2014/main" id="{BA96271A-67CE-47F8-88FA-C6C6C9ECF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5">
            <a:extLst>
              <a:ext uri="{FF2B5EF4-FFF2-40B4-BE49-F238E27FC236}">
                <a16:creationId xmlns:a16="http://schemas.microsoft.com/office/drawing/2014/main" id="{72217373-AD8A-41C3-AB8C-7B01B130014C}"/>
              </a:ext>
            </a:extLst>
          </p:cNvPr>
          <p:cNvSpPr txBox="1">
            <a:spLocks noChangeArrowheads="1"/>
          </p:cNvSpPr>
          <p:nvPr/>
        </p:nvSpPr>
        <p:spPr bwMode="auto">
          <a:xfrm>
            <a:off x="1322512" y="3860801"/>
            <a:ext cx="3889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chemeClr val="hlink"/>
              </a:buClr>
              <a:buSzPct val="100000"/>
              <a:buFont typeface="Wingdings" panose="05000000000000000000" pitchFamily="2" charset="2"/>
              <a:buChar char="u"/>
            </a:pPr>
            <a:r>
              <a:rPr lang="en-US" altLang="zh-CN" sz="2000">
                <a:latin typeface="Calibri" panose="020F0502020204030204" pitchFamily="34" charset="0"/>
              </a:rPr>
              <a:t> Choose a set of </a:t>
            </a:r>
            <a:r>
              <a:rPr lang="zh-CN" altLang="en-US" sz="2000">
                <a:latin typeface="Calibri" panose="020F0502020204030204" pitchFamily="34" charset="0"/>
              </a:rPr>
              <a:t>dimer</a:t>
            </a:r>
            <a:r>
              <a:rPr lang="en-US" altLang="zh-CN" sz="2000">
                <a:latin typeface="Calibri" panose="020F0502020204030204" pitchFamily="34" charset="0"/>
              </a:rPr>
              <a:t>s with different bond lengths.</a:t>
            </a:r>
            <a:endParaRPr lang="zh-CN" altLang="en-US" sz="2000">
              <a:latin typeface="Calibri" panose="020F0502020204030204" pitchFamily="34" charset="0"/>
            </a:endParaRPr>
          </a:p>
        </p:txBody>
      </p:sp>
      <p:sp>
        <p:nvSpPr>
          <p:cNvPr id="31747" name="Text Box 18">
            <a:extLst>
              <a:ext uri="{FF2B5EF4-FFF2-40B4-BE49-F238E27FC236}">
                <a16:creationId xmlns:a16="http://schemas.microsoft.com/office/drawing/2014/main" id="{ED2A2A37-0E4A-4D3D-AD13-4EC635574895}"/>
              </a:ext>
            </a:extLst>
          </p:cNvPr>
          <p:cNvSpPr txBox="1">
            <a:spLocks noChangeArrowheads="1"/>
          </p:cNvSpPr>
          <p:nvPr/>
        </p:nvSpPr>
        <p:spPr bwMode="auto">
          <a:xfrm>
            <a:off x="1322512" y="5661026"/>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chemeClr val="hlink"/>
              </a:buClr>
              <a:buSzPct val="100000"/>
              <a:buFont typeface="Wingdings" panose="05000000000000000000" pitchFamily="2" charset="2"/>
              <a:buChar char="u"/>
            </a:pPr>
            <a:r>
              <a:rPr lang="en-US" altLang="zh-CN" sz="2000">
                <a:latin typeface="Calibri" panose="020F0502020204030204" pitchFamily="34" charset="0"/>
              </a:rPr>
              <a:t> </a:t>
            </a:r>
            <a:r>
              <a:rPr lang="zh-CN" altLang="en-US" sz="2000">
                <a:latin typeface="Calibri" panose="020F0502020204030204" pitchFamily="34" charset="0"/>
              </a:rPr>
              <a:t>4~5 dimer</a:t>
            </a:r>
            <a:r>
              <a:rPr lang="en-US" altLang="zh-CN" sz="2000">
                <a:latin typeface="Calibri" panose="020F0502020204030204" pitchFamily="34" charset="0"/>
              </a:rPr>
              <a:t>s</a:t>
            </a:r>
            <a:r>
              <a:rPr lang="zh-CN" altLang="en-US" sz="2000">
                <a:latin typeface="Calibri" panose="020F0502020204030204" pitchFamily="34" charset="0"/>
              </a:rPr>
              <a:t> </a:t>
            </a:r>
            <a:r>
              <a:rPr lang="en-US" altLang="zh-CN" sz="2000">
                <a:latin typeface="Calibri" panose="020F0502020204030204" pitchFamily="34" charset="0"/>
              </a:rPr>
              <a:t>are enough to get good orbitals</a:t>
            </a:r>
            <a:endParaRPr lang="zh-CN" altLang="en-US" sz="2000">
              <a:latin typeface="Calibri" panose="020F0502020204030204" pitchFamily="34" charset="0"/>
            </a:endParaRPr>
          </a:p>
        </p:txBody>
      </p:sp>
      <p:sp>
        <p:nvSpPr>
          <p:cNvPr id="31748" name="TextBox 7">
            <a:extLst>
              <a:ext uri="{FF2B5EF4-FFF2-40B4-BE49-F238E27FC236}">
                <a16:creationId xmlns:a16="http://schemas.microsoft.com/office/drawing/2014/main" id="{BB63D0B9-B84F-45F7-B009-BF9588BC5575}"/>
              </a:ext>
            </a:extLst>
          </p:cNvPr>
          <p:cNvSpPr txBox="1">
            <a:spLocks noChangeArrowheads="1"/>
          </p:cNvSpPr>
          <p:nvPr/>
        </p:nvSpPr>
        <p:spPr bwMode="auto">
          <a:xfrm>
            <a:off x="1324100" y="4724401"/>
            <a:ext cx="3455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chemeClr val="hlink"/>
              </a:buClr>
              <a:buSzPct val="100000"/>
              <a:buFont typeface="Wingdings" panose="05000000000000000000" pitchFamily="2" charset="2"/>
              <a:buChar char="u"/>
            </a:pPr>
            <a:r>
              <a:rPr lang="zh-CN" altLang="en-US" sz="2000" dirty="0">
                <a:latin typeface="Calibri" panose="020F0502020204030204" pitchFamily="34" charset="0"/>
              </a:rPr>
              <a:t> </a:t>
            </a:r>
            <a:r>
              <a:rPr lang="en-US" altLang="zh-CN" sz="2000" dirty="0">
                <a:latin typeface="Calibri" panose="020F0502020204030204" pitchFamily="34" charset="0"/>
              </a:rPr>
              <a:t>Calculate the energies and wave functions</a:t>
            </a:r>
            <a:endParaRPr lang="zh-CN" altLang="en-US" sz="2000" dirty="0">
              <a:latin typeface="Calibri" panose="020F0502020204030204" pitchFamily="34" charset="0"/>
            </a:endParaRPr>
          </a:p>
        </p:txBody>
      </p:sp>
      <p:pic>
        <p:nvPicPr>
          <p:cNvPr id="31749" name="Picture 5">
            <a:extLst>
              <a:ext uri="{FF2B5EF4-FFF2-40B4-BE49-F238E27FC236}">
                <a16:creationId xmlns:a16="http://schemas.microsoft.com/office/drawing/2014/main" id="{351D0286-EB44-47E4-A330-2EC665CD4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392" y="1188413"/>
            <a:ext cx="464343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6C43C75F-AF55-4DBE-9195-6F11855F2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62566"/>
            <a:ext cx="38877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a:extLst>
              <a:ext uri="{FF2B5EF4-FFF2-40B4-BE49-F238E27FC236}">
                <a16:creationId xmlns:a16="http://schemas.microsoft.com/office/drawing/2014/main" id="{C83A293F-C13B-46B4-B49D-A13E71C99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768" y="2488407"/>
            <a:ext cx="15843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8">
            <a:extLst>
              <a:ext uri="{FF2B5EF4-FFF2-40B4-BE49-F238E27FC236}">
                <a16:creationId xmlns:a16="http://schemas.microsoft.com/office/drawing/2014/main" id="{130D6270-EC71-4D4B-8F7A-09CCD1DA91AA}"/>
              </a:ext>
            </a:extLst>
          </p:cNvPr>
          <p:cNvSpPr txBox="1">
            <a:spLocks noChangeArrowheads="1"/>
          </p:cNvSpPr>
          <p:nvPr/>
        </p:nvSpPr>
        <p:spPr bwMode="auto">
          <a:xfrm>
            <a:off x="1179637" y="1641118"/>
            <a:ext cx="33115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b="1" dirty="0">
                <a:solidFill>
                  <a:srgbClr val="003399"/>
                </a:solidFill>
              </a:rPr>
              <a:t>Molecule made of two identical atoms: “dimer”</a:t>
            </a:r>
          </a:p>
        </p:txBody>
      </p:sp>
      <p:sp>
        <p:nvSpPr>
          <p:cNvPr id="31753" name="Rectangle 4">
            <a:extLst>
              <a:ext uri="{FF2B5EF4-FFF2-40B4-BE49-F238E27FC236}">
                <a16:creationId xmlns:a16="http://schemas.microsoft.com/office/drawing/2014/main" id="{70E23116-5534-449C-89B0-558DBE1BF0C9}"/>
              </a:ext>
            </a:extLst>
          </p:cNvPr>
          <p:cNvSpPr>
            <a:spLocks noChangeArrowheads="1"/>
          </p:cNvSpPr>
          <p:nvPr/>
        </p:nvSpPr>
        <p:spPr bwMode="auto">
          <a:xfrm>
            <a:off x="2057400" y="786094"/>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tx2"/>
                </a:solidFill>
              </a:rPr>
              <a:t>Reference system: d</a:t>
            </a:r>
            <a:r>
              <a:rPr lang="zh-CN" altLang="en-US" sz="2800" b="1" dirty="0">
                <a:solidFill>
                  <a:schemeClr val="tx2"/>
                </a:solidFill>
              </a:rPr>
              <a:t>imer</a:t>
            </a:r>
            <a:r>
              <a:rPr lang="en-US" altLang="zh-CN" sz="2800" b="1" dirty="0">
                <a:solidFill>
                  <a:schemeClr val="tx2"/>
                </a:solidFill>
              </a:rPr>
              <a:t>s</a:t>
            </a:r>
            <a:endParaRPr lang="zh-CN" altLang="en-US" sz="2800" b="1" dirty="0">
              <a:solidFill>
                <a:schemeClr val="tx2"/>
              </a:solidFill>
            </a:endParaRPr>
          </a:p>
        </p:txBody>
      </p:sp>
      <p:sp>
        <p:nvSpPr>
          <p:cNvPr id="31755" name="TextBox 10">
            <a:extLst>
              <a:ext uri="{FF2B5EF4-FFF2-40B4-BE49-F238E27FC236}">
                <a16:creationId xmlns:a16="http://schemas.microsoft.com/office/drawing/2014/main" id="{C3292F4B-BD8D-4EFA-B9EB-BDA6F42814C2}"/>
              </a:ext>
            </a:extLst>
          </p:cNvPr>
          <p:cNvSpPr txBox="1">
            <a:spLocks noChangeArrowheads="1"/>
          </p:cNvSpPr>
          <p:nvPr/>
        </p:nvSpPr>
        <p:spPr bwMode="auto">
          <a:xfrm>
            <a:off x="1179637" y="3068638"/>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rgbClr val="FF0000"/>
                </a:solidFill>
              </a:rPr>
              <a:t>No bias!</a:t>
            </a:r>
            <a:endParaRPr lang="zh-CN" altLang="en-US" sz="2800" dirty="0">
              <a:solidFill>
                <a:srgbClr val="FF0000"/>
              </a:solidFill>
            </a:endParaRPr>
          </a:p>
        </p:txBody>
      </p:sp>
    </p:spTree>
    <p:extLst>
      <p:ext uri="{BB962C8B-B14F-4D97-AF65-F5344CB8AC3E}">
        <p14:creationId xmlns:p14="http://schemas.microsoft.com/office/powerpoint/2010/main" val="212361668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dark_blue">
            <a:extLst>
              <a:ext uri="{FF2B5EF4-FFF2-40B4-BE49-F238E27FC236}">
                <a16:creationId xmlns:a16="http://schemas.microsoft.com/office/drawing/2014/main" id="{9D2E7E19-8EAC-4033-944B-267291EBF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55"/>
            <a:ext cx="12192000" cy="104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3667125" y="2786064"/>
            <a:ext cx="2590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AutoNum type="arabicPeriod"/>
            </a:pPr>
            <a:r>
              <a:rPr lang="en-US" altLang="zh-CN" sz="1800"/>
              <a:t>Choose the angular momentum you want to use.</a:t>
            </a:r>
          </a:p>
          <a:p>
            <a:pPr eaLnBrk="1" hangingPunct="1">
              <a:spcBef>
                <a:spcPct val="0"/>
              </a:spcBef>
              <a:buFontTx/>
              <a:buAutoNum type="arabicPeriod"/>
            </a:pPr>
            <a:r>
              <a:rPr lang="en-US" altLang="zh-CN" sz="1800"/>
              <a:t>Choose the radii of the orbitals</a:t>
            </a:r>
          </a:p>
          <a:p>
            <a:pPr eaLnBrk="1" hangingPunct="1">
              <a:spcBef>
                <a:spcPct val="0"/>
              </a:spcBef>
              <a:buFontTx/>
              <a:buAutoNum type="arabicPeriod"/>
            </a:pPr>
            <a:endParaRPr lang="zh-CN" altLang="en-US" sz="1800"/>
          </a:p>
        </p:txBody>
      </p:sp>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1500189"/>
            <a:ext cx="4114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组合 8"/>
          <p:cNvGrpSpPr>
            <a:grpSpLocks/>
          </p:cNvGrpSpPr>
          <p:nvPr/>
        </p:nvGrpSpPr>
        <p:grpSpPr bwMode="auto">
          <a:xfrm>
            <a:off x="3810000" y="1143001"/>
            <a:ext cx="6072188" cy="5357813"/>
            <a:chOff x="1142976" y="1071546"/>
            <a:chExt cx="6072230" cy="5357850"/>
          </a:xfrm>
        </p:grpSpPr>
        <p:sp>
          <p:nvSpPr>
            <p:cNvPr id="10" name="下箭头 9"/>
            <p:cNvSpPr/>
            <p:nvPr/>
          </p:nvSpPr>
          <p:spPr>
            <a:xfrm>
              <a:off x="5580070" y="2928934"/>
              <a:ext cx="2063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1" name="圆角矩形 10"/>
            <p:cNvSpPr/>
            <p:nvPr/>
          </p:nvSpPr>
          <p:spPr>
            <a:xfrm>
              <a:off x="4572000" y="1071546"/>
              <a:ext cx="2214578" cy="7143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Choose reference system</a:t>
              </a:r>
              <a:endParaRPr lang="zh-CN" altLang="en-US" dirty="0">
                <a:solidFill>
                  <a:schemeClr val="tx1"/>
                </a:solidFill>
              </a:endParaRPr>
            </a:p>
          </p:txBody>
        </p:sp>
        <p:sp>
          <p:nvSpPr>
            <p:cNvPr id="12" name="矩形 11"/>
            <p:cNvSpPr/>
            <p:nvPr/>
          </p:nvSpPr>
          <p:spPr>
            <a:xfrm>
              <a:off x="4214810" y="2214554"/>
              <a:ext cx="2786081" cy="714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Self-consistent calculations</a:t>
              </a:r>
              <a:endParaRPr lang="zh-CN" altLang="en-US" dirty="0">
                <a:solidFill>
                  <a:schemeClr val="tx1"/>
                </a:solidFill>
              </a:endParaRPr>
            </a:p>
          </p:txBody>
        </p:sp>
        <p:sp>
          <p:nvSpPr>
            <p:cNvPr id="13" name="圆角矩形 12"/>
            <p:cNvSpPr/>
            <p:nvPr/>
          </p:nvSpPr>
          <p:spPr>
            <a:xfrm>
              <a:off x="4572000" y="3357562"/>
              <a:ext cx="2286016" cy="714380"/>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Get wave functions in plane wave basis</a:t>
              </a:r>
              <a:endParaRPr lang="zh-CN" altLang="en-US" dirty="0">
                <a:solidFill>
                  <a:schemeClr val="tx1"/>
                </a:solidFill>
              </a:endParaRPr>
            </a:p>
          </p:txBody>
        </p:sp>
        <p:sp>
          <p:nvSpPr>
            <p:cNvPr id="14" name="矩形 13"/>
            <p:cNvSpPr/>
            <p:nvPr/>
          </p:nvSpPr>
          <p:spPr>
            <a:xfrm>
              <a:off x="4143372" y="4572008"/>
              <a:ext cx="3071834" cy="857256"/>
            </a:xfrm>
            <a:prstGeom prst="rect">
              <a:avLst/>
            </a:prstGeom>
            <a:solidFill>
              <a:srgbClr val="81A14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Minimize spillage</a:t>
              </a:r>
            </a:p>
            <a:p>
              <a:pPr algn="ctr" eaLnBrk="1" hangingPunct="1">
                <a:defRPr/>
              </a:pPr>
              <a:r>
                <a:rPr lang="en-US" altLang="zh-CN" dirty="0">
                  <a:solidFill>
                    <a:schemeClr val="tx1"/>
                  </a:solidFill>
                </a:rPr>
                <a:t>(simulated annealing,</a:t>
              </a:r>
              <a:r>
                <a:rPr lang="zh-CN" altLang="en-US" dirty="0">
                  <a:solidFill>
                    <a:schemeClr val="tx1"/>
                  </a:solidFill>
                </a:rPr>
                <a:t> </a:t>
              </a:r>
              <a:r>
                <a:rPr lang="en-US" altLang="zh-CN" dirty="0">
                  <a:solidFill>
                    <a:schemeClr val="tx1"/>
                  </a:solidFill>
                </a:rPr>
                <a:t>GD)</a:t>
              </a:r>
              <a:endParaRPr lang="zh-CN" altLang="en-US" dirty="0">
                <a:solidFill>
                  <a:schemeClr val="tx1"/>
                </a:solidFill>
              </a:endParaRPr>
            </a:p>
          </p:txBody>
        </p:sp>
        <p:sp>
          <p:nvSpPr>
            <p:cNvPr id="15" name="圆角矩形 14"/>
            <p:cNvSpPr/>
            <p:nvPr/>
          </p:nvSpPr>
          <p:spPr>
            <a:xfrm>
              <a:off x="4572000" y="5857892"/>
              <a:ext cx="2214578" cy="57150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Atomic </a:t>
              </a:r>
              <a:r>
                <a:rPr lang="en-US" altLang="zh-CN" dirty="0" err="1">
                  <a:solidFill>
                    <a:schemeClr val="tx1"/>
                  </a:solidFill>
                </a:rPr>
                <a:t>orbitals</a:t>
              </a:r>
              <a:endParaRPr lang="zh-CN" altLang="en-US" dirty="0">
                <a:solidFill>
                  <a:schemeClr val="tx1"/>
                </a:solidFill>
              </a:endParaRPr>
            </a:p>
          </p:txBody>
        </p:sp>
        <p:sp>
          <p:nvSpPr>
            <p:cNvPr id="16" name="圆角矩形 15"/>
            <p:cNvSpPr/>
            <p:nvPr/>
          </p:nvSpPr>
          <p:spPr>
            <a:xfrm>
              <a:off x="1142976" y="4572008"/>
              <a:ext cx="2357454" cy="8572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dirty="0">
                  <a:solidFill>
                    <a:schemeClr val="tx1"/>
                  </a:solidFill>
                </a:rPr>
                <a:t>Input parameters of the atomic </a:t>
              </a:r>
              <a:r>
                <a:rPr lang="en-US" altLang="zh-CN" dirty="0" err="1">
                  <a:solidFill>
                    <a:schemeClr val="tx1"/>
                  </a:solidFill>
                </a:rPr>
                <a:t>orbitals</a:t>
              </a:r>
              <a:endParaRPr lang="zh-CN" altLang="en-US" dirty="0">
                <a:solidFill>
                  <a:schemeClr val="tx1"/>
                </a:solidFill>
              </a:endParaRPr>
            </a:p>
          </p:txBody>
        </p:sp>
        <p:sp>
          <p:nvSpPr>
            <p:cNvPr id="17" name="下箭头 16"/>
            <p:cNvSpPr/>
            <p:nvPr/>
          </p:nvSpPr>
          <p:spPr>
            <a:xfrm>
              <a:off x="5572132" y="1785926"/>
              <a:ext cx="2063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8" name="下箭头 17"/>
            <p:cNvSpPr/>
            <p:nvPr/>
          </p:nvSpPr>
          <p:spPr>
            <a:xfrm>
              <a:off x="5580070" y="4143380"/>
              <a:ext cx="2063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9" name="下箭头 18"/>
            <p:cNvSpPr/>
            <p:nvPr/>
          </p:nvSpPr>
          <p:spPr>
            <a:xfrm>
              <a:off x="5580070" y="5429264"/>
              <a:ext cx="2063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0" name="右箭头 19"/>
            <p:cNvSpPr/>
            <p:nvPr/>
          </p:nvSpPr>
          <p:spPr>
            <a:xfrm>
              <a:off x="3500430" y="4929198"/>
              <a:ext cx="642941"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20487" name="矩形 20"/>
          <p:cNvSpPr>
            <a:spLocks noChangeArrowheads="1"/>
          </p:cNvSpPr>
          <p:nvPr/>
        </p:nvSpPr>
        <p:spPr bwMode="auto">
          <a:xfrm>
            <a:off x="1738313" y="6215063"/>
            <a:ext cx="3770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600">
                <a:latin typeface="Arial" panose="020B0604020202020204" pitchFamily="34" charset="0"/>
              </a:rPr>
              <a:t>Mohan Chen, G-C Guo, and </a:t>
            </a:r>
            <a:r>
              <a:rPr lang="en-US" altLang="zh-CN" sz="1600" b="1">
                <a:latin typeface="Arial" panose="020B0604020202020204" pitchFamily="34" charset="0"/>
              </a:rPr>
              <a:t>Lixin He</a:t>
            </a:r>
            <a:r>
              <a:rPr lang="en-US" altLang="zh-CN" sz="1600">
                <a:latin typeface="Arial" panose="020B0604020202020204" pitchFamily="34" charset="0"/>
              </a:rPr>
              <a:t>, </a:t>
            </a:r>
          </a:p>
          <a:p>
            <a:pPr eaLnBrk="1" hangingPunct="1">
              <a:spcBef>
                <a:spcPct val="0"/>
              </a:spcBef>
              <a:buFontTx/>
              <a:buNone/>
            </a:pPr>
            <a:r>
              <a:rPr lang="fr-FR" altLang="zh-CN" sz="1600" i="1">
                <a:latin typeface="Arial" panose="020B0604020202020204" pitchFamily="34" charset="0"/>
              </a:rPr>
              <a:t>J. Phys.: Cond. Matt.</a:t>
            </a:r>
            <a:r>
              <a:rPr lang="fr-FR" altLang="zh-CN" sz="1600">
                <a:latin typeface="Arial" panose="020B0604020202020204" pitchFamily="34" charset="0"/>
              </a:rPr>
              <a:t> </a:t>
            </a:r>
            <a:r>
              <a:rPr lang="fr-FR" altLang="zh-CN" sz="1600" b="1">
                <a:latin typeface="Arial" panose="020B0604020202020204" pitchFamily="34" charset="0"/>
              </a:rPr>
              <a:t>22</a:t>
            </a:r>
            <a:r>
              <a:rPr lang="fr-FR" altLang="zh-CN" sz="1600">
                <a:latin typeface="Arial" panose="020B0604020202020204" pitchFamily="34" charset="0"/>
              </a:rPr>
              <a:t> 445501 (2010)</a:t>
            </a:r>
            <a:endParaRPr lang="zh-CN" altLang="en-US" sz="1600">
              <a:latin typeface="Arial" panose="020B0604020202020204" pitchFamily="34" charset="0"/>
            </a:endParaRPr>
          </a:p>
        </p:txBody>
      </p:sp>
      <p:sp>
        <p:nvSpPr>
          <p:cNvPr id="21" name="Rectangle 4"/>
          <p:cNvSpPr>
            <a:spLocks noChangeArrowheads="1"/>
          </p:cNvSpPr>
          <p:nvPr/>
        </p:nvSpPr>
        <p:spPr bwMode="auto">
          <a:xfrm>
            <a:off x="2057400" y="685246"/>
            <a:ext cx="8077200" cy="457200"/>
          </a:xfrm>
          <a:prstGeom prst="rect">
            <a:avLst/>
          </a:prstGeom>
          <a:noFill/>
          <a:ln w="9525">
            <a:noFill/>
            <a:miter lim="800000"/>
            <a:headEnd/>
            <a:tailEnd/>
          </a:ln>
          <a:effectLst/>
        </p:spPr>
        <p:txBody>
          <a:bodyPr anchor="ctr"/>
          <a:lstStyle/>
          <a:p>
            <a:pPr algn="ctr">
              <a:defRPr/>
            </a:pPr>
            <a:r>
              <a:rPr lang="en-US" altLang="zh-CN" sz="2800" b="1" dirty="0">
                <a:solidFill>
                  <a:schemeClr val="tx2"/>
                </a:solidFill>
              </a:rPr>
              <a:t>Systematically generation of NAOs</a:t>
            </a:r>
          </a:p>
        </p:txBody>
      </p:sp>
    </p:spTree>
    <p:extLst>
      <p:ext uri="{BB962C8B-B14F-4D97-AF65-F5344CB8AC3E}">
        <p14:creationId xmlns:p14="http://schemas.microsoft.com/office/powerpoint/2010/main" val="2179690918"/>
      </p:ext>
    </p:extLst>
  </p:cSld>
  <p:clrMapOvr>
    <a:masterClrMapping/>
  </p:clrMapOvr>
  <p:transition advTm="96"/>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031196F0-06F2-4A6B-8643-9E1BD54EF4E1}"/>
              </a:ext>
            </a:extLst>
          </p:cNvPr>
          <p:cNvSpPr/>
          <p:nvPr/>
        </p:nvSpPr>
        <p:spPr>
          <a:xfrm>
            <a:off x="7330217" y="1920782"/>
            <a:ext cx="4446324" cy="1798579"/>
          </a:xfrm>
          <a:prstGeom prst="roundRect">
            <a:avLst/>
          </a:prstGeom>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0EEFC46A-D88E-42B0-B5D7-D0B327852BD4}"/>
              </a:ext>
            </a:extLst>
          </p:cNvPr>
          <p:cNvSpPr>
            <a:spLocks noGrp="1"/>
          </p:cNvSpPr>
          <p:nvPr>
            <p:ph type="title"/>
          </p:nvPr>
        </p:nvSpPr>
        <p:spPr>
          <a:xfrm>
            <a:off x="929207" y="580187"/>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Methods of band unfolding</a:t>
            </a:r>
            <a:endParaRPr lang="zh-CN" altLang="en-US" sz="40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AA06595E-EF11-47C5-BF3D-E8D621ECA54F}"/>
              </a:ext>
            </a:extLst>
          </p:cNvPr>
          <p:cNvSpPr>
            <a:spLocks noGrp="1"/>
          </p:cNvSpPr>
          <p:nvPr>
            <p:ph idx="1"/>
          </p:nvPr>
        </p:nvSpPr>
        <p:spPr>
          <a:xfrm>
            <a:off x="881536" y="1673948"/>
            <a:ext cx="10515600" cy="4351338"/>
          </a:xfrm>
        </p:spPr>
        <p:txBody>
          <a:bodyPr>
            <a:normAutofit/>
          </a:bodyPr>
          <a:lstStyle/>
          <a:p>
            <a:pPr>
              <a:buFont typeface="Wingdings" panose="05000000000000000000" pitchFamily="2" charset="2"/>
              <a:buChar char="u"/>
            </a:pPr>
            <a:r>
              <a:rPr lang="en-US" altLang="zh-CN" sz="2400" dirty="0">
                <a:latin typeface="Arial" panose="020B0604020202020204" pitchFamily="34" charset="0"/>
                <a:cs typeface="Arial" panose="020B0604020202020204" pitchFamily="34" charset="0"/>
              </a:rPr>
              <a:t> Plane waves: </a:t>
            </a:r>
          </a:p>
          <a:p>
            <a:pPr lvl="1"/>
            <a:r>
              <a:rPr lang="en-US" altLang="zh-CN" sz="2000" dirty="0">
                <a:latin typeface="Arial" panose="020B0604020202020204" pitchFamily="34" charset="0"/>
                <a:cs typeface="Arial" panose="020B0604020202020204" pitchFamily="34" charset="0"/>
              </a:rPr>
              <a:t>  simple to implement; </a:t>
            </a:r>
          </a:p>
          <a:p>
            <a:pPr lvl="1"/>
            <a:r>
              <a:rPr lang="en-US" altLang="zh-CN" sz="2000" dirty="0">
                <a:solidFill>
                  <a:srgbClr val="FF0000"/>
                </a:solidFill>
                <a:latin typeface="Arial" panose="020B0604020202020204" pitchFamily="34" charset="0"/>
                <a:cs typeface="Arial" panose="020B0604020202020204" pitchFamily="34" charset="0"/>
              </a:rPr>
              <a:t>  hard to treat large systems</a:t>
            </a:r>
          </a:p>
          <a:p>
            <a:pPr marL="457200" lvl="1" indent="0">
              <a:buNone/>
            </a:pPr>
            <a:endParaRPr lang="en-US" altLang="zh-CN" sz="1600"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u"/>
            </a:pP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Wannier</a:t>
            </a:r>
            <a:r>
              <a:rPr lang="en-US" altLang="zh-CN" sz="2000" dirty="0">
                <a:latin typeface="Arial" panose="020B0604020202020204" pitchFamily="34" charset="0"/>
                <a:cs typeface="Arial" panose="020B0604020202020204" pitchFamily="34" charset="0"/>
              </a:rPr>
              <a:t> functions: </a:t>
            </a:r>
          </a:p>
          <a:p>
            <a:pPr lvl="1"/>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may treat large systems; </a:t>
            </a:r>
          </a:p>
          <a:p>
            <a:pPr lvl="1"/>
            <a:r>
              <a:rPr lang="en-US" altLang="zh-CN" sz="2000" dirty="0">
                <a:solidFill>
                  <a:srgbClr val="FF0000"/>
                </a:solidFill>
                <a:latin typeface="Arial" panose="020B0604020202020204" pitchFamily="34" charset="0"/>
                <a:cs typeface="Arial" panose="020B0604020202020204" pitchFamily="34" charset="0"/>
              </a:rPr>
              <a:t> hard to construct, </a:t>
            </a:r>
          </a:p>
          <a:p>
            <a:pPr lvl="1"/>
            <a:r>
              <a:rPr lang="en-US" altLang="zh-CN" sz="2000" dirty="0">
                <a:solidFill>
                  <a:srgbClr val="FF0000"/>
                </a:solidFill>
                <a:latin typeface="Arial" panose="020B0604020202020204" pitchFamily="34" charset="0"/>
                <a:cs typeface="Arial" panose="020B0604020202020204" pitchFamily="34" charset="0"/>
              </a:rPr>
              <a:t> can not teat system with large distortions</a:t>
            </a:r>
          </a:p>
          <a:p>
            <a:pPr marL="457200" lvl="1" indent="0">
              <a:buNone/>
            </a:pPr>
            <a:endParaRPr lang="en-US" altLang="zh-CN" sz="2000"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 Numerical Atomic Orbitals (NAOs)</a:t>
            </a:r>
          </a:p>
          <a:p>
            <a:pPr lvl="1"/>
            <a:r>
              <a:rPr lang="en-US" altLang="zh-CN" sz="2000" dirty="0">
                <a:latin typeface="Arial" panose="020B0604020202020204" pitchFamily="34" charset="0"/>
                <a:cs typeface="Arial" panose="020B0604020202020204" pitchFamily="34" charset="0"/>
              </a:rPr>
              <a:t>may treat large systems; </a:t>
            </a:r>
          </a:p>
          <a:p>
            <a:pPr lvl="1"/>
            <a:r>
              <a:rPr lang="en-US" altLang="zh-CN" sz="2000" dirty="0">
                <a:solidFill>
                  <a:srgbClr val="FF0000"/>
                </a:solidFill>
                <a:latin typeface="Arial" panose="020B0604020202020204" pitchFamily="34" charset="0"/>
                <a:cs typeface="Arial" panose="020B0604020202020204" pitchFamily="34" charset="0"/>
              </a:rPr>
              <a:t>can not teat system with large distortions</a:t>
            </a:r>
          </a:p>
          <a:p>
            <a:pPr marL="0" indent="0">
              <a:buNone/>
            </a:pPr>
            <a:endParaRPr lang="en-US" altLang="zh-CN" sz="2000" dirty="0">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D37A11DE-12DD-461A-8393-25314ADACE88}"/>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ACACB8E8-775F-4252-8AFE-A121FD8B3729}"/>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9CC5989A-8632-4044-8B16-051C767C8C69}"/>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8026CBFC-084A-4C5C-8D3A-8FD7EBA67672}"/>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8" name="右大括号 7">
            <a:extLst>
              <a:ext uri="{FF2B5EF4-FFF2-40B4-BE49-F238E27FC236}">
                <a16:creationId xmlns:a16="http://schemas.microsoft.com/office/drawing/2014/main" id="{5ED80717-495D-4FD4-B588-5E2F8575DB50}"/>
              </a:ext>
            </a:extLst>
          </p:cNvPr>
          <p:cNvSpPr/>
          <p:nvPr/>
        </p:nvSpPr>
        <p:spPr>
          <a:xfrm>
            <a:off x="6686459" y="3369693"/>
            <a:ext cx="528705" cy="2409509"/>
          </a:xfrm>
          <a:prstGeom prst="rightBrace">
            <a:avLst>
              <a:gd name="adj1" fmla="val 3702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B73A447-3953-4073-A4FC-0CDFF7C952C3}"/>
              </a:ext>
            </a:extLst>
          </p:cNvPr>
          <p:cNvSpPr txBox="1"/>
          <p:nvPr/>
        </p:nvSpPr>
        <p:spPr>
          <a:xfrm>
            <a:off x="7475548" y="4220504"/>
            <a:ext cx="3528530" cy="707886"/>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have to assume the bases of </a:t>
            </a:r>
          </a:p>
          <a:p>
            <a:r>
              <a:rPr lang="en-US" altLang="zh-CN" sz="2000" dirty="0">
                <a:latin typeface="Arial" panose="020B0604020202020204" pitchFamily="34" charset="0"/>
                <a:cs typeface="Arial" panose="020B0604020202020204" pitchFamily="34" charset="0"/>
              </a:rPr>
              <a:t>projected cell</a:t>
            </a:r>
            <a:endParaRPr lang="zh-CN" altLang="en-US" sz="2000" dirty="0">
              <a:latin typeface="Arial" panose="020B0604020202020204" pitchFamily="34" charset="0"/>
              <a:cs typeface="Arial" panose="020B0604020202020204" pitchFamily="34" charset="0"/>
            </a:endParaRPr>
          </a:p>
        </p:txBody>
      </p:sp>
      <p:graphicFrame>
        <p:nvGraphicFramePr>
          <p:cNvPr id="10" name="对象 9">
            <a:extLst>
              <a:ext uri="{FF2B5EF4-FFF2-40B4-BE49-F238E27FC236}">
                <a16:creationId xmlns:a16="http://schemas.microsoft.com/office/drawing/2014/main" id="{B2A64315-11D0-4B6F-BF96-59BF294F5EBF}"/>
              </a:ext>
            </a:extLst>
          </p:cNvPr>
          <p:cNvGraphicFramePr>
            <a:graphicFrameLocks noChangeAspect="1"/>
          </p:cNvGraphicFramePr>
          <p:nvPr>
            <p:extLst/>
          </p:nvPr>
        </p:nvGraphicFramePr>
        <p:xfrm>
          <a:off x="7770433" y="2114651"/>
          <a:ext cx="3674374" cy="726330"/>
        </p:xfrm>
        <a:graphic>
          <a:graphicData uri="http://schemas.openxmlformats.org/presentationml/2006/ole">
            <mc:AlternateContent xmlns:mc="http://schemas.openxmlformats.org/markup-compatibility/2006">
              <mc:Choice xmlns:v="urn:schemas-microsoft-com:vml" Requires="v">
                <p:oleObj spid="_x0000_s24590" name="Equation" r:id="rId5" imgW="2184120" imgH="431640" progId="Equation.DSMT4">
                  <p:embed/>
                </p:oleObj>
              </mc:Choice>
              <mc:Fallback>
                <p:oleObj name="Equation" r:id="rId5" imgW="2184120" imgH="431640" progId="Equation.DSMT4">
                  <p:embed/>
                  <p:pic>
                    <p:nvPicPr>
                      <p:cNvPr id="10" name="对象 9">
                        <a:extLst>
                          <a:ext uri="{FF2B5EF4-FFF2-40B4-BE49-F238E27FC236}">
                            <a16:creationId xmlns:a16="http://schemas.microsoft.com/office/drawing/2014/main" id="{B2A64315-11D0-4B6F-BF96-59BF294F5EBF}"/>
                          </a:ext>
                        </a:extLst>
                      </p:cNvPr>
                      <p:cNvPicPr/>
                      <p:nvPr/>
                    </p:nvPicPr>
                    <p:blipFill>
                      <a:blip r:embed="rId6"/>
                      <a:stretch>
                        <a:fillRect/>
                      </a:stretch>
                    </p:blipFill>
                    <p:spPr>
                      <a:xfrm>
                        <a:off x="7770433" y="2114651"/>
                        <a:ext cx="3674374" cy="72633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FB1B5BE5-ADF0-48EE-8640-24EFE1AB871F}"/>
              </a:ext>
            </a:extLst>
          </p:cNvPr>
          <p:cNvGraphicFramePr>
            <a:graphicFrameLocks noChangeAspect="1"/>
          </p:cNvGraphicFramePr>
          <p:nvPr>
            <p:extLst/>
          </p:nvPr>
        </p:nvGraphicFramePr>
        <p:xfrm>
          <a:off x="7973046" y="3001299"/>
          <a:ext cx="2666207" cy="622115"/>
        </p:xfrm>
        <a:graphic>
          <a:graphicData uri="http://schemas.openxmlformats.org/presentationml/2006/ole">
            <mc:AlternateContent xmlns:mc="http://schemas.openxmlformats.org/markup-compatibility/2006">
              <mc:Choice xmlns:v="urn:schemas-microsoft-com:vml" Requires="v">
                <p:oleObj spid="_x0000_s24591" name="Equation" r:id="rId7" imgW="1523880" imgH="355320" progId="Equation.DSMT4">
                  <p:embed/>
                </p:oleObj>
              </mc:Choice>
              <mc:Fallback>
                <p:oleObj name="Equation" r:id="rId7" imgW="1523880" imgH="355320" progId="Equation.DSMT4">
                  <p:embed/>
                  <p:pic>
                    <p:nvPicPr>
                      <p:cNvPr id="11" name="对象 10">
                        <a:extLst>
                          <a:ext uri="{FF2B5EF4-FFF2-40B4-BE49-F238E27FC236}">
                            <a16:creationId xmlns:a16="http://schemas.microsoft.com/office/drawing/2014/main" id="{FB1B5BE5-ADF0-48EE-8640-24EFE1AB871F}"/>
                          </a:ext>
                        </a:extLst>
                      </p:cNvPr>
                      <p:cNvPicPr/>
                      <p:nvPr/>
                    </p:nvPicPr>
                    <p:blipFill>
                      <a:blip r:embed="rId8"/>
                      <a:stretch>
                        <a:fillRect/>
                      </a:stretch>
                    </p:blipFill>
                    <p:spPr>
                      <a:xfrm>
                        <a:off x="7973046" y="3001299"/>
                        <a:ext cx="2666207" cy="622115"/>
                      </a:xfrm>
                      <a:prstGeom prst="rect">
                        <a:avLst/>
                      </a:prstGeom>
                    </p:spPr>
                  </p:pic>
                </p:oleObj>
              </mc:Fallback>
            </mc:AlternateContent>
          </a:graphicData>
        </a:graphic>
      </p:graphicFrame>
    </p:spTree>
    <p:extLst>
      <p:ext uri="{BB962C8B-B14F-4D97-AF65-F5344CB8AC3E}">
        <p14:creationId xmlns:p14="http://schemas.microsoft.com/office/powerpoint/2010/main" val="2001734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4FED8EE3-9317-4C08-A555-4E30B9FA457D}"/>
              </a:ext>
            </a:extLst>
          </p:cNvPr>
          <p:cNvSpPr/>
          <p:nvPr/>
        </p:nvSpPr>
        <p:spPr>
          <a:xfrm>
            <a:off x="9867719" y="4169103"/>
            <a:ext cx="814726" cy="7713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4848E105-949D-451D-818E-15A79769E7FC}"/>
              </a:ext>
            </a:extLst>
          </p:cNvPr>
          <p:cNvSpPr/>
          <p:nvPr/>
        </p:nvSpPr>
        <p:spPr>
          <a:xfrm>
            <a:off x="8124423" y="4169103"/>
            <a:ext cx="1691293" cy="7713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对象 6">
            <a:extLst>
              <a:ext uri="{FF2B5EF4-FFF2-40B4-BE49-F238E27FC236}">
                <a16:creationId xmlns:a16="http://schemas.microsoft.com/office/drawing/2014/main" id="{2B14C55D-1E85-4EEF-A614-CB5A8AC761D1}"/>
              </a:ext>
            </a:extLst>
          </p:cNvPr>
          <p:cNvGraphicFramePr>
            <a:graphicFrameLocks noChangeAspect="1"/>
          </p:cNvGraphicFramePr>
          <p:nvPr>
            <p:extLst/>
          </p:nvPr>
        </p:nvGraphicFramePr>
        <p:xfrm>
          <a:off x="6398852" y="4263517"/>
          <a:ext cx="4412860" cy="882572"/>
        </p:xfrm>
        <a:graphic>
          <a:graphicData uri="http://schemas.openxmlformats.org/presentationml/2006/ole">
            <mc:AlternateContent xmlns:mc="http://schemas.openxmlformats.org/markup-compatibility/2006">
              <mc:Choice xmlns:v="urn:schemas-microsoft-com:vml" Requires="v">
                <p:oleObj spid="_x0000_s25626" name="Equation" r:id="rId3" imgW="1904760" imgH="380880" progId="Equation.DSMT4">
                  <p:embed/>
                </p:oleObj>
              </mc:Choice>
              <mc:Fallback>
                <p:oleObj name="Equation" r:id="rId3" imgW="1904760" imgH="380880" progId="Equation.DSMT4">
                  <p:embed/>
                  <p:pic>
                    <p:nvPicPr>
                      <p:cNvPr id="7" name="对象 6">
                        <a:extLst>
                          <a:ext uri="{FF2B5EF4-FFF2-40B4-BE49-F238E27FC236}">
                            <a16:creationId xmlns:a16="http://schemas.microsoft.com/office/drawing/2014/main" id="{2B14C55D-1E85-4EEF-A614-CB5A8AC761D1}"/>
                          </a:ext>
                        </a:extLst>
                      </p:cNvPr>
                      <p:cNvPicPr/>
                      <p:nvPr/>
                    </p:nvPicPr>
                    <p:blipFill>
                      <a:blip r:embed="rId4"/>
                      <a:stretch>
                        <a:fillRect/>
                      </a:stretch>
                    </p:blipFill>
                    <p:spPr>
                      <a:xfrm>
                        <a:off x="6398852" y="4263517"/>
                        <a:ext cx="4412860" cy="882572"/>
                      </a:xfrm>
                      <a:prstGeom prst="rect">
                        <a:avLst/>
                      </a:prstGeom>
                    </p:spPr>
                  </p:pic>
                </p:oleObj>
              </mc:Fallback>
            </mc:AlternateContent>
          </a:graphicData>
        </a:graphic>
      </p:graphicFrame>
      <p:pic>
        <p:nvPicPr>
          <p:cNvPr id="4" name="图片 3">
            <a:extLst>
              <a:ext uri="{FF2B5EF4-FFF2-40B4-BE49-F238E27FC236}">
                <a16:creationId xmlns:a16="http://schemas.microsoft.com/office/drawing/2014/main" id="{D00995D8-0949-40CD-9E77-0A2469A58AA4}"/>
              </a:ext>
            </a:extLst>
          </p:cNvPr>
          <p:cNvPicPr>
            <a:picLocks noChangeAspect="1"/>
          </p:cNvPicPr>
          <p:nvPr/>
        </p:nvPicPr>
        <p:blipFill>
          <a:blip r:embed="rId5"/>
          <a:stretch>
            <a:fillRect/>
          </a:stretch>
        </p:blipFill>
        <p:spPr>
          <a:xfrm>
            <a:off x="877467" y="896886"/>
            <a:ext cx="6000684" cy="2994425"/>
          </a:xfrm>
          <a:prstGeom prst="rect">
            <a:avLst/>
          </a:prstGeom>
        </p:spPr>
      </p:pic>
      <p:graphicFrame>
        <p:nvGraphicFramePr>
          <p:cNvPr id="5" name="对象 4">
            <a:extLst>
              <a:ext uri="{FF2B5EF4-FFF2-40B4-BE49-F238E27FC236}">
                <a16:creationId xmlns:a16="http://schemas.microsoft.com/office/drawing/2014/main" id="{1A65737C-AF23-412F-B33A-2A7AFEFE011C}"/>
              </a:ext>
            </a:extLst>
          </p:cNvPr>
          <p:cNvGraphicFramePr>
            <a:graphicFrameLocks noChangeAspect="1"/>
          </p:cNvGraphicFramePr>
          <p:nvPr>
            <p:extLst/>
          </p:nvPr>
        </p:nvGraphicFramePr>
        <p:xfrm>
          <a:off x="994476" y="3955386"/>
          <a:ext cx="4751004" cy="1291536"/>
        </p:xfrm>
        <a:graphic>
          <a:graphicData uri="http://schemas.openxmlformats.org/presentationml/2006/ole">
            <mc:AlternateContent xmlns:mc="http://schemas.openxmlformats.org/markup-compatibility/2006">
              <mc:Choice xmlns:v="urn:schemas-microsoft-com:vml" Requires="v">
                <p:oleObj spid="_x0000_s25627" name="Equation" r:id="rId6" imgW="2616120" imgH="711000" progId="Equation.DSMT4">
                  <p:embed/>
                </p:oleObj>
              </mc:Choice>
              <mc:Fallback>
                <p:oleObj name="Equation" r:id="rId6" imgW="2616120" imgH="711000" progId="Equation.DSMT4">
                  <p:embed/>
                  <p:pic>
                    <p:nvPicPr>
                      <p:cNvPr id="5" name="对象 4">
                        <a:extLst>
                          <a:ext uri="{FF2B5EF4-FFF2-40B4-BE49-F238E27FC236}">
                            <a16:creationId xmlns:a16="http://schemas.microsoft.com/office/drawing/2014/main" id="{1A65737C-AF23-412F-B33A-2A7AFEFE011C}"/>
                          </a:ext>
                        </a:extLst>
                      </p:cNvPr>
                      <p:cNvPicPr/>
                      <p:nvPr/>
                    </p:nvPicPr>
                    <p:blipFill>
                      <a:blip r:embed="rId7"/>
                      <a:stretch>
                        <a:fillRect/>
                      </a:stretch>
                    </p:blipFill>
                    <p:spPr>
                      <a:xfrm>
                        <a:off x="994476" y="3955386"/>
                        <a:ext cx="4751004" cy="1291536"/>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4930AFE0-5DA1-43D5-A6AD-6EFD92E53791}"/>
              </a:ext>
            </a:extLst>
          </p:cNvPr>
          <p:cNvGraphicFramePr>
            <a:graphicFrameLocks noChangeAspect="1"/>
          </p:cNvGraphicFramePr>
          <p:nvPr>
            <p:extLst/>
          </p:nvPr>
        </p:nvGraphicFramePr>
        <p:xfrm>
          <a:off x="7077174" y="1373355"/>
          <a:ext cx="1675130" cy="548224"/>
        </p:xfrm>
        <a:graphic>
          <a:graphicData uri="http://schemas.openxmlformats.org/presentationml/2006/ole">
            <mc:AlternateContent xmlns:mc="http://schemas.openxmlformats.org/markup-compatibility/2006">
              <mc:Choice xmlns:v="urn:schemas-microsoft-com:vml" Requires="v">
                <p:oleObj spid="_x0000_s25628" name="Equation" r:id="rId8" imgW="698400" imgH="228600" progId="Equation.DSMT4">
                  <p:embed/>
                </p:oleObj>
              </mc:Choice>
              <mc:Fallback>
                <p:oleObj name="Equation" r:id="rId8" imgW="698400" imgH="228600" progId="Equation.DSMT4">
                  <p:embed/>
                  <p:pic>
                    <p:nvPicPr>
                      <p:cNvPr id="6" name="对象 5">
                        <a:extLst>
                          <a:ext uri="{FF2B5EF4-FFF2-40B4-BE49-F238E27FC236}">
                            <a16:creationId xmlns:a16="http://schemas.microsoft.com/office/drawing/2014/main" id="{4930AFE0-5DA1-43D5-A6AD-6EFD92E53791}"/>
                          </a:ext>
                        </a:extLst>
                      </p:cNvPr>
                      <p:cNvPicPr/>
                      <p:nvPr/>
                    </p:nvPicPr>
                    <p:blipFill>
                      <a:blip r:embed="rId9"/>
                      <a:stretch>
                        <a:fillRect/>
                      </a:stretch>
                    </p:blipFill>
                    <p:spPr>
                      <a:xfrm>
                        <a:off x="7077174" y="1373355"/>
                        <a:ext cx="1675130" cy="548224"/>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D06D87F-F361-4354-97FF-36D1AF3D5E8C}"/>
              </a:ext>
            </a:extLst>
          </p:cNvPr>
          <p:cNvGraphicFramePr>
            <a:graphicFrameLocks noChangeAspect="1"/>
          </p:cNvGraphicFramePr>
          <p:nvPr>
            <p:extLst/>
          </p:nvPr>
        </p:nvGraphicFramePr>
        <p:xfrm>
          <a:off x="7077174" y="2352582"/>
          <a:ext cx="3834064" cy="428513"/>
        </p:xfrm>
        <a:graphic>
          <a:graphicData uri="http://schemas.openxmlformats.org/presentationml/2006/ole">
            <mc:AlternateContent xmlns:mc="http://schemas.openxmlformats.org/markup-compatibility/2006">
              <mc:Choice xmlns:v="urn:schemas-microsoft-com:vml" Requires="v">
                <p:oleObj spid="_x0000_s25629" name="Equation" r:id="rId10" imgW="2158920" imgH="241200" progId="Equation.DSMT4">
                  <p:embed/>
                </p:oleObj>
              </mc:Choice>
              <mc:Fallback>
                <p:oleObj name="Equation" r:id="rId10" imgW="2158920" imgH="241200" progId="Equation.DSMT4">
                  <p:embed/>
                  <p:pic>
                    <p:nvPicPr>
                      <p:cNvPr id="8" name="对象 7">
                        <a:extLst>
                          <a:ext uri="{FF2B5EF4-FFF2-40B4-BE49-F238E27FC236}">
                            <a16:creationId xmlns:a16="http://schemas.microsoft.com/office/drawing/2014/main" id="{2D06D87F-F361-4354-97FF-36D1AF3D5E8C}"/>
                          </a:ext>
                        </a:extLst>
                      </p:cNvPr>
                      <p:cNvPicPr/>
                      <p:nvPr/>
                    </p:nvPicPr>
                    <p:blipFill>
                      <a:blip r:embed="rId11"/>
                      <a:stretch>
                        <a:fillRect/>
                      </a:stretch>
                    </p:blipFill>
                    <p:spPr>
                      <a:xfrm>
                        <a:off x="7077174" y="2352582"/>
                        <a:ext cx="3834064" cy="428513"/>
                      </a:xfrm>
                      <a:prstGeom prst="rect">
                        <a:avLst/>
                      </a:prstGeom>
                    </p:spPr>
                  </p:pic>
                </p:oleObj>
              </mc:Fallback>
            </mc:AlternateContent>
          </a:graphicData>
        </a:graphic>
      </p:graphicFrame>
      <p:grpSp>
        <p:nvGrpSpPr>
          <p:cNvPr id="9" name="组合 8">
            <a:extLst>
              <a:ext uri="{FF2B5EF4-FFF2-40B4-BE49-F238E27FC236}">
                <a16:creationId xmlns:a16="http://schemas.microsoft.com/office/drawing/2014/main" id="{F09F7C28-5422-4286-86E3-03E7900FE27C}"/>
              </a:ext>
            </a:extLst>
          </p:cNvPr>
          <p:cNvGrpSpPr/>
          <p:nvPr/>
        </p:nvGrpSpPr>
        <p:grpSpPr>
          <a:xfrm>
            <a:off x="0" y="-110976"/>
            <a:ext cx="12192000" cy="793988"/>
            <a:chOff x="0" y="0"/>
            <a:chExt cx="12192000" cy="793988"/>
          </a:xfrm>
        </p:grpSpPr>
        <p:pic>
          <p:nvPicPr>
            <p:cNvPr id="10" name="Picture 5" descr="dark_blue">
              <a:extLst>
                <a:ext uri="{FF2B5EF4-FFF2-40B4-BE49-F238E27FC236}">
                  <a16:creationId xmlns:a16="http://schemas.microsoft.com/office/drawing/2014/main" id="{8454C313-0A51-442D-9A84-4FD944DDE5C3}"/>
                </a:ext>
              </a:extLst>
            </p:cNvPr>
            <p:cNvPicPr>
              <a:picLocks noChangeAspect="1" noChangeArrowheads="1"/>
            </p:cNvPicPr>
            <p:nvPr/>
          </p:nvPicPr>
          <p:blipFill rotWithShape="1">
            <a:blip r:embed="rId12" cstate="print"/>
            <a:srcRect l="31337"/>
            <a:stretch/>
          </p:blipFill>
          <p:spPr bwMode="auto">
            <a:xfrm>
              <a:off x="0" y="0"/>
              <a:ext cx="12192000" cy="782638"/>
            </a:xfrm>
            <a:prstGeom prst="rect">
              <a:avLst/>
            </a:prstGeom>
            <a:noFill/>
            <a:ln w="9525">
              <a:noFill/>
              <a:miter lim="800000"/>
              <a:headEnd/>
              <a:tailEnd/>
            </a:ln>
          </p:spPr>
        </p:pic>
        <p:pic>
          <p:nvPicPr>
            <p:cNvPr id="11" name="Picture 5" descr="dark_blue">
              <a:extLst>
                <a:ext uri="{FF2B5EF4-FFF2-40B4-BE49-F238E27FC236}">
                  <a16:creationId xmlns:a16="http://schemas.microsoft.com/office/drawing/2014/main" id="{5CD6C5D3-EF9F-443B-B7AB-756190D9572B}"/>
                </a:ext>
              </a:extLst>
            </p:cNvPr>
            <p:cNvPicPr>
              <a:picLocks noChangeAspect="1" noChangeArrowheads="1"/>
            </p:cNvPicPr>
            <p:nvPr/>
          </p:nvPicPr>
          <p:blipFill rotWithShape="1">
            <a:blip r:embed="rId12" cstate="print"/>
            <a:srcRect t="1" r="68870" b="-1450"/>
            <a:stretch/>
          </p:blipFill>
          <p:spPr bwMode="auto">
            <a:xfrm>
              <a:off x="18036" y="0"/>
              <a:ext cx="2846567" cy="793988"/>
            </a:xfrm>
            <a:prstGeom prst="rect">
              <a:avLst/>
            </a:prstGeom>
            <a:noFill/>
            <a:ln w="9525">
              <a:noFill/>
              <a:miter lim="800000"/>
              <a:headEnd/>
              <a:tailEnd/>
            </a:ln>
          </p:spPr>
        </p:pic>
      </p:grpSp>
      <p:pic>
        <p:nvPicPr>
          <p:cNvPr id="12" name="Picture 6">
            <a:extLst>
              <a:ext uri="{FF2B5EF4-FFF2-40B4-BE49-F238E27FC236}">
                <a16:creationId xmlns:a16="http://schemas.microsoft.com/office/drawing/2014/main" id="{1C92715F-24B9-43C2-857E-725C500695CB}"/>
              </a:ext>
            </a:extLst>
          </p:cNvPr>
          <p:cNvPicPr>
            <a:picLocks noChangeAspect="1" noChangeArrowheads="1"/>
          </p:cNvPicPr>
          <p:nvPr/>
        </p:nvPicPr>
        <p:blipFill>
          <a:blip r:embed="rId13" cstate="print"/>
          <a:srcRect/>
          <a:stretch>
            <a:fillRect/>
          </a:stretch>
        </p:blipFill>
        <p:spPr bwMode="auto">
          <a:xfrm>
            <a:off x="0" y="6597352"/>
            <a:ext cx="12192000" cy="260648"/>
          </a:xfrm>
          <a:prstGeom prst="rect">
            <a:avLst/>
          </a:prstGeom>
          <a:noFill/>
          <a:ln w="9525" algn="ctr">
            <a:noFill/>
            <a:miter lim="800000"/>
            <a:headEnd/>
            <a:tailEnd/>
          </a:ln>
        </p:spPr>
      </p:pic>
      <p:sp>
        <p:nvSpPr>
          <p:cNvPr id="2" name="文本框 1">
            <a:extLst>
              <a:ext uri="{FF2B5EF4-FFF2-40B4-BE49-F238E27FC236}">
                <a16:creationId xmlns:a16="http://schemas.microsoft.com/office/drawing/2014/main" id="{8EC002E2-00F4-48CA-A2E3-E453040CC41E}"/>
              </a:ext>
            </a:extLst>
          </p:cNvPr>
          <p:cNvSpPr txBox="1"/>
          <p:nvPr/>
        </p:nvSpPr>
        <p:spPr>
          <a:xfrm>
            <a:off x="6096000" y="5278495"/>
            <a:ext cx="5755639" cy="958660"/>
          </a:xfrm>
          <a:prstGeom prst="rect">
            <a:avLst/>
          </a:prstGeom>
          <a:noFill/>
        </p:spPr>
        <p:txBody>
          <a:bodyPr wrap="square" rtlCol="0">
            <a:spAutoFit/>
          </a:bodyPr>
          <a:lstStyle/>
          <a:p>
            <a:pPr>
              <a:lnSpc>
                <a:spcPct val="150000"/>
              </a:lnSpc>
            </a:pPr>
            <a:r>
              <a:rPr lang="en-US" altLang="zh-CN" sz="2000" dirty="0">
                <a:latin typeface="Arial" panose="020B0604020202020204" pitchFamily="34" charset="0"/>
                <a:cs typeface="Arial" panose="020B0604020202020204" pitchFamily="34" charset="0"/>
              </a:rPr>
              <a:t>The break of translational symmetry introduce coupling between different k points in the PC</a:t>
            </a:r>
            <a:r>
              <a:rPr lang="zh-CN" altLang="en-US" sz="2000" dirty="0">
                <a:latin typeface="Arial" panose="020B0604020202020204" pitchFamily="34" charset="0"/>
                <a:cs typeface="Arial" panose="020B0604020202020204" pitchFamily="34" charset="0"/>
              </a:rPr>
              <a:t>！</a:t>
            </a:r>
          </a:p>
        </p:txBody>
      </p:sp>
      <p:sp>
        <p:nvSpPr>
          <p:cNvPr id="3" name="文本框 2">
            <a:extLst>
              <a:ext uri="{FF2B5EF4-FFF2-40B4-BE49-F238E27FC236}">
                <a16:creationId xmlns:a16="http://schemas.microsoft.com/office/drawing/2014/main" id="{12E19E01-0C6A-479E-B847-FD7E802DD7F3}"/>
              </a:ext>
            </a:extLst>
          </p:cNvPr>
          <p:cNvSpPr txBox="1"/>
          <p:nvPr/>
        </p:nvSpPr>
        <p:spPr>
          <a:xfrm>
            <a:off x="390028" y="5375071"/>
            <a:ext cx="2175492"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Large cell (LC) lattice vectors</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278F275-3481-4097-A4D0-3672D0A8B086}"/>
              </a:ext>
            </a:extLst>
          </p:cNvPr>
          <p:cNvSpPr txBox="1"/>
          <p:nvPr/>
        </p:nvSpPr>
        <p:spPr>
          <a:xfrm>
            <a:off x="3085449" y="5401635"/>
            <a:ext cx="223544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Projected cell (PC) lattice vector</a:t>
            </a:r>
            <a:endParaRPr lang="zh-CN" altLang="en-US"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E921773-10CF-48F8-BB93-4BF8BE92C563}"/>
              </a:ext>
            </a:extLst>
          </p:cNvPr>
          <p:cNvSpPr txBox="1"/>
          <p:nvPr/>
        </p:nvSpPr>
        <p:spPr>
          <a:xfrm>
            <a:off x="10012053" y="3789526"/>
            <a:ext cx="195438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LC wave function</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AE78EADC-8545-4C93-98C0-9835CB1E62D2}"/>
              </a:ext>
            </a:extLst>
          </p:cNvPr>
          <p:cNvSpPr txBox="1"/>
          <p:nvPr/>
        </p:nvSpPr>
        <p:spPr>
          <a:xfrm>
            <a:off x="7713481" y="3786085"/>
            <a:ext cx="198002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PC wave function</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821FA16-A1B8-4787-BB57-E0358B9F744F}"/>
              </a:ext>
            </a:extLst>
          </p:cNvPr>
          <p:cNvSpPr txBox="1"/>
          <p:nvPr/>
        </p:nvSpPr>
        <p:spPr>
          <a:xfrm>
            <a:off x="1824160" y="1872000"/>
            <a:ext cx="1146660" cy="1116000"/>
          </a:xfrm>
          <a:prstGeom prst="rect">
            <a:avLst/>
          </a:prstGeom>
          <a:solidFill>
            <a:srgbClr val="C0C0C0">
              <a:alpha val="70980"/>
            </a:srgbClr>
          </a:solidFill>
        </p:spPr>
        <p:txBody>
          <a:bodyPr wrap="square" rtlCol="0">
            <a:spAutoFit/>
          </a:bodyPr>
          <a:lstStyle/>
          <a:p>
            <a:endParaRPr lang="zh-CN" altLang="en-US" dirty="0"/>
          </a:p>
        </p:txBody>
      </p:sp>
    </p:spTree>
    <p:extLst>
      <p:ext uri="{BB962C8B-B14F-4D97-AF65-F5344CB8AC3E}">
        <p14:creationId xmlns:p14="http://schemas.microsoft.com/office/powerpoint/2010/main" val="1278712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031196F0-06F2-4A6B-8643-9E1BD54EF4E1}"/>
              </a:ext>
            </a:extLst>
          </p:cNvPr>
          <p:cNvSpPr/>
          <p:nvPr/>
        </p:nvSpPr>
        <p:spPr>
          <a:xfrm>
            <a:off x="7330217" y="1920782"/>
            <a:ext cx="4446324" cy="1798579"/>
          </a:xfrm>
          <a:prstGeom prst="roundRect">
            <a:avLst/>
          </a:prstGeom>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0EEFC46A-D88E-42B0-B5D7-D0B327852BD4}"/>
              </a:ext>
            </a:extLst>
          </p:cNvPr>
          <p:cNvSpPr>
            <a:spLocks noGrp="1"/>
          </p:cNvSpPr>
          <p:nvPr>
            <p:ph type="title"/>
          </p:nvPr>
        </p:nvSpPr>
        <p:spPr>
          <a:xfrm>
            <a:off x="929207" y="580187"/>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Methods of band unfolding</a:t>
            </a:r>
            <a:endParaRPr lang="zh-CN" altLang="en-US" sz="40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AA06595E-EF11-47C5-BF3D-E8D621ECA54F}"/>
              </a:ext>
            </a:extLst>
          </p:cNvPr>
          <p:cNvSpPr>
            <a:spLocks noGrp="1"/>
          </p:cNvSpPr>
          <p:nvPr>
            <p:ph idx="1"/>
          </p:nvPr>
        </p:nvSpPr>
        <p:spPr>
          <a:xfrm>
            <a:off x="881536" y="1673948"/>
            <a:ext cx="10515600" cy="4351338"/>
          </a:xfrm>
        </p:spPr>
        <p:txBody>
          <a:bodyPr>
            <a:normAutofit/>
          </a:bodyPr>
          <a:lstStyle/>
          <a:p>
            <a:pPr>
              <a:buFont typeface="Wingdings" panose="05000000000000000000" pitchFamily="2" charset="2"/>
              <a:buChar char="u"/>
            </a:pPr>
            <a:r>
              <a:rPr lang="en-US" altLang="zh-CN" sz="2400" dirty="0">
                <a:latin typeface="Arial" panose="020B0604020202020204" pitchFamily="34" charset="0"/>
                <a:cs typeface="Arial" panose="020B0604020202020204" pitchFamily="34" charset="0"/>
              </a:rPr>
              <a:t> Plane waves: </a:t>
            </a:r>
          </a:p>
          <a:p>
            <a:pPr lvl="1"/>
            <a:r>
              <a:rPr lang="en-US" altLang="zh-CN" sz="2000" dirty="0">
                <a:latin typeface="Arial" panose="020B0604020202020204" pitchFamily="34" charset="0"/>
                <a:cs typeface="Arial" panose="020B0604020202020204" pitchFamily="34" charset="0"/>
              </a:rPr>
              <a:t>  simple to implement; </a:t>
            </a:r>
          </a:p>
          <a:p>
            <a:pPr lvl="1"/>
            <a:r>
              <a:rPr lang="en-US" altLang="zh-CN" sz="2000" dirty="0">
                <a:solidFill>
                  <a:srgbClr val="FF0000"/>
                </a:solidFill>
                <a:latin typeface="Arial" panose="020B0604020202020204" pitchFamily="34" charset="0"/>
                <a:cs typeface="Arial" panose="020B0604020202020204" pitchFamily="34" charset="0"/>
              </a:rPr>
              <a:t>  hard to treat large systems</a:t>
            </a:r>
          </a:p>
          <a:p>
            <a:pPr marL="457200" lvl="1" indent="0">
              <a:buNone/>
            </a:pPr>
            <a:endParaRPr lang="en-US" altLang="zh-CN" sz="1600"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u"/>
            </a:pP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Wannier</a:t>
            </a:r>
            <a:r>
              <a:rPr lang="en-US" altLang="zh-CN" sz="2000" dirty="0">
                <a:latin typeface="Arial" panose="020B0604020202020204" pitchFamily="34" charset="0"/>
                <a:cs typeface="Arial" panose="020B0604020202020204" pitchFamily="34" charset="0"/>
              </a:rPr>
              <a:t> functions: </a:t>
            </a:r>
          </a:p>
          <a:p>
            <a:pPr lvl="1"/>
            <a:r>
              <a:rPr lang="en-US" altLang="zh-CN" sz="2000"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may treat large systems; </a:t>
            </a:r>
          </a:p>
          <a:p>
            <a:pPr lvl="1"/>
            <a:r>
              <a:rPr lang="en-US" altLang="zh-CN" sz="2000" dirty="0">
                <a:solidFill>
                  <a:srgbClr val="FF0000"/>
                </a:solidFill>
                <a:latin typeface="Arial" panose="020B0604020202020204" pitchFamily="34" charset="0"/>
                <a:cs typeface="Arial" panose="020B0604020202020204" pitchFamily="34" charset="0"/>
              </a:rPr>
              <a:t> hard to construct, </a:t>
            </a:r>
          </a:p>
          <a:p>
            <a:pPr lvl="1"/>
            <a:r>
              <a:rPr lang="en-US" altLang="zh-CN" sz="2000" dirty="0">
                <a:solidFill>
                  <a:srgbClr val="FF0000"/>
                </a:solidFill>
                <a:latin typeface="Arial" panose="020B0604020202020204" pitchFamily="34" charset="0"/>
                <a:cs typeface="Arial" panose="020B0604020202020204" pitchFamily="34" charset="0"/>
              </a:rPr>
              <a:t> can not teat system with large distortions</a:t>
            </a:r>
          </a:p>
          <a:p>
            <a:pPr marL="457200" lvl="1" indent="0">
              <a:buNone/>
            </a:pPr>
            <a:endParaRPr lang="en-US" altLang="zh-CN" sz="2000"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 Numerical Atomic Orbitals (NAOs)</a:t>
            </a:r>
          </a:p>
          <a:p>
            <a:pPr lvl="1"/>
            <a:r>
              <a:rPr lang="en-US" altLang="zh-CN" sz="2000" dirty="0">
                <a:latin typeface="Arial" panose="020B0604020202020204" pitchFamily="34" charset="0"/>
                <a:cs typeface="Arial" panose="020B0604020202020204" pitchFamily="34" charset="0"/>
              </a:rPr>
              <a:t>may treat large systems; </a:t>
            </a:r>
          </a:p>
          <a:p>
            <a:pPr lvl="1"/>
            <a:r>
              <a:rPr lang="en-US" altLang="zh-CN" sz="2000" dirty="0">
                <a:solidFill>
                  <a:srgbClr val="FF0000"/>
                </a:solidFill>
                <a:latin typeface="Arial" panose="020B0604020202020204" pitchFamily="34" charset="0"/>
                <a:cs typeface="Arial" panose="020B0604020202020204" pitchFamily="34" charset="0"/>
              </a:rPr>
              <a:t>can not teat system with large distortions</a:t>
            </a:r>
          </a:p>
          <a:p>
            <a:pPr marL="0" indent="0">
              <a:buNone/>
            </a:pPr>
            <a:endParaRPr lang="en-US" altLang="zh-CN" sz="2000" dirty="0">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D37A11DE-12DD-461A-8393-25314ADACE88}"/>
              </a:ext>
            </a:extLst>
          </p:cNvPr>
          <p:cNvGrpSpPr/>
          <p:nvPr/>
        </p:nvGrpSpPr>
        <p:grpSpPr>
          <a:xfrm>
            <a:off x="0" y="-110976"/>
            <a:ext cx="12192000" cy="793988"/>
            <a:chOff x="0" y="0"/>
            <a:chExt cx="12192000" cy="793988"/>
          </a:xfrm>
        </p:grpSpPr>
        <p:pic>
          <p:nvPicPr>
            <p:cNvPr id="5" name="Picture 5" descr="dark_blue">
              <a:extLst>
                <a:ext uri="{FF2B5EF4-FFF2-40B4-BE49-F238E27FC236}">
                  <a16:creationId xmlns:a16="http://schemas.microsoft.com/office/drawing/2014/main" id="{ACACB8E8-775F-4252-8AFE-A121FD8B3729}"/>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6" name="Picture 5" descr="dark_blue">
              <a:extLst>
                <a:ext uri="{FF2B5EF4-FFF2-40B4-BE49-F238E27FC236}">
                  <a16:creationId xmlns:a16="http://schemas.microsoft.com/office/drawing/2014/main" id="{9CC5989A-8632-4044-8B16-051C767C8C69}"/>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7" name="Picture 6">
            <a:extLst>
              <a:ext uri="{FF2B5EF4-FFF2-40B4-BE49-F238E27FC236}">
                <a16:creationId xmlns:a16="http://schemas.microsoft.com/office/drawing/2014/main" id="{8026CBFC-084A-4C5C-8D3A-8FD7EBA67672}"/>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8" name="右大括号 7">
            <a:extLst>
              <a:ext uri="{FF2B5EF4-FFF2-40B4-BE49-F238E27FC236}">
                <a16:creationId xmlns:a16="http://schemas.microsoft.com/office/drawing/2014/main" id="{5ED80717-495D-4FD4-B588-5E2F8575DB50}"/>
              </a:ext>
            </a:extLst>
          </p:cNvPr>
          <p:cNvSpPr/>
          <p:nvPr/>
        </p:nvSpPr>
        <p:spPr>
          <a:xfrm>
            <a:off x="6686459" y="3369693"/>
            <a:ext cx="528705" cy="2409509"/>
          </a:xfrm>
          <a:prstGeom prst="rightBrace">
            <a:avLst>
              <a:gd name="adj1" fmla="val 3702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B73A447-3953-4073-A4FC-0CDFF7C952C3}"/>
              </a:ext>
            </a:extLst>
          </p:cNvPr>
          <p:cNvSpPr txBox="1"/>
          <p:nvPr/>
        </p:nvSpPr>
        <p:spPr>
          <a:xfrm>
            <a:off x="7475548" y="4220504"/>
            <a:ext cx="3528530" cy="707886"/>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have to assume the bases of </a:t>
            </a:r>
          </a:p>
          <a:p>
            <a:r>
              <a:rPr lang="en-US" altLang="zh-CN" sz="2000" dirty="0">
                <a:latin typeface="Arial" panose="020B0604020202020204" pitchFamily="34" charset="0"/>
                <a:cs typeface="Arial" panose="020B0604020202020204" pitchFamily="34" charset="0"/>
              </a:rPr>
              <a:t>projected cell</a:t>
            </a:r>
            <a:endParaRPr lang="zh-CN" altLang="en-US" sz="2000" dirty="0">
              <a:latin typeface="Arial" panose="020B0604020202020204" pitchFamily="34" charset="0"/>
              <a:cs typeface="Arial" panose="020B0604020202020204" pitchFamily="34" charset="0"/>
            </a:endParaRPr>
          </a:p>
        </p:txBody>
      </p:sp>
      <p:graphicFrame>
        <p:nvGraphicFramePr>
          <p:cNvPr id="10" name="对象 9">
            <a:extLst>
              <a:ext uri="{FF2B5EF4-FFF2-40B4-BE49-F238E27FC236}">
                <a16:creationId xmlns:a16="http://schemas.microsoft.com/office/drawing/2014/main" id="{B2A64315-11D0-4B6F-BF96-59BF294F5EBF}"/>
              </a:ext>
            </a:extLst>
          </p:cNvPr>
          <p:cNvGraphicFramePr>
            <a:graphicFrameLocks noChangeAspect="1"/>
          </p:cNvGraphicFramePr>
          <p:nvPr>
            <p:extLst/>
          </p:nvPr>
        </p:nvGraphicFramePr>
        <p:xfrm>
          <a:off x="7770433" y="2114651"/>
          <a:ext cx="3674374" cy="726330"/>
        </p:xfrm>
        <a:graphic>
          <a:graphicData uri="http://schemas.openxmlformats.org/presentationml/2006/ole">
            <mc:AlternateContent xmlns:mc="http://schemas.openxmlformats.org/markup-compatibility/2006">
              <mc:Choice xmlns:v="urn:schemas-microsoft-com:vml" Requires="v">
                <p:oleObj spid="_x0000_s26638" name="Equation" r:id="rId5" imgW="2184120" imgH="431640" progId="Equation.DSMT4">
                  <p:embed/>
                </p:oleObj>
              </mc:Choice>
              <mc:Fallback>
                <p:oleObj name="Equation" r:id="rId5" imgW="2184120" imgH="431640" progId="Equation.DSMT4">
                  <p:embed/>
                  <p:pic>
                    <p:nvPicPr>
                      <p:cNvPr id="10" name="对象 9">
                        <a:extLst>
                          <a:ext uri="{FF2B5EF4-FFF2-40B4-BE49-F238E27FC236}">
                            <a16:creationId xmlns:a16="http://schemas.microsoft.com/office/drawing/2014/main" id="{B2A64315-11D0-4B6F-BF96-59BF294F5EBF}"/>
                          </a:ext>
                        </a:extLst>
                      </p:cNvPr>
                      <p:cNvPicPr/>
                      <p:nvPr/>
                    </p:nvPicPr>
                    <p:blipFill>
                      <a:blip r:embed="rId6"/>
                      <a:stretch>
                        <a:fillRect/>
                      </a:stretch>
                    </p:blipFill>
                    <p:spPr>
                      <a:xfrm>
                        <a:off x="7770433" y="2114651"/>
                        <a:ext cx="3674374" cy="72633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FB1B5BE5-ADF0-48EE-8640-24EFE1AB871F}"/>
              </a:ext>
            </a:extLst>
          </p:cNvPr>
          <p:cNvGraphicFramePr>
            <a:graphicFrameLocks noChangeAspect="1"/>
          </p:cNvGraphicFramePr>
          <p:nvPr>
            <p:extLst/>
          </p:nvPr>
        </p:nvGraphicFramePr>
        <p:xfrm>
          <a:off x="7973046" y="3001299"/>
          <a:ext cx="2666207" cy="622115"/>
        </p:xfrm>
        <a:graphic>
          <a:graphicData uri="http://schemas.openxmlformats.org/presentationml/2006/ole">
            <mc:AlternateContent xmlns:mc="http://schemas.openxmlformats.org/markup-compatibility/2006">
              <mc:Choice xmlns:v="urn:schemas-microsoft-com:vml" Requires="v">
                <p:oleObj spid="_x0000_s26639" name="Equation" r:id="rId7" imgW="1523880" imgH="355320" progId="Equation.DSMT4">
                  <p:embed/>
                </p:oleObj>
              </mc:Choice>
              <mc:Fallback>
                <p:oleObj name="Equation" r:id="rId7" imgW="1523880" imgH="355320" progId="Equation.DSMT4">
                  <p:embed/>
                  <p:pic>
                    <p:nvPicPr>
                      <p:cNvPr id="11" name="对象 10">
                        <a:extLst>
                          <a:ext uri="{FF2B5EF4-FFF2-40B4-BE49-F238E27FC236}">
                            <a16:creationId xmlns:a16="http://schemas.microsoft.com/office/drawing/2014/main" id="{FB1B5BE5-ADF0-48EE-8640-24EFE1AB871F}"/>
                          </a:ext>
                        </a:extLst>
                      </p:cNvPr>
                      <p:cNvPicPr/>
                      <p:nvPr/>
                    </p:nvPicPr>
                    <p:blipFill>
                      <a:blip r:embed="rId8"/>
                      <a:stretch>
                        <a:fillRect/>
                      </a:stretch>
                    </p:blipFill>
                    <p:spPr>
                      <a:xfrm>
                        <a:off x="7973046" y="3001299"/>
                        <a:ext cx="2666207" cy="622115"/>
                      </a:xfrm>
                      <a:prstGeom prst="rect">
                        <a:avLst/>
                      </a:prstGeom>
                    </p:spPr>
                  </p:pic>
                </p:oleObj>
              </mc:Fallback>
            </mc:AlternateContent>
          </a:graphicData>
        </a:graphic>
      </p:graphicFrame>
    </p:spTree>
    <p:extLst>
      <p:ext uri="{BB962C8B-B14F-4D97-AF65-F5344CB8AC3E}">
        <p14:creationId xmlns:p14="http://schemas.microsoft.com/office/powerpoint/2010/main" val="4278662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C36627E-9145-489B-B9CC-A09879A5E5D8}"/>
              </a:ext>
            </a:extLst>
          </p:cNvPr>
          <p:cNvSpPr/>
          <p:nvPr/>
        </p:nvSpPr>
        <p:spPr>
          <a:xfrm>
            <a:off x="1860062" y="2141415"/>
            <a:ext cx="6131169" cy="109024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aphicFrame>
        <p:nvGraphicFramePr>
          <p:cNvPr id="4" name="对象 3">
            <a:extLst>
              <a:ext uri="{FF2B5EF4-FFF2-40B4-BE49-F238E27FC236}">
                <a16:creationId xmlns:a16="http://schemas.microsoft.com/office/drawing/2014/main" id="{E22CDD3B-B7E5-4AAF-9467-933C93C9F4E8}"/>
              </a:ext>
            </a:extLst>
          </p:cNvPr>
          <p:cNvGraphicFramePr>
            <a:graphicFrameLocks noChangeAspect="1"/>
          </p:cNvGraphicFramePr>
          <p:nvPr>
            <p:extLst/>
          </p:nvPr>
        </p:nvGraphicFramePr>
        <p:xfrm>
          <a:off x="6318511" y="3494289"/>
          <a:ext cx="3093029" cy="850583"/>
        </p:xfrm>
        <a:graphic>
          <a:graphicData uri="http://schemas.openxmlformats.org/presentationml/2006/ole">
            <mc:AlternateContent xmlns:mc="http://schemas.openxmlformats.org/markup-compatibility/2006">
              <mc:Choice xmlns:v="urn:schemas-microsoft-com:vml" Requires="v">
                <p:oleObj spid="_x0000_s27674" name="Equation" r:id="rId3" imgW="1523880" imgH="419040" progId="Equation.DSMT4">
                  <p:embed/>
                </p:oleObj>
              </mc:Choice>
              <mc:Fallback>
                <p:oleObj name="Equation" r:id="rId3" imgW="1523880" imgH="419040" progId="Equation.DSMT4">
                  <p:embed/>
                  <p:pic>
                    <p:nvPicPr>
                      <p:cNvPr id="4" name="对象 3">
                        <a:extLst>
                          <a:ext uri="{FF2B5EF4-FFF2-40B4-BE49-F238E27FC236}">
                            <a16:creationId xmlns:a16="http://schemas.microsoft.com/office/drawing/2014/main" id="{E22CDD3B-B7E5-4AAF-9467-933C93C9F4E8}"/>
                          </a:ext>
                        </a:extLst>
                      </p:cNvPr>
                      <p:cNvPicPr/>
                      <p:nvPr/>
                    </p:nvPicPr>
                    <p:blipFill>
                      <a:blip r:embed="rId4"/>
                      <a:stretch>
                        <a:fillRect/>
                      </a:stretch>
                    </p:blipFill>
                    <p:spPr>
                      <a:xfrm>
                        <a:off x="6318511" y="3494289"/>
                        <a:ext cx="3093029" cy="850583"/>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58042687-9026-4372-B425-D2883061927E}"/>
              </a:ext>
            </a:extLst>
          </p:cNvPr>
          <p:cNvGraphicFramePr>
            <a:graphicFrameLocks noChangeAspect="1"/>
          </p:cNvGraphicFramePr>
          <p:nvPr>
            <p:extLst/>
          </p:nvPr>
        </p:nvGraphicFramePr>
        <p:xfrm>
          <a:off x="1990684" y="4758453"/>
          <a:ext cx="8489572" cy="902017"/>
        </p:xfrm>
        <a:graphic>
          <a:graphicData uri="http://schemas.openxmlformats.org/presentationml/2006/ole">
            <mc:AlternateContent xmlns:mc="http://schemas.openxmlformats.org/markup-compatibility/2006">
              <mc:Choice xmlns:v="urn:schemas-microsoft-com:vml" Requires="v">
                <p:oleObj spid="_x0000_s27675" name="Equation" r:id="rId5" imgW="4063680" imgH="431640" progId="Equation.DSMT4">
                  <p:embed/>
                </p:oleObj>
              </mc:Choice>
              <mc:Fallback>
                <p:oleObj name="Equation" r:id="rId5" imgW="4063680" imgH="431640" progId="Equation.DSMT4">
                  <p:embed/>
                  <p:pic>
                    <p:nvPicPr>
                      <p:cNvPr id="5" name="对象 4">
                        <a:extLst>
                          <a:ext uri="{FF2B5EF4-FFF2-40B4-BE49-F238E27FC236}">
                            <a16:creationId xmlns:a16="http://schemas.microsoft.com/office/drawing/2014/main" id="{58042687-9026-4372-B425-D2883061927E}"/>
                          </a:ext>
                        </a:extLst>
                      </p:cNvPr>
                      <p:cNvPicPr/>
                      <p:nvPr/>
                    </p:nvPicPr>
                    <p:blipFill>
                      <a:blip r:embed="rId6"/>
                      <a:stretch>
                        <a:fillRect/>
                      </a:stretch>
                    </p:blipFill>
                    <p:spPr>
                      <a:xfrm>
                        <a:off x="1990684" y="4758453"/>
                        <a:ext cx="8489572" cy="902017"/>
                      </a:xfrm>
                      <a:prstGeom prst="rect">
                        <a:avLst/>
                      </a:prstGeom>
                    </p:spPr>
                  </p:pic>
                </p:oleObj>
              </mc:Fallback>
            </mc:AlternateContent>
          </a:graphicData>
        </a:graphic>
      </p:graphicFrame>
      <p:grpSp>
        <p:nvGrpSpPr>
          <p:cNvPr id="6" name="组合 5">
            <a:extLst>
              <a:ext uri="{FF2B5EF4-FFF2-40B4-BE49-F238E27FC236}">
                <a16:creationId xmlns:a16="http://schemas.microsoft.com/office/drawing/2014/main" id="{E461A69E-7E62-464F-BD28-B114BEA0CFEE}"/>
              </a:ext>
            </a:extLst>
          </p:cNvPr>
          <p:cNvGrpSpPr/>
          <p:nvPr/>
        </p:nvGrpSpPr>
        <p:grpSpPr>
          <a:xfrm>
            <a:off x="0" y="-110976"/>
            <a:ext cx="12192000" cy="793988"/>
            <a:chOff x="0" y="0"/>
            <a:chExt cx="12192000" cy="793988"/>
          </a:xfrm>
        </p:grpSpPr>
        <p:pic>
          <p:nvPicPr>
            <p:cNvPr id="7" name="Picture 5" descr="dark_blue">
              <a:extLst>
                <a:ext uri="{FF2B5EF4-FFF2-40B4-BE49-F238E27FC236}">
                  <a16:creationId xmlns:a16="http://schemas.microsoft.com/office/drawing/2014/main" id="{BB782D91-106B-4629-87D1-0651472BBFC1}"/>
                </a:ext>
              </a:extLst>
            </p:cNvPr>
            <p:cNvPicPr>
              <a:picLocks noChangeAspect="1" noChangeArrowheads="1"/>
            </p:cNvPicPr>
            <p:nvPr/>
          </p:nvPicPr>
          <p:blipFill rotWithShape="1">
            <a:blip r:embed="rId7" cstate="print"/>
            <a:srcRect l="31337"/>
            <a:stretch/>
          </p:blipFill>
          <p:spPr bwMode="auto">
            <a:xfrm>
              <a:off x="0" y="0"/>
              <a:ext cx="12192000" cy="782638"/>
            </a:xfrm>
            <a:prstGeom prst="rect">
              <a:avLst/>
            </a:prstGeom>
            <a:noFill/>
            <a:ln w="9525">
              <a:noFill/>
              <a:miter lim="800000"/>
              <a:headEnd/>
              <a:tailEnd/>
            </a:ln>
          </p:spPr>
        </p:pic>
        <p:pic>
          <p:nvPicPr>
            <p:cNvPr id="8" name="Picture 5" descr="dark_blue">
              <a:extLst>
                <a:ext uri="{FF2B5EF4-FFF2-40B4-BE49-F238E27FC236}">
                  <a16:creationId xmlns:a16="http://schemas.microsoft.com/office/drawing/2014/main" id="{2FDF6E0F-4F12-476A-810A-4D044232EF96}"/>
                </a:ext>
              </a:extLst>
            </p:cNvPr>
            <p:cNvPicPr>
              <a:picLocks noChangeAspect="1" noChangeArrowheads="1"/>
            </p:cNvPicPr>
            <p:nvPr/>
          </p:nvPicPr>
          <p:blipFill rotWithShape="1">
            <a:blip r:embed="rId7" cstate="print"/>
            <a:srcRect t="1" r="68870" b="-1450"/>
            <a:stretch/>
          </p:blipFill>
          <p:spPr bwMode="auto">
            <a:xfrm>
              <a:off x="18036" y="0"/>
              <a:ext cx="2846567" cy="793988"/>
            </a:xfrm>
            <a:prstGeom prst="rect">
              <a:avLst/>
            </a:prstGeom>
            <a:noFill/>
            <a:ln w="9525">
              <a:noFill/>
              <a:miter lim="800000"/>
              <a:headEnd/>
              <a:tailEnd/>
            </a:ln>
          </p:spPr>
        </p:pic>
      </p:grpSp>
      <p:pic>
        <p:nvPicPr>
          <p:cNvPr id="9" name="Picture 6">
            <a:extLst>
              <a:ext uri="{FF2B5EF4-FFF2-40B4-BE49-F238E27FC236}">
                <a16:creationId xmlns:a16="http://schemas.microsoft.com/office/drawing/2014/main" id="{D3BA87D4-23E5-4CAC-A0C3-7449EB675618}"/>
              </a:ext>
            </a:extLst>
          </p:cNvPr>
          <p:cNvPicPr>
            <a:picLocks noChangeAspect="1" noChangeArrowheads="1"/>
          </p:cNvPicPr>
          <p:nvPr/>
        </p:nvPicPr>
        <p:blipFill>
          <a:blip r:embed="rId8" cstate="print"/>
          <a:srcRect/>
          <a:stretch>
            <a:fillRect/>
          </a:stretch>
        </p:blipFill>
        <p:spPr bwMode="auto">
          <a:xfrm>
            <a:off x="0" y="6597352"/>
            <a:ext cx="12192000" cy="260648"/>
          </a:xfrm>
          <a:prstGeom prst="rect">
            <a:avLst/>
          </a:prstGeom>
          <a:noFill/>
          <a:ln w="9525" algn="ctr">
            <a:noFill/>
            <a:miter lim="800000"/>
            <a:headEnd/>
            <a:tailEnd/>
          </a:ln>
        </p:spPr>
      </p:pic>
      <p:graphicFrame>
        <p:nvGraphicFramePr>
          <p:cNvPr id="10" name="对象 9">
            <a:extLst>
              <a:ext uri="{FF2B5EF4-FFF2-40B4-BE49-F238E27FC236}">
                <a16:creationId xmlns:a16="http://schemas.microsoft.com/office/drawing/2014/main" id="{FF8A52C9-CC7B-422C-BD71-AA00A9C6F11B}"/>
              </a:ext>
            </a:extLst>
          </p:cNvPr>
          <p:cNvGraphicFramePr>
            <a:graphicFrameLocks noChangeAspect="1"/>
          </p:cNvGraphicFramePr>
          <p:nvPr>
            <p:extLst/>
          </p:nvPr>
        </p:nvGraphicFramePr>
        <p:xfrm>
          <a:off x="1990684" y="2231632"/>
          <a:ext cx="5874342" cy="872173"/>
        </p:xfrm>
        <a:graphic>
          <a:graphicData uri="http://schemas.openxmlformats.org/presentationml/2006/ole">
            <mc:AlternateContent xmlns:mc="http://schemas.openxmlformats.org/markup-compatibility/2006">
              <mc:Choice xmlns:v="urn:schemas-microsoft-com:vml" Requires="v">
                <p:oleObj spid="_x0000_s27676" name="Equation" r:id="rId9" imgW="2908080" imgH="431640" progId="Equation.DSMT4">
                  <p:embed/>
                </p:oleObj>
              </mc:Choice>
              <mc:Fallback>
                <p:oleObj name="Equation" r:id="rId9" imgW="2908080" imgH="431640" progId="Equation.DSMT4">
                  <p:embed/>
                  <p:pic>
                    <p:nvPicPr>
                      <p:cNvPr id="10" name="对象 9">
                        <a:extLst>
                          <a:ext uri="{FF2B5EF4-FFF2-40B4-BE49-F238E27FC236}">
                            <a16:creationId xmlns:a16="http://schemas.microsoft.com/office/drawing/2014/main" id="{FF8A52C9-CC7B-422C-BD71-AA00A9C6F11B}"/>
                          </a:ext>
                        </a:extLst>
                      </p:cNvPr>
                      <p:cNvPicPr/>
                      <p:nvPr/>
                    </p:nvPicPr>
                    <p:blipFill>
                      <a:blip r:embed="rId10"/>
                      <a:stretch>
                        <a:fillRect/>
                      </a:stretch>
                    </p:blipFill>
                    <p:spPr>
                      <a:xfrm>
                        <a:off x="1990684" y="2231632"/>
                        <a:ext cx="5874342" cy="872173"/>
                      </a:xfrm>
                      <a:prstGeom prst="rect">
                        <a:avLst/>
                      </a:prstGeom>
                    </p:spPr>
                  </p:pic>
                </p:oleObj>
              </mc:Fallback>
            </mc:AlternateContent>
          </a:graphicData>
        </a:graphic>
      </p:graphicFrame>
      <p:sp>
        <p:nvSpPr>
          <p:cNvPr id="13" name="标题 1">
            <a:extLst>
              <a:ext uri="{FF2B5EF4-FFF2-40B4-BE49-F238E27FC236}">
                <a16:creationId xmlns:a16="http://schemas.microsoft.com/office/drawing/2014/main" id="{084A7AAB-24A0-47D5-80DE-398F5C4AE255}"/>
              </a:ext>
            </a:extLst>
          </p:cNvPr>
          <p:cNvSpPr>
            <a:spLocks noGrp="1"/>
          </p:cNvSpPr>
          <p:nvPr>
            <p:ph type="title"/>
          </p:nvPr>
        </p:nvSpPr>
        <p:spPr>
          <a:xfrm>
            <a:off x="838200" y="610263"/>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Band unfolding on the atomic bases</a:t>
            </a:r>
            <a:endParaRPr lang="zh-CN" altLang="en-US" sz="4000"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C8633E01-D81F-4E62-868B-D3262A76FBB6}"/>
              </a:ext>
            </a:extLst>
          </p:cNvPr>
          <p:cNvSpPr txBox="1"/>
          <p:nvPr/>
        </p:nvSpPr>
        <p:spPr>
          <a:xfrm>
            <a:off x="8082280" y="2405823"/>
            <a:ext cx="3292889"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LCAO Bloch wavefunctions</a:t>
            </a:r>
            <a:endParaRPr lang="zh-CN" altLang="en-US" sz="2000" dirty="0">
              <a:latin typeface="Arial" panose="020B0604020202020204" pitchFamily="34" charset="0"/>
              <a:cs typeface="Arial" panose="020B0604020202020204" pitchFamily="34" charset="0"/>
            </a:endParaRPr>
          </a:p>
        </p:txBody>
      </p:sp>
      <p:graphicFrame>
        <p:nvGraphicFramePr>
          <p:cNvPr id="14" name="对象 13">
            <a:extLst>
              <a:ext uri="{FF2B5EF4-FFF2-40B4-BE49-F238E27FC236}">
                <a16:creationId xmlns:a16="http://schemas.microsoft.com/office/drawing/2014/main" id="{996D3332-E1A7-4947-B6AE-73FFEF0B2E03}"/>
              </a:ext>
            </a:extLst>
          </p:cNvPr>
          <p:cNvGraphicFramePr>
            <a:graphicFrameLocks noChangeAspect="1"/>
          </p:cNvGraphicFramePr>
          <p:nvPr>
            <p:extLst/>
          </p:nvPr>
        </p:nvGraphicFramePr>
        <p:xfrm>
          <a:off x="2005013" y="3668713"/>
          <a:ext cx="3449637" cy="579437"/>
        </p:xfrm>
        <a:graphic>
          <a:graphicData uri="http://schemas.openxmlformats.org/presentationml/2006/ole">
            <mc:AlternateContent xmlns:mc="http://schemas.openxmlformats.org/markup-compatibility/2006">
              <mc:Choice xmlns:v="urn:schemas-microsoft-com:vml" Requires="v">
                <p:oleObj spid="_x0000_s27677" name="Equation" r:id="rId11" imgW="1511280" imgH="253800" progId="Equation.DSMT4">
                  <p:embed/>
                </p:oleObj>
              </mc:Choice>
              <mc:Fallback>
                <p:oleObj name="Equation" r:id="rId11" imgW="1511280" imgH="253800" progId="Equation.DSMT4">
                  <p:embed/>
                  <p:pic>
                    <p:nvPicPr>
                      <p:cNvPr id="14" name="对象 13">
                        <a:extLst>
                          <a:ext uri="{FF2B5EF4-FFF2-40B4-BE49-F238E27FC236}">
                            <a16:creationId xmlns:a16="http://schemas.microsoft.com/office/drawing/2014/main" id="{996D3332-E1A7-4947-B6AE-73FFEF0B2E03}"/>
                          </a:ext>
                        </a:extLst>
                      </p:cNvPr>
                      <p:cNvPicPr/>
                      <p:nvPr/>
                    </p:nvPicPr>
                    <p:blipFill>
                      <a:blip r:embed="rId12"/>
                      <a:stretch>
                        <a:fillRect/>
                      </a:stretch>
                    </p:blipFill>
                    <p:spPr>
                      <a:xfrm>
                        <a:off x="2005013" y="3668713"/>
                        <a:ext cx="3449637" cy="579437"/>
                      </a:xfrm>
                      <a:prstGeom prst="rect">
                        <a:avLst/>
                      </a:prstGeom>
                    </p:spPr>
                  </p:pic>
                </p:oleObj>
              </mc:Fallback>
            </mc:AlternateContent>
          </a:graphicData>
        </a:graphic>
      </p:graphicFrame>
      <p:sp>
        <p:nvSpPr>
          <p:cNvPr id="3" name="文本框 2">
            <a:extLst>
              <a:ext uri="{FF2B5EF4-FFF2-40B4-BE49-F238E27FC236}">
                <a16:creationId xmlns:a16="http://schemas.microsoft.com/office/drawing/2014/main" id="{43E86415-33CE-4D43-8806-8FC3ADE5EF98}"/>
              </a:ext>
            </a:extLst>
          </p:cNvPr>
          <p:cNvSpPr txBox="1"/>
          <p:nvPr/>
        </p:nvSpPr>
        <p:spPr>
          <a:xfrm>
            <a:off x="5528225" y="3727118"/>
            <a:ext cx="707245"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with</a:t>
            </a:r>
            <a:r>
              <a:rPr lang="en-US" altLang="zh-CN" dirty="0"/>
              <a:t> </a:t>
            </a:r>
            <a:endParaRPr lang="zh-CN" altLang="en-US" dirty="0"/>
          </a:p>
        </p:txBody>
      </p:sp>
      <p:sp>
        <p:nvSpPr>
          <p:cNvPr id="15" name="箭头: 右 14">
            <a:extLst>
              <a:ext uri="{FF2B5EF4-FFF2-40B4-BE49-F238E27FC236}">
                <a16:creationId xmlns:a16="http://schemas.microsoft.com/office/drawing/2014/main" id="{36F5083A-5B73-46C9-9262-4DC865BFD56F}"/>
              </a:ext>
            </a:extLst>
          </p:cNvPr>
          <p:cNvSpPr/>
          <p:nvPr/>
        </p:nvSpPr>
        <p:spPr>
          <a:xfrm>
            <a:off x="1039999" y="4836258"/>
            <a:ext cx="401320" cy="57672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C8E99E3-3007-4241-9FFB-DCDD947DFB89}"/>
              </a:ext>
            </a:extLst>
          </p:cNvPr>
          <p:cNvSpPr txBox="1"/>
          <p:nvPr/>
        </p:nvSpPr>
        <p:spPr>
          <a:xfrm>
            <a:off x="9611400" y="3666424"/>
            <a:ext cx="2245647"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Projector function (Plane wave) </a:t>
            </a:r>
            <a:endParaRPr lang="zh-CN" altLang="en-US" sz="20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0D6ACDCE-AB7E-41AA-B2B4-3CEEB4C198D9}"/>
              </a:ext>
            </a:extLst>
          </p:cNvPr>
          <p:cNvSpPr/>
          <p:nvPr/>
        </p:nvSpPr>
        <p:spPr>
          <a:xfrm>
            <a:off x="2514639" y="5999520"/>
            <a:ext cx="6466322" cy="369332"/>
          </a:xfrm>
          <a:prstGeom prst="rect">
            <a:avLst/>
          </a:prstGeom>
        </p:spPr>
        <p:txBody>
          <a:bodyPr wrap="none">
            <a:spAutoFit/>
          </a:bodyPr>
          <a:lstStyle/>
          <a:p>
            <a:r>
              <a:rPr lang="fi-FI" altLang="zh-CN" dirty="0">
                <a:latin typeface="CharisSIL"/>
              </a:rPr>
              <a:t>Zujian Dai, Gan Jin, Lixin He, </a:t>
            </a:r>
            <a:r>
              <a:rPr lang="en-US" altLang="zh-CN" dirty="0" err="1">
                <a:latin typeface="CharisSIL"/>
              </a:rPr>
              <a:t>Comput</a:t>
            </a:r>
            <a:r>
              <a:rPr lang="en-US" altLang="zh-CN" dirty="0">
                <a:latin typeface="CharisSIL"/>
              </a:rPr>
              <a:t>. Mat. Sci. </a:t>
            </a:r>
            <a:r>
              <a:rPr lang="en-US" altLang="zh-CN" u="sng" dirty="0">
                <a:latin typeface="CharisSIL"/>
              </a:rPr>
              <a:t>213</a:t>
            </a:r>
            <a:r>
              <a:rPr lang="en-US" altLang="zh-CN" dirty="0">
                <a:latin typeface="CharisSIL"/>
              </a:rPr>
              <a:t>, 111656 (2022)</a:t>
            </a:r>
            <a:endParaRPr lang="zh-CN" altLang="en-US" dirty="0">
              <a:latin typeface="CharisSIL"/>
            </a:endParaRPr>
          </a:p>
        </p:txBody>
      </p:sp>
      <p:sp>
        <p:nvSpPr>
          <p:cNvPr id="17" name="矩形 16">
            <a:extLst>
              <a:ext uri="{FF2B5EF4-FFF2-40B4-BE49-F238E27FC236}">
                <a16:creationId xmlns:a16="http://schemas.microsoft.com/office/drawing/2014/main" id="{40F0C35A-69EB-4999-A86D-31C5DEF328F6}"/>
              </a:ext>
            </a:extLst>
          </p:cNvPr>
          <p:cNvSpPr/>
          <p:nvPr/>
        </p:nvSpPr>
        <p:spPr>
          <a:xfrm>
            <a:off x="6235470" y="3549959"/>
            <a:ext cx="3292889" cy="75888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1001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DD9859DD-5491-4780-92C6-CF85F62913F0}"/>
              </a:ext>
            </a:extLst>
          </p:cNvPr>
          <p:cNvGraphicFramePr>
            <a:graphicFrameLocks noChangeAspect="1"/>
          </p:cNvGraphicFramePr>
          <p:nvPr>
            <p:extLst/>
          </p:nvPr>
        </p:nvGraphicFramePr>
        <p:xfrm>
          <a:off x="2142657" y="2219926"/>
          <a:ext cx="3745039" cy="965518"/>
        </p:xfrm>
        <a:graphic>
          <a:graphicData uri="http://schemas.openxmlformats.org/presentationml/2006/ole">
            <mc:AlternateContent xmlns:mc="http://schemas.openxmlformats.org/markup-compatibility/2006">
              <mc:Choice xmlns:v="urn:schemas-microsoft-com:vml" Requires="v">
                <p:oleObj spid="_x0000_s28698" name="Equation" r:id="rId3" imgW="1625400" imgH="419040" progId="Equation.DSMT4">
                  <p:embed/>
                </p:oleObj>
              </mc:Choice>
              <mc:Fallback>
                <p:oleObj name="Equation" r:id="rId3" imgW="1625400" imgH="419040" progId="Equation.DSMT4">
                  <p:embed/>
                  <p:pic>
                    <p:nvPicPr>
                      <p:cNvPr id="4" name="对象 3">
                        <a:extLst>
                          <a:ext uri="{FF2B5EF4-FFF2-40B4-BE49-F238E27FC236}">
                            <a16:creationId xmlns:a16="http://schemas.microsoft.com/office/drawing/2014/main" id="{DD9859DD-5491-4780-92C6-CF85F62913F0}"/>
                          </a:ext>
                        </a:extLst>
                      </p:cNvPr>
                      <p:cNvPicPr/>
                      <p:nvPr/>
                    </p:nvPicPr>
                    <p:blipFill>
                      <a:blip r:embed="rId4"/>
                      <a:stretch>
                        <a:fillRect/>
                      </a:stretch>
                    </p:blipFill>
                    <p:spPr>
                      <a:xfrm>
                        <a:off x="2142657" y="2219926"/>
                        <a:ext cx="3745039" cy="965518"/>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8FFE6709-EA66-43C9-B0CE-372076F2DBE0}"/>
              </a:ext>
            </a:extLst>
          </p:cNvPr>
          <p:cNvGraphicFramePr>
            <a:graphicFrameLocks noChangeAspect="1"/>
          </p:cNvGraphicFramePr>
          <p:nvPr>
            <p:extLst/>
          </p:nvPr>
        </p:nvGraphicFramePr>
        <p:xfrm>
          <a:off x="2107097" y="3313734"/>
          <a:ext cx="2098041" cy="572193"/>
        </p:xfrm>
        <a:graphic>
          <a:graphicData uri="http://schemas.openxmlformats.org/presentationml/2006/ole">
            <mc:AlternateContent xmlns:mc="http://schemas.openxmlformats.org/markup-compatibility/2006">
              <mc:Choice xmlns:v="urn:schemas-microsoft-com:vml" Requires="v">
                <p:oleObj spid="_x0000_s28699" name="Equation" r:id="rId5" imgW="977760" imgH="266400" progId="Equation.DSMT4">
                  <p:embed/>
                </p:oleObj>
              </mc:Choice>
              <mc:Fallback>
                <p:oleObj name="Equation" r:id="rId5" imgW="977760" imgH="266400" progId="Equation.DSMT4">
                  <p:embed/>
                  <p:pic>
                    <p:nvPicPr>
                      <p:cNvPr id="5" name="对象 4">
                        <a:extLst>
                          <a:ext uri="{FF2B5EF4-FFF2-40B4-BE49-F238E27FC236}">
                            <a16:creationId xmlns:a16="http://schemas.microsoft.com/office/drawing/2014/main" id="{8FFE6709-EA66-43C9-B0CE-372076F2DBE0}"/>
                          </a:ext>
                        </a:extLst>
                      </p:cNvPr>
                      <p:cNvPicPr/>
                      <p:nvPr/>
                    </p:nvPicPr>
                    <p:blipFill>
                      <a:blip r:embed="rId6"/>
                      <a:stretch>
                        <a:fillRect/>
                      </a:stretch>
                    </p:blipFill>
                    <p:spPr>
                      <a:xfrm>
                        <a:off x="2107097" y="3313734"/>
                        <a:ext cx="2098041" cy="572193"/>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A968849B-ABE0-4F05-963D-AC53A3374CCB}"/>
              </a:ext>
            </a:extLst>
          </p:cNvPr>
          <p:cNvGraphicFramePr>
            <a:graphicFrameLocks noChangeAspect="1"/>
          </p:cNvGraphicFramePr>
          <p:nvPr>
            <p:extLst/>
          </p:nvPr>
        </p:nvGraphicFramePr>
        <p:xfrm>
          <a:off x="1626749" y="1162793"/>
          <a:ext cx="6664128" cy="822007"/>
        </p:xfrm>
        <a:graphic>
          <a:graphicData uri="http://schemas.openxmlformats.org/presentationml/2006/ole">
            <mc:AlternateContent xmlns:mc="http://schemas.openxmlformats.org/markup-compatibility/2006">
              <mc:Choice xmlns:v="urn:schemas-microsoft-com:vml" Requires="v">
                <p:oleObj spid="_x0000_s28700" name="Equation" r:id="rId7" imgW="2882880" imgH="355320" progId="Equation.DSMT4">
                  <p:embed/>
                </p:oleObj>
              </mc:Choice>
              <mc:Fallback>
                <p:oleObj name="Equation" r:id="rId7" imgW="2882880" imgH="355320" progId="Equation.DSMT4">
                  <p:embed/>
                  <p:pic>
                    <p:nvPicPr>
                      <p:cNvPr id="6" name="对象 5">
                        <a:extLst>
                          <a:ext uri="{FF2B5EF4-FFF2-40B4-BE49-F238E27FC236}">
                            <a16:creationId xmlns:a16="http://schemas.microsoft.com/office/drawing/2014/main" id="{A968849B-ABE0-4F05-963D-AC53A3374CCB}"/>
                          </a:ext>
                        </a:extLst>
                      </p:cNvPr>
                      <p:cNvPicPr/>
                      <p:nvPr/>
                    </p:nvPicPr>
                    <p:blipFill>
                      <a:blip r:embed="rId8"/>
                      <a:stretch>
                        <a:fillRect/>
                      </a:stretch>
                    </p:blipFill>
                    <p:spPr>
                      <a:xfrm>
                        <a:off x="1626749" y="1162793"/>
                        <a:ext cx="6664128" cy="82200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EC4FAD89-1508-47D9-91C7-90847D975B15}"/>
              </a:ext>
            </a:extLst>
          </p:cNvPr>
          <p:cNvGraphicFramePr>
            <a:graphicFrameLocks noChangeAspect="1"/>
          </p:cNvGraphicFramePr>
          <p:nvPr>
            <p:extLst/>
          </p:nvPr>
        </p:nvGraphicFramePr>
        <p:xfrm>
          <a:off x="1626749" y="4332185"/>
          <a:ext cx="4776856" cy="730885"/>
        </p:xfrm>
        <a:graphic>
          <a:graphicData uri="http://schemas.openxmlformats.org/presentationml/2006/ole">
            <mc:AlternateContent xmlns:mc="http://schemas.openxmlformats.org/markup-compatibility/2006">
              <mc:Choice xmlns:v="urn:schemas-microsoft-com:vml" Requires="v">
                <p:oleObj spid="_x0000_s28701" name="Equation" r:id="rId9" imgW="2323800" imgH="355320" progId="Equation.DSMT4">
                  <p:embed/>
                </p:oleObj>
              </mc:Choice>
              <mc:Fallback>
                <p:oleObj name="Equation" r:id="rId9" imgW="2323800" imgH="355320" progId="Equation.DSMT4">
                  <p:embed/>
                  <p:pic>
                    <p:nvPicPr>
                      <p:cNvPr id="7" name="对象 6">
                        <a:extLst>
                          <a:ext uri="{FF2B5EF4-FFF2-40B4-BE49-F238E27FC236}">
                            <a16:creationId xmlns:a16="http://schemas.microsoft.com/office/drawing/2014/main" id="{EC4FAD89-1508-47D9-91C7-90847D975B15}"/>
                          </a:ext>
                        </a:extLst>
                      </p:cNvPr>
                      <p:cNvPicPr/>
                      <p:nvPr/>
                    </p:nvPicPr>
                    <p:blipFill>
                      <a:blip r:embed="rId10"/>
                      <a:stretch>
                        <a:fillRect/>
                      </a:stretch>
                    </p:blipFill>
                    <p:spPr>
                      <a:xfrm>
                        <a:off x="1626749" y="4332185"/>
                        <a:ext cx="4776856" cy="730885"/>
                      </a:xfrm>
                      <a:prstGeom prst="rect">
                        <a:avLst/>
                      </a:prstGeom>
                    </p:spPr>
                  </p:pic>
                </p:oleObj>
              </mc:Fallback>
            </mc:AlternateContent>
          </a:graphicData>
        </a:graphic>
      </p:graphicFrame>
      <p:grpSp>
        <p:nvGrpSpPr>
          <p:cNvPr id="11" name="组合 10">
            <a:extLst>
              <a:ext uri="{FF2B5EF4-FFF2-40B4-BE49-F238E27FC236}">
                <a16:creationId xmlns:a16="http://schemas.microsoft.com/office/drawing/2014/main" id="{863D603D-3FF7-4E4B-A541-B1C28BFADB09}"/>
              </a:ext>
            </a:extLst>
          </p:cNvPr>
          <p:cNvGrpSpPr/>
          <p:nvPr/>
        </p:nvGrpSpPr>
        <p:grpSpPr>
          <a:xfrm>
            <a:off x="0" y="-110976"/>
            <a:ext cx="12192000" cy="793988"/>
            <a:chOff x="0" y="0"/>
            <a:chExt cx="12192000" cy="793988"/>
          </a:xfrm>
        </p:grpSpPr>
        <p:pic>
          <p:nvPicPr>
            <p:cNvPr id="12" name="Picture 5" descr="dark_blue">
              <a:extLst>
                <a:ext uri="{FF2B5EF4-FFF2-40B4-BE49-F238E27FC236}">
                  <a16:creationId xmlns:a16="http://schemas.microsoft.com/office/drawing/2014/main" id="{9744B5FD-7177-4522-B334-AACBEA7CB6C5}"/>
                </a:ext>
              </a:extLst>
            </p:cNvPr>
            <p:cNvPicPr>
              <a:picLocks noChangeAspect="1" noChangeArrowheads="1"/>
            </p:cNvPicPr>
            <p:nvPr/>
          </p:nvPicPr>
          <p:blipFill rotWithShape="1">
            <a:blip r:embed="rId11" cstate="print"/>
            <a:srcRect l="31337"/>
            <a:stretch/>
          </p:blipFill>
          <p:spPr bwMode="auto">
            <a:xfrm>
              <a:off x="0" y="0"/>
              <a:ext cx="12192000" cy="782638"/>
            </a:xfrm>
            <a:prstGeom prst="rect">
              <a:avLst/>
            </a:prstGeom>
            <a:noFill/>
            <a:ln w="9525">
              <a:noFill/>
              <a:miter lim="800000"/>
              <a:headEnd/>
              <a:tailEnd/>
            </a:ln>
          </p:spPr>
        </p:pic>
        <p:pic>
          <p:nvPicPr>
            <p:cNvPr id="13" name="Picture 5" descr="dark_blue">
              <a:extLst>
                <a:ext uri="{FF2B5EF4-FFF2-40B4-BE49-F238E27FC236}">
                  <a16:creationId xmlns:a16="http://schemas.microsoft.com/office/drawing/2014/main" id="{A1641172-9F95-4D8C-8235-C7B05A6D5620}"/>
                </a:ext>
              </a:extLst>
            </p:cNvPr>
            <p:cNvPicPr>
              <a:picLocks noChangeAspect="1" noChangeArrowheads="1"/>
            </p:cNvPicPr>
            <p:nvPr/>
          </p:nvPicPr>
          <p:blipFill rotWithShape="1">
            <a:blip r:embed="rId11" cstate="print"/>
            <a:srcRect t="1" r="68870" b="-1450"/>
            <a:stretch/>
          </p:blipFill>
          <p:spPr bwMode="auto">
            <a:xfrm>
              <a:off x="18036" y="0"/>
              <a:ext cx="2846567" cy="793988"/>
            </a:xfrm>
            <a:prstGeom prst="rect">
              <a:avLst/>
            </a:prstGeom>
            <a:noFill/>
            <a:ln w="9525">
              <a:noFill/>
              <a:miter lim="800000"/>
              <a:headEnd/>
              <a:tailEnd/>
            </a:ln>
          </p:spPr>
        </p:pic>
      </p:grpSp>
      <p:pic>
        <p:nvPicPr>
          <p:cNvPr id="14" name="Picture 6">
            <a:extLst>
              <a:ext uri="{FF2B5EF4-FFF2-40B4-BE49-F238E27FC236}">
                <a16:creationId xmlns:a16="http://schemas.microsoft.com/office/drawing/2014/main" id="{6F9875A2-D84E-4316-8A6D-1EF189A20161}"/>
              </a:ext>
            </a:extLst>
          </p:cNvPr>
          <p:cNvPicPr>
            <a:picLocks noChangeAspect="1" noChangeArrowheads="1"/>
          </p:cNvPicPr>
          <p:nvPr/>
        </p:nvPicPr>
        <p:blipFill>
          <a:blip r:embed="rId12" cstate="print"/>
          <a:srcRect/>
          <a:stretch>
            <a:fillRect/>
          </a:stretch>
        </p:blipFill>
        <p:spPr bwMode="auto">
          <a:xfrm>
            <a:off x="0" y="6597352"/>
            <a:ext cx="12192000" cy="260648"/>
          </a:xfrm>
          <a:prstGeom prst="rect">
            <a:avLst/>
          </a:prstGeom>
          <a:noFill/>
          <a:ln w="9525" algn="ctr">
            <a:noFill/>
            <a:miter lim="800000"/>
            <a:headEnd/>
            <a:tailEnd/>
          </a:ln>
        </p:spPr>
      </p:pic>
      <p:sp>
        <p:nvSpPr>
          <p:cNvPr id="2" name="文本框 1">
            <a:extLst>
              <a:ext uri="{FF2B5EF4-FFF2-40B4-BE49-F238E27FC236}">
                <a16:creationId xmlns:a16="http://schemas.microsoft.com/office/drawing/2014/main" id="{3B1D7C50-9917-405D-84FB-89E3845DEA96}"/>
              </a:ext>
            </a:extLst>
          </p:cNvPr>
          <p:cNvSpPr txBox="1"/>
          <p:nvPr/>
        </p:nvSpPr>
        <p:spPr>
          <a:xfrm>
            <a:off x="6594390" y="2449212"/>
            <a:ext cx="1492716"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Form factor</a:t>
            </a:r>
            <a:endParaRPr lang="zh-CN" altLang="en-US" sz="2000" dirty="0">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DE6EFF66-4A03-4A5B-94E2-78FD984E5312}"/>
              </a:ext>
            </a:extLst>
          </p:cNvPr>
          <p:cNvSpPr txBox="1"/>
          <p:nvPr/>
        </p:nvSpPr>
        <p:spPr>
          <a:xfrm>
            <a:off x="6594390" y="3432901"/>
            <a:ext cx="2137124"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“structure factor” </a:t>
            </a:r>
            <a:endParaRPr lang="zh-CN" altLang="en-US" sz="20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A63EC9BC-9DF6-45F3-A815-25D94513ED0D}"/>
              </a:ext>
            </a:extLst>
          </p:cNvPr>
          <p:cNvSpPr txBox="1"/>
          <p:nvPr/>
        </p:nvSpPr>
        <p:spPr>
          <a:xfrm>
            <a:off x="6594391" y="4360548"/>
            <a:ext cx="1024639"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spectra</a:t>
            </a:r>
            <a:endParaRPr lang="zh-CN" altLang="en-US" sz="2000" dirty="0">
              <a:latin typeface="Arial" panose="020B0604020202020204" pitchFamily="34" charset="0"/>
              <a:cs typeface="Arial" panose="020B0604020202020204" pitchFamily="34" charset="0"/>
            </a:endParaRPr>
          </a:p>
        </p:txBody>
      </p:sp>
      <p:sp>
        <p:nvSpPr>
          <p:cNvPr id="16" name="箭头: 右 15">
            <a:extLst>
              <a:ext uri="{FF2B5EF4-FFF2-40B4-BE49-F238E27FC236}">
                <a16:creationId xmlns:a16="http://schemas.microsoft.com/office/drawing/2014/main" id="{42F13EF0-05B5-48B0-91A7-606B45372EF8}"/>
              </a:ext>
            </a:extLst>
          </p:cNvPr>
          <p:cNvSpPr/>
          <p:nvPr/>
        </p:nvSpPr>
        <p:spPr>
          <a:xfrm>
            <a:off x="1247508" y="1245792"/>
            <a:ext cx="253937" cy="3280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箭头: 右 16">
            <a:extLst>
              <a:ext uri="{FF2B5EF4-FFF2-40B4-BE49-F238E27FC236}">
                <a16:creationId xmlns:a16="http://schemas.microsoft.com/office/drawing/2014/main" id="{C2F6C1A5-8A76-46E9-B004-CC3EDD3C6D7F}"/>
              </a:ext>
            </a:extLst>
          </p:cNvPr>
          <p:cNvSpPr/>
          <p:nvPr/>
        </p:nvSpPr>
        <p:spPr>
          <a:xfrm>
            <a:off x="1247508" y="4432654"/>
            <a:ext cx="253937" cy="3280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8DA717F-59C6-42BD-BED7-204627220A00}"/>
              </a:ext>
            </a:extLst>
          </p:cNvPr>
          <p:cNvSpPr txBox="1"/>
          <p:nvPr/>
        </p:nvSpPr>
        <p:spPr>
          <a:xfrm>
            <a:off x="2514737" y="5918577"/>
            <a:ext cx="7571496" cy="400110"/>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Energy cutoff can be much lower than that for </a:t>
            </a:r>
            <a:r>
              <a:rPr lang="en-US" altLang="zh-CN" sz="2000" dirty="0" err="1">
                <a:solidFill>
                  <a:srgbClr val="FF0000"/>
                </a:solidFill>
                <a:latin typeface="Arial" panose="020B0604020202020204" pitchFamily="34" charset="0"/>
                <a:cs typeface="Arial" panose="020B0604020202020204" pitchFamily="34" charset="0"/>
              </a:rPr>
              <a:t>scf</a:t>
            </a:r>
            <a:r>
              <a:rPr lang="en-US" altLang="zh-CN" sz="2000" dirty="0">
                <a:solidFill>
                  <a:srgbClr val="FF0000"/>
                </a:solidFill>
                <a:latin typeface="Arial" panose="020B0604020202020204" pitchFamily="34" charset="0"/>
                <a:cs typeface="Arial" panose="020B0604020202020204" pitchFamily="34" charset="0"/>
              </a:rPr>
              <a:t> calculations!</a:t>
            </a:r>
            <a:endParaRPr lang="zh-CN" altLang="en-US" sz="20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B644448-7644-4666-AD9F-C3CE839C3CF7}"/>
                  </a:ext>
                </a:extLst>
              </p:cNvPr>
              <p:cNvSpPr txBox="1"/>
              <p:nvPr/>
            </p:nvSpPr>
            <p:spPr>
              <a:xfrm>
                <a:off x="2514737" y="5509328"/>
                <a:ext cx="6902283"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Number</a:t>
                </a:r>
                <a:r>
                  <a:rPr lang="en-US" altLang="zh-CN" dirty="0">
                    <a:solidFill>
                      <a:srgbClr val="FF0000"/>
                    </a:solidFill>
                  </a:rPr>
                  <a:t> </a:t>
                </a:r>
                <a:r>
                  <a:rPr lang="en-US" altLang="zh-CN" sz="2000" dirty="0">
                    <a:solidFill>
                      <a:srgbClr val="FF0000"/>
                    </a:solidFill>
                    <a:latin typeface="Arial" panose="020B0604020202020204" pitchFamily="34" charset="0"/>
                    <a:cs typeface="Arial" panose="020B0604020202020204" pitchFamily="34" charset="0"/>
                  </a:rPr>
                  <a:t>of </a:t>
                </a:r>
                <a14:m>
                  <m:oMath xmlns:m="http://schemas.openxmlformats.org/officeDocument/2006/math">
                    <m:r>
                      <a:rPr lang="en-US" altLang="zh-CN" sz="2000" b="1" i="1" dirty="0" smtClean="0">
                        <a:solidFill>
                          <a:srgbClr val="FF0000"/>
                        </a:solidFill>
                        <a:latin typeface="Cambria Math" panose="02040503050406030204" pitchFamily="18" charset="0"/>
                        <a:cs typeface="Arial" panose="020B0604020202020204" pitchFamily="34" charset="0"/>
                      </a:rPr>
                      <m:t>𝒈</m:t>
                    </m:r>
                  </m:oMath>
                </a14:m>
                <a:r>
                  <a:rPr lang="en-US" altLang="zh-CN" sz="2000" dirty="0">
                    <a:solidFill>
                      <a:srgbClr val="FF0000"/>
                    </a:solidFill>
                    <a:latin typeface="Arial" panose="020B0604020202020204" pitchFamily="34" charset="0"/>
                    <a:cs typeface="Arial" panose="020B0604020202020204" pitchFamily="34" charset="0"/>
                  </a:rPr>
                  <a:t> vectors is determined by the PC </a:t>
                </a:r>
                <a:r>
                  <a:rPr lang="zh-CN" altLang="en-US" sz="2000" dirty="0">
                    <a:solidFill>
                      <a:srgbClr val="FF0000"/>
                    </a:solidFill>
                    <a:latin typeface="Arial" panose="020B0604020202020204" pitchFamily="34" charset="0"/>
                    <a:cs typeface="Arial" panose="020B0604020202020204" pitchFamily="34" charset="0"/>
                  </a:rPr>
                  <a:t> </a:t>
                </a:r>
              </a:p>
            </p:txBody>
          </p:sp>
        </mc:Choice>
        <mc:Fallback xmlns="">
          <p:sp>
            <p:nvSpPr>
              <p:cNvPr id="8" name="文本框 7">
                <a:extLst>
                  <a:ext uri="{FF2B5EF4-FFF2-40B4-BE49-F238E27FC236}">
                    <a16:creationId xmlns:a16="http://schemas.microsoft.com/office/drawing/2014/main" id="{4B644448-7644-4666-AD9F-C3CE839C3CF7}"/>
                  </a:ext>
                </a:extLst>
              </p:cNvPr>
              <p:cNvSpPr txBox="1">
                <a:spLocks noRot="1" noChangeAspect="1" noMove="1" noResize="1" noEditPoints="1" noAdjustHandles="1" noChangeArrowheads="1" noChangeShapeType="1" noTextEdit="1"/>
              </p:cNvSpPr>
              <p:nvPr/>
            </p:nvSpPr>
            <p:spPr>
              <a:xfrm>
                <a:off x="2514737" y="5509328"/>
                <a:ext cx="6902283" cy="400110"/>
              </a:xfrm>
              <a:prstGeom prst="rect">
                <a:avLst/>
              </a:prstGeom>
              <a:blipFill>
                <a:blip r:embed="rId13"/>
                <a:stretch>
                  <a:fillRect l="-795" t="-9231" b="-276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6643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DD9859DD-5491-4780-92C6-CF85F62913F0}"/>
              </a:ext>
            </a:extLst>
          </p:cNvPr>
          <p:cNvGraphicFramePr>
            <a:graphicFrameLocks noChangeAspect="1"/>
          </p:cNvGraphicFramePr>
          <p:nvPr>
            <p:extLst/>
          </p:nvPr>
        </p:nvGraphicFramePr>
        <p:xfrm>
          <a:off x="6219675" y="1580765"/>
          <a:ext cx="3427089" cy="883547"/>
        </p:xfrm>
        <a:graphic>
          <a:graphicData uri="http://schemas.openxmlformats.org/presentationml/2006/ole">
            <mc:AlternateContent xmlns:mc="http://schemas.openxmlformats.org/markup-compatibility/2006">
              <mc:Choice xmlns:v="urn:schemas-microsoft-com:vml" Requires="v">
                <p:oleObj spid="_x0000_s29740" name="Equation" r:id="rId3" imgW="1625400" imgH="419040" progId="Equation.DSMT4">
                  <p:embed/>
                </p:oleObj>
              </mc:Choice>
              <mc:Fallback>
                <p:oleObj name="Equation" r:id="rId3" imgW="1625400" imgH="419040" progId="Equation.DSMT4">
                  <p:embed/>
                  <p:pic>
                    <p:nvPicPr>
                      <p:cNvPr id="4" name="对象 3">
                        <a:extLst>
                          <a:ext uri="{FF2B5EF4-FFF2-40B4-BE49-F238E27FC236}">
                            <a16:creationId xmlns:a16="http://schemas.microsoft.com/office/drawing/2014/main" id="{DD9859DD-5491-4780-92C6-CF85F62913F0}"/>
                          </a:ext>
                        </a:extLst>
                      </p:cNvPr>
                      <p:cNvPicPr/>
                      <p:nvPr/>
                    </p:nvPicPr>
                    <p:blipFill>
                      <a:blip r:embed="rId4"/>
                      <a:stretch>
                        <a:fillRect/>
                      </a:stretch>
                    </p:blipFill>
                    <p:spPr>
                      <a:xfrm>
                        <a:off x="6219675" y="1580765"/>
                        <a:ext cx="3427089" cy="883547"/>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D6C351CD-0667-4B39-8F80-0355F533901F}"/>
              </a:ext>
            </a:extLst>
          </p:cNvPr>
          <p:cNvGraphicFramePr>
            <a:graphicFrameLocks noChangeAspect="1"/>
          </p:cNvGraphicFramePr>
          <p:nvPr>
            <p:extLst/>
          </p:nvPr>
        </p:nvGraphicFramePr>
        <p:xfrm>
          <a:off x="2070266" y="5431845"/>
          <a:ext cx="4416425" cy="965200"/>
        </p:xfrm>
        <a:graphic>
          <a:graphicData uri="http://schemas.openxmlformats.org/presentationml/2006/ole">
            <mc:AlternateContent xmlns:mc="http://schemas.openxmlformats.org/markup-compatibility/2006">
              <mc:Choice xmlns:v="urn:schemas-microsoft-com:vml" Requires="v">
                <p:oleObj spid="_x0000_s29741" name="Equation" r:id="rId5" imgW="1917360" imgH="419040" progId="Equation.DSMT4">
                  <p:embed/>
                </p:oleObj>
              </mc:Choice>
              <mc:Fallback>
                <p:oleObj name="Equation" r:id="rId5" imgW="1917360" imgH="419040" progId="Equation.DSMT4">
                  <p:embed/>
                  <p:pic>
                    <p:nvPicPr>
                      <p:cNvPr id="9" name="对象 8">
                        <a:extLst>
                          <a:ext uri="{FF2B5EF4-FFF2-40B4-BE49-F238E27FC236}">
                            <a16:creationId xmlns:a16="http://schemas.microsoft.com/office/drawing/2014/main" id="{D6C351CD-0667-4B39-8F80-0355F533901F}"/>
                          </a:ext>
                        </a:extLst>
                      </p:cNvPr>
                      <p:cNvPicPr/>
                      <p:nvPr/>
                    </p:nvPicPr>
                    <p:blipFill>
                      <a:blip r:embed="rId6"/>
                      <a:stretch>
                        <a:fillRect/>
                      </a:stretch>
                    </p:blipFill>
                    <p:spPr>
                      <a:xfrm>
                        <a:off x="2070266" y="5431845"/>
                        <a:ext cx="4416425" cy="965200"/>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533A828F-B21B-416E-8B99-AC7E4384D017}"/>
              </a:ext>
            </a:extLst>
          </p:cNvPr>
          <p:cNvGraphicFramePr>
            <a:graphicFrameLocks noChangeAspect="1"/>
          </p:cNvGraphicFramePr>
          <p:nvPr>
            <p:extLst/>
          </p:nvPr>
        </p:nvGraphicFramePr>
        <p:xfrm>
          <a:off x="5914552" y="4473584"/>
          <a:ext cx="3732212" cy="723900"/>
        </p:xfrm>
        <a:graphic>
          <a:graphicData uri="http://schemas.openxmlformats.org/presentationml/2006/ole">
            <mc:AlternateContent xmlns:mc="http://schemas.openxmlformats.org/markup-compatibility/2006">
              <mc:Choice xmlns:v="urn:schemas-microsoft-com:vml" Requires="v">
                <p:oleObj spid="_x0000_s29742" name="Equation" r:id="rId7" imgW="1701720" imgH="330120" progId="Equation.DSMT4">
                  <p:embed/>
                </p:oleObj>
              </mc:Choice>
              <mc:Fallback>
                <p:oleObj name="Equation" r:id="rId7" imgW="1701720" imgH="330120" progId="Equation.DSMT4">
                  <p:embed/>
                  <p:pic>
                    <p:nvPicPr>
                      <p:cNvPr id="10" name="对象 9">
                        <a:extLst>
                          <a:ext uri="{FF2B5EF4-FFF2-40B4-BE49-F238E27FC236}">
                            <a16:creationId xmlns:a16="http://schemas.microsoft.com/office/drawing/2014/main" id="{533A828F-B21B-416E-8B99-AC7E4384D017}"/>
                          </a:ext>
                        </a:extLst>
                      </p:cNvPr>
                      <p:cNvPicPr/>
                      <p:nvPr/>
                    </p:nvPicPr>
                    <p:blipFill>
                      <a:blip r:embed="rId8"/>
                      <a:stretch>
                        <a:fillRect/>
                      </a:stretch>
                    </p:blipFill>
                    <p:spPr>
                      <a:xfrm>
                        <a:off x="5914552" y="4473584"/>
                        <a:ext cx="3732212" cy="723900"/>
                      </a:xfrm>
                      <a:prstGeom prst="rect">
                        <a:avLst/>
                      </a:prstGeom>
                    </p:spPr>
                  </p:pic>
                </p:oleObj>
              </mc:Fallback>
            </mc:AlternateContent>
          </a:graphicData>
        </a:graphic>
      </p:graphicFrame>
      <p:grpSp>
        <p:nvGrpSpPr>
          <p:cNvPr id="11" name="组合 10">
            <a:extLst>
              <a:ext uri="{FF2B5EF4-FFF2-40B4-BE49-F238E27FC236}">
                <a16:creationId xmlns:a16="http://schemas.microsoft.com/office/drawing/2014/main" id="{863D603D-3FF7-4E4B-A541-B1C28BFADB09}"/>
              </a:ext>
            </a:extLst>
          </p:cNvPr>
          <p:cNvGrpSpPr/>
          <p:nvPr/>
        </p:nvGrpSpPr>
        <p:grpSpPr>
          <a:xfrm>
            <a:off x="0" y="-110976"/>
            <a:ext cx="12192000" cy="793988"/>
            <a:chOff x="0" y="0"/>
            <a:chExt cx="12192000" cy="793988"/>
          </a:xfrm>
        </p:grpSpPr>
        <p:pic>
          <p:nvPicPr>
            <p:cNvPr id="12" name="Picture 5" descr="dark_blue">
              <a:extLst>
                <a:ext uri="{FF2B5EF4-FFF2-40B4-BE49-F238E27FC236}">
                  <a16:creationId xmlns:a16="http://schemas.microsoft.com/office/drawing/2014/main" id="{9744B5FD-7177-4522-B334-AACBEA7CB6C5}"/>
                </a:ext>
              </a:extLst>
            </p:cNvPr>
            <p:cNvPicPr>
              <a:picLocks noChangeAspect="1" noChangeArrowheads="1"/>
            </p:cNvPicPr>
            <p:nvPr/>
          </p:nvPicPr>
          <p:blipFill rotWithShape="1">
            <a:blip r:embed="rId9" cstate="print"/>
            <a:srcRect l="31337"/>
            <a:stretch/>
          </p:blipFill>
          <p:spPr bwMode="auto">
            <a:xfrm>
              <a:off x="0" y="0"/>
              <a:ext cx="12192000" cy="782638"/>
            </a:xfrm>
            <a:prstGeom prst="rect">
              <a:avLst/>
            </a:prstGeom>
            <a:noFill/>
            <a:ln w="9525">
              <a:noFill/>
              <a:miter lim="800000"/>
              <a:headEnd/>
              <a:tailEnd/>
            </a:ln>
          </p:spPr>
        </p:pic>
        <p:pic>
          <p:nvPicPr>
            <p:cNvPr id="13" name="Picture 5" descr="dark_blue">
              <a:extLst>
                <a:ext uri="{FF2B5EF4-FFF2-40B4-BE49-F238E27FC236}">
                  <a16:creationId xmlns:a16="http://schemas.microsoft.com/office/drawing/2014/main" id="{A1641172-9F95-4D8C-8235-C7B05A6D5620}"/>
                </a:ext>
              </a:extLst>
            </p:cNvPr>
            <p:cNvPicPr>
              <a:picLocks noChangeAspect="1" noChangeArrowheads="1"/>
            </p:cNvPicPr>
            <p:nvPr/>
          </p:nvPicPr>
          <p:blipFill rotWithShape="1">
            <a:blip r:embed="rId9" cstate="print"/>
            <a:srcRect t="1" r="68870" b="-1450"/>
            <a:stretch/>
          </p:blipFill>
          <p:spPr bwMode="auto">
            <a:xfrm>
              <a:off x="18036" y="0"/>
              <a:ext cx="2846567" cy="793988"/>
            </a:xfrm>
            <a:prstGeom prst="rect">
              <a:avLst/>
            </a:prstGeom>
            <a:noFill/>
            <a:ln w="9525">
              <a:noFill/>
              <a:miter lim="800000"/>
              <a:headEnd/>
              <a:tailEnd/>
            </a:ln>
          </p:spPr>
        </p:pic>
      </p:grpSp>
      <p:pic>
        <p:nvPicPr>
          <p:cNvPr id="14" name="Picture 6">
            <a:extLst>
              <a:ext uri="{FF2B5EF4-FFF2-40B4-BE49-F238E27FC236}">
                <a16:creationId xmlns:a16="http://schemas.microsoft.com/office/drawing/2014/main" id="{6F9875A2-D84E-4316-8A6D-1EF189A20161}"/>
              </a:ext>
            </a:extLst>
          </p:cNvPr>
          <p:cNvPicPr>
            <a:picLocks noChangeAspect="1" noChangeArrowheads="1"/>
          </p:cNvPicPr>
          <p:nvPr/>
        </p:nvPicPr>
        <p:blipFill>
          <a:blip r:embed="rId10" cstate="print"/>
          <a:srcRect/>
          <a:stretch>
            <a:fillRect/>
          </a:stretch>
        </p:blipFill>
        <p:spPr bwMode="auto">
          <a:xfrm>
            <a:off x="0" y="6597352"/>
            <a:ext cx="12192000" cy="260648"/>
          </a:xfrm>
          <a:prstGeom prst="rect">
            <a:avLst/>
          </a:prstGeom>
          <a:noFill/>
          <a:ln w="9525" algn="ctr">
            <a:noFill/>
            <a:miter lim="800000"/>
            <a:headEnd/>
            <a:tailEnd/>
          </a:ln>
        </p:spPr>
      </p:pic>
      <p:graphicFrame>
        <p:nvGraphicFramePr>
          <p:cNvPr id="2" name="对象 1">
            <a:extLst>
              <a:ext uri="{FF2B5EF4-FFF2-40B4-BE49-F238E27FC236}">
                <a16:creationId xmlns:a16="http://schemas.microsoft.com/office/drawing/2014/main" id="{F3D173B9-2A93-443C-B8F1-81074397D2F9}"/>
              </a:ext>
            </a:extLst>
          </p:cNvPr>
          <p:cNvGraphicFramePr>
            <a:graphicFrameLocks noChangeAspect="1"/>
          </p:cNvGraphicFramePr>
          <p:nvPr>
            <p:extLst/>
          </p:nvPr>
        </p:nvGraphicFramePr>
        <p:xfrm>
          <a:off x="6219675" y="2647493"/>
          <a:ext cx="4466207" cy="683354"/>
        </p:xfrm>
        <a:graphic>
          <a:graphicData uri="http://schemas.openxmlformats.org/presentationml/2006/ole">
            <mc:AlternateContent xmlns:mc="http://schemas.openxmlformats.org/markup-compatibility/2006">
              <mc:Choice xmlns:v="urn:schemas-microsoft-com:vml" Requires="v">
                <p:oleObj spid="_x0000_s29743" name="Equation" r:id="rId11" imgW="2323800" imgH="355320" progId="Equation.DSMT4">
                  <p:embed/>
                </p:oleObj>
              </mc:Choice>
              <mc:Fallback>
                <p:oleObj name="Equation" r:id="rId11" imgW="2323800" imgH="355320" progId="Equation.DSMT4">
                  <p:embed/>
                  <p:pic>
                    <p:nvPicPr>
                      <p:cNvPr id="2" name="对象 1">
                        <a:extLst>
                          <a:ext uri="{FF2B5EF4-FFF2-40B4-BE49-F238E27FC236}">
                            <a16:creationId xmlns:a16="http://schemas.microsoft.com/office/drawing/2014/main" id="{F3D173B9-2A93-443C-B8F1-81074397D2F9}"/>
                          </a:ext>
                        </a:extLst>
                      </p:cNvPr>
                      <p:cNvPicPr/>
                      <p:nvPr/>
                    </p:nvPicPr>
                    <p:blipFill>
                      <a:blip r:embed="rId12"/>
                      <a:stretch>
                        <a:fillRect/>
                      </a:stretch>
                    </p:blipFill>
                    <p:spPr>
                      <a:xfrm>
                        <a:off x="6219675" y="2647493"/>
                        <a:ext cx="4466207" cy="683354"/>
                      </a:xfrm>
                      <a:prstGeom prst="rect">
                        <a:avLst/>
                      </a:prstGeom>
                    </p:spPr>
                  </p:pic>
                </p:oleObj>
              </mc:Fallback>
            </mc:AlternateContent>
          </a:graphicData>
        </a:graphic>
      </p:graphicFrame>
      <p:graphicFrame>
        <p:nvGraphicFramePr>
          <p:cNvPr id="3" name="对象 2">
            <a:extLst>
              <a:ext uri="{FF2B5EF4-FFF2-40B4-BE49-F238E27FC236}">
                <a16:creationId xmlns:a16="http://schemas.microsoft.com/office/drawing/2014/main" id="{8A8FF4C1-2BB1-459A-838E-42949E217C09}"/>
              </a:ext>
            </a:extLst>
          </p:cNvPr>
          <p:cNvGraphicFramePr>
            <a:graphicFrameLocks noChangeAspect="1"/>
          </p:cNvGraphicFramePr>
          <p:nvPr>
            <p:extLst/>
          </p:nvPr>
        </p:nvGraphicFramePr>
        <p:xfrm>
          <a:off x="2008753" y="3633276"/>
          <a:ext cx="7524993" cy="683353"/>
        </p:xfrm>
        <a:graphic>
          <a:graphicData uri="http://schemas.openxmlformats.org/presentationml/2006/ole">
            <mc:AlternateContent xmlns:mc="http://schemas.openxmlformats.org/markup-compatibility/2006">
              <mc:Choice xmlns:v="urn:schemas-microsoft-com:vml" Requires="v">
                <p:oleObj spid="_x0000_s29744" name="Equation" r:id="rId13" imgW="4051080" imgH="368280" progId="Equation.DSMT4">
                  <p:embed/>
                </p:oleObj>
              </mc:Choice>
              <mc:Fallback>
                <p:oleObj name="Equation" r:id="rId13" imgW="4051080" imgH="368280" progId="Equation.DSMT4">
                  <p:embed/>
                  <p:pic>
                    <p:nvPicPr>
                      <p:cNvPr id="3" name="对象 2">
                        <a:extLst>
                          <a:ext uri="{FF2B5EF4-FFF2-40B4-BE49-F238E27FC236}">
                            <a16:creationId xmlns:a16="http://schemas.microsoft.com/office/drawing/2014/main" id="{8A8FF4C1-2BB1-459A-838E-42949E217C09}"/>
                          </a:ext>
                        </a:extLst>
                      </p:cNvPr>
                      <p:cNvPicPr/>
                      <p:nvPr/>
                    </p:nvPicPr>
                    <p:blipFill>
                      <a:blip r:embed="rId14"/>
                      <a:stretch>
                        <a:fillRect/>
                      </a:stretch>
                    </p:blipFill>
                    <p:spPr>
                      <a:xfrm>
                        <a:off x="2008753" y="3633276"/>
                        <a:ext cx="7524993" cy="683353"/>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9BDC5202-2B9C-46B8-A18F-8DAFE3EB0082}"/>
              </a:ext>
            </a:extLst>
          </p:cNvPr>
          <p:cNvGraphicFramePr>
            <a:graphicFrameLocks noChangeAspect="1"/>
          </p:cNvGraphicFramePr>
          <p:nvPr>
            <p:extLst/>
          </p:nvPr>
        </p:nvGraphicFramePr>
        <p:xfrm>
          <a:off x="2138957" y="1795976"/>
          <a:ext cx="3020499" cy="551822"/>
        </p:xfrm>
        <a:graphic>
          <a:graphicData uri="http://schemas.openxmlformats.org/presentationml/2006/ole">
            <mc:AlternateContent xmlns:mc="http://schemas.openxmlformats.org/markup-compatibility/2006">
              <mc:Choice xmlns:v="urn:schemas-microsoft-com:vml" Requires="v">
                <p:oleObj spid="_x0000_s29745" name="Equation" r:id="rId15" imgW="1320480" imgH="241200" progId="Equation.DSMT4">
                  <p:embed/>
                </p:oleObj>
              </mc:Choice>
              <mc:Fallback>
                <p:oleObj name="Equation" r:id="rId15" imgW="1320480" imgH="241200" progId="Equation.DSMT4">
                  <p:embed/>
                  <p:pic>
                    <p:nvPicPr>
                      <p:cNvPr id="15" name="对象 14">
                        <a:extLst>
                          <a:ext uri="{FF2B5EF4-FFF2-40B4-BE49-F238E27FC236}">
                            <a16:creationId xmlns:a16="http://schemas.microsoft.com/office/drawing/2014/main" id="{9BDC5202-2B9C-46B8-A18F-8DAFE3EB0082}"/>
                          </a:ext>
                        </a:extLst>
                      </p:cNvPr>
                      <p:cNvPicPr/>
                      <p:nvPr/>
                    </p:nvPicPr>
                    <p:blipFill>
                      <a:blip r:embed="rId16"/>
                      <a:stretch>
                        <a:fillRect/>
                      </a:stretch>
                    </p:blipFill>
                    <p:spPr>
                      <a:xfrm>
                        <a:off x="2138957" y="1795976"/>
                        <a:ext cx="3020499" cy="551822"/>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C8FFB2DF-9CC5-402C-B7A9-B29D5602020F}"/>
              </a:ext>
            </a:extLst>
          </p:cNvPr>
          <p:cNvGraphicFramePr>
            <a:graphicFrameLocks noChangeAspect="1"/>
          </p:cNvGraphicFramePr>
          <p:nvPr>
            <p:extLst/>
          </p:nvPr>
        </p:nvGraphicFramePr>
        <p:xfrm>
          <a:off x="2008753" y="4605338"/>
          <a:ext cx="3613150" cy="527050"/>
        </p:xfrm>
        <a:graphic>
          <a:graphicData uri="http://schemas.openxmlformats.org/presentationml/2006/ole">
            <mc:AlternateContent xmlns:mc="http://schemas.openxmlformats.org/markup-compatibility/2006">
              <mc:Choice xmlns:v="urn:schemas-microsoft-com:vml" Requires="v">
                <p:oleObj spid="_x0000_s29746" name="Equation" r:id="rId17" imgW="1917360" imgH="279360" progId="Equation.DSMT4">
                  <p:embed/>
                </p:oleObj>
              </mc:Choice>
              <mc:Fallback>
                <p:oleObj name="Equation" r:id="rId17" imgW="1917360" imgH="279360" progId="Equation.DSMT4">
                  <p:embed/>
                  <p:pic>
                    <p:nvPicPr>
                      <p:cNvPr id="17" name="对象 16">
                        <a:extLst>
                          <a:ext uri="{FF2B5EF4-FFF2-40B4-BE49-F238E27FC236}">
                            <a16:creationId xmlns:a16="http://schemas.microsoft.com/office/drawing/2014/main" id="{C8FFB2DF-9CC5-402C-B7A9-B29D5602020F}"/>
                          </a:ext>
                        </a:extLst>
                      </p:cNvPr>
                      <p:cNvPicPr/>
                      <p:nvPr/>
                    </p:nvPicPr>
                    <p:blipFill>
                      <a:blip r:embed="rId18"/>
                      <a:stretch>
                        <a:fillRect/>
                      </a:stretch>
                    </p:blipFill>
                    <p:spPr>
                      <a:xfrm>
                        <a:off x="2008753" y="4605338"/>
                        <a:ext cx="3613150" cy="527050"/>
                      </a:xfrm>
                      <a:prstGeom prst="rect">
                        <a:avLst/>
                      </a:prstGeom>
                    </p:spPr>
                  </p:pic>
                </p:oleObj>
              </mc:Fallback>
            </mc:AlternateContent>
          </a:graphicData>
        </a:graphic>
      </p:graphicFrame>
      <p:sp>
        <p:nvSpPr>
          <p:cNvPr id="19" name="箭头: 右 18">
            <a:extLst>
              <a:ext uri="{FF2B5EF4-FFF2-40B4-BE49-F238E27FC236}">
                <a16:creationId xmlns:a16="http://schemas.microsoft.com/office/drawing/2014/main" id="{E7A8F680-3D83-4FD4-8511-165F89F4B603}"/>
              </a:ext>
            </a:extLst>
          </p:cNvPr>
          <p:cNvSpPr/>
          <p:nvPr/>
        </p:nvSpPr>
        <p:spPr>
          <a:xfrm>
            <a:off x="1538446" y="3718125"/>
            <a:ext cx="253937" cy="3280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E03D035A-EAC7-4796-81F7-D12C1BD60F3C}"/>
              </a:ext>
            </a:extLst>
          </p:cNvPr>
          <p:cNvSpPr txBox="1"/>
          <p:nvPr/>
        </p:nvSpPr>
        <p:spPr>
          <a:xfrm>
            <a:off x="2767204" y="837384"/>
            <a:ext cx="6657593" cy="523220"/>
          </a:xfrm>
          <a:prstGeom prst="rect">
            <a:avLst/>
          </a:prstGeom>
          <a:noFill/>
        </p:spPr>
        <p:txBody>
          <a:bodyPr wrap="none" rtlCol="0">
            <a:spAutoFit/>
          </a:bodyPr>
          <a:lstStyle/>
          <a:p>
            <a:pPr algn="ctr"/>
            <a:r>
              <a:rPr lang="en-US" altLang="zh-CN" sz="2800" dirty="0">
                <a:latin typeface="Arial" panose="020B0604020202020204" pitchFamily="34" charset="0"/>
                <a:cs typeface="Arial" panose="020B0604020202020204" pitchFamily="34" charset="0"/>
              </a:rPr>
              <a:t>Calculation of the form factors for a NAO</a:t>
            </a:r>
            <a:endParaRPr lang="zh-CN" altLang="en-US" sz="2800" dirty="0">
              <a:latin typeface="Arial" panose="020B0604020202020204" pitchFamily="34" charset="0"/>
              <a:cs typeface="Arial" panose="020B0604020202020204" pitchFamily="34" charset="0"/>
            </a:endParaRPr>
          </a:p>
        </p:txBody>
      </p:sp>
      <p:sp>
        <p:nvSpPr>
          <p:cNvPr id="6" name="箭头: 右 5">
            <a:extLst>
              <a:ext uri="{FF2B5EF4-FFF2-40B4-BE49-F238E27FC236}">
                <a16:creationId xmlns:a16="http://schemas.microsoft.com/office/drawing/2014/main" id="{D32B0CB7-21DB-4900-99AC-1EFE72072511}"/>
              </a:ext>
            </a:extLst>
          </p:cNvPr>
          <p:cNvSpPr/>
          <p:nvPr/>
        </p:nvSpPr>
        <p:spPr>
          <a:xfrm>
            <a:off x="5621903" y="1879737"/>
            <a:ext cx="209175" cy="28560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E7A0A0AB-AD00-468A-A25C-F4D3AACF25D1}"/>
              </a:ext>
            </a:extLst>
          </p:cNvPr>
          <p:cNvSpPr/>
          <p:nvPr/>
        </p:nvSpPr>
        <p:spPr>
          <a:xfrm>
            <a:off x="1523697" y="5750443"/>
            <a:ext cx="253937" cy="3280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1078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16000" y="779523"/>
            <a:ext cx="5760000" cy="523220"/>
          </a:xfrm>
          <a:prstGeom prst="rect">
            <a:avLst/>
          </a:prstGeom>
          <a:noFill/>
        </p:spPr>
        <p:txBody>
          <a:bodyPr wrap="square" rtlCol="0">
            <a:spAutoFit/>
          </a:bodyPr>
          <a:lstStyle/>
          <a:p>
            <a:pPr algn="ctr"/>
            <a:r>
              <a:rPr lang="en-US" altLang="zh-CN" sz="2800" b="1" dirty="0">
                <a:latin typeface="Arial" panose="020B0604020202020204" pitchFamily="34" charset="0"/>
                <a:cs typeface="Arial" panose="020B0604020202020204" pitchFamily="34" charset="0"/>
              </a:rPr>
              <a:t>Intrinsic magnetic TI: MnBi</a:t>
            </a:r>
            <a:r>
              <a:rPr lang="en-US" altLang="zh-CN" sz="2800" b="1" baseline="-25000" dirty="0">
                <a:latin typeface="Arial" panose="020B0604020202020204" pitchFamily="34" charset="0"/>
                <a:cs typeface="Arial" panose="020B0604020202020204" pitchFamily="34" charset="0"/>
              </a:rPr>
              <a:t>2</a:t>
            </a:r>
            <a:r>
              <a:rPr lang="en-US" altLang="zh-CN" sz="2800" b="1" dirty="0">
                <a:latin typeface="Arial" panose="020B0604020202020204" pitchFamily="34" charset="0"/>
                <a:cs typeface="Arial" panose="020B0604020202020204" pitchFamily="34" charset="0"/>
              </a:rPr>
              <a:t>Te</a:t>
            </a:r>
            <a:r>
              <a:rPr lang="en-US" altLang="zh-CN" sz="2800" b="1" baseline="-25000" dirty="0">
                <a:latin typeface="Arial" panose="020B0604020202020204" pitchFamily="34" charset="0"/>
                <a:cs typeface="Arial" panose="020B0604020202020204" pitchFamily="34" charset="0"/>
              </a:rPr>
              <a:t>4</a:t>
            </a:r>
            <a:r>
              <a:rPr lang="en-US" altLang="zh-CN" sz="2800" b="1" dirty="0">
                <a:latin typeface="Arial" panose="020B0604020202020204" pitchFamily="34" charset="0"/>
                <a:cs typeface="Arial" panose="020B0604020202020204" pitchFamily="34" charset="0"/>
              </a:rPr>
              <a:t>  </a:t>
            </a:r>
            <a:endParaRPr lang="zh-CN" altLang="en-US" sz="2800" b="1" baseline="-25000" dirty="0">
              <a:latin typeface="Arial" panose="020B0604020202020204" pitchFamily="34" charset="0"/>
              <a:cs typeface="Arial" panose="020B0604020202020204" pitchFamily="34" charset="0"/>
            </a:endParaRPr>
          </a:p>
        </p:txBody>
      </p:sp>
      <p:sp>
        <p:nvSpPr>
          <p:cNvPr id="3" name="矩形 2"/>
          <p:cNvSpPr/>
          <p:nvPr/>
        </p:nvSpPr>
        <p:spPr>
          <a:xfrm>
            <a:off x="4296502" y="5284852"/>
            <a:ext cx="2291444" cy="338554"/>
          </a:xfrm>
          <a:prstGeom prst="rect">
            <a:avLst/>
          </a:prstGeom>
        </p:spPr>
        <p:txBody>
          <a:bodyPr wrap="square">
            <a:spAutoFit/>
          </a:bodyPr>
          <a:lstStyle/>
          <a:p>
            <a:r>
              <a:rPr lang="en-US" altLang="zh-CN" sz="1600" dirty="0">
                <a:solidFill>
                  <a:srgbClr val="000000"/>
                </a:solidFill>
                <a:latin typeface="Times New Roman" panose="02020603050405020304" pitchFamily="18" charset="0"/>
                <a:cs typeface="Times New Roman" panose="02020603050405020304" pitchFamily="18" charset="0"/>
              </a:rPr>
              <a:t>E. V. </a:t>
            </a:r>
            <a:r>
              <a:rPr lang="en-US" altLang="zh-CN" sz="1600" dirty="0" err="1">
                <a:solidFill>
                  <a:srgbClr val="000000"/>
                </a:solidFill>
                <a:latin typeface="Times New Roman" panose="02020603050405020304" pitchFamily="18" charset="0"/>
                <a:cs typeface="Times New Roman" panose="02020603050405020304" pitchFamily="18" charset="0"/>
              </a:rPr>
              <a:t>Chulkov</a:t>
            </a:r>
            <a:r>
              <a:rPr lang="en-US" altLang="zh-CN" sz="1600" dirty="0">
                <a:solidFill>
                  <a:srgbClr val="000000"/>
                </a:solidFill>
                <a:latin typeface="Times New Roman" panose="02020603050405020304" pitchFamily="18" charset="0"/>
                <a:cs typeface="Times New Roman" panose="02020603050405020304" pitchFamily="18" charset="0"/>
              </a:rPr>
              <a:t> et al.</a:t>
            </a:r>
            <a:endParaRPr lang="zh-CN" altLang="en-US" sz="1600" dirty="0"/>
          </a:p>
        </p:txBody>
      </p:sp>
      <p:pic>
        <p:nvPicPr>
          <p:cNvPr id="4" name="图片 3"/>
          <p:cNvPicPr>
            <a:picLocks noChangeAspect="1"/>
          </p:cNvPicPr>
          <p:nvPr/>
        </p:nvPicPr>
        <p:blipFill>
          <a:blip r:embed="rId3"/>
          <a:stretch>
            <a:fillRect/>
          </a:stretch>
        </p:blipFill>
        <p:spPr>
          <a:xfrm>
            <a:off x="4580535" y="2145313"/>
            <a:ext cx="2196000" cy="2957026"/>
          </a:xfrm>
          <a:prstGeom prst="rect">
            <a:avLst/>
          </a:prstGeom>
        </p:spPr>
      </p:pic>
      <p:pic>
        <p:nvPicPr>
          <p:cNvPr id="5" name="图片 4"/>
          <p:cNvPicPr>
            <a:picLocks noChangeAspect="1"/>
          </p:cNvPicPr>
          <p:nvPr/>
        </p:nvPicPr>
        <p:blipFill rotWithShape="1">
          <a:blip r:embed="rId4"/>
          <a:srcRect r="11711"/>
          <a:stretch/>
        </p:blipFill>
        <p:spPr>
          <a:xfrm>
            <a:off x="3873812" y="2327826"/>
            <a:ext cx="706723" cy="2592000"/>
          </a:xfrm>
          <a:prstGeom prst="rect">
            <a:avLst/>
          </a:prstGeom>
        </p:spPr>
      </p:pic>
      <p:pic>
        <p:nvPicPr>
          <p:cNvPr id="6" name="图片 5"/>
          <p:cNvPicPr>
            <a:picLocks noChangeAspect="1"/>
          </p:cNvPicPr>
          <p:nvPr/>
        </p:nvPicPr>
        <p:blipFill>
          <a:blip r:embed="rId5"/>
          <a:stretch>
            <a:fillRect/>
          </a:stretch>
        </p:blipFill>
        <p:spPr>
          <a:xfrm>
            <a:off x="7574698" y="2445191"/>
            <a:ext cx="3801889" cy="2124000"/>
          </a:xfrm>
          <a:prstGeom prst="rect">
            <a:avLst/>
          </a:prstGeom>
        </p:spPr>
      </p:pic>
      <p:pic>
        <p:nvPicPr>
          <p:cNvPr id="7" name="图片 6"/>
          <p:cNvPicPr>
            <a:picLocks noChangeAspect="1"/>
          </p:cNvPicPr>
          <p:nvPr/>
        </p:nvPicPr>
        <p:blipFill>
          <a:blip r:embed="rId6"/>
          <a:stretch>
            <a:fillRect/>
          </a:stretch>
        </p:blipFill>
        <p:spPr>
          <a:xfrm>
            <a:off x="713617" y="2145313"/>
            <a:ext cx="2844000" cy="3026085"/>
          </a:xfrm>
          <a:prstGeom prst="rect">
            <a:avLst/>
          </a:prstGeom>
        </p:spPr>
      </p:pic>
      <p:sp>
        <p:nvSpPr>
          <p:cNvPr id="9" name="矩形 8"/>
          <p:cNvSpPr/>
          <p:nvPr/>
        </p:nvSpPr>
        <p:spPr>
          <a:xfrm>
            <a:off x="4296502" y="5649878"/>
            <a:ext cx="2713692" cy="338554"/>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2D Mater. 4, 025082 (2017) </a:t>
            </a:r>
            <a:endParaRPr lang="zh-CN" altLang="en-US" dirty="0"/>
          </a:p>
        </p:txBody>
      </p:sp>
      <p:sp>
        <p:nvSpPr>
          <p:cNvPr id="10" name="矩形 9"/>
          <p:cNvSpPr/>
          <p:nvPr/>
        </p:nvSpPr>
        <p:spPr>
          <a:xfrm>
            <a:off x="369026" y="5284852"/>
            <a:ext cx="3429458" cy="338554"/>
          </a:xfrm>
          <a:prstGeom prst="rect">
            <a:avLst/>
          </a:prstGeom>
        </p:spPr>
        <p:txBody>
          <a:bodyPr wrap="square">
            <a:spAutoFit/>
          </a:bodyPr>
          <a:lstStyle/>
          <a:p>
            <a:r>
              <a:rPr lang="en-US" altLang="zh-CN" sz="1600" b="1" dirty="0" err="1">
                <a:solidFill>
                  <a:srgbClr val="000000"/>
                </a:solidFill>
                <a:latin typeface="Times New Roman" panose="02020603050405020304" pitchFamily="18" charset="0"/>
                <a:cs typeface="Times New Roman" panose="02020603050405020304" pitchFamily="18" charset="0"/>
              </a:rPr>
              <a:t>CrystEngComm</a:t>
            </a:r>
            <a:r>
              <a:rPr lang="en-US" altLang="zh-CN" sz="1600" b="1" dirty="0">
                <a:solidFill>
                  <a:srgbClr val="000000"/>
                </a:solidFill>
                <a:latin typeface="Times New Roman" panose="02020603050405020304" pitchFamily="18" charset="0"/>
                <a:cs typeface="Times New Roman" panose="02020603050405020304" pitchFamily="18" charset="0"/>
              </a:rPr>
              <a:t> 15, 5532–5538 </a:t>
            </a:r>
            <a:r>
              <a:rPr lang="en-US" altLang="zh-CN" sz="1600" b="1" dirty="0">
                <a:latin typeface="Times New Roman" panose="02020603050405020304" pitchFamily="18" charset="0"/>
                <a:cs typeface="Times New Roman" panose="02020603050405020304" pitchFamily="18" charset="0"/>
              </a:rPr>
              <a:t>(2013)</a:t>
            </a:r>
            <a:r>
              <a:rPr lang="zh-CN" altLang="en-US" sz="1600" b="1" dirty="0">
                <a:latin typeface="Times New Roman" panose="02020603050405020304" pitchFamily="18" charset="0"/>
                <a:cs typeface="Times New Roman" panose="02020603050405020304" pitchFamily="18" charset="0"/>
              </a:rPr>
              <a:t> </a:t>
            </a:r>
            <a:endParaRPr lang="zh-CN" altLang="en-US" sz="1600" b="1" dirty="0"/>
          </a:p>
        </p:txBody>
      </p:sp>
      <p:sp>
        <p:nvSpPr>
          <p:cNvPr id="11" name="矩形 10"/>
          <p:cNvSpPr/>
          <p:nvPr/>
        </p:nvSpPr>
        <p:spPr>
          <a:xfrm>
            <a:off x="8349816" y="5340828"/>
            <a:ext cx="3629465" cy="1077218"/>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Chin. Phys. Lett. 36, 076801 (2019)</a:t>
            </a:r>
            <a:r>
              <a:rPr lang="en-US" altLang="zh-CN" sz="1600" dirty="0">
                <a:latin typeface="Times New Roman" panose="02020603050405020304" pitchFamily="18" charset="0"/>
                <a:cs typeface="Times New Roman" panose="02020603050405020304" pitchFamily="18" charset="0"/>
              </a:rPr>
              <a:t> </a:t>
            </a:r>
          </a:p>
          <a:p>
            <a:r>
              <a:rPr lang="en-US" altLang="zh-CN" sz="1600" dirty="0">
                <a:latin typeface="Times New Roman" panose="02020603050405020304" pitchFamily="18" charset="0"/>
                <a:cs typeface="Times New Roman" panose="02020603050405020304" pitchFamily="18" charset="0"/>
              </a:rPr>
              <a:t>Sci. Adv. </a:t>
            </a:r>
            <a:r>
              <a:rPr lang="en-US" altLang="zh-CN" sz="1600" b="1" dirty="0">
                <a:latin typeface="Times New Roman" panose="02020603050405020304" pitchFamily="18" charset="0"/>
                <a:cs typeface="Times New Roman" panose="02020603050405020304" pitchFamily="18" charset="0"/>
              </a:rPr>
              <a:t>5</a:t>
            </a:r>
            <a:r>
              <a:rPr lang="en-US" altLang="zh-CN" sz="1600" dirty="0">
                <a:latin typeface="Times New Roman" panose="02020603050405020304" pitchFamily="18" charset="0"/>
                <a:cs typeface="Times New Roman" panose="02020603050405020304" pitchFamily="18" charset="0"/>
              </a:rPr>
              <a:t>, eaaw5685 (2019) </a:t>
            </a:r>
          </a:p>
          <a:p>
            <a:r>
              <a:rPr lang="en-US" altLang="zh-CN" sz="1600" dirty="0">
                <a:latin typeface="Times New Roman" panose="02020603050405020304" pitchFamily="18" charset="0"/>
                <a:cs typeface="Times New Roman" panose="02020603050405020304" pitchFamily="18" charset="0"/>
              </a:rPr>
              <a:t>Nature </a:t>
            </a:r>
            <a:r>
              <a:rPr lang="en-US" altLang="zh-CN" sz="1600" b="1" dirty="0">
                <a:latin typeface="Times New Roman" panose="02020603050405020304" pitchFamily="18" charset="0"/>
                <a:cs typeface="Times New Roman" panose="02020603050405020304" pitchFamily="18" charset="0"/>
              </a:rPr>
              <a:t>576</a:t>
            </a:r>
            <a:r>
              <a:rPr lang="en-US" altLang="zh-CN" sz="1600" dirty="0">
                <a:latin typeface="Times New Roman" panose="02020603050405020304" pitchFamily="18" charset="0"/>
                <a:cs typeface="Times New Roman" panose="02020603050405020304" pitchFamily="18" charset="0"/>
              </a:rPr>
              <a:t>, 416 (2019)</a:t>
            </a:r>
          </a:p>
          <a:p>
            <a:r>
              <a:rPr lang="en-US" altLang="zh-CN" sz="1600" dirty="0">
                <a:latin typeface="Times New Roman" panose="02020603050405020304" pitchFamily="18" charset="0"/>
                <a:cs typeface="Times New Roman" panose="02020603050405020304" pitchFamily="18" charset="0"/>
              </a:rPr>
              <a:t>Phys. Rev. Mater. 3, 064202 (2019)</a:t>
            </a:r>
          </a:p>
        </p:txBody>
      </p:sp>
      <p:sp>
        <p:nvSpPr>
          <p:cNvPr id="12" name="矩形 11"/>
          <p:cNvSpPr/>
          <p:nvPr/>
        </p:nvSpPr>
        <p:spPr>
          <a:xfrm>
            <a:off x="8618794" y="4917673"/>
            <a:ext cx="3015187" cy="338554"/>
          </a:xfrm>
          <a:prstGeom prst="rect">
            <a:avLst/>
          </a:prstGeom>
        </p:spPr>
        <p:txBody>
          <a:bodyPr wrap="square">
            <a:spAutoFit/>
          </a:bodyPr>
          <a:lstStyle/>
          <a:p>
            <a:r>
              <a:rPr lang="en-US" altLang="zh-CN" sz="1600" dirty="0" err="1">
                <a:solidFill>
                  <a:srgbClr val="000000"/>
                </a:solidFill>
                <a:latin typeface="Times New Roman" panose="02020603050405020304" pitchFamily="18" charset="0"/>
                <a:cs typeface="Times New Roman" panose="02020603050405020304" pitchFamily="18" charset="0"/>
              </a:rPr>
              <a:t>Ke</a:t>
            </a:r>
            <a:r>
              <a:rPr lang="en-US" altLang="zh-CN" sz="1600" dirty="0">
                <a:solidFill>
                  <a:srgbClr val="000000"/>
                </a:solidFill>
                <a:latin typeface="Times New Roman" panose="02020603050405020304" pitchFamily="18" charset="0"/>
                <a:cs typeface="Times New Roman" panose="02020603050405020304" pitchFamily="18" charset="0"/>
              </a:rPr>
              <a:t> He et al.</a:t>
            </a:r>
            <a:endParaRPr lang="zh-CN" altLang="en-US" sz="1600" dirty="0"/>
          </a:p>
        </p:txBody>
      </p:sp>
      <p:sp>
        <p:nvSpPr>
          <p:cNvPr id="13" name="矩形 12"/>
          <p:cNvSpPr/>
          <p:nvPr/>
        </p:nvSpPr>
        <p:spPr>
          <a:xfrm>
            <a:off x="8058322" y="1909613"/>
            <a:ext cx="2947182" cy="338554"/>
          </a:xfrm>
          <a:prstGeom prst="rect">
            <a:avLst/>
          </a:prstGeom>
        </p:spPr>
        <p:txBody>
          <a:bodyPr wrap="square">
            <a:spAutoFit/>
          </a:bodyPr>
          <a:lstStyle/>
          <a:p>
            <a:r>
              <a:rPr lang="en-US" altLang="zh-CN" sz="1600" b="1" dirty="0">
                <a:solidFill>
                  <a:srgbClr val="000000"/>
                </a:solidFill>
                <a:latin typeface="Times New Roman" panose="02020603050405020304" pitchFamily="18" charset="0"/>
                <a:cs typeface="Times New Roman" panose="02020603050405020304" pitchFamily="18" charset="0"/>
              </a:rPr>
              <a:t>Molecular beam epitaxy (MBE)</a:t>
            </a:r>
            <a:r>
              <a:rPr lang="en-US" altLang="zh-CN" sz="1600" b="1" dirty="0">
                <a:latin typeface="Times New Roman" panose="02020603050405020304" pitchFamily="18" charset="0"/>
                <a:cs typeface="Times New Roman" panose="02020603050405020304" pitchFamily="18" charset="0"/>
              </a:rPr>
              <a:t> </a:t>
            </a:r>
            <a:endParaRPr lang="zh-CN" altLang="en-US" dirty="0"/>
          </a:p>
        </p:txBody>
      </p:sp>
      <p:grpSp>
        <p:nvGrpSpPr>
          <p:cNvPr id="14" name="组合 13">
            <a:extLst>
              <a:ext uri="{FF2B5EF4-FFF2-40B4-BE49-F238E27FC236}">
                <a16:creationId xmlns:a16="http://schemas.microsoft.com/office/drawing/2014/main" id="{46D5C8E9-FE6E-43B2-8360-C5029CD3E178}"/>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6A477498-1FF8-43CE-828E-23DC82241BA4}"/>
                </a:ext>
              </a:extLst>
            </p:cNvPr>
            <p:cNvPicPr>
              <a:picLocks noChangeAspect="1" noChangeArrowheads="1"/>
            </p:cNvPicPr>
            <p:nvPr/>
          </p:nvPicPr>
          <p:blipFill rotWithShape="1">
            <a:blip r:embed="rId7"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AA7C2660-3434-4B8D-842E-E6D56E8008F7}"/>
                </a:ext>
              </a:extLst>
            </p:cNvPr>
            <p:cNvPicPr>
              <a:picLocks noChangeAspect="1" noChangeArrowheads="1"/>
            </p:cNvPicPr>
            <p:nvPr/>
          </p:nvPicPr>
          <p:blipFill rotWithShape="1">
            <a:blip r:embed="rId7"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EF62773A-A7FF-4B61-B23D-33AC5FB495F5}"/>
              </a:ext>
            </a:extLst>
          </p:cNvPr>
          <p:cNvPicPr>
            <a:picLocks noChangeAspect="1" noChangeArrowheads="1"/>
          </p:cNvPicPr>
          <p:nvPr/>
        </p:nvPicPr>
        <p:blipFill>
          <a:blip r:embed="rId8"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2780891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06A2C49D-7668-4CE8-9037-A22D6D784773}"/>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CB6C6CB6-62A5-4D2F-A872-C04D8DAB0D8B}"/>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70101026-03BB-4006-8A33-49C7F3142376}"/>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BB7A982F-F19D-4AB4-AC5D-71CCB9C5866A}"/>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9350" t="3127" r="3244" b="3856"/>
          <a:stretch/>
        </p:blipFill>
        <p:spPr>
          <a:xfrm>
            <a:off x="246720" y="1300182"/>
            <a:ext cx="2533623" cy="4680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1094" t="6802" r="7730" b="7421"/>
          <a:stretch/>
        </p:blipFill>
        <p:spPr>
          <a:xfrm>
            <a:off x="2715785" y="3712182"/>
            <a:ext cx="1820593" cy="2268000"/>
          </a:xfrm>
          <a:prstGeom prst="rect">
            <a:avLst/>
          </a:prstGeom>
        </p:spPr>
      </p:pic>
      <p:sp>
        <p:nvSpPr>
          <p:cNvPr id="4" name="文本框 3"/>
          <p:cNvSpPr txBox="1"/>
          <p:nvPr/>
        </p:nvSpPr>
        <p:spPr>
          <a:xfrm>
            <a:off x="6446848" y="4424711"/>
            <a:ext cx="4006257" cy="2031325"/>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Phys. Rev. Lett. 122, 206401 (2019).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Phys. Rev. Lett. </a:t>
            </a:r>
            <a:r>
              <a:rPr lang="en-US" altLang="zh-CN" b="1" dirty="0">
                <a:latin typeface="Times New Roman" panose="02020603050405020304" pitchFamily="18" charset="0"/>
                <a:cs typeface="Times New Roman" panose="02020603050405020304" pitchFamily="18" charset="0"/>
              </a:rPr>
              <a:t>122</a:t>
            </a:r>
            <a:r>
              <a:rPr lang="en-US" altLang="zh-CN" dirty="0">
                <a:latin typeface="Times New Roman" panose="02020603050405020304" pitchFamily="18" charset="0"/>
                <a:cs typeface="Times New Roman" panose="02020603050405020304" pitchFamily="18" charset="0"/>
              </a:rPr>
              <a:t>, 107202 (2019). </a:t>
            </a:r>
          </a:p>
          <a:p>
            <a:r>
              <a:rPr lang="en-US" altLang="zh-CN" dirty="0">
                <a:latin typeface="Times New Roman" panose="02020603050405020304" pitchFamily="18" charset="0"/>
                <a:cs typeface="Times New Roman" panose="02020603050405020304" pitchFamily="18" charset="0"/>
              </a:rPr>
              <a:t>Sci. Adv. </a:t>
            </a:r>
            <a:r>
              <a:rPr lang="en-US" altLang="zh-CN" b="1" dirty="0">
                <a:latin typeface="Times New Roman" panose="02020603050405020304" pitchFamily="18" charset="0"/>
                <a:cs typeface="Times New Roman" panose="02020603050405020304" pitchFamily="18" charset="0"/>
              </a:rPr>
              <a:t>5</a:t>
            </a:r>
            <a:r>
              <a:rPr lang="en-US" altLang="zh-CN" dirty="0">
                <a:latin typeface="Times New Roman" panose="02020603050405020304" pitchFamily="18" charset="0"/>
                <a:cs typeface="Times New Roman" panose="02020603050405020304" pitchFamily="18" charset="0"/>
              </a:rPr>
              <a:t>, eaaw5685 (2019) </a:t>
            </a:r>
          </a:p>
          <a:p>
            <a:r>
              <a:rPr lang="en-US" altLang="zh-CN" dirty="0">
                <a:latin typeface="Times New Roman" panose="02020603050405020304" pitchFamily="18" charset="0"/>
                <a:cs typeface="Times New Roman" panose="02020603050405020304" pitchFamily="18" charset="0"/>
              </a:rPr>
              <a:t>Nature </a:t>
            </a:r>
            <a:r>
              <a:rPr lang="en-US" altLang="zh-CN" b="1" dirty="0">
                <a:latin typeface="Times New Roman" panose="02020603050405020304" pitchFamily="18" charset="0"/>
                <a:cs typeface="Times New Roman" panose="02020603050405020304" pitchFamily="18" charset="0"/>
              </a:rPr>
              <a:t>576</a:t>
            </a:r>
            <a:r>
              <a:rPr lang="en-US" altLang="zh-CN" dirty="0">
                <a:latin typeface="Times New Roman" panose="02020603050405020304" pitchFamily="18" charset="0"/>
                <a:cs typeface="Times New Roman" panose="02020603050405020304" pitchFamily="18" charset="0"/>
              </a:rPr>
              <a:t>, 416 (2019)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Science </a:t>
            </a:r>
            <a:r>
              <a:rPr lang="en-US" altLang="zh-CN" b="1" dirty="0">
                <a:latin typeface="Times New Roman" panose="02020603050405020304" pitchFamily="18" charset="0"/>
                <a:cs typeface="Times New Roman" panose="02020603050405020304" pitchFamily="18" charset="0"/>
              </a:rPr>
              <a:t>367</a:t>
            </a:r>
            <a:r>
              <a:rPr lang="en-US" altLang="zh-CN" dirty="0">
                <a:latin typeface="Times New Roman" panose="02020603050405020304" pitchFamily="18" charset="0"/>
                <a:cs typeface="Times New Roman" panose="02020603050405020304" pitchFamily="18" charset="0"/>
              </a:rPr>
              <a:t>, 895 (2020) </a:t>
            </a:r>
            <a:br>
              <a:rPr lang="en-US" altLang="zh-CN" dirty="0">
                <a:latin typeface="Times New Roman" panose="02020603050405020304" pitchFamily="18" charset="0"/>
                <a:cs typeface="Times New Roman" panose="02020603050405020304" pitchFamily="18" charset="0"/>
              </a:rPr>
            </a:br>
            <a:r>
              <a:rPr lang="sv-SE" altLang="zh-CN" dirty="0">
                <a:latin typeface="Times New Roman" panose="02020603050405020304" pitchFamily="18" charset="0"/>
                <a:cs typeface="Times New Roman" panose="02020603050405020304" pitchFamily="18" charset="0"/>
              </a:rPr>
              <a:t>Nat. Mater. </a:t>
            </a:r>
            <a:r>
              <a:rPr lang="sv-SE" altLang="zh-CN" b="1" dirty="0">
                <a:latin typeface="Times New Roman" panose="02020603050405020304" pitchFamily="18" charset="0"/>
                <a:cs typeface="Times New Roman" panose="02020603050405020304" pitchFamily="18" charset="0"/>
              </a:rPr>
              <a:t>19</a:t>
            </a:r>
            <a:r>
              <a:rPr lang="sv-SE" altLang="zh-CN" dirty="0">
                <a:latin typeface="Times New Roman" panose="02020603050405020304" pitchFamily="18" charset="0"/>
                <a:cs typeface="Times New Roman" panose="02020603050405020304" pitchFamily="18" charset="0"/>
              </a:rPr>
              <a:t>, 522 (2020) </a:t>
            </a:r>
          </a:p>
          <a:p>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6446848" y="1981869"/>
                <a:ext cx="2833088" cy="735394"/>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Inversion symmetry </a:t>
                </a:r>
              </a:p>
              <a:p>
                <a:r>
                  <a:rPr lang="en-US" altLang="zh-CN" sz="2000" dirty="0">
                    <a:latin typeface="Arial" panose="020B0604020202020204" pitchFamily="34" charset="0"/>
                    <a:cs typeface="Arial" panose="020B0604020202020204" pitchFamily="34" charset="0"/>
                  </a:rPr>
                  <a:t>S symmetry </a:t>
                </a:r>
                <a14:m>
                  <m:oMath xmlns:m="http://schemas.openxmlformats.org/officeDocument/2006/math">
                    <m:r>
                      <a:rPr lang="en-US" altLang="zh-CN" sz="2000" b="0" i="1" smtClean="0">
                        <a:latin typeface="Cambria Math" panose="02040503050406030204" pitchFamily="18" charset="0"/>
                      </a:rPr>
                      <m:t>𝑠</m:t>
                    </m:r>
                    <m:r>
                      <a:rPr lang="en-US" altLang="zh-CN" sz="2000" b="0" i="1" smtClean="0">
                        <a:latin typeface="Cambria Math" panose="02040503050406030204" pitchFamily="18" charset="0"/>
                      </a:rPr>
                      <m:t>= </m:t>
                    </m:r>
                    <m:r>
                      <a:rPr lang="zh-CN" altLang="en-US" sz="2000" b="0" i="1" smtClean="0">
                        <a:latin typeface="Cambria Math" panose="02040503050406030204" pitchFamily="18" charset="0"/>
                      </a:rPr>
                      <m:t>𝜃</m:t>
                    </m:r>
                    <m:sSub>
                      <m:sSubPr>
                        <m:ctrlPr>
                          <a:rPr lang="en-US" altLang="zh-CN" sz="2000" i="1" smtClean="0">
                            <a:latin typeface="Cambria Math" panose="02040503050406030204" pitchFamily="18" charset="0"/>
                          </a:rPr>
                        </m:ctrlPr>
                      </m:sSubPr>
                      <m:e>
                        <m:r>
                          <a:rPr lang="zh-CN" altLang="en-US" sz="2000" b="0" i="1" smtClean="0">
                            <a:latin typeface="Cambria Math" panose="02040503050406030204" pitchFamily="18" charset="0"/>
                          </a:rPr>
                          <m:t>𝜏</m:t>
                        </m:r>
                      </m:e>
                      <m:sub>
                        <m:r>
                          <a:rPr lang="en-US" altLang="zh-CN" sz="2000" b="0" i="1" smtClean="0">
                            <a:latin typeface="Cambria Math" panose="02040503050406030204" pitchFamily="18" charset="0"/>
                          </a:rPr>
                          <m:t>1/2</m:t>
                        </m:r>
                      </m:sub>
                    </m:sSub>
                  </m:oMath>
                </a14:m>
                <a:endParaRPr lang="zh-CN" altLang="en-US" sz="2000" dirty="0">
                  <a:latin typeface="Arial" panose="020B0604020202020204" pitchFamily="34" charset="0"/>
                  <a:cs typeface="Arial" panose="020B0604020202020204" pitchFamily="34"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6446848" y="1981869"/>
                <a:ext cx="2833088" cy="735394"/>
              </a:xfrm>
              <a:prstGeom prst="rect">
                <a:avLst/>
              </a:prstGeom>
              <a:blipFill>
                <a:blip r:embed="rId7"/>
                <a:stretch>
                  <a:fillRect l="-2371" t="-3306" b="-9917"/>
                </a:stretch>
              </a:blipFill>
            </p:spPr>
            <p:txBody>
              <a:bodyPr/>
              <a:lstStyle/>
              <a:p>
                <a:r>
                  <a:rPr lang="zh-CN" altLang="en-US">
                    <a:noFill/>
                  </a:rPr>
                  <a:t> </a:t>
                </a:r>
              </a:p>
            </p:txBody>
          </p:sp>
        </mc:Fallback>
      </mc:AlternateContent>
      <p:sp>
        <p:nvSpPr>
          <p:cNvPr id="8" name="文本框 7"/>
          <p:cNvSpPr txBox="1"/>
          <p:nvPr/>
        </p:nvSpPr>
        <p:spPr>
          <a:xfrm>
            <a:off x="6386176" y="2959956"/>
            <a:ext cx="5024322"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Intrinsic A-type AFM topological insulator</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 Intra layer FM</a:t>
            </a:r>
          </a:p>
          <a:p>
            <a:pPr marL="800100" lvl="1" indent="-3429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 Inter layer AFM</a:t>
            </a:r>
          </a:p>
          <a:p>
            <a:pPr marL="285750" indent="-285750">
              <a:buFont typeface="Arial" panose="020B0604020202020204" pitchFamily="34" charset="0"/>
              <a:buChar char="•"/>
            </a:pPr>
            <a:endParaRPr lang="zh-CN" altLang="en-US" sz="2000"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rotWithShape="1">
          <a:blip r:embed="rId8"/>
          <a:srcRect l="4587" b="2798"/>
          <a:stretch/>
        </p:blipFill>
        <p:spPr>
          <a:xfrm>
            <a:off x="2924057" y="1631192"/>
            <a:ext cx="2499896" cy="1584000"/>
          </a:xfrm>
          <a:prstGeom prst="rect">
            <a:avLst/>
          </a:prstGeom>
        </p:spPr>
      </p:pic>
      <p:sp>
        <p:nvSpPr>
          <p:cNvPr id="10" name="文本框 9"/>
          <p:cNvSpPr txBox="1"/>
          <p:nvPr/>
        </p:nvSpPr>
        <p:spPr>
          <a:xfrm>
            <a:off x="3216000" y="692611"/>
            <a:ext cx="5760000" cy="50400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Magnetic topological insulator</a:t>
            </a:r>
            <a:endParaRPr lang="zh-CN" altLang="en-US" sz="2800" b="1" baseline="-250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36B33ECC-33CB-4970-B2F8-693E351CA529}"/>
              </a:ext>
            </a:extLst>
          </p:cNvPr>
          <p:cNvSpPr/>
          <p:nvPr/>
        </p:nvSpPr>
        <p:spPr>
          <a:xfrm>
            <a:off x="2780343" y="6044011"/>
            <a:ext cx="2295390" cy="369332"/>
          </a:xfrm>
          <a:prstGeom prst="rect">
            <a:avLst/>
          </a:prstGeom>
        </p:spPr>
        <p:txBody>
          <a:bodyPr wrap="square">
            <a:spAutoFit/>
          </a:bodyPr>
          <a:lstStyle/>
          <a:p>
            <a:r>
              <a:rPr lang="en-US" altLang="zh-CN" dirty="0">
                <a:latin typeface="CMR10"/>
              </a:rPr>
              <a:t>septuple layer (SL)</a:t>
            </a:r>
            <a:endParaRPr lang="zh-CN" altLang="en-US" dirty="0"/>
          </a:p>
        </p:txBody>
      </p:sp>
    </p:spTree>
    <p:extLst>
      <p:ext uri="{BB962C8B-B14F-4D97-AF65-F5344CB8AC3E}">
        <p14:creationId xmlns:p14="http://schemas.microsoft.com/office/powerpoint/2010/main" val="2377709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8A1ACAB-8321-4746-9233-5D6877576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1" y="985937"/>
            <a:ext cx="12177633" cy="5312622"/>
          </a:xfrm>
          <a:prstGeom prst="rect">
            <a:avLst/>
          </a:prstGeom>
        </p:spPr>
      </p:pic>
      <p:sp>
        <p:nvSpPr>
          <p:cNvPr id="10" name="文本框 8">
            <a:extLst>
              <a:ext uri="{FF2B5EF4-FFF2-40B4-BE49-F238E27FC236}">
                <a16:creationId xmlns:a16="http://schemas.microsoft.com/office/drawing/2014/main" id="{865BFAB4-1801-4DA0-A4E8-0C2CFBA7ADD8}"/>
              </a:ext>
            </a:extLst>
          </p:cNvPr>
          <p:cNvSpPr txBox="1">
            <a:spLocks noChangeArrowheads="1"/>
          </p:cNvSpPr>
          <p:nvPr/>
        </p:nvSpPr>
        <p:spPr bwMode="auto">
          <a:xfrm>
            <a:off x="911424" y="116632"/>
            <a:ext cx="8393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dirty="0">
                <a:latin typeface="微软雅黑" panose="020B0503020204020204" pitchFamily="34" charset="-122"/>
                <a:ea typeface="微软雅黑" panose="020B0503020204020204" pitchFamily="34" charset="-122"/>
              </a:rPr>
              <a:t>“大原子模型”训练</a:t>
            </a:r>
          </a:p>
        </p:txBody>
      </p:sp>
      <p:sp>
        <p:nvSpPr>
          <p:cNvPr id="11" name="文本框 10">
            <a:extLst>
              <a:ext uri="{FF2B5EF4-FFF2-40B4-BE49-F238E27FC236}">
                <a16:creationId xmlns:a16="http://schemas.microsoft.com/office/drawing/2014/main" id="{145AA0F6-7F6D-462A-B7DD-7C3908FA0090}"/>
              </a:ext>
            </a:extLst>
          </p:cNvPr>
          <p:cNvSpPr txBox="1"/>
          <p:nvPr/>
        </p:nvSpPr>
        <p:spPr>
          <a:xfrm>
            <a:off x="983432" y="5274289"/>
            <a:ext cx="2335896" cy="400110"/>
          </a:xfrm>
          <a:prstGeom prst="rect">
            <a:avLst/>
          </a:prstGeom>
          <a:noFill/>
        </p:spPr>
        <p:txBody>
          <a:bodyPr wrap="none" rtlCol="0">
            <a:spAutoFit/>
          </a:bodyPr>
          <a:lstStyle/>
          <a:p>
            <a:r>
              <a:rPr lang="en-US" altLang="zh-CN" sz="2000" b="1" dirty="0" err="1">
                <a:latin typeface="Arial" panose="020B0604020202020204" pitchFamily="34" charset="0"/>
                <a:cs typeface="Arial" panose="020B0604020202020204" pitchFamily="34" charset="0"/>
              </a:rPr>
              <a:t>Arxiv</a:t>
            </a:r>
            <a:r>
              <a:rPr lang="en-US" altLang="zh-CN" sz="2000" b="1" dirty="0">
                <a:latin typeface="Arial" panose="020B0604020202020204" pitchFamily="34" charset="0"/>
                <a:cs typeface="Arial" panose="020B0604020202020204" pitchFamily="34" charset="0"/>
              </a:rPr>
              <a:t>: 2312.15492</a:t>
            </a:r>
            <a:endParaRPr lang="zh-CN" altLang="en-US" sz="2000"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F238A98-5773-4DA0-AE99-135E82CDABCC}"/>
              </a:ext>
            </a:extLst>
          </p:cNvPr>
          <p:cNvSpPr txBox="1"/>
          <p:nvPr/>
        </p:nvSpPr>
        <p:spPr>
          <a:xfrm>
            <a:off x="911424" y="5898449"/>
            <a:ext cx="5186035" cy="400110"/>
          </a:xfrm>
          <a:prstGeom prst="rect">
            <a:avLst/>
          </a:prstGeom>
          <a:noFill/>
        </p:spPr>
        <p:txBody>
          <a:bodyPr wrap="none" rtlCol="0">
            <a:spAutoFit/>
          </a:bodyPr>
          <a:lstStyle/>
          <a:p>
            <a:r>
              <a:rPr lang="zh-CN" altLang="en-US" sz="2000" dirty="0">
                <a:latin typeface="黑体" panose="02010609060101010101" pitchFamily="49" charset="-122"/>
                <a:ea typeface="黑体" panose="02010609060101010101" pitchFamily="49" charset="-122"/>
              </a:rPr>
              <a:t>王涵研究员 北京应用物理与计算数学研究所</a:t>
            </a:r>
          </a:p>
        </p:txBody>
      </p:sp>
    </p:spTree>
    <p:extLst>
      <p:ext uri="{BB962C8B-B14F-4D97-AF65-F5344CB8AC3E}">
        <p14:creationId xmlns:p14="http://schemas.microsoft.com/office/powerpoint/2010/main" val="97656395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7580" y="832089"/>
            <a:ext cx="8056840"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Gapped topological surface states for idea surface</a:t>
            </a:r>
            <a:endParaRPr lang="zh-CN" altLang="en-US" sz="2800" b="1" dirty="0">
              <a:latin typeface="Times New Roman" panose="02020603050405020304" pitchFamily="18" charset="0"/>
              <a:cs typeface="Times New Roman" panose="02020603050405020304" pitchFamily="18" charset="0"/>
            </a:endParaRPr>
          </a:p>
        </p:txBody>
      </p:sp>
      <p:sp>
        <p:nvSpPr>
          <p:cNvPr id="7" name="矩形 6"/>
          <p:cNvSpPr/>
          <p:nvPr/>
        </p:nvSpPr>
        <p:spPr>
          <a:xfrm>
            <a:off x="8749736" y="4669164"/>
            <a:ext cx="3073791" cy="338554"/>
          </a:xfrm>
          <a:prstGeom prst="rect">
            <a:avLst/>
          </a:prstGeom>
        </p:spPr>
        <p:txBody>
          <a:bodyPr wrap="square">
            <a:spAutoFit/>
          </a:bodyPr>
          <a:lstStyle/>
          <a:p>
            <a:r>
              <a:rPr lang="en-US" altLang="zh-CN" sz="1600" b="1" i="0" dirty="0">
                <a:solidFill>
                  <a:srgbClr val="000000"/>
                </a:solidFill>
                <a:effectLst/>
                <a:latin typeface="Times New Roman" panose="02020603050405020304" pitchFamily="18" charset="0"/>
                <a:cs typeface="Times New Roman" panose="02020603050405020304" pitchFamily="18" charset="0"/>
              </a:rPr>
              <a:t>Chem.Mater.2019,31,2795-2806</a:t>
            </a:r>
            <a:r>
              <a:rPr lang="en-US" altLang="zh-CN" sz="1600" dirty="0"/>
              <a:t> </a:t>
            </a:r>
            <a:endParaRPr lang="zh-CN" altLang="en-US" dirty="0"/>
          </a:p>
        </p:txBody>
      </p:sp>
      <p:sp>
        <p:nvSpPr>
          <p:cNvPr id="8" name="矩形 7"/>
          <p:cNvSpPr/>
          <p:nvPr/>
        </p:nvSpPr>
        <p:spPr>
          <a:xfrm>
            <a:off x="5546023" y="4669164"/>
            <a:ext cx="2447178" cy="338554"/>
          </a:xfrm>
          <a:prstGeom prst="rect">
            <a:avLst/>
          </a:prstGeom>
        </p:spPr>
        <p:txBody>
          <a:bodyPr wrap="square">
            <a:spAutoFit/>
          </a:bodyPr>
          <a:lstStyle/>
          <a:p>
            <a:r>
              <a:rPr lang="en-US" altLang="zh-CN" sz="1600" b="1" dirty="0">
                <a:solidFill>
                  <a:srgbClr val="000000"/>
                </a:solidFill>
                <a:latin typeface="Times New Roman" panose="02020603050405020304" pitchFamily="18" charset="0"/>
                <a:cs typeface="Times New Roman" panose="02020603050405020304" pitchFamily="18" charset="0"/>
              </a:rPr>
              <a:t>Nature 576,416 (2019</a:t>
            </a:r>
            <a:r>
              <a:rPr lang="en-US" altLang="zh-CN" sz="1600" dirty="0">
                <a:solidFill>
                  <a:srgbClr val="000000"/>
                </a:solidFill>
                <a:latin typeface="CMR9"/>
              </a:rPr>
              <a:t>)</a:t>
            </a:r>
            <a:r>
              <a:rPr lang="en-US" altLang="zh-CN" sz="1600" dirty="0"/>
              <a:t> </a:t>
            </a:r>
            <a:endParaRPr lang="zh-CN" altLang="en-US" dirty="0"/>
          </a:p>
        </p:txBody>
      </p:sp>
      <p:sp>
        <p:nvSpPr>
          <p:cNvPr id="9" name="矩形 8"/>
          <p:cNvSpPr/>
          <p:nvPr/>
        </p:nvSpPr>
        <p:spPr>
          <a:xfrm>
            <a:off x="8649900" y="5378975"/>
            <a:ext cx="3322185" cy="584775"/>
          </a:xfrm>
          <a:prstGeom prst="rect">
            <a:avLst/>
          </a:prstGeom>
        </p:spPr>
        <p:txBody>
          <a:bodyPr wrap="square">
            <a:spAutoFit/>
          </a:bodyPr>
          <a:lstStyle/>
          <a:p>
            <a:r>
              <a:rPr lang="en-US" altLang="zh-CN" sz="1600" dirty="0">
                <a:solidFill>
                  <a:srgbClr val="000000"/>
                </a:solidFill>
                <a:latin typeface="Times New Roman" panose="02020603050405020304" pitchFamily="18" charset="0"/>
                <a:cs typeface="Times New Roman" panose="02020603050405020304" pitchFamily="18" charset="0"/>
              </a:rPr>
              <a:t>Phys. Rev. B </a:t>
            </a:r>
            <a:r>
              <a:rPr lang="en-US" altLang="zh-CN" sz="1600" b="1" dirty="0">
                <a:solidFill>
                  <a:srgbClr val="000000"/>
                </a:solidFill>
                <a:latin typeface="Times New Roman" panose="02020603050405020304" pitchFamily="18" charset="0"/>
                <a:cs typeface="Times New Roman" panose="02020603050405020304" pitchFamily="18" charset="0"/>
              </a:rPr>
              <a:t>100</a:t>
            </a:r>
            <a:r>
              <a:rPr lang="en-US" altLang="zh-CN" sz="1600" dirty="0">
                <a:solidFill>
                  <a:srgbClr val="000000"/>
                </a:solidFill>
                <a:latin typeface="Times New Roman" panose="02020603050405020304" pitchFamily="18" charset="0"/>
                <a:cs typeface="Times New Roman" panose="02020603050405020304" pitchFamily="18" charset="0"/>
              </a:rPr>
              <a:t>, 121104(R) (2019)</a:t>
            </a:r>
            <a:br>
              <a:rPr lang="en-US" altLang="zh-CN" sz="1600" dirty="0">
                <a:solidFill>
                  <a:srgbClr val="000000"/>
                </a:solidFill>
                <a:latin typeface="Times New Roman" panose="02020603050405020304" pitchFamily="18" charset="0"/>
                <a:cs typeface="Times New Roman" panose="02020603050405020304" pitchFamily="18" charset="0"/>
              </a:rPr>
            </a:br>
            <a:r>
              <a:rPr lang="pt-BR" altLang="zh-CN" sz="1600" dirty="0">
                <a:latin typeface="Times New Roman" panose="02020603050405020304" pitchFamily="18" charset="0"/>
                <a:cs typeface="Times New Roman" panose="02020603050405020304" pitchFamily="18" charset="0"/>
              </a:rPr>
              <a:t>Phys. rev. res. </a:t>
            </a:r>
            <a:r>
              <a:rPr lang="pt-BR" altLang="zh-CN" sz="1600" b="1" dirty="0">
                <a:latin typeface="Times New Roman" panose="02020603050405020304" pitchFamily="18" charset="0"/>
                <a:cs typeface="Times New Roman" panose="02020603050405020304" pitchFamily="18" charset="0"/>
              </a:rPr>
              <a:t>1</a:t>
            </a:r>
            <a:r>
              <a:rPr lang="pt-BR" altLang="zh-CN" sz="1600" dirty="0">
                <a:latin typeface="Times New Roman" panose="02020603050405020304" pitchFamily="18" charset="0"/>
                <a:cs typeface="Times New Roman" panose="02020603050405020304" pitchFamily="18" charset="0"/>
              </a:rPr>
              <a:t>, 012011(R) (2019) </a:t>
            </a:r>
            <a:endParaRPr lang="zh-CN" altLang="en-US" dirty="0"/>
          </a:p>
        </p:txBody>
      </p:sp>
      <p:grpSp>
        <p:nvGrpSpPr>
          <p:cNvPr id="15" name="组合 14"/>
          <p:cNvGrpSpPr/>
          <p:nvPr/>
        </p:nvGrpSpPr>
        <p:grpSpPr>
          <a:xfrm>
            <a:off x="163519" y="1980370"/>
            <a:ext cx="2332563" cy="2632944"/>
            <a:chOff x="134041" y="1873272"/>
            <a:chExt cx="2332563" cy="2632944"/>
          </a:xfrm>
        </p:grpSpPr>
        <p:pic>
          <p:nvPicPr>
            <p:cNvPr id="3" name="图片 2"/>
            <p:cNvPicPr>
              <a:picLocks noChangeAspect="1"/>
            </p:cNvPicPr>
            <p:nvPr/>
          </p:nvPicPr>
          <p:blipFill>
            <a:blip r:embed="rId2"/>
            <a:stretch>
              <a:fillRect/>
            </a:stretch>
          </p:blipFill>
          <p:spPr>
            <a:xfrm>
              <a:off x="134041" y="1948981"/>
              <a:ext cx="2332563" cy="2557235"/>
            </a:xfrm>
            <a:prstGeom prst="rect">
              <a:avLst/>
            </a:prstGeom>
          </p:spPr>
        </p:pic>
        <p:sp>
          <p:nvSpPr>
            <p:cNvPr id="11" name="圆角矩形 10"/>
            <p:cNvSpPr/>
            <p:nvPr/>
          </p:nvSpPr>
          <p:spPr>
            <a:xfrm>
              <a:off x="134041" y="1873272"/>
              <a:ext cx="269992"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圆角矩形 11"/>
          <p:cNvSpPr/>
          <p:nvPr/>
        </p:nvSpPr>
        <p:spPr>
          <a:xfrm>
            <a:off x="5194003" y="1891885"/>
            <a:ext cx="269992"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8379908" y="2175052"/>
            <a:ext cx="2729234" cy="2187604"/>
            <a:chOff x="6072689" y="1948981"/>
            <a:chExt cx="2729234" cy="2187604"/>
          </a:xfrm>
        </p:grpSpPr>
        <p:pic>
          <p:nvPicPr>
            <p:cNvPr id="6" name="图片 5"/>
            <p:cNvPicPr>
              <a:picLocks noChangeAspect="1"/>
            </p:cNvPicPr>
            <p:nvPr/>
          </p:nvPicPr>
          <p:blipFill>
            <a:blip r:embed="rId3"/>
            <a:stretch>
              <a:fillRect/>
            </a:stretch>
          </p:blipFill>
          <p:spPr>
            <a:xfrm>
              <a:off x="6175230" y="1948981"/>
              <a:ext cx="2626693" cy="2187604"/>
            </a:xfrm>
            <a:prstGeom prst="rect">
              <a:avLst/>
            </a:prstGeom>
          </p:spPr>
        </p:pic>
        <p:sp>
          <p:nvSpPr>
            <p:cNvPr id="13" name="圆角矩形 12"/>
            <p:cNvSpPr/>
            <p:nvPr/>
          </p:nvSpPr>
          <p:spPr>
            <a:xfrm>
              <a:off x="6072689" y="1948981"/>
              <a:ext cx="269992"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2629565" y="1504387"/>
            <a:ext cx="2052000" cy="3576909"/>
            <a:chOff x="9199583" y="1745678"/>
            <a:chExt cx="2052000" cy="3576909"/>
          </a:xfrm>
        </p:grpSpPr>
        <p:pic>
          <p:nvPicPr>
            <p:cNvPr id="10" name="图片 9"/>
            <p:cNvPicPr>
              <a:picLocks noChangeAspect="1"/>
            </p:cNvPicPr>
            <p:nvPr/>
          </p:nvPicPr>
          <p:blipFill rotWithShape="1">
            <a:blip r:embed="rId4"/>
            <a:srcRect r="55284"/>
            <a:stretch/>
          </p:blipFill>
          <p:spPr>
            <a:xfrm>
              <a:off x="9199583" y="1745678"/>
              <a:ext cx="2052000" cy="3576909"/>
            </a:xfrm>
            <a:prstGeom prst="rect">
              <a:avLst/>
            </a:prstGeom>
          </p:spPr>
        </p:pic>
        <p:sp>
          <p:nvSpPr>
            <p:cNvPr id="22" name="圆角矩形 21"/>
            <p:cNvSpPr/>
            <p:nvPr/>
          </p:nvSpPr>
          <p:spPr>
            <a:xfrm>
              <a:off x="9358472" y="1764785"/>
              <a:ext cx="269992"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539574" y="5485381"/>
            <a:ext cx="6063104"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t>Early experimental and theoretical works suggest that the TSS have considerable gap!</a:t>
            </a:r>
            <a:endParaRPr lang="zh-CN" altLang="en-US" sz="2000" b="1" dirty="0"/>
          </a:p>
        </p:txBody>
      </p:sp>
      <p:sp>
        <p:nvSpPr>
          <p:cNvPr id="25" name="文本框 24"/>
          <p:cNvSpPr txBox="1"/>
          <p:nvPr/>
        </p:nvSpPr>
        <p:spPr>
          <a:xfrm>
            <a:off x="3049985" y="5007718"/>
            <a:ext cx="1623119" cy="369332"/>
          </a:xfrm>
          <a:prstGeom prst="rect">
            <a:avLst/>
          </a:prstGeom>
          <a:no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65mev</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5019" t="6504" b="1437"/>
          <a:stretch/>
        </p:blipFill>
        <p:spPr>
          <a:xfrm>
            <a:off x="5210047" y="1781503"/>
            <a:ext cx="2785263" cy="2435773"/>
          </a:xfrm>
          <a:prstGeom prst="rect">
            <a:avLst/>
          </a:prstGeom>
        </p:spPr>
      </p:pic>
      <p:grpSp>
        <p:nvGrpSpPr>
          <p:cNvPr id="19" name="组合 18">
            <a:extLst>
              <a:ext uri="{FF2B5EF4-FFF2-40B4-BE49-F238E27FC236}">
                <a16:creationId xmlns:a16="http://schemas.microsoft.com/office/drawing/2014/main" id="{16FF372E-332A-4273-A05E-5290E3EB2658}"/>
              </a:ext>
            </a:extLst>
          </p:cNvPr>
          <p:cNvGrpSpPr/>
          <p:nvPr/>
        </p:nvGrpSpPr>
        <p:grpSpPr>
          <a:xfrm>
            <a:off x="0" y="-110976"/>
            <a:ext cx="12192000" cy="793988"/>
            <a:chOff x="0" y="0"/>
            <a:chExt cx="12192000" cy="793988"/>
          </a:xfrm>
        </p:grpSpPr>
        <p:pic>
          <p:nvPicPr>
            <p:cNvPr id="20" name="Picture 5" descr="dark_blue">
              <a:extLst>
                <a:ext uri="{FF2B5EF4-FFF2-40B4-BE49-F238E27FC236}">
                  <a16:creationId xmlns:a16="http://schemas.microsoft.com/office/drawing/2014/main" id="{CAB93C8C-93BD-4BB9-A237-E2E764736309}"/>
                </a:ext>
              </a:extLst>
            </p:cNvPr>
            <p:cNvPicPr>
              <a:picLocks noChangeAspect="1" noChangeArrowheads="1"/>
            </p:cNvPicPr>
            <p:nvPr/>
          </p:nvPicPr>
          <p:blipFill rotWithShape="1">
            <a:blip r:embed="rId6" cstate="print"/>
            <a:srcRect l="31337"/>
            <a:stretch/>
          </p:blipFill>
          <p:spPr bwMode="auto">
            <a:xfrm>
              <a:off x="0" y="0"/>
              <a:ext cx="12192000" cy="782638"/>
            </a:xfrm>
            <a:prstGeom prst="rect">
              <a:avLst/>
            </a:prstGeom>
            <a:noFill/>
            <a:ln w="9525">
              <a:noFill/>
              <a:miter lim="800000"/>
              <a:headEnd/>
              <a:tailEnd/>
            </a:ln>
          </p:spPr>
        </p:pic>
        <p:pic>
          <p:nvPicPr>
            <p:cNvPr id="21" name="Picture 5" descr="dark_blue">
              <a:extLst>
                <a:ext uri="{FF2B5EF4-FFF2-40B4-BE49-F238E27FC236}">
                  <a16:creationId xmlns:a16="http://schemas.microsoft.com/office/drawing/2014/main" id="{C1283846-15B3-4867-BFDB-2F5A355E35E2}"/>
                </a:ext>
              </a:extLst>
            </p:cNvPr>
            <p:cNvPicPr>
              <a:picLocks noChangeAspect="1" noChangeArrowheads="1"/>
            </p:cNvPicPr>
            <p:nvPr/>
          </p:nvPicPr>
          <p:blipFill rotWithShape="1">
            <a:blip r:embed="rId6" cstate="print"/>
            <a:srcRect t="1" r="68870" b="-1450"/>
            <a:stretch/>
          </p:blipFill>
          <p:spPr bwMode="auto">
            <a:xfrm>
              <a:off x="18036" y="0"/>
              <a:ext cx="2846567" cy="793988"/>
            </a:xfrm>
            <a:prstGeom prst="rect">
              <a:avLst/>
            </a:prstGeom>
            <a:noFill/>
            <a:ln w="9525">
              <a:noFill/>
              <a:miter lim="800000"/>
              <a:headEnd/>
              <a:tailEnd/>
            </a:ln>
          </p:spPr>
        </p:pic>
      </p:grpSp>
      <p:pic>
        <p:nvPicPr>
          <p:cNvPr id="26" name="Picture 6">
            <a:extLst>
              <a:ext uri="{FF2B5EF4-FFF2-40B4-BE49-F238E27FC236}">
                <a16:creationId xmlns:a16="http://schemas.microsoft.com/office/drawing/2014/main" id="{650862ED-21C9-44F4-82BE-9DC297686143}"/>
              </a:ext>
            </a:extLst>
          </p:cNvPr>
          <p:cNvPicPr>
            <a:picLocks noChangeAspect="1" noChangeArrowheads="1"/>
          </p:cNvPicPr>
          <p:nvPr/>
        </p:nvPicPr>
        <p:blipFill>
          <a:blip r:embed="rId7" cstate="print"/>
          <a:srcRect/>
          <a:stretch>
            <a:fillRect/>
          </a:stretch>
        </p:blipFill>
        <p:spPr bwMode="auto">
          <a:xfrm>
            <a:off x="0" y="6597352"/>
            <a:ext cx="12192000" cy="260648"/>
          </a:xfrm>
          <a:prstGeom prst="rect">
            <a:avLst/>
          </a:prstGeom>
          <a:noFill/>
          <a:ln w="9525" algn="ctr">
            <a:noFill/>
            <a:miter lim="800000"/>
            <a:headEnd/>
            <a:tailEnd/>
          </a:ln>
        </p:spPr>
      </p:pic>
    </p:spTree>
    <p:extLst>
      <p:ext uri="{BB962C8B-B14F-4D97-AF65-F5344CB8AC3E}">
        <p14:creationId xmlns:p14="http://schemas.microsoft.com/office/powerpoint/2010/main" val="931745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608312A3-4E64-4713-BB20-3DB077F0308A}"/>
              </a:ext>
            </a:extLst>
          </p:cNvPr>
          <p:cNvGrpSpPr/>
          <p:nvPr/>
        </p:nvGrpSpPr>
        <p:grpSpPr>
          <a:xfrm>
            <a:off x="0" y="-110976"/>
            <a:ext cx="12192000" cy="793988"/>
            <a:chOff x="0" y="0"/>
            <a:chExt cx="12192000" cy="793988"/>
          </a:xfrm>
        </p:grpSpPr>
        <p:pic>
          <p:nvPicPr>
            <p:cNvPr id="24" name="Picture 5" descr="dark_blue">
              <a:extLst>
                <a:ext uri="{FF2B5EF4-FFF2-40B4-BE49-F238E27FC236}">
                  <a16:creationId xmlns:a16="http://schemas.microsoft.com/office/drawing/2014/main" id="{62AA3FEC-164E-4EFC-9AA9-2EFC664275C8}"/>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25" name="Picture 5" descr="dark_blue">
              <a:extLst>
                <a:ext uri="{FF2B5EF4-FFF2-40B4-BE49-F238E27FC236}">
                  <a16:creationId xmlns:a16="http://schemas.microsoft.com/office/drawing/2014/main" id="{ABF881ED-BCEF-4AF8-968F-416C3F72BEA2}"/>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26" name="Picture 6">
            <a:extLst>
              <a:ext uri="{FF2B5EF4-FFF2-40B4-BE49-F238E27FC236}">
                <a16:creationId xmlns:a16="http://schemas.microsoft.com/office/drawing/2014/main" id="{32B2A72F-63E3-46BF-983E-D6A6061D2906}"/>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sp>
        <p:nvSpPr>
          <p:cNvPr id="2" name="文本框 1"/>
          <p:cNvSpPr txBox="1"/>
          <p:nvPr/>
        </p:nvSpPr>
        <p:spPr>
          <a:xfrm>
            <a:off x="5013885" y="585254"/>
            <a:ext cx="2083323"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Gapless TSS</a:t>
            </a:r>
            <a:endParaRPr lang="zh-CN" altLang="en-US" sz="2800"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5"/>
          <a:stretch>
            <a:fillRect/>
          </a:stretch>
        </p:blipFill>
        <p:spPr>
          <a:xfrm>
            <a:off x="3521439" y="1313923"/>
            <a:ext cx="2232000" cy="1728862"/>
          </a:xfrm>
          <a:prstGeom prst="rect">
            <a:avLst/>
          </a:prstGeom>
        </p:spPr>
      </p:pic>
      <p:pic>
        <p:nvPicPr>
          <p:cNvPr id="5" name="图片 4"/>
          <p:cNvPicPr>
            <a:picLocks noChangeAspect="1"/>
          </p:cNvPicPr>
          <p:nvPr/>
        </p:nvPicPr>
        <p:blipFill>
          <a:blip r:embed="rId6"/>
          <a:stretch>
            <a:fillRect/>
          </a:stretch>
        </p:blipFill>
        <p:spPr>
          <a:xfrm>
            <a:off x="6426697" y="3137931"/>
            <a:ext cx="1764000" cy="2421034"/>
          </a:xfrm>
          <a:prstGeom prst="rect">
            <a:avLst/>
          </a:prstGeom>
        </p:spPr>
      </p:pic>
      <p:sp>
        <p:nvSpPr>
          <p:cNvPr id="6" name="文本框 5"/>
          <p:cNvSpPr txBox="1"/>
          <p:nvPr/>
        </p:nvSpPr>
        <p:spPr>
          <a:xfrm>
            <a:off x="3210288" y="1108474"/>
            <a:ext cx="827960" cy="369332"/>
          </a:xfrm>
          <a:prstGeom prst="rect">
            <a:avLst/>
          </a:prstGeom>
          <a:no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10K</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888909" y="5812956"/>
            <a:ext cx="2025848" cy="338554"/>
          </a:xfrm>
          <a:prstGeom prst="rect">
            <a:avLst/>
          </a:prstGeom>
          <a:no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Yulin</a:t>
            </a:r>
            <a:r>
              <a:rPr lang="en-US" altLang="zh-CN" sz="1600" dirty="0">
                <a:latin typeface="Times New Roman" panose="02020603050405020304" pitchFamily="18" charset="0"/>
                <a:cs typeface="Times New Roman" panose="02020603050405020304" pitchFamily="18" charset="0"/>
              </a:rPr>
              <a:t> Chen et al.</a:t>
            </a:r>
            <a:endParaRPr lang="zh-CN" altLang="en-US" sz="1600"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7"/>
          <a:stretch>
            <a:fillRect/>
          </a:stretch>
        </p:blipFill>
        <p:spPr>
          <a:xfrm>
            <a:off x="218058" y="3363168"/>
            <a:ext cx="3024000" cy="2397730"/>
          </a:xfrm>
          <a:prstGeom prst="rect">
            <a:avLst/>
          </a:prstGeom>
        </p:spPr>
      </p:pic>
      <p:pic>
        <p:nvPicPr>
          <p:cNvPr id="11" name="图片 10"/>
          <p:cNvPicPr>
            <a:picLocks noChangeAspect="1"/>
          </p:cNvPicPr>
          <p:nvPr/>
        </p:nvPicPr>
        <p:blipFill>
          <a:blip r:embed="rId8"/>
          <a:stretch>
            <a:fillRect/>
          </a:stretch>
        </p:blipFill>
        <p:spPr>
          <a:xfrm>
            <a:off x="3125062" y="3416725"/>
            <a:ext cx="2988000" cy="2229623"/>
          </a:xfrm>
          <a:prstGeom prst="rect">
            <a:avLst/>
          </a:prstGeom>
        </p:spPr>
      </p:pic>
      <p:sp>
        <p:nvSpPr>
          <p:cNvPr id="12" name="文本框 11"/>
          <p:cNvSpPr txBox="1"/>
          <p:nvPr/>
        </p:nvSpPr>
        <p:spPr>
          <a:xfrm>
            <a:off x="6426697" y="5812956"/>
            <a:ext cx="200766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Hong Ding et al.</a:t>
            </a:r>
          </a:p>
        </p:txBody>
      </p:sp>
      <p:sp>
        <p:nvSpPr>
          <p:cNvPr id="13" name="文本框 12"/>
          <p:cNvSpPr txBox="1"/>
          <p:nvPr/>
        </p:nvSpPr>
        <p:spPr>
          <a:xfrm>
            <a:off x="3494152" y="5812956"/>
            <a:ext cx="2249819"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Chang Liu et al.</a:t>
            </a:r>
            <a:endParaRPr lang="zh-CN" altLang="en-US" sz="1600" dirty="0">
              <a:latin typeface="Times New Roman" panose="02020603050405020304" pitchFamily="18" charset="0"/>
              <a:cs typeface="Times New Roman" panose="02020603050405020304" pitchFamily="18" charset="0"/>
            </a:endParaRPr>
          </a:p>
        </p:txBody>
      </p:sp>
      <p:sp>
        <p:nvSpPr>
          <p:cNvPr id="15" name="矩形 14"/>
          <p:cNvSpPr/>
          <p:nvPr/>
        </p:nvSpPr>
        <p:spPr>
          <a:xfrm>
            <a:off x="8816205" y="5573719"/>
            <a:ext cx="3475308" cy="86177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Phys. Rev. X </a:t>
            </a:r>
            <a:r>
              <a:rPr lang="en-US" altLang="zh-CN" sz="1600" b="1" dirty="0">
                <a:latin typeface="Times New Roman" panose="02020603050405020304" pitchFamily="18" charset="0"/>
                <a:cs typeface="Times New Roman" panose="02020603050405020304" pitchFamily="18" charset="0"/>
              </a:rPr>
              <a:t>9</a:t>
            </a:r>
            <a:r>
              <a:rPr lang="en-US" altLang="zh-CN" sz="1600" dirty="0">
                <a:latin typeface="Times New Roman" panose="02020603050405020304" pitchFamily="18" charset="0"/>
                <a:cs typeface="Times New Roman" panose="02020603050405020304" pitchFamily="18" charset="0"/>
              </a:rPr>
              <a:t>, 041038 (2019) </a:t>
            </a:r>
            <a:endParaRPr lang="en-US" altLang="zh-CN" sz="1600" dirty="0">
              <a:solidFill>
                <a:srgbClr val="000000"/>
              </a:solidFill>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Phys. Rev. X </a:t>
            </a:r>
            <a:r>
              <a:rPr lang="en-US" altLang="zh-CN" sz="1600" b="1" dirty="0">
                <a:latin typeface="Times New Roman" panose="02020603050405020304" pitchFamily="18" charset="0"/>
                <a:cs typeface="Times New Roman" panose="02020603050405020304" pitchFamily="18" charset="0"/>
              </a:rPr>
              <a:t>9</a:t>
            </a:r>
            <a:r>
              <a:rPr lang="en-US" altLang="zh-CN" sz="1600" dirty="0">
                <a:latin typeface="Times New Roman" panose="02020603050405020304" pitchFamily="18" charset="0"/>
                <a:cs typeface="Times New Roman" panose="02020603050405020304" pitchFamily="18" charset="0"/>
              </a:rPr>
              <a:t>, 041039 (2019)</a:t>
            </a:r>
          </a:p>
          <a:p>
            <a:r>
              <a:rPr lang="en-US" altLang="zh-CN" sz="1600" dirty="0">
                <a:solidFill>
                  <a:srgbClr val="000000"/>
                </a:solidFill>
                <a:latin typeface="Times New Roman" panose="02020603050405020304" pitchFamily="18" charset="0"/>
                <a:cs typeface="Times New Roman" panose="02020603050405020304" pitchFamily="18" charset="0"/>
              </a:rPr>
              <a:t>Phys. Rev. X </a:t>
            </a:r>
            <a:r>
              <a:rPr lang="en-US" altLang="zh-CN" sz="1600" b="1" dirty="0">
                <a:solidFill>
                  <a:srgbClr val="000000"/>
                </a:solidFill>
                <a:latin typeface="Times New Roman" panose="02020603050405020304" pitchFamily="18" charset="0"/>
                <a:cs typeface="Times New Roman" panose="02020603050405020304" pitchFamily="18" charset="0"/>
              </a:rPr>
              <a:t>9</a:t>
            </a:r>
            <a:r>
              <a:rPr lang="en-US" altLang="zh-CN" sz="1600" dirty="0">
                <a:solidFill>
                  <a:srgbClr val="000000"/>
                </a:solidFill>
                <a:latin typeface="Times New Roman" panose="02020603050405020304" pitchFamily="18" charset="0"/>
                <a:cs typeface="Times New Roman" panose="02020603050405020304" pitchFamily="18" charset="0"/>
              </a:rPr>
              <a:t>, 041040 (2019)</a:t>
            </a:r>
            <a:endParaRPr lang="zh-CN" altLang="en-US" sz="1600" dirty="0">
              <a:latin typeface="Times New Roman" panose="02020603050405020304" pitchFamily="18" charset="0"/>
              <a:cs typeface="Times New Roman" panose="02020603050405020304" pitchFamily="18" charset="0"/>
            </a:endParaRPr>
          </a:p>
        </p:txBody>
      </p:sp>
      <p:sp>
        <p:nvSpPr>
          <p:cNvPr id="17" name="圆角矩形 16"/>
          <p:cNvSpPr/>
          <p:nvPr/>
        </p:nvSpPr>
        <p:spPr>
          <a:xfrm>
            <a:off x="218058" y="3232530"/>
            <a:ext cx="269992"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10667404" y="1654748"/>
            <a:ext cx="269992" cy="368391"/>
          </a:xfrm>
          <a:prstGeom prst="roundRect">
            <a:avLst>
              <a:gd name="adj" fmla="val 1927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Topological insulators </a:t>
            </a:r>
            <a:br>
              <a:rPr lang="en-US" altLang="zh-CN" dirty="0"/>
            </a:br>
            <a:endParaRPr lang="zh-CN" altLang="en-US" dirty="0"/>
          </a:p>
        </p:txBody>
      </p:sp>
      <p:sp>
        <p:nvSpPr>
          <p:cNvPr id="19" name="文本框 18"/>
          <p:cNvSpPr txBox="1"/>
          <p:nvPr/>
        </p:nvSpPr>
        <p:spPr>
          <a:xfrm>
            <a:off x="5802760" y="1113082"/>
            <a:ext cx="600911" cy="369332"/>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15K</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rotWithShape="1">
          <a:blip r:embed="rId9">
            <a:extLst>
              <a:ext uri="{28A0092B-C50C-407E-A947-70E740481C1C}">
                <a14:useLocalDpi xmlns:a14="http://schemas.microsoft.com/office/drawing/2010/main" val="0"/>
              </a:ext>
            </a:extLst>
          </a:blip>
          <a:srcRect l="2570" t="10631"/>
          <a:stretch/>
        </p:blipFill>
        <p:spPr>
          <a:xfrm>
            <a:off x="310495" y="1196038"/>
            <a:ext cx="2744218" cy="2010463"/>
          </a:xfrm>
          <a:prstGeom prst="rect">
            <a:avLst/>
          </a:prstGeom>
        </p:spPr>
      </p:pic>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890" y="1312508"/>
            <a:ext cx="2871465" cy="1810669"/>
          </a:xfrm>
          <a:prstGeom prst="rect">
            <a:avLst/>
          </a:prstGeom>
        </p:spPr>
      </p:pic>
      <p:sp>
        <p:nvSpPr>
          <p:cNvPr id="3" name="文本框 2">
            <a:extLst>
              <a:ext uri="{FF2B5EF4-FFF2-40B4-BE49-F238E27FC236}">
                <a16:creationId xmlns:a16="http://schemas.microsoft.com/office/drawing/2014/main" id="{CB375836-3024-4B0C-9DD1-DA40C71A6BA8}"/>
              </a:ext>
            </a:extLst>
          </p:cNvPr>
          <p:cNvSpPr txBox="1"/>
          <p:nvPr/>
        </p:nvSpPr>
        <p:spPr>
          <a:xfrm>
            <a:off x="8671727" y="3668093"/>
            <a:ext cx="2934119" cy="1015663"/>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More recent </a:t>
            </a:r>
            <a:r>
              <a:rPr lang="en-US" altLang="zh-CN" sz="2000" dirty="0">
                <a:solidFill>
                  <a:srgbClr val="FF0000"/>
                </a:solidFill>
                <a:latin typeface="Arial" panose="020B0604020202020204" pitchFamily="34" charset="0"/>
                <a:cs typeface="Arial" panose="020B0604020202020204" pitchFamily="34" charset="0"/>
              </a:rPr>
              <a:t>experiments suggest that the TSS is gapless!</a:t>
            </a:r>
            <a:endParaRPr lang="zh-CN" alt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835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08852" y="816495"/>
            <a:ext cx="8574295"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Origin of the gapless TSS: Magnetic reconstruction?</a:t>
            </a:r>
            <a:endParaRPr lang="zh-CN" altLang="en-US" sz="2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371430" y="5025842"/>
            <a:ext cx="3080824" cy="1015663"/>
          </a:xfrm>
          <a:prstGeom prst="rect">
            <a:avLst/>
          </a:prstGeom>
          <a:noFill/>
        </p:spPr>
        <p:txBody>
          <a:bodyPr wrap="square" rtlCol="0">
            <a:spAutoFit/>
          </a:bodyPr>
          <a:lstStyle/>
          <a:p>
            <a:pPr marL="285750" indent="-285750">
              <a:buFont typeface="Wingdings" panose="05000000000000000000" pitchFamily="2" charset="2"/>
              <a:buChar char="l"/>
            </a:pPr>
            <a:r>
              <a:rPr lang="en-US" altLang="zh-CN" sz="2000" b="1" dirty="0">
                <a:latin typeface="Times New Roman" panose="02020603050405020304" pitchFamily="18" charset="0"/>
                <a:cs typeface="Times New Roman" panose="02020603050405020304" pitchFamily="18" charset="0"/>
              </a:rPr>
              <a:t>Disordered moment</a:t>
            </a:r>
            <a:endParaRPr lang="zh-CN" altLang="en-US" sz="20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CN" sz="2000" b="1" dirty="0">
                <a:latin typeface="Times New Roman" panose="02020603050405020304" pitchFamily="18" charset="0"/>
                <a:cs typeface="Times New Roman" panose="02020603050405020304" pitchFamily="18" charset="0"/>
              </a:rPr>
              <a:t>A-type AFM(x)</a:t>
            </a:r>
          </a:p>
          <a:p>
            <a:pPr marL="285750" indent="-285750">
              <a:buFont typeface="Wingdings" panose="05000000000000000000" pitchFamily="2" charset="2"/>
              <a:buChar char="l"/>
            </a:pPr>
            <a:r>
              <a:rPr lang="en-US" altLang="zh-CN" sz="2000" b="1" dirty="0">
                <a:latin typeface="Times New Roman" panose="02020603050405020304" pitchFamily="18" charset="0"/>
                <a:cs typeface="Times New Roman" panose="02020603050405020304" pitchFamily="18" charset="0"/>
              </a:rPr>
              <a:t>G-type AFM</a:t>
            </a:r>
          </a:p>
        </p:txBody>
      </p:sp>
      <p:sp>
        <p:nvSpPr>
          <p:cNvPr id="6" name="矩形 5"/>
          <p:cNvSpPr/>
          <p:nvPr/>
        </p:nvSpPr>
        <p:spPr>
          <a:xfrm>
            <a:off x="8144257" y="6082943"/>
            <a:ext cx="3733848"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Phys. Rev. X </a:t>
            </a:r>
            <a:r>
              <a:rPr lang="en-US" altLang="zh-CN" sz="1600" b="1" dirty="0">
                <a:latin typeface="Arial" panose="020B0604020202020204" pitchFamily="34" charset="0"/>
                <a:cs typeface="Arial" panose="020B0604020202020204" pitchFamily="34" charset="0"/>
              </a:rPr>
              <a:t>9</a:t>
            </a:r>
            <a:r>
              <a:rPr lang="en-US" altLang="zh-CN" sz="1600" dirty="0">
                <a:latin typeface="Arial" panose="020B0604020202020204" pitchFamily="34" charset="0"/>
                <a:cs typeface="Arial" panose="020B0604020202020204" pitchFamily="34" charset="0"/>
              </a:rPr>
              <a:t>, 041038 (2019) </a:t>
            </a:r>
            <a:endParaRPr lang="fr-FR" altLang="zh-CN" sz="1600" dirty="0">
              <a:solidFill>
                <a:srgbClr val="000000"/>
              </a:solidFill>
              <a:latin typeface="Arial" panose="020B0604020202020204" pitchFamily="34" charset="0"/>
              <a:cs typeface="Arial" panose="020B0604020202020204" pitchFamily="34" charset="0"/>
            </a:endParaRPr>
          </a:p>
        </p:txBody>
      </p:sp>
      <p:sp>
        <p:nvSpPr>
          <p:cNvPr id="7" name="文本框 6"/>
          <p:cNvSpPr txBox="1"/>
          <p:nvPr/>
        </p:nvSpPr>
        <p:spPr>
          <a:xfrm>
            <a:off x="1371430" y="6082943"/>
            <a:ext cx="3477234" cy="400110"/>
          </a:xfrm>
          <a:prstGeom prst="rect">
            <a:avLst/>
          </a:prstGeom>
          <a:noFill/>
        </p:spPr>
        <p:txBody>
          <a:bodyPr wrap="none" rtlCol="0">
            <a:spAutoFit/>
          </a:bodyPr>
          <a:lstStyle/>
          <a:p>
            <a:pPr marL="285750" indent="-285750">
              <a:buFont typeface="Arial" panose="020B0604020202020204" pitchFamily="34" charset="0"/>
              <a:buChar char="•"/>
            </a:pPr>
            <a:r>
              <a:rPr lang="en-US" altLang="zh-CN" sz="2000" b="1" dirty="0">
                <a:solidFill>
                  <a:srgbClr val="FF0000"/>
                </a:solidFill>
              </a:rPr>
              <a:t>No surface magnetization</a:t>
            </a:r>
            <a:endParaRPr lang="zh-CN" altLang="en-US" sz="2000" b="1" dirty="0">
              <a:solidFill>
                <a:srgbClr val="FF0000"/>
              </a:solidFill>
            </a:endParaRPr>
          </a:p>
        </p:txBody>
      </p:sp>
      <p:sp>
        <p:nvSpPr>
          <p:cNvPr id="9" name="圆角矩形 8"/>
          <p:cNvSpPr/>
          <p:nvPr/>
        </p:nvSpPr>
        <p:spPr>
          <a:xfrm>
            <a:off x="522035" y="1908220"/>
            <a:ext cx="345361"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5E6892F2-E0F2-4B0D-9C6F-40637949E4A5}"/>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794E4FB8-102C-41FB-ACE0-E329B4E8B7B7}"/>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BEA8FFA2-7F10-4134-8179-88BE700261A7}"/>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C04D54E9-D093-4073-9B08-0117F4744011}"/>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10" name="图片 9">
            <a:extLst>
              <a:ext uri="{FF2B5EF4-FFF2-40B4-BE49-F238E27FC236}">
                <a16:creationId xmlns:a16="http://schemas.microsoft.com/office/drawing/2014/main" id="{62E33724-244C-4F71-8E93-9561F76A1097}"/>
              </a:ext>
            </a:extLst>
          </p:cNvPr>
          <p:cNvPicPr>
            <a:picLocks noChangeAspect="1"/>
          </p:cNvPicPr>
          <p:nvPr/>
        </p:nvPicPr>
        <p:blipFill>
          <a:blip r:embed="rId5"/>
          <a:stretch>
            <a:fillRect/>
          </a:stretch>
        </p:blipFill>
        <p:spPr>
          <a:xfrm>
            <a:off x="1046406" y="1717878"/>
            <a:ext cx="4168536" cy="3066471"/>
          </a:xfrm>
          <a:prstGeom prst="rect">
            <a:avLst/>
          </a:prstGeom>
        </p:spPr>
      </p:pic>
      <p:pic>
        <p:nvPicPr>
          <p:cNvPr id="18" name="图片 17">
            <a:extLst>
              <a:ext uri="{FF2B5EF4-FFF2-40B4-BE49-F238E27FC236}">
                <a16:creationId xmlns:a16="http://schemas.microsoft.com/office/drawing/2014/main" id="{ABE06FA1-1BC4-4A98-BAF3-58EDFB3FD342}"/>
              </a:ext>
            </a:extLst>
          </p:cNvPr>
          <p:cNvPicPr>
            <a:picLocks noChangeAspect="1"/>
          </p:cNvPicPr>
          <p:nvPr/>
        </p:nvPicPr>
        <p:blipFill>
          <a:blip r:embed="rId6"/>
          <a:stretch>
            <a:fillRect/>
          </a:stretch>
        </p:blipFill>
        <p:spPr>
          <a:xfrm>
            <a:off x="6774453" y="1819761"/>
            <a:ext cx="3883063" cy="2847580"/>
          </a:xfrm>
          <a:prstGeom prst="rect">
            <a:avLst/>
          </a:prstGeom>
        </p:spPr>
      </p:pic>
      <p:pic>
        <p:nvPicPr>
          <p:cNvPr id="2" name="图片 1">
            <a:extLst>
              <a:ext uri="{FF2B5EF4-FFF2-40B4-BE49-F238E27FC236}">
                <a16:creationId xmlns:a16="http://schemas.microsoft.com/office/drawing/2014/main" id="{12778F66-89C4-4EC5-80C4-3101084B82BA}"/>
              </a:ext>
            </a:extLst>
          </p:cNvPr>
          <p:cNvPicPr>
            <a:picLocks noChangeAspect="1"/>
          </p:cNvPicPr>
          <p:nvPr/>
        </p:nvPicPr>
        <p:blipFill>
          <a:blip r:embed="rId7"/>
          <a:stretch>
            <a:fillRect/>
          </a:stretch>
        </p:blipFill>
        <p:spPr>
          <a:xfrm>
            <a:off x="4563332" y="5104831"/>
            <a:ext cx="4348748" cy="942229"/>
          </a:xfrm>
          <a:prstGeom prst="rect">
            <a:avLst/>
          </a:prstGeom>
        </p:spPr>
      </p:pic>
    </p:spTree>
    <p:extLst>
      <p:ext uri="{BB962C8B-B14F-4D97-AF65-F5344CB8AC3E}">
        <p14:creationId xmlns:p14="http://schemas.microsoft.com/office/powerpoint/2010/main" val="38759269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530702" y="1519391"/>
            <a:ext cx="345361" cy="368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5E6892F2-E0F2-4B0D-9C6F-40637949E4A5}"/>
              </a:ext>
            </a:extLst>
          </p:cNvPr>
          <p:cNvGrpSpPr/>
          <p:nvPr/>
        </p:nvGrpSpPr>
        <p:grpSpPr>
          <a:xfrm>
            <a:off x="0" y="-110976"/>
            <a:ext cx="12192000" cy="793988"/>
            <a:chOff x="0" y="0"/>
            <a:chExt cx="12192000" cy="793988"/>
          </a:xfrm>
        </p:grpSpPr>
        <p:pic>
          <p:nvPicPr>
            <p:cNvPr id="15" name="Picture 5" descr="dark_blue">
              <a:extLst>
                <a:ext uri="{FF2B5EF4-FFF2-40B4-BE49-F238E27FC236}">
                  <a16:creationId xmlns:a16="http://schemas.microsoft.com/office/drawing/2014/main" id="{794E4FB8-102C-41FB-ACE0-E329B4E8B7B7}"/>
                </a:ext>
              </a:extLst>
            </p:cNvPr>
            <p:cNvPicPr>
              <a:picLocks noChangeAspect="1" noChangeArrowheads="1"/>
            </p:cNvPicPr>
            <p:nvPr/>
          </p:nvPicPr>
          <p:blipFill rotWithShape="1">
            <a:blip r:embed="rId3" cstate="print"/>
            <a:srcRect l="31337"/>
            <a:stretch/>
          </p:blipFill>
          <p:spPr bwMode="auto">
            <a:xfrm>
              <a:off x="0" y="0"/>
              <a:ext cx="12192000" cy="782638"/>
            </a:xfrm>
            <a:prstGeom prst="rect">
              <a:avLst/>
            </a:prstGeom>
            <a:noFill/>
            <a:ln w="9525">
              <a:noFill/>
              <a:miter lim="800000"/>
              <a:headEnd/>
              <a:tailEnd/>
            </a:ln>
          </p:spPr>
        </p:pic>
        <p:pic>
          <p:nvPicPr>
            <p:cNvPr id="16" name="Picture 5" descr="dark_blue">
              <a:extLst>
                <a:ext uri="{FF2B5EF4-FFF2-40B4-BE49-F238E27FC236}">
                  <a16:creationId xmlns:a16="http://schemas.microsoft.com/office/drawing/2014/main" id="{BEA8FFA2-7F10-4134-8179-88BE700261A7}"/>
                </a:ext>
              </a:extLst>
            </p:cNvPr>
            <p:cNvPicPr>
              <a:picLocks noChangeAspect="1" noChangeArrowheads="1"/>
            </p:cNvPicPr>
            <p:nvPr/>
          </p:nvPicPr>
          <p:blipFill rotWithShape="1">
            <a:blip r:embed="rId3" cstate="print"/>
            <a:srcRect t="1" r="68870" b="-1450"/>
            <a:stretch/>
          </p:blipFill>
          <p:spPr bwMode="auto">
            <a:xfrm>
              <a:off x="18036" y="0"/>
              <a:ext cx="2846567" cy="793988"/>
            </a:xfrm>
            <a:prstGeom prst="rect">
              <a:avLst/>
            </a:prstGeom>
            <a:noFill/>
            <a:ln w="9525">
              <a:noFill/>
              <a:miter lim="800000"/>
              <a:headEnd/>
              <a:tailEnd/>
            </a:ln>
          </p:spPr>
        </p:pic>
      </p:grpSp>
      <p:pic>
        <p:nvPicPr>
          <p:cNvPr id="17" name="Picture 6">
            <a:extLst>
              <a:ext uri="{FF2B5EF4-FFF2-40B4-BE49-F238E27FC236}">
                <a16:creationId xmlns:a16="http://schemas.microsoft.com/office/drawing/2014/main" id="{C04D54E9-D093-4073-9B08-0117F4744011}"/>
              </a:ext>
            </a:extLst>
          </p:cNvPr>
          <p:cNvPicPr>
            <a:picLocks noChangeAspect="1" noChangeArrowheads="1"/>
          </p:cNvPicPr>
          <p:nvPr/>
        </p:nvPicPr>
        <p:blipFill>
          <a:blip r:embed="rId4" cstate="print"/>
          <a:srcRect/>
          <a:stretch>
            <a:fillRect/>
          </a:stretch>
        </p:blipFill>
        <p:spPr bwMode="auto">
          <a:xfrm>
            <a:off x="0" y="6597352"/>
            <a:ext cx="12192000" cy="260648"/>
          </a:xfrm>
          <a:prstGeom prst="rect">
            <a:avLst/>
          </a:prstGeom>
          <a:noFill/>
          <a:ln w="9525" algn="ctr">
            <a:noFill/>
            <a:miter lim="800000"/>
            <a:headEnd/>
            <a:tailEnd/>
          </a:ln>
        </p:spPr>
      </p:pic>
      <p:pic>
        <p:nvPicPr>
          <p:cNvPr id="3" name="图片 2">
            <a:extLst>
              <a:ext uri="{FF2B5EF4-FFF2-40B4-BE49-F238E27FC236}">
                <a16:creationId xmlns:a16="http://schemas.microsoft.com/office/drawing/2014/main" id="{2662E9A9-C5B2-4E04-8634-CEC94482069B}"/>
              </a:ext>
            </a:extLst>
          </p:cNvPr>
          <p:cNvPicPr>
            <a:picLocks noChangeAspect="1"/>
          </p:cNvPicPr>
          <p:nvPr/>
        </p:nvPicPr>
        <p:blipFill>
          <a:blip r:embed="rId5"/>
          <a:stretch>
            <a:fillRect/>
          </a:stretch>
        </p:blipFill>
        <p:spPr>
          <a:xfrm>
            <a:off x="2305500" y="421826"/>
            <a:ext cx="8127431" cy="2233175"/>
          </a:xfrm>
          <a:prstGeom prst="rect">
            <a:avLst/>
          </a:prstGeom>
        </p:spPr>
      </p:pic>
      <p:pic>
        <p:nvPicPr>
          <p:cNvPr id="10" name="图片 9">
            <a:extLst>
              <a:ext uri="{FF2B5EF4-FFF2-40B4-BE49-F238E27FC236}">
                <a16:creationId xmlns:a16="http://schemas.microsoft.com/office/drawing/2014/main" id="{64855942-B7EB-45C1-8A5B-C7E0E164022D}"/>
              </a:ext>
            </a:extLst>
          </p:cNvPr>
          <p:cNvPicPr>
            <a:picLocks noChangeAspect="1"/>
          </p:cNvPicPr>
          <p:nvPr/>
        </p:nvPicPr>
        <p:blipFill>
          <a:blip r:embed="rId6"/>
          <a:stretch>
            <a:fillRect/>
          </a:stretch>
        </p:blipFill>
        <p:spPr>
          <a:xfrm>
            <a:off x="1733593" y="2860460"/>
            <a:ext cx="5600089" cy="3647536"/>
          </a:xfrm>
          <a:prstGeom prst="rect">
            <a:avLst/>
          </a:prstGeom>
        </p:spPr>
      </p:pic>
      <p:sp>
        <p:nvSpPr>
          <p:cNvPr id="18" name="矩形 17">
            <a:extLst>
              <a:ext uri="{FF2B5EF4-FFF2-40B4-BE49-F238E27FC236}">
                <a16:creationId xmlns:a16="http://schemas.microsoft.com/office/drawing/2014/main" id="{92C0E8A2-B86D-49EA-A6FC-BEDB00409818}"/>
              </a:ext>
            </a:extLst>
          </p:cNvPr>
          <p:cNvSpPr/>
          <p:nvPr/>
        </p:nvSpPr>
        <p:spPr>
          <a:xfrm>
            <a:off x="7333682" y="3688569"/>
            <a:ext cx="2307939" cy="369332"/>
          </a:xfrm>
          <a:prstGeom prst="rect">
            <a:avLst/>
          </a:prstGeom>
        </p:spPr>
        <p:txBody>
          <a:bodyPr wrap="none">
            <a:spAutoFit/>
          </a:bodyPr>
          <a:lstStyle/>
          <a:p>
            <a:r>
              <a:rPr lang="en-US" altLang="zh-CN" dirty="0">
                <a:solidFill>
                  <a:srgbClr val="231F20"/>
                </a:solidFill>
                <a:latin typeface="AdvOT483a8203"/>
              </a:rPr>
              <a:t>circular dichroism (CD)</a:t>
            </a:r>
            <a:endParaRPr lang="zh-CN" altLang="en-US" dirty="0"/>
          </a:p>
        </p:txBody>
      </p:sp>
      <p:sp>
        <p:nvSpPr>
          <p:cNvPr id="2" name="文本框 1">
            <a:extLst>
              <a:ext uri="{FF2B5EF4-FFF2-40B4-BE49-F238E27FC236}">
                <a16:creationId xmlns:a16="http://schemas.microsoft.com/office/drawing/2014/main" id="{1EFDD1D2-D10B-4F98-BA27-D6FE22CF378A}"/>
              </a:ext>
            </a:extLst>
          </p:cNvPr>
          <p:cNvSpPr txBox="1"/>
          <p:nvPr/>
        </p:nvSpPr>
        <p:spPr>
          <a:xfrm>
            <a:off x="7504689" y="4959783"/>
            <a:ext cx="3699223" cy="646331"/>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rPr>
              <a:t>Robust out-of-plane ferromagnetic order on the surface! </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1411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B0F51CA7-0CEE-4728-A8E8-01E10D31A63A}"/>
              </a:ext>
            </a:extLst>
          </p:cNvPr>
          <p:cNvGrpSpPr/>
          <p:nvPr/>
        </p:nvGrpSpPr>
        <p:grpSpPr>
          <a:xfrm>
            <a:off x="0" y="-110976"/>
            <a:ext cx="12192000" cy="793988"/>
            <a:chOff x="0" y="0"/>
            <a:chExt cx="12192000" cy="793988"/>
          </a:xfrm>
        </p:grpSpPr>
        <p:pic>
          <p:nvPicPr>
            <p:cNvPr id="11" name="Picture 5" descr="dark_blue">
              <a:extLst>
                <a:ext uri="{FF2B5EF4-FFF2-40B4-BE49-F238E27FC236}">
                  <a16:creationId xmlns:a16="http://schemas.microsoft.com/office/drawing/2014/main" id="{C00398BA-8FDF-44C7-B6F1-1E1FEA0BEA97}"/>
                </a:ext>
              </a:extLst>
            </p:cNvPr>
            <p:cNvPicPr>
              <a:picLocks noChangeAspect="1" noChangeArrowheads="1"/>
            </p:cNvPicPr>
            <p:nvPr/>
          </p:nvPicPr>
          <p:blipFill rotWithShape="1">
            <a:blip r:embed="rId2" cstate="print"/>
            <a:srcRect l="31337"/>
            <a:stretch/>
          </p:blipFill>
          <p:spPr bwMode="auto">
            <a:xfrm>
              <a:off x="0" y="0"/>
              <a:ext cx="12192000" cy="782638"/>
            </a:xfrm>
            <a:prstGeom prst="rect">
              <a:avLst/>
            </a:prstGeom>
            <a:noFill/>
            <a:ln w="9525">
              <a:noFill/>
              <a:miter lim="800000"/>
              <a:headEnd/>
              <a:tailEnd/>
            </a:ln>
          </p:spPr>
        </p:pic>
        <p:pic>
          <p:nvPicPr>
            <p:cNvPr id="12" name="Picture 5" descr="dark_blue">
              <a:extLst>
                <a:ext uri="{FF2B5EF4-FFF2-40B4-BE49-F238E27FC236}">
                  <a16:creationId xmlns:a16="http://schemas.microsoft.com/office/drawing/2014/main" id="{52D73BD5-06C7-4679-8AC1-F6F7FE00FE47}"/>
                </a:ext>
              </a:extLst>
            </p:cNvPr>
            <p:cNvPicPr>
              <a:picLocks noChangeAspect="1" noChangeArrowheads="1"/>
            </p:cNvPicPr>
            <p:nvPr/>
          </p:nvPicPr>
          <p:blipFill rotWithShape="1">
            <a:blip r:embed="rId2" cstate="print"/>
            <a:srcRect t="1" r="68870" b="-1450"/>
            <a:stretch/>
          </p:blipFill>
          <p:spPr bwMode="auto">
            <a:xfrm>
              <a:off x="18036" y="0"/>
              <a:ext cx="2846567" cy="793988"/>
            </a:xfrm>
            <a:prstGeom prst="rect">
              <a:avLst/>
            </a:prstGeom>
            <a:noFill/>
            <a:ln w="9525">
              <a:noFill/>
              <a:miter lim="800000"/>
              <a:headEnd/>
              <a:tailEnd/>
            </a:ln>
          </p:spPr>
        </p:pic>
      </p:grpSp>
      <p:pic>
        <p:nvPicPr>
          <p:cNvPr id="13" name="Picture 6">
            <a:extLst>
              <a:ext uri="{FF2B5EF4-FFF2-40B4-BE49-F238E27FC236}">
                <a16:creationId xmlns:a16="http://schemas.microsoft.com/office/drawing/2014/main" id="{65EADCF1-3265-4CCB-88F9-8FFF70B64543}"/>
              </a:ext>
            </a:extLst>
          </p:cNvPr>
          <p:cNvPicPr>
            <a:picLocks noChangeAspect="1" noChangeArrowheads="1"/>
          </p:cNvPicPr>
          <p:nvPr/>
        </p:nvPicPr>
        <p:blipFill>
          <a:blip r:embed="rId3" cstate="print"/>
          <a:srcRect/>
          <a:stretch>
            <a:fillRect/>
          </a:stretch>
        </p:blipFill>
        <p:spPr bwMode="auto">
          <a:xfrm>
            <a:off x="0" y="6597352"/>
            <a:ext cx="12192000" cy="260648"/>
          </a:xfrm>
          <a:prstGeom prst="rect">
            <a:avLst/>
          </a:prstGeom>
          <a:noFill/>
          <a:ln w="9525" algn="ctr">
            <a:noFill/>
            <a:miter lim="800000"/>
            <a:headEnd/>
            <a:tailEnd/>
          </a:ln>
        </p:spPr>
      </p:pic>
      <p:sp>
        <p:nvSpPr>
          <p:cNvPr id="7" name="文本框 6">
            <a:extLst>
              <a:ext uri="{FF2B5EF4-FFF2-40B4-BE49-F238E27FC236}">
                <a16:creationId xmlns:a16="http://schemas.microsoft.com/office/drawing/2014/main" id="{4956BEF2-AB3A-4FC8-8200-0EC6D4E81DB7}"/>
              </a:ext>
            </a:extLst>
          </p:cNvPr>
          <p:cNvSpPr txBox="1"/>
          <p:nvPr/>
        </p:nvSpPr>
        <p:spPr>
          <a:xfrm>
            <a:off x="3930239" y="748465"/>
            <a:ext cx="4318782" cy="523220"/>
          </a:xfrm>
          <a:prstGeom prst="rect">
            <a:avLst/>
          </a:prstGeom>
          <a:noFill/>
        </p:spPr>
        <p:txBody>
          <a:bodyPr wrap="square" rtlCol="0">
            <a:spAutoFit/>
          </a:bodyPr>
          <a:lstStyle/>
          <a:p>
            <a:pPr algn="ctr"/>
            <a:r>
              <a:rPr lang="en-US" altLang="zh-CN" sz="2800" b="1" dirty="0">
                <a:latin typeface="Arial" panose="020B0604020202020204" pitchFamily="34" charset="0"/>
                <a:cs typeface="Arial" panose="020B0604020202020204" pitchFamily="34" charset="0"/>
              </a:rPr>
              <a:t>Computational details</a:t>
            </a:r>
            <a:endParaRPr lang="zh-CN" altLang="en-US" sz="2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AFEFD55C-3592-4E9B-98D8-F29C512F1B75}"/>
                  </a:ext>
                </a:extLst>
              </p:cNvPr>
              <p:cNvSpPr/>
              <p:nvPr/>
            </p:nvSpPr>
            <p:spPr>
              <a:xfrm>
                <a:off x="1702533" y="1585220"/>
                <a:ext cx="8873608" cy="4524315"/>
              </a:xfrm>
              <a:prstGeom prst="rect">
                <a:avLst/>
              </a:prstGeom>
            </p:spPr>
            <p:txBody>
              <a:bodyPr wrap="square">
                <a:spAutoFit/>
              </a:bodyPr>
              <a:lstStyle/>
              <a:p>
                <a:pPr marL="285750" indent="-285750">
                  <a:buFont typeface="Arial" panose="020B0604020202020204" pitchFamily="34" charset="0"/>
                  <a:buChar char="•"/>
                </a:pPr>
                <a:r>
                  <a:rPr lang="en-US" altLang="zh-CN" dirty="0">
                    <a:solidFill>
                      <a:srgbClr val="000000"/>
                    </a:solidFill>
                    <a:latin typeface="Arial" panose="020B0604020202020204" pitchFamily="34" charset="0"/>
                    <a:cs typeface="Arial" panose="020B0604020202020204" pitchFamily="34" charset="0"/>
                  </a:rPr>
                  <a:t>Software</a:t>
                </a:r>
                <a:r>
                  <a:rPr lang="zh-CN" altLang="en-US" dirty="0">
                    <a:solidFill>
                      <a:srgbClr val="000000"/>
                    </a:solidFill>
                    <a:latin typeface="Arial" panose="020B0604020202020204" pitchFamily="34" charset="0"/>
                    <a:cs typeface="Arial" panose="020B0604020202020204" pitchFamily="34" charset="0"/>
                  </a:rPr>
                  <a:t>：</a:t>
                </a:r>
                <a:r>
                  <a:rPr lang="en-US" altLang="zh-CN" dirty="0">
                    <a:solidFill>
                      <a:srgbClr val="000000"/>
                    </a:solidFill>
                    <a:latin typeface="Arial" panose="020B0604020202020204" pitchFamily="34" charset="0"/>
                    <a:cs typeface="Arial" panose="020B0604020202020204" pitchFamily="34" charset="0"/>
                  </a:rPr>
                  <a:t>ABACUS (Atomic orbital Based Ab-initio Computation at </a:t>
                </a:r>
                <a:r>
                  <a:rPr lang="en-US" altLang="zh-CN" dirty="0" err="1">
                    <a:solidFill>
                      <a:srgbClr val="000000"/>
                    </a:solidFill>
                    <a:latin typeface="Arial" panose="020B0604020202020204" pitchFamily="34" charset="0"/>
                    <a:cs typeface="Arial" panose="020B0604020202020204" pitchFamily="34" charset="0"/>
                  </a:rPr>
                  <a:t>UStc</a:t>
                </a:r>
                <a:r>
                  <a:rPr lang="en-US" altLang="zh-CN" dirty="0">
                    <a:solidFill>
                      <a:srgbClr val="00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altLang="zh-CN"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solidFill>
                      <a:srgbClr val="000000"/>
                    </a:solidFill>
                    <a:latin typeface="Arial" panose="020B0604020202020204" pitchFamily="34" charset="0"/>
                    <a:cs typeface="Arial" panose="020B0604020202020204" pitchFamily="34" charset="0"/>
                  </a:rPr>
                  <a:t>Basis</a:t>
                </a:r>
                <a:r>
                  <a:rPr lang="zh-CN" altLang="en-US" dirty="0">
                    <a:solidFill>
                      <a:srgbClr val="000000"/>
                    </a:solidFill>
                    <a:latin typeface="Arial" panose="020B0604020202020204" pitchFamily="34" charset="0"/>
                    <a:cs typeface="Arial" panose="020B0604020202020204" pitchFamily="34" charset="0"/>
                  </a:rPr>
                  <a:t>：</a:t>
                </a:r>
                <a:r>
                  <a:rPr lang="en-US" altLang="zh-CN" dirty="0">
                    <a:solidFill>
                      <a:srgbClr val="000000"/>
                    </a:solidFill>
                    <a:latin typeface="Arial" panose="020B0604020202020204" pitchFamily="34" charset="0"/>
                    <a:cs typeface="Arial" panose="020B0604020202020204" pitchFamily="34" charset="0"/>
                  </a:rPr>
                  <a:t>NAOs </a:t>
                </a:r>
              </a:p>
              <a:p>
                <a:pPr marL="285750" indent="-285750">
                  <a:buFont typeface="Arial" panose="020B0604020202020204" pitchFamily="34" charset="0"/>
                  <a:buChar char="•"/>
                </a:pPr>
                <a:endParaRPr lang="en-US" altLang="zh-CN"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Exchange-correlation functional </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PBE+SOC</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Pseudopotentials </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Dojo ONCV fully relativistic pseudopotentials </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Corrections:</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DFT-D3,  L(S)DA+U(U=4.0 eV for </a:t>
                </a:r>
                <a:r>
                  <a:rPr lang="en-US" altLang="zh-CN" dirty="0" err="1">
                    <a:latin typeface="Arial" panose="020B0604020202020204" pitchFamily="34" charset="0"/>
                    <a:cs typeface="Arial" panose="020B0604020202020204" pitchFamily="34" charset="0"/>
                  </a:rPr>
                  <a:t>Mn</a:t>
                </a:r>
                <a:r>
                  <a:rPr lang="en-US" altLang="zh-CN" dirty="0">
                    <a:latin typeface="Arial" panose="020B0604020202020204" pitchFamily="34" charset="0"/>
                    <a:cs typeface="Arial" panose="020B0604020202020204" pitchFamily="34" charset="0"/>
                  </a:rPr>
                  <a:t> 3d orbitals)</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Energy cutoff </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120 Ry</a:t>
                </a: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Lattice parameters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experimental </a:t>
                </a:r>
                <a:br>
                  <a:rPr lang="en-US" altLang="zh-CN" dirty="0">
                    <a:latin typeface="Arial" panose="020B0604020202020204" pitchFamily="34" charset="0"/>
                    <a:cs typeface="Arial" panose="020B0604020202020204" pitchFamily="34" charset="0"/>
                  </a:rPr>
                </a:b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Atomic positions: fully relaxed (</a:t>
                </a:r>
                <a14:m>
                  <m:oMath xmlns:m="http://schemas.openxmlformats.org/officeDocument/2006/math">
                    <m:r>
                      <a:rPr lang="en-US" altLang="zh-CN" b="0" i="1" smtClean="0">
                        <a:latin typeface="Cambria Math" panose="02040503050406030204" pitchFamily="18" charset="0"/>
                        <a:cs typeface="Arial" panose="020B0604020202020204" pitchFamily="34" charset="0"/>
                      </a:rPr>
                      <m:t>𝐹</m:t>
                    </m:r>
                    <m:r>
                      <a:rPr lang="en-US" altLang="zh-CN" b="0" i="1" smtClean="0">
                        <a:latin typeface="Cambria Math" panose="02040503050406030204" pitchFamily="18" charset="0"/>
                        <a:ea typeface="Cambria Math" panose="02040503050406030204" pitchFamily="18" charset="0"/>
                        <a:cs typeface="Arial" panose="020B0604020202020204" pitchFamily="34" charset="0"/>
                      </a:rPr>
                      <m:t>&lt;0.01</m:t>
                    </m:r>
                  </m:oMath>
                </a14:m>
                <a:r>
                  <a:rPr lang="en-US" altLang="zh-CN" dirty="0">
                    <a:latin typeface="Arial" panose="020B0604020202020204" pitchFamily="34" charset="0"/>
                    <a:cs typeface="Arial" panose="020B0604020202020204" pitchFamily="34" charset="0"/>
                  </a:rPr>
                  <a:t> eV/Å)</a:t>
                </a:r>
              </a:p>
              <a:p>
                <a:pPr marL="285750" indent="-285750">
                  <a:buFont typeface="Arial" panose="020B0604020202020204" pitchFamily="34" charset="0"/>
                  <a:buChar char="•"/>
                </a:pPr>
                <a:endParaRPr lang="en-US" altLang="zh-CN" dirty="0"/>
              </a:p>
            </p:txBody>
          </p:sp>
        </mc:Choice>
        <mc:Fallback xmlns="">
          <p:sp>
            <p:nvSpPr>
              <p:cNvPr id="8" name="矩形 7">
                <a:extLst>
                  <a:ext uri="{FF2B5EF4-FFF2-40B4-BE49-F238E27FC236}">
                    <a16:creationId xmlns:a16="http://schemas.microsoft.com/office/drawing/2014/main" id="{AFEFD55C-3592-4E9B-98D8-F29C512F1B75}"/>
                  </a:ext>
                </a:extLst>
              </p:cNvPr>
              <p:cNvSpPr>
                <a:spLocks noRot="1" noChangeAspect="1" noMove="1" noResize="1" noEditPoints="1" noAdjustHandles="1" noChangeArrowheads="1" noChangeShapeType="1" noTextEdit="1"/>
              </p:cNvSpPr>
              <p:nvPr/>
            </p:nvSpPr>
            <p:spPr>
              <a:xfrm>
                <a:off x="1702533" y="1585220"/>
                <a:ext cx="8873608" cy="4524315"/>
              </a:xfrm>
              <a:prstGeom prst="rect">
                <a:avLst/>
              </a:prstGeom>
              <a:blipFill>
                <a:blip r:embed="rId4"/>
                <a:stretch>
                  <a:fillRect l="-412" t="-8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46559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1E1D89E-3036-4319-907B-5478948292AB}"/>
              </a:ext>
            </a:extLst>
          </p:cNvPr>
          <p:cNvPicPr>
            <a:picLocks noChangeAspect="1"/>
          </p:cNvPicPr>
          <p:nvPr/>
        </p:nvPicPr>
        <p:blipFill rotWithShape="1">
          <a:blip r:embed="rId4"/>
          <a:srcRect b="68155"/>
          <a:stretch/>
        </p:blipFill>
        <p:spPr>
          <a:xfrm>
            <a:off x="5650347" y="1063211"/>
            <a:ext cx="4777864" cy="2678525"/>
          </a:xfrm>
          <a:prstGeom prst="rect">
            <a:avLst/>
          </a:prstGeom>
        </p:spPr>
      </p:pic>
      <p:pic>
        <p:nvPicPr>
          <p:cNvPr id="22" name="图片 21">
            <a:extLst>
              <a:ext uri="{FF2B5EF4-FFF2-40B4-BE49-F238E27FC236}">
                <a16:creationId xmlns:a16="http://schemas.microsoft.com/office/drawing/2014/main" id="{4BD1D030-EDA3-40A3-AB28-4DC8B4BBBA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18" r="56773" b="42518"/>
          <a:stretch/>
        </p:blipFill>
        <p:spPr>
          <a:xfrm>
            <a:off x="6531084" y="3904580"/>
            <a:ext cx="2431195" cy="2539910"/>
          </a:xfrm>
          <a:prstGeom prst="rect">
            <a:avLst/>
          </a:prstGeom>
        </p:spPr>
      </p:pic>
      <p:grpSp>
        <p:nvGrpSpPr>
          <p:cNvPr id="13" name="组合 12">
            <a:extLst>
              <a:ext uri="{FF2B5EF4-FFF2-40B4-BE49-F238E27FC236}">
                <a16:creationId xmlns:a16="http://schemas.microsoft.com/office/drawing/2014/main" id="{4C6794C1-99A7-4AF6-AD47-73AE80DE1516}"/>
              </a:ext>
            </a:extLst>
          </p:cNvPr>
          <p:cNvGrpSpPr/>
          <p:nvPr/>
        </p:nvGrpSpPr>
        <p:grpSpPr>
          <a:xfrm>
            <a:off x="0" y="-95127"/>
            <a:ext cx="12192000" cy="793988"/>
            <a:chOff x="0" y="0"/>
            <a:chExt cx="12192000" cy="793988"/>
          </a:xfrm>
        </p:grpSpPr>
        <p:pic>
          <p:nvPicPr>
            <p:cNvPr id="14" name="Picture 5" descr="dark_blue">
              <a:extLst>
                <a:ext uri="{FF2B5EF4-FFF2-40B4-BE49-F238E27FC236}">
                  <a16:creationId xmlns:a16="http://schemas.microsoft.com/office/drawing/2014/main" id="{85C19216-7B09-47B3-88DF-0EB3F806566D}"/>
                </a:ext>
              </a:extLst>
            </p:cNvPr>
            <p:cNvPicPr>
              <a:picLocks noChangeAspect="1" noChangeArrowheads="1"/>
            </p:cNvPicPr>
            <p:nvPr/>
          </p:nvPicPr>
          <p:blipFill rotWithShape="1">
            <a:blip r:embed="rId6" cstate="print"/>
            <a:srcRect l="31337"/>
            <a:stretch/>
          </p:blipFill>
          <p:spPr bwMode="auto">
            <a:xfrm>
              <a:off x="0" y="0"/>
              <a:ext cx="12192000" cy="782638"/>
            </a:xfrm>
            <a:prstGeom prst="rect">
              <a:avLst/>
            </a:prstGeom>
            <a:noFill/>
            <a:ln w="9525">
              <a:noFill/>
              <a:miter lim="800000"/>
              <a:headEnd/>
              <a:tailEnd/>
            </a:ln>
          </p:spPr>
        </p:pic>
        <p:pic>
          <p:nvPicPr>
            <p:cNvPr id="15" name="Picture 5" descr="dark_blue">
              <a:extLst>
                <a:ext uri="{FF2B5EF4-FFF2-40B4-BE49-F238E27FC236}">
                  <a16:creationId xmlns:a16="http://schemas.microsoft.com/office/drawing/2014/main" id="{23B18442-64D9-451A-B5B5-0D2C7030671E}"/>
                </a:ext>
              </a:extLst>
            </p:cNvPr>
            <p:cNvPicPr>
              <a:picLocks noChangeAspect="1" noChangeArrowheads="1"/>
            </p:cNvPicPr>
            <p:nvPr/>
          </p:nvPicPr>
          <p:blipFill rotWithShape="1">
            <a:blip r:embed="rId6" cstate="print"/>
            <a:srcRect t="1" r="68870" b="-1450"/>
            <a:stretch/>
          </p:blipFill>
          <p:spPr bwMode="auto">
            <a:xfrm>
              <a:off x="18036" y="0"/>
              <a:ext cx="2846567" cy="793988"/>
            </a:xfrm>
            <a:prstGeom prst="rect">
              <a:avLst/>
            </a:prstGeom>
            <a:noFill/>
            <a:ln w="9525">
              <a:noFill/>
              <a:miter lim="800000"/>
              <a:headEnd/>
              <a:tailEnd/>
            </a:ln>
          </p:spPr>
        </p:pic>
      </p:grpSp>
      <p:pic>
        <p:nvPicPr>
          <p:cNvPr id="16" name="Picture 6">
            <a:extLst>
              <a:ext uri="{FF2B5EF4-FFF2-40B4-BE49-F238E27FC236}">
                <a16:creationId xmlns:a16="http://schemas.microsoft.com/office/drawing/2014/main" id="{0A762047-AC93-454E-B12E-A755AB4967C7}"/>
              </a:ext>
            </a:extLst>
          </p:cNvPr>
          <p:cNvPicPr>
            <a:picLocks noChangeAspect="1" noChangeArrowheads="1"/>
          </p:cNvPicPr>
          <p:nvPr/>
        </p:nvPicPr>
        <p:blipFill>
          <a:blip r:embed="rId7" cstate="print"/>
          <a:srcRect/>
          <a:stretch>
            <a:fillRect/>
          </a:stretch>
        </p:blipFill>
        <p:spPr bwMode="auto">
          <a:xfrm>
            <a:off x="0" y="6597352"/>
            <a:ext cx="12192000" cy="260648"/>
          </a:xfrm>
          <a:prstGeom prst="rect">
            <a:avLst/>
          </a:prstGeom>
          <a:noFill/>
          <a:ln w="9525" algn="ctr">
            <a:noFill/>
            <a:miter lim="800000"/>
            <a:headEnd/>
            <a:tailEnd/>
          </a:ln>
        </p:spPr>
      </p:pic>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19F1490D-26DF-41AA-B31F-B2EDB9357E2A}"/>
                  </a:ext>
                </a:extLst>
              </p:cNvPr>
              <p:cNvSpPr/>
              <p:nvPr/>
            </p:nvSpPr>
            <p:spPr>
              <a:xfrm>
                <a:off x="2787986" y="3478893"/>
                <a:ext cx="5974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rPr>
                        <m:t>ℏ</m:t>
                      </m:r>
                      <m:r>
                        <a:rPr lang="zh-CN" altLang="en-US" sz="2000" i="1" smtClean="0">
                          <a:latin typeface="Cambria Math" panose="02040503050406030204" pitchFamily="18" charset="0"/>
                          <a:ea typeface="Cambria Math" panose="02040503050406030204" pitchFamily="18" charset="0"/>
                        </a:rPr>
                        <m:t>𝜔</m:t>
                      </m:r>
                    </m:oMath>
                  </m:oMathPara>
                </a14:m>
                <a:endParaRPr lang="zh-CN" altLang="en-US" sz="2000" dirty="0"/>
              </a:p>
            </p:txBody>
          </p:sp>
        </mc:Choice>
        <mc:Fallback xmlns="">
          <p:sp>
            <p:nvSpPr>
              <p:cNvPr id="18" name="矩形 17">
                <a:extLst>
                  <a:ext uri="{FF2B5EF4-FFF2-40B4-BE49-F238E27FC236}">
                    <a16:creationId xmlns:a16="http://schemas.microsoft.com/office/drawing/2014/main" xmlns="" xmlns:a14="http://schemas.microsoft.com/office/drawing/2010/main" id="{19F1490D-26DF-41AA-B31F-B2EDB9357E2A}"/>
                  </a:ext>
                </a:extLst>
              </p:cNvPr>
              <p:cNvSpPr>
                <a:spLocks noRot="1" noChangeAspect="1" noMove="1" noResize="1" noEditPoints="1" noAdjustHandles="1" noChangeArrowheads="1" noChangeShapeType="1" noTextEdit="1"/>
              </p:cNvSpPr>
              <p:nvPr/>
            </p:nvSpPr>
            <p:spPr>
              <a:xfrm>
                <a:off x="2787986" y="3478893"/>
                <a:ext cx="597471" cy="400110"/>
              </a:xfrm>
              <a:prstGeom prst="rect">
                <a:avLst/>
              </a:prstGeom>
              <a:blipFill rotWithShape="0">
                <a:blip r:embed="rId11"/>
                <a:stretch>
                  <a:fillRect/>
                </a:stretch>
              </a:blipFill>
            </p:spPr>
            <p:txBody>
              <a:bodyPr/>
              <a:lstStyle/>
              <a:p>
                <a:r>
                  <a:rPr lang="zh-CN" altLang="en-US">
                    <a:noFill/>
                  </a:rPr>
                  <a:t> </a:t>
                </a:r>
              </a:p>
            </p:txBody>
          </p:sp>
        </mc:Fallback>
      </mc:AlternateContent>
      <p:graphicFrame>
        <p:nvGraphicFramePr>
          <p:cNvPr id="19" name="对象 18">
            <a:extLst>
              <a:ext uri="{FF2B5EF4-FFF2-40B4-BE49-F238E27FC236}">
                <a16:creationId xmlns:a16="http://schemas.microsoft.com/office/drawing/2014/main" id="{0E449339-A9DA-41DF-A8E3-82FCBA96C959}"/>
              </a:ext>
            </a:extLst>
          </p:cNvPr>
          <p:cNvGraphicFramePr>
            <a:graphicFrameLocks noChangeAspect="1"/>
          </p:cNvGraphicFramePr>
          <p:nvPr>
            <p:extLst/>
          </p:nvPr>
        </p:nvGraphicFramePr>
        <p:xfrm>
          <a:off x="8851094" y="5096021"/>
          <a:ext cx="3154235" cy="525706"/>
        </p:xfrm>
        <a:graphic>
          <a:graphicData uri="http://schemas.openxmlformats.org/presentationml/2006/ole">
            <mc:AlternateContent xmlns:mc="http://schemas.openxmlformats.org/markup-compatibility/2006">
              <mc:Choice xmlns:v="urn:schemas-microsoft-com:vml" Requires="v">
                <p:oleObj spid="_x0000_s30727" name="Equation" r:id="rId12" imgW="1523880" imgH="253800" progId="Equation.DSMT4">
                  <p:embed/>
                </p:oleObj>
              </mc:Choice>
              <mc:Fallback>
                <p:oleObj name="Equation" r:id="rId12" imgW="1523880" imgH="253800" progId="Equation.DSMT4">
                  <p:embed/>
                  <p:pic>
                    <p:nvPicPr>
                      <p:cNvPr id="19" name="对象 18">
                        <a:extLst>
                          <a:ext uri="{FF2B5EF4-FFF2-40B4-BE49-F238E27FC236}">
                            <a16:creationId xmlns:a16="http://schemas.microsoft.com/office/drawing/2014/main" id="{0E449339-A9DA-41DF-A8E3-82FCBA96C959}"/>
                          </a:ext>
                        </a:extLst>
                      </p:cNvPr>
                      <p:cNvPicPr/>
                      <p:nvPr/>
                    </p:nvPicPr>
                    <p:blipFill>
                      <a:blip r:embed="rId13"/>
                      <a:stretch>
                        <a:fillRect/>
                      </a:stretch>
                    </p:blipFill>
                    <p:spPr>
                      <a:xfrm>
                        <a:off x="8851094" y="5096021"/>
                        <a:ext cx="3154235" cy="525706"/>
                      </a:xfrm>
                      <a:prstGeom prst="rect">
                        <a:avLst/>
                      </a:prstGeom>
                    </p:spPr>
                  </p:pic>
                </p:oleObj>
              </mc:Fallback>
            </mc:AlternateContent>
          </a:graphicData>
        </a:graphic>
      </p:graphicFrame>
      <p:cxnSp>
        <p:nvCxnSpPr>
          <p:cNvPr id="7" name="直接箭头连接符 6">
            <a:extLst>
              <a:ext uri="{FF2B5EF4-FFF2-40B4-BE49-F238E27FC236}">
                <a16:creationId xmlns:a16="http://schemas.microsoft.com/office/drawing/2014/main" id="{E890794F-2A1A-4015-83A7-239D85A8A5AC}"/>
              </a:ext>
            </a:extLst>
          </p:cNvPr>
          <p:cNvCxnSpPr>
            <a:cxnSpLocks/>
          </p:cNvCxnSpPr>
          <p:nvPr/>
        </p:nvCxnSpPr>
        <p:spPr>
          <a:xfrm flipV="1">
            <a:off x="7057959" y="4388285"/>
            <a:ext cx="1702432" cy="1825504"/>
          </a:xfrm>
          <a:prstGeom prst="straightConnector1">
            <a:avLst/>
          </a:prstGeom>
          <a:ln w="60325">
            <a:solidFill>
              <a:srgbClr val="E3524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2FD5ABB-6DC2-412F-8DB5-5956E0C7CAC1}"/>
                  </a:ext>
                </a:extLst>
              </p:cNvPr>
              <p:cNvSpPr txBox="1"/>
              <p:nvPr/>
            </p:nvSpPr>
            <p:spPr>
              <a:xfrm>
                <a:off x="8851094" y="4137403"/>
                <a:ext cx="1276119" cy="6329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i="1" dirty="0" smtClean="0">
                              <a:latin typeface="Cambria Math" panose="02040503050406030204" pitchFamily="18" charset="0"/>
                            </a:rPr>
                          </m:ctrlPr>
                        </m:sSubPr>
                        <m:e>
                          <m:r>
                            <a:rPr lang="en-US" altLang="zh-CN" sz="3200" i="1" dirty="0">
                              <a:latin typeface="Cambria Math" panose="02040503050406030204" pitchFamily="18" charset="0"/>
                            </a:rPr>
                            <m:t>𝐸</m:t>
                          </m:r>
                        </m:e>
                        <m:sub>
                          <m:r>
                            <a:rPr lang="en-US" altLang="zh-CN" sz="3200" i="1" dirty="0">
                              <a:latin typeface="Cambria Math" panose="02040503050406030204" pitchFamily="18" charset="0"/>
                            </a:rPr>
                            <m:t>[110]</m:t>
                          </m:r>
                        </m:sub>
                      </m:sSub>
                    </m:oMath>
                  </m:oMathPara>
                </a14:m>
                <a:endParaRPr lang="zh-CN" altLang="en-US" sz="3200" dirty="0"/>
              </a:p>
            </p:txBody>
          </p:sp>
        </mc:Choice>
        <mc:Fallback xmlns="">
          <p:sp>
            <p:nvSpPr>
              <p:cNvPr id="8" name="文本框 7">
                <a:extLst>
                  <a:ext uri="{FF2B5EF4-FFF2-40B4-BE49-F238E27FC236}">
                    <a16:creationId xmlns:a16="http://schemas.microsoft.com/office/drawing/2014/main" id="{22FD5ABB-6DC2-412F-8DB5-5956E0C7CAC1}"/>
                  </a:ext>
                </a:extLst>
              </p:cNvPr>
              <p:cNvSpPr txBox="1">
                <a:spLocks noRot="1" noChangeAspect="1" noMove="1" noResize="1" noEditPoints="1" noAdjustHandles="1" noChangeArrowheads="1" noChangeShapeType="1" noTextEdit="1"/>
              </p:cNvSpPr>
              <p:nvPr/>
            </p:nvSpPr>
            <p:spPr>
              <a:xfrm>
                <a:off x="8851094" y="4137403"/>
                <a:ext cx="1276119" cy="632930"/>
              </a:xfrm>
              <a:prstGeom prst="rect">
                <a:avLst/>
              </a:prstGeom>
              <a:blipFill>
                <a:blip r:embed="rId14"/>
                <a:stretch>
                  <a:fillRect/>
                </a:stretch>
              </a:blipFill>
            </p:spPr>
            <p:txBody>
              <a:bodyPr/>
              <a:lstStyle/>
              <a:p>
                <a:r>
                  <a:rPr lang="zh-CN" altLang="en-US">
                    <a:noFill/>
                  </a:rPr>
                  <a:t> </a:t>
                </a:r>
              </a:p>
            </p:txBody>
          </p:sp>
        </mc:Fallback>
      </mc:AlternateContent>
      <p:pic>
        <p:nvPicPr>
          <p:cNvPr id="23" name="图片 22">
            <a:extLst>
              <a:ext uri="{FF2B5EF4-FFF2-40B4-BE49-F238E27FC236}">
                <a16:creationId xmlns:a16="http://schemas.microsoft.com/office/drawing/2014/main" id="{0C72F6F7-7ED6-405E-8A47-712EF37F32C1}"/>
              </a:ext>
            </a:extLst>
          </p:cNvPr>
          <p:cNvPicPr>
            <a:picLocks noChangeAspect="1"/>
          </p:cNvPicPr>
          <p:nvPr/>
        </p:nvPicPr>
        <p:blipFill>
          <a:blip r:embed="rId15"/>
          <a:stretch>
            <a:fillRect/>
          </a:stretch>
        </p:blipFill>
        <p:spPr>
          <a:xfrm>
            <a:off x="1337749" y="1268678"/>
            <a:ext cx="4418575" cy="3558853"/>
          </a:xfrm>
          <a:prstGeom prst="rect">
            <a:avLst/>
          </a:prstGeom>
        </p:spPr>
      </p:pic>
      <p:sp>
        <p:nvSpPr>
          <p:cNvPr id="24" name="矩形 23">
            <a:extLst>
              <a:ext uri="{FF2B5EF4-FFF2-40B4-BE49-F238E27FC236}">
                <a16:creationId xmlns:a16="http://schemas.microsoft.com/office/drawing/2014/main" id="{0C3B407B-FFC6-49A9-B485-70E320F65F88}"/>
              </a:ext>
            </a:extLst>
          </p:cNvPr>
          <p:cNvSpPr/>
          <p:nvPr/>
        </p:nvSpPr>
        <p:spPr>
          <a:xfrm>
            <a:off x="2227612" y="5718738"/>
            <a:ext cx="1850186" cy="369332"/>
          </a:xfrm>
          <a:prstGeom prst="rect">
            <a:avLst/>
          </a:prstGeom>
        </p:spPr>
        <p:txBody>
          <a:bodyPr wrap="none">
            <a:spAutoFit/>
          </a:bodyPr>
          <a:lstStyle/>
          <a:p>
            <a:r>
              <a:rPr lang="en-US" altLang="zh-CN" b="1" dirty="0">
                <a:solidFill>
                  <a:srgbClr val="2D2D2D"/>
                </a:solidFill>
                <a:latin typeface="Calibri" panose="020F0502020204030204" pitchFamily="34" charset="0"/>
                <a:cs typeface="Calibri" panose="020F0502020204030204" pitchFamily="34" charset="0"/>
                <a:hlinkClick r:id="rId16"/>
              </a:rPr>
              <a:t>arXiv:2301.13391</a:t>
            </a:r>
            <a:endParaRPr lang="zh-CN" altLang="en-US"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B01A1353-647A-4544-BF11-827DD315229A}"/>
              </a:ext>
            </a:extLst>
          </p:cNvPr>
          <p:cNvSpPr txBox="1"/>
          <p:nvPr/>
        </p:nvSpPr>
        <p:spPr>
          <a:xfrm>
            <a:off x="1298789" y="5096021"/>
            <a:ext cx="479721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Giant shift-current effects in </a:t>
            </a:r>
            <a:r>
              <a:rPr lang="en-US" altLang="zh-CN" dirty="0" err="1">
                <a:latin typeface="Arial" panose="020B0604020202020204" pitchFamily="34" charset="0"/>
                <a:cs typeface="Arial" panose="020B0604020202020204" pitchFamily="34" charset="0"/>
              </a:rPr>
              <a:t>SnTe</a:t>
            </a:r>
            <a:r>
              <a:rPr lang="en-US" altLang="zh-CN" dirty="0">
                <a:latin typeface="Arial" panose="020B0604020202020204" pitchFamily="34" charset="0"/>
                <a:cs typeface="Arial" panose="020B0604020202020204" pitchFamily="34" charset="0"/>
              </a:rPr>
              <a:t> monolayer </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DADF19C-FA1B-40AD-B9B5-6E8B5B849568}"/>
                  </a:ext>
                </a:extLst>
              </p:cNvPr>
              <p:cNvSpPr txBox="1"/>
              <p:nvPr/>
            </p:nvSpPr>
            <p:spPr>
              <a:xfrm>
                <a:off x="8589815" y="1465567"/>
                <a:ext cx="1537398" cy="707886"/>
              </a:xfrm>
              <a:prstGeom prst="rect">
                <a:avLst/>
              </a:prstGeom>
              <a:noFill/>
            </p:spPr>
            <p:txBody>
              <a:bodyPr wrap="square" rtlCol="0">
                <a:spAutoFit/>
              </a:bodyPr>
              <a:lstStyle/>
              <a:p>
                <a14:m>
                  <m:oMath xmlns:m="http://schemas.openxmlformats.org/officeDocument/2006/math">
                    <m:r>
                      <a:rPr lang="en-US" altLang="zh-CN" sz="2000" b="0" i="1" smtClean="0">
                        <a:latin typeface="Cambria Math" panose="02040503050406030204" pitchFamily="18" charset="0"/>
                      </a:rPr>
                      <m:t>300</m:t>
                    </m:r>
                    <m:r>
                      <a:rPr lang="en-US" altLang="zh-CN" sz="2000" b="0" i="1" smtClean="0">
                        <a:latin typeface="Cambria Math" panose="02040503050406030204" pitchFamily="18" charset="0"/>
                        <a:ea typeface="Cambria Math" panose="02040503050406030204" pitchFamily="18" charset="0"/>
                      </a:rPr>
                      <m:t>×300</m:t>
                    </m:r>
                  </m:oMath>
                </a14:m>
                <a:r>
                  <a:rPr lang="zh-CN" altLang="en-US" sz="2000" dirty="0"/>
                  <a:t> </a:t>
                </a:r>
                <a:r>
                  <a:rPr lang="en-US" altLang="zh-CN" sz="2000" dirty="0"/>
                  <a:t>k-points</a:t>
                </a:r>
                <a:endParaRPr lang="zh-CN" altLang="en-US" sz="2000" dirty="0"/>
              </a:p>
            </p:txBody>
          </p:sp>
        </mc:Choice>
        <mc:Fallback xmlns="">
          <p:sp>
            <p:nvSpPr>
              <p:cNvPr id="17" name="文本框 16">
                <a:extLst>
                  <a:ext uri="{FF2B5EF4-FFF2-40B4-BE49-F238E27FC236}">
                    <a16:creationId xmlns:a16="http://schemas.microsoft.com/office/drawing/2014/main" id="{BDADF19C-FA1B-40AD-B9B5-6E8B5B849568}"/>
                  </a:ext>
                </a:extLst>
              </p:cNvPr>
              <p:cNvSpPr txBox="1">
                <a:spLocks noRot="1" noChangeAspect="1" noMove="1" noResize="1" noEditPoints="1" noAdjustHandles="1" noChangeArrowheads="1" noChangeShapeType="1" noTextEdit="1"/>
              </p:cNvSpPr>
              <p:nvPr/>
            </p:nvSpPr>
            <p:spPr>
              <a:xfrm>
                <a:off x="8589815" y="1465567"/>
                <a:ext cx="1537398" cy="707886"/>
              </a:xfrm>
              <a:prstGeom prst="rect">
                <a:avLst/>
              </a:prstGeom>
              <a:blipFill>
                <a:blip r:embed="rId17"/>
                <a:stretch>
                  <a:fillRect l="-3968" b="-136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9315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内容占位符 2">
            <a:extLst>
              <a:ext uri="{FF2B5EF4-FFF2-40B4-BE49-F238E27FC236}">
                <a16:creationId xmlns:a16="http://schemas.microsoft.com/office/drawing/2014/main" id="{777AF7AF-3BD7-40EB-A61C-12F94692B3AE}"/>
              </a:ext>
            </a:extLst>
          </p:cNvPr>
          <p:cNvSpPr txBox="1">
            <a:spLocks noChangeArrowheads="1"/>
          </p:cNvSpPr>
          <p:nvPr/>
        </p:nvSpPr>
        <p:spPr bwMode="auto">
          <a:xfrm>
            <a:off x="0" y="746125"/>
            <a:ext cx="12192000" cy="557213"/>
          </a:xfrm>
          <a:prstGeom prst="rect">
            <a:avLst/>
          </a:prstGeom>
          <a:gradFill rotWithShape="0">
            <a:gsLst>
              <a:gs pos="0">
                <a:srgbClr val="007BD3"/>
              </a:gs>
              <a:gs pos="14999">
                <a:srgbClr val="007BD3"/>
              </a:gs>
              <a:gs pos="100000">
                <a:srgbClr val="034373"/>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Tx/>
              <a:buNone/>
            </a:pPr>
            <a:r>
              <a:rPr lang="en-US" altLang="zh-CN" sz="4000"/>
              <a:t>   </a:t>
            </a:r>
            <a:r>
              <a:rPr lang="zh-CN" altLang="en-US" b="1">
                <a:solidFill>
                  <a:schemeClr val="bg1"/>
                </a:solidFill>
                <a:latin typeface="黑体" panose="02010609060101010101" pitchFamily="49" charset="-122"/>
                <a:ea typeface="黑体" panose="02010609060101010101" pitchFamily="49" charset="-122"/>
              </a:rPr>
              <a:t>通用力场</a:t>
            </a:r>
            <a:endParaRPr lang="en-US" altLang="zh-CN" b="1">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54275" name="标题 1">
            <a:extLst>
              <a:ext uri="{FF2B5EF4-FFF2-40B4-BE49-F238E27FC236}">
                <a16:creationId xmlns:a16="http://schemas.microsoft.com/office/drawing/2014/main" id="{4542D9D0-811E-426B-8458-E59E2D97BCFC}"/>
              </a:ext>
            </a:extLst>
          </p:cNvPr>
          <p:cNvSpPr txBox="1">
            <a:spLocks noChangeArrowheads="1"/>
          </p:cNvSpPr>
          <p:nvPr/>
        </p:nvSpPr>
        <p:spPr bwMode="auto">
          <a:xfrm>
            <a:off x="1606550" y="123825"/>
            <a:ext cx="90979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latin typeface="微软雅黑" panose="020B0503020204020204" pitchFamily="34" charset="-122"/>
                <a:ea typeface="微软雅黑" panose="020B0503020204020204" pitchFamily="34" charset="-122"/>
              </a:rPr>
              <a:t>科研攻关成果</a:t>
            </a:r>
            <a:r>
              <a:rPr lang="en-US" altLang="zh-CN" sz="3200" b="1">
                <a:latin typeface="微软雅黑" panose="020B0503020204020204" pitchFamily="34" charset="-122"/>
                <a:ea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rPr>
              <a:t>应用情况</a:t>
            </a:r>
          </a:p>
        </p:txBody>
      </p:sp>
      <p:pic>
        <p:nvPicPr>
          <p:cNvPr id="54276" name="图片 3" descr="logo定板1">
            <a:extLst>
              <a:ext uri="{FF2B5EF4-FFF2-40B4-BE49-F238E27FC236}">
                <a16:creationId xmlns:a16="http://schemas.microsoft.com/office/drawing/2014/main" id="{331D6692-1546-4B7B-A44D-99BD53407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36525"/>
            <a:ext cx="5715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文本框 5">
            <a:extLst>
              <a:ext uri="{FF2B5EF4-FFF2-40B4-BE49-F238E27FC236}">
                <a16:creationId xmlns:a16="http://schemas.microsoft.com/office/drawing/2014/main" id="{65F4B67A-1C8D-47F1-AD31-F1B04AF842C8}"/>
              </a:ext>
            </a:extLst>
          </p:cNvPr>
          <p:cNvSpPr txBox="1">
            <a:spLocks noChangeArrowheads="1"/>
          </p:cNvSpPr>
          <p:nvPr/>
        </p:nvSpPr>
        <p:spPr bwMode="auto">
          <a:xfrm>
            <a:off x="10440988" y="725488"/>
            <a:ext cx="406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54278" name="文本框 6">
            <a:extLst>
              <a:ext uri="{FF2B5EF4-FFF2-40B4-BE49-F238E27FC236}">
                <a16:creationId xmlns:a16="http://schemas.microsoft.com/office/drawing/2014/main" id="{8C3CF2E6-BCC9-4A90-9E61-E56EA5C2B918}"/>
              </a:ext>
            </a:extLst>
          </p:cNvPr>
          <p:cNvSpPr txBox="1">
            <a:spLocks noChangeArrowheads="1"/>
          </p:cNvSpPr>
          <p:nvPr/>
        </p:nvSpPr>
        <p:spPr bwMode="auto">
          <a:xfrm>
            <a:off x="1398588" y="1457325"/>
            <a:ext cx="8239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pP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rPr>
              <a:t>能够描述</a:t>
            </a: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一系列</a:t>
            </a:r>
            <a:r>
              <a:rPr lang="en-US" altLang="zh-CN"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ABO3</a:t>
            </a: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类型固溶体的通用力场：</a:t>
            </a:r>
            <a:r>
              <a:rPr lang="en-US" altLang="zh-CN" sz="1800" b="1">
                <a:solidFill>
                  <a:srgbClr val="C00000"/>
                </a:solidFill>
                <a:ea typeface="微软雅黑" panose="020B0503020204020204" pitchFamily="34" charset="-122"/>
                <a:cs typeface="Arial" panose="020B0604020202020204" pitchFamily="34" charset="0"/>
                <a:sym typeface="+mn-ea"/>
              </a:rPr>
              <a:t>19</a:t>
            </a:r>
            <a:r>
              <a:rPr lang="zh-CN" altLang="en-US" sz="1800" b="1">
                <a:solidFill>
                  <a:srgbClr val="C00000"/>
                </a:solidFill>
                <a:ea typeface="微软雅黑" panose="020B0503020204020204" pitchFamily="34" charset="-122"/>
                <a:cs typeface="Arial" panose="020B0604020202020204" pitchFamily="34" charset="0"/>
                <a:sym typeface="+mn-ea"/>
              </a:rPr>
              <a:t>个体系、</a:t>
            </a:r>
            <a:r>
              <a:rPr lang="en-US" altLang="zh-CN" sz="1800" b="1">
                <a:solidFill>
                  <a:srgbClr val="C00000"/>
                </a:solidFill>
                <a:ea typeface="微软雅黑" panose="020B0503020204020204" pitchFamily="34" charset="-122"/>
                <a:cs typeface="Arial" panose="020B0604020202020204" pitchFamily="34" charset="0"/>
                <a:sym typeface="+mn-ea"/>
              </a:rPr>
              <a:t>180</a:t>
            </a:r>
            <a:r>
              <a:rPr lang="zh-CN" altLang="en-US" sz="1800" b="1">
                <a:solidFill>
                  <a:srgbClr val="C00000"/>
                </a:solidFill>
                <a:ea typeface="微软雅黑" panose="020B0503020204020204" pitchFamily="34" charset="-122"/>
                <a:cs typeface="Arial" panose="020B0604020202020204" pitchFamily="34" charset="0"/>
                <a:sym typeface="+mn-ea"/>
              </a:rPr>
              <a:t>组分</a:t>
            </a:r>
            <a:endParaRPr lang="en-US" altLang="zh-CN" sz="1800" b="1">
              <a:solidFill>
                <a:srgbClr val="C00000"/>
              </a:solidFill>
              <a:ea typeface="微软雅黑" panose="020B0503020204020204" pitchFamily="34" charset="-122"/>
              <a:cs typeface="Arial" panose="020B0604020202020204" pitchFamily="34" charset="0"/>
              <a:sym typeface="+mn-ea"/>
            </a:endParaRPr>
          </a:p>
          <a:p>
            <a:pPr eaLnBrk="1" hangingPunct="1">
              <a:lnSpc>
                <a:spcPct val="100000"/>
              </a:lnSpc>
              <a:spcBef>
                <a:spcPct val="0"/>
              </a:spcBef>
            </a:pPr>
            <a:r>
              <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基于</a:t>
            </a:r>
            <a:r>
              <a:rPr lang="en-US" altLang="zh-CN"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rPr>
              <a:t>DAP1+ABACUS</a:t>
            </a:r>
            <a:endParaRPr lang="zh-CN" altLang="en-US" sz="2000">
              <a:solidFill>
                <a:srgbClr val="1A3563"/>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54279" name="Picture 1" descr="A screen shot of a chart&#10;&#10;Description automatically generated with low confidence">
            <a:extLst>
              <a:ext uri="{FF2B5EF4-FFF2-40B4-BE49-F238E27FC236}">
                <a16:creationId xmlns:a16="http://schemas.microsoft.com/office/drawing/2014/main" id="{1C1BBB03-7530-4FEA-AF55-348D2DF4B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252663"/>
            <a:ext cx="33623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descr="https://www.westlake.edu.cn/faculty/W020200624504133427785.jpg">
            <a:extLst>
              <a:ext uri="{FF2B5EF4-FFF2-40B4-BE49-F238E27FC236}">
                <a16:creationId xmlns:a16="http://schemas.microsoft.com/office/drawing/2014/main" id="{454AF4B0-A49D-4850-8C13-9BE718880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388" y="2286000"/>
            <a:ext cx="177323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文本框 9">
            <a:extLst>
              <a:ext uri="{FF2B5EF4-FFF2-40B4-BE49-F238E27FC236}">
                <a16:creationId xmlns:a16="http://schemas.microsoft.com/office/drawing/2014/main" id="{5529293F-034D-46A4-B77E-CF363A6B19EA}"/>
              </a:ext>
            </a:extLst>
          </p:cNvPr>
          <p:cNvSpPr txBox="1">
            <a:spLocks noChangeArrowheads="1"/>
          </p:cNvSpPr>
          <p:nvPr/>
        </p:nvSpPr>
        <p:spPr bwMode="auto">
          <a:xfrm>
            <a:off x="8328025" y="4276725"/>
            <a:ext cx="237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a:latin typeface="华文新魏" panose="02010800040101010101" pitchFamily="2" charset="-122"/>
                <a:ea typeface="华文新魏" panose="02010800040101010101" pitchFamily="2" charset="-122"/>
              </a:rPr>
              <a:t>西湖大学 刘仕教授</a:t>
            </a:r>
          </a:p>
        </p:txBody>
      </p:sp>
      <p:sp>
        <p:nvSpPr>
          <p:cNvPr id="11" name="Text Placeholder 2">
            <a:extLst>
              <a:ext uri="{FF2B5EF4-FFF2-40B4-BE49-F238E27FC236}">
                <a16:creationId xmlns:a16="http://schemas.microsoft.com/office/drawing/2014/main" id="{629C7D60-69DA-4EA6-AABA-5E36A8B182E2}"/>
              </a:ext>
            </a:extLst>
          </p:cNvPr>
          <p:cNvSpPr txBox="1">
            <a:spLocks noChangeArrowheads="1"/>
          </p:cNvSpPr>
          <p:nvPr/>
        </p:nvSpPr>
        <p:spPr bwMode="auto">
          <a:xfrm>
            <a:off x="4581525" y="5911850"/>
            <a:ext cx="30289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buFont typeface="Arial" panose="020B0604020202020204" pitchFamily="34" charset="0"/>
              <a:buNone/>
            </a:pPr>
            <a:r>
              <a:rPr lang="zh-CN" altLang="en-US" sz="2000" b="1">
                <a:solidFill>
                  <a:srgbClr val="C00000"/>
                </a:solidFill>
                <a:latin typeface="Arial" panose="020B0604020202020204" pitchFamily="34" charset="0"/>
                <a:ea typeface="微软雅黑" panose="020B0503020204020204" pitchFamily="34" charset="-122"/>
                <a:cs typeface="Arial" panose="020B0604020202020204" pitchFamily="34" charset="0"/>
                <a:sym typeface="+mn-ea"/>
              </a:rPr>
              <a:t>成本：</a:t>
            </a:r>
            <a:r>
              <a:rPr lang="en-US" altLang="zh-CN" sz="2000" b="1">
                <a:solidFill>
                  <a:srgbClr val="C00000"/>
                </a:solidFill>
                <a:latin typeface="Arial" panose="020B0604020202020204" pitchFamily="34" charset="0"/>
                <a:ea typeface="微软雅黑" panose="020B0503020204020204" pitchFamily="34" charset="-122"/>
                <a:cs typeface="Arial" panose="020B0604020202020204" pitchFamily="34" charset="0"/>
                <a:sym typeface="+mn-ea"/>
              </a:rPr>
              <a:t>CPU </a:t>
            </a:r>
            <a:r>
              <a:rPr lang="zh-CN" altLang="en-US" sz="2000" b="1">
                <a:solidFill>
                  <a:srgbClr val="C00000"/>
                </a:solidFill>
                <a:latin typeface="Arial" panose="020B0604020202020204" pitchFamily="34" charset="0"/>
                <a:ea typeface="微软雅黑" panose="020B0503020204020204" pitchFamily="34" charset="-122"/>
                <a:cs typeface="Arial" panose="020B0604020202020204" pitchFamily="34" charset="0"/>
                <a:sym typeface="+mn-ea"/>
              </a:rPr>
              <a:t>核时</a:t>
            </a:r>
            <a:r>
              <a:rPr lang="en-US" altLang="zh-CN" sz="2000" b="1">
                <a:solidFill>
                  <a:srgbClr val="C00000"/>
                </a:solidFill>
                <a:latin typeface="Arial" panose="020B0604020202020204" pitchFamily="34" charset="0"/>
                <a:ea typeface="微软雅黑" panose="020B0503020204020204" pitchFamily="34" charset="-122"/>
                <a:cs typeface="Arial" panose="020B0604020202020204" pitchFamily="34" charset="0"/>
                <a:sym typeface="+mn-ea"/>
              </a:rPr>
              <a:t>&lt;20</a:t>
            </a:r>
            <a:r>
              <a:rPr lang="zh-CN" altLang="en-US" sz="2000" b="1">
                <a:solidFill>
                  <a:srgbClr val="C00000"/>
                </a:solidFill>
                <a:latin typeface="Arial" panose="020B0604020202020204" pitchFamily="34" charset="0"/>
                <a:ea typeface="微软雅黑" panose="020B0503020204020204" pitchFamily="34" charset="-122"/>
                <a:cs typeface="Arial" panose="020B0604020202020204" pitchFamily="34" charset="0"/>
                <a:sym typeface="+mn-ea"/>
              </a:rPr>
              <a:t>万</a:t>
            </a:r>
          </a:p>
        </p:txBody>
      </p:sp>
      <p:sp>
        <p:nvSpPr>
          <p:cNvPr id="54283" name="Rectangle 3">
            <a:extLst>
              <a:ext uri="{FF2B5EF4-FFF2-40B4-BE49-F238E27FC236}">
                <a16:creationId xmlns:a16="http://schemas.microsoft.com/office/drawing/2014/main" id="{A85C9CBC-9D9B-44C8-BA40-649684E1D013}"/>
              </a:ext>
            </a:extLst>
          </p:cNvPr>
          <p:cNvSpPr>
            <a:spLocks noChangeArrowheads="1"/>
          </p:cNvSpPr>
          <p:nvPr/>
        </p:nvSpPr>
        <p:spPr bwMode="auto">
          <a:xfrm>
            <a:off x="2400300" y="6424613"/>
            <a:ext cx="75803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Jing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Wu,</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Jiyuan</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Yang,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Yuzhi</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Zhang,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Yudi</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Yang,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Linfeng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Zhang,</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Shi</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en-US" altLang="zh-CN"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Liu,</a:t>
            </a:r>
            <a:r>
              <a:rPr lang="zh-CN" altLang="en-US" sz="1400">
                <a:solidFill>
                  <a:srgbClr val="1A3563"/>
                </a:solidFill>
                <a:latin typeface="Arial" panose="020B0604020202020204" pitchFamily="34" charset="0"/>
                <a:ea typeface="Verdana" panose="020B0604030504040204" pitchFamily="34" charset="0"/>
                <a:cs typeface="Arial" panose="020B0604020202020204" pitchFamily="34" charset="0"/>
                <a:sym typeface="+mn-ea"/>
              </a:rPr>
              <a:t>  </a:t>
            </a:r>
            <a:r>
              <a:rPr lang="zh-CN" altLang="en-US" sz="1400" b="1" i="1">
                <a:solidFill>
                  <a:srgbClr val="0432FF"/>
                </a:solidFill>
                <a:latin typeface="Arial" panose="020B0604020202020204" pitchFamily="34" charset="0"/>
                <a:ea typeface="Verdana" panose="020B0604030504040204" pitchFamily="34" charset="0"/>
                <a:cs typeface="Arial" panose="020B0604020202020204" pitchFamily="34" charset="0"/>
                <a:sym typeface="+mn-ea"/>
              </a:rPr>
              <a:t>在 </a:t>
            </a:r>
            <a:r>
              <a:rPr lang="en-US" altLang="zh-CN" sz="1400" b="1" i="1">
                <a:solidFill>
                  <a:srgbClr val="0432FF"/>
                </a:solidFill>
                <a:latin typeface="Arial" panose="020B0604020202020204" pitchFamily="34" charset="0"/>
                <a:ea typeface="Verdana" panose="020B0604030504040204" pitchFamily="34" charset="0"/>
                <a:cs typeface="Arial" panose="020B0604020202020204" pitchFamily="34" charset="0"/>
                <a:sym typeface="+mn-ea"/>
              </a:rPr>
              <a:t>PRB </a:t>
            </a:r>
            <a:r>
              <a:rPr lang="zh-CN" altLang="en-US" sz="1400" b="1" i="1">
                <a:solidFill>
                  <a:srgbClr val="0432FF"/>
                </a:solidFill>
                <a:latin typeface="Arial" panose="020B0604020202020204" pitchFamily="34" charset="0"/>
                <a:ea typeface="Verdana" panose="020B0604030504040204" pitchFamily="34" charset="0"/>
                <a:cs typeface="Arial" panose="020B0604020202020204" pitchFamily="34" charset="0"/>
                <a:sym typeface="+mn-ea"/>
              </a:rPr>
              <a:t>发表</a:t>
            </a:r>
            <a:endParaRPr lang="en-US" altLang="zh-CN" sz="1400">
              <a:solidFill>
                <a:srgbClr val="0432FF"/>
              </a:solidFill>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55.9805"/>
  <p:tag name="ORIGINALWIDTH" val="1661.042"/>
  <p:tag name="LATEXADDIN" val="\documentclass{article}&#10;\usepackage{amsmath}&#10;\pagestyle{empty}&#10;\begin{document}&#10;&#10;&#10;$&#10;H_{\nu\mu}(\mathbf{k}) = \sum_{\mathbf{R}}\mathrm{e}^{i\mathbf{k}&#10;\cdot\mathbf{R}}\langle\mathbf{0}\nu|\hat{H}|\mathbf{R}\mu\rangle&#10;$&#10;&#10;\end{document}"/>
  <p:tag name="IGUANATEXSIZE" val="20"/>
  <p:tag name="IGUANATEXCURSOR" val="215"/>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83.577"/>
  <p:tag name="LATEXADDIN" val="\documentclass{article}&#10;\usepackage{amsmath}&#10;\usepackage{color}&#10;\pagestyle{empty}&#10;\begin{document}&#10;&#10;$$&#10;\color{red}&#10;A_{nm}^{a}(\mathbf{k}) \equiv i\langle u_{n\mathbf{k}} |\partial_{k_a} | u_{m\mathbf{k}} \rangle&#10;$$&#10;&#10;&#10;\end{document}"/>
  <p:tag name="IGUANATEXSIZE" val="20"/>
  <p:tag name="IGUANATEXCURSOR" val="100"/>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347.9565"/>
  <p:tag name="ORIGINALWIDTH" val="3467.567"/>
  <p:tag name="LATEXADDIN" val="\documentclass{article}&#10;\usepackage{amsmath}&#10;\pagestyle{empty}&#10;\begin{document}&#10;&#10;\begin{equation}&#10;\sigma^{abc}(0 ; \omega,-\omega) = \frac{\pi e^3}{\hbar^2} \int \frac{d \mathbf{k}}{8 \pi^3} \sum_{n, m} f_{nm} \mathrm{Im}\left[ I_{mn}^{abc}&#10; + I_{mn}^{acb} \right] \delta\left(\omega_{m n}-\omega\right) \nonumber&#10;\end{equation}&#10;&#10;&#10;&#10;\end{document}"/>
  <p:tag name="IGUANATEXSIZE" val="20"/>
  <p:tag name="IGUANATEXCURSOR" val="215"/>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1407.574"/>
  <p:tag name="LATEXADDIN" val="\documentclass{article}&#10;\usepackage{amsmath}&#10;\pagestyle{empty}&#10;\begin{document}&#10;&#10;$$&#10;I_{mn}^{abc}(\mathbf{k}) = r_{mn}^{b}(\mathbf{k}) \,r_{nm;a}^{c}(\mathbf{k})&#10;$$&#10;&#10;\end{document}"/>
  <p:tag name="IGUANATEXSIZE" val="20"/>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841.77"/>
  <p:tag name="LATEXADDIN" val="\documentclass{article}&#10;\usepackage{amsmath}&#10;\pagestyle{empty}&#10;\begin{document}&#10;&#10;\begin{equation}&#10;J^{a} = 2 \sigma^{abc}(0; \omega, -\omega) E_{b}(\omega) E_{c}(-\omega) \nonumber&#10;\end{equation}&#10;&#10;&#10;\end{document}"/>
  <p:tag name="IGUANATEXSIZE" val="20"/>
  <p:tag name="IGUANATEXCURSOR" val="179"/>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347.9565"/>
  <p:tag name="ORIGINALWIDTH" val="3238.095"/>
  <p:tag name="LATEXADDIN" val="\documentclass{article}&#10;\usepackage{amsmath}&#10;\pagestyle{empty}&#10;\begin{document}&#10;&#10;&#10;$$&#10;\sigma^{a b b}(0 ; \omega,-\omega)=  \frac{\pi e^3}{\hbar^2} \int \frac{d \mathbf{k}}{8 \pi^3} \sum_{n, m} f_{n m} R_{n m}^a\left|r_{n m}^b\right|^2 \delta\left(\omega_{m n}-\omega\right)&#10;$$&#10;&#10;\end{document}"/>
  <p:tag name="IGUANATEXSIZE" val="20"/>
  <p:tag name="IGUANATEXCURSOR" val="272"/>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2225.722"/>
  <p:tag name="LATEXADDIN" val="\documentclass{article}&#10;\usepackage{amsmath}&#10;\usepackage{color}&#10;\pagestyle{empty}&#10;\begin{document}&#10;&#10;$$&#10;R_{n m}^a(\mathbf{k})=\frac{\partial \phi_{n m}(\mathbf{k})}{\partial k_a}+ \color{red} A_{n n}^a(\mathbf{k})- A_{m m}^a(\mathbf{k})&#10;$$&#10;&#10;&#10;\end{document}"/>
  <p:tag name="IGUANATEXSIZE" val="20"/>
  <p:tag name="IGUANATEXCURSOR" val="63"/>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62.7297"/>
  <p:tag name="ORIGINALWIDTH" val="1529.809"/>
  <p:tag name="LATEXADDIN" val="\documentclass{article}&#10;\usepackage{amsmath}&#10;\pagestyle{empty}&#10;\begin{document}&#10;&#10;&#10;$$&#10;r_{nm}^{b} (\mathbf{k}) = \left|r_{nm}^{b} (\mathbf{k})\right| \mathrm{e}^{-i\phi_{nm}(\mathbf{k})}&#10;$$&#10;&#10;&#10;\end{document}"/>
  <p:tag name="IGUANATEXSIZE" val="20"/>
  <p:tag name="IGUANATEXCURSOR" val="183"/>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347.9565"/>
  <p:tag name="ORIGINALWIDTH" val="3238.095"/>
  <p:tag name="LATEXADDIN" val="\documentclass{article}&#10;\usepackage{amsmath}&#10;\pagestyle{empty}&#10;\begin{document}&#10;&#10;&#10;$$&#10;\sigma^{a b b}(0 ; \omega,-\omega)=  \frac{\pi e^3}{\hbar^2} \int \frac{d \mathbf{k}}{8 \pi^3} \sum_{n, m} f_{n m} R_{n m}^a\left|r_{n m}^b\right|^2 \delta\left(\omega_{m n}-\omega\right)&#10;$$&#10;&#10;\end{document}"/>
  <p:tag name="IGUANATEXSIZE" val="20"/>
  <p:tag name="IGUANATEXCURSOR" val="272"/>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78.9651"/>
  <p:tag name="ORIGINALWIDTH" val="1948.256"/>
  <p:tag name="LATEXADDIN" val="\documentclass{article}&#10;\usepackage{amsmath}&#10;\pagestyle{empty}&#10;\begin{document}&#10;&#10;$$&#10;\sum_{n,m}f_{nm}\operatorname{Im}\left[I_{mn}^{yxy}+I_{mn}^{yyx}\right]\delta\left(\omega_{mn}-\omega\right)&#10;$$&#10;&#10;&#10;\end{document}"/>
  <p:tag name="IGUANATEXSIZE" val="20"/>
  <p:tag name="IGUANATEXCURSOR" val="193"/>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42.1447"/>
  <p:tag name="LATEXADDIN" val="\documentclass{article}&#10;\usepackage{amsmath}&#10;\pagestyle{empty}&#10;\begin{document}&#10;&#10;&#10;$\operatorname{Im}\left[I_{vc}^{yxy} + I_{vc}^{yyx}\right]$&#10;&#10;\end{document}"/>
  <p:tag name="IGUANATEXSIZE" val="20"/>
  <p:tag name="IGUANATEXCURSOR" val="14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484.065"/>
  <p:tag name="LATEXADDIN" val="\documentclass{article}&#10;\usepackage{amsmath}&#10;\pagestyle{empty}&#10;\begin{document}&#10;&#10;&#10;$&#10;S_{\nu\mu}(\mathbf{k}) = \sum_{\mathbf{R}}\mathrm{e}^{i\mathbf{k}&#10;\cdot\mathbf{R}}\langle\mathbf{0}\nu|\mathbf{R}\mu\rangle&#10;$&#10;&#10;\end{document}"/>
  <p:tag name="IGUANATEXSIZE" val="20"/>
  <p:tag name="IGUANATEXCURSOR" val="207"/>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58.2302"/>
  <p:tag name="ORIGINALWIDTH" val="2908.886"/>
  <p:tag name="LATEXADDIN" val="\documentclass{article}&#10;\usepackage{amsmath}&#10;\usepackage{amssymb}&#10;\pagestyle{empty}&#10;\begin{document}&#10;&#10;$$&#10;H(\mathbf{k}) = H_{0} + \mathbb{A} \delta k_{x} + \mathbb{B} \delta k_{y} + \mathbb{C} \delta k_{x}^2 + \mathbb{D} \delta k_{x} \delta k_{y} + \mathbb{E} \delta k_{y}^2&#10;$$&#10;&#10;\end{document}"/>
  <p:tag name="IGUANATEXSIZE" val="20"/>
  <p:tag name="IGUANATEXCURSOR" val="65"/>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327.334"/>
  <p:tag name="LATEXADDIN" val="\documentclass{article}&#10;\usepackage{amsmath}&#10;\pagestyle{empty}&#10;\begin{document}&#10;&#10;$$&#10;I_{12}^{yxy} (\mathbf{k})= r_{12}^{x}(\mathbf{k}) \, r_{21; y}^y(\mathbf{k})&#10;$$&#10;&#10;&#10;\end{document}"/>
  <p:tag name="IGUANATEXSIZE" val="20"/>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2161.98"/>
  <p:tag name="LATEXADDIN" val="\documentclass{article}&#10;\usepackage{amsmath}&#10;\usepackage{amssymb}&#10;\usepackage{color}&#10;\pagestyle{empty}&#10;\begin{document}&#10;&#10;&#10;$$&#10;r_{12}^{x}(\mathbf{k_0}) = \frac{\mathbb{A}_{12}}{i\omega_{12}}, \qquad  \color{red} r_{12}^{y}(\mathbf{k_0}) = \frac{\mathbb{B}_{12}}{i\omega_{12}} = 0&#10;$$&#10;&#10;\end{document}"/>
  <p:tag name="IGUANATEXSIZE" val="20"/>
  <p:tag name="IGUANATEXCURSOR" val="64"/>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34.9832"/>
  <p:tag name="ORIGINALWIDTH" val="1350.581"/>
  <p:tag name="LATEXADDIN" val="\documentclass{article}&#10;\usepackage{amsmath}&#10;\pagestyle{empty}&#10;\begin{document}&#10;&#10;&#10;$r_{12}^{y}(\mathbf{k}) = f_4 \, k_y +f_5\, \delta k_x k_y$&#10;&#10;\end{document}"/>
  <p:tag name="IGUANATEXSIZE" val="20"/>
  <p:tag name="IGUANATEXCURSOR" val="141"/>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588.6764"/>
  <p:tag name="LATEXADDIN" val="\documentclass{article}&#10;\usepackage{amsmath}&#10;\pagestyle{empty}&#10;\begin{document}&#10;&#10;$R_{12;y}^{y}r_{21}^{x}r_{12}^{y}$&#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347.9565"/>
  <p:tag name="ORIGINALWIDTH" val="3346.832"/>
  <p:tag name="LATEXADDIN" val="\documentclass{article}&#10;\usepackage{amsmath}&#10;\pagestyle{empty}&#10;\begin{document}&#10;&#10;$$&#10;\sigma^{yxy}=-\frac{\pi e^3}{\hbar^2} \int_{\mathbf{k}} \sum_{n, m} f_{nm} \left(R_{mn;y}^{y}-R_{nm;y}^{x}\right) r_{nm}^{x} r_{mn}^{y} &#10; \delta\left(\omega_{mn}-\omega\right)&#10;$$&#10;&#10;&#10;\end{document}"/>
  <p:tag name="IGUANATEXSIZE" val="20"/>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1814.023"/>
  <p:tag name="LATEXADDIN" val="\documentclass{article}&#10;\usepackage{amsmath}&#10;\pagestyle{empty}&#10;\begin{document}&#10;&#10;$&#10;R_{mn;a}^{b} = i\partial_{a} \ln r_{mn}^{b} + A_{mm}^{a} - A_{nn}^{a}$&#10;&#10;\end{document}"/>
  <p:tag name="IGUANATEXSIZE" val="20"/>
  <p:tag name="IGUANATEXCURSOR" val="82"/>
  <p:tag name="TRANSPARENCY" val="True"/>
  <p:tag name="FILENAME" val=""/>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824.147"/>
  <p:tag name="LATEXADDIN" val="\documentclass{article}&#10;\usepackage{amsmath}&#10;\pagestyle{empty}&#10;\begin{document}&#10;&#10;&#10;$R_{21;y}^{x}r_{21}^{x}r_{12}^{y} = 0$&#10;&#10;\end{document}"/>
  <p:tag name="IGUANATEXSIZE" val="20"/>
  <p:tag name="IGUANATEXCURSOR" val="119"/>
  <p:tag name="TRANSPARENCY" val="True"/>
  <p:tag name="FILENAME" val=""/>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87.964"/>
  <p:tag name="ORIGINALWIDTH" val="1421.822"/>
  <p:tag name="LATEXADDIN" val="\documentclass{article}&#10;\usepackage{amsmath}&#10;\usepackage{color}&#10;\pagestyle{empty}&#10;\begin{document}&#10;&#10;$$&#10;\color{red}&#10;R_{12;y}^{y}=i\partial_{y}\ln \left( f_4 \,  k_y \right) ={i\over k_y}&#10;$$&#10;&#10;&#10;\end{document}"/>
  <p:tag name="IGUANATEXSIZE" val="20"/>
  <p:tag name="IGUANATEXCURSOR" val="63"/>
  <p:tag name="TRANSPARENCY" val="True"/>
  <p:tag name="FILENAME" val=""/>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287.964"/>
  <p:tag name="ORIGINALWIDTH" val="1421.822"/>
  <p:tag name="LATEXADDIN" val="\documentclass{article}&#10;\usepackage{amsmath}&#10;\usepackage{color}&#10;\pagestyle{empty}&#10;\begin{document}&#10;&#10;$$&#10;\color{red}&#10;R_{12;y}^{y}=i\partial_{y}\ln \left( f_4 \,  k_y \right) ={i\over k_y}&#10;$$&#10;&#10;&#10;\end{document}"/>
  <p:tag name="IGUANATEXSIZE" val="20"/>
  <p:tag name="IGUANATEXCURSOR" val="63"/>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55.2306"/>
  <p:tag name="ORIGINALWIDTH" val="1759.28"/>
  <p:tag name="LATEXADDIN" val="\documentclass{article}&#10;\usepackage{amsmath}&#10;\pagestyle{empty}&#10;\begin{document}&#10;&#10;&#10;$&#10;A^R_{\nu\mu,\alpha}(\mathbf{k}) = \sum_{\mathbf{R}}\mathrm{e}^{i\mathbf{k}\cdot\mathbf{R}}\langle\mathbf{0}\nu|r_\alpha|\mathbf{R}\mu\rangle&#10;$&#10;&#10;\end{document}"/>
  <p:tag name="IGUANATEXSIZE" val="20"/>
  <p:tag name="IGUANATEXCURSOR" val="224"/>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51.2186"/>
  <p:tag name="ORIGINALWIDTH" val="2485.939"/>
  <p:tag name="LATEXADDIN" val="\documentclass{article}&#10;\usepackage{amsmath}&#10;\usepackage{color}&#10;\pagestyle{empty}&#10;\begin{document}&#10;&#10;$$&#10;Q_{b a}^{mn}=r_{nm}^b r_{mn}^a \equiv {\color{blue} g_{ba}^{mn}}-\frac{i}{2} {\color{red}F_{ba}^{mn}} \, , \, \, a, b=x,y,z&#10;$$&#10;&#10;\end{document}"/>
  <p:tag name="IGUANATEXSIZE" val="20"/>
  <p:tag name="IGUANATEXCURSOR" val="100"/>
  <p:tag name="TRANSPARENCY" val="True"/>
  <p:tag name="FILENAME" val=""/>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2805.399"/>
  <p:tag name="LATEXADDIN" val="\documentclass{article}&#10;\usepackage{amsmath}&#10;\usepackage{color}&#10;\pagestyle{empty}&#10;\begin{document}&#10;&#10;&#10;\begin{equation}&#10;\operatorname{Im} \left[I_{12}^{yxy}(\mathbf{k_0})\right] =  \partial_{y} \operatorname{Im}  \left.\left[Q_{xy}^{12}&#10;\right]\right|_{\mathbf{k} = \mathbf{k}_0} = -\frac{1}{2} \left.\partial_{y} {\color{red}F_{xy}^{12}} \right|_{\mathbf{k} = \mathbf{k}_0} \nonumber&#10;\end{equation}&#10;&#10;\end{document}"/>
  <p:tag name="IGUANATEXSIZE" val="20"/>
  <p:tag name="IGUANATEXCURSOR" val="336"/>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19.2351"/>
  <p:tag name="ORIGINALWIDTH" val="208.4739"/>
  <p:tag name="LATEXADDIN" val="\documentclass{article}&#10;\usepackage{amsmath}&#10;\usepackage{color}&#10;\pagestyle{empty}&#10;\begin{document}&#10;&#10;$\color{blue}g_{ba}^{mn}$&#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11.2111"/>
  <p:tag name="ORIGINALWIDTH" val="2436.445"/>
  <p:tag name="LATEXADDIN" val="\documentclass{article}&#10;\usepackage{amsmath}&#10;\pagestyle{empty}&#10;\begin{document}&#10;&#10;&#10;\begin{equation}&#10;W­_{n}(\mathbf{k_2}) = \frac{i}{2\pi}\int_{0}^{2\pi}&#10;d\mathbf{k_1}\langle u_{n,\mathbf{k_1},\mathbf{k_2}} |&#10;\partial_{\mathbf{k_1}} | u_{n,\mathbf{k_1},\mathbf{k_2}}\rangle&#10;\nonumber&#10;\end{equation}&#10;&#10;\end{document}"/>
  <p:tag name="IGUANATEXSIZE" val="20"/>
  <p:tag name="IGUANATEXCURSOR" val="82"/>
  <p:tag name="TRANSPARENCY" val="True"/>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47.9565"/>
  <p:tag name="ORIGINALWIDTH" val="3845.519"/>
  <p:tag name="LATEXADDIN" val="\documentclass{article}&#10;\usepackage{amsmath}&#10;\pagestyle{empty}&#10;\begin{document}&#10;&#10;&#10;\begin{equation}\label{optical_conductivity:main}&#10;\sigma_{\alpha\beta}(\hbar\omega) = -\frac{i e^2\hbar}{N V_{\mathrm{cell}}}\sum_{\mathbf{k}}&#10;\sum_{n,m}\left(\frac{f_{n\mathbf{k}}-f_{m\mathbf{k}}}{E_{n\mathbf{k}}-E_{m\mathbf{k}}}\right)&#10;\frac{\langle\psi_{n\mathbf{k}}|v_{\alpha}|\psi_{m\mathbf{k}}\rangle\langle\psi_{m\mathbf{k}}|v_{\beta}|\psi_{n\mathbf{k}}\rangle}{\hbar\omega + E_{n\mathbf{k}}-E_{m\mathbf{k}} + i\eta} \nonumber&#10;\end{equation}&#10;&#10;\end{document}"/>
  <p:tag name="IGUANATEXSIZE" val="20"/>
  <p:tag name="IGUANATEXCURSOR" val="515"/>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841.77"/>
  <p:tag name="LATEXADDIN" val="\documentclass{article}&#10;\usepackage{amsmath}&#10;\pagestyle{empty}&#10;\begin{document}&#10;&#10;\begin{equation}&#10;J^{a} = 2 \sigma^{abc}(0; \omega, -\omega) E_{b}(\omega) E_{c}(-\omega) \nonumber&#10;\end{equation}&#10;&#10;&#10;\end{document}"/>
  <p:tag name="IGUANATEXSIZE" val="20"/>
  <p:tag name="IGUANATEXCURSOR" val="179"/>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841.77"/>
  <p:tag name="LATEXADDIN" val="\documentclass{article}&#10;\usepackage{amsmath}&#10;\pagestyle{empty}&#10;\begin{document}&#10;&#10;\begin{equation}&#10;J^{a} = 2 \sigma^{abc}(0; \omega, -\omega) E_{b}(\omega) E_{c}(-\omega) \nonumber&#10;\end{equation}&#10;&#10;&#10;\end{document}"/>
  <p:tag name="IGUANATEXSIZE" val="20"/>
  <p:tag name="IGUANATEXCURSOR" val="179"/>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480.315"/>
  <p:tag name="LATEXADDIN" val="\documentclass{article}&#10;\usepackage{amsmath}&#10;\usepackage{color}&#10;\pagestyle{empty}&#10;\begin{document}&#10;&#10;$$&#10;r_{nm}^{a} (\mathbf{k})  = (1-\delta_{nm}) \color{red} A_{nm}^{a} (\mathbf{k})&#10;$$&#10;\end{document}"/>
  <p:tag name="IGUANATEXSIZE" val="20"/>
  <p:tag name="IGUANATEXCURSOR" val="181"/>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839.145"/>
  <p:tag name="LATEXADDIN" val="\documentclass{article}&#10;\usepackage{amsmath}&#10;\usepackage{color}&#10;\pagestyle{empty}&#10;\begin{document}&#10;&#10;$$&#10;r_{nm;b}^{a} (\mathbf{k}) = \partial_{b} r_{nm}^{a} (\mathbf{k}) - i\left({\color{red} A_{nn}^{b}(\mathbf{k}) - A_{mm}^{b}(\mathbf{k})}\right) r_{nm}^{a} (\mathbf{k})&#10;$$&#10;&#10;&#10;\end{document}"/>
  <p:tag name="IGUANATEXSIZE" val="20"/>
  <p:tag name="IGUANATEXCURSOR" val="100"/>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4632</Words>
  <Application>Microsoft Office PowerPoint</Application>
  <PresentationFormat>宽屏</PresentationFormat>
  <Paragraphs>681</Paragraphs>
  <Slides>85</Slides>
  <Notes>44</Notes>
  <HiddenSlides>0</HiddenSlides>
  <MMClips>0</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2</vt:i4>
      </vt:variant>
      <vt:variant>
        <vt:lpstr>幻灯片标题</vt:lpstr>
      </vt:variant>
      <vt:variant>
        <vt:i4>85</vt:i4>
      </vt:variant>
    </vt:vector>
  </HeadingPairs>
  <TitlesOfParts>
    <vt:vector size="114" baseType="lpstr">
      <vt:lpstr>Aa楷体</vt:lpstr>
      <vt:lpstr>AdvOT483a8203</vt:lpstr>
      <vt:lpstr>ArnoPro-Regular</vt:lpstr>
      <vt:lpstr>CharisSIL</vt:lpstr>
      <vt:lpstr>CMR10</vt:lpstr>
      <vt:lpstr>CMR9</vt:lpstr>
      <vt:lpstr>CMTT10</vt:lpstr>
      <vt:lpstr>MyriadPro-It</vt:lpstr>
      <vt:lpstr>MyriadPro-Regular</vt:lpstr>
      <vt:lpstr>Roboto</vt:lpstr>
      <vt:lpstr>Times-Bold</vt:lpstr>
      <vt:lpstr>Times-Roman</vt:lpstr>
      <vt:lpstr>YRDZST</vt:lpstr>
      <vt:lpstr>等线</vt:lpstr>
      <vt:lpstr>等线 Light</vt:lpstr>
      <vt:lpstr>黑体</vt:lpstr>
      <vt:lpstr>华文新魏</vt:lpstr>
      <vt:lpstr>隶书</vt:lpstr>
      <vt:lpstr>宋体</vt:lpstr>
      <vt:lpstr>微软雅黑</vt:lpstr>
      <vt:lpstr>Arial</vt:lpstr>
      <vt:lpstr>Calibri</vt:lpstr>
      <vt:lpstr>Cambria Math</vt:lpstr>
      <vt:lpstr>Times New Roman</vt:lpstr>
      <vt:lpstr>Verdana</vt:lpstr>
      <vt:lpstr>Wingdings</vt:lpstr>
      <vt:lpstr>Office 主题​​</vt:lpstr>
      <vt:lpstr>Equation</vt:lpstr>
      <vt:lpstr>公式</vt:lpstr>
      <vt:lpstr>Recent development of ABACUS codes</vt:lpstr>
      <vt:lpstr>PowerPoint 演示文稿</vt:lpstr>
      <vt:lpstr>第一性原理方法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PY-ATB: A Python package for band structure and related properties using ab initio tight-binding Hamiltonian</vt:lpstr>
      <vt:lpstr>                     Why</vt:lpstr>
      <vt:lpstr>                     Why</vt:lpstr>
      <vt:lpstr>PowerPoint 演示文稿</vt:lpstr>
      <vt:lpstr>PowerPoint 演示文稿</vt:lpstr>
      <vt:lpstr>Capabilities of PYATB</vt:lpstr>
      <vt:lpstr>Band structure calculations</vt:lpstr>
      <vt:lpstr>Band unfolding</vt:lpstr>
      <vt:lpstr>Supercell approaches in DFT calculations </vt:lpstr>
      <vt:lpstr>Band unfolding for NV center</vt:lpstr>
      <vt:lpstr>PowerPoint 演示文稿</vt:lpstr>
      <vt:lpstr>PowerPoint 演示文稿</vt:lpstr>
      <vt:lpstr>PowerPoint 演示文稿</vt:lpstr>
      <vt:lpstr>PowerPoint 演示文稿</vt:lpstr>
      <vt:lpstr>PowerPoint 演示文稿</vt:lpstr>
      <vt:lpstr>PowerPoint 演示文稿</vt:lpstr>
      <vt:lpstr>Find nodes</vt:lpstr>
      <vt:lpstr>Spin texture</vt:lpstr>
      <vt:lpstr>Electric  polarization</vt:lpstr>
      <vt:lpstr>Wilson loop</vt:lpstr>
      <vt:lpstr>Berry curvature：BCC Fe</vt:lpstr>
      <vt:lpstr>PowerPoint 演示文稿</vt:lpstr>
      <vt:lpstr>Optical conductivity and dielectric function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Methods of band unfolding</vt:lpstr>
      <vt:lpstr>PowerPoint 演示文稿</vt:lpstr>
      <vt:lpstr>Methods of band unfolding</vt:lpstr>
      <vt:lpstr>Band unfolding on the atomic bases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development of ABACUS codes</dc:title>
  <dc:creator>hlx</dc:creator>
  <cp:lastModifiedBy>hlx</cp:lastModifiedBy>
  <cp:revision>19</cp:revision>
  <dcterms:created xsi:type="dcterms:W3CDTF">2024-01-22T13:35:52Z</dcterms:created>
  <dcterms:modified xsi:type="dcterms:W3CDTF">2024-01-24T14:13:07Z</dcterms:modified>
</cp:coreProperties>
</file>