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82" r:id="rId2"/>
    <p:sldId id="534" r:id="rId3"/>
    <p:sldId id="535" r:id="rId4"/>
    <p:sldId id="539" r:id="rId5"/>
    <p:sldId id="540" r:id="rId6"/>
    <p:sldId id="541" r:id="rId7"/>
    <p:sldId id="542" r:id="rId8"/>
    <p:sldId id="555" r:id="rId9"/>
    <p:sldId id="543" r:id="rId10"/>
    <p:sldId id="338" r:id="rId11"/>
    <p:sldId id="339" r:id="rId12"/>
    <p:sldId id="678" r:id="rId13"/>
    <p:sldId id="544" r:id="rId14"/>
    <p:sldId id="545" r:id="rId15"/>
    <p:sldId id="546" r:id="rId16"/>
    <p:sldId id="547" r:id="rId17"/>
    <p:sldId id="548" r:id="rId18"/>
    <p:sldId id="536" r:id="rId19"/>
    <p:sldId id="514" r:id="rId20"/>
    <p:sldId id="515" r:id="rId21"/>
    <p:sldId id="516" r:id="rId22"/>
    <p:sldId id="464" r:id="rId23"/>
    <p:sldId id="465" r:id="rId24"/>
    <p:sldId id="517" r:id="rId25"/>
    <p:sldId id="466" r:id="rId26"/>
    <p:sldId id="467" r:id="rId27"/>
    <p:sldId id="469" r:id="rId28"/>
    <p:sldId id="512" r:id="rId29"/>
    <p:sldId id="470" r:id="rId30"/>
    <p:sldId id="531" r:id="rId31"/>
    <p:sldId id="532" r:id="rId32"/>
    <p:sldId id="533" r:id="rId33"/>
    <p:sldId id="518" r:id="rId34"/>
    <p:sldId id="528" r:id="rId35"/>
    <p:sldId id="519" r:id="rId36"/>
    <p:sldId id="520" r:id="rId37"/>
    <p:sldId id="521" r:id="rId38"/>
    <p:sldId id="522" r:id="rId39"/>
    <p:sldId id="523" r:id="rId40"/>
    <p:sldId id="524" r:id="rId41"/>
    <p:sldId id="525" r:id="rId42"/>
    <p:sldId id="526" r:id="rId43"/>
    <p:sldId id="527" r:id="rId44"/>
    <p:sldId id="537" r:id="rId45"/>
    <p:sldId id="482" r:id="rId46"/>
    <p:sldId id="483" r:id="rId47"/>
    <p:sldId id="484" r:id="rId48"/>
    <p:sldId id="485" r:id="rId49"/>
    <p:sldId id="486" r:id="rId50"/>
    <p:sldId id="487" r:id="rId51"/>
    <p:sldId id="488" r:id="rId52"/>
    <p:sldId id="489" r:id="rId53"/>
    <p:sldId id="490" r:id="rId54"/>
    <p:sldId id="491" r:id="rId55"/>
    <p:sldId id="492" r:id="rId56"/>
    <p:sldId id="493" r:id="rId57"/>
    <p:sldId id="529" r:id="rId58"/>
    <p:sldId id="552" r:id="rId59"/>
    <p:sldId id="553" r:id="rId60"/>
    <p:sldId id="554" r:id="rId61"/>
    <p:sldId id="538" r:id="rId62"/>
    <p:sldId id="494" r:id="rId63"/>
    <p:sldId id="334" r:id="rId64"/>
    <p:sldId id="677" r:id="rId65"/>
    <p:sldId id="495" r:id="rId66"/>
    <p:sldId id="496" r:id="rId67"/>
    <p:sldId id="497" r:id="rId68"/>
    <p:sldId id="498" r:id="rId6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84" y="18"/>
      </p:cViewPr>
      <p:guideLst>
        <p:guide orient="horz" pos="2160"/>
        <p:guide pos="28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wmf"/><Relationship Id="rId1" Type="http://schemas.openxmlformats.org/officeDocument/2006/relationships/image" Target="../media/image16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wmf"/><Relationship Id="rId1" Type="http://schemas.openxmlformats.org/officeDocument/2006/relationships/image" Target="../media/image18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image" Target="../media/image188.wmf"/><Relationship Id="rId1" Type="http://schemas.openxmlformats.org/officeDocument/2006/relationships/image" Target="../media/image187.wmf"/><Relationship Id="rId4" Type="http://schemas.openxmlformats.org/officeDocument/2006/relationships/image" Target="../media/image1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6F95F-7F62-4FBB-BEBE-FE4712A7B618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C0C2A-230C-4632-BBF6-9CE2A4A9D9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8838" y="738188"/>
            <a:ext cx="4916487" cy="36893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66763" indent="-293688"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82688" indent="-234950"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55763" indent="-234950"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128838" indent="-234950"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86038" indent="-234950" defTabSz="996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3043238" indent="-234950" defTabSz="996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500438" indent="-234950" defTabSz="996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957638" indent="-234950" defTabSz="996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27A7D77-D7F1-45C1-994E-AD3B9107979E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75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C0C2A-230C-4632-BBF6-9CE2A4A9D917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C0C2A-230C-4632-BBF6-9CE2A4A9D917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783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C0C2A-230C-4632-BBF6-9CE2A4A9D917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08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C0C2A-230C-4632-BBF6-9CE2A4A9D917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808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8FA8-C5AD-474C-8C5A-748EA2E2286E}" type="slidenum">
              <a:rPr lang="zh-CN" altLang="en-US" smtClean="0"/>
              <a:pPr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90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8FA8-C5AD-474C-8C5A-748EA2E228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202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8FA8-C5AD-474C-8C5A-748EA2E228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8FA8-C5AD-474C-8C5A-748EA2E228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28673-2DDE-A844-A1A8-723F7076949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28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C0C2A-230C-4632-BBF6-9CE2A4A9D91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946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C0C2A-230C-4632-BBF6-9CE2A4A9D91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323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C0C2A-230C-4632-BBF6-9CE2A4A9D91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176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C0C2A-230C-4632-BBF6-9CE2A4A9D917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3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62A9BD5C-EE21-4A5F-91C3-271565F9BC8B}" type="slidenum">
              <a:rPr lang="zh-CN" altLang="en-US" smtClean="0">
                <a:latin typeface="Arial" panose="020B0604020202020204" pitchFamily="34" charset="0"/>
              </a:rPr>
              <a:pPr/>
              <a:t>26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53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817D7B1-101F-4FC4-A176-363346CFCC1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CD930-4C22-4C55-9E2A-12F7396AEE2D}" type="datetime1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3159-132E-4ED2-BB76-526446806E1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69470" y="811379"/>
            <a:ext cx="6986906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546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9.wmf"/><Relationship Id="rId4" Type="http://schemas.openxmlformats.org/officeDocument/2006/relationships/image" Target="../media/image40.emf"/><Relationship Id="rId9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1.jpeg"/><Relationship Id="rId9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png"/><Relationship Id="rId7" Type="http://schemas.openxmlformats.org/officeDocument/2006/relationships/image" Target="../media/image1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77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4.png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1.wmf"/><Relationship Id="rId11" Type="http://schemas.openxmlformats.org/officeDocument/2006/relationships/image" Target="../media/image1.jpeg"/><Relationship Id="rId5" Type="http://schemas.openxmlformats.org/officeDocument/2006/relationships/oleObject" Target="../embeddings/oleObject5.bin"/><Relationship Id="rId15" Type="http://schemas.openxmlformats.org/officeDocument/2006/relationships/image" Target="../media/image79.png"/><Relationship Id="rId10" Type="http://schemas.openxmlformats.org/officeDocument/2006/relationships/image" Target="../media/image75.png"/><Relationship Id="rId4" Type="http://schemas.openxmlformats.org/officeDocument/2006/relationships/image" Target="../media/image73.png"/><Relationship Id="rId9" Type="http://schemas.openxmlformats.org/officeDocument/2006/relationships/image" Target="../media/image72.wmf"/><Relationship Id="rId1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9.jpe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.jpeg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3.png"/><Relationship Id="rId7" Type="http://schemas.openxmlformats.org/officeDocument/2006/relationships/image" Target="../media/image1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.jpe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w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3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65.wmf"/><Relationship Id="rId4" Type="http://schemas.openxmlformats.org/officeDocument/2006/relationships/image" Target="../media/image166.png"/><Relationship Id="rId9" Type="http://schemas.openxmlformats.org/officeDocument/2006/relationships/oleObject" Target="../embeddings/oleObject9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0.jpeg"/><Relationship Id="rId12" Type="http://schemas.openxmlformats.org/officeDocument/2006/relationships/image" Target="../media/image174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6.jpe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9.jpeg"/><Relationship Id="rId11" Type="http://schemas.openxmlformats.org/officeDocument/2006/relationships/image" Target="../media/image1.jpeg"/><Relationship Id="rId5" Type="http://schemas.openxmlformats.org/officeDocument/2006/relationships/image" Target="../media/image168.jpeg"/><Relationship Id="rId15" Type="http://schemas.openxmlformats.org/officeDocument/2006/relationships/image" Target="../media/image175.jpeg"/><Relationship Id="rId10" Type="http://schemas.openxmlformats.org/officeDocument/2006/relationships/image" Target="../media/image173.wmf"/><Relationship Id="rId4" Type="http://schemas.openxmlformats.org/officeDocument/2006/relationships/image" Target="../media/image167.jpeg"/><Relationship Id="rId9" Type="http://schemas.openxmlformats.org/officeDocument/2006/relationships/image" Target="../media/image172.wmf"/><Relationship Id="rId14" Type="http://schemas.openxmlformats.org/officeDocument/2006/relationships/image" Target="../media/image165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wmf"/><Relationship Id="rId13" Type="http://schemas.openxmlformats.org/officeDocument/2006/relationships/image" Target="../media/image177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0.jpeg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1.jpeg"/><Relationship Id="rId11" Type="http://schemas.openxmlformats.org/officeDocument/2006/relationships/image" Target="../media/image174.jpeg"/><Relationship Id="rId5" Type="http://schemas.openxmlformats.org/officeDocument/2006/relationships/image" Target="../media/image168.jpeg"/><Relationship Id="rId15" Type="http://schemas.openxmlformats.org/officeDocument/2006/relationships/image" Target="../media/image181.jpeg"/><Relationship Id="rId10" Type="http://schemas.openxmlformats.org/officeDocument/2006/relationships/image" Target="../media/image1.jpeg"/><Relationship Id="rId4" Type="http://schemas.openxmlformats.org/officeDocument/2006/relationships/image" Target="../media/image167.jpeg"/><Relationship Id="rId9" Type="http://schemas.openxmlformats.org/officeDocument/2006/relationships/image" Target="../media/image179.wmf"/><Relationship Id="rId14" Type="http://schemas.openxmlformats.org/officeDocument/2006/relationships/image" Target="../media/image1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2.png"/><Relationship Id="rId5" Type="http://schemas.openxmlformats.org/officeDocument/2006/relationships/image" Target="../media/image177.wmf"/><Relationship Id="rId4" Type="http://schemas.openxmlformats.org/officeDocument/2006/relationships/oleObject" Target="../embeddings/oleObject12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.jpeg"/><Relationship Id="rId7" Type="http://schemas.openxmlformats.org/officeDocument/2006/relationships/image" Target="../media/image18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84.wmf"/><Relationship Id="rId4" Type="http://schemas.openxmlformats.org/officeDocument/2006/relationships/oleObject" Target="../embeddings/oleObject13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w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1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1.pn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187.wmf"/><Relationship Id="rId10" Type="http://schemas.openxmlformats.org/officeDocument/2006/relationships/image" Target="../media/image189.wmf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7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Relationship Id="rId9" Type="http://schemas.openxmlformats.org/officeDocument/2006/relationships/image" Target="../media/image22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4" Type="http://schemas.openxmlformats.org/officeDocument/2006/relationships/image" Target="../media/image22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84213" y="1598935"/>
            <a:ext cx="7772400" cy="14700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基于光学人工维度的模拟与调控</a:t>
            </a:r>
            <a:endParaRPr lang="en-US" altLang="zh-CN" sz="4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450181" y="4826496"/>
            <a:ext cx="6440488" cy="769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Key lab of Quantum Information, USTC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1114540" y="3792765"/>
            <a:ext cx="6440488" cy="5000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000" b="1" kern="0" dirty="0" err="1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rPr>
              <a:t>Zhengwei</a:t>
            </a:r>
            <a:r>
              <a:rPr lang="en-US" altLang="zh-CN" sz="2000" b="1" kern="0" dirty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rPr>
              <a:t> Zhou</a:t>
            </a:r>
            <a:r>
              <a:rPr lang="zh-CN" altLang="en-US" sz="2000" b="1" kern="0" dirty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rPr>
              <a:t>（周正威）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8184" y="6453336"/>
            <a:ext cx="2814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Jan. 25, 2024</a:t>
            </a:r>
            <a:endParaRPr lang="zh-CN" altLang="en-US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46DE4E1-0EDA-46FD-9B09-B6C37F72F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8" y="-173063"/>
            <a:ext cx="4109060" cy="103031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46340" y="1503221"/>
            <a:ext cx="766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Rev. Mod. Phys. </a:t>
            </a: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91.015006</a:t>
            </a:r>
            <a:r>
              <a:rPr lang="zh-CN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b="1" dirty="0">
              <a:solidFill>
                <a:srgbClr val="0033CC"/>
              </a:solidFill>
            </a:endParaRPr>
          </a:p>
        </p:txBody>
      </p:sp>
      <p:pic>
        <p:nvPicPr>
          <p:cNvPr id="28" name="图片 27" descr="快照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436" y="1809814"/>
            <a:ext cx="6509505" cy="671413"/>
          </a:xfrm>
          <a:prstGeom prst="rect">
            <a:avLst/>
          </a:prstGeom>
        </p:spPr>
      </p:pic>
      <p:pic>
        <p:nvPicPr>
          <p:cNvPr id="30" name="图片 29" descr="快照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2204864"/>
            <a:ext cx="3849432" cy="1259698"/>
          </a:xfrm>
          <a:prstGeom prst="rect">
            <a:avLst/>
          </a:prstGeom>
        </p:spPr>
      </p:pic>
      <p:pic>
        <p:nvPicPr>
          <p:cNvPr id="31" name="图片 30" descr="快照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5" y="3429001"/>
            <a:ext cx="3830249" cy="2186887"/>
          </a:xfrm>
          <a:prstGeom prst="rect">
            <a:avLst/>
          </a:prstGeom>
        </p:spPr>
      </p:pic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238387" y="4293096"/>
            <a:ext cx="4464496" cy="1368152"/>
          </a:xfrm>
          <a:prstGeom prst="wedgeRectCallout">
            <a:avLst>
              <a:gd name="adj1" fmla="val -33295"/>
              <a:gd name="adj2" fmla="val -49358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5400000" algn="t" rotWithShape="0">
              <a:srgbClr val="808080">
                <a:alpha val="39999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defRPr/>
            </a:pPr>
            <a:endParaRPr lang="en-US" altLang="zh-CN" b="1" dirty="0"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3159-132E-4ED2-BB76-526446806E10}" type="slidenum">
              <a:rPr lang="zh-CN" altLang="en-US" smtClean="0"/>
              <a:pPr/>
              <a:t>10</a:t>
            </a:fld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632D085-2CBF-4C0F-80DA-62FFE59DB0F9}"/>
              </a:ext>
            </a:extLst>
          </p:cNvPr>
          <p:cNvGrpSpPr/>
          <p:nvPr/>
        </p:nvGrpSpPr>
        <p:grpSpPr>
          <a:xfrm>
            <a:off x="418233" y="2872562"/>
            <a:ext cx="3843038" cy="1240515"/>
            <a:chOff x="467544" y="1851670"/>
            <a:chExt cx="3843038" cy="1240515"/>
          </a:xfrm>
        </p:grpSpPr>
        <p:pic>
          <p:nvPicPr>
            <p:cNvPr id="29" name="图片 28" descr="快照5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544" y="1851670"/>
              <a:ext cx="3843038" cy="1240515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611560" y="1851670"/>
              <a:ext cx="2088232" cy="216024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1520" y="4319689"/>
            <a:ext cx="4320480" cy="139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Rev. Mod. Phys.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文章中的</a:t>
            </a:r>
            <a:r>
              <a:rPr lang="zh-CN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“人工维度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”专门章节中，强调我们的工作是“</a:t>
            </a: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光子学领域第一个实现人工维度的方案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”，并综述了我们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篇工作的结果。</a:t>
            </a:r>
          </a:p>
        </p:txBody>
      </p:sp>
      <p:pic>
        <p:nvPicPr>
          <p:cNvPr id="14" name="图片 13" descr="快照37.jpg"/>
          <p:cNvPicPr>
            <a:picLocks noChangeAspect="1"/>
          </p:cNvPicPr>
          <p:nvPr/>
        </p:nvPicPr>
        <p:blipFill rotWithShape="1">
          <a:blip r:embed="rId8" cstate="print"/>
          <a:srcRect t="41476" b="12704"/>
          <a:stretch/>
        </p:blipFill>
        <p:spPr>
          <a:xfrm>
            <a:off x="971600" y="2496086"/>
            <a:ext cx="2304256" cy="280661"/>
          </a:xfrm>
          <a:prstGeom prst="rect">
            <a:avLst/>
          </a:prstGeom>
        </p:spPr>
      </p:pic>
      <p:sp>
        <p:nvSpPr>
          <p:cNvPr id="16" name="Line 1028">
            <a:extLst>
              <a:ext uri="{FF2B5EF4-FFF2-40B4-BE49-F238E27FC236}">
                <a16:creationId xmlns:a16="http://schemas.microsoft.com/office/drawing/2014/main" id="{DCEEB8E3-F298-49DF-AE0C-73648F05EA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4F887AEB-DCDA-4F9C-826C-508FA745B70E}"/>
              </a:ext>
            </a:extLst>
          </p:cNvPr>
          <p:cNvSpPr txBox="1">
            <a:spLocks/>
          </p:cNvSpPr>
          <p:nvPr/>
        </p:nvSpPr>
        <p:spPr>
          <a:xfrm>
            <a:off x="5282696" y="404664"/>
            <a:ext cx="3861304" cy="427747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/>
              <a:t>Introduction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09332215"/>
      </p:ext>
    </p:extLst>
  </p:cSld>
  <p:clrMapOvr>
    <a:masterClrMapping/>
  </p:clrMapOvr>
  <p:transition advTm="9498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快照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84785"/>
            <a:ext cx="5904656" cy="1875215"/>
          </a:xfrm>
          <a:prstGeom prst="rect">
            <a:avLst/>
          </a:prstGeom>
        </p:spPr>
      </p:pic>
      <p:pic>
        <p:nvPicPr>
          <p:cNvPr id="5" name="图片 4" descr="快照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496" y="3445464"/>
            <a:ext cx="4223496" cy="2088232"/>
          </a:xfrm>
          <a:prstGeom prst="rect">
            <a:avLst/>
          </a:prstGeom>
        </p:spPr>
      </p:pic>
      <p:pic>
        <p:nvPicPr>
          <p:cNvPr id="6" name="图片 5" descr="快照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717033"/>
            <a:ext cx="4104456" cy="1545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83568" y="5470437"/>
            <a:ext cx="7632848" cy="120359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       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5470437"/>
            <a:ext cx="7632848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日本学者在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Nature Reviews Physics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的综述文章中，以“</a:t>
            </a: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Orbital angular momentum modes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”为题，</a:t>
            </a:r>
            <a:r>
              <a:rPr lang="zh-CN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用一专门章节综述我们的工作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。他们在文章中强调了我们工作的</a:t>
            </a: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首创性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：在用人工维度模拟拓扑模型的</a:t>
            </a: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第一个光子学方案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是基于光腔中的轨道角动量态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3159-132E-4ED2-BB76-526446806E10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11560" y="3933056"/>
            <a:ext cx="2088232" cy="28803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快照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5" y="2204865"/>
            <a:ext cx="3625959" cy="142165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图片 10" descr="kedas.jpg">
            <a:extLst>
              <a:ext uri="{FF2B5EF4-FFF2-40B4-BE49-F238E27FC236}">
                <a16:creationId xmlns:a16="http://schemas.microsoft.com/office/drawing/2014/main" id="{9F5A65C2-3757-4799-9436-B4DA2B5DE69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1028">
            <a:extLst>
              <a:ext uri="{FF2B5EF4-FFF2-40B4-BE49-F238E27FC236}">
                <a16:creationId xmlns:a16="http://schemas.microsoft.com/office/drawing/2014/main" id="{ABDF9A94-8ABF-4EB8-95F0-8AD089E51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967407CB-F7DF-4165-A74B-0E5C0A7A0E25}"/>
              </a:ext>
            </a:extLst>
          </p:cNvPr>
          <p:cNvSpPr txBox="1">
            <a:spLocks/>
          </p:cNvSpPr>
          <p:nvPr/>
        </p:nvSpPr>
        <p:spPr>
          <a:xfrm>
            <a:off x="5282696" y="404664"/>
            <a:ext cx="3861304" cy="427747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/>
              <a:t>Introduction</a:t>
            </a:r>
            <a:endParaRPr lang="zh-CN" altLang="en-US" sz="2000" b="1" dirty="0"/>
          </a:p>
        </p:txBody>
      </p:sp>
    </p:spTree>
  </p:cSld>
  <p:clrMapOvr>
    <a:masterClrMapping/>
  </p:clrMapOvr>
  <p:transition advTm="21788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>
            <a:extLst>
              <a:ext uri="{FF2B5EF4-FFF2-40B4-BE49-F238E27FC236}">
                <a16:creationId xmlns:a16="http://schemas.microsoft.com/office/drawing/2014/main" id="{9D2A19B9-7554-453C-9DAD-77E85E9A7302}"/>
              </a:ext>
            </a:extLst>
          </p:cNvPr>
          <p:cNvSpPr txBox="1"/>
          <p:nvPr/>
        </p:nvSpPr>
        <p:spPr>
          <a:xfrm>
            <a:off x="246499" y="1082240"/>
            <a:ext cx="361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</a:rPr>
              <a:t>Using time-multiplexed network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7D132DEA-F33E-4AC7-B84F-CC99FA6E0D5C}"/>
              </a:ext>
            </a:extLst>
          </p:cNvPr>
          <p:cNvSpPr txBox="1"/>
          <p:nvPr/>
        </p:nvSpPr>
        <p:spPr>
          <a:xfrm>
            <a:off x="180335" y="3231665"/>
            <a:ext cx="4295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S. Weidemann et. al., Science 368, 311 (2020).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C. Leefmans, et. al., Nat. Phys. </a:t>
            </a:r>
            <a:r>
              <a:rPr lang="fr-FR" sz="1200" b="1" dirty="0"/>
              <a:t>18</a:t>
            </a:r>
            <a:r>
              <a:rPr lang="fr-FR" sz="1200" dirty="0"/>
              <a:t>, 442 (2022).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sz="1200" dirty="0"/>
              <a:t>M. Muniz et. al., Science </a:t>
            </a:r>
            <a:r>
              <a:rPr lang="fr-FR" altLang="zh-CN" sz="1200" b="1" dirty="0"/>
              <a:t>379</a:t>
            </a:r>
            <a:r>
              <a:rPr lang="fr-FR" altLang="zh-CN" sz="1200" dirty="0"/>
              <a:t>, 1019 (2023).</a:t>
            </a:r>
            <a:endParaRPr lang="nb-NO" altLang="zh-CN" sz="1200" dirty="0"/>
          </a:p>
        </p:txBody>
      </p:sp>
      <p:sp>
        <p:nvSpPr>
          <p:cNvPr id="12" name="TextBox 23">
            <a:extLst>
              <a:ext uri="{FF2B5EF4-FFF2-40B4-BE49-F238E27FC236}">
                <a16:creationId xmlns:a16="http://schemas.microsoft.com/office/drawing/2014/main" id="{FC9EED31-BF34-4CD2-9197-B406CA48E0CE}"/>
              </a:ext>
            </a:extLst>
          </p:cNvPr>
          <p:cNvSpPr txBox="1"/>
          <p:nvPr/>
        </p:nvSpPr>
        <p:spPr>
          <a:xfrm>
            <a:off x="4475348" y="1080502"/>
            <a:ext cx="297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</a:rPr>
              <a:t>Using OAM modes 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32847569-CC08-4069-9AD8-E7C9064AA137}"/>
              </a:ext>
            </a:extLst>
          </p:cNvPr>
          <p:cNvSpPr txBox="1"/>
          <p:nvPr/>
        </p:nvSpPr>
        <p:spPr>
          <a:xfrm>
            <a:off x="4573381" y="3231665"/>
            <a:ext cx="382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X.-W. </a:t>
            </a:r>
            <a:r>
              <a:rPr lang="fr-FR" sz="1200" dirty="0" err="1"/>
              <a:t>Luo</a:t>
            </a:r>
            <a:r>
              <a:rPr lang="fr-FR" sz="1200" dirty="0"/>
              <a:t>, et. al., Nat. Commun. </a:t>
            </a:r>
            <a:r>
              <a:rPr lang="fr-FR" sz="1200" b="1" dirty="0"/>
              <a:t>6</a:t>
            </a:r>
            <a:r>
              <a:rPr lang="fr-FR" sz="1200" dirty="0"/>
              <a:t>, 7704 (2015).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M. Yang, et. al., Nat. Commun. 13, 2040 (2022).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M. Yang, et. al., Sci. Adv. 9,  eabp8943 (2023).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1C8EF3F-4BE9-4A51-9F12-746FBCD2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62" y="4374425"/>
            <a:ext cx="2709559" cy="2088934"/>
          </a:xfrm>
          <a:prstGeom prst="rect">
            <a:avLst/>
          </a:prstGeom>
        </p:spPr>
      </p:pic>
      <p:sp>
        <p:nvSpPr>
          <p:cNvPr id="15" name="TextBox 23">
            <a:extLst>
              <a:ext uri="{FF2B5EF4-FFF2-40B4-BE49-F238E27FC236}">
                <a16:creationId xmlns:a16="http://schemas.microsoft.com/office/drawing/2014/main" id="{1E33829C-A439-4CC9-8F05-A16C967AB325}"/>
              </a:ext>
            </a:extLst>
          </p:cNvPr>
          <p:cNvSpPr txBox="1"/>
          <p:nvPr/>
        </p:nvSpPr>
        <p:spPr>
          <a:xfrm>
            <a:off x="351565" y="3974315"/>
            <a:ext cx="297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</a:rPr>
              <a:t>Using modal states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891B2522-5A72-4759-AD02-85B9222B52E0}"/>
              </a:ext>
            </a:extLst>
          </p:cNvPr>
          <p:cNvSpPr txBox="1"/>
          <p:nvPr/>
        </p:nvSpPr>
        <p:spPr>
          <a:xfrm>
            <a:off x="180334" y="6442100"/>
            <a:ext cx="429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E. Lustig, et. al., Nature </a:t>
            </a:r>
            <a:r>
              <a:rPr lang="fr-FR" sz="1200" b="1" dirty="0"/>
              <a:t>567</a:t>
            </a:r>
            <a:r>
              <a:rPr lang="fr-FR" sz="1200" dirty="0"/>
              <a:t>, 356 (2019).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7EFBB830-C0E3-4100-96A9-65BCCD168BA3}"/>
              </a:ext>
            </a:extLst>
          </p:cNvPr>
          <p:cNvSpPr txBox="1"/>
          <p:nvPr/>
        </p:nvSpPr>
        <p:spPr>
          <a:xfrm>
            <a:off x="4559668" y="3974315"/>
            <a:ext cx="4508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</a:rPr>
              <a:t>Using frequency resonances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3E64849-1BF2-4AFE-A035-A5111E76DC2A}"/>
              </a:ext>
            </a:extLst>
          </p:cNvPr>
          <p:cNvSpPr/>
          <p:nvPr/>
        </p:nvSpPr>
        <p:spPr>
          <a:xfrm>
            <a:off x="4392009" y="633347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zh-CN" sz="1200" dirty="0"/>
              <a:t>L. Yuan, et. al., Opt. Lett. </a:t>
            </a:r>
            <a:r>
              <a:rPr lang="nb-NO" altLang="zh-CN" sz="1200" b="1" dirty="0"/>
              <a:t>41</a:t>
            </a:r>
            <a:r>
              <a:rPr lang="nb-NO" altLang="zh-CN" sz="1200" dirty="0"/>
              <a:t>, 741 (2016).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sz="1200" dirty="0"/>
              <a:t>T. Ozawa, et. al., Phys. Rev. A 93, 043827 (2016).</a:t>
            </a:r>
            <a:endParaRPr lang="nb-NO" altLang="zh-CN" sz="1200" dirty="0"/>
          </a:p>
        </p:txBody>
      </p:sp>
      <p:pic>
        <p:nvPicPr>
          <p:cNvPr id="16" name="Shape 642">
            <a:extLst>
              <a:ext uri="{FF2B5EF4-FFF2-40B4-BE49-F238E27FC236}">
                <a16:creationId xmlns:a16="http://schemas.microsoft.com/office/drawing/2014/main" id="{A2454DDF-37DF-41F9-BF7D-2CA5F8E0274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5351" y="4345241"/>
            <a:ext cx="3461370" cy="192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C587F5F-54DE-427F-BC9E-8622DCB9B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36" y="1572463"/>
            <a:ext cx="3890356" cy="15801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8555D1-95E5-4384-8303-E4D62C3EB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2296" y="1604461"/>
            <a:ext cx="3330633" cy="16272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5A9193-2C7B-4D9E-A57E-704396483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2046" y="1048734"/>
            <a:ext cx="1590092" cy="9665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709434-4EA3-41D7-930C-BDA1EEFC1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" y="50189"/>
            <a:ext cx="4109060" cy="1030313"/>
          </a:xfrm>
          <a:prstGeom prst="rect">
            <a:avLst/>
          </a:prstGeom>
        </p:spPr>
      </p:pic>
      <p:sp>
        <p:nvSpPr>
          <p:cNvPr id="18" name="Line 1028">
            <a:extLst>
              <a:ext uri="{FF2B5EF4-FFF2-40B4-BE49-F238E27FC236}">
                <a16:creationId xmlns:a16="http://schemas.microsoft.com/office/drawing/2014/main" id="{FD67081D-CA15-4793-8B6E-CE461A34D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F7423653-1C0A-4674-8F3F-2EC571A93E6F}"/>
              </a:ext>
            </a:extLst>
          </p:cNvPr>
          <p:cNvSpPr txBox="1">
            <a:spLocks/>
          </p:cNvSpPr>
          <p:nvPr/>
        </p:nvSpPr>
        <p:spPr>
          <a:xfrm>
            <a:off x="4500562" y="428604"/>
            <a:ext cx="3861304" cy="428628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/>
              <a:t>Introduction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67594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内容占位符 2"/>
          <p:cNvSpPr>
            <a:spLocks noGrp="1"/>
          </p:cNvSpPr>
          <p:nvPr>
            <p:ph idx="1"/>
          </p:nvPr>
        </p:nvSpPr>
        <p:spPr>
          <a:xfrm>
            <a:off x="1066800" y="1243002"/>
            <a:ext cx="3733800" cy="6858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zh-CN" sz="2400" dirty="0">
                <a:ea typeface="宋体" panose="02010600030101010101" pitchFamily="2" charset="-122"/>
              </a:rPr>
              <a:t>LG</a:t>
            </a:r>
            <a:r>
              <a:rPr lang="zh-CN" altLang="en-US" sz="2400" dirty="0"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ea typeface="宋体" panose="02010600030101010101" pitchFamily="2" charset="-122"/>
              </a:rPr>
              <a:t>Mode :</a:t>
            </a:r>
            <a:endParaRPr lang="zh-CN" altLang="en-US" sz="2400" dirty="0">
              <a:ea typeface="宋体" panose="02010600030101010101" pitchFamily="2" charset="-122"/>
            </a:endParaRPr>
          </a:p>
        </p:txBody>
      </p:sp>
      <p:pic>
        <p:nvPicPr>
          <p:cNvPr id="6147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6150" name="Picture 11" descr="D:\study\study\My Lecture 报告\LG-wi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429000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Orbital angular momentum</a:t>
            </a:r>
            <a:endParaRPr lang="zh-CN" altLang="en-US" sz="2000" b="1" dirty="0"/>
          </a:p>
        </p:txBody>
      </p:sp>
      <p:sp>
        <p:nvSpPr>
          <p:cNvPr id="13" name="矩形 12"/>
          <p:cNvSpPr/>
          <p:nvPr/>
        </p:nvSpPr>
        <p:spPr>
          <a:xfrm>
            <a:off x="1071538" y="2221048"/>
            <a:ext cx="2786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altLang="zh-CN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 err="1">
                <a:solidFill>
                  <a:srgbClr val="0070C0"/>
                </a:solidFill>
              </a:rPr>
              <a:t>azimuthal</a:t>
            </a:r>
            <a:r>
              <a:rPr lang="en-US" altLang="zh-CN" sz="2000" dirty="0">
                <a:solidFill>
                  <a:srgbClr val="0070C0"/>
                </a:solidFill>
              </a:rPr>
              <a:t> mode index</a:t>
            </a:r>
          </a:p>
          <a:p>
            <a:r>
              <a:rPr lang="en-US" altLang="zh-CN" sz="2000" b="1" i="1" dirty="0">
                <a:solidFill>
                  <a:srgbClr val="FF0000"/>
                </a:solidFill>
              </a:rPr>
              <a:t>p</a:t>
            </a:r>
            <a:r>
              <a:rPr lang="en-US" altLang="zh-CN" sz="2000" b="1" i="1" dirty="0">
                <a:solidFill>
                  <a:srgbClr val="0070C0"/>
                </a:solidFill>
              </a:rPr>
              <a:t>: </a:t>
            </a:r>
            <a:r>
              <a:rPr lang="en-US" altLang="zh-CN" sz="2000" dirty="0">
                <a:solidFill>
                  <a:srgbClr val="0070C0"/>
                </a:solidFill>
              </a:rPr>
              <a:t>radial mode index</a:t>
            </a:r>
            <a:endParaRPr lang="en-US" altLang="zh-CN" sz="2000" b="1" i="1" dirty="0">
              <a:solidFill>
                <a:srgbClr val="0070C0"/>
              </a:solidFill>
            </a:endParaRPr>
          </a:p>
        </p:txBody>
      </p:sp>
      <p:sp>
        <p:nvSpPr>
          <p:cNvPr id="14" name="内容占位符 2"/>
          <p:cNvSpPr txBox="1"/>
          <p:nvPr/>
        </p:nvSpPr>
        <p:spPr>
          <a:xfrm>
            <a:off x="2285984" y="5857892"/>
            <a:ext cx="785818" cy="400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ea typeface="宋体" panose="02010600030101010101" pitchFamily="2" charset="-122"/>
              </a:rPr>
              <a:t>(</a:t>
            </a:r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 p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)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3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068960"/>
            <a:ext cx="384062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内容占位符 2"/>
          <p:cNvSpPr>
            <a:spLocks noGrp="1"/>
          </p:cNvSpPr>
          <p:nvPr/>
        </p:nvSpPr>
        <p:spPr>
          <a:xfrm>
            <a:off x="4703445" y="6257926"/>
            <a:ext cx="3733800" cy="360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000" dirty="0">
                <a:ea typeface="宋体" panose="02010600030101010101" pitchFamily="2" charset="-122"/>
              </a:rPr>
              <a:t>Phase fronts for helical beams</a:t>
            </a:r>
            <a:endParaRPr lang="zh-CN" altLang="en-US" sz="2000" dirty="0">
              <a:ea typeface="宋体" panose="02010600030101010101" pitchFamily="2" charset="-122"/>
            </a:endParaRPr>
          </a:p>
        </p:txBody>
      </p:sp>
      <p:pic>
        <p:nvPicPr>
          <p:cNvPr id="15" name="图片 14" descr="快照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1772816"/>
            <a:ext cx="2160240" cy="384588"/>
          </a:xfrm>
          <a:prstGeom prst="rect">
            <a:avLst/>
          </a:prstGeom>
        </p:spPr>
      </p:pic>
      <p:pic>
        <p:nvPicPr>
          <p:cNvPr id="16" name="图片 15" descr="快照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980728"/>
            <a:ext cx="4752528" cy="208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50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0515" y="976314"/>
            <a:ext cx="452913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内容占位符 2"/>
          <p:cNvSpPr>
            <a:spLocks noGrp="1"/>
          </p:cNvSpPr>
          <p:nvPr>
            <p:ph idx="4294967295"/>
          </p:nvPr>
        </p:nvSpPr>
        <p:spPr>
          <a:xfrm>
            <a:off x="0" y="1000125"/>
            <a:ext cx="4224338" cy="12192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Tx/>
              <a:buNone/>
            </a:pPr>
            <a:r>
              <a:rPr lang="en-US" altLang="zh-CN" dirty="0">
                <a:ea typeface="宋体" panose="02010600030101010101" pitchFamily="2" charset="-122"/>
              </a:rPr>
              <a:t>OAM generation: </a:t>
            </a: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Spatial light modulator (SLM)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 idx="4294967295"/>
          </p:nvPr>
        </p:nvSpPr>
        <p:spPr>
          <a:xfrm>
            <a:off x="5283200" y="428625"/>
            <a:ext cx="3860800" cy="42862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Orbital angular momentum</a:t>
            </a:r>
            <a:endParaRPr lang="zh-CN" altLang="en-US" sz="2000" b="1" dirty="0"/>
          </a:p>
        </p:txBody>
      </p:sp>
      <p:pic>
        <p:nvPicPr>
          <p:cNvPr id="7171" name="图片 6" descr="ked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000504"/>
            <a:ext cx="4724400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内容占位符 2"/>
          <p:cNvSpPr txBox="1"/>
          <p:nvPr/>
        </p:nvSpPr>
        <p:spPr>
          <a:xfrm>
            <a:off x="1071538" y="2143116"/>
            <a:ext cx="3071834" cy="15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Step index: </a:t>
            </a:r>
            <a:r>
              <a:rPr kumimoji="0" lang="en-US" altLang="zh-CN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 </a:t>
            </a:r>
            <a:r>
              <a:rPr kumimoji="0" lang="en-US" altLang="zh-CN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l + M</a:t>
            </a:r>
            <a:endParaRPr kumimoji="0" lang="en-US" altLang="zh-CN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内容占位符 2"/>
          <p:cNvSpPr txBox="1"/>
          <p:nvPr/>
        </p:nvSpPr>
        <p:spPr>
          <a:xfrm>
            <a:off x="1000100" y="4214818"/>
            <a:ext cx="3071834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OAM detection: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SLM &amp;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Single mode fiber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201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73486"/>
            <a:ext cx="4165428" cy="239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619672" y="1028626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340,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(2013)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660768"/>
            <a:ext cx="4371749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1475656" y="6072206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338,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(2012)</a:t>
            </a:r>
          </a:p>
        </p:txBody>
      </p:sp>
      <p:sp>
        <p:nvSpPr>
          <p:cNvPr id="11" name="矩形 10"/>
          <p:cNvSpPr/>
          <p:nvPr/>
        </p:nvSpPr>
        <p:spPr>
          <a:xfrm>
            <a:off x="5072066" y="4509120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dimensional quantum entanglement 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 descr="keda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Orbital angular momentum</a:t>
            </a:r>
            <a:endParaRPr lang="zh-CN" altLang="en-US" sz="2000" b="1" dirty="0"/>
          </a:p>
        </p:txBody>
      </p:sp>
      <p:sp>
        <p:nvSpPr>
          <p:cNvPr id="17" name="矩形 16"/>
          <p:cNvSpPr/>
          <p:nvPr/>
        </p:nvSpPr>
        <p:spPr>
          <a:xfrm>
            <a:off x="5045846" y="1928802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capacity communication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263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 descr="ked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Degenerate cavity</a:t>
            </a:r>
            <a:endParaRPr lang="zh-CN" altLang="en-US" sz="2000" b="1" dirty="0"/>
          </a:p>
        </p:txBody>
      </p:sp>
      <p:pic>
        <p:nvPicPr>
          <p:cNvPr id="23" name="图片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443" y="1269000"/>
            <a:ext cx="439906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内容占位符 4"/>
          <p:cNvGraphicFramePr>
            <a:graphicFrameLocks noGrp="1" noChangeAspect="1"/>
          </p:cNvGraphicFramePr>
          <p:nvPr>
            <p:ph idx="1"/>
          </p:nvPr>
        </p:nvGraphicFramePr>
        <p:xfrm>
          <a:off x="833438" y="3605213"/>
          <a:ext cx="60960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9" name="公式" r:id="rId5" imgW="58216800" imgH="6705600" progId="">
                  <p:embed/>
                </p:oleObj>
              </mc:Choice>
              <mc:Fallback>
                <p:oleObj name="公式" r:id="rId5" imgW="58216800" imgH="6705600" progId="">
                  <p:embed/>
                  <p:pic>
                    <p:nvPicPr>
                      <p:cNvPr id="24" name="内容占位符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38" y="3605213"/>
                        <a:ext cx="6096000" cy="701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矩形 24"/>
          <p:cNvSpPr/>
          <p:nvPr/>
        </p:nvSpPr>
        <p:spPr>
          <a:xfrm>
            <a:off x="467544" y="5566483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 condition:</a:t>
            </a:r>
          </a:p>
        </p:txBody>
      </p:sp>
      <p:sp>
        <p:nvSpPr>
          <p:cNvPr id="26" name="矩形 25"/>
          <p:cNvSpPr/>
          <p:nvPr/>
        </p:nvSpPr>
        <p:spPr>
          <a:xfrm>
            <a:off x="5042996" y="1772816"/>
            <a:ext cx="3672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Degenerate condition: 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ray matrix</a:t>
            </a:r>
          </a:p>
        </p:txBody>
      </p:sp>
      <p:sp>
        <p:nvSpPr>
          <p:cNvPr id="27" name="矩形 26"/>
          <p:cNvSpPr/>
          <p:nvPr/>
        </p:nvSpPr>
        <p:spPr>
          <a:xfrm>
            <a:off x="808204" y="4437112"/>
            <a:ext cx="6192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G: 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depends on ray matrix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[A,B;C,D]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G=Delta function: 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ray matrix</a:t>
            </a:r>
          </a:p>
        </p:txBody>
      </p:sp>
      <p:graphicFrame>
        <p:nvGraphicFramePr>
          <p:cNvPr id="11" name="Object 20"/>
          <p:cNvGraphicFramePr>
            <a:graphicFrameLocks noChangeAspect="1"/>
          </p:cNvGraphicFramePr>
          <p:nvPr/>
        </p:nvGraphicFramePr>
        <p:xfrm>
          <a:off x="4110038" y="5448836"/>
          <a:ext cx="4800767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0" name="Equation" r:id="rId7" imgW="53644800" imgH="9448800" progId="">
                  <p:embed/>
                </p:oleObj>
              </mc:Choice>
              <mc:Fallback>
                <p:oleObj name="Equation" r:id="rId7" imgW="53644800" imgH="9448800" progId="">
                  <p:embed/>
                  <p:pic>
                    <p:nvPicPr>
                      <p:cNvPr id="1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038" y="5448836"/>
                        <a:ext cx="4800767" cy="8640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"/>
          <p:cNvGraphicFramePr>
            <a:graphicFrameLocks noChangeAspect="1"/>
          </p:cNvGraphicFramePr>
          <p:nvPr/>
        </p:nvGraphicFramePr>
        <p:xfrm>
          <a:off x="5108267" y="2779083"/>
          <a:ext cx="3082496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1" name="Equation" r:id="rId9" imgW="30480000" imgH="4876800" progId="">
                  <p:embed/>
                </p:oleObj>
              </mc:Choice>
              <mc:Fallback>
                <p:oleObj name="Equation" r:id="rId9" imgW="30480000" imgH="4876800" progId="">
                  <p:embed/>
                  <p:pic>
                    <p:nvPicPr>
                      <p:cNvPr id="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8267" y="2779083"/>
                        <a:ext cx="3082496" cy="5040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0"/>
          <p:cNvSpPr txBox="1"/>
          <p:nvPr/>
        </p:nvSpPr>
        <p:spPr>
          <a:xfrm>
            <a:off x="1187624" y="648866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/>
              <a:t>Applied optics, 8(1):189 (1969);  </a:t>
            </a:r>
            <a:r>
              <a:rPr lang="en-US" altLang="zh-CN" dirty="0"/>
              <a:t>Nature Communications 6:7704 (2015)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3932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 descr="ked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2" name="Picture 8" descr="D:\study\study\Slowlight\system_crow1.eps"/>
          <p:cNvPicPr>
            <a:picLocks noChangeAspect="1" noChangeArrowheads="1"/>
          </p:cNvPicPr>
          <p:nvPr/>
        </p:nvPicPr>
        <p:blipFill>
          <a:blip r:embed="rId4" cstate="print"/>
          <a:srcRect l="3300" r="995" b="46049"/>
          <a:stretch>
            <a:fillRect/>
          </a:stretch>
        </p:blipFill>
        <p:spPr bwMode="auto">
          <a:xfrm>
            <a:off x="1763688" y="1052736"/>
            <a:ext cx="5616624" cy="31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无标题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365104"/>
            <a:ext cx="6840760" cy="232410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2771800" y="2636912"/>
            <a:ext cx="864096" cy="36004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563888" y="2708920"/>
            <a:ext cx="72008" cy="86409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3635896" y="3573016"/>
            <a:ext cx="1152128" cy="14401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5148064" y="3789040"/>
            <a:ext cx="1296144" cy="14401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6516216" y="2924944"/>
            <a:ext cx="0" cy="100811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H="1">
            <a:off x="6372200" y="2852936"/>
            <a:ext cx="144016" cy="21602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2987824" y="4823971"/>
            <a:ext cx="1080120" cy="1125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4963227"/>
            <a:ext cx="1079086" cy="112785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476888" y="4465115"/>
            <a:ext cx="4479488" cy="2132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1734420" y="4725145"/>
            <a:ext cx="0" cy="14401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3203848" y="4725145"/>
            <a:ext cx="0" cy="14401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箭头: 上下 16"/>
          <p:cNvSpPr/>
          <p:nvPr/>
        </p:nvSpPr>
        <p:spPr>
          <a:xfrm rot="2538778">
            <a:off x="2771800" y="4149080"/>
            <a:ext cx="144016" cy="43204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Simulating photonic lattices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668344" y="1561182"/>
            <a:ext cx="1440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08B8"/>
                </a:solidFill>
              </a:rPr>
              <a:t>X-W Luo, X. Zhou, C. F. Li, J. S. Xu, G. C. </a:t>
            </a:r>
            <a:r>
              <a:rPr lang="en-US" altLang="zh-CN" dirty="0" err="1">
                <a:solidFill>
                  <a:srgbClr val="1D08B8"/>
                </a:solidFill>
              </a:rPr>
              <a:t>Guo</a:t>
            </a:r>
            <a:r>
              <a:rPr lang="en-US" altLang="zh-CN" dirty="0">
                <a:solidFill>
                  <a:srgbClr val="1D08B8"/>
                </a:solidFill>
              </a:rPr>
              <a:t>, Z. W. Zhou, Nat. </a:t>
            </a:r>
            <a:r>
              <a:rPr lang="en-US" altLang="zh-CN" dirty="0" err="1">
                <a:solidFill>
                  <a:srgbClr val="1D08B8"/>
                </a:solidFill>
              </a:rPr>
              <a:t>Commun</a:t>
            </a:r>
            <a:r>
              <a:rPr lang="en-US" altLang="zh-CN" dirty="0">
                <a:solidFill>
                  <a:srgbClr val="1D08B8"/>
                </a:solidFill>
              </a:rPr>
              <a:t>. 6, 7704 (2015)</a:t>
            </a:r>
            <a:endParaRPr lang="zh-CN" altLang="en-US" dirty="0">
              <a:solidFill>
                <a:srgbClr val="1D08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00760" y="357166"/>
            <a:ext cx="2400288" cy="51115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Synthetic dimension in the photonic systems</a:t>
            </a:r>
          </a:p>
          <a:p>
            <a:r>
              <a:rPr lang="en-US" altLang="zh-CN" dirty="0"/>
              <a:t>Topological matters in photonic synthetic dimensions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All-optical devices based on degenerate cavities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Outlook &amp; Summary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05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ed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Introduction</a:t>
            </a:r>
            <a:endParaRPr lang="zh-CN" altLang="en-US" sz="20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1059314" y="1532017"/>
            <a:ext cx="702597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I</a:t>
            </a:r>
            <a:r>
              <a:rPr lang="zh-CN" altLang="en-US" sz="3200" b="1" dirty="0"/>
              <a:t>）</a:t>
            </a:r>
            <a:r>
              <a:rPr lang="en-US" altLang="zh-CN" sz="3200" b="1" dirty="0"/>
              <a:t>Introduction on topological physics</a:t>
            </a:r>
            <a:endParaRPr lang="zh-CN" altLang="en-US" sz="3200" b="1" dirty="0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4711" y="2476802"/>
            <a:ext cx="566270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720881" y="5934179"/>
            <a:ext cx="3383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zh-CN" dirty="0"/>
              <a:t>Rev. Mod. Phys. 82, 3045(2010)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00760" y="357166"/>
            <a:ext cx="2400288" cy="51115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Synthetic dimension in the photonic systems</a:t>
            </a:r>
          </a:p>
          <a:p>
            <a:r>
              <a:rPr lang="en-US" altLang="zh-CN" dirty="0"/>
              <a:t>Topological matters in photonic synthetic dimensions</a:t>
            </a:r>
          </a:p>
          <a:p>
            <a:r>
              <a:rPr lang="en-US" altLang="zh-CN" dirty="0"/>
              <a:t>All-optical devices based on degenerate cavities</a:t>
            </a:r>
          </a:p>
          <a:p>
            <a:r>
              <a:rPr lang="en-US" altLang="zh-CN" dirty="0"/>
              <a:t>Outlook &amp; Summary</a:t>
            </a:r>
            <a:endParaRPr lang="zh-CN" altLang="en-US" dirty="0"/>
          </a:p>
        </p:txBody>
      </p:sp>
      <p:pic>
        <p:nvPicPr>
          <p:cNvPr id="4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43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ed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Introduction</a:t>
            </a:r>
            <a:endParaRPr lang="zh-CN" altLang="en-US" sz="20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74" y="1093939"/>
            <a:ext cx="5822846" cy="576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7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11" descr="无标题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437112"/>
            <a:ext cx="2751762" cy="21444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3" name="TextBox 14"/>
          <p:cNvSpPr txBox="1"/>
          <p:nvPr/>
        </p:nvSpPr>
        <p:spPr>
          <a:xfrm>
            <a:off x="5508104" y="6519863"/>
            <a:ext cx="2743200" cy="338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/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Nature Photonics (2013)</a:t>
            </a:r>
          </a:p>
        </p:txBody>
      </p:sp>
      <p:pic>
        <p:nvPicPr>
          <p:cNvPr id="40966" name="图片 5" descr="无标题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36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7" name="TextBox 14"/>
          <p:cNvSpPr txBox="1"/>
          <p:nvPr/>
        </p:nvSpPr>
        <p:spPr>
          <a:xfrm>
            <a:off x="683568" y="986475"/>
            <a:ext cx="2743200" cy="338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/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Nature Photonics (2014)</a:t>
            </a:r>
          </a:p>
        </p:txBody>
      </p:sp>
      <p:pic>
        <p:nvPicPr>
          <p:cNvPr id="8" name="图片 7" descr="无标题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348879"/>
            <a:ext cx="4320480" cy="4496427"/>
          </a:xfrm>
          <a:prstGeom prst="rect">
            <a:avLst/>
          </a:prstGeom>
        </p:spPr>
      </p:pic>
      <p:pic>
        <p:nvPicPr>
          <p:cNvPr id="9" name="图片 8" descr="无标题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196752"/>
            <a:ext cx="2913721" cy="217128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71566" y="3401455"/>
            <a:ext cx="3216275" cy="825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/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F. Haldane and S. Raghu, PRL. 100 , 013904 (2008); S. Raghu and F. Haldane, PRA 78 , 033834 (2008).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 descr="ked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2" name="Picture 8" descr="D:\study\study\Slowlight\system_crow1.eps"/>
          <p:cNvPicPr>
            <a:picLocks noChangeAspect="1" noChangeArrowheads="1"/>
          </p:cNvPicPr>
          <p:nvPr/>
        </p:nvPicPr>
        <p:blipFill>
          <a:blip r:embed="rId4" cstate="print"/>
          <a:srcRect l="3300" r="995" b="46049"/>
          <a:stretch>
            <a:fillRect/>
          </a:stretch>
        </p:blipFill>
        <p:spPr bwMode="auto">
          <a:xfrm>
            <a:off x="1763688" y="1052736"/>
            <a:ext cx="5616624" cy="31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无标题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365104"/>
            <a:ext cx="6840760" cy="232410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2771800" y="2636912"/>
            <a:ext cx="864096" cy="36004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563888" y="2708920"/>
            <a:ext cx="72008" cy="86409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3635896" y="3573016"/>
            <a:ext cx="1152128" cy="14401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5148064" y="3789040"/>
            <a:ext cx="1296144" cy="14401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6516216" y="2924944"/>
            <a:ext cx="0" cy="100811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H="1">
            <a:off x="6372200" y="2852936"/>
            <a:ext cx="144016" cy="21602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4963227"/>
            <a:ext cx="1079086" cy="1127858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V="1">
            <a:off x="1734420" y="4725145"/>
            <a:ext cx="0" cy="14401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3203848" y="4725145"/>
            <a:ext cx="0" cy="14401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箭头: 上下 16"/>
          <p:cNvSpPr/>
          <p:nvPr/>
        </p:nvSpPr>
        <p:spPr>
          <a:xfrm rot="2538778">
            <a:off x="2771800" y="4149080"/>
            <a:ext cx="144016" cy="43204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Simulating photonic lattices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668344" y="1561182"/>
            <a:ext cx="1440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08B8"/>
                </a:solidFill>
              </a:rPr>
              <a:t>X-W Luo, X. Zhou, C. F. Li, J. S. Xu, G. C. </a:t>
            </a:r>
            <a:r>
              <a:rPr lang="en-US" altLang="zh-CN" dirty="0" err="1">
                <a:solidFill>
                  <a:srgbClr val="1D08B8"/>
                </a:solidFill>
              </a:rPr>
              <a:t>Guo</a:t>
            </a:r>
            <a:r>
              <a:rPr lang="en-US" altLang="zh-CN" dirty="0">
                <a:solidFill>
                  <a:srgbClr val="1D08B8"/>
                </a:solidFill>
              </a:rPr>
              <a:t>, Z. W. Zhou, Nat. </a:t>
            </a:r>
            <a:r>
              <a:rPr lang="en-US" altLang="zh-CN" dirty="0" err="1">
                <a:solidFill>
                  <a:srgbClr val="1D08B8"/>
                </a:solidFill>
              </a:rPr>
              <a:t>Commun</a:t>
            </a:r>
            <a:r>
              <a:rPr lang="en-US" altLang="zh-CN" dirty="0">
                <a:solidFill>
                  <a:srgbClr val="1D08B8"/>
                </a:solidFill>
              </a:rPr>
              <a:t>. 6, 7704 (2015)</a:t>
            </a:r>
            <a:endParaRPr lang="zh-CN" altLang="en-US" dirty="0">
              <a:solidFill>
                <a:srgbClr val="1D08B8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288925" y="76200"/>
            <a:ext cx="6950075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zh-CN" sz="3000" b="1">
              <a:solidFill>
                <a:schemeClr val="bg1"/>
              </a:solidFill>
              <a:ea typeface="黑体" panose="02010609060101010101" pitchFamily="2" charset="-122"/>
            </a:endParaRPr>
          </a:p>
          <a:p>
            <a:endParaRPr lang="en-US" altLang="zh-CN" sz="300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20487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4000">
                <a:solidFill>
                  <a:schemeClr val="bg1"/>
                </a:solidFill>
              </a:rPr>
              <a:t>规范场模拟</a:t>
            </a:r>
            <a:endParaRPr lang="zh-CN" altLang="zh-CN" sz="4000"/>
          </a:p>
        </p:txBody>
      </p:sp>
      <p:sp>
        <p:nvSpPr>
          <p:cNvPr id="20488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95536" y="980728"/>
            <a:ext cx="8229600" cy="38862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altLang="zh-CN" dirty="0"/>
          </a:p>
        </p:txBody>
      </p:sp>
      <p:pic>
        <p:nvPicPr>
          <p:cNvPr id="204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53136"/>
            <a:ext cx="495521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17" descr="无标题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8172400" cy="719171"/>
          </a:xfrm>
          <a:prstGeom prst="rect">
            <a:avLst/>
          </a:prstGeom>
        </p:spPr>
      </p:pic>
      <p:pic>
        <p:nvPicPr>
          <p:cNvPr id="12" name="图片 6" descr="keda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500562" y="428604"/>
            <a:ext cx="3861304" cy="42862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Abelian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gauge field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6" name="图片 55" descr="无标题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6021288"/>
            <a:ext cx="1224136" cy="427609"/>
          </a:xfrm>
          <a:prstGeom prst="rect">
            <a:avLst/>
          </a:prstGeom>
        </p:spPr>
      </p:pic>
      <p:pic>
        <p:nvPicPr>
          <p:cNvPr id="59" name="图片 58" descr="无标题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5877272"/>
            <a:ext cx="1591756" cy="432048"/>
          </a:xfrm>
          <a:prstGeom prst="rect">
            <a:avLst/>
          </a:prstGeom>
        </p:spPr>
      </p:pic>
      <p:pic>
        <p:nvPicPr>
          <p:cNvPr id="60" name="图片 59" descr="无标题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0312" y="5877272"/>
            <a:ext cx="792088" cy="390304"/>
          </a:xfrm>
          <a:prstGeom prst="rect">
            <a:avLst/>
          </a:prstGeom>
        </p:spPr>
      </p:pic>
      <p:pic>
        <p:nvPicPr>
          <p:cNvPr id="48" name="图片 47" descr="无标题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276872"/>
            <a:ext cx="4762475" cy="2143879"/>
          </a:xfrm>
          <a:prstGeom prst="rect">
            <a:avLst/>
          </a:prstGeom>
        </p:spPr>
      </p:pic>
      <p:sp>
        <p:nvSpPr>
          <p:cNvPr id="49" name="椭圆 48"/>
          <p:cNvSpPr/>
          <p:nvPr/>
        </p:nvSpPr>
        <p:spPr>
          <a:xfrm>
            <a:off x="2051720" y="2564904"/>
            <a:ext cx="360040" cy="576064"/>
          </a:xfrm>
          <a:prstGeom prst="ellipse">
            <a:avLst/>
          </a:prstGeom>
          <a:noFill/>
          <a:ln w="317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2051720" y="3356992"/>
            <a:ext cx="360040" cy="576064"/>
          </a:xfrm>
          <a:prstGeom prst="ellipse">
            <a:avLst/>
          </a:prstGeom>
          <a:noFill/>
          <a:ln w="317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4067944" y="2564904"/>
            <a:ext cx="351656" cy="576064"/>
          </a:xfrm>
          <a:prstGeom prst="ellipse">
            <a:avLst/>
          </a:prstGeom>
          <a:noFill/>
          <a:ln w="317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4067944" y="3356992"/>
            <a:ext cx="360040" cy="576064"/>
          </a:xfrm>
          <a:prstGeom prst="ellipse">
            <a:avLst/>
          </a:prstGeom>
          <a:noFill/>
          <a:ln w="317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箭头连接符 60"/>
          <p:cNvCxnSpPr>
            <a:stCxn id="50" idx="4"/>
          </p:cNvCxnSpPr>
          <p:nvPr/>
        </p:nvCxnSpPr>
        <p:spPr>
          <a:xfrm>
            <a:off x="2231740" y="3933056"/>
            <a:ext cx="108012" cy="792088"/>
          </a:xfrm>
          <a:prstGeom prst="straightConnector1">
            <a:avLst/>
          </a:prstGeom>
          <a:ln w="3175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图片 53" descr="快照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4047" y="1988840"/>
            <a:ext cx="3802099" cy="3312368"/>
          </a:xfrm>
          <a:prstGeom prst="rect">
            <a:avLst/>
          </a:prstGeom>
        </p:spPr>
      </p:pic>
      <p:cxnSp>
        <p:nvCxnSpPr>
          <p:cNvPr id="55" name="直接箭头连接符 54"/>
          <p:cNvCxnSpPr/>
          <p:nvPr/>
        </p:nvCxnSpPr>
        <p:spPr>
          <a:xfrm>
            <a:off x="7308304" y="2780928"/>
            <a:ext cx="1000125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 flipH="1">
            <a:off x="6588224" y="2852936"/>
            <a:ext cx="936104" cy="2952328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 rot="5400000" flipH="1" flipV="1">
            <a:off x="7852072" y="3317280"/>
            <a:ext cx="928688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>
            <a:off x="7236296" y="3717032"/>
            <a:ext cx="1000125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/>
        </p:nvCxnSpPr>
        <p:spPr>
          <a:xfrm flipH="1">
            <a:off x="7596336" y="3861048"/>
            <a:ext cx="476102" cy="1944216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 rot="5400000" flipH="1" flipV="1">
            <a:off x="6771952" y="3245272"/>
            <a:ext cx="92868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Arc 21"/>
          <p:cNvSpPr/>
          <p:nvPr/>
        </p:nvSpPr>
        <p:spPr bwMode="auto">
          <a:xfrm flipV="1">
            <a:off x="7308304" y="2924944"/>
            <a:ext cx="935037" cy="6985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2286"/>
                  <a:pt x="5969" y="4022"/>
                  <a:pt x="14809" y="1094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2286"/>
                  <a:pt x="5969" y="4022"/>
                  <a:pt x="14809" y="1094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 type="arrow" w="med" len="med"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pic>
        <p:nvPicPr>
          <p:cNvPr id="67" name="图片 66" descr="无标题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3140968"/>
            <a:ext cx="666074" cy="28803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2" grpId="0" animBg="1"/>
      <p:bldP spid="53" grpId="0" animBg="1"/>
      <p:bldP spid="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288925" y="76200"/>
            <a:ext cx="6950075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zh-CN" sz="3000" b="1">
              <a:solidFill>
                <a:schemeClr val="bg1"/>
              </a:solidFill>
              <a:ea typeface="黑体" panose="02010609060101010101" pitchFamily="2" charset="-122"/>
            </a:endParaRPr>
          </a:p>
          <a:p>
            <a:endParaRPr lang="en-US" altLang="zh-CN" sz="300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2253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67544" y="1252364"/>
            <a:ext cx="8229600" cy="38862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400" dirty="0"/>
              <a:t>Input-output  relation</a:t>
            </a:r>
          </a:p>
          <a:p>
            <a:pPr lvl="1" eaLnBrk="1" hangingPunct="1">
              <a:buClr>
                <a:srgbClr val="FF0000"/>
              </a:buClr>
              <a:buNone/>
            </a:pPr>
            <a:endParaRPr lang="en-US" altLang="zh-CN" sz="2000" dirty="0"/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altLang="zh-CN" dirty="0"/>
          </a:p>
        </p:txBody>
      </p:sp>
      <p:pic>
        <p:nvPicPr>
          <p:cNvPr id="225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7417259" cy="111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713114"/>
            <a:ext cx="48228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0" name="Object 6"/>
          <p:cNvGraphicFramePr>
            <a:graphicFrameLocks noChangeAspect="1"/>
          </p:cNvGraphicFramePr>
          <p:nvPr/>
        </p:nvGraphicFramePr>
        <p:xfrm>
          <a:off x="759619" y="3571726"/>
          <a:ext cx="25908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6" name="Equation" r:id="rId5" imgW="32613600" imgH="5486400" progId="">
                  <p:embed/>
                </p:oleObj>
              </mc:Choice>
              <mc:Fallback>
                <p:oleObj name="Equation" r:id="rId5" imgW="32613600" imgH="5486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9" y="3571726"/>
                        <a:ext cx="2590800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6" descr="keda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Detection</a:t>
            </a:r>
            <a:endParaRPr lang="zh-CN" altLang="en-US" sz="2000" b="1" dirty="0"/>
          </a:p>
        </p:txBody>
      </p:sp>
      <p:cxnSp>
        <p:nvCxnSpPr>
          <p:cNvPr id="3" name="直接连接符 2"/>
          <p:cNvCxnSpPr/>
          <p:nvPr/>
        </p:nvCxnSpPr>
        <p:spPr>
          <a:xfrm>
            <a:off x="6588224" y="3571726"/>
            <a:ext cx="0" cy="1992288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7886080" y="3571726"/>
            <a:ext cx="20528" cy="1992288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588224" y="4149080"/>
            <a:ext cx="1297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1423" y="4606229"/>
            <a:ext cx="1304657" cy="12193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11160224" y="7578080"/>
            <a:ext cx="1297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312624" y="7730480"/>
            <a:ext cx="1297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62452" y="4942097"/>
            <a:ext cx="1304657" cy="121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8224" y="5212411"/>
            <a:ext cx="1304657" cy="1219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71937" y="5388212"/>
            <a:ext cx="1304657" cy="12193"/>
          </a:xfrm>
          <a:prstGeom prst="rect">
            <a:avLst/>
          </a:prstGeom>
        </p:spPr>
      </p:pic>
      <p:cxnSp>
        <p:nvCxnSpPr>
          <p:cNvPr id="19" name="直接箭头连接符 18"/>
          <p:cNvCxnSpPr/>
          <p:nvPr/>
        </p:nvCxnSpPr>
        <p:spPr>
          <a:xfrm flipV="1">
            <a:off x="6431214" y="3313559"/>
            <a:ext cx="0" cy="244827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25" y="3000417"/>
            <a:ext cx="345298" cy="313326"/>
          </a:xfrm>
          <a:prstGeom prst="rect">
            <a:avLst/>
          </a:prstGeom>
        </p:spPr>
      </p:pic>
      <p:sp>
        <p:nvSpPr>
          <p:cNvPr id="24" name="箭头: 右 23"/>
          <p:cNvSpPr/>
          <p:nvPr/>
        </p:nvSpPr>
        <p:spPr>
          <a:xfrm>
            <a:off x="5724128" y="4688319"/>
            <a:ext cx="838324" cy="2039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90648" y="4050223"/>
            <a:ext cx="871804" cy="268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86080" y="4071172"/>
            <a:ext cx="562515" cy="173081"/>
          </a:xfrm>
          <a:prstGeom prst="rect">
            <a:avLst/>
          </a:prstGeom>
        </p:spPr>
      </p:pic>
      <p:cxnSp>
        <p:nvCxnSpPr>
          <p:cNvPr id="28" name="直接箭头连接符 27"/>
          <p:cNvCxnSpPr/>
          <p:nvPr/>
        </p:nvCxnSpPr>
        <p:spPr>
          <a:xfrm flipV="1">
            <a:off x="6804248" y="3429000"/>
            <a:ext cx="43204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6948264" y="3429000"/>
            <a:ext cx="288032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V="1">
            <a:off x="7092280" y="3501008"/>
            <a:ext cx="216024" cy="14410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7164288" y="3501008"/>
            <a:ext cx="216024" cy="17114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stCxn id="17" idx="0"/>
          </p:cNvCxnSpPr>
          <p:nvPr/>
        </p:nvCxnSpPr>
        <p:spPr>
          <a:xfrm flipV="1">
            <a:off x="7224266" y="3501008"/>
            <a:ext cx="228054" cy="18872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660232" y="299695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Bound states in cavity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288925" y="76200"/>
            <a:ext cx="6950075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zh-CN" sz="3000" b="1">
              <a:solidFill>
                <a:schemeClr val="bg1"/>
              </a:solidFill>
              <a:ea typeface="黑体" panose="02010609060101010101" pitchFamily="2" charset="-122"/>
            </a:endParaRPr>
          </a:p>
          <a:p>
            <a:endParaRPr lang="en-US" altLang="zh-CN" sz="300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23559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4000">
                <a:solidFill>
                  <a:schemeClr val="bg1"/>
                </a:solidFill>
              </a:rPr>
              <a:t>规范场模拟</a:t>
            </a:r>
            <a:endParaRPr lang="zh-CN" altLang="zh-CN" sz="4000"/>
          </a:p>
        </p:txBody>
      </p:sp>
      <p:pic>
        <p:nvPicPr>
          <p:cNvPr id="2356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625752"/>
            <a:ext cx="300656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 descr="无标题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1772816"/>
            <a:ext cx="4785534" cy="792088"/>
          </a:xfrm>
          <a:prstGeom prst="rect">
            <a:avLst/>
          </a:prstGeom>
        </p:spPr>
      </p:pic>
      <p:pic>
        <p:nvPicPr>
          <p:cNvPr id="15" name="图片 14" descr="无标题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941168"/>
            <a:ext cx="936104" cy="473559"/>
          </a:xfrm>
          <a:prstGeom prst="rect">
            <a:avLst/>
          </a:prstGeom>
        </p:spPr>
      </p:pic>
      <p:pic>
        <p:nvPicPr>
          <p:cNvPr id="16" name="图片 15" descr="无标题2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4869160"/>
            <a:ext cx="1944216" cy="812836"/>
          </a:xfrm>
          <a:prstGeom prst="rect">
            <a:avLst/>
          </a:prstGeom>
        </p:spPr>
      </p:pic>
      <p:pic>
        <p:nvPicPr>
          <p:cNvPr id="11" name="图片 10" descr="无标题5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6021288"/>
            <a:ext cx="1545774" cy="504056"/>
          </a:xfrm>
          <a:prstGeom prst="rect">
            <a:avLst/>
          </a:prstGeom>
        </p:spPr>
      </p:pic>
      <p:pic>
        <p:nvPicPr>
          <p:cNvPr id="10" name="图片 6" descr="keda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500562" y="428604"/>
            <a:ext cx="3861304" cy="42862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2000" b="1" dirty="0">
                <a:latin typeface="+mj-lt"/>
                <a:ea typeface="+mj-ea"/>
                <a:cs typeface="+mj-cs"/>
              </a:rPr>
              <a:t>transmission spectroscopy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图片 17" descr="无标题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75656" y="2564904"/>
            <a:ext cx="5976664" cy="2010332"/>
          </a:xfrm>
          <a:prstGeom prst="rect">
            <a:avLst/>
          </a:prstGeom>
        </p:spPr>
      </p:pic>
      <p:pic>
        <p:nvPicPr>
          <p:cNvPr id="20" name="图片 19" descr="无标题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79712" y="1052736"/>
            <a:ext cx="486727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4000">
                <a:solidFill>
                  <a:schemeClr val="bg1"/>
                </a:solidFill>
              </a:rPr>
              <a:t>规范场模拟</a:t>
            </a:r>
            <a:endParaRPr lang="zh-CN" altLang="zh-CN" sz="4000"/>
          </a:p>
        </p:txBody>
      </p:sp>
      <p:sp>
        <p:nvSpPr>
          <p:cNvPr id="2458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251520" y="980728"/>
            <a:ext cx="4805392" cy="4525963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400" dirty="0"/>
              <a:t>Simulation of edge-state transport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/>
              <a:t>unidirectionality &amp; robustness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zh-CN" altLang="zh-CN" dirty="0"/>
          </a:p>
        </p:txBody>
      </p:sp>
      <p:pic>
        <p:nvPicPr>
          <p:cNvPr id="24587" name="Picture 6"/>
          <p:cNvPicPr>
            <a:picLocks noChangeAspect="1" noChangeArrowheads="1"/>
          </p:cNvPicPr>
          <p:nvPr/>
        </p:nvPicPr>
        <p:blipFill>
          <a:blip r:embed="rId4" cstate="print"/>
          <a:srcRect r="21106"/>
          <a:stretch>
            <a:fillRect/>
          </a:stretch>
        </p:blipFill>
        <p:spPr bwMode="auto">
          <a:xfrm>
            <a:off x="0" y="2935288"/>
            <a:ext cx="356552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578" name="Object 10"/>
          <p:cNvGraphicFramePr>
            <a:graphicFrameLocks noChangeAspect="1"/>
          </p:cNvGraphicFramePr>
          <p:nvPr/>
        </p:nvGraphicFramePr>
        <p:xfrm>
          <a:off x="1331640" y="1556792"/>
          <a:ext cx="96361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6" name="Equation" r:id="rId5" imgW="13106400" imgH="5486400" progId="">
                  <p:embed/>
                </p:oleObj>
              </mc:Choice>
              <mc:Fallback>
                <p:oleObj name="Equation" r:id="rId5" imgW="13106400" imgH="5486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556792"/>
                        <a:ext cx="963613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 txBox="1">
            <a:spLocks noChangeArrowheads="1"/>
          </p:cNvSpPr>
          <p:nvPr/>
        </p:nvSpPr>
        <p:spPr bwMode="auto">
          <a:xfrm>
            <a:off x="5148064" y="2132856"/>
            <a:ext cx="3733800" cy="4525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kern="0" baseline="0" dirty="0">
                <a:latin typeface="+mn-lt"/>
                <a:ea typeface="+mn-ea"/>
              </a:rPr>
              <a:t>Energy band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altLang="zh-CN" sz="2800" kern="0" baseline="0" dirty="0">
              <a:latin typeface="+mn-lt"/>
              <a:ea typeface="+mn-ea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zh-CN" altLang="zh-CN" sz="3200" kern="0" baseline="0" dirty="0">
              <a:latin typeface="+mn-lt"/>
              <a:ea typeface="+mn-ea"/>
            </a:endParaRPr>
          </a:p>
        </p:txBody>
      </p:sp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97450" y="3124200"/>
            <a:ext cx="36893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582" name="Object 15"/>
          <p:cNvGraphicFramePr>
            <a:graphicFrameLocks noChangeAspect="1"/>
          </p:cNvGraphicFramePr>
          <p:nvPr/>
        </p:nvGraphicFramePr>
        <p:xfrm>
          <a:off x="6468615" y="2711450"/>
          <a:ext cx="96361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7" name="Equation" r:id="rId8" imgW="13106400" imgH="5486400" progId="">
                  <p:embed/>
                </p:oleObj>
              </mc:Choice>
              <mc:Fallback>
                <p:oleObj name="Equation" r:id="rId8" imgW="13106400" imgH="5486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8615" y="2711450"/>
                        <a:ext cx="963613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 descr="无标题3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7784" y="1556792"/>
            <a:ext cx="1704762" cy="390476"/>
          </a:xfrm>
          <a:prstGeom prst="rect">
            <a:avLst/>
          </a:prstGeom>
        </p:spPr>
      </p:pic>
      <p:pic>
        <p:nvPicPr>
          <p:cNvPr id="17" name="图片 6" descr="kedas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500562" y="428604"/>
            <a:ext cx="3861304" cy="42862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2000" b="1" dirty="0">
                <a:latin typeface="+mj-lt"/>
                <a:ea typeface="+mj-ea"/>
                <a:cs typeface="+mj-cs"/>
              </a:rPr>
              <a:t>Detecting topological invariants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94568" y="1484784"/>
            <a:ext cx="4349432" cy="6540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83" y="6350888"/>
            <a:ext cx="1246909" cy="2685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79" y="6309466"/>
            <a:ext cx="1246909" cy="32611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5486400" y="5229200"/>
            <a:ext cx="3046040" cy="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13536" y="4809687"/>
            <a:ext cx="3066554" cy="3048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835696" y="2636912"/>
            <a:ext cx="1656184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288925" y="76200"/>
            <a:ext cx="6950075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zh-CN" sz="3000" b="1">
              <a:solidFill>
                <a:schemeClr val="bg1"/>
              </a:solidFill>
              <a:ea typeface="黑体" panose="02010609060101010101" pitchFamily="2" charset="-122"/>
            </a:endParaRPr>
          </a:p>
          <a:p>
            <a:endParaRPr lang="en-US" altLang="zh-CN" sz="300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21509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4000">
                <a:solidFill>
                  <a:schemeClr val="bg1"/>
                </a:solidFill>
              </a:rPr>
              <a:t>规范场模拟</a:t>
            </a:r>
            <a:endParaRPr lang="zh-CN" altLang="zh-CN" sz="4000"/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125964"/>
            <a:ext cx="51628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无标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2228"/>
            <a:ext cx="2909124" cy="648072"/>
          </a:xfrm>
          <a:prstGeom prst="rect">
            <a:avLst/>
          </a:prstGeom>
        </p:spPr>
      </p:pic>
      <p:pic>
        <p:nvPicPr>
          <p:cNvPr id="10" name="图片 9" descr="无标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772816"/>
            <a:ext cx="3312368" cy="1350041"/>
          </a:xfrm>
          <a:prstGeom prst="rect">
            <a:avLst/>
          </a:prstGeom>
        </p:spPr>
      </p:pic>
      <p:pic>
        <p:nvPicPr>
          <p:cNvPr id="11" name="图片 10" descr="无标题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0700" y="3589689"/>
            <a:ext cx="1073428" cy="398702"/>
          </a:xfrm>
          <a:prstGeom prst="rect">
            <a:avLst/>
          </a:prstGeom>
        </p:spPr>
      </p:pic>
      <p:pic>
        <p:nvPicPr>
          <p:cNvPr id="13" name="图片 12" descr="无标题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9912" y="6219356"/>
            <a:ext cx="3888432" cy="513566"/>
          </a:xfrm>
          <a:prstGeom prst="rect">
            <a:avLst/>
          </a:prstGeom>
        </p:spPr>
      </p:pic>
      <p:pic>
        <p:nvPicPr>
          <p:cNvPr id="14" name="图片 6" descr="keda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500562" y="428604"/>
            <a:ext cx="3861304" cy="42862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2000" b="1" dirty="0" err="1">
                <a:latin typeface="+mj-lt"/>
                <a:ea typeface="+mj-ea"/>
                <a:cs typeface="+mj-cs"/>
              </a:rPr>
              <a:t>NonAbelian</a:t>
            </a:r>
            <a:r>
              <a:rPr lang="en-US" altLang="zh-CN" sz="2000" b="1" dirty="0">
                <a:latin typeface="+mj-lt"/>
                <a:ea typeface="+mj-ea"/>
                <a:cs typeface="+mj-cs"/>
              </a:rPr>
              <a:t> gauge field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1114425" y="3122857"/>
            <a:ext cx="297488" cy="4668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3347864" y="2991080"/>
            <a:ext cx="145207" cy="4668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45" y="4417943"/>
            <a:ext cx="5766655" cy="16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78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288925" y="76200"/>
            <a:ext cx="6950075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zh-CN" sz="3000" b="1">
              <a:solidFill>
                <a:schemeClr val="bg1"/>
              </a:solidFill>
              <a:ea typeface="黑体" panose="02010609060101010101" pitchFamily="2" charset="-122"/>
            </a:endParaRPr>
          </a:p>
          <a:p>
            <a:endParaRPr lang="en-US" altLang="zh-CN" sz="300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27657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4000">
                <a:solidFill>
                  <a:schemeClr val="bg1"/>
                </a:solidFill>
              </a:rPr>
              <a:t>规范场模拟</a:t>
            </a:r>
            <a:endParaRPr lang="zh-CN" altLang="zh-CN" sz="4000"/>
          </a:p>
        </p:txBody>
      </p:sp>
      <p:pic>
        <p:nvPicPr>
          <p:cNvPr id="12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500562" y="428604"/>
            <a:ext cx="3861304" cy="42862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2000" b="1" dirty="0">
                <a:latin typeface="+mj-lt"/>
                <a:ea typeface="+mj-ea"/>
                <a:cs typeface="+mj-cs"/>
              </a:rPr>
              <a:t>Simulating Topological QPT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图片 14" descr="无标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964187"/>
            <a:ext cx="4724609" cy="1325610"/>
          </a:xfrm>
          <a:prstGeom prst="rect">
            <a:avLst/>
          </a:prstGeom>
        </p:spPr>
      </p:pic>
      <p:pic>
        <p:nvPicPr>
          <p:cNvPr id="16" name="图片 15" descr="无标题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2780928"/>
            <a:ext cx="1225328" cy="3839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65989"/>
            <a:ext cx="5934008" cy="17968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2" y="2157997"/>
            <a:ext cx="822923" cy="2945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61" y="2144824"/>
            <a:ext cx="1185366" cy="2899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117836"/>
            <a:ext cx="1224020" cy="297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69" y="4337713"/>
            <a:ext cx="3050131" cy="24594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386296"/>
            <a:ext cx="2903060" cy="2477014"/>
          </a:xfrm>
          <a:prstGeom prst="rect">
            <a:avLst/>
          </a:prstGeom>
        </p:spPr>
      </p:pic>
      <p:sp>
        <p:nvSpPr>
          <p:cNvPr id="10" name="下箭头 9"/>
          <p:cNvSpPr/>
          <p:nvPr/>
        </p:nvSpPr>
        <p:spPr>
          <a:xfrm>
            <a:off x="3549872" y="4077072"/>
            <a:ext cx="302048" cy="3092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7483015" y="4077072"/>
            <a:ext cx="249382" cy="291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716016" y="2117836"/>
            <a:ext cx="3960440" cy="214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2" name="图片 1435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764" y="1699485"/>
            <a:ext cx="4271531" cy="1373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11" descr="D:\study\study\My Lecture 报告\LG-wi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903517"/>
            <a:ext cx="2805270" cy="21039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0629" y="3287657"/>
            <a:ext cx="3448995" cy="27606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图片 1434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6259" y="3238941"/>
            <a:ext cx="1447800" cy="38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图片 1434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60939" y="2812291"/>
            <a:ext cx="2914600" cy="4222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7" name="矩形 12"/>
          <p:cNvSpPr/>
          <p:nvPr/>
        </p:nvSpPr>
        <p:spPr>
          <a:xfrm>
            <a:off x="2026579" y="3159889"/>
            <a:ext cx="2786063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/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 </a:t>
            </a:r>
            <a:r>
              <a:rPr lang="en-US" altLang="zh-CN" sz="20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altLang="zh-CN" sz="2000" dirty="0">
                <a:solidFill>
                  <a:srgbClr val="0070C0"/>
                </a:solidFill>
                <a:latin typeface="Calibri" panose="020F0502020204030204" charset="0"/>
                <a:ea typeface="宋体" panose="02010600030101010101" pitchFamily="2" charset="-122"/>
              </a:rPr>
              <a:t> azimuthal mode index</a:t>
            </a:r>
          </a:p>
          <a:p>
            <a:pPr lvl="0"/>
            <a:r>
              <a:rPr lang="en-US" altLang="zh-CN" sz="2000" b="1" i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p</a:t>
            </a:r>
            <a:r>
              <a:rPr lang="en-US" altLang="zh-CN" sz="2000" b="1" i="1" dirty="0">
                <a:solidFill>
                  <a:srgbClr val="0070C0"/>
                </a:solidFill>
                <a:latin typeface="Calibri" panose="020F0502020204030204" charset="0"/>
                <a:ea typeface="宋体" panose="02010600030101010101" pitchFamily="2" charset="-122"/>
              </a:rPr>
              <a:t>: </a:t>
            </a:r>
            <a:r>
              <a:rPr lang="en-US" altLang="zh-CN" sz="2000" dirty="0">
                <a:solidFill>
                  <a:srgbClr val="0070C0"/>
                </a:solidFill>
                <a:latin typeface="Calibri" panose="020F0502020204030204" charset="0"/>
                <a:ea typeface="宋体" panose="02010600030101010101" pitchFamily="2" charset="-122"/>
              </a:rPr>
              <a:t>radial mode index</a:t>
            </a:r>
            <a:endParaRPr lang="en-US" altLang="zh-CN" sz="2000" b="1" i="1" dirty="0">
              <a:solidFill>
                <a:srgbClr val="0070C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49" name="椭圆 14348"/>
          <p:cNvSpPr/>
          <p:nvPr/>
        </p:nvSpPr>
        <p:spPr>
          <a:xfrm>
            <a:off x="603121" y="3948780"/>
            <a:ext cx="3542228" cy="765624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4353" name="图片 1435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16491" y="1915790"/>
            <a:ext cx="3581400" cy="6823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6" descr="kedas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500562" y="428604"/>
            <a:ext cx="3861304" cy="428628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Soft boundary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4417" y="1129421"/>
            <a:ext cx="887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08B8"/>
                </a:solidFill>
              </a:rPr>
              <a:t>X. F. Zhou, X. W. Luo, S. Wang, G. C. </a:t>
            </a:r>
            <a:r>
              <a:rPr lang="en-US" altLang="zh-CN" dirty="0" err="1">
                <a:solidFill>
                  <a:srgbClr val="1D08B8"/>
                </a:solidFill>
              </a:rPr>
              <a:t>Guo</a:t>
            </a:r>
            <a:r>
              <a:rPr lang="en-US" altLang="zh-CN" dirty="0">
                <a:solidFill>
                  <a:srgbClr val="1D08B8"/>
                </a:solidFill>
              </a:rPr>
              <a:t>, X. Zhou, H. Pu, </a:t>
            </a:r>
            <a:r>
              <a:rPr lang="en-US" altLang="zh-CN" b="1" dirty="0">
                <a:solidFill>
                  <a:srgbClr val="1D08B8"/>
                </a:solidFill>
              </a:rPr>
              <a:t>Z. W. Zhou</a:t>
            </a:r>
            <a:r>
              <a:rPr lang="en-US" altLang="zh-CN" dirty="0">
                <a:solidFill>
                  <a:srgbClr val="1D08B8"/>
                </a:solidFill>
              </a:rPr>
              <a:t>, PRL, 118, 083603(2017) </a:t>
            </a:r>
            <a:endParaRPr lang="zh-CN" altLang="en-US" dirty="0">
              <a:solidFill>
                <a:srgbClr val="1D08B8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16" y="6238845"/>
            <a:ext cx="6404759" cy="5613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00760" y="357166"/>
            <a:ext cx="2400288" cy="51115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Synthetic dimension in the photonic systems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Topological matters in photonic synthetic dimensions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All-optical devices based on degenerate cavities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Outlook &amp; Summary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795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图片 174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134" y="1311596"/>
            <a:ext cx="4529906" cy="3480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5" name="图片 174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3982" y="1979386"/>
            <a:ext cx="1809328" cy="41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图片 174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0836" y="1346484"/>
            <a:ext cx="2486744" cy="37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8" name="图片 174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2669" y="2872375"/>
            <a:ext cx="3657600" cy="38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9" name="图片 174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76971" y="3530049"/>
            <a:ext cx="3810000" cy="381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17422"/>
          <p:cNvGrpSpPr/>
          <p:nvPr/>
        </p:nvGrpSpPr>
        <p:grpSpPr>
          <a:xfrm>
            <a:off x="6379002" y="3524039"/>
            <a:ext cx="457200" cy="381000"/>
            <a:chOff x="2688" y="2592"/>
            <a:chExt cx="288" cy="240"/>
          </a:xfrm>
        </p:grpSpPr>
        <p:sp>
          <p:nvSpPr>
            <p:cNvPr id="17421" name="直接连接符 17420"/>
            <p:cNvSpPr/>
            <p:nvPr/>
          </p:nvSpPr>
          <p:spPr>
            <a:xfrm flipH="1">
              <a:off x="2688" y="2592"/>
              <a:ext cx="288" cy="24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22" name="直接连接符 17421"/>
            <p:cNvSpPr/>
            <p:nvPr/>
          </p:nvSpPr>
          <p:spPr>
            <a:xfrm>
              <a:off x="2688" y="2592"/>
              <a:ext cx="288" cy="24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pic>
        <p:nvPicPr>
          <p:cNvPr id="19" name="图片 6" descr="keda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211960" y="428604"/>
            <a:ext cx="4932040" cy="408108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latin typeface="+mj-lt"/>
                <a:ea typeface="+mj-ea"/>
                <a:cs typeface="+mj-cs"/>
              </a:rPr>
              <a:t>B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oundary construction using composite mode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04157" y="1320472"/>
            <a:ext cx="1011411" cy="1888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平行四边形 2"/>
          <p:cNvSpPr/>
          <p:nvPr/>
        </p:nvSpPr>
        <p:spPr>
          <a:xfrm>
            <a:off x="1763688" y="1231281"/>
            <a:ext cx="2016224" cy="95313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563888" y="1765400"/>
            <a:ext cx="648072" cy="250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995936" y="1216890"/>
            <a:ext cx="360040" cy="3076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763688" y="3158143"/>
            <a:ext cx="144016" cy="141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763688" y="4077072"/>
            <a:ext cx="2346350" cy="66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843808" y="3861048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31196" y="2852659"/>
            <a:ext cx="696788" cy="43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395487" y="3720882"/>
            <a:ext cx="775097" cy="234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3824411" y="2316773"/>
            <a:ext cx="775097" cy="234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3824411" y="2754993"/>
            <a:ext cx="603573" cy="52999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1563916" y="2724972"/>
            <a:ext cx="603573" cy="52999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上弧形箭头 22"/>
          <p:cNvSpPr/>
          <p:nvPr/>
        </p:nvSpPr>
        <p:spPr>
          <a:xfrm rot="18850585">
            <a:off x="1505154" y="2703825"/>
            <a:ext cx="1639932" cy="4320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41506" y="2541669"/>
            <a:ext cx="41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zh-CN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上弧形箭头 24"/>
          <p:cNvSpPr/>
          <p:nvPr/>
        </p:nvSpPr>
        <p:spPr>
          <a:xfrm rot="7581609">
            <a:off x="2812426" y="2901096"/>
            <a:ext cx="1596752" cy="4973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981439" y="3106215"/>
            <a:ext cx="94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l-Lm</a:t>
            </a:r>
            <a:endParaRPr lang="zh-CN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02134" y="1844824"/>
            <a:ext cx="4601914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475" y="1524604"/>
            <a:ext cx="4117306" cy="316322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8" name="直接箭头连接符 27"/>
          <p:cNvCxnSpPr/>
          <p:nvPr/>
        </p:nvCxnSpPr>
        <p:spPr>
          <a:xfrm flipH="1">
            <a:off x="2822590" y="2450903"/>
            <a:ext cx="1347539" cy="130885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3729118" y="2040358"/>
            <a:ext cx="0" cy="84111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3824411" y="2016288"/>
            <a:ext cx="157028" cy="24858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3962571" y="1967593"/>
            <a:ext cx="302963" cy="29660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1009960" y="2533723"/>
            <a:ext cx="1195889" cy="1154134"/>
          </a:xfrm>
          <a:prstGeom prst="line">
            <a:avLst/>
          </a:prstGeom>
          <a:ln w="381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1563916" y="3158143"/>
            <a:ext cx="0" cy="708924"/>
          </a:xfrm>
          <a:prstGeom prst="line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58"/>
          <p:cNvGrpSpPr/>
          <p:nvPr/>
        </p:nvGrpSpPr>
        <p:grpSpPr>
          <a:xfrm>
            <a:off x="1266292" y="3782847"/>
            <a:ext cx="457200" cy="381000"/>
            <a:chOff x="2688" y="2592"/>
            <a:chExt cx="288" cy="240"/>
          </a:xfrm>
        </p:grpSpPr>
        <p:sp>
          <p:nvSpPr>
            <p:cNvPr id="60" name="直接连接符 59"/>
            <p:cNvSpPr/>
            <p:nvPr/>
          </p:nvSpPr>
          <p:spPr>
            <a:xfrm flipH="1">
              <a:off x="2688" y="2592"/>
              <a:ext cx="288" cy="24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" name="直接连接符 60"/>
            <p:cNvSpPr/>
            <p:nvPr/>
          </p:nvSpPr>
          <p:spPr>
            <a:xfrm>
              <a:off x="2688" y="2592"/>
              <a:ext cx="288" cy="24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pic>
        <p:nvPicPr>
          <p:cNvPr id="62" name="图片 6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940" y="4773373"/>
            <a:ext cx="6469732" cy="1414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36" y="6286272"/>
            <a:ext cx="6041050" cy="528033"/>
          </a:xfrm>
          <a:prstGeom prst="rect">
            <a:avLst/>
          </a:prstGeom>
        </p:spPr>
      </p:pic>
      <p:cxnSp>
        <p:nvCxnSpPr>
          <p:cNvPr id="43" name="直接连接符 42"/>
          <p:cNvCxnSpPr/>
          <p:nvPr/>
        </p:nvCxnSpPr>
        <p:spPr>
          <a:xfrm flipV="1">
            <a:off x="5543982" y="3716571"/>
            <a:ext cx="189512" cy="39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 flipH="1">
            <a:off x="5673441" y="2016288"/>
            <a:ext cx="124824" cy="34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 flipH="1">
            <a:off x="7063107" y="2006513"/>
            <a:ext cx="173188" cy="35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5589926" y="1942449"/>
            <a:ext cx="327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zh-CN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6985953" y="1955677"/>
            <a:ext cx="327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zh-CN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44" grpId="0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717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085184"/>
            <a:ext cx="7696200" cy="1058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717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4509120"/>
            <a:ext cx="4648200" cy="46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图片 717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6248400"/>
            <a:ext cx="5867400" cy="46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keda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211960" y="428604"/>
            <a:ext cx="4608512" cy="408108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latin typeface="+mj-lt"/>
                <a:ea typeface="+mj-ea"/>
                <a:cs typeface="+mj-cs"/>
              </a:rPr>
              <a:t>Example: SSH model inside single cavity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图片 9" descr="无标题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6237312"/>
            <a:ext cx="1814314" cy="439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62" y="1002535"/>
            <a:ext cx="6655198" cy="346099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052736"/>
            <a:ext cx="4800600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图片 819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844824"/>
            <a:ext cx="4495800" cy="361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图片 819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543175"/>
            <a:ext cx="8418513" cy="263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0" name="图片 819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0400" y="5446713"/>
            <a:ext cx="3124200" cy="34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1" name="图片 820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6248400"/>
            <a:ext cx="51816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6" descr="keda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211960" y="428604"/>
            <a:ext cx="4608512" cy="408108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latin typeface="+mj-lt"/>
                <a:ea typeface="+mj-ea"/>
                <a:cs typeface="+mj-cs"/>
              </a:rPr>
              <a:t>Example: SSH model inside single cavity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图片 11" descr="无标题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1844824"/>
            <a:ext cx="2407717" cy="4363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kedas.jpg">
            <a:extLst>
              <a:ext uri="{FF2B5EF4-FFF2-40B4-BE49-F238E27FC236}">
                <a16:creationId xmlns:a16="http://schemas.microsoft.com/office/drawing/2014/main" id="{0C12E716-E669-42A8-B5F4-CFE8A8A523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028">
            <a:extLst>
              <a:ext uri="{FF2B5EF4-FFF2-40B4-BE49-F238E27FC236}">
                <a16:creationId xmlns:a16="http://schemas.microsoft.com/office/drawing/2014/main" id="{08432FE0-0306-457C-9C47-E722BF5A4A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3386DB6-F154-410B-AE62-1E9717CFEC20}"/>
              </a:ext>
            </a:extLst>
          </p:cNvPr>
          <p:cNvSpPr txBox="1"/>
          <p:nvPr/>
        </p:nvSpPr>
        <p:spPr>
          <a:xfrm>
            <a:off x="4211960" y="428604"/>
            <a:ext cx="4932040" cy="408108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b="1" dirty="0"/>
              <a:t>Arbitrary lattice models based on single main cavity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C0E8297B-2B10-4604-8945-5A6CA3A7397F}"/>
              </a:ext>
            </a:extLst>
          </p:cNvPr>
          <p:cNvSpPr/>
          <p:nvPr/>
        </p:nvSpPr>
        <p:spPr>
          <a:xfrm>
            <a:off x="4355976" y="2204864"/>
            <a:ext cx="288032" cy="288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36D5FAE-E821-47D9-A067-A0EF49A6A6B7}"/>
              </a:ext>
            </a:extLst>
          </p:cNvPr>
          <p:cNvSpPr/>
          <p:nvPr/>
        </p:nvSpPr>
        <p:spPr>
          <a:xfrm>
            <a:off x="5796136" y="2171564"/>
            <a:ext cx="288032" cy="288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5E41855-9700-479A-B5E4-89BABD6736A3}"/>
              </a:ext>
            </a:extLst>
          </p:cNvPr>
          <p:cNvSpPr/>
          <p:nvPr/>
        </p:nvSpPr>
        <p:spPr>
          <a:xfrm>
            <a:off x="7163139" y="2171564"/>
            <a:ext cx="288032" cy="288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D0CBB2F-1557-4916-A7C7-A0B4FD9F6DE4}"/>
              </a:ext>
            </a:extLst>
          </p:cNvPr>
          <p:cNvSpPr/>
          <p:nvPr/>
        </p:nvSpPr>
        <p:spPr>
          <a:xfrm>
            <a:off x="4356855" y="3481039"/>
            <a:ext cx="288032" cy="288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8E00888-30BD-4BAF-A69D-F10D1C999326}"/>
              </a:ext>
            </a:extLst>
          </p:cNvPr>
          <p:cNvSpPr/>
          <p:nvPr/>
        </p:nvSpPr>
        <p:spPr>
          <a:xfrm>
            <a:off x="5796136" y="3457774"/>
            <a:ext cx="288032" cy="288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FB569FA-6316-4487-AC2B-0DBE31F86C04}"/>
              </a:ext>
            </a:extLst>
          </p:cNvPr>
          <p:cNvSpPr/>
          <p:nvPr/>
        </p:nvSpPr>
        <p:spPr>
          <a:xfrm>
            <a:off x="7163139" y="3457774"/>
            <a:ext cx="288032" cy="288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02B6D34-D941-4C0E-AFAC-887D7D87F56F}"/>
              </a:ext>
            </a:extLst>
          </p:cNvPr>
          <p:cNvSpPr/>
          <p:nvPr/>
        </p:nvSpPr>
        <p:spPr>
          <a:xfrm>
            <a:off x="7216274" y="4894449"/>
            <a:ext cx="288032" cy="288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5A21107-F575-4AA9-A55C-E7279055B3D5}"/>
              </a:ext>
            </a:extLst>
          </p:cNvPr>
          <p:cNvSpPr/>
          <p:nvPr/>
        </p:nvSpPr>
        <p:spPr>
          <a:xfrm>
            <a:off x="5836289" y="4900722"/>
            <a:ext cx="233603" cy="2404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F6FB1C2D-CD37-422D-878C-B55C3B07AE14}"/>
              </a:ext>
            </a:extLst>
          </p:cNvPr>
          <p:cNvSpPr/>
          <p:nvPr/>
        </p:nvSpPr>
        <p:spPr>
          <a:xfrm>
            <a:off x="4364360" y="4876086"/>
            <a:ext cx="288032" cy="288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D20FC92A-9E2B-4BEB-816C-D4837606C733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4644008" y="2332065"/>
            <a:ext cx="1152128" cy="1681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D8881C60-2613-452F-BE97-15606F7FFA8E}"/>
              </a:ext>
            </a:extLst>
          </p:cNvPr>
          <p:cNvCxnSpPr>
            <a:cxnSpLocks/>
          </p:cNvCxnSpPr>
          <p:nvPr/>
        </p:nvCxnSpPr>
        <p:spPr>
          <a:xfrm flipV="1">
            <a:off x="4652392" y="3654957"/>
            <a:ext cx="1152128" cy="1681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862386E9-278E-42DE-8260-AD46C647415C}"/>
              </a:ext>
            </a:extLst>
          </p:cNvPr>
          <p:cNvCxnSpPr>
            <a:cxnSpLocks/>
          </p:cNvCxnSpPr>
          <p:nvPr/>
        </p:nvCxnSpPr>
        <p:spPr>
          <a:xfrm flipV="1">
            <a:off x="4644008" y="5020096"/>
            <a:ext cx="1152128" cy="1681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2795393F-A751-4D30-B719-404D2FF8509A}"/>
              </a:ext>
            </a:extLst>
          </p:cNvPr>
          <p:cNvCxnSpPr>
            <a:cxnSpLocks/>
          </p:cNvCxnSpPr>
          <p:nvPr/>
        </p:nvCxnSpPr>
        <p:spPr>
          <a:xfrm flipV="1">
            <a:off x="6011011" y="2298764"/>
            <a:ext cx="1152128" cy="1681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CD7B5DC-BCDE-46D1-8F11-A62EF82CD8B4}"/>
              </a:ext>
            </a:extLst>
          </p:cNvPr>
          <p:cNvCxnSpPr>
            <a:cxnSpLocks/>
          </p:cNvCxnSpPr>
          <p:nvPr/>
        </p:nvCxnSpPr>
        <p:spPr>
          <a:xfrm flipV="1">
            <a:off x="6075784" y="3638147"/>
            <a:ext cx="1152128" cy="1681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D316D645-B2CA-4E3A-BB26-BF5C059D230B}"/>
              </a:ext>
            </a:extLst>
          </p:cNvPr>
          <p:cNvCxnSpPr>
            <a:cxnSpLocks/>
          </p:cNvCxnSpPr>
          <p:nvPr/>
        </p:nvCxnSpPr>
        <p:spPr>
          <a:xfrm flipV="1">
            <a:off x="6091269" y="5012297"/>
            <a:ext cx="1152128" cy="1681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10998453-F24E-4BCA-8F30-BE364B5E7729}"/>
              </a:ext>
            </a:extLst>
          </p:cNvPr>
          <p:cNvCxnSpPr>
            <a:stCxn id="5" idx="4"/>
            <a:endCxn id="8" idx="0"/>
          </p:cNvCxnSpPr>
          <p:nvPr/>
        </p:nvCxnSpPr>
        <p:spPr>
          <a:xfrm>
            <a:off x="4499992" y="2492885"/>
            <a:ext cx="879" cy="98815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7785A179-E9C4-4722-AE53-541F9FD16255}"/>
              </a:ext>
            </a:extLst>
          </p:cNvPr>
          <p:cNvCxnSpPr>
            <a:cxnSpLocks/>
          </p:cNvCxnSpPr>
          <p:nvPr/>
        </p:nvCxnSpPr>
        <p:spPr>
          <a:xfrm>
            <a:off x="4494549" y="3769060"/>
            <a:ext cx="13827" cy="112538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399CA192-0A28-4583-9C42-8B95DD8C5381}"/>
              </a:ext>
            </a:extLst>
          </p:cNvPr>
          <p:cNvCxnSpPr/>
          <p:nvPr/>
        </p:nvCxnSpPr>
        <p:spPr>
          <a:xfrm>
            <a:off x="7302287" y="2469620"/>
            <a:ext cx="879" cy="98815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7A997568-87FB-4467-A6F4-A642EFFF723A}"/>
              </a:ext>
            </a:extLst>
          </p:cNvPr>
          <p:cNvCxnSpPr/>
          <p:nvPr/>
        </p:nvCxnSpPr>
        <p:spPr>
          <a:xfrm>
            <a:off x="5907765" y="2478889"/>
            <a:ext cx="879" cy="98815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0DD76082-9E40-492D-8844-E5938B1FFB22}"/>
              </a:ext>
            </a:extLst>
          </p:cNvPr>
          <p:cNvCxnSpPr>
            <a:cxnSpLocks/>
          </p:cNvCxnSpPr>
          <p:nvPr/>
        </p:nvCxnSpPr>
        <p:spPr>
          <a:xfrm>
            <a:off x="7295373" y="3732855"/>
            <a:ext cx="6914" cy="114323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B6C7052B-6481-45F4-9189-635324CAE59F}"/>
              </a:ext>
            </a:extLst>
          </p:cNvPr>
          <p:cNvCxnSpPr>
            <a:cxnSpLocks/>
          </p:cNvCxnSpPr>
          <p:nvPr/>
        </p:nvCxnSpPr>
        <p:spPr>
          <a:xfrm>
            <a:off x="5926325" y="3757427"/>
            <a:ext cx="13827" cy="111865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连接符: 曲线 30">
            <a:extLst>
              <a:ext uri="{FF2B5EF4-FFF2-40B4-BE49-F238E27FC236}">
                <a16:creationId xmlns:a16="http://schemas.microsoft.com/office/drawing/2014/main" id="{076F3BE0-E004-4A82-8762-FD9F522A1647}"/>
              </a:ext>
            </a:extLst>
          </p:cNvPr>
          <p:cNvCxnSpPr>
            <a:stCxn id="7" idx="6"/>
            <a:endCxn id="8" idx="1"/>
          </p:cNvCxnSpPr>
          <p:nvPr/>
        </p:nvCxnSpPr>
        <p:spPr>
          <a:xfrm flipH="1">
            <a:off x="4399036" y="2315575"/>
            <a:ext cx="3052135" cy="1207644"/>
          </a:xfrm>
          <a:prstGeom prst="curvedConnector4">
            <a:avLst>
              <a:gd name="adj1" fmla="val -7490"/>
              <a:gd name="adj2" fmla="val 54216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连接符: 曲线 34">
            <a:extLst>
              <a:ext uri="{FF2B5EF4-FFF2-40B4-BE49-F238E27FC236}">
                <a16:creationId xmlns:a16="http://schemas.microsoft.com/office/drawing/2014/main" id="{6C48CEA6-CAD8-4EE9-A254-E617F53A97D7}"/>
              </a:ext>
            </a:extLst>
          </p:cNvPr>
          <p:cNvCxnSpPr/>
          <p:nvPr/>
        </p:nvCxnSpPr>
        <p:spPr>
          <a:xfrm flipH="1">
            <a:off x="4404513" y="3686805"/>
            <a:ext cx="3052135" cy="1207644"/>
          </a:xfrm>
          <a:prstGeom prst="curvedConnector4">
            <a:avLst>
              <a:gd name="adj1" fmla="val -7490"/>
              <a:gd name="adj2" fmla="val 54216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FEB74B1C-C93B-4044-8485-D287AB70BE75}"/>
              </a:ext>
            </a:extLst>
          </p:cNvPr>
          <p:cNvSpPr txBox="1"/>
          <p:nvPr/>
        </p:nvSpPr>
        <p:spPr>
          <a:xfrm>
            <a:off x="4582818" y="184488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7AC5EF3-B58F-48B4-8012-B8DEE9A2BCBC}"/>
              </a:ext>
            </a:extLst>
          </p:cNvPr>
          <p:cNvSpPr txBox="1"/>
          <p:nvPr/>
        </p:nvSpPr>
        <p:spPr>
          <a:xfrm>
            <a:off x="7360290" y="182839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D3B3BD4-7633-431D-84B5-5026239627DF}"/>
              </a:ext>
            </a:extLst>
          </p:cNvPr>
          <p:cNvSpPr txBox="1"/>
          <p:nvPr/>
        </p:nvSpPr>
        <p:spPr>
          <a:xfrm>
            <a:off x="6014189" y="183353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DABCB4B-FFB6-4FE3-A03D-4D2B10D76541}"/>
              </a:ext>
            </a:extLst>
          </p:cNvPr>
          <p:cNvSpPr txBox="1"/>
          <p:nvPr/>
        </p:nvSpPr>
        <p:spPr>
          <a:xfrm>
            <a:off x="4572000" y="315236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4ED8DD6-5FB1-44AD-83A9-862CCCFB1F11}"/>
              </a:ext>
            </a:extLst>
          </p:cNvPr>
          <p:cNvSpPr txBox="1"/>
          <p:nvPr/>
        </p:nvSpPr>
        <p:spPr>
          <a:xfrm>
            <a:off x="4571104" y="45725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7</a:t>
            </a:r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3A90456-FA77-48AF-A401-CCDBC3D8788B}"/>
              </a:ext>
            </a:extLst>
          </p:cNvPr>
          <p:cNvSpPr txBox="1"/>
          <p:nvPr/>
        </p:nvSpPr>
        <p:spPr>
          <a:xfrm>
            <a:off x="6020273" y="309370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47082D1-EBFE-4C75-9FEC-1F5014C3DCA3}"/>
              </a:ext>
            </a:extLst>
          </p:cNvPr>
          <p:cNvSpPr txBox="1"/>
          <p:nvPr/>
        </p:nvSpPr>
        <p:spPr>
          <a:xfrm>
            <a:off x="7360290" y="306942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9FA5FFC-5CD0-4EEF-AD31-7A61E83EE9DE}"/>
              </a:ext>
            </a:extLst>
          </p:cNvPr>
          <p:cNvSpPr txBox="1"/>
          <p:nvPr/>
        </p:nvSpPr>
        <p:spPr>
          <a:xfrm>
            <a:off x="6037054" y="454001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</a:t>
            </a:r>
            <a:endParaRPr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B8D12B8-CB30-4D2B-9CC2-83A9BA5148BF}"/>
              </a:ext>
            </a:extLst>
          </p:cNvPr>
          <p:cNvSpPr txBox="1"/>
          <p:nvPr/>
        </p:nvSpPr>
        <p:spPr>
          <a:xfrm>
            <a:off x="7392275" y="448732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</a:t>
            </a:r>
            <a:endParaRPr lang="zh-CN" altLang="en-US" dirty="0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BE990E67-C480-499C-A986-A97E6B05D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9" y="2064144"/>
            <a:ext cx="4070848" cy="3156255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B7367251-9880-40A5-B3E1-DACEDA1FE6FE}"/>
              </a:ext>
            </a:extLst>
          </p:cNvPr>
          <p:cNvSpPr/>
          <p:nvPr/>
        </p:nvSpPr>
        <p:spPr>
          <a:xfrm>
            <a:off x="323528" y="4876086"/>
            <a:ext cx="648072" cy="641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93CA88F-CC38-4FCA-9D36-36939EFF17BA}"/>
              </a:ext>
            </a:extLst>
          </p:cNvPr>
          <p:cNvSpPr/>
          <p:nvPr/>
        </p:nvSpPr>
        <p:spPr>
          <a:xfrm>
            <a:off x="1501279" y="4876086"/>
            <a:ext cx="1445131" cy="641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9490307-015D-4820-926A-BF9A5FEC8631}"/>
              </a:ext>
            </a:extLst>
          </p:cNvPr>
          <p:cNvSpPr/>
          <p:nvPr/>
        </p:nvSpPr>
        <p:spPr>
          <a:xfrm>
            <a:off x="323528" y="2204864"/>
            <a:ext cx="648072" cy="641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8E84050D-9DD8-44F5-8C72-59BE9AFEFA14}"/>
              </a:ext>
            </a:extLst>
          </p:cNvPr>
          <p:cNvSpPr/>
          <p:nvPr/>
        </p:nvSpPr>
        <p:spPr>
          <a:xfrm>
            <a:off x="779321" y="5890479"/>
            <a:ext cx="7746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1D08B8"/>
                </a:solidFill>
              </a:rPr>
              <a:t>S Wang, X-F Zhou, G-C Guo, H Pu, and Z-W Zhou, PRA 100, 043817 (2019).</a:t>
            </a:r>
            <a:endParaRPr lang="zh-CN" altLang="en-US" sz="2000" dirty="0">
              <a:solidFill>
                <a:srgbClr val="1D08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57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039544" y="0"/>
            <a:ext cx="4104456" cy="47667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Simulating arbitrary lattices</a:t>
            </a:r>
            <a:endParaRPr lang="zh-CN" altLang="en-US" sz="2000" b="1" dirty="0"/>
          </a:p>
        </p:txBody>
      </p:sp>
      <p:sp>
        <p:nvSpPr>
          <p:cNvPr id="6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0" name="图片 9" descr="快照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916832"/>
            <a:ext cx="2376264" cy="2467660"/>
          </a:xfrm>
          <a:prstGeom prst="rect">
            <a:avLst/>
          </a:prstGeom>
        </p:spPr>
      </p:pic>
      <p:pic>
        <p:nvPicPr>
          <p:cNvPr id="11" name="图片 10" descr="快照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2420888"/>
            <a:ext cx="3744416" cy="1489626"/>
          </a:xfrm>
          <a:prstGeom prst="rect">
            <a:avLst/>
          </a:prstGeom>
        </p:spPr>
      </p:pic>
      <p:pic>
        <p:nvPicPr>
          <p:cNvPr id="12" name="图片 11" descr="快照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4797152"/>
            <a:ext cx="7591191" cy="8640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3608" y="1268760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边界的特殊性：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kedas.jpg">
            <a:extLst>
              <a:ext uri="{FF2B5EF4-FFF2-40B4-BE49-F238E27FC236}">
                <a16:creationId xmlns:a16="http://schemas.microsoft.com/office/drawing/2014/main" id="{8349953B-B7FB-4576-9E6F-CB00952F65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028">
            <a:extLst>
              <a:ext uri="{FF2B5EF4-FFF2-40B4-BE49-F238E27FC236}">
                <a16:creationId xmlns:a16="http://schemas.microsoft.com/office/drawing/2014/main" id="{D92F28F2-E3DF-41AD-B8AB-487C807F2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FB24CE85-9C83-466E-AACF-9F5469EF03F2}"/>
              </a:ext>
            </a:extLst>
          </p:cNvPr>
          <p:cNvSpPr txBox="1"/>
          <p:nvPr/>
        </p:nvSpPr>
        <p:spPr>
          <a:xfrm>
            <a:off x="4211960" y="428604"/>
            <a:ext cx="4217665" cy="408108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b="1" dirty="0"/>
              <a:t>Step 1: Mapping lattice sites to 1D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A911362-5CB0-4B01-AB18-CBDA5F31FAD2}"/>
              </a:ext>
            </a:extLst>
          </p:cNvPr>
          <p:cNvSpPr/>
          <p:nvPr/>
        </p:nvSpPr>
        <p:spPr>
          <a:xfrm>
            <a:off x="827583" y="1534212"/>
            <a:ext cx="76020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We define a vector                                               to characterize the d-dimensional lattice system. So, a particular site in the lattice can be denoted by the vector:                                      .</a:t>
            </a:r>
          </a:p>
          <a:p>
            <a:r>
              <a:rPr lang="en-US" altLang="zh-CN" sz="2400" dirty="0"/>
              <a:t>Here,                                                .  </a:t>
            </a:r>
            <a:endParaRPr lang="zh-CN" altLang="en-US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B7A757-D628-4AB4-9946-CA6954B27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04798"/>
            <a:ext cx="3051783" cy="3875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389236-0C18-4D0C-82AC-336EE559D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76872"/>
            <a:ext cx="2900385" cy="4538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A0AC5C9-4585-4292-B81F-AE597C69EC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094" y="2693100"/>
            <a:ext cx="3099313" cy="4211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D70438F-3602-40A8-8D16-14DAA758A681}"/>
              </a:ext>
            </a:extLst>
          </p:cNvPr>
          <p:cNvSpPr txBox="1"/>
          <p:nvPr/>
        </p:nvSpPr>
        <p:spPr>
          <a:xfrm>
            <a:off x="827583" y="3645024"/>
            <a:ext cx="7776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Thus, each lattice site can then be mapped to the OAM mode with </a:t>
            </a:r>
            <a:endParaRPr lang="zh-CN" altLang="en-US" sz="24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7F327EE-F509-4C2F-A398-3440E28612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508" y="4219690"/>
            <a:ext cx="1809548" cy="4612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688F427-2C5E-4A01-BC78-84F0BB0FA5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5564764"/>
            <a:ext cx="7621723" cy="46125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6F2E445-BC97-4574-8764-DA69DE17007B}"/>
              </a:ext>
            </a:extLst>
          </p:cNvPr>
          <p:cNvSpPr txBox="1"/>
          <p:nvPr/>
        </p:nvSpPr>
        <p:spPr>
          <a:xfrm>
            <a:off x="827583" y="4965779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where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3361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kedas.jpg">
            <a:extLst>
              <a:ext uri="{FF2B5EF4-FFF2-40B4-BE49-F238E27FC236}">
                <a16:creationId xmlns:a16="http://schemas.microsoft.com/office/drawing/2014/main" id="{8349953B-B7FB-4576-9E6F-CB00952F65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028">
            <a:extLst>
              <a:ext uri="{FF2B5EF4-FFF2-40B4-BE49-F238E27FC236}">
                <a16:creationId xmlns:a16="http://schemas.microsoft.com/office/drawing/2014/main" id="{D92F28F2-E3DF-41AD-B8AB-487C807F2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FB24CE85-9C83-466E-AACF-9F5469EF03F2}"/>
              </a:ext>
            </a:extLst>
          </p:cNvPr>
          <p:cNvSpPr txBox="1"/>
          <p:nvPr/>
        </p:nvSpPr>
        <p:spPr>
          <a:xfrm>
            <a:off x="4211960" y="428604"/>
            <a:ext cx="4217665" cy="408108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b="1" dirty="0"/>
              <a:t>Step 2: Mapping the hopping steps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19675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The hopping terms in the lattice model with hopping step</a:t>
            </a:r>
            <a:endParaRPr lang="zh-CN" altLang="en-US" sz="2400" dirty="0"/>
          </a:p>
        </p:txBody>
      </p:sp>
      <p:pic>
        <p:nvPicPr>
          <p:cNvPr id="6" name="图片 5" descr="无标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700808"/>
            <a:ext cx="3561762" cy="432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234888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the coupling between two cavity modes whose OAMs differ by the amount</a:t>
            </a:r>
            <a:endParaRPr lang="zh-CN" altLang="en-US" sz="2400" dirty="0"/>
          </a:p>
        </p:txBody>
      </p:sp>
      <p:pic>
        <p:nvPicPr>
          <p:cNvPr id="8" name="图片 7" descr="无标题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3212976"/>
            <a:ext cx="2088232" cy="527440"/>
          </a:xfrm>
          <a:prstGeom prst="rect">
            <a:avLst/>
          </a:prstGeom>
        </p:spPr>
      </p:pic>
      <p:pic>
        <p:nvPicPr>
          <p:cNvPr id="9" name="图片 8" descr="无标题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4221088"/>
            <a:ext cx="3371850" cy="819150"/>
          </a:xfrm>
          <a:prstGeom prst="rect">
            <a:avLst/>
          </a:prstGeom>
        </p:spPr>
      </p:pic>
      <p:pic>
        <p:nvPicPr>
          <p:cNvPr id="10" name="图片 9" descr="无标题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5805264"/>
            <a:ext cx="3533775" cy="752475"/>
          </a:xfrm>
          <a:prstGeom prst="rect">
            <a:avLst/>
          </a:prstGeom>
        </p:spPr>
      </p:pic>
      <p:sp>
        <p:nvSpPr>
          <p:cNvPr id="11" name="下箭头 10"/>
          <p:cNvSpPr/>
          <p:nvPr/>
        </p:nvSpPr>
        <p:spPr>
          <a:xfrm>
            <a:off x="4283968" y="5013176"/>
            <a:ext cx="36004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586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kedas.jpg">
            <a:extLst>
              <a:ext uri="{FF2B5EF4-FFF2-40B4-BE49-F238E27FC236}">
                <a16:creationId xmlns:a16="http://schemas.microsoft.com/office/drawing/2014/main" id="{8349953B-B7FB-4576-9E6F-CB00952F65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028">
            <a:extLst>
              <a:ext uri="{FF2B5EF4-FFF2-40B4-BE49-F238E27FC236}">
                <a16:creationId xmlns:a16="http://schemas.microsoft.com/office/drawing/2014/main" id="{D92F28F2-E3DF-41AD-B8AB-487C807F2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FB24CE85-9C83-466E-AACF-9F5469EF03F2}"/>
              </a:ext>
            </a:extLst>
          </p:cNvPr>
          <p:cNvSpPr txBox="1"/>
          <p:nvPr/>
        </p:nvSpPr>
        <p:spPr>
          <a:xfrm>
            <a:off x="4211960" y="428604"/>
            <a:ext cx="4217665" cy="408108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b="1" dirty="0"/>
              <a:t>Step 3: Controlling the hopping amptitudes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196752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For a translation-invariant lattice model with </a:t>
            </a:r>
            <a:r>
              <a:rPr lang="en-US" altLang="zh-CN" sz="2400" i="1" dirty="0"/>
              <a:t>N</a:t>
            </a:r>
            <a:r>
              <a:rPr lang="en-US" altLang="zh-CN" sz="1600" i="1" dirty="0"/>
              <a:t>0</a:t>
            </a:r>
            <a:r>
              <a:rPr lang="en-US" altLang="zh-CN" sz="2400" dirty="0"/>
              <a:t> internal</a:t>
            </a:r>
          </a:p>
          <a:p>
            <a:r>
              <a:rPr lang="en-US" altLang="zh-CN" sz="2400" dirty="0"/>
              <a:t>states, each type of hopping with fixed steps </a:t>
            </a:r>
            <a:r>
              <a:rPr lang="el-GR" altLang="zh-CN" sz="2400" i="1" dirty="0"/>
              <a:t>δ</a:t>
            </a:r>
            <a:r>
              <a:rPr lang="en-US" altLang="zh-CN" sz="2400" i="1" dirty="0"/>
              <a:t>L </a:t>
            </a:r>
            <a:r>
              <a:rPr lang="en-US" altLang="zh-CN" sz="2400" dirty="0"/>
              <a:t>can possess</a:t>
            </a:r>
          </a:p>
          <a:p>
            <a:r>
              <a:rPr lang="en-US" altLang="zh-CN" sz="2400" i="1" dirty="0"/>
              <a:t>N</a:t>
            </a:r>
            <a:r>
              <a:rPr lang="en-US" altLang="zh-CN" sz="1600" i="1" dirty="0"/>
              <a:t>0</a:t>
            </a:r>
            <a:r>
              <a:rPr lang="en-US" altLang="zh-CN" sz="2400" dirty="0"/>
              <a:t> different hopping amplitudes at most.</a:t>
            </a:r>
            <a:endParaRPr lang="zh-CN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2492896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As those optical circuits are all connected in the main cavity and have the same hopping step, they can interfere to give a total amplitude:</a:t>
            </a:r>
            <a:endParaRPr lang="zh-CN" altLang="en-US" sz="2400" dirty="0"/>
          </a:p>
        </p:txBody>
      </p:sp>
      <p:pic>
        <p:nvPicPr>
          <p:cNvPr id="7" name="图片 6" descr="无标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429000"/>
            <a:ext cx="1728192" cy="501733"/>
          </a:xfrm>
          <a:prstGeom prst="rect">
            <a:avLst/>
          </a:prstGeom>
        </p:spPr>
      </p:pic>
      <p:pic>
        <p:nvPicPr>
          <p:cNvPr id="8" name="图片 7" descr="无标题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4077072"/>
            <a:ext cx="3672408" cy="2640164"/>
          </a:xfrm>
          <a:prstGeom prst="rect">
            <a:avLst/>
          </a:prstGeom>
        </p:spPr>
      </p:pic>
      <p:pic>
        <p:nvPicPr>
          <p:cNvPr id="9" name="图片 8" descr="无标题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5229200"/>
            <a:ext cx="2571750" cy="609600"/>
          </a:xfrm>
          <a:prstGeom prst="rect">
            <a:avLst/>
          </a:prstGeom>
        </p:spPr>
      </p:pic>
      <p:pic>
        <p:nvPicPr>
          <p:cNvPr id="10" name="图片 9" descr="无标题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6021288"/>
            <a:ext cx="2533650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kedas.jpg">
            <a:extLst>
              <a:ext uri="{FF2B5EF4-FFF2-40B4-BE49-F238E27FC236}">
                <a16:creationId xmlns:a16="http://schemas.microsoft.com/office/drawing/2014/main" id="{8349953B-B7FB-4576-9E6F-CB00952F65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028">
            <a:extLst>
              <a:ext uri="{FF2B5EF4-FFF2-40B4-BE49-F238E27FC236}">
                <a16:creationId xmlns:a16="http://schemas.microsoft.com/office/drawing/2014/main" id="{D92F28F2-E3DF-41AD-B8AB-487C807F2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FB24CE85-9C83-466E-AACF-9F5469EF03F2}"/>
              </a:ext>
            </a:extLst>
          </p:cNvPr>
          <p:cNvSpPr txBox="1"/>
          <p:nvPr/>
        </p:nvSpPr>
        <p:spPr>
          <a:xfrm>
            <a:off x="4211960" y="428604"/>
            <a:ext cx="4217665" cy="408108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b="1" dirty="0"/>
              <a:t>Step 3: Controlling the hopping amptitudes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图片 4" descr="无标题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412776"/>
            <a:ext cx="7172325" cy="287655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3059832" y="2348880"/>
            <a:ext cx="0" cy="79208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5436096" y="2348880"/>
            <a:ext cx="0" cy="79208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211960" y="2348880"/>
            <a:ext cx="0" cy="79208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588224" y="2348880"/>
            <a:ext cx="0" cy="79208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907704" y="2348880"/>
            <a:ext cx="0" cy="79208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483768" y="3284984"/>
            <a:ext cx="0" cy="79208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635896" y="3284984"/>
            <a:ext cx="0" cy="79208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860032" y="3284984"/>
            <a:ext cx="0" cy="79208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012160" y="3284984"/>
            <a:ext cx="0" cy="79208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7164288" y="3284984"/>
            <a:ext cx="0" cy="79208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9592" y="4581128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By virtue of the OAM-dependent phase shift</a:t>
            </a:r>
            <a:endParaRPr lang="zh-CN" altLang="en-US" sz="2400" dirty="0"/>
          </a:p>
        </p:txBody>
      </p:sp>
      <p:pic>
        <p:nvPicPr>
          <p:cNvPr id="18" name="图片 17" descr="无标题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5373216"/>
            <a:ext cx="4143375" cy="8572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9552" y="112474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For example:</a:t>
            </a:r>
            <a:endParaRPr lang="zh-CN" altLang="en-US" sz="2400" dirty="0"/>
          </a:p>
        </p:txBody>
      </p:sp>
      <p:pic>
        <p:nvPicPr>
          <p:cNvPr id="20" name="图片 19" descr="无标题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5229200"/>
            <a:ext cx="838200" cy="381000"/>
          </a:xfrm>
          <a:prstGeom prst="rect">
            <a:avLst/>
          </a:prstGeom>
        </p:spPr>
      </p:pic>
      <p:pic>
        <p:nvPicPr>
          <p:cNvPr id="21" name="图片 20" descr="无标题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4248" y="5229200"/>
            <a:ext cx="1362075" cy="371475"/>
          </a:xfrm>
          <a:prstGeom prst="rect">
            <a:avLst/>
          </a:prstGeom>
        </p:spPr>
      </p:pic>
      <p:pic>
        <p:nvPicPr>
          <p:cNvPr id="22" name="图片 21" descr="无标题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6165304"/>
            <a:ext cx="1714500" cy="333375"/>
          </a:xfrm>
          <a:prstGeom prst="rect">
            <a:avLst/>
          </a:prstGeom>
        </p:spPr>
      </p:pic>
      <p:pic>
        <p:nvPicPr>
          <p:cNvPr id="23" name="图片 22" descr="无标题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4288" y="6165304"/>
            <a:ext cx="1762125" cy="342900"/>
          </a:xfrm>
          <a:prstGeom prst="rect">
            <a:avLst/>
          </a:prstGeom>
        </p:spPr>
      </p:pic>
      <p:sp>
        <p:nvSpPr>
          <p:cNvPr id="24" name="下箭头 23"/>
          <p:cNvSpPr/>
          <p:nvPr/>
        </p:nvSpPr>
        <p:spPr>
          <a:xfrm>
            <a:off x="6948264" y="5661248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kedas.jpg">
            <a:extLst>
              <a:ext uri="{FF2B5EF4-FFF2-40B4-BE49-F238E27FC236}">
                <a16:creationId xmlns:a16="http://schemas.microsoft.com/office/drawing/2014/main" id="{8349953B-B7FB-4576-9E6F-CB00952F65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028">
            <a:extLst>
              <a:ext uri="{FF2B5EF4-FFF2-40B4-BE49-F238E27FC236}">
                <a16:creationId xmlns:a16="http://schemas.microsoft.com/office/drawing/2014/main" id="{D92F28F2-E3DF-41AD-B8AB-487C807F2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3386DB6-F154-410B-AE62-1E9717CFEC20}"/>
              </a:ext>
            </a:extLst>
          </p:cNvPr>
          <p:cNvSpPr txBox="1"/>
          <p:nvPr/>
        </p:nvSpPr>
        <p:spPr>
          <a:xfrm>
            <a:off x="4211960" y="428604"/>
            <a:ext cx="4932040" cy="408108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b="1" dirty="0"/>
              <a:t>Arbitrary lattice models based on single main cavity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For example:  1) Haldane’s model</a:t>
            </a:r>
            <a:endParaRPr lang="zh-CN" altLang="en-US" sz="2400" dirty="0"/>
          </a:p>
        </p:txBody>
      </p:sp>
      <p:pic>
        <p:nvPicPr>
          <p:cNvPr id="6" name="图片 5" descr="无标题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72816"/>
            <a:ext cx="2645886" cy="314114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339752" y="4509120"/>
            <a:ext cx="64807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无标题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204864"/>
            <a:ext cx="5762402" cy="664581"/>
          </a:xfrm>
          <a:prstGeom prst="rect">
            <a:avLst/>
          </a:prstGeom>
        </p:spPr>
      </p:pic>
      <p:pic>
        <p:nvPicPr>
          <p:cNvPr id="9" name="图片 8" descr="无标题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3861048"/>
            <a:ext cx="6120680" cy="25118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268760"/>
            <a:ext cx="9288586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光学人工维度概念的建立</a:t>
            </a:r>
          </a:p>
        </p:txBody>
      </p:sp>
      <p:sp>
        <p:nvSpPr>
          <p:cNvPr id="50179" name="矩形 1"/>
          <p:cNvSpPr>
            <a:spLocks noChangeArrowheads="1"/>
          </p:cNvSpPr>
          <p:nvPr/>
        </p:nvSpPr>
        <p:spPr bwMode="auto">
          <a:xfrm>
            <a:off x="755576" y="3140968"/>
            <a:ext cx="7939088" cy="99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500"/>
              </a:lnSpc>
            </a:pPr>
            <a:r>
              <a:rPr lang="zh-CN" altLang="en-US" sz="28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动机：通过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建立光学人工维度的概念</a:t>
            </a:r>
            <a:r>
              <a:rPr lang="zh-CN" altLang="en-US" sz="28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，试图解决光子量子模拟器中的关键困难：</a:t>
            </a:r>
            <a:endParaRPr lang="en-US" altLang="zh-CN" sz="2800" b="1" dirty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29027-1B36-47E8-8DD4-8035E61B243C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  <p:sp>
        <p:nvSpPr>
          <p:cNvPr id="2" name="文本框 1"/>
          <p:cNvSpPr txBox="1"/>
          <p:nvPr/>
        </p:nvSpPr>
        <p:spPr>
          <a:xfrm>
            <a:off x="2267744" y="4437112"/>
            <a:ext cx="4906479" cy="929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35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）模拟系统规模的可扩展性</a:t>
            </a:r>
            <a:endParaRPr lang="en-US" altLang="zh-CN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ts val="35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）模拟系统的调控复杂性</a:t>
            </a:r>
            <a:endParaRPr lang="en-US" altLang="zh-CN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 descr="ked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331640" y="1988840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W. </a:t>
            </a:r>
            <a:r>
              <a:rPr lang="en-US" altLang="zh-CN" sz="2000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</a:t>
            </a:r>
            <a:r>
              <a:rPr lang="en-US" altLang="zh-CN" sz="20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X. Zhou, C. F. Li, J. S. </a:t>
            </a:r>
            <a:r>
              <a:rPr lang="en-US" altLang="zh-CN" sz="2000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altLang="zh-CN" sz="20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G. C. </a:t>
            </a:r>
            <a:r>
              <a:rPr lang="en-US" altLang="zh-CN" sz="2000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zh-CN" sz="20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W. Zhou</a:t>
            </a:r>
            <a:r>
              <a:rPr lang="en-US" altLang="zh-CN" sz="20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Nat. </a:t>
            </a:r>
            <a:r>
              <a:rPr lang="en-US" altLang="zh-CN" sz="2000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sz="20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6, 7704 (2015)</a:t>
            </a:r>
          </a:p>
        </p:txBody>
      </p:sp>
    </p:spTree>
    <p:extLst>
      <p:ext uri="{BB962C8B-B14F-4D97-AF65-F5344CB8AC3E}">
        <p14:creationId xmlns:p14="http://schemas.microsoft.com/office/powerpoint/2010/main" val="396347577"/>
      </p:ext>
    </p:extLst>
  </p:cSld>
  <p:clrMapOvr>
    <a:masterClrMapping/>
  </p:clrMapOvr>
  <p:transition advTm="32765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2474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For example:  2) Qi-Hughes-Zhang’s model</a:t>
            </a:r>
            <a:endParaRPr lang="zh-CN" altLang="en-US" sz="2400" dirty="0"/>
          </a:p>
        </p:txBody>
      </p:sp>
      <p:pic>
        <p:nvPicPr>
          <p:cNvPr id="3" name="图片 6" descr="kedas.jpg">
            <a:extLst>
              <a:ext uri="{FF2B5EF4-FFF2-40B4-BE49-F238E27FC236}">
                <a16:creationId xmlns:a16="http://schemas.microsoft.com/office/drawing/2014/main" id="{8349953B-B7FB-4576-9E6F-CB00952F65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1028">
            <a:extLst>
              <a:ext uri="{FF2B5EF4-FFF2-40B4-BE49-F238E27FC236}">
                <a16:creationId xmlns:a16="http://schemas.microsoft.com/office/drawing/2014/main" id="{D92F28F2-E3DF-41AD-B8AB-487C807F2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E3386DB6-F154-410B-AE62-1E9717CFEC20}"/>
              </a:ext>
            </a:extLst>
          </p:cNvPr>
          <p:cNvSpPr txBox="1"/>
          <p:nvPr/>
        </p:nvSpPr>
        <p:spPr>
          <a:xfrm>
            <a:off x="4211960" y="428604"/>
            <a:ext cx="4932040" cy="408108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b="1" dirty="0"/>
              <a:t>Arbitrary lattice models based on single main cavity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图片 5" descr="无标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988840"/>
            <a:ext cx="3343275" cy="1000125"/>
          </a:xfrm>
          <a:prstGeom prst="rect">
            <a:avLst/>
          </a:prstGeom>
        </p:spPr>
      </p:pic>
      <p:pic>
        <p:nvPicPr>
          <p:cNvPr id="7" name="图片 6" descr="快照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429000"/>
            <a:ext cx="4532580" cy="432048"/>
          </a:xfrm>
          <a:prstGeom prst="rect">
            <a:avLst/>
          </a:prstGeom>
        </p:spPr>
      </p:pic>
      <p:pic>
        <p:nvPicPr>
          <p:cNvPr id="8" name="图片 7" descr="快照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365104"/>
            <a:ext cx="4998559" cy="504056"/>
          </a:xfrm>
          <a:prstGeom prst="rect">
            <a:avLst/>
          </a:prstGeom>
        </p:spPr>
      </p:pic>
      <p:pic>
        <p:nvPicPr>
          <p:cNvPr id="9" name="图片 8" descr="快照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3861048"/>
            <a:ext cx="3168352" cy="2374174"/>
          </a:xfrm>
          <a:prstGeom prst="rect">
            <a:avLst/>
          </a:prstGeom>
        </p:spPr>
      </p:pic>
      <p:pic>
        <p:nvPicPr>
          <p:cNvPr id="11" name="图片 10" descr="无标题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2080" y="1772816"/>
            <a:ext cx="3698801" cy="172819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kedas.jpg">
            <a:extLst>
              <a:ext uri="{FF2B5EF4-FFF2-40B4-BE49-F238E27FC236}">
                <a16:creationId xmlns:a16="http://schemas.microsoft.com/office/drawing/2014/main" id="{8349953B-B7FB-4576-9E6F-CB00952F65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028">
            <a:extLst>
              <a:ext uri="{FF2B5EF4-FFF2-40B4-BE49-F238E27FC236}">
                <a16:creationId xmlns:a16="http://schemas.microsoft.com/office/drawing/2014/main" id="{D92F28F2-E3DF-41AD-B8AB-487C807F2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3386DB6-F154-410B-AE62-1E9717CFEC20}"/>
              </a:ext>
            </a:extLst>
          </p:cNvPr>
          <p:cNvSpPr txBox="1"/>
          <p:nvPr/>
        </p:nvSpPr>
        <p:spPr>
          <a:xfrm>
            <a:off x="4211960" y="428604"/>
            <a:ext cx="4932040" cy="408108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b="1" dirty="0"/>
              <a:t>Arbitrary lattice models based on single main cavity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图片 4" descr="无标题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31351"/>
            <a:ext cx="9144000" cy="4595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5877272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It totally needs 60 auxiliary circuits to realize all the hopping terms!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kedas.jpg">
            <a:extLst>
              <a:ext uri="{FF2B5EF4-FFF2-40B4-BE49-F238E27FC236}">
                <a16:creationId xmlns:a16="http://schemas.microsoft.com/office/drawing/2014/main" id="{8349953B-B7FB-4576-9E6F-CB00952F65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028">
            <a:extLst>
              <a:ext uri="{FF2B5EF4-FFF2-40B4-BE49-F238E27FC236}">
                <a16:creationId xmlns:a16="http://schemas.microsoft.com/office/drawing/2014/main" id="{D92F28F2-E3DF-41AD-B8AB-487C807F2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3386DB6-F154-410B-AE62-1E9717CFEC20}"/>
              </a:ext>
            </a:extLst>
          </p:cNvPr>
          <p:cNvSpPr txBox="1"/>
          <p:nvPr/>
        </p:nvSpPr>
        <p:spPr>
          <a:xfrm>
            <a:off x="4716016" y="428604"/>
            <a:ext cx="3600400" cy="408108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b="1" dirty="0"/>
              <a:t>Detecting the 2</a:t>
            </a:r>
            <a:r>
              <a:rPr lang="en-US" altLang="zh-CN" b="1" baseline="30000" dirty="0"/>
              <a:t>nd</a:t>
            </a:r>
            <a:r>
              <a:rPr lang="en-US" altLang="zh-CN" b="1" dirty="0"/>
              <a:t> Chern number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9675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Berry curvature can be calculated approximately:</a:t>
            </a:r>
            <a:endParaRPr lang="zh-CN" altLang="en-US" sz="2400" dirty="0"/>
          </a:p>
        </p:txBody>
      </p:sp>
      <p:pic>
        <p:nvPicPr>
          <p:cNvPr id="6" name="图片 5" descr="无标题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060848"/>
            <a:ext cx="3999480" cy="1440160"/>
          </a:xfrm>
          <a:prstGeom prst="rect">
            <a:avLst/>
          </a:prstGeom>
        </p:spPr>
      </p:pic>
      <p:pic>
        <p:nvPicPr>
          <p:cNvPr id="7" name="图片 6" descr="无标题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437112"/>
            <a:ext cx="4176464" cy="1201338"/>
          </a:xfrm>
          <a:prstGeom prst="rect">
            <a:avLst/>
          </a:prstGeom>
        </p:spPr>
      </p:pic>
      <p:pic>
        <p:nvPicPr>
          <p:cNvPr id="8" name="图片 7" descr="无标题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5" y="3140968"/>
            <a:ext cx="4261457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kedas.jpg">
            <a:extLst>
              <a:ext uri="{FF2B5EF4-FFF2-40B4-BE49-F238E27FC236}">
                <a16:creationId xmlns:a16="http://schemas.microsoft.com/office/drawing/2014/main" id="{8349953B-B7FB-4576-9E6F-CB00952F65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028">
            <a:extLst>
              <a:ext uri="{FF2B5EF4-FFF2-40B4-BE49-F238E27FC236}">
                <a16:creationId xmlns:a16="http://schemas.microsoft.com/office/drawing/2014/main" id="{D92F28F2-E3DF-41AD-B8AB-487C807F2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3386DB6-F154-410B-AE62-1E9717CFEC20}"/>
              </a:ext>
            </a:extLst>
          </p:cNvPr>
          <p:cNvSpPr txBox="1"/>
          <p:nvPr/>
        </p:nvSpPr>
        <p:spPr>
          <a:xfrm>
            <a:off x="4499992" y="476672"/>
            <a:ext cx="4248472" cy="408108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b="1" dirty="0"/>
              <a:t>Detecting the Chirality of Weyl points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图片 4" descr="无标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844824"/>
            <a:ext cx="4752528" cy="1078160"/>
          </a:xfrm>
          <a:prstGeom prst="rect">
            <a:avLst/>
          </a:prstGeom>
        </p:spPr>
      </p:pic>
      <p:pic>
        <p:nvPicPr>
          <p:cNvPr id="6" name="图片 5" descr="无标题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1124744"/>
            <a:ext cx="5038725" cy="723900"/>
          </a:xfrm>
          <a:prstGeom prst="rect">
            <a:avLst/>
          </a:prstGeom>
        </p:spPr>
      </p:pic>
      <p:pic>
        <p:nvPicPr>
          <p:cNvPr id="7" name="图片 6" descr="无标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2132856"/>
            <a:ext cx="2352675" cy="542925"/>
          </a:xfrm>
          <a:prstGeom prst="rect">
            <a:avLst/>
          </a:prstGeom>
        </p:spPr>
      </p:pic>
      <p:pic>
        <p:nvPicPr>
          <p:cNvPr id="9" name="图片 8" descr="无标题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8424" y="2204864"/>
            <a:ext cx="432048" cy="376300"/>
          </a:xfrm>
          <a:prstGeom prst="rect">
            <a:avLst/>
          </a:prstGeom>
        </p:spPr>
      </p:pic>
      <p:pic>
        <p:nvPicPr>
          <p:cNvPr id="10" name="图片 9" descr="无标题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28384" y="2276872"/>
            <a:ext cx="360040" cy="288032"/>
          </a:xfrm>
          <a:prstGeom prst="rect">
            <a:avLst/>
          </a:prstGeom>
        </p:spPr>
      </p:pic>
      <p:pic>
        <p:nvPicPr>
          <p:cNvPr id="11" name="图片 10" descr="无标题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59632" y="2924944"/>
            <a:ext cx="6552728" cy="307449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E84050D-9DD8-44F5-8C72-59BE9AFEFA14}"/>
              </a:ext>
            </a:extLst>
          </p:cNvPr>
          <p:cNvSpPr/>
          <p:nvPr/>
        </p:nvSpPr>
        <p:spPr>
          <a:xfrm>
            <a:off x="971600" y="6237312"/>
            <a:ext cx="7746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1D08B8"/>
                </a:solidFill>
              </a:rPr>
              <a:t>S Wang, X-F Zhou, G-C Guo, H Pu, and Z-W Zhou, PRA 100, 043817 (2019).</a:t>
            </a:r>
            <a:endParaRPr lang="zh-CN" altLang="en-US" sz="2000" dirty="0">
              <a:solidFill>
                <a:srgbClr val="1D08B8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00760" y="357166"/>
            <a:ext cx="2400288" cy="51115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Synthetic dimension in the photonic systems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Topological matters in photonic synthetic dimensions</a:t>
            </a:r>
          </a:p>
          <a:p>
            <a:r>
              <a:rPr lang="en-US" altLang="zh-CN" dirty="0"/>
              <a:t>All-optical devices based on degenerate cavities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Outlook &amp; Summary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17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7" name="图片 6" descr="无标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988840"/>
            <a:ext cx="7316745" cy="39604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43608" y="3789040"/>
            <a:ext cx="6840760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55576" y="6211669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08B8"/>
                </a:solidFill>
              </a:rPr>
              <a:t>X. W. Luo, X. Zhou, J. S. Xu, C. F. Li, G. C. </a:t>
            </a:r>
            <a:r>
              <a:rPr lang="en-US" altLang="zh-CN" dirty="0" err="1">
                <a:solidFill>
                  <a:srgbClr val="1D08B8"/>
                </a:solidFill>
              </a:rPr>
              <a:t>Guo</a:t>
            </a:r>
            <a:r>
              <a:rPr lang="en-US" altLang="zh-CN" dirty="0">
                <a:solidFill>
                  <a:srgbClr val="1D08B8"/>
                </a:solidFill>
              </a:rPr>
              <a:t>, C. Zhang, Z. W. Zhou, Nat. Commun. 8, 16097 (2017).</a:t>
            </a:r>
            <a:endParaRPr lang="zh-CN" altLang="en-US" dirty="0">
              <a:solidFill>
                <a:srgbClr val="1D08B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Quantum memory</a:t>
            </a:r>
            <a:endParaRPr lang="zh-CN" altLang="en-US" sz="2000" b="1" dirty="0"/>
          </a:p>
        </p:txBody>
      </p:sp>
      <p:sp>
        <p:nvSpPr>
          <p:cNvPr id="77" name="矩形 76"/>
          <p:cNvSpPr/>
          <p:nvPr/>
        </p:nvSpPr>
        <p:spPr>
          <a:xfrm>
            <a:off x="1000100" y="1000108"/>
            <a:ext cx="2071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Degenerate cavity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1115616" y="3212976"/>
            <a:ext cx="5429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design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 bwMode="auto">
          <a:xfrm>
            <a:off x="1403350" y="1539567"/>
            <a:ext cx="2384425" cy="1614488"/>
            <a:chOff x="1695" y="7871"/>
            <a:chExt cx="3757" cy="2542"/>
          </a:xfrm>
        </p:grpSpPr>
        <p:grpSp>
          <p:nvGrpSpPr>
            <p:cNvPr id="4" name="Group 3"/>
            <p:cNvGrpSpPr/>
            <p:nvPr/>
          </p:nvGrpSpPr>
          <p:grpSpPr bwMode="auto">
            <a:xfrm>
              <a:off x="1695" y="7871"/>
              <a:ext cx="3757" cy="2542"/>
              <a:chOff x="1695" y="7871"/>
              <a:chExt cx="3757" cy="2542"/>
            </a:xfrm>
          </p:grpSpPr>
          <p:grpSp>
            <p:nvGrpSpPr>
              <p:cNvPr id="5" name="Group 4"/>
              <p:cNvGrpSpPr/>
              <p:nvPr/>
            </p:nvGrpSpPr>
            <p:grpSpPr bwMode="auto">
              <a:xfrm>
                <a:off x="1695" y="7871"/>
                <a:ext cx="3757" cy="2542"/>
                <a:chOff x="1695" y="7871"/>
                <a:chExt cx="3757" cy="2542"/>
              </a:xfrm>
            </p:grpSpPr>
            <p:sp>
              <p:nvSpPr>
                <p:cNvPr id="38917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975" y="8673"/>
                  <a:ext cx="773" cy="10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kumimoji="0" lang="en-US" altLang="zh-CN" sz="22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charset="0"/>
                      <a:ea typeface="宋体" panose="02010600030101010101" pitchFamily="2" charset="-122"/>
                    </a:rPr>
                    <a:t>     </a:t>
                  </a:r>
                  <a:endParaRPr kumimoji="0" lang="zh-CN" altLang="zh-CN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6" name="Group 6"/>
                <p:cNvGrpSpPr/>
                <p:nvPr/>
              </p:nvGrpSpPr>
              <p:grpSpPr bwMode="auto">
                <a:xfrm>
                  <a:off x="1695" y="7871"/>
                  <a:ext cx="3757" cy="2542"/>
                  <a:chOff x="1099" y="6488"/>
                  <a:chExt cx="2324" cy="2542"/>
                </a:xfrm>
              </p:grpSpPr>
              <p:grpSp>
                <p:nvGrpSpPr>
                  <p:cNvPr id="7" name="Group 7"/>
                  <p:cNvGrpSpPr/>
                  <p:nvPr/>
                </p:nvGrpSpPr>
                <p:grpSpPr bwMode="auto">
                  <a:xfrm>
                    <a:off x="1099" y="6488"/>
                    <a:ext cx="864" cy="2542"/>
                    <a:chOff x="1709" y="6428"/>
                    <a:chExt cx="864" cy="3414"/>
                  </a:xfrm>
                </p:grpSpPr>
                <p:sp>
                  <p:nvSpPr>
                    <p:cNvPr id="38920" name="Arc 8"/>
                    <p:cNvSpPr/>
                    <p:nvPr/>
                  </p:nvSpPr>
                  <p:spPr bwMode="auto">
                    <a:xfrm flipH="1">
                      <a:off x="1934" y="6428"/>
                      <a:ext cx="639" cy="3402"/>
                    </a:xfrm>
                    <a:custGeom>
                      <a:avLst/>
                      <a:gdLst>
                        <a:gd name="G0" fmla="+- 0 0 0"/>
                        <a:gd name="G1" fmla="+- 19402 0 0"/>
                        <a:gd name="G2" fmla="+- 21600 0 0"/>
                        <a:gd name="T0" fmla="*/ 9493 w 21600"/>
                        <a:gd name="T1" fmla="*/ 0 h 38767"/>
                        <a:gd name="T2" fmla="*/ 9568 w 21600"/>
                        <a:gd name="T3" fmla="*/ 38767 h 38767"/>
                        <a:gd name="T4" fmla="*/ 0 w 21600"/>
                        <a:gd name="T5" fmla="*/ 19402 h 387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38767" fill="none" extrusionOk="0">
                          <a:moveTo>
                            <a:pt x="9493" y="-1"/>
                          </a:moveTo>
                          <a:cubicBezTo>
                            <a:pt x="16902" y="3625"/>
                            <a:pt x="21600" y="11153"/>
                            <a:pt x="21600" y="19402"/>
                          </a:cubicBezTo>
                          <a:cubicBezTo>
                            <a:pt x="21600" y="27620"/>
                            <a:pt x="16936" y="35126"/>
                            <a:pt x="9568" y="38767"/>
                          </a:cubicBezTo>
                        </a:path>
                        <a:path w="21600" h="38767" stroke="0" extrusionOk="0">
                          <a:moveTo>
                            <a:pt x="9493" y="-1"/>
                          </a:moveTo>
                          <a:cubicBezTo>
                            <a:pt x="16902" y="3625"/>
                            <a:pt x="21600" y="11153"/>
                            <a:pt x="21600" y="19402"/>
                          </a:cubicBezTo>
                          <a:cubicBezTo>
                            <a:pt x="21600" y="27620"/>
                            <a:pt x="16936" y="35126"/>
                            <a:pt x="9568" y="38767"/>
                          </a:cubicBezTo>
                          <a:lnTo>
                            <a:pt x="0" y="19402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rgbClr val="000000"/>
                      </a:solidFill>
                      <a:round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cxnSp>
                  <p:nvCxnSpPr>
                    <p:cNvPr id="38921" name="AutoShape 9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710" y="6440"/>
                      <a:ext cx="0" cy="3402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</a:ln>
                  </p:spPr>
                </p:cxnSp>
                <p:cxnSp>
                  <p:nvCxnSpPr>
                    <p:cNvPr id="38922" name="AutoShape 10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710" y="6440"/>
                      <a:ext cx="567" cy="0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</a:ln>
                  </p:spPr>
                </p:cxnSp>
                <p:cxnSp>
                  <p:nvCxnSpPr>
                    <p:cNvPr id="38923" name="AutoShape 1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709" y="9830"/>
                      <a:ext cx="567" cy="0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</a:ln>
                  </p:spPr>
                </p:cxnSp>
              </p:grpSp>
              <p:grpSp>
                <p:nvGrpSpPr>
                  <p:cNvPr id="8" name="Group 12"/>
                  <p:cNvGrpSpPr/>
                  <p:nvPr/>
                </p:nvGrpSpPr>
                <p:grpSpPr bwMode="auto">
                  <a:xfrm rot="10800000">
                    <a:off x="2559" y="6488"/>
                    <a:ext cx="864" cy="2542"/>
                    <a:chOff x="1709" y="6428"/>
                    <a:chExt cx="864" cy="3414"/>
                  </a:xfrm>
                </p:grpSpPr>
                <p:sp>
                  <p:nvSpPr>
                    <p:cNvPr id="38925" name="Arc 13"/>
                    <p:cNvSpPr/>
                    <p:nvPr/>
                  </p:nvSpPr>
                  <p:spPr bwMode="auto">
                    <a:xfrm flipH="1">
                      <a:off x="1934" y="6428"/>
                      <a:ext cx="639" cy="3402"/>
                    </a:xfrm>
                    <a:custGeom>
                      <a:avLst/>
                      <a:gdLst>
                        <a:gd name="G0" fmla="+- 0 0 0"/>
                        <a:gd name="G1" fmla="+- 19402 0 0"/>
                        <a:gd name="G2" fmla="+- 21600 0 0"/>
                        <a:gd name="T0" fmla="*/ 9493 w 21600"/>
                        <a:gd name="T1" fmla="*/ 0 h 38767"/>
                        <a:gd name="T2" fmla="*/ 9568 w 21600"/>
                        <a:gd name="T3" fmla="*/ 38767 h 38767"/>
                        <a:gd name="T4" fmla="*/ 0 w 21600"/>
                        <a:gd name="T5" fmla="*/ 19402 h 387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38767" fill="none" extrusionOk="0">
                          <a:moveTo>
                            <a:pt x="9493" y="-1"/>
                          </a:moveTo>
                          <a:cubicBezTo>
                            <a:pt x="16902" y="3625"/>
                            <a:pt x="21600" y="11153"/>
                            <a:pt x="21600" y="19402"/>
                          </a:cubicBezTo>
                          <a:cubicBezTo>
                            <a:pt x="21600" y="27620"/>
                            <a:pt x="16936" y="35126"/>
                            <a:pt x="9568" y="38767"/>
                          </a:cubicBezTo>
                        </a:path>
                        <a:path w="21600" h="38767" stroke="0" extrusionOk="0">
                          <a:moveTo>
                            <a:pt x="9493" y="-1"/>
                          </a:moveTo>
                          <a:cubicBezTo>
                            <a:pt x="16902" y="3625"/>
                            <a:pt x="21600" y="11153"/>
                            <a:pt x="21600" y="19402"/>
                          </a:cubicBezTo>
                          <a:cubicBezTo>
                            <a:pt x="21600" y="27620"/>
                            <a:pt x="16936" y="35126"/>
                            <a:pt x="9568" y="38767"/>
                          </a:cubicBezTo>
                          <a:lnTo>
                            <a:pt x="0" y="19402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rgbClr val="000000"/>
                      </a:solidFill>
                      <a:round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cxnSp>
                  <p:nvCxnSpPr>
                    <p:cNvPr id="38926" name="AutoShape 14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710" y="6440"/>
                      <a:ext cx="0" cy="3402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</a:ln>
                  </p:spPr>
                </p:cxnSp>
                <p:cxnSp>
                  <p:nvCxnSpPr>
                    <p:cNvPr id="38927" name="AutoShape 1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710" y="6440"/>
                      <a:ext cx="567" cy="0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</a:ln>
                  </p:spPr>
                </p:cxnSp>
                <p:cxnSp>
                  <p:nvCxnSpPr>
                    <p:cNvPr id="38928" name="AutoShape 1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709" y="9830"/>
                      <a:ext cx="567" cy="0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</a:ln>
                  </p:spPr>
                </p:cxnSp>
              </p:grpSp>
            </p:grpSp>
            <p:sp>
              <p:nvSpPr>
                <p:cNvPr id="38929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298" y="8275"/>
                  <a:ext cx="745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zh-CN" sz="1400" i="1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j</a:t>
                  </a:r>
                  <a:r>
                    <a:rPr kumimoji="0" lang="en-US" altLang="zh-CN" sz="1400" b="0" i="1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-</a:t>
                  </a:r>
                  <a:r>
                    <a:rPr kumimoji="0" lang="en-US" altLang="zh-CN" sz="1400" b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1</a:t>
                  </a:r>
                  <a:r>
                    <a:rPr kumimoji="0" lang="en-US" altLang="zh-CN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zh-CN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charset="0"/>
                      <a:ea typeface="宋体" panose="02010600030101010101" pitchFamily="2" charset="-122"/>
                    </a:rPr>
                    <a:t>    </a:t>
                  </a:r>
                  <a:endParaRPr kumimoji="0" lang="zh-CN" altLang="zh-CN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893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296" y="8276"/>
                  <a:ext cx="745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kumimoji="0" lang="en-US" altLang="zh-CN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charset="0"/>
                      <a:ea typeface="宋体" panose="02010600030101010101" pitchFamily="2" charset="-122"/>
                    </a:rPr>
                    <a:t>     </a:t>
                  </a:r>
                  <a:endParaRPr kumimoji="0" lang="zh-CN" altLang="zh-CN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893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211" y="8289"/>
                  <a:ext cx="794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zh-CN" sz="1400" i="1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j</a:t>
                  </a:r>
                  <a:r>
                    <a:rPr kumimoji="0" lang="en-US" altLang="zh-CN" sz="1400" b="0" i="1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+</a:t>
                  </a:r>
                  <a:r>
                    <a:rPr kumimoji="0" lang="en-US" altLang="zh-CN" sz="1400" b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1</a:t>
                  </a:r>
                  <a:r>
                    <a:rPr kumimoji="0" lang="en-US" altLang="zh-CN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charset="0"/>
                      <a:ea typeface="宋体" panose="02010600030101010101" pitchFamily="2" charset="-122"/>
                    </a:rPr>
                    <a:t>    </a:t>
                  </a:r>
                  <a:endParaRPr kumimoji="0" lang="zh-CN" altLang="zh-CN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8932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471" y="9133"/>
                  <a:ext cx="1077" cy="6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zh-CN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893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494" y="8703"/>
                  <a:ext cx="773" cy="10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kumimoji="0" lang="en-US" altLang="zh-CN" sz="22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charset="0"/>
                      <a:ea typeface="宋体" panose="02010600030101010101" pitchFamily="2" charset="-122"/>
                    </a:rPr>
                    <a:t>     </a:t>
                  </a:r>
                  <a:endParaRPr kumimoji="0" lang="zh-CN" altLang="zh-CN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cxnSp>
            <p:nvCxnSpPr>
              <p:cNvPr id="38934" name="AutoShape 22"/>
              <p:cNvCxnSpPr>
                <a:cxnSpLocks noChangeShapeType="1"/>
              </p:cNvCxnSpPr>
              <p:nvPr/>
            </p:nvCxnSpPr>
            <p:spPr bwMode="auto">
              <a:xfrm>
                <a:off x="2581" y="8952"/>
                <a:ext cx="0" cy="340"/>
              </a:xfrm>
              <a:prstGeom prst="straightConnector1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</p:spPr>
          </p:cxnSp>
          <p:cxnSp>
            <p:nvCxnSpPr>
              <p:cNvPr id="38935" name="AutoShape 23"/>
              <p:cNvCxnSpPr>
                <a:cxnSpLocks noChangeShapeType="1"/>
              </p:cNvCxnSpPr>
              <p:nvPr/>
            </p:nvCxnSpPr>
            <p:spPr bwMode="auto">
              <a:xfrm>
                <a:off x="3494" y="8969"/>
                <a:ext cx="0" cy="340"/>
              </a:xfrm>
              <a:prstGeom prst="straightConnector1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</p:spPr>
          </p:cxnSp>
          <p:cxnSp>
            <p:nvCxnSpPr>
              <p:cNvPr id="38936" name="AutoShape 24"/>
              <p:cNvCxnSpPr>
                <a:cxnSpLocks noChangeShapeType="1"/>
              </p:cNvCxnSpPr>
              <p:nvPr/>
            </p:nvCxnSpPr>
            <p:spPr bwMode="auto">
              <a:xfrm>
                <a:off x="4510" y="8983"/>
                <a:ext cx="0" cy="340"/>
              </a:xfrm>
              <a:prstGeom prst="straightConnector1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</p:spPr>
          </p:cxnSp>
        </p:grpSp>
        <p:sp>
          <p:nvSpPr>
            <p:cNvPr id="38937" name="AutoShape 25"/>
            <p:cNvSpPr>
              <a:spLocks noChangeArrowheads="1"/>
            </p:cNvSpPr>
            <p:nvPr/>
          </p:nvSpPr>
          <p:spPr bwMode="auto">
            <a:xfrm rot="5400000">
              <a:off x="2962" y="8880"/>
              <a:ext cx="113" cy="454"/>
            </a:xfrm>
            <a:prstGeom prst="upDownArrow">
              <a:avLst>
                <a:gd name="adj1" fmla="val 50000"/>
                <a:gd name="adj2" fmla="val 80354"/>
              </a:avLst>
            </a:prstGeom>
            <a:solidFill>
              <a:srgbClr val="FFFFFF"/>
            </a:solidFill>
            <a:ln w="19050">
              <a:solidFill>
                <a:srgbClr val="00B0F0"/>
              </a:solidFill>
              <a:miter lim="800000"/>
            </a:ln>
          </p:spPr>
          <p:txBody>
            <a:bodyPr vert="eaVert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938" name="AutoShape 26"/>
            <p:cNvSpPr>
              <a:spLocks noChangeArrowheads="1"/>
            </p:cNvSpPr>
            <p:nvPr/>
          </p:nvSpPr>
          <p:spPr bwMode="auto">
            <a:xfrm rot="5400000">
              <a:off x="3933" y="8884"/>
              <a:ext cx="113" cy="454"/>
            </a:xfrm>
            <a:prstGeom prst="upDownArrow">
              <a:avLst>
                <a:gd name="adj1" fmla="val 50000"/>
                <a:gd name="adj2" fmla="val 80354"/>
              </a:avLst>
            </a:prstGeom>
            <a:solidFill>
              <a:srgbClr val="FFFFFF"/>
            </a:solidFill>
            <a:ln w="19050">
              <a:solidFill>
                <a:srgbClr val="00B0F0"/>
              </a:solidFill>
              <a:miter lim="800000"/>
            </a:ln>
          </p:spPr>
          <p:txBody>
            <a:bodyPr vert="eaVert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8939" name="Freeform 27"/>
          <p:cNvSpPr/>
          <p:nvPr/>
        </p:nvSpPr>
        <p:spPr bwMode="auto">
          <a:xfrm rot="-4968970">
            <a:off x="3051175" y="526743"/>
            <a:ext cx="877887" cy="28940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5" y="920"/>
              </a:cxn>
              <a:cxn ang="0">
                <a:pos x="228" y="2107"/>
              </a:cxn>
            </a:cxnLst>
            <a:rect l="0" t="0" r="r" b="b"/>
            <a:pathLst>
              <a:path w="633" h="2107">
                <a:moveTo>
                  <a:pt x="0" y="0"/>
                </a:moveTo>
                <a:cubicBezTo>
                  <a:pt x="278" y="284"/>
                  <a:pt x="557" y="569"/>
                  <a:pt x="595" y="920"/>
                </a:cubicBezTo>
                <a:cubicBezTo>
                  <a:pt x="633" y="1271"/>
                  <a:pt x="289" y="1909"/>
                  <a:pt x="228" y="2107"/>
                </a:cubicBezTo>
              </a:path>
            </a:pathLst>
          </a:custGeom>
          <a:noFill/>
          <a:ln w="19050">
            <a:solidFill>
              <a:srgbClr val="80C687"/>
            </a:solidFill>
            <a:round/>
            <a:tailEnd type="arrow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940" name="Freeform 28"/>
          <p:cNvSpPr/>
          <p:nvPr/>
        </p:nvSpPr>
        <p:spPr bwMode="auto">
          <a:xfrm rot="-4968970">
            <a:off x="3609975" y="552142"/>
            <a:ext cx="876300" cy="2844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5" y="920"/>
              </a:cxn>
              <a:cxn ang="0">
                <a:pos x="228" y="2107"/>
              </a:cxn>
            </a:cxnLst>
            <a:rect l="0" t="0" r="r" b="b"/>
            <a:pathLst>
              <a:path w="633" h="2107">
                <a:moveTo>
                  <a:pt x="0" y="0"/>
                </a:moveTo>
                <a:cubicBezTo>
                  <a:pt x="278" y="284"/>
                  <a:pt x="557" y="569"/>
                  <a:pt x="595" y="920"/>
                </a:cubicBezTo>
                <a:cubicBezTo>
                  <a:pt x="633" y="1271"/>
                  <a:pt x="289" y="1909"/>
                  <a:pt x="228" y="2107"/>
                </a:cubicBezTo>
              </a:path>
            </a:pathLst>
          </a:custGeom>
          <a:noFill/>
          <a:ln w="19050">
            <a:solidFill>
              <a:srgbClr val="80C687"/>
            </a:solidFill>
            <a:round/>
            <a:tailEnd type="arrow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941" name="Freeform 29"/>
          <p:cNvSpPr/>
          <p:nvPr/>
        </p:nvSpPr>
        <p:spPr bwMode="auto">
          <a:xfrm rot="-4968970">
            <a:off x="4193382" y="613261"/>
            <a:ext cx="900112" cy="2736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5" y="920"/>
              </a:cxn>
              <a:cxn ang="0">
                <a:pos x="228" y="2107"/>
              </a:cxn>
            </a:cxnLst>
            <a:rect l="0" t="0" r="r" b="b"/>
            <a:pathLst>
              <a:path w="633" h="2107">
                <a:moveTo>
                  <a:pt x="0" y="0"/>
                </a:moveTo>
                <a:cubicBezTo>
                  <a:pt x="278" y="284"/>
                  <a:pt x="557" y="569"/>
                  <a:pt x="595" y="920"/>
                </a:cubicBezTo>
                <a:cubicBezTo>
                  <a:pt x="633" y="1271"/>
                  <a:pt x="289" y="1909"/>
                  <a:pt x="228" y="2107"/>
                </a:cubicBezTo>
              </a:path>
            </a:pathLst>
          </a:custGeom>
          <a:noFill/>
          <a:ln w="19050">
            <a:solidFill>
              <a:srgbClr val="80C687"/>
            </a:solidFill>
            <a:round/>
            <a:tailEnd type="arrow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945" name="Text Box 33"/>
          <p:cNvSpPr txBox="1">
            <a:spLocks noChangeArrowheads="1"/>
          </p:cNvSpPr>
          <p:nvPr/>
        </p:nvSpPr>
        <p:spPr bwMode="auto">
          <a:xfrm>
            <a:off x="4173538" y="2107892"/>
            <a:ext cx="490537" cy="652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6286512" y="2181517"/>
            <a:ext cx="642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4357686" y="2181517"/>
            <a:ext cx="642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1571604" y="2038641"/>
            <a:ext cx="642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3143240" y="2038641"/>
            <a:ext cx="642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49" name="Text Box 37"/>
          <p:cNvSpPr txBox="1">
            <a:spLocks noChangeArrowheads="1"/>
          </p:cNvSpPr>
          <p:nvPr/>
        </p:nvSpPr>
        <p:spPr bwMode="auto">
          <a:xfrm>
            <a:off x="2428860" y="1787517"/>
            <a:ext cx="446087" cy="427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  <a:endParaRPr kumimoji="0" lang="zh-CN" altLang="zh-CN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9" name="椭圆 128"/>
          <p:cNvSpPr/>
          <p:nvPr/>
        </p:nvSpPr>
        <p:spPr>
          <a:xfrm>
            <a:off x="4852132" y="2285992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椭圆 129"/>
          <p:cNvSpPr/>
          <p:nvPr/>
        </p:nvSpPr>
        <p:spPr>
          <a:xfrm>
            <a:off x="5355008" y="2285992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椭圆 130"/>
          <p:cNvSpPr/>
          <p:nvPr/>
        </p:nvSpPr>
        <p:spPr>
          <a:xfrm>
            <a:off x="5855074" y="2285992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446" name="Rectangle 78"/>
          <p:cNvSpPr>
            <a:spLocks noChangeArrowheads="1"/>
          </p:cNvSpPr>
          <p:nvPr/>
        </p:nvSpPr>
        <p:spPr bwMode="auto">
          <a:xfrm>
            <a:off x="3203848" y="4509120"/>
            <a:ext cx="576262" cy="431800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447" name="AutoShape 79"/>
          <p:cNvSpPr>
            <a:spLocks noChangeArrowheads="1"/>
          </p:cNvSpPr>
          <p:nvPr/>
        </p:nvSpPr>
        <p:spPr bwMode="auto">
          <a:xfrm rot="-5400000">
            <a:off x="4355976" y="4293096"/>
            <a:ext cx="144016" cy="432048"/>
          </a:xfrm>
          <a:prstGeom prst="downArrow">
            <a:avLst>
              <a:gd name="adj1" fmla="val 50000"/>
              <a:gd name="adj2" fmla="val 41728"/>
            </a:avLst>
          </a:prstGeom>
          <a:solidFill>
            <a:srgbClr val="00B0F0"/>
          </a:solidFill>
          <a:ln w="28575">
            <a:noFill/>
            <a:prstDash val="sysDot"/>
            <a:miter lim="800000"/>
          </a:ln>
        </p:spPr>
        <p:txBody>
          <a:bodyPr vert="eaVert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8" name="矩形 137"/>
          <p:cNvSpPr/>
          <p:nvPr/>
        </p:nvSpPr>
        <p:spPr>
          <a:xfrm>
            <a:off x="7236296" y="4437112"/>
            <a:ext cx="1907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Input/output: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Pinhole couples </a:t>
            </a:r>
          </a:p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 mode in/out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矩形 142"/>
          <p:cNvSpPr/>
          <p:nvPr/>
        </p:nvSpPr>
        <p:spPr>
          <a:xfrm>
            <a:off x="6682048" y="1484784"/>
            <a:ext cx="2461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index: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index: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OAM index: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l=j*M</a:t>
            </a:r>
            <a:endParaRPr lang="en-US" altLang="zh-CN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" name="图片 103" descr="无标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3717032"/>
            <a:ext cx="3096344" cy="1881175"/>
          </a:xfrm>
          <a:prstGeom prst="rect">
            <a:avLst/>
          </a:prstGeom>
        </p:spPr>
      </p:pic>
      <p:pic>
        <p:nvPicPr>
          <p:cNvPr id="105" name="图片 104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2025" y="3765417"/>
            <a:ext cx="2448272" cy="2229432"/>
          </a:xfrm>
          <a:prstGeom prst="rect">
            <a:avLst/>
          </a:prstGeom>
        </p:spPr>
      </p:pic>
      <p:sp>
        <p:nvSpPr>
          <p:cNvPr id="106" name="椭圆 105"/>
          <p:cNvSpPr/>
          <p:nvPr/>
        </p:nvSpPr>
        <p:spPr>
          <a:xfrm>
            <a:off x="3491880" y="4255706"/>
            <a:ext cx="720080" cy="57606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8" name="图片 107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76137" y="2915977"/>
            <a:ext cx="5112568" cy="7929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5536" y="6165304"/>
            <a:ext cx="8497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08B8"/>
                </a:solidFill>
              </a:rPr>
              <a:t>X. W. Luo, X. Zhou, J. S. Xu, C. F. Li, G. C. </a:t>
            </a:r>
            <a:r>
              <a:rPr lang="en-US" altLang="zh-CN" dirty="0" err="1">
                <a:solidFill>
                  <a:srgbClr val="1D08B8"/>
                </a:solidFill>
              </a:rPr>
              <a:t>Guo</a:t>
            </a:r>
            <a:r>
              <a:rPr lang="en-US" altLang="zh-CN" dirty="0">
                <a:solidFill>
                  <a:srgbClr val="1D08B8"/>
                </a:solidFill>
              </a:rPr>
              <a:t>, C. Zhang, Z. W. Zhou, Nat. Commun. 8:16097 (2017)</a:t>
            </a:r>
            <a:endParaRPr lang="zh-CN" altLang="en-US" dirty="0">
              <a:solidFill>
                <a:srgbClr val="1D08B8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 descr="ked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Quantum memory</a:t>
            </a:r>
            <a:endParaRPr lang="zh-CN" altLang="en-US" sz="2000" b="1" dirty="0"/>
          </a:p>
        </p:txBody>
      </p:sp>
      <p:sp>
        <p:nvSpPr>
          <p:cNvPr id="77" name="矩形 76"/>
          <p:cNvSpPr/>
          <p:nvPr/>
        </p:nvSpPr>
        <p:spPr>
          <a:xfrm>
            <a:off x="1000100" y="1000108"/>
            <a:ext cx="400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circuit &amp; band structure 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1142976" y="4286256"/>
            <a:ext cx="5429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imbalance    , Electro-optical modulator 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1142976" y="4714884"/>
            <a:ext cx="5429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Spectrum engineering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propagation control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444504"/>
            <a:ext cx="6402433" cy="2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2915816" y="4365104"/>
          <a:ext cx="216000" cy="344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0" name="公式" r:id="rId5" imgW="3048000" imgH="4876800" progId="">
                  <p:embed/>
                </p:oleObj>
              </mc:Choice>
              <mc:Fallback>
                <p:oleObj name="公式" r:id="rId5" imgW="3048000" imgH="48768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4365104"/>
                        <a:ext cx="216000" cy="3441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1225544" y="5194300"/>
          <a:ext cx="2417762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1" name="公式" r:id="rId7" imgW="34137600" imgH="5486400" progId="">
                  <p:embed/>
                </p:oleObj>
              </mc:Choice>
              <mc:Fallback>
                <p:oleObj name="公式" r:id="rId7" imgW="34137600" imgH="5486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544" y="5194300"/>
                        <a:ext cx="2417762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8" name="Object 4"/>
          <p:cNvGraphicFramePr>
            <a:graphicFrameLocks noChangeAspect="1"/>
          </p:cNvGraphicFramePr>
          <p:nvPr/>
        </p:nvGraphicFramePr>
        <p:xfrm>
          <a:off x="1214414" y="5602288"/>
          <a:ext cx="2061442" cy="434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2" name="公式" r:id="rId9" imgW="27432000" imgH="5791200" progId="">
                  <p:embed/>
                </p:oleObj>
              </mc:Choice>
              <mc:Fallback>
                <p:oleObj name="公式" r:id="rId9" imgW="27432000" imgH="57912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14" y="5602288"/>
                        <a:ext cx="2061442" cy="4345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矩形 93"/>
          <p:cNvSpPr/>
          <p:nvPr/>
        </p:nvSpPr>
        <p:spPr>
          <a:xfrm>
            <a:off x="1142976" y="6131502"/>
            <a:ext cx="5429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Typically, the bandwidth is about 100MHz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5929322" y="5068685"/>
            <a:ext cx="2490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modulation speed: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compared with gap</a:t>
            </a:r>
          </a:p>
        </p:txBody>
      </p:sp>
      <p:sp>
        <p:nvSpPr>
          <p:cNvPr id="2" name="矩形 1"/>
          <p:cNvSpPr/>
          <p:nvPr/>
        </p:nvSpPr>
        <p:spPr>
          <a:xfrm>
            <a:off x="1835696" y="2996952"/>
            <a:ext cx="227434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110038" y="2564904"/>
            <a:ext cx="1038026" cy="432048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114669" y="3224434"/>
            <a:ext cx="1033395" cy="337544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4952084" y="2292259"/>
            <a:ext cx="3240360" cy="1667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40707" r="10770" b="46095"/>
          <a:stretch>
            <a:fillRect/>
          </a:stretch>
        </p:blipFill>
        <p:spPr>
          <a:xfrm>
            <a:off x="3568648" y="3684270"/>
            <a:ext cx="5057192" cy="304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3402" r="10494" b="18299"/>
          <a:stretch>
            <a:fillRect/>
          </a:stretch>
        </p:blipFill>
        <p:spPr>
          <a:xfrm>
            <a:off x="4168140" y="2929890"/>
            <a:ext cx="1043940" cy="7543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3402" r="10494" b="18299"/>
          <a:stretch>
            <a:fillRect/>
          </a:stretch>
        </p:blipFill>
        <p:spPr>
          <a:xfrm>
            <a:off x="7178370" y="2929890"/>
            <a:ext cx="1043940" cy="754380"/>
          </a:xfrm>
          <a:prstGeom prst="rect">
            <a:avLst/>
          </a:prstGeom>
        </p:spPr>
      </p:pic>
      <p:sp>
        <p:nvSpPr>
          <p:cNvPr id="23" name="Arrow: Down 22"/>
          <p:cNvSpPr/>
          <p:nvPr/>
        </p:nvSpPr>
        <p:spPr>
          <a:xfrm rot="5400000">
            <a:off x="5511578" y="3237337"/>
            <a:ext cx="275811" cy="48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40707" r="10770" b="46095"/>
          <a:stretch>
            <a:fillRect/>
          </a:stretch>
        </p:blipFill>
        <p:spPr>
          <a:xfrm>
            <a:off x="3519375" y="5733256"/>
            <a:ext cx="5057192" cy="304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3402" r="10494" b="18299"/>
          <a:stretch>
            <a:fillRect/>
          </a:stretch>
        </p:blipFill>
        <p:spPr>
          <a:xfrm>
            <a:off x="3745824" y="4871770"/>
            <a:ext cx="1939619" cy="6693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3402" r="10494" b="18299"/>
          <a:stretch>
            <a:fillRect/>
          </a:stretch>
        </p:blipFill>
        <p:spPr>
          <a:xfrm>
            <a:off x="6683734" y="4829251"/>
            <a:ext cx="1942106" cy="7543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40707" r="10770" b="46095"/>
          <a:stretch>
            <a:fillRect/>
          </a:stretch>
        </p:blipFill>
        <p:spPr>
          <a:xfrm>
            <a:off x="3568648" y="2396490"/>
            <a:ext cx="5057192" cy="304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3402" r="10494" b="18299"/>
          <a:stretch>
            <a:fillRect/>
          </a:stretch>
        </p:blipFill>
        <p:spPr>
          <a:xfrm rot="16200000">
            <a:off x="5916184" y="1383030"/>
            <a:ext cx="518160" cy="754380"/>
          </a:xfrm>
          <a:prstGeom prst="rect">
            <a:avLst/>
          </a:prstGeom>
        </p:spPr>
      </p:pic>
      <p:sp>
        <p:nvSpPr>
          <p:cNvPr id="31" name="Arrow: Down 30"/>
          <p:cNvSpPr/>
          <p:nvPr/>
        </p:nvSpPr>
        <p:spPr>
          <a:xfrm>
            <a:off x="6067838" y="1949557"/>
            <a:ext cx="275811" cy="48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Arrow: Down 31"/>
          <p:cNvSpPr/>
          <p:nvPr/>
        </p:nvSpPr>
        <p:spPr>
          <a:xfrm rot="16200000">
            <a:off x="6624098" y="3237337"/>
            <a:ext cx="275811" cy="48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Arrow: Left-Right 32"/>
          <p:cNvSpPr/>
          <p:nvPr/>
        </p:nvSpPr>
        <p:spPr>
          <a:xfrm>
            <a:off x="4500562" y="5094624"/>
            <a:ext cx="447261" cy="22363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Arrow: Left-Right 33"/>
          <p:cNvSpPr/>
          <p:nvPr/>
        </p:nvSpPr>
        <p:spPr>
          <a:xfrm>
            <a:off x="7431156" y="5094623"/>
            <a:ext cx="447261" cy="22363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12262" r="25088" b="27262"/>
          <a:stretch>
            <a:fillRect/>
          </a:stretch>
        </p:blipFill>
        <p:spPr>
          <a:xfrm>
            <a:off x="464242" y="1756611"/>
            <a:ext cx="2895601" cy="1935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t="12262" r="26203" b="27976"/>
          <a:stretch>
            <a:fillRect/>
          </a:stretch>
        </p:blipFill>
        <p:spPr>
          <a:xfrm>
            <a:off x="543466" y="4318387"/>
            <a:ext cx="2795794" cy="1912620"/>
          </a:xfrm>
          <a:prstGeom prst="rect">
            <a:avLst/>
          </a:prstGeom>
        </p:spPr>
      </p:pic>
      <p:pic>
        <p:nvPicPr>
          <p:cNvPr id="18" name="图片 6" descr="kedas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4500562" y="428604"/>
            <a:ext cx="3861304" cy="42862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/>
              <a:t>Quantum memory</a:t>
            </a:r>
            <a:endParaRPr lang="zh-CN" altLang="en-US" sz="2000" b="1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4" y="2019300"/>
            <a:ext cx="236593" cy="72256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" y="4106683"/>
            <a:ext cx="236593" cy="722568"/>
          </a:xfrm>
          <a:prstGeom prst="rect">
            <a:avLst/>
          </a:prstGeom>
        </p:spPr>
      </p:pic>
      <p:graphicFrame>
        <p:nvGraphicFramePr>
          <p:cNvPr id="35" name="Object 4"/>
          <p:cNvGraphicFramePr>
            <a:graphicFrameLocks noChangeAspect="1"/>
          </p:cNvGraphicFramePr>
          <p:nvPr/>
        </p:nvGraphicFramePr>
        <p:xfrm>
          <a:off x="3741350" y="1065951"/>
          <a:ext cx="2061442" cy="434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2" name="公式" r:id="rId13" imgW="27432000" imgH="5791200" progId="">
                  <p:embed/>
                </p:oleObj>
              </mc:Choice>
              <mc:Fallback>
                <p:oleObj name="公式" r:id="rId13" imgW="27432000" imgH="57912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1350" y="1065951"/>
                        <a:ext cx="2061442" cy="4345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41" y="3726899"/>
            <a:ext cx="684201" cy="2621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63" y="6311625"/>
            <a:ext cx="914400" cy="26217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40707" r="10770" b="46095"/>
          <a:stretch>
            <a:fillRect/>
          </a:stretch>
        </p:blipFill>
        <p:spPr>
          <a:xfrm>
            <a:off x="3568648" y="4699539"/>
            <a:ext cx="5057192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3402" r="10494" b="18299"/>
          <a:stretch>
            <a:fillRect/>
          </a:stretch>
        </p:blipFill>
        <p:spPr>
          <a:xfrm>
            <a:off x="4140633" y="3906415"/>
            <a:ext cx="1043940" cy="754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3402" r="10494" b="18299"/>
          <a:stretch>
            <a:fillRect/>
          </a:stretch>
        </p:blipFill>
        <p:spPr>
          <a:xfrm>
            <a:off x="7187422" y="3900103"/>
            <a:ext cx="1043940" cy="7543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40707" r="10770" b="46095"/>
          <a:stretch>
            <a:fillRect/>
          </a:stretch>
        </p:blipFill>
        <p:spPr>
          <a:xfrm>
            <a:off x="3568648" y="2564629"/>
            <a:ext cx="5057192" cy="304800"/>
          </a:xfrm>
          <a:prstGeom prst="rect">
            <a:avLst/>
          </a:prstGeom>
        </p:spPr>
      </p:pic>
      <p:sp>
        <p:nvSpPr>
          <p:cNvPr id="16" name="Arrow: Down 15"/>
          <p:cNvSpPr/>
          <p:nvPr/>
        </p:nvSpPr>
        <p:spPr>
          <a:xfrm rot="16200000">
            <a:off x="5475486" y="4250632"/>
            <a:ext cx="275811" cy="48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Arrow: Down 16"/>
          <p:cNvSpPr/>
          <p:nvPr/>
        </p:nvSpPr>
        <p:spPr>
          <a:xfrm rot="5400000">
            <a:off x="6620698" y="4241572"/>
            <a:ext cx="275811" cy="48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3402" r="10494" b="18299"/>
          <a:stretch>
            <a:fillRect/>
          </a:stretch>
        </p:blipFill>
        <p:spPr>
          <a:xfrm rot="16200000">
            <a:off x="5976887" y="5420957"/>
            <a:ext cx="518160" cy="754380"/>
          </a:xfrm>
          <a:prstGeom prst="rect">
            <a:avLst/>
          </a:prstGeom>
        </p:spPr>
      </p:pic>
      <p:sp>
        <p:nvSpPr>
          <p:cNvPr id="19" name="Arrow: Down 18"/>
          <p:cNvSpPr/>
          <p:nvPr/>
        </p:nvSpPr>
        <p:spPr>
          <a:xfrm>
            <a:off x="6026245" y="5059007"/>
            <a:ext cx="275811" cy="48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3402" r="10494" b="18299"/>
          <a:stretch>
            <a:fillRect/>
          </a:stretch>
        </p:blipFill>
        <p:spPr>
          <a:xfrm>
            <a:off x="3706465" y="1810249"/>
            <a:ext cx="1939619" cy="7543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3402" r="10494" b="18299"/>
          <a:stretch>
            <a:fillRect/>
          </a:stretch>
        </p:blipFill>
        <p:spPr>
          <a:xfrm>
            <a:off x="6730531" y="1810249"/>
            <a:ext cx="1939619" cy="754380"/>
          </a:xfrm>
          <a:prstGeom prst="rect">
            <a:avLst/>
          </a:prstGeom>
        </p:spPr>
      </p:pic>
      <p:sp>
        <p:nvSpPr>
          <p:cNvPr id="23" name="Arrow: Down 22"/>
          <p:cNvSpPr/>
          <p:nvPr/>
        </p:nvSpPr>
        <p:spPr>
          <a:xfrm rot="16200000">
            <a:off x="4205904" y="1955524"/>
            <a:ext cx="137160" cy="2057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Arrow: Down 23"/>
          <p:cNvSpPr/>
          <p:nvPr/>
        </p:nvSpPr>
        <p:spPr>
          <a:xfrm rot="5400000">
            <a:off x="8050860" y="1959334"/>
            <a:ext cx="137160" cy="2057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Arrow: Down 24"/>
          <p:cNvSpPr/>
          <p:nvPr/>
        </p:nvSpPr>
        <p:spPr>
          <a:xfrm rot="5400000">
            <a:off x="5044433" y="1955524"/>
            <a:ext cx="137160" cy="2057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Arrow: Down 25"/>
          <p:cNvSpPr/>
          <p:nvPr/>
        </p:nvSpPr>
        <p:spPr>
          <a:xfrm rot="16200000">
            <a:off x="7212660" y="1984346"/>
            <a:ext cx="137160" cy="2057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3" t="12580" r="25419" b="28375"/>
          <a:stretch>
            <a:fillRect/>
          </a:stretch>
        </p:blipFill>
        <p:spPr>
          <a:xfrm>
            <a:off x="457209" y="1356016"/>
            <a:ext cx="2842260" cy="18896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t="12705" r="26151" b="27901"/>
          <a:stretch>
            <a:fillRect/>
          </a:stretch>
        </p:blipFill>
        <p:spPr>
          <a:xfrm>
            <a:off x="473195" y="4239170"/>
            <a:ext cx="2810289" cy="1900862"/>
          </a:xfrm>
          <a:prstGeom prst="rect">
            <a:avLst/>
          </a:prstGeom>
        </p:spPr>
      </p:pic>
      <p:pic>
        <p:nvPicPr>
          <p:cNvPr id="22" name="图片 6" descr="kedas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Quantum memory</a:t>
            </a:r>
            <a:endParaRPr lang="zh-CN" altLang="en-US" sz="2000" b="1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3" y="2018636"/>
            <a:ext cx="236593" cy="72256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8" y="4336439"/>
            <a:ext cx="236593" cy="722568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3803930" y="6326904"/>
            <a:ext cx="5429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time :</a:t>
            </a: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/>
        </p:nvGraphicFramePr>
        <p:xfrm>
          <a:off x="5212080" y="6285752"/>
          <a:ext cx="802623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6" name="公式" r:id="rId12" imgW="12192000" imgH="5486400" progId="">
                  <p:embed/>
                </p:oleObj>
              </mc:Choice>
              <mc:Fallback>
                <p:oleObj name="公式" r:id="rId12" imgW="12192000" imgH="5486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2080" y="6285752"/>
                        <a:ext cx="802623" cy="36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45" y="3404917"/>
            <a:ext cx="1157387" cy="27495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34" y="6315572"/>
            <a:ext cx="869639" cy="2749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9913" y="1762146"/>
            <a:ext cx="29241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000108"/>
            <a:ext cx="6429420" cy="555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3571868" y="928670"/>
            <a:ext cx="1714512" cy="2000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256000" y="928670"/>
            <a:ext cx="2357454" cy="2000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88000" y="928670"/>
            <a:ext cx="2428892" cy="2000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0"/>
          <p:cNvGrpSpPr/>
          <p:nvPr/>
        </p:nvGrpSpPr>
        <p:grpSpPr>
          <a:xfrm>
            <a:off x="1295376" y="3000396"/>
            <a:ext cx="3133748" cy="3571876"/>
            <a:chOff x="1295376" y="3000396"/>
            <a:chExt cx="3133748" cy="3571876"/>
          </a:xfrm>
        </p:grpSpPr>
        <p:sp>
          <p:nvSpPr>
            <p:cNvPr id="9" name="矩形 8"/>
            <p:cNvSpPr/>
            <p:nvPr/>
          </p:nvSpPr>
          <p:spPr>
            <a:xfrm>
              <a:off x="1295376" y="3000396"/>
              <a:ext cx="2428892" cy="3571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000232" y="4643446"/>
              <a:ext cx="2428892" cy="500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 flipH="1">
            <a:off x="5357818" y="3000372"/>
            <a:ext cx="3786182" cy="3571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37"/>
          <p:cNvGrpSpPr/>
          <p:nvPr/>
        </p:nvGrpSpPr>
        <p:grpSpPr>
          <a:xfrm>
            <a:off x="5286380" y="3286124"/>
            <a:ext cx="2786082" cy="3571876"/>
            <a:chOff x="4643438" y="3286124"/>
            <a:chExt cx="3000396" cy="3571900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3504" y="5143512"/>
              <a:ext cx="1214446" cy="715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8" y="4214818"/>
              <a:ext cx="1214446" cy="715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15074" y="3357562"/>
              <a:ext cx="1214446" cy="715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3438" y="6000768"/>
              <a:ext cx="1214446" cy="715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3" name="直接连接符 42"/>
            <p:cNvCxnSpPr/>
            <p:nvPr/>
          </p:nvCxnSpPr>
          <p:spPr>
            <a:xfrm rot="5400000">
              <a:off x="4714888" y="4000492"/>
              <a:ext cx="3571876" cy="214314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rot="5400000">
              <a:off x="4786314" y="4000504"/>
              <a:ext cx="3571900" cy="214314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矩形 15"/>
          <p:cNvSpPr/>
          <p:nvPr/>
        </p:nvSpPr>
        <p:spPr>
          <a:xfrm flipH="1">
            <a:off x="5161093" y="3071810"/>
            <a:ext cx="3268559" cy="3786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8"/>
          <p:cNvGrpSpPr/>
          <p:nvPr/>
        </p:nvGrpSpPr>
        <p:grpSpPr>
          <a:xfrm>
            <a:off x="4586748" y="1533832"/>
            <a:ext cx="744794" cy="3746091"/>
            <a:chOff x="4586748" y="1533832"/>
            <a:chExt cx="744794" cy="3746091"/>
          </a:xfrm>
        </p:grpSpPr>
        <p:sp>
          <p:nvSpPr>
            <p:cNvPr id="50" name="任意多边形 49"/>
            <p:cNvSpPr/>
            <p:nvPr/>
          </p:nvSpPr>
          <p:spPr>
            <a:xfrm>
              <a:off x="4645743" y="2403987"/>
              <a:ext cx="212009" cy="1167889"/>
            </a:xfrm>
            <a:custGeom>
              <a:avLst/>
              <a:gdLst>
                <a:gd name="connsiteX0" fmla="*/ 29497 w 432619"/>
                <a:gd name="connsiteY0" fmla="*/ 0 h 1194619"/>
                <a:gd name="connsiteX1" fmla="*/ 427703 w 432619"/>
                <a:gd name="connsiteY1" fmla="*/ 575187 h 1194619"/>
                <a:gd name="connsiteX2" fmla="*/ 0 w 432619"/>
                <a:gd name="connsiteY2" fmla="*/ 1194619 h 1194619"/>
                <a:gd name="connsiteX3" fmla="*/ 0 w 432619"/>
                <a:gd name="connsiteY3" fmla="*/ 1194619 h 119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619" h="1194619">
                  <a:moveTo>
                    <a:pt x="29497" y="0"/>
                  </a:moveTo>
                  <a:cubicBezTo>
                    <a:pt x="231058" y="188042"/>
                    <a:pt x="432619" y="376084"/>
                    <a:pt x="427703" y="575187"/>
                  </a:cubicBezTo>
                  <a:cubicBezTo>
                    <a:pt x="422787" y="774290"/>
                    <a:pt x="0" y="1194619"/>
                    <a:pt x="0" y="1194619"/>
                  </a:cubicBezTo>
                  <a:lnTo>
                    <a:pt x="0" y="1194619"/>
                  </a:lnTo>
                </a:path>
              </a:pathLst>
            </a:custGeom>
            <a:ln w="38100">
              <a:solidFill>
                <a:srgbClr val="FF00FF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4586748" y="1533832"/>
              <a:ext cx="744794" cy="3746091"/>
            </a:xfrm>
            <a:custGeom>
              <a:avLst/>
              <a:gdLst>
                <a:gd name="connsiteX0" fmla="*/ 221226 w 744794"/>
                <a:gd name="connsiteY0" fmla="*/ 0 h 3746091"/>
                <a:gd name="connsiteX1" fmla="*/ 707923 w 744794"/>
                <a:gd name="connsiteY1" fmla="*/ 1489587 h 3746091"/>
                <a:gd name="connsiteX2" fmla="*/ 0 w 744794"/>
                <a:gd name="connsiteY2" fmla="*/ 3746091 h 3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794" h="3746091">
                  <a:moveTo>
                    <a:pt x="221226" y="0"/>
                  </a:moveTo>
                  <a:cubicBezTo>
                    <a:pt x="483010" y="432619"/>
                    <a:pt x="744794" y="865239"/>
                    <a:pt x="707923" y="1489587"/>
                  </a:cubicBezTo>
                  <a:cubicBezTo>
                    <a:pt x="671052" y="2113935"/>
                    <a:pt x="335526" y="2930013"/>
                    <a:pt x="0" y="3746091"/>
                  </a:cubicBezTo>
                </a:path>
              </a:pathLst>
            </a:custGeom>
            <a:ln w="38100">
              <a:solidFill>
                <a:srgbClr val="FF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 51"/>
            <p:cNvSpPr/>
            <p:nvPr/>
          </p:nvSpPr>
          <p:spPr>
            <a:xfrm>
              <a:off x="4596272" y="1857363"/>
              <a:ext cx="475794" cy="2571769"/>
            </a:xfrm>
            <a:custGeom>
              <a:avLst/>
              <a:gdLst>
                <a:gd name="connsiteX0" fmla="*/ 221226 w 744794"/>
                <a:gd name="connsiteY0" fmla="*/ 0 h 3746091"/>
                <a:gd name="connsiteX1" fmla="*/ 707923 w 744794"/>
                <a:gd name="connsiteY1" fmla="*/ 1489587 h 3746091"/>
                <a:gd name="connsiteX2" fmla="*/ 0 w 744794"/>
                <a:gd name="connsiteY2" fmla="*/ 3746091 h 3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794" h="3746091">
                  <a:moveTo>
                    <a:pt x="221226" y="0"/>
                  </a:moveTo>
                  <a:cubicBezTo>
                    <a:pt x="483010" y="432619"/>
                    <a:pt x="744794" y="865239"/>
                    <a:pt x="707923" y="1489587"/>
                  </a:cubicBezTo>
                  <a:cubicBezTo>
                    <a:pt x="671052" y="2113935"/>
                    <a:pt x="335526" y="2930013"/>
                    <a:pt x="0" y="3746091"/>
                  </a:cubicBezTo>
                </a:path>
              </a:pathLst>
            </a:custGeom>
            <a:ln w="38100">
              <a:solidFill>
                <a:srgbClr val="FF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 descr="keda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34640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3" grpId="0" animBg="1"/>
      <p:bldP spid="13" grpId="1" animBg="1"/>
      <p:bldP spid="16" grpId="0" animBg="1"/>
      <p:bldP spid="16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 descr="ked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Quantum memory</a:t>
            </a:r>
            <a:endParaRPr lang="zh-CN" altLang="en-US" sz="2000" b="1" dirty="0"/>
          </a:p>
        </p:txBody>
      </p:sp>
      <p:sp>
        <p:nvSpPr>
          <p:cNvPr id="77" name="矩形 76"/>
          <p:cNvSpPr/>
          <p:nvPr/>
        </p:nvSpPr>
        <p:spPr>
          <a:xfrm>
            <a:off x="1000100" y="1000108"/>
            <a:ext cx="400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 propagation:</a:t>
            </a:r>
          </a:p>
        </p:txBody>
      </p:sp>
      <p:sp>
        <p:nvSpPr>
          <p:cNvPr id="105" name="矩形 104"/>
          <p:cNvSpPr/>
          <p:nvPr/>
        </p:nvSpPr>
        <p:spPr>
          <a:xfrm>
            <a:off x="1043608" y="5733256"/>
            <a:ext cx="5429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time :</a:t>
            </a: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2339752" y="5733256"/>
          <a:ext cx="802623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1" name="公式" r:id="rId4" imgW="12192000" imgH="5486400" progId="">
                  <p:embed/>
                </p:oleObj>
              </mc:Choice>
              <mc:Fallback>
                <p:oleObj name="公式" r:id="rId4" imgW="12192000" imgH="5486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5733256"/>
                        <a:ext cx="802623" cy="36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060848"/>
            <a:ext cx="850306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矩形 15"/>
          <p:cNvSpPr/>
          <p:nvPr/>
        </p:nvSpPr>
        <p:spPr>
          <a:xfrm>
            <a:off x="1115616" y="6165304"/>
            <a:ext cx="21431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on-demand</a:t>
            </a: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 descr="无标题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1412776"/>
            <a:ext cx="2808311" cy="58796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 descr="ked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808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500562" y="413796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Quantum memory</a:t>
            </a:r>
            <a:endParaRPr lang="zh-CN" altLang="en-US" sz="2000" b="1" dirty="0"/>
          </a:p>
        </p:txBody>
      </p:sp>
      <p:sp>
        <p:nvSpPr>
          <p:cNvPr id="77" name="矩形 76"/>
          <p:cNvSpPr/>
          <p:nvPr/>
        </p:nvSpPr>
        <p:spPr>
          <a:xfrm>
            <a:off x="1000100" y="1000108"/>
            <a:ext cx="400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On-demand Quantum Memory</a:t>
            </a:r>
          </a:p>
        </p:txBody>
      </p:sp>
      <p:sp>
        <p:nvSpPr>
          <p:cNvPr id="14" name="矩形 13"/>
          <p:cNvSpPr/>
          <p:nvPr/>
        </p:nvSpPr>
        <p:spPr>
          <a:xfrm>
            <a:off x="5436096" y="1628800"/>
            <a:ext cx="3429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 between 2 auxiliary cavities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2470" name="Object 6"/>
          <p:cNvGraphicFramePr>
            <a:graphicFrameLocks noChangeAspect="1"/>
          </p:cNvGraphicFramePr>
          <p:nvPr/>
        </p:nvGraphicFramePr>
        <p:xfrm>
          <a:off x="5551488" y="2286000"/>
          <a:ext cx="24606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2" name="公式" r:id="rId4" imgW="34747200" imgH="5486400" progId="">
                  <p:embed/>
                </p:oleObj>
              </mc:Choice>
              <mc:Fallback>
                <p:oleObj name="公式" r:id="rId4" imgW="34747200" imgH="5486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488" y="2286000"/>
                        <a:ext cx="2460625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1" name="Object 7"/>
          <p:cNvGraphicFramePr>
            <a:graphicFrameLocks noChangeAspect="1"/>
          </p:cNvGraphicFramePr>
          <p:nvPr/>
        </p:nvGraphicFramePr>
        <p:xfrm>
          <a:off x="5652120" y="2780928"/>
          <a:ext cx="2304256" cy="382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3" name="公式" r:id="rId6" imgW="28041600" imgH="5791200" progId="">
                  <p:embed/>
                </p:oleObj>
              </mc:Choice>
              <mc:Fallback>
                <p:oleObj name="公式" r:id="rId6" imgW="28041600" imgH="57912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2780928"/>
                        <a:ext cx="2304256" cy="3822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16"/>
          <p:cNvSpPr/>
          <p:nvPr/>
        </p:nvSpPr>
        <p:spPr>
          <a:xfrm>
            <a:off x="5429256" y="3286124"/>
            <a:ext cx="3391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Bandwidth  reversibly compressed 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08104" y="386104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distortion during storage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1" y="1475735"/>
            <a:ext cx="5158151" cy="497760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6500826" y="1785926"/>
            <a:ext cx="26431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performance with fewer cavities</a:t>
            </a:r>
          </a:p>
          <a:p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 bandwidth: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40MHz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factor: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0.85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Skirt slope: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20dB/MHz</a:t>
            </a:r>
          </a:p>
        </p:txBody>
      </p:sp>
      <p:pic>
        <p:nvPicPr>
          <p:cNvPr id="9" name="图片 6" descr="ked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Filter</a:t>
            </a:r>
            <a:endParaRPr lang="zh-CN" altLang="en-US" sz="2000" b="1" dirty="0"/>
          </a:p>
        </p:txBody>
      </p:sp>
      <p:sp>
        <p:nvSpPr>
          <p:cNvPr id="77" name="矩形 76"/>
          <p:cNvSpPr/>
          <p:nvPr/>
        </p:nvSpPr>
        <p:spPr>
          <a:xfrm>
            <a:off x="1000100" y="1000108"/>
            <a:ext cx="400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OAM based filter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1187624" y="4149080"/>
            <a:ext cx="5429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absorption frequency determined by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1142976" y="5143512"/>
            <a:ext cx="5429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the reflectivity of the pinhole such that</a:t>
            </a:r>
          </a:p>
          <a:p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1254111" y="4619636"/>
          <a:ext cx="13176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6" name="公式" r:id="rId4" imgW="18592800" imgH="6400800" progId="">
                  <p:embed/>
                </p:oleObj>
              </mc:Choice>
              <mc:Fallback>
                <p:oleObj name="公式" r:id="rId4" imgW="18592800" imgH="64008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11" y="4619636"/>
                        <a:ext cx="1317625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1428726"/>
            <a:ext cx="5760000" cy="23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1446" name="Object 6"/>
          <p:cNvGraphicFramePr>
            <a:graphicFrameLocks noChangeAspect="1"/>
          </p:cNvGraphicFramePr>
          <p:nvPr/>
        </p:nvGraphicFramePr>
        <p:xfrm>
          <a:off x="1265238" y="5643578"/>
          <a:ext cx="129540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7" name="公式" r:id="rId7" imgW="18288000" imgH="6400800" progId="">
                  <p:embed/>
                </p:oleObj>
              </mc:Choice>
              <mc:Fallback>
                <p:oleObj name="公式" r:id="rId7" imgW="18288000" imgH="64008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5238" y="5643578"/>
                        <a:ext cx="1295400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7" name="Object 7"/>
          <p:cNvGraphicFramePr>
            <a:graphicFrameLocks noChangeAspect="1"/>
          </p:cNvGraphicFramePr>
          <p:nvPr/>
        </p:nvGraphicFramePr>
        <p:xfrm>
          <a:off x="2990848" y="5643578"/>
          <a:ext cx="129540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8" name="公式" r:id="rId9" imgW="18288000" imgH="6400800" progId="">
                  <p:embed/>
                </p:oleObj>
              </mc:Choice>
              <mc:Fallback>
                <p:oleObj name="公式" r:id="rId9" imgW="18288000" imgH="64008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0848" y="5643578"/>
                        <a:ext cx="1295400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8" name="Object 8"/>
          <p:cNvGraphicFramePr>
            <a:graphicFrameLocks noChangeAspect="1"/>
          </p:cNvGraphicFramePr>
          <p:nvPr/>
        </p:nvGraphicFramePr>
        <p:xfrm>
          <a:off x="4714876" y="5643578"/>
          <a:ext cx="129540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9" name="公式" r:id="rId11" imgW="18288000" imgH="6400800" progId="">
                  <p:embed/>
                </p:oleObj>
              </mc:Choice>
              <mc:Fallback>
                <p:oleObj name="公式" r:id="rId11" imgW="18288000" imgH="64008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5643578"/>
                        <a:ext cx="1295400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4214810" y="3049785"/>
            <a:ext cx="6429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B+C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Topological OAM Switch</a:t>
            </a:r>
            <a:endParaRPr lang="zh-CN" altLang="en-US" sz="2000" b="1" dirty="0"/>
          </a:p>
        </p:txBody>
      </p:sp>
      <p:sp>
        <p:nvSpPr>
          <p:cNvPr id="7" name="文本框 7"/>
          <p:cNvSpPr txBox="1"/>
          <p:nvPr/>
        </p:nvSpPr>
        <p:spPr>
          <a:xfrm>
            <a:off x="971600" y="112474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08B8"/>
                </a:solidFill>
              </a:rPr>
              <a:t>X. W. Luo, C. Zhang, G. C. Guo,  Z. W. Zhou, </a:t>
            </a:r>
            <a:r>
              <a:rPr lang="en-US" altLang="zh-CN" dirty="0" err="1">
                <a:solidFill>
                  <a:srgbClr val="1D08B8"/>
                </a:solidFill>
              </a:rPr>
              <a:t>Phys.Rev.A</a:t>
            </a:r>
            <a:r>
              <a:rPr lang="en-US" altLang="zh-CN" dirty="0">
                <a:solidFill>
                  <a:srgbClr val="1D08B8"/>
                </a:solidFill>
              </a:rPr>
              <a:t> 97,043841(2018).</a:t>
            </a:r>
            <a:endParaRPr lang="zh-CN" altLang="en-US" dirty="0">
              <a:solidFill>
                <a:srgbClr val="1D08B8"/>
              </a:solidFill>
            </a:endParaRPr>
          </a:p>
        </p:txBody>
      </p:sp>
      <p:pic>
        <p:nvPicPr>
          <p:cNvPr id="8" name="图片 7" descr="无标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556792"/>
            <a:ext cx="8686174" cy="4104456"/>
          </a:xfrm>
          <a:prstGeom prst="rect">
            <a:avLst/>
          </a:prstGeom>
        </p:spPr>
      </p:pic>
      <p:pic>
        <p:nvPicPr>
          <p:cNvPr id="9" name="图片 8" descr="无标题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5826027"/>
            <a:ext cx="5328592" cy="7266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01" y="5997095"/>
            <a:ext cx="2016224" cy="38449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4391918" cy="40007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Topological Pumping of single photon</a:t>
            </a:r>
            <a:endParaRPr lang="zh-CN" altLang="en-US" sz="2000" b="1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08" y="1196752"/>
            <a:ext cx="6840760" cy="4005155"/>
          </a:xfrm>
          <a:prstGeom prst="rect">
            <a:avLst/>
          </a:prstGeom>
        </p:spPr>
      </p:pic>
      <p:pic>
        <p:nvPicPr>
          <p:cNvPr id="12" name="图片 11" descr="无标题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6591" y="5780662"/>
            <a:ext cx="2483034" cy="360040"/>
          </a:xfrm>
          <a:prstGeom prst="rect">
            <a:avLst/>
          </a:prstGeom>
        </p:spPr>
      </p:pic>
      <p:pic>
        <p:nvPicPr>
          <p:cNvPr id="13" name="图片 12" descr="无标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1484" y="6309320"/>
            <a:ext cx="2304256" cy="3840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673396"/>
            <a:ext cx="5148472" cy="11846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764" y="2964655"/>
            <a:ext cx="2001635" cy="329273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32" y="5037775"/>
            <a:ext cx="3132448" cy="460133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cxnSp>
        <p:nvCxnSpPr>
          <p:cNvPr id="18" name="直接箭头连接符 17"/>
          <p:cNvCxnSpPr>
            <a:endCxn id="15" idx="1"/>
          </p:cNvCxnSpPr>
          <p:nvPr/>
        </p:nvCxnSpPr>
        <p:spPr>
          <a:xfrm flipV="1">
            <a:off x="5148064" y="3129292"/>
            <a:ext cx="1022700" cy="73175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5925496" y="3211610"/>
            <a:ext cx="245268" cy="66883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5915089" y="4279070"/>
            <a:ext cx="511350" cy="75870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4391918" cy="40007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Topological Pumping of single photon</a:t>
            </a:r>
            <a:endParaRPr lang="zh-CN" altLang="en-US" sz="2000" b="1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4261565" cy="21602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435072"/>
            <a:ext cx="4058241" cy="23042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245124"/>
            <a:ext cx="3973533" cy="234918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00" y="4245124"/>
            <a:ext cx="4314346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ked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4391918" cy="40007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Topological Pumping of single photon</a:t>
            </a:r>
            <a:endParaRPr lang="zh-CN" altLang="en-US" sz="2000" b="1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80310"/>
            <a:ext cx="4460829" cy="6307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1855878"/>
            <a:ext cx="6771889" cy="18606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4365104"/>
            <a:ext cx="7111518" cy="162418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5536" y="3933056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Multistage setup:</a:t>
            </a:r>
            <a:endParaRPr lang="zh-CN" altLang="en-US" sz="20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3886090" y="61653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l-GR" dirty="0">
                <a:latin typeface="宋体" panose="02010600030101010101" pitchFamily="2" charset="-122"/>
                <a:ea typeface="宋体" panose="02010600030101010101" pitchFamily="2" charset="-122"/>
              </a:rPr>
              <a:t>～</a:t>
            </a:r>
            <a:r>
              <a:rPr lang="el-GR" altLang="zh-CN" dirty="0"/>
              <a:t> μ</a:t>
            </a:r>
            <a:r>
              <a:rPr lang="en-US" altLang="zh-CN" dirty="0"/>
              <a:t>s</a:t>
            </a:r>
            <a:endParaRPr lang="zh-CN" alt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4643438" cy="40007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altLang="zh-CN" sz="2000" b="1" dirty="0"/>
              <a:t>All optical devices based on nonlinear effects</a:t>
            </a:r>
            <a:endParaRPr lang="zh-CN" altLang="en-US" sz="2000" b="1" dirty="0"/>
          </a:p>
        </p:txBody>
      </p:sp>
      <p:pic>
        <p:nvPicPr>
          <p:cNvPr id="7" name="图片 6" descr="快照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4691429" cy="3096344"/>
          </a:xfrm>
          <a:prstGeom prst="rect">
            <a:avLst/>
          </a:prstGeom>
        </p:spPr>
      </p:pic>
      <p:pic>
        <p:nvPicPr>
          <p:cNvPr id="8" name="图片 7" descr="快照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700807"/>
            <a:ext cx="4283968" cy="3401341"/>
          </a:xfrm>
          <a:prstGeom prst="rect">
            <a:avLst/>
          </a:prstGeom>
        </p:spPr>
      </p:pic>
      <p:sp>
        <p:nvSpPr>
          <p:cNvPr id="9" name="文本框 7"/>
          <p:cNvSpPr txBox="1"/>
          <p:nvPr/>
        </p:nvSpPr>
        <p:spPr>
          <a:xfrm>
            <a:off x="1187624" y="566124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08B8"/>
                </a:solidFill>
              </a:rPr>
              <a:t>C.-X. Zhu, X.-F. Zhou, Z.-W. Zhou, Phys. Rev. A 106, 043718 (2022).</a:t>
            </a:r>
            <a:endParaRPr lang="zh-CN" altLang="en-US" dirty="0">
              <a:solidFill>
                <a:srgbClr val="1D08B8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4643438" cy="40007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altLang="zh-CN" sz="2000" b="1" dirty="0"/>
              <a:t>All optical devices based on nonlinear effects</a:t>
            </a:r>
            <a:endParaRPr lang="zh-CN" altLang="en-US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79DC4EA-8994-4412-B66C-282624F28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96752"/>
            <a:ext cx="4197546" cy="3600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069CEE-8406-4648-BD32-C0233528D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75" y="1684773"/>
            <a:ext cx="4396084" cy="6480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42B0F59-1073-4AE4-8084-D6E6D59CDD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61" y="2492896"/>
            <a:ext cx="4608512" cy="352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931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4643438" cy="40007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altLang="zh-CN" sz="2000" b="1" dirty="0"/>
              <a:t>All optical devices based on nonlinear effects</a:t>
            </a:r>
            <a:endParaRPr lang="zh-CN" altLang="en-US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4119BE-E4C6-4D72-8A94-FE524DDE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02" y="1128711"/>
            <a:ext cx="5450320" cy="8619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AB466FA-40E3-4DC4-92B8-D4CC01A8F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0848"/>
            <a:ext cx="4896544" cy="390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5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16" y="2177280"/>
            <a:ext cx="5009668" cy="406003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9552" y="2276872"/>
            <a:ext cx="2376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）模拟器的物理规模被大大缩小；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）调控难度也被大大降低。</a:t>
            </a:r>
          </a:p>
        </p:txBody>
      </p:sp>
      <p:sp>
        <p:nvSpPr>
          <p:cNvPr id="8" name="矩形 7"/>
          <p:cNvSpPr/>
          <p:nvPr/>
        </p:nvSpPr>
        <p:spPr>
          <a:xfrm>
            <a:off x="827584" y="1052736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/>
            <a:r>
              <a:rPr kumimoji="1"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优点：同时解决了对光学模拟器规模和可扩展性问题，以及调控的复杂性问题！</a:t>
            </a:r>
            <a:endParaRPr kumimoji="1" lang="en-US" altLang="zh-CN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880" y="630932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Nature Communications 6:7704 (2015)</a:t>
            </a:r>
            <a:endParaRPr lang="zh-CN" altLang="en-US" dirty="0"/>
          </a:p>
        </p:txBody>
      </p:sp>
      <p:pic>
        <p:nvPicPr>
          <p:cNvPr id="11" name="图片 10" descr="ked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54757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4643438" cy="40007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altLang="zh-CN" sz="2000" b="1" dirty="0"/>
              <a:t>All optical devices based on nonlinear effects</a:t>
            </a:r>
            <a:endParaRPr lang="zh-CN" altLang="en-US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C92E494-9581-4B48-A524-474CF729D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33274"/>
            <a:ext cx="4832451" cy="374441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3C472-A95F-412D-AF36-AD2AE2623E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10418"/>
            <a:ext cx="792088" cy="3055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279E6D1-0D19-44BB-A636-D38A18D82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53201"/>
            <a:ext cx="745548" cy="2707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F98C0A9-B06E-4B11-9CFA-6AA6377DE1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413472"/>
            <a:ext cx="876345" cy="23178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595EE5-FFEC-4B45-91EC-6C0C5042A3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44" y="5413472"/>
            <a:ext cx="1968601" cy="2635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2B5BAF2-83A0-42F4-9EB5-6E2C7550E3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383" y="5402513"/>
            <a:ext cx="1158935" cy="2127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2FEFA7D-8142-421B-A31A-831724387E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86" y="5402513"/>
            <a:ext cx="2778268" cy="21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540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00760" y="357166"/>
            <a:ext cx="2400288" cy="51115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628800"/>
            <a:ext cx="8507288" cy="4525963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Synthetic dimension in the photonic systems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Topological matters in photonic synthetic dimensions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All-optical devices based on degenerate cavities</a:t>
            </a:r>
          </a:p>
          <a:p>
            <a:r>
              <a:rPr lang="en-US" altLang="zh-CN" dirty="0"/>
              <a:t>Outlook &amp; Summary</a:t>
            </a:r>
            <a:endParaRPr lang="zh-CN" altLang="en-US" dirty="0"/>
          </a:p>
        </p:txBody>
      </p:sp>
      <p:pic>
        <p:nvPicPr>
          <p:cNvPr id="4" name="图片 6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2496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8737" y="149226"/>
            <a:ext cx="9085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zh-CN" altLang="en-US" sz="3600" b="1" kern="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               </a:t>
            </a:r>
            <a:r>
              <a:rPr lang="en-US" altLang="zh-CN" sz="36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 </a:t>
            </a:r>
            <a:r>
              <a:rPr lang="zh-CN" altLang="en-US" sz="36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后续实验工作的开展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pic>
        <p:nvPicPr>
          <p:cNvPr id="4" name="图片 3" descr="无标题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132856"/>
            <a:ext cx="3992770" cy="2808312"/>
          </a:xfrm>
          <a:prstGeom prst="rect">
            <a:avLst/>
          </a:prstGeom>
        </p:spPr>
      </p:pic>
      <p:pic>
        <p:nvPicPr>
          <p:cNvPr id="5" name="图片 4" descr="无标题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085184"/>
            <a:ext cx="3805229" cy="1292920"/>
          </a:xfrm>
          <a:prstGeom prst="rect">
            <a:avLst/>
          </a:prstGeom>
        </p:spPr>
      </p:pic>
      <p:pic>
        <p:nvPicPr>
          <p:cNvPr id="6" name="图片 5" descr="无标题2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365104"/>
            <a:ext cx="3672408" cy="1992021"/>
          </a:xfrm>
          <a:prstGeom prst="rect">
            <a:avLst/>
          </a:prstGeom>
        </p:spPr>
      </p:pic>
      <p:pic>
        <p:nvPicPr>
          <p:cNvPr id="7" name="图片 6" descr="无标题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916832"/>
            <a:ext cx="3600400" cy="24094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1013827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中科院量子信息重点实验室李传锋、许金时组，先后实现了</a:t>
            </a:r>
            <a:r>
              <a:rPr lang="en-US" altLang="zh-CN" sz="24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31</a:t>
            </a:r>
            <a:r>
              <a:rPr lang="zh-CN" altLang="en-US" sz="24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个模式和</a:t>
            </a:r>
            <a:r>
              <a:rPr lang="en-US" altLang="zh-CN" sz="24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46</a:t>
            </a:r>
            <a:r>
              <a:rPr lang="zh-CN" altLang="en-US" sz="24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个模式的简并光腔。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4048" y="640716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Appl.Phys.Lett.112,201104(2018)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72992" y="641312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Opt.Lett</a:t>
            </a:r>
            <a:r>
              <a:rPr lang="en-US" altLang="zh-CN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. 42,2042(2017) </a:t>
            </a:r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29027-1B36-47E8-8DD4-8035E61B243C}" type="slidenum">
              <a:rPr lang="zh-CN" altLang="en-US" smtClean="0"/>
              <a:pPr>
                <a:defRPr/>
              </a:pPr>
              <a:t>62</a:t>
            </a:fld>
            <a:endParaRPr lang="en-US" altLang="zh-CN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39552" y="857250"/>
            <a:ext cx="7884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研究方向和成果概述</a:t>
            </a:r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3159-132E-4ED2-BB76-526446806E10}" type="slidenum">
              <a:rPr lang="zh-CN" altLang="en-US" smtClean="0"/>
              <a:pPr/>
              <a:t>63</a:t>
            </a:fld>
            <a:endParaRPr lang="zh-CN" altLang="en-US" dirty="0"/>
          </a:p>
        </p:txBody>
      </p:sp>
      <p:pic>
        <p:nvPicPr>
          <p:cNvPr id="6" name="图片 5" descr="快照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840489"/>
            <a:ext cx="7668344" cy="201861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9FC4122-2FD5-4DDE-85B2-C1DA35E88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331" y="16083"/>
            <a:ext cx="9083827" cy="9632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1EFA3AB-7791-4120-9FEC-18569BE187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941554"/>
            <a:ext cx="5400600" cy="14525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FEAD6F0-0B40-4126-9C26-EE256B1CB8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548877"/>
            <a:ext cx="5760640" cy="22851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040839"/>
      </p:ext>
    </p:extLst>
  </p:cSld>
  <p:clrMapOvr>
    <a:masterClrMapping/>
  </p:clrMapOvr>
  <p:transition advTm="73518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A3159-132E-4ED2-BB76-526446806E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9FC4122-2FD5-4DDE-85B2-C1DA35E88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331" y="16083"/>
            <a:ext cx="9083827" cy="9632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93FCC0-0ED3-4018-B56F-D91DF585AD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82" y="836712"/>
            <a:ext cx="7200800" cy="21256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E4B3607-EDA8-4D49-B859-625CB97EE3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16373"/>
            <a:ext cx="4600575" cy="2520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A58279-BEF0-40BE-8F59-819A71E929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00313"/>
            <a:ext cx="3282950" cy="2720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7236613"/>
      </p:ext>
    </p:extLst>
  </p:cSld>
  <p:clrMapOvr>
    <a:masterClrMapping/>
  </p:clrMapOvr>
  <p:transition advTm="73518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About Synthetic Dimension based on Degenerate Cavity </a:t>
            </a:r>
          </a:p>
          <a:p>
            <a:r>
              <a:rPr lang="en-US" altLang="zh-CN" dirty="0"/>
              <a:t>Simulating Photonics Topological Matter</a:t>
            </a:r>
          </a:p>
          <a:p>
            <a:r>
              <a:rPr lang="en-US" altLang="zh-CN" dirty="0"/>
              <a:t>Quantum Memory</a:t>
            </a:r>
          </a:p>
          <a:p>
            <a:r>
              <a:rPr lang="en-US" altLang="zh-CN" dirty="0"/>
              <a:t>Optical Filter</a:t>
            </a:r>
          </a:p>
          <a:p>
            <a:r>
              <a:rPr lang="en-US" altLang="zh-CN" dirty="0"/>
              <a:t>Topological OAM Switch</a:t>
            </a:r>
          </a:p>
          <a:p>
            <a:r>
              <a:rPr lang="en-US" altLang="zh-CN" dirty="0"/>
              <a:t>New Applications…</a:t>
            </a:r>
          </a:p>
        </p:txBody>
      </p:sp>
      <p:sp>
        <p:nvSpPr>
          <p:cNvPr id="4" name="标题 1"/>
          <p:cNvSpPr txBox="1"/>
          <p:nvPr/>
        </p:nvSpPr>
        <p:spPr>
          <a:xfrm>
            <a:off x="457200" y="274638"/>
            <a:ext cx="8229600" cy="648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noProof="0" dirty="0"/>
              <a:t>summary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457200" y="274638"/>
            <a:ext cx="8229600" cy="648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dirty="0"/>
              <a:t>In collaboration with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5229" y="1302258"/>
            <a:ext cx="3938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Univ. of Sci. &amp; Tech. of China</a:t>
            </a:r>
            <a:endParaRPr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971600" y="1916832"/>
            <a:ext cx="64744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</a:rPr>
              <a:t>   </a:t>
            </a:r>
            <a:r>
              <a:rPr lang="en-US" altLang="zh-CN" sz="2400" dirty="0">
                <a:latin typeface="Times New Roman" panose="02020603050405020304" pitchFamily="18" charset="0"/>
              </a:rPr>
              <a:t> X. -W. Luo (</a:t>
            </a:r>
            <a:r>
              <a:rPr lang="zh-CN" altLang="en-US" sz="2400" dirty="0">
                <a:latin typeface="Times New Roman" panose="02020603050405020304" pitchFamily="18" charset="0"/>
              </a:rPr>
              <a:t>罗希望</a:t>
            </a:r>
            <a:r>
              <a:rPr lang="en-US" altLang="zh-CN" sz="2400" dirty="0">
                <a:latin typeface="Times New Roman" panose="02020603050405020304" pitchFamily="18" charset="0"/>
              </a:rPr>
              <a:t>)   X.-F. Zhou (</a:t>
            </a:r>
            <a:r>
              <a:rPr lang="zh-CN" altLang="en-US" sz="2400" dirty="0">
                <a:latin typeface="Times New Roman" panose="02020603050405020304" pitchFamily="18" charset="0"/>
              </a:rPr>
              <a:t>周祥发</a:t>
            </a:r>
            <a:r>
              <a:rPr lang="en-US" altLang="zh-CN" sz="2400" dirty="0">
                <a:latin typeface="Times New Roman" panose="02020603050405020304" pitchFamily="18" charset="0"/>
              </a:rPr>
              <a:t>)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  S. Wang </a:t>
            </a:r>
            <a:r>
              <a:rPr lang="zh-CN" altLang="en-US" sz="2400" dirty="0">
                <a:latin typeface="Times New Roman" panose="02020603050405020304" pitchFamily="18" charset="0"/>
              </a:rPr>
              <a:t>    </a:t>
            </a:r>
            <a:r>
              <a:rPr lang="en-US" altLang="zh-CN" sz="2400" dirty="0">
                <a:latin typeface="Times New Roman" panose="02020603050405020304" pitchFamily="18" charset="0"/>
              </a:rPr>
              <a:t> (</a:t>
            </a:r>
            <a:r>
              <a:rPr lang="zh-CN" altLang="en-US" sz="2400" dirty="0">
                <a:latin typeface="Times New Roman" panose="02020603050405020304" pitchFamily="18" charset="0"/>
              </a:rPr>
              <a:t>王  塑</a:t>
            </a:r>
            <a:r>
              <a:rPr lang="en-US" altLang="zh-CN" sz="2400" dirty="0">
                <a:latin typeface="Times New Roman" panose="02020603050405020304" pitchFamily="18" charset="0"/>
              </a:rPr>
              <a:t>)    X.-X. Zhou (</a:t>
            </a:r>
            <a:r>
              <a:rPr lang="zh-CN" altLang="en-US" sz="2400" dirty="0">
                <a:latin typeface="Times New Roman" panose="02020603050405020304" pitchFamily="18" charset="0"/>
              </a:rPr>
              <a:t>周幸祥</a:t>
            </a:r>
            <a:r>
              <a:rPr lang="en-US" altLang="zh-CN" sz="2400" dirty="0">
                <a:latin typeface="Times New Roman" panose="02020603050405020304" pitchFamily="18" charset="0"/>
              </a:rPr>
              <a:t>) 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  B. -Y. Sun (</a:t>
            </a:r>
            <a:r>
              <a:rPr lang="zh-CN" altLang="en-US" sz="2400" dirty="0">
                <a:latin typeface="Times New Roman" panose="02020603050405020304" pitchFamily="18" charset="0"/>
              </a:rPr>
              <a:t>孙伯业</a:t>
            </a:r>
            <a:r>
              <a:rPr lang="en-US" altLang="zh-CN" sz="2400" dirty="0">
                <a:latin typeface="Times New Roman" panose="02020603050405020304" pitchFamily="18" charset="0"/>
              </a:rPr>
              <a:t>)    C. X. Zhu (</a:t>
            </a:r>
            <a:r>
              <a:rPr lang="zh-CN" altLang="en-US" sz="2400" dirty="0">
                <a:latin typeface="Times New Roman" panose="02020603050405020304" pitchFamily="18" charset="0"/>
              </a:rPr>
              <a:t>朱晨曦</a:t>
            </a:r>
            <a:r>
              <a:rPr lang="en-US" altLang="zh-CN" sz="2400" dirty="0">
                <a:latin typeface="Times New Roman" panose="02020603050405020304" pitchFamily="18" charset="0"/>
              </a:rPr>
              <a:t>)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 J. -S. </a:t>
            </a:r>
            <a:r>
              <a:rPr lang="en-US" altLang="zh-CN" sz="2400" dirty="0" err="1">
                <a:latin typeface="Times New Roman" panose="02020603050405020304" pitchFamily="18" charset="0"/>
              </a:rPr>
              <a:t>Xu</a:t>
            </a:r>
            <a:r>
              <a:rPr lang="en-US" altLang="zh-CN" sz="2400" dirty="0">
                <a:latin typeface="Times New Roman" panose="02020603050405020304" pitchFamily="18" charset="0"/>
              </a:rPr>
              <a:t>     (</a:t>
            </a:r>
            <a:r>
              <a:rPr lang="zh-CN" altLang="en-US" sz="2400" dirty="0">
                <a:latin typeface="Times New Roman" panose="02020603050405020304" pitchFamily="18" charset="0"/>
              </a:rPr>
              <a:t>许金时</a:t>
            </a:r>
            <a:r>
              <a:rPr lang="en-US" altLang="zh-CN" sz="2400" dirty="0">
                <a:latin typeface="Times New Roman" panose="02020603050405020304" pitchFamily="18" charset="0"/>
              </a:rPr>
              <a:t>)    M. Gong  (</a:t>
            </a:r>
            <a:r>
              <a:rPr lang="zh-CN" altLang="en-US" sz="2400" dirty="0">
                <a:latin typeface="Times New Roman" panose="02020603050405020304" pitchFamily="18" charset="0"/>
              </a:rPr>
              <a:t>龚明</a:t>
            </a:r>
            <a:r>
              <a:rPr lang="en-US" altLang="zh-CN" sz="2400" dirty="0">
                <a:latin typeface="Times New Roman" panose="02020603050405020304" pitchFamily="18" charset="0"/>
              </a:rPr>
              <a:t>) 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 C. -F. Li    (</a:t>
            </a:r>
            <a:r>
              <a:rPr lang="zh-CN" altLang="en-US" sz="2400" dirty="0">
                <a:latin typeface="Times New Roman" panose="02020603050405020304" pitchFamily="18" charset="0"/>
              </a:rPr>
              <a:t>李传锋</a:t>
            </a:r>
            <a:r>
              <a:rPr lang="en-US" altLang="zh-CN" sz="2400" dirty="0">
                <a:latin typeface="Times New Roman" panose="02020603050405020304" pitchFamily="18" charset="0"/>
              </a:rPr>
              <a:t>)      G.-C. </a:t>
            </a:r>
            <a:r>
              <a:rPr lang="en-US" altLang="zh-CN" sz="2400" dirty="0" err="1">
                <a:latin typeface="Times New Roman" panose="02020603050405020304" pitchFamily="18" charset="0"/>
              </a:rPr>
              <a:t>Guo</a:t>
            </a:r>
            <a:r>
              <a:rPr lang="en-US" altLang="zh-CN" sz="2400" dirty="0">
                <a:latin typeface="Times New Roman" panose="02020603050405020304" pitchFamily="18" charset="0"/>
              </a:rPr>
              <a:t>   (</a:t>
            </a:r>
            <a:r>
              <a:rPr lang="zh-CN" altLang="en-US" sz="2400" dirty="0">
                <a:latin typeface="Times New Roman" panose="02020603050405020304" pitchFamily="18" charset="0"/>
              </a:rPr>
              <a:t>郭光灿</a:t>
            </a:r>
            <a:r>
              <a:rPr lang="en-US" altLang="zh-CN" sz="24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8" name="矩形 7"/>
          <p:cNvSpPr/>
          <p:nvPr/>
        </p:nvSpPr>
        <p:spPr>
          <a:xfrm>
            <a:off x="1259632" y="4248835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</a:p>
          <a:p>
            <a:r>
              <a:rPr lang="en-US" altLang="zh-CN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</a:rPr>
              <a:t>Han Pu (</a:t>
            </a:r>
            <a:r>
              <a:rPr lang="zh-CN" altLang="zh-CN" sz="2400" dirty="0">
                <a:latin typeface="Times New Roman" panose="02020603050405020304" pitchFamily="18" charset="0"/>
              </a:rPr>
              <a:t>浦晗</a:t>
            </a:r>
            <a:r>
              <a:rPr lang="en-US" altLang="zh-CN" sz="24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827584" y="4149080"/>
            <a:ext cx="3779912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Rice Univ.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5616" y="5534631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Chuanwei</a:t>
            </a:r>
            <a:r>
              <a:rPr lang="en-US" altLang="zh-CN" sz="2400" dirty="0">
                <a:latin typeface="Times New Roman" panose="02020603050405020304" pitchFamily="18" charset="0"/>
              </a:rPr>
              <a:t> Zhang (</a:t>
            </a:r>
            <a:r>
              <a:rPr lang="zh-CN" altLang="en-US" sz="2400" dirty="0">
                <a:latin typeface="Times New Roman" panose="02020603050405020304" pitchFamily="18" charset="0"/>
              </a:rPr>
              <a:t>张传伟</a:t>
            </a:r>
            <a:r>
              <a:rPr lang="en-US" altLang="zh-CN" sz="24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755576" y="5373216"/>
            <a:ext cx="3779912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 Dallas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916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457200" y="130384"/>
            <a:ext cx="8229600" cy="648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noProof="0" dirty="0"/>
              <a:t>References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9532" y="799411"/>
            <a:ext cx="8424936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Simulating Topological matter of Photons:</a:t>
            </a:r>
          </a:p>
          <a:p>
            <a:pPr algn="just"/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W.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X. Zhou, C. F. Li, J. S.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G. C.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W. Zhou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Nat. </a:t>
            </a:r>
            <a:r>
              <a:rPr lang="en-US" altLang="zh-CN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7704 (2015)</a:t>
            </a:r>
          </a:p>
          <a:p>
            <a:pPr algn="just"/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F. Zhou, X. W.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Wang, G. C.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X. Zhou, H.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W. Zhou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</a:t>
            </a:r>
            <a:r>
              <a:rPr lang="en-US" altLang="zh-CN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118, 083603 (2017)</a:t>
            </a:r>
          </a:p>
          <a:p>
            <a:pPr algn="just"/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Y. Sun, X. W.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 Gong, G. C.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W. Zhou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A 96, 013857 (2017).</a:t>
            </a:r>
          </a:p>
          <a:p>
            <a:pPr algn="just"/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Wang, X. F. Zhou, G. C.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H.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W. Zhou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A 100, 043817 (2019).</a:t>
            </a:r>
          </a:p>
          <a:p>
            <a:pPr algn="just"/>
            <a:endParaRPr lang="en-US" altLang="zh-CN" dirty="0">
              <a:solidFill>
                <a:srgbClr val="1D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All-optical devices by manipulating photonic synthetic dimension</a:t>
            </a:r>
          </a:p>
          <a:p>
            <a:pPr algn="just"/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W. Luo, X. Zhou, J. S. Xu, C. F. Li, G. C.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 Zhang,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W. Zhou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Nat. </a:t>
            </a:r>
            <a:r>
              <a:rPr lang="en-US" altLang="zh-CN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 16097 (2017).</a:t>
            </a:r>
          </a:p>
          <a:p>
            <a:pPr algn="just"/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W. Luo, C. Zhang, G. C.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W. Zhou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A 97, 043841(2018).</a:t>
            </a:r>
          </a:p>
          <a:p>
            <a:pPr algn="just"/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X. Zhu, X. Zhou, G. C.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W. Zhou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Opt. Express 30 (2) 972 (2022).</a:t>
            </a:r>
          </a:p>
          <a:p>
            <a:pPr algn="just"/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X. Zhu, X. F. Zhou,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W. Zhou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A 106, 043718 (2022).</a:t>
            </a:r>
          </a:p>
          <a:p>
            <a:pPr algn="just"/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X. Zhu, X. Zhou, G. C. Guo,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W. Zhou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A 108, 043507 (2023).</a:t>
            </a:r>
          </a:p>
          <a:p>
            <a:pPr algn="just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b="1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Experiment:</a:t>
            </a:r>
          </a:p>
          <a:p>
            <a:pPr algn="just"/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Z.-D. Cheng, Z.-D. Liu, X.-W. Luo, </a:t>
            </a:r>
            <a:r>
              <a:rPr lang="en-US" altLang="zh-CN" sz="1600" b="1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Z.-W. Zhou</a:t>
            </a:r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Wang, Q. Li, Y.-T. Wang, J.-S. Tang, J.-S. Xu, C.-F. Li, G.-C. </a:t>
            </a:r>
            <a:r>
              <a:rPr lang="en-US" altLang="zh-CN" sz="1600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Opt. Lett. 42, 2042 (2017).</a:t>
            </a:r>
          </a:p>
          <a:p>
            <a:pPr algn="just"/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Z.-D. Cheng, Q. Li, Z.-H. Liu, F.-F. Yan, S. Yu, J.-S. Tang, </a:t>
            </a:r>
            <a:r>
              <a:rPr lang="en-US" altLang="zh-CN" sz="1600" b="1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Z.-W. Zhou</a:t>
            </a:r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J.-S. </a:t>
            </a:r>
            <a:r>
              <a:rPr lang="en-US" altLang="zh-CN" sz="1600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C.-F. Li, G.-C. </a:t>
            </a:r>
            <a:r>
              <a:rPr lang="en-US" altLang="zh-CN" sz="1600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Appl. Phys. </a:t>
            </a:r>
            <a:r>
              <a:rPr lang="en-US" altLang="zh-CN" sz="1600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112, 201104 (2018).</a:t>
            </a:r>
          </a:p>
          <a:p>
            <a:pPr algn="just"/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Yang, H.-Q. Zhang, Y.-W. Liao, Z.-H. Liu, </a:t>
            </a:r>
            <a:r>
              <a:rPr lang="en-US" altLang="zh-CN" sz="1600" b="1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Z.-W. Zhou</a:t>
            </a:r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X. Zhou, J.-S. Xu, Y.-J. Han, C.-F. Li &amp; G.-C. Guo, </a:t>
            </a:r>
            <a:r>
              <a:rPr lang="en-US" altLang="zh-CN" sz="1600" b="1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Nat. </a:t>
            </a:r>
            <a:r>
              <a:rPr lang="en-US" altLang="zh-CN" sz="1600" b="1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sz="1600" b="1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 2040 (2022).</a:t>
            </a:r>
          </a:p>
          <a:p>
            <a:pPr algn="just"/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Yang, H.-Q. Zhang, Y.-W. Liao, Z.-H. Liu, </a:t>
            </a:r>
            <a:r>
              <a:rPr lang="en-US" altLang="zh-CN" sz="1600" b="1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Z.-W. Zhou</a:t>
            </a:r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X. Zhou, J.-S. Xu, Y.-J. Han, C.-F. Li &amp; G.-C. Guo, </a:t>
            </a:r>
            <a:r>
              <a:rPr lang="en-US" altLang="zh-CN" sz="1600" b="1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Sci. Adv. </a:t>
            </a:r>
            <a:r>
              <a:rPr lang="en-US" altLang="zh-CN" sz="1600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 eabp8943 (2023).</a:t>
            </a:r>
          </a:p>
        </p:txBody>
      </p:sp>
    </p:spTree>
    <p:extLst>
      <p:ext uri="{BB962C8B-B14F-4D97-AF65-F5344CB8AC3E}">
        <p14:creationId xmlns:p14="http://schemas.microsoft.com/office/powerpoint/2010/main" val="41829615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79512" y="2276872"/>
            <a:ext cx="8496944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5400" b="1" i="1" dirty="0">
                <a:solidFill>
                  <a:srgbClr val="0066FF"/>
                </a:solidFill>
              </a:rPr>
              <a:t>Thanks for your attention 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Introduction</a:t>
            </a:r>
            <a:endParaRPr lang="zh-CN" altLang="en-US" sz="2000" b="1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B48B85D-6324-41BC-B0FD-2F865F6DFE8B}"/>
              </a:ext>
            </a:extLst>
          </p:cNvPr>
          <p:cNvSpPr/>
          <p:nvPr/>
        </p:nvSpPr>
        <p:spPr>
          <a:xfrm>
            <a:off x="107504" y="1196752"/>
            <a:ext cx="4212769" cy="2677331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C85D8E02-FCAF-43E9-94C6-F43522723BE7}"/>
              </a:ext>
            </a:extLst>
          </p:cNvPr>
          <p:cNvSpPr/>
          <p:nvPr/>
        </p:nvSpPr>
        <p:spPr>
          <a:xfrm>
            <a:off x="4644008" y="1196752"/>
            <a:ext cx="4212769" cy="2677331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4ED6FEAD-44F9-4EAB-BBF2-BD08AD9A0FDD}"/>
              </a:ext>
            </a:extLst>
          </p:cNvPr>
          <p:cNvSpPr txBox="1"/>
          <p:nvPr/>
        </p:nvSpPr>
        <p:spPr>
          <a:xfrm>
            <a:off x="4914558" y="1188872"/>
            <a:ext cx="3671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Photonic lattice with waveguides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788F24D1-167D-4C21-B43C-2FD36E67F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30" y="1557336"/>
            <a:ext cx="3936930" cy="1990097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4923FC6C-5C6B-4D16-A1B9-652133269FBF}"/>
              </a:ext>
            </a:extLst>
          </p:cNvPr>
          <p:cNvSpPr txBox="1"/>
          <p:nvPr/>
        </p:nvSpPr>
        <p:spPr>
          <a:xfrm>
            <a:off x="4798230" y="3465945"/>
            <a:ext cx="429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D. </a:t>
            </a:r>
            <a:r>
              <a:rPr lang="en-US" sz="1200" dirty="0" err="1"/>
              <a:t>Jukić</a:t>
            </a:r>
            <a:r>
              <a:rPr lang="en-US" sz="1200" dirty="0"/>
              <a:t> and H. </a:t>
            </a:r>
            <a:r>
              <a:rPr lang="en-US" sz="1200" dirty="0" err="1"/>
              <a:t>Buljan</a:t>
            </a:r>
            <a:r>
              <a:rPr lang="en-US" sz="1200" dirty="0"/>
              <a:t>, Phys. Rev. A </a:t>
            </a:r>
            <a:r>
              <a:rPr lang="en-US" sz="1200" b="1" dirty="0"/>
              <a:t>87</a:t>
            </a:r>
            <a:r>
              <a:rPr lang="en-US" sz="1200" dirty="0"/>
              <a:t>, 013814 (2013).</a:t>
            </a:r>
            <a:endParaRPr lang="fr-FR" sz="12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4926C06-C703-407F-A81A-0B3A7832DBF3}"/>
              </a:ext>
            </a:extLst>
          </p:cNvPr>
          <p:cNvSpPr txBox="1"/>
          <p:nvPr/>
        </p:nvSpPr>
        <p:spPr>
          <a:xfrm>
            <a:off x="683568" y="1230705"/>
            <a:ext cx="2808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State-dependent lattices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487BAB7-83E0-4787-A96E-D99FE918FF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74" y="1664768"/>
            <a:ext cx="1776090" cy="166657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12BF6140-C2C1-40C0-B678-EA2DB5773BE9}"/>
              </a:ext>
            </a:extLst>
          </p:cNvPr>
          <p:cNvSpPr txBox="1"/>
          <p:nvPr/>
        </p:nvSpPr>
        <p:spPr>
          <a:xfrm>
            <a:off x="539552" y="3500287"/>
            <a:ext cx="3384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+mj-lt"/>
              </a:rPr>
              <a:t>O. Boada, et al., Phys. Rev. Lett. 108, 133001 (2012)</a:t>
            </a:r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ED55168B-A3FB-4707-B05F-DAB7857D636E}"/>
              </a:ext>
            </a:extLst>
          </p:cNvPr>
          <p:cNvSpPr/>
          <p:nvPr/>
        </p:nvSpPr>
        <p:spPr>
          <a:xfrm>
            <a:off x="2123728" y="4042135"/>
            <a:ext cx="4480388" cy="2677331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E22791BE-63DB-43B9-87B3-71E52BC3DDCF}"/>
              </a:ext>
            </a:extLst>
          </p:cNvPr>
          <p:cNvSpPr txBox="1"/>
          <p:nvPr/>
        </p:nvSpPr>
        <p:spPr>
          <a:xfrm>
            <a:off x="2111645" y="4077072"/>
            <a:ext cx="4417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Atomic states with Raman transitions</a:t>
            </a: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5DEF8DB4-CF0E-4944-B4DD-3BEE3A2C7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346" y="4594606"/>
            <a:ext cx="4314825" cy="1514475"/>
          </a:xfrm>
          <a:prstGeom prst="rect">
            <a:avLst/>
          </a:prstGeom>
        </p:spPr>
      </p:pic>
      <p:sp>
        <p:nvSpPr>
          <p:cNvPr id="28" name="TextBox 5">
            <a:extLst>
              <a:ext uri="{FF2B5EF4-FFF2-40B4-BE49-F238E27FC236}">
                <a16:creationId xmlns:a16="http://schemas.microsoft.com/office/drawing/2014/main" id="{D3969707-B8C7-420C-B968-263D3E678BA4}"/>
              </a:ext>
            </a:extLst>
          </p:cNvPr>
          <p:cNvSpPr txBox="1"/>
          <p:nvPr/>
        </p:nvSpPr>
        <p:spPr>
          <a:xfrm>
            <a:off x="2555776" y="6362680"/>
            <a:ext cx="429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/>
              <a:t>A. Celi, et. al., Phys. Rev. Lett. 112, 043001 (2014).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1920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ed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00562" y="428604"/>
            <a:ext cx="3861304" cy="4286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Introduction</a:t>
            </a:r>
            <a:endParaRPr lang="zh-CN" altLang="en-US" sz="2000" b="1" dirty="0"/>
          </a:p>
        </p:txBody>
      </p:sp>
      <p:sp>
        <p:nvSpPr>
          <p:cNvPr id="7" name="矩形 6"/>
          <p:cNvSpPr/>
          <p:nvPr/>
        </p:nvSpPr>
        <p:spPr>
          <a:xfrm>
            <a:off x="899592" y="1196753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Quantum simulation by utilizing synthetic dimensions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166" y="4791032"/>
            <a:ext cx="2649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PRL 108, 133001 (2012);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PRL 112, 043001 (2014);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Science 349, 1510 (2015);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Science 349, 1514 (2015).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 descr="无标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12" y="1831001"/>
            <a:ext cx="4369635" cy="2592288"/>
          </a:xfrm>
          <a:prstGeom prst="rect">
            <a:avLst/>
          </a:prstGeom>
        </p:spPr>
      </p:pic>
      <p:pic>
        <p:nvPicPr>
          <p:cNvPr id="12" name="图片 11" descr="无标题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640" y="1690285"/>
            <a:ext cx="4032448" cy="13018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48064" y="305193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Phys. Rev. A 95, 023607 (2017)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17659"/>
            <a:ext cx="4002898" cy="2346747"/>
          </a:xfrm>
          <a:prstGeom prst="rect">
            <a:avLst/>
          </a:prstGeom>
        </p:spPr>
      </p:pic>
      <p:sp>
        <p:nvSpPr>
          <p:cNvPr id="15" name="TextBox 13"/>
          <p:cNvSpPr txBox="1"/>
          <p:nvPr/>
        </p:nvSpPr>
        <p:spPr>
          <a:xfrm>
            <a:off x="5256700" y="609329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Phys. Rev. A 93, 043827 (2016)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61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快照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924944"/>
            <a:ext cx="3356680" cy="3312368"/>
          </a:xfrm>
          <a:prstGeom prst="rect">
            <a:avLst/>
          </a:prstGeom>
        </p:spPr>
      </p:pic>
      <p:pic>
        <p:nvPicPr>
          <p:cNvPr id="5" name="图片 4" descr="快照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140968"/>
            <a:ext cx="4176464" cy="29730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63093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Nature 553</a:t>
            </a:r>
            <a:r>
              <a:rPr lang="zh-CN" altLang="en-US" dirty="0"/>
              <a:t>，</a:t>
            </a:r>
            <a:r>
              <a:rPr lang="en-US" altLang="zh-CN" dirty="0"/>
              <a:t>55</a:t>
            </a:r>
            <a:r>
              <a:rPr lang="zh-CN" altLang="en-US" dirty="0"/>
              <a:t>（</a:t>
            </a:r>
            <a:r>
              <a:rPr lang="en-US" altLang="zh-CN" dirty="0"/>
              <a:t>2018</a:t>
            </a:r>
            <a:r>
              <a:rPr lang="zh-CN" altLang="en-US" dirty="0"/>
              <a:t>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0072" y="63093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Nature 553</a:t>
            </a:r>
            <a:r>
              <a:rPr lang="zh-CN" altLang="en-US" dirty="0"/>
              <a:t>，</a:t>
            </a:r>
            <a:r>
              <a:rPr lang="en-US" altLang="zh-CN" dirty="0"/>
              <a:t>59</a:t>
            </a:r>
            <a:r>
              <a:rPr lang="zh-CN" altLang="en-US" dirty="0"/>
              <a:t>（</a:t>
            </a:r>
            <a:r>
              <a:rPr lang="en-US" altLang="zh-CN" dirty="0"/>
              <a:t>2018</a:t>
            </a:r>
            <a:r>
              <a:rPr lang="zh-CN" altLang="en-US" dirty="0"/>
              <a:t>）</a:t>
            </a:r>
          </a:p>
        </p:txBody>
      </p:sp>
      <p:pic>
        <p:nvPicPr>
          <p:cNvPr id="9" name="图片 8" descr="keda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1100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028"/>
          <p:cNvSpPr>
            <a:spLocks noChangeShapeType="1"/>
          </p:cNvSpPr>
          <p:nvPr/>
        </p:nvSpPr>
        <p:spPr bwMode="auto">
          <a:xfrm>
            <a:off x="1114425" y="928688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5282696" y="404664"/>
            <a:ext cx="3861304" cy="427747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2000" b="1" dirty="0"/>
              <a:t>Introduction</a:t>
            </a:r>
            <a:endParaRPr lang="zh-CN" alt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27584" y="1052736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研究人工维度物理的动机：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1）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通过引入额外维度来统一相互作用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2）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通过引入高维能带模型来统一刻画低维材料</a:t>
            </a:r>
          </a:p>
        </p:txBody>
      </p:sp>
    </p:spTree>
    <p:extLst>
      <p:ext uri="{BB962C8B-B14F-4D97-AF65-F5344CB8AC3E}">
        <p14:creationId xmlns:p14="http://schemas.microsoft.com/office/powerpoint/2010/main" val="36666398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2250</TotalTime>
  <Words>2640</Words>
  <Application>Microsoft Office PowerPoint</Application>
  <PresentationFormat>全屏显示(4:3)</PresentationFormat>
  <Paragraphs>323</Paragraphs>
  <Slides>68</Slides>
  <Notes>15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68</vt:i4>
      </vt:variant>
    </vt:vector>
  </HeadingPairs>
  <TitlesOfParts>
    <vt:vector size="78" baseType="lpstr">
      <vt:lpstr>黑体</vt:lpstr>
      <vt:lpstr>宋体</vt:lpstr>
      <vt:lpstr>微软雅黑</vt:lpstr>
      <vt:lpstr>Arial</vt:lpstr>
      <vt:lpstr>Calibri</vt:lpstr>
      <vt:lpstr>Times New Roman</vt:lpstr>
      <vt:lpstr>Wingdings</vt:lpstr>
      <vt:lpstr>Office 主题</vt:lpstr>
      <vt:lpstr>公式</vt:lpstr>
      <vt:lpstr>Equation</vt:lpstr>
      <vt:lpstr>PowerPoint 演示文稿</vt:lpstr>
      <vt:lpstr>Outline</vt:lpstr>
      <vt:lpstr>Outline</vt:lpstr>
      <vt:lpstr>PowerPoint 演示文稿</vt:lpstr>
      <vt:lpstr>PowerPoint 演示文稿</vt:lpstr>
      <vt:lpstr>PowerPoint 演示文稿</vt:lpstr>
      <vt:lpstr>Introduction</vt:lpstr>
      <vt:lpstr>Introduction</vt:lpstr>
      <vt:lpstr>Introduction</vt:lpstr>
      <vt:lpstr>PowerPoint 演示文稿</vt:lpstr>
      <vt:lpstr>PowerPoint 演示文稿</vt:lpstr>
      <vt:lpstr>PowerPoint 演示文稿</vt:lpstr>
      <vt:lpstr>Orbital angular momentum</vt:lpstr>
      <vt:lpstr>Orbital angular momentum</vt:lpstr>
      <vt:lpstr>Orbital angular momentum</vt:lpstr>
      <vt:lpstr>Degenerate cavity</vt:lpstr>
      <vt:lpstr>Simulating photonic lattices</vt:lpstr>
      <vt:lpstr>Outline</vt:lpstr>
      <vt:lpstr>Introduction</vt:lpstr>
      <vt:lpstr>Introduction</vt:lpstr>
      <vt:lpstr>PowerPoint 演示文稿</vt:lpstr>
      <vt:lpstr>Simulating photonic lattices</vt:lpstr>
      <vt:lpstr>规范场模拟</vt:lpstr>
      <vt:lpstr>Detection</vt:lpstr>
      <vt:lpstr>规范场模拟</vt:lpstr>
      <vt:lpstr>规范场模拟</vt:lpstr>
      <vt:lpstr>规范场模拟</vt:lpstr>
      <vt:lpstr>规范场模拟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Simulating arbitrary lattices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Quantum memory</vt:lpstr>
      <vt:lpstr>Quantum memory</vt:lpstr>
      <vt:lpstr>PowerPoint 演示文稿</vt:lpstr>
      <vt:lpstr>Quantum memory</vt:lpstr>
      <vt:lpstr>Quantum memory</vt:lpstr>
      <vt:lpstr>Quantum memory</vt:lpstr>
      <vt:lpstr>Filter</vt:lpstr>
      <vt:lpstr>Topological OAM Switch</vt:lpstr>
      <vt:lpstr>Topological Pumping of single photon</vt:lpstr>
      <vt:lpstr>Topological Pumping of single photon</vt:lpstr>
      <vt:lpstr>Topological Pumping of single photon</vt:lpstr>
      <vt:lpstr>All optical devices based on nonlinear effects</vt:lpstr>
      <vt:lpstr>All optical devices based on nonlinear effects</vt:lpstr>
      <vt:lpstr>All optical devices based on nonlinear effects</vt:lpstr>
      <vt:lpstr>All optical devices based on nonlinear effects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HP</dc:creator>
  <cp:lastModifiedBy>zhou zhengwei</cp:lastModifiedBy>
  <cp:revision>913</cp:revision>
  <dcterms:created xsi:type="dcterms:W3CDTF">2015-07-20T07:09:00Z</dcterms:created>
  <dcterms:modified xsi:type="dcterms:W3CDTF">2024-01-24T13:06:10Z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