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2" r:id="rId2"/>
  </p:sldIdLst>
  <p:sldSz cx="6858000" cy="9906000" type="A4"/>
  <p:notesSz cx="6858000" cy="9144000"/>
  <p:defaultTextStyle>
    <a:defPPr>
      <a:defRPr lang="en-US"/>
    </a:defPPr>
    <a:lvl1pPr marL="0" algn="l" defTabSz="118254" rtl="0" eaLnBrk="1" latinLnBrk="0" hangingPunct="1">
      <a:defRPr sz="466" kern="1200">
        <a:solidFill>
          <a:schemeClr val="tx1"/>
        </a:solidFill>
        <a:latin typeface="+mn-lt"/>
        <a:ea typeface="+mn-ea"/>
        <a:cs typeface="+mn-cs"/>
      </a:defRPr>
    </a:lvl1pPr>
    <a:lvl2pPr marL="118254" algn="l" defTabSz="118254" rtl="0" eaLnBrk="1" latinLnBrk="0" hangingPunct="1">
      <a:defRPr sz="466" kern="1200">
        <a:solidFill>
          <a:schemeClr val="tx1"/>
        </a:solidFill>
        <a:latin typeface="+mn-lt"/>
        <a:ea typeface="+mn-ea"/>
        <a:cs typeface="+mn-cs"/>
      </a:defRPr>
    </a:lvl2pPr>
    <a:lvl3pPr marL="236508" algn="l" defTabSz="118254" rtl="0" eaLnBrk="1" latinLnBrk="0" hangingPunct="1">
      <a:defRPr sz="466" kern="1200">
        <a:solidFill>
          <a:schemeClr val="tx1"/>
        </a:solidFill>
        <a:latin typeface="+mn-lt"/>
        <a:ea typeface="+mn-ea"/>
        <a:cs typeface="+mn-cs"/>
      </a:defRPr>
    </a:lvl3pPr>
    <a:lvl4pPr marL="354761" algn="l" defTabSz="118254" rtl="0" eaLnBrk="1" latinLnBrk="0" hangingPunct="1">
      <a:defRPr sz="466" kern="1200">
        <a:solidFill>
          <a:schemeClr val="tx1"/>
        </a:solidFill>
        <a:latin typeface="+mn-lt"/>
        <a:ea typeface="+mn-ea"/>
        <a:cs typeface="+mn-cs"/>
      </a:defRPr>
    </a:lvl4pPr>
    <a:lvl5pPr marL="473017" algn="l" defTabSz="118254" rtl="0" eaLnBrk="1" latinLnBrk="0" hangingPunct="1">
      <a:defRPr sz="466" kern="1200">
        <a:solidFill>
          <a:schemeClr val="tx1"/>
        </a:solidFill>
        <a:latin typeface="+mn-lt"/>
        <a:ea typeface="+mn-ea"/>
        <a:cs typeface="+mn-cs"/>
      </a:defRPr>
    </a:lvl5pPr>
    <a:lvl6pPr marL="591270" algn="l" defTabSz="118254" rtl="0" eaLnBrk="1" latinLnBrk="0" hangingPunct="1">
      <a:defRPr sz="466" kern="1200">
        <a:solidFill>
          <a:schemeClr val="tx1"/>
        </a:solidFill>
        <a:latin typeface="+mn-lt"/>
        <a:ea typeface="+mn-ea"/>
        <a:cs typeface="+mn-cs"/>
      </a:defRPr>
    </a:lvl6pPr>
    <a:lvl7pPr marL="709524" algn="l" defTabSz="118254" rtl="0" eaLnBrk="1" latinLnBrk="0" hangingPunct="1">
      <a:defRPr sz="466" kern="1200">
        <a:solidFill>
          <a:schemeClr val="tx1"/>
        </a:solidFill>
        <a:latin typeface="+mn-lt"/>
        <a:ea typeface="+mn-ea"/>
        <a:cs typeface="+mn-cs"/>
      </a:defRPr>
    </a:lvl7pPr>
    <a:lvl8pPr marL="827778" algn="l" defTabSz="118254" rtl="0" eaLnBrk="1" latinLnBrk="0" hangingPunct="1">
      <a:defRPr sz="466" kern="1200">
        <a:solidFill>
          <a:schemeClr val="tx1"/>
        </a:solidFill>
        <a:latin typeface="+mn-lt"/>
        <a:ea typeface="+mn-ea"/>
        <a:cs typeface="+mn-cs"/>
      </a:defRPr>
    </a:lvl8pPr>
    <a:lvl9pPr marL="946031" algn="l" defTabSz="118254" rtl="0" eaLnBrk="1" latinLnBrk="0" hangingPunct="1">
      <a:defRPr sz="46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ng shuo" initials="fs" lastIdx="1" clrIdx="0">
    <p:extLst>
      <p:ext uri="{19B8F6BF-5375-455C-9EA6-DF929625EA0E}">
        <p15:presenceInfo xmlns:p15="http://schemas.microsoft.com/office/powerpoint/2012/main" userId="3f32f2a4ac8e74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F4C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814" autoAdjust="0"/>
    <p:restoredTop sz="97845" autoAdjust="0"/>
  </p:normalViewPr>
  <p:slideViewPr>
    <p:cSldViewPr snapToGrid="0">
      <p:cViewPr varScale="1">
        <p:scale>
          <a:sx n="78" d="100"/>
          <a:sy n="78" d="100"/>
        </p:scale>
        <p:origin x="34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390868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291189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13953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47577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320590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31248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422823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148924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165694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15444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E05C3FF-9F9C-4038-B6C6-569DD16CEECD}" type="datetimeFigureOut">
              <a:rPr lang="zh-CN" altLang="en-US" smtClean="0"/>
              <a:t>2024/1/16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268178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E05C3FF-9F9C-4038-B6C6-569DD16CEECD}" type="datetimeFigureOut">
              <a:rPr lang="zh-CN" altLang="en-US" smtClean="0"/>
              <a:t>2024/1/16</a:t>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36B390A-5750-4ED6-9A33-4CF5940EAADF}" type="slidenum">
              <a:rPr lang="zh-CN" altLang="en-US" smtClean="0"/>
              <a:t>‹#›</a:t>
            </a:fld>
            <a:endParaRPr lang="zh-CN" altLang="en-US"/>
          </a:p>
        </p:txBody>
      </p:sp>
    </p:spTree>
    <p:extLst>
      <p:ext uri="{BB962C8B-B14F-4D97-AF65-F5344CB8AC3E}">
        <p14:creationId xmlns:p14="http://schemas.microsoft.com/office/powerpoint/2010/main" val="285063761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1" name="文本框 10"/>
          <p:cNvSpPr txBox="1"/>
          <p:nvPr/>
        </p:nvSpPr>
        <p:spPr>
          <a:xfrm>
            <a:off x="103157" y="2739279"/>
            <a:ext cx="6511487" cy="3569760"/>
          </a:xfrm>
          <a:prstGeom prst="rect">
            <a:avLst/>
          </a:prstGeom>
          <a:noFill/>
        </p:spPr>
        <p:txBody>
          <a:bodyPr wrap="square" numCol="1" rtlCol="0" anchor="ctr">
            <a:spAutoFit/>
          </a:bodyPr>
          <a:lstStyle/>
          <a:p>
            <a:pPr algn="just"/>
            <a:r>
              <a:rPr lang="zh-CN" altLang="en-US" sz="1600" b="1" dirty="0">
                <a:solidFill>
                  <a:prstClr val="black"/>
                </a:solidFill>
                <a:latin typeface="Times" pitchFamily="2" charset="0"/>
                <a:ea typeface="Microsoft YaHei" panose="020B0503020204020204" pitchFamily="34" charset="-122"/>
              </a:rPr>
              <a:t>摘要：</a:t>
            </a:r>
            <a:endParaRPr lang="en-US" altLang="zh-CN" sz="1600" b="1" dirty="0">
              <a:solidFill>
                <a:prstClr val="black"/>
              </a:solidFill>
              <a:latin typeface="Times" pitchFamily="2" charset="0"/>
              <a:ea typeface="Microsoft YaHei" panose="020B0503020204020204" pitchFamily="34" charset="-122"/>
            </a:endParaRPr>
          </a:p>
          <a:p>
            <a:pPr algn="just">
              <a:lnSpc>
                <a:spcPct val="110000"/>
              </a:lnSpc>
            </a:pPr>
            <a:r>
              <a:rPr lang="en-US" altLang="zh-CN" sz="1600" dirty="0">
                <a:latin typeface="Microsoft YaHei" panose="020B0503020204020204" pitchFamily="34" charset="-122"/>
                <a:ea typeface="Microsoft YaHei" panose="020B0503020204020204" pitchFamily="34" charset="-122"/>
              </a:rPr>
              <a:t>LHC ATLAS experiment has measured Higgs boson properties precisely since its discovery in 2012. All particles predicted by the Standard Model (SM) are discovered, however many mysteries to be solved remain in our Universe. It is indicated that the Higgs boson properties are connected to these mysteries, and as a result the measured Higgs boson properties may deviate from the SM prediction. In particular, the signature of the Higgs boson decaying into a bottom quark or charm quark pair provides important measurement. In this seminar, the important milestone of Higgs boson measurement in Run-2 and the latest Higgs boson property measurements with these fermionic final states in Run-2 are presented. </a:t>
            </a:r>
          </a:p>
        </p:txBody>
      </p:sp>
      <p:sp>
        <p:nvSpPr>
          <p:cNvPr id="18" name="矩形 17"/>
          <p:cNvSpPr/>
          <p:nvPr/>
        </p:nvSpPr>
        <p:spPr>
          <a:xfrm>
            <a:off x="103159" y="2385853"/>
            <a:ext cx="5930164" cy="830997"/>
          </a:xfrm>
          <a:prstGeom prst="rect">
            <a:avLst/>
          </a:prstGeom>
        </p:spPr>
        <p:txBody>
          <a:bodyPr wrap="square">
            <a:spAutoFit/>
          </a:bodyPr>
          <a:lstStyle/>
          <a:p>
            <a:r>
              <a:rPr lang="zh-CN" altLang="en-US" sz="1600" b="1" dirty="0">
                <a:solidFill>
                  <a:prstClr val="black"/>
                </a:solidFill>
                <a:latin typeface="Microsoft YaHei" panose="020B0503020204020204" pitchFamily="34" charset="-122"/>
                <a:ea typeface="Microsoft YaHei" panose="020B0503020204020204" pitchFamily="34" charset="-122"/>
              </a:rPr>
              <a:t>报告人：</a:t>
            </a:r>
            <a:r>
              <a:rPr lang="zh-CN" altLang="en-US" sz="1600" dirty="0">
                <a:solidFill>
                  <a:prstClr val="black"/>
                </a:solidFill>
                <a:latin typeface="Microsoft YaHei" panose="020B0503020204020204" pitchFamily="34" charset="-122"/>
                <a:ea typeface="Microsoft YaHei" panose="020B0503020204020204" pitchFamily="34" charset="-122"/>
              </a:rPr>
              <a:t>增渕达也 教授</a:t>
            </a:r>
            <a:r>
              <a:rPr lang="en-US" altLang="zh-CN" sz="1600" dirty="0">
                <a:solidFill>
                  <a:prstClr val="black"/>
                </a:solidFill>
                <a:latin typeface="Microsoft YaHei" panose="020B0503020204020204" pitchFamily="34" charset="-122"/>
                <a:ea typeface="Microsoft YaHei" panose="020B0503020204020204" pitchFamily="34" charset="-122"/>
              </a:rPr>
              <a:t> (</a:t>
            </a:r>
            <a:r>
              <a:rPr lang="zh-CN" altLang="en-US" sz="1600" dirty="0">
                <a:solidFill>
                  <a:prstClr val="black"/>
                </a:solidFill>
                <a:latin typeface="Microsoft YaHei" panose="020B0503020204020204" pitchFamily="34" charset="-122"/>
                <a:ea typeface="Microsoft YaHei" panose="020B0503020204020204" pitchFamily="34" charset="-122"/>
              </a:rPr>
              <a:t>东京大学</a:t>
            </a:r>
            <a:r>
              <a:rPr lang="en-US" altLang="zh-CN" sz="1600" dirty="0">
                <a:solidFill>
                  <a:prstClr val="black"/>
                </a:solidFill>
                <a:latin typeface="Microsoft YaHei" panose="020B0503020204020204" pitchFamily="34" charset="-122"/>
                <a:ea typeface="Microsoft YaHei" panose="020B0503020204020204" pitchFamily="34" charset="-122"/>
              </a:rPr>
              <a:t>)</a:t>
            </a:r>
            <a:endParaRPr lang="zh-CN" altLang="en-US" sz="1600" dirty="0">
              <a:solidFill>
                <a:prstClr val="black"/>
              </a:solidFill>
              <a:latin typeface="Microsoft YaHei" panose="020B0503020204020204" pitchFamily="34" charset="-122"/>
              <a:ea typeface="Microsoft YaHei" panose="020B0503020204020204" pitchFamily="34" charset="-122"/>
            </a:endParaRPr>
          </a:p>
          <a:p>
            <a:endParaRPr lang="zh-CN" altLang="en-US" sz="1600" b="1" dirty="0">
              <a:solidFill>
                <a:prstClr val="black"/>
              </a:solidFill>
              <a:latin typeface="Microsoft YaHei" panose="020B0503020204020204" pitchFamily="34" charset="-122"/>
              <a:ea typeface="Microsoft YaHei" panose="020B0503020204020204" pitchFamily="34" charset="-122"/>
            </a:endParaRPr>
          </a:p>
          <a:p>
            <a:endParaRPr lang="en-US" altLang="zh-CN" sz="1600" b="1" dirty="0">
              <a:solidFill>
                <a:prstClr val="black"/>
              </a:solidFill>
            </a:endParaRPr>
          </a:p>
        </p:txBody>
      </p:sp>
      <p:sp>
        <p:nvSpPr>
          <p:cNvPr id="28" name="文本框 27"/>
          <p:cNvSpPr txBox="1"/>
          <p:nvPr/>
        </p:nvSpPr>
        <p:spPr>
          <a:xfrm>
            <a:off x="103158" y="6371559"/>
            <a:ext cx="3768756" cy="3356368"/>
          </a:xfrm>
          <a:prstGeom prst="rect">
            <a:avLst/>
          </a:prstGeom>
          <a:noFill/>
        </p:spPr>
        <p:txBody>
          <a:bodyPr wrap="square" rtlCol="0">
            <a:spAutoFit/>
          </a:bodyPr>
          <a:lstStyle/>
          <a:p>
            <a:pPr algn="just"/>
            <a:r>
              <a:rPr lang="zh-CN" altLang="en-US" sz="1500" b="1" dirty="0">
                <a:solidFill>
                  <a:prstClr val="black"/>
                </a:solidFill>
                <a:latin typeface="微软雅黑" panose="020B0503020204020204" pitchFamily="34" charset="-122"/>
                <a:ea typeface="微软雅黑" panose="020B0503020204020204" pitchFamily="34" charset="-122"/>
              </a:rPr>
              <a:t>报告人简介：</a:t>
            </a:r>
            <a:endParaRPr lang="en-US" altLang="zh-CN" sz="1500" b="1" dirty="0">
              <a:solidFill>
                <a:prstClr val="black"/>
              </a:solidFill>
              <a:latin typeface="微软雅黑" panose="020B0503020204020204" pitchFamily="34" charset="-122"/>
              <a:ea typeface="微软雅黑" panose="020B0503020204020204" pitchFamily="34" charset="-122"/>
            </a:endParaRPr>
          </a:p>
          <a:p>
            <a:pPr algn="just">
              <a:lnSpc>
                <a:spcPct val="110000"/>
              </a:lnSpc>
            </a:pPr>
            <a:r>
              <a:rPr lang="zh-CN" altLang="en-US" sz="1500" dirty="0">
                <a:solidFill>
                  <a:prstClr val="black"/>
                </a:solidFill>
                <a:latin typeface="Microsoft YaHei" panose="020B0503020204020204" pitchFamily="34" charset="-122"/>
                <a:ea typeface="Microsoft YaHei" panose="020B0503020204020204" pitchFamily="34" charset="-122"/>
              </a:rPr>
              <a:t>增渕达也（</a:t>
            </a:r>
            <a:r>
              <a:rPr lang="en-US" altLang="zh-CN" sz="1500" dirty="0">
                <a:solidFill>
                  <a:prstClr val="black"/>
                </a:solidFill>
                <a:latin typeface="Microsoft YaHei" panose="020B0503020204020204" pitchFamily="34" charset="-122"/>
                <a:ea typeface="Microsoft YaHei" panose="020B0503020204020204" pitchFamily="34" charset="-122"/>
              </a:rPr>
              <a:t>Tatsuya</a:t>
            </a:r>
            <a:r>
              <a:rPr lang="zh-CN" altLang="en-US" sz="1500" dirty="0">
                <a:solidFill>
                  <a:prstClr val="black"/>
                </a:solidFill>
                <a:latin typeface="Microsoft YaHei" panose="020B0503020204020204" pitchFamily="34" charset="-122"/>
                <a:ea typeface="Microsoft YaHei" panose="020B0503020204020204" pitchFamily="34" charset="-122"/>
              </a:rPr>
              <a:t> </a:t>
            </a:r>
            <a:r>
              <a:rPr lang="en-US" altLang="zh-CN" sz="1500" dirty="0" err="1">
                <a:solidFill>
                  <a:prstClr val="black"/>
                </a:solidFill>
                <a:latin typeface="Microsoft YaHei" panose="020B0503020204020204" pitchFamily="34" charset="-122"/>
                <a:ea typeface="Microsoft YaHei" panose="020B0503020204020204" pitchFamily="34" charset="-122"/>
              </a:rPr>
              <a:t>Masubuchi</a:t>
            </a:r>
            <a:r>
              <a:rPr lang="zh-CN" altLang="en-US" sz="1500" dirty="0">
                <a:solidFill>
                  <a:prstClr val="black"/>
                </a:solidFill>
                <a:latin typeface="Microsoft YaHei" panose="020B0503020204020204" pitchFamily="34" charset="-122"/>
                <a:ea typeface="Microsoft YaHei" panose="020B0503020204020204" pitchFamily="34" charset="-122"/>
              </a:rPr>
              <a:t>）教授来自东京大学粒子物理国际研究中心（</a:t>
            </a:r>
            <a:r>
              <a:rPr lang="en-US" altLang="zh-CN" sz="1500" dirty="0">
                <a:solidFill>
                  <a:prstClr val="black"/>
                </a:solidFill>
                <a:latin typeface="Microsoft YaHei" panose="020B0503020204020204" pitchFamily="34" charset="-122"/>
                <a:ea typeface="Microsoft YaHei" panose="020B0503020204020204" pitchFamily="34" charset="-122"/>
              </a:rPr>
              <a:t>ICEPP</a:t>
            </a:r>
            <a:r>
              <a:rPr lang="zh-CN" altLang="en-US" sz="1500" dirty="0">
                <a:solidFill>
                  <a:prstClr val="black"/>
                </a:solidFill>
                <a:latin typeface="Microsoft YaHei" panose="020B0503020204020204" pitchFamily="34" charset="-122"/>
                <a:ea typeface="Microsoft YaHei" panose="020B0503020204020204" pitchFamily="34" charset="-122"/>
              </a:rPr>
              <a:t>），</a:t>
            </a:r>
            <a:r>
              <a:rPr lang="en-US" altLang="zh-CN" sz="1500" dirty="0">
                <a:solidFill>
                  <a:prstClr val="black"/>
                </a:solidFill>
                <a:latin typeface="Microsoft YaHei" panose="020B0503020204020204" pitchFamily="34" charset="-122"/>
                <a:ea typeface="Microsoft YaHei" panose="020B0503020204020204" pitchFamily="34" charset="-122"/>
              </a:rPr>
              <a:t>2008</a:t>
            </a:r>
            <a:r>
              <a:rPr lang="zh-CN" altLang="en-US" sz="1500" dirty="0">
                <a:solidFill>
                  <a:prstClr val="black"/>
                </a:solidFill>
                <a:latin typeface="Microsoft YaHei" panose="020B0503020204020204" pitchFamily="34" charset="-122"/>
                <a:ea typeface="Microsoft YaHei" panose="020B0503020204020204" pitchFamily="34" charset="-122"/>
              </a:rPr>
              <a:t>年起在</a:t>
            </a:r>
            <a:r>
              <a:rPr lang="en-US" altLang="zh-CN" sz="1500" dirty="0">
                <a:solidFill>
                  <a:prstClr val="black"/>
                </a:solidFill>
                <a:latin typeface="Microsoft YaHei" panose="020B0503020204020204" pitchFamily="34" charset="-122"/>
                <a:ea typeface="Microsoft YaHei" panose="020B0503020204020204" pitchFamily="34" charset="-122"/>
              </a:rPr>
              <a:t>ATLAS</a:t>
            </a:r>
            <a:r>
              <a:rPr lang="zh-CN" altLang="en-US" sz="1500" dirty="0">
                <a:solidFill>
                  <a:prstClr val="black"/>
                </a:solidFill>
                <a:latin typeface="Microsoft YaHei" panose="020B0503020204020204" pitchFamily="34" charset="-122"/>
                <a:ea typeface="Microsoft YaHei" panose="020B0503020204020204" pitchFamily="34" charset="-122"/>
              </a:rPr>
              <a:t>实验工作。在</a:t>
            </a:r>
            <a:r>
              <a:rPr lang="en-US" altLang="zh-CN" sz="1500" dirty="0">
                <a:solidFill>
                  <a:prstClr val="black"/>
                </a:solidFill>
                <a:latin typeface="Microsoft YaHei" panose="020B0503020204020204" pitchFamily="34" charset="-122"/>
                <a:ea typeface="Microsoft YaHei" panose="020B0503020204020204" pitchFamily="34" charset="-122"/>
              </a:rPr>
              <a:t>LHC</a:t>
            </a:r>
            <a:r>
              <a:rPr lang="zh-CN" altLang="en-US" sz="1500" dirty="0">
                <a:solidFill>
                  <a:prstClr val="black"/>
                </a:solidFill>
                <a:latin typeface="Microsoft YaHei" panose="020B0503020204020204" pitchFamily="34" charset="-122"/>
                <a:ea typeface="Microsoft YaHei" panose="020B0503020204020204" pitchFamily="34" charset="-122"/>
              </a:rPr>
              <a:t>一期运行期间，他在</a:t>
            </a:r>
            <a:r>
              <a:rPr lang="en-US" altLang="zh-CN" sz="1500" dirty="0">
                <a:solidFill>
                  <a:prstClr val="black"/>
                </a:solidFill>
                <a:latin typeface="Microsoft YaHei" panose="020B0503020204020204" pitchFamily="34" charset="-122"/>
                <a:ea typeface="Microsoft YaHei" panose="020B0503020204020204" pitchFamily="34" charset="-122"/>
              </a:rPr>
              <a:t>H→WW</a:t>
            </a:r>
            <a:r>
              <a:rPr lang="zh-CN" altLang="en-US" sz="1500" dirty="0">
                <a:solidFill>
                  <a:prstClr val="black"/>
                </a:solidFill>
                <a:latin typeface="Microsoft YaHei" panose="020B0503020204020204" pitchFamily="34" charset="-122"/>
                <a:ea typeface="Microsoft YaHei" panose="020B0503020204020204" pitchFamily="34" charset="-122"/>
              </a:rPr>
              <a:t>道对希格斯玻色子的发现做出贡献，并随后担任</a:t>
            </a:r>
            <a:r>
              <a:rPr lang="en-US" altLang="zh-CN" sz="1500" dirty="0">
                <a:solidFill>
                  <a:prstClr val="black"/>
                </a:solidFill>
                <a:latin typeface="Microsoft YaHei" panose="020B0503020204020204" pitchFamily="34" charset="-122"/>
                <a:ea typeface="Microsoft YaHei" panose="020B0503020204020204" pitchFamily="34" charset="-122"/>
              </a:rPr>
              <a:t>HWW</a:t>
            </a:r>
            <a:r>
              <a:rPr lang="zh-CN" altLang="en-US" sz="1500" dirty="0">
                <a:solidFill>
                  <a:prstClr val="black"/>
                </a:solidFill>
                <a:latin typeface="Microsoft YaHei" panose="020B0503020204020204" pitchFamily="34" charset="-122"/>
                <a:ea typeface="Microsoft YaHei" panose="020B0503020204020204" pitchFamily="34" charset="-122"/>
              </a:rPr>
              <a:t>工作组负责人。在</a:t>
            </a:r>
            <a:r>
              <a:rPr lang="en-US" altLang="zh-CN" sz="1500" dirty="0">
                <a:solidFill>
                  <a:prstClr val="black"/>
                </a:solidFill>
                <a:latin typeface="Microsoft YaHei" panose="020B0503020204020204" pitchFamily="34" charset="-122"/>
                <a:ea typeface="Microsoft YaHei" panose="020B0503020204020204" pitchFamily="34" charset="-122"/>
              </a:rPr>
              <a:t>LHC</a:t>
            </a:r>
            <a:r>
              <a:rPr lang="zh-CN" altLang="en-US" sz="1500" dirty="0">
                <a:solidFill>
                  <a:prstClr val="black"/>
                </a:solidFill>
                <a:latin typeface="Microsoft YaHei" panose="020B0503020204020204" pitchFamily="34" charset="-122"/>
                <a:ea typeface="Microsoft YaHei" panose="020B0503020204020204" pitchFamily="34" charset="-122"/>
              </a:rPr>
              <a:t>二期运行期间，他领导</a:t>
            </a:r>
            <a:r>
              <a:rPr lang="en-US" altLang="zh-CN" sz="1500" dirty="0" err="1">
                <a:solidFill>
                  <a:prstClr val="black"/>
                </a:solidFill>
                <a:latin typeface="Microsoft YaHei" panose="020B0503020204020204" pitchFamily="34" charset="-122"/>
                <a:ea typeface="Microsoft YaHei" panose="020B0503020204020204" pitchFamily="34" charset="-122"/>
              </a:rPr>
              <a:t>Hbb</a:t>
            </a:r>
            <a:r>
              <a:rPr lang="zh-CN" altLang="en-US" sz="1500" dirty="0">
                <a:solidFill>
                  <a:prstClr val="black"/>
                </a:solidFill>
                <a:latin typeface="Microsoft YaHei" panose="020B0503020204020204" pitchFamily="34" charset="-122"/>
                <a:ea typeface="Microsoft YaHei" panose="020B0503020204020204" pitchFamily="34" charset="-122"/>
              </a:rPr>
              <a:t>工作组确立了希格斯玻色子到底夸克对衰变道以及</a:t>
            </a:r>
            <a:r>
              <a:rPr lang="en-US" altLang="zh-CN" sz="1500" dirty="0">
                <a:solidFill>
                  <a:prstClr val="black"/>
                </a:solidFill>
                <a:latin typeface="Microsoft YaHei" panose="020B0503020204020204" pitchFamily="34" charset="-122"/>
                <a:ea typeface="Microsoft YaHei" panose="020B0503020204020204" pitchFamily="34" charset="-122"/>
              </a:rPr>
              <a:t>VH</a:t>
            </a:r>
            <a:r>
              <a:rPr lang="zh-CN" altLang="en-US" sz="1500" dirty="0">
                <a:solidFill>
                  <a:prstClr val="black"/>
                </a:solidFill>
                <a:latin typeface="Microsoft YaHei" panose="020B0503020204020204" pitchFamily="34" charset="-122"/>
                <a:ea typeface="Microsoft YaHei" panose="020B0503020204020204" pitchFamily="34" charset="-122"/>
              </a:rPr>
              <a:t>产生过程的发现。这是希格斯物理研究的重要里程碑。增渕教授于</a:t>
            </a:r>
            <a:r>
              <a:rPr lang="en-US" altLang="zh-CN" sz="1500" dirty="0">
                <a:solidFill>
                  <a:prstClr val="black"/>
                </a:solidFill>
                <a:latin typeface="Microsoft YaHei" panose="020B0503020204020204" pitchFamily="34" charset="-122"/>
                <a:ea typeface="Microsoft YaHei" panose="020B0503020204020204" pitchFamily="34" charset="-122"/>
              </a:rPr>
              <a:t>2021</a:t>
            </a:r>
            <a:r>
              <a:rPr lang="zh-CN" altLang="en-US" sz="1500" dirty="0">
                <a:solidFill>
                  <a:prstClr val="black"/>
                </a:solidFill>
                <a:latin typeface="Microsoft YaHei" panose="020B0503020204020204" pitchFamily="34" charset="-122"/>
                <a:ea typeface="Microsoft YaHei" panose="020B0503020204020204" pitchFamily="34" charset="-122"/>
              </a:rPr>
              <a:t>至</a:t>
            </a:r>
            <a:r>
              <a:rPr lang="en-US" altLang="zh-CN" sz="1500" dirty="0">
                <a:solidFill>
                  <a:prstClr val="black"/>
                </a:solidFill>
                <a:latin typeface="Microsoft YaHei" panose="020B0503020204020204" pitchFamily="34" charset="-122"/>
                <a:ea typeface="Microsoft YaHei" panose="020B0503020204020204" pitchFamily="34" charset="-122"/>
              </a:rPr>
              <a:t>2023</a:t>
            </a:r>
            <a:r>
              <a:rPr lang="zh-CN" altLang="en-US" sz="1500" dirty="0">
                <a:solidFill>
                  <a:prstClr val="black"/>
                </a:solidFill>
                <a:latin typeface="Microsoft YaHei" panose="020B0503020204020204" pitchFamily="34" charset="-122"/>
                <a:ea typeface="Microsoft YaHei" panose="020B0503020204020204" pitchFamily="34" charset="-122"/>
              </a:rPr>
              <a:t>年间担任</a:t>
            </a:r>
            <a:r>
              <a:rPr lang="en-US" altLang="zh-CN" sz="1500" dirty="0">
                <a:solidFill>
                  <a:prstClr val="black"/>
                </a:solidFill>
                <a:latin typeface="Microsoft YaHei" panose="020B0503020204020204" pitchFamily="34" charset="-122"/>
                <a:ea typeface="Microsoft YaHei" panose="020B0503020204020204" pitchFamily="34" charset="-122"/>
              </a:rPr>
              <a:t>ATLAS</a:t>
            </a:r>
            <a:r>
              <a:rPr lang="zh-CN" altLang="en-US" sz="1500" dirty="0">
                <a:solidFill>
                  <a:prstClr val="black"/>
                </a:solidFill>
                <a:latin typeface="Microsoft YaHei" panose="020B0503020204020204" pitchFamily="34" charset="-122"/>
                <a:ea typeface="Microsoft YaHei" panose="020B0503020204020204" pitchFamily="34" charset="-122"/>
              </a:rPr>
              <a:t>实验希格斯工作组负责人，领导工作组取得诸多重要研究成果。</a:t>
            </a:r>
            <a:endParaRPr lang="en-US" sz="1500" dirty="0"/>
          </a:p>
        </p:txBody>
      </p:sp>
      <p:sp>
        <p:nvSpPr>
          <p:cNvPr id="23" name="TextBox 22">
            <a:extLst>
              <a:ext uri="{FF2B5EF4-FFF2-40B4-BE49-F238E27FC236}">
                <a16:creationId xmlns:a16="http://schemas.microsoft.com/office/drawing/2014/main" id="{1E00507E-10BC-2B4D-9328-131279DCD196}"/>
              </a:ext>
            </a:extLst>
          </p:cNvPr>
          <p:cNvSpPr txBox="1"/>
          <p:nvPr/>
        </p:nvSpPr>
        <p:spPr>
          <a:xfrm>
            <a:off x="1063937" y="68514"/>
            <a:ext cx="4477686" cy="597856"/>
          </a:xfrm>
          <a:prstGeom prst="rect">
            <a:avLst/>
          </a:prstGeom>
          <a:noFill/>
        </p:spPr>
        <p:txBody>
          <a:bodyPr wrap="square" rtlCol="0">
            <a:spAutoFit/>
          </a:bodyPr>
          <a:lstStyle/>
          <a:p>
            <a:pPr algn="ctr"/>
            <a:r>
              <a:rPr lang="zh-CN" altLang="en-US" sz="3285" b="1" dirty="0">
                <a:solidFill>
                  <a:srgbClr val="0F4C81"/>
                </a:solidFill>
                <a:latin typeface="KaiTi" panose="02010609060101010101" pitchFamily="49" charset="-122"/>
                <a:ea typeface="KaiTi" panose="02010609060101010101" pitchFamily="49" charset="-122"/>
              </a:rPr>
              <a:t>学术报告</a:t>
            </a:r>
            <a:endParaRPr lang="en-US" altLang="zh-CN" sz="3285" dirty="0">
              <a:solidFill>
                <a:prstClr val="black"/>
              </a:solidFill>
            </a:endParaRPr>
          </a:p>
        </p:txBody>
      </p:sp>
      <p:pic>
        <p:nvPicPr>
          <p:cNvPr id="25" name="Picture 24">
            <a:extLst>
              <a:ext uri="{FF2B5EF4-FFF2-40B4-BE49-F238E27FC236}">
                <a16:creationId xmlns:a16="http://schemas.microsoft.com/office/drawing/2014/main" id="{723C71E8-62B8-0C42-BF18-3062484BB3FC}"/>
              </a:ext>
            </a:extLst>
          </p:cNvPr>
          <p:cNvPicPr>
            <a:picLocks noChangeAspect="1"/>
          </p:cNvPicPr>
          <p:nvPr/>
        </p:nvPicPr>
        <p:blipFill>
          <a:blip r:embed="rId2"/>
          <a:stretch>
            <a:fillRect/>
          </a:stretch>
        </p:blipFill>
        <p:spPr>
          <a:xfrm>
            <a:off x="6062032" y="26615"/>
            <a:ext cx="770328" cy="742485"/>
          </a:xfrm>
          <a:prstGeom prst="rect">
            <a:avLst/>
          </a:prstGeom>
        </p:spPr>
      </p:pic>
      <p:pic>
        <p:nvPicPr>
          <p:cNvPr id="27" name="Picture 26">
            <a:extLst>
              <a:ext uri="{FF2B5EF4-FFF2-40B4-BE49-F238E27FC236}">
                <a16:creationId xmlns:a16="http://schemas.microsoft.com/office/drawing/2014/main" id="{EC274907-AFD6-1842-87CD-0FF6D6422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16" y="50350"/>
            <a:ext cx="779630" cy="779630"/>
          </a:xfrm>
          <a:prstGeom prst="rect">
            <a:avLst/>
          </a:prstGeom>
        </p:spPr>
      </p:pic>
      <p:pic>
        <p:nvPicPr>
          <p:cNvPr id="2" name="Picture 1">
            <a:extLst>
              <a:ext uri="{FF2B5EF4-FFF2-40B4-BE49-F238E27FC236}">
                <a16:creationId xmlns:a16="http://schemas.microsoft.com/office/drawing/2014/main" id="{4313A9CC-6FB1-E54A-B46E-8B146EC9FCE2}"/>
              </a:ext>
            </a:extLst>
          </p:cNvPr>
          <p:cNvPicPr>
            <a:picLocks noChangeAspect="1"/>
          </p:cNvPicPr>
          <p:nvPr/>
        </p:nvPicPr>
        <p:blipFill>
          <a:blip r:embed="rId4"/>
          <a:stretch>
            <a:fillRect/>
          </a:stretch>
        </p:blipFill>
        <p:spPr>
          <a:xfrm>
            <a:off x="5234148" y="13691"/>
            <a:ext cx="827884" cy="750752"/>
          </a:xfrm>
          <a:prstGeom prst="rect">
            <a:avLst/>
          </a:prstGeom>
        </p:spPr>
      </p:pic>
      <p:grpSp>
        <p:nvGrpSpPr>
          <p:cNvPr id="14" name="组合 2">
            <a:extLst>
              <a:ext uri="{FF2B5EF4-FFF2-40B4-BE49-F238E27FC236}">
                <a16:creationId xmlns:a16="http://schemas.microsoft.com/office/drawing/2014/main" id="{62D6A135-2659-2749-9B7B-C1866BE71793}"/>
              </a:ext>
            </a:extLst>
          </p:cNvPr>
          <p:cNvGrpSpPr>
            <a:grpSpLocks noChangeAspect="1"/>
          </p:cNvGrpSpPr>
          <p:nvPr/>
        </p:nvGrpSpPr>
        <p:grpSpPr>
          <a:xfrm>
            <a:off x="-44960" y="784675"/>
            <a:ext cx="6948252" cy="1617398"/>
            <a:chOff x="-119254" y="5894777"/>
            <a:chExt cx="30027829" cy="6931404"/>
          </a:xfrm>
        </p:grpSpPr>
        <mc:AlternateContent xmlns:mc="http://schemas.openxmlformats.org/markup-compatibility/2006" xmlns:a14="http://schemas.microsoft.com/office/drawing/2010/main">
          <mc:Choice Requires="a14">
            <p:sp>
              <p:nvSpPr>
                <p:cNvPr id="15" name="文本框 3">
                  <a:extLst>
                    <a:ext uri="{FF2B5EF4-FFF2-40B4-BE49-F238E27FC236}">
                      <a16:creationId xmlns:a16="http://schemas.microsoft.com/office/drawing/2014/main" id="{A9F3577A-D592-7440-862C-BA731181633E}"/>
                    </a:ext>
                  </a:extLst>
                </p:cNvPr>
                <p:cNvSpPr txBox="1"/>
                <p:nvPr/>
              </p:nvSpPr>
              <p:spPr>
                <a:xfrm>
                  <a:off x="-119254" y="5894777"/>
                  <a:ext cx="30027829" cy="3597259"/>
                </a:xfrm>
                <a:prstGeom prst="rect">
                  <a:avLst/>
                </a:prstGeom>
                <a:noFill/>
              </p:spPr>
              <p:txBody>
                <a:bodyPr wrap="square" rtlCol="0">
                  <a:spAutoFit/>
                </a:bodyPr>
                <a:lstStyle/>
                <a:p>
                  <a:pPr algn="ctr"/>
                  <a:r>
                    <a:rPr lang="en-US" altLang="zh-CN" sz="2400" b="1" dirty="0">
                      <a:latin typeface="Microsoft YaHei" panose="020B0503020204020204" pitchFamily="34" charset="-122"/>
                      <a:ea typeface="Microsoft YaHei" panose="020B0503020204020204" pitchFamily="34" charset="-122"/>
                    </a:rPr>
                    <a:t>Recent measurement of Higgs boson decaying into </a:t>
                  </a:r>
                  <a14:m>
                    <m:oMath xmlns:m="http://schemas.openxmlformats.org/officeDocument/2006/math">
                      <m:r>
                        <a:rPr lang="en-US" altLang="zh-CN" sz="2400" b="1" i="1" dirty="0" smtClean="0">
                          <a:latin typeface="Cambria Math" panose="02040503050406030204" pitchFamily="18" charset="0"/>
                          <a:ea typeface="Microsoft YaHei" panose="020B0503020204020204" pitchFamily="34" charset="-122"/>
                        </a:rPr>
                        <m:t>𝒃</m:t>
                      </m:r>
                      <m:acc>
                        <m:accPr>
                          <m:chr m:val="̅"/>
                          <m:ctrlPr>
                            <a:rPr lang="en-US" altLang="zh-CN" sz="2400" b="1" i="1" dirty="0" smtClean="0">
                              <a:latin typeface="Cambria Math" panose="02040503050406030204" pitchFamily="18" charset="0"/>
                              <a:ea typeface="Microsoft YaHei" panose="020B0503020204020204" pitchFamily="34" charset="-122"/>
                            </a:rPr>
                          </m:ctrlPr>
                        </m:accPr>
                        <m:e>
                          <m:r>
                            <a:rPr lang="en-US" altLang="zh-CN" sz="2400" b="1" i="1" dirty="0" smtClean="0">
                              <a:latin typeface="Cambria Math" panose="02040503050406030204" pitchFamily="18" charset="0"/>
                              <a:ea typeface="Microsoft YaHei" panose="020B0503020204020204" pitchFamily="34" charset="-122"/>
                            </a:rPr>
                            <m:t>𝒃</m:t>
                          </m:r>
                        </m:e>
                      </m:acc>
                    </m:oMath>
                  </a14:m>
                  <a:r>
                    <a:rPr lang="en-US" altLang="zh-CN" sz="2400" b="1" dirty="0">
                      <a:latin typeface="Microsoft YaHei" panose="020B0503020204020204" pitchFamily="34" charset="-122"/>
                      <a:ea typeface="Microsoft YaHei" panose="020B0503020204020204" pitchFamily="34" charset="-122"/>
                    </a:rPr>
                    <a:t>/</a:t>
                  </a:r>
                  <a14:m>
                    <m:oMath xmlns:m="http://schemas.openxmlformats.org/officeDocument/2006/math">
                      <m:r>
                        <a:rPr lang="en-US" altLang="zh-CN" sz="2400" b="1" i="1" smtClean="0">
                          <a:latin typeface="Cambria Math" panose="02040503050406030204" pitchFamily="18" charset="0"/>
                          <a:ea typeface="Microsoft YaHei" panose="020B0503020204020204" pitchFamily="34" charset="-122"/>
                        </a:rPr>
                        <m:t>𝒄</m:t>
                      </m:r>
                      <m:acc>
                        <m:accPr>
                          <m:chr m:val="̅"/>
                          <m:ctrlPr>
                            <a:rPr lang="en-US" altLang="zh-CN" sz="2400" b="1" i="1" smtClean="0">
                              <a:latin typeface="Cambria Math" panose="02040503050406030204" pitchFamily="18" charset="0"/>
                              <a:ea typeface="Microsoft YaHei" panose="020B0503020204020204" pitchFamily="34" charset="-122"/>
                            </a:rPr>
                          </m:ctrlPr>
                        </m:accPr>
                        <m:e>
                          <m:r>
                            <a:rPr lang="en-US" altLang="zh-CN" sz="2400" b="1" i="1" smtClean="0">
                              <a:latin typeface="Cambria Math" panose="02040503050406030204" pitchFamily="18" charset="0"/>
                              <a:ea typeface="Microsoft YaHei" panose="020B0503020204020204" pitchFamily="34" charset="-122"/>
                            </a:rPr>
                            <m:t>𝒄</m:t>
                          </m:r>
                        </m:e>
                      </m:acc>
                    </m:oMath>
                  </a14:m>
                  <a:r>
                    <a:rPr lang="en-US" altLang="zh-CN" sz="2400" b="1" dirty="0">
                      <a:latin typeface="Microsoft YaHei" panose="020B0503020204020204" pitchFamily="34" charset="-122"/>
                      <a:ea typeface="Microsoft YaHei" panose="020B0503020204020204" pitchFamily="34" charset="-122"/>
                    </a:rPr>
                    <a:t> pair</a:t>
                  </a:r>
                  <a:endParaRPr lang="en-US" sz="2400" b="1" dirty="0">
                    <a:latin typeface="Microsoft YaHei" panose="020B0503020204020204" pitchFamily="34" charset="-122"/>
                    <a:ea typeface="Microsoft YaHei" panose="020B0503020204020204" pitchFamily="34" charset="-122"/>
                  </a:endParaRPr>
                </a:p>
              </p:txBody>
            </p:sp>
          </mc:Choice>
          <mc:Fallback xmlns="">
            <p:sp>
              <p:nvSpPr>
                <p:cNvPr id="15" name="文本框 3">
                  <a:extLst>
                    <a:ext uri="{FF2B5EF4-FFF2-40B4-BE49-F238E27FC236}">
                      <a16:creationId xmlns:a16="http://schemas.microsoft.com/office/drawing/2014/main" id="{A9F3577A-D592-7440-862C-BA731181633E}"/>
                    </a:ext>
                  </a:extLst>
                </p:cNvPr>
                <p:cNvSpPr txBox="1">
                  <a:spLocks noRot="1" noChangeAspect="1" noMove="1" noResize="1" noEditPoints="1" noAdjustHandles="1" noChangeArrowheads="1" noChangeShapeType="1" noTextEdit="1"/>
                </p:cNvSpPr>
                <p:nvPr/>
              </p:nvSpPr>
              <p:spPr>
                <a:xfrm>
                  <a:off x="-119254" y="5894777"/>
                  <a:ext cx="30027829" cy="3597259"/>
                </a:xfrm>
                <a:prstGeom prst="rect">
                  <a:avLst/>
                </a:prstGeom>
                <a:blipFill>
                  <a:blip r:embed="rId5"/>
                  <a:stretch>
                    <a:fillRect t="-4478" b="-17910"/>
                  </a:stretch>
                </a:blipFill>
              </p:spPr>
              <p:txBody>
                <a:bodyPr/>
                <a:lstStyle/>
                <a:p>
                  <a:r>
                    <a:rPr lang="zh-CN" altLang="en-US">
                      <a:noFill/>
                    </a:rPr>
                    <a:t> </a:t>
                  </a:r>
                </a:p>
              </p:txBody>
            </p:sp>
          </mc:Fallback>
        </mc:AlternateContent>
        <p:sp>
          <p:nvSpPr>
            <p:cNvPr id="16" name="文本框 18">
              <a:extLst>
                <a:ext uri="{FF2B5EF4-FFF2-40B4-BE49-F238E27FC236}">
                  <a16:creationId xmlns:a16="http://schemas.microsoft.com/office/drawing/2014/main" id="{7E11C3B2-8CBA-1144-BD84-BBC8024066FF}"/>
                </a:ext>
              </a:extLst>
            </p:cNvPr>
            <p:cNvSpPr txBox="1"/>
            <p:nvPr/>
          </p:nvSpPr>
          <p:spPr>
            <a:xfrm>
              <a:off x="520863" y="10005472"/>
              <a:ext cx="28140289" cy="2820709"/>
            </a:xfrm>
            <a:prstGeom prst="rect">
              <a:avLst/>
            </a:prstGeom>
            <a:noFill/>
          </p:spPr>
          <p:txBody>
            <a:bodyPr wrap="square" rtlCol="0">
              <a:spAutoFit/>
            </a:bodyPr>
            <a:lstStyle/>
            <a:p>
              <a:pPr>
                <a:lnSpc>
                  <a:spcPct val="120000"/>
                </a:lnSpc>
              </a:pPr>
              <a:r>
                <a:rPr lang="zh-CN" altLang="en-US" sz="1600" b="1" dirty="0">
                  <a:solidFill>
                    <a:prstClr val="black"/>
                  </a:solidFill>
                  <a:latin typeface="Microsoft YaHei" panose="020B0503020204020204" pitchFamily="34" charset="-122"/>
                  <a:ea typeface="Microsoft YaHei" panose="020B0503020204020204" pitchFamily="34" charset="-122"/>
                </a:rPr>
                <a:t>会议地址：</a:t>
              </a:r>
              <a:r>
                <a:rPr lang="zh-CN" altLang="en-US" sz="1600" dirty="0">
                  <a:solidFill>
                    <a:prstClr val="black"/>
                  </a:solidFill>
                  <a:latin typeface="Microsoft YaHei" panose="020B0503020204020204" pitchFamily="34" charset="-122"/>
                  <a:ea typeface="Microsoft YaHei" panose="020B0503020204020204" pitchFamily="34" charset="-122"/>
                </a:rPr>
                <a:t>会议室（腾讯：）</a:t>
              </a:r>
              <a:endParaRPr lang="en-US" altLang="zh-CN" sz="1600" dirty="0">
                <a:solidFill>
                  <a:prstClr val="black"/>
                </a:solidFill>
                <a:latin typeface="Microsoft YaHei" panose="020B0503020204020204" pitchFamily="34" charset="-122"/>
                <a:ea typeface="Microsoft YaHei" panose="020B0503020204020204" pitchFamily="34" charset="-122"/>
              </a:endParaRPr>
            </a:p>
            <a:p>
              <a:pPr>
                <a:lnSpc>
                  <a:spcPct val="120000"/>
                </a:lnSpc>
              </a:pPr>
              <a:r>
                <a:rPr lang="zh-CN" altLang="en-US" sz="1600" b="1" dirty="0">
                  <a:solidFill>
                    <a:prstClr val="black"/>
                  </a:solidFill>
                  <a:latin typeface="Microsoft YaHei" panose="020B0503020204020204" pitchFamily="34" charset="-122"/>
                  <a:ea typeface="Microsoft YaHei" panose="020B0503020204020204" pitchFamily="34" charset="-122"/>
                </a:rPr>
                <a:t>会议时间：</a:t>
              </a:r>
              <a:r>
                <a:rPr lang="en-US" altLang="zh-CN" sz="1600" dirty="0">
                  <a:solidFill>
                    <a:prstClr val="black"/>
                  </a:solidFill>
                  <a:latin typeface="Microsoft YaHei" panose="020B0503020204020204" pitchFamily="34" charset="-122"/>
                  <a:ea typeface="Microsoft YaHei" panose="020B0503020204020204" pitchFamily="34" charset="-122"/>
                </a:rPr>
                <a:t>2023</a:t>
              </a:r>
              <a:r>
                <a:rPr lang="zh-CN" altLang="en-US" sz="1600" dirty="0">
                  <a:solidFill>
                    <a:prstClr val="black"/>
                  </a:solidFill>
                  <a:latin typeface="Microsoft YaHei" panose="020B0503020204020204" pitchFamily="34" charset="-122"/>
                  <a:ea typeface="Microsoft YaHei" panose="020B0503020204020204" pitchFamily="34" charset="-122"/>
                </a:rPr>
                <a:t>年</a:t>
              </a:r>
              <a:r>
                <a:rPr lang="en-US" altLang="zh-CN" sz="1600" dirty="0">
                  <a:solidFill>
                    <a:prstClr val="black"/>
                  </a:solidFill>
                  <a:latin typeface="Microsoft YaHei" panose="020B0503020204020204" pitchFamily="34" charset="-122"/>
                  <a:ea typeface="Microsoft YaHei" panose="020B0503020204020204" pitchFamily="34" charset="-122"/>
                </a:rPr>
                <a:t>12</a:t>
              </a:r>
              <a:r>
                <a:rPr lang="zh-CN" altLang="en-US" sz="1600" dirty="0">
                  <a:solidFill>
                    <a:prstClr val="black"/>
                  </a:solidFill>
                  <a:latin typeface="Microsoft YaHei" panose="020B0503020204020204" pitchFamily="34" charset="-122"/>
                  <a:ea typeface="Microsoft YaHei" panose="020B0503020204020204" pitchFamily="34" charset="-122"/>
                </a:rPr>
                <a:t>月</a:t>
              </a:r>
              <a:r>
                <a:rPr lang="en-US" altLang="zh-CN" sz="1600" dirty="0">
                  <a:solidFill>
                    <a:prstClr val="black"/>
                  </a:solidFill>
                  <a:latin typeface="Microsoft YaHei" panose="020B0503020204020204" pitchFamily="34" charset="-122"/>
                  <a:ea typeface="Microsoft YaHei" panose="020B0503020204020204" pitchFamily="34" charset="-122"/>
                </a:rPr>
                <a:t>05</a:t>
              </a:r>
              <a:r>
                <a:rPr lang="zh-CN" altLang="en-US" sz="1600" dirty="0">
                  <a:solidFill>
                    <a:prstClr val="black"/>
                  </a:solidFill>
                  <a:latin typeface="Microsoft YaHei" panose="020B0503020204020204" pitchFamily="34" charset="-122"/>
                  <a:ea typeface="Microsoft YaHei" panose="020B0503020204020204" pitchFamily="34" charset="-122"/>
                </a:rPr>
                <a:t>日  </a:t>
              </a:r>
              <a:r>
                <a:rPr lang="en-US" altLang="zh-CN" sz="1600" dirty="0">
                  <a:solidFill>
                    <a:prstClr val="black"/>
                  </a:solidFill>
                  <a:latin typeface="Microsoft YaHei" panose="020B0503020204020204" pitchFamily="34" charset="-122"/>
                  <a:ea typeface="Microsoft YaHei" panose="020B0503020204020204" pitchFamily="34" charset="-122"/>
                </a:rPr>
                <a:t>17:00 – 18:00</a:t>
              </a:r>
              <a:endParaRPr lang="zh-CN" altLang="en-US" sz="1600" dirty="0">
                <a:solidFill>
                  <a:prstClr val="black"/>
                </a:solidFill>
                <a:latin typeface="Microsoft YaHei" panose="020B0503020204020204" pitchFamily="34" charset="-122"/>
                <a:ea typeface="Microsoft YaHei" panose="020B0503020204020204" pitchFamily="34" charset="-122"/>
              </a:endParaRPr>
            </a:p>
          </p:txBody>
        </p:sp>
      </p:grpSp>
      <p:sp>
        <p:nvSpPr>
          <p:cNvPr id="3" name="TextBox 2">
            <a:extLst>
              <a:ext uri="{FF2B5EF4-FFF2-40B4-BE49-F238E27FC236}">
                <a16:creationId xmlns:a16="http://schemas.microsoft.com/office/drawing/2014/main" id="{7FE85731-DDBA-E04E-82D1-BCBD55C7C384}"/>
              </a:ext>
            </a:extLst>
          </p:cNvPr>
          <p:cNvSpPr txBox="1"/>
          <p:nvPr/>
        </p:nvSpPr>
        <p:spPr>
          <a:xfrm>
            <a:off x="8607066" y="6158312"/>
            <a:ext cx="184731" cy="109389"/>
          </a:xfrm>
          <a:prstGeom prst="rect">
            <a:avLst/>
          </a:prstGeom>
          <a:noFill/>
        </p:spPr>
        <p:txBody>
          <a:bodyPr wrap="none" rtlCol="0">
            <a:spAutoFit/>
          </a:bodyPr>
          <a:lstStyle/>
          <a:p>
            <a:endParaRPr lang="en-US" sz="111"/>
          </a:p>
        </p:txBody>
      </p:sp>
      <p:pic>
        <p:nvPicPr>
          <p:cNvPr id="8" name="图片 7">
            <a:extLst>
              <a:ext uri="{FF2B5EF4-FFF2-40B4-BE49-F238E27FC236}">
                <a16:creationId xmlns:a16="http://schemas.microsoft.com/office/drawing/2014/main" id="{C1B9F727-B8D3-505C-FE2B-5741972557D7}"/>
              </a:ext>
            </a:extLst>
          </p:cNvPr>
          <p:cNvPicPr>
            <a:picLocks noChangeAspect="1"/>
          </p:cNvPicPr>
          <p:nvPr/>
        </p:nvPicPr>
        <p:blipFill rotWithShape="1">
          <a:blip r:embed="rId6">
            <a:extLst>
              <a:ext uri="{28A0092B-C50C-407E-A947-70E740481C1C}">
                <a14:useLocalDpi xmlns:a14="http://schemas.microsoft.com/office/drawing/2010/main" val="0"/>
              </a:ext>
            </a:extLst>
          </a:blip>
          <a:srcRect r="21976" b="354"/>
          <a:stretch/>
        </p:blipFill>
        <p:spPr>
          <a:xfrm>
            <a:off x="4028992" y="6743715"/>
            <a:ext cx="2585652" cy="2612055"/>
          </a:xfrm>
          <a:prstGeom prst="rect">
            <a:avLst/>
          </a:prstGeom>
        </p:spPr>
      </p:pic>
      <p:sp>
        <p:nvSpPr>
          <p:cNvPr id="5" name="Rectangle 4">
            <a:extLst>
              <a:ext uri="{FF2B5EF4-FFF2-40B4-BE49-F238E27FC236}">
                <a16:creationId xmlns:a16="http://schemas.microsoft.com/office/drawing/2014/main" id="{8317CD04-1041-AF79-4B90-4908CC5BC6E1}"/>
              </a:ext>
            </a:extLst>
          </p:cNvPr>
          <p:cNvSpPr/>
          <p:nvPr/>
        </p:nvSpPr>
        <p:spPr>
          <a:xfrm>
            <a:off x="5088555" y="1876510"/>
            <a:ext cx="9144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t>腾讯会二维码</a:t>
            </a:r>
            <a:endParaRPr lang="en-US" sz="1000" dirty="0"/>
          </a:p>
        </p:txBody>
      </p:sp>
    </p:spTree>
    <p:extLst>
      <p:ext uri="{BB962C8B-B14F-4D97-AF65-F5344CB8AC3E}">
        <p14:creationId xmlns:p14="http://schemas.microsoft.com/office/powerpoint/2010/main" val="2601052155"/>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5042</TotalTime>
  <Words>292</Words>
  <Application>Microsoft Macintosh PowerPoint</Application>
  <PresentationFormat>A4 Paper (210x297 mm)</PresentationFormat>
  <Paragraphs>10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KaiTi</vt:lpstr>
      <vt:lpstr>Microsoft YaHei</vt:lpstr>
      <vt:lpstr>Microsoft YaHei</vt:lpstr>
      <vt:lpstr>Times</vt:lpstr>
      <vt:lpstr>Arial</vt:lpstr>
      <vt:lpstr>Calibri</vt:lpstr>
      <vt:lpstr>Calibri Light</vt:lpstr>
      <vt:lpstr>Cambria Math</vt:lpstr>
      <vt:lpstr>Office 主题​​</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吴佳俊</dc:creator>
  <cp:lastModifiedBy>Lu, Nan (Nan)</cp:lastModifiedBy>
  <cp:revision>243</cp:revision>
  <cp:lastPrinted>2020-07-02T12:55:26Z</cp:lastPrinted>
  <dcterms:created xsi:type="dcterms:W3CDTF">2019-08-11T15:37:27Z</dcterms:created>
  <dcterms:modified xsi:type="dcterms:W3CDTF">2024-01-16T05:19:20Z</dcterms:modified>
</cp:coreProperties>
</file>