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258" r:id="rId2"/>
    <p:sldId id="1026" r:id="rId3"/>
    <p:sldId id="1037" r:id="rId4"/>
    <p:sldId id="922" r:id="rId5"/>
    <p:sldId id="1002" r:id="rId6"/>
    <p:sldId id="993" r:id="rId7"/>
    <p:sldId id="1012" r:id="rId8"/>
    <p:sldId id="1043" r:id="rId9"/>
    <p:sldId id="1030" r:id="rId10"/>
    <p:sldId id="1045" r:id="rId11"/>
    <p:sldId id="1046" r:id="rId12"/>
    <p:sldId id="1047" r:id="rId13"/>
    <p:sldId id="1048" r:id="rId14"/>
    <p:sldId id="1044" r:id="rId15"/>
    <p:sldId id="1050" r:id="rId16"/>
    <p:sldId id="1049" r:id="rId17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4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7753" autoAdjust="0"/>
  </p:normalViewPr>
  <p:slideViewPr>
    <p:cSldViewPr>
      <p:cViewPr varScale="1">
        <p:scale>
          <a:sx n="99" d="100"/>
          <a:sy n="99" d="100"/>
        </p:scale>
        <p:origin x="21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2024/1/15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altLang="zh-CN" dirty="0"/>
            </a:br>
            <a:r>
              <a:rPr lang="zh-CN" altLang="en-US" dirty="0"/>
              <a:t>线圈模型失效之后的响应无法实测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60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263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36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组会报告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8749A2-E956-4CD3-841C-C1C859E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2708C7-4FAB-40FC-8E00-9325EE6FE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F169F9-AC21-478A-8A10-50A7BA6803B1}"/>
              </a:ext>
            </a:extLst>
          </p:cNvPr>
          <p:cNvSpPr txBox="1"/>
          <p:nvPr/>
        </p:nvSpPr>
        <p:spPr>
          <a:xfrm>
            <a:off x="609600" y="2365183"/>
            <a:ext cx="59436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磁芯的引入会导致线圈两端测试得到的电阻增大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、不同的测试电压条件下是否会表现出不同的阻值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test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、测试得到的电阻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test</a:t>
            </a:r>
            <a:r>
              <a:rPr lang="zh-CN" altLang="en-US" dirty="0"/>
              <a:t>是否适用于热噪声公式（</a:t>
            </a:r>
            <a:r>
              <a:rPr lang="en-US" altLang="zh-CN" dirty="0"/>
              <a:t>4kTR</a:t>
            </a:r>
            <a:r>
              <a:rPr lang="en-US" altLang="zh-CN" baseline="-25000" dirty="0"/>
              <a:t>0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92246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AA9DF0E-68C1-46C8-B705-B200A164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74FD2-640F-497A-8D11-56321D5EAE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测试有芯线圈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09028C-0765-4768-B1F0-0841BC283D05}"/>
              </a:ext>
            </a:extLst>
          </p:cNvPr>
          <p:cNvSpPr txBox="1"/>
          <p:nvPr/>
        </p:nvSpPr>
        <p:spPr>
          <a:xfrm>
            <a:off x="190901" y="1497914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分别使用</a:t>
            </a:r>
            <a:r>
              <a:rPr lang="en-US" altLang="zh-CN" dirty="0"/>
              <a:t>0.01V</a:t>
            </a:r>
            <a:r>
              <a:rPr lang="zh-CN" altLang="en-US" dirty="0"/>
              <a:t>，</a:t>
            </a:r>
            <a:r>
              <a:rPr lang="en-US" altLang="zh-CN" dirty="0"/>
              <a:t>0.02V</a:t>
            </a:r>
            <a:r>
              <a:rPr lang="zh-CN" altLang="en-US" dirty="0"/>
              <a:t>，</a:t>
            </a:r>
            <a:r>
              <a:rPr lang="en-US" altLang="zh-CN" dirty="0"/>
              <a:t>0.04V</a:t>
            </a:r>
            <a:r>
              <a:rPr lang="zh-CN" altLang="en-US" dirty="0"/>
              <a:t>，</a:t>
            </a:r>
            <a:r>
              <a:rPr lang="en-US" altLang="zh-CN" dirty="0"/>
              <a:t>0.1V</a:t>
            </a:r>
            <a:r>
              <a:rPr lang="zh-CN" altLang="en-US" dirty="0"/>
              <a:t>，</a:t>
            </a:r>
            <a:r>
              <a:rPr lang="en-US" altLang="zh-CN" dirty="0"/>
              <a:t>1V</a:t>
            </a:r>
            <a:r>
              <a:rPr lang="zh-CN" altLang="en-US" dirty="0"/>
              <a:t>恒定电压模式测试有芯线圈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896D762-037C-4A19-9A3C-A751A117C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62691"/>
            <a:ext cx="5334000" cy="4000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D23CB7-38C6-4B7A-943F-46EF75D09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992793"/>
            <a:ext cx="3810000" cy="28575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AD94F02-E43C-4726-8B3B-94FEE4EFBA3F}"/>
              </a:ext>
            </a:extLst>
          </p:cNvPr>
          <p:cNvSpPr/>
          <p:nvPr/>
        </p:nvSpPr>
        <p:spPr>
          <a:xfrm>
            <a:off x="3756260" y="2724214"/>
            <a:ext cx="685800" cy="609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BBFF699-01E4-4B60-9EDB-CB226F4284E4}"/>
              </a:ext>
            </a:extLst>
          </p:cNvPr>
          <p:cNvCxnSpPr>
            <a:stCxn id="9" idx="3"/>
          </p:cNvCxnSpPr>
          <p:nvPr/>
        </p:nvCxnSpPr>
        <p:spPr>
          <a:xfrm flipV="1">
            <a:off x="4442060" y="2724214"/>
            <a:ext cx="1041132" cy="304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E72946C4-27AE-4E92-9B69-59552C52290B}"/>
              </a:ext>
            </a:extLst>
          </p:cNvPr>
          <p:cNvSpPr txBox="1"/>
          <p:nvPr/>
        </p:nvSpPr>
        <p:spPr>
          <a:xfrm>
            <a:off x="228600" y="6316861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不同测试条件下得到的电阻曲线基本接近</a:t>
            </a:r>
          </a:p>
        </p:txBody>
      </p:sp>
    </p:spTree>
    <p:extLst>
      <p:ext uri="{BB962C8B-B14F-4D97-AF65-F5344CB8AC3E}">
        <p14:creationId xmlns:p14="http://schemas.microsoft.com/office/powerpoint/2010/main" val="237317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8749A2-E956-4CD3-841C-C1C859E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2708C7-4FAB-40FC-8E00-9325EE6FE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F169F9-AC21-478A-8A10-50A7BA6803B1}"/>
              </a:ext>
            </a:extLst>
          </p:cNvPr>
          <p:cNvSpPr txBox="1"/>
          <p:nvPr/>
        </p:nvSpPr>
        <p:spPr>
          <a:xfrm>
            <a:off x="609600" y="2365183"/>
            <a:ext cx="59436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磁芯的引入会导致线圈两端测试得到的电阻增大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、不同的测试电压条件下是否会表现出不同的阻值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test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、测试得到的电阻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test</a:t>
            </a:r>
            <a:r>
              <a:rPr lang="zh-CN" altLang="en-US" dirty="0"/>
              <a:t>是否适用于热噪声公式（</a:t>
            </a:r>
            <a:r>
              <a:rPr lang="en-US" altLang="zh-CN" dirty="0"/>
              <a:t>4kTR</a:t>
            </a:r>
            <a:r>
              <a:rPr lang="en-US" altLang="zh-CN" baseline="-25000" dirty="0"/>
              <a:t>0</a:t>
            </a:r>
            <a:r>
              <a:rPr lang="en-US" altLang="zh-CN" dirty="0"/>
              <a:t>?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2910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991D384-D788-48CB-AD4C-9C64E04F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94D5D8-81CD-43C9-8D40-3834A4539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有芯线圈噪声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19D420A-A998-468C-869F-ACA2306B7744}"/>
              </a:ext>
            </a:extLst>
          </p:cNvPr>
          <p:cNvSpPr txBox="1"/>
          <p:nvPr/>
        </p:nvSpPr>
        <p:spPr>
          <a:xfrm>
            <a:off x="228600" y="1344001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It 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Times-Roman"/>
              </a:rPr>
              <a:t>is also well known that the insertion of a non-magnetic conducting core into a coil 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will 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Times-Roman"/>
              </a:rPr>
              <a:t>increase the thermal noise generated in the coil, and that 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-Roman"/>
              </a:rPr>
              <a:t>the total noise depends on the effective coil resistance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Times-Roman"/>
              </a:rPr>
              <a:t>, with the core present, in accordance with Nyquist's formula. 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-Roman"/>
              </a:rPr>
              <a:t>This increase in noise can be interpreted on the one hand as due to thermal fluctuations in the core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Times-Roman"/>
              </a:rPr>
              <a:t> and, on the other hand, as corresponding to the losses caused by eddy currents in the core when an alternating test voltage is applied to the coil terminals to measure its resistance.</a:t>
            </a:r>
          </a:p>
          <a:p>
            <a:endParaRPr lang="en-US" altLang="zh-CN" sz="2000" dirty="0"/>
          </a:p>
          <a:p>
            <a:br>
              <a:rPr lang="en-US" altLang="zh-CN" sz="2000" dirty="0"/>
            </a:br>
            <a:r>
              <a:rPr lang="en-US" altLang="zh-CN" sz="2000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highlight>
                  <a:srgbClr val="FFFF00"/>
                </a:highlight>
                <a:latin typeface="Times-Roman"/>
              </a:rPr>
              <a:t>This resistance includes the resistance of the wire (including skin effects at higher frequencies) and any losses due to eddy currents and hysteresis in the core material.</a:t>
            </a:r>
            <a:endParaRPr lang="zh-CN" altLang="en-US" sz="2000" dirty="0">
              <a:solidFill>
                <a:srgbClr val="000000"/>
              </a:solidFill>
              <a:highlight>
                <a:srgbClr val="FFFF00"/>
              </a:highlight>
              <a:latin typeface="Times-Roman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9C6D40-54F0-4E46-9BBD-401A80722D85}"/>
              </a:ext>
            </a:extLst>
          </p:cNvPr>
          <p:cNvSpPr txBox="1"/>
          <p:nvPr/>
        </p:nvSpPr>
        <p:spPr>
          <a:xfrm>
            <a:off x="289761" y="5402244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Builder G,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Haneman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D. The noise generated in a coil with a ferromagnetic core[J]. Australian Journal of Physics, 1954, 7(4): 654-658.</a:t>
            </a:r>
          </a:p>
          <a:p>
            <a:pPr algn="just"/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[2]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Hospodarsky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G B. Spaced‐based search coil magnetometers[J]. Journal of Geophysical Research: Space Physics, 2016, 121(12): 12,068-12,079.</a:t>
            </a:r>
          </a:p>
        </p:txBody>
      </p:sp>
    </p:spTree>
    <p:extLst>
      <p:ext uri="{BB962C8B-B14F-4D97-AF65-F5344CB8AC3E}">
        <p14:creationId xmlns:p14="http://schemas.microsoft.com/office/powerpoint/2010/main" val="154784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EEF9B8-5814-4F7D-8DB2-95F02C7D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BF0398-3F60-410B-A88B-CD97A0B05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有芯线圈噪声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A4C257-B7B5-4590-AE86-EDEBFE131594}"/>
              </a:ext>
            </a:extLst>
          </p:cNvPr>
          <p:cNvSpPr txBox="1"/>
          <p:nvPr/>
        </p:nvSpPr>
        <p:spPr>
          <a:xfrm>
            <a:off x="190500" y="4474706"/>
            <a:ext cx="8763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Coillot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C,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Moutoussamy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J,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Lebourgeois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R, et al. Principle and performance of a dual-band search coil magnetometer: A new instrument to investigate fluctuating magnetic fields in space[J]. IEEE Sensors Journal, 2009, 10(2): 255-260.</a:t>
            </a:r>
          </a:p>
          <a:p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[2] </a:t>
            </a:r>
            <a:r>
              <a:rPr lang="en-US" altLang="zh-CN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Ripka</a:t>
            </a:r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 P. Magnetic sensors and magnetometers[M]. Artech house, 2001.</a:t>
            </a:r>
          </a:p>
          <a:p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[3]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Nourmohammadi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A,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Feiz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 M H,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Asteraki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 H. Investigation of noise reduction and SNR enhancement in search coil magnetometers at low frequencies[J].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arXiv:1409.7267, 2014.</a:t>
            </a:r>
          </a:p>
          <a:p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[4]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Coillot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C, El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Moussalim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M, Brun E, et al. Magnetic noise contribution of the ferromagnetic core of induction magnetometers[J]. Journal of Sensors and Sensor Systems, 2015, 4(1): 229-237.</a:t>
            </a:r>
          </a:p>
          <a:p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[5]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Séran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 C, </a:t>
            </a:r>
            <a:r>
              <a:rPr lang="en-US" altLang="zh-CN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Fergeau</a:t>
            </a:r>
            <a:r>
              <a:rPr lang="en-US" altLang="zh-CN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P. An optimized low-frequency three-axis search coil magnetometer for space research[J]. Review of scientific instruments, 2005, 76(4).</a:t>
            </a:r>
            <a:endParaRPr lang="zh-CN" altLang="en-US" sz="1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155E3E3-6808-4B09-BCAC-43FC455D0041}"/>
              </a:ext>
            </a:extLst>
          </p:cNvPr>
          <p:cNvSpPr txBox="1"/>
          <p:nvPr/>
        </p:nvSpPr>
        <p:spPr>
          <a:xfrm>
            <a:off x="864236" y="272272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4kTR</a:t>
            </a:r>
            <a:r>
              <a:rPr lang="en-US" altLang="zh-CN" sz="2000" baseline="-25000" dirty="0"/>
              <a:t>test</a:t>
            </a:r>
            <a:endParaRPr lang="zh-CN" altLang="en-US" sz="20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12FA15F-9968-452D-B89E-49D910EA477B}"/>
              </a:ext>
            </a:extLst>
          </p:cNvPr>
          <p:cNvSpPr txBox="1"/>
          <p:nvPr/>
        </p:nvSpPr>
        <p:spPr>
          <a:xfrm>
            <a:off x="4495800" y="257452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Magnetic noise of</a:t>
            </a:r>
            <a:r>
              <a:rPr lang="zh-CN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</a:t>
            </a: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the core is usually considered to be negligible</a:t>
            </a:r>
            <a:endParaRPr lang="zh-CN" altLang="zh-CN" dirty="0">
              <a:effectLst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2ABEFF4-F965-401B-BDF5-E15EE7571D93}"/>
              </a:ext>
            </a:extLst>
          </p:cNvPr>
          <p:cNvSpPr txBox="1"/>
          <p:nvPr/>
        </p:nvSpPr>
        <p:spPr>
          <a:xfrm>
            <a:off x="609600" y="1586299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Thermal noise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4C9CDB6-69C2-4A3A-8996-022371DAD985}"/>
              </a:ext>
            </a:extLst>
          </p:cNvPr>
          <p:cNvSpPr txBox="1"/>
          <p:nvPr/>
        </p:nvSpPr>
        <p:spPr>
          <a:xfrm>
            <a:off x="5791200" y="1334053"/>
            <a:ext cx="228600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kern="12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Magnetic noise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Barkhausen</a:t>
            </a:r>
            <a:r>
              <a:rPr lang="en-US" altLang="zh-CN" dirty="0"/>
              <a:t> noise</a:t>
            </a:r>
          </a:p>
        </p:txBody>
      </p:sp>
    </p:spTree>
    <p:extLst>
      <p:ext uri="{BB962C8B-B14F-4D97-AF65-F5344CB8AC3E}">
        <p14:creationId xmlns:p14="http://schemas.microsoft.com/office/powerpoint/2010/main" val="107946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9EE49F-DEB5-4018-9063-EB27E911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8CF2E6-A1EC-45B5-9835-3E4AB661B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BF395B-31C8-45FD-BB36-744E25A6BAD9}"/>
              </a:ext>
            </a:extLst>
          </p:cNvPr>
          <p:cNvSpPr txBox="1"/>
          <p:nvPr/>
        </p:nvSpPr>
        <p:spPr>
          <a:xfrm>
            <a:off x="1066800" y="2667000"/>
            <a:ext cx="70104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、空气芯线圈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、磁芯线圈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噪声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信号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4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AC0D57-CD13-489E-89B5-63FBC4F7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B2C28E-69F6-4603-9EA5-7EEE0E350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信号仿真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DB9D30-51A0-4962-A9B6-7D6F3B0E67A0}"/>
              </a:ext>
            </a:extLst>
          </p:cNvPr>
          <p:cNvSpPr txBox="1"/>
          <p:nvPr/>
        </p:nvSpPr>
        <p:spPr>
          <a:xfrm>
            <a:off x="885523" y="1796828"/>
            <a:ext cx="230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仿真磁单极子</a:t>
            </a:r>
            <a:endParaRPr lang="en-US" altLang="zh-CN" dirty="0"/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F78A4417-7FF4-451A-959E-AC2687933D13}"/>
              </a:ext>
            </a:extLst>
          </p:cNvPr>
          <p:cNvSpPr/>
          <p:nvPr/>
        </p:nvSpPr>
        <p:spPr>
          <a:xfrm>
            <a:off x="1847649" y="2265151"/>
            <a:ext cx="381000" cy="621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CCACA88-8C71-4B15-A87F-93A0B1BA5D59}"/>
              </a:ext>
            </a:extLst>
          </p:cNvPr>
          <p:cNvSpPr txBox="1"/>
          <p:nvPr/>
        </p:nvSpPr>
        <p:spPr>
          <a:xfrm>
            <a:off x="-228600" y="29554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磁标势，磁场无电流场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7B11087-6BC4-4340-A0BF-0B69120FFB30}"/>
              </a:ext>
            </a:extLst>
          </p:cNvPr>
          <p:cNvSpPr txBox="1"/>
          <p:nvPr/>
        </p:nvSpPr>
        <p:spPr>
          <a:xfrm>
            <a:off x="-228600" y="4191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磁矢势，磁场</a:t>
            </a:r>
            <a:endParaRPr lang="en-US" altLang="zh-CN" dirty="0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FD2FBD3E-EEFD-49C5-94DB-5864008EEA57}"/>
              </a:ext>
            </a:extLst>
          </p:cNvPr>
          <p:cNvSpPr/>
          <p:nvPr/>
        </p:nvSpPr>
        <p:spPr>
          <a:xfrm rot="16200000">
            <a:off x="4114599" y="2765289"/>
            <a:ext cx="381000" cy="87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EA894AC-4181-4D14-89C4-EAA15C9A8DCF}"/>
              </a:ext>
            </a:extLst>
          </p:cNvPr>
          <p:cNvSpPr txBox="1"/>
          <p:nvPr/>
        </p:nvSpPr>
        <p:spPr>
          <a:xfrm>
            <a:off x="3409749" y="29900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磁通量守恒</a:t>
            </a:r>
            <a:endParaRPr lang="en-US" altLang="zh-CN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0C9857C-2776-45F0-A73C-1DCF785A21F4}"/>
              </a:ext>
            </a:extLst>
          </p:cNvPr>
          <p:cNvSpPr txBox="1"/>
          <p:nvPr/>
        </p:nvSpPr>
        <p:spPr>
          <a:xfrm>
            <a:off x="-228600" y="54518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仿真涡流</a:t>
            </a:r>
            <a:endParaRPr lang="en-US" altLang="zh-CN" dirty="0"/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2DE976E7-15E4-419C-BA97-9193438A0C52}"/>
              </a:ext>
            </a:extLst>
          </p:cNvPr>
          <p:cNvSpPr/>
          <p:nvPr/>
        </p:nvSpPr>
        <p:spPr>
          <a:xfrm rot="10800000">
            <a:off x="1869306" y="4596360"/>
            <a:ext cx="381000" cy="621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34B599B1-6B5A-405C-96FE-DD7866E8DB5B}"/>
              </a:ext>
            </a:extLst>
          </p:cNvPr>
          <p:cNvSpPr/>
          <p:nvPr/>
        </p:nvSpPr>
        <p:spPr>
          <a:xfrm rot="16200000">
            <a:off x="4114599" y="3931333"/>
            <a:ext cx="381000" cy="87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13D47D3-1CBA-401C-8404-E51CB912559D}"/>
              </a:ext>
            </a:extLst>
          </p:cNvPr>
          <p:cNvSpPr txBox="1"/>
          <p:nvPr/>
        </p:nvSpPr>
        <p:spPr>
          <a:xfrm>
            <a:off x="3409749" y="415612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安培定律</a:t>
            </a:r>
            <a:endParaRPr lang="en-US" altLang="zh-CN" dirty="0"/>
          </a:p>
        </p:txBody>
      </p:sp>
      <p:sp>
        <p:nvSpPr>
          <p:cNvPr id="19" name="箭头: 上下 18">
            <a:extLst>
              <a:ext uri="{FF2B5EF4-FFF2-40B4-BE49-F238E27FC236}">
                <a16:creationId xmlns:a16="http://schemas.microsoft.com/office/drawing/2014/main" id="{BA35BB3F-20F2-4FB7-AF69-A4F96236E11E}"/>
              </a:ext>
            </a:extLst>
          </p:cNvPr>
          <p:cNvSpPr/>
          <p:nvPr/>
        </p:nvSpPr>
        <p:spPr>
          <a:xfrm>
            <a:off x="1869306" y="3346697"/>
            <a:ext cx="381000" cy="8224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668968D2-C438-46D7-8E4C-231876755416}"/>
              </a:ext>
            </a:extLst>
          </p:cNvPr>
          <p:cNvSpPr/>
          <p:nvPr/>
        </p:nvSpPr>
        <p:spPr>
          <a:xfrm rot="10800000">
            <a:off x="6376736" y="3213866"/>
            <a:ext cx="304800" cy="12174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2A26E49-F2C9-4BC0-B725-40253C1A7382}"/>
              </a:ext>
            </a:extLst>
          </p:cNvPr>
          <p:cNvSpPr txBox="1"/>
          <p:nvPr/>
        </p:nvSpPr>
        <p:spPr>
          <a:xfrm>
            <a:off x="6838749" y="3590368"/>
            <a:ext cx="230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无法作用于同一个域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823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9EE49F-DEB5-4018-9063-EB27E911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8CF2E6-A1EC-45B5-9835-3E4AB661B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BF395B-31C8-45FD-BB36-744E25A6BAD9}"/>
              </a:ext>
            </a:extLst>
          </p:cNvPr>
          <p:cNvSpPr txBox="1"/>
          <p:nvPr/>
        </p:nvSpPr>
        <p:spPr>
          <a:xfrm>
            <a:off x="1066800" y="2667000"/>
            <a:ext cx="70104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、空气芯线圈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、磁芯线圈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618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30E1ED-C805-450D-BB22-2245BCEC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A1A42A-2DB8-4F43-BAF8-47179B03B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感应线圈测试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E5ACA53-F40C-4B0A-8149-A2953CC6DE2C}"/>
              </a:ext>
            </a:extLst>
          </p:cNvPr>
          <p:cNvSpPr txBox="1"/>
          <p:nvPr/>
        </p:nvSpPr>
        <p:spPr>
          <a:xfrm>
            <a:off x="6391274" y="1110762"/>
            <a:ext cx="2743200" cy="26776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r>
              <a:rPr lang="en-US" altLang="zh-CN" sz="1200" dirty="0"/>
              <a:t>v3</a:t>
            </a:r>
            <a:r>
              <a:rPr lang="zh-CN" altLang="en-US" sz="1200" dirty="0"/>
              <a:t>绕制参数：</a:t>
            </a:r>
            <a:r>
              <a:rPr lang="en-US" altLang="zh-CN" sz="1200" dirty="0"/>
              <a:t>	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绕线直径：</a:t>
            </a:r>
            <a:r>
              <a:rPr lang="en-US" altLang="zh-CN" sz="1200" dirty="0"/>
              <a:t>0.6mm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绕制桩内径：</a:t>
            </a:r>
            <a:r>
              <a:rPr lang="en-US" altLang="zh-CN" sz="1200" dirty="0"/>
              <a:t>200mm</a:t>
            </a:r>
          </a:p>
          <a:p>
            <a:r>
              <a:rPr lang="zh-CN" altLang="en-US" sz="1200" dirty="0"/>
              <a:t>    </a:t>
            </a:r>
            <a:r>
              <a:rPr lang="en-US" altLang="zh-CN" sz="1200" dirty="0"/>
              <a:t>• </a:t>
            </a:r>
            <a:r>
              <a:rPr lang="zh-CN" altLang="en-US" sz="1200" dirty="0"/>
              <a:t>绕制高度：</a:t>
            </a:r>
            <a:r>
              <a:rPr lang="en-US" altLang="zh-CN" sz="1200" dirty="0"/>
              <a:t>150mm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匝数（单层匝数</a:t>
            </a:r>
            <a:r>
              <a:rPr lang="en-US" altLang="zh-CN" sz="1200" dirty="0"/>
              <a:t>×</a:t>
            </a:r>
            <a:r>
              <a:rPr lang="zh-CN" altLang="en-US" sz="1200" dirty="0"/>
              <a:t>层数）：</a:t>
            </a:r>
            <a:r>
              <a:rPr lang="en-US" altLang="zh-CN" sz="1200" dirty="0"/>
              <a:t>250×50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层与层间距：</a:t>
            </a:r>
            <a:r>
              <a:rPr lang="en-US" altLang="zh-CN" sz="1200" dirty="0"/>
              <a:t>0.25mm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重量：</a:t>
            </a:r>
            <a:r>
              <a:rPr lang="en-US" altLang="zh-CN" sz="1200" dirty="0"/>
              <a:t>25.34kg</a:t>
            </a:r>
          </a:p>
          <a:p>
            <a:r>
              <a:rPr lang="en-US" altLang="zh-CN" sz="1200" dirty="0"/>
              <a:t>v3</a:t>
            </a:r>
            <a:r>
              <a:rPr lang="zh-CN" altLang="en-US" sz="1200" dirty="0"/>
              <a:t>电学参数：</a:t>
            </a:r>
            <a:r>
              <a:rPr lang="en-US" altLang="zh-CN" sz="1200" dirty="0"/>
              <a:t>	</a:t>
            </a:r>
          </a:p>
          <a:p>
            <a:r>
              <a:rPr lang="en-US" altLang="zh-CN" sz="1200" dirty="0"/>
              <a:t>    • L</a:t>
            </a:r>
            <a:r>
              <a:rPr lang="zh-CN" altLang="en-US" sz="1200" dirty="0"/>
              <a:t>：</a:t>
            </a:r>
            <a:r>
              <a:rPr lang="en-US" altLang="zh-CN" sz="1200" dirty="0"/>
              <a:t>2.7384E+01 H</a:t>
            </a:r>
          </a:p>
          <a:p>
            <a:r>
              <a:rPr lang="en-US" altLang="zh-CN" sz="1200" dirty="0"/>
              <a:t>    • C</a:t>
            </a:r>
            <a:r>
              <a:rPr lang="zh-CN" altLang="en-US" sz="1200" dirty="0"/>
              <a:t>：</a:t>
            </a:r>
            <a:r>
              <a:rPr lang="en-US" altLang="zh-CN" sz="1200" dirty="0"/>
              <a:t>1.8572E-10 F</a:t>
            </a:r>
          </a:p>
          <a:p>
            <a:r>
              <a:rPr lang="zh-CN" altLang="en-US" sz="1200" dirty="0"/>
              <a:t>    </a:t>
            </a:r>
            <a:r>
              <a:rPr lang="en-US" altLang="zh-CN" sz="1200" dirty="0"/>
              <a:t>• a</a:t>
            </a:r>
            <a:r>
              <a:rPr lang="zh-CN" altLang="en-US" sz="1200" dirty="0"/>
              <a:t>：</a:t>
            </a:r>
            <a:r>
              <a:rPr lang="en-US" altLang="zh-CN" sz="1200" dirty="0"/>
              <a:t>9.2607E-06 </a:t>
            </a:r>
          </a:p>
          <a:p>
            <a:r>
              <a:rPr lang="en-US" altLang="zh-CN" sz="1200" dirty="0"/>
              <a:t>    • b</a:t>
            </a:r>
            <a:r>
              <a:rPr lang="zh-CN" altLang="en-US" sz="1200" dirty="0"/>
              <a:t>：</a:t>
            </a:r>
            <a:r>
              <a:rPr lang="en-US" altLang="zh-CN" sz="1200" dirty="0"/>
              <a:t>2.6859E+00 </a:t>
            </a:r>
          </a:p>
          <a:p>
            <a:r>
              <a:rPr lang="en-US" altLang="zh-CN" sz="1200" dirty="0"/>
              <a:t>    • </a:t>
            </a:r>
            <a:r>
              <a:rPr lang="en-US" altLang="zh-CN" sz="1200" dirty="0" err="1"/>
              <a:t>Rdc</a:t>
            </a:r>
            <a:r>
              <a:rPr lang="zh-CN" altLang="en-US" sz="1200" dirty="0"/>
              <a:t>：</a:t>
            </a:r>
            <a:r>
              <a:rPr lang="en-US" altLang="zh-CN" sz="1200" dirty="0"/>
              <a:t>6.9602E+02 Ω </a:t>
            </a:r>
          </a:p>
          <a:p>
            <a:r>
              <a:rPr lang="en-US" altLang="zh-CN" sz="1200" dirty="0"/>
              <a:t>    • </a:t>
            </a:r>
            <a:r>
              <a:rPr lang="en-US" altLang="zh-CN" sz="1200" dirty="0" err="1"/>
              <a:t>fres</a:t>
            </a:r>
            <a:r>
              <a:rPr lang="zh-CN" altLang="en-US" sz="1200" dirty="0"/>
              <a:t>：</a:t>
            </a:r>
            <a:r>
              <a:rPr lang="en-US" altLang="zh-CN" sz="1200" dirty="0"/>
              <a:t>2.23kHz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D10547-318C-4C64-A52F-EE074221EC8B}"/>
              </a:ext>
            </a:extLst>
          </p:cNvPr>
          <p:cNvSpPr txBox="1"/>
          <p:nvPr/>
        </p:nvSpPr>
        <p:spPr>
          <a:xfrm>
            <a:off x="1" y="1110762"/>
            <a:ext cx="2743199" cy="26776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dirty="0"/>
              <a:t>v1</a:t>
            </a:r>
            <a:r>
              <a:rPr lang="zh-CN" altLang="en-US" sz="1200" dirty="0"/>
              <a:t>绕制参数：</a:t>
            </a:r>
            <a:r>
              <a:rPr lang="en-US" altLang="zh-CN" sz="1200" dirty="0"/>
              <a:t>	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绕线直径：</a:t>
            </a:r>
            <a:r>
              <a:rPr lang="en-US" altLang="zh-CN" sz="1200" dirty="0"/>
              <a:t>0.13mm</a:t>
            </a:r>
          </a:p>
          <a:p>
            <a:r>
              <a:rPr lang="zh-CN" altLang="en-US" sz="1200" dirty="0"/>
              <a:t>    </a:t>
            </a:r>
            <a:r>
              <a:rPr lang="en-US" altLang="zh-CN" sz="1200" dirty="0"/>
              <a:t>• </a:t>
            </a:r>
            <a:r>
              <a:rPr lang="zh-CN" altLang="en-US" sz="1200" dirty="0"/>
              <a:t>绕制桩内径：</a:t>
            </a:r>
            <a:r>
              <a:rPr lang="en-US" altLang="zh-CN" sz="1200" dirty="0"/>
              <a:t>108mm</a:t>
            </a:r>
          </a:p>
          <a:p>
            <a:r>
              <a:rPr lang="zh-CN" altLang="en-US" sz="1200" dirty="0"/>
              <a:t>    </a:t>
            </a:r>
            <a:r>
              <a:rPr lang="en-US" altLang="zh-CN" sz="1200" dirty="0"/>
              <a:t>• </a:t>
            </a:r>
            <a:r>
              <a:rPr lang="zh-CN" altLang="en-US" sz="1200" dirty="0"/>
              <a:t>绕制高度：</a:t>
            </a:r>
            <a:r>
              <a:rPr lang="en-US" altLang="zh-CN" sz="1200" dirty="0"/>
              <a:t>57mm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匝数（单层匝数</a:t>
            </a:r>
            <a:r>
              <a:rPr lang="en-US" altLang="zh-CN" sz="1200" dirty="0"/>
              <a:t>×</a:t>
            </a:r>
            <a:r>
              <a:rPr lang="zh-CN" altLang="en-US" sz="1200" dirty="0"/>
              <a:t>层数）：</a:t>
            </a:r>
            <a:r>
              <a:rPr lang="en-US" altLang="zh-CN" sz="1200" dirty="0"/>
              <a:t>288×15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层与层间距：</a:t>
            </a:r>
            <a:r>
              <a:rPr lang="en-US" altLang="zh-CN" sz="1200" dirty="0"/>
              <a:t>0.75mm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重量：</a:t>
            </a:r>
            <a:r>
              <a:rPr lang="en-US" altLang="zh-CN" sz="1200" dirty="0"/>
              <a:t>0.97kg</a:t>
            </a:r>
          </a:p>
          <a:p>
            <a:r>
              <a:rPr lang="en-US" altLang="zh-CN" sz="1200" dirty="0"/>
              <a:t>v1</a:t>
            </a:r>
            <a:r>
              <a:rPr lang="zh-CN" altLang="en-US" sz="1200" dirty="0"/>
              <a:t>电学参数：</a:t>
            </a:r>
            <a:r>
              <a:rPr lang="en-US" altLang="zh-CN" sz="1200" dirty="0"/>
              <a:t>	</a:t>
            </a:r>
          </a:p>
          <a:p>
            <a:r>
              <a:rPr lang="en-US" altLang="zh-CN" sz="1200" dirty="0"/>
              <a:t>    • L</a:t>
            </a:r>
            <a:r>
              <a:rPr lang="zh-CN" altLang="en-US" sz="1200" dirty="0"/>
              <a:t>：</a:t>
            </a:r>
            <a:r>
              <a:rPr lang="en-US" altLang="zh-CN" sz="1200" dirty="0"/>
              <a:t>2.2932E+00 H</a:t>
            </a:r>
          </a:p>
          <a:p>
            <a:r>
              <a:rPr lang="en-US" altLang="zh-CN" sz="1200" dirty="0"/>
              <a:t>    • C</a:t>
            </a:r>
            <a:r>
              <a:rPr lang="zh-CN" altLang="en-US" sz="1200" dirty="0"/>
              <a:t>：</a:t>
            </a:r>
            <a:r>
              <a:rPr lang="en-US" altLang="zh-CN" sz="1200" dirty="0"/>
              <a:t>6.7127E-11  F</a:t>
            </a:r>
          </a:p>
          <a:p>
            <a:r>
              <a:rPr lang="zh-CN" altLang="en-US" sz="1200" dirty="0"/>
              <a:t>    </a:t>
            </a:r>
            <a:r>
              <a:rPr lang="en-US" altLang="zh-CN" sz="1200" dirty="0"/>
              <a:t>• a</a:t>
            </a:r>
            <a:r>
              <a:rPr lang="zh-CN" altLang="en-US" sz="1200" dirty="0"/>
              <a:t>：</a:t>
            </a:r>
            <a:r>
              <a:rPr lang="en-US" altLang="zh-CN" sz="1200" dirty="0"/>
              <a:t>1.4698E-09  </a:t>
            </a:r>
          </a:p>
          <a:p>
            <a:r>
              <a:rPr lang="en-US" altLang="zh-CN" sz="1200" dirty="0"/>
              <a:t>    • b</a:t>
            </a:r>
            <a:r>
              <a:rPr lang="zh-CN" altLang="en-US" sz="1200" dirty="0"/>
              <a:t>：</a:t>
            </a:r>
            <a:r>
              <a:rPr lang="en-US" altLang="zh-CN" sz="1200" dirty="0"/>
              <a:t>3.0389E+00  </a:t>
            </a:r>
          </a:p>
          <a:p>
            <a:r>
              <a:rPr lang="en-US" altLang="zh-CN" sz="1200" dirty="0"/>
              <a:t>    • </a:t>
            </a:r>
            <a:r>
              <a:rPr lang="en-US" altLang="zh-CN" sz="1200" dirty="0" err="1"/>
              <a:t>Rdc</a:t>
            </a:r>
            <a:r>
              <a:rPr lang="zh-CN" altLang="en-US" sz="1200" dirty="0"/>
              <a:t>：</a:t>
            </a:r>
            <a:r>
              <a:rPr lang="en-US" altLang="zh-CN" sz="1200" dirty="0"/>
              <a:t>2.2254E+03 Ω</a:t>
            </a:r>
          </a:p>
          <a:p>
            <a:r>
              <a:rPr lang="en-US" altLang="zh-CN" sz="1200" dirty="0"/>
              <a:t>    • </a:t>
            </a:r>
            <a:r>
              <a:rPr lang="en-US" altLang="zh-CN" sz="1200" dirty="0" err="1"/>
              <a:t>fres</a:t>
            </a:r>
            <a:r>
              <a:rPr lang="zh-CN" altLang="en-US" sz="1200" dirty="0"/>
              <a:t>：</a:t>
            </a:r>
            <a:r>
              <a:rPr lang="en-US" altLang="zh-CN" sz="1200" dirty="0"/>
              <a:t>12.83kHz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BA2C66F-42F4-4E4F-84F4-8BCDF35E7845}"/>
              </a:ext>
            </a:extLst>
          </p:cNvPr>
          <p:cNvSpPr txBox="1"/>
          <p:nvPr/>
        </p:nvSpPr>
        <p:spPr>
          <a:xfrm>
            <a:off x="3195637" y="1110762"/>
            <a:ext cx="2743200" cy="26776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200" dirty="0"/>
              <a:t>v2</a:t>
            </a:r>
            <a:r>
              <a:rPr lang="zh-CN" altLang="en-US" sz="1200" dirty="0"/>
              <a:t>绕制参数：</a:t>
            </a:r>
            <a:r>
              <a:rPr lang="en-US" altLang="zh-CN" sz="1200" dirty="0"/>
              <a:t>	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绕线直径：</a:t>
            </a:r>
            <a:r>
              <a:rPr lang="en-US" altLang="zh-CN" sz="1200" dirty="0"/>
              <a:t>1.35mm</a:t>
            </a:r>
            <a:r>
              <a:rPr lang="zh-CN" altLang="en-US" sz="1200" dirty="0"/>
              <a:t>（利兹线）</a:t>
            </a:r>
            <a:endParaRPr lang="en-US" altLang="zh-CN" sz="1200" dirty="0"/>
          </a:p>
          <a:p>
            <a:r>
              <a:rPr lang="zh-CN" altLang="en-US" sz="1200" dirty="0"/>
              <a:t>    </a:t>
            </a:r>
            <a:r>
              <a:rPr lang="en-US" altLang="zh-CN" sz="1200" dirty="0"/>
              <a:t>• </a:t>
            </a:r>
            <a:r>
              <a:rPr lang="zh-CN" altLang="en-US" sz="1200" dirty="0"/>
              <a:t>绕制桩内径：</a:t>
            </a:r>
            <a:r>
              <a:rPr lang="en-US" altLang="zh-CN" sz="1200" dirty="0"/>
              <a:t>114mm</a:t>
            </a:r>
          </a:p>
          <a:p>
            <a:r>
              <a:rPr lang="zh-CN" altLang="en-US" sz="1200" dirty="0"/>
              <a:t>    </a:t>
            </a:r>
            <a:r>
              <a:rPr lang="en-US" altLang="zh-CN" sz="1200" dirty="0"/>
              <a:t>• </a:t>
            </a:r>
            <a:r>
              <a:rPr lang="zh-CN" altLang="en-US" sz="1200" dirty="0"/>
              <a:t>绕制高度：</a:t>
            </a:r>
            <a:r>
              <a:rPr lang="en-US" altLang="zh-CN" sz="1200" dirty="0"/>
              <a:t>121mm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匝数（单层匝数</a:t>
            </a:r>
            <a:r>
              <a:rPr lang="en-US" altLang="zh-CN" sz="1200" dirty="0"/>
              <a:t>×</a:t>
            </a:r>
            <a:r>
              <a:rPr lang="zh-CN" altLang="en-US" sz="1200" dirty="0"/>
              <a:t>层数）：</a:t>
            </a:r>
            <a:r>
              <a:rPr lang="en-US" altLang="zh-CN" sz="1200" dirty="0"/>
              <a:t>90×8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层与层间距：</a:t>
            </a:r>
            <a:r>
              <a:rPr lang="en-US" altLang="zh-CN" sz="1200" dirty="0"/>
              <a:t>0.5mm</a:t>
            </a:r>
          </a:p>
          <a:p>
            <a:r>
              <a:rPr lang="en-US" altLang="zh-CN" sz="1200" dirty="0"/>
              <a:t>    • </a:t>
            </a:r>
            <a:r>
              <a:rPr lang="zh-CN" altLang="en-US" sz="1200" dirty="0"/>
              <a:t>重量：</a:t>
            </a:r>
            <a:r>
              <a:rPr lang="en-US" altLang="zh-CN" sz="1200" dirty="0"/>
              <a:t>2.80kg</a:t>
            </a:r>
          </a:p>
          <a:p>
            <a:r>
              <a:rPr lang="en-US" altLang="zh-CN" sz="1200" dirty="0"/>
              <a:t>v2</a:t>
            </a:r>
            <a:r>
              <a:rPr lang="zh-CN" altLang="en-US" sz="1200" dirty="0"/>
              <a:t>电学参数：</a:t>
            </a:r>
            <a:r>
              <a:rPr lang="en-US" altLang="zh-CN" sz="1200" dirty="0"/>
              <a:t>	</a:t>
            </a:r>
          </a:p>
          <a:p>
            <a:r>
              <a:rPr lang="en-US" altLang="zh-CN" sz="1200" dirty="0"/>
              <a:t>    • L</a:t>
            </a:r>
            <a:r>
              <a:rPr lang="zh-CN" altLang="en-US" sz="1200" dirty="0"/>
              <a:t>：</a:t>
            </a:r>
            <a:r>
              <a:rPr lang="en-US" altLang="zh-CN" sz="1200" dirty="0"/>
              <a:t>4.0602E-02 H</a:t>
            </a:r>
          </a:p>
          <a:p>
            <a:r>
              <a:rPr lang="en-US" altLang="zh-CN" sz="1200" dirty="0"/>
              <a:t>    • C</a:t>
            </a:r>
            <a:r>
              <a:rPr lang="zh-CN" altLang="en-US" sz="1200" dirty="0"/>
              <a:t>：</a:t>
            </a:r>
            <a:r>
              <a:rPr lang="en-US" altLang="zh-CN" sz="1200" dirty="0"/>
              <a:t>2.0116E-10  F</a:t>
            </a:r>
          </a:p>
          <a:p>
            <a:r>
              <a:rPr lang="zh-CN" altLang="en-US" sz="1200" dirty="0"/>
              <a:t>    </a:t>
            </a:r>
            <a:r>
              <a:rPr lang="en-US" altLang="zh-CN" sz="1200" dirty="0"/>
              <a:t>• a</a:t>
            </a:r>
            <a:r>
              <a:rPr lang="zh-CN" altLang="en-US" sz="1200" dirty="0"/>
              <a:t>：</a:t>
            </a:r>
            <a:r>
              <a:rPr lang="en-US" altLang="zh-CN" sz="1200" dirty="0"/>
              <a:t>5.4575E-12  </a:t>
            </a:r>
          </a:p>
          <a:p>
            <a:r>
              <a:rPr lang="en-US" altLang="zh-CN" sz="1200" dirty="0"/>
              <a:t>    • b</a:t>
            </a:r>
            <a:r>
              <a:rPr lang="zh-CN" altLang="en-US" sz="1200" dirty="0"/>
              <a:t>：</a:t>
            </a:r>
            <a:r>
              <a:rPr lang="en-US" altLang="zh-CN" sz="1200" dirty="0"/>
              <a:t>2.8237E+00</a:t>
            </a:r>
          </a:p>
          <a:p>
            <a:r>
              <a:rPr lang="en-US" altLang="zh-CN" sz="1200" dirty="0"/>
              <a:t>    • </a:t>
            </a:r>
            <a:r>
              <a:rPr lang="en-US" altLang="zh-CN" sz="1200" dirty="0" err="1"/>
              <a:t>Rdc</a:t>
            </a:r>
            <a:r>
              <a:rPr lang="zh-CN" altLang="en-US" sz="1200" dirty="0"/>
              <a:t>：</a:t>
            </a:r>
            <a:r>
              <a:rPr lang="en-US" altLang="zh-CN" sz="1200" dirty="0"/>
              <a:t>6.0809E+00 Ω </a:t>
            </a:r>
          </a:p>
          <a:p>
            <a:r>
              <a:rPr lang="en-US" altLang="zh-CN" sz="1200" dirty="0"/>
              <a:t>    • </a:t>
            </a:r>
            <a:r>
              <a:rPr lang="en-US" altLang="zh-CN" sz="1200" dirty="0" err="1"/>
              <a:t>fres</a:t>
            </a:r>
            <a:r>
              <a:rPr lang="zh-CN" altLang="en-US" sz="1200" dirty="0"/>
              <a:t>：</a:t>
            </a:r>
            <a:r>
              <a:rPr lang="en-US" altLang="zh-CN" sz="1200" dirty="0"/>
              <a:t>55.69kHz</a:t>
            </a: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AD23F8C8-7616-4C0C-B498-FA4C7D4C0D2C}"/>
              </a:ext>
            </a:extLst>
          </p:cNvPr>
          <p:cNvSpPr/>
          <p:nvPr/>
        </p:nvSpPr>
        <p:spPr>
          <a:xfrm>
            <a:off x="2823368" y="2278585"/>
            <a:ext cx="266700" cy="157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C24229F4-D21B-4F72-A82A-40FBF0ACB076}"/>
              </a:ext>
            </a:extLst>
          </p:cNvPr>
          <p:cNvSpPr/>
          <p:nvPr/>
        </p:nvSpPr>
        <p:spPr>
          <a:xfrm>
            <a:off x="6031705" y="2278584"/>
            <a:ext cx="266700" cy="157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D10E2CD-081B-499E-87DC-ED03717F7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4"/>
          <a:stretch/>
        </p:blipFill>
        <p:spPr>
          <a:xfrm>
            <a:off x="1909599" y="4227844"/>
            <a:ext cx="5315275" cy="24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6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2FEB18B-2E2B-4224-9342-3223AAFB1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7" y="1338812"/>
            <a:ext cx="8534400" cy="283056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EFA183-A190-4014-BB41-291DB44B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CB07E7-9739-44A3-BAB8-0B87C3D3EF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测试原理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E711B8-8C3A-43CA-BDD6-541B9013DFE7}"/>
              </a:ext>
            </a:extLst>
          </p:cNvPr>
          <p:cNvSpPr txBox="1"/>
          <p:nvPr/>
        </p:nvSpPr>
        <p:spPr>
          <a:xfrm>
            <a:off x="357485" y="4173861"/>
            <a:ext cx="8429029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/>
              <a:t>实验步骤：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标定感应线圈参数（会根据环境和连线会有一定的偏差）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 </a:t>
            </a:r>
            <a:r>
              <a:rPr lang="zh-CN" altLang="en-US" dirty="0"/>
              <a:t>测量</a:t>
            </a:r>
            <a:r>
              <a:rPr lang="en-US" altLang="zh-CN" dirty="0" err="1"/>
              <a:t>R</a:t>
            </a:r>
            <a:r>
              <a:rPr lang="en-US" altLang="zh-CN" baseline="-25000" dirty="0" err="1"/>
              <a:t>sense</a:t>
            </a:r>
            <a:r>
              <a:rPr lang="zh-CN" altLang="en-US" dirty="0"/>
              <a:t>两端的电压差，计算并拟合通过激励螺线管的电流，再计算得到的磁场，根据法拉第电磁感应定律，计算得到感应线圈的</a:t>
            </a:r>
            <a:r>
              <a:rPr lang="zh-CN" altLang="en-US" dirty="0">
                <a:solidFill>
                  <a:srgbClr val="FF0000"/>
                </a:solidFill>
              </a:rPr>
              <a:t>输入电压信号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根据感应线圈参数以及输入电压信号，仿真得到</a:t>
            </a:r>
            <a:r>
              <a:rPr lang="en-US" altLang="zh-CN" dirty="0" err="1"/>
              <a:t>Output_sim</a:t>
            </a:r>
            <a:endParaRPr lang="en-US" altLang="zh-CN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与采集卡得到的</a:t>
            </a:r>
            <a:r>
              <a:rPr lang="en-US" altLang="zh-CN" dirty="0" err="1"/>
              <a:t>Output_test</a:t>
            </a:r>
            <a:r>
              <a:rPr lang="zh-CN" altLang="en-US" dirty="0"/>
              <a:t>进行比较</a:t>
            </a:r>
            <a:endParaRPr lang="en-US" altLang="zh-CN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60C2C3-E8A5-4C71-90C2-619B8C0A7B54}"/>
              </a:ext>
            </a:extLst>
          </p:cNvPr>
          <p:cNvSpPr/>
          <p:nvPr/>
        </p:nvSpPr>
        <p:spPr>
          <a:xfrm>
            <a:off x="2362200" y="2438400"/>
            <a:ext cx="2286000" cy="762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3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2B1A85-CAC5-42B4-A6B0-E431AF5C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A93EB7-A88F-46EE-B3E4-6617FF40C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实物照片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860C12B-6A4C-4C05-AF1D-39E8E7284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5791200" cy="43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1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5B761C3-1100-475D-B865-905E1C37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300684-5774-4583-85ED-92E5A4C7E4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输入信号和输出信号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E3E50A4-B7F0-4B07-ACF7-E69CAE074555}"/>
              </a:ext>
            </a:extLst>
          </p:cNvPr>
          <p:cNvSpPr txBox="1"/>
          <p:nvPr/>
        </p:nvSpPr>
        <p:spPr>
          <a:xfrm>
            <a:off x="481600" y="16880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实验结果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F91B47-E4B0-4292-82AC-8249FBAD3D10}"/>
              </a:ext>
            </a:extLst>
          </p:cNvPr>
          <p:cNvSpPr txBox="1"/>
          <p:nvPr/>
        </p:nvSpPr>
        <p:spPr>
          <a:xfrm>
            <a:off x="4629150" y="16880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仿真结果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A75395-A124-45DE-AC78-DEF73ED2F140}"/>
              </a:ext>
            </a:extLst>
          </p:cNvPr>
          <p:cNvSpPr txBox="1"/>
          <p:nvPr/>
        </p:nvSpPr>
        <p:spPr>
          <a:xfrm>
            <a:off x="233413" y="5806977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实验测试结果存在显著的噪声，但对拟合无影响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3BEEA58-BD62-47C1-BDE7-2C4634461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00" y="2434117"/>
            <a:ext cx="4038854" cy="29961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0E8B01D-5FD2-4E53-A911-2F03BAB3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304" y="1097639"/>
            <a:ext cx="1409263" cy="1550189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5E78F40-CF45-4AAF-9637-05C0E1000603}"/>
              </a:ext>
            </a:extLst>
          </p:cNvPr>
          <p:cNvCxnSpPr/>
          <p:nvPr/>
        </p:nvCxnSpPr>
        <p:spPr>
          <a:xfrm flipV="1">
            <a:off x="3048000" y="1981200"/>
            <a:ext cx="487479" cy="990600"/>
          </a:xfrm>
          <a:prstGeom prst="straightConnector1">
            <a:avLst/>
          </a:pr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167FAED1-0824-4E7C-BA63-A474E67E81F0}"/>
              </a:ext>
            </a:extLst>
          </p:cNvPr>
          <p:cNvSpPr/>
          <p:nvPr/>
        </p:nvSpPr>
        <p:spPr>
          <a:xfrm>
            <a:off x="2743200" y="2647828"/>
            <a:ext cx="304800" cy="23958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647852A-13B7-4118-8BB6-74206B223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16" y="2348148"/>
            <a:ext cx="4191928" cy="29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3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CE34268-4777-4B79-ACE5-9CC77ADE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C985A5-151E-4F20-B488-B660E4C02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结果比较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F5FA35C0-612E-40B2-919E-21736A476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26941"/>
              </p:ext>
            </p:extLst>
          </p:nvPr>
        </p:nvGraphicFramePr>
        <p:xfrm>
          <a:off x="762000" y="4364723"/>
          <a:ext cx="7620000" cy="17301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16166">
                  <a:extLst>
                    <a:ext uri="{9D8B030D-6E8A-4147-A177-3AD203B41FA5}">
                      <a16:colId xmlns:a16="http://schemas.microsoft.com/office/drawing/2014/main" val="800606068"/>
                    </a:ext>
                  </a:extLst>
                </a:gridCol>
                <a:gridCol w="1916166">
                  <a:extLst>
                    <a:ext uri="{9D8B030D-6E8A-4147-A177-3AD203B41FA5}">
                      <a16:colId xmlns:a16="http://schemas.microsoft.com/office/drawing/2014/main" val="3218047072"/>
                    </a:ext>
                  </a:extLst>
                </a:gridCol>
                <a:gridCol w="1893834">
                  <a:extLst>
                    <a:ext uri="{9D8B030D-6E8A-4147-A177-3AD203B41FA5}">
                      <a16:colId xmlns:a16="http://schemas.microsoft.com/office/drawing/2014/main" val="1872868789"/>
                    </a:ext>
                  </a:extLst>
                </a:gridCol>
                <a:gridCol w="1893834">
                  <a:extLst>
                    <a:ext uri="{9D8B030D-6E8A-4147-A177-3AD203B41FA5}">
                      <a16:colId xmlns:a16="http://schemas.microsoft.com/office/drawing/2014/main" val="1129504979"/>
                    </a:ext>
                  </a:extLst>
                </a:gridCol>
              </a:tblGrid>
              <a:tr h="4325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参数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幅度（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</a:t>
                      </a:r>
                      <a:r>
                        <a:rPr lang="en-US" altLang="zh-CN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  <a:r>
                        <a:rPr lang="en-US" altLang="zh-CN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角频率（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rad/s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）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6240115"/>
                  </a:ext>
                </a:extLst>
              </a:tr>
              <a:tr h="4325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实验结果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1.14312482e+00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1.03085770e-02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1.25697509e+04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2435592"/>
                  </a:ext>
                </a:extLst>
              </a:tr>
              <a:tr h="4325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仿真结果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1.30587734e+00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1.08861998e-02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1.25348944e+04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161972"/>
                  </a:ext>
                </a:extLst>
              </a:tr>
              <a:tr h="4325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相对偏差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12.46307832%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5.306009%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-0.27807623%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2208687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84295C74-E693-4EDA-B879-C270AD48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820" y="693980"/>
            <a:ext cx="6770180" cy="352032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C4CCD1E-C7C4-4FBC-8EFC-EA7C62750C6B}"/>
              </a:ext>
            </a:extLst>
          </p:cNvPr>
          <p:cNvSpPr txBox="1"/>
          <p:nvPr/>
        </p:nvSpPr>
        <p:spPr>
          <a:xfrm>
            <a:off x="147176" y="2514600"/>
            <a:ext cx="2255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50e-12F</a:t>
            </a:r>
            <a:r>
              <a:rPr lang="zh-CN" altLang="en-US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电容修正</a:t>
            </a:r>
            <a:endParaRPr lang="en-US" altLang="zh-CN" b="0" dirty="0">
              <a:solidFill>
                <a:srgbClr val="FF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B05B696-4824-433F-823C-164CEFC9227C}"/>
              </a:ext>
            </a:extLst>
          </p:cNvPr>
          <p:cNvSpPr txBox="1"/>
          <p:nvPr/>
        </p:nvSpPr>
        <p:spPr>
          <a:xfrm>
            <a:off x="398149" y="6356351"/>
            <a:ext cx="693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v3</a:t>
            </a:r>
            <a:r>
              <a:rPr lang="zh-CN" altLang="en-US" dirty="0"/>
              <a:t>感应线圈半径变大，导致漏磁相比</a:t>
            </a:r>
            <a:r>
              <a:rPr lang="en-US" altLang="zh-CN" dirty="0"/>
              <a:t>v2</a:t>
            </a:r>
            <a:r>
              <a:rPr lang="zh-CN" altLang="en-US" dirty="0"/>
              <a:t>，</a:t>
            </a:r>
            <a:r>
              <a:rPr lang="en-US" altLang="zh-CN" dirty="0"/>
              <a:t>v1 </a:t>
            </a:r>
            <a:r>
              <a:rPr lang="zh-CN" altLang="en-US" dirty="0"/>
              <a:t>增大，加长激励线圈？</a:t>
            </a:r>
          </a:p>
        </p:txBody>
      </p:sp>
    </p:spTree>
    <p:extLst>
      <p:ext uri="{BB962C8B-B14F-4D97-AF65-F5344CB8AC3E}">
        <p14:creationId xmlns:p14="http://schemas.microsoft.com/office/powerpoint/2010/main" val="311011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2B88C1D-E631-4CC0-BA72-B9F3906F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B4B216-EC82-4EC4-8437-271B03EA6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V4</a:t>
            </a:r>
            <a:r>
              <a:rPr lang="zh-CN" altLang="en-US" dirty="0"/>
              <a:t>线圈参数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9EDEE3-317E-4E7F-BDF3-37CFCF7B5B44}"/>
              </a:ext>
            </a:extLst>
          </p:cNvPr>
          <p:cNvSpPr txBox="1"/>
          <p:nvPr/>
        </p:nvSpPr>
        <p:spPr>
          <a:xfrm>
            <a:off x="252663" y="2085604"/>
            <a:ext cx="76200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工字型聚四氟骨架线圈  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绕制内径</a:t>
            </a:r>
            <a:r>
              <a:rPr lang="en-US" altLang="zh-CN" dirty="0"/>
              <a:t>114 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高度</a:t>
            </a:r>
            <a:r>
              <a:rPr lang="en-US" altLang="zh-CN" dirty="0"/>
              <a:t>234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裸线径</a:t>
            </a:r>
            <a:r>
              <a:rPr lang="en-US" altLang="zh-CN" dirty="0"/>
              <a:t>1.2</a:t>
            </a:r>
            <a:r>
              <a:rPr lang="zh-CN" altLang="en-US" dirty="0"/>
              <a:t>（含漆皮</a:t>
            </a:r>
            <a:r>
              <a:rPr lang="en-US" altLang="zh-CN" dirty="0"/>
              <a:t>1.27</a:t>
            </a:r>
            <a:r>
              <a:rPr lang="zh-CN" altLang="en-US" dirty="0"/>
              <a:t>左右）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</a:t>
            </a:r>
            <a:r>
              <a:rPr lang="en-US" altLang="zh-CN" dirty="0"/>
              <a:t>8</a:t>
            </a:r>
            <a:r>
              <a:rPr lang="zh-CN" altLang="en-US" dirty="0"/>
              <a:t>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每层</a:t>
            </a:r>
            <a:r>
              <a:rPr lang="en-US" altLang="zh-CN" dirty="0"/>
              <a:t>180</a:t>
            </a:r>
            <a:r>
              <a:rPr lang="zh-CN" altLang="en-US" dirty="0"/>
              <a:t>匝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层于层间距</a:t>
            </a:r>
            <a:r>
              <a:rPr lang="en-US" altLang="zh-CN" dirty="0"/>
              <a:t>0.5</a:t>
            </a:r>
            <a:r>
              <a:rPr lang="zh-CN" altLang="en-US" dirty="0"/>
              <a:t>（包两层聚四氟胶纸）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836541-C660-43EF-BC99-73F85F6E6034}"/>
              </a:ext>
            </a:extLst>
          </p:cNvPr>
          <p:cNvSpPr txBox="1"/>
          <p:nvPr/>
        </p:nvSpPr>
        <p:spPr>
          <a:xfrm>
            <a:off x="5410200" y="356491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制作中，本周三完成</a:t>
            </a:r>
          </a:p>
        </p:txBody>
      </p:sp>
    </p:spTree>
    <p:extLst>
      <p:ext uri="{BB962C8B-B14F-4D97-AF65-F5344CB8AC3E}">
        <p14:creationId xmlns:p14="http://schemas.microsoft.com/office/powerpoint/2010/main" val="77068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89EE49F-DEB5-4018-9063-EB27E911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8CF2E6-A1EC-45B5-9835-3E4AB661B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BF395B-31C8-45FD-BB36-744E25A6BAD9}"/>
              </a:ext>
            </a:extLst>
          </p:cNvPr>
          <p:cNvSpPr txBox="1"/>
          <p:nvPr/>
        </p:nvSpPr>
        <p:spPr>
          <a:xfrm>
            <a:off x="1066800" y="2667000"/>
            <a:ext cx="70104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、空气芯线圈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、磁芯线圈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噪声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信号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7441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358796</TotalTime>
  <Words>1140</Words>
  <Application>Microsoft Office PowerPoint</Application>
  <PresentationFormat>全屏显示(4:3)</PresentationFormat>
  <Paragraphs>160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Times-Roman</vt:lpstr>
      <vt:lpstr>等线</vt:lpstr>
      <vt:lpstr>等线 Light</vt:lpstr>
      <vt:lpstr>Arial</vt:lpstr>
      <vt:lpstr>Consolas</vt:lpstr>
      <vt:lpstr>Helvetica</vt:lpstr>
      <vt:lpstr>Office 主题​​</vt:lpstr>
      <vt:lpstr>组会报告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4462</cp:revision>
  <cp:lastPrinted>2023-09-04T07:35:07Z</cp:lastPrinted>
  <dcterms:created xsi:type="dcterms:W3CDTF">1601-01-01T00:00:00Z</dcterms:created>
  <dcterms:modified xsi:type="dcterms:W3CDTF">2024-01-16T08:49:52Z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