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72" r:id="rId5"/>
    <p:sldId id="257" r:id="rId6"/>
    <p:sldId id="258" r:id="rId7"/>
    <p:sldId id="259" r:id="rId8"/>
    <p:sldId id="274" r:id="rId9"/>
    <p:sldId id="260" r:id="rId10"/>
    <p:sldId id="276" r:id="rId11"/>
    <p:sldId id="27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2" Type="http://schemas.openxmlformats.org/officeDocument/2006/relationships/image" Target="../media/image24.png"/><Relationship Id="rId1" Type="http://schemas.openxmlformats.org/officeDocument/2006/relationships/tags" Target="../tags/tag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4.png"/><Relationship Id="rId7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2.xml"/><Relationship Id="rId12" Type="http://schemas.openxmlformats.org/officeDocument/2006/relationships/image" Target="../media/image6.png"/><Relationship Id="rId11" Type="http://schemas.openxmlformats.org/officeDocument/2006/relationships/tags" Target="../tags/tag71.xml"/><Relationship Id="rId10" Type="http://schemas.openxmlformats.org/officeDocument/2006/relationships/image" Target="../media/image5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14.png"/><Relationship Id="rId7" Type="http://schemas.openxmlformats.org/officeDocument/2006/relationships/tags" Target="../tags/tag79.xml"/><Relationship Id="rId6" Type="http://schemas.openxmlformats.org/officeDocument/2006/relationships/image" Target="../media/image13.png"/><Relationship Id="rId5" Type="http://schemas.openxmlformats.org/officeDocument/2006/relationships/tags" Target="../tags/tag78.xml"/><Relationship Id="rId4" Type="http://schemas.openxmlformats.org/officeDocument/2006/relationships/image" Target="../media/image12.png"/><Relationship Id="rId3" Type="http://schemas.openxmlformats.org/officeDocument/2006/relationships/tags" Target="../tags/tag77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1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16.png"/><Relationship Id="rId2" Type="http://schemas.openxmlformats.org/officeDocument/2006/relationships/tags" Target="../tags/tag8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17.png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 position select  20GeV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34945" y="1490345"/>
            <a:ext cx="671512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profile 20GeV, 0mm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GeV_layer_profile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4485" y="1390015"/>
            <a:ext cx="6890385" cy="5125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20GeV, 10mm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GeV_layer_profile1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4465" y="1451610"/>
            <a:ext cx="6865620" cy="51073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20GeV, 40mm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GeV_layer_profile4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2530" y="1452245"/>
            <a:ext cx="6854825" cy="5099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20GeV, 60mm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20GeV_layer_profile6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8895" y="1402715"/>
            <a:ext cx="6825615" cy="5078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20GeV, 100mm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GeV_layer_profile10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830" y="1434465"/>
            <a:ext cx="6644640" cy="4943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30GeV, 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0GeV_layer_profile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785" y="1651000"/>
            <a:ext cx="6433185" cy="4785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30GeV, 100mm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0GeV_layer_profile10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685" y="1457325"/>
            <a:ext cx="6758305" cy="5027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40GeV, 0mm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0GeV_layer_profile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0" y="1285240"/>
            <a:ext cx="6957695" cy="5175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profile 40GeV, 100mm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0GeV_layer_profile100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490345"/>
            <a:ext cx="6704330" cy="4987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data energy center along x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6065" y="1861820"/>
            <a:ext cx="3155315" cy="2186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4725" y="1834515"/>
            <a:ext cx="3195955" cy="2213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59750" y="1874520"/>
            <a:ext cx="3168650" cy="2173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47260" y="4048125"/>
            <a:ext cx="3257550" cy="2207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36065" y="4116705"/>
            <a:ext cx="3155950" cy="2139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59750" y="4082415"/>
            <a:ext cx="3168015" cy="2172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860" y="4845050"/>
            <a:ext cx="892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layer 5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02920" y="2696845"/>
            <a:ext cx="1124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all layers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add select criterion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energy center of all layers are in the central chip, that is in (-120,120)mm</a:t>
            </a:r>
            <a:endParaRPr lang="en-US" altLang="zh-CN"/>
          </a:p>
          <a:p>
            <a:r>
              <a:rPr lang="en-US" altLang="zh-CN"/>
              <a:t>energy center of layer4 to layer6 are in (15,25)mm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0780" y="2851150"/>
            <a:ext cx="4828540" cy="3075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89355" y="2857500"/>
            <a:ext cx="4640580" cy="3068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20GeV electron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GeV_nobir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005" y="2192020"/>
            <a:ext cx="4578985" cy="3116580"/>
          </a:xfrm>
          <a:prstGeom prst="rect">
            <a:avLst/>
          </a:prstGeom>
        </p:spPr>
      </p:pic>
      <p:pic>
        <p:nvPicPr>
          <p:cNvPr id="5" name="图片 4" descr="20GeV100_nobirks_n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0" y="2188845"/>
            <a:ext cx="4687570" cy="3190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59930" y="834390"/>
            <a:ext cx="328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red: data  black: MC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379345" y="5379085"/>
            <a:ext cx="1741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before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837680" y="5379085"/>
            <a:ext cx="373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add 100mm front trigger detector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different thickness of front detector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5860" y="2570480"/>
            <a:ext cx="2621915" cy="2416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36340" y="2559050"/>
            <a:ext cx="2497455" cy="2463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77280" y="2330450"/>
            <a:ext cx="2693670" cy="2691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03970" y="2559050"/>
            <a:ext cx="2475230" cy="24282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04060" y="5223510"/>
            <a:ext cx="943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572000" y="5191125"/>
            <a:ext cx="943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10mm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139940" y="5163185"/>
            <a:ext cx="943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40mm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707880" y="5125720"/>
            <a:ext cx="127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100mm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1407795" y="1801495"/>
            <a:ext cx="2201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layer 0 energy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059930" y="1696720"/>
            <a:ext cx="328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red: data  blue: MC</a:t>
            </a:r>
            <a:endParaRPr lang="en-US" altLang="zh-CN"/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add non-uniformity of scintillators</a:t>
            </a:r>
            <a:endParaRPr lang="en-US" altLang="zh-CN"/>
          </a:p>
        </p:txBody>
      </p:sp>
      <p:pic>
        <p:nvPicPr>
          <p:cNvPr id="5" name="图片 4" descr="29915772719ecf5a3404cb2041541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015" y="1631950"/>
            <a:ext cx="4971415" cy="4237355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63845" y="2016125"/>
            <a:ext cx="5069205" cy="3469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43340" y="1631950"/>
            <a:ext cx="2731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1.836/38.37 = 4.8%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digitize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4.8% </a:t>
            </a:r>
            <a:r>
              <a:rPr lang="en-US" altLang="zh-CN">
                <a:solidFill>
                  <a:srgbClr val="FF0000"/>
                </a:solidFill>
              </a:rPr>
              <a:t>gassian smear </a:t>
            </a:r>
            <a:endParaRPr lang="en-US" altLang="zh-CN"/>
          </a:p>
          <a:p>
            <a:r>
              <a:rPr lang="en-US" altLang="zh-CN"/>
              <a:t>energy to photon (poisson distribution)</a:t>
            </a:r>
            <a:endParaRPr lang="en-US" altLang="zh-CN"/>
          </a:p>
          <a:p>
            <a:r>
              <a:rPr lang="en-US" altLang="zh-CN"/>
              <a:t>photon to phoelectron (binomial distribution, PDE=0.32)</a:t>
            </a:r>
            <a:endParaRPr lang="en-US" altLang="zh-CN"/>
          </a:p>
          <a:p>
            <a:r>
              <a:rPr lang="en-US" altLang="zh-CN"/>
              <a:t>SiPM model</a:t>
            </a:r>
            <a:endParaRPr lang="en-US" altLang="zh-CN"/>
          </a:p>
          <a:p>
            <a:pPr lvl="1"/>
            <a:r>
              <a:rPr lang="en-US" altLang="zh-CN" sz="1420"/>
              <a:t>gaussian smear</a:t>
            </a:r>
            <a:endParaRPr lang="en-US" altLang="zh-CN"/>
          </a:p>
          <a:p>
            <a:r>
              <a:rPr lang="en-US" altLang="zh-CN"/>
              <a:t>phoelectron to adc</a:t>
            </a:r>
            <a:endParaRPr lang="en-US" altLang="zh-CN"/>
          </a:p>
          <a:p>
            <a:r>
              <a:rPr lang="en-US" altLang="zh-CN"/>
              <a:t>gaussian smear (sigma of single phoelectron peak sqrt(n)*3)</a:t>
            </a:r>
            <a:endParaRPr lang="en-US" altLang="zh-CN"/>
          </a:p>
          <a:p>
            <a:r>
              <a:rPr lang="en-US" altLang="zh-CN"/>
              <a:t>adc to highgain and lowgain</a:t>
            </a:r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48680" y="1884680"/>
            <a:ext cx="4264025" cy="657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add non-uniformity of scintillators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GeV0_nobirks_n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855" y="3884930"/>
            <a:ext cx="3516630" cy="2393950"/>
          </a:xfrm>
          <a:prstGeom prst="rect">
            <a:avLst/>
          </a:prstGeom>
        </p:spPr>
      </p:pic>
      <p:pic>
        <p:nvPicPr>
          <p:cNvPr id="5" name="图片 4" descr="30GeV0_nobirks_n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75" y="3927475"/>
            <a:ext cx="3479800" cy="2369820"/>
          </a:xfrm>
          <a:prstGeom prst="rect">
            <a:avLst/>
          </a:prstGeom>
        </p:spPr>
      </p:pic>
      <p:pic>
        <p:nvPicPr>
          <p:cNvPr id="6" name="图片 5" descr="40GeV0_nobirks_n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0" y="3932555"/>
            <a:ext cx="3473450" cy="2364740"/>
          </a:xfrm>
          <a:prstGeom prst="rect">
            <a:avLst/>
          </a:prstGeom>
        </p:spPr>
      </p:pic>
      <p:pic>
        <p:nvPicPr>
          <p:cNvPr id="7" name="图片 6" descr="20GeV0_nobirk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5" y="1490345"/>
            <a:ext cx="3580765" cy="2437130"/>
          </a:xfrm>
          <a:prstGeom prst="rect">
            <a:avLst/>
          </a:prstGeom>
        </p:spPr>
      </p:pic>
      <p:pic>
        <p:nvPicPr>
          <p:cNvPr id="8" name="图片 7" descr="30GeV0_nobirks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620" y="1566545"/>
            <a:ext cx="3468370" cy="2360930"/>
          </a:xfrm>
          <a:prstGeom prst="rect">
            <a:avLst/>
          </a:prstGeom>
        </p:spPr>
      </p:pic>
      <p:pic>
        <p:nvPicPr>
          <p:cNvPr id="9" name="图片 8" descr="40GeV0_nobirks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450" y="1566545"/>
            <a:ext cx="3531235" cy="2403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94460" y="2381885"/>
            <a:ext cx="1296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20GeV</a:t>
            </a:r>
            <a:endParaRPr lang="en-US" altLang="zh-CN"/>
          </a:p>
          <a:p>
            <a:r>
              <a:rPr lang="en-US" altLang="zh-CN"/>
              <a:t>before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843780" y="238188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30GeV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293100" y="238188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40GeV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1450975" y="4897755"/>
            <a:ext cx="1296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20GeV</a:t>
            </a:r>
            <a:endParaRPr lang="en-US" altLang="zh-CN"/>
          </a:p>
          <a:p>
            <a:r>
              <a:rPr lang="en-US" altLang="zh-CN"/>
              <a:t>after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4843780" y="486981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30GeV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8293100" y="484187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40GeV</a:t>
            </a:r>
            <a:endParaRPr lang="en-US" altLang="zh-CN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commondata" val="eyJoZGlkIjoiODg0NzE5MjA4ZDZmZThhMWE4MmViMjc5ZjJkMzJlOG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WPS 演示</Application>
  <PresentationFormat>宽屏</PresentationFormat>
  <Paragraphs>90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data energy center</vt:lpstr>
      <vt:lpstr>PowerPoint 演示文稿</vt:lpstr>
      <vt:lpstr>PowerPoint 演示文稿</vt:lpstr>
      <vt:lpstr>PowerPoint 演示文稿</vt:lpstr>
      <vt:lpstr>PowerPoint 演示文稿</vt:lpstr>
      <vt:lpstr>digitize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182</cp:revision>
  <dcterms:created xsi:type="dcterms:W3CDTF">2019-06-19T02:08:00Z</dcterms:created>
  <dcterms:modified xsi:type="dcterms:W3CDTF">2024-01-19T00:47:58Z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51E80F9C45134B30B01D55DED46A6842_11</vt:lpwstr>
  </property>
</Properties>
</file>