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0" r:id="rId5"/>
    <p:sldId id="261" r:id="rId6"/>
    <p:sldId id="262" r:id="rId7"/>
    <p:sldId id="263" r:id="rId8"/>
    <p:sldId id="259" r:id="rId9"/>
    <p:sldId id="257" r:id="rId10"/>
    <p:sldId id="278" r:id="rId11"/>
    <p:sldId id="266" r:id="rId12"/>
    <p:sldId id="267" r:id="rId13"/>
    <p:sldId id="268" r:id="rId14"/>
    <p:sldId id="258" r:id="rId15"/>
    <p:sldId id="275" r:id="rId16"/>
    <p:sldId id="276" r:id="rId17"/>
    <p:sldId id="27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15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9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tags" Target="../tags/tag9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tags" Target="../tags/tag100.xml"/><Relationship Id="rId4" Type="http://schemas.openxmlformats.org/officeDocument/2006/relationships/image" Target="../media/image30.png"/><Relationship Id="rId3" Type="http://schemas.openxmlformats.org/officeDocument/2006/relationships/tags" Target="../tags/tag99.xml"/><Relationship Id="rId2" Type="http://schemas.openxmlformats.org/officeDocument/2006/relationships/image" Target="../media/image29.png"/><Relationship Id="rId1" Type="http://schemas.openxmlformats.org/officeDocument/2006/relationships/tags" Target="../tags/tag9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image" Target="../media/image47.png"/><Relationship Id="rId7" Type="http://schemas.openxmlformats.org/officeDocument/2006/relationships/tags" Target="../tags/tag112.xml"/><Relationship Id="rId6" Type="http://schemas.openxmlformats.org/officeDocument/2006/relationships/image" Target="../media/image46.png"/><Relationship Id="rId5" Type="http://schemas.openxmlformats.org/officeDocument/2006/relationships/tags" Target="../tags/tag111.xml"/><Relationship Id="rId4" Type="http://schemas.openxmlformats.org/officeDocument/2006/relationships/image" Target="../media/image45.png"/><Relationship Id="rId3" Type="http://schemas.openxmlformats.org/officeDocument/2006/relationships/tags" Target="../tags/tag110.xml"/><Relationship Id="rId2" Type="http://schemas.openxmlformats.org/officeDocument/2006/relationships/image" Target="../media/image44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4.xml"/><Relationship Id="rId10" Type="http://schemas.openxmlformats.org/officeDocument/2006/relationships/image" Target="../media/image48.png"/><Relationship Id="rId1" Type="http://schemas.openxmlformats.org/officeDocument/2006/relationships/tags" Target="../tags/tag10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1.pn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ags" Target="../tags/tag69.xml"/><Relationship Id="rId3" Type="http://schemas.openxmlformats.org/officeDocument/2006/relationships/image" Target="../media/image3.png"/><Relationship Id="rId2" Type="http://schemas.openxmlformats.org/officeDocument/2006/relationships/tags" Target="../tags/tag68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4" Type="http://schemas.openxmlformats.org/officeDocument/2006/relationships/image" Target="../media/image6.png"/><Relationship Id="rId3" Type="http://schemas.openxmlformats.org/officeDocument/2006/relationships/tags" Target="../tags/tag71.xml"/><Relationship Id="rId2" Type="http://schemas.openxmlformats.org/officeDocument/2006/relationships/image" Target="../media/image5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6.xml"/><Relationship Id="rId6" Type="http://schemas.openxmlformats.org/officeDocument/2006/relationships/image" Target="../media/image9.png"/><Relationship Id="rId5" Type="http://schemas.openxmlformats.org/officeDocument/2006/relationships/tags" Target="../tags/tag75.xml"/><Relationship Id="rId4" Type="http://schemas.openxmlformats.org/officeDocument/2006/relationships/image" Target="../media/image8.png"/><Relationship Id="rId3" Type="http://schemas.openxmlformats.org/officeDocument/2006/relationships/tags" Target="../tags/tag74.xml"/><Relationship Id="rId2" Type="http://schemas.openxmlformats.org/officeDocument/2006/relationships/image" Target="../media/image7.png"/><Relationship Id="rId1" Type="http://schemas.openxmlformats.org/officeDocument/2006/relationships/tags" Target="../tags/tag7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0.xml"/><Relationship Id="rId5" Type="http://schemas.openxmlformats.org/officeDocument/2006/relationships/image" Target="../media/image11.png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10.png"/><Relationship Id="rId1" Type="http://schemas.openxmlformats.org/officeDocument/2006/relationships/tags" Target="../tags/tag7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image" Target="../media/image15.png"/><Relationship Id="rId7" Type="http://schemas.openxmlformats.org/officeDocument/2006/relationships/tags" Target="../tags/tag84.xml"/><Relationship Id="rId6" Type="http://schemas.openxmlformats.org/officeDocument/2006/relationships/image" Target="../media/image14.png"/><Relationship Id="rId5" Type="http://schemas.openxmlformats.org/officeDocument/2006/relationships/tags" Target="../tags/tag83.xml"/><Relationship Id="rId4" Type="http://schemas.openxmlformats.org/officeDocument/2006/relationships/image" Target="../media/image13.png"/><Relationship Id="rId3" Type="http://schemas.openxmlformats.org/officeDocument/2006/relationships/tags" Target="../tags/tag82.xml"/><Relationship Id="rId2" Type="http://schemas.openxmlformats.org/officeDocument/2006/relationships/image" Target="../media/image12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image" Target="../media/image17.png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image" Target="../media/image16.png"/><Relationship Id="rId1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tags" Target="../tags/tag93.xml"/><Relationship Id="rId7" Type="http://schemas.openxmlformats.org/officeDocument/2006/relationships/image" Target="../media/image21.png"/><Relationship Id="rId6" Type="http://schemas.openxmlformats.org/officeDocument/2006/relationships/tags" Target="../tags/tag92.xml"/><Relationship Id="rId5" Type="http://schemas.openxmlformats.org/officeDocument/2006/relationships/image" Target="../media/image20.png"/><Relationship Id="rId4" Type="http://schemas.openxmlformats.org/officeDocument/2006/relationships/tags" Target="../tags/tag91.xml"/><Relationship Id="rId3" Type="http://schemas.openxmlformats.org/officeDocument/2006/relationships/image" Target="../media/image19.png"/><Relationship Id="rId2" Type="http://schemas.openxmlformats.org/officeDocument/2006/relationships/tags" Target="../tags/tag90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10" Type="http://schemas.openxmlformats.org/officeDocument/2006/relationships/tags" Target="../tags/tag94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tags" Target="../tags/tag95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Digitization and Comparison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p>
            <a:r>
              <a:rPr lang="en-US" altLang="zh-CN">
                <a:sym typeface="+mn-ea"/>
              </a:rPr>
              <a:t>diao hongbin</a:t>
            </a:r>
            <a:endParaRPr lang="en-US" altLang="zh-CN"/>
          </a:p>
          <a:p>
            <a:pPr algn="ctr"/>
            <a:r>
              <a:rPr lang="en-US" altLang="zh-CN">
                <a:sym typeface="+mn-ea"/>
              </a:rPr>
              <a:t>State key laboratory of particle detection and electronics</a:t>
            </a:r>
            <a:endParaRPr lang="en-US" altLang="zh-CN">
              <a:sym typeface="+mn-ea"/>
            </a:endParaRPr>
          </a:p>
          <a:p>
            <a:pPr algn="ctr"/>
            <a:r>
              <a:rPr lang="en-US" altLang="zh-CN">
                <a:sym typeface="+mn-ea"/>
              </a:rPr>
              <a:t>USTC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2700020"/>
            <a:ext cx="10968990" cy="3549650"/>
          </a:xfrm>
        </p:spPr>
        <p:txBody>
          <a:bodyPr/>
          <a:p>
            <a:pPr marL="0" indent="0" algn="ctr">
              <a:buNone/>
            </a:pPr>
            <a:r>
              <a:rPr lang="en-US" altLang="zh-CN" sz="4800" b="1"/>
              <a:t>backup</a:t>
            </a:r>
            <a:endParaRPr lang="en-US" altLang="zh-CN" sz="4800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single phoelectron peak sigma</a:t>
            </a:r>
            <a:endParaRPr lang="en-US" altLang="zh-CN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07490" y="2149475"/>
            <a:ext cx="3144520" cy="3195320"/>
          </a:xfrm>
          <a:prstGeom prst="rect">
            <a:avLst/>
          </a:prstGeom>
        </p:spPr>
      </p:pic>
      <p:pic>
        <p:nvPicPr>
          <p:cNvPr id="4" name="图片 3" descr="SiPM_gain_layer5_chip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0" y="1438275"/>
            <a:ext cx="5064125" cy="503555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4379595" y="3820160"/>
            <a:ext cx="1699260" cy="1252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394200" y="2533650"/>
            <a:ext cx="1656080" cy="7023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406775" y="5297805"/>
            <a:ext cx="1826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number of peak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211455" y="2149475"/>
            <a:ext cx="2092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fitted peak sigma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2571750" y="5701665"/>
            <a:ext cx="3653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=(mean-pedesta)/gap of peaks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single phoelectron peak sigma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39165" y="1984375"/>
            <a:ext cx="5955030" cy="40474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electron 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78560" y="1950720"/>
            <a:ext cx="3174365" cy="21488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56715" y="2914015"/>
            <a:ext cx="85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 model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225" y="1965960"/>
            <a:ext cx="3183255" cy="2130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18780" y="1909445"/>
            <a:ext cx="3215005" cy="21704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23" descr="sigma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7595" y="3927475"/>
            <a:ext cx="3390900" cy="2299970"/>
          </a:xfrm>
          <a:prstGeom prst="rect">
            <a:avLst/>
          </a:prstGeom>
        </p:spPr>
      </p:pic>
      <p:pic>
        <p:nvPicPr>
          <p:cNvPr id="22" name="图片 21" descr="sigm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5" y="1672590"/>
            <a:ext cx="3390900" cy="2299970"/>
          </a:xfrm>
          <a:prstGeom prst="rect">
            <a:avLst/>
          </a:prstGeom>
        </p:spPr>
      </p:pic>
      <p:pic>
        <p:nvPicPr>
          <p:cNvPr id="25" name="图片 24" descr="sigma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70" y="3972560"/>
            <a:ext cx="3390900" cy="2299970"/>
          </a:xfrm>
          <a:prstGeom prst="rect">
            <a:avLst/>
          </a:prstGeom>
        </p:spPr>
      </p:pic>
      <p:pic>
        <p:nvPicPr>
          <p:cNvPr id="26" name="图片 25" descr="sigma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025" y="3975735"/>
            <a:ext cx="3390900" cy="2299970"/>
          </a:xfrm>
          <a:prstGeom prst="rect">
            <a:avLst/>
          </a:prstGeom>
        </p:spPr>
      </p:pic>
      <p:pic>
        <p:nvPicPr>
          <p:cNvPr id="23" name="图片 22" descr="sigma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25" y="1675765"/>
            <a:ext cx="3390900" cy="22999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Fit change sigma                      </a:t>
            </a:r>
            <a:endParaRPr lang="en-US" altLang="zh-CN"/>
          </a:p>
        </p:txBody>
      </p:sp>
      <p:pic>
        <p:nvPicPr>
          <p:cNvPr id="21" name="图片 20" descr="sigma00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170" y="1675765"/>
            <a:ext cx="3390900" cy="2299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66975" y="2635885"/>
            <a:ext cx="1536065" cy="400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1,0,1,0.001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2144395" y="1238250"/>
            <a:ext cx="29559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h-&gt;FillRandom(f,10000)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6338570" y="2635885"/>
            <a:ext cx="1308735" cy="400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1,0,1,1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9950450" y="2635885"/>
            <a:ext cx="927735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1,0,1,2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2518410" y="4964430"/>
            <a:ext cx="1308735" cy="400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1,0,1,3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6338570" y="4964430"/>
            <a:ext cx="1308735" cy="400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1,0,1,4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10025380" y="4964430"/>
            <a:ext cx="919480" cy="509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1,0,1,5</a:t>
            </a:r>
            <a:endParaRPr lang="en-US" altLang="zh-CN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 descr="sigma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9780" y="3896995"/>
            <a:ext cx="3266440" cy="2215515"/>
          </a:xfrm>
          <a:prstGeom prst="rect">
            <a:avLst/>
          </a:prstGeom>
        </p:spPr>
      </p:pic>
      <p:pic>
        <p:nvPicPr>
          <p:cNvPr id="19" name="图片 18" descr="sigma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160" y="1560195"/>
            <a:ext cx="3266440" cy="2215515"/>
          </a:xfrm>
          <a:prstGeom prst="rect">
            <a:avLst/>
          </a:prstGeom>
        </p:spPr>
      </p:pic>
      <p:pic>
        <p:nvPicPr>
          <p:cNvPr id="22" name="图片 21" descr="sigma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60" y="3896995"/>
            <a:ext cx="3266440" cy="2215515"/>
          </a:xfrm>
          <a:prstGeom prst="rect">
            <a:avLst/>
          </a:prstGeom>
        </p:spPr>
      </p:pic>
      <p:pic>
        <p:nvPicPr>
          <p:cNvPr id="20" name="图片 19" descr="sigma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630" y="1560195"/>
            <a:ext cx="3266440" cy="2215515"/>
          </a:xfrm>
          <a:prstGeom prst="rect">
            <a:avLst/>
          </a:prstGeom>
        </p:spPr>
      </p:pic>
      <p:pic>
        <p:nvPicPr>
          <p:cNvPr id="21" name="图片 20" descr="sigma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465" y="1560195"/>
            <a:ext cx="3266440" cy="2215515"/>
          </a:xfrm>
          <a:prstGeom prst="rect">
            <a:avLst/>
          </a:prstGeom>
        </p:spPr>
      </p:pic>
      <p:pic>
        <p:nvPicPr>
          <p:cNvPr id="24" name="图片 23" descr="sigma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1465" y="3896995"/>
            <a:ext cx="3266440" cy="22155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Fit  change sigma</a:t>
            </a:r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6278880" y="4914900"/>
            <a:ext cx="1157605" cy="368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1,0,1,10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2623820" y="2734945"/>
            <a:ext cx="1157605" cy="368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1,0,1,6</a:t>
            </a:r>
            <a:endParaRPr lang="en-US" altLang="zh-CN"/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6278880" y="2734945"/>
            <a:ext cx="1157605" cy="368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1,0,1,7</a:t>
            </a:r>
            <a:endParaRPr lang="en-US" altLang="zh-CN"/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9933940" y="2734945"/>
            <a:ext cx="1433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1,0,1,8</a:t>
            </a:r>
            <a:endParaRPr lang="en-US" altLang="zh-CN"/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2623820" y="4914900"/>
            <a:ext cx="1157605" cy="368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1,0,1,9</a:t>
            </a:r>
            <a:endParaRPr lang="en-US" altLang="zh-CN"/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9933940" y="4914900"/>
            <a:ext cx="1433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1,0,1,11</a:t>
            </a:r>
            <a:endParaRPr lang="en-US" altLang="zh-CN"/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fitted result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87755" y="1566545"/>
            <a:ext cx="3199130" cy="226504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12920" y="1577975"/>
            <a:ext cx="3246120" cy="2254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559040" y="1577975"/>
            <a:ext cx="3143885" cy="2251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87755" y="3957320"/>
            <a:ext cx="3267710" cy="2235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286885" y="3957320"/>
            <a:ext cx="3331845" cy="22955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717280" y="3985895"/>
            <a:ext cx="1751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y=x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7448550" y="5375275"/>
            <a:ext cx="1751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y=2.355*x</a:t>
            </a:r>
            <a:endParaRPr lang="en-US" altLang="zh-CN"/>
          </a:p>
        </p:txBody>
      </p:sp>
    </p:spTree>
    <p:custDataLst>
      <p:tags r:id="rId1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digitize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energy to photon (poisson distribution)</a:t>
            </a:r>
            <a:endParaRPr lang="en-US" altLang="zh-CN"/>
          </a:p>
          <a:p>
            <a:r>
              <a:rPr lang="en-US" altLang="zh-CN"/>
              <a:t>photon to phoelectron (binomial distribution, PDE=0.32)</a:t>
            </a:r>
            <a:endParaRPr lang="en-US" altLang="zh-CN"/>
          </a:p>
          <a:p>
            <a:r>
              <a:rPr lang="en-US" altLang="zh-CN"/>
              <a:t>SiPM model</a:t>
            </a:r>
            <a:endParaRPr lang="en-US" altLang="zh-CN"/>
          </a:p>
          <a:p>
            <a:pPr lvl="1"/>
            <a:r>
              <a:rPr lang="en-US" altLang="zh-CN" sz="1600"/>
              <a:t>sample</a:t>
            </a:r>
            <a:endParaRPr lang="en-US" altLang="zh-CN" sz="1600"/>
          </a:p>
          <a:p>
            <a:pPr lvl="1"/>
            <a:r>
              <a:rPr lang="en-US" altLang="zh-CN" sz="1600"/>
              <a:t>gaussian smear</a:t>
            </a:r>
            <a:endParaRPr lang="en-US" altLang="zh-CN"/>
          </a:p>
          <a:p>
            <a:r>
              <a:rPr lang="en-US" altLang="zh-CN"/>
              <a:t>phoelectron to adc</a:t>
            </a:r>
            <a:endParaRPr lang="en-US" altLang="zh-CN"/>
          </a:p>
          <a:p>
            <a:r>
              <a:rPr lang="en-US" altLang="zh-CN"/>
              <a:t>gaussian smear (sigma of single phoelectron peak sqrt(n)*3)</a:t>
            </a:r>
            <a:endParaRPr lang="en-US" altLang="zh-CN"/>
          </a:p>
          <a:p>
            <a:r>
              <a:rPr lang="en-US" altLang="zh-CN"/>
              <a:t>adc to highgain and lowgain</a:t>
            </a:r>
            <a:endParaRPr lang="en-US" altLang="zh-CN"/>
          </a:p>
          <a:p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46495" y="1313815"/>
            <a:ext cx="4264025" cy="6578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SiPM model</a:t>
            </a:r>
            <a:endParaRPr lang="en-US" altLang="zh-CN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0115" y="1958340"/>
            <a:ext cx="4765040" cy="3429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87235" y="5019040"/>
            <a:ext cx="3906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N_pixel=7284, P_crosstalk=0.00</a:t>
            </a:r>
            <a:endParaRPr lang="en-US" altLang="zh-CN"/>
          </a:p>
        </p:txBody>
      </p:sp>
      <p:pic>
        <p:nvPicPr>
          <p:cNvPr id="3" name="内容占位符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-9799" r="48331"/>
          <a:stretch>
            <a:fillRect/>
          </a:stretch>
        </p:blipFill>
        <p:spPr>
          <a:xfrm>
            <a:off x="7320280" y="1086485"/>
            <a:ext cx="2554605" cy="7308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55740" y="2026285"/>
            <a:ext cx="4140200" cy="29502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内容占位符 6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97635" y="2055495"/>
            <a:ext cx="4483100" cy="34448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N_fired distribution (P_crosstalk=0)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37300" y="2016125"/>
            <a:ext cx="4617720" cy="34842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sigma and resolution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965" y="1975485"/>
            <a:ext cx="5917565" cy="274955"/>
          </a:xfrm>
          <a:prstGeom prst="rect">
            <a:avLst/>
          </a:prstGeom>
        </p:spPr>
      </p:pic>
      <p:pic>
        <p:nvPicPr>
          <p:cNvPr id="10" name="内容占位符 9"/>
          <p:cNvPicPr>
            <a:picLocks noChangeAspect="1"/>
          </p:cNvPicPr>
          <p:nvPr>
            <p:ph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13815" y="2409190"/>
            <a:ext cx="4711065" cy="3241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24880" y="2421255"/>
            <a:ext cx="4819650" cy="322961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P_crosstalk=0.01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6175" y="1979295"/>
            <a:ext cx="4765040" cy="323596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696085" y="5262880"/>
            <a:ext cx="3906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N_pixel=7284, P_crosstalk=0.01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78855" y="1955800"/>
            <a:ext cx="4653915" cy="32594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31660" y="1475740"/>
            <a:ext cx="3150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exponential function is not ok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muon comparison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4740" y="1549400"/>
            <a:ext cx="3400425" cy="2296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31995" y="1550670"/>
            <a:ext cx="3469005" cy="2346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21705" y="2806700"/>
            <a:ext cx="1609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model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2742565" y="2894330"/>
            <a:ext cx="1584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sample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31995" y="3896995"/>
            <a:ext cx="3418840" cy="2343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14095" y="3846195"/>
            <a:ext cx="3439795" cy="2327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973060" y="1544955"/>
            <a:ext cx="3469005" cy="230124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9415780" y="2806700"/>
            <a:ext cx="808355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data</a:t>
            </a:r>
            <a:endParaRPr lang="en-US" altLang="zh-CN"/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73060" y="3896995"/>
            <a:ext cx="3469005" cy="235267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8553450" y="5081905"/>
            <a:ext cx="920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data</a:t>
            </a:r>
            <a:endParaRPr lang="en-US" altLang="zh-CN"/>
          </a:p>
        </p:txBody>
      </p:sp>
    </p:spTree>
    <p:custDataLst>
      <p:tags r:id="rId1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electron comparison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40485" y="1917065"/>
            <a:ext cx="3182620" cy="210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39850" y="4108450"/>
            <a:ext cx="3183255" cy="21583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80280" y="4108450"/>
            <a:ext cx="3206750" cy="2158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770120" y="1911350"/>
            <a:ext cx="3158490" cy="2114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987030" y="1894205"/>
            <a:ext cx="3176270" cy="21316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015605" y="4108450"/>
            <a:ext cx="3166110" cy="21431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92150" y="5153660"/>
            <a:ext cx="949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data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640080" y="2600325"/>
            <a:ext cx="873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</a:t>
            </a:r>
            <a:endParaRPr lang="en-US" altLang="zh-CN"/>
          </a:p>
          <a:p>
            <a:r>
              <a:rPr lang="en-US" altLang="zh-CN"/>
              <a:t>digi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536055" y="2141855"/>
            <a:ext cx="4485640" cy="3083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0330" y="2145665"/>
            <a:ext cx="4572635" cy="30848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commondata" val="eyJoZGlkIjoiODg0NzE5MjA4ZDZmZThhMWE4MmViMjc5ZjJkMzJlOGY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Application>WPS 演示</Application>
  <PresentationFormat>宽屏</PresentationFormat>
  <Paragraphs>114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Digitization and Comparison</vt:lpstr>
      <vt:lpstr>digitize</vt:lpstr>
      <vt:lpstr>SiPM model</vt:lpstr>
      <vt:lpstr>N_fired distribution (P_crosstalk=0)</vt:lpstr>
      <vt:lpstr>sigma and resolution</vt:lpstr>
      <vt:lpstr>P_crosstalk=0.01</vt:lpstr>
      <vt:lpstr>muon comparison</vt:lpstr>
      <vt:lpstr>electron comparison</vt:lpstr>
      <vt:lpstr>PowerPoint 演示文稿</vt:lpstr>
      <vt:lpstr>PowerPoint 演示文稿</vt:lpstr>
      <vt:lpstr>single phoelectron peak sigma</vt:lpstr>
      <vt:lpstr>single phoelectron peak sigma</vt:lpstr>
      <vt:lpstr>electron </vt:lpstr>
      <vt:lpstr>Fit change sigma                      </vt:lpstr>
      <vt:lpstr>Fit  change sigma</vt:lpstr>
      <vt:lpstr>fitted result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176</cp:revision>
  <dcterms:created xsi:type="dcterms:W3CDTF">2019-06-19T02:08:00Z</dcterms:created>
  <dcterms:modified xsi:type="dcterms:W3CDTF">2024-01-05T00:47:40Z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8D7FA39C5CF043A0B65CB6660D62F82D_11</vt:lpwstr>
  </property>
</Properties>
</file>