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0" r:id="rId4"/>
    <p:sldId id="257" r:id="rId5"/>
    <p:sldId id="258" r:id="rId6"/>
    <p:sldId id="261" r:id="rId7"/>
    <p:sldId id="268" r:id="rId8"/>
    <p:sldId id="264" r:id="rId9"/>
    <p:sldId id="262" r:id="rId10"/>
    <p:sldId id="263" r:id="rId11"/>
    <p:sldId id="270" r:id="rId12"/>
    <p:sldId id="267" r:id="rId13"/>
    <p:sldId id="26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0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27.png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28.png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5.png"/><Relationship Id="rId7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tags" Target="../tags/tag70.xml"/><Relationship Id="rId4" Type="http://schemas.openxmlformats.org/officeDocument/2006/relationships/image" Target="../media/image3.png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image" Target="../media/image7.png"/><Relationship Id="rId12" Type="http://schemas.openxmlformats.org/officeDocument/2006/relationships/tags" Target="../tags/tag74.xml"/><Relationship Id="rId11" Type="http://schemas.openxmlformats.org/officeDocument/2006/relationships/image" Target="../media/image6.png"/><Relationship Id="rId10" Type="http://schemas.openxmlformats.org/officeDocument/2006/relationships/tags" Target="../tags/tag73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1.png"/><Relationship Id="rId7" Type="http://schemas.openxmlformats.org/officeDocument/2006/relationships/tags" Target="../tags/tag80.xml"/><Relationship Id="rId6" Type="http://schemas.openxmlformats.org/officeDocument/2006/relationships/image" Target="../media/image10.png"/><Relationship Id="rId5" Type="http://schemas.openxmlformats.org/officeDocument/2006/relationships/tags" Target="../tags/tag79.xml"/><Relationship Id="rId4" Type="http://schemas.openxmlformats.org/officeDocument/2006/relationships/image" Target="../media/image9.png"/><Relationship Id="rId3" Type="http://schemas.openxmlformats.org/officeDocument/2006/relationships/tags" Target="../tags/tag78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tags" Target="../tags/tag82.xml"/><Relationship Id="rId10" Type="http://schemas.openxmlformats.org/officeDocument/2006/relationships/image" Target="../media/image12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15.png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14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1.xml"/><Relationship Id="rId11" Type="http://schemas.openxmlformats.org/officeDocument/2006/relationships/image" Target="../media/image16.png"/><Relationship Id="rId10" Type="http://schemas.openxmlformats.org/officeDocument/2006/relationships/tags" Target="../tags/tag90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96.xml"/><Relationship Id="rId7" Type="http://schemas.openxmlformats.org/officeDocument/2006/relationships/image" Target="../media/image19.pn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18.png"/><Relationship Id="rId3" Type="http://schemas.openxmlformats.org/officeDocument/2006/relationships/tags" Target="../tags/tag93.xml"/><Relationship Id="rId2" Type="http://schemas.openxmlformats.org/officeDocument/2006/relationships/image" Target="../media/image1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0.xml"/><Relationship Id="rId14" Type="http://schemas.openxmlformats.org/officeDocument/2006/relationships/image" Target="../media/image22.png"/><Relationship Id="rId13" Type="http://schemas.openxmlformats.org/officeDocument/2006/relationships/tags" Target="../tags/tag99.xml"/><Relationship Id="rId12" Type="http://schemas.openxmlformats.org/officeDocument/2006/relationships/image" Target="../media/image21.png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102.xml"/><Relationship Id="rId2" Type="http://schemas.openxmlformats.org/officeDocument/2006/relationships/image" Target="../media/image23.png"/><Relationship Id="rId1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07020" y="2681605"/>
            <a:ext cx="3412490" cy="232346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774430" y="3469005"/>
            <a:ext cx="145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 after digitize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hitno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MC 10,10mm 2.5,0.0,0.126, digitized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total energy MC 2500/0126/2020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82065" y="2586990"/>
            <a:ext cx="4058285" cy="270383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3300095" y="3532505"/>
            <a:ext cx="120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MC(20,20)</a:t>
            </a:r>
            <a:endParaRPr lang="en-US" altLang="zh-CN"/>
          </a:p>
          <a:p>
            <a:r>
              <a:rPr lang="en-US" altLang="zh-CN"/>
              <a:t>digitized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digitize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energy to photon (poisson distribution)</a:t>
            </a:r>
            <a:endParaRPr lang="en-US" altLang="zh-CN"/>
          </a:p>
          <a:p>
            <a:r>
              <a:rPr lang="en-US" altLang="zh-CN"/>
              <a:t>photon to phoelectron (binomial distribution, PDE=0.32)</a:t>
            </a:r>
            <a:endParaRPr lang="en-US" altLang="zh-CN"/>
          </a:p>
          <a:p>
            <a:r>
              <a:rPr lang="en-US" altLang="zh-CN"/>
              <a:t>SiPM saturation</a:t>
            </a:r>
            <a:endParaRPr lang="en-US" altLang="zh-CN"/>
          </a:p>
          <a:p>
            <a:r>
              <a:rPr lang="en-US" altLang="zh-CN"/>
              <a:t>phoelectron to adc</a:t>
            </a:r>
            <a:endParaRPr lang="en-US" altLang="zh-CN"/>
          </a:p>
          <a:p>
            <a:r>
              <a:rPr lang="en-US" altLang="zh-CN"/>
              <a:t>gaussian smear (sigma of single phoelectron peak)</a:t>
            </a:r>
            <a:endParaRPr lang="en-US" altLang="zh-CN"/>
          </a:p>
          <a:p>
            <a:r>
              <a:rPr lang="en-US" altLang="zh-CN"/>
              <a:t>adc to highgain and lowgain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reconstruct energy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6495" y="1313815"/>
            <a:ext cx="4264025" cy="657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MIP Spectrum</a:t>
            </a:r>
            <a:endParaRPr lang="en-US" altLang="zh-CN"/>
          </a:p>
        </p:txBody>
      </p:sp>
      <p:pic>
        <p:nvPicPr>
          <p:cNvPr id="29" name="内容占位符 2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7450" y="1496695"/>
            <a:ext cx="3487420" cy="2374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69960" y="2806065"/>
            <a:ext cx="28543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MC after digitized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1630" y="1540510"/>
            <a:ext cx="3470910" cy="2330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77510" y="2806065"/>
            <a:ext cx="85788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MC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9640" y="1544320"/>
            <a:ext cx="3469005" cy="23012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05065" y="3870960"/>
            <a:ext cx="3520440" cy="23641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72360" y="2806065"/>
            <a:ext cx="80835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9758045" y="4916170"/>
            <a:ext cx="2056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 after digitize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54805" y="3972560"/>
            <a:ext cx="3415665" cy="23304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9640" y="3950335"/>
            <a:ext cx="3469005" cy="235267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6104255" y="5081270"/>
            <a:ext cx="1031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1510030" y="5081270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width and sigma</a:t>
            </a:r>
            <a:endParaRPr lang="en-US" altLang="zh-CN"/>
          </a:p>
        </p:txBody>
      </p:sp>
      <p:pic>
        <p:nvPicPr>
          <p:cNvPr id="17" name="内容占位符 1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8155" y="1868805"/>
            <a:ext cx="3328035" cy="2225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33030" y="1780540"/>
            <a:ext cx="3506470" cy="2364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08015" y="287274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 truth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9666605" y="2595880"/>
            <a:ext cx="145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 after digitize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4850" y="1869440"/>
            <a:ext cx="3394075" cy="22758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54480" y="2823210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0560" y="4094480"/>
            <a:ext cx="3359150" cy="2252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62875" y="4094480"/>
            <a:ext cx="3420745" cy="23050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73550" y="4145280"/>
            <a:ext cx="3342640" cy="2255520"/>
          </a:xfrm>
          <a:prstGeom prst="rect">
            <a:avLst/>
          </a:prstGeom>
        </p:spPr>
      </p:pic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hitno --change position of incident particle</a:t>
            </a:r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515870" y="4512310"/>
          <a:ext cx="1666875" cy="171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25"/>
                <a:gridCol w="555625"/>
                <a:gridCol w="555625"/>
              </a:tblGrid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椭圆 6"/>
          <p:cNvSpPr/>
          <p:nvPr/>
        </p:nvSpPr>
        <p:spPr>
          <a:xfrm>
            <a:off x="2604135" y="5206365"/>
            <a:ext cx="934085" cy="9017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6644005" y="4512310"/>
          <a:ext cx="1666875" cy="171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25"/>
                <a:gridCol w="555625"/>
                <a:gridCol w="555625"/>
              </a:tblGrid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0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6" name="内容占位符 25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5780" y="1810385"/>
            <a:ext cx="3545840" cy="2422525"/>
          </a:xfrm>
          <a:prstGeom prst="rect">
            <a:avLst/>
          </a:prstGeom>
        </p:spPr>
      </p:pic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6927215" y="4916805"/>
            <a:ext cx="934085" cy="9017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287770" y="2760980"/>
            <a:ext cx="1379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10,10mm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2190" y="1872615"/>
            <a:ext cx="3323590" cy="224853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3178175" y="2760980"/>
            <a:ext cx="95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1,1mm</a:t>
            </a:r>
            <a:endParaRPr lang="en-US" altLang="zh-CN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60995" y="1810385"/>
            <a:ext cx="3616960" cy="244157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9964420" y="2760980"/>
            <a:ext cx="1379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20,20mm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内容占位符 1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11135" y="4173855"/>
            <a:ext cx="3524885" cy="2342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total energy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9970" y="1882140"/>
            <a:ext cx="3281045" cy="223774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993390" y="2934970"/>
            <a:ext cx="127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 after correction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2885" y="1816735"/>
            <a:ext cx="3461385" cy="2357120"/>
          </a:xfrm>
          <a:prstGeom prst="rect">
            <a:avLst/>
          </a:prstGeom>
        </p:spPr>
      </p:pic>
      <p:pic>
        <p:nvPicPr>
          <p:cNvPr id="15" name="内容占位符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80230" y="1816735"/>
            <a:ext cx="3462655" cy="23025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21120" y="2876550"/>
            <a:ext cx="120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MC(1,1)</a:t>
            </a:r>
            <a:endParaRPr lang="en-US" altLang="zh-CN"/>
          </a:p>
          <a:p>
            <a:r>
              <a:rPr lang="en-US" altLang="zh-CN"/>
              <a:t>truth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881235" y="2793365"/>
            <a:ext cx="1395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MC(10,10)</a:t>
            </a:r>
            <a:endParaRPr lang="en-US" altLang="zh-CN"/>
          </a:p>
          <a:p>
            <a:r>
              <a:rPr lang="en-US" altLang="zh-CN"/>
              <a:t>truth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4570" y="4215765"/>
            <a:ext cx="3328035" cy="2240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80230" y="4173855"/>
            <a:ext cx="3449955" cy="2292985"/>
          </a:xfrm>
          <a:prstGeom prst="rect">
            <a:avLst/>
          </a:prstGeom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854960" y="5083810"/>
            <a:ext cx="127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 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329680" y="5135880"/>
            <a:ext cx="120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MC(1,1)</a:t>
            </a:r>
            <a:endParaRPr lang="en-US" altLang="zh-CN"/>
          </a:p>
          <a:p>
            <a:r>
              <a:rPr lang="en-US" altLang="zh-CN"/>
              <a:t>digitized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9801860" y="5022215"/>
            <a:ext cx="1204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MC(10,10)</a:t>
            </a:r>
            <a:endParaRPr lang="en-US" altLang="zh-CN"/>
          </a:p>
          <a:p>
            <a:r>
              <a:rPr lang="en-US" altLang="zh-CN"/>
              <a:t>digitized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700020"/>
            <a:ext cx="10968990" cy="3549650"/>
          </a:xfrm>
        </p:spPr>
        <p:txBody>
          <a:bodyPr/>
          <a:p>
            <a:pPr marL="0" indent="0" algn="ctr">
              <a:buNone/>
            </a:pPr>
            <a:r>
              <a:rPr lang="en-US" altLang="zh-CN" sz="4800" b="1"/>
              <a:t>backup</a:t>
            </a:r>
            <a:endParaRPr lang="en-US" altLang="zh-CN" sz="48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single phoelectron sigma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8070" y="2284730"/>
            <a:ext cx="4605020" cy="3133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72480" y="2169160"/>
            <a:ext cx="4860925" cy="330962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single phoelectron sigma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33830" y="2038985"/>
            <a:ext cx="3385185" cy="3462655"/>
          </a:xfrm>
          <a:prstGeom prst="rect">
            <a:avLst/>
          </a:prstGeom>
        </p:spPr>
      </p:pic>
      <p:pic>
        <p:nvPicPr>
          <p:cNvPr id="4" name="图片 3" descr="SiPM_gain_layer0_chi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223645"/>
            <a:ext cx="5173980" cy="514413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commondata" val="eyJoZGlkIjoiODg0NzE5MjA4ZDZmZThhMWE4MmViMjc5ZjJkMzJlOG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131*134"/>
  <p:tag name="TABLE_ENDDRAG_RECT" val="198*355*131*134"/>
</p:tagLst>
</file>

<file path=ppt/tags/tag84.xml><?xml version="1.0" encoding="utf-8"?>
<p:tagLst xmlns:p="http://schemas.openxmlformats.org/presentationml/2006/main">
  <p:tag name="TABLE_ENDDRAG_ORIGIN_RECT" val="131*134"/>
  <p:tag name="TABLE_ENDDRAG_RECT" val="198*355*131*134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宽屏</PresentationFormat>
  <Paragraphs>100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221</cp:revision>
  <dcterms:created xsi:type="dcterms:W3CDTF">2019-06-19T02:08:00Z</dcterms:created>
  <dcterms:modified xsi:type="dcterms:W3CDTF">2023-12-22T00:55:18Z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BFEEE2B37FF04AA3A792A721203FECDF_11</vt:lpwstr>
  </property>
</Properties>
</file>