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0" r:id="rId1"/>
  </p:sldMasterIdLst>
  <p:notesMasterIdLst>
    <p:notesMasterId r:id="rId21"/>
  </p:notesMasterIdLst>
  <p:handoutMasterIdLst>
    <p:handoutMasterId r:id="rId22"/>
  </p:handoutMasterIdLst>
  <p:sldIdLst>
    <p:sldId id="256" r:id="rId2"/>
    <p:sldId id="561" r:id="rId3"/>
    <p:sldId id="564" r:id="rId4"/>
    <p:sldId id="565" r:id="rId5"/>
    <p:sldId id="563" r:id="rId6"/>
    <p:sldId id="569" r:id="rId7"/>
    <p:sldId id="570" r:id="rId8"/>
    <p:sldId id="573" r:id="rId9"/>
    <p:sldId id="575" r:id="rId10"/>
    <p:sldId id="626" r:id="rId11"/>
    <p:sldId id="602" r:id="rId12"/>
    <p:sldId id="634" r:id="rId13"/>
    <p:sldId id="582" r:id="rId14"/>
    <p:sldId id="630" r:id="rId15"/>
    <p:sldId id="628" r:id="rId16"/>
    <p:sldId id="631" r:id="rId17"/>
    <p:sldId id="629" r:id="rId18"/>
    <p:sldId id="525" r:id="rId19"/>
    <p:sldId id="586" r:id="rId20"/>
  </p:sldIdLst>
  <p:sldSz cx="138176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435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vel Sukhachov" initials="PS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0000"/>
    <a:srgbClr val="F90002"/>
    <a:srgbClr val="0000AD"/>
    <a:srgbClr val="F80000"/>
    <a:srgbClr val="E19033"/>
    <a:srgbClr val="EDEDED"/>
    <a:srgbClr val="000000"/>
    <a:srgbClr val="8C0103"/>
    <a:srgbClr val="16FF09"/>
    <a:srgbClr val="13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9605" autoAdjust="0"/>
    <p:restoredTop sz="86482" autoAdjust="0"/>
  </p:normalViewPr>
  <p:slideViewPr>
    <p:cSldViewPr snapToGrid="0" snapToObjects="1">
      <p:cViewPr varScale="1">
        <p:scale>
          <a:sx n="60" d="100"/>
          <a:sy n="60" d="100"/>
        </p:scale>
        <p:origin x="208" y="1416"/>
      </p:cViewPr>
      <p:guideLst>
        <p:guide orient="horz" pos="2448"/>
        <p:guide pos="435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3664"/>
    </p:cViewPr>
  </p:sorterViewPr>
  <p:notesViewPr>
    <p:cSldViewPr snapToGrid="0" snapToObjects="1">
      <p:cViewPr varScale="1">
        <p:scale>
          <a:sx n="75" d="100"/>
          <a:sy n="75" d="100"/>
        </p:scale>
        <p:origin x="3504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7F75AD47-C057-814C-A8EE-7C1FCA1BAD3F}" type="datetime1">
              <a:rPr lang="en-US" smtClean="0"/>
              <a:pPr>
                <a:defRPr/>
              </a:pPr>
              <a:t>4/13/24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65A388EF-891F-DC46-886F-8E6CD559F4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2642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A1A3C7E1-3362-DD4C-AB03-05191C166D31}" type="datetime1">
              <a:rPr lang="en-US" smtClean="0"/>
              <a:pPr>
                <a:defRPr/>
              </a:pPr>
              <a:t>4/13/24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259FF85B-909F-DD49-BD75-6708CF8707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806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509412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509412" algn="l" defTabSz="509412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1018824" algn="l" defTabSz="509412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528237" algn="l" defTabSz="509412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2037649" algn="l" defTabSz="509412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547061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9FF85B-909F-DD49-BD75-6708CF87078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332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9FF85B-909F-DD49-BD75-6708CF870783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450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0" y="1272011"/>
            <a:ext cx="10363200" cy="2705947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4082310"/>
            <a:ext cx="10363200" cy="1876530"/>
          </a:xfrm>
        </p:spPr>
        <p:txBody>
          <a:bodyPr/>
          <a:lstStyle>
            <a:lvl1pPr marL="0" indent="0" algn="ctr">
              <a:buNone/>
              <a:defRPr sz="2720"/>
            </a:lvl1pPr>
            <a:lvl2pPr marL="518145" indent="0" algn="ctr">
              <a:buNone/>
              <a:defRPr sz="2267"/>
            </a:lvl2pPr>
            <a:lvl3pPr marL="1036290" indent="0" algn="ctr">
              <a:buNone/>
              <a:defRPr sz="2040"/>
            </a:lvl3pPr>
            <a:lvl4pPr marL="1554434" indent="0" algn="ctr">
              <a:buNone/>
              <a:defRPr sz="1813"/>
            </a:lvl4pPr>
            <a:lvl5pPr marL="2072579" indent="0" algn="ctr">
              <a:buNone/>
              <a:defRPr sz="1813"/>
            </a:lvl5pPr>
            <a:lvl6pPr marL="2590724" indent="0" algn="ctr">
              <a:buNone/>
              <a:defRPr sz="1813"/>
            </a:lvl6pPr>
            <a:lvl7pPr marL="3108869" indent="0" algn="ctr">
              <a:buNone/>
              <a:defRPr sz="1813"/>
            </a:lvl7pPr>
            <a:lvl8pPr marL="3627013" indent="0" algn="ctr">
              <a:buNone/>
              <a:defRPr sz="1813"/>
            </a:lvl8pPr>
            <a:lvl9pPr marL="4145158" indent="0" algn="ctr">
              <a:buNone/>
              <a:defRPr sz="181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>
              <a:defRPr/>
            </a:pPr>
            <a:fld id="{A95214C7-02FF-1443-816C-63893627F95C}" type="datetime1">
              <a:rPr lang="en-US" altLang="en-US" smtClean="0"/>
              <a:t>4/15/24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UPC2024, USTC, Hefei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0E37-11E0-4840-A2FF-65AFD5A40866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56673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>
              <a:defRPr/>
            </a:pPr>
            <a:fld id="{69D35F34-7C4E-F94E-B24B-99D59E0B2297}" type="datetime1">
              <a:rPr lang="en-US" altLang="en-US" smtClean="0"/>
              <a:t>4/15/24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UPC2024, USTC, Hefei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0E37-11E0-4840-A2FF-65AFD5A40866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9381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88220" y="413808"/>
            <a:ext cx="2979420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9960" y="413808"/>
            <a:ext cx="8765540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>
              <a:defRPr/>
            </a:pPr>
            <a:fld id="{9E87AB26-B8AE-1C45-AD45-52197053019A}" type="datetime1">
              <a:rPr lang="en-US" altLang="en-US" smtClean="0"/>
              <a:t>4/15/24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UPC2024, USTC, Hefei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0E37-11E0-4840-A2FF-65AFD5A40866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70118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>
              <a:defRPr/>
            </a:pPr>
            <a:fld id="{631E1F2C-B148-5F4A-BB23-D2A2F4AC7291}" type="datetime1">
              <a:rPr lang="en-US" altLang="en-US" smtClean="0"/>
              <a:t>4/15/24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UPC2024, USTC, Hefei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0E37-11E0-4840-A2FF-65AFD5A40866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81599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763" y="1937704"/>
            <a:ext cx="11917680" cy="3233102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763" y="5201392"/>
            <a:ext cx="11917680" cy="1700212"/>
          </a:xfrm>
        </p:spPr>
        <p:txBody>
          <a:bodyPr/>
          <a:lstStyle>
            <a:lvl1pPr marL="0" indent="0">
              <a:buNone/>
              <a:defRPr sz="2720">
                <a:solidFill>
                  <a:schemeClr val="tx1">
                    <a:tint val="75000"/>
                  </a:schemeClr>
                </a:solidFill>
              </a:defRPr>
            </a:lvl1pPr>
            <a:lvl2pPr marL="518145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>
              <a:defRPr/>
            </a:pPr>
            <a:fld id="{9E63DDE5-C21A-0E44-B8B5-0F841AC921A0}" type="datetime1">
              <a:rPr lang="en-US" altLang="en-US" smtClean="0"/>
              <a:t>4/15/24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UPC2024, USTC, Hefei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0E37-11E0-4840-A2FF-65AFD5A40866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10274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9960" y="2069042"/>
            <a:ext cx="587248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95160" y="2069042"/>
            <a:ext cx="587248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>
              <a:defRPr/>
            </a:pPr>
            <a:fld id="{F0812BA3-D27E-A34D-A0A0-EDF8DE80DEB7}" type="datetime1">
              <a:rPr lang="en-US" altLang="en-US" smtClean="0"/>
              <a:t>4/15/24</a:t>
            </a:fld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UPC2024, USTC, Hefei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0E37-11E0-4840-A2FF-65AFD5A40866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99897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1760" y="413809"/>
            <a:ext cx="1191768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1760" y="1905318"/>
            <a:ext cx="5845492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51760" y="2839085"/>
            <a:ext cx="5845492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95160" y="1905318"/>
            <a:ext cx="5874280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95160" y="2839085"/>
            <a:ext cx="5874280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>
              <a:defRPr/>
            </a:pPr>
            <a:fld id="{EE87E8AF-AB70-014A-9885-11BF101F5E8D}" type="datetime1">
              <a:rPr lang="en-US" altLang="en-US" smtClean="0"/>
              <a:t>4/15/24</a:t>
            </a:fld>
            <a:endParaRPr lang="en-US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UPC2024, USTC, Hefei</a:t>
            </a:r>
            <a:endParaRPr lang="en-US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0E37-11E0-4840-A2FF-65AFD5A40866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83405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>
              <a:defRPr/>
            </a:pPr>
            <a:fld id="{6B0E36F1-A286-4D47-B8E9-AFD740DB1EA3}" type="datetime1">
              <a:rPr lang="en-US" altLang="en-US" smtClean="0"/>
              <a:t>4/15/24</a:t>
            </a:fld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UPC2024, USTC, Hefei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0E37-11E0-4840-A2FF-65AFD5A40866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73773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>
              <a:defRPr/>
            </a:pPr>
            <a:fld id="{0C14084D-9E09-EC45-94EA-7F135C8873B2}" type="datetime1">
              <a:rPr lang="en-US" altLang="en-US" smtClean="0"/>
              <a:t>4/15/24</a:t>
            </a:fld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UPC2024, USTC, Hefei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0E37-11E0-4840-A2FF-65AFD5A40866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82200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1760" y="518160"/>
            <a:ext cx="4456535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74280" y="1119082"/>
            <a:ext cx="6995160" cy="5523442"/>
          </a:xfrm>
        </p:spPr>
        <p:txBody>
          <a:bodyPr/>
          <a:lstStyle>
            <a:lvl1pPr>
              <a:defRPr sz="3627"/>
            </a:lvl1pPr>
            <a:lvl2pPr>
              <a:defRPr sz="3173"/>
            </a:lvl2pPr>
            <a:lvl3pPr>
              <a:defRPr sz="2720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1760" y="2331720"/>
            <a:ext cx="4456535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>
              <a:defRPr/>
            </a:pPr>
            <a:fld id="{AFAB100C-790C-AF45-AF3E-5F32B548CD93}" type="datetime1">
              <a:rPr lang="en-US" altLang="en-US" smtClean="0"/>
              <a:t>4/15/24</a:t>
            </a:fld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UPC2024, USTC, Hefei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0E37-11E0-4840-A2FF-65AFD5A40866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66894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1760" y="518160"/>
            <a:ext cx="4456535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74280" y="1119082"/>
            <a:ext cx="6995160" cy="5523442"/>
          </a:xfrm>
        </p:spPr>
        <p:txBody>
          <a:bodyPr anchor="t"/>
          <a:lstStyle>
            <a:lvl1pPr marL="0" indent="0">
              <a:buNone/>
              <a:defRPr sz="3627"/>
            </a:lvl1pPr>
            <a:lvl2pPr marL="518145" indent="0">
              <a:buNone/>
              <a:defRPr sz="3173"/>
            </a:lvl2pPr>
            <a:lvl3pPr marL="1036290" indent="0">
              <a:buNone/>
              <a:defRPr sz="2720"/>
            </a:lvl3pPr>
            <a:lvl4pPr marL="1554434" indent="0">
              <a:buNone/>
              <a:defRPr sz="2267"/>
            </a:lvl4pPr>
            <a:lvl5pPr marL="2072579" indent="0">
              <a:buNone/>
              <a:defRPr sz="2267"/>
            </a:lvl5pPr>
            <a:lvl6pPr marL="2590724" indent="0">
              <a:buNone/>
              <a:defRPr sz="2267"/>
            </a:lvl6pPr>
            <a:lvl7pPr marL="3108869" indent="0">
              <a:buNone/>
              <a:defRPr sz="2267"/>
            </a:lvl7pPr>
            <a:lvl8pPr marL="3627013" indent="0">
              <a:buNone/>
              <a:defRPr sz="2267"/>
            </a:lvl8pPr>
            <a:lvl9pPr marL="4145158" indent="0">
              <a:buNone/>
              <a:defRPr sz="22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1760" y="2331720"/>
            <a:ext cx="4456535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>
              <a:defRPr/>
            </a:pPr>
            <a:fld id="{9EB406FB-53DD-B345-9C5C-C3494AC10D45}" type="datetime1">
              <a:rPr lang="en-US" altLang="en-US" smtClean="0"/>
              <a:t>4/15/24</a:t>
            </a:fld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UPC2024, USTC, Hefei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0E37-11E0-4840-A2FF-65AFD5A40866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37785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9960" y="413809"/>
            <a:ext cx="1191768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9960" y="2069042"/>
            <a:ext cx="1191768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9960" y="7203864"/>
            <a:ext cx="3108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>
              <a:defRPr/>
            </a:pPr>
            <a:fld id="{8C8FDFE9-A8CF-0D48-8D8F-56E18D4415F8}" type="datetime1">
              <a:rPr lang="en-US" altLang="en-US" smtClean="0"/>
              <a:t>4/15/24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7080" y="7203864"/>
            <a:ext cx="46634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altLang="en-US"/>
              <a:t>UPC2024, USTC, Hefei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758680" y="7203864"/>
            <a:ext cx="3108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1490E37-11E0-4840-A2FF-65AFD5A40866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67680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hf hdr="0"/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7" Type="http://schemas.openxmlformats.org/officeDocument/2006/relationships/image" Target="../media/image42.png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emf"/><Relationship Id="rId4" Type="http://schemas.openxmlformats.org/officeDocument/2006/relationships/image" Target="../media/image4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7" Type="http://schemas.openxmlformats.org/officeDocument/2006/relationships/image" Target="../media/image11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tiff"/><Relationship Id="rId4" Type="http://schemas.openxmlformats.org/officeDocument/2006/relationships/image" Target="../media/image16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321784" y="4412745"/>
            <a:ext cx="11789448" cy="1118364"/>
          </a:xfrm>
          <a:prstGeom prst="rect">
            <a:avLst/>
          </a:prstGeom>
        </p:spPr>
        <p:txBody>
          <a:bodyPr vert="horz" lIns="139959" tIns="69980" rIns="139959" bIns="69980" rtlCol="0" anchor="ctr" anchorCtr="0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defTabSz="699779">
              <a:defRPr/>
            </a:pPr>
            <a:r>
              <a:rPr lang="en-US" altLang="en-US" sz="5495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Xinyang Wang</a:t>
            </a:r>
          </a:p>
          <a:p>
            <a:pPr algn="ctr">
              <a:lnSpc>
                <a:spcPct val="150000"/>
              </a:lnSpc>
              <a:defRPr/>
            </a:pPr>
            <a:r>
              <a:rPr lang="en-US" altLang="en-US" sz="3297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Center for Fundamental physics</a:t>
            </a:r>
          </a:p>
          <a:p>
            <a:pPr algn="ctr">
              <a:lnSpc>
                <a:spcPct val="150000"/>
              </a:lnSpc>
              <a:defRPr/>
            </a:pPr>
            <a:r>
              <a:rPr lang="en-US" altLang="en-US" sz="3297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Anhui University of Science and Technology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" y="118187"/>
            <a:ext cx="13817599" cy="2621804"/>
          </a:xfrm>
        </p:spPr>
        <p:txBody>
          <a:bodyPr vert="horz" lIns="0" tIns="45720" rIns="0" bIns="45720" rtlCol="0" anchor="b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defRPr/>
            </a:pPr>
            <a:r>
              <a:rPr lang="en-US" altLang="en-US" sz="6869" dirty="0">
                <a:ln w="0"/>
                <a:solidFill>
                  <a:srgbClr val="F9000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Photons</a:t>
            </a:r>
            <a:r>
              <a:rPr lang="zh-CN" altLang="en-US" sz="6869" dirty="0">
                <a:ln w="0"/>
                <a:solidFill>
                  <a:srgbClr val="F9000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869" dirty="0">
                <a:ln w="0"/>
                <a:solidFill>
                  <a:srgbClr val="F9000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from the early stages of heavy ion collisions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F0011E-3B2A-E142-966A-129472413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>
              <a:defRPr/>
            </a:pPr>
            <a:fld id="{CD475925-67AD-3D4C-89B0-DA48124884A1}" type="datetime1">
              <a:rPr lang="en-US" altLang="en-US" smtClean="0"/>
              <a:t>4/15/24</a:t>
            </a:fld>
            <a:endParaRPr lang="en-US" alt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435D29-77BE-8943-AED9-62C2554C2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77312" y="7085749"/>
            <a:ext cx="5771165" cy="568464"/>
          </a:xfrm>
        </p:spPr>
        <p:txBody>
          <a:bodyPr/>
          <a:lstStyle/>
          <a:p>
            <a:pPr>
              <a:defRPr/>
            </a:pPr>
            <a:r>
              <a:rPr lang="en-US" altLang="en-US"/>
              <a:t>UPC2024, USTC, Hefei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69AD02-87E7-9C4A-97B8-ECB4CA071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0E37-11E0-4840-A2FF-65AFD5A40866}" type="slidenum">
              <a:rPr lang="en-US" altLang="en-US" smtClean="0"/>
              <a:pPr>
                <a:defRPr/>
              </a:pPr>
              <a:t>1</a:t>
            </a:fld>
            <a:endParaRPr lang="en-US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7AD932A-3893-607D-53EB-0189FB6A9BC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262062" y="-88721"/>
                <a:ext cx="11917680" cy="2003073"/>
              </a:xfrm>
            </p:spPr>
            <p:txBody>
              <a:bodyPr>
                <a:normAutofit/>
              </a:bodyPr>
              <a:lstStyle/>
              <a:p>
                <a:r>
                  <a:rPr lang="en-US" sz="544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Photon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44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44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544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4 </m:t>
                        </m:r>
                      </m:sub>
                    </m:sSub>
                    <m:r>
                      <a:rPr lang="en-US" sz="544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𝑎𝑛𝑑</m:t>
                    </m:r>
                    <m:sSub>
                      <m:sSubPr>
                        <m:ctrlPr>
                          <a:rPr lang="en-US" sz="544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44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544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544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endParaRPr lang="en-US" sz="5440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7AD932A-3893-607D-53EB-0189FB6A9B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62062" y="-88721"/>
                <a:ext cx="11917680" cy="2003073"/>
              </a:xfrm>
              <a:blipFill>
                <a:blip r:embed="rId2"/>
                <a:stretch>
                  <a:fillRect l="-2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FF6B78-99A7-E7D4-A2CC-7DAE8169D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>
              <a:defRPr/>
            </a:pPr>
            <a:fld id="{C56656B0-7D71-2C49-90BC-79AF25C33A33}" type="datetime1">
              <a:rPr lang="en-US" altLang="en-US" smtClean="0"/>
              <a:t>4/15/24</a:t>
            </a:fld>
            <a:endParaRPr lang="en-US" alt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DE89B38-10E6-FC12-CC84-9647B01B8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UPC2024, USTC, Hefei</a:t>
            </a:r>
            <a:endParaRPr lang="en-US" alt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6AD3C40-6025-3BEF-3415-1A11D5E24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0E37-11E0-4840-A2FF-65AFD5A40866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5EFA4E-787D-359D-8830-A4E505A39B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2720" y="1219294"/>
            <a:ext cx="10152159" cy="31098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E97B59E-41AC-FC24-9AF4-49956E61CA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2719" y="4329145"/>
            <a:ext cx="10152159" cy="312852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EAB38EA-E5EF-03DB-5F8F-813B537F6D40}"/>
              </a:ext>
            </a:extLst>
          </p:cNvPr>
          <p:cNvSpPr txBox="1"/>
          <p:nvPr/>
        </p:nvSpPr>
        <p:spPr>
          <a:xfrm>
            <a:off x="8397984" y="7384152"/>
            <a:ext cx="4866601" cy="388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13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altLang="zh-CN" sz="1923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Phys.Rev.D</a:t>
            </a:r>
            <a:r>
              <a:rPr lang="en-US" altLang="zh-CN" sz="1923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109 (2024) 5, 056008]</a:t>
            </a:r>
            <a:endParaRPr lang="en-US" sz="1813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65C2FF8-7133-86CE-FF39-834EE4B975C6}"/>
              </a:ext>
            </a:extLst>
          </p:cNvPr>
          <p:cNvSpPr/>
          <p:nvPr/>
        </p:nvSpPr>
        <p:spPr bwMode="auto">
          <a:xfrm>
            <a:off x="2074783" y="1397394"/>
            <a:ext cx="1611846" cy="1494391"/>
          </a:xfrm>
          <a:prstGeom prst="ellipse">
            <a:avLst/>
          </a:prstGeom>
          <a:noFill/>
          <a:ln w="19050" cap="flat" cmpd="sng" algn="ctr">
            <a:solidFill>
              <a:srgbClr val="C00000">
                <a:alpha val="50000"/>
              </a:srgbClr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100584" tIns="50292" rIns="100584" bIns="50292" numCol="1" rtlCol="0" anchor="t" anchorCtr="0" compatLnSpc="1">
            <a:prstTxWarp prst="textNoShape">
              <a:avLst/>
            </a:prstTxWarp>
          </a:bodyPr>
          <a:lstStyle/>
          <a:p>
            <a:pPr defTabSz="100584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640" dirty="0">
              <a:latin typeface="Times New Roman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2D9751D-12E4-2CBE-C0EE-CDF3286616DD}"/>
              </a:ext>
            </a:extLst>
          </p:cNvPr>
          <p:cNvSpPr/>
          <p:nvPr/>
        </p:nvSpPr>
        <p:spPr bwMode="auto">
          <a:xfrm>
            <a:off x="7256383" y="1727976"/>
            <a:ext cx="1611846" cy="1494391"/>
          </a:xfrm>
          <a:prstGeom prst="ellipse">
            <a:avLst/>
          </a:prstGeom>
          <a:noFill/>
          <a:ln w="19050" cap="flat" cmpd="sng" algn="ctr">
            <a:solidFill>
              <a:srgbClr val="C00000">
                <a:alpha val="50000"/>
              </a:srgbClr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100584" tIns="50292" rIns="100584" bIns="50292" numCol="1" rtlCol="0" anchor="t" anchorCtr="0" compatLnSpc="1">
            <a:prstTxWarp prst="textNoShape">
              <a:avLst/>
            </a:prstTxWarp>
          </a:bodyPr>
          <a:lstStyle/>
          <a:p>
            <a:pPr defTabSz="100584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640" dirty="0">
              <a:latin typeface="Times New Roman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0D24E7F-BA1D-193E-6D5B-8F52FF3BFCDE}"/>
              </a:ext>
            </a:extLst>
          </p:cNvPr>
          <p:cNvSpPr/>
          <p:nvPr/>
        </p:nvSpPr>
        <p:spPr bwMode="auto">
          <a:xfrm>
            <a:off x="2059509" y="5627810"/>
            <a:ext cx="1611846" cy="1494391"/>
          </a:xfrm>
          <a:prstGeom prst="ellipse">
            <a:avLst/>
          </a:prstGeom>
          <a:noFill/>
          <a:ln w="19050" cap="flat" cmpd="sng" algn="ctr">
            <a:solidFill>
              <a:srgbClr val="C00000">
                <a:alpha val="50000"/>
              </a:srgbClr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100584" tIns="50292" rIns="100584" bIns="50292" numCol="1" rtlCol="0" anchor="t" anchorCtr="0" compatLnSpc="1">
            <a:prstTxWarp prst="textNoShape">
              <a:avLst/>
            </a:prstTxWarp>
          </a:bodyPr>
          <a:lstStyle/>
          <a:p>
            <a:pPr defTabSz="100584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640" dirty="0">
              <a:latin typeface="Times New Roman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D01A358-F0F1-0628-7B56-D071D0B55D54}"/>
              </a:ext>
            </a:extLst>
          </p:cNvPr>
          <p:cNvSpPr/>
          <p:nvPr/>
        </p:nvSpPr>
        <p:spPr bwMode="auto">
          <a:xfrm>
            <a:off x="7416040" y="5549469"/>
            <a:ext cx="1611846" cy="1494391"/>
          </a:xfrm>
          <a:prstGeom prst="ellipse">
            <a:avLst/>
          </a:prstGeom>
          <a:noFill/>
          <a:ln w="19050" cap="flat" cmpd="sng" algn="ctr">
            <a:solidFill>
              <a:srgbClr val="C00000">
                <a:alpha val="50000"/>
              </a:srgbClr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100584" tIns="50292" rIns="100584" bIns="50292" numCol="1" rtlCol="0" anchor="t" anchorCtr="0" compatLnSpc="1">
            <a:prstTxWarp prst="textNoShape">
              <a:avLst/>
            </a:prstTxWarp>
          </a:bodyPr>
          <a:lstStyle/>
          <a:p>
            <a:pPr defTabSz="100584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64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307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6AFEF-AC15-4303-FFB5-133FECB88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5718" y="191922"/>
            <a:ext cx="8047651" cy="1060937"/>
          </a:xfrm>
        </p:spPr>
        <p:txBody>
          <a:bodyPr>
            <a:normAutofit/>
          </a:bodyPr>
          <a:lstStyle/>
          <a:p>
            <a:r>
              <a:rPr lang="en-US" sz="396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Ellipticity of dilepton emission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59A297-8263-F781-4502-6601821A7AF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71115" y="1913636"/>
                <a:ext cx="8675370" cy="4872736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endParaRPr lang="en-US" sz="253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530" dirty="0"/>
              </a:p>
              <a:p>
                <a:endParaRPr lang="en-US" sz="2530" dirty="0"/>
              </a:p>
              <a:p>
                <a:endParaRPr lang="en-US" sz="2530" dirty="0"/>
              </a:p>
              <a:p>
                <a:endParaRPr lang="en-US" sz="2530" dirty="0"/>
              </a:p>
              <a:p>
                <a:endParaRPr lang="en-US" sz="2530" dirty="0"/>
              </a:p>
              <a:p>
                <a:pPr marL="0" indent="0">
                  <a:buNone/>
                </a:pPr>
                <a:endParaRPr lang="en-US" sz="253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53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53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Ellipticity is large </a:t>
                </a:r>
                <a:r>
                  <a:rPr lang="en-US" sz="2530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30" i="1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530" i="1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530" i="1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53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</m:t>
                    </m:r>
                    <m:r>
                      <a:rPr lang="en-US" sz="2530" i="1" dirty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0.2</m:t>
                    </m:r>
                  </m:oMath>
                </a14:m>
                <a:r>
                  <a:rPr lang="en-US" sz="2530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53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530" i="1" dirty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53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</m:t>
                    </m:r>
                    <m:rad>
                      <m:radPr>
                        <m:degHide m:val="on"/>
                        <m:ctrlPr>
                          <a:rPr lang="en-US" sz="253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53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53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𝑒𝐵</m:t>
                            </m:r>
                          </m:e>
                        </m:d>
                      </m:e>
                    </m:rad>
                  </m:oMath>
                </a14:m>
                <a:r>
                  <a:rPr lang="en-US" sz="253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3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530" i="1" dirty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530" i="1" dirty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sz="2530" i="1" dirty="0">
                        <a:latin typeface="Cambria Math" panose="02040503050406030204" pitchFamily="18" charset="0"/>
                      </a:rPr>
                      <m:t>≫</m:t>
                    </m:r>
                    <m:rad>
                      <m:radPr>
                        <m:degHide m:val="on"/>
                        <m:ctrlPr>
                          <a:rPr lang="en-US" sz="253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53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53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𝑒𝐵</m:t>
                            </m:r>
                          </m:e>
                        </m:d>
                      </m:e>
                    </m:rad>
                  </m:oMath>
                </a14:m>
                <a:endParaRPr lang="en-US" sz="253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53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 the other hand,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3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530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53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53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≈0</m:t>
                    </m:r>
                  </m:oMath>
                </a14:m>
                <a:r>
                  <a:rPr lang="en-US" sz="253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530" i="1" dirty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53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≫</m:t>
                    </m:r>
                    <m:rad>
                      <m:radPr>
                        <m:degHide m:val="on"/>
                        <m:ctrlPr>
                          <a:rPr lang="en-US" sz="253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53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53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𝑒𝐵</m:t>
                            </m:r>
                          </m:e>
                        </m:d>
                      </m:e>
                    </m:rad>
                  </m:oMath>
                </a14:m>
                <a:r>
                  <a:rPr lang="en-US" sz="253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3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530" i="1" dirty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530" i="1" dirty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endParaRPr lang="en-US" sz="253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59A297-8263-F781-4502-6601821A7A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71115" y="1913636"/>
                <a:ext cx="8675370" cy="4872736"/>
              </a:xfrm>
              <a:blipFill>
                <a:blip r:embed="rId2"/>
                <a:stretch>
                  <a:fillRect l="-10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>
            <a:extLst>
              <a:ext uri="{FF2B5EF4-FFF2-40B4-BE49-F238E27FC236}">
                <a16:creationId xmlns:a16="http://schemas.microsoft.com/office/drawing/2014/main" id="{5504BAEE-9428-0A8E-6C5A-942AE85CADA0}"/>
              </a:ext>
            </a:extLst>
          </p:cNvPr>
          <p:cNvSpPr/>
          <p:nvPr/>
        </p:nvSpPr>
        <p:spPr bwMode="auto">
          <a:xfrm>
            <a:off x="2502662" y="2082892"/>
            <a:ext cx="2011680" cy="1494391"/>
          </a:xfrm>
          <a:prstGeom prst="ellipse">
            <a:avLst/>
          </a:prstGeom>
          <a:noFill/>
          <a:ln w="19050" cap="flat" cmpd="sng" algn="ctr">
            <a:solidFill>
              <a:srgbClr val="C00000">
                <a:alpha val="50000"/>
              </a:srgbClr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100584" tIns="50292" rIns="100584" bIns="50292" numCol="1" rtlCol="0" anchor="t" anchorCtr="0" compatLnSpc="1">
            <a:prstTxWarp prst="textNoShape">
              <a:avLst/>
            </a:prstTxWarp>
          </a:bodyPr>
          <a:lstStyle/>
          <a:p>
            <a:pPr defTabSz="100584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640" dirty="0">
              <a:latin typeface="Times New Roman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0B37B6C-4F32-024D-161F-D66748739E17}"/>
              </a:ext>
            </a:extLst>
          </p:cNvPr>
          <p:cNvSpPr/>
          <p:nvPr/>
        </p:nvSpPr>
        <p:spPr bwMode="auto">
          <a:xfrm>
            <a:off x="6777284" y="2197847"/>
            <a:ext cx="2011680" cy="1494391"/>
          </a:xfrm>
          <a:prstGeom prst="ellipse">
            <a:avLst/>
          </a:prstGeom>
          <a:noFill/>
          <a:ln w="19050" cap="flat" cmpd="sng" algn="ctr">
            <a:solidFill>
              <a:srgbClr val="C00000">
                <a:alpha val="50000"/>
              </a:srgbClr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100584" tIns="50292" rIns="100584" bIns="50292" numCol="1" rtlCol="0" anchor="t" anchorCtr="0" compatLnSpc="1">
            <a:prstTxWarp prst="textNoShape">
              <a:avLst/>
            </a:prstTxWarp>
          </a:bodyPr>
          <a:lstStyle/>
          <a:p>
            <a:pPr defTabSz="100584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640" dirty="0">
              <a:latin typeface="Times New Roman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C4CAC3A-5668-6D55-20A3-1E3F0639AD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5717" y="2225783"/>
            <a:ext cx="8675370" cy="261497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1DF9945-9809-B5B7-7C37-B551E1BB6A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9672" y="1080880"/>
            <a:ext cx="2793452" cy="629738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2181E6-E8A6-2E46-BCF6-3F71DE1A8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>
              <a:defRPr/>
            </a:pPr>
            <a:fld id="{1E6CE269-0B00-4940-BF88-6BED667F1E05}" type="datetime1">
              <a:rPr lang="en-US" altLang="en-US" smtClean="0"/>
              <a:t>4/15/24</a:t>
            </a:fld>
            <a:endParaRPr lang="en-US" alt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8303FE6-8CA4-84C3-6821-9CFF4BF68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UPC2024, USTC, Hefei</a:t>
            </a:r>
            <a:endParaRPr lang="en-US" alt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99816D5-E240-0B38-8A1D-927DAFD40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0E37-11E0-4840-A2FF-65AFD5A40866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06649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E739186-BF98-38D7-E068-3B45F4A9BD0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2101723" y="134382"/>
                <a:ext cx="8675370" cy="1458119"/>
              </a:xfrm>
            </p:spPr>
            <p:txBody>
              <a:bodyPr>
                <a:normAutofit/>
              </a:bodyPr>
              <a:lstStyle/>
              <a:p>
                <a:r>
                  <a:rPr lang="en-US" sz="396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dilepton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96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96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396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4 </m:t>
                        </m:r>
                      </m:sub>
                    </m:sSub>
                    <m:r>
                      <a:rPr lang="en-US" sz="396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𝑎𝑛𝑑</m:t>
                    </m:r>
                    <m:sSub>
                      <m:sSubPr>
                        <m:ctrlPr>
                          <a:rPr lang="en-US" sz="396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96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96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96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endParaRPr lang="en-US" sz="3960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E739186-BF98-38D7-E068-3B45F4A9BD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101723" y="134382"/>
                <a:ext cx="8675370" cy="1458119"/>
              </a:xfrm>
              <a:blipFill>
                <a:blip r:embed="rId2"/>
                <a:stretch>
                  <a:fillRect l="-2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99AB216D-DAF8-4EB3-4F3D-4532DA61BA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115" y="1409143"/>
            <a:ext cx="8675370" cy="26720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9A829A5-542C-7C95-3C3A-4E4289AF14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0531" y="4081228"/>
            <a:ext cx="8675370" cy="2602611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3FD88276-5B8E-10F4-B6DD-A59355ED6E2C}"/>
              </a:ext>
            </a:extLst>
          </p:cNvPr>
          <p:cNvSpPr/>
          <p:nvPr/>
        </p:nvSpPr>
        <p:spPr bwMode="auto">
          <a:xfrm>
            <a:off x="2696845" y="2089669"/>
            <a:ext cx="2011680" cy="1494391"/>
          </a:xfrm>
          <a:prstGeom prst="ellipse">
            <a:avLst/>
          </a:prstGeom>
          <a:noFill/>
          <a:ln w="19050" cap="flat" cmpd="sng" algn="ctr">
            <a:solidFill>
              <a:srgbClr val="C00000">
                <a:alpha val="50000"/>
              </a:srgbClr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100584" tIns="50292" rIns="100584" bIns="50292" numCol="1" rtlCol="0" anchor="t" anchorCtr="0" compatLnSpc="1">
            <a:prstTxWarp prst="textNoShape">
              <a:avLst/>
            </a:prstTxWarp>
          </a:bodyPr>
          <a:lstStyle/>
          <a:p>
            <a:pPr defTabSz="100584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640" dirty="0">
              <a:latin typeface="Times New Roman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41769E7-7D32-2EFF-0FA2-C69B89FAFF57}"/>
              </a:ext>
            </a:extLst>
          </p:cNvPr>
          <p:cNvSpPr/>
          <p:nvPr/>
        </p:nvSpPr>
        <p:spPr bwMode="auto">
          <a:xfrm>
            <a:off x="7202170" y="2375613"/>
            <a:ext cx="2011680" cy="1494391"/>
          </a:xfrm>
          <a:prstGeom prst="ellipse">
            <a:avLst/>
          </a:prstGeom>
          <a:noFill/>
          <a:ln w="19050" cap="flat" cmpd="sng" algn="ctr">
            <a:solidFill>
              <a:srgbClr val="C00000">
                <a:alpha val="50000"/>
              </a:srgbClr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100584" tIns="50292" rIns="100584" bIns="50292" numCol="1" rtlCol="0" anchor="t" anchorCtr="0" compatLnSpc="1">
            <a:prstTxWarp prst="textNoShape">
              <a:avLst/>
            </a:prstTxWarp>
          </a:bodyPr>
          <a:lstStyle/>
          <a:p>
            <a:pPr defTabSz="100584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640" dirty="0">
              <a:latin typeface="Times New Roman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4725AA1-0F27-877B-7A1F-41EA141018EA}"/>
              </a:ext>
            </a:extLst>
          </p:cNvPr>
          <p:cNvSpPr/>
          <p:nvPr/>
        </p:nvSpPr>
        <p:spPr bwMode="auto">
          <a:xfrm>
            <a:off x="2671699" y="4323196"/>
            <a:ext cx="2011680" cy="1494391"/>
          </a:xfrm>
          <a:prstGeom prst="ellipse">
            <a:avLst/>
          </a:prstGeom>
          <a:noFill/>
          <a:ln w="19050" cap="flat" cmpd="sng" algn="ctr">
            <a:solidFill>
              <a:srgbClr val="C00000">
                <a:alpha val="50000"/>
              </a:srgbClr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100584" tIns="50292" rIns="100584" bIns="50292" numCol="1" rtlCol="0" anchor="t" anchorCtr="0" compatLnSpc="1">
            <a:prstTxWarp prst="textNoShape">
              <a:avLst/>
            </a:prstTxWarp>
          </a:bodyPr>
          <a:lstStyle/>
          <a:p>
            <a:pPr defTabSz="100584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640" dirty="0">
              <a:latin typeface="Times New Roman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5C01128-9C32-31BA-DC04-04997B695993}"/>
              </a:ext>
            </a:extLst>
          </p:cNvPr>
          <p:cNvSpPr/>
          <p:nvPr/>
        </p:nvSpPr>
        <p:spPr bwMode="auto">
          <a:xfrm>
            <a:off x="6971665" y="4535423"/>
            <a:ext cx="2011680" cy="1494391"/>
          </a:xfrm>
          <a:prstGeom prst="ellipse">
            <a:avLst/>
          </a:prstGeom>
          <a:noFill/>
          <a:ln w="19050" cap="flat" cmpd="sng" algn="ctr">
            <a:solidFill>
              <a:srgbClr val="C00000">
                <a:alpha val="50000"/>
              </a:srgbClr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100584" tIns="50292" rIns="100584" bIns="50292" numCol="1" rtlCol="0" anchor="t" anchorCtr="0" compatLnSpc="1">
            <a:prstTxWarp prst="textNoShape">
              <a:avLst/>
            </a:prstTxWarp>
          </a:bodyPr>
          <a:lstStyle/>
          <a:p>
            <a:pPr defTabSz="100584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640" dirty="0">
              <a:latin typeface="Times New Roman" charset="0"/>
            </a:endParaRP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04D8AC78-BB91-590E-7D15-108C18A38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>
              <a:defRPr/>
            </a:pPr>
            <a:fld id="{3D830F6F-5F38-3B47-893A-D3ABB3A081E8}" type="datetime1">
              <a:rPr lang="en-US" altLang="en-US" smtClean="0"/>
              <a:t>4/15/24</a:t>
            </a:fld>
            <a:endParaRPr lang="en-US" alt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8BDB7B0E-D7CD-4C02-CEB3-50BDCB1A8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UPC2024, USTC, Hefei</a:t>
            </a:r>
            <a:endParaRPr lang="en-US" alt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23F96D6C-CC39-2FFA-62CD-98348125B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0E37-11E0-4840-A2FF-65AFD5A40866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63781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212736-94D0-424C-8C8A-ABA891B97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>
              <a:defRPr/>
            </a:pPr>
            <a:fld id="{78E41ABE-0293-6742-9D77-E244A9AF38B9}" type="datetime1">
              <a:rPr lang="en-US" altLang="en-US" smtClean="0"/>
              <a:t>4/15/24</a:t>
            </a:fld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13BD7C-60A0-874F-8D22-7138E4BE4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UPC2024, USTC, Hefei</a:t>
            </a:r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27E68-CF83-D741-8208-9A25C3A18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0E37-11E0-4840-A2FF-65AFD5A40866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E0BA39-DC20-3449-A7AD-32C75F2B27D3}"/>
              </a:ext>
            </a:extLst>
          </p:cNvPr>
          <p:cNvSpPr txBox="1"/>
          <p:nvPr/>
        </p:nvSpPr>
        <p:spPr>
          <a:xfrm>
            <a:off x="8357227" y="6872903"/>
            <a:ext cx="3915303" cy="4305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98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altLang="zh-CN" sz="2198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Eur.Phys.J.C</a:t>
            </a:r>
            <a:r>
              <a:rPr lang="en-US" altLang="zh-CN" sz="2198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81 (2021) 10, 901]</a:t>
            </a:r>
            <a:endParaRPr lang="en-US" sz="2198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52B090D2-5FC4-4CA6-BFCF-FB3D9C12AC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7427"/>
            <a:ext cx="7291779" cy="431041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AAAF1DE-6C09-429C-A7EE-68BEACF613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8800" y="2136506"/>
            <a:ext cx="6812158" cy="4432695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F991E87D-8707-4E42-B6A4-99F18B506737}"/>
              </a:ext>
            </a:extLst>
          </p:cNvPr>
          <p:cNvSpPr txBox="1">
            <a:spLocks/>
          </p:cNvSpPr>
          <p:nvPr/>
        </p:nvSpPr>
        <p:spPr>
          <a:xfrm>
            <a:off x="356780" y="154728"/>
            <a:ext cx="10956380" cy="1496251"/>
          </a:xfrm>
          <a:prstGeom prst="rect">
            <a:avLst/>
          </a:prstGeom>
        </p:spPr>
        <p:txBody>
          <a:bodyPr vert="horz" lIns="125615" tIns="62807" rIns="125615" bIns="62807" rtlCol="0" anchor="ctr">
            <a:normAutofit/>
          </a:bodyPr>
          <a:lstStyle>
            <a:lvl1pPr algn="l" defTabSz="7543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3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44" dirty="0">
                <a:solidFill>
                  <a:srgbClr val="A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Finite Chemical potential</a:t>
            </a:r>
          </a:p>
        </p:txBody>
      </p:sp>
    </p:spTree>
    <p:extLst>
      <p:ext uri="{BB962C8B-B14F-4D97-AF65-F5344CB8AC3E}">
        <p14:creationId xmlns:p14="http://schemas.microsoft.com/office/powerpoint/2010/main" val="17217147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C54B2-9F7B-C070-F3F0-E45C42D18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3BB7C-6AE9-E7F0-3B73-4BEF46C71F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51043C-E205-BA43-B1DF-A95735F44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>
              <a:defRPr/>
            </a:pPr>
            <a:fld id="{B6DF53F9-0E8A-2C40-BA22-95C45EB41151}" type="datetime1">
              <a:rPr lang="en-US" altLang="en-US" smtClean="0"/>
              <a:t>4/15/24</a:t>
            </a:fld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589D9-F6CA-95D5-A0D8-C5059EE9D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UPC2024, USTC, Hefei</a:t>
            </a:r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660B8A-A481-2CA1-4254-8B7C7EBA8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0E37-11E0-4840-A2FF-65AFD5A40866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166E61-6E9B-C2D6-95CF-86E4CFD26F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5541" y="251410"/>
            <a:ext cx="10166518" cy="6878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023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212736-94D0-424C-8C8A-ABA891B97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>
              <a:defRPr/>
            </a:pPr>
            <a:fld id="{062C418A-86BF-9E41-9BED-8EDC6ED5606E}" type="datetime1">
              <a:rPr lang="en-US" altLang="en-US" smtClean="0"/>
              <a:t>4/15/24</a:t>
            </a:fld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13BD7C-60A0-874F-8D22-7138E4BE4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UPC2024, USTC, Hefei</a:t>
            </a:r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27E68-CF83-D741-8208-9A25C3A18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0E37-11E0-4840-A2FF-65AFD5A40866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E0BA39-DC20-3449-A7AD-32C75F2B27D3}"/>
              </a:ext>
            </a:extLst>
          </p:cNvPr>
          <p:cNvSpPr txBox="1"/>
          <p:nvPr/>
        </p:nvSpPr>
        <p:spPr>
          <a:xfrm>
            <a:off x="8808927" y="8120539"/>
            <a:ext cx="4327531" cy="4305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98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[X.W, </a:t>
            </a:r>
            <a:r>
              <a:rPr lang="en-US" altLang="zh-CN" sz="2198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I.A.Shovkovy</a:t>
            </a:r>
            <a:r>
              <a:rPr lang="en-US" altLang="zh-CN" sz="2198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In preparation]</a:t>
            </a:r>
            <a:endParaRPr lang="en-US" sz="2198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F991E87D-8707-4E42-B6A4-99F18B506737}"/>
              </a:ext>
            </a:extLst>
          </p:cNvPr>
          <p:cNvSpPr txBox="1">
            <a:spLocks/>
          </p:cNvSpPr>
          <p:nvPr/>
        </p:nvSpPr>
        <p:spPr>
          <a:xfrm>
            <a:off x="217208" y="218225"/>
            <a:ext cx="10956380" cy="1496251"/>
          </a:xfrm>
          <a:prstGeom prst="rect">
            <a:avLst/>
          </a:prstGeom>
        </p:spPr>
        <p:txBody>
          <a:bodyPr vert="horz" lIns="125615" tIns="62807" rIns="125615" bIns="62807" rtlCol="0" anchor="ctr">
            <a:normAutofit/>
          </a:bodyPr>
          <a:lstStyle>
            <a:lvl1pPr algn="l" defTabSz="7543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3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44" dirty="0">
                <a:solidFill>
                  <a:srgbClr val="A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Finite chiral imbalance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C10511-C040-6A99-3D7B-FFC305B9B0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994" y="2217343"/>
            <a:ext cx="12511611" cy="4204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6251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F307F-3C2B-79F9-076E-51EF4D691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117FEA-4F10-0D01-228D-AC112E553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>
              <a:defRPr/>
            </a:pPr>
            <a:fld id="{981CD96C-79E7-9C46-9A4D-322A611C9BA9}" type="datetime1">
              <a:rPr lang="en-US" altLang="en-US" smtClean="0"/>
              <a:t>4/15/24</a:t>
            </a:fld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0E6387-296F-9FDE-011B-B4C438E9F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UPC2024, USTC, Hefei</a:t>
            </a:r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A829E1-7D55-F438-4DD5-C67DEEB32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0E37-11E0-4840-A2FF-65AFD5A40866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74488F0-AA61-27DC-BE64-DB600E889C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048" y="611833"/>
            <a:ext cx="6135781" cy="41105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C000F76-399B-5493-FDD6-0521D076C1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9034" y="555325"/>
            <a:ext cx="6220129" cy="416708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236C0F7-CC55-331E-1B4F-780B7F71D8E2}"/>
              </a:ext>
            </a:extLst>
          </p:cNvPr>
          <p:cNvSpPr/>
          <p:nvPr/>
        </p:nvSpPr>
        <p:spPr bwMode="auto">
          <a:xfrm>
            <a:off x="1465943" y="1164961"/>
            <a:ext cx="609600" cy="524584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615" tIns="62807" rIns="125615" bIns="62807" numCol="1" rtlCol="0" anchor="t" anchorCtr="0" compatLnSpc="1">
            <a:prstTxWarp prst="textNoShape">
              <a:avLst/>
            </a:prstTxWarp>
          </a:bodyPr>
          <a:lstStyle/>
          <a:p>
            <a:pPr defTabSz="125611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97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CE008F6-0CAE-6494-4B65-FD93B1FCA80D}"/>
              </a:ext>
            </a:extLst>
          </p:cNvPr>
          <p:cNvSpPr/>
          <p:nvPr/>
        </p:nvSpPr>
        <p:spPr bwMode="auto">
          <a:xfrm>
            <a:off x="6267256" y="1027076"/>
            <a:ext cx="609600" cy="524584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615" tIns="62807" rIns="125615" bIns="62807" numCol="1" rtlCol="0" anchor="t" anchorCtr="0" compatLnSpc="1">
            <a:prstTxWarp prst="textNoShape">
              <a:avLst/>
            </a:prstTxWarp>
          </a:bodyPr>
          <a:lstStyle/>
          <a:p>
            <a:pPr defTabSz="125611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97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9DFD85F-0848-08DC-B5A1-1A9BB08D3F5E}"/>
              </a:ext>
            </a:extLst>
          </p:cNvPr>
          <p:cNvSpPr/>
          <p:nvPr/>
        </p:nvSpPr>
        <p:spPr bwMode="auto">
          <a:xfrm>
            <a:off x="7766570" y="3606220"/>
            <a:ext cx="609600" cy="524584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615" tIns="62807" rIns="125615" bIns="62807" numCol="1" rtlCol="0" anchor="t" anchorCtr="0" compatLnSpc="1">
            <a:prstTxWarp prst="textNoShape">
              <a:avLst/>
            </a:prstTxWarp>
          </a:bodyPr>
          <a:lstStyle/>
          <a:p>
            <a:pPr defTabSz="125611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97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AB2C927-3A8B-AAC7-6F7A-4DE36720B0D7}"/>
              </a:ext>
            </a:extLst>
          </p:cNvPr>
          <p:cNvSpPr/>
          <p:nvPr/>
        </p:nvSpPr>
        <p:spPr bwMode="auto">
          <a:xfrm flipV="1">
            <a:off x="12498951" y="3606220"/>
            <a:ext cx="609600" cy="524584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615" tIns="62807" rIns="125615" bIns="62807" numCol="1" rtlCol="0" anchor="t" anchorCtr="0" compatLnSpc="1">
            <a:prstTxWarp prst="textNoShape">
              <a:avLst/>
            </a:prstTxWarp>
          </a:bodyPr>
          <a:lstStyle/>
          <a:p>
            <a:pPr defTabSz="125611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97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1A601AE-EA82-9375-2519-BF4ECD8A3C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0829" y="5220740"/>
            <a:ext cx="3886910" cy="74036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AD85E12-CDD6-BAF9-E9C9-DB0B78332A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1939" y="6160124"/>
            <a:ext cx="3715800" cy="9165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387B024-302A-01D3-B4A1-156EB5AACB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79085" y="5409041"/>
            <a:ext cx="3731942" cy="55206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EAB2D35-A8A4-08D5-D35E-2CC08CD27C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29047" y="6266860"/>
            <a:ext cx="3715800" cy="55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771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2F4E6-B6AB-E4F9-8E58-A1C6BEDF1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83" y="278063"/>
            <a:ext cx="11917680" cy="1403207"/>
          </a:xfrm>
        </p:spPr>
        <p:txBody>
          <a:bodyPr>
            <a:normAutofit fontScale="90000"/>
          </a:bodyPr>
          <a:lstStyle/>
          <a:p>
            <a:r>
              <a:rPr lang="en-US" sz="5495" dirty="0">
                <a:solidFill>
                  <a:srgbClr val="A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polarization directions</a:t>
            </a:r>
            <a:br>
              <a:rPr lang="en-US" sz="5495" dirty="0">
                <a:solidFill>
                  <a:srgbClr val="A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5BB48A-D73B-178C-EB55-3BC0A818F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>
              <a:defRPr/>
            </a:pPr>
            <a:fld id="{C4206532-4405-2244-9F3B-4DADC54384F7}" type="datetime1">
              <a:rPr lang="en-US" altLang="en-US" smtClean="0"/>
              <a:t>4/15/24</a:t>
            </a:fld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C5AFB1-F4C0-A904-A922-6FBE7E718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UPC2024, USTC, Hefei</a:t>
            </a:r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04DF62-F8E3-38A8-645A-135E7176F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0E37-11E0-4840-A2FF-65AFD5A40866}" type="slidenum">
              <a:rPr lang="en-US" altLang="en-US" smtClean="0"/>
              <a:pPr>
                <a:defRPr/>
              </a:pPr>
              <a:t>17</a:t>
            </a:fld>
            <a:endParaRPr lang="en-US" alt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D59AF7-767A-3927-867E-8E2DCB0A40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960" y="1189710"/>
            <a:ext cx="5129261" cy="8025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7B9E453-202C-9739-42FC-EDC27539BA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303" y="1992247"/>
            <a:ext cx="10398093" cy="7327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80EB846-6864-FE68-E4A3-C35BF33843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8800" y="3388940"/>
            <a:ext cx="5636925" cy="35829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C9DD1AA-4835-1288-19F2-75446A51F3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577" y="3388940"/>
            <a:ext cx="5636925" cy="371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534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230" y="397928"/>
            <a:ext cx="8675370" cy="1093589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68872" y="1842892"/>
                <a:ext cx="11613457" cy="4658231"/>
              </a:xfrm>
            </p:spPr>
            <p:txBody>
              <a:bodyPr vert="horz" wrap="square" lIns="74164" tIns="0" rIns="74164" bIns="37082" numCol="1" rtlCol="0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pPr>
                  <a:spcBef>
                    <a:spcPts val="437"/>
                  </a:spcBef>
                  <a:spcAft>
                    <a:spcPts val="1311"/>
                  </a:spcAft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376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376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sz="2376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sz="2376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photons are produced at 0</a:t>
                </a:r>
                <a:r>
                  <a:rPr lang="en-US" sz="2376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</a:t>
                </a:r>
                <a:r>
                  <a:rPr lang="en-US" sz="2376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order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376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76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376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2376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 algn="ctr">
                  <a:spcBef>
                    <a:spcPts val="437"/>
                  </a:spcBef>
                  <a:spcAft>
                    <a:spcPts val="1311"/>
                  </a:spcAft>
                  <a:buNone/>
                </a:pPr>
                <a:r>
                  <a:rPr lang="en-US" sz="2376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376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376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 </a:t>
                </a:r>
                <a14:m>
                  <m:oMath xmlns:m="http://schemas.openxmlformats.org/officeDocument/2006/math">
                    <m:r>
                      <a:rPr lang="en-US" sz="2376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376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2376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US" sz="2376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376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2376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    (ii)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376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376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  <m:r>
                      <a:rPr lang="en-US" sz="2376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acc>
                      <m:accPr>
                        <m:chr m:val="̅"/>
                        <m:ctrlPr>
                          <a:rPr lang="en-US" sz="2376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376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  <m:r>
                      <a:rPr lang="en-US" sz="2376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376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2376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   (iii)  </a:t>
                </a:r>
                <a14:m>
                  <m:oMath xmlns:m="http://schemas.openxmlformats.org/officeDocument/2006/math">
                    <m:r>
                      <a:rPr lang="en-US" sz="2376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376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̅"/>
                        <m:ctrlPr>
                          <a:rPr lang="en-US" sz="2376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376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  <m:r>
                      <a:rPr lang="en-US" sz="2376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2376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endParaRPr lang="en-US" sz="2376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594"/>
                  </a:spcBef>
                  <a:spcAft>
                    <a:spcPts val="594"/>
                  </a:spcAft>
                </a:pPr>
                <a:r>
                  <a:rPr lang="en-US" sz="2376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Photon emission at </a:t>
                </a:r>
                <a14:m>
                  <m:oMath xmlns:m="http://schemas.openxmlformats.org/officeDocument/2006/math">
                    <m:r>
                      <a:rPr lang="en-US" sz="2376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376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 </m:t>
                    </m:r>
                  </m:oMath>
                </a14:m>
                <a:r>
                  <a:rPr lang="en-US" sz="2376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has a well pronounced ellipticity and higher order anisotropy</a:t>
                </a:r>
              </a:p>
              <a:p>
                <a:pPr marL="370825" lvl="1" indent="0">
                  <a:spcBef>
                    <a:spcPts val="594"/>
                  </a:spcBef>
                  <a:spcAft>
                    <a:spcPts val="1188"/>
                  </a:spcAft>
                  <a:buNone/>
                </a:pPr>
                <a:r>
                  <a:rPr lang="en-US" sz="2376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376" i="1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sz="2376" i="1" baseline="-25000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376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&lt;0, </a:t>
                </a:r>
                <a:r>
                  <a:rPr lang="en-US" sz="2376" i="1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sz="2376" i="1" baseline="-25000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sz="2376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&gt;0, </a:t>
                </a:r>
                <a:r>
                  <a:rPr lang="en-US" sz="2376" i="1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sz="2376" i="1" baseline="-25000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sz="2376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&lt;0,…  for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376" i="1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76" i="1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376" i="1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sz="2376" i="1" dirty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</m:t>
                    </m:r>
                    <m:rad>
                      <m:radPr>
                        <m:degHide m:val="on"/>
                        <m:ctrlPr>
                          <a:rPr lang="en-US" sz="2376" i="1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376" i="1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sz="2376" i="1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𝑒𝐵</m:t>
                        </m:r>
                        <m:r>
                          <a:rPr lang="en-US" sz="2376" i="1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</m:e>
                    </m:rad>
                  </m:oMath>
                </a14:m>
                <a:r>
                  <a:rPr lang="en-US" sz="2376" i="1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370825" lvl="1" indent="0">
                  <a:spcBef>
                    <a:spcPts val="594"/>
                  </a:spcBef>
                  <a:spcAft>
                    <a:spcPts val="1188"/>
                  </a:spcAft>
                  <a:buNone/>
                </a:pPr>
                <a:r>
                  <a:rPr lang="en-US" sz="2376" i="1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v</a:t>
                </a:r>
                <a:r>
                  <a:rPr lang="en-US" sz="2376" i="1" baseline="-25000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376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 , </a:t>
                </a:r>
                <a:r>
                  <a:rPr lang="en-US" sz="2376" i="1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sz="2376" i="1" baseline="-25000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sz="2376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&lt;0, </a:t>
                </a:r>
                <a:r>
                  <a:rPr lang="en-US" sz="2376" i="1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sz="2376" i="1" baseline="-25000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sz="2376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&gt;0,…  for </a:t>
                </a:r>
                <a14:m>
                  <m:oMath xmlns:m="http://schemas.openxmlformats.org/officeDocument/2006/math">
                    <m:r>
                      <a:rPr lang="en-US" sz="2376" dirty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376" i="1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76" i="1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376" i="1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sz="2376" i="1" dirty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≳</m:t>
                    </m:r>
                    <m:rad>
                      <m:radPr>
                        <m:degHide m:val="on"/>
                        <m:ctrlPr>
                          <a:rPr lang="en-US" sz="2376" i="1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376" i="1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sz="2376" i="1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𝑒𝐵</m:t>
                        </m:r>
                        <m:r>
                          <a:rPr lang="en-US" sz="2376" i="1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</m:e>
                    </m:rad>
                  </m:oMath>
                </a14:m>
                <a:endParaRPr lang="en-US" sz="2376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1311"/>
                  </a:spcBef>
                  <a:spcAft>
                    <a:spcPts val="1311"/>
                  </a:spcAft>
                </a:pPr>
                <a:r>
                  <a:rPr lang="en-US" sz="2376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Finite chemical potential and Chiral chemical potential contribute to the separation of processes and polarizations. 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68872" y="1842892"/>
                <a:ext cx="11613457" cy="4658231"/>
              </a:xfrm>
              <a:blipFill>
                <a:blip r:embed="rId3"/>
                <a:stretch>
                  <a:fillRect l="-874" t="-19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0E37-11E0-4840-A2FF-65AFD5A40866}" type="slidenum">
              <a:rPr lang="en-US" altLang="en-US" smtClean="0"/>
              <a:pPr>
                <a:defRPr/>
              </a:pPr>
              <a:t>18</a:t>
            </a:fld>
            <a:endParaRPr lang="en-US" alt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D2BE04-EEEF-CE1E-C392-1D4BA92CC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>
              <a:defRPr/>
            </a:pPr>
            <a:fld id="{96C8B9DD-C00E-DA47-81A7-7D9A4B093E2D}" type="datetime1">
              <a:rPr lang="en-US" altLang="en-US" smtClean="0"/>
              <a:t>4/15/24</a:t>
            </a:fld>
            <a:endParaRPr lang="en-US" alt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CE3A54CB-10AB-5DBC-E529-CA814117E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HIAS, UCAS, Hangzhou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581409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B1652B-10E5-2247-86B1-ED521A5D7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>
              <a:defRPr/>
            </a:pPr>
            <a:fld id="{0851A409-2CCF-B243-832F-D5F4EC830F31}" type="datetime1">
              <a:rPr lang="en-US" altLang="en-US" smtClean="0"/>
              <a:t>4/15/24</a:t>
            </a:fld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49B591-F4BE-D84B-B7BA-2C8E6D789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UPC2024, USTC, Hefei</a:t>
            </a:r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68DE20-5B22-2F4F-8545-72758AA78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0E37-11E0-4840-A2FF-65AFD5A40866}" type="slidenum">
              <a:rPr lang="en-US" altLang="en-US" smtClean="0"/>
              <a:pPr>
                <a:defRPr/>
              </a:pPr>
              <a:t>19</a:t>
            </a:fld>
            <a:endParaRPr lang="en-US" alt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D2FD65-EA32-9D47-8658-68270B71C459}"/>
              </a:ext>
            </a:extLst>
          </p:cNvPr>
          <p:cNvSpPr/>
          <p:nvPr/>
        </p:nvSpPr>
        <p:spPr>
          <a:xfrm>
            <a:off x="3042153" y="2650091"/>
            <a:ext cx="7733295" cy="1818073"/>
          </a:xfrm>
          <a:prstGeom prst="rect">
            <a:avLst/>
          </a:prstGeom>
          <a:noFill/>
        </p:spPr>
        <p:txBody>
          <a:bodyPr wrap="none" lIns="125615" tIns="62807" rIns="125615" bIns="62807">
            <a:spAutoFit/>
          </a:bodyPr>
          <a:lstStyle/>
          <a:p>
            <a:pPr algn="ctr"/>
            <a:r>
              <a:rPr lang="en-US" sz="1099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Thank you! </a:t>
            </a:r>
          </a:p>
        </p:txBody>
      </p:sp>
    </p:spTree>
    <p:extLst>
      <p:ext uri="{BB962C8B-B14F-4D97-AF65-F5344CB8AC3E}">
        <p14:creationId xmlns:p14="http://schemas.microsoft.com/office/powerpoint/2010/main" val="3151496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06862" y="-194873"/>
            <a:ext cx="11917680" cy="2063773"/>
          </a:xfrm>
        </p:spPr>
        <p:txBody>
          <a:bodyPr>
            <a:normAutofit/>
          </a:bodyPr>
          <a:lstStyle/>
          <a:p>
            <a:r>
              <a:rPr lang="en-US" sz="6044" dirty="0">
                <a:solidFill>
                  <a:srgbClr val="A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Photons in heavy-ion collisions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93058" y="1590699"/>
            <a:ext cx="5229776" cy="4810101"/>
          </a:xfrm>
        </p:spPr>
        <p:txBody>
          <a:bodyPr/>
          <a:lstStyle/>
          <a:p>
            <a:pPr>
              <a:spcBef>
                <a:spcPts val="1236"/>
              </a:spcBef>
              <a:spcAft>
                <a:spcPts val="1648"/>
              </a:spcAft>
            </a:pPr>
            <a:r>
              <a:rPr lang="en-US" altLang="zh-CN" sz="3297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Photons is a Thermometer of QGP</a:t>
            </a:r>
            <a:endParaRPr lang="en-US" sz="329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236"/>
              </a:spcBef>
              <a:spcAft>
                <a:spcPts val="1648"/>
              </a:spcAft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236"/>
              </a:spcBef>
              <a:spcAft>
                <a:spcPts val="1648"/>
              </a:spcAft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236"/>
              </a:spcBef>
              <a:spcAft>
                <a:spcPts val="1648"/>
              </a:spcAft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236"/>
              </a:spcBef>
              <a:spcAft>
                <a:spcPts val="1648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Photons are emitted at all stages of evolution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>
              <a:defRPr/>
            </a:pPr>
            <a:fld id="{B887A03D-65DB-A64B-ABD8-63EACB9A74E4}" type="datetime1"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4/15/24</a:t>
            </a:fld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UPC2024, USTC, Hefei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0E37-11E0-4840-A2FF-65AFD5A40866}" type="slidenum"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2</a:t>
            </a:fld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E480096-25EA-5946-BC9A-68AD6F20B7F3}"/>
              </a:ext>
            </a:extLst>
          </p:cNvPr>
          <p:cNvGrpSpPr/>
          <p:nvPr/>
        </p:nvGrpSpPr>
        <p:grpSpPr>
          <a:xfrm>
            <a:off x="6077349" y="1820752"/>
            <a:ext cx="7539491" cy="5210185"/>
            <a:chOff x="1221118" y="1613195"/>
            <a:chExt cx="7323997" cy="492056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BB8D677-DF14-CE49-AB42-E530C0DDAD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1221118" y="1613195"/>
              <a:ext cx="7323997" cy="4873787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1585C54-F2DD-504C-809E-EA53E007EF87}"/>
                </a:ext>
              </a:extLst>
            </p:cNvPr>
            <p:cNvSpPr txBox="1"/>
            <p:nvPr/>
          </p:nvSpPr>
          <p:spPr>
            <a:xfrm>
              <a:off x="1221118" y="6166746"/>
              <a:ext cx="4613008" cy="367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73" dirty="0">
                  <a:solidFill>
                    <a:schemeClr val="bg1">
                      <a:lumMod val="6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https://u.osu.edu/vishnu/category/visualization/</a:t>
              </a: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3BFCD569-B549-1241-98FC-8F6A1348A392}"/>
              </a:ext>
            </a:extLst>
          </p:cNvPr>
          <p:cNvSpPr/>
          <p:nvPr/>
        </p:nvSpPr>
        <p:spPr bwMode="auto">
          <a:xfrm>
            <a:off x="9040754" y="6270328"/>
            <a:ext cx="2272406" cy="398123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615" tIns="62807" rIns="125615" bIns="62807" numCol="1" rtlCol="0" anchor="t" anchorCtr="0" compatLnSpc="1">
            <a:prstTxWarp prst="textNoShape">
              <a:avLst/>
            </a:prstTxWarp>
          </a:bodyPr>
          <a:lstStyle/>
          <a:p>
            <a:pPr defTabSz="125611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97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103637-3976-D042-800D-5C5F1F0A49BB}"/>
              </a:ext>
            </a:extLst>
          </p:cNvPr>
          <p:cNvSpPr txBox="1"/>
          <p:nvPr/>
        </p:nvSpPr>
        <p:spPr>
          <a:xfrm>
            <a:off x="12356966" y="7442845"/>
            <a:ext cx="184731" cy="472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7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055A22A1-0D53-4CD3-923A-04DEBA054750}"/>
              </a:ext>
            </a:extLst>
          </p:cNvPr>
          <p:cNvSpPr/>
          <p:nvPr/>
        </p:nvSpPr>
        <p:spPr>
          <a:xfrm>
            <a:off x="200760" y="2899369"/>
            <a:ext cx="5314670" cy="68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FontTx/>
              <a:buNone/>
              <a:defRPr/>
            </a:pPr>
            <a:r>
              <a:rPr lang="en-US" altLang="zh-CN" sz="1923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Review: [Gabor David, Rept. Prog. Phys. 83, 046301 (2020)]</a:t>
            </a:r>
          </a:p>
        </p:txBody>
      </p:sp>
    </p:spTree>
    <p:extLst>
      <p:ext uri="{BB962C8B-B14F-4D97-AF65-F5344CB8AC3E}">
        <p14:creationId xmlns:p14="http://schemas.microsoft.com/office/powerpoint/2010/main" val="164108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288" repeatCount="200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626" y="0"/>
            <a:ext cx="11917680" cy="2063773"/>
          </a:xfrm>
        </p:spPr>
        <p:txBody>
          <a:bodyPr>
            <a:normAutofit/>
          </a:bodyPr>
          <a:lstStyle/>
          <a:p>
            <a:r>
              <a:rPr lang="en-US" sz="6044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Photon sources in HIC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902E054-6704-194B-B83A-3E45193BB9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49884"/>
          <a:stretch/>
        </p:blipFill>
        <p:spPr>
          <a:xfrm>
            <a:off x="7066586" y="2597450"/>
            <a:ext cx="6751014" cy="505153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709" y="6984545"/>
            <a:ext cx="2692726" cy="748889"/>
          </a:xfrm>
        </p:spPr>
        <p:txBody>
          <a:bodyPr/>
          <a:lstStyle/>
          <a:p>
            <a:pPr algn="ctr">
              <a:defRPr/>
            </a:pPr>
            <a:fld id="{DF05C0C4-15DF-1C4D-8C20-23FD4D1C4BE7}" type="datetime1"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4/15/24</a:t>
            </a:fld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24255" y="7014662"/>
            <a:ext cx="9775484" cy="748887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UPC2024, USTC, Hefei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451591" y="8475930"/>
            <a:ext cx="948361" cy="748889"/>
          </a:xfrm>
        </p:spPr>
        <p:txBody>
          <a:bodyPr/>
          <a:lstStyle/>
          <a:p>
            <a:pPr>
              <a:defRPr/>
            </a:pPr>
            <a:fld id="{81490E37-11E0-4840-A2FF-65AFD5A40866}" type="slidenum"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3</a:t>
            </a:fld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825C7E-B73F-1648-9208-2B725B1CFCF4}"/>
              </a:ext>
            </a:extLst>
          </p:cNvPr>
          <p:cNvSpPr/>
          <p:nvPr/>
        </p:nvSpPr>
        <p:spPr>
          <a:xfrm>
            <a:off x="4739769" y="1629463"/>
            <a:ext cx="9077831" cy="472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73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Turbide</a:t>
            </a:r>
            <a:r>
              <a:rPr lang="zh-CN" altLang="en-US" sz="2473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73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 al,</a:t>
            </a:r>
            <a:r>
              <a:rPr lang="en-US" sz="2473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Phys. Rev. C77, 024909 (2008);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EBE053F-E755-8440-9686-E40FDBAFEE15}"/>
              </a:ext>
            </a:extLst>
          </p:cNvPr>
          <p:cNvSpPr/>
          <p:nvPr/>
        </p:nvSpPr>
        <p:spPr bwMode="auto">
          <a:xfrm>
            <a:off x="7970198" y="2592337"/>
            <a:ext cx="1308486" cy="4956124"/>
          </a:xfrm>
          <a:prstGeom prst="rect">
            <a:avLst/>
          </a:prstGeom>
          <a:noFill/>
          <a:ln w="19050" cap="flat" cmpd="sng" algn="ctr">
            <a:solidFill>
              <a:srgbClr val="FF00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615" tIns="62807" rIns="125615" bIns="62807" numCol="1" rtlCol="0" anchor="t" anchorCtr="0" compatLnSpc="1">
            <a:prstTxWarp prst="textNoShape">
              <a:avLst/>
            </a:prstTxWarp>
          </a:bodyPr>
          <a:lstStyle/>
          <a:p>
            <a:pPr defTabSz="125611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97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2625AB57-B1E6-5D40-B588-963D92226F68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82709" y="2632809"/>
                <a:ext cx="12910384" cy="21980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139959" tIns="69980" rIns="139959" bIns="69980" numCol="1" anchor="t" anchorCtr="0" compatLnSpc="1">
                <a:prstTxWarp prst="textNoShape">
                  <a:avLst/>
                </a:prstTxWarp>
              </a:bodyPr>
              <a:lstStyle>
                <a:lvl1pPr marL="382059" indent="-382059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600">
                    <a:solidFill>
                      <a:schemeClr val="tx1"/>
                    </a:solidFill>
                    <a:latin typeface="+mn-lt"/>
                    <a:ea typeface="ＭＳ Ｐゴシック" charset="-128"/>
                    <a:cs typeface="ＭＳ Ｐゴシック" charset="-128"/>
                  </a:defRPr>
                </a:lvl1pPr>
                <a:lvl2pPr marL="827795" indent="-31838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31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1273531" indent="-254706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7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782943" indent="-254706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2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4pPr>
                <a:lvl5pPr marL="2292355" indent="-254706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5pPr>
                <a:lvl6pPr marL="2801767" indent="-254706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6pPr>
                <a:lvl7pPr marL="3311180" indent="-254706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7pPr>
                <a:lvl8pPr marL="3820592" indent="-254706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8pPr>
                <a:lvl9pPr marL="4330004" indent="-254706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846" i="1" kern="0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846" i="1" kern="0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3846" i="1" kern="0" dirty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sz="3846" i="1" kern="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≲2 </m:t>
                    </m:r>
                    <m:r>
                      <m:rPr>
                        <m:sty m:val="p"/>
                      </m:rPr>
                      <a:rPr lang="en-US" sz="3846" kern="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GeV</m:t>
                    </m:r>
                  </m:oMath>
                </a14:m>
                <a:r>
                  <a:rPr lang="en-US" sz="3846" kern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thermal </a:t>
                </a:r>
                <a:r>
                  <a:rPr lang="en-US" sz="3846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emission</a:t>
                </a:r>
                <a:r>
                  <a:rPr lang="en-US" sz="3846" kern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3846" kern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46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dominates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846" i="1" kern="0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846" i="1" kern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2 </m:t>
                        </m:r>
                        <m:r>
                          <m:rPr>
                            <m:sty m:val="p"/>
                          </m:rPr>
                          <a:rPr lang="en-US" sz="3846" kern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GeV</m:t>
                        </m:r>
                        <m:r>
                          <a:rPr lang="en-US" sz="3846" i="1" kern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≲</m:t>
                        </m:r>
                        <m:r>
                          <a:rPr lang="en-US" sz="3846" i="1" kern="0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3846" i="1" kern="0" dirty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sz="3846" i="1" kern="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≲4</m:t>
                    </m:r>
                    <m:r>
                      <a:rPr lang="en-US" sz="3846" i="1" kern="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846" kern="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GeV</m:t>
                    </m:r>
                    <m:r>
                      <a:rPr lang="en-US" sz="3846" kern="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3846" kern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3846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3846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jet-plasma contribution dominates </a:t>
                </a:r>
              </a:p>
            </p:txBody>
          </p:sp>
        </mc:Choice>
        <mc:Fallback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2625AB57-B1E6-5D40-B588-963D92226F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709" y="2632809"/>
                <a:ext cx="12910384" cy="2198005"/>
              </a:xfrm>
              <a:prstGeom prst="rect">
                <a:avLst/>
              </a:prstGeom>
              <a:blipFill>
                <a:blip r:embed="rId3"/>
                <a:stretch>
                  <a:fillRect l="-1180" b="-8678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910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repeatCount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F1E03-66DD-0642-A650-136886B16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553" y="377567"/>
            <a:ext cx="12335087" cy="941669"/>
          </a:xfrm>
        </p:spPr>
        <p:txBody>
          <a:bodyPr>
            <a:noAutofit/>
          </a:bodyPr>
          <a:lstStyle/>
          <a:p>
            <a:r>
              <a:rPr lang="en-US" sz="6044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Photon </a:t>
            </a:r>
            <a:r>
              <a:rPr lang="en-US" sz="6044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6044" i="1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6044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puzzle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A529A9-FBE0-BD4B-9B70-490DE4050A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579" y="3778744"/>
            <a:ext cx="4380548" cy="6150316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photons are produced early (before flow develops)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Thus,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photons should be very small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846323-22D7-B846-8869-53948D22C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>
              <a:defRPr/>
            </a:pPr>
            <a:fld id="{5AA710AB-31C2-3A48-8147-B6E98EF53029}" type="datetime1"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4/15/24</a:t>
            </a:fld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704A69-D67B-5E48-9ED2-6C7919C64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UPC2024, USTC, Hefei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501F9A-9113-EF45-BC27-F0B7EF4F1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0E37-11E0-4840-A2FF-65AFD5A40866}" type="slidenum"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4</a:t>
            </a:fld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12AD6A6B-F093-4B03-9AC7-6BB13ACD40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553" y="1701382"/>
            <a:ext cx="5895281" cy="10249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1172D3A-E57B-B94F-B413-4FE36C980F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6808" y="3014453"/>
            <a:ext cx="9450792" cy="450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438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F1E03-66DD-0642-A650-136886B16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899" y="228285"/>
            <a:ext cx="11153525" cy="1084715"/>
          </a:xfrm>
        </p:spPr>
        <p:txBody>
          <a:bodyPr>
            <a:normAutofit/>
          </a:bodyPr>
          <a:lstStyle/>
          <a:p>
            <a:r>
              <a:rPr lang="en-US" sz="6044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Thermal photons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A529A9-FBE0-BD4B-9B70-490DE4050A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301" y="1530625"/>
            <a:ext cx="12720429" cy="5795831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rate of the thermal emission of photons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(the energy loss rate)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</a:p>
          <a:p>
            <a:pPr marL="0" indent="0">
              <a:lnSpc>
                <a:spcPct val="250000"/>
              </a:lnSpc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200000"/>
              </a:lnSpc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846323-22D7-B846-8869-53948D22C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>
              <a:defRPr/>
            </a:pPr>
            <a:fld id="{E1334354-AAFA-594D-A838-1A84681C8F2C}" type="datetime1"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4/15/24</a:t>
            </a:fld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704A69-D67B-5E48-9ED2-6C7919C64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UPC2024, USTC, Hefei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501F9A-9113-EF45-BC27-F0B7EF4F1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0E37-11E0-4840-A2FF-65AFD5A40866}" type="slidenum"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5</a:t>
            </a:fld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68553B-2CAA-4B4F-9EC2-C8E9E31620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7218" y="2230298"/>
            <a:ext cx="7043164" cy="128231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1BF0ABB-AEA3-E049-BB80-FA2C3F66ED3F}"/>
              </a:ext>
            </a:extLst>
          </p:cNvPr>
          <p:cNvSpPr txBox="1"/>
          <p:nvPr/>
        </p:nvSpPr>
        <p:spPr>
          <a:xfrm>
            <a:off x="5934545" y="6703265"/>
            <a:ext cx="7755585" cy="7688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198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198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Kapusta</a:t>
            </a:r>
            <a:r>
              <a:rPr lang="en-US" sz="2198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98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Lichard</a:t>
            </a:r>
            <a:r>
              <a:rPr lang="en-US" sz="2198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Seibert, Phys. Rev. D 44, 2774 (1991)]</a:t>
            </a:r>
          </a:p>
          <a:p>
            <a:pPr algn="r"/>
            <a:r>
              <a:rPr lang="en-US" sz="2198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[Baier, </a:t>
            </a:r>
            <a:r>
              <a:rPr lang="en-US" sz="2198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Nakkagawa</a:t>
            </a:r>
            <a:r>
              <a:rPr lang="en-US" sz="2198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98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Niegawa</a:t>
            </a:r>
            <a:r>
              <a:rPr lang="en-US" sz="2198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Redlich, Z. </a:t>
            </a:r>
            <a:r>
              <a:rPr lang="en-US" sz="2198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Physik</a:t>
            </a:r>
            <a:r>
              <a:rPr lang="en-US" sz="2198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 53 (1992) 433]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185E085-D102-A445-B326-A20A697244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067" y="3481265"/>
            <a:ext cx="13339329" cy="1527079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5E72A43A-D8A5-DA48-A4EC-05EF1D875A96}"/>
              </a:ext>
            </a:extLst>
          </p:cNvPr>
          <p:cNvGrpSpPr/>
          <p:nvPr/>
        </p:nvGrpSpPr>
        <p:grpSpPr>
          <a:xfrm>
            <a:off x="2160043" y="3707574"/>
            <a:ext cx="10055126" cy="904998"/>
            <a:chOff x="79851" y="4621433"/>
            <a:chExt cx="7319540" cy="658785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FD591612-7717-D640-A019-52344D6E7B53}"/>
                    </a:ext>
                  </a:extLst>
                </p:cNvPr>
                <p:cNvSpPr txBox="1"/>
                <p:nvPr/>
              </p:nvSpPr>
              <p:spPr>
                <a:xfrm>
                  <a:off x="79851" y="4656219"/>
                  <a:ext cx="646332" cy="5596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396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✗</m:t>
                        </m:r>
                      </m:oMath>
                    </m:oMathPara>
                  </a14:m>
                  <a:endParaRPr lang="en-US" sz="4396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FD591612-7717-D640-A019-52344D6E7B5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851" y="4656219"/>
                  <a:ext cx="646332" cy="559641"/>
                </a:xfrm>
                <a:prstGeom prst="rect">
                  <a:avLst/>
                </a:prstGeom>
                <a:blipFill>
                  <a:blip r:embed="rId4"/>
                  <a:stretch>
                    <a:fillRect l="-1389" r="-2778" b="-145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840AC0D6-396B-5640-8571-0E5C53DDCD33}"/>
                    </a:ext>
                  </a:extLst>
                </p:cNvPr>
                <p:cNvSpPr txBox="1"/>
                <p:nvPr/>
              </p:nvSpPr>
              <p:spPr>
                <a:xfrm>
                  <a:off x="3338829" y="4621433"/>
                  <a:ext cx="595349" cy="62116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945" b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✓</m:t>
                        </m:r>
                      </m:oMath>
                    </m:oMathPara>
                  </a14:m>
                  <a:endParaRPr lang="en-US" sz="4945" b="1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840AC0D6-396B-5640-8571-0E5C53DDCD3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38829" y="4621433"/>
                  <a:ext cx="595349" cy="621160"/>
                </a:xfrm>
                <a:prstGeom prst="rect">
                  <a:avLst/>
                </a:prstGeom>
                <a:blipFill>
                  <a:blip r:embed="rId5"/>
                  <a:stretch>
                    <a:fillRect l="-7576" r="-6061" b="-43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5DDD4C4E-04B5-FA49-80D9-E8F05D869014}"/>
                    </a:ext>
                  </a:extLst>
                </p:cNvPr>
                <p:cNvSpPr txBox="1"/>
                <p:nvPr/>
              </p:nvSpPr>
              <p:spPr>
                <a:xfrm>
                  <a:off x="6804042" y="4659058"/>
                  <a:ext cx="595349" cy="62116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945" b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✓</m:t>
                        </m:r>
                      </m:oMath>
                    </m:oMathPara>
                  </a14:m>
                  <a:endParaRPr lang="en-US" sz="4945" b="1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5DDD4C4E-04B5-FA49-80D9-E8F05D86901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04042" y="4659058"/>
                  <a:ext cx="595349" cy="621160"/>
                </a:xfrm>
                <a:prstGeom prst="rect">
                  <a:avLst/>
                </a:prstGeom>
                <a:blipFill>
                  <a:blip r:embed="rId6"/>
                  <a:stretch>
                    <a:fillRect l="-7692" r="-7692" b="-441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60E52930-7A5F-7541-97E4-55B15D0324F3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7080966" y="5001231"/>
            <a:ext cx="6502615" cy="1662223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F4257476-5AD0-8341-A73D-876472A35804}"/>
              </a:ext>
            </a:extLst>
          </p:cNvPr>
          <p:cNvGrpSpPr/>
          <p:nvPr/>
        </p:nvGrpSpPr>
        <p:grpSpPr>
          <a:xfrm>
            <a:off x="1762820" y="3394998"/>
            <a:ext cx="10636292" cy="1586327"/>
            <a:chOff x="1230324" y="4185724"/>
            <a:chExt cx="7742595" cy="1154753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4C5B12-CE03-4749-B8C9-F9E80DB30B4F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7875639" y="4243197"/>
              <a:ext cx="1097280" cy="109728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C82F8AB-25DB-B249-9CCF-B7EFE6A07861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4508117" y="4233885"/>
              <a:ext cx="1097280" cy="109728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CCD8436-B9F8-B54D-91A0-05BD246D3BB9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1230324" y="4185724"/>
              <a:ext cx="1097280" cy="109728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056340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C8ACEA-D9CC-5042-ABBF-A00838E24C4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49088" y="154728"/>
                <a:ext cx="12335087" cy="7901615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4396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396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396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sz="4396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sz="4396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the leading-order polarization tensor </a:t>
                </a:r>
              </a:p>
              <a:p>
                <a:pPr marL="0" indent="0">
                  <a:lnSpc>
                    <a:spcPct val="250000"/>
                  </a:lnSpc>
                  <a:buNone/>
                </a:pPr>
                <a:endParaRPr lang="en-US" sz="4396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4396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4396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leads to a nonzero result!</a:t>
                </a:r>
              </a:p>
              <a:p>
                <a:r>
                  <a:rPr lang="en-US" sz="4396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All three processes i.e., </a:t>
                </a:r>
              </a:p>
              <a:p>
                <a:pPr>
                  <a:lnSpc>
                    <a:spcPct val="250000"/>
                  </a:lnSpc>
                </a:pPr>
                <a:endParaRPr lang="en-US" sz="4396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4396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4396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are allowed by the energy conservation.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C8ACEA-D9CC-5042-ABBF-A00838E24C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49088" y="154728"/>
                <a:ext cx="12335087" cy="7901615"/>
              </a:xfrm>
              <a:blipFill>
                <a:blip r:embed="rId2"/>
                <a:stretch>
                  <a:fillRect l="-1749" t="-2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439D91-F908-0D41-BB56-15E4A29AE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>
              <a:defRPr/>
            </a:pPr>
            <a:fld id="{7F1DE63E-CB49-504F-91CC-BA7BCE4314ED}" type="datetime1"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4/15/24</a:t>
            </a:fld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FA3691-A742-D849-9A42-826EFB2DB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UPC2024, USTC, Hefei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B3A217-AE04-6F4E-9CEB-6EB93CAC6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0E37-11E0-4840-A2FF-65AFD5A40866}" type="slidenum"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6</a:t>
            </a:fld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602E277-89D9-BF44-861C-B7C5C611C9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9181" y="1041400"/>
            <a:ext cx="4169705" cy="22680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A897A5F-D7F5-4E45-BCC7-52B2E28205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088" y="4985511"/>
            <a:ext cx="12216828" cy="1994069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53FEB78-BDFD-D641-8817-523DAE6EFEB5}"/>
              </a:ext>
            </a:extLst>
          </p:cNvPr>
          <p:cNvCxnSpPr>
            <a:cxnSpLocks/>
          </p:cNvCxnSpPr>
          <p:nvPr/>
        </p:nvCxnSpPr>
        <p:spPr bwMode="auto">
          <a:xfrm flipH="1">
            <a:off x="5980601" y="1382026"/>
            <a:ext cx="1580854" cy="1586789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1">
                <a:lumMod val="50000"/>
                <a:lumOff val="50000"/>
              </a:schemeClr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120647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C32EC-F1EB-F243-9A36-7AF934638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414" y="192289"/>
            <a:ext cx="10787150" cy="1083248"/>
          </a:xfrm>
        </p:spPr>
        <p:txBody>
          <a:bodyPr>
            <a:normAutofit/>
          </a:bodyPr>
          <a:lstStyle/>
          <a:p>
            <a:r>
              <a:rPr lang="en-US" sz="6044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Photon thermal rate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82E3B3F-C8F8-2546-93CE-65D78E997F5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41257" y="1411356"/>
                <a:ext cx="12335087" cy="6645637"/>
              </a:xfrm>
            </p:spPr>
            <p:txBody>
              <a:bodyPr>
                <a:normAutofit/>
              </a:bodyPr>
              <a:lstStyle/>
              <a:p>
                <a:r>
                  <a:rPr lang="en-US" sz="3297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expression for the rate is</a:t>
                </a:r>
              </a:p>
              <a:p>
                <a:endParaRPr lang="en-US" sz="3297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sz="3297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3297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297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97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sz="3297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sz="3297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the imaginary part is 	</a:t>
                </a:r>
              </a:p>
              <a:p>
                <a:pPr marL="0" indent="0">
                  <a:buNone/>
                </a:pPr>
                <a:endParaRPr lang="en-US" sz="3297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3297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br>
                  <a:rPr lang="en-US" sz="3297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br>
                  <a:rPr lang="en-US" sz="3297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br>
                  <a:rPr lang="en-US" sz="3297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en-US" sz="3297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82E3B3F-C8F8-2546-93CE-65D78E997F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41257" y="1411356"/>
                <a:ext cx="12335087" cy="6645637"/>
              </a:xfrm>
              <a:blipFill>
                <a:blip r:embed="rId2"/>
                <a:stretch>
                  <a:fillRect l="-1337" t="-20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D4D2A9-02E4-FC48-9234-AC06846E7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>
              <a:defRPr/>
            </a:pPr>
            <a:fld id="{652B00B7-6EAE-EB42-B542-020671756B16}" type="datetime1"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4/15/24</a:t>
            </a:fld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815683-D566-EF4D-854D-6C3323382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UPC2024, USTC, Hefei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B592D3-0EE6-D245-B135-5DD3F44EB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0E37-11E0-4840-A2FF-65AFD5A40866}" type="slidenum"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7</a:t>
            </a:fld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7290D3-89EC-1E4E-8C78-65DD6DD8BC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9950" y="2102960"/>
            <a:ext cx="7043164" cy="12823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269E052-7F0C-0643-8A9C-6E3A48F2CF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414" y="4314221"/>
            <a:ext cx="12898414" cy="15315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F3D0D95-B590-E24A-98BF-11FEC8B1AB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256" y="6201990"/>
            <a:ext cx="6369288" cy="73023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3D43DC3-C18E-F743-B821-37193909DB79}"/>
              </a:ext>
            </a:extLst>
          </p:cNvPr>
          <p:cNvSpPr/>
          <p:nvPr/>
        </p:nvSpPr>
        <p:spPr bwMode="auto">
          <a:xfrm>
            <a:off x="3484012" y="5367130"/>
            <a:ext cx="4507049" cy="563222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615" tIns="62807" rIns="125615" bIns="62807" numCol="1" rtlCol="0" anchor="t" anchorCtr="0" compatLnSpc="1">
            <a:prstTxWarp prst="textNoShape">
              <a:avLst/>
            </a:prstTxWarp>
          </a:bodyPr>
          <a:lstStyle/>
          <a:p>
            <a:pPr defTabSz="125611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97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717EBC51-C6B1-40F5-9247-0A5DFA4B1B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6649" y="356262"/>
            <a:ext cx="4414182" cy="439673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6DB99ED-F8BC-D8C8-E642-1F66669ACADC}"/>
              </a:ext>
            </a:extLst>
          </p:cNvPr>
          <p:cNvSpPr txBox="1"/>
          <p:nvPr/>
        </p:nvSpPr>
        <p:spPr>
          <a:xfrm>
            <a:off x="9202047" y="6496598"/>
            <a:ext cx="4218784" cy="4305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98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altLang="zh-CN" sz="2198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Phys.Rev.D</a:t>
            </a:r>
            <a:r>
              <a:rPr lang="en-US" altLang="zh-CN" sz="2198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102 (2020) 7, 076010</a:t>
            </a:r>
            <a:r>
              <a:rPr lang="en-US" sz="2198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367131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88" repeatCount="200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3E931B-9DF6-9740-8BB8-23BF6AC5206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41257" y="310477"/>
                <a:ext cx="12335087" cy="6980190"/>
              </a:xfrm>
            </p:spPr>
            <p:txBody>
              <a:bodyPr/>
              <a:lstStyle/>
              <a:p>
                <a:r>
                  <a:rPr lang="en-US" sz="3846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photon production rate </a:t>
                </a:r>
              </a:p>
              <a:p>
                <a:pPr lvl="1"/>
                <a:r>
                  <a:rPr lang="en-US" sz="3846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decreases with energy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846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846" i="1" dirty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3846" i="1" dirty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sz="3846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at large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846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846" i="1" dirty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3846" i="1" dirty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endParaRPr lang="en-US" sz="3846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r>
                  <a:rPr lang="en-US" sz="3846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increases with temperature </a:t>
                </a:r>
              </a:p>
              <a:p>
                <a:pPr lvl="1"/>
                <a:r>
                  <a:rPr lang="en-US" sz="3846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goes to zero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846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846" i="1" dirty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3846" i="1" dirty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sz="3846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→0</m:t>
                    </m:r>
                  </m:oMath>
                </a14:m>
                <a:r>
                  <a:rPr lang="en-US" sz="3846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46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(quantization effects)</a:t>
                </a:r>
              </a:p>
              <a:p>
                <a:pPr marL="518145" lvl="1" indent="0">
                  <a:buNone/>
                </a:pPr>
                <a:r>
                  <a:rPr lang="en-US" sz="3846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and, thus, has a peak at small nonzero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846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846" i="1" dirty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3846" i="1" dirty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endParaRPr lang="en-US" sz="3846" dirty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3E931B-9DF6-9740-8BB8-23BF6AC5206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41257" y="310477"/>
                <a:ext cx="12335087" cy="6980190"/>
              </a:xfrm>
              <a:blipFill>
                <a:blip r:embed="rId2"/>
                <a:stretch>
                  <a:fillRect l="-1543" t="-21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D7A0DD-AB34-764C-AF0B-567E8F2E2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>
              <a:defRPr/>
            </a:pPr>
            <a:fld id="{D8E88948-2A05-A545-B1CE-A0BE51DC9623}" type="datetime1"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4/15/24</a:t>
            </a:fld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9F21E5-B99C-A348-8C2B-570A17764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UPC2024, USTC, Hefei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3CA78F-0643-C44F-BA2D-BAFB9DE65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0E37-11E0-4840-A2FF-65AFD5A40866}" type="slidenum"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8</a:t>
            </a:fld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A0693C-DEF3-EF42-97DA-21CF21BCC7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398" y="3365872"/>
            <a:ext cx="13422804" cy="4108642"/>
          </a:xfrm>
          <a:prstGeom prst="rect">
            <a:avLst/>
          </a:prstGeom>
        </p:spPr>
      </p:pic>
      <p:sp>
        <p:nvSpPr>
          <p:cNvPr id="17" name="Title 16">
            <a:extLst>
              <a:ext uri="{FF2B5EF4-FFF2-40B4-BE49-F238E27FC236}">
                <a16:creationId xmlns:a16="http://schemas.microsoft.com/office/drawing/2014/main" id="{9D9A230D-1388-511A-54A4-E5460853C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5531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0C0BB25-D506-9E40-8950-87C0D227D9F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231728" y="269245"/>
                <a:ext cx="11917680" cy="857784"/>
              </a:xfrm>
            </p:spPr>
            <p:txBody>
              <a:bodyPr>
                <a:noAutofit/>
              </a:bodyPr>
              <a:lstStyle/>
              <a:p>
                <a:r>
                  <a:rPr lang="en-US" sz="6044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Nonzero elliptic “flow”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44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44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6044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6044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0C0BB25-D506-9E40-8950-87C0D227D9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31728" y="269245"/>
                <a:ext cx="11917680" cy="857784"/>
              </a:xfrm>
              <a:blipFill>
                <a:blip r:embed="rId2"/>
                <a:stretch>
                  <a:fillRect l="-3195" t="-36765" b="-51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2B78384E-8AB1-8F4D-B8D4-9F00CD887E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48676" y="1307622"/>
            <a:ext cx="10300732" cy="3252863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212736-94D0-424C-8C8A-ABA891B97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>
              <a:defRPr/>
            </a:pPr>
            <a:fld id="{84F1D107-58BE-B64E-A5F5-0C8A8FE6DF66}" type="datetime1">
              <a:rPr lang="en-US" altLang="en-US" smtClean="0"/>
              <a:t>4/15/24</a:t>
            </a:fld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13BD7C-60A0-874F-8D22-7138E4BE4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UPC2024, USTC, Hefei</a:t>
            </a:r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27E68-CF83-D741-8208-9A25C3A18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0E37-11E0-4840-A2FF-65AFD5A40866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1228F1-3331-D540-BE82-3F2A53EEDD0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929640" y="4364808"/>
            <a:ext cx="10138804" cy="3252864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5C56A7F0-A20F-2FC5-4DAD-EA3C32B20BF0}"/>
              </a:ext>
            </a:extLst>
          </p:cNvPr>
          <p:cNvSpPr/>
          <p:nvPr/>
        </p:nvSpPr>
        <p:spPr bwMode="auto">
          <a:xfrm>
            <a:off x="7185303" y="5913259"/>
            <a:ext cx="1611846" cy="1494391"/>
          </a:xfrm>
          <a:prstGeom prst="ellipse">
            <a:avLst/>
          </a:prstGeom>
          <a:noFill/>
          <a:ln w="19050" cap="flat" cmpd="sng" algn="ctr">
            <a:solidFill>
              <a:srgbClr val="C00000">
                <a:alpha val="50000"/>
              </a:srgbClr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100584" tIns="50292" rIns="100584" bIns="50292" numCol="1" rtlCol="0" anchor="t" anchorCtr="0" compatLnSpc="1">
            <a:prstTxWarp prst="textNoShape">
              <a:avLst/>
            </a:prstTxWarp>
          </a:bodyPr>
          <a:lstStyle/>
          <a:p>
            <a:pPr defTabSz="100584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640" dirty="0">
              <a:latin typeface="Times New Roman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DEB4CB9-514E-912F-F12E-7FF80668AF5D}"/>
              </a:ext>
            </a:extLst>
          </p:cNvPr>
          <p:cNvSpPr/>
          <p:nvPr/>
        </p:nvSpPr>
        <p:spPr bwMode="auto">
          <a:xfrm>
            <a:off x="6908800" y="2660396"/>
            <a:ext cx="1611846" cy="1494391"/>
          </a:xfrm>
          <a:prstGeom prst="ellipse">
            <a:avLst/>
          </a:prstGeom>
          <a:noFill/>
          <a:ln w="19050" cap="flat" cmpd="sng" algn="ctr">
            <a:solidFill>
              <a:srgbClr val="C00000">
                <a:alpha val="50000"/>
              </a:srgbClr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100584" tIns="50292" rIns="100584" bIns="50292" numCol="1" rtlCol="0" anchor="t" anchorCtr="0" compatLnSpc="1">
            <a:prstTxWarp prst="textNoShape">
              <a:avLst/>
            </a:prstTxWarp>
          </a:bodyPr>
          <a:lstStyle/>
          <a:p>
            <a:pPr defTabSz="100584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640" dirty="0">
              <a:latin typeface="Times New Roman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0E719B1-5DCD-5468-5396-E1AE56268E02}"/>
              </a:ext>
            </a:extLst>
          </p:cNvPr>
          <p:cNvSpPr/>
          <p:nvPr/>
        </p:nvSpPr>
        <p:spPr bwMode="auto">
          <a:xfrm>
            <a:off x="1947132" y="5898175"/>
            <a:ext cx="1611846" cy="1494391"/>
          </a:xfrm>
          <a:prstGeom prst="ellipse">
            <a:avLst/>
          </a:prstGeom>
          <a:noFill/>
          <a:ln w="19050" cap="flat" cmpd="sng" algn="ctr">
            <a:solidFill>
              <a:srgbClr val="C00000">
                <a:alpha val="50000"/>
              </a:srgbClr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100584" tIns="50292" rIns="100584" bIns="50292" numCol="1" rtlCol="0" anchor="t" anchorCtr="0" compatLnSpc="1">
            <a:prstTxWarp prst="textNoShape">
              <a:avLst/>
            </a:prstTxWarp>
          </a:bodyPr>
          <a:lstStyle/>
          <a:p>
            <a:pPr defTabSz="100584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640" dirty="0">
              <a:latin typeface="Times New Roman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6F4D00B-597F-99FF-B19D-619A9F32DA0D}"/>
              </a:ext>
            </a:extLst>
          </p:cNvPr>
          <p:cNvSpPr/>
          <p:nvPr/>
        </p:nvSpPr>
        <p:spPr bwMode="auto">
          <a:xfrm>
            <a:off x="2082040" y="2823455"/>
            <a:ext cx="1611846" cy="1494391"/>
          </a:xfrm>
          <a:prstGeom prst="ellipse">
            <a:avLst/>
          </a:prstGeom>
          <a:noFill/>
          <a:ln w="19050" cap="flat" cmpd="sng" algn="ctr">
            <a:solidFill>
              <a:srgbClr val="C00000">
                <a:alpha val="50000"/>
              </a:srgbClr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100584" tIns="50292" rIns="100584" bIns="50292" numCol="1" rtlCol="0" anchor="t" anchorCtr="0" compatLnSpc="1">
            <a:prstTxWarp prst="textNoShape">
              <a:avLst/>
            </a:prstTxWarp>
          </a:bodyPr>
          <a:lstStyle/>
          <a:p>
            <a:pPr defTabSz="100584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64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398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38512</TotalTime>
  <Words>626</Words>
  <Application>Microsoft Macintosh PowerPoint</Application>
  <PresentationFormat>Custom</PresentationFormat>
  <Paragraphs>142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Times New Roman</vt:lpstr>
      <vt:lpstr>Office Theme</vt:lpstr>
      <vt:lpstr>Photons from the early stages of heavy ion collisions</vt:lpstr>
      <vt:lpstr>Photons in heavy-ion collisions</vt:lpstr>
      <vt:lpstr>Photon sources in HIC</vt:lpstr>
      <vt:lpstr>Photon v2 puzzle</vt:lpstr>
      <vt:lpstr>Thermal photons</vt:lpstr>
      <vt:lpstr>PowerPoint Presentation</vt:lpstr>
      <vt:lpstr>Photon thermal rate</vt:lpstr>
      <vt:lpstr>PowerPoint Presentation</vt:lpstr>
      <vt:lpstr>Nonzero elliptic “flow” (v_2)</vt:lpstr>
      <vt:lpstr>Photon v_(4 ) and〖 v〗_6</vt:lpstr>
      <vt:lpstr>Ellipticity of dilepton emission</vt:lpstr>
      <vt:lpstr>dilepton v_(4 ) and〖 v〗_6</vt:lpstr>
      <vt:lpstr>PowerPoint Presentation</vt:lpstr>
      <vt:lpstr>PowerPoint Presentation</vt:lpstr>
      <vt:lpstr>PowerPoint Presentation</vt:lpstr>
      <vt:lpstr>PowerPoint Presentation</vt:lpstr>
      <vt:lpstr>Two polarization directions </vt:lpstr>
      <vt:lpstr>Summary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subject/>
  <dc:creator>spin</dc:creator>
  <cp:keywords/>
  <dc:description/>
  <cp:lastModifiedBy>xinyang wang</cp:lastModifiedBy>
  <cp:revision>2341</cp:revision>
  <cp:lastPrinted>2020-08-18T15:19:02Z</cp:lastPrinted>
  <dcterms:created xsi:type="dcterms:W3CDTF">2016-12-01T15:38:32Z</dcterms:created>
  <dcterms:modified xsi:type="dcterms:W3CDTF">2024-04-15T03:54:34Z</dcterms:modified>
  <cp:category/>
</cp:coreProperties>
</file>