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343" r:id="rId5"/>
    <p:sldId id="351" r:id="rId6"/>
    <p:sldId id="311" r:id="rId7"/>
    <p:sldId id="352" r:id="rId8"/>
    <p:sldId id="348" r:id="rId9"/>
    <p:sldId id="355" r:id="rId10"/>
    <p:sldId id="366" r:id="rId11"/>
    <p:sldId id="336" r:id="rId12"/>
    <p:sldId id="357" r:id="rId13"/>
    <p:sldId id="353" r:id="rId14"/>
    <p:sldId id="316" r:id="rId15"/>
    <p:sldId id="359" r:id="rId16"/>
    <p:sldId id="362" r:id="rId17"/>
    <p:sldId id="358" r:id="rId18"/>
    <p:sldId id="369" r:id="rId19"/>
    <p:sldId id="363" r:id="rId20"/>
    <p:sldId id="368" r:id="rId21"/>
    <p:sldId id="322" r:id="rId22"/>
    <p:sldId id="364" r:id="rId23"/>
    <p:sldId id="367" r:id="rId24"/>
    <p:sldId id="365" r:id="rId25"/>
    <p:sldId id="32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guide id="3" orient="horz" pos="2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2FF"/>
    <a:srgbClr val="2F5597"/>
    <a:srgbClr val="861010"/>
    <a:srgbClr val="BD7C7C"/>
    <a:srgbClr val="C92626"/>
    <a:srgbClr val="D34C4C"/>
    <a:srgbClr val="CD3333"/>
    <a:srgbClr val="9B1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2" autoAdjust="0"/>
    <p:restoredTop sz="82790"/>
  </p:normalViewPr>
  <p:slideViewPr>
    <p:cSldViewPr snapToGrid="0" showGuides="1">
      <p:cViewPr varScale="1">
        <p:scale>
          <a:sx n="77" d="100"/>
          <a:sy n="77" d="100"/>
        </p:scale>
        <p:origin x="848" y="176"/>
      </p:cViewPr>
      <p:guideLst>
        <p:guide orient="horz" pos="2387"/>
        <p:guide pos="3840"/>
        <p:guide orient="horz" pos="293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1F92C-BA80-4346-808C-450678058955}" type="datetimeFigureOut">
              <a:rPr lang="zh-CN" altLang="en-US" smtClean="0"/>
              <a:t>2024/4/15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3E4B0-D33E-4559-A8E3-8FD3EA6BF60D}" type="slidenum">
              <a:rPr lang="zh-CN" altLang="en-US" smtClean="0"/>
              <a:t>‹#›</a:t>
            </a:fld>
            <a:endParaRPr lang="zh-CN" altLang="en-US"/>
          </a:p>
        </p:txBody>
      </p:sp>
    </p:spTree>
    <p:extLst>
      <p:ext uri="{BB962C8B-B14F-4D97-AF65-F5344CB8AC3E}">
        <p14:creationId xmlns:p14="http://schemas.microsoft.com/office/powerpoint/2010/main" val="204685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各位老师好，我是上海师范大学的苏丹丹，我今天报告的题目是</a:t>
            </a:r>
            <a:r>
              <a:rPr kumimoji="1" lang="en-US" altLang="zh-CN" dirty="0"/>
              <a:t>XXXXXX</a:t>
            </a:r>
            <a:r>
              <a:rPr kumimoji="1" lang="zh-CN" altLang="en-US" sz="1200" b="1" dirty="0">
                <a:solidFill>
                  <a:schemeClr val="bg1"/>
                </a:solidFill>
                <a:latin typeface="汉仪旗黑-55简" panose="00020600040101010101" pitchFamily="18" charset="-122"/>
                <a:ea typeface="汉仪旗黑-55简" panose="00020600040101010101" pitchFamily="18" charset="-122"/>
                <a:cs typeface="+mn-ea"/>
                <a:sym typeface="+mn-lt"/>
              </a:rPr>
              <a:t>激光与物质相互作用中的</a:t>
            </a:r>
            <a:r>
              <a:rPr kumimoji="1" lang="en-US" altLang="zh-CN" sz="1200" b="1" dirty="0">
                <a:solidFill>
                  <a:schemeClr val="bg1"/>
                </a:solidFill>
                <a:latin typeface="汉仪旗黑-55简" panose="00020600040101010101" pitchFamily="18" charset="-122"/>
                <a:ea typeface="汉仪旗黑-55简" panose="00020600040101010101" pitchFamily="18" charset="-122"/>
                <a:cs typeface="+mn-ea"/>
                <a:sym typeface="+mn-lt"/>
              </a:rPr>
              <a:t>QED</a:t>
            </a:r>
            <a:r>
              <a:rPr kumimoji="1" lang="zh-CN" altLang="en-US" sz="1200" b="1" dirty="0">
                <a:solidFill>
                  <a:schemeClr val="bg1"/>
                </a:solidFill>
                <a:latin typeface="汉仪旗黑-55简" panose="00020600040101010101" pitchFamily="18" charset="-122"/>
                <a:ea typeface="汉仪旗黑-55简" panose="00020600040101010101" pitchFamily="18" charset="-122"/>
                <a:cs typeface="+mn-ea"/>
                <a:sym typeface="+mn-lt"/>
              </a:rPr>
              <a:t>效应</a:t>
            </a:r>
            <a:r>
              <a:rPr kumimoji="1" lang="en-US" altLang="zh-CN" sz="1200" b="1" dirty="0">
                <a:solidFill>
                  <a:schemeClr val="bg1"/>
                </a:solidFill>
                <a:latin typeface="汉仪旗黑-55简" panose="00020600040101010101" pitchFamily="18" charset="-122"/>
                <a:ea typeface="汉仪旗黑-55简" panose="00020600040101010101" pitchFamily="18" charset="-122"/>
                <a:cs typeface="+mn-ea"/>
                <a:sym typeface="+mn-lt"/>
              </a:rPr>
              <a:t>XXXXX</a:t>
            </a:r>
            <a:r>
              <a:rPr kumimoji="1" lang="zh-CN" altLang="en-US" sz="1200" b="1" dirty="0">
                <a:solidFill>
                  <a:schemeClr val="bg1"/>
                </a:solidFill>
                <a:latin typeface="汉仪旗黑-55简" panose="00020600040101010101" pitchFamily="18" charset="-122"/>
                <a:ea typeface="汉仪旗黑-55简" panose="00020600040101010101" pitchFamily="18" charset="-122"/>
                <a:cs typeface="+mn-ea"/>
                <a:sym typeface="+mn-lt"/>
              </a:rPr>
              <a:t>主要关注真空中正负电子对的产生</a:t>
            </a:r>
            <a:endParaRPr kumimoji="1" lang="zh-Hans-HK" altLang="en-US" sz="1200" b="1" dirty="0">
              <a:solidFill>
                <a:schemeClr val="bg1"/>
              </a:solidFill>
              <a:latin typeface="汉仪旗黑-55简" panose="00020600040101010101" pitchFamily="18" charset="-122"/>
              <a:ea typeface="汉仪旗黑-55简" panose="00020600040101010101" pitchFamily="18" charset="-122"/>
              <a:cs typeface="+mn-ea"/>
              <a:sym typeface="+mn-lt"/>
            </a:endParaRPr>
          </a:p>
          <a:p>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a:t>
            </a:fld>
            <a:endParaRPr lang="zh-CN" altLang="en-US"/>
          </a:p>
        </p:txBody>
      </p:sp>
    </p:spTree>
    <p:extLst>
      <p:ext uri="{BB962C8B-B14F-4D97-AF65-F5344CB8AC3E}">
        <p14:creationId xmlns:p14="http://schemas.microsoft.com/office/powerpoint/2010/main" val="186376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kumimoji="0" lang="zh-CN" altLang="en-US" sz="1200" b="0" i="0" u="none" strike="noStrike" kern="1200" cap="none" spc="0" normalizeH="0" baseline="0" noProof="0" dirty="0">
                <a:ln>
                  <a:noFill/>
                </a:ln>
                <a:solidFill>
                  <a:schemeClr val="bg1"/>
                </a:solidFill>
                <a:effectLst/>
                <a:uLnTx/>
                <a:uFillTx/>
                <a:latin typeface="汉仪旗黑-55简" panose="00020600040101010101" pitchFamily="18" charset="-122"/>
                <a:ea typeface="汉仪旗黑-55简" panose="00020600040101010101" pitchFamily="18" charset="-122"/>
                <a:cs typeface="+mn-cs"/>
              </a:rPr>
              <a:t>强场量子电动力学（</a:t>
            </a:r>
            <a:r>
              <a:rPr kumimoji="0" lang="en-US" altLang="zh-CN" sz="1200" b="0" i="0" u="none" strike="noStrike" kern="1200" cap="none" spc="0" normalizeH="0" baseline="0" noProof="0" dirty="0">
                <a:ln>
                  <a:noFill/>
                </a:ln>
                <a:solidFill>
                  <a:schemeClr val="bg1"/>
                </a:solidFill>
                <a:effectLst/>
                <a:uLnTx/>
                <a:uFillTx/>
                <a:latin typeface="汉仪旗黑-55简" panose="00020600040101010101" pitchFamily="18" charset="-122"/>
                <a:ea typeface="汉仪旗黑-55简" panose="00020600040101010101" pitchFamily="18" charset="-122"/>
                <a:cs typeface="+mn-cs"/>
              </a:rPr>
              <a:t>SFQED</a:t>
            </a:r>
            <a:r>
              <a:rPr kumimoji="0" lang="zh-CN" altLang="en-US" sz="1200" b="0" i="0" u="none" strike="noStrike" kern="1200" cap="none" spc="0" normalizeH="0" baseline="0" noProof="0" dirty="0">
                <a:ln>
                  <a:noFill/>
                </a:ln>
                <a:solidFill>
                  <a:schemeClr val="bg1"/>
                </a:solidFill>
                <a:effectLst/>
                <a:uLnTx/>
                <a:uFillTx/>
                <a:latin typeface="汉仪旗黑-55简" panose="00020600040101010101" pitchFamily="18" charset="-122"/>
                <a:ea typeface="汉仪旗黑-55简" panose="00020600040101010101" pitchFamily="18" charset="-122"/>
                <a:cs typeface="+mn-cs"/>
              </a:rPr>
              <a:t>）</a:t>
            </a:r>
            <a:endParaRPr lang="en-US" altLang="zh-CN" sz="1200" dirty="0">
              <a:solidFill>
                <a:schemeClr val="bg1"/>
              </a:solidFill>
              <a:latin typeface="汉仪旗黑-55简" panose="00020600040101010101" pitchFamily="18" charset="-122"/>
              <a:ea typeface="汉仪旗黑-55简" panose="00020600040101010101" pitchFamily="18" charset="-122"/>
            </a:endParaRPr>
          </a:p>
          <a:p>
            <a:pPr>
              <a:lnSpc>
                <a:spcPct val="125000"/>
              </a:lnSpc>
            </a:pPr>
            <a:r>
              <a:rPr lang="zh-CN" altLang="en-US" sz="1200" dirty="0">
                <a:solidFill>
                  <a:schemeClr val="bg1"/>
                </a:solidFill>
                <a:latin typeface="汉仪旗黑-55简" panose="00020600040101010101" pitchFamily="18" charset="-122"/>
                <a:ea typeface="汉仪旗黑-55简" panose="00020600040101010101" pitchFamily="18" charset="-122"/>
              </a:rPr>
              <a:t>激光强度较强时，非线性效应出现，无法完全用微扰理论处理。此时将进入强场量子电动力学（</a:t>
            </a:r>
            <a:r>
              <a:rPr lang="en-US" altLang="zh-CN" sz="1200" dirty="0">
                <a:solidFill>
                  <a:schemeClr val="bg1"/>
                </a:solidFill>
                <a:latin typeface="汉仪旗黑-55简" panose="00020600040101010101" pitchFamily="18" charset="-122"/>
                <a:ea typeface="汉仪旗黑-55简" panose="00020600040101010101" pitchFamily="18" charset="-122"/>
              </a:rPr>
              <a:t>SFQED</a:t>
            </a:r>
            <a:r>
              <a:rPr lang="zh-CN" altLang="en-US" sz="1200" dirty="0">
                <a:solidFill>
                  <a:schemeClr val="bg1"/>
                </a:solidFill>
                <a:latin typeface="汉仪旗黑-55简" panose="00020600040101010101" pitchFamily="18" charset="-122"/>
                <a:ea typeface="汉仪旗黑-55简" panose="00020600040101010101" pitchFamily="18" charset="-122"/>
              </a:rPr>
              <a:t>）领域</a:t>
            </a:r>
          </a:p>
        </p:txBody>
      </p:sp>
      <p:sp>
        <p:nvSpPr>
          <p:cNvPr id="4" name="灯片编号占位符 3"/>
          <p:cNvSpPr>
            <a:spLocks noGrp="1"/>
          </p:cNvSpPr>
          <p:nvPr>
            <p:ph type="sldNum" sz="quarter" idx="5"/>
          </p:nvPr>
        </p:nvSpPr>
        <p:spPr/>
        <p:txBody>
          <a:bodyPr/>
          <a:lstStyle/>
          <a:p>
            <a:fld id="{22A3E4B0-D33E-4559-A8E3-8FD3EA6BF60D}" type="slidenum">
              <a:rPr lang="zh-CN" altLang="en-US" smtClean="0"/>
              <a:t>13</a:t>
            </a:fld>
            <a:endParaRPr lang="zh-CN" altLang="en-US"/>
          </a:p>
        </p:txBody>
      </p:sp>
    </p:spTree>
    <p:extLst>
      <p:ext uri="{BB962C8B-B14F-4D97-AF65-F5344CB8AC3E}">
        <p14:creationId xmlns:p14="http://schemas.microsoft.com/office/powerpoint/2010/main" val="351848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rPr>
              <a:t>半经典方法是将粒子在外场中的运动过程通过经典的电动力学理论来描述</a:t>
            </a:r>
            <a:r>
              <a:rPr lang="zh-CN" altLang="zh-CN" sz="1800" kern="100" dirty="0">
                <a:effectLst/>
                <a:latin typeface="Times New Roman" panose="02020603050405020304" pitchFamily="18" charset="0"/>
                <a:ea typeface="宋体" panose="02010600030101010101" pitchFamily="2" charset="-122"/>
              </a:rPr>
              <a:t>，将带电粒子的辐射以及真空中的粒子对产生过程通过蒙特卡洛方法进行处理。这使得模拟中可以近似地加入粒子的辐射反冲效应和量子过程的随机效应，但却</a:t>
            </a:r>
            <a:r>
              <a:rPr lang="zh-CN" altLang="zh-CN" sz="1800" b="1" kern="100" dirty="0">
                <a:effectLst/>
                <a:latin typeface="Times New Roman" panose="02020603050405020304" pitchFamily="18" charset="0"/>
                <a:ea typeface="宋体" panose="02010600030101010101" pitchFamily="2" charset="-122"/>
              </a:rPr>
              <a:t>无法描述粒子辐射光子或真空衰变等过程在相干时间内的动力学。</a:t>
            </a:r>
            <a:r>
              <a:rPr lang="zh-CN" altLang="zh-CN" sz="1800" kern="100" dirty="0">
                <a:effectLst/>
                <a:latin typeface="Times New Roman" panose="02020603050405020304" pitchFamily="18" charset="0"/>
                <a:ea typeface="宋体" panose="02010600030101010101" pitchFamily="2" charset="-122"/>
              </a:rPr>
              <a:t>著名的</a:t>
            </a:r>
            <a:r>
              <a:rPr lang="en-US" altLang="zh-CN" sz="1800" kern="100" dirty="0">
                <a:effectLst/>
                <a:latin typeface="Times New Roman" panose="02020603050405020304" pitchFamily="18" charset="0"/>
                <a:ea typeface="宋体" panose="02010600030101010101" pitchFamily="2" charset="-122"/>
              </a:rPr>
              <a:t>PIC-QED (Particle-In-Cell-QED)</a:t>
            </a:r>
            <a:r>
              <a:rPr lang="zh-CN" altLang="zh-CN" sz="1800" kern="100" dirty="0">
                <a:effectLst/>
                <a:latin typeface="Times New Roman" panose="02020603050405020304" pitchFamily="18" charset="0"/>
                <a:ea typeface="宋体" panose="02010600030101010101" pitchFamily="2" charset="-122"/>
              </a:rPr>
              <a:t>模拟程序就是半经典方法的主要应用之一</a:t>
            </a:r>
            <a:r>
              <a:rPr lang="en-US" altLang="zh-CN" sz="1800" kern="100" dirty="0">
                <a:effectLst/>
                <a:latin typeface="Times New Roman" panose="02020603050405020304" pitchFamily="18" charset="0"/>
                <a:ea typeface="宋体" panose="02010600030101010101" pitchFamily="2" charset="-122"/>
              </a:rPr>
              <a:t>[59,60]</a:t>
            </a:r>
            <a:r>
              <a:rPr lang="zh-CN" altLang="zh-CN" sz="1800" kern="100" dirty="0">
                <a:effectLst/>
                <a:latin typeface="Times New Roman" panose="02020603050405020304" pitchFamily="18" charset="0"/>
                <a:ea typeface="宋体" panose="02010600030101010101" pitchFamily="2" charset="-122"/>
              </a:rPr>
              <a:t>。虽然这</a:t>
            </a:r>
            <a:r>
              <a:rPr lang="zh-CN" altLang="zh-CN" sz="1800" b="1" kern="100" dirty="0">
                <a:effectLst/>
                <a:latin typeface="Times New Roman" panose="02020603050405020304" pitchFamily="18" charset="0"/>
                <a:ea typeface="宋体" panose="02010600030101010101" pitchFamily="2" charset="-122"/>
              </a:rPr>
              <a:t>一</a:t>
            </a:r>
            <a:r>
              <a:rPr lang="zh-CN" altLang="zh-CN" sz="1800" kern="100" dirty="0">
                <a:effectLst/>
                <a:latin typeface="Times New Roman" panose="02020603050405020304" pitchFamily="18" charset="0"/>
                <a:ea typeface="宋体" panose="02010600030101010101" pitchFamily="2" charset="-122"/>
              </a:rPr>
              <a:t>模拟程序可以近似地描述复杂物理系统中的不同强场</a:t>
            </a:r>
            <a:r>
              <a:rPr lang="en-US" altLang="zh-CN" sz="1800" kern="100" dirty="0">
                <a:effectLst/>
                <a:latin typeface="Times New Roman" panose="02020603050405020304" pitchFamily="18" charset="0"/>
                <a:ea typeface="宋体" panose="02010600030101010101" pitchFamily="2" charset="-122"/>
              </a:rPr>
              <a:t>QED</a:t>
            </a:r>
            <a:r>
              <a:rPr lang="zh-CN" altLang="zh-CN" sz="1800" kern="100" dirty="0">
                <a:effectLst/>
                <a:latin typeface="Times New Roman" panose="02020603050405020304" pitchFamily="18" charset="0"/>
                <a:ea typeface="宋体" panose="02010600030101010101" pitchFamily="2" charset="-122"/>
              </a:rPr>
              <a:t>过程</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如光子辐射和真空衰变等</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，但只能给出相应过程发生的概率，没有任何动力学信息</a:t>
            </a:r>
            <a:r>
              <a:rPr lang="zh-CN" altLang="zh-CN" sz="1800" b="1" kern="10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14</a:t>
            </a:fld>
            <a:endParaRPr lang="zh-CN" altLang="en-US"/>
          </a:p>
        </p:txBody>
      </p:sp>
    </p:spTree>
    <p:extLst>
      <p:ext uri="{BB962C8B-B14F-4D97-AF65-F5344CB8AC3E}">
        <p14:creationId xmlns:p14="http://schemas.microsoft.com/office/powerpoint/2010/main" val="148937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u="none" strike="noStrike" dirty="0">
                <a:solidFill>
                  <a:srgbClr val="191B1F"/>
                </a:solidFill>
                <a:effectLst/>
                <a:highlight>
                  <a:srgbClr val="FFFFFF"/>
                </a:highlight>
                <a:latin typeface="-apple-system"/>
              </a:rPr>
              <a:t>发现采用激光固体靶实验上常用构型就可在百拍瓦激光装置上产生极化率</a:t>
            </a:r>
            <a:r>
              <a:rPr lang="en-US" altLang="zh-CN" b="0" i="0" u="none" strike="noStrike" dirty="0">
                <a:solidFill>
                  <a:srgbClr val="191B1F"/>
                </a:solidFill>
                <a:effectLst/>
                <a:highlight>
                  <a:srgbClr val="FFFFFF"/>
                </a:highlight>
                <a:latin typeface="-apple-system"/>
              </a:rPr>
              <a:t>30%</a:t>
            </a:r>
            <a:r>
              <a:rPr lang="zh-CN" altLang="en-US" b="0" i="0" u="none" strike="noStrike" dirty="0">
                <a:solidFill>
                  <a:srgbClr val="191B1F"/>
                </a:solidFill>
                <a:effectLst/>
                <a:highlight>
                  <a:srgbClr val="FFFFFF"/>
                </a:highlight>
                <a:latin typeface="-apple-system"/>
              </a:rPr>
              <a:t>、电量</a:t>
            </a:r>
            <a:r>
              <a:rPr lang="en-US" altLang="zh-CN" b="0" i="0" u="none" strike="noStrike" dirty="0">
                <a:solidFill>
                  <a:srgbClr val="191B1F"/>
                </a:solidFill>
                <a:effectLst/>
                <a:highlight>
                  <a:srgbClr val="FFFFFF"/>
                </a:highlight>
                <a:latin typeface="-apple-system"/>
              </a:rPr>
              <a:t>30</a:t>
            </a:r>
            <a:r>
              <a:rPr lang="zh-CN" altLang="en-US" b="0" i="0" u="none" strike="noStrike" dirty="0">
                <a:solidFill>
                  <a:srgbClr val="191B1F"/>
                </a:solidFill>
                <a:effectLst/>
                <a:highlight>
                  <a:srgbClr val="FFFFFF"/>
                </a:highlight>
                <a:latin typeface="-apple-system"/>
              </a:rPr>
              <a:t>纳库的正电子束，其角通量可达到</a:t>
            </a:r>
            <a:r>
              <a:rPr lang="en-US" altLang="zh-CN" b="0" i="0" u="none" strike="noStrike" dirty="0">
                <a:solidFill>
                  <a:srgbClr val="191B1F"/>
                </a:solidFill>
                <a:effectLst/>
                <a:highlight>
                  <a:srgbClr val="FFFFFF"/>
                </a:highlight>
                <a:latin typeface="-apple-system"/>
              </a:rPr>
              <a:t>1012 sr-1</a:t>
            </a:r>
            <a:r>
              <a:rPr lang="zh-CN" altLang="en-US" b="0" i="0" u="none" strike="noStrike" dirty="0">
                <a:solidFill>
                  <a:srgbClr val="191B1F"/>
                </a:solidFill>
                <a:effectLst/>
                <a:highlight>
                  <a:srgbClr val="FFFFFF"/>
                </a:highlight>
                <a:latin typeface="-apple-system"/>
              </a:rPr>
              <a:t>，在特定能量段上收集的正电子极化率可达到</a:t>
            </a:r>
            <a:r>
              <a:rPr lang="en-US" altLang="zh-CN" b="0" i="0" u="none" strike="noStrike" dirty="0">
                <a:solidFill>
                  <a:srgbClr val="191B1F"/>
                </a:solidFill>
                <a:effectLst/>
                <a:highlight>
                  <a:srgbClr val="FFFFFF"/>
                </a:highlight>
                <a:latin typeface="-apple-system"/>
              </a:rPr>
              <a:t>60% 【Physical Review Letters 129, 035001 (2022)】</a:t>
            </a:r>
            <a:endParaRPr lang="zh-CN" altLang="en-US" sz="1200" dirty="0">
              <a:solidFill>
                <a:schemeClr val="bg1"/>
              </a:solidFill>
              <a:latin typeface="汉仪旗黑-55简" panose="00020600040101010101" pitchFamily="18" charset="-122"/>
              <a:ea typeface="汉仪旗黑-55简" panose="00020600040101010101" pitchFamily="18" charset="-122"/>
            </a:endParaRPr>
          </a:p>
        </p:txBody>
      </p:sp>
      <p:sp>
        <p:nvSpPr>
          <p:cNvPr id="4" name="灯片编号占位符 3"/>
          <p:cNvSpPr>
            <a:spLocks noGrp="1"/>
          </p:cNvSpPr>
          <p:nvPr>
            <p:ph type="sldNum" sz="quarter" idx="5"/>
          </p:nvPr>
        </p:nvSpPr>
        <p:spPr/>
        <p:txBody>
          <a:bodyPr/>
          <a:lstStyle/>
          <a:p>
            <a:fld id="{22A3E4B0-D33E-4559-A8E3-8FD3EA6BF60D}" type="slidenum">
              <a:rPr lang="zh-CN" altLang="en-US" smtClean="0"/>
              <a:t>15</a:t>
            </a:fld>
            <a:endParaRPr lang="zh-CN" altLang="en-US"/>
          </a:p>
        </p:txBody>
      </p:sp>
    </p:spTree>
    <p:extLst>
      <p:ext uri="{BB962C8B-B14F-4D97-AF65-F5344CB8AC3E}">
        <p14:creationId xmlns:p14="http://schemas.microsoft.com/office/powerpoint/2010/main" val="104625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rPr>
              <a:t>半经典方法是将粒子在外场中的运动过程通过经典的电动力学理论来描述</a:t>
            </a:r>
            <a:r>
              <a:rPr lang="zh-CN" altLang="zh-CN" sz="1800" kern="100" dirty="0">
                <a:effectLst/>
                <a:latin typeface="Times New Roman" panose="02020603050405020304" pitchFamily="18" charset="0"/>
                <a:ea typeface="宋体" panose="02010600030101010101" pitchFamily="2" charset="-122"/>
              </a:rPr>
              <a:t>，将带电粒子的辐射以及真空中的粒子对产生过程通过蒙特卡洛方法进行处理。这使得模拟中可以近似地加入粒子的辐射反冲效应和量子过程的随机效应，但却</a:t>
            </a:r>
            <a:r>
              <a:rPr lang="zh-CN" altLang="zh-CN" sz="1800" b="1" kern="100" dirty="0">
                <a:effectLst/>
                <a:latin typeface="Times New Roman" panose="02020603050405020304" pitchFamily="18" charset="0"/>
                <a:ea typeface="宋体" panose="02010600030101010101" pitchFamily="2" charset="-122"/>
              </a:rPr>
              <a:t>无法描述粒子辐射光子或真空衰变等过程在相干时间内的动力学。</a:t>
            </a:r>
            <a:r>
              <a:rPr lang="zh-CN" altLang="zh-CN" sz="1800" kern="100" dirty="0">
                <a:effectLst/>
                <a:latin typeface="Times New Roman" panose="02020603050405020304" pitchFamily="18" charset="0"/>
                <a:ea typeface="宋体" panose="02010600030101010101" pitchFamily="2" charset="-122"/>
              </a:rPr>
              <a:t>著名的</a:t>
            </a:r>
            <a:r>
              <a:rPr lang="en-US" altLang="zh-CN" sz="1800" kern="100" dirty="0">
                <a:effectLst/>
                <a:latin typeface="Times New Roman" panose="02020603050405020304" pitchFamily="18" charset="0"/>
                <a:ea typeface="宋体" panose="02010600030101010101" pitchFamily="2" charset="-122"/>
              </a:rPr>
              <a:t>PIC-QED (Particle-In-Cell-QED)</a:t>
            </a:r>
            <a:r>
              <a:rPr lang="zh-CN" altLang="zh-CN" sz="1800" kern="100" dirty="0">
                <a:effectLst/>
                <a:latin typeface="Times New Roman" panose="02020603050405020304" pitchFamily="18" charset="0"/>
                <a:ea typeface="宋体" panose="02010600030101010101" pitchFamily="2" charset="-122"/>
              </a:rPr>
              <a:t>模拟程序就是半经典方法的主要应用之一</a:t>
            </a:r>
            <a:r>
              <a:rPr lang="en-US" altLang="zh-CN" sz="1800" kern="100" dirty="0">
                <a:effectLst/>
                <a:latin typeface="Times New Roman" panose="02020603050405020304" pitchFamily="18" charset="0"/>
                <a:ea typeface="宋体" panose="02010600030101010101" pitchFamily="2" charset="-122"/>
              </a:rPr>
              <a:t>[59,60]</a:t>
            </a:r>
            <a:r>
              <a:rPr lang="zh-CN" altLang="zh-CN" sz="1800" kern="100" dirty="0">
                <a:effectLst/>
                <a:latin typeface="Times New Roman" panose="02020603050405020304" pitchFamily="18" charset="0"/>
                <a:ea typeface="宋体" panose="02010600030101010101" pitchFamily="2" charset="-122"/>
              </a:rPr>
              <a:t>。虽然这</a:t>
            </a:r>
            <a:r>
              <a:rPr lang="zh-CN" altLang="zh-CN" sz="1800" b="1" kern="100" dirty="0">
                <a:effectLst/>
                <a:latin typeface="Times New Roman" panose="02020603050405020304" pitchFamily="18" charset="0"/>
                <a:ea typeface="宋体" panose="02010600030101010101" pitchFamily="2" charset="-122"/>
              </a:rPr>
              <a:t>一</a:t>
            </a:r>
            <a:r>
              <a:rPr lang="zh-CN" altLang="zh-CN" sz="1800" kern="100" dirty="0">
                <a:effectLst/>
                <a:latin typeface="Times New Roman" panose="02020603050405020304" pitchFamily="18" charset="0"/>
                <a:ea typeface="宋体" panose="02010600030101010101" pitchFamily="2" charset="-122"/>
              </a:rPr>
              <a:t>模拟程序可以近似地描述复杂物理系统中的不同强场</a:t>
            </a:r>
            <a:r>
              <a:rPr lang="en-US" altLang="zh-CN" sz="1800" kern="100" dirty="0">
                <a:effectLst/>
                <a:latin typeface="Times New Roman" panose="02020603050405020304" pitchFamily="18" charset="0"/>
                <a:ea typeface="宋体" panose="02010600030101010101" pitchFamily="2" charset="-122"/>
              </a:rPr>
              <a:t>QED</a:t>
            </a:r>
            <a:r>
              <a:rPr lang="zh-CN" altLang="zh-CN" sz="1800" kern="100" dirty="0">
                <a:effectLst/>
                <a:latin typeface="Times New Roman" panose="02020603050405020304" pitchFamily="18" charset="0"/>
                <a:ea typeface="宋体" panose="02010600030101010101" pitchFamily="2" charset="-122"/>
              </a:rPr>
              <a:t>过程</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如光子辐射和真空衰变等</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，但只能给出相应过程发生的概率，没有任何动力学信息</a:t>
            </a:r>
            <a:r>
              <a:rPr lang="zh-CN" altLang="zh-CN" sz="1800" b="1" kern="10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16</a:t>
            </a:fld>
            <a:endParaRPr lang="zh-CN" altLang="en-US"/>
          </a:p>
        </p:txBody>
      </p:sp>
    </p:spTree>
    <p:extLst>
      <p:ext uri="{BB962C8B-B14F-4D97-AF65-F5344CB8AC3E}">
        <p14:creationId xmlns:p14="http://schemas.microsoft.com/office/powerpoint/2010/main" val="377463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sz="1200" dirty="0">
              <a:solidFill>
                <a:schemeClr val="bg1"/>
              </a:solidFill>
              <a:latin typeface="汉仪旗黑-55简" panose="00020600040101010101" pitchFamily="18" charset="-122"/>
              <a:ea typeface="汉仪旗黑-55简" panose="00020600040101010101" pitchFamily="18" charset="-122"/>
            </a:endParaRPr>
          </a:p>
        </p:txBody>
      </p:sp>
      <p:sp>
        <p:nvSpPr>
          <p:cNvPr id="4" name="灯片编号占位符 3"/>
          <p:cNvSpPr>
            <a:spLocks noGrp="1"/>
          </p:cNvSpPr>
          <p:nvPr>
            <p:ph type="sldNum" sz="quarter" idx="5"/>
          </p:nvPr>
        </p:nvSpPr>
        <p:spPr/>
        <p:txBody>
          <a:bodyPr/>
          <a:lstStyle/>
          <a:p>
            <a:fld id="{22A3E4B0-D33E-4559-A8E3-8FD3EA6BF60D}" type="slidenum">
              <a:rPr lang="zh-CN" altLang="en-US" smtClean="0"/>
              <a:t>17</a:t>
            </a:fld>
            <a:endParaRPr lang="zh-CN" altLang="en-US"/>
          </a:p>
        </p:txBody>
      </p:sp>
    </p:spTree>
    <p:extLst>
      <p:ext uri="{BB962C8B-B14F-4D97-AF65-F5344CB8AC3E}">
        <p14:creationId xmlns:p14="http://schemas.microsoft.com/office/powerpoint/2010/main" val="379682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sz="1200" dirty="0">
              <a:solidFill>
                <a:schemeClr val="bg1"/>
              </a:solidFill>
              <a:latin typeface="汉仪旗黑-55简" panose="00020600040101010101" pitchFamily="18" charset="-122"/>
              <a:ea typeface="汉仪旗黑-55简" panose="00020600040101010101" pitchFamily="18" charset="-122"/>
            </a:endParaRPr>
          </a:p>
        </p:txBody>
      </p:sp>
      <p:sp>
        <p:nvSpPr>
          <p:cNvPr id="4" name="灯片编号占位符 3"/>
          <p:cNvSpPr>
            <a:spLocks noGrp="1"/>
          </p:cNvSpPr>
          <p:nvPr>
            <p:ph type="sldNum" sz="quarter" idx="5"/>
          </p:nvPr>
        </p:nvSpPr>
        <p:spPr/>
        <p:txBody>
          <a:bodyPr/>
          <a:lstStyle/>
          <a:p>
            <a:fld id="{22A3E4B0-D33E-4559-A8E3-8FD3EA6BF60D}" type="slidenum">
              <a:rPr lang="zh-CN" altLang="en-US" smtClean="0"/>
              <a:t>18</a:t>
            </a:fld>
            <a:endParaRPr lang="zh-CN" altLang="en-US"/>
          </a:p>
        </p:txBody>
      </p:sp>
    </p:spTree>
    <p:extLst>
      <p:ext uri="{BB962C8B-B14F-4D97-AF65-F5344CB8AC3E}">
        <p14:creationId xmlns:p14="http://schemas.microsoft.com/office/powerpoint/2010/main" val="127961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00" dirty="0">
                <a:effectLst/>
                <a:latin typeface="Times New Roman" panose="02020603050405020304" pitchFamily="18" charset="0"/>
                <a:ea typeface="宋体" panose="02010600030101010101" pitchFamily="2" charset="-122"/>
              </a:rPr>
              <a:t>半经典方法是将粒子在外场中的运动过程通过经典的电动力学理论来描述</a:t>
            </a:r>
            <a:r>
              <a:rPr lang="zh-CN" altLang="zh-CN" sz="1800" kern="100" dirty="0">
                <a:effectLst/>
                <a:latin typeface="Times New Roman" panose="02020603050405020304" pitchFamily="18" charset="0"/>
                <a:ea typeface="宋体" panose="02010600030101010101" pitchFamily="2" charset="-122"/>
              </a:rPr>
              <a:t>，将带电粒子的辐射以及真空中的粒子对产生过程通过蒙特卡洛方法进行处理。这使得模拟中可以近似地加入粒子的辐射反冲效应和量子过程的随机效应，但却</a:t>
            </a:r>
            <a:r>
              <a:rPr lang="zh-CN" altLang="zh-CN" sz="1800" b="1" kern="100" dirty="0">
                <a:effectLst/>
                <a:latin typeface="Times New Roman" panose="02020603050405020304" pitchFamily="18" charset="0"/>
                <a:ea typeface="宋体" panose="02010600030101010101" pitchFamily="2" charset="-122"/>
              </a:rPr>
              <a:t>无法描述粒子辐射光子或真空衰变等过程在相干时间内的动力学。</a:t>
            </a:r>
            <a:r>
              <a:rPr lang="zh-CN" altLang="zh-CN" sz="1800" kern="100" dirty="0">
                <a:effectLst/>
                <a:latin typeface="Times New Roman" panose="02020603050405020304" pitchFamily="18" charset="0"/>
                <a:ea typeface="宋体" panose="02010600030101010101" pitchFamily="2" charset="-122"/>
              </a:rPr>
              <a:t>著名的</a:t>
            </a:r>
            <a:r>
              <a:rPr lang="en-US" altLang="zh-CN" sz="1800" kern="100" dirty="0">
                <a:effectLst/>
                <a:latin typeface="Times New Roman" panose="02020603050405020304" pitchFamily="18" charset="0"/>
                <a:ea typeface="宋体" panose="02010600030101010101" pitchFamily="2" charset="-122"/>
              </a:rPr>
              <a:t>PIC-QED (Particle-In-Cell-QED)</a:t>
            </a:r>
            <a:r>
              <a:rPr lang="zh-CN" altLang="zh-CN" sz="1800" kern="100" dirty="0">
                <a:effectLst/>
                <a:latin typeface="Times New Roman" panose="02020603050405020304" pitchFamily="18" charset="0"/>
                <a:ea typeface="宋体" panose="02010600030101010101" pitchFamily="2" charset="-122"/>
              </a:rPr>
              <a:t>模拟程序就是半经典方法的主要应用之一</a:t>
            </a:r>
            <a:r>
              <a:rPr lang="en-US" altLang="zh-CN" sz="1800" kern="100" dirty="0">
                <a:effectLst/>
                <a:latin typeface="Times New Roman" panose="02020603050405020304" pitchFamily="18" charset="0"/>
                <a:ea typeface="宋体" panose="02010600030101010101" pitchFamily="2" charset="-122"/>
              </a:rPr>
              <a:t>[59,60]</a:t>
            </a:r>
            <a:r>
              <a:rPr lang="zh-CN" altLang="zh-CN" sz="1800" kern="100" dirty="0">
                <a:effectLst/>
                <a:latin typeface="Times New Roman" panose="02020603050405020304" pitchFamily="18" charset="0"/>
                <a:ea typeface="宋体" panose="02010600030101010101" pitchFamily="2" charset="-122"/>
              </a:rPr>
              <a:t>。虽然这</a:t>
            </a:r>
            <a:r>
              <a:rPr lang="zh-CN" altLang="zh-CN" sz="1800" b="1" kern="100" dirty="0">
                <a:effectLst/>
                <a:latin typeface="Times New Roman" panose="02020603050405020304" pitchFamily="18" charset="0"/>
                <a:ea typeface="宋体" panose="02010600030101010101" pitchFamily="2" charset="-122"/>
              </a:rPr>
              <a:t>一</a:t>
            </a:r>
            <a:r>
              <a:rPr lang="zh-CN" altLang="zh-CN" sz="1800" kern="100" dirty="0">
                <a:effectLst/>
                <a:latin typeface="Times New Roman" panose="02020603050405020304" pitchFamily="18" charset="0"/>
                <a:ea typeface="宋体" panose="02010600030101010101" pitchFamily="2" charset="-122"/>
              </a:rPr>
              <a:t>模拟程序可以近似地描述复杂物理系统中的不同强场</a:t>
            </a:r>
            <a:r>
              <a:rPr lang="en-US" altLang="zh-CN" sz="1800" kern="100" dirty="0">
                <a:effectLst/>
                <a:latin typeface="Times New Roman" panose="02020603050405020304" pitchFamily="18" charset="0"/>
                <a:ea typeface="宋体" panose="02010600030101010101" pitchFamily="2" charset="-122"/>
              </a:rPr>
              <a:t>QED</a:t>
            </a:r>
            <a:r>
              <a:rPr lang="zh-CN" altLang="zh-CN" sz="1800" kern="100" dirty="0">
                <a:effectLst/>
                <a:latin typeface="Times New Roman" panose="02020603050405020304" pitchFamily="18" charset="0"/>
                <a:ea typeface="宋体" panose="02010600030101010101" pitchFamily="2" charset="-122"/>
              </a:rPr>
              <a:t>过程</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如光子辐射和真空衰变等</a:t>
            </a:r>
            <a:r>
              <a:rPr lang="en-US" altLang="zh-CN" sz="1800" kern="100" dirty="0">
                <a:effectLst/>
                <a:latin typeface="Times New Roman" panose="02020603050405020304" pitchFamily="18" charset="0"/>
                <a:ea typeface="宋体" panose="02010600030101010101" pitchFamily="2" charset="-122"/>
              </a:rPr>
              <a:t>)</a:t>
            </a:r>
            <a:r>
              <a:rPr lang="zh-CN" altLang="zh-CN" sz="1800" kern="100" dirty="0">
                <a:effectLst/>
                <a:latin typeface="Times New Roman" panose="02020603050405020304" pitchFamily="18" charset="0"/>
                <a:ea typeface="宋体" panose="02010600030101010101" pitchFamily="2" charset="-122"/>
              </a:rPr>
              <a:t>，但只能给出相应过程发生的概率，没有任何动力学信息</a:t>
            </a:r>
            <a:r>
              <a:rPr lang="zh-CN" altLang="zh-CN" sz="1800" b="1" kern="10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19</a:t>
            </a:fld>
            <a:endParaRPr lang="zh-CN" altLang="en-US"/>
          </a:p>
        </p:txBody>
      </p:sp>
    </p:spTree>
    <p:extLst>
      <p:ext uri="{BB962C8B-B14F-4D97-AF65-F5344CB8AC3E}">
        <p14:creationId xmlns:p14="http://schemas.microsoft.com/office/powerpoint/2010/main" val="373713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23</a:t>
            </a:fld>
            <a:endParaRPr lang="zh-CN" altLang="en-US"/>
          </a:p>
        </p:txBody>
      </p:sp>
    </p:spTree>
    <p:extLst>
      <p:ext uri="{BB962C8B-B14F-4D97-AF65-F5344CB8AC3E}">
        <p14:creationId xmlns:p14="http://schemas.microsoft.com/office/powerpoint/2010/main" val="425767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24</a:t>
            </a:fld>
            <a:endParaRPr lang="zh-CN" altLang="en-US"/>
          </a:p>
        </p:txBody>
      </p:sp>
    </p:spTree>
    <p:extLst>
      <p:ext uri="{BB962C8B-B14F-4D97-AF65-F5344CB8AC3E}">
        <p14:creationId xmlns:p14="http://schemas.microsoft.com/office/powerpoint/2010/main" val="228083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我的报告从以下几方面展开。</a:t>
            </a:r>
          </a:p>
        </p:txBody>
      </p:sp>
      <p:sp>
        <p:nvSpPr>
          <p:cNvPr id="4" name="灯片编号占位符 3"/>
          <p:cNvSpPr>
            <a:spLocks noGrp="1"/>
          </p:cNvSpPr>
          <p:nvPr>
            <p:ph type="sldNum" sz="quarter" idx="5"/>
          </p:nvPr>
        </p:nvSpPr>
        <p:spPr/>
        <p:txBody>
          <a:bodyPr/>
          <a:lstStyle/>
          <a:p>
            <a:fld id="{22A3E4B0-D33E-4559-A8E3-8FD3EA6BF60D}" type="slidenum">
              <a:rPr lang="zh-CN" altLang="en-US" smtClean="0"/>
              <a:t>2</a:t>
            </a:fld>
            <a:endParaRPr lang="zh-CN" altLang="en-US"/>
          </a:p>
        </p:txBody>
      </p:sp>
    </p:spTree>
    <p:extLst>
      <p:ext uri="{BB962C8B-B14F-4D97-AF65-F5344CB8AC3E}">
        <p14:creationId xmlns:p14="http://schemas.microsoft.com/office/powerpoint/2010/main" val="122716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u="none" strike="noStrike" dirty="0">
                <a:solidFill>
                  <a:srgbClr val="000000"/>
                </a:solidFill>
                <a:effectLst/>
                <a:highlight>
                  <a:srgbClr val="FFFFFF"/>
                </a:highlight>
                <a:latin typeface="Noto Sans" panose="020B0604020202020204" pitchFamily="34" charset="0"/>
              </a:rPr>
              <a:t>与传统意义上的真空不同，在量子电动力学中，量子真空态是非常重要的一个概念。充满了瞬息万变万变的量子涨落。之后 卡西米尔效应和</a:t>
            </a:r>
            <a:r>
              <a:rPr lang="en-US" altLang="zh-CN" b="0" i="0" u="none" strike="noStrike" dirty="0">
                <a:solidFill>
                  <a:srgbClr val="000000"/>
                </a:solidFill>
                <a:effectLst/>
                <a:highlight>
                  <a:srgbClr val="FFFFFF"/>
                </a:highlight>
                <a:latin typeface="Noto Sans" panose="020B0604020202020204" pitchFamily="34" charset="0"/>
              </a:rPr>
              <a:t>XXX</a:t>
            </a:r>
            <a:r>
              <a:rPr lang="zh-CN" altLang="en-US" b="0" i="0" u="none" strike="noStrike" dirty="0">
                <a:solidFill>
                  <a:srgbClr val="000000"/>
                </a:solidFill>
                <a:effectLst/>
                <a:highlight>
                  <a:srgbClr val="FFFFFF"/>
                </a:highlight>
                <a:latin typeface="Noto Sans" panose="020B0604020202020204" pitchFamily="34" charset="0"/>
              </a:rPr>
              <a:t>也在实验上验证了虚粒子的存在。</a:t>
            </a:r>
            <a:endParaRPr lang="en-US" altLang="zh-CN" b="0" i="0" u="none" strike="noStrike" dirty="0">
              <a:solidFill>
                <a:srgbClr val="000000"/>
              </a:solidFill>
              <a:effectLst/>
              <a:highlight>
                <a:srgbClr val="FFFFFF"/>
              </a:highlight>
              <a:latin typeface="Noto Sans"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u="none" strike="noStrike" dirty="0">
              <a:solidFill>
                <a:srgbClr val="000000"/>
              </a:solidFill>
              <a:effectLst/>
              <a:highlight>
                <a:srgbClr val="FFFFFF"/>
              </a:highlight>
              <a:latin typeface="Noto Sans"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u="none" strike="noStrike" dirty="0">
                <a:solidFill>
                  <a:srgbClr val="000000"/>
                </a:solidFill>
                <a:effectLst/>
                <a:highlight>
                  <a:srgbClr val="FFFFFF"/>
                </a:highlight>
                <a:latin typeface="Noto Sans" panose="020B0604020202020204" pitchFamily="34" charset="0"/>
              </a:rPr>
              <a:t>量子涨落是由不确定性原理导致的。可以解释为真空中充满了不断同时产生湮灭的粒子对。 以电子为例，如果要打破真空产生正负电子对，那么在电子的康普顿时间尺度内，虚粒子吸收的能量要大于</a:t>
            </a:r>
            <a:r>
              <a:rPr lang="en-US" altLang="zh-CN" b="0" i="0" u="none" strike="noStrike" dirty="0">
                <a:solidFill>
                  <a:srgbClr val="000000"/>
                </a:solidFill>
                <a:effectLst/>
                <a:highlight>
                  <a:srgbClr val="FFFFFF"/>
                </a:highlight>
                <a:latin typeface="Noto Sans" panose="020B0604020202020204" pitchFamily="34" charset="0"/>
              </a:rPr>
              <a:t>2</a:t>
            </a:r>
            <a:r>
              <a:rPr lang="zh-CN" altLang="en-US" b="0" i="0" u="none" strike="noStrike" dirty="0">
                <a:solidFill>
                  <a:srgbClr val="000000"/>
                </a:solidFill>
                <a:effectLst/>
                <a:highlight>
                  <a:srgbClr val="FFFFFF"/>
                </a:highlight>
                <a:latin typeface="Noto Sans" panose="020B0604020202020204" pitchFamily="34" charset="0"/>
              </a:rPr>
              <a:t>倍的电子的静止能量。</a:t>
            </a:r>
            <a:endParaRPr lang="en-US" altLang="zh-CN" b="0" i="0" u="none" strike="noStrike" dirty="0">
              <a:solidFill>
                <a:srgbClr val="000000"/>
              </a:solidFill>
              <a:effectLst/>
              <a:highlight>
                <a:srgbClr val="FFFFFF"/>
              </a:highlight>
              <a:latin typeface="Noto Sans"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u="none" strike="noStrike" dirty="0">
              <a:solidFill>
                <a:srgbClr val="000000"/>
              </a:solidFill>
              <a:effectLst/>
              <a:highlight>
                <a:srgbClr val="FFFFFF"/>
              </a:highlight>
              <a:latin typeface="Noto Sans"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4</a:t>
            </a:fld>
            <a:endParaRPr lang="zh-CN" altLang="en-US"/>
          </a:p>
        </p:txBody>
      </p:sp>
    </p:spTree>
    <p:extLst>
      <p:ext uri="{BB962C8B-B14F-4D97-AF65-F5344CB8AC3E}">
        <p14:creationId xmlns:p14="http://schemas.microsoft.com/office/powerpoint/2010/main" val="329217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a:t>
            </a: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6</a:t>
            </a:fld>
            <a:endParaRPr lang="zh-CN" altLang="en-US"/>
          </a:p>
        </p:txBody>
      </p:sp>
    </p:spTree>
    <p:extLst>
      <p:ext uri="{BB962C8B-B14F-4D97-AF65-F5344CB8AC3E}">
        <p14:creationId xmlns:p14="http://schemas.microsoft.com/office/powerpoint/2010/main" val="177522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实验室产生</a:t>
            </a:r>
            <a:r>
              <a:rPr kumimoji="1" lang="en-US" altLang="zh-CN" dirty="0"/>
              <a:t>1016</a:t>
            </a:r>
            <a:r>
              <a:rPr kumimoji="1" lang="zh-CN" altLang="en-US" dirty="0"/>
              <a:t> 电场比较困难，但是激光技术的发展，激光强度的不断提高，当激光强度达到</a:t>
            </a:r>
            <a:r>
              <a:rPr kumimoji="1" lang="en-US" altLang="zh-CN" dirty="0"/>
              <a:t>10</a:t>
            </a:r>
            <a:r>
              <a:rPr kumimoji="1" lang="zh-CN" altLang="en-US" dirty="0"/>
              <a:t> </a:t>
            </a:r>
            <a:r>
              <a:rPr kumimoji="1" lang="en-US" altLang="zh-CN" dirty="0"/>
              <a:t>29</a:t>
            </a:r>
            <a:r>
              <a:rPr kumimoji="1" lang="zh-CN" altLang="en-US" dirty="0"/>
              <a:t>  对应的电场强度</a:t>
            </a:r>
          </a:p>
        </p:txBody>
      </p:sp>
      <p:sp>
        <p:nvSpPr>
          <p:cNvPr id="4" name="灯片编号占位符 3"/>
          <p:cNvSpPr>
            <a:spLocks noGrp="1"/>
          </p:cNvSpPr>
          <p:nvPr>
            <p:ph type="sldNum" sz="quarter" idx="5"/>
          </p:nvPr>
        </p:nvSpPr>
        <p:spPr/>
        <p:txBody>
          <a:bodyPr/>
          <a:lstStyle/>
          <a:p>
            <a:fld id="{22A3E4B0-D33E-4559-A8E3-8FD3EA6BF60D}" type="slidenum">
              <a:rPr lang="zh-CN" altLang="en-US" smtClean="0"/>
              <a:t>8</a:t>
            </a:fld>
            <a:endParaRPr lang="zh-CN" altLang="en-US"/>
          </a:p>
        </p:txBody>
      </p:sp>
    </p:spTree>
    <p:extLst>
      <p:ext uri="{BB962C8B-B14F-4D97-AF65-F5344CB8AC3E}">
        <p14:creationId xmlns:p14="http://schemas.microsoft.com/office/powerpoint/2010/main" val="109881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随着激光强度的增加，</a:t>
            </a:r>
          </a:p>
        </p:txBody>
      </p:sp>
      <p:sp>
        <p:nvSpPr>
          <p:cNvPr id="4" name="灯片编号占位符 3"/>
          <p:cNvSpPr>
            <a:spLocks noGrp="1"/>
          </p:cNvSpPr>
          <p:nvPr>
            <p:ph type="sldNum" sz="quarter" idx="5"/>
          </p:nvPr>
        </p:nvSpPr>
        <p:spPr/>
        <p:txBody>
          <a:bodyPr/>
          <a:lstStyle/>
          <a:p>
            <a:fld id="{22A3E4B0-D33E-4559-A8E3-8FD3EA6BF60D}" type="slidenum">
              <a:rPr lang="zh-CN" altLang="en-US" smtClean="0"/>
              <a:t>9</a:t>
            </a:fld>
            <a:endParaRPr lang="zh-CN" altLang="en-US"/>
          </a:p>
        </p:txBody>
      </p:sp>
    </p:spTree>
    <p:extLst>
      <p:ext uri="{BB962C8B-B14F-4D97-AF65-F5344CB8AC3E}">
        <p14:creationId xmlns:p14="http://schemas.microsoft.com/office/powerpoint/2010/main" val="244257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10</a:t>
            </a:fld>
            <a:endParaRPr lang="zh-CN" altLang="en-US"/>
          </a:p>
        </p:txBody>
      </p:sp>
    </p:spTree>
    <p:extLst>
      <p:ext uri="{BB962C8B-B14F-4D97-AF65-F5344CB8AC3E}">
        <p14:creationId xmlns:p14="http://schemas.microsoft.com/office/powerpoint/2010/main" val="186455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11</a:t>
            </a:fld>
            <a:endParaRPr lang="zh-CN" altLang="en-US"/>
          </a:p>
        </p:txBody>
      </p:sp>
    </p:spTree>
    <p:extLst>
      <p:ext uri="{BB962C8B-B14F-4D97-AF65-F5344CB8AC3E}">
        <p14:creationId xmlns:p14="http://schemas.microsoft.com/office/powerpoint/2010/main" val="121245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22A3E4B0-D33E-4559-A8E3-8FD3EA6BF60D}" type="slidenum">
              <a:rPr lang="zh-CN" altLang="en-US" smtClean="0"/>
              <a:t>12</a:t>
            </a:fld>
            <a:endParaRPr lang="zh-CN" altLang="en-US"/>
          </a:p>
        </p:txBody>
      </p:sp>
    </p:spTree>
    <p:extLst>
      <p:ext uri="{BB962C8B-B14F-4D97-AF65-F5344CB8AC3E}">
        <p14:creationId xmlns:p14="http://schemas.microsoft.com/office/powerpoint/2010/main" val="306587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8" Type="http://schemas.openxmlformats.org/officeDocument/2006/relationships/tags" Target="../tags/tag8.xml"/><Relationship Id="rId3"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C0C3FBB-43E8-2221-6608-50319A44C8ED}"/>
              </a:ext>
            </a:extLst>
          </p:cNvPr>
          <p:cNvSpPr/>
          <p:nvPr userDrawn="1"/>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2DBE23D6-5617-2A05-11BF-0386EC83E4C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78C9A4A-00AF-4E26-4D49-47720DAC4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02C5CD-6AAF-EBEF-1926-D30F1508084D}"/>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495F57C5-2DFE-EED9-2A6B-ECCFDEE31B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A1D8B6-E146-DC73-7186-3D682B4866EC}"/>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
        <p:nvSpPr>
          <p:cNvPr id="7" name="矩形 6">
            <a:extLst>
              <a:ext uri="{FF2B5EF4-FFF2-40B4-BE49-F238E27FC236}">
                <a16:creationId xmlns:a16="http://schemas.microsoft.com/office/drawing/2014/main" id="{C59C83E7-0EC9-8E8B-05C5-0260E55CFE6E}"/>
              </a:ext>
            </a:extLst>
          </p:cNvPr>
          <p:cNvSpPr/>
          <p:nvPr userDrawn="1"/>
        </p:nvSpPr>
        <p:spPr>
          <a:xfrm>
            <a:off x="194310" y="262891"/>
            <a:ext cx="11803380" cy="6332219"/>
          </a:xfrm>
          <a:prstGeom prst="rect">
            <a:avLst/>
          </a:prstGeom>
          <a:solidFill>
            <a:schemeClr val="bg1"/>
          </a:solidFill>
          <a:ln>
            <a:noFill/>
          </a:ln>
          <a:effectLst>
            <a:outerShdw blurRad="114300" dist="1016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a:extLst>
              <a:ext uri="{FF2B5EF4-FFF2-40B4-BE49-F238E27FC236}">
                <a16:creationId xmlns:a16="http://schemas.microsoft.com/office/drawing/2014/main" id="{7CD7FA0B-BA32-07B6-6D77-DCE77FA03D64}"/>
              </a:ext>
            </a:extLst>
          </p:cNvPr>
          <p:cNvSpPr/>
          <p:nvPr userDrawn="1"/>
        </p:nvSpPr>
        <p:spPr>
          <a:xfrm>
            <a:off x="194308" y="1714500"/>
            <a:ext cx="11803380" cy="25062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 name="组合 9">
            <a:extLst>
              <a:ext uri="{FF2B5EF4-FFF2-40B4-BE49-F238E27FC236}">
                <a16:creationId xmlns:a16="http://schemas.microsoft.com/office/drawing/2014/main" id="{FDEF3C7A-B474-B171-A585-9A2B319A8D43}"/>
              </a:ext>
            </a:extLst>
          </p:cNvPr>
          <p:cNvGrpSpPr/>
          <p:nvPr userDrawn="1"/>
        </p:nvGrpSpPr>
        <p:grpSpPr>
          <a:xfrm>
            <a:off x="187049" y="2993249"/>
            <a:ext cx="924727" cy="1211504"/>
            <a:chOff x="193620" y="1923717"/>
            <a:chExt cx="1685433" cy="2208122"/>
          </a:xfrm>
        </p:grpSpPr>
        <p:grpSp>
          <p:nvGrpSpPr>
            <p:cNvPr id="11" name="组合 10">
              <a:extLst>
                <a:ext uri="{FF2B5EF4-FFF2-40B4-BE49-F238E27FC236}">
                  <a16:creationId xmlns:a16="http://schemas.microsoft.com/office/drawing/2014/main" id="{8A774127-5652-2B2A-6BDF-570A751FD257}"/>
                </a:ext>
              </a:extLst>
            </p:cNvPr>
            <p:cNvGrpSpPr/>
            <p:nvPr/>
          </p:nvGrpSpPr>
          <p:grpSpPr>
            <a:xfrm>
              <a:off x="195945" y="2911945"/>
              <a:ext cx="1267094" cy="1219894"/>
              <a:chOff x="-388891" y="1922643"/>
              <a:chExt cx="2229816" cy="2146754"/>
            </a:xfrm>
          </p:grpSpPr>
          <p:sp>
            <p:nvSpPr>
              <p:cNvPr id="22" name="等腰三角形 21">
                <a:extLst>
                  <a:ext uri="{FF2B5EF4-FFF2-40B4-BE49-F238E27FC236}">
                    <a16:creationId xmlns:a16="http://schemas.microsoft.com/office/drawing/2014/main" id="{ADDD79C3-1F44-9CEE-6406-9923D7422936}"/>
                  </a:ext>
                </a:extLst>
              </p:cNvPr>
              <p:cNvSpPr/>
              <p:nvPr/>
            </p:nvSpPr>
            <p:spPr>
              <a:xfrm rot="5400000">
                <a:off x="294921" y="2838742"/>
                <a:ext cx="862194"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id="{72E29C66-E1B8-5C8D-D3A2-68D21E4861D5}"/>
                  </a:ext>
                </a:extLst>
              </p:cNvPr>
              <p:cNvSpPr/>
              <p:nvPr/>
            </p:nvSpPr>
            <p:spPr>
              <a:xfrm rot="16200000" flipH="1">
                <a:off x="294921" y="326666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9284FD97-A8C4-757C-1E4C-E3326DAC0EE2}"/>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8223DBF1-04FB-F633-7A0E-2E34C9D18D84}"/>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4BAD4342-D00F-97AD-D522-AE3BE9FFDBF4}"/>
                  </a:ext>
                </a:extLst>
              </p:cNvPr>
              <p:cNvSpPr/>
              <p:nvPr/>
            </p:nvSpPr>
            <p:spPr>
              <a:xfrm rot="5400000">
                <a:off x="1038193" y="3266664"/>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a:extLst>
                  <a:ext uri="{FF2B5EF4-FFF2-40B4-BE49-F238E27FC236}">
                    <a16:creationId xmlns:a16="http://schemas.microsoft.com/office/drawing/2014/main" id="{1BB299AC-DC53-7B6D-FEAE-BE52A1C36FE7}"/>
                  </a:ext>
                </a:extLst>
              </p:cNvPr>
              <p:cNvSpPr/>
              <p:nvPr/>
            </p:nvSpPr>
            <p:spPr>
              <a:xfrm rot="16200000" flipH="1">
                <a:off x="-448352" y="283794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C26634E7-3C6B-39C5-4211-09F8BD728381}"/>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0AFC006B-89D8-E5D4-FEB4-CE0864DF4B22}"/>
                  </a:ext>
                </a:extLst>
              </p:cNvPr>
              <p:cNvSpPr/>
              <p:nvPr/>
            </p:nvSpPr>
            <p:spPr>
              <a:xfrm rot="16200000" flipH="1">
                <a:off x="1038193" y="2837948"/>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a16="http://schemas.microsoft.com/office/drawing/2014/main" id="{1E56B0B9-A61A-E92D-9105-662B5F5051B5}"/>
                  </a:ext>
                </a:extLst>
              </p:cNvPr>
              <p:cNvSpPr/>
              <p:nvPr/>
            </p:nvSpPr>
            <p:spPr>
              <a:xfrm rot="5400000">
                <a:off x="-433625" y="2395846"/>
                <a:ext cx="862194" cy="743272"/>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09E7A3C6-7145-0FEF-F182-C4B722D0042A}"/>
                </a:ext>
              </a:extLst>
            </p:cNvPr>
            <p:cNvGrpSpPr/>
            <p:nvPr/>
          </p:nvGrpSpPr>
          <p:grpSpPr>
            <a:xfrm rot="10800000">
              <a:off x="193620" y="1923717"/>
              <a:ext cx="1685433" cy="1473273"/>
              <a:chOff x="-388892" y="1922643"/>
              <a:chExt cx="2966006" cy="2592644"/>
            </a:xfrm>
          </p:grpSpPr>
          <p:sp>
            <p:nvSpPr>
              <p:cNvPr id="13" name="等腰三角形 12">
                <a:extLst>
                  <a:ext uri="{FF2B5EF4-FFF2-40B4-BE49-F238E27FC236}">
                    <a16:creationId xmlns:a16="http://schemas.microsoft.com/office/drawing/2014/main" id="{9048F060-BB29-517D-87E1-19029CADF799}"/>
                  </a:ext>
                </a:extLst>
              </p:cNvPr>
              <p:cNvSpPr/>
              <p:nvPr/>
            </p:nvSpPr>
            <p:spPr>
              <a:xfrm rot="5400000">
                <a:off x="294922" y="3712555"/>
                <a:ext cx="862193"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5AE1487D-DFB8-38C4-1083-E330BB2C478A}"/>
                  </a:ext>
                </a:extLst>
              </p:cNvPr>
              <p:cNvSpPr/>
              <p:nvPr/>
            </p:nvSpPr>
            <p:spPr>
              <a:xfrm rot="16200000" flipH="1">
                <a:off x="283742" y="328083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21B91C3F-3F23-8663-AEE8-290E1B6773A0}"/>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F45C9456-BBC5-81A5-7A2A-1F742ECB3AB2}"/>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772783A5-4E54-8AC3-F219-4079C1D03EEE}"/>
                  </a:ext>
                </a:extLst>
              </p:cNvPr>
              <p:cNvSpPr/>
              <p:nvPr/>
            </p:nvSpPr>
            <p:spPr>
              <a:xfrm rot="5400000">
                <a:off x="1027015" y="3280838"/>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8383CB48-F854-6474-DEDC-CA9630F8F7B4}"/>
                  </a:ext>
                </a:extLst>
              </p:cNvPr>
              <p:cNvSpPr/>
              <p:nvPr/>
            </p:nvSpPr>
            <p:spPr>
              <a:xfrm rot="16200000" flipH="1">
                <a:off x="-448354" y="3711759"/>
                <a:ext cx="862195"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0BC6BDB1-DDF2-37A9-29FB-40832648EC90}"/>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4693B613-E4AF-63C6-876C-D1EF86804AED}"/>
                  </a:ext>
                </a:extLst>
              </p:cNvPr>
              <p:cNvSpPr/>
              <p:nvPr/>
            </p:nvSpPr>
            <p:spPr>
              <a:xfrm rot="16200000" flipH="1">
                <a:off x="1027015" y="2852122"/>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895086A8-BC5E-09EF-91FA-1E217C07E6B9}"/>
                  </a:ext>
                </a:extLst>
              </p:cNvPr>
              <p:cNvSpPr/>
              <p:nvPr/>
            </p:nvSpPr>
            <p:spPr>
              <a:xfrm rot="5400000">
                <a:off x="1774381" y="1996279"/>
                <a:ext cx="862194" cy="743273"/>
              </a:xfrm>
              <a:prstGeom prst="triangl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1" name="组合 30">
            <a:extLst>
              <a:ext uri="{FF2B5EF4-FFF2-40B4-BE49-F238E27FC236}">
                <a16:creationId xmlns:a16="http://schemas.microsoft.com/office/drawing/2014/main" id="{AEF32833-C263-C272-A9BD-5F84B3F3FEA5}"/>
              </a:ext>
            </a:extLst>
          </p:cNvPr>
          <p:cNvGrpSpPr/>
          <p:nvPr userDrawn="1"/>
        </p:nvGrpSpPr>
        <p:grpSpPr>
          <a:xfrm rot="10800000">
            <a:off x="10741131" y="1518703"/>
            <a:ext cx="1019974" cy="1338136"/>
            <a:chOff x="195945" y="1923717"/>
            <a:chExt cx="1683108" cy="2208122"/>
          </a:xfrm>
        </p:grpSpPr>
        <p:grpSp>
          <p:nvGrpSpPr>
            <p:cNvPr id="32" name="组合 31">
              <a:extLst>
                <a:ext uri="{FF2B5EF4-FFF2-40B4-BE49-F238E27FC236}">
                  <a16:creationId xmlns:a16="http://schemas.microsoft.com/office/drawing/2014/main" id="{5799FA95-A131-19C2-7369-9C1CA5D98245}"/>
                </a:ext>
              </a:extLst>
            </p:cNvPr>
            <p:cNvGrpSpPr/>
            <p:nvPr/>
          </p:nvGrpSpPr>
          <p:grpSpPr>
            <a:xfrm>
              <a:off x="195945" y="2911945"/>
              <a:ext cx="1267094" cy="1219894"/>
              <a:chOff x="-388891" y="1922643"/>
              <a:chExt cx="2229816" cy="2146754"/>
            </a:xfrm>
          </p:grpSpPr>
          <p:sp>
            <p:nvSpPr>
              <p:cNvPr id="42" name="等腰三角形 41">
                <a:extLst>
                  <a:ext uri="{FF2B5EF4-FFF2-40B4-BE49-F238E27FC236}">
                    <a16:creationId xmlns:a16="http://schemas.microsoft.com/office/drawing/2014/main" id="{4F99504F-CA57-EA4D-75F5-DC645953ACA5}"/>
                  </a:ext>
                </a:extLst>
              </p:cNvPr>
              <p:cNvSpPr/>
              <p:nvPr/>
            </p:nvSpPr>
            <p:spPr>
              <a:xfrm rot="5400000">
                <a:off x="294921" y="2838742"/>
                <a:ext cx="862194"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a:extLst>
                  <a:ext uri="{FF2B5EF4-FFF2-40B4-BE49-F238E27FC236}">
                    <a16:creationId xmlns:a16="http://schemas.microsoft.com/office/drawing/2014/main" id="{05519C1B-E0F0-BEEA-D99B-F5A0FF598CDF}"/>
                  </a:ext>
                </a:extLst>
              </p:cNvPr>
              <p:cNvSpPr/>
              <p:nvPr/>
            </p:nvSpPr>
            <p:spPr>
              <a:xfrm rot="16200000" flipH="1">
                <a:off x="294921" y="326666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a:extLst>
                  <a:ext uri="{FF2B5EF4-FFF2-40B4-BE49-F238E27FC236}">
                    <a16:creationId xmlns:a16="http://schemas.microsoft.com/office/drawing/2014/main" id="{B5600A7D-CDD3-A4DA-9080-427CD518C532}"/>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a:extLst>
                  <a:ext uri="{FF2B5EF4-FFF2-40B4-BE49-F238E27FC236}">
                    <a16:creationId xmlns:a16="http://schemas.microsoft.com/office/drawing/2014/main" id="{E8869D80-0053-669C-8FC9-3487E2612FC5}"/>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a:extLst>
                  <a:ext uri="{FF2B5EF4-FFF2-40B4-BE49-F238E27FC236}">
                    <a16:creationId xmlns:a16="http://schemas.microsoft.com/office/drawing/2014/main" id="{A9B42678-384A-4A4F-6029-BC7453ECB19D}"/>
                  </a:ext>
                </a:extLst>
              </p:cNvPr>
              <p:cNvSpPr/>
              <p:nvPr/>
            </p:nvSpPr>
            <p:spPr>
              <a:xfrm rot="5400000">
                <a:off x="1038193" y="3266664"/>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a:extLst>
                  <a:ext uri="{FF2B5EF4-FFF2-40B4-BE49-F238E27FC236}">
                    <a16:creationId xmlns:a16="http://schemas.microsoft.com/office/drawing/2014/main" id="{7C3217AF-715F-E698-6EE4-D5E33C0B29AC}"/>
                  </a:ext>
                </a:extLst>
              </p:cNvPr>
              <p:cNvSpPr/>
              <p:nvPr/>
            </p:nvSpPr>
            <p:spPr>
              <a:xfrm rot="16200000" flipH="1">
                <a:off x="-448352" y="283794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a:extLst>
                  <a:ext uri="{FF2B5EF4-FFF2-40B4-BE49-F238E27FC236}">
                    <a16:creationId xmlns:a16="http://schemas.microsoft.com/office/drawing/2014/main" id="{B2FC5980-6D78-32B9-E9CB-AAAA25AAED07}"/>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a:extLst>
                  <a:ext uri="{FF2B5EF4-FFF2-40B4-BE49-F238E27FC236}">
                    <a16:creationId xmlns:a16="http://schemas.microsoft.com/office/drawing/2014/main" id="{4062253D-910C-5666-0B8C-453707CFF196}"/>
                  </a:ext>
                </a:extLst>
              </p:cNvPr>
              <p:cNvSpPr/>
              <p:nvPr/>
            </p:nvSpPr>
            <p:spPr>
              <a:xfrm rot="16200000" flipH="1">
                <a:off x="1038193" y="2837948"/>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5DF467A2-6BBD-2D68-2803-E190AA578721}"/>
                </a:ext>
              </a:extLst>
            </p:cNvPr>
            <p:cNvGrpSpPr/>
            <p:nvPr/>
          </p:nvGrpSpPr>
          <p:grpSpPr>
            <a:xfrm rot="10800000">
              <a:off x="611959" y="1923717"/>
              <a:ext cx="1267094" cy="1473273"/>
              <a:chOff x="-388892" y="1922643"/>
              <a:chExt cx="2229817" cy="2592644"/>
            </a:xfrm>
          </p:grpSpPr>
          <p:sp>
            <p:nvSpPr>
              <p:cNvPr id="34" name="等腰三角形 33">
                <a:extLst>
                  <a:ext uri="{FF2B5EF4-FFF2-40B4-BE49-F238E27FC236}">
                    <a16:creationId xmlns:a16="http://schemas.microsoft.com/office/drawing/2014/main" id="{7E012EF8-DCC3-5162-4C43-8FC7A0D65D26}"/>
                  </a:ext>
                </a:extLst>
              </p:cNvPr>
              <p:cNvSpPr/>
              <p:nvPr/>
            </p:nvSpPr>
            <p:spPr>
              <a:xfrm rot="5400000">
                <a:off x="294922" y="3712555"/>
                <a:ext cx="862193"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a:extLst>
                  <a:ext uri="{FF2B5EF4-FFF2-40B4-BE49-F238E27FC236}">
                    <a16:creationId xmlns:a16="http://schemas.microsoft.com/office/drawing/2014/main" id="{8CC4776B-2DA1-110E-3511-0489261D0E81}"/>
                  </a:ext>
                </a:extLst>
              </p:cNvPr>
              <p:cNvSpPr/>
              <p:nvPr/>
            </p:nvSpPr>
            <p:spPr>
              <a:xfrm rot="16200000" flipH="1">
                <a:off x="283742" y="328083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a:extLst>
                  <a:ext uri="{FF2B5EF4-FFF2-40B4-BE49-F238E27FC236}">
                    <a16:creationId xmlns:a16="http://schemas.microsoft.com/office/drawing/2014/main" id="{FB28B57F-2F6E-880D-AD01-27767721BE70}"/>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a:extLst>
                  <a:ext uri="{FF2B5EF4-FFF2-40B4-BE49-F238E27FC236}">
                    <a16:creationId xmlns:a16="http://schemas.microsoft.com/office/drawing/2014/main" id="{0E2CA68F-B211-973E-C93E-0C63EFF4C0B2}"/>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a:extLst>
                  <a:ext uri="{FF2B5EF4-FFF2-40B4-BE49-F238E27FC236}">
                    <a16:creationId xmlns:a16="http://schemas.microsoft.com/office/drawing/2014/main" id="{6F701E24-A94E-CD70-1002-E49B50ABC21A}"/>
                  </a:ext>
                </a:extLst>
              </p:cNvPr>
              <p:cNvSpPr/>
              <p:nvPr/>
            </p:nvSpPr>
            <p:spPr>
              <a:xfrm rot="5400000">
                <a:off x="1027015" y="3280838"/>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a:extLst>
                  <a:ext uri="{FF2B5EF4-FFF2-40B4-BE49-F238E27FC236}">
                    <a16:creationId xmlns:a16="http://schemas.microsoft.com/office/drawing/2014/main" id="{102F034E-0C0B-3B11-6081-0D283F5CB1C1}"/>
                  </a:ext>
                </a:extLst>
              </p:cNvPr>
              <p:cNvSpPr/>
              <p:nvPr/>
            </p:nvSpPr>
            <p:spPr>
              <a:xfrm rot="16200000" flipH="1">
                <a:off x="-448354" y="3711759"/>
                <a:ext cx="862195"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15FBABC7-65D6-3227-4331-BBB4E88CDE61}"/>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a:extLst>
                  <a:ext uri="{FF2B5EF4-FFF2-40B4-BE49-F238E27FC236}">
                    <a16:creationId xmlns:a16="http://schemas.microsoft.com/office/drawing/2014/main" id="{CAB02330-92D3-B171-E5BC-6CB73E5266C4}"/>
                  </a:ext>
                </a:extLst>
              </p:cNvPr>
              <p:cNvSpPr/>
              <p:nvPr/>
            </p:nvSpPr>
            <p:spPr>
              <a:xfrm rot="16200000" flipH="1">
                <a:off x="1027015" y="2852122"/>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96482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80564-7FF0-590E-F175-2277909C97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C6652E-F1BC-EB56-713E-CDB6097B7B0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450E3-2AB0-FE04-E76E-6B3D4FC2CEB8}"/>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F6885CAD-F146-468B-7D33-C44FDAC147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960A70-55CB-3277-8DB7-8C1627EE08E2}"/>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225243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D2B0F2-BDE9-4EA9-7851-4879E5E7498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89AC554-717C-7DA9-E9A2-5D1D19769F0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77E0EB-5069-4458-AAFE-4532B176FDC9}"/>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28E42AE8-1F29-56EC-17C7-41D0A908F2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EF41DA-3982-2AAC-55B2-23F696110E97}"/>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300079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40020-F388-F1CD-633B-23EBBE64D1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AE6DE3-3EDB-CA56-6F59-EB47FE6C05B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1D53E6-00BF-E3C0-68EB-40C56724C79B}"/>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D1402B71-E766-BF2C-26BD-920C3AB8F9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AEF56B-3B8E-2143-ED61-DAE4FB5A7598}"/>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
        <p:nvSpPr>
          <p:cNvPr id="7" name="矩形 6">
            <a:extLst>
              <a:ext uri="{FF2B5EF4-FFF2-40B4-BE49-F238E27FC236}">
                <a16:creationId xmlns:a16="http://schemas.microsoft.com/office/drawing/2014/main" id="{03F324DC-0099-8606-F634-5055C4B6A03D}"/>
              </a:ext>
            </a:extLst>
          </p:cNvPr>
          <p:cNvSpPr/>
          <p:nvPr userDrawn="1"/>
        </p:nvSpPr>
        <p:spPr>
          <a:xfrm>
            <a:off x="0" y="0"/>
            <a:ext cx="203877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8" name="组合 7">
            <a:extLst>
              <a:ext uri="{FF2B5EF4-FFF2-40B4-BE49-F238E27FC236}">
                <a16:creationId xmlns:a16="http://schemas.microsoft.com/office/drawing/2014/main" id="{1390C60B-37F9-58F2-1BC2-CAB323676CAA}"/>
              </a:ext>
            </a:extLst>
          </p:cNvPr>
          <p:cNvGrpSpPr/>
          <p:nvPr userDrawn="1"/>
        </p:nvGrpSpPr>
        <p:grpSpPr>
          <a:xfrm>
            <a:off x="351795" y="891109"/>
            <a:ext cx="2227138" cy="2917820"/>
            <a:chOff x="193620" y="1923717"/>
            <a:chExt cx="1685433" cy="2208122"/>
          </a:xfrm>
        </p:grpSpPr>
        <p:grpSp>
          <p:nvGrpSpPr>
            <p:cNvPr id="9" name="组合 8">
              <a:extLst>
                <a:ext uri="{FF2B5EF4-FFF2-40B4-BE49-F238E27FC236}">
                  <a16:creationId xmlns:a16="http://schemas.microsoft.com/office/drawing/2014/main" id="{F3E7A9C0-AEED-5EB8-4EE4-8DB1F724353D}"/>
                </a:ext>
              </a:extLst>
            </p:cNvPr>
            <p:cNvGrpSpPr/>
            <p:nvPr/>
          </p:nvGrpSpPr>
          <p:grpSpPr>
            <a:xfrm>
              <a:off x="195945" y="2911945"/>
              <a:ext cx="1267094" cy="1219894"/>
              <a:chOff x="-388891" y="1922643"/>
              <a:chExt cx="2229816" cy="2146754"/>
            </a:xfrm>
          </p:grpSpPr>
          <p:sp>
            <p:nvSpPr>
              <p:cNvPr id="20" name="等腰三角形 19">
                <a:extLst>
                  <a:ext uri="{FF2B5EF4-FFF2-40B4-BE49-F238E27FC236}">
                    <a16:creationId xmlns:a16="http://schemas.microsoft.com/office/drawing/2014/main" id="{69AE8DBF-0218-E42C-452B-32084C5DF69F}"/>
                  </a:ext>
                </a:extLst>
              </p:cNvPr>
              <p:cNvSpPr/>
              <p:nvPr/>
            </p:nvSpPr>
            <p:spPr>
              <a:xfrm rot="5400000">
                <a:off x="294921" y="2838742"/>
                <a:ext cx="862194"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B0A70C60-CDC1-01E1-9131-64F01BB6331A}"/>
                  </a:ext>
                </a:extLst>
              </p:cNvPr>
              <p:cNvSpPr/>
              <p:nvPr/>
            </p:nvSpPr>
            <p:spPr>
              <a:xfrm rot="16200000" flipH="1">
                <a:off x="294921" y="326666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a:extLst>
                  <a:ext uri="{FF2B5EF4-FFF2-40B4-BE49-F238E27FC236}">
                    <a16:creationId xmlns:a16="http://schemas.microsoft.com/office/drawing/2014/main" id="{291970A5-6FFC-F032-94B6-02B21FA288AE}"/>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id="{85656A92-01EE-FFFA-B00B-9D2BEA73BC2A}"/>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19299983-BD91-65BA-B183-3424D699C387}"/>
                  </a:ext>
                </a:extLst>
              </p:cNvPr>
              <p:cNvSpPr/>
              <p:nvPr/>
            </p:nvSpPr>
            <p:spPr>
              <a:xfrm rot="5400000">
                <a:off x="1038193" y="3266664"/>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1EF7D211-BEBD-721E-04BE-9F6C86473A93}"/>
                  </a:ext>
                </a:extLst>
              </p:cNvPr>
              <p:cNvSpPr/>
              <p:nvPr/>
            </p:nvSpPr>
            <p:spPr>
              <a:xfrm rot="16200000" flipH="1">
                <a:off x="-448352" y="283794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BAA6C2D3-A435-1B22-32EA-AFC8A910E42A}"/>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a:extLst>
                  <a:ext uri="{FF2B5EF4-FFF2-40B4-BE49-F238E27FC236}">
                    <a16:creationId xmlns:a16="http://schemas.microsoft.com/office/drawing/2014/main" id="{F5685C06-4583-2591-08D3-6628D9A3BCE3}"/>
                  </a:ext>
                </a:extLst>
              </p:cNvPr>
              <p:cNvSpPr/>
              <p:nvPr/>
            </p:nvSpPr>
            <p:spPr>
              <a:xfrm rot="16200000" flipH="1">
                <a:off x="1038193" y="2837948"/>
                <a:ext cx="862194" cy="743271"/>
              </a:xfrm>
              <a:prstGeom prs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CF85BF1A-544E-2044-D278-4890869CA14E}"/>
                  </a:ext>
                </a:extLst>
              </p:cNvPr>
              <p:cNvSpPr/>
              <p:nvPr/>
            </p:nvSpPr>
            <p:spPr>
              <a:xfrm rot="5400000">
                <a:off x="-433625" y="2395846"/>
                <a:ext cx="862194" cy="743272"/>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7C7FCB84-6C8B-76DC-2ABB-2A1054F1CA66}"/>
                </a:ext>
              </a:extLst>
            </p:cNvPr>
            <p:cNvGrpSpPr/>
            <p:nvPr/>
          </p:nvGrpSpPr>
          <p:grpSpPr>
            <a:xfrm rot="10800000">
              <a:off x="193620" y="1923717"/>
              <a:ext cx="1685433" cy="1473273"/>
              <a:chOff x="-388892" y="1922643"/>
              <a:chExt cx="2966006" cy="2592644"/>
            </a:xfrm>
          </p:grpSpPr>
          <p:sp>
            <p:nvSpPr>
              <p:cNvPr id="11" name="等腰三角形 10">
                <a:extLst>
                  <a:ext uri="{FF2B5EF4-FFF2-40B4-BE49-F238E27FC236}">
                    <a16:creationId xmlns:a16="http://schemas.microsoft.com/office/drawing/2014/main" id="{93F4BCD3-768E-68C9-5263-2D1671D1DC98}"/>
                  </a:ext>
                </a:extLst>
              </p:cNvPr>
              <p:cNvSpPr/>
              <p:nvPr/>
            </p:nvSpPr>
            <p:spPr>
              <a:xfrm rot="5400000">
                <a:off x="294922" y="3712555"/>
                <a:ext cx="862193"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7544AE17-39B5-135D-3E82-EF4AAB5E4CFC}"/>
                  </a:ext>
                </a:extLst>
              </p:cNvPr>
              <p:cNvSpPr/>
              <p:nvPr/>
            </p:nvSpPr>
            <p:spPr>
              <a:xfrm rot="16200000" flipH="1">
                <a:off x="283742" y="328083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E439153E-2C43-F780-0050-9168E4706334}"/>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C0FD06B9-54E4-1EBA-92E3-B962AAE378F0}"/>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838C140F-5454-B6E9-CE98-6A7E71E24CE7}"/>
                  </a:ext>
                </a:extLst>
              </p:cNvPr>
              <p:cNvSpPr/>
              <p:nvPr/>
            </p:nvSpPr>
            <p:spPr>
              <a:xfrm rot="5400000">
                <a:off x="1027015" y="3280838"/>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7C1C0E95-B24A-F4BE-1CF8-341642C285C3}"/>
                  </a:ext>
                </a:extLst>
              </p:cNvPr>
              <p:cNvSpPr/>
              <p:nvPr/>
            </p:nvSpPr>
            <p:spPr>
              <a:xfrm rot="16200000" flipH="1">
                <a:off x="-448354" y="3711759"/>
                <a:ext cx="862195"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C76E86BF-5B28-A989-54B9-8F01E260BC22}"/>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B23D551B-762A-89C7-FC34-44A973F5F45F}"/>
                  </a:ext>
                </a:extLst>
              </p:cNvPr>
              <p:cNvSpPr/>
              <p:nvPr/>
            </p:nvSpPr>
            <p:spPr>
              <a:xfrm rot="16200000" flipH="1">
                <a:off x="1027015" y="2852122"/>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D2E6F09E-374A-462A-E13A-AAA93DDF46DB}"/>
                  </a:ext>
                </a:extLst>
              </p:cNvPr>
              <p:cNvSpPr/>
              <p:nvPr/>
            </p:nvSpPr>
            <p:spPr>
              <a:xfrm rot="5400000">
                <a:off x="1774381" y="1996279"/>
                <a:ext cx="862194" cy="743273"/>
              </a:xfrm>
              <a:prstGeom prst="triangl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a:extLst>
              <a:ext uri="{FF2B5EF4-FFF2-40B4-BE49-F238E27FC236}">
                <a16:creationId xmlns:a16="http://schemas.microsoft.com/office/drawing/2014/main" id="{E49E7D73-CEEC-6C90-27B8-5D14D06960AE}"/>
              </a:ext>
            </a:extLst>
          </p:cNvPr>
          <p:cNvGrpSpPr/>
          <p:nvPr userDrawn="1"/>
        </p:nvGrpSpPr>
        <p:grpSpPr>
          <a:xfrm rot="10800000">
            <a:off x="-241788" y="5551224"/>
            <a:ext cx="719308" cy="1251216"/>
            <a:chOff x="193619" y="1923718"/>
            <a:chExt cx="1269420" cy="2208121"/>
          </a:xfrm>
        </p:grpSpPr>
        <p:grpSp>
          <p:nvGrpSpPr>
            <p:cNvPr id="30" name="组合 29">
              <a:extLst>
                <a:ext uri="{FF2B5EF4-FFF2-40B4-BE49-F238E27FC236}">
                  <a16:creationId xmlns:a16="http://schemas.microsoft.com/office/drawing/2014/main" id="{BF294921-1CBA-A9C3-706A-3BA0E2C29990}"/>
                </a:ext>
              </a:extLst>
            </p:cNvPr>
            <p:cNvGrpSpPr/>
            <p:nvPr/>
          </p:nvGrpSpPr>
          <p:grpSpPr>
            <a:xfrm>
              <a:off x="195945" y="2911945"/>
              <a:ext cx="1267094" cy="1219894"/>
              <a:chOff x="-388891" y="1922643"/>
              <a:chExt cx="2229816" cy="2146754"/>
            </a:xfrm>
          </p:grpSpPr>
          <p:sp>
            <p:nvSpPr>
              <p:cNvPr id="38" name="等腰三角形 37">
                <a:extLst>
                  <a:ext uri="{FF2B5EF4-FFF2-40B4-BE49-F238E27FC236}">
                    <a16:creationId xmlns:a16="http://schemas.microsoft.com/office/drawing/2014/main" id="{6AFD0F81-49F6-DDCA-417B-7FB1795E0B8C}"/>
                  </a:ext>
                </a:extLst>
              </p:cNvPr>
              <p:cNvSpPr/>
              <p:nvPr/>
            </p:nvSpPr>
            <p:spPr>
              <a:xfrm rot="5400000">
                <a:off x="294921" y="2838742"/>
                <a:ext cx="862194"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a:extLst>
                  <a:ext uri="{FF2B5EF4-FFF2-40B4-BE49-F238E27FC236}">
                    <a16:creationId xmlns:a16="http://schemas.microsoft.com/office/drawing/2014/main" id="{EBD200FB-08BB-7CCE-0146-BBAACB28A55D}"/>
                  </a:ext>
                </a:extLst>
              </p:cNvPr>
              <p:cNvSpPr/>
              <p:nvPr/>
            </p:nvSpPr>
            <p:spPr>
              <a:xfrm rot="16200000" flipH="1">
                <a:off x="294921" y="326666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2215219C-EFA1-AA1E-5EB0-ADDFF1EB2A9E}"/>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a:extLst>
                  <a:ext uri="{FF2B5EF4-FFF2-40B4-BE49-F238E27FC236}">
                    <a16:creationId xmlns:a16="http://schemas.microsoft.com/office/drawing/2014/main" id="{4BE29AC1-C4F3-38C2-9350-F3628FDF3A97}"/>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a:extLst>
                  <a:ext uri="{FF2B5EF4-FFF2-40B4-BE49-F238E27FC236}">
                    <a16:creationId xmlns:a16="http://schemas.microsoft.com/office/drawing/2014/main" id="{433D6475-BF7B-2008-8BCC-2E363268DD54}"/>
                  </a:ext>
                </a:extLst>
              </p:cNvPr>
              <p:cNvSpPr/>
              <p:nvPr/>
            </p:nvSpPr>
            <p:spPr>
              <a:xfrm rot="16200000" flipH="1">
                <a:off x="-448352" y="283794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a:extLst>
                  <a:ext uri="{FF2B5EF4-FFF2-40B4-BE49-F238E27FC236}">
                    <a16:creationId xmlns:a16="http://schemas.microsoft.com/office/drawing/2014/main" id="{6DB288DC-50E4-5E93-E344-B572F025890E}"/>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a:extLst>
                  <a:ext uri="{FF2B5EF4-FFF2-40B4-BE49-F238E27FC236}">
                    <a16:creationId xmlns:a16="http://schemas.microsoft.com/office/drawing/2014/main" id="{B384DF58-2EBE-7F9D-905B-45A3D776EC25}"/>
                  </a:ext>
                </a:extLst>
              </p:cNvPr>
              <p:cNvSpPr/>
              <p:nvPr/>
            </p:nvSpPr>
            <p:spPr>
              <a:xfrm rot="5400000">
                <a:off x="-433625" y="2395846"/>
                <a:ext cx="862194" cy="743272"/>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0F29A95F-3BA6-1F33-B288-8FA5E6FE0D93}"/>
                </a:ext>
              </a:extLst>
            </p:cNvPr>
            <p:cNvGrpSpPr/>
            <p:nvPr/>
          </p:nvGrpSpPr>
          <p:grpSpPr>
            <a:xfrm rot="10800000">
              <a:off x="193619" y="1923718"/>
              <a:ext cx="1263068" cy="1465217"/>
              <a:chOff x="354382" y="1936819"/>
              <a:chExt cx="2222732" cy="2578468"/>
            </a:xfrm>
          </p:grpSpPr>
          <p:sp>
            <p:nvSpPr>
              <p:cNvPr id="32" name="等腰三角形 31">
                <a:extLst>
                  <a:ext uri="{FF2B5EF4-FFF2-40B4-BE49-F238E27FC236}">
                    <a16:creationId xmlns:a16="http://schemas.microsoft.com/office/drawing/2014/main" id="{D524F70D-9130-707A-7504-382DDAA5C486}"/>
                  </a:ext>
                </a:extLst>
              </p:cNvPr>
              <p:cNvSpPr/>
              <p:nvPr/>
            </p:nvSpPr>
            <p:spPr>
              <a:xfrm rot="5400000">
                <a:off x="294922" y="3712555"/>
                <a:ext cx="862193"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48A29439-053E-78D9-F511-B0D5FCAAB83E}"/>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a16="http://schemas.microsoft.com/office/drawing/2014/main" id="{B26CC279-7997-6DB7-AA6E-2ABE007265B1}"/>
                  </a:ext>
                </a:extLst>
              </p:cNvPr>
              <p:cNvSpPr/>
              <p:nvPr/>
            </p:nvSpPr>
            <p:spPr>
              <a:xfrm rot="5400000">
                <a:off x="1027015" y="3280838"/>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a:extLst>
                  <a:ext uri="{FF2B5EF4-FFF2-40B4-BE49-F238E27FC236}">
                    <a16:creationId xmlns:a16="http://schemas.microsoft.com/office/drawing/2014/main" id="{138F760D-4325-71B2-385A-C87C48914A38}"/>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a:extLst>
                  <a:ext uri="{FF2B5EF4-FFF2-40B4-BE49-F238E27FC236}">
                    <a16:creationId xmlns:a16="http://schemas.microsoft.com/office/drawing/2014/main" id="{F71B90FB-122D-6E88-A70C-6B6794115F72}"/>
                  </a:ext>
                </a:extLst>
              </p:cNvPr>
              <p:cNvSpPr/>
              <p:nvPr/>
            </p:nvSpPr>
            <p:spPr>
              <a:xfrm rot="16200000" flipH="1">
                <a:off x="1027015" y="2852122"/>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a:extLst>
                  <a:ext uri="{FF2B5EF4-FFF2-40B4-BE49-F238E27FC236}">
                    <a16:creationId xmlns:a16="http://schemas.microsoft.com/office/drawing/2014/main" id="{E1F05BA2-1A1C-47C6-F761-C39D5899963F}"/>
                  </a:ext>
                </a:extLst>
              </p:cNvPr>
              <p:cNvSpPr/>
              <p:nvPr/>
            </p:nvSpPr>
            <p:spPr>
              <a:xfrm rot="5400000">
                <a:off x="1774381" y="1996279"/>
                <a:ext cx="862194" cy="743273"/>
              </a:xfrm>
              <a:prstGeom prst="triangl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2272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C4E7B1-250C-E428-0C83-0D474798E6B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41B49A-615F-54B3-B3E8-BB04E4E0D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232930E-B9CB-FC9B-735F-7F40A7ADE0F2}"/>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3997504F-61BF-0669-F0E8-5D1999E09E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BD3DC5-42CD-C29C-A7B1-DB75C898B83D}"/>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
        <p:nvSpPr>
          <p:cNvPr id="7" name="矩形 6">
            <a:extLst>
              <a:ext uri="{FF2B5EF4-FFF2-40B4-BE49-F238E27FC236}">
                <a16:creationId xmlns:a16="http://schemas.microsoft.com/office/drawing/2014/main" id="{5B63288E-A548-4DCA-EBF1-4D46B2E5EA15}"/>
              </a:ext>
            </a:extLst>
          </p:cNvPr>
          <p:cNvSpPr/>
          <p:nvPr userDrawn="1"/>
        </p:nvSpPr>
        <p:spPr>
          <a:xfrm>
            <a:off x="0" y="6118860"/>
            <a:ext cx="12192000" cy="7391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8" name="组合 7">
            <a:extLst>
              <a:ext uri="{FF2B5EF4-FFF2-40B4-BE49-F238E27FC236}">
                <a16:creationId xmlns:a16="http://schemas.microsoft.com/office/drawing/2014/main" id="{68BF3089-DD15-0A73-75B7-74F1D53CA1F3}"/>
              </a:ext>
            </a:extLst>
          </p:cNvPr>
          <p:cNvGrpSpPr/>
          <p:nvPr userDrawn="1"/>
        </p:nvGrpSpPr>
        <p:grpSpPr>
          <a:xfrm>
            <a:off x="11426291" y="6386996"/>
            <a:ext cx="252361" cy="252361"/>
            <a:chOff x="2031714" y="1074816"/>
            <a:chExt cx="519262" cy="519262"/>
          </a:xfrm>
        </p:grpSpPr>
        <p:sp>
          <p:nvSpPr>
            <p:cNvPr id="9" name="椭圆 8">
              <a:extLst>
                <a:ext uri="{FF2B5EF4-FFF2-40B4-BE49-F238E27FC236}">
                  <a16:creationId xmlns:a16="http://schemas.microsoft.com/office/drawing/2014/main" id="{B721E967-29FC-036C-9ADA-FC5D437DF9F4}"/>
                </a:ext>
              </a:extLst>
            </p:cNvPr>
            <p:cNvSpPr/>
            <p:nvPr/>
          </p:nvSpPr>
          <p:spPr>
            <a:xfrm>
              <a:off x="2031714" y="1074816"/>
              <a:ext cx="519262" cy="519262"/>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0" name="Freeform 10">
              <a:extLst>
                <a:ext uri="{FF2B5EF4-FFF2-40B4-BE49-F238E27FC236}">
                  <a16:creationId xmlns:a16="http://schemas.microsoft.com/office/drawing/2014/main" id="{B6A5AB51-7A57-C679-78A0-38004C0D1F77}"/>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chemeClr val="accent1">
                <a:lumMod val="75000"/>
              </a:schemeClr>
            </a:solid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nvGrpSpPr>
          <p:cNvPr id="11" name="组合 10">
            <a:extLst>
              <a:ext uri="{FF2B5EF4-FFF2-40B4-BE49-F238E27FC236}">
                <a16:creationId xmlns:a16="http://schemas.microsoft.com/office/drawing/2014/main" id="{C3661B25-80AD-302A-C32C-2F190ED75086}"/>
              </a:ext>
            </a:extLst>
          </p:cNvPr>
          <p:cNvGrpSpPr/>
          <p:nvPr userDrawn="1"/>
        </p:nvGrpSpPr>
        <p:grpSpPr>
          <a:xfrm flipH="1">
            <a:off x="11016324" y="6386996"/>
            <a:ext cx="252361" cy="252361"/>
            <a:chOff x="2031714" y="1074816"/>
            <a:chExt cx="519262" cy="519262"/>
          </a:xfrm>
        </p:grpSpPr>
        <p:sp>
          <p:nvSpPr>
            <p:cNvPr id="12" name="椭圆 11">
              <a:extLst>
                <a:ext uri="{FF2B5EF4-FFF2-40B4-BE49-F238E27FC236}">
                  <a16:creationId xmlns:a16="http://schemas.microsoft.com/office/drawing/2014/main" id="{0D1D482E-8C5D-D083-E556-B9F2CFA84DD9}"/>
                </a:ext>
              </a:extLst>
            </p:cNvPr>
            <p:cNvSpPr/>
            <p:nvPr/>
          </p:nvSpPr>
          <p:spPr>
            <a:xfrm>
              <a:off x="2031714" y="1074816"/>
              <a:ext cx="519262" cy="519262"/>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3" name="Freeform 10">
              <a:extLst>
                <a:ext uri="{FF2B5EF4-FFF2-40B4-BE49-F238E27FC236}">
                  <a16:creationId xmlns:a16="http://schemas.microsoft.com/office/drawing/2014/main" id="{F97E424F-8626-6E8E-875C-CE0BB168A03B}"/>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chemeClr val="accent1">
                <a:lumMod val="75000"/>
              </a:schemeClr>
            </a:solid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nvGrpSpPr>
          <p:cNvPr id="14" name="组合 13">
            <a:extLst>
              <a:ext uri="{FF2B5EF4-FFF2-40B4-BE49-F238E27FC236}">
                <a16:creationId xmlns:a16="http://schemas.microsoft.com/office/drawing/2014/main" id="{8170D210-3E37-60E7-7532-B5CD981FC0D0}"/>
              </a:ext>
            </a:extLst>
          </p:cNvPr>
          <p:cNvGrpSpPr/>
          <p:nvPr userDrawn="1"/>
        </p:nvGrpSpPr>
        <p:grpSpPr>
          <a:xfrm rot="5400000">
            <a:off x="503932" y="5848964"/>
            <a:ext cx="1206595" cy="1580785"/>
            <a:chOff x="193620" y="1923717"/>
            <a:chExt cx="1685433" cy="2208122"/>
          </a:xfrm>
        </p:grpSpPr>
        <p:grpSp>
          <p:nvGrpSpPr>
            <p:cNvPr id="15" name="组合 14">
              <a:extLst>
                <a:ext uri="{FF2B5EF4-FFF2-40B4-BE49-F238E27FC236}">
                  <a16:creationId xmlns:a16="http://schemas.microsoft.com/office/drawing/2014/main" id="{6A3B5A15-CC04-26F3-0744-7A381666C7A2}"/>
                </a:ext>
              </a:extLst>
            </p:cNvPr>
            <p:cNvGrpSpPr/>
            <p:nvPr/>
          </p:nvGrpSpPr>
          <p:grpSpPr>
            <a:xfrm>
              <a:off x="195945" y="2911945"/>
              <a:ext cx="1267094" cy="1219894"/>
              <a:chOff x="-388891" y="1922643"/>
              <a:chExt cx="2229816" cy="2146754"/>
            </a:xfrm>
          </p:grpSpPr>
          <p:sp>
            <p:nvSpPr>
              <p:cNvPr id="26" name="等腰三角形 25">
                <a:extLst>
                  <a:ext uri="{FF2B5EF4-FFF2-40B4-BE49-F238E27FC236}">
                    <a16:creationId xmlns:a16="http://schemas.microsoft.com/office/drawing/2014/main" id="{4F32A5C1-80B3-B946-2554-7FAB71393AF9}"/>
                  </a:ext>
                </a:extLst>
              </p:cNvPr>
              <p:cNvSpPr/>
              <p:nvPr/>
            </p:nvSpPr>
            <p:spPr>
              <a:xfrm rot="5400000">
                <a:off x="294921" y="2838742"/>
                <a:ext cx="862194"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a:extLst>
                  <a:ext uri="{FF2B5EF4-FFF2-40B4-BE49-F238E27FC236}">
                    <a16:creationId xmlns:a16="http://schemas.microsoft.com/office/drawing/2014/main" id="{F1680508-A933-FDD5-7696-0145CD18EC7A}"/>
                  </a:ext>
                </a:extLst>
              </p:cNvPr>
              <p:cNvSpPr/>
              <p:nvPr/>
            </p:nvSpPr>
            <p:spPr>
              <a:xfrm rot="16200000" flipH="1">
                <a:off x="294921" y="326666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82B5CEEE-3129-F663-7F82-402AB4C601A8}"/>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D2CA3640-9DB6-680B-3EE3-4CDF2265A5C2}"/>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a16="http://schemas.microsoft.com/office/drawing/2014/main" id="{887F1E20-2746-7E56-83E1-27F5D1B5C0A0}"/>
                  </a:ext>
                </a:extLst>
              </p:cNvPr>
              <p:cNvSpPr/>
              <p:nvPr/>
            </p:nvSpPr>
            <p:spPr>
              <a:xfrm rot="5400000">
                <a:off x="1038193" y="3266664"/>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a:extLst>
                  <a:ext uri="{FF2B5EF4-FFF2-40B4-BE49-F238E27FC236}">
                    <a16:creationId xmlns:a16="http://schemas.microsoft.com/office/drawing/2014/main" id="{B022E670-37EC-3F02-0773-11968E7E2DB1}"/>
                  </a:ext>
                </a:extLst>
              </p:cNvPr>
              <p:cNvSpPr/>
              <p:nvPr/>
            </p:nvSpPr>
            <p:spPr>
              <a:xfrm rot="16200000" flipH="1">
                <a:off x="-448352" y="283794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a:extLst>
                  <a:ext uri="{FF2B5EF4-FFF2-40B4-BE49-F238E27FC236}">
                    <a16:creationId xmlns:a16="http://schemas.microsoft.com/office/drawing/2014/main" id="{69B0E511-5E4B-785B-4560-58F30356881D}"/>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DACE780C-9DC6-A799-D2E8-10B13B66813C}"/>
                  </a:ext>
                </a:extLst>
              </p:cNvPr>
              <p:cNvSpPr/>
              <p:nvPr/>
            </p:nvSpPr>
            <p:spPr>
              <a:xfrm rot="16200000" flipH="1">
                <a:off x="1038193" y="2837948"/>
                <a:ext cx="862194" cy="743271"/>
              </a:xfrm>
              <a:prstGeom prs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a16="http://schemas.microsoft.com/office/drawing/2014/main" id="{82C649F3-53AC-1ED2-4868-E3ED855669CC}"/>
                  </a:ext>
                </a:extLst>
              </p:cNvPr>
              <p:cNvSpPr/>
              <p:nvPr/>
            </p:nvSpPr>
            <p:spPr>
              <a:xfrm rot="5400000">
                <a:off x="-433625" y="2395846"/>
                <a:ext cx="862194" cy="743272"/>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A6EF53B7-C659-BBD3-90D2-E6A2DF7D59C7}"/>
                </a:ext>
              </a:extLst>
            </p:cNvPr>
            <p:cNvGrpSpPr/>
            <p:nvPr/>
          </p:nvGrpSpPr>
          <p:grpSpPr>
            <a:xfrm rot="10800000">
              <a:off x="193620" y="1923717"/>
              <a:ext cx="1685433" cy="1473273"/>
              <a:chOff x="-388892" y="1922643"/>
              <a:chExt cx="2966006" cy="2592644"/>
            </a:xfrm>
          </p:grpSpPr>
          <p:sp>
            <p:nvSpPr>
              <p:cNvPr id="17" name="等腰三角形 16">
                <a:extLst>
                  <a:ext uri="{FF2B5EF4-FFF2-40B4-BE49-F238E27FC236}">
                    <a16:creationId xmlns:a16="http://schemas.microsoft.com/office/drawing/2014/main" id="{F06AF560-EC7D-E584-9EB9-1023AC2E9C91}"/>
                  </a:ext>
                </a:extLst>
              </p:cNvPr>
              <p:cNvSpPr/>
              <p:nvPr/>
            </p:nvSpPr>
            <p:spPr>
              <a:xfrm rot="5400000">
                <a:off x="294922" y="3712555"/>
                <a:ext cx="862193" cy="743271"/>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55F402CB-78AE-305D-5B40-7A80864CE401}"/>
                  </a:ext>
                </a:extLst>
              </p:cNvPr>
              <p:cNvSpPr/>
              <p:nvPr/>
            </p:nvSpPr>
            <p:spPr>
              <a:xfrm rot="16200000" flipH="1">
                <a:off x="283742" y="3280838"/>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E461CF07-801B-29D0-03D8-D03504CB8E7B}"/>
                  </a:ext>
                </a:extLst>
              </p:cNvPr>
              <p:cNvSpPr/>
              <p:nvPr/>
            </p:nvSpPr>
            <p:spPr>
              <a:xfrm rot="5400000">
                <a:off x="294921" y="1982104"/>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335E3B70-4057-8E47-9895-A1BB1104406F}"/>
                  </a:ext>
                </a:extLst>
              </p:cNvPr>
              <p:cNvSpPr/>
              <p:nvPr/>
            </p:nvSpPr>
            <p:spPr>
              <a:xfrm rot="16200000" flipH="1">
                <a:off x="294921" y="2410026"/>
                <a:ext cx="862194" cy="743271"/>
              </a:xfrm>
              <a:prstGeom prst="triangle">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a:extLst>
                  <a:ext uri="{FF2B5EF4-FFF2-40B4-BE49-F238E27FC236}">
                    <a16:creationId xmlns:a16="http://schemas.microsoft.com/office/drawing/2014/main" id="{E0734054-EDDA-24F3-F2C4-C6A70C2AA46F}"/>
                  </a:ext>
                </a:extLst>
              </p:cNvPr>
              <p:cNvSpPr/>
              <p:nvPr/>
            </p:nvSpPr>
            <p:spPr>
              <a:xfrm rot="5400000">
                <a:off x="1027015" y="3280838"/>
                <a:ext cx="862194" cy="743271"/>
              </a:xfrm>
              <a:prstGeom prst="triangl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a:extLst>
                  <a:ext uri="{FF2B5EF4-FFF2-40B4-BE49-F238E27FC236}">
                    <a16:creationId xmlns:a16="http://schemas.microsoft.com/office/drawing/2014/main" id="{E3B2ECA6-B06F-AC1E-D4F0-ED2AF338EC8A}"/>
                  </a:ext>
                </a:extLst>
              </p:cNvPr>
              <p:cNvSpPr/>
              <p:nvPr/>
            </p:nvSpPr>
            <p:spPr>
              <a:xfrm rot="16200000" flipH="1">
                <a:off x="-448354" y="3711759"/>
                <a:ext cx="862195"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id="{FE2B1198-BA77-A31E-E205-09453099A1BF}"/>
                  </a:ext>
                </a:extLst>
              </p:cNvPr>
              <p:cNvSpPr/>
              <p:nvPr/>
            </p:nvSpPr>
            <p:spPr>
              <a:xfrm rot="5400000">
                <a:off x="1038193" y="2410026"/>
                <a:ext cx="862194" cy="743271"/>
              </a:xfrm>
              <a:prstGeom prs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362F40F9-61A6-08FF-0BA9-37A670D79EC4}"/>
                  </a:ext>
                </a:extLst>
              </p:cNvPr>
              <p:cNvSpPr/>
              <p:nvPr/>
            </p:nvSpPr>
            <p:spPr>
              <a:xfrm rot="16200000" flipH="1">
                <a:off x="1027015" y="2852122"/>
                <a:ext cx="862194" cy="743271"/>
              </a:xfrm>
              <a:prstGeom prst="triangle">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D73D5D53-A6F6-2BB4-A74D-84A9DC717541}"/>
                  </a:ext>
                </a:extLst>
              </p:cNvPr>
              <p:cNvSpPr/>
              <p:nvPr/>
            </p:nvSpPr>
            <p:spPr>
              <a:xfrm rot="5400000">
                <a:off x="1774381" y="1996279"/>
                <a:ext cx="862194" cy="743273"/>
              </a:xfrm>
              <a:prstGeom prst="triangl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7568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F650D6-7151-A716-928B-4213B203D5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BA6B7F-6C9B-1622-8666-8E61BC27224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012F884-7DD8-2A96-B411-B8566E7DCD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FB2224-975F-8BD1-02BD-00AB742888D7}"/>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BF6AECA3-17E5-072F-9FBD-516D03D0B7C1}"/>
              </a:ext>
            </a:extLst>
          </p:cNvPr>
          <p:cNvSpPr>
            <a:spLocks noGrp="1"/>
          </p:cNvSpPr>
          <p:nvPr>
            <p:ph type="ftr" sz="quarter" idx="11"/>
          </p:nvPr>
        </p:nvSpPr>
        <p:spPr/>
        <p:txBody>
          <a:bodyPr/>
          <a:lstStyle/>
          <a:p>
            <a:endParaRPr lang="zh-CN" altLang="en-US"/>
          </a:p>
        </p:txBody>
      </p:sp>
      <p:sp>
        <p:nvSpPr>
          <p:cNvPr id="8" name="灯片编号占位符 6">
            <a:extLst>
              <a:ext uri="{FF2B5EF4-FFF2-40B4-BE49-F238E27FC236}">
                <a16:creationId xmlns:a16="http://schemas.microsoft.com/office/drawing/2014/main" id="{63C21DB4-B4AB-8EC5-0CEE-F8BB140D1520}"/>
              </a:ext>
            </a:extLst>
          </p:cNvPr>
          <p:cNvSpPr txBox="1">
            <a:spLocks/>
          </p:cNvSpPr>
          <p:nvPr userDrawn="1"/>
        </p:nvSpPr>
        <p:spPr>
          <a:xfrm>
            <a:off x="11574074" y="6457810"/>
            <a:ext cx="53664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4E6703C-B283-47DC-92FC-998A2060432C}" type="slidenum">
              <a:rPr lang="zh-CN" altLang="en-US" sz="1400" smtClean="0">
                <a:latin typeface="汉仪旗黑-55简" panose="00020600040101010101" pitchFamily="18" charset="-122"/>
                <a:ea typeface="汉仪旗黑-55简" panose="00020600040101010101" pitchFamily="18" charset="-122"/>
              </a:rPr>
              <a:pPr algn="ctr"/>
              <a:t>‹#›</a:t>
            </a:fld>
            <a:endParaRPr lang="zh-CN" altLang="en-US" sz="1400">
              <a:latin typeface="汉仪旗黑-55简" panose="00020600040101010101" pitchFamily="18" charset="-122"/>
              <a:ea typeface="汉仪旗黑-55简" panose="00020600040101010101" pitchFamily="18" charset="-122"/>
            </a:endParaRPr>
          </a:p>
        </p:txBody>
      </p:sp>
      <p:grpSp>
        <p:nvGrpSpPr>
          <p:cNvPr id="9" name="组合 8">
            <a:extLst>
              <a:ext uri="{FF2B5EF4-FFF2-40B4-BE49-F238E27FC236}">
                <a16:creationId xmlns:a16="http://schemas.microsoft.com/office/drawing/2014/main" id="{0B3909E1-36F5-ACB4-C537-7A42DE351E3A}"/>
              </a:ext>
            </a:extLst>
          </p:cNvPr>
          <p:cNvGrpSpPr/>
          <p:nvPr userDrawn="1"/>
        </p:nvGrpSpPr>
        <p:grpSpPr>
          <a:xfrm>
            <a:off x="267547" y="6520969"/>
            <a:ext cx="334281" cy="130444"/>
            <a:chOff x="456214" y="6326294"/>
            <a:chExt cx="763176" cy="297808"/>
          </a:xfrm>
        </p:grpSpPr>
        <p:grpSp>
          <p:nvGrpSpPr>
            <p:cNvPr id="10" name="组合 9">
              <a:extLst>
                <a:ext uri="{FF2B5EF4-FFF2-40B4-BE49-F238E27FC236}">
                  <a16:creationId xmlns:a16="http://schemas.microsoft.com/office/drawing/2014/main" id="{E5279F70-F958-E3EF-15F1-B4F6BC75908F}"/>
                </a:ext>
              </a:extLst>
            </p:cNvPr>
            <p:cNvGrpSpPr/>
            <p:nvPr/>
          </p:nvGrpSpPr>
          <p:grpSpPr>
            <a:xfrm flipH="1">
              <a:off x="456214" y="6326294"/>
              <a:ext cx="297809" cy="297808"/>
              <a:chOff x="2031714" y="1074816"/>
              <a:chExt cx="519262" cy="519262"/>
            </a:xfrm>
          </p:grpSpPr>
          <p:sp>
            <p:nvSpPr>
              <p:cNvPr id="14" name="椭圆 13">
                <a:extLst>
                  <a:ext uri="{FF2B5EF4-FFF2-40B4-BE49-F238E27FC236}">
                    <a16:creationId xmlns:a16="http://schemas.microsoft.com/office/drawing/2014/main" id="{C11DA6FD-BC6A-9D5D-0AA9-C8042BC1BD65}"/>
                  </a:ext>
                </a:extLst>
              </p:cNvPr>
              <p:cNvSpPr/>
              <p:nvPr/>
            </p:nvSpPr>
            <p:spPr>
              <a:xfrm>
                <a:off x="2031714" y="1074816"/>
                <a:ext cx="519262" cy="519262"/>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5" name="Freeform 10">
                <a:extLst>
                  <a:ext uri="{FF2B5EF4-FFF2-40B4-BE49-F238E27FC236}">
                    <a16:creationId xmlns:a16="http://schemas.microsoft.com/office/drawing/2014/main" id="{D1B90124-FDAF-D873-00B4-1949221FB376}"/>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nvGrpSpPr>
            <p:cNvPr id="11" name="组合 10">
              <a:extLst>
                <a:ext uri="{FF2B5EF4-FFF2-40B4-BE49-F238E27FC236}">
                  <a16:creationId xmlns:a16="http://schemas.microsoft.com/office/drawing/2014/main" id="{F35B1D8F-B88C-815E-C01F-4E3CD72CF549}"/>
                </a:ext>
              </a:extLst>
            </p:cNvPr>
            <p:cNvGrpSpPr/>
            <p:nvPr/>
          </p:nvGrpSpPr>
          <p:grpSpPr>
            <a:xfrm>
              <a:off x="921582" y="6326294"/>
              <a:ext cx="297808" cy="297808"/>
              <a:chOff x="2031714" y="1074816"/>
              <a:chExt cx="519262" cy="519262"/>
            </a:xfrm>
          </p:grpSpPr>
          <p:sp>
            <p:nvSpPr>
              <p:cNvPr id="12" name="椭圆 11">
                <a:extLst>
                  <a:ext uri="{FF2B5EF4-FFF2-40B4-BE49-F238E27FC236}">
                    <a16:creationId xmlns:a16="http://schemas.microsoft.com/office/drawing/2014/main" id="{2DD20CB5-9210-EE2D-9288-BAF593722B24}"/>
                  </a:ext>
                </a:extLst>
              </p:cNvPr>
              <p:cNvSpPr/>
              <p:nvPr/>
            </p:nvSpPr>
            <p:spPr>
              <a:xfrm>
                <a:off x="2031714" y="1074816"/>
                <a:ext cx="519262" cy="51926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3" name="Freeform 10">
                <a:extLst>
                  <a:ext uri="{FF2B5EF4-FFF2-40B4-BE49-F238E27FC236}">
                    <a16:creationId xmlns:a16="http://schemas.microsoft.com/office/drawing/2014/main" id="{ECAF8D32-4B24-66EA-755B-4DCBB73F654B}"/>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cxnSp>
        <p:nvCxnSpPr>
          <p:cNvPr id="16" name="直接连接符 15">
            <a:extLst>
              <a:ext uri="{FF2B5EF4-FFF2-40B4-BE49-F238E27FC236}">
                <a16:creationId xmlns:a16="http://schemas.microsoft.com/office/drawing/2014/main" id="{12ED5684-5C21-B3DE-2D53-3BC72A1FCB5D}"/>
              </a:ext>
            </a:extLst>
          </p:cNvPr>
          <p:cNvCxnSpPr>
            <a:cxnSpLocks/>
          </p:cNvCxnSpPr>
          <p:nvPr userDrawn="1"/>
        </p:nvCxnSpPr>
        <p:spPr>
          <a:xfrm>
            <a:off x="267547" y="6430718"/>
            <a:ext cx="1165690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4CE6856D-4C43-1C30-37AB-FBDB41C17B47}"/>
              </a:ext>
            </a:extLst>
          </p:cNvPr>
          <p:cNvSpPr/>
          <p:nvPr userDrawn="1"/>
        </p:nvSpPr>
        <p:spPr>
          <a:xfrm>
            <a:off x="0" y="1"/>
            <a:ext cx="142610" cy="7775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521EF024-03F3-C4C0-DF50-50772008C498}"/>
              </a:ext>
            </a:extLst>
          </p:cNvPr>
          <p:cNvGrpSpPr/>
          <p:nvPr userDrawn="1"/>
        </p:nvGrpSpPr>
        <p:grpSpPr>
          <a:xfrm>
            <a:off x="10235268" y="-9512"/>
            <a:ext cx="2042478" cy="2333612"/>
            <a:chOff x="8878329" y="-9512"/>
            <a:chExt cx="3399417" cy="3883968"/>
          </a:xfrm>
        </p:grpSpPr>
        <p:grpSp>
          <p:nvGrpSpPr>
            <p:cNvPr id="19" name="组合 18">
              <a:extLst>
                <a:ext uri="{FF2B5EF4-FFF2-40B4-BE49-F238E27FC236}">
                  <a16:creationId xmlns:a16="http://schemas.microsoft.com/office/drawing/2014/main" id="{C518AA65-8D58-E247-8AF0-422EFB638CCF}"/>
                </a:ext>
              </a:extLst>
            </p:cNvPr>
            <p:cNvGrpSpPr/>
            <p:nvPr/>
          </p:nvGrpSpPr>
          <p:grpSpPr>
            <a:xfrm>
              <a:off x="8878329" y="-9512"/>
              <a:ext cx="3399417" cy="2596926"/>
              <a:chOff x="1678277" y="693121"/>
              <a:chExt cx="1619619" cy="1237280"/>
            </a:xfrm>
          </p:grpSpPr>
          <p:sp>
            <p:nvSpPr>
              <p:cNvPr id="36" name="PA-等腰三角形 28">
                <a:extLst>
                  <a:ext uri="{FF2B5EF4-FFF2-40B4-BE49-F238E27FC236}">
                    <a16:creationId xmlns:a16="http://schemas.microsoft.com/office/drawing/2014/main" id="{47010EFB-B7FB-E049-7277-0637A8ADDED7}"/>
                  </a:ext>
                </a:extLst>
              </p:cNvPr>
              <p:cNvSpPr/>
              <p:nvPr>
                <p:custDataLst>
                  <p:tags r:id="rId16"/>
                </p:custDataLst>
              </p:nvPr>
            </p:nvSpPr>
            <p:spPr>
              <a:xfrm rot="10800000">
                <a:off x="1856132" y="1008277"/>
                <a:ext cx="358350" cy="308923"/>
              </a:xfrm>
              <a:prstGeom prst="triangle">
                <a:avLst/>
              </a:prstGeom>
              <a:solidFill>
                <a:schemeClr val="bg1">
                  <a:lumMod val="85000"/>
                  <a:alpha val="144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PA-等腰三角形 29">
                <a:extLst>
                  <a:ext uri="{FF2B5EF4-FFF2-40B4-BE49-F238E27FC236}">
                    <a16:creationId xmlns:a16="http://schemas.microsoft.com/office/drawing/2014/main" id="{3A6CA66E-2C94-2811-80BB-3DBED5FF0CEE}"/>
                  </a:ext>
                </a:extLst>
              </p:cNvPr>
              <p:cNvSpPr/>
              <p:nvPr>
                <p:custDataLst>
                  <p:tags r:id="rId17"/>
                </p:custDataLst>
              </p:nvPr>
            </p:nvSpPr>
            <p:spPr>
              <a:xfrm flipH="1">
                <a:off x="1678277" y="1008277"/>
                <a:ext cx="358350" cy="308923"/>
              </a:xfrm>
              <a:prstGeom prst="triangle">
                <a:avLst/>
              </a:prstGeom>
              <a:solidFill>
                <a:schemeClr val="bg1">
                  <a:lumMod val="85000"/>
                  <a:alpha val="95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等腰三角形 30">
                <a:extLst>
                  <a:ext uri="{FF2B5EF4-FFF2-40B4-BE49-F238E27FC236}">
                    <a16:creationId xmlns:a16="http://schemas.microsoft.com/office/drawing/2014/main" id="{18A960F9-0AC2-03C7-AD3B-D679626642B1}"/>
                  </a:ext>
                </a:extLst>
              </p:cNvPr>
              <p:cNvSpPr/>
              <p:nvPr>
                <p:custDataLst>
                  <p:tags r:id="rId18"/>
                </p:custDataLst>
              </p:nvPr>
            </p:nvSpPr>
            <p:spPr>
              <a:xfrm rot="10800000">
                <a:off x="2212173" y="1008277"/>
                <a:ext cx="358350" cy="308923"/>
              </a:xfrm>
              <a:prstGeom prst="triangle">
                <a:avLst/>
              </a:prstGeom>
              <a:solidFill>
                <a:schemeClr val="bg1">
                  <a:lumMod val="85000"/>
                  <a:alpha val="18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等腰三角形 31">
                <a:extLst>
                  <a:ext uri="{FF2B5EF4-FFF2-40B4-BE49-F238E27FC236}">
                    <a16:creationId xmlns:a16="http://schemas.microsoft.com/office/drawing/2014/main" id="{91AFC07D-1AE7-3F6A-02E6-56BC159286C5}"/>
                  </a:ext>
                </a:extLst>
              </p:cNvPr>
              <p:cNvSpPr/>
              <p:nvPr>
                <p:custDataLst>
                  <p:tags r:id="rId19"/>
                </p:custDataLst>
              </p:nvPr>
            </p:nvSpPr>
            <p:spPr>
              <a:xfrm flipH="1">
                <a:off x="2034317" y="1008277"/>
                <a:ext cx="358350" cy="308923"/>
              </a:xfrm>
              <a:prstGeom prst="triangle">
                <a:avLst/>
              </a:prstGeom>
              <a:solidFill>
                <a:schemeClr val="bg1">
                  <a:lumMod val="85000"/>
                  <a:alpha val="1921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PA-等腰三角形 32">
                <a:extLst>
                  <a:ext uri="{FF2B5EF4-FFF2-40B4-BE49-F238E27FC236}">
                    <a16:creationId xmlns:a16="http://schemas.microsoft.com/office/drawing/2014/main" id="{0BAA9BAB-7653-E4D1-C848-10F84B3B48CF}"/>
                  </a:ext>
                </a:extLst>
              </p:cNvPr>
              <p:cNvSpPr/>
              <p:nvPr>
                <p:custDataLst>
                  <p:tags r:id="rId20"/>
                </p:custDataLst>
              </p:nvPr>
            </p:nvSpPr>
            <p:spPr>
              <a:xfrm rot="10800000">
                <a:off x="1678277" y="1317200"/>
                <a:ext cx="358350" cy="308923"/>
              </a:xfrm>
              <a:prstGeom prst="triangle">
                <a:avLst/>
              </a:prstGeom>
              <a:solidFill>
                <a:schemeClr val="bg1">
                  <a:lumMod val="85000"/>
                  <a:alpha val="182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PA-等腰三角形 33">
                <a:extLst>
                  <a:ext uri="{FF2B5EF4-FFF2-40B4-BE49-F238E27FC236}">
                    <a16:creationId xmlns:a16="http://schemas.microsoft.com/office/drawing/2014/main" id="{3E74F39B-22DE-27A7-BB76-45356432BFD3}"/>
                  </a:ext>
                </a:extLst>
              </p:cNvPr>
              <p:cNvSpPr/>
              <p:nvPr>
                <p:custDataLst>
                  <p:tags r:id="rId21"/>
                </p:custDataLst>
              </p:nvPr>
            </p:nvSpPr>
            <p:spPr>
              <a:xfrm flipH="1">
                <a:off x="1856462" y="699354"/>
                <a:ext cx="358350" cy="308923"/>
              </a:xfrm>
              <a:prstGeom prst="triangle">
                <a:avLst/>
              </a:prstGeom>
              <a:solidFill>
                <a:schemeClr val="bg1">
                  <a:lumMod val="85000"/>
                  <a:alpha val="171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PA-等腰三角形 34">
                <a:extLst>
                  <a:ext uri="{FF2B5EF4-FFF2-40B4-BE49-F238E27FC236}">
                    <a16:creationId xmlns:a16="http://schemas.microsoft.com/office/drawing/2014/main" id="{2E67008C-01D1-8E6A-01BA-7BFF1D35C8E8}"/>
                  </a:ext>
                </a:extLst>
              </p:cNvPr>
              <p:cNvSpPr/>
              <p:nvPr>
                <p:custDataLst>
                  <p:tags r:id="rId22"/>
                </p:custDataLst>
              </p:nvPr>
            </p:nvSpPr>
            <p:spPr>
              <a:xfrm rot="10800000">
                <a:off x="2034317" y="1317200"/>
                <a:ext cx="358350" cy="308923"/>
              </a:xfrm>
              <a:prstGeom prst="triangle">
                <a:avLst/>
              </a:prstGeom>
              <a:solidFill>
                <a:schemeClr val="bg1">
                  <a:lumMod val="85000"/>
                  <a:alpha val="68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PA-等腰三角形 35">
                <a:extLst>
                  <a:ext uri="{FF2B5EF4-FFF2-40B4-BE49-F238E27FC236}">
                    <a16:creationId xmlns:a16="http://schemas.microsoft.com/office/drawing/2014/main" id="{8B301CDF-088B-1C31-1412-2882F616441F}"/>
                  </a:ext>
                </a:extLst>
              </p:cNvPr>
              <p:cNvSpPr/>
              <p:nvPr>
                <p:custDataLst>
                  <p:tags r:id="rId23"/>
                </p:custDataLst>
              </p:nvPr>
            </p:nvSpPr>
            <p:spPr>
              <a:xfrm flipH="1">
                <a:off x="1856462" y="1317200"/>
                <a:ext cx="358350" cy="308923"/>
              </a:xfrm>
              <a:prstGeom prst="triangle">
                <a:avLst/>
              </a:prstGeom>
              <a:solidFill>
                <a:schemeClr val="bg1">
                  <a:lumMod val="85000"/>
                  <a:alpha val="165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PA-等腰三角形 36">
                <a:extLst>
                  <a:ext uri="{FF2B5EF4-FFF2-40B4-BE49-F238E27FC236}">
                    <a16:creationId xmlns:a16="http://schemas.microsoft.com/office/drawing/2014/main" id="{FB8B518C-6C89-2A5F-BAEB-465BD6E252B0}"/>
                  </a:ext>
                </a:extLst>
              </p:cNvPr>
              <p:cNvSpPr/>
              <p:nvPr>
                <p:custDataLst>
                  <p:tags r:id="rId24"/>
                </p:custDataLst>
              </p:nvPr>
            </p:nvSpPr>
            <p:spPr>
              <a:xfrm rot="10800000">
                <a:off x="2040211" y="705474"/>
                <a:ext cx="358350" cy="308923"/>
              </a:xfrm>
              <a:prstGeom prst="triangle">
                <a:avLst/>
              </a:prstGeom>
              <a:solidFill>
                <a:schemeClr val="bg1">
                  <a:lumMod val="85000"/>
                  <a:alpha val="29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PA-等腰三角形 19">
                <a:extLst>
                  <a:ext uri="{FF2B5EF4-FFF2-40B4-BE49-F238E27FC236}">
                    <a16:creationId xmlns:a16="http://schemas.microsoft.com/office/drawing/2014/main" id="{32064EFE-3947-F128-7CF9-E7C3A4F2B473}"/>
                  </a:ext>
                </a:extLst>
              </p:cNvPr>
              <p:cNvSpPr/>
              <p:nvPr>
                <p:custDataLst>
                  <p:tags r:id="rId25"/>
                </p:custDataLst>
              </p:nvPr>
            </p:nvSpPr>
            <p:spPr>
              <a:xfrm>
                <a:off x="2934975" y="1312554"/>
                <a:ext cx="358350" cy="308922"/>
              </a:xfrm>
              <a:prstGeom prst="triangle">
                <a:avLst/>
              </a:prstGeom>
              <a:solidFill>
                <a:schemeClr val="bg1">
                  <a:lumMod val="85000"/>
                  <a:alpha val="27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PA-等腰三角形 20">
                <a:extLst>
                  <a:ext uri="{FF2B5EF4-FFF2-40B4-BE49-F238E27FC236}">
                    <a16:creationId xmlns:a16="http://schemas.microsoft.com/office/drawing/2014/main" id="{BCD0E7AE-68D4-7913-03A7-B764F4425BDD}"/>
                  </a:ext>
                </a:extLst>
              </p:cNvPr>
              <p:cNvSpPr/>
              <p:nvPr>
                <p:custDataLst>
                  <p:tags r:id="rId26"/>
                </p:custDataLst>
              </p:nvPr>
            </p:nvSpPr>
            <p:spPr>
              <a:xfrm rot="10800000" flipH="1">
                <a:off x="2755542" y="1317201"/>
                <a:ext cx="358350" cy="308922"/>
              </a:xfrm>
              <a:prstGeom prst="triangle">
                <a:avLst/>
              </a:prstGeom>
              <a:solidFill>
                <a:schemeClr val="bg1">
                  <a:lumMod val="85000"/>
                  <a:alpha val="169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PA-等腰三角形 21">
                <a:extLst>
                  <a:ext uri="{FF2B5EF4-FFF2-40B4-BE49-F238E27FC236}">
                    <a16:creationId xmlns:a16="http://schemas.microsoft.com/office/drawing/2014/main" id="{386A3F74-E232-4B85-561C-B6E92542AF1F}"/>
                  </a:ext>
                </a:extLst>
              </p:cNvPr>
              <p:cNvSpPr/>
              <p:nvPr>
                <p:custDataLst>
                  <p:tags r:id="rId27"/>
                </p:custDataLst>
              </p:nvPr>
            </p:nvSpPr>
            <p:spPr>
              <a:xfrm>
                <a:off x="2215755" y="1312555"/>
                <a:ext cx="358350" cy="308922"/>
              </a:xfrm>
              <a:prstGeom prst="triangle">
                <a:avLst/>
              </a:prstGeom>
              <a:solidFill>
                <a:schemeClr val="bg1">
                  <a:lumMod val="85000"/>
                  <a:alpha val="19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PA-等腰三角形 22">
                <a:extLst>
                  <a:ext uri="{FF2B5EF4-FFF2-40B4-BE49-F238E27FC236}">
                    <a16:creationId xmlns:a16="http://schemas.microsoft.com/office/drawing/2014/main" id="{1F940986-8074-B165-2B0A-1F964990EF08}"/>
                  </a:ext>
                </a:extLst>
              </p:cNvPr>
              <p:cNvSpPr/>
              <p:nvPr>
                <p:custDataLst>
                  <p:tags r:id="rId28"/>
                </p:custDataLst>
              </p:nvPr>
            </p:nvSpPr>
            <p:spPr>
              <a:xfrm rot="10800000" flipH="1">
                <a:off x="2393610" y="1312555"/>
                <a:ext cx="358350" cy="308922"/>
              </a:xfrm>
              <a:prstGeom prst="triangle">
                <a:avLst/>
              </a:prstGeom>
              <a:solidFill>
                <a:schemeClr val="bg1">
                  <a:lumMod val="85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PA-等腰三角形 23">
                <a:extLst>
                  <a:ext uri="{FF2B5EF4-FFF2-40B4-BE49-F238E27FC236}">
                    <a16:creationId xmlns:a16="http://schemas.microsoft.com/office/drawing/2014/main" id="{4EAF6DA8-C30E-931B-6431-9D6CC33E336D}"/>
                  </a:ext>
                </a:extLst>
              </p:cNvPr>
              <p:cNvSpPr/>
              <p:nvPr>
                <p:custDataLst>
                  <p:tags r:id="rId29"/>
                </p:custDataLst>
              </p:nvPr>
            </p:nvSpPr>
            <p:spPr>
              <a:xfrm>
                <a:off x="2755542" y="1008278"/>
                <a:ext cx="358350" cy="308922"/>
              </a:xfrm>
              <a:prstGeom prst="triangle">
                <a:avLst/>
              </a:prstGeom>
              <a:solidFill>
                <a:schemeClr val="bg1">
                  <a:lumMod val="85000"/>
                  <a:alpha val="115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PA-等腰三角形 24">
                <a:extLst>
                  <a:ext uri="{FF2B5EF4-FFF2-40B4-BE49-F238E27FC236}">
                    <a16:creationId xmlns:a16="http://schemas.microsoft.com/office/drawing/2014/main" id="{F73D50E1-C937-3BA4-9945-F4501EBF318F}"/>
                  </a:ext>
                </a:extLst>
              </p:cNvPr>
              <p:cNvSpPr/>
              <p:nvPr>
                <p:custDataLst>
                  <p:tags r:id="rId30"/>
                </p:custDataLst>
              </p:nvPr>
            </p:nvSpPr>
            <p:spPr>
              <a:xfrm rot="10800000" flipH="1">
                <a:off x="2934644" y="1621479"/>
                <a:ext cx="358351" cy="308922"/>
              </a:xfrm>
              <a:prstGeom prst="triangle">
                <a:avLst/>
              </a:prstGeom>
              <a:solidFill>
                <a:schemeClr val="bg1">
                  <a:lumMod val="85000"/>
                  <a:alpha val="147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等腰三角形 25">
                <a:extLst>
                  <a:ext uri="{FF2B5EF4-FFF2-40B4-BE49-F238E27FC236}">
                    <a16:creationId xmlns:a16="http://schemas.microsoft.com/office/drawing/2014/main" id="{435E6222-596E-C338-7F23-98050FED7DAC}"/>
                  </a:ext>
                </a:extLst>
              </p:cNvPr>
              <p:cNvSpPr/>
              <p:nvPr>
                <p:custDataLst>
                  <p:tags r:id="rId31"/>
                </p:custDataLst>
              </p:nvPr>
            </p:nvSpPr>
            <p:spPr>
              <a:xfrm>
                <a:off x="2393610" y="1003632"/>
                <a:ext cx="358350" cy="308922"/>
              </a:xfrm>
              <a:prstGeom prst="triangle">
                <a:avLst/>
              </a:prstGeom>
              <a:solidFill>
                <a:schemeClr val="bg1">
                  <a:lumMod val="85000"/>
                  <a:alpha val="4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等腰三角形 26">
                <a:extLst>
                  <a:ext uri="{FF2B5EF4-FFF2-40B4-BE49-F238E27FC236}">
                    <a16:creationId xmlns:a16="http://schemas.microsoft.com/office/drawing/2014/main" id="{CC228255-B209-CF54-7C5C-0668C63EF54C}"/>
                  </a:ext>
                </a:extLst>
              </p:cNvPr>
              <p:cNvSpPr/>
              <p:nvPr>
                <p:custDataLst>
                  <p:tags r:id="rId32"/>
                </p:custDataLst>
              </p:nvPr>
            </p:nvSpPr>
            <p:spPr>
              <a:xfrm rot="10800000" flipH="1">
                <a:off x="2577357" y="1008278"/>
                <a:ext cx="358350" cy="308922"/>
              </a:xfrm>
              <a:prstGeom prst="triangle">
                <a:avLst/>
              </a:prstGeom>
              <a:solidFill>
                <a:schemeClr val="bg1">
                  <a:lumMod val="85000"/>
                  <a:alpha val="5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等腰三角形 27">
                <a:extLst>
                  <a:ext uri="{FF2B5EF4-FFF2-40B4-BE49-F238E27FC236}">
                    <a16:creationId xmlns:a16="http://schemas.microsoft.com/office/drawing/2014/main" id="{84252E36-0B58-E658-A948-68B6376C0982}"/>
                  </a:ext>
                </a:extLst>
              </p:cNvPr>
              <p:cNvSpPr/>
              <p:nvPr>
                <p:custDataLst>
                  <p:tags r:id="rId33"/>
                </p:custDataLst>
              </p:nvPr>
            </p:nvSpPr>
            <p:spPr>
              <a:xfrm>
                <a:off x="2221647" y="697653"/>
                <a:ext cx="358350" cy="308923"/>
              </a:xfrm>
              <a:prstGeom prst="triangle">
                <a:avLst/>
              </a:prstGeom>
              <a:solidFill>
                <a:schemeClr val="bg1">
                  <a:lumMod val="85000"/>
                  <a:alpha val="67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PA-等腰三角形 33">
                <a:extLst>
                  <a:ext uri="{FF2B5EF4-FFF2-40B4-BE49-F238E27FC236}">
                    <a16:creationId xmlns:a16="http://schemas.microsoft.com/office/drawing/2014/main" id="{C90480D9-EF53-3AC5-8767-089326660BFA}"/>
                  </a:ext>
                </a:extLst>
              </p:cNvPr>
              <p:cNvSpPr/>
              <p:nvPr>
                <p:custDataLst>
                  <p:tags r:id="rId34"/>
                </p:custDataLst>
              </p:nvPr>
            </p:nvSpPr>
            <p:spPr>
              <a:xfrm flipH="1">
                <a:off x="2570146" y="693121"/>
                <a:ext cx="358350" cy="308923"/>
              </a:xfrm>
              <a:prstGeom prst="triangle">
                <a:avLst/>
              </a:prstGeom>
              <a:solidFill>
                <a:schemeClr val="bg1">
                  <a:lumMod val="85000"/>
                  <a:alpha val="171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PA-等腰三角形 36">
                <a:extLst>
                  <a:ext uri="{FF2B5EF4-FFF2-40B4-BE49-F238E27FC236}">
                    <a16:creationId xmlns:a16="http://schemas.microsoft.com/office/drawing/2014/main" id="{D6FD50DC-EB47-E664-FC2F-A98109BD166E}"/>
                  </a:ext>
                </a:extLst>
              </p:cNvPr>
              <p:cNvSpPr/>
              <p:nvPr>
                <p:custDataLst>
                  <p:tags r:id="rId35"/>
                </p:custDataLst>
              </p:nvPr>
            </p:nvSpPr>
            <p:spPr>
              <a:xfrm rot="10800000">
                <a:off x="2753896" y="699241"/>
                <a:ext cx="358350" cy="308923"/>
              </a:xfrm>
              <a:prstGeom prst="triangle">
                <a:avLst/>
              </a:prstGeom>
              <a:solidFill>
                <a:schemeClr val="bg1">
                  <a:lumMod val="85000"/>
                  <a:alpha val="29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PA-等腰三角形 30">
                <a:extLst>
                  <a:ext uri="{FF2B5EF4-FFF2-40B4-BE49-F238E27FC236}">
                    <a16:creationId xmlns:a16="http://schemas.microsoft.com/office/drawing/2014/main" id="{E717E66C-67DA-FB0C-43E6-F09B53886763}"/>
                  </a:ext>
                </a:extLst>
              </p:cNvPr>
              <p:cNvSpPr/>
              <p:nvPr>
                <p:custDataLst>
                  <p:tags r:id="rId36"/>
                </p:custDataLst>
              </p:nvPr>
            </p:nvSpPr>
            <p:spPr>
              <a:xfrm rot="10800000">
                <a:off x="2039574" y="705474"/>
                <a:ext cx="358350" cy="308923"/>
              </a:xfrm>
              <a:prstGeom prst="triangle">
                <a:avLst/>
              </a:prstGeom>
              <a:solidFill>
                <a:schemeClr val="bg1">
                  <a:lumMod val="8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PA-等腰三角形 30">
                <a:extLst>
                  <a:ext uri="{FF2B5EF4-FFF2-40B4-BE49-F238E27FC236}">
                    <a16:creationId xmlns:a16="http://schemas.microsoft.com/office/drawing/2014/main" id="{9DF8D07E-C75F-79E4-5DEE-A4AA7E58228F}"/>
                  </a:ext>
                </a:extLst>
              </p:cNvPr>
              <p:cNvSpPr/>
              <p:nvPr>
                <p:custDataLst>
                  <p:tags r:id="rId37"/>
                </p:custDataLst>
              </p:nvPr>
            </p:nvSpPr>
            <p:spPr>
              <a:xfrm rot="10800000">
                <a:off x="2939546" y="1012923"/>
                <a:ext cx="358350" cy="308923"/>
              </a:xfrm>
              <a:prstGeom prst="triangle">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FD086523-90D1-4235-9EB2-6487CA8CB335}"/>
                </a:ext>
              </a:extLst>
            </p:cNvPr>
            <p:cNvGrpSpPr/>
            <p:nvPr/>
          </p:nvGrpSpPr>
          <p:grpSpPr>
            <a:xfrm>
              <a:off x="8887923" y="1287042"/>
              <a:ext cx="3389823" cy="2587414"/>
              <a:chOff x="1678277" y="697653"/>
              <a:chExt cx="1615048" cy="1232748"/>
            </a:xfrm>
          </p:grpSpPr>
          <p:sp>
            <p:nvSpPr>
              <p:cNvPr id="21" name="PA-等腰三角形 30">
                <a:extLst>
                  <a:ext uri="{FF2B5EF4-FFF2-40B4-BE49-F238E27FC236}">
                    <a16:creationId xmlns:a16="http://schemas.microsoft.com/office/drawing/2014/main" id="{D7EA35CF-8197-6466-9AFA-367F17B18D24}"/>
                  </a:ext>
                </a:extLst>
              </p:cNvPr>
              <p:cNvSpPr/>
              <p:nvPr>
                <p:custDataLst>
                  <p:tags r:id="rId1"/>
                </p:custDataLst>
              </p:nvPr>
            </p:nvSpPr>
            <p:spPr>
              <a:xfrm rot="10800000">
                <a:off x="2212173" y="1008277"/>
                <a:ext cx="358350" cy="308923"/>
              </a:xfrm>
              <a:prstGeom prst="triangle">
                <a:avLst/>
              </a:prstGeom>
              <a:solidFill>
                <a:schemeClr val="bg1">
                  <a:lumMod val="85000"/>
                  <a:alpha val="18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等腰三角形 31">
                <a:extLst>
                  <a:ext uri="{FF2B5EF4-FFF2-40B4-BE49-F238E27FC236}">
                    <a16:creationId xmlns:a16="http://schemas.microsoft.com/office/drawing/2014/main" id="{717895B0-1D0B-1237-3D99-84962202060A}"/>
                  </a:ext>
                </a:extLst>
              </p:cNvPr>
              <p:cNvSpPr/>
              <p:nvPr>
                <p:custDataLst>
                  <p:tags r:id="rId2"/>
                </p:custDataLst>
              </p:nvPr>
            </p:nvSpPr>
            <p:spPr>
              <a:xfrm flipH="1">
                <a:off x="2034317" y="1008277"/>
                <a:ext cx="358350" cy="308923"/>
              </a:xfrm>
              <a:prstGeom prst="triangle">
                <a:avLst/>
              </a:prstGeom>
              <a:solidFill>
                <a:schemeClr val="bg1">
                  <a:lumMod val="85000"/>
                  <a:alpha val="1921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等腰三角形 32">
                <a:extLst>
                  <a:ext uri="{FF2B5EF4-FFF2-40B4-BE49-F238E27FC236}">
                    <a16:creationId xmlns:a16="http://schemas.microsoft.com/office/drawing/2014/main" id="{28D7C0D9-3FAC-804C-FA95-F0A8BE8F972A}"/>
                  </a:ext>
                </a:extLst>
              </p:cNvPr>
              <p:cNvSpPr/>
              <p:nvPr>
                <p:custDataLst>
                  <p:tags r:id="rId3"/>
                </p:custDataLst>
              </p:nvPr>
            </p:nvSpPr>
            <p:spPr>
              <a:xfrm rot="10800000">
                <a:off x="1678277" y="1317200"/>
                <a:ext cx="358350" cy="308923"/>
              </a:xfrm>
              <a:prstGeom prst="triangle">
                <a:avLst/>
              </a:prstGeom>
              <a:solidFill>
                <a:schemeClr val="bg1">
                  <a:lumMod val="85000"/>
                  <a:alpha val="182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等腰三角形 34">
                <a:extLst>
                  <a:ext uri="{FF2B5EF4-FFF2-40B4-BE49-F238E27FC236}">
                    <a16:creationId xmlns:a16="http://schemas.microsoft.com/office/drawing/2014/main" id="{FCFD1C7D-9A2B-5E2D-2FA3-D2493101C144}"/>
                  </a:ext>
                </a:extLst>
              </p:cNvPr>
              <p:cNvSpPr/>
              <p:nvPr>
                <p:custDataLst>
                  <p:tags r:id="rId4"/>
                </p:custDataLst>
              </p:nvPr>
            </p:nvSpPr>
            <p:spPr>
              <a:xfrm rot="10800000">
                <a:off x="2034317" y="1317200"/>
                <a:ext cx="358350" cy="308923"/>
              </a:xfrm>
              <a:prstGeom prst="triangle">
                <a:avLst/>
              </a:prstGeom>
              <a:solidFill>
                <a:schemeClr val="bg1">
                  <a:lumMod val="85000"/>
                  <a:alpha val="68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等腰三角形 36">
                <a:extLst>
                  <a:ext uri="{FF2B5EF4-FFF2-40B4-BE49-F238E27FC236}">
                    <a16:creationId xmlns:a16="http://schemas.microsoft.com/office/drawing/2014/main" id="{D54B2195-F9D9-A89D-D75A-D16D8F2D89C6}"/>
                  </a:ext>
                </a:extLst>
              </p:cNvPr>
              <p:cNvSpPr/>
              <p:nvPr>
                <p:custDataLst>
                  <p:tags r:id="rId5"/>
                </p:custDataLst>
              </p:nvPr>
            </p:nvSpPr>
            <p:spPr>
              <a:xfrm rot="10800000">
                <a:off x="2040211" y="705474"/>
                <a:ext cx="358350" cy="308923"/>
              </a:xfrm>
              <a:prstGeom prst="triangle">
                <a:avLst/>
              </a:prstGeom>
              <a:solidFill>
                <a:schemeClr val="bg1">
                  <a:lumMod val="85000"/>
                  <a:alpha val="29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等腰三角形 19">
                <a:extLst>
                  <a:ext uri="{FF2B5EF4-FFF2-40B4-BE49-F238E27FC236}">
                    <a16:creationId xmlns:a16="http://schemas.microsoft.com/office/drawing/2014/main" id="{8E22D100-77B6-5CB3-8E29-99638839E73E}"/>
                  </a:ext>
                </a:extLst>
              </p:cNvPr>
              <p:cNvSpPr/>
              <p:nvPr>
                <p:custDataLst>
                  <p:tags r:id="rId6"/>
                </p:custDataLst>
              </p:nvPr>
            </p:nvSpPr>
            <p:spPr>
              <a:xfrm>
                <a:off x="2934975" y="1312554"/>
                <a:ext cx="358350" cy="308922"/>
              </a:xfrm>
              <a:prstGeom prst="triangle">
                <a:avLst/>
              </a:prstGeom>
              <a:solidFill>
                <a:schemeClr val="bg1">
                  <a:lumMod val="85000"/>
                  <a:alpha val="27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等腰三角形 20">
                <a:extLst>
                  <a:ext uri="{FF2B5EF4-FFF2-40B4-BE49-F238E27FC236}">
                    <a16:creationId xmlns:a16="http://schemas.microsoft.com/office/drawing/2014/main" id="{9BF750F5-4DB8-BF18-4AAF-37CB14B5B577}"/>
                  </a:ext>
                </a:extLst>
              </p:cNvPr>
              <p:cNvSpPr/>
              <p:nvPr>
                <p:custDataLst>
                  <p:tags r:id="rId7"/>
                </p:custDataLst>
              </p:nvPr>
            </p:nvSpPr>
            <p:spPr>
              <a:xfrm rot="10800000" flipH="1">
                <a:off x="2755542" y="1317201"/>
                <a:ext cx="358350" cy="308922"/>
              </a:xfrm>
              <a:prstGeom prst="triangle">
                <a:avLst/>
              </a:prstGeom>
              <a:solidFill>
                <a:schemeClr val="bg1">
                  <a:lumMod val="85000"/>
                  <a:alpha val="169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等腰三角形 21">
                <a:extLst>
                  <a:ext uri="{FF2B5EF4-FFF2-40B4-BE49-F238E27FC236}">
                    <a16:creationId xmlns:a16="http://schemas.microsoft.com/office/drawing/2014/main" id="{6A9F3929-2304-CF4A-2C9C-A357CF69F035}"/>
                  </a:ext>
                </a:extLst>
              </p:cNvPr>
              <p:cNvSpPr/>
              <p:nvPr>
                <p:custDataLst>
                  <p:tags r:id="rId8"/>
                </p:custDataLst>
              </p:nvPr>
            </p:nvSpPr>
            <p:spPr>
              <a:xfrm>
                <a:off x="2215755" y="1312555"/>
                <a:ext cx="358350" cy="308922"/>
              </a:xfrm>
              <a:prstGeom prst="triangle">
                <a:avLst/>
              </a:prstGeom>
              <a:solidFill>
                <a:schemeClr val="bg1">
                  <a:lumMod val="85000"/>
                  <a:alpha val="19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等腰三角形 22">
                <a:extLst>
                  <a:ext uri="{FF2B5EF4-FFF2-40B4-BE49-F238E27FC236}">
                    <a16:creationId xmlns:a16="http://schemas.microsoft.com/office/drawing/2014/main" id="{3DA88C4C-D588-EC17-27EB-AF6F6EA66A30}"/>
                  </a:ext>
                </a:extLst>
              </p:cNvPr>
              <p:cNvSpPr/>
              <p:nvPr>
                <p:custDataLst>
                  <p:tags r:id="rId9"/>
                </p:custDataLst>
              </p:nvPr>
            </p:nvSpPr>
            <p:spPr>
              <a:xfrm rot="10800000" flipH="1">
                <a:off x="2393610" y="1312555"/>
                <a:ext cx="358350" cy="308922"/>
              </a:xfrm>
              <a:prstGeom prst="triangle">
                <a:avLst/>
              </a:prstGeom>
              <a:solidFill>
                <a:schemeClr val="bg1">
                  <a:lumMod val="85000"/>
                  <a:alpha val="149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等腰三角形 23">
                <a:extLst>
                  <a:ext uri="{FF2B5EF4-FFF2-40B4-BE49-F238E27FC236}">
                    <a16:creationId xmlns:a16="http://schemas.microsoft.com/office/drawing/2014/main" id="{E1C55098-696E-DE0B-43EF-75AB9B00F2E0}"/>
                  </a:ext>
                </a:extLst>
              </p:cNvPr>
              <p:cNvSpPr/>
              <p:nvPr>
                <p:custDataLst>
                  <p:tags r:id="rId10"/>
                </p:custDataLst>
              </p:nvPr>
            </p:nvSpPr>
            <p:spPr>
              <a:xfrm>
                <a:off x="2755542" y="1008278"/>
                <a:ext cx="358350" cy="308922"/>
              </a:xfrm>
              <a:prstGeom prst="triangle">
                <a:avLst/>
              </a:prstGeom>
              <a:solidFill>
                <a:schemeClr val="bg1">
                  <a:lumMod val="85000"/>
                  <a:alpha val="115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等腰三角形 24">
                <a:extLst>
                  <a:ext uri="{FF2B5EF4-FFF2-40B4-BE49-F238E27FC236}">
                    <a16:creationId xmlns:a16="http://schemas.microsoft.com/office/drawing/2014/main" id="{9123BB90-9559-B329-6DF4-D22181C276D6}"/>
                  </a:ext>
                </a:extLst>
              </p:cNvPr>
              <p:cNvSpPr/>
              <p:nvPr>
                <p:custDataLst>
                  <p:tags r:id="rId11"/>
                </p:custDataLst>
              </p:nvPr>
            </p:nvSpPr>
            <p:spPr>
              <a:xfrm rot="10800000" flipH="1">
                <a:off x="2934644" y="1621479"/>
                <a:ext cx="358351" cy="308922"/>
              </a:xfrm>
              <a:prstGeom prst="triangle">
                <a:avLst/>
              </a:prstGeom>
              <a:solidFill>
                <a:schemeClr val="bg1">
                  <a:lumMod val="85000"/>
                  <a:alpha val="147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等腰三角形 25">
                <a:extLst>
                  <a:ext uri="{FF2B5EF4-FFF2-40B4-BE49-F238E27FC236}">
                    <a16:creationId xmlns:a16="http://schemas.microsoft.com/office/drawing/2014/main" id="{2B7B063C-BE3C-C1DD-E83B-21AC3A4DB526}"/>
                  </a:ext>
                </a:extLst>
              </p:cNvPr>
              <p:cNvSpPr/>
              <p:nvPr>
                <p:custDataLst>
                  <p:tags r:id="rId12"/>
                </p:custDataLst>
              </p:nvPr>
            </p:nvSpPr>
            <p:spPr>
              <a:xfrm>
                <a:off x="2393610" y="1003632"/>
                <a:ext cx="358350" cy="308922"/>
              </a:xfrm>
              <a:prstGeom prst="triangle">
                <a:avLst/>
              </a:prstGeom>
              <a:solidFill>
                <a:schemeClr val="bg1">
                  <a:lumMod val="85000"/>
                  <a:alpha val="4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等腰三角形 26">
                <a:extLst>
                  <a:ext uri="{FF2B5EF4-FFF2-40B4-BE49-F238E27FC236}">
                    <a16:creationId xmlns:a16="http://schemas.microsoft.com/office/drawing/2014/main" id="{C6564C41-948C-BE9D-29A4-ABAAC6F59CA8}"/>
                  </a:ext>
                </a:extLst>
              </p:cNvPr>
              <p:cNvSpPr/>
              <p:nvPr>
                <p:custDataLst>
                  <p:tags r:id="rId13"/>
                </p:custDataLst>
              </p:nvPr>
            </p:nvSpPr>
            <p:spPr>
              <a:xfrm rot="10800000" flipH="1">
                <a:off x="2577357" y="1008278"/>
                <a:ext cx="358350" cy="308922"/>
              </a:xfrm>
              <a:prstGeom prst="triangle">
                <a:avLst/>
              </a:prstGeom>
              <a:solidFill>
                <a:schemeClr val="bg1">
                  <a:lumMod val="85000"/>
                  <a:alpha val="5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等腰三角形 27">
                <a:extLst>
                  <a:ext uri="{FF2B5EF4-FFF2-40B4-BE49-F238E27FC236}">
                    <a16:creationId xmlns:a16="http://schemas.microsoft.com/office/drawing/2014/main" id="{DCA24DB5-925B-AB56-EC3A-B0A8D00685CC}"/>
                  </a:ext>
                </a:extLst>
              </p:cNvPr>
              <p:cNvSpPr/>
              <p:nvPr>
                <p:custDataLst>
                  <p:tags r:id="rId14"/>
                </p:custDataLst>
              </p:nvPr>
            </p:nvSpPr>
            <p:spPr>
              <a:xfrm>
                <a:off x="2221647" y="697653"/>
                <a:ext cx="358350" cy="308923"/>
              </a:xfrm>
              <a:prstGeom prst="triangle">
                <a:avLst/>
              </a:prstGeom>
              <a:solidFill>
                <a:schemeClr val="bg1">
                  <a:lumMod val="85000"/>
                  <a:alpha val="67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等腰三角形 36">
                <a:extLst>
                  <a:ext uri="{FF2B5EF4-FFF2-40B4-BE49-F238E27FC236}">
                    <a16:creationId xmlns:a16="http://schemas.microsoft.com/office/drawing/2014/main" id="{3DC047DC-3058-34B9-2ABA-8FA20BEFC9A2}"/>
                  </a:ext>
                </a:extLst>
              </p:cNvPr>
              <p:cNvSpPr/>
              <p:nvPr>
                <p:custDataLst>
                  <p:tags r:id="rId15"/>
                </p:custDataLst>
              </p:nvPr>
            </p:nvSpPr>
            <p:spPr>
              <a:xfrm rot="10800000">
                <a:off x="2753896" y="699241"/>
                <a:ext cx="358350" cy="308923"/>
              </a:xfrm>
              <a:prstGeom prst="triangle">
                <a:avLst/>
              </a:prstGeom>
              <a:solidFill>
                <a:schemeClr val="bg1">
                  <a:lumMod val="85000"/>
                  <a:alpha val="29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46981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832F4-2E48-F0B6-44BE-20DF83022C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CFDB91-4320-A01E-9A15-777B42DA1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B50B00-80FB-B412-46D0-9FF508DD56B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9F741FA-AEC1-5F04-59F2-7711F0BC2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CDC7838-1447-5DF6-D035-BBC2BCD17EF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B84E711-50D0-32B4-E250-8DA2C905102C}"/>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8" name="页脚占位符 7">
            <a:extLst>
              <a:ext uri="{FF2B5EF4-FFF2-40B4-BE49-F238E27FC236}">
                <a16:creationId xmlns:a16="http://schemas.microsoft.com/office/drawing/2014/main" id="{EF46F279-4DA0-F0C0-6F8F-0629CC4711B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ADE4813-7541-EC29-AF8F-5940220FA1B8}"/>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248641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87EAB-711F-D238-EAE8-3212C2093D5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10579B-D2E0-6E4B-3767-49C4AEB91023}"/>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4" name="页脚占位符 3">
            <a:extLst>
              <a:ext uri="{FF2B5EF4-FFF2-40B4-BE49-F238E27FC236}">
                <a16:creationId xmlns:a16="http://schemas.microsoft.com/office/drawing/2014/main" id="{9ECC7C2C-5C7B-9211-788D-186CCA7C8BD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077A1E-7C9A-59C6-0EB5-8689882A0D96}"/>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221308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9482648-6E4C-D77C-489B-34C4022E3341}"/>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3" name="页脚占位符 2">
            <a:extLst>
              <a:ext uri="{FF2B5EF4-FFF2-40B4-BE49-F238E27FC236}">
                <a16:creationId xmlns:a16="http://schemas.microsoft.com/office/drawing/2014/main" id="{901EC083-4096-A421-4C89-1FFC264BF2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6B93D7-6548-1CAB-67D4-BA08C93EEF98}"/>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230587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E9381-9FAA-8CF3-0529-8A23D7D3AC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81D0B4D-098D-741A-0225-54BD5345E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19C00D9-F3D3-6F51-09D5-00F35151D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5265E91-B660-2E6A-542B-0D619E85472C}"/>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6CB247B3-9FCB-383C-50BA-CAA3378A5F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C571ED-49E4-15AB-F844-2B01D3D8D5E1}"/>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66314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96A6D-FDD6-A21D-E713-8F76F7A553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1907B6-F2EE-10B2-D16B-34F6E2867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7C7F27-178B-73E1-2D5D-5C6B12768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EB3FDE-80F3-59CF-C831-C1E418C1AD9A}"/>
              </a:ext>
            </a:extLst>
          </p:cNvPr>
          <p:cNvSpPr>
            <a:spLocks noGrp="1"/>
          </p:cNvSpPr>
          <p:nvPr>
            <p:ph type="dt" sz="half" idx="10"/>
          </p:nvPr>
        </p:nvSpPr>
        <p:spPr/>
        <p:txBody>
          <a:bodyPr/>
          <a:lstStyle/>
          <a:p>
            <a:fld id="{C6E551DB-478F-4E8F-BB64-E1C21E3FFBD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526DA9A9-8D6A-C02A-8419-FC313E1E28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146B4E-10D8-B209-D99D-1466D8CAA267}"/>
              </a:ext>
            </a:extLst>
          </p:cNvPr>
          <p:cNvSpPr>
            <a:spLocks noGrp="1"/>
          </p:cNvSpPr>
          <p:nvPr>
            <p:ph type="sldNum" sz="quarter" idx="12"/>
          </p:nvPr>
        </p:nvSpPr>
        <p:spPr/>
        <p:txBody>
          <a:body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3972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5A7B6F7-215D-E8C8-FAF7-EEF43F743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98B839-6E34-1554-EF51-8E0D2145A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B53F69-5210-F71B-E4B7-5EF60B207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551DB-478F-4E8F-BB64-E1C21E3FFBD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36FCF317-E223-6016-6464-BBBC5486E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058CB9D-73FC-AEDF-5A44-AE4DA5AFF2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03C-B283-47DC-92FC-998A2060432C}" type="slidenum">
              <a:rPr lang="zh-CN" altLang="en-US" smtClean="0"/>
              <a:t>‹#›</a:t>
            </a:fld>
            <a:endParaRPr lang="zh-CN" altLang="en-US"/>
          </a:p>
        </p:txBody>
      </p:sp>
    </p:spTree>
    <p:extLst>
      <p:ext uri="{BB962C8B-B14F-4D97-AF65-F5344CB8AC3E}">
        <p14:creationId xmlns:p14="http://schemas.microsoft.com/office/powerpoint/2010/main" val="2629158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5.xml"/><Relationship Id="rId7" Type="http://schemas.openxmlformats.org/officeDocument/2006/relationships/image" Target="../media/image42.jpe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0E473F1-4574-12D4-2279-FB8D74BD066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98948" y="742273"/>
            <a:ext cx="4052047" cy="941080"/>
          </a:xfrm>
          <a:prstGeom prst="rect">
            <a:avLst/>
          </a:prstGeom>
          <a:ln>
            <a:noFill/>
          </a:ln>
          <a:effectLst>
            <a:outerShdw blurRad="50800" dist="50800" dir="5400000" algn="ctr" rotWithShape="0">
              <a:srgbClr val="2F5597"/>
            </a:outerShdw>
          </a:effectLst>
        </p:spPr>
      </p:pic>
      <p:sp>
        <p:nvSpPr>
          <p:cNvPr id="4" name="文本框 3">
            <a:extLst>
              <a:ext uri="{FF2B5EF4-FFF2-40B4-BE49-F238E27FC236}">
                <a16:creationId xmlns:a16="http://schemas.microsoft.com/office/drawing/2014/main" id="{999343A8-F34E-0A51-5617-A7F6A0E4EAD1}"/>
              </a:ext>
            </a:extLst>
          </p:cNvPr>
          <p:cNvSpPr txBox="1"/>
          <p:nvPr/>
        </p:nvSpPr>
        <p:spPr>
          <a:xfrm>
            <a:off x="814342" y="3204204"/>
            <a:ext cx="10092267" cy="707886"/>
          </a:xfrm>
          <a:prstGeom prst="rect">
            <a:avLst/>
          </a:prstGeom>
          <a:noFill/>
        </p:spPr>
        <p:txBody>
          <a:bodyPr wrap="square">
            <a:spAutoFit/>
          </a:bodyPr>
          <a:lstStyle/>
          <a:p>
            <a:pPr algn="ctr"/>
            <a:r>
              <a:rPr lang="zh-CN" altLang="en-US" sz="4000" b="1" dirty="0">
                <a:solidFill>
                  <a:schemeClr val="bg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正负电子对产生</a:t>
            </a:r>
            <a:endParaRPr lang="en-US" altLang="zh-CN" sz="4000" b="1" dirty="0">
              <a:solidFill>
                <a:schemeClr val="bg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grpSp>
        <p:nvGrpSpPr>
          <p:cNvPr id="10" name="组合 9">
            <a:extLst>
              <a:ext uri="{FF2B5EF4-FFF2-40B4-BE49-F238E27FC236}">
                <a16:creationId xmlns:a16="http://schemas.microsoft.com/office/drawing/2014/main" id="{46A1F091-3462-1F0B-EEAC-078892D198A5}"/>
              </a:ext>
            </a:extLst>
          </p:cNvPr>
          <p:cNvGrpSpPr/>
          <p:nvPr/>
        </p:nvGrpSpPr>
        <p:grpSpPr>
          <a:xfrm flipH="1">
            <a:off x="10853281" y="6109547"/>
            <a:ext cx="297809" cy="297808"/>
            <a:chOff x="2031714" y="1074816"/>
            <a:chExt cx="519262" cy="519262"/>
          </a:xfrm>
        </p:grpSpPr>
        <p:sp>
          <p:nvSpPr>
            <p:cNvPr id="18" name="椭圆 17">
              <a:extLst>
                <a:ext uri="{FF2B5EF4-FFF2-40B4-BE49-F238E27FC236}">
                  <a16:creationId xmlns:a16="http://schemas.microsoft.com/office/drawing/2014/main" id="{B96E0C98-4511-E9E8-BD72-E86F333062D9}"/>
                </a:ext>
              </a:extLst>
            </p:cNvPr>
            <p:cNvSpPr/>
            <p:nvPr/>
          </p:nvSpPr>
          <p:spPr>
            <a:xfrm>
              <a:off x="2031714" y="1074816"/>
              <a:ext cx="519262" cy="519262"/>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9" name="Freeform 10">
              <a:extLst>
                <a:ext uri="{FF2B5EF4-FFF2-40B4-BE49-F238E27FC236}">
                  <a16:creationId xmlns:a16="http://schemas.microsoft.com/office/drawing/2014/main" id="{16D8BDBB-B35B-F2D7-3E77-855806B1EF45}"/>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nvGrpSpPr>
          <p:cNvPr id="11" name="组合 10">
            <a:extLst>
              <a:ext uri="{FF2B5EF4-FFF2-40B4-BE49-F238E27FC236}">
                <a16:creationId xmlns:a16="http://schemas.microsoft.com/office/drawing/2014/main" id="{881E4053-FC31-43EF-FD36-C4DB3966BACF}"/>
              </a:ext>
            </a:extLst>
          </p:cNvPr>
          <p:cNvGrpSpPr/>
          <p:nvPr/>
        </p:nvGrpSpPr>
        <p:grpSpPr>
          <a:xfrm>
            <a:off x="11318649" y="6109547"/>
            <a:ext cx="297808" cy="297808"/>
            <a:chOff x="2031714" y="1074816"/>
            <a:chExt cx="519262" cy="519262"/>
          </a:xfrm>
        </p:grpSpPr>
        <p:sp>
          <p:nvSpPr>
            <p:cNvPr id="13" name="椭圆 12">
              <a:extLst>
                <a:ext uri="{FF2B5EF4-FFF2-40B4-BE49-F238E27FC236}">
                  <a16:creationId xmlns:a16="http://schemas.microsoft.com/office/drawing/2014/main" id="{CE6B9140-B3A7-7F58-7528-89353F70E5AD}"/>
                </a:ext>
              </a:extLst>
            </p:cNvPr>
            <p:cNvSpPr/>
            <p:nvPr/>
          </p:nvSpPr>
          <p:spPr>
            <a:xfrm>
              <a:off x="2031714" y="1074816"/>
              <a:ext cx="519262" cy="519262"/>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14" name="Freeform 10">
              <a:extLst>
                <a:ext uri="{FF2B5EF4-FFF2-40B4-BE49-F238E27FC236}">
                  <a16:creationId xmlns:a16="http://schemas.microsoft.com/office/drawing/2014/main" id="{0684A3BC-FABF-4798-0D2B-89DC56084E39}"/>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sp>
        <p:nvSpPr>
          <p:cNvPr id="59" name="文本框 58">
            <a:extLst>
              <a:ext uri="{FF2B5EF4-FFF2-40B4-BE49-F238E27FC236}">
                <a16:creationId xmlns:a16="http://schemas.microsoft.com/office/drawing/2014/main" id="{EF3E8930-4741-9C58-C70B-0DBEBE1CDDC7}"/>
              </a:ext>
            </a:extLst>
          </p:cNvPr>
          <p:cNvSpPr txBox="1"/>
          <p:nvPr/>
        </p:nvSpPr>
        <p:spPr>
          <a:xfrm>
            <a:off x="1668961" y="2292639"/>
            <a:ext cx="8854077" cy="707886"/>
          </a:xfrm>
          <a:prstGeom prst="rect">
            <a:avLst/>
          </a:prstGeom>
          <a:noFill/>
        </p:spPr>
        <p:txBody>
          <a:bodyPr wrap="square">
            <a:spAutoFit/>
          </a:bodyPr>
          <a:lstStyle/>
          <a:p>
            <a:pPr algn="ctr" defTabSz="457200">
              <a:spcBef>
                <a:spcPts val="1200"/>
              </a:spcBef>
            </a:pPr>
            <a:r>
              <a:rPr kumimoji="1" lang="zh-CN" altLang="en-US" sz="4000" b="1" dirty="0">
                <a:solidFill>
                  <a:schemeClr val="bg1"/>
                </a:solidFill>
                <a:latin typeface="汉仪旗黑-55简" panose="00020600040101010101" pitchFamily="18" charset="-122"/>
                <a:ea typeface="汉仪旗黑-55简" panose="00020600040101010101" pitchFamily="18" charset="-122"/>
                <a:cs typeface="+mn-ea"/>
                <a:sym typeface="+mn-lt"/>
              </a:rPr>
              <a:t>激光与物质相互作用中的</a:t>
            </a:r>
            <a:r>
              <a:rPr kumimoji="1" lang="en-US" altLang="zh-CN" sz="4000" b="1" dirty="0">
                <a:solidFill>
                  <a:schemeClr val="bg1"/>
                </a:solidFill>
                <a:latin typeface="汉仪旗黑-55简" panose="00020600040101010101" pitchFamily="18" charset="-122"/>
                <a:ea typeface="汉仪旗黑-55简" panose="00020600040101010101" pitchFamily="18" charset="-122"/>
                <a:cs typeface="+mn-ea"/>
                <a:sym typeface="+mn-lt"/>
              </a:rPr>
              <a:t>QED</a:t>
            </a:r>
            <a:r>
              <a:rPr kumimoji="1" lang="zh-CN" altLang="en-US" sz="4000" b="1" dirty="0">
                <a:solidFill>
                  <a:schemeClr val="bg1"/>
                </a:solidFill>
                <a:latin typeface="汉仪旗黑-55简" panose="00020600040101010101" pitchFamily="18" charset="-122"/>
                <a:ea typeface="汉仪旗黑-55简" panose="00020600040101010101" pitchFamily="18" charset="-122"/>
                <a:cs typeface="+mn-ea"/>
                <a:sym typeface="+mn-lt"/>
              </a:rPr>
              <a:t>效应</a:t>
            </a:r>
            <a:endParaRPr kumimoji="1" lang="zh-Hans-HK" altLang="en-US" sz="4000" b="1" dirty="0">
              <a:solidFill>
                <a:schemeClr val="bg1"/>
              </a:solidFill>
              <a:latin typeface="汉仪旗黑-55简" panose="00020600040101010101" pitchFamily="18" charset="-122"/>
              <a:ea typeface="汉仪旗黑-55简" panose="00020600040101010101" pitchFamily="18" charset="-122"/>
              <a:cs typeface="+mn-ea"/>
              <a:sym typeface="+mn-lt"/>
            </a:endParaRPr>
          </a:p>
        </p:txBody>
      </p:sp>
      <p:grpSp>
        <p:nvGrpSpPr>
          <p:cNvPr id="69" name="组合 68">
            <a:extLst>
              <a:ext uri="{FF2B5EF4-FFF2-40B4-BE49-F238E27FC236}">
                <a16:creationId xmlns:a16="http://schemas.microsoft.com/office/drawing/2014/main" id="{219B95C4-71A0-94DA-B702-FC9C90258940}"/>
              </a:ext>
            </a:extLst>
          </p:cNvPr>
          <p:cNvGrpSpPr/>
          <p:nvPr/>
        </p:nvGrpSpPr>
        <p:grpSpPr>
          <a:xfrm>
            <a:off x="448628" y="472440"/>
            <a:ext cx="315754" cy="218123"/>
            <a:chOff x="358140" y="472440"/>
            <a:chExt cx="358140" cy="274320"/>
          </a:xfrm>
        </p:grpSpPr>
        <p:cxnSp>
          <p:nvCxnSpPr>
            <p:cNvPr id="63" name="直接连接符 62">
              <a:extLst>
                <a:ext uri="{FF2B5EF4-FFF2-40B4-BE49-F238E27FC236}">
                  <a16:creationId xmlns:a16="http://schemas.microsoft.com/office/drawing/2014/main" id="{F9875264-45E3-8D39-0731-4D9F4B8C722D}"/>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F7F81EC5-9476-B7CC-AF64-B97377A4EE95}"/>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4C195A43-B453-ED1B-9EA9-48F49FF7ABAF}"/>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a16="http://schemas.microsoft.com/office/drawing/2014/main" id="{21116A3C-4672-CD31-5D72-91DB06DBB654}"/>
              </a:ext>
            </a:extLst>
          </p:cNvPr>
          <p:cNvSpPr txBox="1"/>
          <p:nvPr/>
        </p:nvSpPr>
        <p:spPr>
          <a:xfrm>
            <a:off x="4816141" y="4521376"/>
            <a:ext cx="5017973" cy="2092881"/>
          </a:xfrm>
          <a:prstGeom prst="rect">
            <a:avLst/>
          </a:prstGeom>
          <a:noFill/>
        </p:spPr>
        <p:txBody>
          <a:bodyPr wrap="square">
            <a:spAutoFit/>
          </a:bodyPr>
          <a:lstStyle/>
          <a:p>
            <a:pPr>
              <a:lnSpc>
                <a:spcPct val="150000"/>
              </a:lnSpc>
            </a:pPr>
            <a:r>
              <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报  告  人：苏丹丹</a:t>
            </a:r>
            <a:endParaRPr lang="en-US" altLang="zh-CN"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a:p>
            <a:pPr>
              <a:lnSpc>
                <a:spcPct val="150000"/>
              </a:lnSpc>
            </a:pPr>
            <a:r>
              <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单       位：上海师范大学</a:t>
            </a:r>
            <a:endParaRPr lang="en-US" altLang="zh-CN"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a:p>
            <a:pPr>
              <a:lnSpc>
                <a:spcPct val="150000"/>
              </a:lnSpc>
            </a:pPr>
            <a:r>
              <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时       间：</a:t>
            </a:r>
            <a:r>
              <a:rPr lang="en-US" altLang="zh-CN"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2024.04.15</a:t>
            </a:r>
            <a:endPar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a:p>
            <a:endPar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a:p>
            <a:endParaRPr lang="zh-CN" altLang="en-US" sz="2000" dirty="0">
              <a:solidFill>
                <a:prstClr val="black"/>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pic>
        <p:nvPicPr>
          <p:cNvPr id="2" name="图片 1">
            <a:extLst>
              <a:ext uri="{FF2B5EF4-FFF2-40B4-BE49-F238E27FC236}">
                <a16:creationId xmlns:a16="http://schemas.microsoft.com/office/drawing/2014/main" id="{D7644805-F494-4D19-C3DB-F3E103FB3337}"/>
              </a:ext>
            </a:extLst>
          </p:cNvPr>
          <p:cNvPicPr>
            <a:picLocks noChangeAspect="1"/>
          </p:cNvPicPr>
          <p:nvPr/>
        </p:nvPicPr>
        <p:blipFill>
          <a:blip r:embed="rId5"/>
          <a:stretch>
            <a:fillRect/>
          </a:stretch>
        </p:blipFill>
        <p:spPr>
          <a:xfrm>
            <a:off x="4220652" y="782377"/>
            <a:ext cx="7772400" cy="941083"/>
          </a:xfrm>
          <a:prstGeom prst="rect">
            <a:avLst/>
          </a:prstGeom>
        </p:spPr>
      </p:pic>
    </p:spTree>
    <p:extLst>
      <p:ext uri="{BB962C8B-B14F-4D97-AF65-F5344CB8AC3E}">
        <p14:creationId xmlns:p14="http://schemas.microsoft.com/office/powerpoint/2010/main" val="3552287027"/>
      </p:ext>
    </p:extLst>
  </p:cSld>
  <p:clrMapOvr>
    <a:masterClrMapping/>
  </p:clrMapOvr>
  <mc:AlternateContent xmlns:mc="http://schemas.openxmlformats.org/markup-compatibility/2006" xmlns:p14="http://schemas.microsoft.com/office/powerpoint/2010/main">
    <mc:Choice Requires="p14">
      <p:transition spd="slow" p14:dur="2000" advTm="16138"/>
    </mc:Choice>
    <mc:Fallback xmlns="">
      <p:transition spd="slow" advTm="161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03C690C7-190A-8B2F-16F8-4B141839DD39}"/>
              </a:ext>
            </a:extLst>
          </p:cNvPr>
          <p:cNvGrpSpPr/>
          <p:nvPr/>
        </p:nvGrpSpPr>
        <p:grpSpPr>
          <a:xfrm>
            <a:off x="328225" y="660257"/>
            <a:ext cx="3869019" cy="5479491"/>
            <a:chOff x="400063" y="1010043"/>
            <a:chExt cx="3869019" cy="5479491"/>
          </a:xfrm>
        </p:grpSpPr>
        <p:grpSp>
          <p:nvGrpSpPr>
            <p:cNvPr id="28" name="组合 27">
              <a:extLst>
                <a:ext uri="{FF2B5EF4-FFF2-40B4-BE49-F238E27FC236}">
                  <a16:creationId xmlns:a16="http://schemas.microsoft.com/office/drawing/2014/main" id="{856D152E-B519-0D94-30F7-AF0A506EC1E1}"/>
                </a:ext>
              </a:extLst>
            </p:cNvPr>
            <p:cNvGrpSpPr/>
            <p:nvPr/>
          </p:nvGrpSpPr>
          <p:grpSpPr>
            <a:xfrm>
              <a:off x="400063" y="1010043"/>
              <a:ext cx="3869019" cy="4914329"/>
              <a:chOff x="459476" y="984378"/>
              <a:chExt cx="3710568" cy="5366018"/>
            </a:xfrm>
          </p:grpSpPr>
          <p:pic>
            <p:nvPicPr>
              <p:cNvPr id="20" name="图片 19">
                <a:extLst>
                  <a:ext uri="{FF2B5EF4-FFF2-40B4-BE49-F238E27FC236}">
                    <a16:creationId xmlns:a16="http://schemas.microsoft.com/office/drawing/2014/main" id="{470ABB90-F6BF-B060-68F7-E11F0700F44F}"/>
                  </a:ext>
                </a:extLst>
              </p:cNvPr>
              <p:cNvPicPr>
                <a:picLocks noChangeAspect="1"/>
              </p:cNvPicPr>
              <p:nvPr/>
            </p:nvPicPr>
            <p:blipFill>
              <a:blip r:embed="rId3"/>
              <a:stretch>
                <a:fillRect/>
              </a:stretch>
            </p:blipFill>
            <p:spPr>
              <a:xfrm>
                <a:off x="459476" y="984378"/>
                <a:ext cx="3630035" cy="2444622"/>
              </a:xfrm>
              <a:prstGeom prst="rect">
                <a:avLst/>
              </a:prstGeom>
            </p:spPr>
          </p:pic>
          <p:sp>
            <p:nvSpPr>
              <p:cNvPr id="23" name="文本框 22">
                <a:extLst>
                  <a:ext uri="{FF2B5EF4-FFF2-40B4-BE49-F238E27FC236}">
                    <a16:creationId xmlns:a16="http://schemas.microsoft.com/office/drawing/2014/main" id="{AB084D63-154C-EB69-5E87-849DEE56F38E}"/>
                  </a:ext>
                </a:extLst>
              </p:cNvPr>
              <p:cNvSpPr txBox="1"/>
              <p:nvPr/>
            </p:nvSpPr>
            <p:spPr>
              <a:xfrm>
                <a:off x="1542593" y="2823851"/>
                <a:ext cx="1463802" cy="436885"/>
              </a:xfrm>
              <a:prstGeom prst="rect">
                <a:avLst/>
              </a:prstGeom>
              <a:noFill/>
            </p:spPr>
            <p:txBody>
              <a:bodyPr wrap="square" rtlCol="0">
                <a:spAutoFit/>
              </a:bodyPr>
              <a:lstStyle/>
              <a:p>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Dirac sea</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21" name="文本框 20">
                <a:extLst>
                  <a:ext uri="{FF2B5EF4-FFF2-40B4-BE49-F238E27FC236}">
                    <a16:creationId xmlns:a16="http://schemas.microsoft.com/office/drawing/2014/main" id="{9BC235A2-65FD-FE24-C96D-B414734AEF1B}"/>
                  </a:ext>
                </a:extLst>
              </p:cNvPr>
              <p:cNvSpPr txBox="1"/>
              <p:nvPr/>
            </p:nvSpPr>
            <p:spPr>
              <a:xfrm>
                <a:off x="1182263" y="3705565"/>
                <a:ext cx="2987781" cy="436885"/>
              </a:xfrm>
              <a:prstGeom prst="rect">
                <a:avLst/>
              </a:prstGeom>
              <a:noFill/>
            </p:spPr>
            <p:txBody>
              <a:bodyPr wrap="square" rtlCol="0">
                <a:spAutoFit/>
              </a:bodyPr>
              <a:lstStyle/>
              <a:p>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Schwinger</a:t>
                </a:r>
                <a:r>
                  <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rPr>
                  <a:t> </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Tunneling</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24" name="图片 23">
                <a:extLst>
                  <a:ext uri="{FF2B5EF4-FFF2-40B4-BE49-F238E27FC236}">
                    <a16:creationId xmlns:a16="http://schemas.microsoft.com/office/drawing/2014/main" id="{9A2E5B7D-388B-DEC1-F158-791A5C46B64F}"/>
                  </a:ext>
                </a:extLst>
              </p:cNvPr>
              <p:cNvPicPr>
                <a:picLocks noChangeAspect="1"/>
              </p:cNvPicPr>
              <p:nvPr/>
            </p:nvPicPr>
            <p:blipFill>
              <a:blip r:embed="rId4"/>
              <a:stretch>
                <a:fillRect/>
              </a:stretch>
            </p:blipFill>
            <p:spPr>
              <a:xfrm>
                <a:off x="818931" y="4218684"/>
                <a:ext cx="3196990" cy="2131712"/>
              </a:xfrm>
              <a:prstGeom prst="rect">
                <a:avLst/>
              </a:prstGeom>
            </p:spPr>
          </p:pic>
        </p:grpSp>
        <p:sp>
          <p:nvSpPr>
            <p:cNvPr id="29" name="Textfeld 15">
              <a:extLst>
                <a:ext uri="{FF2B5EF4-FFF2-40B4-BE49-F238E27FC236}">
                  <a16:creationId xmlns:a16="http://schemas.microsoft.com/office/drawing/2014/main" id="{F182C55A-2881-D2D3-7EC9-28FB6C474BBA}"/>
                </a:ext>
              </a:extLst>
            </p:cNvPr>
            <p:cNvSpPr txBox="1"/>
            <p:nvPr/>
          </p:nvSpPr>
          <p:spPr>
            <a:xfrm>
              <a:off x="1211047" y="602786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29</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grpSp>
        <p:nvGrpSpPr>
          <p:cNvPr id="32" name="组合 31">
            <a:extLst>
              <a:ext uri="{FF2B5EF4-FFF2-40B4-BE49-F238E27FC236}">
                <a16:creationId xmlns:a16="http://schemas.microsoft.com/office/drawing/2014/main" id="{FFFAB147-5BCD-5161-4876-8006BEF4A3F2}"/>
              </a:ext>
            </a:extLst>
          </p:cNvPr>
          <p:cNvGrpSpPr/>
          <p:nvPr/>
        </p:nvGrpSpPr>
        <p:grpSpPr>
          <a:xfrm>
            <a:off x="4619364" y="699047"/>
            <a:ext cx="3069722" cy="5438643"/>
            <a:chOff x="4619364" y="954631"/>
            <a:chExt cx="3069722" cy="5438643"/>
          </a:xfrm>
        </p:grpSpPr>
        <p:grpSp>
          <p:nvGrpSpPr>
            <p:cNvPr id="26" name="组合 25">
              <a:extLst>
                <a:ext uri="{FF2B5EF4-FFF2-40B4-BE49-F238E27FC236}">
                  <a16:creationId xmlns:a16="http://schemas.microsoft.com/office/drawing/2014/main" id="{94677616-9B30-40A1-11B1-78E4D757A77D}"/>
                </a:ext>
              </a:extLst>
            </p:cNvPr>
            <p:cNvGrpSpPr/>
            <p:nvPr/>
          </p:nvGrpSpPr>
          <p:grpSpPr>
            <a:xfrm>
              <a:off x="4619364" y="954631"/>
              <a:ext cx="3069722" cy="4815376"/>
              <a:chOff x="4107875" y="1434715"/>
              <a:chExt cx="3069722" cy="4815376"/>
            </a:xfrm>
          </p:grpSpPr>
          <p:sp>
            <p:nvSpPr>
              <p:cNvPr id="2" name="文本框 1">
                <a:extLst>
                  <a:ext uri="{FF2B5EF4-FFF2-40B4-BE49-F238E27FC236}">
                    <a16:creationId xmlns:a16="http://schemas.microsoft.com/office/drawing/2014/main" id="{1FC555D0-67EB-CB1D-720A-28CA02144949}"/>
                  </a:ext>
                </a:extLst>
              </p:cNvPr>
              <p:cNvSpPr txBox="1"/>
              <p:nvPr/>
            </p:nvSpPr>
            <p:spPr>
              <a:xfrm>
                <a:off x="4273122" y="3753135"/>
                <a:ext cx="2715727" cy="400110"/>
              </a:xfrm>
              <a:prstGeom prst="rect">
                <a:avLst/>
              </a:prstGeom>
              <a:noFill/>
            </p:spPr>
            <p:txBody>
              <a:bodyPr wrap="square" rtlCol="0">
                <a:spAutoFit/>
              </a:bodyPr>
              <a:lstStyle/>
              <a:p>
                <a:r>
                  <a:rPr kumimoji="1" lang="zh-CN" altLang="en-US" sz="2000" dirty="0">
                    <a:latin typeface="+mn-ea"/>
                    <a:cs typeface="Times New Roman" panose="02020603050405020304" pitchFamily="18" charset="0"/>
                  </a:rPr>
                  <a:t>非线性</a:t>
                </a:r>
                <a:r>
                  <a:rPr kumimoji="1" lang="en-US" altLang="zh-CN" sz="2000" dirty="0" err="1">
                    <a:latin typeface="Times New Roman" panose="02020603050405020304" pitchFamily="18" charset="0"/>
                    <a:ea typeface="新宋体" panose="02010609030101010101" pitchFamily="49" charset="-122"/>
                    <a:cs typeface="Times New Roman" panose="02020603050405020304" pitchFamily="18" charset="0"/>
                  </a:rPr>
                  <a:t>Breit</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-Wheeler</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A61F1338-3A99-501B-40A6-D3777CD813E3}"/>
                  </a:ext>
                </a:extLst>
              </p:cNvPr>
              <p:cNvPicPr>
                <a:picLocks noChangeAspect="1"/>
              </p:cNvPicPr>
              <p:nvPr/>
            </p:nvPicPr>
            <p:blipFill>
              <a:blip r:embed="rId5"/>
              <a:stretch>
                <a:fillRect/>
              </a:stretch>
            </p:blipFill>
            <p:spPr>
              <a:xfrm>
                <a:off x="4243605" y="1434715"/>
                <a:ext cx="2491509" cy="2251674"/>
              </a:xfrm>
              <a:prstGeom prst="rect">
                <a:avLst/>
              </a:prstGeom>
              <a:ln>
                <a:solidFill>
                  <a:schemeClr val="bg1"/>
                </a:solidFill>
              </a:ln>
            </p:spPr>
          </p:pic>
          <p:pic>
            <p:nvPicPr>
              <p:cNvPr id="4" name="图片 3">
                <a:extLst>
                  <a:ext uri="{FF2B5EF4-FFF2-40B4-BE49-F238E27FC236}">
                    <a16:creationId xmlns:a16="http://schemas.microsoft.com/office/drawing/2014/main" id="{F6E6B3CB-E685-4F5C-005D-66DD6BC015D2}"/>
                  </a:ext>
                </a:extLst>
              </p:cNvPr>
              <p:cNvPicPr>
                <a:picLocks noChangeAspect="1"/>
              </p:cNvPicPr>
              <p:nvPr/>
            </p:nvPicPr>
            <p:blipFill>
              <a:blip r:embed="rId6"/>
              <a:stretch>
                <a:fillRect/>
              </a:stretch>
            </p:blipFill>
            <p:spPr>
              <a:xfrm>
                <a:off x="4107875" y="4078824"/>
                <a:ext cx="3069722" cy="2171267"/>
              </a:xfrm>
              <a:prstGeom prst="rect">
                <a:avLst/>
              </a:prstGeom>
            </p:spPr>
          </p:pic>
        </p:grpSp>
        <p:sp>
          <p:nvSpPr>
            <p:cNvPr id="31" name="Textfeld 15">
              <a:extLst>
                <a:ext uri="{FF2B5EF4-FFF2-40B4-BE49-F238E27FC236}">
                  <a16:creationId xmlns:a16="http://schemas.microsoft.com/office/drawing/2014/main" id="{33EAC09C-03F9-0317-1E19-3C97A6C28AF4}"/>
                </a:ext>
              </a:extLst>
            </p:cNvPr>
            <p:cNvSpPr txBox="1"/>
            <p:nvPr/>
          </p:nvSpPr>
          <p:spPr>
            <a:xfrm>
              <a:off x="5101388" y="593160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23</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grpSp>
        <p:nvGrpSpPr>
          <p:cNvPr id="34" name="组合 33">
            <a:extLst>
              <a:ext uri="{FF2B5EF4-FFF2-40B4-BE49-F238E27FC236}">
                <a16:creationId xmlns:a16="http://schemas.microsoft.com/office/drawing/2014/main" id="{9B48A163-5553-2F49-69E0-97B8502516C1}"/>
              </a:ext>
            </a:extLst>
          </p:cNvPr>
          <p:cNvGrpSpPr/>
          <p:nvPr/>
        </p:nvGrpSpPr>
        <p:grpSpPr>
          <a:xfrm>
            <a:off x="7955021" y="794189"/>
            <a:ext cx="4072305" cy="5485355"/>
            <a:chOff x="7955021" y="794189"/>
            <a:chExt cx="4072305" cy="5485355"/>
          </a:xfrm>
        </p:grpSpPr>
        <p:grpSp>
          <p:nvGrpSpPr>
            <p:cNvPr id="25" name="组合 24">
              <a:extLst>
                <a:ext uri="{FF2B5EF4-FFF2-40B4-BE49-F238E27FC236}">
                  <a16:creationId xmlns:a16="http://schemas.microsoft.com/office/drawing/2014/main" id="{522DD253-7F06-608F-F8F3-4A4B50D1E225}"/>
                </a:ext>
              </a:extLst>
            </p:cNvPr>
            <p:cNvGrpSpPr/>
            <p:nvPr/>
          </p:nvGrpSpPr>
          <p:grpSpPr>
            <a:xfrm>
              <a:off x="7955021" y="794189"/>
              <a:ext cx="4072305" cy="5079315"/>
              <a:chOff x="7719004" y="757656"/>
              <a:chExt cx="4072305" cy="5079315"/>
            </a:xfrm>
          </p:grpSpPr>
          <p:sp>
            <p:nvSpPr>
              <p:cNvPr id="11" name="文本框 10">
                <a:extLst>
                  <a:ext uri="{FF2B5EF4-FFF2-40B4-BE49-F238E27FC236}">
                    <a16:creationId xmlns:a16="http://schemas.microsoft.com/office/drawing/2014/main" id="{4662D4CF-08C5-1F26-CCB0-A5A872BA9C39}"/>
                  </a:ext>
                </a:extLst>
              </p:cNvPr>
              <p:cNvSpPr txBox="1"/>
              <p:nvPr/>
            </p:nvSpPr>
            <p:spPr>
              <a:xfrm>
                <a:off x="8397292" y="2972784"/>
                <a:ext cx="2715727" cy="400110"/>
              </a:xfrm>
              <a:prstGeom prst="rect">
                <a:avLst/>
              </a:prstGeom>
              <a:noFill/>
            </p:spPr>
            <p:txBody>
              <a:bodyPr wrap="square" rtlCol="0">
                <a:spAutoFit/>
              </a:bodyPr>
              <a:lstStyle/>
              <a:p>
                <a:r>
                  <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rPr>
                  <a:t>非线性</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Bethe-</a:t>
                </a:r>
                <a:r>
                  <a:rPr kumimoji="1" lang="en-US" altLang="zh-CN" sz="2000" dirty="0" err="1">
                    <a:latin typeface="Times New Roman" panose="02020603050405020304" pitchFamily="18" charset="0"/>
                    <a:ea typeface="新宋体" panose="02010609030101010101" pitchFamily="49" charset="-122"/>
                    <a:cs typeface="Times New Roman" panose="02020603050405020304" pitchFamily="18" charset="0"/>
                  </a:rPr>
                  <a:t>Heitler</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18" name="图片 17">
                <a:extLst>
                  <a:ext uri="{FF2B5EF4-FFF2-40B4-BE49-F238E27FC236}">
                    <a16:creationId xmlns:a16="http://schemas.microsoft.com/office/drawing/2014/main" id="{AE703F07-5E80-DED4-C38F-522884652EF7}"/>
                  </a:ext>
                </a:extLst>
              </p:cNvPr>
              <p:cNvPicPr>
                <a:picLocks noChangeAspect="1"/>
              </p:cNvPicPr>
              <p:nvPr/>
            </p:nvPicPr>
            <p:blipFill>
              <a:blip r:embed="rId7"/>
              <a:stretch>
                <a:fillRect/>
              </a:stretch>
            </p:blipFill>
            <p:spPr>
              <a:xfrm>
                <a:off x="8598313" y="3811836"/>
                <a:ext cx="2382012" cy="2025135"/>
              </a:xfrm>
              <a:prstGeom prst="rect">
                <a:avLst/>
              </a:prstGeom>
            </p:spPr>
          </p:pic>
          <p:pic>
            <p:nvPicPr>
              <p:cNvPr id="19" name="图片 18">
                <a:extLst>
                  <a:ext uri="{FF2B5EF4-FFF2-40B4-BE49-F238E27FC236}">
                    <a16:creationId xmlns:a16="http://schemas.microsoft.com/office/drawing/2014/main" id="{42473F7C-F849-C6EB-726C-737F87E00D4B}"/>
                  </a:ext>
                </a:extLst>
              </p:cNvPr>
              <p:cNvPicPr>
                <a:picLocks noChangeAspect="1"/>
              </p:cNvPicPr>
              <p:nvPr/>
            </p:nvPicPr>
            <p:blipFill>
              <a:blip r:embed="rId8"/>
              <a:stretch>
                <a:fillRect/>
              </a:stretch>
            </p:blipFill>
            <p:spPr>
              <a:xfrm>
                <a:off x="7719004" y="757656"/>
                <a:ext cx="4072305" cy="2004337"/>
              </a:xfrm>
              <a:prstGeom prst="rect">
                <a:avLst/>
              </a:prstGeom>
            </p:spPr>
          </p:pic>
        </p:grpSp>
        <p:sp>
          <p:nvSpPr>
            <p:cNvPr id="33" name="Textfeld 15">
              <a:extLst>
                <a:ext uri="{FF2B5EF4-FFF2-40B4-BE49-F238E27FC236}">
                  <a16:creationId xmlns:a16="http://schemas.microsoft.com/office/drawing/2014/main" id="{2BC0102E-A0C4-8720-2C5B-B012464920C6}"/>
                </a:ext>
              </a:extLst>
            </p:cNvPr>
            <p:cNvSpPr txBox="1"/>
            <p:nvPr/>
          </p:nvSpPr>
          <p:spPr>
            <a:xfrm>
              <a:off x="9180017" y="581787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20</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sp>
        <p:nvSpPr>
          <p:cNvPr id="5" name="文本框 4">
            <a:extLst>
              <a:ext uri="{FF2B5EF4-FFF2-40B4-BE49-F238E27FC236}">
                <a16:creationId xmlns:a16="http://schemas.microsoft.com/office/drawing/2014/main" id="{AC32481D-2177-18BF-49D8-A5F8A63518C7}"/>
              </a:ext>
            </a:extLst>
          </p:cNvPr>
          <p:cNvSpPr txBox="1"/>
          <p:nvPr/>
        </p:nvSpPr>
        <p:spPr>
          <a:xfrm>
            <a:off x="4879281" y="6182280"/>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129229"/>
      </p:ext>
    </p:extLst>
  </p:cSld>
  <p:clrMapOvr>
    <a:masterClrMapping/>
  </p:clrMapOvr>
  <mc:AlternateContent xmlns:mc="http://schemas.openxmlformats.org/markup-compatibility/2006" xmlns:p14="http://schemas.microsoft.com/office/powerpoint/2010/main">
    <mc:Choice Requires="p14">
      <p:transition spd="slow" p14:dur="2000" advTm="16331"/>
    </mc:Choice>
    <mc:Fallback xmlns="">
      <p:transition spd="slow" advTm="163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C32481D-2177-18BF-49D8-A5F8A63518C7}"/>
              </a:ext>
            </a:extLst>
          </p:cNvPr>
          <p:cNvSpPr txBox="1"/>
          <p:nvPr/>
        </p:nvSpPr>
        <p:spPr>
          <a:xfrm>
            <a:off x="4879281" y="6182280"/>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AB67D9B3-9FD6-64FB-A131-1AC459271660}"/>
              </a:ext>
            </a:extLst>
          </p:cNvPr>
          <p:cNvGrpSpPr/>
          <p:nvPr/>
        </p:nvGrpSpPr>
        <p:grpSpPr>
          <a:xfrm>
            <a:off x="655919" y="874033"/>
            <a:ext cx="11536080" cy="1815882"/>
            <a:chOff x="1021005" y="1705133"/>
            <a:chExt cx="11525845" cy="1815882"/>
          </a:xfrm>
        </p:grpSpPr>
        <p:pic>
          <p:nvPicPr>
            <p:cNvPr id="8" name="图片 7">
              <a:extLst>
                <a:ext uri="{FF2B5EF4-FFF2-40B4-BE49-F238E27FC236}">
                  <a16:creationId xmlns:a16="http://schemas.microsoft.com/office/drawing/2014/main" id="{49A4921C-2304-F3F6-653D-AB76C0F8FB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1005" y="1759781"/>
              <a:ext cx="2140644" cy="701560"/>
            </a:xfrm>
            <a:prstGeom prst="rect">
              <a:avLst/>
            </a:prstGeom>
          </p:spPr>
        </p:pic>
        <p:sp>
          <p:nvSpPr>
            <p:cNvPr id="9" name="文本框 8">
              <a:extLst>
                <a:ext uri="{FF2B5EF4-FFF2-40B4-BE49-F238E27FC236}">
                  <a16:creationId xmlns:a16="http://schemas.microsoft.com/office/drawing/2014/main" id="{D373D51C-D0F1-E1BF-C1B4-4939E541BD01}"/>
                </a:ext>
              </a:extLst>
            </p:cNvPr>
            <p:cNvSpPr txBox="1"/>
            <p:nvPr/>
          </p:nvSpPr>
          <p:spPr>
            <a:xfrm>
              <a:off x="3689584" y="1705133"/>
              <a:ext cx="8857266" cy="1815882"/>
            </a:xfrm>
            <a:prstGeom prst="rect">
              <a:avLst/>
            </a:prstGeom>
            <a:noFill/>
          </p:spPr>
          <p:txBody>
            <a:bodyPr wrap="square" rtlCol="0">
              <a:spAutoFit/>
            </a:bodyPr>
            <a:lstStyle/>
            <a:p>
              <a:r>
                <a:rPr lang="zh-CN" altLang="en-US" sz="2800" dirty="0">
                  <a:latin typeface="+mn-ea"/>
                </a:rPr>
                <a:t>激光归一化振幅：用来判断在一个激光周期内，激光</a:t>
              </a:r>
              <a:endParaRPr lang="en-US" altLang="zh-CN" sz="2800" dirty="0">
                <a:latin typeface="+mn-ea"/>
              </a:endParaRPr>
            </a:p>
            <a:p>
              <a:r>
                <a:rPr lang="zh-CN" altLang="en-US" sz="2800" dirty="0">
                  <a:latin typeface="+mn-ea"/>
                </a:rPr>
                <a:t>场的电场强度能否将静止的电子加速到相对论的强度</a:t>
              </a:r>
            </a:p>
          </p:txBody>
        </p:sp>
      </p:grpSp>
      <p:grpSp>
        <p:nvGrpSpPr>
          <p:cNvPr id="10" name="组合 9">
            <a:extLst>
              <a:ext uri="{FF2B5EF4-FFF2-40B4-BE49-F238E27FC236}">
                <a16:creationId xmlns:a16="http://schemas.microsoft.com/office/drawing/2014/main" id="{79AF05F5-BC69-6F21-C7F4-AB5F57C9A03D}"/>
              </a:ext>
            </a:extLst>
          </p:cNvPr>
          <p:cNvGrpSpPr/>
          <p:nvPr/>
        </p:nvGrpSpPr>
        <p:grpSpPr>
          <a:xfrm>
            <a:off x="624217" y="4671601"/>
            <a:ext cx="8588934" cy="704957"/>
            <a:chOff x="636509" y="3369076"/>
            <a:chExt cx="8588934" cy="704957"/>
          </a:xfrm>
        </p:grpSpPr>
        <p:pic>
          <p:nvPicPr>
            <p:cNvPr id="12" name="图片 11">
              <a:extLst>
                <a:ext uri="{FF2B5EF4-FFF2-40B4-BE49-F238E27FC236}">
                  <a16:creationId xmlns:a16="http://schemas.microsoft.com/office/drawing/2014/main" id="{DBF9604B-6265-7032-7F3C-414BB3A56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509" y="3369076"/>
              <a:ext cx="1661685" cy="704957"/>
            </a:xfrm>
            <a:prstGeom prst="rect">
              <a:avLst/>
            </a:prstGeom>
          </p:spPr>
        </p:pic>
        <p:sp>
          <p:nvSpPr>
            <p:cNvPr id="13" name="矩形 12">
              <a:extLst>
                <a:ext uri="{FF2B5EF4-FFF2-40B4-BE49-F238E27FC236}">
                  <a16:creationId xmlns:a16="http://schemas.microsoft.com/office/drawing/2014/main" id="{4410D3D3-D047-CF1B-875A-A8F8B02E787A}"/>
                </a:ext>
              </a:extLst>
            </p:cNvPr>
            <p:cNvSpPr/>
            <p:nvPr/>
          </p:nvSpPr>
          <p:spPr>
            <a:xfrm>
              <a:off x="3464803" y="3550813"/>
              <a:ext cx="5760640" cy="523220"/>
            </a:xfrm>
            <a:prstGeom prst="rect">
              <a:avLst/>
            </a:prstGeom>
          </p:spPr>
          <p:txBody>
            <a:bodyPr wrap="square">
              <a:spAutoFit/>
            </a:bodyPr>
            <a:lstStyle/>
            <a:p>
              <a:r>
                <a:rPr lang="en-US" altLang="zh-CN" sz="2800" dirty="0">
                  <a:latin typeface="+mn-ea"/>
                </a:rPr>
                <a:t>QED</a:t>
              </a:r>
              <a:r>
                <a:rPr lang="zh-CN" altLang="en-US" sz="2800" dirty="0">
                  <a:latin typeface="+mn-ea"/>
                </a:rPr>
                <a:t>参数：判断是否出现量子效应</a:t>
              </a:r>
            </a:p>
          </p:txBody>
        </p:sp>
      </p:grpSp>
      <p:grpSp>
        <p:nvGrpSpPr>
          <p:cNvPr id="14" name="组合 13">
            <a:extLst>
              <a:ext uri="{FF2B5EF4-FFF2-40B4-BE49-F238E27FC236}">
                <a16:creationId xmlns:a16="http://schemas.microsoft.com/office/drawing/2014/main" id="{9872259D-13DB-0E44-ADAD-F35C10D9D965}"/>
              </a:ext>
            </a:extLst>
          </p:cNvPr>
          <p:cNvGrpSpPr/>
          <p:nvPr/>
        </p:nvGrpSpPr>
        <p:grpSpPr>
          <a:xfrm>
            <a:off x="747100" y="3616730"/>
            <a:ext cx="10773148" cy="954107"/>
            <a:chOff x="918474" y="2576927"/>
            <a:chExt cx="8929888" cy="954107"/>
          </a:xfrm>
        </p:grpSpPr>
        <p:sp>
          <p:nvSpPr>
            <p:cNvPr id="15" name="文本框 14">
              <a:extLst>
                <a:ext uri="{FF2B5EF4-FFF2-40B4-BE49-F238E27FC236}">
                  <a16:creationId xmlns:a16="http://schemas.microsoft.com/office/drawing/2014/main" id="{96D61FF4-9E1C-4B6C-CC03-736464FAA837}"/>
                </a:ext>
              </a:extLst>
            </p:cNvPr>
            <p:cNvSpPr txBox="1"/>
            <p:nvPr/>
          </p:nvSpPr>
          <p:spPr>
            <a:xfrm>
              <a:off x="3237666" y="2576927"/>
              <a:ext cx="6610696" cy="954107"/>
            </a:xfrm>
            <a:prstGeom prst="rect">
              <a:avLst/>
            </a:prstGeom>
            <a:noFill/>
          </p:spPr>
          <p:txBody>
            <a:bodyPr wrap="square">
              <a:spAutoFit/>
            </a:bodyPr>
            <a:lstStyle/>
            <a:p>
              <a:r>
                <a:rPr lang="zh-CN" altLang="en-US" sz="2800" dirty="0">
                  <a:latin typeface="+mn-ea"/>
                </a:rPr>
                <a:t>进入强场</a:t>
              </a:r>
              <a:r>
                <a:rPr lang="en-US" altLang="zh-CN" sz="2800" dirty="0">
                  <a:latin typeface="+mn-ea"/>
                  <a:cs typeface="Times New Roman" panose="02020603050405020304" pitchFamily="18" charset="0"/>
                </a:rPr>
                <a:t>QED</a:t>
              </a:r>
              <a:r>
                <a:rPr lang="zh-CN" altLang="en-US" sz="2800" dirty="0">
                  <a:latin typeface="+mn-ea"/>
                </a:rPr>
                <a:t>领域，在相互作用过程中将光场当成经典场处理</a:t>
              </a:r>
            </a:p>
          </p:txBody>
        </p:sp>
        <p:pic>
          <p:nvPicPr>
            <p:cNvPr id="16" name="图片 15">
              <a:extLst>
                <a:ext uri="{FF2B5EF4-FFF2-40B4-BE49-F238E27FC236}">
                  <a16:creationId xmlns:a16="http://schemas.microsoft.com/office/drawing/2014/main" id="{C1581912-22BF-F0BC-75FA-89030C076D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8474" y="2782254"/>
              <a:ext cx="883997" cy="285775"/>
            </a:xfrm>
            <a:prstGeom prst="rect">
              <a:avLst/>
            </a:prstGeom>
          </p:spPr>
        </p:pic>
      </p:grpSp>
      <p:grpSp>
        <p:nvGrpSpPr>
          <p:cNvPr id="17" name="组合 16">
            <a:extLst>
              <a:ext uri="{FF2B5EF4-FFF2-40B4-BE49-F238E27FC236}">
                <a16:creationId xmlns:a16="http://schemas.microsoft.com/office/drawing/2014/main" id="{864B08D5-06AE-47E3-0EB6-3D2556CA2682}"/>
              </a:ext>
            </a:extLst>
          </p:cNvPr>
          <p:cNvGrpSpPr/>
          <p:nvPr/>
        </p:nvGrpSpPr>
        <p:grpSpPr>
          <a:xfrm>
            <a:off x="624217" y="2064278"/>
            <a:ext cx="10577008" cy="954107"/>
            <a:chOff x="395984" y="4941168"/>
            <a:chExt cx="9901988" cy="954107"/>
          </a:xfrm>
        </p:grpSpPr>
        <p:sp>
          <p:nvSpPr>
            <p:cNvPr id="22" name="矩形 21">
              <a:extLst>
                <a:ext uri="{FF2B5EF4-FFF2-40B4-BE49-F238E27FC236}">
                  <a16:creationId xmlns:a16="http://schemas.microsoft.com/office/drawing/2014/main" id="{B3B02F44-2B8E-3A06-657B-910ADA9B6D16}"/>
                </a:ext>
              </a:extLst>
            </p:cNvPr>
            <p:cNvSpPr/>
            <p:nvPr/>
          </p:nvSpPr>
          <p:spPr>
            <a:xfrm>
              <a:off x="3059833" y="4941168"/>
              <a:ext cx="7238139" cy="954107"/>
            </a:xfrm>
            <a:prstGeom prst="rect">
              <a:avLst/>
            </a:prstGeom>
          </p:spPr>
          <p:txBody>
            <a:bodyPr wrap="square">
              <a:spAutoFit/>
            </a:bodyPr>
            <a:lstStyle/>
            <a:p>
              <a:r>
                <a:rPr lang="zh-CN" altLang="en-US" sz="2800" dirty="0">
                  <a:latin typeface="+mn-ea"/>
                </a:rPr>
                <a:t>临界电场：电子在一个康普顿波长中所作的功等于电子的静止能量</a:t>
              </a:r>
            </a:p>
          </p:txBody>
        </p:sp>
        <p:pic>
          <p:nvPicPr>
            <p:cNvPr id="27" name="图片 26">
              <a:extLst>
                <a:ext uri="{FF2B5EF4-FFF2-40B4-BE49-F238E27FC236}">
                  <a16:creationId xmlns:a16="http://schemas.microsoft.com/office/drawing/2014/main" id="{566F6730-1D2A-B619-F36F-587EF4545A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5984" y="5047439"/>
              <a:ext cx="2443033" cy="523220"/>
            </a:xfrm>
            <a:prstGeom prst="rect">
              <a:avLst/>
            </a:prstGeom>
          </p:spPr>
        </p:pic>
      </p:grpSp>
    </p:spTree>
    <p:extLst>
      <p:ext uri="{BB962C8B-B14F-4D97-AF65-F5344CB8AC3E}">
        <p14:creationId xmlns:p14="http://schemas.microsoft.com/office/powerpoint/2010/main" val="2197523553"/>
      </p:ext>
    </p:extLst>
  </p:cSld>
  <p:clrMapOvr>
    <a:masterClrMapping/>
  </p:clrMapOvr>
  <mc:AlternateContent xmlns:mc="http://schemas.openxmlformats.org/markup-compatibility/2006" xmlns:p14="http://schemas.microsoft.com/office/powerpoint/2010/main">
    <mc:Choice Requires="p14">
      <p:transition spd="slow" p14:dur="2000" advTm="1091"/>
    </mc:Choice>
    <mc:Fallback xmlns="">
      <p:transition spd="slow" advTm="109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feld 15">
            <a:extLst>
              <a:ext uri="{FF2B5EF4-FFF2-40B4-BE49-F238E27FC236}">
                <a16:creationId xmlns:a16="http://schemas.microsoft.com/office/drawing/2014/main" id="{F4BE582E-1CC9-B588-D152-56349B07D23F}"/>
              </a:ext>
            </a:extLst>
          </p:cNvPr>
          <p:cNvSpPr txBox="1"/>
          <p:nvPr/>
        </p:nvSpPr>
        <p:spPr>
          <a:xfrm>
            <a:off x="7475805" y="3121722"/>
            <a:ext cx="4079630" cy="505972"/>
          </a:xfrm>
          <a:prstGeom prst="rect">
            <a:avLst/>
          </a:prstGeom>
          <a:solidFill>
            <a:srgbClr val="FFFFFF"/>
          </a:solidFill>
        </p:spPr>
        <p:txBody>
          <a:bodyPr wrap="square" rtlCol="0">
            <a:spAutoFit/>
          </a:bodyPr>
          <a:lstStyle/>
          <a:p>
            <a:pPr defTabSz="1024128">
              <a:spcAft>
                <a:spcPts val="600"/>
              </a:spcAft>
            </a:pPr>
            <a:r>
              <a:rPr lang="en-US" altLang="zh-CN" sz="2688" kern="1200" dirty="0">
                <a:latin typeface="Times New Roman" panose="02020603050405020304" pitchFamily="18" charset="0"/>
                <a:ea typeface="新宋体" panose="02010609030101010101" pitchFamily="49" charset="-122"/>
                <a:cs typeface="Times" panose="02020603050405020304" pitchFamily="18" charset="0"/>
              </a:rPr>
              <a:t>46.6GeV</a:t>
            </a:r>
            <a:r>
              <a:rPr lang="zh-CN" altLang="en-US" sz="2688" kern="1200" dirty="0">
                <a:latin typeface="Times New Roman" panose="02020603050405020304" pitchFamily="18" charset="0"/>
                <a:ea typeface="新宋体" panose="02010609030101010101" pitchFamily="49" charset="-122"/>
                <a:cs typeface="Times" panose="02020603050405020304" pitchFamily="18" charset="0"/>
              </a:rPr>
              <a:t>       </a:t>
            </a:r>
            <a:r>
              <a:rPr lang="en-US" altLang="zh-CN" sz="2688" kern="12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688" kern="12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688" kern="1200" baseline="30000" dirty="0">
                <a:latin typeface="Times New Roman" panose="02020603050405020304" pitchFamily="18" charset="0"/>
                <a:ea typeface="新宋体" panose="02010609030101010101" pitchFamily="49" charset="-122"/>
                <a:cs typeface="Times New Roman" panose="02020603050405020304" pitchFamily="18" charset="0"/>
              </a:rPr>
              <a:t>18</a:t>
            </a:r>
            <a:r>
              <a:rPr lang="zh-CN" altLang="en-US" sz="2688" kern="12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688" kern="12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688" kern="12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pic>
        <p:nvPicPr>
          <p:cNvPr id="17" name="图片 16">
            <a:extLst>
              <a:ext uri="{FF2B5EF4-FFF2-40B4-BE49-F238E27FC236}">
                <a16:creationId xmlns:a16="http://schemas.microsoft.com/office/drawing/2014/main" id="{5F421204-0932-52D5-FE19-BBFEB582AEC6}"/>
              </a:ext>
            </a:extLst>
          </p:cNvPr>
          <p:cNvPicPr>
            <a:picLocks noChangeAspect="1"/>
          </p:cNvPicPr>
          <p:nvPr/>
        </p:nvPicPr>
        <p:blipFill>
          <a:blip r:embed="rId3"/>
          <a:stretch>
            <a:fillRect/>
          </a:stretch>
        </p:blipFill>
        <p:spPr>
          <a:xfrm>
            <a:off x="11134" y="563013"/>
            <a:ext cx="7543504" cy="5754052"/>
          </a:xfrm>
          <a:prstGeom prst="rect">
            <a:avLst/>
          </a:prstGeom>
        </p:spPr>
      </p:pic>
      <p:pic>
        <p:nvPicPr>
          <p:cNvPr id="27" name="图片 26">
            <a:extLst>
              <a:ext uri="{FF2B5EF4-FFF2-40B4-BE49-F238E27FC236}">
                <a16:creationId xmlns:a16="http://schemas.microsoft.com/office/drawing/2014/main" id="{C94F86D6-3656-A955-4D3C-1B2FB34B29CB}"/>
              </a:ext>
            </a:extLst>
          </p:cNvPr>
          <p:cNvPicPr>
            <a:picLocks noChangeAspect="1"/>
          </p:cNvPicPr>
          <p:nvPr/>
        </p:nvPicPr>
        <p:blipFill>
          <a:blip r:embed="rId4"/>
          <a:stretch>
            <a:fillRect/>
          </a:stretch>
        </p:blipFill>
        <p:spPr>
          <a:xfrm>
            <a:off x="6846659" y="800857"/>
            <a:ext cx="5093576" cy="2060301"/>
          </a:xfrm>
          <a:prstGeom prst="rect">
            <a:avLst/>
          </a:prstGeom>
        </p:spPr>
      </p:pic>
      <p:pic>
        <p:nvPicPr>
          <p:cNvPr id="35" name="图片 34">
            <a:extLst>
              <a:ext uri="{FF2B5EF4-FFF2-40B4-BE49-F238E27FC236}">
                <a16:creationId xmlns:a16="http://schemas.microsoft.com/office/drawing/2014/main" id="{E45A4B90-878B-E941-9A6C-3CFC03002B8B}"/>
              </a:ext>
            </a:extLst>
          </p:cNvPr>
          <p:cNvPicPr>
            <a:picLocks noChangeAspect="1"/>
          </p:cNvPicPr>
          <p:nvPr/>
        </p:nvPicPr>
        <p:blipFill>
          <a:blip r:embed="rId5"/>
          <a:stretch>
            <a:fillRect/>
          </a:stretch>
        </p:blipFill>
        <p:spPr>
          <a:xfrm>
            <a:off x="7636853" y="4778368"/>
            <a:ext cx="3889719" cy="700450"/>
          </a:xfrm>
          <a:prstGeom prst="rect">
            <a:avLst/>
          </a:prstGeom>
        </p:spPr>
      </p:pic>
      <p:pic>
        <p:nvPicPr>
          <p:cNvPr id="37" name="图片 36">
            <a:extLst>
              <a:ext uri="{FF2B5EF4-FFF2-40B4-BE49-F238E27FC236}">
                <a16:creationId xmlns:a16="http://schemas.microsoft.com/office/drawing/2014/main" id="{E29903AE-D537-4991-78F6-0BE0DB374FFE}"/>
              </a:ext>
            </a:extLst>
          </p:cNvPr>
          <p:cNvPicPr>
            <a:picLocks noChangeAspect="1"/>
          </p:cNvPicPr>
          <p:nvPr/>
        </p:nvPicPr>
        <p:blipFill>
          <a:blip r:embed="rId6"/>
          <a:stretch>
            <a:fillRect/>
          </a:stretch>
        </p:blipFill>
        <p:spPr>
          <a:xfrm>
            <a:off x="4186566" y="5735564"/>
            <a:ext cx="558800" cy="581501"/>
          </a:xfrm>
          <a:prstGeom prst="rect">
            <a:avLst/>
          </a:prstGeom>
        </p:spPr>
      </p:pic>
      <p:sp>
        <p:nvSpPr>
          <p:cNvPr id="38" name="文本框 37">
            <a:extLst>
              <a:ext uri="{FF2B5EF4-FFF2-40B4-BE49-F238E27FC236}">
                <a16:creationId xmlns:a16="http://schemas.microsoft.com/office/drawing/2014/main" id="{30215094-09CF-F5DB-5592-9EAD19CEFCAB}"/>
              </a:ext>
            </a:extLst>
          </p:cNvPr>
          <p:cNvSpPr txBox="1"/>
          <p:nvPr/>
        </p:nvSpPr>
        <p:spPr>
          <a:xfrm>
            <a:off x="7446635" y="4255149"/>
            <a:ext cx="4137969" cy="523220"/>
          </a:xfrm>
          <a:prstGeom prst="rect">
            <a:avLst/>
          </a:prstGeom>
          <a:noFill/>
        </p:spPr>
        <p:txBody>
          <a:bodyPr wrap="square" rtlCol="0">
            <a:spAutoFit/>
          </a:bodyPr>
          <a:lstStyle/>
          <a:p>
            <a:pPr defTabSz="1024128">
              <a:spcAft>
                <a:spcPts val="600"/>
              </a:spcAft>
            </a:pPr>
            <a:r>
              <a:rPr kumimoji="1" lang="en-US" altLang="zh-CN" sz="2800" kern="1200" dirty="0">
                <a:solidFill>
                  <a:schemeClr val="tx1"/>
                </a:solidFill>
                <a:latin typeface="Times New Roman" panose="02020603050405020304" pitchFamily="18" charset="0"/>
                <a:ea typeface="新宋体" panose="02010609030101010101" pitchFamily="49" charset="-122"/>
                <a:cs typeface="Times New Roman" panose="02020603050405020304" pitchFamily="18" charset="0"/>
              </a:rPr>
              <a:t>Multiphoton</a:t>
            </a:r>
            <a:r>
              <a:rPr kumimoji="1" lang="zh-CN" altLang="en-US" sz="2800" kern="1200" dirty="0">
                <a:solidFill>
                  <a:schemeClr val="tx1"/>
                </a:solidFill>
                <a:latin typeface="Times New Roman" panose="02020603050405020304" pitchFamily="18" charset="0"/>
                <a:ea typeface="新宋体" panose="02010609030101010101" pitchFamily="49" charset="-122"/>
                <a:cs typeface="Times New Roman" panose="02020603050405020304" pitchFamily="18" charset="0"/>
              </a:rPr>
              <a:t> </a:t>
            </a:r>
            <a:r>
              <a:rPr kumimoji="1" lang="en-US" altLang="zh-CN" sz="2800" kern="1200" dirty="0" err="1">
                <a:solidFill>
                  <a:schemeClr val="tx1"/>
                </a:solidFill>
                <a:latin typeface="Times New Roman" panose="02020603050405020304" pitchFamily="18" charset="0"/>
                <a:ea typeface="新宋体" panose="02010609030101010101" pitchFamily="49" charset="-122"/>
                <a:cs typeface="Times New Roman" panose="02020603050405020304" pitchFamily="18" charset="0"/>
              </a:rPr>
              <a:t>Breit</a:t>
            </a:r>
            <a:r>
              <a:rPr kumimoji="1" lang="en-US" altLang="zh-CN" sz="2800" kern="1200" dirty="0">
                <a:solidFill>
                  <a:schemeClr val="tx1"/>
                </a:solidFill>
                <a:latin typeface="Times New Roman" panose="02020603050405020304" pitchFamily="18" charset="0"/>
                <a:ea typeface="新宋体" panose="02010609030101010101" pitchFamily="49" charset="-122"/>
                <a:cs typeface="Times New Roman" panose="02020603050405020304" pitchFamily="18" charset="0"/>
              </a:rPr>
              <a:t>-Wheeler</a:t>
            </a:r>
            <a:endParaRPr kumimoji="1" lang="zh-CN" altLang="en-US" sz="28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40" name="图片 39">
            <a:extLst>
              <a:ext uri="{FF2B5EF4-FFF2-40B4-BE49-F238E27FC236}">
                <a16:creationId xmlns:a16="http://schemas.microsoft.com/office/drawing/2014/main" id="{659BF88A-5563-FD6E-99F0-D2D517A62A55}"/>
              </a:ext>
            </a:extLst>
          </p:cNvPr>
          <p:cNvPicPr>
            <a:picLocks noChangeAspect="1"/>
          </p:cNvPicPr>
          <p:nvPr/>
        </p:nvPicPr>
        <p:blipFill>
          <a:blip r:embed="rId7"/>
          <a:stretch>
            <a:fillRect/>
          </a:stretch>
        </p:blipFill>
        <p:spPr>
          <a:xfrm>
            <a:off x="433365" y="3106994"/>
            <a:ext cx="406400" cy="520700"/>
          </a:xfrm>
          <a:prstGeom prst="rect">
            <a:avLst/>
          </a:prstGeom>
        </p:spPr>
      </p:pic>
      <p:pic>
        <p:nvPicPr>
          <p:cNvPr id="41" name="图片 40">
            <a:extLst>
              <a:ext uri="{FF2B5EF4-FFF2-40B4-BE49-F238E27FC236}">
                <a16:creationId xmlns:a16="http://schemas.microsoft.com/office/drawing/2014/main" id="{9AD97688-F545-7FF4-67DE-EFE121B951C6}"/>
              </a:ext>
            </a:extLst>
          </p:cNvPr>
          <p:cNvPicPr>
            <a:picLocks noChangeAspect="1"/>
          </p:cNvPicPr>
          <p:nvPr/>
        </p:nvPicPr>
        <p:blipFill>
          <a:blip r:embed="rId8"/>
          <a:stretch>
            <a:fillRect/>
          </a:stretch>
        </p:blipFill>
        <p:spPr>
          <a:xfrm>
            <a:off x="8212680" y="5616615"/>
            <a:ext cx="3060662" cy="700450"/>
          </a:xfrm>
          <a:prstGeom prst="rect">
            <a:avLst/>
          </a:prstGeom>
        </p:spPr>
      </p:pic>
      <p:sp>
        <p:nvSpPr>
          <p:cNvPr id="43" name="文本框 42">
            <a:extLst>
              <a:ext uri="{FF2B5EF4-FFF2-40B4-BE49-F238E27FC236}">
                <a16:creationId xmlns:a16="http://schemas.microsoft.com/office/drawing/2014/main" id="{63287758-095E-661E-A5CD-F6AB9ACAE8BB}"/>
              </a:ext>
            </a:extLst>
          </p:cNvPr>
          <p:cNvSpPr txBox="1"/>
          <p:nvPr/>
        </p:nvSpPr>
        <p:spPr>
          <a:xfrm>
            <a:off x="7446635" y="5286107"/>
            <a:ext cx="2852397" cy="523220"/>
          </a:xfrm>
          <a:prstGeom prst="rect">
            <a:avLst/>
          </a:prstGeom>
          <a:noFill/>
        </p:spPr>
        <p:txBody>
          <a:bodyPr wrap="square">
            <a:spAutoFit/>
          </a:bodyPr>
          <a:lstStyle/>
          <a:p>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T</a:t>
            </a:r>
            <a:r>
              <a:rPr lang="zh-CN" altLang="en-US" sz="2800" dirty="0">
                <a:latin typeface="Times New Roman" panose="02020603050405020304" pitchFamily="18" charset="0"/>
                <a:cs typeface="Times New Roman" panose="02020603050405020304" pitchFamily="18" charset="0"/>
              </a:rPr>
              <a:t>rident process</a:t>
            </a:r>
          </a:p>
        </p:txBody>
      </p:sp>
    </p:spTree>
    <p:extLst>
      <p:ext uri="{BB962C8B-B14F-4D97-AF65-F5344CB8AC3E}">
        <p14:creationId xmlns:p14="http://schemas.microsoft.com/office/powerpoint/2010/main" val="362992263"/>
      </p:ext>
    </p:extLst>
  </p:cSld>
  <p:clrMapOvr>
    <a:masterClrMapping/>
  </p:clrMapOvr>
  <mc:AlternateContent xmlns:mc="http://schemas.openxmlformats.org/markup-compatibility/2006" xmlns:p14="http://schemas.microsoft.com/office/powerpoint/2010/main">
    <mc:Choice Requires="p14">
      <p:transition spd="slow" p14:dur="2000" advTm="111157"/>
    </mc:Choice>
    <mc:Fallback xmlns="">
      <p:transition spd="slow" advTm="11115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37">
            <a:extLst>
              <a:ext uri="{FF2B5EF4-FFF2-40B4-BE49-F238E27FC236}">
                <a16:creationId xmlns:a16="http://schemas.microsoft.com/office/drawing/2014/main" id="{DA92DC54-4131-43F2-6DE6-BC7ED8D3F2F1}"/>
              </a:ext>
            </a:extLst>
          </p:cNvPr>
          <p:cNvGrpSpPr/>
          <p:nvPr/>
        </p:nvGrpSpPr>
        <p:grpSpPr>
          <a:xfrm>
            <a:off x="523074" y="1569568"/>
            <a:ext cx="3534017" cy="2813380"/>
            <a:chOff x="2072669" y="765540"/>
            <a:chExt cx="4550153" cy="3599564"/>
          </a:xfrm>
        </p:grpSpPr>
        <p:grpSp>
          <p:nvGrpSpPr>
            <p:cNvPr id="22" name="Group 38">
              <a:extLst>
                <a:ext uri="{FF2B5EF4-FFF2-40B4-BE49-F238E27FC236}">
                  <a16:creationId xmlns:a16="http://schemas.microsoft.com/office/drawing/2014/main" id="{8D7BC504-CB0A-A12D-C385-8BFBABA92DF5}"/>
                </a:ext>
              </a:extLst>
            </p:cNvPr>
            <p:cNvGrpSpPr/>
            <p:nvPr/>
          </p:nvGrpSpPr>
          <p:grpSpPr>
            <a:xfrm>
              <a:off x="2072669" y="765540"/>
              <a:ext cx="4550153" cy="3599564"/>
              <a:chOff x="-63425" y="549516"/>
              <a:chExt cx="4550153" cy="3599564"/>
            </a:xfrm>
          </p:grpSpPr>
          <p:grpSp>
            <p:nvGrpSpPr>
              <p:cNvPr id="24" name="Group 53">
                <a:extLst>
                  <a:ext uri="{FF2B5EF4-FFF2-40B4-BE49-F238E27FC236}">
                    <a16:creationId xmlns:a16="http://schemas.microsoft.com/office/drawing/2014/main" id="{AF0B9A54-9479-AFE7-2B71-4D5AB25EFF2F}"/>
                  </a:ext>
                </a:extLst>
              </p:cNvPr>
              <p:cNvGrpSpPr/>
              <p:nvPr/>
            </p:nvGrpSpPr>
            <p:grpSpPr>
              <a:xfrm>
                <a:off x="477601" y="1016732"/>
                <a:ext cx="3609150" cy="3132348"/>
                <a:chOff x="1894404" y="656692"/>
                <a:chExt cx="5485908" cy="4814624"/>
              </a:xfrm>
            </p:grpSpPr>
            <p:pic>
              <p:nvPicPr>
                <p:cNvPr id="29" name="Picture 61">
                  <a:extLst>
                    <a:ext uri="{FF2B5EF4-FFF2-40B4-BE49-F238E27FC236}">
                      <a16:creationId xmlns:a16="http://schemas.microsoft.com/office/drawing/2014/main" id="{ECD9C646-C150-2A41-CFF5-BE86EEE79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89812"/>
                  <a:ext cx="3913609" cy="3781504"/>
                </a:xfrm>
                <a:prstGeom prst="rect">
                  <a:avLst/>
                </a:prstGeom>
              </p:spPr>
            </p:pic>
            <p:cxnSp>
              <p:nvCxnSpPr>
                <p:cNvPr id="30" name="Straight Arrow Connector 62">
                  <a:extLst>
                    <a:ext uri="{FF2B5EF4-FFF2-40B4-BE49-F238E27FC236}">
                      <a16:creationId xmlns:a16="http://schemas.microsoft.com/office/drawing/2014/main" id="{D1501D17-13C1-A318-69A1-3B67C4F664C6}"/>
                    </a:ext>
                  </a:extLst>
                </p:cNvPr>
                <p:cNvCxnSpPr/>
                <p:nvPr/>
              </p:nvCxnSpPr>
              <p:spPr>
                <a:xfrm flipV="1">
                  <a:off x="4391980" y="656692"/>
                  <a:ext cx="0" cy="35643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63">
                  <a:extLst>
                    <a:ext uri="{FF2B5EF4-FFF2-40B4-BE49-F238E27FC236}">
                      <a16:creationId xmlns:a16="http://schemas.microsoft.com/office/drawing/2014/main" id="{458476F0-07DE-5A8E-3278-B749B23CA90C}"/>
                    </a:ext>
                  </a:extLst>
                </p:cNvPr>
                <p:cNvCxnSpPr>
                  <a:cxnSpLocks/>
                </p:cNvCxnSpPr>
                <p:nvPr/>
              </p:nvCxnSpPr>
              <p:spPr>
                <a:xfrm flipH="1">
                  <a:off x="1894404" y="3612051"/>
                  <a:ext cx="2926620" cy="14686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64">
                  <a:extLst>
                    <a:ext uri="{FF2B5EF4-FFF2-40B4-BE49-F238E27FC236}">
                      <a16:creationId xmlns:a16="http://schemas.microsoft.com/office/drawing/2014/main" id="{118ED855-8198-7E45-D15C-B44F6315F788}"/>
                    </a:ext>
                  </a:extLst>
                </p:cNvPr>
                <p:cNvCxnSpPr/>
                <p:nvPr/>
              </p:nvCxnSpPr>
              <p:spPr>
                <a:xfrm>
                  <a:off x="3959932" y="3694413"/>
                  <a:ext cx="3420380" cy="9947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6" name="Rectangle 58">
                <a:extLst>
                  <a:ext uri="{FF2B5EF4-FFF2-40B4-BE49-F238E27FC236}">
                    <a16:creationId xmlns:a16="http://schemas.microsoft.com/office/drawing/2014/main" id="{7F611764-38D2-B435-FADA-751E6821DE46}"/>
                  </a:ext>
                </a:extLst>
              </p:cNvPr>
              <p:cNvSpPr/>
              <p:nvPr/>
            </p:nvSpPr>
            <p:spPr>
              <a:xfrm>
                <a:off x="1211858" y="549516"/>
                <a:ext cx="2874889" cy="590675"/>
              </a:xfrm>
              <a:prstGeom prst="rect">
                <a:avLst/>
              </a:prstGeom>
            </p:spPr>
            <p:txBody>
              <a:bodyPr wrap="square">
                <a:spAutoFit/>
              </a:bodyPr>
              <a:lstStyle/>
              <a:p>
                <a:r>
                  <a:rPr lang="de-DE" sz="2400" dirty="0" err="1">
                    <a:latin typeface="Times New Roman" panose="02020603050405020304" pitchFamily="18" charset="0"/>
                    <a:ea typeface="新宋体" panose="02010609030101010101" pitchFamily="49" charset="-122"/>
                  </a:rPr>
                  <a:t>强场效应</a:t>
                </a:r>
                <a:r>
                  <a:rPr lang="de-DE" sz="2400" dirty="0">
                    <a:latin typeface="Times New Roman" panose="02020603050405020304" pitchFamily="18" charset="0"/>
                    <a:ea typeface="新宋体" panose="02010609030101010101" pitchFamily="49" charset="-122"/>
                  </a:rPr>
                  <a:t>(</a:t>
                </a:r>
                <a:r>
                  <a:rPr lang="de-DE" sz="2400" dirty="0">
                    <a:latin typeface="Times New Roman" panose="02020603050405020304" pitchFamily="18" charset="0"/>
                    <a:ea typeface="新宋体" panose="02010609030101010101" pitchFamily="49" charset="-122"/>
                    <a:cs typeface="Times New Roman" panose="02020603050405020304" pitchFamily="18" charset="0"/>
                  </a:rPr>
                  <a:t>E</a:t>
                </a:r>
                <a:r>
                  <a:rPr lang="de-DE" sz="2400" dirty="0">
                    <a:latin typeface="Times New Roman" panose="02020603050405020304" pitchFamily="18" charset="0"/>
                    <a:ea typeface="新宋体" panose="02010609030101010101" pitchFamily="49" charset="-122"/>
                  </a:rPr>
                  <a:t>)</a:t>
                </a:r>
              </a:p>
            </p:txBody>
          </p:sp>
          <p:sp>
            <p:nvSpPr>
              <p:cNvPr id="27" name="Rectangle 59">
                <a:extLst>
                  <a:ext uri="{FF2B5EF4-FFF2-40B4-BE49-F238E27FC236}">
                    <a16:creationId xmlns:a16="http://schemas.microsoft.com/office/drawing/2014/main" id="{8CE5D353-8DEC-F5BA-90FF-54919E80065A}"/>
                  </a:ext>
                </a:extLst>
              </p:cNvPr>
              <p:cNvSpPr/>
              <p:nvPr/>
            </p:nvSpPr>
            <p:spPr>
              <a:xfrm rot="20005771">
                <a:off x="-63425" y="3264627"/>
                <a:ext cx="1774845" cy="461665"/>
              </a:xfrm>
              <a:prstGeom prst="rect">
                <a:avLst/>
              </a:prstGeom>
            </p:spPr>
            <p:txBody>
              <a:bodyPr wrap="none">
                <a:spAutoFit/>
              </a:bodyPr>
              <a:lstStyle/>
              <a:p>
                <a:r>
                  <a:rPr lang="de-DE" sz="2400" dirty="0" err="1">
                    <a:latin typeface="Times New Roman" panose="02020603050405020304" pitchFamily="18" charset="0"/>
                    <a:ea typeface="新宋体" panose="02010609030101010101" pitchFamily="49" charset="-122"/>
                  </a:rPr>
                  <a:t>量子效应</a:t>
                </a:r>
                <a:r>
                  <a:rPr lang="de-DE" sz="2400" dirty="0">
                    <a:latin typeface="Times New Roman" panose="02020603050405020304" pitchFamily="18" charset="0"/>
                    <a:ea typeface="新宋体" panose="02010609030101010101" pitchFamily="49" charset="-122"/>
                  </a:rPr>
                  <a:t>(</a:t>
                </a:r>
                <a:r>
                  <a:rPr lang="az-Cyrl-AZ" sz="2400" dirty="0">
                    <a:latin typeface="Times New Roman" panose="02020603050405020304" pitchFamily="18" charset="0"/>
                    <a:ea typeface="新宋体" panose="02010609030101010101" pitchFamily="49" charset="-122"/>
                    <a:cs typeface="Times New Roman" panose="02020603050405020304" pitchFamily="18" charset="0"/>
                  </a:rPr>
                  <a:t>ћ</a:t>
                </a:r>
                <a:r>
                  <a:rPr lang="de-DE" sz="2400" dirty="0">
                    <a:latin typeface="Times New Roman" panose="02020603050405020304" pitchFamily="18" charset="0"/>
                    <a:ea typeface="新宋体" panose="02010609030101010101" pitchFamily="49" charset="-122"/>
                  </a:rPr>
                  <a:t>)</a:t>
                </a:r>
              </a:p>
            </p:txBody>
          </p:sp>
          <p:sp>
            <p:nvSpPr>
              <p:cNvPr id="28" name="Rectangle 60">
                <a:extLst>
                  <a:ext uri="{FF2B5EF4-FFF2-40B4-BE49-F238E27FC236}">
                    <a16:creationId xmlns:a16="http://schemas.microsoft.com/office/drawing/2014/main" id="{0C898FE2-05E9-D6CB-AC36-CB0026CE845D}"/>
                  </a:ext>
                </a:extLst>
              </p:cNvPr>
              <p:cNvSpPr/>
              <p:nvPr/>
            </p:nvSpPr>
            <p:spPr>
              <a:xfrm rot="975105">
                <a:off x="2389679" y="2928578"/>
                <a:ext cx="2097049" cy="461665"/>
              </a:xfrm>
              <a:prstGeom prst="rect">
                <a:avLst/>
              </a:prstGeom>
            </p:spPr>
            <p:txBody>
              <a:bodyPr wrap="none">
                <a:spAutoFit/>
              </a:bodyPr>
              <a:lstStyle/>
              <a:p>
                <a:r>
                  <a:rPr lang="de-DE" sz="2400" dirty="0" err="1">
                    <a:latin typeface="Times New Roman" panose="02020603050405020304" pitchFamily="18" charset="0"/>
                    <a:ea typeface="新宋体" panose="02010609030101010101" pitchFamily="49" charset="-122"/>
                  </a:rPr>
                  <a:t>相对论效应</a:t>
                </a:r>
                <a:r>
                  <a:rPr lang="de-DE" sz="2400" dirty="0">
                    <a:latin typeface="Times New Roman" panose="02020603050405020304" pitchFamily="18" charset="0"/>
                    <a:ea typeface="新宋体" panose="02010609030101010101" pitchFamily="49" charset="-122"/>
                  </a:rPr>
                  <a:t>(</a:t>
                </a:r>
                <a:r>
                  <a:rPr lang="de-DE" sz="2400" dirty="0">
                    <a:latin typeface="Times New Roman" panose="02020603050405020304" pitchFamily="18" charset="0"/>
                    <a:ea typeface="新宋体" panose="02010609030101010101" pitchFamily="49" charset="-122"/>
                    <a:cs typeface="Times New Roman" panose="02020603050405020304" pitchFamily="18" charset="0"/>
                  </a:rPr>
                  <a:t>c</a:t>
                </a:r>
                <a:r>
                  <a:rPr lang="de-DE" sz="2400" dirty="0">
                    <a:latin typeface="Times New Roman" panose="02020603050405020304" pitchFamily="18" charset="0"/>
                    <a:ea typeface="新宋体" panose="02010609030101010101" pitchFamily="49" charset="-122"/>
                  </a:rPr>
                  <a:t>)</a:t>
                </a:r>
              </a:p>
            </p:txBody>
          </p:sp>
        </p:grpSp>
        <p:sp>
          <p:nvSpPr>
            <p:cNvPr id="23" name="Flowchart: Connector 44">
              <a:extLst>
                <a:ext uri="{FF2B5EF4-FFF2-40B4-BE49-F238E27FC236}">
                  <a16:creationId xmlns:a16="http://schemas.microsoft.com/office/drawing/2014/main" id="{EDA8B8FA-4DED-94FB-2D1F-19DD42CA83D0}"/>
                </a:ext>
              </a:extLst>
            </p:cNvPr>
            <p:cNvSpPr/>
            <p:nvPr/>
          </p:nvSpPr>
          <p:spPr>
            <a:xfrm>
              <a:off x="4539103" y="2303923"/>
              <a:ext cx="216024" cy="21602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tangle 65">
            <a:extLst>
              <a:ext uri="{FF2B5EF4-FFF2-40B4-BE49-F238E27FC236}">
                <a16:creationId xmlns:a16="http://schemas.microsoft.com/office/drawing/2014/main" id="{61D661AE-9A69-6673-C31C-E35DD33E64DF}"/>
              </a:ext>
            </a:extLst>
          </p:cNvPr>
          <p:cNvSpPr/>
          <p:nvPr/>
        </p:nvSpPr>
        <p:spPr>
          <a:xfrm>
            <a:off x="-1411701" y="5257284"/>
            <a:ext cx="8083396" cy="954107"/>
          </a:xfrm>
          <a:prstGeom prst="rect">
            <a:avLst/>
          </a:prstGeom>
        </p:spPr>
        <p:txBody>
          <a:bodyPr wrap="square">
            <a:spAutoFit/>
          </a:bodyPr>
          <a:lstStyle/>
          <a:p>
            <a:pPr algn="ctr"/>
            <a:r>
              <a:rPr lang="de-DE" sz="2800" dirty="0">
                <a:latin typeface="Times New Roman" panose="02020603050405020304" pitchFamily="18" charset="0"/>
                <a:ea typeface="新宋体" panose="02010609030101010101" pitchFamily="49" charset="-122"/>
                <a:cs typeface="Times" panose="02020603050405020304" pitchFamily="18" charset="0"/>
              </a:rPr>
              <a:t>(</a:t>
            </a:r>
            <a:r>
              <a:rPr lang="az-Cyrl-AZ" sz="2800" dirty="0">
                <a:latin typeface="Times New Roman" panose="02020603050405020304" pitchFamily="18" charset="0"/>
                <a:ea typeface="新宋体" panose="02010609030101010101" pitchFamily="49" charset="-122"/>
                <a:cs typeface="Times" panose="02020603050405020304" pitchFamily="18" charset="0"/>
              </a:rPr>
              <a:t>ћ</a:t>
            </a:r>
            <a:r>
              <a:rPr lang="de-DE" sz="2800" dirty="0">
                <a:latin typeface="Times New Roman" panose="02020603050405020304" pitchFamily="18" charset="0"/>
                <a:ea typeface="新宋体" panose="02010609030101010101" pitchFamily="49" charset="-122"/>
                <a:cs typeface="Times" panose="02020603050405020304" pitchFamily="18" charset="0"/>
              </a:rPr>
              <a:t>, c, </a:t>
            </a:r>
            <a:r>
              <a:rPr lang="de-DE" sz="2800" dirty="0" err="1">
                <a:latin typeface="Times New Roman" panose="02020603050405020304" pitchFamily="18" charset="0"/>
                <a:ea typeface="新宋体" panose="02010609030101010101" pitchFamily="49" charset="-122"/>
                <a:cs typeface="Times" panose="02020603050405020304" pitchFamily="18" charset="0"/>
              </a:rPr>
              <a:t>E</a:t>
            </a:r>
            <a:r>
              <a:rPr lang="de-DE" sz="2800" baseline="-25000" dirty="0" err="1">
                <a:latin typeface="Times New Roman" panose="02020603050405020304" pitchFamily="18" charset="0"/>
                <a:ea typeface="新宋体" panose="02010609030101010101" pitchFamily="49" charset="-122"/>
                <a:cs typeface="Times" panose="02020603050405020304" pitchFamily="18" charset="0"/>
              </a:rPr>
              <a:t>cr</a:t>
            </a:r>
            <a:r>
              <a:rPr lang="de-DE" sz="2800" dirty="0">
                <a:latin typeface="Times New Roman" panose="02020603050405020304" pitchFamily="18" charset="0"/>
                <a:ea typeface="新宋体" panose="02010609030101010101" pitchFamily="49" charset="-122"/>
                <a:cs typeface="Times" panose="02020603050405020304" pitchFamily="18" charset="0"/>
              </a:rPr>
              <a:t>)：</a:t>
            </a:r>
            <a:r>
              <a:rPr lang="de-DE" sz="2800" dirty="0" err="1">
                <a:latin typeface="Times New Roman" panose="02020603050405020304" pitchFamily="18" charset="0"/>
                <a:ea typeface="新宋体" panose="02010609030101010101" pitchFamily="49" charset="-122"/>
                <a:cs typeface="Times" panose="02020603050405020304" pitchFamily="18" charset="0"/>
              </a:rPr>
              <a:t>高能量密度物理</a:t>
            </a:r>
            <a:endParaRPr lang="de-DE" sz="2800" dirty="0">
              <a:latin typeface="Times New Roman" panose="02020603050405020304" pitchFamily="18" charset="0"/>
              <a:ea typeface="新宋体" panose="02010609030101010101" pitchFamily="49" charset="-122"/>
              <a:cs typeface="Times" panose="02020603050405020304" pitchFamily="18" charset="0"/>
            </a:endParaRPr>
          </a:p>
          <a:p>
            <a:pPr algn="ctr"/>
            <a:r>
              <a:rPr lang="en-US" altLang="zh-CN" sz="2800" dirty="0">
                <a:latin typeface="Times New Roman" panose="02020603050405020304" pitchFamily="18" charset="0"/>
                <a:ea typeface="新宋体" panose="02010609030101010101" pitchFamily="49" charset="-122"/>
                <a:cs typeface="Times" panose="02020603050405020304" pitchFamily="18" charset="0"/>
              </a:rPr>
              <a:t>——</a:t>
            </a:r>
            <a:r>
              <a:rPr lang="de-DE" sz="2800" dirty="0" err="1">
                <a:latin typeface="Times New Roman" panose="02020603050405020304" pitchFamily="18" charset="0"/>
                <a:ea typeface="新宋体" panose="02010609030101010101" pitchFamily="49" charset="-122"/>
                <a:cs typeface="Times" panose="02020603050405020304" pitchFamily="18" charset="0"/>
              </a:rPr>
              <a:t>强场</a:t>
            </a:r>
            <a:r>
              <a:rPr lang="de-DE" sz="2800" dirty="0" err="1">
                <a:latin typeface="Times New Roman" panose="02020603050405020304" pitchFamily="18" charset="0"/>
                <a:ea typeface="新宋体" panose="02010609030101010101" pitchFamily="49" charset="-122"/>
                <a:cs typeface="Times New Roman" panose="02020603050405020304" pitchFamily="18" charset="0"/>
              </a:rPr>
              <a:t>QED</a:t>
            </a:r>
            <a:r>
              <a:rPr lang="zh-CN" altLang="de-DE" sz="2800" dirty="0">
                <a:latin typeface="Times New Roman" panose="02020603050405020304" pitchFamily="18" charset="0"/>
                <a:ea typeface="新宋体" panose="02010609030101010101" pitchFamily="49" charset="-122"/>
                <a:cs typeface="Times" panose="02020603050405020304" pitchFamily="18" charset="0"/>
              </a:rPr>
              <a:t>效应</a:t>
            </a:r>
            <a:endParaRPr lang="de-DE" sz="2800" dirty="0">
              <a:latin typeface="Times New Roman" panose="02020603050405020304" pitchFamily="18" charset="0"/>
              <a:ea typeface="新宋体" panose="02010609030101010101" pitchFamily="49" charset="-122"/>
              <a:cs typeface="Times" panose="02020603050405020304" pitchFamily="18" charset="0"/>
            </a:endParaRPr>
          </a:p>
        </p:txBody>
      </p:sp>
      <p:sp>
        <p:nvSpPr>
          <p:cNvPr id="2" name="Textfeld 15">
            <a:extLst>
              <a:ext uri="{FF2B5EF4-FFF2-40B4-BE49-F238E27FC236}">
                <a16:creationId xmlns:a16="http://schemas.microsoft.com/office/drawing/2014/main" id="{E2E9B97F-D684-539B-7272-6525ED96DF59}"/>
              </a:ext>
            </a:extLst>
          </p:cNvPr>
          <p:cNvSpPr txBox="1"/>
          <p:nvPr/>
        </p:nvSpPr>
        <p:spPr>
          <a:xfrm>
            <a:off x="244289" y="415028"/>
            <a:ext cx="4091588" cy="523220"/>
          </a:xfrm>
          <a:prstGeom prst="rect">
            <a:avLst/>
          </a:prstGeom>
          <a:noFill/>
        </p:spPr>
        <p:txBody>
          <a:bodyPr wrap="square">
            <a:spAutoFit/>
          </a:bodyPr>
          <a:lstStyle>
            <a:defPPr>
              <a:defRPr lang="zh-CN"/>
            </a:defPPr>
            <a:lvl1pPr>
              <a:defRPr sz="2800">
                <a:solidFill>
                  <a:srgbClr val="404040"/>
                </a:solidFill>
                <a:highlight>
                  <a:srgbClr val="FFFFFF"/>
                </a:highlight>
                <a:latin typeface="Times New Roman" panose="02020603050405020304" pitchFamily="18" charset="0"/>
                <a:cs typeface="Times New Roman" panose="02020603050405020304" pitchFamily="18" charset="0"/>
              </a:defRPr>
            </a:lvl1pPr>
          </a:lstStyle>
          <a:p>
            <a:r>
              <a:rPr lang="zh-CN" altLang="de-DE" dirty="0">
                <a:solidFill>
                  <a:schemeClr val="tx1"/>
                </a:solidFill>
              </a:rPr>
              <a:t>激光强度 </a:t>
            </a:r>
            <a:r>
              <a:rPr lang="en-US" altLang="zh-CN" dirty="0">
                <a:solidFill>
                  <a:schemeClr val="tx1"/>
                </a:solidFill>
              </a:rPr>
              <a:t>(I&gt; 10</a:t>
            </a:r>
            <a:r>
              <a:rPr lang="en-US" altLang="zh-CN" baseline="30000" dirty="0">
                <a:solidFill>
                  <a:schemeClr val="tx1"/>
                </a:solidFill>
              </a:rPr>
              <a:t>18</a:t>
            </a:r>
            <a:r>
              <a:rPr lang="en-US" altLang="zh-CN" dirty="0">
                <a:solidFill>
                  <a:schemeClr val="tx1"/>
                </a:solidFill>
              </a:rPr>
              <a:t> W/cm</a:t>
            </a:r>
            <a:r>
              <a:rPr lang="en-US" altLang="zh-CN" baseline="30000" dirty="0">
                <a:solidFill>
                  <a:schemeClr val="tx1"/>
                </a:solidFill>
              </a:rPr>
              <a:t>2</a:t>
            </a:r>
            <a:r>
              <a:rPr lang="en-US" altLang="zh-CN" dirty="0">
                <a:solidFill>
                  <a:schemeClr val="tx1"/>
                </a:solidFill>
              </a:rPr>
              <a:t>)</a:t>
            </a:r>
            <a:endParaRPr lang="de-DE" dirty="0">
              <a:solidFill>
                <a:schemeClr val="tx1"/>
              </a:solidFill>
            </a:endParaRPr>
          </a:p>
        </p:txBody>
      </p:sp>
      <p:sp>
        <p:nvSpPr>
          <p:cNvPr id="50" name="文本框 49">
            <a:extLst>
              <a:ext uri="{FF2B5EF4-FFF2-40B4-BE49-F238E27FC236}">
                <a16:creationId xmlns:a16="http://schemas.microsoft.com/office/drawing/2014/main" id="{896EE65F-ECA9-AFE8-E088-22221D2B8891}"/>
              </a:ext>
            </a:extLst>
          </p:cNvPr>
          <p:cNvSpPr txBox="1"/>
          <p:nvPr/>
        </p:nvSpPr>
        <p:spPr>
          <a:xfrm>
            <a:off x="5890261" y="1133680"/>
            <a:ext cx="5580829" cy="5197257"/>
          </a:xfrm>
          <a:prstGeom prst="rect">
            <a:avLst/>
          </a:prstGeom>
          <a:noFill/>
        </p:spPr>
        <p:txBody>
          <a:bodyPr wrap="square">
            <a:spAutoFit/>
          </a:bodyPr>
          <a:lstStyle/>
          <a:p>
            <a:pPr>
              <a:lnSpc>
                <a:spcPct val="150000"/>
              </a:lnSpc>
            </a:pPr>
            <a:r>
              <a:rPr lang="zh-CN" altLang="en-US" sz="2800" dirty="0">
                <a:latin typeface="+mn-ea"/>
              </a:rPr>
              <a:t>强场量子电动力学（</a:t>
            </a:r>
            <a:r>
              <a:rPr lang="en-US" altLang="zh-CN" sz="2800" dirty="0">
                <a:latin typeface="+mn-ea"/>
              </a:rPr>
              <a:t>SFQED</a:t>
            </a:r>
            <a:r>
              <a:rPr lang="zh-CN" altLang="en-US" sz="2800" dirty="0">
                <a:latin typeface="+mn-ea"/>
              </a:rPr>
              <a:t>）：</a:t>
            </a:r>
          </a:p>
          <a:p>
            <a:pPr>
              <a:lnSpc>
                <a:spcPct val="150000"/>
              </a:lnSpc>
            </a:pPr>
            <a:r>
              <a:rPr lang="zh-CN" altLang="en-US" sz="2800" dirty="0">
                <a:latin typeface="+mn-ea"/>
              </a:rPr>
              <a:t>非线性效应出现，无法完全用微扰理论处理。</a:t>
            </a:r>
          </a:p>
          <a:p>
            <a:pPr>
              <a:lnSpc>
                <a:spcPct val="150000"/>
              </a:lnSpc>
            </a:pPr>
            <a:endParaRPr lang="en-US" altLang="zh-CN" sz="2800" dirty="0">
              <a:latin typeface="+mn-ea"/>
            </a:endParaRPr>
          </a:p>
          <a:p>
            <a:pPr>
              <a:lnSpc>
                <a:spcPct val="150000"/>
              </a:lnSpc>
            </a:pPr>
            <a:r>
              <a:rPr lang="zh-CN" altLang="en-US" sz="2800" dirty="0">
                <a:latin typeface="+mn-ea"/>
              </a:rPr>
              <a:t>理论研究方法：</a:t>
            </a:r>
            <a:br>
              <a:rPr lang="en-US" altLang="zh-CN" sz="2800" dirty="0">
                <a:latin typeface="+mn-ea"/>
              </a:rPr>
            </a:br>
            <a:r>
              <a:rPr lang="zh-CN" altLang="en-US" sz="2800" dirty="0">
                <a:latin typeface="+mn-ea"/>
              </a:rPr>
              <a:t>半经典方法、量子方法、计算量子场论</a:t>
            </a:r>
          </a:p>
          <a:p>
            <a:pPr>
              <a:lnSpc>
                <a:spcPct val="150000"/>
              </a:lnSpc>
            </a:pPr>
            <a:endParaRPr lang="zh-CN" altLang="en-US" sz="2800" dirty="0">
              <a:latin typeface="+mn-ea"/>
            </a:endParaRPr>
          </a:p>
        </p:txBody>
      </p:sp>
    </p:spTree>
    <p:extLst>
      <p:ext uri="{BB962C8B-B14F-4D97-AF65-F5344CB8AC3E}">
        <p14:creationId xmlns:p14="http://schemas.microsoft.com/office/powerpoint/2010/main" val="3148128726"/>
      </p:ext>
    </p:extLst>
  </p:cSld>
  <p:clrMapOvr>
    <a:masterClrMapping/>
  </p:clrMapOvr>
  <mc:AlternateContent xmlns:mc="http://schemas.openxmlformats.org/markup-compatibility/2006" xmlns:p14="http://schemas.microsoft.com/office/powerpoint/2010/main">
    <mc:Choice Requires="p14">
      <p:transition spd="slow" p14:dur="2000" advTm="37738"/>
    </mc:Choice>
    <mc:Fallback xmlns="">
      <p:transition spd="slow" advTm="377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497B622C-DF5D-EFCC-8900-8A0A65906032}"/>
              </a:ext>
            </a:extLst>
          </p:cNvPr>
          <p:cNvSpPr/>
          <p:nvPr/>
        </p:nvSpPr>
        <p:spPr>
          <a:xfrm>
            <a:off x="444356" y="571500"/>
            <a:ext cx="11371018" cy="5779732"/>
          </a:xfrm>
          <a:prstGeom prst="rect">
            <a:avLst/>
          </a:prstGeom>
          <a:solidFill>
            <a:schemeClr val="bg1">
              <a:lumMod val="95000"/>
              <a:alpha val="6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F1E6CD37-AA33-C7BE-AAAD-A34607F26C0F}"/>
              </a:ext>
            </a:extLst>
          </p:cNvPr>
          <p:cNvSpPr/>
          <p:nvPr/>
        </p:nvSpPr>
        <p:spPr>
          <a:xfrm>
            <a:off x="945242" y="2357594"/>
            <a:ext cx="2270261"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9" name="矩形: 圆角 58">
            <a:extLst>
              <a:ext uri="{FF2B5EF4-FFF2-40B4-BE49-F238E27FC236}">
                <a16:creationId xmlns:a16="http://schemas.microsoft.com/office/drawing/2014/main" id="{5FD5067A-AB85-88E0-89B7-22925F8BE2F7}"/>
              </a:ext>
            </a:extLst>
          </p:cNvPr>
          <p:cNvSpPr/>
          <p:nvPr/>
        </p:nvSpPr>
        <p:spPr>
          <a:xfrm flipV="1">
            <a:off x="828778" y="1743966"/>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0" name="文本框 59">
            <a:extLst>
              <a:ext uri="{FF2B5EF4-FFF2-40B4-BE49-F238E27FC236}">
                <a16:creationId xmlns:a16="http://schemas.microsoft.com/office/drawing/2014/main" id="{661AD7D6-BBC0-CA41-A386-74EE59296412}"/>
              </a:ext>
            </a:extLst>
          </p:cNvPr>
          <p:cNvSpPr txBox="1"/>
          <p:nvPr/>
        </p:nvSpPr>
        <p:spPr>
          <a:xfrm>
            <a:off x="717513" y="1790132"/>
            <a:ext cx="2540141" cy="369332"/>
          </a:xfrm>
          <a:prstGeom prst="rect">
            <a:avLst/>
          </a:prstGeom>
          <a:noFill/>
        </p:spPr>
        <p:txBody>
          <a:bodyPr wrap="square">
            <a:spAutoFit/>
          </a:bodyPr>
          <a:lstStyle/>
          <a:p>
            <a:pPr algn="ctr" defTabSz="457200"/>
            <a:r>
              <a:rPr lang="zh-CN" altLang="en-US" dirty="0">
                <a:solidFill>
                  <a:schemeClr val="bg1"/>
                </a:solidFill>
                <a:latin typeface="+mn-ea"/>
              </a:rPr>
              <a:t>半经典方法</a:t>
            </a:r>
          </a:p>
        </p:txBody>
      </p:sp>
      <p:grpSp>
        <p:nvGrpSpPr>
          <p:cNvPr id="38" name="组合 37">
            <a:extLst>
              <a:ext uri="{FF2B5EF4-FFF2-40B4-BE49-F238E27FC236}">
                <a16:creationId xmlns:a16="http://schemas.microsoft.com/office/drawing/2014/main" id="{B04EF473-9BEC-DC12-DFCC-DC434F35E418}"/>
              </a:ext>
            </a:extLst>
          </p:cNvPr>
          <p:cNvGrpSpPr/>
          <p:nvPr/>
        </p:nvGrpSpPr>
        <p:grpSpPr>
          <a:xfrm>
            <a:off x="4627087" y="469324"/>
            <a:ext cx="2937826" cy="455726"/>
            <a:chOff x="4604811" y="888307"/>
            <a:chExt cx="2937826" cy="455726"/>
          </a:xfrm>
        </p:grpSpPr>
        <p:sp>
          <p:nvSpPr>
            <p:cNvPr id="36" name="任意多边形: 形状 35">
              <a:extLst>
                <a:ext uri="{FF2B5EF4-FFF2-40B4-BE49-F238E27FC236}">
                  <a16:creationId xmlns:a16="http://schemas.microsoft.com/office/drawing/2014/main" id="{B4628153-3493-7C2C-E969-7CA5BE87CDC0}"/>
                </a:ext>
              </a:extLst>
            </p:cNvPr>
            <p:cNvSpPr/>
            <p:nvPr/>
          </p:nvSpPr>
          <p:spPr>
            <a:xfrm>
              <a:off x="4649363" y="888307"/>
              <a:ext cx="2893274" cy="455726"/>
            </a:xfrm>
            <a:custGeom>
              <a:avLst/>
              <a:gdLst/>
              <a:ahLst/>
              <a:cxnLst/>
              <a:rect l="0" t="0" r="0" b="0"/>
              <a:pathLst>
                <a:path w="2893274" h="455726">
                  <a:moveTo>
                    <a:pt x="0" y="0"/>
                  </a:moveTo>
                  <a:lnTo>
                    <a:pt x="341485" y="390608"/>
                  </a:lnTo>
                  <a:cubicBezTo>
                    <a:pt x="377634" y="431957"/>
                    <a:pt x="429983" y="455725"/>
                    <a:pt x="484905" y="455725"/>
                  </a:cubicBezTo>
                  <a:lnTo>
                    <a:pt x="2408367" y="455725"/>
                  </a:lnTo>
                  <a:cubicBezTo>
                    <a:pt x="2463290" y="455725"/>
                    <a:pt x="2515638" y="431957"/>
                    <a:pt x="2551787" y="390608"/>
                  </a:cubicBezTo>
                  <a:lnTo>
                    <a:pt x="2893273" y="0"/>
                  </a:lnTo>
                  <a:lnTo>
                    <a:pt x="0" y="0"/>
                  </a:lnTo>
                  <a:close/>
                </a:path>
              </a:pathLst>
            </a:custGeom>
            <a:solidFill>
              <a:srgbClr val="2F5597"/>
            </a:solidFill>
            <a:ln w="34925">
              <a:gradFill>
                <a:gsLst>
                  <a:gs pos="0">
                    <a:schemeClr val="bg1">
                      <a:lumMod val="85000"/>
                    </a:schemeClr>
                  </a:gs>
                  <a:gs pos="100000">
                    <a:schemeClr val="bg1">
                      <a:lumMod val="95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endParaRPr>
            </a:p>
          </p:txBody>
        </p:sp>
        <p:sp>
          <p:nvSpPr>
            <p:cNvPr id="57" name="文本框 56">
              <a:extLst>
                <a:ext uri="{FF2B5EF4-FFF2-40B4-BE49-F238E27FC236}">
                  <a16:creationId xmlns:a16="http://schemas.microsoft.com/office/drawing/2014/main" id="{37863F59-213B-8329-B00C-F1B2FB29325A}"/>
                </a:ext>
              </a:extLst>
            </p:cNvPr>
            <p:cNvSpPr txBox="1"/>
            <p:nvPr/>
          </p:nvSpPr>
          <p:spPr>
            <a:xfrm>
              <a:off x="4604811" y="924833"/>
              <a:ext cx="2893274" cy="400110"/>
            </a:xfrm>
            <a:prstGeom prst="rect">
              <a:avLst/>
            </a:prstGeom>
            <a:noFill/>
          </p:spPr>
          <p:txBody>
            <a:bodyPr wrap="square">
              <a:spAutoFit/>
            </a:bodyPr>
            <a:lstStyle/>
            <a:p>
              <a:pPr algn="ctr"/>
              <a:r>
                <a:rPr lang="zh-CN" altLang="en-US" sz="2000" dirty="0">
                  <a:solidFill>
                    <a:schemeClr val="bg1"/>
                  </a:solidFill>
                  <a:latin typeface="+mn-ea"/>
                </a:rPr>
                <a:t>理论研究方法</a:t>
              </a:r>
            </a:p>
          </p:txBody>
        </p:sp>
      </p:grpSp>
      <p:sp>
        <p:nvSpPr>
          <p:cNvPr id="2" name="文本框 1">
            <a:extLst>
              <a:ext uri="{FF2B5EF4-FFF2-40B4-BE49-F238E27FC236}">
                <a16:creationId xmlns:a16="http://schemas.microsoft.com/office/drawing/2014/main" id="{E7C35C3E-4BC7-83EF-B145-A12759CB0711}"/>
              </a:ext>
            </a:extLst>
          </p:cNvPr>
          <p:cNvSpPr txBox="1"/>
          <p:nvPr/>
        </p:nvSpPr>
        <p:spPr>
          <a:xfrm>
            <a:off x="1006022" y="2843201"/>
            <a:ext cx="2148699" cy="134690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mn-ea"/>
                <a:cs typeface="Times New Roman" panose="02020603050405020304" pitchFamily="18" charset="0"/>
              </a:rPr>
              <a:t>PIC-QED</a:t>
            </a:r>
          </a:p>
          <a:p>
            <a:pPr>
              <a:lnSpc>
                <a:spcPct val="150000"/>
              </a:lnSpc>
            </a:pPr>
            <a:r>
              <a:rPr lang="zh-CN" altLang="en-US" sz="1400" dirty="0">
                <a:solidFill>
                  <a:schemeClr val="tx1">
                    <a:lumMod val="75000"/>
                    <a:lumOff val="25000"/>
                  </a:schemeClr>
                </a:solidFill>
                <a:latin typeface="+mn-ea"/>
              </a:rPr>
              <a:t>无法描述粒子辐射光子或真空衰变等过程在相干时间内的动力学</a:t>
            </a:r>
          </a:p>
        </p:txBody>
      </p:sp>
    </p:spTree>
    <p:extLst>
      <p:ext uri="{BB962C8B-B14F-4D97-AF65-F5344CB8AC3E}">
        <p14:creationId xmlns:p14="http://schemas.microsoft.com/office/powerpoint/2010/main" val="706118192"/>
      </p:ext>
    </p:extLst>
  </p:cSld>
  <p:clrMapOvr>
    <a:masterClrMapping/>
  </p:clrMapOvr>
  <mc:AlternateContent xmlns:mc="http://schemas.openxmlformats.org/markup-compatibility/2006" xmlns:p14="http://schemas.microsoft.com/office/powerpoint/2010/main">
    <mc:Choice Requires="p14">
      <p:transition spd="slow" p14:dur="2000" advTm="46189"/>
    </mc:Choice>
    <mc:Fallback xmlns="">
      <p:transition spd="slow" advTm="461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2545D64-EBA0-8547-46A1-6DB49A6BC5EB}"/>
              </a:ext>
            </a:extLst>
          </p:cNvPr>
          <p:cNvSpPr txBox="1"/>
          <p:nvPr/>
        </p:nvSpPr>
        <p:spPr>
          <a:xfrm>
            <a:off x="228600" y="214640"/>
            <a:ext cx="2407920" cy="67294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PIC-QED</a:t>
            </a:r>
          </a:p>
        </p:txBody>
      </p:sp>
      <p:sp>
        <p:nvSpPr>
          <p:cNvPr id="6" name="矩形 5">
            <a:extLst>
              <a:ext uri="{FF2B5EF4-FFF2-40B4-BE49-F238E27FC236}">
                <a16:creationId xmlns:a16="http://schemas.microsoft.com/office/drawing/2014/main" id="{2565EFCA-C503-5123-D274-79EFE82A6CAC}"/>
              </a:ext>
            </a:extLst>
          </p:cNvPr>
          <p:cNvSpPr/>
          <p:nvPr/>
        </p:nvSpPr>
        <p:spPr>
          <a:xfrm>
            <a:off x="228600" y="1429696"/>
            <a:ext cx="640080" cy="581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57E31792-645F-32C4-94B4-BF0E085EB431}"/>
              </a:ext>
            </a:extLst>
          </p:cNvPr>
          <p:cNvPicPr>
            <a:picLocks noChangeAspect="1"/>
          </p:cNvPicPr>
          <p:nvPr/>
        </p:nvPicPr>
        <p:blipFill>
          <a:blip r:embed="rId3"/>
          <a:stretch>
            <a:fillRect/>
          </a:stretch>
        </p:blipFill>
        <p:spPr>
          <a:xfrm>
            <a:off x="-79089" y="3640468"/>
            <a:ext cx="5194300" cy="1752600"/>
          </a:xfrm>
          <a:prstGeom prst="rect">
            <a:avLst/>
          </a:prstGeom>
        </p:spPr>
      </p:pic>
      <p:sp>
        <p:nvSpPr>
          <p:cNvPr id="13" name="矩形 12">
            <a:extLst>
              <a:ext uri="{FF2B5EF4-FFF2-40B4-BE49-F238E27FC236}">
                <a16:creationId xmlns:a16="http://schemas.microsoft.com/office/drawing/2014/main" id="{40CA40B3-23B7-AC40-038C-3ACE8237A532}"/>
              </a:ext>
            </a:extLst>
          </p:cNvPr>
          <p:cNvSpPr/>
          <p:nvPr/>
        </p:nvSpPr>
        <p:spPr>
          <a:xfrm>
            <a:off x="228600" y="4165213"/>
            <a:ext cx="640080" cy="361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4" name="图片 13">
            <a:extLst>
              <a:ext uri="{FF2B5EF4-FFF2-40B4-BE49-F238E27FC236}">
                <a16:creationId xmlns:a16="http://schemas.microsoft.com/office/drawing/2014/main" id="{C6470B94-43F0-95BF-6916-CF9F82ACB064}"/>
              </a:ext>
            </a:extLst>
          </p:cNvPr>
          <p:cNvPicPr>
            <a:picLocks noChangeAspect="1"/>
          </p:cNvPicPr>
          <p:nvPr/>
        </p:nvPicPr>
        <p:blipFill>
          <a:blip r:embed="rId4"/>
          <a:stretch>
            <a:fillRect/>
          </a:stretch>
        </p:blipFill>
        <p:spPr>
          <a:xfrm>
            <a:off x="5730589" y="870449"/>
            <a:ext cx="5988516" cy="3745903"/>
          </a:xfrm>
          <a:prstGeom prst="rect">
            <a:avLst/>
          </a:prstGeom>
        </p:spPr>
      </p:pic>
      <p:sp>
        <p:nvSpPr>
          <p:cNvPr id="16" name="文本框 15">
            <a:extLst>
              <a:ext uri="{FF2B5EF4-FFF2-40B4-BE49-F238E27FC236}">
                <a16:creationId xmlns:a16="http://schemas.microsoft.com/office/drawing/2014/main" id="{2A565C92-39BC-E077-05AC-6B73240456B9}"/>
              </a:ext>
            </a:extLst>
          </p:cNvPr>
          <p:cNvSpPr txBox="1"/>
          <p:nvPr/>
        </p:nvSpPr>
        <p:spPr>
          <a:xfrm>
            <a:off x="86011" y="5708799"/>
            <a:ext cx="6758305" cy="369332"/>
          </a:xfrm>
          <a:prstGeom prst="rect">
            <a:avLst/>
          </a:prstGeom>
          <a:noFill/>
        </p:spPr>
        <p:txBody>
          <a:bodyPr wrap="square">
            <a:spAutoFit/>
          </a:bodyPr>
          <a:lstStyle/>
          <a:p>
            <a:r>
              <a:rPr lang="en-US" altLang="zh-CN" sz="1800" dirty="0" err="1">
                <a:solidFill>
                  <a:srgbClr val="211E1E"/>
                </a:solidFill>
                <a:effectLst/>
                <a:latin typeface="AdvOT483a8203"/>
              </a:rPr>
              <a:t>Huai</a:t>
            </a:r>
            <a:r>
              <a:rPr lang="en-US" altLang="zh-CN" sz="1800" dirty="0">
                <a:solidFill>
                  <a:srgbClr val="211E1E"/>
                </a:solidFill>
                <a:effectLst/>
                <a:latin typeface="AdvOT483a8203"/>
              </a:rPr>
              <a:t>-Hang Song, et </a:t>
            </a:r>
            <a:r>
              <a:rPr lang="en-US" altLang="zh-CN" sz="1800" dirty="0" err="1">
                <a:solidFill>
                  <a:srgbClr val="211E1E"/>
                </a:solidFill>
                <a:effectLst/>
                <a:latin typeface="AdvOT483a8203"/>
              </a:rPr>
              <a:t>al.</a:t>
            </a:r>
            <a:r>
              <a:rPr lang="en-US" altLang="zh-CN" i="0" u="none" strike="noStrike" dirty="0" err="1">
                <a:solidFill>
                  <a:srgbClr val="191B1F"/>
                </a:solidFill>
                <a:effectLst/>
                <a:highlight>
                  <a:srgbClr val="FFFFFF"/>
                </a:highlight>
                <a:latin typeface="Times New Roman" panose="02020603050405020304" pitchFamily="18" charset="0"/>
                <a:cs typeface="Times New Roman" panose="02020603050405020304" pitchFamily="18" charset="0"/>
              </a:rPr>
              <a:t>Physical</a:t>
            </a:r>
            <a:r>
              <a:rPr lang="en-US" altLang="zh-CN" i="0" u="none" strike="noStrike" dirty="0">
                <a:solidFill>
                  <a:srgbClr val="191B1F"/>
                </a:solidFill>
                <a:effectLst/>
                <a:highlight>
                  <a:srgbClr val="FFFFFF"/>
                </a:highlight>
                <a:latin typeface="Times New Roman" panose="02020603050405020304" pitchFamily="18" charset="0"/>
                <a:cs typeface="Times New Roman" panose="02020603050405020304" pitchFamily="18" charset="0"/>
              </a:rPr>
              <a:t> Review Letters 129, 035001 (2022)</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FBAF2B2E-336E-BB46-D0D2-D946F579EFE6}"/>
              </a:ext>
            </a:extLst>
          </p:cNvPr>
          <p:cNvSpPr txBox="1"/>
          <p:nvPr/>
        </p:nvSpPr>
        <p:spPr>
          <a:xfrm>
            <a:off x="6586918" y="5121962"/>
            <a:ext cx="5373138" cy="646331"/>
          </a:xfrm>
          <a:prstGeom prst="rect">
            <a:avLst/>
          </a:prstGeom>
          <a:noFill/>
        </p:spPr>
        <p:txBody>
          <a:bodyPr wrap="square">
            <a:spAutoFit/>
          </a:bodyPr>
          <a:lstStyle/>
          <a:p>
            <a:r>
              <a:rPr lang="zh-CN" altLang="en-US" i="0" u="none" strike="noStrike" dirty="0">
                <a:solidFill>
                  <a:srgbClr val="191B1F"/>
                </a:solidFill>
                <a:effectLst/>
                <a:highlight>
                  <a:srgbClr val="FFFFFF"/>
                </a:highlight>
                <a:latin typeface="+mn-ea"/>
                <a:cs typeface="Times New Roman" panose="02020603050405020304" pitchFamily="18" charset="0"/>
              </a:rPr>
              <a:t>高能电子</a:t>
            </a:r>
            <a:r>
              <a:rPr lang="en-US" altLang="zh-CN" i="0" u="none" strike="noStrike" dirty="0">
                <a:solidFill>
                  <a:srgbClr val="191B1F"/>
                </a:solidFill>
                <a:effectLst/>
                <a:highlight>
                  <a:srgbClr val="FFFFFF"/>
                </a:highlight>
                <a:latin typeface="+mn-ea"/>
                <a:cs typeface="Times New Roman" panose="02020603050405020304" pitchFamily="18" charset="0"/>
              </a:rPr>
              <a:t>-</a:t>
            </a:r>
            <a:r>
              <a:rPr lang="zh-CN" altLang="en-US" i="0" u="none" strike="noStrike" dirty="0">
                <a:solidFill>
                  <a:srgbClr val="191B1F"/>
                </a:solidFill>
                <a:effectLst/>
                <a:highlight>
                  <a:srgbClr val="FFFFFF"/>
                </a:highlight>
                <a:latin typeface="+mn-ea"/>
                <a:cs typeface="Times New Roman" panose="02020603050405020304" pitchFamily="18" charset="0"/>
              </a:rPr>
              <a:t>非线性</a:t>
            </a:r>
            <a:r>
              <a:rPr lang="en-US" altLang="zh-CN" i="0" u="none" strike="noStrike" dirty="0">
                <a:solidFill>
                  <a:srgbClr val="191B1F"/>
                </a:solidFill>
                <a:effectLst/>
                <a:highlight>
                  <a:srgbClr val="FFFFFF"/>
                </a:highlight>
                <a:latin typeface="+mn-ea"/>
                <a:cs typeface="Times New Roman" panose="02020603050405020304" pitchFamily="18" charset="0"/>
              </a:rPr>
              <a:t>Compton</a:t>
            </a:r>
            <a:r>
              <a:rPr lang="zh-CN" altLang="en-US" i="0" u="none" strike="noStrike" dirty="0">
                <a:solidFill>
                  <a:srgbClr val="191B1F"/>
                </a:solidFill>
                <a:effectLst/>
                <a:highlight>
                  <a:srgbClr val="FFFFFF"/>
                </a:highlight>
                <a:latin typeface="+mn-ea"/>
                <a:cs typeface="Times New Roman" panose="02020603050405020304" pitchFamily="18" charset="0"/>
              </a:rPr>
              <a:t>散射辐射高能伽马光子</a:t>
            </a:r>
            <a:endParaRPr lang="en-US" altLang="zh-CN" i="0" u="none" strike="noStrike" dirty="0">
              <a:solidFill>
                <a:srgbClr val="191B1F"/>
              </a:solidFill>
              <a:effectLst/>
              <a:highlight>
                <a:srgbClr val="FFFFFF"/>
              </a:highlight>
              <a:latin typeface="+mn-ea"/>
              <a:cs typeface="Times New Roman" panose="02020603050405020304" pitchFamily="18" charset="0"/>
            </a:endParaRPr>
          </a:p>
          <a:p>
            <a:r>
              <a:rPr lang="en-US" altLang="zh-CN" i="0" u="none" strike="noStrike" dirty="0">
                <a:solidFill>
                  <a:srgbClr val="191B1F"/>
                </a:solidFill>
                <a:effectLst/>
                <a:highlight>
                  <a:srgbClr val="FFFFFF"/>
                </a:highlight>
                <a:latin typeface="+mn-ea"/>
                <a:cs typeface="Times New Roman" panose="02020603050405020304" pitchFamily="18" charset="0"/>
              </a:rPr>
              <a:t>-</a:t>
            </a:r>
            <a:r>
              <a:rPr lang="zh-CN" altLang="en-US" i="0" u="none" strike="noStrike" dirty="0">
                <a:solidFill>
                  <a:srgbClr val="191B1F"/>
                </a:solidFill>
                <a:effectLst/>
                <a:highlight>
                  <a:srgbClr val="FFFFFF"/>
                </a:highlight>
                <a:latin typeface="+mn-ea"/>
                <a:cs typeface="Times New Roman" panose="02020603050405020304" pitchFamily="18" charset="0"/>
              </a:rPr>
              <a:t>非线性</a:t>
            </a:r>
            <a:r>
              <a:rPr lang="en-US" altLang="zh-CN" i="0" u="none" strike="noStrike" dirty="0" err="1">
                <a:solidFill>
                  <a:srgbClr val="191B1F"/>
                </a:solidFill>
                <a:effectLst/>
                <a:highlight>
                  <a:srgbClr val="FFFFFF"/>
                </a:highlight>
                <a:latin typeface="+mn-ea"/>
                <a:cs typeface="Times New Roman" panose="02020603050405020304" pitchFamily="18" charset="0"/>
              </a:rPr>
              <a:t>Breit</a:t>
            </a:r>
            <a:r>
              <a:rPr lang="en-US" altLang="zh-CN" i="0" u="none" strike="noStrike" dirty="0">
                <a:solidFill>
                  <a:srgbClr val="191B1F"/>
                </a:solidFill>
                <a:effectLst/>
                <a:highlight>
                  <a:srgbClr val="FFFFFF"/>
                </a:highlight>
                <a:latin typeface="+mn-ea"/>
                <a:cs typeface="Times New Roman" panose="02020603050405020304" pitchFamily="18" charset="0"/>
              </a:rPr>
              <a:t>-Wheeler-</a:t>
            </a:r>
            <a:r>
              <a:rPr lang="zh-CN" altLang="en-US" i="0" u="none" strike="noStrike" dirty="0">
                <a:solidFill>
                  <a:srgbClr val="191B1F"/>
                </a:solidFill>
                <a:effectLst/>
                <a:highlight>
                  <a:srgbClr val="FFFFFF"/>
                </a:highlight>
                <a:latin typeface="+mn-ea"/>
                <a:cs typeface="Times New Roman" panose="02020603050405020304" pitchFamily="18" charset="0"/>
              </a:rPr>
              <a:t>正负电子对。</a:t>
            </a:r>
            <a:endParaRPr lang="zh-CN" altLang="en-US" dirty="0">
              <a:highlight>
                <a:srgbClr val="FFFFFF"/>
              </a:highlight>
              <a:latin typeface="+mn-ea"/>
              <a:cs typeface="Times New Roman" panose="02020603050405020304" pitchFamily="18" charset="0"/>
            </a:endParaRPr>
          </a:p>
        </p:txBody>
      </p:sp>
      <p:pic>
        <p:nvPicPr>
          <p:cNvPr id="2" name="图片 1">
            <a:extLst>
              <a:ext uri="{FF2B5EF4-FFF2-40B4-BE49-F238E27FC236}">
                <a16:creationId xmlns:a16="http://schemas.microsoft.com/office/drawing/2014/main" id="{A104DE6D-6E9C-E47A-CE5D-4B2B2062F9A9}"/>
              </a:ext>
            </a:extLst>
          </p:cNvPr>
          <p:cNvPicPr>
            <a:picLocks noChangeAspect="1"/>
          </p:cNvPicPr>
          <p:nvPr/>
        </p:nvPicPr>
        <p:blipFill>
          <a:blip r:embed="rId5"/>
          <a:stretch>
            <a:fillRect/>
          </a:stretch>
        </p:blipFill>
        <p:spPr>
          <a:xfrm>
            <a:off x="228600" y="1091105"/>
            <a:ext cx="4454815" cy="2073879"/>
          </a:xfrm>
          <a:prstGeom prst="rect">
            <a:avLst/>
          </a:prstGeom>
        </p:spPr>
      </p:pic>
      <p:sp>
        <p:nvSpPr>
          <p:cNvPr id="11" name="文本框 10">
            <a:extLst>
              <a:ext uri="{FF2B5EF4-FFF2-40B4-BE49-F238E27FC236}">
                <a16:creationId xmlns:a16="http://schemas.microsoft.com/office/drawing/2014/main" id="{F0D613FD-7568-6CCE-A43E-E9C34DCE69ED}"/>
              </a:ext>
            </a:extLst>
          </p:cNvPr>
          <p:cNvSpPr txBox="1"/>
          <p:nvPr/>
        </p:nvSpPr>
        <p:spPr>
          <a:xfrm>
            <a:off x="228600" y="3237411"/>
            <a:ext cx="4582192" cy="307777"/>
          </a:xfrm>
          <a:prstGeom prst="rect">
            <a:avLst/>
          </a:prstGeom>
          <a:noFill/>
        </p:spPr>
        <p:txBody>
          <a:bodyPr wrap="square">
            <a:spAutoFit/>
          </a:bodyPr>
          <a:lstStyle/>
          <a:p>
            <a:r>
              <a:rPr lang="en-US" altLang="zh-CN" sz="1400" dirty="0">
                <a:effectLst/>
                <a:highlight>
                  <a:srgbClr val="FFFFFF"/>
                </a:highlight>
                <a:latin typeface="Times New Roman" panose="02020603050405020304" pitchFamily="18" charset="0"/>
                <a:cs typeface="Times New Roman" panose="02020603050405020304" pitchFamily="18" charset="0"/>
              </a:rPr>
              <a:t>S. S. Bulanov</a:t>
            </a:r>
            <a:r>
              <a:rPr lang="zh-CN" altLang="en-US" sz="1400" dirty="0">
                <a:solidFill>
                  <a:srgbClr val="191919"/>
                </a:solidFill>
                <a:highlight>
                  <a:srgbClr val="FFFFFF"/>
                </a:highlight>
                <a:latin typeface="Times New Roman" panose="02020603050405020304" pitchFamily="18" charset="0"/>
                <a:cs typeface="Times New Roman" panose="02020603050405020304" pitchFamily="18" charset="0"/>
              </a:rPr>
              <a:t>，</a:t>
            </a:r>
            <a:r>
              <a:rPr lang="en-US" altLang="zh-CN" sz="1400" dirty="0">
                <a:solidFill>
                  <a:srgbClr val="191919"/>
                </a:solidFill>
                <a:highlight>
                  <a:srgbClr val="FFFFFF"/>
                </a:highlight>
                <a:latin typeface="Times New Roman" panose="02020603050405020304" pitchFamily="18" charset="0"/>
                <a:cs typeface="Times New Roman" panose="02020603050405020304" pitchFamily="18" charset="0"/>
              </a:rPr>
              <a:t>et</a:t>
            </a:r>
            <a:r>
              <a:rPr lang="zh-CN" altLang="en-US" sz="1400" dirty="0">
                <a:solidFill>
                  <a:srgbClr val="191919"/>
                </a:solidFill>
                <a:highlight>
                  <a:srgbClr val="FFFFFF"/>
                </a:highlight>
                <a:latin typeface="Times New Roman" panose="02020603050405020304" pitchFamily="18" charset="0"/>
                <a:cs typeface="Times New Roman" panose="02020603050405020304" pitchFamily="18" charset="0"/>
              </a:rPr>
              <a:t> </a:t>
            </a:r>
            <a:r>
              <a:rPr lang="en-US" altLang="zh-CN" sz="1400" dirty="0">
                <a:solidFill>
                  <a:srgbClr val="191919"/>
                </a:solidFill>
                <a:highlight>
                  <a:srgbClr val="FFFFFF"/>
                </a:highlight>
                <a:latin typeface="Times New Roman" panose="02020603050405020304" pitchFamily="18" charset="0"/>
                <a:cs typeface="Times New Roman" panose="02020603050405020304" pitchFamily="18" charset="0"/>
              </a:rPr>
              <a:t>al.</a:t>
            </a:r>
            <a:r>
              <a:rPr lang="zh-CN" altLang="en-US" sz="1400" dirty="0">
                <a:solidFill>
                  <a:srgbClr val="191919"/>
                </a:solidFill>
                <a:highlight>
                  <a:srgbClr val="FFFFFF"/>
                </a:highlight>
                <a:latin typeface="Times New Roman" panose="02020603050405020304" pitchFamily="18" charset="0"/>
                <a:cs typeface="Times New Roman" panose="02020603050405020304" pitchFamily="18" charset="0"/>
              </a:rPr>
              <a:t> </a:t>
            </a:r>
            <a:r>
              <a:rPr lang="en-US" altLang="zh-CN" sz="1400" i="1" dirty="0">
                <a:solidFill>
                  <a:srgbClr val="191919"/>
                </a:solidFill>
                <a:effectLst/>
                <a:highlight>
                  <a:srgbClr val="FFFFFF"/>
                </a:highlight>
                <a:latin typeface="Times New Roman" panose="02020603050405020304" pitchFamily="18" charset="0"/>
                <a:cs typeface="Times New Roman" panose="02020603050405020304" pitchFamily="18" charset="0"/>
              </a:rPr>
              <a:t>AIP Conf. Proc. </a:t>
            </a:r>
            <a:r>
              <a:rPr lang="en-US" altLang="zh-CN" sz="1400" dirty="0">
                <a:solidFill>
                  <a:srgbClr val="191919"/>
                </a:solidFill>
                <a:effectLst/>
                <a:highlight>
                  <a:srgbClr val="FFFFFF"/>
                </a:highlight>
                <a:latin typeface="Times New Roman" panose="02020603050405020304" pitchFamily="18" charset="0"/>
                <a:cs typeface="Times New Roman" panose="02020603050405020304" pitchFamily="18" charset="0"/>
              </a:rPr>
              <a:t>1507, 825–830 (2012) </a:t>
            </a:r>
            <a:endParaRPr lang="en-US" altLang="zh-CN" sz="1400" dirty="0">
              <a:effectLst/>
              <a:highlight>
                <a:srgbClr val="FFFFFF"/>
              </a:highlight>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BEC5012E-30E7-65A7-4E04-FAC6F41EC2AB}"/>
              </a:ext>
            </a:extLst>
          </p:cNvPr>
          <p:cNvSpPr/>
          <p:nvPr/>
        </p:nvSpPr>
        <p:spPr>
          <a:xfrm>
            <a:off x="12351" y="3623098"/>
            <a:ext cx="536289" cy="542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236110366"/>
      </p:ext>
    </p:extLst>
  </p:cSld>
  <p:clrMapOvr>
    <a:masterClrMapping/>
  </p:clrMapOvr>
  <mc:AlternateContent xmlns:mc="http://schemas.openxmlformats.org/markup-compatibility/2006" xmlns:p14="http://schemas.microsoft.com/office/powerpoint/2010/main">
    <mc:Choice Requires="p14">
      <p:transition spd="slow" p14:dur="2000" advTm="13262"/>
    </mc:Choice>
    <mc:Fallback xmlns="">
      <p:transition spd="slow" advTm="132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497B622C-DF5D-EFCC-8900-8A0A65906032}"/>
              </a:ext>
            </a:extLst>
          </p:cNvPr>
          <p:cNvSpPr/>
          <p:nvPr/>
        </p:nvSpPr>
        <p:spPr>
          <a:xfrm>
            <a:off x="444356" y="571500"/>
            <a:ext cx="11371018" cy="5779732"/>
          </a:xfrm>
          <a:prstGeom prst="rect">
            <a:avLst/>
          </a:prstGeom>
          <a:solidFill>
            <a:schemeClr val="bg1">
              <a:lumMod val="95000"/>
              <a:alpha val="6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F1E6CD37-AA33-C7BE-AAAD-A34607F26C0F}"/>
              </a:ext>
            </a:extLst>
          </p:cNvPr>
          <p:cNvSpPr/>
          <p:nvPr/>
        </p:nvSpPr>
        <p:spPr>
          <a:xfrm>
            <a:off x="945242" y="2357594"/>
            <a:ext cx="2270261"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9" name="矩形: 圆角 58">
            <a:extLst>
              <a:ext uri="{FF2B5EF4-FFF2-40B4-BE49-F238E27FC236}">
                <a16:creationId xmlns:a16="http://schemas.microsoft.com/office/drawing/2014/main" id="{5FD5067A-AB85-88E0-89B7-22925F8BE2F7}"/>
              </a:ext>
            </a:extLst>
          </p:cNvPr>
          <p:cNvSpPr/>
          <p:nvPr/>
        </p:nvSpPr>
        <p:spPr>
          <a:xfrm flipV="1">
            <a:off x="828778" y="1743966"/>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0" name="文本框 59">
            <a:extLst>
              <a:ext uri="{FF2B5EF4-FFF2-40B4-BE49-F238E27FC236}">
                <a16:creationId xmlns:a16="http://schemas.microsoft.com/office/drawing/2014/main" id="{661AD7D6-BBC0-CA41-A386-74EE59296412}"/>
              </a:ext>
            </a:extLst>
          </p:cNvPr>
          <p:cNvSpPr txBox="1"/>
          <p:nvPr/>
        </p:nvSpPr>
        <p:spPr>
          <a:xfrm>
            <a:off x="717513" y="1790132"/>
            <a:ext cx="2540141" cy="369332"/>
          </a:xfrm>
          <a:prstGeom prst="rect">
            <a:avLst/>
          </a:prstGeom>
          <a:noFill/>
        </p:spPr>
        <p:txBody>
          <a:bodyPr wrap="square">
            <a:spAutoFit/>
          </a:bodyPr>
          <a:lstStyle/>
          <a:p>
            <a:pPr algn="ctr" defTabSz="457200"/>
            <a:r>
              <a:rPr lang="zh-CN" altLang="en-US" dirty="0">
                <a:solidFill>
                  <a:schemeClr val="bg1"/>
                </a:solidFill>
                <a:latin typeface="+mn-ea"/>
              </a:rPr>
              <a:t>半经典方法</a:t>
            </a:r>
          </a:p>
        </p:txBody>
      </p:sp>
      <p:grpSp>
        <p:nvGrpSpPr>
          <p:cNvPr id="38" name="组合 37">
            <a:extLst>
              <a:ext uri="{FF2B5EF4-FFF2-40B4-BE49-F238E27FC236}">
                <a16:creationId xmlns:a16="http://schemas.microsoft.com/office/drawing/2014/main" id="{B04EF473-9BEC-DC12-DFCC-DC434F35E418}"/>
              </a:ext>
            </a:extLst>
          </p:cNvPr>
          <p:cNvGrpSpPr/>
          <p:nvPr/>
        </p:nvGrpSpPr>
        <p:grpSpPr>
          <a:xfrm>
            <a:off x="4627087" y="469324"/>
            <a:ext cx="2937826" cy="455726"/>
            <a:chOff x="4604811" y="888307"/>
            <a:chExt cx="2937826" cy="455726"/>
          </a:xfrm>
        </p:grpSpPr>
        <p:sp>
          <p:nvSpPr>
            <p:cNvPr id="36" name="任意多边形: 形状 35">
              <a:extLst>
                <a:ext uri="{FF2B5EF4-FFF2-40B4-BE49-F238E27FC236}">
                  <a16:creationId xmlns:a16="http://schemas.microsoft.com/office/drawing/2014/main" id="{B4628153-3493-7C2C-E969-7CA5BE87CDC0}"/>
                </a:ext>
              </a:extLst>
            </p:cNvPr>
            <p:cNvSpPr/>
            <p:nvPr/>
          </p:nvSpPr>
          <p:spPr>
            <a:xfrm>
              <a:off x="4649363" y="888307"/>
              <a:ext cx="2893274" cy="455726"/>
            </a:xfrm>
            <a:custGeom>
              <a:avLst/>
              <a:gdLst/>
              <a:ahLst/>
              <a:cxnLst/>
              <a:rect l="0" t="0" r="0" b="0"/>
              <a:pathLst>
                <a:path w="2893274" h="455726">
                  <a:moveTo>
                    <a:pt x="0" y="0"/>
                  </a:moveTo>
                  <a:lnTo>
                    <a:pt x="341485" y="390608"/>
                  </a:lnTo>
                  <a:cubicBezTo>
                    <a:pt x="377634" y="431957"/>
                    <a:pt x="429983" y="455725"/>
                    <a:pt x="484905" y="455725"/>
                  </a:cubicBezTo>
                  <a:lnTo>
                    <a:pt x="2408367" y="455725"/>
                  </a:lnTo>
                  <a:cubicBezTo>
                    <a:pt x="2463290" y="455725"/>
                    <a:pt x="2515638" y="431957"/>
                    <a:pt x="2551787" y="390608"/>
                  </a:cubicBezTo>
                  <a:lnTo>
                    <a:pt x="2893273" y="0"/>
                  </a:lnTo>
                  <a:lnTo>
                    <a:pt x="0" y="0"/>
                  </a:lnTo>
                  <a:close/>
                </a:path>
              </a:pathLst>
            </a:custGeom>
            <a:solidFill>
              <a:srgbClr val="2F5597"/>
            </a:solidFill>
            <a:ln w="34925">
              <a:gradFill>
                <a:gsLst>
                  <a:gs pos="0">
                    <a:schemeClr val="bg1">
                      <a:lumMod val="85000"/>
                    </a:schemeClr>
                  </a:gs>
                  <a:gs pos="100000">
                    <a:schemeClr val="bg1">
                      <a:lumMod val="95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endParaRPr>
            </a:p>
          </p:txBody>
        </p:sp>
        <p:sp>
          <p:nvSpPr>
            <p:cNvPr id="57" name="文本框 56">
              <a:extLst>
                <a:ext uri="{FF2B5EF4-FFF2-40B4-BE49-F238E27FC236}">
                  <a16:creationId xmlns:a16="http://schemas.microsoft.com/office/drawing/2014/main" id="{37863F59-213B-8329-B00C-F1B2FB29325A}"/>
                </a:ext>
              </a:extLst>
            </p:cNvPr>
            <p:cNvSpPr txBox="1"/>
            <p:nvPr/>
          </p:nvSpPr>
          <p:spPr>
            <a:xfrm>
              <a:off x="4604811" y="924833"/>
              <a:ext cx="2893274" cy="400110"/>
            </a:xfrm>
            <a:prstGeom prst="rect">
              <a:avLst/>
            </a:prstGeom>
            <a:noFill/>
          </p:spPr>
          <p:txBody>
            <a:bodyPr wrap="square">
              <a:spAutoFit/>
            </a:bodyPr>
            <a:lstStyle/>
            <a:p>
              <a:pPr algn="ctr"/>
              <a:r>
                <a:rPr lang="zh-CN" altLang="en-US" sz="2000" dirty="0">
                  <a:solidFill>
                    <a:schemeClr val="bg1"/>
                  </a:solidFill>
                  <a:latin typeface="+mn-ea"/>
                </a:rPr>
                <a:t>理论研究方法</a:t>
              </a:r>
            </a:p>
          </p:txBody>
        </p:sp>
      </p:grpSp>
      <p:sp>
        <p:nvSpPr>
          <p:cNvPr id="2" name="文本框 1">
            <a:extLst>
              <a:ext uri="{FF2B5EF4-FFF2-40B4-BE49-F238E27FC236}">
                <a16:creationId xmlns:a16="http://schemas.microsoft.com/office/drawing/2014/main" id="{E7C35C3E-4BC7-83EF-B145-A12759CB0711}"/>
              </a:ext>
            </a:extLst>
          </p:cNvPr>
          <p:cNvSpPr txBox="1"/>
          <p:nvPr/>
        </p:nvSpPr>
        <p:spPr>
          <a:xfrm>
            <a:off x="1006022" y="2843201"/>
            <a:ext cx="2148699" cy="134690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mn-ea"/>
                <a:cs typeface="Times New Roman" panose="02020603050405020304" pitchFamily="18" charset="0"/>
              </a:rPr>
              <a:t>PIC-QED</a:t>
            </a:r>
          </a:p>
          <a:p>
            <a:pPr>
              <a:lnSpc>
                <a:spcPct val="150000"/>
              </a:lnSpc>
            </a:pPr>
            <a:r>
              <a:rPr lang="zh-CN" altLang="en-US" sz="1400" dirty="0">
                <a:solidFill>
                  <a:schemeClr val="tx1">
                    <a:lumMod val="75000"/>
                    <a:lumOff val="25000"/>
                  </a:schemeClr>
                </a:solidFill>
                <a:latin typeface="+mn-ea"/>
              </a:rPr>
              <a:t>无法描述粒子辐射光子或真空衰变等过程在相干时间内的动力学</a:t>
            </a:r>
          </a:p>
        </p:txBody>
      </p:sp>
      <p:sp>
        <p:nvSpPr>
          <p:cNvPr id="7" name="矩形: 圆角 58">
            <a:extLst>
              <a:ext uri="{FF2B5EF4-FFF2-40B4-BE49-F238E27FC236}">
                <a16:creationId xmlns:a16="http://schemas.microsoft.com/office/drawing/2014/main" id="{E20B9877-259D-71DA-090E-7BE0B14CEC75}"/>
              </a:ext>
            </a:extLst>
          </p:cNvPr>
          <p:cNvSpPr/>
          <p:nvPr/>
        </p:nvSpPr>
        <p:spPr>
          <a:xfrm flipV="1">
            <a:off x="4772726" y="1734326"/>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 name="文本框 3">
            <a:extLst>
              <a:ext uri="{FF2B5EF4-FFF2-40B4-BE49-F238E27FC236}">
                <a16:creationId xmlns:a16="http://schemas.microsoft.com/office/drawing/2014/main" id="{B511C186-3A0E-5BA8-105F-E0E5AD8B0D1F}"/>
              </a:ext>
            </a:extLst>
          </p:cNvPr>
          <p:cNvSpPr txBox="1"/>
          <p:nvPr/>
        </p:nvSpPr>
        <p:spPr>
          <a:xfrm>
            <a:off x="4683228" y="1780492"/>
            <a:ext cx="2540141" cy="369332"/>
          </a:xfrm>
          <a:prstGeom prst="rect">
            <a:avLst/>
          </a:prstGeom>
          <a:noFill/>
        </p:spPr>
        <p:txBody>
          <a:bodyPr wrap="square">
            <a:spAutoFit/>
          </a:bodyPr>
          <a:lstStyle/>
          <a:p>
            <a:pPr algn="ctr" defTabSz="457200"/>
            <a:r>
              <a:rPr lang="zh-CN" altLang="en-US" dirty="0">
                <a:solidFill>
                  <a:schemeClr val="bg1"/>
                </a:solidFill>
                <a:latin typeface="+mn-ea"/>
              </a:rPr>
              <a:t>量子方法</a:t>
            </a:r>
          </a:p>
        </p:txBody>
      </p:sp>
      <p:sp>
        <p:nvSpPr>
          <p:cNvPr id="10" name="矩形 9">
            <a:extLst>
              <a:ext uri="{FF2B5EF4-FFF2-40B4-BE49-F238E27FC236}">
                <a16:creationId xmlns:a16="http://schemas.microsoft.com/office/drawing/2014/main" id="{EFEFC147-A839-C3F0-543D-9B2F6DE531D2}"/>
              </a:ext>
            </a:extLst>
          </p:cNvPr>
          <p:cNvSpPr/>
          <p:nvPr/>
        </p:nvSpPr>
        <p:spPr>
          <a:xfrm>
            <a:off x="3532586" y="2345587"/>
            <a:ext cx="4373658"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文本框 10">
            <a:extLst>
              <a:ext uri="{FF2B5EF4-FFF2-40B4-BE49-F238E27FC236}">
                <a16:creationId xmlns:a16="http://schemas.microsoft.com/office/drawing/2014/main" id="{357353FF-FF74-739D-08A0-12D2CECA0302}"/>
              </a:ext>
            </a:extLst>
          </p:cNvPr>
          <p:cNvSpPr txBox="1"/>
          <p:nvPr/>
        </p:nvSpPr>
        <p:spPr>
          <a:xfrm>
            <a:off x="3554354" y="2385576"/>
            <a:ext cx="4351890" cy="360906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75000"/>
                    <a:lumOff val="25000"/>
                  </a:schemeClr>
                </a:solidFill>
                <a:latin typeface="+mn-ea"/>
                <a:cs typeface="Times New Roman" panose="02020603050405020304" pitchFamily="18" charset="0"/>
              </a:rPr>
              <a:t>传统的强场</a:t>
            </a:r>
            <a:r>
              <a:rPr lang="en-US" altLang="zh-CN" sz="1400" dirty="0">
                <a:solidFill>
                  <a:schemeClr val="tx1">
                    <a:lumMod val="75000"/>
                    <a:lumOff val="25000"/>
                  </a:schemeClr>
                </a:solidFill>
                <a:latin typeface="+mn-ea"/>
                <a:cs typeface="Times New Roman" panose="02020603050405020304" pitchFamily="18" charset="0"/>
              </a:rPr>
              <a:t>QED</a:t>
            </a:r>
            <a:r>
              <a:rPr lang="zh-CN" altLang="en-US" sz="1400" dirty="0">
                <a:solidFill>
                  <a:schemeClr val="tx1">
                    <a:lumMod val="75000"/>
                    <a:lumOff val="25000"/>
                  </a:schemeClr>
                </a:solidFill>
                <a:latin typeface="+mn-ea"/>
                <a:cs typeface="Times New Roman" panose="02020603050405020304" pitchFamily="18" charset="0"/>
              </a:rPr>
              <a:t>方法</a:t>
            </a:r>
            <a:endParaRPr lang="en-US" altLang="zh-CN" sz="1400" dirty="0">
              <a:solidFill>
                <a:schemeClr val="tx1">
                  <a:lumMod val="75000"/>
                  <a:lumOff val="25000"/>
                </a:schemeClr>
              </a:solidFill>
              <a:latin typeface="+mn-ea"/>
              <a:cs typeface="Times New Roman" panose="02020603050405020304" pitchFamily="18" charset="0"/>
            </a:endParaRPr>
          </a:p>
          <a:p>
            <a:pPr>
              <a:lnSpc>
                <a:spcPct val="150000"/>
              </a:lnSpc>
            </a:pPr>
            <a:r>
              <a:rPr lang="zh-CN" altLang="en-US" sz="1400" dirty="0">
                <a:solidFill>
                  <a:schemeClr val="tx1">
                    <a:lumMod val="75000"/>
                    <a:lumOff val="25000"/>
                  </a:schemeClr>
                </a:solidFill>
                <a:latin typeface="+mn-ea"/>
                <a:cs typeface="Times New Roman" panose="02020603050405020304" pitchFamily="18" charset="0"/>
              </a:rPr>
              <a:t>只能给出物理系统在无穷长时间的渐进行为，无法保留物理过程在有限时空范围内</a:t>
            </a:r>
            <a:r>
              <a:rPr lang="en-US" altLang="zh-CN" sz="1400" dirty="0">
                <a:solidFill>
                  <a:schemeClr val="tx1">
                    <a:lumMod val="75000"/>
                    <a:lumOff val="25000"/>
                  </a:schemeClr>
                </a:solidFill>
                <a:latin typeface="+mn-ea"/>
                <a:cs typeface="Times New Roman" panose="02020603050405020304" pitchFamily="18" charset="0"/>
              </a:rPr>
              <a:t>(</a:t>
            </a:r>
            <a:r>
              <a:rPr lang="zh-CN" altLang="en-US" sz="1400" dirty="0">
                <a:solidFill>
                  <a:schemeClr val="tx1">
                    <a:lumMod val="75000"/>
                    <a:lumOff val="25000"/>
                  </a:schemeClr>
                </a:solidFill>
                <a:latin typeface="+mn-ea"/>
                <a:cs typeface="Times New Roman" panose="02020603050405020304" pitchFamily="18" charset="0"/>
              </a:rPr>
              <a:t>相互作用区域中和相干时间内</a:t>
            </a:r>
            <a:r>
              <a:rPr lang="en-US" altLang="zh-CN" sz="1400" dirty="0">
                <a:solidFill>
                  <a:schemeClr val="tx1">
                    <a:lumMod val="75000"/>
                    <a:lumOff val="25000"/>
                  </a:schemeClr>
                </a:solidFill>
                <a:latin typeface="+mn-ea"/>
                <a:cs typeface="Times New Roman" panose="02020603050405020304" pitchFamily="18" charset="0"/>
              </a:rPr>
              <a:t>)</a:t>
            </a:r>
            <a:r>
              <a:rPr lang="zh-CN" altLang="en-US" sz="1400" dirty="0">
                <a:solidFill>
                  <a:schemeClr val="tx1">
                    <a:lumMod val="75000"/>
                    <a:lumOff val="25000"/>
                  </a:schemeClr>
                </a:solidFill>
                <a:latin typeface="+mn-ea"/>
                <a:cs typeface="Times New Roman" panose="02020603050405020304" pitchFamily="18" charset="0"/>
              </a:rPr>
              <a:t>的动力学信息。</a:t>
            </a:r>
          </a:p>
          <a:p>
            <a:pPr marL="285750" indent="-285750">
              <a:lnSpc>
                <a:spcPct val="150000"/>
              </a:lnSpc>
              <a:buFont typeface="Arial" panose="020B0604020202020204" pitchFamily="34" charset="0"/>
              <a:buChar char="•"/>
            </a:pPr>
            <a:r>
              <a:rPr lang="zh-CN" altLang="en-US" sz="1400" dirty="0">
                <a:solidFill>
                  <a:schemeClr val="tx1">
                    <a:lumMod val="75000"/>
                    <a:lumOff val="25000"/>
                  </a:schemeClr>
                </a:solidFill>
                <a:latin typeface="+mn-ea"/>
                <a:cs typeface="Times New Roman" panose="02020603050405020304" pitchFamily="18" charset="0"/>
              </a:rPr>
              <a:t>量子动理学方法</a:t>
            </a:r>
            <a:endParaRPr lang="en-US" altLang="zh-CN" sz="1400" dirty="0">
              <a:solidFill>
                <a:schemeClr val="tx1">
                  <a:lumMod val="75000"/>
                  <a:lumOff val="25000"/>
                </a:schemeClr>
              </a:solidFill>
              <a:latin typeface="+mn-ea"/>
              <a:cs typeface="Times New Roman" panose="02020603050405020304" pitchFamily="18" charset="0"/>
            </a:endParaRPr>
          </a:p>
          <a:p>
            <a:pPr>
              <a:lnSpc>
                <a:spcPct val="150000"/>
              </a:lnSpc>
            </a:pPr>
            <a:r>
              <a:rPr lang="zh-CN" altLang="en-US" sz="1400" dirty="0">
                <a:solidFill>
                  <a:schemeClr val="tx1">
                    <a:lumMod val="75000"/>
                    <a:lumOff val="25000"/>
                  </a:schemeClr>
                </a:solidFill>
                <a:latin typeface="+mn-ea"/>
                <a:cs typeface="Times New Roman" panose="02020603050405020304" pitchFamily="18" charset="0"/>
              </a:rPr>
              <a:t>但由于采用经典分布函数来描述量子系统，违反了量子力学的不确定性原理，在描述不同物理过程时需要进行近似处理，忽略真空极化等量子效应。同时，由于演化粒子分布函数的量子玻尔兹曼方程或量子弗拉索夫方程的复杂性，使得此方法局限于处理高度对称外场中的物理过程。</a:t>
            </a:r>
            <a:endParaRPr lang="zh-CN" altLang="en-US" sz="1400" dirty="0">
              <a:solidFill>
                <a:schemeClr val="tx1">
                  <a:lumMod val="75000"/>
                  <a:lumOff val="25000"/>
                </a:schemeClr>
              </a:solidFill>
              <a:latin typeface="+mn-ea"/>
            </a:endParaRPr>
          </a:p>
        </p:txBody>
      </p:sp>
    </p:spTree>
    <p:extLst>
      <p:ext uri="{BB962C8B-B14F-4D97-AF65-F5344CB8AC3E}">
        <p14:creationId xmlns:p14="http://schemas.microsoft.com/office/powerpoint/2010/main" val="1022224229"/>
      </p:ext>
    </p:extLst>
  </p:cSld>
  <p:clrMapOvr>
    <a:masterClrMapping/>
  </p:clrMapOvr>
  <mc:AlternateContent xmlns:mc="http://schemas.openxmlformats.org/markup-compatibility/2006" xmlns:p14="http://schemas.microsoft.com/office/powerpoint/2010/main">
    <mc:Choice Requires="p14">
      <p:transition spd="slow" p14:dur="2000" advTm="18683"/>
    </mc:Choice>
    <mc:Fallback xmlns="">
      <p:transition spd="slow" advTm="186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FFA0039D-AC18-3A9E-4B15-B2B6B06C0092}"/>
              </a:ext>
            </a:extLst>
          </p:cNvPr>
          <p:cNvSpPr txBox="1"/>
          <p:nvPr/>
        </p:nvSpPr>
        <p:spPr>
          <a:xfrm>
            <a:off x="548640" y="421125"/>
            <a:ext cx="2423159" cy="523220"/>
          </a:xfrm>
          <a:prstGeom prst="rect">
            <a:avLst/>
          </a:prstGeom>
          <a:noFill/>
        </p:spPr>
        <p:txBody>
          <a:bodyPr wrap="square">
            <a:spAutoFit/>
          </a:bodyPr>
          <a:lstStyle/>
          <a:p>
            <a:pPr marL="457200" indent="-457200">
              <a:buFont typeface="Arial" panose="020B0604020202020204" pitchFamily="34" charset="0"/>
              <a:buChar char="•"/>
            </a:pPr>
            <a:r>
              <a:rPr lang="zh-CN" altLang="en-US" sz="2800" dirty="0">
                <a:latin typeface="+mn-ea"/>
              </a:rPr>
              <a:t>量子方法</a:t>
            </a:r>
          </a:p>
        </p:txBody>
      </p:sp>
      <p:sp>
        <p:nvSpPr>
          <p:cNvPr id="25" name="文本框 24">
            <a:extLst>
              <a:ext uri="{FF2B5EF4-FFF2-40B4-BE49-F238E27FC236}">
                <a16:creationId xmlns:a16="http://schemas.microsoft.com/office/drawing/2014/main" id="{6DD2D499-2F7B-F0FC-E2F8-0BF673461431}"/>
              </a:ext>
            </a:extLst>
          </p:cNvPr>
          <p:cNvSpPr txBox="1"/>
          <p:nvPr/>
        </p:nvSpPr>
        <p:spPr>
          <a:xfrm>
            <a:off x="587308" y="1225478"/>
            <a:ext cx="2361061" cy="523220"/>
          </a:xfrm>
          <a:prstGeom prst="rect">
            <a:avLst/>
          </a:prstGeom>
          <a:noFill/>
        </p:spPr>
        <p:txBody>
          <a:bodyPr wrap="square" rtlCol="0">
            <a:spAutoFit/>
          </a:bodyPr>
          <a:lstStyle/>
          <a:p>
            <a:r>
              <a:rPr lang="en-US" altLang="zh-CN" sz="2800" dirty="0">
                <a:latin typeface="+mn-ea"/>
              </a:rPr>
              <a:t>1.</a:t>
            </a:r>
            <a:r>
              <a:rPr lang="zh-CN" altLang="en-US" sz="2800" dirty="0">
                <a:latin typeface="+mn-ea"/>
              </a:rPr>
              <a:t>散射矩阵</a:t>
            </a:r>
          </a:p>
        </p:txBody>
      </p:sp>
      <p:sp>
        <p:nvSpPr>
          <p:cNvPr id="34" name="文本框 33">
            <a:extLst>
              <a:ext uri="{FF2B5EF4-FFF2-40B4-BE49-F238E27FC236}">
                <a16:creationId xmlns:a16="http://schemas.microsoft.com/office/drawing/2014/main" id="{C40E57B1-22B1-5C42-C3FE-E60B775D8FA6}"/>
              </a:ext>
            </a:extLst>
          </p:cNvPr>
          <p:cNvSpPr txBox="1"/>
          <p:nvPr/>
        </p:nvSpPr>
        <p:spPr>
          <a:xfrm>
            <a:off x="685799" y="2142606"/>
            <a:ext cx="4572000" cy="1319272"/>
          </a:xfrm>
          <a:prstGeom prst="rect">
            <a:avLst/>
          </a:prstGeom>
          <a:noFill/>
        </p:spPr>
        <p:txBody>
          <a:bodyPr wrap="square" rtlCol="0">
            <a:spAutoFit/>
          </a:bodyPr>
          <a:lstStyle/>
          <a:p>
            <a:pPr>
              <a:lnSpc>
                <a:spcPct val="150000"/>
              </a:lnSpc>
            </a:pPr>
            <a:r>
              <a:rPr lang="en-US" altLang="zh-CN" sz="2800" dirty="0">
                <a:latin typeface="+mn-ea"/>
              </a:rPr>
              <a:t>2.</a:t>
            </a:r>
            <a:r>
              <a:rPr lang="zh-CN" altLang="en-US" sz="2800" dirty="0">
                <a:latin typeface="+mn-ea"/>
              </a:rPr>
              <a:t>动理学方法</a:t>
            </a:r>
            <a:endParaRPr lang="en-US" altLang="zh-CN" sz="2800" dirty="0">
              <a:latin typeface="+mn-ea"/>
            </a:endParaRPr>
          </a:p>
          <a:p>
            <a:pPr>
              <a:lnSpc>
                <a:spcPct val="150000"/>
              </a:lnSpc>
            </a:pPr>
            <a:r>
              <a:rPr lang="zh-CN" altLang="en-US" sz="2800" dirty="0">
                <a:latin typeface="+mn-ea"/>
              </a:rPr>
              <a:t>求解量子</a:t>
            </a:r>
            <a:r>
              <a:rPr lang="en-US" altLang="zh-CN" sz="2800" dirty="0" err="1">
                <a:latin typeface="+mn-ea"/>
                <a:cs typeface="Times New Roman" panose="02020603050405020304" pitchFamily="18" charset="0"/>
              </a:rPr>
              <a:t>Vlasov</a:t>
            </a:r>
            <a:r>
              <a:rPr lang="zh-CN" altLang="en-US" sz="2800" dirty="0">
                <a:latin typeface="+mn-ea"/>
              </a:rPr>
              <a:t>方程</a:t>
            </a:r>
            <a:endParaRPr lang="en-US" altLang="zh-CN" sz="2800" dirty="0">
              <a:latin typeface="+mn-ea"/>
            </a:endParaRPr>
          </a:p>
        </p:txBody>
      </p:sp>
      <p:sp>
        <p:nvSpPr>
          <p:cNvPr id="35" name="矩形 34">
            <a:extLst>
              <a:ext uri="{FF2B5EF4-FFF2-40B4-BE49-F238E27FC236}">
                <a16:creationId xmlns:a16="http://schemas.microsoft.com/office/drawing/2014/main" id="{7D6C3A99-2FAA-44CD-9419-1113988CD4D4}"/>
              </a:ext>
            </a:extLst>
          </p:cNvPr>
          <p:cNvSpPr/>
          <p:nvPr/>
        </p:nvSpPr>
        <p:spPr>
          <a:xfrm>
            <a:off x="6976618" y="1201501"/>
            <a:ext cx="2698175" cy="523220"/>
          </a:xfrm>
          <a:prstGeom prst="rect">
            <a:avLst/>
          </a:prstGeom>
        </p:spPr>
        <p:txBody>
          <a:bodyPr wrap="none">
            <a:spAutoFit/>
          </a:bodyPr>
          <a:lstStyle/>
          <a:p>
            <a:r>
              <a:rPr lang="zh-CN" altLang="en-US" sz="2800" dirty="0">
                <a:solidFill>
                  <a:srgbClr val="0101FF"/>
                </a:solidFill>
                <a:latin typeface="+mn-ea"/>
              </a:rPr>
              <a:t>有解析解的问题</a:t>
            </a:r>
          </a:p>
        </p:txBody>
      </p:sp>
      <p:sp>
        <p:nvSpPr>
          <p:cNvPr id="36" name="矩形 35">
            <a:extLst>
              <a:ext uri="{FF2B5EF4-FFF2-40B4-BE49-F238E27FC236}">
                <a16:creationId xmlns:a16="http://schemas.microsoft.com/office/drawing/2014/main" id="{17CD264C-2180-0ED7-0AAB-ED79C1C99BB1}"/>
              </a:ext>
            </a:extLst>
          </p:cNvPr>
          <p:cNvSpPr/>
          <p:nvPr/>
        </p:nvSpPr>
        <p:spPr>
          <a:xfrm>
            <a:off x="587308" y="5446664"/>
            <a:ext cx="2769197" cy="672941"/>
          </a:xfrm>
          <a:prstGeom prst="rect">
            <a:avLst/>
          </a:prstGeom>
        </p:spPr>
        <p:txBody>
          <a:bodyPr wrap="square">
            <a:spAutoFit/>
          </a:bodyPr>
          <a:lstStyle/>
          <a:p>
            <a:pPr>
              <a:lnSpc>
                <a:spcPct val="150000"/>
              </a:lnSpc>
            </a:pPr>
            <a:r>
              <a:rPr lang="zh-CN" altLang="en-US" sz="2800" dirty="0">
                <a:latin typeface="+mn-ea"/>
              </a:rPr>
              <a:t>求解</a:t>
            </a:r>
            <a:r>
              <a:rPr lang="en-US" altLang="zh-CN" sz="2800" dirty="0">
                <a:latin typeface="+mn-ea"/>
                <a:cs typeface="Times New Roman" panose="02020603050405020304" pitchFamily="18" charset="0"/>
              </a:rPr>
              <a:t>DHW</a:t>
            </a:r>
            <a:r>
              <a:rPr lang="zh-CN" altLang="en-US" sz="2800" dirty="0">
                <a:latin typeface="+mn-ea"/>
              </a:rPr>
              <a:t>方程</a:t>
            </a:r>
            <a:endParaRPr lang="zh-CN" altLang="en-US" sz="2800" dirty="0">
              <a:solidFill>
                <a:srgbClr val="0101FF"/>
              </a:solidFill>
              <a:latin typeface="+mn-ea"/>
            </a:endParaRPr>
          </a:p>
        </p:txBody>
      </p:sp>
      <p:sp>
        <p:nvSpPr>
          <p:cNvPr id="37" name="矩形 36">
            <a:extLst>
              <a:ext uri="{FF2B5EF4-FFF2-40B4-BE49-F238E27FC236}">
                <a16:creationId xmlns:a16="http://schemas.microsoft.com/office/drawing/2014/main" id="{E3724510-B793-F3EB-C6B9-0CA1747DB1D9}"/>
              </a:ext>
            </a:extLst>
          </p:cNvPr>
          <p:cNvSpPr/>
          <p:nvPr/>
        </p:nvSpPr>
        <p:spPr>
          <a:xfrm>
            <a:off x="685799" y="3560931"/>
            <a:ext cx="4852610" cy="523220"/>
          </a:xfrm>
          <a:prstGeom prst="rect">
            <a:avLst/>
          </a:prstGeom>
        </p:spPr>
        <p:txBody>
          <a:bodyPr wrap="none">
            <a:spAutoFit/>
          </a:bodyPr>
          <a:lstStyle/>
          <a:p>
            <a:r>
              <a:rPr lang="zh-CN" altLang="en-US" sz="2800" dirty="0">
                <a:solidFill>
                  <a:srgbClr val="0101FF"/>
                </a:solidFill>
                <a:latin typeface="+mn-ea"/>
              </a:rPr>
              <a:t>只能计算外场空间均匀的问题</a:t>
            </a:r>
          </a:p>
        </p:txBody>
      </p:sp>
      <p:pic>
        <p:nvPicPr>
          <p:cNvPr id="39" name="图片 38">
            <a:extLst>
              <a:ext uri="{FF2B5EF4-FFF2-40B4-BE49-F238E27FC236}">
                <a16:creationId xmlns:a16="http://schemas.microsoft.com/office/drawing/2014/main" id="{D3094DB8-8286-CE87-74E7-C5A189FCF8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6368" y="4451870"/>
            <a:ext cx="7141992" cy="547198"/>
          </a:xfrm>
          <a:prstGeom prst="rect">
            <a:avLst/>
          </a:prstGeom>
        </p:spPr>
      </p:pic>
      <p:sp>
        <p:nvSpPr>
          <p:cNvPr id="40" name="文本框 39">
            <a:extLst>
              <a:ext uri="{FF2B5EF4-FFF2-40B4-BE49-F238E27FC236}">
                <a16:creationId xmlns:a16="http://schemas.microsoft.com/office/drawing/2014/main" id="{CD83D21D-6904-213D-D10D-C8352FBC937F}"/>
              </a:ext>
            </a:extLst>
          </p:cNvPr>
          <p:cNvSpPr txBox="1"/>
          <p:nvPr/>
        </p:nvSpPr>
        <p:spPr>
          <a:xfrm>
            <a:off x="3490154" y="5547210"/>
            <a:ext cx="6842565" cy="523220"/>
          </a:xfrm>
          <a:prstGeom prst="rect">
            <a:avLst/>
          </a:prstGeom>
          <a:noFill/>
        </p:spPr>
        <p:txBody>
          <a:bodyPr wrap="square">
            <a:spAutoFit/>
          </a:bodyPr>
          <a:lstStyle/>
          <a:p>
            <a:r>
              <a:rPr lang="zh-CN" altLang="en-US" sz="2800" dirty="0">
                <a:solidFill>
                  <a:srgbClr val="0101FF"/>
                </a:solidFill>
                <a:latin typeface="+mn-ea"/>
              </a:rPr>
              <a:t>分布函数出现负数，物理解释比较困难</a:t>
            </a:r>
            <a:endParaRPr lang="zh-CN" altLang="en-US" sz="2800" dirty="0">
              <a:latin typeface="+mn-ea"/>
            </a:endParaRPr>
          </a:p>
        </p:txBody>
      </p:sp>
      <p:pic>
        <p:nvPicPr>
          <p:cNvPr id="41" name="图片 40">
            <a:extLst>
              <a:ext uri="{FF2B5EF4-FFF2-40B4-BE49-F238E27FC236}">
                <a16:creationId xmlns:a16="http://schemas.microsoft.com/office/drawing/2014/main" id="{84052E55-0F75-6CE1-8378-536054C9C455}"/>
              </a:ext>
            </a:extLst>
          </p:cNvPr>
          <p:cNvPicPr>
            <a:picLocks noChangeAspect="1"/>
          </p:cNvPicPr>
          <p:nvPr/>
        </p:nvPicPr>
        <p:blipFill>
          <a:blip r:embed="rId5"/>
          <a:stretch>
            <a:fillRect/>
          </a:stretch>
        </p:blipFill>
        <p:spPr>
          <a:xfrm>
            <a:off x="2389403" y="1353980"/>
            <a:ext cx="4134208" cy="419136"/>
          </a:xfrm>
          <a:prstGeom prst="rect">
            <a:avLst/>
          </a:prstGeom>
        </p:spPr>
      </p:pic>
      <p:pic>
        <p:nvPicPr>
          <p:cNvPr id="43" name="图片 42">
            <a:extLst>
              <a:ext uri="{FF2B5EF4-FFF2-40B4-BE49-F238E27FC236}">
                <a16:creationId xmlns:a16="http://schemas.microsoft.com/office/drawing/2014/main" id="{271CC666-C57A-E0D7-82CB-2C28C0066D76}"/>
              </a:ext>
            </a:extLst>
          </p:cNvPr>
          <p:cNvPicPr>
            <a:picLocks noChangeAspect="1"/>
          </p:cNvPicPr>
          <p:nvPr/>
        </p:nvPicPr>
        <p:blipFill>
          <a:blip r:embed="rId6"/>
          <a:stretch>
            <a:fillRect/>
          </a:stretch>
        </p:blipFill>
        <p:spPr>
          <a:xfrm>
            <a:off x="7197770" y="1712462"/>
            <a:ext cx="4406922" cy="2344569"/>
          </a:xfrm>
          <a:prstGeom prst="rect">
            <a:avLst/>
          </a:prstGeom>
        </p:spPr>
      </p:pic>
    </p:spTree>
    <p:custDataLst>
      <p:tags r:id="rId1"/>
    </p:custDataLst>
    <p:extLst>
      <p:ext uri="{BB962C8B-B14F-4D97-AF65-F5344CB8AC3E}">
        <p14:creationId xmlns:p14="http://schemas.microsoft.com/office/powerpoint/2010/main" val="2708328473"/>
      </p:ext>
    </p:extLst>
  </p:cSld>
  <p:clrMapOvr>
    <a:masterClrMapping/>
  </p:clrMapOvr>
  <mc:AlternateContent xmlns:mc="http://schemas.openxmlformats.org/markup-compatibility/2006" xmlns:p14="http://schemas.microsoft.com/office/powerpoint/2010/main">
    <mc:Choice Requires="p14">
      <p:transition spd="slow" p14:dur="2000" advTm="63912"/>
    </mc:Choice>
    <mc:Fallback xmlns="">
      <p:transition spd="slow" advTm="63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5" grpId="0"/>
      <p:bldP spid="36" grpId="0"/>
      <p:bldP spid="37"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4CF5964-7494-EE94-A2DE-05E1935063D3}"/>
              </a:ext>
            </a:extLst>
          </p:cNvPr>
          <p:cNvPicPr>
            <a:picLocks noChangeAspect="1"/>
          </p:cNvPicPr>
          <p:nvPr/>
        </p:nvPicPr>
        <p:blipFill>
          <a:blip r:embed="rId4"/>
          <a:stretch>
            <a:fillRect/>
          </a:stretch>
        </p:blipFill>
        <p:spPr>
          <a:xfrm>
            <a:off x="289559" y="3081589"/>
            <a:ext cx="4584700" cy="2882900"/>
          </a:xfrm>
          <a:prstGeom prst="rect">
            <a:avLst/>
          </a:prstGeom>
        </p:spPr>
      </p:pic>
      <p:sp>
        <p:nvSpPr>
          <p:cNvPr id="19" name="文本框 18">
            <a:extLst>
              <a:ext uri="{FF2B5EF4-FFF2-40B4-BE49-F238E27FC236}">
                <a16:creationId xmlns:a16="http://schemas.microsoft.com/office/drawing/2014/main" id="{FFA0039D-AC18-3A9E-4B15-B2B6B06C0092}"/>
              </a:ext>
            </a:extLst>
          </p:cNvPr>
          <p:cNvSpPr txBox="1"/>
          <p:nvPr/>
        </p:nvSpPr>
        <p:spPr>
          <a:xfrm>
            <a:off x="548640" y="421125"/>
            <a:ext cx="2423159" cy="523220"/>
          </a:xfrm>
          <a:prstGeom prst="rect">
            <a:avLst/>
          </a:prstGeom>
          <a:noFill/>
        </p:spPr>
        <p:txBody>
          <a:bodyPr wrap="square">
            <a:spAutoFit/>
          </a:bodyPr>
          <a:lstStyle/>
          <a:p>
            <a:pPr marL="457200" indent="-457200">
              <a:buFont typeface="Arial" panose="020B0604020202020204" pitchFamily="34" charset="0"/>
              <a:buChar char="•"/>
            </a:pPr>
            <a:r>
              <a:rPr lang="zh-CN" altLang="en-US" sz="2800" dirty="0">
                <a:latin typeface="+mn-ea"/>
              </a:rPr>
              <a:t>量子方法</a:t>
            </a:r>
          </a:p>
        </p:txBody>
      </p:sp>
      <p:pic>
        <p:nvPicPr>
          <p:cNvPr id="2" name="图片 1">
            <a:extLst>
              <a:ext uri="{FF2B5EF4-FFF2-40B4-BE49-F238E27FC236}">
                <a16:creationId xmlns:a16="http://schemas.microsoft.com/office/drawing/2014/main" id="{0638D3B1-4E3A-2C10-52DC-7C407D1AEF0D}"/>
              </a:ext>
            </a:extLst>
          </p:cNvPr>
          <p:cNvPicPr>
            <a:picLocks noChangeAspect="1"/>
          </p:cNvPicPr>
          <p:nvPr/>
        </p:nvPicPr>
        <p:blipFill>
          <a:blip r:embed="rId5"/>
          <a:stretch>
            <a:fillRect/>
          </a:stretch>
        </p:blipFill>
        <p:spPr>
          <a:xfrm>
            <a:off x="335280" y="944345"/>
            <a:ext cx="6528435" cy="2261758"/>
          </a:xfrm>
          <a:prstGeom prst="rect">
            <a:avLst/>
          </a:prstGeom>
        </p:spPr>
      </p:pic>
      <p:pic>
        <p:nvPicPr>
          <p:cNvPr id="4" name="图片 3">
            <a:extLst>
              <a:ext uri="{FF2B5EF4-FFF2-40B4-BE49-F238E27FC236}">
                <a16:creationId xmlns:a16="http://schemas.microsoft.com/office/drawing/2014/main" id="{A25688FC-21B2-57CE-9D9A-E8AE9AB5B5A0}"/>
              </a:ext>
            </a:extLst>
          </p:cNvPr>
          <p:cNvPicPr>
            <a:picLocks noChangeAspect="1"/>
          </p:cNvPicPr>
          <p:nvPr/>
        </p:nvPicPr>
        <p:blipFill>
          <a:blip r:embed="rId6"/>
          <a:stretch>
            <a:fillRect/>
          </a:stretch>
        </p:blipFill>
        <p:spPr>
          <a:xfrm>
            <a:off x="0" y="5839975"/>
            <a:ext cx="4330700" cy="596900"/>
          </a:xfrm>
          <a:prstGeom prst="rect">
            <a:avLst/>
          </a:prstGeom>
        </p:spPr>
      </p:pic>
      <p:pic>
        <p:nvPicPr>
          <p:cNvPr id="5" name="图片 4">
            <a:extLst>
              <a:ext uri="{FF2B5EF4-FFF2-40B4-BE49-F238E27FC236}">
                <a16:creationId xmlns:a16="http://schemas.microsoft.com/office/drawing/2014/main" id="{4F7BC4EE-F8FA-0314-E7A5-9CDEC8203AB8}"/>
              </a:ext>
            </a:extLst>
          </p:cNvPr>
          <p:cNvPicPr>
            <a:picLocks noChangeAspect="1"/>
          </p:cNvPicPr>
          <p:nvPr/>
        </p:nvPicPr>
        <p:blipFill>
          <a:blip r:embed="rId7"/>
          <a:stretch>
            <a:fillRect/>
          </a:stretch>
        </p:blipFill>
        <p:spPr>
          <a:xfrm>
            <a:off x="4330700" y="5862835"/>
            <a:ext cx="4255814" cy="574040"/>
          </a:xfrm>
          <a:prstGeom prst="rect">
            <a:avLst/>
          </a:prstGeom>
        </p:spPr>
      </p:pic>
      <p:pic>
        <p:nvPicPr>
          <p:cNvPr id="6" name="图片 5">
            <a:extLst>
              <a:ext uri="{FF2B5EF4-FFF2-40B4-BE49-F238E27FC236}">
                <a16:creationId xmlns:a16="http://schemas.microsoft.com/office/drawing/2014/main" id="{8A2006DD-94BD-1A0D-C385-952ECB7884E7}"/>
              </a:ext>
            </a:extLst>
          </p:cNvPr>
          <p:cNvPicPr>
            <a:picLocks noChangeAspect="1"/>
          </p:cNvPicPr>
          <p:nvPr/>
        </p:nvPicPr>
        <p:blipFill>
          <a:blip r:embed="rId8"/>
          <a:stretch>
            <a:fillRect/>
          </a:stretch>
        </p:blipFill>
        <p:spPr>
          <a:xfrm>
            <a:off x="6792005" y="1765749"/>
            <a:ext cx="5219700" cy="3400385"/>
          </a:xfrm>
          <a:prstGeom prst="rect">
            <a:avLst/>
          </a:prstGeom>
        </p:spPr>
      </p:pic>
      <p:sp>
        <p:nvSpPr>
          <p:cNvPr id="8" name="文本框 7">
            <a:extLst>
              <a:ext uri="{FF2B5EF4-FFF2-40B4-BE49-F238E27FC236}">
                <a16:creationId xmlns:a16="http://schemas.microsoft.com/office/drawing/2014/main" id="{086856C8-5F92-C260-B2E8-F3C9C5476D25}"/>
              </a:ext>
            </a:extLst>
          </p:cNvPr>
          <p:cNvSpPr txBox="1"/>
          <p:nvPr/>
        </p:nvSpPr>
        <p:spPr>
          <a:xfrm>
            <a:off x="6875869" y="5234488"/>
            <a:ext cx="5219700" cy="307777"/>
          </a:xfrm>
          <a:prstGeom prst="rect">
            <a:avLst/>
          </a:prstGeom>
          <a:noFill/>
        </p:spPr>
        <p:txBody>
          <a:bodyPr wrap="square">
            <a:spAutoFit/>
          </a:bodyPr>
          <a:lstStyle/>
          <a:p>
            <a:r>
              <a:rPr lang="en-US" altLang="zh-CN" sz="1400" dirty="0">
                <a:effectLst/>
                <a:latin typeface="Times"/>
              </a:rPr>
              <a:t>Hidetoshi Taya</a:t>
            </a:r>
            <a:r>
              <a:rPr lang="en-US" altLang="zh-CN" sz="1400" dirty="0">
                <a:latin typeface="Times"/>
              </a:rPr>
              <a:t>,</a:t>
            </a:r>
            <a:r>
              <a:rPr lang="en-US" altLang="zh-CN" sz="1400" dirty="0">
                <a:effectLst/>
                <a:latin typeface="Times"/>
              </a:rPr>
              <a:t> PHYSICAL REVIEW RESEARCH </a:t>
            </a:r>
            <a:r>
              <a:rPr lang="en-US" altLang="zh-CN" sz="1400" b="1" dirty="0">
                <a:effectLst/>
                <a:latin typeface="Times"/>
              </a:rPr>
              <a:t>2</a:t>
            </a:r>
            <a:r>
              <a:rPr lang="en-US" altLang="zh-CN" sz="1400" dirty="0">
                <a:effectLst/>
                <a:latin typeface="Times"/>
              </a:rPr>
              <a:t>, 023257 (2020) </a:t>
            </a:r>
            <a:endParaRPr lang="en-US" altLang="zh-CN" dirty="0"/>
          </a:p>
        </p:txBody>
      </p:sp>
      <p:pic>
        <p:nvPicPr>
          <p:cNvPr id="9" name="图片 8">
            <a:extLst>
              <a:ext uri="{FF2B5EF4-FFF2-40B4-BE49-F238E27FC236}">
                <a16:creationId xmlns:a16="http://schemas.microsoft.com/office/drawing/2014/main" id="{488B8A24-E9C0-B8F2-1B11-22B80CB9DDBD}"/>
              </a:ext>
            </a:extLst>
          </p:cNvPr>
          <p:cNvPicPr>
            <a:picLocks noChangeAspect="1"/>
          </p:cNvPicPr>
          <p:nvPr/>
        </p:nvPicPr>
        <p:blipFill>
          <a:blip r:embed="rId9"/>
          <a:stretch>
            <a:fillRect/>
          </a:stretch>
        </p:blipFill>
        <p:spPr>
          <a:xfrm>
            <a:off x="3249974" y="3976939"/>
            <a:ext cx="3289300" cy="546100"/>
          </a:xfrm>
          <a:prstGeom prst="rect">
            <a:avLst/>
          </a:prstGeom>
        </p:spPr>
      </p:pic>
    </p:spTree>
    <p:custDataLst>
      <p:tags r:id="rId1"/>
    </p:custDataLst>
    <p:extLst>
      <p:ext uri="{BB962C8B-B14F-4D97-AF65-F5344CB8AC3E}">
        <p14:creationId xmlns:p14="http://schemas.microsoft.com/office/powerpoint/2010/main" val="2913265346"/>
      </p:ext>
    </p:extLst>
  </p:cSld>
  <p:clrMapOvr>
    <a:masterClrMapping/>
  </p:clrMapOvr>
  <mc:AlternateContent xmlns:mc="http://schemas.openxmlformats.org/markup-compatibility/2006" xmlns:p14="http://schemas.microsoft.com/office/powerpoint/2010/main">
    <mc:Choice Requires="p14">
      <p:transition spd="slow" p14:dur="2000" advTm="63912"/>
    </mc:Choice>
    <mc:Fallback xmlns="">
      <p:transition spd="slow" advTm="639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497B622C-DF5D-EFCC-8900-8A0A65906032}"/>
              </a:ext>
            </a:extLst>
          </p:cNvPr>
          <p:cNvSpPr/>
          <p:nvPr/>
        </p:nvSpPr>
        <p:spPr>
          <a:xfrm>
            <a:off x="444356" y="571500"/>
            <a:ext cx="11371018" cy="5779732"/>
          </a:xfrm>
          <a:prstGeom prst="rect">
            <a:avLst/>
          </a:prstGeom>
          <a:solidFill>
            <a:schemeClr val="bg1">
              <a:lumMod val="95000"/>
              <a:alpha val="6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F1E6CD37-AA33-C7BE-AAAD-A34607F26C0F}"/>
              </a:ext>
            </a:extLst>
          </p:cNvPr>
          <p:cNvSpPr/>
          <p:nvPr/>
        </p:nvSpPr>
        <p:spPr>
          <a:xfrm>
            <a:off x="945242" y="2357594"/>
            <a:ext cx="2270261"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9" name="矩形: 圆角 58">
            <a:extLst>
              <a:ext uri="{FF2B5EF4-FFF2-40B4-BE49-F238E27FC236}">
                <a16:creationId xmlns:a16="http://schemas.microsoft.com/office/drawing/2014/main" id="{5FD5067A-AB85-88E0-89B7-22925F8BE2F7}"/>
              </a:ext>
            </a:extLst>
          </p:cNvPr>
          <p:cNvSpPr/>
          <p:nvPr/>
        </p:nvSpPr>
        <p:spPr>
          <a:xfrm flipV="1">
            <a:off x="828778" y="1743966"/>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0" name="文本框 59">
            <a:extLst>
              <a:ext uri="{FF2B5EF4-FFF2-40B4-BE49-F238E27FC236}">
                <a16:creationId xmlns:a16="http://schemas.microsoft.com/office/drawing/2014/main" id="{661AD7D6-BBC0-CA41-A386-74EE59296412}"/>
              </a:ext>
            </a:extLst>
          </p:cNvPr>
          <p:cNvSpPr txBox="1"/>
          <p:nvPr/>
        </p:nvSpPr>
        <p:spPr>
          <a:xfrm>
            <a:off x="717513" y="1790132"/>
            <a:ext cx="2540141" cy="369332"/>
          </a:xfrm>
          <a:prstGeom prst="rect">
            <a:avLst/>
          </a:prstGeom>
          <a:noFill/>
        </p:spPr>
        <p:txBody>
          <a:bodyPr wrap="square">
            <a:spAutoFit/>
          </a:bodyPr>
          <a:lstStyle/>
          <a:p>
            <a:pPr algn="ctr" defTabSz="457200"/>
            <a:r>
              <a:rPr lang="zh-CN" altLang="en-US" dirty="0">
                <a:solidFill>
                  <a:schemeClr val="bg1"/>
                </a:solidFill>
                <a:latin typeface="+mn-ea"/>
              </a:rPr>
              <a:t>半经典方法</a:t>
            </a:r>
          </a:p>
        </p:txBody>
      </p:sp>
      <p:grpSp>
        <p:nvGrpSpPr>
          <p:cNvPr id="38" name="组合 37">
            <a:extLst>
              <a:ext uri="{FF2B5EF4-FFF2-40B4-BE49-F238E27FC236}">
                <a16:creationId xmlns:a16="http://schemas.microsoft.com/office/drawing/2014/main" id="{B04EF473-9BEC-DC12-DFCC-DC434F35E418}"/>
              </a:ext>
            </a:extLst>
          </p:cNvPr>
          <p:cNvGrpSpPr/>
          <p:nvPr/>
        </p:nvGrpSpPr>
        <p:grpSpPr>
          <a:xfrm>
            <a:off x="4627087" y="469324"/>
            <a:ext cx="2937826" cy="455726"/>
            <a:chOff x="4604811" y="888307"/>
            <a:chExt cx="2937826" cy="455726"/>
          </a:xfrm>
        </p:grpSpPr>
        <p:sp>
          <p:nvSpPr>
            <p:cNvPr id="36" name="任意多边形: 形状 35">
              <a:extLst>
                <a:ext uri="{FF2B5EF4-FFF2-40B4-BE49-F238E27FC236}">
                  <a16:creationId xmlns:a16="http://schemas.microsoft.com/office/drawing/2014/main" id="{B4628153-3493-7C2C-E969-7CA5BE87CDC0}"/>
                </a:ext>
              </a:extLst>
            </p:cNvPr>
            <p:cNvSpPr/>
            <p:nvPr/>
          </p:nvSpPr>
          <p:spPr>
            <a:xfrm>
              <a:off x="4649363" y="888307"/>
              <a:ext cx="2893274" cy="455726"/>
            </a:xfrm>
            <a:custGeom>
              <a:avLst/>
              <a:gdLst/>
              <a:ahLst/>
              <a:cxnLst/>
              <a:rect l="0" t="0" r="0" b="0"/>
              <a:pathLst>
                <a:path w="2893274" h="455726">
                  <a:moveTo>
                    <a:pt x="0" y="0"/>
                  </a:moveTo>
                  <a:lnTo>
                    <a:pt x="341485" y="390608"/>
                  </a:lnTo>
                  <a:cubicBezTo>
                    <a:pt x="377634" y="431957"/>
                    <a:pt x="429983" y="455725"/>
                    <a:pt x="484905" y="455725"/>
                  </a:cubicBezTo>
                  <a:lnTo>
                    <a:pt x="2408367" y="455725"/>
                  </a:lnTo>
                  <a:cubicBezTo>
                    <a:pt x="2463290" y="455725"/>
                    <a:pt x="2515638" y="431957"/>
                    <a:pt x="2551787" y="390608"/>
                  </a:cubicBezTo>
                  <a:lnTo>
                    <a:pt x="2893273" y="0"/>
                  </a:lnTo>
                  <a:lnTo>
                    <a:pt x="0" y="0"/>
                  </a:lnTo>
                  <a:close/>
                </a:path>
              </a:pathLst>
            </a:custGeom>
            <a:solidFill>
              <a:srgbClr val="2F5597"/>
            </a:solidFill>
            <a:ln w="34925">
              <a:gradFill>
                <a:gsLst>
                  <a:gs pos="0">
                    <a:schemeClr val="bg1">
                      <a:lumMod val="85000"/>
                    </a:schemeClr>
                  </a:gs>
                  <a:gs pos="100000">
                    <a:schemeClr val="bg1">
                      <a:lumMod val="95000"/>
                    </a:schemeClr>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endParaRPr>
            </a:p>
          </p:txBody>
        </p:sp>
        <p:sp>
          <p:nvSpPr>
            <p:cNvPr id="57" name="文本框 56">
              <a:extLst>
                <a:ext uri="{FF2B5EF4-FFF2-40B4-BE49-F238E27FC236}">
                  <a16:creationId xmlns:a16="http://schemas.microsoft.com/office/drawing/2014/main" id="{37863F59-213B-8329-B00C-F1B2FB29325A}"/>
                </a:ext>
              </a:extLst>
            </p:cNvPr>
            <p:cNvSpPr txBox="1"/>
            <p:nvPr/>
          </p:nvSpPr>
          <p:spPr>
            <a:xfrm>
              <a:off x="4604811" y="924833"/>
              <a:ext cx="2893274" cy="400110"/>
            </a:xfrm>
            <a:prstGeom prst="rect">
              <a:avLst/>
            </a:prstGeom>
            <a:noFill/>
          </p:spPr>
          <p:txBody>
            <a:bodyPr wrap="square">
              <a:spAutoFit/>
            </a:bodyPr>
            <a:lstStyle/>
            <a:p>
              <a:pPr algn="ctr"/>
              <a:r>
                <a:rPr lang="zh-CN" altLang="en-US" sz="2000" dirty="0">
                  <a:solidFill>
                    <a:schemeClr val="bg1"/>
                  </a:solidFill>
                  <a:latin typeface="+mn-ea"/>
                </a:rPr>
                <a:t>理论研究方法</a:t>
              </a:r>
            </a:p>
          </p:txBody>
        </p:sp>
      </p:grpSp>
      <p:sp>
        <p:nvSpPr>
          <p:cNvPr id="2" name="文本框 1">
            <a:extLst>
              <a:ext uri="{FF2B5EF4-FFF2-40B4-BE49-F238E27FC236}">
                <a16:creationId xmlns:a16="http://schemas.microsoft.com/office/drawing/2014/main" id="{E7C35C3E-4BC7-83EF-B145-A12759CB0711}"/>
              </a:ext>
            </a:extLst>
          </p:cNvPr>
          <p:cNvSpPr txBox="1"/>
          <p:nvPr/>
        </p:nvSpPr>
        <p:spPr>
          <a:xfrm>
            <a:off x="1006022" y="2843201"/>
            <a:ext cx="2148699" cy="134690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400" dirty="0">
                <a:solidFill>
                  <a:schemeClr val="tx1">
                    <a:lumMod val="75000"/>
                    <a:lumOff val="25000"/>
                  </a:schemeClr>
                </a:solidFill>
                <a:latin typeface="+mn-ea"/>
                <a:cs typeface="Times New Roman" panose="02020603050405020304" pitchFamily="18" charset="0"/>
              </a:rPr>
              <a:t>PIC-QED</a:t>
            </a:r>
          </a:p>
          <a:p>
            <a:pPr>
              <a:lnSpc>
                <a:spcPct val="150000"/>
              </a:lnSpc>
            </a:pPr>
            <a:r>
              <a:rPr lang="zh-CN" altLang="en-US" sz="1400" dirty="0">
                <a:solidFill>
                  <a:schemeClr val="tx1">
                    <a:lumMod val="75000"/>
                    <a:lumOff val="25000"/>
                  </a:schemeClr>
                </a:solidFill>
                <a:latin typeface="+mn-ea"/>
              </a:rPr>
              <a:t>无法描述粒子辐射光子或真空衰变等过程在相干时间内的动力学</a:t>
            </a:r>
          </a:p>
        </p:txBody>
      </p:sp>
      <p:sp>
        <p:nvSpPr>
          <p:cNvPr id="7" name="矩形: 圆角 58">
            <a:extLst>
              <a:ext uri="{FF2B5EF4-FFF2-40B4-BE49-F238E27FC236}">
                <a16:creationId xmlns:a16="http://schemas.microsoft.com/office/drawing/2014/main" id="{E20B9877-259D-71DA-090E-7BE0B14CEC75}"/>
              </a:ext>
            </a:extLst>
          </p:cNvPr>
          <p:cNvSpPr/>
          <p:nvPr/>
        </p:nvSpPr>
        <p:spPr>
          <a:xfrm flipV="1">
            <a:off x="4772726" y="1734326"/>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 name="文本框 3">
            <a:extLst>
              <a:ext uri="{FF2B5EF4-FFF2-40B4-BE49-F238E27FC236}">
                <a16:creationId xmlns:a16="http://schemas.microsoft.com/office/drawing/2014/main" id="{B511C186-3A0E-5BA8-105F-E0E5AD8B0D1F}"/>
              </a:ext>
            </a:extLst>
          </p:cNvPr>
          <p:cNvSpPr txBox="1"/>
          <p:nvPr/>
        </p:nvSpPr>
        <p:spPr>
          <a:xfrm>
            <a:off x="4683228" y="1780492"/>
            <a:ext cx="2540141" cy="369332"/>
          </a:xfrm>
          <a:prstGeom prst="rect">
            <a:avLst/>
          </a:prstGeom>
          <a:noFill/>
        </p:spPr>
        <p:txBody>
          <a:bodyPr wrap="square">
            <a:spAutoFit/>
          </a:bodyPr>
          <a:lstStyle/>
          <a:p>
            <a:pPr algn="ctr" defTabSz="457200"/>
            <a:r>
              <a:rPr lang="zh-CN" altLang="en-US" dirty="0">
                <a:solidFill>
                  <a:schemeClr val="bg1"/>
                </a:solidFill>
                <a:latin typeface="+mn-ea"/>
              </a:rPr>
              <a:t>量子方法</a:t>
            </a:r>
          </a:p>
        </p:txBody>
      </p:sp>
      <p:sp>
        <p:nvSpPr>
          <p:cNvPr id="10" name="矩形 9">
            <a:extLst>
              <a:ext uri="{FF2B5EF4-FFF2-40B4-BE49-F238E27FC236}">
                <a16:creationId xmlns:a16="http://schemas.microsoft.com/office/drawing/2014/main" id="{EFEFC147-A839-C3F0-543D-9B2F6DE531D2}"/>
              </a:ext>
            </a:extLst>
          </p:cNvPr>
          <p:cNvSpPr/>
          <p:nvPr/>
        </p:nvSpPr>
        <p:spPr>
          <a:xfrm>
            <a:off x="3532586" y="2345587"/>
            <a:ext cx="4373658"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文本框 10">
            <a:extLst>
              <a:ext uri="{FF2B5EF4-FFF2-40B4-BE49-F238E27FC236}">
                <a16:creationId xmlns:a16="http://schemas.microsoft.com/office/drawing/2014/main" id="{357353FF-FF74-739D-08A0-12D2CECA0302}"/>
              </a:ext>
            </a:extLst>
          </p:cNvPr>
          <p:cNvSpPr txBox="1"/>
          <p:nvPr/>
        </p:nvSpPr>
        <p:spPr>
          <a:xfrm>
            <a:off x="3554354" y="2385576"/>
            <a:ext cx="4351890" cy="360906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75000"/>
                    <a:lumOff val="25000"/>
                  </a:schemeClr>
                </a:solidFill>
                <a:latin typeface="+mn-ea"/>
                <a:cs typeface="Times New Roman" panose="02020603050405020304" pitchFamily="18" charset="0"/>
              </a:rPr>
              <a:t>传统的强场</a:t>
            </a:r>
            <a:r>
              <a:rPr lang="en-US" altLang="zh-CN" sz="1400" dirty="0">
                <a:solidFill>
                  <a:schemeClr val="tx1">
                    <a:lumMod val="75000"/>
                    <a:lumOff val="25000"/>
                  </a:schemeClr>
                </a:solidFill>
                <a:latin typeface="+mn-ea"/>
                <a:cs typeface="Times New Roman" panose="02020603050405020304" pitchFamily="18" charset="0"/>
              </a:rPr>
              <a:t>QED</a:t>
            </a:r>
            <a:r>
              <a:rPr lang="zh-CN" altLang="en-US" sz="1400" dirty="0">
                <a:solidFill>
                  <a:schemeClr val="tx1">
                    <a:lumMod val="75000"/>
                    <a:lumOff val="25000"/>
                  </a:schemeClr>
                </a:solidFill>
                <a:latin typeface="+mn-ea"/>
                <a:cs typeface="Times New Roman" panose="02020603050405020304" pitchFamily="18" charset="0"/>
              </a:rPr>
              <a:t>方法</a:t>
            </a:r>
            <a:endParaRPr lang="en-US" altLang="zh-CN" sz="1400" dirty="0">
              <a:solidFill>
                <a:schemeClr val="tx1">
                  <a:lumMod val="75000"/>
                  <a:lumOff val="25000"/>
                </a:schemeClr>
              </a:solidFill>
              <a:latin typeface="+mn-ea"/>
              <a:cs typeface="Times New Roman" panose="02020603050405020304" pitchFamily="18" charset="0"/>
            </a:endParaRPr>
          </a:p>
          <a:p>
            <a:pPr>
              <a:lnSpc>
                <a:spcPct val="150000"/>
              </a:lnSpc>
            </a:pPr>
            <a:r>
              <a:rPr lang="zh-CN" altLang="en-US" sz="1400" dirty="0">
                <a:solidFill>
                  <a:schemeClr val="tx1">
                    <a:lumMod val="75000"/>
                    <a:lumOff val="25000"/>
                  </a:schemeClr>
                </a:solidFill>
                <a:latin typeface="+mn-ea"/>
                <a:cs typeface="Times New Roman" panose="02020603050405020304" pitchFamily="18" charset="0"/>
              </a:rPr>
              <a:t>只能给出物理系统在无穷长时间的渐进行为，无法保留物理过程在有限时空范围内</a:t>
            </a:r>
            <a:r>
              <a:rPr lang="en-US" altLang="zh-CN" sz="1400" dirty="0">
                <a:solidFill>
                  <a:schemeClr val="tx1">
                    <a:lumMod val="75000"/>
                    <a:lumOff val="25000"/>
                  </a:schemeClr>
                </a:solidFill>
                <a:latin typeface="+mn-ea"/>
                <a:cs typeface="Times New Roman" panose="02020603050405020304" pitchFamily="18" charset="0"/>
              </a:rPr>
              <a:t>(</a:t>
            </a:r>
            <a:r>
              <a:rPr lang="zh-CN" altLang="en-US" sz="1400" dirty="0">
                <a:solidFill>
                  <a:schemeClr val="tx1">
                    <a:lumMod val="75000"/>
                    <a:lumOff val="25000"/>
                  </a:schemeClr>
                </a:solidFill>
                <a:latin typeface="+mn-ea"/>
                <a:cs typeface="Times New Roman" panose="02020603050405020304" pitchFamily="18" charset="0"/>
              </a:rPr>
              <a:t>相互作用区域中和相干时间内</a:t>
            </a:r>
            <a:r>
              <a:rPr lang="en-US" altLang="zh-CN" sz="1400" dirty="0">
                <a:solidFill>
                  <a:schemeClr val="tx1">
                    <a:lumMod val="75000"/>
                    <a:lumOff val="25000"/>
                  </a:schemeClr>
                </a:solidFill>
                <a:latin typeface="+mn-ea"/>
                <a:cs typeface="Times New Roman" panose="02020603050405020304" pitchFamily="18" charset="0"/>
              </a:rPr>
              <a:t>)</a:t>
            </a:r>
            <a:r>
              <a:rPr lang="zh-CN" altLang="en-US" sz="1400" dirty="0">
                <a:solidFill>
                  <a:schemeClr val="tx1">
                    <a:lumMod val="75000"/>
                    <a:lumOff val="25000"/>
                  </a:schemeClr>
                </a:solidFill>
                <a:latin typeface="+mn-ea"/>
                <a:cs typeface="Times New Roman" panose="02020603050405020304" pitchFamily="18" charset="0"/>
              </a:rPr>
              <a:t>的动力学信息。</a:t>
            </a:r>
          </a:p>
          <a:p>
            <a:pPr marL="285750" indent="-285750">
              <a:lnSpc>
                <a:spcPct val="150000"/>
              </a:lnSpc>
              <a:buFont typeface="Arial" panose="020B0604020202020204" pitchFamily="34" charset="0"/>
              <a:buChar char="•"/>
            </a:pPr>
            <a:r>
              <a:rPr lang="zh-CN" altLang="en-US" sz="1400" dirty="0">
                <a:solidFill>
                  <a:schemeClr val="tx1">
                    <a:lumMod val="75000"/>
                    <a:lumOff val="25000"/>
                  </a:schemeClr>
                </a:solidFill>
                <a:latin typeface="+mn-ea"/>
                <a:cs typeface="Times New Roman" panose="02020603050405020304" pitchFamily="18" charset="0"/>
              </a:rPr>
              <a:t>量子动理学方法</a:t>
            </a:r>
            <a:endParaRPr lang="en-US" altLang="zh-CN" sz="1400" dirty="0">
              <a:solidFill>
                <a:schemeClr val="tx1">
                  <a:lumMod val="75000"/>
                  <a:lumOff val="25000"/>
                </a:schemeClr>
              </a:solidFill>
              <a:latin typeface="+mn-ea"/>
              <a:cs typeface="Times New Roman" panose="02020603050405020304" pitchFamily="18" charset="0"/>
            </a:endParaRPr>
          </a:p>
          <a:p>
            <a:pPr>
              <a:lnSpc>
                <a:spcPct val="150000"/>
              </a:lnSpc>
            </a:pPr>
            <a:r>
              <a:rPr lang="zh-CN" altLang="en-US" sz="1400" dirty="0">
                <a:solidFill>
                  <a:schemeClr val="tx1">
                    <a:lumMod val="75000"/>
                    <a:lumOff val="25000"/>
                  </a:schemeClr>
                </a:solidFill>
                <a:latin typeface="+mn-ea"/>
                <a:cs typeface="Times New Roman" panose="02020603050405020304" pitchFamily="18" charset="0"/>
              </a:rPr>
              <a:t>但由于采用经典分布函数来描述量子系统，违反了量子力学的不确定性原理，在描述不同物理过程时需要进行近似处理，忽略真空极化等量子效应。同时，由于演化粒子分布函数的量子玻尔兹曼方程或量子弗拉索夫方程的复杂性，使得此方法局限于处理高度对称外场中的物理过程。</a:t>
            </a:r>
            <a:endParaRPr lang="zh-CN" altLang="en-US" sz="1400" dirty="0">
              <a:solidFill>
                <a:schemeClr val="tx1">
                  <a:lumMod val="75000"/>
                  <a:lumOff val="25000"/>
                </a:schemeClr>
              </a:solidFill>
              <a:latin typeface="+mn-ea"/>
            </a:endParaRPr>
          </a:p>
        </p:txBody>
      </p:sp>
      <p:sp>
        <p:nvSpPr>
          <p:cNvPr id="12" name="矩形: 圆角 58">
            <a:extLst>
              <a:ext uri="{FF2B5EF4-FFF2-40B4-BE49-F238E27FC236}">
                <a16:creationId xmlns:a16="http://schemas.microsoft.com/office/drawing/2014/main" id="{8755388F-1A0C-F815-CD0B-1DA8D1F50F0B}"/>
              </a:ext>
            </a:extLst>
          </p:cNvPr>
          <p:cNvSpPr/>
          <p:nvPr/>
        </p:nvSpPr>
        <p:spPr>
          <a:xfrm flipV="1">
            <a:off x="8661671" y="1736071"/>
            <a:ext cx="2428876" cy="461665"/>
          </a:xfrm>
          <a:prstGeom prst="roundRect">
            <a:avLst>
              <a:gd name="adj" fmla="val 5000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文本框 12">
            <a:extLst>
              <a:ext uri="{FF2B5EF4-FFF2-40B4-BE49-F238E27FC236}">
                <a16:creationId xmlns:a16="http://schemas.microsoft.com/office/drawing/2014/main" id="{6450777A-47F1-17EF-43CE-C66D33568B29}"/>
              </a:ext>
            </a:extLst>
          </p:cNvPr>
          <p:cNvSpPr txBox="1"/>
          <p:nvPr/>
        </p:nvSpPr>
        <p:spPr>
          <a:xfrm>
            <a:off x="8532454" y="1748667"/>
            <a:ext cx="2540141" cy="369332"/>
          </a:xfrm>
          <a:prstGeom prst="rect">
            <a:avLst/>
          </a:prstGeom>
          <a:noFill/>
        </p:spPr>
        <p:txBody>
          <a:bodyPr wrap="square">
            <a:spAutoFit/>
          </a:bodyPr>
          <a:lstStyle/>
          <a:p>
            <a:pPr algn="ctr" defTabSz="457200"/>
            <a:r>
              <a:rPr lang="zh-CN" altLang="en-US" dirty="0">
                <a:solidFill>
                  <a:schemeClr val="bg1"/>
                </a:solidFill>
                <a:latin typeface="+mn-ea"/>
              </a:rPr>
              <a:t>计算量子场论</a:t>
            </a:r>
          </a:p>
        </p:txBody>
      </p:sp>
      <p:sp>
        <p:nvSpPr>
          <p:cNvPr id="14" name="矩形 13">
            <a:extLst>
              <a:ext uri="{FF2B5EF4-FFF2-40B4-BE49-F238E27FC236}">
                <a16:creationId xmlns:a16="http://schemas.microsoft.com/office/drawing/2014/main" id="{F554DBE7-28F2-6944-B1EC-3586DFFD9CE4}"/>
              </a:ext>
            </a:extLst>
          </p:cNvPr>
          <p:cNvSpPr/>
          <p:nvPr/>
        </p:nvSpPr>
        <p:spPr>
          <a:xfrm>
            <a:off x="8041184" y="2309061"/>
            <a:ext cx="3607477" cy="3624106"/>
          </a:xfrm>
          <a:prstGeom prst="rect">
            <a:avLst/>
          </a:prstGeom>
          <a:solidFill>
            <a:schemeClr val="bg1">
              <a:alpha val="72000"/>
            </a:schemeClr>
          </a:solidFill>
          <a:ln w="6350">
            <a:gradFill flip="none" rotWithShape="1">
              <a:gsLst>
                <a:gs pos="0">
                  <a:schemeClr val="bg1">
                    <a:lumMod val="95000"/>
                  </a:schemeClr>
                </a:gs>
                <a:gs pos="100000">
                  <a:schemeClr val="bg1">
                    <a:lumMod val="85000"/>
                  </a:schemeClr>
                </a:gs>
              </a:gsLst>
              <a:lin ang="5400000" scaled="1"/>
              <a:tileRect/>
            </a:gradFill>
          </a:ln>
          <a:effectLst>
            <a:outerShdw blurRad="114300" dist="508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5" name="文本框 14">
            <a:extLst>
              <a:ext uri="{FF2B5EF4-FFF2-40B4-BE49-F238E27FC236}">
                <a16:creationId xmlns:a16="http://schemas.microsoft.com/office/drawing/2014/main" id="{B8B770D0-CE4A-22A8-032B-885D79EDB3BC}"/>
              </a:ext>
            </a:extLst>
          </p:cNvPr>
          <p:cNvSpPr txBox="1"/>
          <p:nvPr/>
        </p:nvSpPr>
        <p:spPr>
          <a:xfrm>
            <a:off x="8223327" y="2385576"/>
            <a:ext cx="3305565" cy="2639569"/>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mn-ea"/>
              </a:rPr>
              <a:t>可以给出物理系统在</a:t>
            </a:r>
            <a:r>
              <a:rPr lang="en-US" altLang="zh-CN" sz="1400" dirty="0">
                <a:solidFill>
                  <a:schemeClr val="tx1">
                    <a:lumMod val="75000"/>
                    <a:lumOff val="25000"/>
                  </a:schemeClr>
                </a:solidFill>
                <a:latin typeface="+mn-ea"/>
              </a:rPr>
              <a:t>3+1</a:t>
            </a:r>
            <a:r>
              <a:rPr lang="zh-CN" altLang="en-US" sz="1400" dirty="0">
                <a:solidFill>
                  <a:schemeClr val="tx1">
                    <a:lumMod val="75000"/>
                    <a:lumOff val="25000"/>
                  </a:schemeClr>
                </a:solidFill>
                <a:latin typeface="+mn-ea"/>
              </a:rPr>
              <a:t>维时空内的含时演化过程；在现有激光参数的条件下时间精度可以达到</a:t>
            </a:r>
            <a:r>
              <a:rPr lang="en-US" altLang="zh-CN" sz="1400" dirty="0">
                <a:solidFill>
                  <a:schemeClr val="tx1">
                    <a:lumMod val="75000"/>
                    <a:lumOff val="25000"/>
                  </a:schemeClr>
                </a:solidFill>
                <a:latin typeface="+mn-ea"/>
              </a:rPr>
              <a:t>0.01~0.1</a:t>
            </a:r>
            <a:r>
              <a:rPr lang="zh-CN" altLang="en-US" sz="1400" dirty="0">
                <a:solidFill>
                  <a:schemeClr val="tx1">
                    <a:lumMod val="75000"/>
                    <a:lumOff val="25000"/>
                  </a:schemeClr>
                </a:solidFill>
                <a:latin typeface="+mn-ea"/>
              </a:rPr>
              <a:t>仄秒，且不受强激光场时空构型的影响。具体的实现办法是将场态的演化转变为算符的演化，最终通过求解算符在初始场态上的期望值得到相应物理量的含时演化。</a:t>
            </a:r>
          </a:p>
          <a:p>
            <a:pPr>
              <a:lnSpc>
                <a:spcPct val="150000"/>
              </a:lnSpc>
            </a:pPr>
            <a:endParaRPr lang="zh-CN" altLang="en-US" sz="1400" dirty="0">
              <a:solidFill>
                <a:schemeClr val="tx1">
                  <a:lumMod val="75000"/>
                  <a:lumOff val="25000"/>
                </a:schemeClr>
              </a:solidFill>
              <a:latin typeface="+mn-ea"/>
            </a:endParaRPr>
          </a:p>
        </p:txBody>
      </p:sp>
    </p:spTree>
    <p:extLst>
      <p:ext uri="{BB962C8B-B14F-4D97-AF65-F5344CB8AC3E}">
        <p14:creationId xmlns:p14="http://schemas.microsoft.com/office/powerpoint/2010/main" val="659236332"/>
      </p:ext>
    </p:extLst>
  </p:cSld>
  <p:clrMapOvr>
    <a:masterClrMapping/>
  </p:clrMapOvr>
  <mc:AlternateContent xmlns:mc="http://schemas.openxmlformats.org/markup-compatibility/2006" xmlns:p14="http://schemas.microsoft.com/office/powerpoint/2010/main">
    <mc:Choice Requires="p14">
      <p:transition spd="slow" p14:dur="2000" advTm="71355"/>
    </mc:Choice>
    <mc:Fallback xmlns="">
      <p:transition spd="slow" advTm="713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a:extLst>
              <a:ext uri="{FF2B5EF4-FFF2-40B4-BE49-F238E27FC236}">
                <a16:creationId xmlns:a16="http://schemas.microsoft.com/office/drawing/2014/main" id="{A755C639-F652-6C18-7869-296C6CF2BA46}"/>
              </a:ext>
            </a:extLst>
          </p:cNvPr>
          <p:cNvSpPr txBox="1"/>
          <p:nvPr/>
        </p:nvSpPr>
        <p:spPr>
          <a:xfrm>
            <a:off x="4574712" y="2213390"/>
            <a:ext cx="4547401" cy="523220"/>
          </a:xfrm>
          <a:prstGeom prst="rect">
            <a:avLst/>
          </a:prstGeom>
          <a:noFill/>
        </p:spPr>
        <p:txBody>
          <a:bodyPr wrap="square">
            <a:spAutoFit/>
          </a:bodyPr>
          <a:lstStyle/>
          <a:p>
            <a:pPr defTabSz="457200"/>
            <a:r>
              <a:rPr lang="zh-CN" altLang="en-US" sz="28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量子真空态</a:t>
            </a:r>
          </a:p>
        </p:txBody>
      </p:sp>
      <p:grpSp>
        <p:nvGrpSpPr>
          <p:cNvPr id="54" name="组合 53">
            <a:extLst>
              <a:ext uri="{FF2B5EF4-FFF2-40B4-BE49-F238E27FC236}">
                <a16:creationId xmlns:a16="http://schemas.microsoft.com/office/drawing/2014/main" id="{D4322A2B-F2E1-F577-6197-02039751A806}"/>
              </a:ext>
            </a:extLst>
          </p:cNvPr>
          <p:cNvGrpSpPr/>
          <p:nvPr/>
        </p:nvGrpSpPr>
        <p:grpSpPr>
          <a:xfrm>
            <a:off x="-99060" y="355816"/>
            <a:ext cx="1811758" cy="1061680"/>
            <a:chOff x="-144780" y="294856"/>
            <a:chExt cx="1811758" cy="1061680"/>
          </a:xfrm>
        </p:grpSpPr>
        <p:sp>
          <p:nvSpPr>
            <p:cNvPr id="52" name="文本框 51">
              <a:extLst>
                <a:ext uri="{FF2B5EF4-FFF2-40B4-BE49-F238E27FC236}">
                  <a16:creationId xmlns:a16="http://schemas.microsoft.com/office/drawing/2014/main" id="{99211125-0875-88B9-BD2E-1DD294F16BAF}"/>
                </a:ext>
              </a:extLst>
            </p:cNvPr>
            <p:cNvSpPr txBox="1"/>
            <p:nvPr/>
          </p:nvSpPr>
          <p:spPr>
            <a:xfrm>
              <a:off x="0" y="294856"/>
              <a:ext cx="1666978" cy="830997"/>
            </a:xfrm>
            <a:prstGeom prst="rect">
              <a:avLst/>
            </a:prstGeom>
            <a:noFill/>
          </p:spPr>
          <p:txBody>
            <a:bodyPr wrap="square">
              <a:spAutoFit/>
            </a:bodyPr>
            <a:lstStyle/>
            <a:p>
              <a:pPr algn="ctr"/>
              <a:r>
                <a:rPr lang="zh-CN" altLang="en-US" sz="4800" b="1" dirty="0">
                  <a:solidFill>
                    <a:schemeClr val="bg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目录</a:t>
              </a:r>
              <a:endParaRPr lang="en-US" altLang="zh-CN" sz="4800" b="1" dirty="0">
                <a:solidFill>
                  <a:schemeClr val="bg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endParaRPr>
            </a:p>
          </p:txBody>
        </p:sp>
        <p:sp>
          <p:nvSpPr>
            <p:cNvPr id="53" name="文本框 52">
              <a:extLst>
                <a:ext uri="{FF2B5EF4-FFF2-40B4-BE49-F238E27FC236}">
                  <a16:creationId xmlns:a16="http://schemas.microsoft.com/office/drawing/2014/main" id="{00273B3E-E777-101E-B7AE-521E1E26D534}"/>
                </a:ext>
              </a:extLst>
            </p:cNvPr>
            <p:cNvSpPr txBox="1"/>
            <p:nvPr/>
          </p:nvSpPr>
          <p:spPr>
            <a:xfrm>
              <a:off x="-144780" y="1048759"/>
              <a:ext cx="1666978" cy="307777"/>
            </a:xfrm>
            <a:prstGeom prst="rect">
              <a:avLst/>
            </a:prstGeom>
            <a:noFill/>
          </p:spPr>
          <p:txBody>
            <a:bodyPr wrap="square">
              <a:spAutoFit/>
            </a:bodyPr>
            <a:lstStyle/>
            <a:p>
              <a:pPr algn="ctr"/>
              <a:r>
                <a:rPr lang="en-US" altLang="zh-CN" sz="1400" dirty="0">
                  <a:solidFill>
                    <a:schemeClr val="bg1"/>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Contents</a:t>
              </a:r>
            </a:p>
          </p:txBody>
        </p:sp>
      </p:grpSp>
      <p:grpSp>
        <p:nvGrpSpPr>
          <p:cNvPr id="57" name="组合 56">
            <a:extLst>
              <a:ext uri="{FF2B5EF4-FFF2-40B4-BE49-F238E27FC236}">
                <a16:creationId xmlns:a16="http://schemas.microsoft.com/office/drawing/2014/main" id="{97257914-8F14-7443-DEED-F8AB32773BB1}"/>
              </a:ext>
            </a:extLst>
          </p:cNvPr>
          <p:cNvGrpSpPr/>
          <p:nvPr/>
        </p:nvGrpSpPr>
        <p:grpSpPr>
          <a:xfrm>
            <a:off x="3896291" y="2214816"/>
            <a:ext cx="472682" cy="523220"/>
            <a:chOff x="2979420" y="1570938"/>
            <a:chExt cx="472682" cy="523220"/>
          </a:xfrm>
        </p:grpSpPr>
        <p:sp>
          <p:nvSpPr>
            <p:cNvPr id="55" name="矩形 54">
              <a:extLst>
                <a:ext uri="{FF2B5EF4-FFF2-40B4-BE49-F238E27FC236}">
                  <a16:creationId xmlns:a16="http://schemas.microsoft.com/office/drawing/2014/main" id="{5C3A377C-17AD-1303-9BD8-E2F6DE8AF5D8}"/>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C0802961-80D7-C001-9019-022BA856EC92}"/>
                </a:ext>
              </a:extLst>
            </p:cNvPr>
            <p:cNvSpPr txBox="1"/>
            <p:nvPr/>
          </p:nvSpPr>
          <p:spPr>
            <a:xfrm>
              <a:off x="3036811" y="1570938"/>
              <a:ext cx="357899" cy="523220"/>
            </a:xfrm>
            <a:prstGeom prst="rect">
              <a:avLst/>
            </a:prstGeom>
            <a:noFill/>
          </p:spPr>
          <p:txBody>
            <a:bodyPr wrap="square">
              <a:spAutoFit/>
            </a:bodyPr>
            <a:lstStyle/>
            <a:p>
              <a:pPr algn="ctr" defTabSz="457200"/>
              <a:r>
                <a:rPr lang="en-US" altLang="zh-CN" sz="2800" dirty="0">
                  <a:solidFill>
                    <a:schemeClr val="bg1"/>
                  </a:solidFill>
                  <a:latin typeface="汉仪旗黑-55简" panose="00020600040101010101" pitchFamily="18" charset="-122"/>
                  <a:ea typeface="汉仪旗黑-55简" panose="00020600040101010101" pitchFamily="18" charset="-122"/>
                </a:rPr>
                <a:t>1</a:t>
              </a:r>
              <a:endParaRPr lang="zh-CN" altLang="en-US" sz="2800" dirty="0">
                <a:solidFill>
                  <a:schemeClr val="bg1"/>
                </a:solidFill>
                <a:latin typeface="汉仪旗黑-55简" panose="00020600040101010101" pitchFamily="18" charset="-122"/>
                <a:ea typeface="汉仪旗黑-55简" panose="00020600040101010101" pitchFamily="18" charset="-122"/>
              </a:endParaRPr>
            </a:p>
          </p:txBody>
        </p:sp>
      </p:grpSp>
      <p:grpSp>
        <p:nvGrpSpPr>
          <p:cNvPr id="58" name="组合 57">
            <a:extLst>
              <a:ext uri="{FF2B5EF4-FFF2-40B4-BE49-F238E27FC236}">
                <a16:creationId xmlns:a16="http://schemas.microsoft.com/office/drawing/2014/main" id="{001F6725-5E26-93C2-71D0-654289548998}"/>
              </a:ext>
            </a:extLst>
          </p:cNvPr>
          <p:cNvGrpSpPr/>
          <p:nvPr/>
        </p:nvGrpSpPr>
        <p:grpSpPr>
          <a:xfrm>
            <a:off x="3896291" y="3073085"/>
            <a:ext cx="472682" cy="523220"/>
            <a:chOff x="2979420" y="1570938"/>
            <a:chExt cx="472682" cy="523220"/>
          </a:xfrm>
        </p:grpSpPr>
        <p:sp>
          <p:nvSpPr>
            <p:cNvPr id="59" name="矩形 58">
              <a:extLst>
                <a:ext uri="{FF2B5EF4-FFF2-40B4-BE49-F238E27FC236}">
                  <a16:creationId xmlns:a16="http://schemas.microsoft.com/office/drawing/2014/main" id="{8F93853F-29B3-1C08-8C39-7B574182AD66}"/>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id="{085FCD37-4860-7862-56E7-CF6E20EA142F}"/>
                </a:ext>
              </a:extLst>
            </p:cNvPr>
            <p:cNvSpPr txBox="1"/>
            <p:nvPr/>
          </p:nvSpPr>
          <p:spPr>
            <a:xfrm>
              <a:off x="3036811" y="1570938"/>
              <a:ext cx="357899" cy="523220"/>
            </a:xfrm>
            <a:prstGeom prst="rect">
              <a:avLst/>
            </a:prstGeom>
            <a:noFill/>
          </p:spPr>
          <p:txBody>
            <a:bodyPr wrap="square">
              <a:spAutoFit/>
            </a:bodyPr>
            <a:lstStyle/>
            <a:p>
              <a:pPr algn="ctr" defTabSz="457200"/>
              <a:r>
                <a:rPr lang="en-US" altLang="zh-CN" sz="2800" dirty="0">
                  <a:solidFill>
                    <a:schemeClr val="bg1"/>
                  </a:solidFill>
                  <a:latin typeface="汉仪旗黑-55简" panose="00020600040101010101" pitchFamily="18" charset="-122"/>
                  <a:ea typeface="汉仪旗黑-55简" panose="00020600040101010101" pitchFamily="18" charset="-122"/>
                </a:rPr>
                <a:t>2</a:t>
              </a:r>
              <a:endParaRPr lang="zh-CN" altLang="en-US" sz="2800" dirty="0">
                <a:solidFill>
                  <a:schemeClr val="bg1"/>
                </a:solidFill>
                <a:latin typeface="汉仪旗黑-55简" panose="00020600040101010101" pitchFamily="18" charset="-122"/>
                <a:ea typeface="汉仪旗黑-55简" panose="00020600040101010101" pitchFamily="18" charset="-122"/>
              </a:endParaRPr>
            </a:p>
          </p:txBody>
        </p:sp>
      </p:grpSp>
      <p:grpSp>
        <p:nvGrpSpPr>
          <p:cNvPr id="61" name="组合 60">
            <a:extLst>
              <a:ext uri="{FF2B5EF4-FFF2-40B4-BE49-F238E27FC236}">
                <a16:creationId xmlns:a16="http://schemas.microsoft.com/office/drawing/2014/main" id="{278CD2ED-AE6D-FC1D-4A35-1C84154F879B}"/>
              </a:ext>
            </a:extLst>
          </p:cNvPr>
          <p:cNvGrpSpPr/>
          <p:nvPr/>
        </p:nvGrpSpPr>
        <p:grpSpPr>
          <a:xfrm>
            <a:off x="3896291" y="3931354"/>
            <a:ext cx="472682" cy="523220"/>
            <a:chOff x="2979420" y="1570938"/>
            <a:chExt cx="472682" cy="523220"/>
          </a:xfrm>
        </p:grpSpPr>
        <p:sp>
          <p:nvSpPr>
            <p:cNvPr id="62" name="矩形 61">
              <a:extLst>
                <a:ext uri="{FF2B5EF4-FFF2-40B4-BE49-F238E27FC236}">
                  <a16:creationId xmlns:a16="http://schemas.microsoft.com/office/drawing/2014/main" id="{29F023B7-DB4E-6094-D0F0-04DD59ED848F}"/>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46EA9B14-8E44-BFB7-51A2-6576E6A41B32}"/>
                </a:ext>
              </a:extLst>
            </p:cNvPr>
            <p:cNvSpPr txBox="1"/>
            <p:nvPr/>
          </p:nvSpPr>
          <p:spPr>
            <a:xfrm>
              <a:off x="3036811" y="1570938"/>
              <a:ext cx="357899" cy="523220"/>
            </a:xfrm>
            <a:prstGeom prst="rect">
              <a:avLst/>
            </a:prstGeom>
            <a:noFill/>
          </p:spPr>
          <p:txBody>
            <a:bodyPr wrap="square">
              <a:spAutoFit/>
            </a:bodyPr>
            <a:lstStyle/>
            <a:p>
              <a:pPr algn="ctr" defTabSz="457200"/>
              <a:r>
                <a:rPr lang="en-US" altLang="zh-CN" sz="2800" dirty="0">
                  <a:solidFill>
                    <a:schemeClr val="bg1"/>
                  </a:solidFill>
                  <a:latin typeface="汉仪旗黑-55简" panose="00020600040101010101" pitchFamily="18" charset="-122"/>
                  <a:ea typeface="汉仪旗黑-55简" panose="00020600040101010101" pitchFamily="18" charset="-122"/>
                </a:rPr>
                <a:t>3</a:t>
              </a:r>
              <a:endParaRPr lang="zh-CN" altLang="en-US" sz="2800" dirty="0">
                <a:solidFill>
                  <a:schemeClr val="bg1"/>
                </a:solidFill>
                <a:latin typeface="汉仪旗黑-55简" panose="00020600040101010101" pitchFamily="18" charset="-122"/>
                <a:ea typeface="汉仪旗黑-55简" panose="00020600040101010101" pitchFamily="18" charset="-122"/>
              </a:endParaRPr>
            </a:p>
          </p:txBody>
        </p:sp>
      </p:grpSp>
      <p:cxnSp>
        <p:nvCxnSpPr>
          <p:cNvPr id="72" name="直接连接符 71">
            <a:extLst>
              <a:ext uri="{FF2B5EF4-FFF2-40B4-BE49-F238E27FC236}">
                <a16:creationId xmlns:a16="http://schemas.microsoft.com/office/drawing/2014/main" id="{8C534BF4-BF23-AD6A-2AEA-AC628A2437F3}"/>
              </a:ext>
            </a:extLst>
          </p:cNvPr>
          <p:cNvCxnSpPr>
            <a:cxnSpLocks/>
          </p:cNvCxnSpPr>
          <p:nvPr/>
        </p:nvCxnSpPr>
        <p:spPr>
          <a:xfrm>
            <a:off x="4574712" y="2887563"/>
            <a:ext cx="4547401"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292A5076-527B-2584-58C6-815CC2EE016F}"/>
              </a:ext>
            </a:extLst>
          </p:cNvPr>
          <p:cNvCxnSpPr>
            <a:cxnSpLocks/>
          </p:cNvCxnSpPr>
          <p:nvPr/>
        </p:nvCxnSpPr>
        <p:spPr>
          <a:xfrm>
            <a:off x="4574713" y="3729978"/>
            <a:ext cx="45474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2078FAB1-D886-6621-AC62-BFC699CCA640}"/>
              </a:ext>
            </a:extLst>
          </p:cNvPr>
          <p:cNvCxnSpPr>
            <a:cxnSpLocks/>
          </p:cNvCxnSpPr>
          <p:nvPr/>
        </p:nvCxnSpPr>
        <p:spPr>
          <a:xfrm>
            <a:off x="4580596" y="4462181"/>
            <a:ext cx="45474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a:extLst>
              <a:ext uri="{FF2B5EF4-FFF2-40B4-BE49-F238E27FC236}">
                <a16:creationId xmlns:a16="http://schemas.microsoft.com/office/drawing/2014/main" id="{8ABDFE15-5245-608A-CABF-3FD1A7032631}"/>
              </a:ext>
            </a:extLst>
          </p:cNvPr>
          <p:cNvGrpSpPr/>
          <p:nvPr/>
        </p:nvGrpSpPr>
        <p:grpSpPr>
          <a:xfrm>
            <a:off x="11450234" y="553191"/>
            <a:ext cx="315754" cy="218123"/>
            <a:chOff x="358140" y="472440"/>
            <a:chExt cx="358140" cy="274320"/>
          </a:xfrm>
        </p:grpSpPr>
        <p:cxnSp>
          <p:nvCxnSpPr>
            <p:cNvPr id="86" name="直接连接符 85">
              <a:extLst>
                <a:ext uri="{FF2B5EF4-FFF2-40B4-BE49-F238E27FC236}">
                  <a16:creationId xmlns:a16="http://schemas.microsoft.com/office/drawing/2014/main" id="{6AB7C49F-025D-3D46-6E9C-5CDE8092C04B}"/>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4D25B776-2583-735E-FBF8-A76C53713B03}"/>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6FD29B85-543A-3C28-4CAF-ED0E24CF4A0E}"/>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834DD736-B6E8-70D6-D8EF-CAA7624CF31F}"/>
              </a:ext>
            </a:extLst>
          </p:cNvPr>
          <p:cNvGrpSpPr/>
          <p:nvPr/>
        </p:nvGrpSpPr>
        <p:grpSpPr>
          <a:xfrm flipH="1">
            <a:off x="10853281" y="6109547"/>
            <a:ext cx="297809" cy="297808"/>
            <a:chOff x="2031714" y="1074816"/>
            <a:chExt cx="519262" cy="519262"/>
          </a:xfrm>
        </p:grpSpPr>
        <p:sp>
          <p:nvSpPr>
            <p:cNvPr id="41" name="椭圆 40">
              <a:extLst>
                <a:ext uri="{FF2B5EF4-FFF2-40B4-BE49-F238E27FC236}">
                  <a16:creationId xmlns:a16="http://schemas.microsoft.com/office/drawing/2014/main" id="{4F7FB4AB-8BF0-F1A6-79B6-016330C34504}"/>
                </a:ext>
              </a:extLst>
            </p:cNvPr>
            <p:cNvSpPr/>
            <p:nvPr/>
          </p:nvSpPr>
          <p:spPr>
            <a:xfrm>
              <a:off x="2031714" y="1074816"/>
              <a:ext cx="519262" cy="519262"/>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71" name="Freeform 10">
              <a:extLst>
                <a:ext uri="{FF2B5EF4-FFF2-40B4-BE49-F238E27FC236}">
                  <a16:creationId xmlns:a16="http://schemas.microsoft.com/office/drawing/2014/main" id="{731F387A-CA9B-7756-3F6A-E3846ADA9C89}"/>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grpSp>
        <p:nvGrpSpPr>
          <p:cNvPr id="77" name="组合 76">
            <a:extLst>
              <a:ext uri="{FF2B5EF4-FFF2-40B4-BE49-F238E27FC236}">
                <a16:creationId xmlns:a16="http://schemas.microsoft.com/office/drawing/2014/main" id="{FEC597C0-F229-D2DC-386F-7B3616E734EC}"/>
              </a:ext>
            </a:extLst>
          </p:cNvPr>
          <p:cNvGrpSpPr/>
          <p:nvPr/>
        </p:nvGrpSpPr>
        <p:grpSpPr>
          <a:xfrm>
            <a:off x="11318649" y="6109547"/>
            <a:ext cx="297808" cy="297808"/>
            <a:chOff x="2031714" y="1074816"/>
            <a:chExt cx="519262" cy="519262"/>
          </a:xfrm>
        </p:grpSpPr>
        <p:sp>
          <p:nvSpPr>
            <p:cNvPr id="78" name="椭圆 77">
              <a:extLst>
                <a:ext uri="{FF2B5EF4-FFF2-40B4-BE49-F238E27FC236}">
                  <a16:creationId xmlns:a16="http://schemas.microsoft.com/office/drawing/2014/main" id="{91397CBA-266D-266C-4DBE-517B1A1F4D89}"/>
                </a:ext>
              </a:extLst>
            </p:cNvPr>
            <p:cNvSpPr/>
            <p:nvPr/>
          </p:nvSpPr>
          <p:spPr>
            <a:xfrm>
              <a:off x="2031714" y="1074816"/>
              <a:ext cx="519262" cy="519262"/>
            </a:xfrm>
            <a:prstGeom prst="ellipse">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汉仪旗黑-55简" panose="020F0502020204030204"/>
                <a:ea typeface="汉仪旗黑-55简"/>
              </a:endParaRPr>
            </a:p>
          </p:txBody>
        </p:sp>
        <p:sp>
          <p:nvSpPr>
            <p:cNvPr id="79" name="Freeform 10">
              <a:extLst>
                <a:ext uri="{FF2B5EF4-FFF2-40B4-BE49-F238E27FC236}">
                  <a16:creationId xmlns:a16="http://schemas.microsoft.com/office/drawing/2014/main" id="{ED7B3905-C946-783A-E22C-A402B5CA36EA}"/>
                </a:ext>
              </a:extLst>
            </p:cNvPr>
            <p:cNvSpPr>
              <a:spLocks/>
            </p:cNvSpPr>
            <p:nvPr/>
          </p:nvSpPr>
          <p:spPr bwMode="auto">
            <a:xfrm>
              <a:off x="2081560" y="1171059"/>
              <a:ext cx="376433" cy="326775"/>
            </a:xfrm>
            <a:custGeom>
              <a:avLst/>
              <a:gdLst>
                <a:gd name="T0" fmla="*/ 121 w 235"/>
                <a:gd name="T1" fmla="*/ 191 h 204"/>
                <a:gd name="T2" fmla="*/ 134 w 235"/>
                <a:gd name="T3" fmla="*/ 204 h 204"/>
                <a:gd name="T4" fmla="*/ 235 w 235"/>
                <a:gd name="T5" fmla="*/ 101 h 204"/>
                <a:gd name="T6" fmla="*/ 134 w 235"/>
                <a:gd name="T7" fmla="*/ 0 h 204"/>
                <a:gd name="T8" fmla="*/ 121 w 235"/>
                <a:gd name="T9" fmla="*/ 11 h 204"/>
                <a:gd name="T10" fmla="*/ 203 w 235"/>
                <a:gd name="T11" fmla="*/ 92 h 204"/>
                <a:gd name="T12" fmla="*/ 0 w 235"/>
                <a:gd name="T13" fmla="*/ 92 h 204"/>
                <a:gd name="T14" fmla="*/ 0 w 235"/>
                <a:gd name="T15" fmla="*/ 109 h 204"/>
                <a:gd name="T16" fmla="*/ 203 w 235"/>
                <a:gd name="T17" fmla="*/ 109 h 204"/>
                <a:gd name="T18" fmla="*/ 121 w 235"/>
                <a:gd name="T19"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04">
                  <a:moveTo>
                    <a:pt x="121" y="191"/>
                  </a:moveTo>
                  <a:lnTo>
                    <a:pt x="134" y="204"/>
                  </a:lnTo>
                  <a:lnTo>
                    <a:pt x="235" y="101"/>
                  </a:lnTo>
                  <a:lnTo>
                    <a:pt x="134" y="0"/>
                  </a:lnTo>
                  <a:lnTo>
                    <a:pt x="121" y="11"/>
                  </a:lnTo>
                  <a:lnTo>
                    <a:pt x="203" y="92"/>
                  </a:lnTo>
                  <a:lnTo>
                    <a:pt x="0" y="92"/>
                  </a:lnTo>
                  <a:lnTo>
                    <a:pt x="0" y="109"/>
                  </a:lnTo>
                  <a:lnTo>
                    <a:pt x="203" y="109"/>
                  </a:lnTo>
                  <a:lnTo>
                    <a:pt x="121" y="191"/>
                  </a:lnTo>
                  <a:close/>
                </a:path>
              </a:pathLst>
            </a:custGeom>
            <a:solidFill>
              <a:sysClr val="window" lastClr="FFFFFF"/>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767171"/>
                </a:solidFill>
                <a:effectLst/>
                <a:uLnTx/>
                <a:uFillTx/>
                <a:latin typeface="Roboto Lt"/>
                <a:ea typeface="汉仪旗黑-55简"/>
              </a:endParaRPr>
            </a:p>
          </p:txBody>
        </p:sp>
      </p:grpSp>
      <p:sp>
        <p:nvSpPr>
          <p:cNvPr id="2" name="文本框 1">
            <a:extLst>
              <a:ext uri="{FF2B5EF4-FFF2-40B4-BE49-F238E27FC236}">
                <a16:creationId xmlns:a16="http://schemas.microsoft.com/office/drawing/2014/main" id="{2D70BB97-6A50-E165-DF10-544333ED68ED}"/>
              </a:ext>
            </a:extLst>
          </p:cNvPr>
          <p:cNvSpPr txBox="1"/>
          <p:nvPr/>
        </p:nvSpPr>
        <p:spPr>
          <a:xfrm>
            <a:off x="4574712" y="3070230"/>
            <a:ext cx="4547401" cy="523220"/>
          </a:xfrm>
          <a:prstGeom prst="rect">
            <a:avLst/>
          </a:prstGeom>
          <a:noFill/>
        </p:spPr>
        <p:txBody>
          <a:bodyPr wrap="square">
            <a:spAutoFit/>
          </a:bodyPr>
          <a:lstStyle/>
          <a:p>
            <a:pPr defTabSz="457200"/>
            <a:r>
              <a:rPr lang="zh-CN" altLang="en-US" sz="28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真空中正负电子对产生</a:t>
            </a:r>
          </a:p>
        </p:txBody>
      </p:sp>
      <p:sp>
        <p:nvSpPr>
          <p:cNvPr id="5" name="文本框 4">
            <a:extLst>
              <a:ext uri="{FF2B5EF4-FFF2-40B4-BE49-F238E27FC236}">
                <a16:creationId xmlns:a16="http://schemas.microsoft.com/office/drawing/2014/main" id="{1A577359-101A-CB60-94CB-F4FE5E7A2D49}"/>
              </a:ext>
            </a:extLst>
          </p:cNvPr>
          <p:cNvSpPr txBox="1"/>
          <p:nvPr/>
        </p:nvSpPr>
        <p:spPr>
          <a:xfrm>
            <a:off x="4641555" y="4852678"/>
            <a:ext cx="4547401" cy="523220"/>
          </a:xfrm>
          <a:prstGeom prst="rect">
            <a:avLst/>
          </a:prstGeom>
          <a:noFill/>
        </p:spPr>
        <p:txBody>
          <a:bodyPr wrap="square">
            <a:spAutoFit/>
          </a:bodyPr>
          <a:lstStyle/>
          <a:p>
            <a:pPr defTabSz="457200"/>
            <a:r>
              <a:rPr lang="zh-CN" altLang="en-US" sz="28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总结</a:t>
            </a:r>
          </a:p>
        </p:txBody>
      </p:sp>
      <p:grpSp>
        <p:nvGrpSpPr>
          <p:cNvPr id="6" name="组合 5">
            <a:extLst>
              <a:ext uri="{FF2B5EF4-FFF2-40B4-BE49-F238E27FC236}">
                <a16:creationId xmlns:a16="http://schemas.microsoft.com/office/drawing/2014/main" id="{8BCE89D2-8688-38F8-6CAC-69F09C73B4BE}"/>
              </a:ext>
            </a:extLst>
          </p:cNvPr>
          <p:cNvGrpSpPr/>
          <p:nvPr/>
        </p:nvGrpSpPr>
        <p:grpSpPr>
          <a:xfrm>
            <a:off x="3896291" y="4909554"/>
            <a:ext cx="472682" cy="523220"/>
            <a:chOff x="2979420" y="1570938"/>
            <a:chExt cx="472682" cy="523220"/>
          </a:xfrm>
        </p:grpSpPr>
        <p:sp>
          <p:nvSpPr>
            <p:cNvPr id="7" name="矩形 6">
              <a:extLst>
                <a:ext uri="{FF2B5EF4-FFF2-40B4-BE49-F238E27FC236}">
                  <a16:creationId xmlns:a16="http://schemas.microsoft.com/office/drawing/2014/main" id="{1C31EA06-3361-64E7-F882-6B46CE5B8E31}"/>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581BC97D-3789-AD32-0452-C47832E9D95C}"/>
                </a:ext>
              </a:extLst>
            </p:cNvPr>
            <p:cNvSpPr txBox="1"/>
            <p:nvPr/>
          </p:nvSpPr>
          <p:spPr>
            <a:xfrm>
              <a:off x="3036811" y="1570938"/>
              <a:ext cx="357899" cy="523220"/>
            </a:xfrm>
            <a:prstGeom prst="rect">
              <a:avLst/>
            </a:prstGeom>
            <a:noFill/>
          </p:spPr>
          <p:txBody>
            <a:bodyPr wrap="square">
              <a:spAutoFit/>
            </a:bodyPr>
            <a:lstStyle/>
            <a:p>
              <a:pPr algn="ctr" defTabSz="457200"/>
              <a:r>
                <a:rPr lang="en-US" altLang="zh-CN" sz="2800" dirty="0">
                  <a:solidFill>
                    <a:schemeClr val="bg1"/>
                  </a:solidFill>
                  <a:latin typeface="汉仪旗黑-55简" panose="00020600040101010101" pitchFamily="18" charset="-122"/>
                  <a:ea typeface="汉仪旗黑-55简" panose="00020600040101010101" pitchFamily="18" charset="-122"/>
                </a:rPr>
                <a:t>4</a:t>
              </a:r>
              <a:endParaRPr lang="zh-CN" altLang="en-US" sz="2800" dirty="0">
                <a:solidFill>
                  <a:schemeClr val="bg1"/>
                </a:solidFill>
                <a:latin typeface="汉仪旗黑-55简" panose="00020600040101010101" pitchFamily="18" charset="-122"/>
                <a:ea typeface="汉仪旗黑-55简" panose="00020600040101010101" pitchFamily="18" charset="-122"/>
              </a:endParaRPr>
            </a:p>
          </p:txBody>
        </p:sp>
      </p:grpSp>
      <p:cxnSp>
        <p:nvCxnSpPr>
          <p:cNvPr id="10" name="直接连接符 73">
            <a:extLst>
              <a:ext uri="{FF2B5EF4-FFF2-40B4-BE49-F238E27FC236}">
                <a16:creationId xmlns:a16="http://schemas.microsoft.com/office/drawing/2014/main" id="{FB2170AB-076F-702E-6B65-EEFF3238D887}"/>
              </a:ext>
            </a:extLst>
          </p:cNvPr>
          <p:cNvCxnSpPr>
            <a:cxnSpLocks/>
          </p:cNvCxnSpPr>
          <p:nvPr/>
        </p:nvCxnSpPr>
        <p:spPr>
          <a:xfrm>
            <a:off x="4636646" y="5429795"/>
            <a:ext cx="45474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BBFE02A-3973-7ADE-60B7-833BFAEE44C2}"/>
              </a:ext>
            </a:extLst>
          </p:cNvPr>
          <p:cNvSpPr txBox="1"/>
          <p:nvPr/>
        </p:nvSpPr>
        <p:spPr>
          <a:xfrm>
            <a:off x="4595835" y="3995838"/>
            <a:ext cx="4547401" cy="523220"/>
          </a:xfrm>
          <a:prstGeom prst="rect">
            <a:avLst/>
          </a:prstGeom>
          <a:noFill/>
        </p:spPr>
        <p:txBody>
          <a:bodyPr wrap="square">
            <a:spAutoFit/>
          </a:bodyPr>
          <a:lstStyle/>
          <a:p>
            <a:pPr defTabSz="457200"/>
            <a:r>
              <a:rPr lang="zh-CN" altLang="en-US" sz="28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正负电子对产生的进展</a:t>
            </a:r>
          </a:p>
        </p:txBody>
      </p:sp>
    </p:spTree>
    <p:extLst>
      <p:ext uri="{BB962C8B-B14F-4D97-AF65-F5344CB8AC3E}">
        <p14:creationId xmlns:p14="http://schemas.microsoft.com/office/powerpoint/2010/main" val="432448004"/>
      </p:ext>
    </p:extLst>
  </p:cSld>
  <p:clrMapOvr>
    <a:masterClrMapping/>
  </p:clrMapOvr>
  <mc:AlternateContent xmlns:mc="http://schemas.openxmlformats.org/markup-compatibility/2006" xmlns:p14="http://schemas.microsoft.com/office/powerpoint/2010/main">
    <mc:Choice Requires="p14">
      <p:transition spd="slow" p14:dur="2000" advTm="5324"/>
    </mc:Choice>
    <mc:Fallback xmlns="">
      <p:transition spd="slow" advTm="532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B116382-7B77-85CC-3C40-3A1F7633F7D2}"/>
              </a:ext>
            </a:extLst>
          </p:cNvPr>
          <p:cNvSpPr txBox="1"/>
          <p:nvPr/>
        </p:nvSpPr>
        <p:spPr>
          <a:xfrm>
            <a:off x="100655" y="370011"/>
            <a:ext cx="3168325" cy="523220"/>
          </a:xfrm>
          <a:prstGeom prst="rect">
            <a:avLst/>
          </a:prstGeom>
          <a:noFill/>
        </p:spPr>
        <p:txBody>
          <a:bodyPr wrap="square">
            <a:spAutoFit/>
          </a:bodyPr>
          <a:lstStyle/>
          <a:p>
            <a:pPr marL="457200" indent="-457200" algn="ctr" defTabSz="457200">
              <a:buFont typeface="Arial" panose="020B0604020202020204" pitchFamily="34" charset="0"/>
              <a:buChar char="•"/>
            </a:pPr>
            <a:r>
              <a:rPr lang="zh-CN" altLang="en-US" sz="2800" dirty="0">
                <a:latin typeface="+mn-ea"/>
              </a:rPr>
              <a:t>计算量子场论</a:t>
            </a:r>
          </a:p>
        </p:txBody>
      </p:sp>
      <p:grpSp>
        <p:nvGrpSpPr>
          <p:cNvPr id="2" name="组合 1">
            <a:extLst>
              <a:ext uri="{FF2B5EF4-FFF2-40B4-BE49-F238E27FC236}">
                <a16:creationId xmlns:a16="http://schemas.microsoft.com/office/drawing/2014/main" id="{E38C78BE-050F-2011-D873-CDACF57F27BD}"/>
              </a:ext>
            </a:extLst>
          </p:cNvPr>
          <p:cNvGrpSpPr/>
          <p:nvPr/>
        </p:nvGrpSpPr>
        <p:grpSpPr>
          <a:xfrm>
            <a:off x="729907" y="1440180"/>
            <a:ext cx="4002113" cy="4801246"/>
            <a:chOff x="7955021" y="794189"/>
            <a:chExt cx="4072305" cy="5485355"/>
          </a:xfrm>
        </p:grpSpPr>
        <p:grpSp>
          <p:nvGrpSpPr>
            <p:cNvPr id="4" name="组合 3">
              <a:extLst>
                <a:ext uri="{FF2B5EF4-FFF2-40B4-BE49-F238E27FC236}">
                  <a16:creationId xmlns:a16="http://schemas.microsoft.com/office/drawing/2014/main" id="{4A033A8E-42DF-CEA5-9734-77B65DB88D5B}"/>
                </a:ext>
              </a:extLst>
            </p:cNvPr>
            <p:cNvGrpSpPr/>
            <p:nvPr/>
          </p:nvGrpSpPr>
          <p:grpSpPr>
            <a:xfrm>
              <a:off x="7955021" y="794189"/>
              <a:ext cx="4072305" cy="5079315"/>
              <a:chOff x="7719004" y="757656"/>
              <a:chExt cx="4072305" cy="5079315"/>
            </a:xfrm>
          </p:grpSpPr>
          <p:sp>
            <p:nvSpPr>
              <p:cNvPr id="10" name="文本框 9">
                <a:extLst>
                  <a:ext uri="{FF2B5EF4-FFF2-40B4-BE49-F238E27FC236}">
                    <a16:creationId xmlns:a16="http://schemas.microsoft.com/office/drawing/2014/main" id="{B84BB4B6-9556-E1D7-6D03-5314E5867CE7}"/>
                  </a:ext>
                </a:extLst>
              </p:cNvPr>
              <p:cNvSpPr txBox="1"/>
              <p:nvPr/>
            </p:nvSpPr>
            <p:spPr>
              <a:xfrm>
                <a:off x="8397292" y="2972784"/>
                <a:ext cx="2715727" cy="400110"/>
              </a:xfrm>
              <a:prstGeom prst="rect">
                <a:avLst/>
              </a:prstGeom>
              <a:noFill/>
            </p:spPr>
            <p:txBody>
              <a:bodyPr wrap="square" rtlCol="0">
                <a:spAutoFit/>
              </a:bodyPr>
              <a:lstStyle/>
              <a:p>
                <a:r>
                  <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rPr>
                  <a:t>非线性</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Bethe-</a:t>
                </a:r>
                <a:r>
                  <a:rPr kumimoji="1" lang="en-US" altLang="zh-CN" sz="2000" dirty="0" err="1">
                    <a:latin typeface="Times New Roman" panose="02020603050405020304" pitchFamily="18" charset="0"/>
                    <a:ea typeface="新宋体" panose="02010609030101010101" pitchFamily="49" charset="-122"/>
                    <a:cs typeface="Times New Roman" panose="02020603050405020304" pitchFamily="18" charset="0"/>
                  </a:rPr>
                  <a:t>Heitler</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14" name="图片 13">
                <a:extLst>
                  <a:ext uri="{FF2B5EF4-FFF2-40B4-BE49-F238E27FC236}">
                    <a16:creationId xmlns:a16="http://schemas.microsoft.com/office/drawing/2014/main" id="{4A6C9B89-AAD7-411B-1E4E-AAD1B8DBE1C2}"/>
                  </a:ext>
                </a:extLst>
              </p:cNvPr>
              <p:cNvPicPr>
                <a:picLocks noChangeAspect="1"/>
              </p:cNvPicPr>
              <p:nvPr/>
            </p:nvPicPr>
            <p:blipFill>
              <a:blip r:embed="rId2"/>
              <a:stretch>
                <a:fillRect/>
              </a:stretch>
            </p:blipFill>
            <p:spPr>
              <a:xfrm>
                <a:off x="8598313" y="3811836"/>
                <a:ext cx="2382012" cy="2025135"/>
              </a:xfrm>
              <a:prstGeom prst="rect">
                <a:avLst/>
              </a:prstGeom>
            </p:spPr>
          </p:pic>
          <p:pic>
            <p:nvPicPr>
              <p:cNvPr id="17" name="图片 16">
                <a:extLst>
                  <a:ext uri="{FF2B5EF4-FFF2-40B4-BE49-F238E27FC236}">
                    <a16:creationId xmlns:a16="http://schemas.microsoft.com/office/drawing/2014/main" id="{2F20F8F7-B7A1-6B75-5F43-29286595C974}"/>
                  </a:ext>
                </a:extLst>
              </p:cNvPr>
              <p:cNvPicPr>
                <a:picLocks noChangeAspect="1"/>
              </p:cNvPicPr>
              <p:nvPr/>
            </p:nvPicPr>
            <p:blipFill>
              <a:blip r:embed="rId3"/>
              <a:stretch>
                <a:fillRect/>
              </a:stretch>
            </p:blipFill>
            <p:spPr>
              <a:xfrm>
                <a:off x="7719004" y="757656"/>
                <a:ext cx="4072305" cy="2004337"/>
              </a:xfrm>
              <a:prstGeom prst="rect">
                <a:avLst/>
              </a:prstGeom>
            </p:spPr>
          </p:pic>
        </p:grpSp>
        <p:sp>
          <p:nvSpPr>
            <p:cNvPr id="9" name="Textfeld 15">
              <a:extLst>
                <a:ext uri="{FF2B5EF4-FFF2-40B4-BE49-F238E27FC236}">
                  <a16:creationId xmlns:a16="http://schemas.microsoft.com/office/drawing/2014/main" id="{D7FED246-FC6B-7FF7-86B3-D36193E4A229}"/>
                </a:ext>
              </a:extLst>
            </p:cNvPr>
            <p:cNvSpPr txBox="1"/>
            <p:nvPr/>
          </p:nvSpPr>
          <p:spPr>
            <a:xfrm>
              <a:off x="9180017" y="581787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20</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sp>
        <p:nvSpPr>
          <p:cNvPr id="20" name="文本框 19">
            <a:extLst>
              <a:ext uri="{FF2B5EF4-FFF2-40B4-BE49-F238E27FC236}">
                <a16:creationId xmlns:a16="http://schemas.microsoft.com/office/drawing/2014/main" id="{A1F9BDA0-BA1F-A3D4-9A65-62B76CEA7B99}"/>
              </a:ext>
            </a:extLst>
          </p:cNvPr>
          <p:cNvSpPr txBox="1"/>
          <p:nvPr/>
        </p:nvSpPr>
        <p:spPr>
          <a:xfrm>
            <a:off x="5591803" y="703600"/>
            <a:ext cx="6662434" cy="1473160"/>
          </a:xfrm>
          <a:prstGeom prst="rect">
            <a:avLst/>
          </a:prstGeom>
          <a:noFill/>
        </p:spPr>
        <p:txBody>
          <a:bodyPr wrap="square" rtlCol="0">
            <a:spAutoFit/>
          </a:bodyPr>
          <a:lstStyle/>
          <a:p>
            <a:pPr>
              <a:lnSpc>
                <a:spcPct val="150000"/>
              </a:lnSpc>
              <a:spcBef>
                <a:spcPts val="600"/>
              </a:spcBef>
              <a:spcAft>
                <a:spcPts val="600"/>
              </a:spcAft>
            </a:pPr>
            <a:r>
              <a:rPr lang="zh-CN" altLang="en-US" sz="2800" dirty="0">
                <a:latin typeface="+mn-ea"/>
              </a:rPr>
              <a:t>局域束缚态对正负电子对产生的影响</a:t>
            </a:r>
            <a:endParaRPr lang="en-US" altLang="zh-CN" sz="2800" dirty="0">
              <a:latin typeface="+mn-ea"/>
            </a:endParaRPr>
          </a:p>
          <a:p>
            <a:pPr>
              <a:lnSpc>
                <a:spcPct val="150000"/>
              </a:lnSpc>
              <a:spcBef>
                <a:spcPts val="600"/>
              </a:spcBef>
              <a:spcAft>
                <a:spcPts val="600"/>
              </a:spcAft>
            </a:pPr>
            <a:r>
              <a:rPr lang="zh-CN" altLang="en-US" sz="2800" dirty="0">
                <a:latin typeface="+mn-ea"/>
              </a:rPr>
              <a:t>（空间展宽、能量、个数）</a:t>
            </a:r>
            <a:endParaRPr lang="en-US" altLang="zh-CN" sz="2800" dirty="0">
              <a:latin typeface="+mn-ea"/>
            </a:endParaRPr>
          </a:p>
        </p:txBody>
      </p:sp>
      <p:sp>
        <p:nvSpPr>
          <p:cNvPr id="25" name="文本框 24">
            <a:extLst>
              <a:ext uri="{FF2B5EF4-FFF2-40B4-BE49-F238E27FC236}">
                <a16:creationId xmlns:a16="http://schemas.microsoft.com/office/drawing/2014/main" id="{A17858B7-62FB-1CF7-14FA-430B4D4BAC10}"/>
              </a:ext>
            </a:extLst>
          </p:cNvPr>
          <p:cNvSpPr txBox="1"/>
          <p:nvPr/>
        </p:nvSpPr>
        <p:spPr>
          <a:xfrm>
            <a:off x="5812783" y="3587864"/>
            <a:ext cx="6662434" cy="1473160"/>
          </a:xfrm>
          <a:prstGeom prst="rect">
            <a:avLst/>
          </a:prstGeom>
          <a:noFill/>
        </p:spPr>
        <p:txBody>
          <a:bodyPr wrap="square" rtlCol="0">
            <a:spAutoFit/>
          </a:bodyPr>
          <a:lstStyle/>
          <a:p>
            <a:pPr>
              <a:lnSpc>
                <a:spcPct val="150000"/>
              </a:lnSpc>
              <a:spcBef>
                <a:spcPts val="600"/>
              </a:spcBef>
              <a:spcAft>
                <a:spcPts val="600"/>
              </a:spcAft>
            </a:pPr>
            <a:r>
              <a:rPr lang="zh-CN" altLang="en-US" sz="2800" dirty="0">
                <a:latin typeface="+mn-ea"/>
              </a:rPr>
              <a:t>正负电子对产生研究量子真空态的性质</a:t>
            </a:r>
            <a:endParaRPr lang="en-US" altLang="zh-CN" sz="2800" dirty="0">
              <a:latin typeface="+mn-ea"/>
            </a:endParaRPr>
          </a:p>
          <a:p>
            <a:pPr>
              <a:lnSpc>
                <a:spcPct val="150000"/>
              </a:lnSpc>
              <a:spcBef>
                <a:spcPts val="600"/>
              </a:spcBef>
              <a:spcAft>
                <a:spcPts val="600"/>
              </a:spcAft>
            </a:pPr>
            <a:r>
              <a:rPr lang="zh-CN" altLang="en-US" sz="2800" dirty="0">
                <a:latin typeface="+mn-ea"/>
              </a:rPr>
              <a:t>（</a:t>
            </a:r>
            <a:r>
              <a:rPr lang="en-US" altLang="zh-CN" sz="2800" dirty="0">
                <a:latin typeface="+mn-ea"/>
              </a:rPr>
              <a:t>Stark</a:t>
            </a:r>
            <a:r>
              <a:rPr lang="zh-CN" altLang="en-US" sz="2800" dirty="0">
                <a:latin typeface="+mn-ea"/>
              </a:rPr>
              <a:t>、</a:t>
            </a:r>
            <a:r>
              <a:rPr lang="en-US" altLang="zh-CN" sz="2800" dirty="0">
                <a:latin typeface="+mn-ea"/>
              </a:rPr>
              <a:t>AB</a:t>
            </a:r>
            <a:r>
              <a:rPr lang="zh-CN" altLang="en-US" sz="2800" dirty="0">
                <a:latin typeface="+mn-ea"/>
              </a:rPr>
              <a:t>效应的）</a:t>
            </a:r>
            <a:endParaRPr lang="en-US" altLang="zh-CN" sz="2800" dirty="0">
              <a:latin typeface="+mn-ea"/>
            </a:endParaRPr>
          </a:p>
        </p:txBody>
      </p:sp>
      <p:sp>
        <p:nvSpPr>
          <p:cNvPr id="27" name="文本框 26">
            <a:extLst>
              <a:ext uri="{FF2B5EF4-FFF2-40B4-BE49-F238E27FC236}">
                <a16:creationId xmlns:a16="http://schemas.microsoft.com/office/drawing/2014/main" id="{73135122-C7FC-CEB5-EC6C-7050D3C4E2F6}"/>
              </a:ext>
            </a:extLst>
          </p:cNvPr>
          <p:cNvSpPr txBox="1"/>
          <p:nvPr/>
        </p:nvSpPr>
        <p:spPr>
          <a:xfrm>
            <a:off x="6096000" y="2261490"/>
            <a:ext cx="5655402" cy="830997"/>
          </a:xfrm>
          <a:prstGeom prst="rect">
            <a:avLst/>
          </a:prstGeom>
          <a:noFill/>
        </p:spPr>
        <p:txBody>
          <a:bodyPr wrap="square">
            <a:spAutoFit/>
          </a:bodyPr>
          <a:lstStyle/>
          <a:p>
            <a:pPr lvl="0" algn="just"/>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a:t>
            </a:r>
            <a:r>
              <a:rPr lang="en-US" altLang="zh-CN" sz="1200" b="1"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C. K. Li, Q.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R.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Grobe</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i="1" dirty="0">
                <a:effectLst/>
                <a:latin typeface="Times New Roman" panose="02020603050405020304" pitchFamily="18" charset="0"/>
                <a:ea typeface="宋体" panose="02010600030101010101" pitchFamily="2" charset="-122"/>
                <a:cs typeface="Times New Roman" panose="02020603050405020304" pitchFamily="18" charset="0"/>
              </a:rPr>
              <a:t>Physical Review A</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105, 053114 (2022)</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a:t>
            </a:r>
            <a:r>
              <a:rPr lang="en-US" altLang="zh-CN" sz="1200" b="1"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Y. T. Li, Q.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R.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Grobe</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i="1" dirty="0">
                <a:effectLst/>
                <a:latin typeface="Times New Roman" panose="02020603050405020304" pitchFamily="18" charset="0"/>
                <a:ea typeface="宋体" panose="02010600030101010101" pitchFamily="2" charset="-122"/>
                <a:cs typeface="Times New Roman" panose="02020603050405020304" pitchFamily="18" charset="0"/>
              </a:rPr>
              <a:t>Physical Review A</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105, 013110 (2022)</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a:t>
            </a:r>
            <a:r>
              <a:rPr lang="en-US" altLang="zh-CN" sz="1200" b="1"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Y. T. Li, Q.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R.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Grobe</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i="1" dirty="0">
                <a:effectLst/>
                <a:latin typeface="Times New Roman" panose="02020603050405020304" pitchFamily="18" charset="0"/>
                <a:ea typeface="宋体" panose="02010600030101010101" pitchFamily="2" charset="-122"/>
                <a:cs typeface="Times New Roman" panose="02020603050405020304" pitchFamily="18" charset="0"/>
              </a:rPr>
              <a:t>Physical Review D</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103, 074513 (2021)</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a:t>
            </a:r>
            <a:r>
              <a:rPr lang="en-US" altLang="zh-CN" sz="1200" b="1"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Y. T. Li, Q. Z.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Lv</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J. Zhang. </a:t>
            </a:r>
            <a:r>
              <a:rPr lang="en-US" altLang="zh-CN" sz="1200" i="1" dirty="0">
                <a:effectLst/>
                <a:latin typeface="Times New Roman" panose="02020603050405020304" pitchFamily="18" charset="0"/>
                <a:ea typeface="宋体" panose="02010600030101010101" pitchFamily="2" charset="-122"/>
                <a:cs typeface="Times New Roman" panose="02020603050405020304" pitchFamily="18" charset="0"/>
              </a:rPr>
              <a:t>Physical Review D</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101, 054501 (2020)</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a:extLst>
              <a:ext uri="{FF2B5EF4-FFF2-40B4-BE49-F238E27FC236}">
                <a16:creationId xmlns:a16="http://schemas.microsoft.com/office/drawing/2014/main" id="{31C6862F-4F6E-A71D-6681-63F8EA528B6C}"/>
              </a:ext>
            </a:extLst>
          </p:cNvPr>
          <p:cNvSpPr txBox="1"/>
          <p:nvPr/>
        </p:nvSpPr>
        <p:spPr>
          <a:xfrm>
            <a:off x="6086765" y="5325568"/>
            <a:ext cx="5664638" cy="461665"/>
          </a:xfrm>
          <a:prstGeom prst="rect">
            <a:avLst/>
          </a:prstGeom>
          <a:noFill/>
        </p:spPr>
        <p:txBody>
          <a:bodyPr wrap="square">
            <a:spAutoFit/>
          </a:bodyPr>
          <a:lstStyle/>
          <a:p>
            <a:pPr lvl="0" algn="just"/>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a:t>
            </a:r>
            <a:r>
              <a:rPr lang="en-US" altLang="zh-CN" sz="1200" b="1"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zh-CN" altLang="en-US" sz="1200" b="1"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M. Jiang. Chinese Physics Letters 41, 014201</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2023</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C. K. Li, </a:t>
            </a:r>
            <a:r>
              <a:rPr lang="en-US" altLang="zh-CN" sz="1200" b="1" dirty="0">
                <a:effectLst/>
                <a:latin typeface="Times New Roman" panose="02020603050405020304" pitchFamily="18" charset="0"/>
                <a:ea typeface="宋体" panose="02010600030101010101" pitchFamily="2" charset="-122"/>
                <a:cs typeface="Times New Roman" panose="02020603050405020304" pitchFamily="18" charset="0"/>
              </a:rPr>
              <a:t>D. D. Su#1</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Q.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Su</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and R. </a:t>
            </a:r>
            <a:r>
              <a:rPr lang="en-US" altLang="zh-CN" sz="1200" dirty="0" err="1">
                <a:effectLst/>
                <a:latin typeface="Times New Roman" panose="02020603050405020304" pitchFamily="18" charset="0"/>
                <a:ea typeface="宋体" panose="02010600030101010101" pitchFamily="2" charset="-122"/>
                <a:cs typeface="Times New Roman" panose="02020603050405020304" pitchFamily="18" charset="0"/>
              </a:rPr>
              <a:t>Grobe</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i="1" dirty="0" err="1">
                <a:effectLst/>
                <a:latin typeface="Times New Roman" panose="02020603050405020304" pitchFamily="18" charset="0"/>
                <a:ea typeface="宋体" panose="02010600030101010101" pitchFamily="2" charset="-122"/>
                <a:cs typeface="Times New Roman" panose="02020603050405020304" pitchFamily="18" charset="0"/>
              </a:rPr>
              <a:t>Europhysics</a:t>
            </a:r>
            <a:r>
              <a:rPr lang="en-US" altLang="zh-CN" sz="1200" i="1" dirty="0">
                <a:effectLst/>
                <a:latin typeface="Times New Roman" panose="02020603050405020304" pitchFamily="18" charset="0"/>
                <a:ea typeface="宋体" panose="02010600030101010101" pitchFamily="2" charset="-122"/>
                <a:cs typeface="Times New Roman" panose="02020603050405020304" pitchFamily="18" charset="0"/>
              </a:rPr>
              <a:t> Letters</a:t>
            </a:r>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,141, 55001 (2023)</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534663"/>
      </p:ext>
    </p:extLst>
  </p:cSld>
  <p:clrMapOvr>
    <a:masterClrMapping/>
  </p:clrMapOvr>
  <mc:AlternateContent xmlns:mc="http://schemas.openxmlformats.org/markup-compatibility/2006" xmlns:p14="http://schemas.microsoft.com/office/powerpoint/2010/main">
    <mc:Choice Requires="p14">
      <p:transition spd="slow" p14:dur="2000" advTm="83791"/>
    </mc:Choice>
    <mc:Fallback xmlns="">
      <p:transition spd="slow" advTm="8379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40CDDA7-25B8-58FB-69F6-0D12A4D2A0CA}"/>
              </a:ext>
            </a:extLst>
          </p:cNvPr>
          <p:cNvSpPr txBox="1"/>
          <p:nvPr/>
        </p:nvSpPr>
        <p:spPr>
          <a:xfrm>
            <a:off x="6905580" y="5815179"/>
            <a:ext cx="4508873" cy="346362"/>
          </a:xfrm>
          <a:prstGeom prst="rect">
            <a:avLst/>
          </a:prstGeom>
          <a:noFill/>
        </p:spPr>
        <p:txBody>
          <a:bodyPr wrap="square">
            <a:spAutoFit/>
          </a:bodyPr>
          <a:lstStyle/>
          <a:p>
            <a:r>
              <a:rPr lang="en-US" altLang="zh-CN" sz="1600" dirty="0">
                <a:solidFill>
                  <a:srgbClr val="000000"/>
                </a:solidFill>
                <a:effectLst/>
                <a:latin typeface="Times New Roman" panose="02020603050405020304" pitchFamily="18" charset="0"/>
                <a:cs typeface="Times New Roman" panose="02020603050405020304" pitchFamily="18" charset="0"/>
              </a:rPr>
              <a:t>Q. Z. </a:t>
            </a:r>
            <a:r>
              <a:rPr lang="en-US" altLang="zh-CN" sz="1600" dirty="0" err="1">
                <a:solidFill>
                  <a:srgbClr val="000000"/>
                </a:solidFill>
                <a:effectLst/>
                <a:latin typeface="Times New Roman" panose="02020603050405020304" pitchFamily="18" charset="0"/>
                <a:cs typeface="Times New Roman" panose="02020603050405020304" pitchFamily="18" charset="0"/>
              </a:rPr>
              <a:t>Lv</a:t>
            </a:r>
            <a:r>
              <a:rPr lang="en-US" altLang="zh-CN" sz="1600" dirty="0">
                <a:solidFill>
                  <a:srgbClr val="000000"/>
                </a:solidFill>
                <a:effectLst/>
                <a:latin typeface="Times New Roman" panose="02020603050405020304" pitchFamily="18" charset="0"/>
                <a:cs typeface="Times New Roman" panose="02020603050405020304" pitchFamily="18" charset="0"/>
              </a:rPr>
              <a:t> and H. </a:t>
            </a:r>
            <a:r>
              <a:rPr lang="en-US" altLang="zh-CN" sz="1600" dirty="0" err="1">
                <a:solidFill>
                  <a:srgbClr val="000000"/>
                </a:solidFill>
                <a:effectLst/>
                <a:latin typeface="Times New Roman" panose="02020603050405020304" pitchFamily="18" charset="0"/>
                <a:cs typeface="Times New Roman" panose="02020603050405020304" pitchFamily="18" charset="0"/>
              </a:rPr>
              <a:t>Bauke</a:t>
            </a:r>
            <a:r>
              <a:rPr lang="zh-CN" altLang="en-US" sz="1600" dirty="0">
                <a:solidFill>
                  <a:srgbClr val="000000"/>
                </a:solidFill>
                <a:effectLst/>
                <a:latin typeface="Times New Roman" panose="02020603050405020304" pitchFamily="18" charset="0"/>
                <a:cs typeface="Times New Roman" panose="02020603050405020304" pitchFamily="18" charset="0"/>
              </a:rPr>
              <a:t> </a:t>
            </a:r>
            <a:r>
              <a:rPr lang="en-US" altLang="zh-CN" sz="1600" dirty="0">
                <a:solidFill>
                  <a:srgbClr val="000000"/>
                </a:solidFill>
                <a:effectLst/>
                <a:latin typeface="Times New Roman" panose="02020603050405020304" pitchFamily="18" charset="0"/>
                <a:cs typeface="Times New Roman" panose="02020603050405020304" pitchFamily="18" charset="0"/>
              </a:rPr>
              <a:t>PhysRevD.96.056017</a:t>
            </a:r>
          </a:p>
        </p:txBody>
      </p:sp>
      <p:pic>
        <p:nvPicPr>
          <p:cNvPr id="7" name="图片 6">
            <a:extLst>
              <a:ext uri="{FF2B5EF4-FFF2-40B4-BE49-F238E27FC236}">
                <a16:creationId xmlns:a16="http://schemas.microsoft.com/office/drawing/2014/main" id="{AEB83394-4520-BB3F-50B4-892C9800FDE2}"/>
              </a:ext>
            </a:extLst>
          </p:cNvPr>
          <p:cNvPicPr>
            <a:picLocks noChangeAspect="1"/>
          </p:cNvPicPr>
          <p:nvPr/>
        </p:nvPicPr>
        <p:blipFill>
          <a:blip r:embed="rId2"/>
          <a:stretch>
            <a:fillRect/>
          </a:stretch>
        </p:blipFill>
        <p:spPr>
          <a:xfrm>
            <a:off x="5861455" y="280268"/>
            <a:ext cx="6048606" cy="5141782"/>
          </a:xfrm>
          <a:prstGeom prst="rect">
            <a:avLst/>
          </a:prstGeom>
        </p:spPr>
      </p:pic>
      <p:sp>
        <p:nvSpPr>
          <p:cNvPr id="5" name="文本框 4">
            <a:extLst>
              <a:ext uri="{FF2B5EF4-FFF2-40B4-BE49-F238E27FC236}">
                <a16:creationId xmlns:a16="http://schemas.microsoft.com/office/drawing/2014/main" id="{FC865636-50A4-3899-B0AF-C10DF4B565A0}"/>
              </a:ext>
            </a:extLst>
          </p:cNvPr>
          <p:cNvSpPr txBox="1"/>
          <p:nvPr/>
        </p:nvSpPr>
        <p:spPr>
          <a:xfrm>
            <a:off x="7487076" y="1042821"/>
            <a:ext cx="3345884" cy="679738"/>
          </a:xfrm>
          <a:prstGeom prst="rect">
            <a:avLst/>
          </a:prstGeom>
          <a:noFill/>
        </p:spPr>
        <p:txBody>
          <a:bodyPr wrap="square">
            <a:spAutoFit/>
          </a:bodyPr>
          <a:lstStyle/>
          <a:p>
            <a:pPr>
              <a:lnSpc>
                <a:spcPct val="125000"/>
              </a:lnSpc>
            </a:pPr>
            <a:r>
              <a:rPr lang="zh-CN" altLang="en-US"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单粒子态、双粒子态以及</a:t>
            </a:r>
            <a:endPar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endParaRPr>
          </a:p>
          <a:p>
            <a:pPr>
              <a:lnSpc>
                <a:spcPct val="125000"/>
              </a:lnSpc>
            </a:pPr>
            <a:r>
              <a:rPr lang="zh-CN" altLang="en-US"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三粒子态随时间的演化曲线</a:t>
            </a:r>
            <a:endPar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endParaRPr>
          </a:p>
        </p:txBody>
      </p:sp>
      <p:sp>
        <p:nvSpPr>
          <p:cNvPr id="8" name="文本框 7">
            <a:extLst>
              <a:ext uri="{FF2B5EF4-FFF2-40B4-BE49-F238E27FC236}">
                <a16:creationId xmlns:a16="http://schemas.microsoft.com/office/drawing/2014/main" id="{E49D91D3-1640-2630-94FA-6BA4230FB6A2}"/>
              </a:ext>
            </a:extLst>
          </p:cNvPr>
          <p:cNvSpPr txBox="1"/>
          <p:nvPr/>
        </p:nvSpPr>
        <p:spPr>
          <a:xfrm>
            <a:off x="7915918" y="3208177"/>
            <a:ext cx="2488199" cy="679610"/>
          </a:xfrm>
          <a:prstGeom prst="rect">
            <a:avLst/>
          </a:prstGeom>
          <a:noFill/>
        </p:spPr>
        <p:txBody>
          <a:bodyPr wrap="square">
            <a:spAutoFit/>
          </a:bodyPr>
          <a:lstStyle/>
          <a:p>
            <a:pPr>
              <a:lnSpc>
                <a:spcPct val="125000"/>
              </a:lnSpc>
            </a:pPr>
            <a:r>
              <a:rPr lang="zh-CN" altLang="en-US"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观测到一个粒子、两个粒子以及三个粒子的粒子数</a:t>
            </a:r>
            <a:endPar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endParaRPr>
          </a:p>
        </p:txBody>
      </p:sp>
      <p:pic>
        <p:nvPicPr>
          <p:cNvPr id="11" name="Picture 1">
            <a:extLst>
              <a:ext uri="{FF2B5EF4-FFF2-40B4-BE49-F238E27FC236}">
                <a16:creationId xmlns:a16="http://schemas.microsoft.com/office/drawing/2014/main" id="{60AA057D-826E-3228-2B18-4DCDEA4FE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74" y="941247"/>
            <a:ext cx="5792957" cy="4152855"/>
          </a:xfrm>
          <a:prstGeom prst="rect">
            <a:avLst/>
          </a:prstGeom>
        </p:spPr>
      </p:pic>
      <p:grpSp>
        <p:nvGrpSpPr>
          <p:cNvPr id="12" name="组合 11">
            <a:extLst>
              <a:ext uri="{FF2B5EF4-FFF2-40B4-BE49-F238E27FC236}">
                <a16:creationId xmlns:a16="http://schemas.microsoft.com/office/drawing/2014/main" id="{7839FB3A-5CB1-5201-B73B-9B8E0E52DF65}"/>
              </a:ext>
            </a:extLst>
          </p:cNvPr>
          <p:cNvGrpSpPr/>
          <p:nvPr/>
        </p:nvGrpSpPr>
        <p:grpSpPr>
          <a:xfrm>
            <a:off x="1346268" y="5278853"/>
            <a:ext cx="3934338" cy="542899"/>
            <a:chOff x="466306" y="4680116"/>
            <a:chExt cx="11238014" cy="542899"/>
          </a:xfrm>
        </p:grpSpPr>
        <p:sp>
          <p:nvSpPr>
            <p:cNvPr id="13" name="矩形 12">
              <a:extLst>
                <a:ext uri="{FF2B5EF4-FFF2-40B4-BE49-F238E27FC236}">
                  <a16:creationId xmlns:a16="http://schemas.microsoft.com/office/drawing/2014/main" id="{5A069CCD-40DC-7B98-1EBD-C20CE2E2F23C}"/>
                </a:ext>
              </a:extLst>
            </p:cNvPr>
            <p:cNvSpPr/>
            <p:nvPr/>
          </p:nvSpPr>
          <p:spPr>
            <a:xfrm>
              <a:off x="466306" y="4680116"/>
              <a:ext cx="11238014" cy="542899"/>
            </a:xfrm>
            <a:prstGeom prst="rect">
              <a:avLst/>
            </a:prstGeom>
            <a:solidFill>
              <a:schemeClr val="bg1">
                <a:lumMod val="95000"/>
                <a:alpha val="6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C3D88C23-74E5-F31F-D605-C02ADF9486F1}"/>
                </a:ext>
              </a:extLst>
            </p:cNvPr>
            <p:cNvSpPr txBox="1"/>
            <p:nvPr/>
          </p:nvSpPr>
          <p:spPr>
            <a:xfrm>
              <a:off x="1629466" y="4765584"/>
              <a:ext cx="10074854" cy="371961"/>
            </a:xfrm>
            <a:prstGeom prst="rect">
              <a:avLst/>
            </a:prstGeom>
            <a:noFill/>
          </p:spPr>
          <p:txBody>
            <a:bodyPr wrap="square">
              <a:spAutoFit/>
            </a:bodyPr>
            <a:lstStyle/>
            <a:p>
              <a:pPr>
                <a:lnSpc>
                  <a:spcPct val="125000"/>
                </a:lnSpc>
              </a:pP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H=H</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0</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+V(r</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1</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 +V(r</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2</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a:t>
              </a:r>
              <a:endPar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endParaRPr>
            </a:p>
          </p:txBody>
        </p:sp>
      </p:grpSp>
      <p:grpSp>
        <p:nvGrpSpPr>
          <p:cNvPr id="16" name="组合 15">
            <a:extLst>
              <a:ext uri="{FF2B5EF4-FFF2-40B4-BE49-F238E27FC236}">
                <a16:creationId xmlns:a16="http://schemas.microsoft.com/office/drawing/2014/main" id="{5F29EA80-DF07-C027-A6FD-DCA4ED44D318}"/>
              </a:ext>
            </a:extLst>
          </p:cNvPr>
          <p:cNvGrpSpPr/>
          <p:nvPr/>
        </p:nvGrpSpPr>
        <p:grpSpPr>
          <a:xfrm>
            <a:off x="1346268" y="5864486"/>
            <a:ext cx="3934338" cy="542899"/>
            <a:chOff x="466306" y="4680116"/>
            <a:chExt cx="11238014" cy="542899"/>
          </a:xfrm>
        </p:grpSpPr>
        <p:sp>
          <p:nvSpPr>
            <p:cNvPr id="18" name="矩形 17">
              <a:extLst>
                <a:ext uri="{FF2B5EF4-FFF2-40B4-BE49-F238E27FC236}">
                  <a16:creationId xmlns:a16="http://schemas.microsoft.com/office/drawing/2014/main" id="{9125C16F-53D8-F84E-47EC-66C16DC46407}"/>
                </a:ext>
              </a:extLst>
            </p:cNvPr>
            <p:cNvSpPr/>
            <p:nvPr/>
          </p:nvSpPr>
          <p:spPr>
            <a:xfrm>
              <a:off x="466306" y="4680116"/>
              <a:ext cx="11238014" cy="542899"/>
            </a:xfrm>
            <a:prstGeom prst="rect">
              <a:avLst/>
            </a:prstGeom>
            <a:solidFill>
              <a:schemeClr val="bg1">
                <a:lumMod val="95000"/>
                <a:alpha val="6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45DF81BC-5A85-A932-0712-C9DAD37EF3A2}"/>
                </a:ext>
              </a:extLst>
            </p:cNvPr>
            <p:cNvSpPr txBox="1"/>
            <p:nvPr/>
          </p:nvSpPr>
          <p:spPr>
            <a:xfrm>
              <a:off x="1629466" y="4765584"/>
              <a:ext cx="10074854" cy="371961"/>
            </a:xfrm>
            <a:prstGeom prst="rect">
              <a:avLst/>
            </a:prstGeom>
            <a:noFill/>
          </p:spPr>
          <p:txBody>
            <a:bodyPr wrap="square">
              <a:spAutoFit/>
            </a:bodyPr>
            <a:lstStyle/>
            <a:p>
              <a:pPr>
                <a:lnSpc>
                  <a:spcPct val="125000"/>
                </a:lnSpc>
              </a:pP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H=H</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0</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+A+V(r</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1</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 +V(r</a:t>
              </a:r>
              <a:r>
                <a:rPr lang="en-US" altLang="zh-CN" sz="1600" baseline="-250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2</a:t>
              </a:r>
              <a:r>
                <a:rPr lang="en-US" altLang="zh-CN" sz="1600" dirty="0">
                  <a:solidFill>
                    <a:schemeClr val="tx1">
                      <a:lumMod val="75000"/>
                      <a:lumOff val="25000"/>
                    </a:schemeClr>
                  </a:solidFill>
                  <a:latin typeface="Times New Roman" panose="02020603050405020304" pitchFamily="18" charset="0"/>
                  <a:ea typeface="汉仪旗黑-55简" panose="00020600040101010101" pitchFamily="18" charset="-122"/>
                  <a:cs typeface="Times New Roman" panose="02020603050405020304" pitchFamily="18" charset="0"/>
                </a:rPr>
                <a:t>)</a:t>
              </a:r>
              <a:endPar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endParaRPr>
            </a:p>
          </p:txBody>
        </p:sp>
      </p:grpSp>
      <p:sp>
        <p:nvSpPr>
          <p:cNvPr id="3" name="文本框 2">
            <a:extLst>
              <a:ext uri="{FF2B5EF4-FFF2-40B4-BE49-F238E27FC236}">
                <a16:creationId xmlns:a16="http://schemas.microsoft.com/office/drawing/2014/main" id="{CB116382-7B77-85CC-3C40-3A1F7633F7D2}"/>
              </a:ext>
            </a:extLst>
          </p:cNvPr>
          <p:cNvSpPr txBox="1"/>
          <p:nvPr/>
        </p:nvSpPr>
        <p:spPr>
          <a:xfrm>
            <a:off x="100655" y="370011"/>
            <a:ext cx="3168325" cy="523220"/>
          </a:xfrm>
          <a:prstGeom prst="rect">
            <a:avLst/>
          </a:prstGeom>
          <a:noFill/>
        </p:spPr>
        <p:txBody>
          <a:bodyPr wrap="square">
            <a:spAutoFit/>
          </a:bodyPr>
          <a:lstStyle/>
          <a:p>
            <a:pPr marL="457200" indent="-457200" algn="ctr" defTabSz="457200">
              <a:buFont typeface="Arial" panose="020B0604020202020204" pitchFamily="34" charset="0"/>
              <a:buChar char="•"/>
            </a:pPr>
            <a:r>
              <a:rPr lang="zh-CN" altLang="en-US" sz="2800" dirty="0">
                <a:latin typeface="+mn-ea"/>
              </a:rPr>
              <a:t>计算量子场论</a:t>
            </a:r>
          </a:p>
        </p:txBody>
      </p:sp>
    </p:spTree>
    <p:extLst>
      <p:ext uri="{BB962C8B-B14F-4D97-AF65-F5344CB8AC3E}">
        <p14:creationId xmlns:p14="http://schemas.microsoft.com/office/powerpoint/2010/main" val="817627042"/>
      </p:ext>
    </p:extLst>
  </p:cSld>
  <p:clrMapOvr>
    <a:masterClrMapping/>
  </p:clrMapOvr>
  <mc:AlternateContent xmlns:mc="http://schemas.openxmlformats.org/markup-compatibility/2006" xmlns:p14="http://schemas.microsoft.com/office/powerpoint/2010/main">
    <mc:Choice Requires="p14">
      <p:transition spd="slow" p14:dur="2000" advTm="38918"/>
    </mc:Choice>
    <mc:Fallback xmlns="">
      <p:transition spd="slow" advTm="3891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1042F4-ECE1-A0BC-CC8C-158FE0C62180}"/>
              </a:ext>
            </a:extLst>
          </p:cNvPr>
          <p:cNvSpPr txBox="1"/>
          <p:nvPr/>
        </p:nvSpPr>
        <p:spPr>
          <a:xfrm>
            <a:off x="2087879" y="3197122"/>
            <a:ext cx="2781301" cy="923330"/>
          </a:xfrm>
          <a:prstGeom prst="rect">
            <a:avLst/>
          </a:prstGeom>
          <a:noFill/>
        </p:spPr>
        <p:txBody>
          <a:bodyPr wrap="square">
            <a:spAutoFit/>
          </a:bodyPr>
          <a:lstStyle/>
          <a:p>
            <a:pPr defTabSz="457200"/>
            <a:r>
              <a:rPr lang="zh-CN" altLang="en-US" sz="54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总  结</a:t>
            </a:r>
          </a:p>
        </p:txBody>
      </p:sp>
      <p:grpSp>
        <p:nvGrpSpPr>
          <p:cNvPr id="5" name="组合 4">
            <a:extLst>
              <a:ext uri="{FF2B5EF4-FFF2-40B4-BE49-F238E27FC236}">
                <a16:creationId xmlns:a16="http://schemas.microsoft.com/office/drawing/2014/main" id="{92B9F227-5CD0-C733-DAB5-52ADF7C69378}"/>
              </a:ext>
            </a:extLst>
          </p:cNvPr>
          <p:cNvGrpSpPr/>
          <p:nvPr/>
        </p:nvGrpSpPr>
        <p:grpSpPr>
          <a:xfrm>
            <a:off x="2087879" y="1927858"/>
            <a:ext cx="1111722" cy="1200329"/>
            <a:chOff x="2979420" y="1570938"/>
            <a:chExt cx="472682" cy="510356"/>
          </a:xfrm>
        </p:grpSpPr>
        <p:sp>
          <p:nvSpPr>
            <p:cNvPr id="6" name="矩形 5">
              <a:extLst>
                <a:ext uri="{FF2B5EF4-FFF2-40B4-BE49-F238E27FC236}">
                  <a16:creationId xmlns:a16="http://schemas.microsoft.com/office/drawing/2014/main" id="{D09CE26A-D623-0AFE-08A6-93FBFAB4960B}"/>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7" name="文本框 6">
              <a:extLst>
                <a:ext uri="{FF2B5EF4-FFF2-40B4-BE49-F238E27FC236}">
                  <a16:creationId xmlns:a16="http://schemas.microsoft.com/office/drawing/2014/main" id="{1C88EDB9-9188-096C-47A2-C5E44F9F16AE}"/>
                </a:ext>
              </a:extLst>
            </p:cNvPr>
            <p:cNvSpPr txBox="1"/>
            <p:nvPr/>
          </p:nvSpPr>
          <p:spPr>
            <a:xfrm>
              <a:off x="3036811" y="1570938"/>
              <a:ext cx="357899" cy="510356"/>
            </a:xfrm>
            <a:prstGeom prst="rect">
              <a:avLst/>
            </a:prstGeom>
            <a:noFill/>
          </p:spPr>
          <p:txBody>
            <a:bodyPr wrap="square">
              <a:spAutoFit/>
            </a:bodyPr>
            <a:lstStyle/>
            <a:p>
              <a:pPr algn="ctr" defTabSz="457200"/>
              <a:r>
                <a:rPr lang="en-US" altLang="zh-CN" sz="7200" b="1" dirty="0">
                  <a:solidFill>
                    <a:schemeClr val="bg1"/>
                  </a:solidFill>
                  <a:latin typeface="汉仪旗黑-55简" panose="00020600040101010101" pitchFamily="18" charset="-122"/>
                  <a:ea typeface="汉仪旗黑-55简" panose="00020600040101010101" pitchFamily="18" charset="-122"/>
                </a:rPr>
                <a:t>4</a:t>
              </a:r>
              <a:endParaRPr lang="zh-CN" altLang="en-US" sz="7200" b="1" dirty="0">
                <a:solidFill>
                  <a:schemeClr val="bg1"/>
                </a:solidFill>
                <a:latin typeface="汉仪旗黑-55简" panose="00020600040101010101" pitchFamily="18" charset="-122"/>
                <a:ea typeface="汉仪旗黑-55简" panose="00020600040101010101" pitchFamily="18" charset="-122"/>
              </a:endParaRPr>
            </a:p>
          </p:txBody>
        </p:sp>
      </p:grpSp>
      <p:sp>
        <p:nvSpPr>
          <p:cNvPr id="10" name="文本框 9">
            <a:extLst>
              <a:ext uri="{FF2B5EF4-FFF2-40B4-BE49-F238E27FC236}">
                <a16:creationId xmlns:a16="http://schemas.microsoft.com/office/drawing/2014/main" id="{E410CEB9-59FC-DE3F-505B-88296E9AF1E5}"/>
              </a:ext>
            </a:extLst>
          </p:cNvPr>
          <p:cNvSpPr txBox="1"/>
          <p:nvPr/>
        </p:nvSpPr>
        <p:spPr>
          <a:xfrm>
            <a:off x="-315042" y="369865"/>
            <a:ext cx="5917560" cy="338554"/>
          </a:xfrm>
          <a:prstGeom prst="rect">
            <a:avLst/>
          </a:prstGeom>
          <a:noFill/>
        </p:spPr>
        <p:txBody>
          <a:bodyPr wrap="square">
            <a:spAutoFit/>
          </a:bodyPr>
          <a:lstStyle/>
          <a:p>
            <a:pPr algn="ct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激光与物质相互作用中的</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QED</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效应</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正负电子对产生</a:t>
            </a:r>
          </a:p>
        </p:txBody>
      </p:sp>
      <p:grpSp>
        <p:nvGrpSpPr>
          <p:cNvPr id="19" name="组合 18">
            <a:extLst>
              <a:ext uri="{FF2B5EF4-FFF2-40B4-BE49-F238E27FC236}">
                <a16:creationId xmlns:a16="http://schemas.microsoft.com/office/drawing/2014/main" id="{27ACB1ED-CF0B-2079-DA8A-B561B3C320FC}"/>
              </a:ext>
            </a:extLst>
          </p:cNvPr>
          <p:cNvGrpSpPr/>
          <p:nvPr/>
        </p:nvGrpSpPr>
        <p:grpSpPr>
          <a:xfrm>
            <a:off x="11450234" y="553191"/>
            <a:ext cx="315754" cy="218123"/>
            <a:chOff x="358140" y="472440"/>
            <a:chExt cx="358140" cy="274320"/>
          </a:xfrm>
        </p:grpSpPr>
        <p:cxnSp>
          <p:nvCxnSpPr>
            <p:cNvPr id="20" name="直接连接符 19">
              <a:extLst>
                <a:ext uri="{FF2B5EF4-FFF2-40B4-BE49-F238E27FC236}">
                  <a16:creationId xmlns:a16="http://schemas.microsoft.com/office/drawing/2014/main" id="{ECF5BD9D-F2DE-40BE-A53D-FB10AD4DCFFE}"/>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A9FB3EB-7834-0761-3133-AD5D7586EE1E}"/>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06FD3EF-5C8B-0C71-A7AB-F799D667B8D5}"/>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 name="直接连接符 47">
            <a:extLst>
              <a:ext uri="{FF2B5EF4-FFF2-40B4-BE49-F238E27FC236}">
                <a16:creationId xmlns:a16="http://schemas.microsoft.com/office/drawing/2014/main" id="{CD1E4768-96C1-608E-3DBF-EAEE5611AFCD}"/>
              </a:ext>
            </a:extLst>
          </p:cNvPr>
          <p:cNvCxnSpPr/>
          <p:nvPr/>
        </p:nvCxnSpPr>
        <p:spPr>
          <a:xfrm>
            <a:off x="2238682" y="4326550"/>
            <a:ext cx="1280160" cy="0"/>
          </a:xfrm>
          <a:prstGeom prst="line">
            <a:avLst/>
          </a:prstGeom>
          <a:ln w="28575">
            <a:solidFill>
              <a:srgbClr val="9B1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57889"/>
      </p:ext>
    </p:extLst>
  </p:cSld>
  <p:clrMapOvr>
    <a:masterClrMapping/>
  </p:clrMapOvr>
  <mc:AlternateContent xmlns:mc="http://schemas.openxmlformats.org/markup-compatibility/2006" xmlns:p14="http://schemas.microsoft.com/office/powerpoint/2010/main">
    <mc:Choice Requires="p14">
      <p:transition spd="slow" p14:dur="2000" advTm="2532"/>
    </mc:Choice>
    <mc:Fallback xmlns="">
      <p:transition spd="slow" advTm="25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C32481D-2177-18BF-49D8-A5F8A63518C7}"/>
              </a:ext>
            </a:extLst>
          </p:cNvPr>
          <p:cNvSpPr txBox="1"/>
          <p:nvPr/>
        </p:nvSpPr>
        <p:spPr>
          <a:xfrm>
            <a:off x="4879281" y="6182280"/>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B51F024-6FF2-F7C4-9174-6569E7E4AC95}"/>
              </a:ext>
            </a:extLst>
          </p:cNvPr>
          <p:cNvSpPr txBox="1">
            <a:spLocks noChangeArrowheads="1"/>
          </p:cNvSpPr>
          <p:nvPr/>
        </p:nvSpPr>
        <p:spPr bwMode="auto">
          <a:xfrm>
            <a:off x="1836022" y="2652753"/>
            <a:ext cx="1433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3333FF"/>
                </a:solidFill>
                <a:latin typeface="Times New Roman" panose="02020603050405020304" pitchFamily="18" charset="0"/>
                <a:ea typeface="新宋体" panose="02010609030101010101" pitchFamily="49" charset="-122"/>
              </a:rPr>
              <a:t>科学前沿</a:t>
            </a:r>
          </a:p>
        </p:txBody>
      </p:sp>
      <p:pic>
        <p:nvPicPr>
          <p:cNvPr id="7" name="Grafik 7">
            <a:extLst>
              <a:ext uri="{FF2B5EF4-FFF2-40B4-BE49-F238E27FC236}">
                <a16:creationId xmlns:a16="http://schemas.microsoft.com/office/drawing/2014/main" id="{FE857E95-6D73-5FDF-E750-A56F5F0C8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521" y="723634"/>
            <a:ext cx="2273758" cy="1813826"/>
          </a:xfrm>
          <a:prstGeom prst="rect">
            <a:avLst/>
          </a:prstGeom>
          <a:ln w="63500" cmpd="sng">
            <a:solidFill>
              <a:schemeClr val="bg1">
                <a:lumMod val="85000"/>
              </a:schemeClr>
            </a:solidFill>
          </a:ln>
        </p:spPr>
      </p:pic>
      <p:sp>
        <p:nvSpPr>
          <p:cNvPr id="8" name="文本框 18">
            <a:extLst>
              <a:ext uri="{FF2B5EF4-FFF2-40B4-BE49-F238E27FC236}">
                <a16:creationId xmlns:a16="http://schemas.microsoft.com/office/drawing/2014/main" id="{55769AF5-9D94-BEBC-7644-FD0095E871BC}"/>
              </a:ext>
            </a:extLst>
          </p:cNvPr>
          <p:cNvSpPr txBox="1">
            <a:spLocks noChangeArrowheads="1"/>
          </p:cNvSpPr>
          <p:nvPr/>
        </p:nvSpPr>
        <p:spPr bwMode="auto">
          <a:xfrm>
            <a:off x="5437147" y="5350669"/>
            <a:ext cx="1433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2400" b="1" dirty="0">
                <a:solidFill>
                  <a:srgbClr val="3333FF"/>
                </a:solidFill>
                <a:latin typeface="Times New Roman" panose="02020603050405020304" pitchFamily="18" charset="0"/>
                <a:ea typeface="新宋体" panose="02010609030101010101" pitchFamily="49" charset="-122"/>
              </a:rPr>
              <a:t>国家安全</a:t>
            </a:r>
          </a:p>
        </p:txBody>
      </p:sp>
      <p:pic>
        <p:nvPicPr>
          <p:cNvPr id="9" name="图片 32" descr="mirrors_sun_big.jpg">
            <a:extLst>
              <a:ext uri="{FF2B5EF4-FFF2-40B4-BE49-F238E27FC236}">
                <a16:creationId xmlns:a16="http://schemas.microsoft.com/office/drawing/2014/main" id="{4CBA585A-9D12-295A-EE78-0273BFBDC042}"/>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rcRect b="15421"/>
          <a:stretch>
            <a:fillRect/>
          </a:stretch>
        </p:blipFill>
        <p:spPr bwMode="auto">
          <a:xfrm>
            <a:off x="5048487" y="3351239"/>
            <a:ext cx="2475600" cy="1975213"/>
          </a:xfrm>
          <a:prstGeom prst="rect">
            <a:avLst/>
          </a:prstGeom>
          <a:noFill/>
          <a:ln w="63500" cmpd="sng">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文本框 18">
            <a:extLst>
              <a:ext uri="{FF2B5EF4-FFF2-40B4-BE49-F238E27FC236}">
                <a16:creationId xmlns:a16="http://schemas.microsoft.com/office/drawing/2014/main" id="{B8BE390D-BCEE-45CC-C185-E949B068DB8E}"/>
              </a:ext>
            </a:extLst>
          </p:cNvPr>
          <p:cNvSpPr txBox="1">
            <a:spLocks noChangeArrowheads="1"/>
          </p:cNvSpPr>
          <p:nvPr/>
        </p:nvSpPr>
        <p:spPr bwMode="auto">
          <a:xfrm>
            <a:off x="7816681" y="5350669"/>
            <a:ext cx="1433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de-DE" sz="2400" b="1" dirty="0">
                <a:solidFill>
                  <a:srgbClr val="3333FF"/>
                </a:solidFill>
                <a:latin typeface="Times New Roman" panose="02020603050405020304" pitchFamily="18" charset="0"/>
                <a:ea typeface="新宋体" panose="02010609030101010101" pitchFamily="49" charset="-122"/>
                <a:sym typeface="+mn-lt"/>
              </a:rPr>
              <a:t>民生医疗</a:t>
            </a:r>
            <a:endParaRPr lang="zh-CN" altLang="en-US" sz="2400" b="1" dirty="0">
              <a:solidFill>
                <a:srgbClr val="3333FF"/>
              </a:solidFill>
              <a:latin typeface="Times New Roman" panose="02020603050405020304" pitchFamily="18" charset="0"/>
              <a:ea typeface="新宋体" panose="02010609030101010101" pitchFamily="49" charset="-122"/>
            </a:endParaRPr>
          </a:p>
        </p:txBody>
      </p:sp>
      <p:pic>
        <p:nvPicPr>
          <p:cNvPr id="12" name="Picture 9">
            <a:extLst>
              <a:ext uri="{FF2B5EF4-FFF2-40B4-BE49-F238E27FC236}">
                <a16:creationId xmlns:a16="http://schemas.microsoft.com/office/drawing/2014/main" id="{46BDAE1E-F332-F578-BBE6-EA5FCE3ED100}"/>
              </a:ext>
            </a:extLst>
          </p:cNvPr>
          <p:cNvPicPr preferRelativeResize="0">
            <a:picLocks noChangeAspect="1"/>
          </p:cNvPicPr>
          <p:nvPr/>
        </p:nvPicPr>
        <p:blipFill>
          <a:blip r:embed="rId5"/>
          <a:stretch>
            <a:fillRect/>
          </a:stretch>
        </p:blipFill>
        <p:spPr>
          <a:xfrm>
            <a:off x="7678659" y="3274846"/>
            <a:ext cx="2475600" cy="1975213"/>
          </a:xfrm>
          <a:prstGeom prst="rect">
            <a:avLst/>
          </a:prstGeom>
          <a:ln w="63500">
            <a:solidFill>
              <a:schemeClr val="bg1">
                <a:lumMod val="85000"/>
              </a:schemeClr>
            </a:solidFill>
          </a:ln>
        </p:spPr>
      </p:pic>
      <p:sp>
        <p:nvSpPr>
          <p:cNvPr id="13" name="Rechteck 63">
            <a:extLst>
              <a:ext uri="{FF2B5EF4-FFF2-40B4-BE49-F238E27FC236}">
                <a16:creationId xmlns:a16="http://schemas.microsoft.com/office/drawing/2014/main" id="{9C1637D8-1A0E-E76E-8C54-E5D2B6D3B121}"/>
              </a:ext>
            </a:extLst>
          </p:cNvPr>
          <p:cNvSpPr/>
          <p:nvPr/>
        </p:nvSpPr>
        <p:spPr>
          <a:xfrm>
            <a:off x="962889" y="4047058"/>
            <a:ext cx="3916392" cy="830997"/>
          </a:xfrm>
          <a:prstGeom prst="rect">
            <a:avLst/>
          </a:prstGeom>
        </p:spPr>
        <p:txBody>
          <a:bodyPr wrap="square">
            <a:spAutoFit/>
          </a:bodyPr>
          <a:lstStyle/>
          <a:p>
            <a:r>
              <a:rPr lang="de-DE" sz="2400" dirty="0" err="1">
                <a:latin typeface="Times New Roman" panose="02020603050405020304" pitchFamily="18" charset="0"/>
                <a:ea typeface="新宋体" panose="02010609030101010101" pitchFamily="49" charset="-122"/>
              </a:rPr>
              <a:t>高能电子</a:t>
            </a:r>
            <a:r>
              <a:rPr lang="de-DE" sz="2400" dirty="0">
                <a:latin typeface="Times New Roman" panose="02020603050405020304" pitchFamily="18" charset="0"/>
                <a:ea typeface="新宋体" panose="02010609030101010101" pitchFamily="49" charset="-122"/>
              </a:rPr>
              <a:t>，</a:t>
            </a:r>
            <a:r>
              <a:rPr lang="de-DE" altLang="zh-CN" sz="2400" dirty="0">
                <a:latin typeface="Times New Roman" panose="02020603050405020304" pitchFamily="18" charset="0"/>
                <a:ea typeface="新宋体" panose="02010609030101010101" pitchFamily="49" charset="-122"/>
              </a:rPr>
              <a:t> </a:t>
            </a:r>
            <a:r>
              <a:rPr lang="de-DE" altLang="zh-CN" sz="2400" dirty="0" err="1">
                <a:latin typeface="Times New Roman" panose="02020603050405020304" pitchFamily="18" charset="0"/>
                <a:ea typeface="新宋体" panose="02010609030101010101" pitchFamily="49" charset="-122"/>
              </a:rPr>
              <a:t>正电子，X射线，</a:t>
            </a:r>
            <a:r>
              <a:rPr lang="de-DE" altLang="zh-CN" sz="2400" dirty="0" err="1">
                <a:latin typeface="Symbol" pitchFamily="2" charset="2"/>
                <a:ea typeface="新宋体" panose="02010609030101010101" pitchFamily="49" charset="-122"/>
              </a:rPr>
              <a:t>g</a:t>
            </a:r>
            <a:r>
              <a:rPr lang="de-DE" altLang="zh-CN" sz="2400" dirty="0" err="1">
                <a:latin typeface="Times New Roman" panose="02020603050405020304" pitchFamily="18" charset="0"/>
                <a:ea typeface="新宋体" panose="02010609030101010101" pitchFamily="49" charset="-122"/>
              </a:rPr>
              <a:t>射线</a:t>
            </a:r>
            <a:r>
              <a:rPr lang="zh-CN" altLang="en-US" sz="2400" dirty="0">
                <a:latin typeface="Times New Roman" panose="02020603050405020304" pitchFamily="18" charset="0"/>
                <a:ea typeface="新宋体" panose="02010609030101010101" pitchFamily="49" charset="-122"/>
              </a:rPr>
              <a:t>、</a:t>
            </a:r>
            <a:r>
              <a:rPr lang="de-DE" altLang="zh-CN" sz="2400" dirty="0" err="1">
                <a:latin typeface="Times New Roman" panose="02020603050405020304" pitchFamily="18" charset="0"/>
                <a:ea typeface="新宋体" panose="02010609030101010101" pitchFamily="49" charset="-122"/>
              </a:rPr>
              <a:t>离子，质子，中子</a:t>
            </a:r>
            <a:endParaRPr lang="de-DE" sz="2400" dirty="0">
              <a:latin typeface="Times New Roman" panose="02020603050405020304" pitchFamily="18" charset="0"/>
              <a:ea typeface="新宋体" panose="02010609030101010101" pitchFamily="49" charset="-122"/>
            </a:endParaRPr>
          </a:p>
        </p:txBody>
      </p:sp>
      <p:pic>
        <p:nvPicPr>
          <p:cNvPr id="14" name="Picture 2">
            <a:extLst>
              <a:ext uri="{FF2B5EF4-FFF2-40B4-BE49-F238E27FC236}">
                <a16:creationId xmlns:a16="http://schemas.microsoft.com/office/drawing/2014/main" id="{F79CEEA6-7C56-D48F-8E13-AC50EF0D3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752" y="878872"/>
            <a:ext cx="2487882" cy="1658588"/>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9D1B771D-58F1-C800-705E-B86D46FF9471}"/>
              </a:ext>
            </a:extLst>
          </p:cNvPr>
          <p:cNvSpPr txBox="1"/>
          <p:nvPr/>
        </p:nvSpPr>
        <p:spPr>
          <a:xfrm>
            <a:off x="7458597" y="1233482"/>
            <a:ext cx="2487883" cy="830997"/>
          </a:xfrm>
          <a:prstGeom prst="rect">
            <a:avLst/>
          </a:prstGeom>
          <a:noFill/>
        </p:spPr>
        <p:txBody>
          <a:bodyPr wrap="square" rtlCol="0">
            <a:spAutoFit/>
          </a:bodyPr>
          <a:lstStyle/>
          <a:p>
            <a:r>
              <a:rPr kumimoji="1" lang="en-US" altLang="zh-CN" sz="2400" dirty="0">
                <a:latin typeface="Times New Roman" panose="02020603050405020304" pitchFamily="18" charset="0"/>
                <a:ea typeface="新宋体" panose="02010609030101010101" pitchFamily="49" charset="-122"/>
                <a:cs typeface="Times New Roman" panose="02020603050405020304" pitchFamily="18" charset="0"/>
              </a:rPr>
              <a:t>QED</a:t>
            </a:r>
            <a:r>
              <a:rPr kumimoji="1" lang="zh-CN" altLang="en-US" sz="2400" dirty="0">
                <a:latin typeface="Times New Roman" panose="02020603050405020304" pitchFamily="18" charset="0"/>
                <a:ea typeface="新宋体" panose="02010609030101010101" pitchFamily="49" charset="-122"/>
                <a:cs typeface="Times New Roman" panose="02020603050405020304" pitchFamily="18" charset="0"/>
              </a:rPr>
              <a:t>在极限条件下的正确性</a:t>
            </a:r>
          </a:p>
        </p:txBody>
      </p:sp>
    </p:spTree>
    <p:extLst>
      <p:ext uri="{BB962C8B-B14F-4D97-AF65-F5344CB8AC3E}">
        <p14:creationId xmlns:p14="http://schemas.microsoft.com/office/powerpoint/2010/main" val="1858788504"/>
      </p:ext>
    </p:extLst>
  </p:cSld>
  <p:clrMapOvr>
    <a:masterClrMapping/>
  </p:clrMapOvr>
  <mc:AlternateContent xmlns:mc="http://schemas.openxmlformats.org/markup-compatibility/2006" xmlns:p14="http://schemas.microsoft.com/office/powerpoint/2010/main">
    <mc:Choice Requires="p14">
      <p:transition spd="slow" p14:dur="2000" advTm="74548"/>
    </mc:Choice>
    <mc:Fallback xmlns="">
      <p:transition spd="slow" advTm="745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03C690C7-190A-8B2F-16F8-4B141839DD39}"/>
              </a:ext>
            </a:extLst>
          </p:cNvPr>
          <p:cNvGrpSpPr/>
          <p:nvPr/>
        </p:nvGrpSpPr>
        <p:grpSpPr>
          <a:xfrm>
            <a:off x="328225" y="660257"/>
            <a:ext cx="3869019" cy="5479491"/>
            <a:chOff x="400063" y="1010043"/>
            <a:chExt cx="3869019" cy="5479491"/>
          </a:xfrm>
        </p:grpSpPr>
        <p:grpSp>
          <p:nvGrpSpPr>
            <p:cNvPr id="28" name="组合 27">
              <a:extLst>
                <a:ext uri="{FF2B5EF4-FFF2-40B4-BE49-F238E27FC236}">
                  <a16:creationId xmlns:a16="http://schemas.microsoft.com/office/drawing/2014/main" id="{856D152E-B519-0D94-30F7-AF0A506EC1E1}"/>
                </a:ext>
              </a:extLst>
            </p:cNvPr>
            <p:cNvGrpSpPr/>
            <p:nvPr/>
          </p:nvGrpSpPr>
          <p:grpSpPr>
            <a:xfrm>
              <a:off x="400063" y="1010043"/>
              <a:ext cx="3869019" cy="4914329"/>
              <a:chOff x="459476" y="984378"/>
              <a:chExt cx="3710568" cy="5366018"/>
            </a:xfrm>
          </p:grpSpPr>
          <p:pic>
            <p:nvPicPr>
              <p:cNvPr id="20" name="图片 19">
                <a:extLst>
                  <a:ext uri="{FF2B5EF4-FFF2-40B4-BE49-F238E27FC236}">
                    <a16:creationId xmlns:a16="http://schemas.microsoft.com/office/drawing/2014/main" id="{470ABB90-F6BF-B060-68F7-E11F0700F44F}"/>
                  </a:ext>
                </a:extLst>
              </p:cNvPr>
              <p:cNvPicPr>
                <a:picLocks noChangeAspect="1"/>
              </p:cNvPicPr>
              <p:nvPr/>
            </p:nvPicPr>
            <p:blipFill>
              <a:blip r:embed="rId3"/>
              <a:stretch>
                <a:fillRect/>
              </a:stretch>
            </p:blipFill>
            <p:spPr>
              <a:xfrm>
                <a:off x="459476" y="984378"/>
                <a:ext cx="3630035" cy="2444622"/>
              </a:xfrm>
              <a:prstGeom prst="rect">
                <a:avLst/>
              </a:prstGeom>
            </p:spPr>
          </p:pic>
          <p:sp>
            <p:nvSpPr>
              <p:cNvPr id="23" name="文本框 22">
                <a:extLst>
                  <a:ext uri="{FF2B5EF4-FFF2-40B4-BE49-F238E27FC236}">
                    <a16:creationId xmlns:a16="http://schemas.microsoft.com/office/drawing/2014/main" id="{AB084D63-154C-EB69-5E87-849DEE56F38E}"/>
                  </a:ext>
                </a:extLst>
              </p:cNvPr>
              <p:cNvSpPr txBox="1"/>
              <p:nvPr/>
            </p:nvSpPr>
            <p:spPr>
              <a:xfrm>
                <a:off x="1542593" y="2823851"/>
                <a:ext cx="1463802" cy="436885"/>
              </a:xfrm>
              <a:prstGeom prst="rect">
                <a:avLst/>
              </a:prstGeom>
              <a:noFill/>
            </p:spPr>
            <p:txBody>
              <a:bodyPr wrap="square" rtlCol="0">
                <a:spAutoFit/>
              </a:bodyPr>
              <a:lstStyle/>
              <a:p>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Dirac sea</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21" name="文本框 20">
                <a:extLst>
                  <a:ext uri="{FF2B5EF4-FFF2-40B4-BE49-F238E27FC236}">
                    <a16:creationId xmlns:a16="http://schemas.microsoft.com/office/drawing/2014/main" id="{9BC235A2-65FD-FE24-C96D-B414734AEF1B}"/>
                  </a:ext>
                </a:extLst>
              </p:cNvPr>
              <p:cNvSpPr txBox="1"/>
              <p:nvPr/>
            </p:nvSpPr>
            <p:spPr>
              <a:xfrm>
                <a:off x="1182263" y="3705565"/>
                <a:ext cx="2987781" cy="436885"/>
              </a:xfrm>
              <a:prstGeom prst="rect">
                <a:avLst/>
              </a:prstGeom>
              <a:noFill/>
            </p:spPr>
            <p:txBody>
              <a:bodyPr wrap="square" rtlCol="0">
                <a:spAutoFit/>
              </a:bodyPr>
              <a:lstStyle/>
              <a:p>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Schwinger</a:t>
                </a:r>
                <a:r>
                  <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rPr>
                  <a:t> </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Tunneling</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24" name="图片 23">
                <a:extLst>
                  <a:ext uri="{FF2B5EF4-FFF2-40B4-BE49-F238E27FC236}">
                    <a16:creationId xmlns:a16="http://schemas.microsoft.com/office/drawing/2014/main" id="{9A2E5B7D-388B-DEC1-F158-791A5C46B64F}"/>
                  </a:ext>
                </a:extLst>
              </p:cNvPr>
              <p:cNvPicPr>
                <a:picLocks noChangeAspect="1"/>
              </p:cNvPicPr>
              <p:nvPr/>
            </p:nvPicPr>
            <p:blipFill>
              <a:blip r:embed="rId4"/>
              <a:stretch>
                <a:fillRect/>
              </a:stretch>
            </p:blipFill>
            <p:spPr>
              <a:xfrm>
                <a:off x="818931" y="4218684"/>
                <a:ext cx="3196990" cy="2131712"/>
              </a:xfrm>
              <a:prstGeom prst="rect">
                <a:avLst/>
              </a:prstGeom>
            </p:spPr>
          </p:pic>
        </p:grpSp>
        <p:sp>
          <p:nvSpPr>
            <p:cNvPr id="29" name="Textfeld 15">
              <a:extLst>
                <a:ext uri="{FF2B5EF4-FFF2-40B4-BE49-F238E27FC236}">
                  <a16:creationId xmlns:a16="http://schemas.microsoft.com/office/drawing/2014/main" id="{F182C55A-2881-D2D3-7EC9-28FB6C474BBA}"/>
                </a:ext>
              </a:extLst>
            </p:cNvPr>
            <p:cNvSpPr txBox="1"/>
            <p:nvPr/>
          </p:nvSpPr>
          <p:spPr>
            <a:xfrm>
              <a:off x="1211047" y="602786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29</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grpSp>
        <p:nvGrpSpPr>
          <p:cNvPr id="32" name="组合 31">
            <a:extLst>
              <a:ext uri="{FF2B5EF4-FFF2-40B4-BE49-F238E27FC236}">
                <a16:creationId xmlns:a16="http://schemas.microsoft.com/office/drawing/2014/main" id="{FFFAB147-5BCD-5161-4876-8006BEF4A3F2}"/>
              </a:ext>
            </a:extLst>
          </p:cNvPr>
          <p:cNvGrpSpPr/>
          <p:nvPr/>
        </p:nvGrpSpPr>
        <p:grpSpPr>
          <a:xfrm>
            <a:off x="4619364" y="699047"/>
            <a:ext cx="3069722" cy="5438643"/>
            <a:chOff x="4619364" y="954631"/>
            <a:chExt cx="3069722" cy="5438643"/>
          </a:xfrm>
        </p:grpSpPr>
        <p:grpSp>
          <p:nvGrpSpPr>
            <p:cNvPr id="26" name="组合 25">
              <a:extLst>
                <a:ext uri="{FF2B5EF4-FFF2-40B4-BE49-F238E27FC236}">
                  <a16:creationId xmlns:a16="http://schemas.microsoft.com/office/drawing/2014/main" id="{94677616-9B30-40A1-11B1-78E4D757A77D}"/>
                </a:ext>
              </a:extLst>
            </p:cNvPr>
            <p:cNvGrpSpPr/>
            <p:nvPr/>
          </p:nvGrpSpPr>
          <p:grpSpPr>
            <a:xfrm>
              <a:off x="4619364" y="954631"/>
              <a:ext cx="3069722" cy="4815376"/>
              <a:chOff x="4107875" y="1434715"/>
              <a:chExt cx="3069722" cy="4815376"/>
            </a:xfrm>
          </p:grpSpPr>
          <p:sp>
            <p:nvSpPr>
              <p:cNvPr id="2" name="文本框 1">
                <a:extLst>
                  <a:ext uri="{FF2B5EF4-FFF2-40B4-BE49-F238E27FC236}">
                    <a16:creationId xmlns:a16="http://schemas.microsoft.com/office/drawing/2014/main" id="{1FC555D0-67EB-CB1D-720A-28CA02144949}"/>
                  </a:ext>
                </a:extLst>
              </p:cNvPr>
              <p:cNvSpPr txBox="1"/>
              <p:nvPr/>
            </p:nvSpPr>
            <p:spPr>
              <a:xfrm>
                <a:off x="4273122" y="3753135"/>
                <a:ext cx="2715727" cy="400110"/>
              </a:xfrm>
              <a:prstGeom prst="rect">
                <a:avLst/>
              </a:prstGeom>
              <a:noFill/>
            </p:spPr>
            <p:txBody>
              <a:bodyPr wrap="square" rtlCol="0">
                <a:spAutoFit/>
              </a:bodyPr>
              <a:lstStyle/>
              <a:p>
                <a:r>
                  <a:rPr kumimoji="1" lang="zh-CN" altLang="en-US" sz="2000" dirty="0">
                    <a:latin typeface="+mn-ea"/>
                    <a:cs typeface="Times New Roman" panose="02020603050405020304" pitchFamily="18" charset="0"/>
                  </a:rPr>
                  <a:t>非线性</a:t>
                </a:r>
                <a:r>
                  <a:rPr kumimoji="1" lang="en-US" altLang="zh-CN" sz="2000" dirty="0" err="1">
                    <a:latin typeface="Times New Roman" panose="02020603050405020304" pitchFamily="18" charset="0"/>
                    <a:ea typeface="新宋体" panose="02010609030101010101" pitchFamily="49" charset="-122"/>
                    <a:cs typeface="Times New Roman" panose="02020603050405020304" pitchFamily="18" charset="0"/>
                  </a:rPr>
                  <a:t>Breit</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-Wheeler</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A61F1338-3A99-501B-40A6-D3777CD813E3}"/>
                  </a:ext>
                </a:extLst>
              </p:cNvPr>
              <p:cNvPicPr>
                <a:picLocks noChangeAspect="1"/>
              </p:cNvPicPr>
              <p:nvPr/>
            </p:nvPicPr>
            <p:blipFill>
              <a:blip r:embed="rId5"/>
              <a:stretch>
                <a:fillRect/>
              </a:stretch>
            </p:blipFill>
            <p:spPr>
              <a:xfrm>
                <a:off x="4243605" y="1434715"/>
                <a:ext cx="2491509" cy="2251674"/>
              </a:xfrm>
              <a:prstGeom prst="rect">
                <a:avLst/>
              </a:prstGeom>
              <a:ln>
                <a:solidFill>
                  <a:schemeClr val="bg1"/>
                </a:solidFill>
              </a:ln>
            </p:spPr>
          </p:pic>
          <p:pic>
            <p:nvPicPr>
              <p:cNvPr id="4" name="图片 3">
                <a:extLst>
                  <a:ext uri="{FF2B5EF4-FFF2-40B4-BE49-F238E27FC236}">
                    <a16:creationId xmlns:a16="http://schemas.microsoft.com/office/drawing/2014/main" id="{F6E6B3CB-E685-4F5C-005D-66DD6BC015D2}"/>
                  </a:ext>
                </a:extLst>
              </p:cNvPr>
              <p:cNvPicPr>
                <a:picLocks noChangeAspect="1"/>
              </p:cNvPicPr>
              <p:nvPr/>
            </p:nvPicPr>
            <p:blipFill>
              <a:blip r:embed="rId6"/>
              <a:stretch>
                <a:fillRect/>
              </a:stretch>
            </p:blipFill>
            <p:spPr>
              <a:xfrm>
                <a:off x="4107875" y="4078824"/>
                <a:ext cx="3069722" cy="2171267"/>
              </a:xfrm>
              <a:prstGeom prst="rect">
                <a:avLst/>
              </a:prstGeom>
            </p:spPr>
          </p:pic>
        </p:grpSp>
        <p:sp>
          <p:nvSpPr>
            <p:cNvPr id="31" name="Textfeld 15">
              <a:extLst>
                <a:ext uri="{FF2B5EF4-FFF2-40B4-BE49-F238E27FC236}">
                  <a16:creationId xmlns:a16="http://schemas.microsoft.com/office/drawing/2014/main" id="{33EAC09C-03F9-0317-1E19-3C97A6C28AF4}"/>
                </a:ext>
              </a:extLst>
            </p:cNvPr>
            <p:cNvSpPr txBox="1"/>
            <p:nvPr/>
          </p:nvSpPr>
          <p:spPr>
            <a:xfrm>
              <a:off x="5101388" y="593160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23</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grpSp>
        <p:nvGrpSpPr>
          <p:cNvPr id="34" name="组合 33">
            <a:extLst>
              <a:ext uri="{FF2B5EF4-FFF2-40B4-BE49-F238E27FC236}">
                <a16:creationId xmlns:a16="http://schemas.microsoft.com/office/drawing/2014/main" id="{9B48A163-5553-2F49-69E0-97B8502516C1}"/>
              </a:ext>
            </a:extLst>
          </p:cNvPr>
          <p:cNvGrpSpPr/>
          <p:nvPr/>
        </p:nvGrpSpPr>
        <p:grpSpPr>
          <a:xfrm>
            <a:off x="7955021" y="794189"/>
            <a:ext cx="4072305" cy="5485355"/>
            <a:chOff x="7955021" y="794189"/>
            <a:chExt cx="4072305" cy="5485355"/>
          </a:xfrm>
        </p:grpSpPr>
        <p:grpSp>
          <p:nvGrpSpPr>
            <p:cNvPr id="25" name="组合 24">
              <a:extLst>
                <a:ext uri="{FF2B5EF4-FFF2-40B4-BE49-F238E27FC236}">
                  <a16:creationId xmlns:a16="http://schemas.microsoft.com/office/drawing/2014/main" id="{522DD253-7F06-608F-F8F3-4A4B50D1E225}"/>
                </a:ext>
              </a:extLst>
            </p:cNvPr>
            <p:cNvGrpSpPr/>
            <p:nvPr/>
          </p:nvGrpSpPr>
          <p:grpSpPr>
            <a:xfrm>
              <a:off x="7955021" y="794189"/>
              <a:ext cx="4072305" cy="5079315"/>
              <a:chOff x="7719004" y="757656"/>
              <a:chExt cx="4072305" cy="5079315"/>
            </a:xfrm>
          </p:grpSpPr>
          <p:sp>
            <p:nvSpPr>
              <p:cNvPr id="11" name="文本框 10">
                <a:extLst>
                  <a:ext uri="{FF2B5EF4-FFF2-40B4-BE49-F238E27FC236}">
                    <a16:creationId xmlns:a16="http://schemas.microsoft.com/office/drawing/2014/main" id="{4662D4CF-08C5-1F26-CCB0-A5A872BA9C39}"/>
                  </a:ext>
                </a:extLst>
              </p:cNvPr>
              <p:cNvSpPr txBox="1"/>
              <p:nvPr/>
            </p:nvSpPr>
            <p:spPr>
              <a:xfrm>
                <a:off x="8397292" y="2972784"/>
                <a:ext cx="2715727" cy="400110"/>
              </a:xfrm>
              <a:prstGeom prst="rect">
                <a:avLst/>
              </a:prstGeom>
              <a:noFill/>
            </p:spPr>
            <p:txBody>
              <a:bodyPr wrap="square" rtlCol="0">
                <a:spAutoFit/>
              </a:bodyPr>
              <a:lstStyle/>
              <a:p>
                <a:r>
                  <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rPr>
                  <a:t>非线性</a:t>
                </a:r>
                <a:r>
                  <a:rPr kumimoji="1" lang="en-US" altLang="zh-CN" sz="2000" dirty="0">
                    <a:latin typeface="Times New Roman" panose="02020603050405020304" pitchFamily="18" charset="0"/>
                    <a:ea typeface="新宋体" panose="02010609030101010101" pitchFamily="49" charset="-122"/>
                    <a:cs typeface="Times New Roman" panose="02020603050405020304" pitchFamily="18" charset="0"/>
                  </a:rPr>
                  <a:t>Bethe-</a:t>
                </a:r>
                <a:r>
                  <a:rPr kumimoji="1" lang="en-US" altLang="zh-CN" sz="2000" dirty="0" err="1">
                    <a:latin typeface="Times New Roman" panose="02020603050405020304" pitchFamily="18" charset="0"/>
                    <a:ea typeface="新宋体" panose="02010609030101010101" pitchFamily="49" charset="-122"/>
                    <a:cs typeface="Times New Roman" panose="02020603050405020304" pitchFamily="18" charset="0"/>
                  </a:rPr>
                  <a:t>Heitler</a:t>
                </a:r>
                <a:endParaRPr kumimoji="1" lang="zh-CN" altLang="en-US"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18" name="图片 17">
                <a:extLst>
                  <a:ext uri="{FF2B5EF4-FFF2-40B4-BE49-F238E27FC236}">
                    <a16:creationId xmlns:a16="http://schemas.microsoft.com/office/drawing/2014/main" id="{AE703F07-5E80-DED4-C38F-522884652EF7}"/>
                  </a:ext>
                </a:extLst>
              </p:cNvPr>
              <p:cNvPicPr>
                <a:picLocks noChangeAspect="1"/>
              </p:cNvPicPr>
              <p:nvPr/>
            </p:nvPicPr>
            <p:blipFill>
              <a:blip r:embed="rId7"/>
              <a:stretch>
                <a:fillRect/>
              </a:stretch>
            </p:blipFill>
            <p:spPr>
              <a:xfrm>
                <a:off x="8598313" y="3811836"/>
                <a:ext cx="2382012" cy="2025135"/>
              </a:xfrm>
              <a:prstGeom prst="rect">
                <a:avLst/>
              </a:prstGeom>
            </p:spPr>
          </p:pic>
          <p:pic>
            <p:nvPicPr>
              <p:cNvPr id="19" name="图片 18">
                <a:extLst>
                  <a:ext uri="{FF2B5EF4-FFF2-40B4-BE49-F238E27FC236}">
                    <a16:creationId xmlns:a16="http://schemas.microsoft.com/office/drawing/2014/main" id="{42473F7C-F849-C6EB-726C-737F87E00D4B}"/>
                  </a:ext>
                </a:extLst>
              </p:cNvPr>
              <p:cNvPicPr>
                <a:picLocks noChangeAspect="1"/>
              </p:cNvPicPr>
              <p:nvPr/>
            </p:nvPicPr>
            <p:blipFill>
              <a:blip r:embed="rId8"/>
              <a:stretch>
                <a:fillRect/>
              </a:stretch>
            </p:blipFill>
            <p:spPr>
              <a:xfrm>
                <a:off x="7719004" y="757656"/>
                <a:ext cx="4072305" cy="2004337"/>
              </a:xfrm>
              <a:prstGeom prst="rect">
                <a:avLst/>
              </a:prstGeom>
            </p:spPr>
          </p:pic>
        </p:grpSp>
        <p:sp>
          <p:nvSpPr>
            <p:cNvPr id="33" name="Textfeld 15">
              <a:extLst>
                <a:ext uri="{FF2B5EF4-FFF2-40B4-BE49-F238E27FC236}">
                  <a16:creationId xmlns:a16="http://schemas.microsoft.com/office/drawing/2014/main" id="{2BC0102E-A0C4-8720-2C5B-B012464920C6}"/>
                </a:ext>
              </a:extLst>
            </p:cNvPr>
            <p:cNvSpPr txBox="1"/>
            <p:nvPr/>
          </p:nvSpPr>
          <p:spPr>
            <a:xfrm>
              <a:off x="9180017" y="5817879"/>
              <a:ext cx="1989224" cy="461665"/>
            </a:xfrm>
            <a:prstGeom prst="rect">
              <a:avLst/>
            </a:prstGeom>
            <a:solidFill>
              <a:srgbClr val="FFFFFF"/>
            </a:solidFill>
          </p:spPr>
          <p:txBody>
            <a:bodyPr wrap="square" rtlCol="0">
              <a:spAutoFit/>
            </a:bodyPr>
            <a:lstStyle/>
            <a:p>
              <a:r>
                <a:rPr lang="en-US" altLang="zh-CN" sz="2400" dirty="0">
                  <a:latin typeface="Times New Roman" panose="02020603050405020304" pitchFamily="18" charset="0"/>
                  <a:ea typeface="新宋体" panose="02010609030101010101" pitchFamily="49" charset="-122"/>
                  <a:cs typeface="Times" panose="02020603050405020304" pitchFamily="18" charset="0"/>
                </a:rPr>
                <a:t>I&gt;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20</a:t>
              </a:r>
              <a:r>
                <a:rPr lang="zh-CN" altLang="en-US" sz="2400" baseline="30000" dirty="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400" dirty="0">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aseline="30000" dirty="0">
                  <a:latin typeface="Times New Roman" panose="02020603050405020304" pitchFamily="18" charset="0"/>
                  <a:ea typeface="新宋体" panose="02010609030101010101" pitchFamily="49" charset="-122"/>
                  <a:cs typeface="Times New Roman" panose="02020603050405020304" pitchFamily="18" charset="0"/>
                </a:rPr>
                <a:t>2</a:t>
              </a:r>
              <a:endParaRPr lang="de-DE" sz="2400" baseline="30000" dirty="0">
                <a:latin typeface="Times New Roman" panose="02020603050405020304" pitchFamily="18" charset="0"/>
                <a:ea typeface="新宋体" panose="02010609030101010101" pitchFamily="49" charset="-122"/>
              </a:endParaRPr>
            </a:p>
          </p:txBody>
        </p:sp>
      </p:grpSp>
      <p:sp>
        <p:nvSpPr>
          <p:cNvPr id="5" name="文本框 4">
            <a:extLst>
              <a:ext uri="{FF2B5EF4-FFF2-40B4-BE49-F238E27FC236}">
                <a16:creationId xmlns:a16="http://schemas.microsoft.com/office/drawing/2014/main" id="{AC32481D-2177-18BF-49D8-A5F8A63518C7}"/>
              </a:ext>
            </a:extLst>
          </p:cNvPr>
          <p:cNvSpPr txBox="1"/>
          <p:nvPr/>
        </p:nvSpPr>
        <p:spPr>
          <a:xfrm>
            <a:off x="4879281" y="6182280"/>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33492"/>
      </p:ext>
    </p:extLst>
  </p:cSld>
  <p:clrMapOvr>
    <a:masterClrMapping/>
  </p:clrMapOvr>
  <mc:AlternateContent xmlns:mc="http://schemas.openxmlformats.org/markup-compatibility/2006" xmlns:p14="http://schemas.microsoft.com/office/powerpoint/2010/main">
    <mc:Choice Requires="p14">
      <p:transition spd="slow" p14:dur="2000" advTm="4416"/>
    </mc:Choice>
    <mc:Fallback xmlns="">
      <p:transition spd="slow" advTm="441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1042F4-ECE1-A0BC-CC8C-158FE0C62180}"/>
              </a:ext>
            </a:extLst>
          </p:cNvPr>
          <p:cNvSpPr txBox="1"/>
          <p:nvPr/>
        </p:nvSpPr>
        <p:spPr>
          <a:xfrm>
            <a:off x="4215471" y="2307320"/>
            <a:ext cx="3761057" cy="1015663"/>
          </a:xfrm>
          <a:prstGeom prst="rect">
            <a:avLst/>
          </a:prstGeom>
          <a:noFill/>
        </p:spPr>
        <p:txBody>
          <a:bodyPr wrap="square">
            <a:spAutoFit/>
          </a:bodyPr>
          <a:lstStyle/>
          <a:p>
            <a:pPr defTabSz="457200"/>
            <a:r>
              <a:rPr lang="zh-CN" altLang="en-US" sz="6000" dirty="0">
                <a:solidFill>
                  <a:prstClr val="black"/>
                </a:solidFill>
                <a:latin typeface="汉仪旗黑-55简" panose="00020600040101010101" pitchFamily="18" charset="-122"/>
                <a:ea typeface="汉仪旗黑-55简" panose="00020600040101010101" pitchFamily="18" charset="-122"/>
              </a:rPr>
              <a:t>谢谢大家！</a:t>
            </a:r>
          </a:p>
        </p:txBody>
      </p:sp>
    </p:spTree>
    <p:extLst>
      <p:ext uri="{BB962C8B-B14F-4D97-AF65-F5344CB8AC3E}">
        <p14:creationId xmlns:p14="http://schemas.microsoft.com/office/powerpoint/2010/main" val="1741591845"/>
      </p:ext>
    </p:extLst>
  </p:cSld>
  <p:clrMapOvr>
    <a:masterClrMapping/>
  </p:clrMapOvr>
  <mc:AlternateContent xmlns:mc="http://schemas.openxmlformats.org/markup-compatibility/2006" xmlns:p14="http://schemas.microsoft.com/office/powerpoint/2010/main">
    <mc:Choice Requires="p14">
      <p:transition spd="slow" p14:dur="2000" advTm="1109"/>
    </mc:Choice>
    <mc:Fallback xmlns="">
      <p:transition spd="slow" advTm="11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1042F4-ECE1-A0BC-CC8C-158FE0C62180}"/>
              </a:ext>
            </a:extLst>
          </p:cNvPr>
          <p:cNvSpPr txBox="1"/>
          <p:nvPr/>
        </p:nvSpPr>
        <p:spPr>
          <a:xfrm>
            <a:off x="1897622" y="3258830"/>
            <a:ext cx="6487621" cy="923330"/>
          </a:xfrm>
          <a:prstGeom prst="rect">
            <a:avLst/>
          </a:prstGeom>
          <a:noFill/>
        </p:spPr>
        <p:txBody>
          <a:bodyPr wrap="square">
            <a:spAutoFit/>
          </a:bodyPr>
          <a:lstStyle/>
          <a:p>
            <a:pPr defTabSz="457200"/>
            <a:r>
              <a:rPr lang="zh-CN" altLang="en-US" sz="54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量子真空态</a:t>
            </a:r>
          </a:p>
        </p:txBody>
      </p:sp>
      <p:grpSp>
        <p:nvGrpSpPr>
          <p:cNvPr id="5" name="组合 4">
            <a:extLst>
              <a:ext uri="{FF2B5EF4-FFF2-40B4-BE49-F238E27FC236}">
                <a16:creationId xmlns:a16="http://schemas.microsoft.com/office/drawing/2014/main" id="{92B9F227-5CD0-C733-DAB5-52ADF7C69378}"/>
              </a:ext>
            </a:extLst>
          </p:cNvPr>
          <p:cNvGrpSpPr/>
          <p:nvPr/>
        </p:nvGrpSpPr>
        <p:grpSpPr>
          <a:xfrm>
            <a:off x="2087879" y="1927858"/>
            <a:ext cx="1111722" cy="1200329"/>
            <a:chOff x="2979420" y="1570938"/>
            <a:chExt cx="472682" cy="510356"/>
          </a:xfrm>
        </p:grpSpPr>
        <p:sp>
          <p:nvSpPr>
            <p:cNvPr id="6" name="矩形 5">
              <a:extLst>
                <a:ext uri="{FF2B5EF4-FFF2-40B4-BE49-F238E27FC236}">
                  <a16:creationId xmlns:a16="http://schemas.microsoft.com/office/drawing/2014/main" id="{D09CE26A-D623-0AFE-08A6-93FBFAB4960B}"/>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7" name="文本框 6">
              <a:extLst>
                <a:ext uri="{FF2B5EF4-FFF2-40B4-BE49-F238E27FC236}">
                  <a16:creationId xmlns:a16="http://schemas.microsoft.com/office/drawing/2014/main" id="{1C88EDB9-9188-096C-47A2-C5E44F9F16AE}"/>
                </a:ext>
              </a:extLst>
            </p:cNvPr>
            <p:cNvSpPr txBox="1"/>
            <p:nvPr/>
          </p:nvSpPr>
          <p:spPr>
            <a:xfrm>
              <a:off x="3036811" y="1570938"/>
              <a:ext cx="357899" cy="510356"/>
            </a:xfrm>
            <a:prstGeom prst="rect">
              <a:avLst/>
            </a:prstGeom>
            <a:noFill/>
          </p:spPr>
          <p:txBody>
            <a:bodyPr wrap="square">
              <a:spAutoFit/>
            </a:bodyPr>
            <a:lstStyle/>
            <a:p>
              <a:pPr algn="ctr" defTabSz="457200"/>
              <a:r>
                <a:rPr lang="en-US" altLang="zh-CN" sz="7200" b="1" dirty="0">
                  <a:solidFill>
                    <a:schemeClr val="bg1"/>
                  </a:solidFill>
                  <a:latin typeface="汉仪旗黑-55简" panose="00020600040101010101" pitchFamily="18" charset="-122"/>
                  <a:ea typeface="汉仪旗黑-55简" panose="00020600040101010101" pitchFamily="18" charset="-122"/>
                </a:rPr>
                <a:t>1</a:t>
              </a:r>
              <a:endParaRPr lang="zh-CN" altLang="en-US" sz="7200" b="1" dirty="0">
                <a:solidFill>
                  <a:schemeClr val="bg1"/>
                </a:solidFill>
                <a:latin typeface="汉仪旗黑-55简" panose="00020600040101010101" pitchFamily="18" charset="-122"/>
                <a:ea typeface="汉仪旗黑-55简" panose="00020600040101010101" pitchFamily="18" charset="-122"/>
              </a:endParaRPr>
            </a:p>
          </p:txBody>
        </p:sp>
      </p:grpSp>
      <p:sp>
        <p:nvSpPr>
          <p:cNvPr id="10" name="文本框 9">
            <a:extLst>
              <a:ext uri="{FF2B5EF4-FFF2-40B4-BE49-F238E27FC236}">
                <a16:creationId xmlns:a16="http://schemas.microsoft.com/office/drawing/2014/main" id="{E410CEB9-59FC-DE3F-505B-88296E9AF1E5}"/>
              </a:ext>
            </a:extLst>
          </p:cNvPr>
          <p:cNvSpPr txBox="1"/>
          <p:nvPr/>
        </p:nvSpPr>
        <p:spPr>
          <a:xfrm>
            <a:off x="-315042" y="369865"/>
            <a:ext cx="5917560" cy="338554"/>
          </a:xfrm>
          <a:prstGeom prst="rect">
            <a:avLst/>
          </a:prstGeom>
          <a:noFill/>
        </p:spPr>
        <p:txBody>
          <a:bodyPr wrap="square">
            <a:spAutoFit/>
          </a:bodyPr>
          <a:lstStyle/>
          <a:p>
            <a:pPr algn="ct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激光与物质相互作用中的</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QED</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效应</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正负电子对产生</a:t>
            </a:r>
          </a:p>
        </p:txBody>
      </p:sp>
      <p:grpSp>
        <p:nvGrpSpPr>
          <p:cNvPr id="19" name="组合 18">
            <a:extLst>
              <a:ext uri="{FF2B5EF4-FFF2-40B4-BE49-F238E27FC236}">
                <a16:creationId xmlns:a16="http://schemas.microsoft.com/office/drawing/2014/main" id="{27ACB1ED-CF0B-2079-DA8A-B561B3C320FC}"/>
              </a:ext>
            </a:extLst>
          </p:cNvPr>
          <p:cNvGrpSpPr/>
          <p:nvPr/>
        </p:nvGrpSpPr>
        <p:grpSpPr>
          <a:xfrm>
            <a:off x="11450234" y="553191"/>
            <a:ext cx="315754" cy="218123"/>
            <a:chOff x="358140" y="472440"/>
            <a:chExt cx="358140" cy="274320"/>
          </a:xfrm>
        </p:grpSpPr>
        <p:cxnSp>
          <p:nvCxnSpPr>
            <p:cNvPr id="20" name="直接连接符 19">
              <a:extLst>
                <a:ext uri="{FF2B5EF4-FFF2-40B4-BE49-F238E27FC236}">
                  <a16:creationId xmlns:a16="http://schemas.microsoft.com/office/drawing/2014/main" id="{ECF5BD9D-F2DE-40BE-A53D-FB10AD4DCFFE}"/>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A9FB3EB-7834-0761-3133-AD5D7586EE1E}"/>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06FD3EF-5C8B-0C71-A7AB-F799D667B8D5}"/>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 name="直接连接符 47">
            <a:extLst>
              <a:ext uri="{FF2B5EF4-FFF2-40B4-BE49-F238E27FC236}">
                <a16:creationId xmlns:a16="http://schemas.microsoft.com/office/drawing/2014/main" id="{CD1E4768-96C1-608E-3DBF-EAEE5611AFCD}"/>
              </a:ext>
            </a:extLst>
          </p:cNvPr>
          <p:cNvCxnSpPr/>
          <p:nvPr/>
        </p:nvCxnSpPr>
        <p:spPr>
          <a:xfrm>
            <a:off x="1919441" y="4189390"/>
            <a:ext cx="1280160" cy="0"/>
          </a:xfrm>
          <a:prstGeom prst="line">
            <a:avLst/>
          </a:prstGeom>
          <a:ln w="28575">
            <a:solidFill>
              <a:srgbClr val="9B1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89598"/>
      </p:ext>
    </p:extLst>
  </p:cSld>
  <p:clrMapOvr>
    <a:masterClrMapping/>
  </p:clrMapOvr>
  <mc:AlternateContent xmlns:mc="http://schemas.openxmlformats.org/markup-compatibility/2006" xmlns:p14="http://schemas.microsoft.com/office/powerpoint/2010/main">
    <mc:Choice Requires="p14">
      <p:transition spd="slow" p14:dur="2000" advTm="2644"/>
    </mc:Choice>
    <mc:Fallback xmlns="">
      <p:transition spd="slow" advTm="26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4645E6A5-FAE2-C950-9F55-B696F41676BB}"/>
              </a:ext>
            </a:extLst>
          </p:cNvPr>
          <p:cNvPicPr>
            <a:picLocks noChangeAspect="1"/>
          </p:cNvPicPr>
          <p:nvPr/>
        </p:nvPicPr>
        <p:blipFill>
          <a:blip r:embed="rId4"/>
          <a:stretch>
            <a:fillRect/>
          </a:stretch>
        </p:blipFill>
        <p:spPr>
          <a:xfrm>
            <a:off x="5838893" y="1399428"/>
            <a:ext cx="6363781" cy="4900576"/>
          </a:xfrm>
          <a:prstGeom prst="rect">
            <a:avLst/>
          </a:prstGeom>
        </p:spPr>
      </p:pic>
      <p:sp>
        <p:nvSpPr>
          <p:cNvPr id="45" name="文本框 44">
            <a:extLst>
              <a:ext uri="{FF2B5EF4-FFF2-40B4-BE49-F238E27FC236}">
                <a16:creationId xmlns:a16="http://schemas.microsoft.com/office/drawing/2014/main" id="{E4AF4DDD-5742-BB94-C5C6-36061B191824}"/>
              </a:ext>
            </a:extLst>
          </p:cNvPr>
          <p:cNvSpPr txBox="1"/>
          <p:nvPr/>
        </p:nvSpPr>
        <p:spPr>
          <a:xfrm>
            <a:off x="6573466" y="451588"/>
            <a:ext cx="4894633" cy="954107"/>
          </a:xfrm>
          <a:prstGeom prst="rect">
            <a:avLst/>
          </a:prstGeom>
          <a:noFill/>
        </p:spPr>
        <p:txBody>
          <a:bodyPr wrap="square">
            <a:spAutoFit/>
          </a:bodyPr>
          <a:lstStyle/>
          <a:p>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狄拉克真空</a:t>
            </a:r>
            <a:endPar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endParaRPr>
          </a:p>
          <a:p>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en-US" altLang="zh-CN" sz="2800" b="0" i="0" u="none" strike="noStrike" dirty="0">
                <a:solidFill>
                  <a:srgbClr val="404040"/>
                </a:solidFill>
                <a:effectLst/>
                <a:highlight>
                  <a:srgbClr val="FFFFFF"/>
                </a:highlight>
                <a:latin typeface="Times New Roman" panose="02020603050405020304" pitchFamily="18" charset="0"/>
                <a:cs typeface="Times New Roman" panose="02020603050405020304" pitchFamily="18" charset="0"/>
              </a:rPr>
              <a:t>Dirac hole theory</a:t>
            </a:r>
            <a:r>
              <a:rPr lang="zh-CN" altLang="en-US" sz="2800" b="0" i="0" u="none" strike="noStrike" dirty="0">
                <a:solidFill>
                  <a:srgbClr val="404040"/>
                </a:solidFill>
                <a:effectLst/>
                <a:highlight>
                  <a:srgbClr val="FFFFFF"/>
                </a:highlight>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ACA89A05-98F1-7DD0-23F0-6B32E132B847}"/>
              </a:ext>
            </a:extLst>
          </p:cNvPr>
          <p:cNvSpPr txBox="1"/>
          <p:nvPr/>
        </p:nvSpPr>
        <p:spPr>
          <a:xfrm>
            <a:off x="209685" y="451588"/>
            <a:ext cx="6363781" cy="1532151"/>
          </a:xfrm>
          <a:prstGeom prst="rect">
            <a:avLst/>
          </a:prstGeom>
          <a:noFill/>
        </p:spPr>
        <p:txBody>
          <a:bodyPr wrap="square">
            <a:spAutoFit/>
          </a:bodyPr>
          <a:lstStyle/>
          <a:p>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量子电动力学</a:t>
            </a:r>
            <a:endPar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endParaRPr>
          </a:p>
          <a:p>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Quantum Electrodynamics</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QED</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endPar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endParaRPr>
          </a:p>
          <a:p>
            <a:pPr>
              <a:lnSpc>
                <a:spcPct val="150000"/>
              </a:lnSpc>
            </a:pP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真空中充满了瞬息万变的量子涨落。</a:t>
            </a:r>
            <a:endPar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endParaRPr>
          </a:p>
        </p:txBody>
      </p:sp>
      <p:pic>
        <p:nvPicPr>
          <p:cNvPr id="48" name="图片 47">
            <a:extLst>
              <a:ext uri="{FF2B5EF4-FFF2-40B4-BE49-F238E27FC236}">
                <a16:creationId xmlns:a16="http://schemas.microsoft.com/office/drawing/2014/main" id="{13E04C4A-EEC3-EF52-FAE0-913E82A72619}"/>
              </a:ext>
            </a:extLst>
          </p:cNvPr>
          <p:cNvPicPr>
            <a:picLocks noChangeAspect="1"/>
          </p:cNvPicPr>
          <p:nvPr/>
        </p:nvPicPr>
        <p:blipFill>
          <a:blip r:embed="rId5"/>
          <a:stretch>
            <a:fillRect/>
          </a:stretch>
        </p:blipFill>
        <p:spPr>
          <a:xfrm>
            <a:off x="1869816" y="5269964"/>
            <a:ext cx="1752600" cy="622300"/>
          </a:xfrm>
          <a:prstGeom prst="rect">
            <a:avLst/>
          </a:prstGeom>
        </p:spPr>
      </p:pic>
      <p:sp>
        <p:nvSpPr>
          <p:cNvPr id="50" name="文本框 49">
            <a:extLst>
              <a:ext uri="{FF2B5EF4-FFF2-40B4-BE49-F238E27FC236}">
                <a16:creationId xmlns:a16="http://schemas.microsoft.com/office/drawing/2014/main" id="{34973289-F8A6-97EE-FD59-80468EE9C30A}"/>
              </a:ext>
            </a:extLst>
          </p:cNvPr>
          <p:cNvSpPr txBox="1"/>
          <p:nvPr/>
        </p:nvSpPr>
        <p:spPr>
          <a:xfrm>
            <a:off x="302065" y="5892264"/>
            <a:ext cx="4832643" cy="523220"/>
          </a:xfrm>
          <a:prstGeom prst="rect">
            <a:avLst/>
          </a:prstGeom>
          <a:noFill/>
        </p:spPr>
        <p:txBody>
          <a:bodyPr wrap="square">
            <a:spAutoFit/>
          </a:bodyPr>
          <a:lstStyle/>
          <a:p>
            <a:r>
              <a:rPr lang="en-US" altLang="zh-CN" sz="1400" dirty="0">
                <a:highlight>
                  <a:srgbClr val="FFFFFF"/>
                </a:highlight>
                <a:latin typeface="Times New Roman" panose="02020603050405020304" pitchFamily="18" charset="0"/>
                <a:cs typeface="Times New Roman" panose="02020603050405020304" pitchFamily="18" charset="0"/>
              </a:rPr>
              <a:t>W. E. Lamb and R. C. </a:t>
            </a:r>
            <a:r>
              <a:rPr lang="en-US" altLang="zh-CN" sz="1400" dirty="0" err="1">
                <a:highlight>
                  <a:srgbClr val="FFFFFF"/>
                </a:highlight>
                <a:latin typeface="Times New Roman" panose="02020603050405020304" pitchFamily="18" charset="0"/>
                <a:cs typeface="Times New Roman" panose="02020603050405020304" pitchFamily="18" charset="0"/>
              </a:rPr>
              <a:t>Retherford</a:t>
            </a:r>
            <a:r>
              <a:rPr lang="en-US" altLang="zh-CN" sz="1400" dirty="0">
                <a:highlight>
                  <a:srgbClr val="FFFFFF"/>
                </a:highlight>
                <a:latin typeface="Times New Roman" panose="02020603050405020304" pitchFamily="18" charset="0"/>
                <a:cs typeface="Times New Roman" panose="02020603050405020304" pitchFamily="18" charset="0"/>
              </a:rPr>
              <a:t>, Phys. Rev. 72, 241 (1947).</a:t>
            </a:r>
            <a:r>
              <a:rPr lang="zh-CN" altLang="en-US" sz="1400" dirty="0">
                <a:highlight>
                  <a:srgbClr val="FFFFFF"/>
                </a:highlight>
                <a:latin typeface="Times New Roman" panose="02020603050405020304" pitchFamily="18" charset="0"/>
                <a:cs typeface="Times New Roman" panose="02020603050405020304" pitchFamily="18" charset="0"/>
              </a:rPr>
              <a:t> </a:t>
            </a:r>
            <a:endParaRPr lang="en-US" altLang="zh-CN" sz="1400" dirty="0">
              <a:highlight>
                <a:srgbClr val="FFFFFF"/>
              </a:highlight>
              <a:latin typeface="Times New Roman" panose="02020603050405020304" pitchFamily="18" charset="0"/>
              <a:cs typeface="Times New Roman" panose="02020603050405020304" pitchFamily="18" charset="0"/>
            </a:endParaRPr>
          </a:p>
          <a:p>
            <a:r>
              <a:rPr lang="en-US" altLang="zh-CN" sz="1400" dirty="0" err="1">
                <a:latin typeface="Times New Roman" panose="02020603050405020304" pitchFamily="18" charset="0"/>
                <a:cs typeface="Times New Roman" panose="02020603050405020304" pitchFamily="18" charset="0"/>
              </a:rPr>
              <a:t>Sparnaay</a:t>
            </a:r>
            <a:r>
              <a:rPr lang="en-US" altLang="zh-CN" sz="1400" dirty="0">
                <a:latin typeface="Times New Roman" panose="02020603050405020304" pitchFamily="18" charset="0"/>
                <a:cs typeface="Times New Roman" panose="02020603050405020304" pitchFamily="18" charset="0"/>
              </a:rPr>
              <a:t>, M.J. </a:t>
            </a:r>
            <a:r>
              <a:rPr lang="en-US" altLang="zh-CN" sz="1400" dirty="0" err="1">
                <a:latin typeface="Times New Roman" panose="02020603050405020304" pitchFamily="18" charset="0"/>
                <a:cs typeface="Times New Roman" panose="02020603050405020304" pitchFamily="18" charset="0"/>
              </a:rPr>
              <a:t>Physica</a:t>
            </a:r>
            <a:r>
              <a:rPr lang="en-US" altLang="zh-CN" sz="1400" dirty="0">
                <a:latin typeface="Times New Roman" panose="02020603050405020304" pitchFamily="18" charset="0"/>
                <a:cs typeface="Times New Roman" panose="02020603050405020304" pitchFamily="18" charset="0"/>
              </a:rPr>
              <a:t>, 24, 751-764. (1958)</a:t>
            </a:r>
            <a:endParaRPr lang="zh-CN" altLang="en-US" sz="1400" dirty="0">
              <a:latin typeface="Times New Roman" panose="02020603050405020304" pitchFamily="18" charset="0"/>
              <a:cs typeface="Times New Roman" panose="02020603050405020304" pitchFamily="18" charset="0"/>
            </a:endParaRPr>
          </a:p>
        </p:txBody>
      </p:sp>
      <p:grpSp>
        <p:nvGrpSpPr>
          <p:cNvPr id="16" name="组合 15">
            <a:extLst>
              <a:ext uri="{FF2B5EF4-FFF2-40B4-BE49-F238E27FC236}">
                <a16:creationId xmlns:a16="http://schemas.microsoft.com/office/drawing/2014/main" id="{321ABAE9-CDAD-ECEC-9357-1CF77D6D6AB9}"/>
              </a:ext>
            </a:extLst>
          </p:cNvPr>
          <p:cNvGrpSpPr/>
          <p:nvPr/>
        </p:nvGrpSpPr>
        <p:grpSpPr>
          <a:xfrm>
            <a:off x="358858" y="2309467"/>
            <a:ext cx="5480035" cy="3108877"/>
            <a:chOff x="209685" y="2685320"/>
            <a:chExt cx="5480035" cy="3108877"/>
          </a:xfrm>
        </p:grpSpPr>
        <p:pic>
          <p:nvPicPr>
            <p:cNvPr id="7" name="图片 6" descr="图示&#10;&#10;描述已自动生成">
              <a:extLst>
                <a:ext uri="{FF2B5EF4-FFF2-40B4-BE49-F238E27FC236}">
                  <a16:creationId xmlns:a16="http://schemas.microsoft.com/office/drawing/2014/main" id="{8C8E9DAC-14C4-0852-36F7-88D5586408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65" y="2685320"/>
              <a:ext cx="2764093" cy="1892471"/>
            </a:xfrm>
            <a:prstGeom prst="rect">
              <a:avLst/>
            </a:prstGeom>
          </p:spPr>
        </p:pic>
        <p:sp>
          <p:nvSpPr>
            <p:cNvPr id="9" name="文本框 8">
              <a:extLst>
                <a:ext uri="{FF2B5EF4-FFF2-40B4-BE49-F238E27FC236}">
                  <a16:creationId xmlns:a16="http://schemas.microsoft.com/office/drawing/2014/main" id="{31CF73C4-33B9-2C0A-CE17-524DA1DDC93B}"/>
                </a:ext>
              </a:extLst>
            </p:cNvPr>
            <p:cNvSpPr txBox="1"/>
            <p:nvPr/>
          </p:nvSpPr>
          <p:spPr>
            <a:xfrm>
              <a:off x="209685" y="4840090"/>
              <a:ext cx="5115350" cy="954107"/>
            </a:xfrm>
            <a:prstGeom prst="rect">
              <a:avLst/>
            </a:prstGeom>
            <a:noFill/>
          </p:spPr>
          <p:txBody>
            <a:bodyPr wrap="square">
              <a:spAutoFit/>
            </a:bodyPr>
            <a:lstStyle/>
            <a:p>
              <a:r>
                <a:rPr lang="zh-CN" altLang="en-US" sz="2800" dirty="0">
                  <a:solidFill>
                    <a:srgbClr val="404040"/>
                  </a:solidFill>
                  <a:highlight>
                    <a:srgbClr val="FFFFFF"/>
                  </a:highlight>
                  <a:latin typeface="Arial" panose="020B0604020202020204" pitchFamily="34" charset="0"/>
                </a:rPr>
                <a:t>兰姆位移、卡西米尔效应等</a:t>
              </a:r>
              <a:endParaRPr lang="en-US" altLang="zh-CN" sz="2800" dirty="0">
                <a:solidFill>
                  <a:srgbClr val="404040"/>
                </a:solidFill>
                <a:highlight>
                  <a:srgbClr val="FFFFFF"/>
                </a:highlight>
                <a:latin typeface="Arial" panose="020B0604020202020204" pitchFamily="34" charset="0"/>
              </a:endParaRPr>
            </a:p>
            <a:p>
              <a:r>
                <a:rPr lang="zh-CN" altLang="en-US" sz="2800" dirty="0">
                  <a:solidFill>
                    <a:srgbClr val="404040"/>
                  </a:solidFill>
                  <a:highlight>
                    <a:srgbClr val="FFFFFF"/>
                  </a:highlight>
                  <a:latin typeface="Arial" panose="020B0604020202020204" pitchFamily="34" charset="0"/>
                </a:rPr>
                <a:t>证明真空涨落</a:t>
              </a:r>
              <a:endParaRPr lang="zh-CN" altLang="en-US" sz="2800" dirty="0"/>
            </a:p>
          </p:txBody>
        </p:sp>
        <p:pic>
          <p:nvPicPr>
            <p:cNvPr id="13" name="图片 12" descr="图示&#10;&#10;描述已自动生成">
              <a:extLst>
                <a:ext uri="{FF2B5EF4-FFF2-40B4-BE49-F238E27FC236}">
                  <a16:creationId xmlns:a16="http://schemas.microsoft.com/office/drawing/2014/main" id="{CB9CB9EC-FA7D-F35A-4256-8879D319FA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6514" y="2685320"/>
              <a:ext cx="2363206" cy="1923811"/>
            </a:xfrm>
            <a:prstGeom prst="rect">
              <a:avLst/>
            </a:prstGeom>
          </p:spPr>
        </p:pic>
        <p:sp>
          <p:nvSpPr>
            <p:cNvPr id="15" name="文本框 14">
              <a:extLst>
                <a:ext uri="{FF2B5EF4-FFF2-40B4-BE49-F238E27FC236}">
                  <a16:creationId xmlns:a16="http://schemas.microsoft.com/office/drawing/2014/main" id="{731F22B5-B297-E87A-EBC3-CF52A5BE95CE}"/>
                </a:ext>
              </a:extLst>
            </p:cNvPr>
            <p:cNvSpPr txBox="1"/>
            <p:nvPr/>
          </p:nvSpPr>
          <p:spPr>
            <a:xfrm>
              <a:off x="4564650" y="4577791"/>
              <a:ext cx="1125070" cy="369332"/>
            </a:xfrm>
            <a:prstGeom prst="rect">
              <a:avLst/>
            </a:prstGeom>
            <a:noFill/>
          </p:spPr>
          <p:txBody>
            <a:bodyPr wrap="square">
              <a:spAutoFit/>
            </a:bodyPr>
            <a:lstStyle/>
            <a:p>
              <a:r>
                <a:rPr lang="zh-CN" altLang="en-US" dirty="0"/>
                <a:t>wikipedia</a:t>
              </a:r>
            </a:p>
          </p:txBody>
        </p:sp>
      </p:grpSp>
      <p:sp>
        <p:nvSpPr>
          <p:cNvPr id="21" name="文本框 20">
            <a:extLst>
              <a:ext uri="{FF2B5EF4-FFF2-40B4-BE49-F238E27FC236}">
                <a16:creationId xmlns:a16="http://schemas.microsoft.com/office/drawing/2014/main" id="{5545DA44-3767-4D0D-5503-4B5EEC5F0D2E}"/>
              </a:ext>
            </a:extLst>
          </p:cNvPr>
          <p:cNvSpPr txBox="1"/>
          <p:nvPr/>
        </p:nvSpPr>
        <p:spPr>
          <a:xfrm>
            <a:off x="6835302" y="5879524"/>
            <a:ext cx="4832644" cy="523220"/>
          </a:xfrm>
          <a:prstGeom prst="rect">
            <a:avLst/>
          </a:prstGeom>
          <a:noFill/>
        </p:spPr>
        <p:txBody>
          <a:bodyPr wrap="square">
            <a:spAutoFit/>
          </a:bodyPr>
          <a:lstStyle/>
          <a:p>
            <a:r>
              <a:rPr lang="zh-CN" altLang="en-US" sz="1400" dirty="0">
                <a:highlight>
                  <a:srgbClr val="FFFFFF"/>
                </a:highlight>
                <a:latin typeface="Times New Roman" panose="02020603050405020304" pitchFamily="18" charset="0"/>
                <a:cs typeface="Times New Roman" panose="02020603050405020304" pitchFamily="18" charset="0"/>
              </a:rPr>
              <a:t>https://www.zhihu.com/question/21734569/answer/32903623   </a:t>
            </a:r>
            <a:endParaRPr lang="en-US" altLang="zh-CN" sz="1400" dirty="0">
              <a:highlight>
                <a:srgbClr val="FFFFFF"/>
              </a:highlight>
              <a:latin typeface="Times New Roman" panose="02020603050405020304" pitchFamily="18" charset="0"/>
              <a:cs typeface="Times New Roman" panose="02020603050405020304" pitchFamily="18" charset="0"/>
            </a:endParaRPr>
          </a:p>
          <a:p>
            <a:r>
              <a:rPr lang="en-US" altLang="zh-CN" sz="1400" i="0" u="none" strike="noStrike" dirty="0">
                <a:effectLst/>
                <a:latin typeface="Times New Roman" panose="02020603050405020304" pitchFamily="18" charset="0"/>
                <a:cs typeface="Times New Roman" panose="02020603050405020304" pitchFamily="18" charset="0"/>
              </a:rPr>
              <a:t>P. A. M. Dirac, Proc. Roy. Soc. </a:t>
            </a:r>
            <a:r>
              <a:rPr lang="en-US" altLang="zh-CN" sz="1400" i="0" u="none" strike="noStrike" dirty="0" err="1">
                <a:effectLst/>
                <a:latin typeface="Times New Roman" panose="02020603050405020304" pitchFamily="18" charset="0"/>
                <a:cs typeface="Times New Roman" panose="02020603050405020304" pitchFamily="18" charset="0"/>
              </a:rPr>
              <a:t>Lond</a:t>
            </a:r>
            <a:r>
              <a:rPr lang="en-US" altLang="zh-CN" sz="1400" i="0" u="none" strike="noStrike" dirty="0">
                <a:effectLst/>
                <a:latin typeface="Times New Roman" panose="02020603050405020304" pitchFamily="18" charset="0"/>
                <a:cs typeface="Times New Roman" panose="02020603050405020304" pitchFamily="18" charset="0"/>
              </a:rPr>
              <a:t>. A 126, 360 (1930)</a:t>
            </a:r>
            <a:endParaRPr lang="zh-CN" altLang="en-US"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5861848"/>
      </p:ext>
    </p:extLst>
  </p:cSld>
  <p:clrMapOvr>
    <a:masterClrMapping/>
  </p:clrMapOvr>
  <mc:AlternateContent xmlns:mc="http://schemas.openxmlformats.org/markup-compatibility/2006" xmlns:p14="http://schemas.microsoft.com/office/powerpoint/2010/main">
    <mc:Choice Requires="p14">
      <p:transition spd="slow" p14:dur="2000" advTm="69943"/>
    </mc:Choice>
    <mc:Fallback xmlns="">
      <p:transition spd="slow" advTm="699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1042F4-ECE1-A0BC-CC8C-158FE0C62180}"/>
              </a:ext>
            </a:extLst>
          </p:cNvPr>
          <p:cNvSpPr txBox="1"/>
          <p:nvPr/>
        </p:nvSpPr>
        <p:spPr>
          <a:xfrm>
            <a:off x="1897622" y="3258830"/>
            <a:ext cx="7457393" cy="923330"/>
          </a:xfrm>
          <a:prstGeom prst="rect">
            <a:avLst/>
          </a:prstGeom>
          <a:noFill/>
        </p:spPr>
        <p:txBody>
          <a:bodyPr wrap="square">
            <a:spAutoFit/>
          </a:bodyPr>
          <a:lstStyle/>
          <a:p>
            <a:pPr defTabSz="457200"/>
            <a:r>
              <a:rPr lang="zh-CN" altLang="en-US" sz="54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真空中正负电子对产生</a:t>
            </a:r>
          </a:p>
        </p:txBody>
      </p:sp>
      <p:grpSp>
        <p:nvGrpSpPr>
          <p:cNvPr id="5" name="组合 4">
            <a:extLst>
              <a:ext uri="{FF2B5EF4-FFF2-40B4-BE49-F238E27FC236}">
                <a16:creationId xmlns:a16="http://schemas.microsoft.com/office/drawing/2014/main" id="{92B9F227-5CD0-C733-DAB5-52ADF7C69378}"/>
              </a:ext>
            </a:extLst>
          </p:cNvPr>
          <p:cNvGrpSpPr/>
          <p:nvPr/>
        </p:nvGrpSpPr>
        <p:grpSpPr>
          <a:xfrm>
            <a:off x="2087879" y="1927858"/>
            <a:ext cx="1111722" cy="1200329"/>
            <a:chOff x="2979420" y="1570938"/>
            <a:chExt cx="472682" cy="510356"/>
          </a:xfrm>
        </p:grpSpPr>
        <p:sp>
          <p:nvSpPr>
            <p:cNvPr id="6" name="矩形 5">
              <a:extLst>
                <a:ext uri="{FF2B5EF4-FFF2-40B4-BE49-F238E27FC236}">
                  <a16:creationId xmlns:a16="http://schemas.microsoft.com/office/drawing/2014/main" id="{D09CE26A-D623-0AFE-08A6-93FBFAB4960B}"/>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7" name="文本框 6">
              <a:extLst>
                <a:ext uri="{FF2B5EF4-FFF2-40B4-BE49-F238E27FC236}">
                  <a16:creationId xmlns:a16="http://schemas.microsoft.com/office/drawing/2014/main" id="{1C88EDB9-9188-096C-47A2-C5E44F9F16AE}"/>
                </a:ext>
              </a:extLst>
            </p:cNvPr>
            <p:cNvSpPr txBox="1"/>
            <p:nvPr/>
          </p:nvSpPr>
          <p:spPr>
            <a:xfrm>
              <a:off x="3036811" y="1570938"/>
              <a:ext cx="357899" cy="510356"/>
            </a:xfrm>
            <a:prstGeom prst="rect">
              <a:avLst/>
            </a:prstGeom>
            <a:noFill/>
          </p:spPr>
          <p:txBody>
            <a:bodyPr wrap="square">
              <a:spAutoFit/>
            </a:bodyPr>
            <a:lstStyle/>
            <a:p>
              <a:pPr algn="ctr" defTabSz="457200"/>
              <a:r>
                <a:rPr lang="en-US" altLang="zh-CN" sz="7200" b="1" dirty="0">
                  <a:solidFill>
                    <a:schemeClr val="bg1"/>
                  </a:solidFill>
                  <a:latin typeface="汉仪旗黑-55简" panose="00020600040101010101" pitchFamily="18" charset="-122"/>
                  <a:ea typeface="汉仪旗黑-55简" panose="00020600040101010101" pitchFamily="18" charset="-122"/>
                </a:rPr>
                <a:t>2</a:t>
              </a:r>
              <a:endParaRPr lang="zh-CN" altLang="en-US" sz="7200" b="1" dirty="0">
                <a:solidFill>
                  <a:schemeClr val="bg1"/>
                </a:solidFill>
                <a:latin typeface="汉仪旗黑-55简" panose="00020600040101010101" pitchFamily="18" charset="-122"/>
                <a:ea typeface="汉仪旗黑-55简" panose="00020600040101010101" pitchFamily="18" charset="-122"/>
              </a:endParaRPr>
            </a:p>
          </p:txBody>
        </p:sp>
      </p:grpSp>
      <p:sp>
        <p:nvSpPr>
          <p:cNvPr id="10" name="文本框 9">
            <a:extLst>
              <a:ext uri="{FF2B5EF4-FFF2-40B4-BE49-F238E27FC236}">
                <a16:creationId xmlns:a16="http://schemas.microsoft.com/office/drawing/2014/main" id="{E410CEB9-59FC-DE3F-505B-88296E9AF1E5}"/>
              </a:ext>
            </a:extLst>
          </p:cNvPr>
          <p:cNvSpPr txBox="1"/>
          <p:nvPr/>
        </p:nvSpPr>
        <p:spPr>
          <a:xfrm>
            <a:off x="-315042" y="369865"/>
            <a:ext cx="5917560" cy="338554"/>
          </a:xfrm>
          <a:prstGeom prst="rect">
            <a:avLst/>
          </a:prstGeom>
          <a:noFill/>
        </p:spPr>
        <p:txBody>
          <a:bodyPr wrap="square">
            <a:spAutoFit/>
          </a:bodyPr>
          <a:lstStyle/>
          <a:p>
            <a:pPr algn="ct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激光与物质相互作用中的</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QED</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效应</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正负电子对产生</a:t>
            </a:r>
          </a:p>
        </p:txBody>
      </p:sp>
      <p:grpSp>
        <p:nvGrpSpPr>
          <p:cNvPr id="19" name="组合 18">
            <a:extLst>
              <a:ext uri="{FF2B5EF4-FFF2-40B4-BE49-F238E27FC236}">
                <a16:creationId xmlns:a16="http://schemas.microsoft.com/office/drawing/2014/main" id="{27ACB1ED-CF0B-2079-DA8A-B561B3C320FC}"/>
              </a:ext>
            </a:extLst>
          </p:cNvPr>
          <p:cNvGrpSpPr/>
          <p:nvPr/>
        </p:nvGrpSpPr>
        <p:grpSpPr>
          <a:xfrm>
            <a:off x="11450234" y="553191"/>
            <a:ext cx="315754" cy="218123"/>
            <a:chOff x="358140" y="472440"/>
            <a:chExt cx="358140" cy="274320"/>
          </a:xfrm>
        </p:grpSpPr>
        <p:cxnSp>
          <p:nvCxnSpPr>
            <p:cNvPr id="20" name="直接连接符 19">
              <a:extLst>
                <a:ext uri="{FF2B5EF4-FFF2-40B4-BE49-F238E27FC236}">
                  <a16:creationId xmlns:a16="http://schemas.microsoft.com/office/drawing/2014/main" id="{ECF5BD9D-F2DE-40BE-A53D-FB10AD4DCFFE}"/>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A9FB3EB-7834-0761-3133-AD5D7586EE1E}"/>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06FD3EF-5C8B-0C71-A7AB-F799D667B8D5}"/>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 name="直接连接符 47">
            <a:extLst>
              <a:ext uri="{FF2B5EF4-FFF2-40B4-BE49-F238E27FC236}">
                <a16:creationId xmlns:a16="http://schemas.microsoft.com/office/drawing/2014/main" id="{CD1E4768-96C1-608E-3DBF-EAEE5611AFCD}"/>
              </a:ext>
            </a:extLst>
          </p:cNvPr>
          <p:cNvCxnSpPr/>
          <p:nvPr/>
        </p:nvCxnSpPr>
        <p:spPr>
          <a:xfrm>
            <a:off x="1919441" y="4189390"/>
            <a:ext cx="1280160" cy="0"/>
          </a:xfrm>
          <a:prstGeom prst="line">
            <a:avLst/>
          </a:prstGeom>
          <a:ln w="28575">
            <a:solidFill>
              <a:srgbClr val="9B1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69775"/>
      </p:ext>
    </p:extLst>
  </p:cSld>
  <p:clrMapOvr>
    <a:masterClrMapping/>
  </p:clrMapOvr>
  <mc:AlternateContent xmlns:mc="http://schemas.openxmlformats.org/markup-compatibility/2006" xmlns:p14="http://schemas.microsoft.com/office/powerpoint/2010/main">
    <mc:Choice Requires="p14">
      <p:transition spd="slow" p14:dur="2000" advTm="2095"/>
    </mc:Choice>
    <mc:Fallback xmlns="">
      <p:transition spd="slow" advTm="20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31">
            <a:extLst>
              <a:ext uri="{FF2B5EF4-FFF2-40B4-BE49-F238E27FC236}">
                <a16:creationId xmlns:a16="http://schemas.microsoft.com/office/drawing/2014/main" id="{5515B546-E1B2-9EDD-C67B-E666F1EDE596}"/>
              </a:ext>
            </a:extLst>
          </p:cNvPr>
          <p:cNvSpPr/>
          <p:nvPr/>
        </p:nvSpPr>
        <p:spPr>
          <a:xfrm>
            <a:off x="1636813" y="3596544"/>
            <a:ext cx="3233475" cy="523220"/>
          </a:xfrm>
          <a:prstGeom prst="rect">
            <a:avLst/>
          </a:prstGeom>
        </p:spPr>
        <p:txBody>
          <a:bodyPr wrap="none">
            <a:spAutoFit/>
          </a:bodyPr>
          <a:lstStyle/>
          <a:p>
            <a:r>
              <a:rPr lang="de-DE" sz="2800" dirty="0" err="1">
                <a:latin typeface="Times New Roman" panose="02020603050405020304" pitchFamily="18" charset="0"/>
                <a:ea typeface="新宋体" panose="02010609030101010101" pitchFamily="49" charset="-122"/>
              </a:rPr>
              <a:t>量子理论</a:t>
            </a:r>
            <a:r>
              <a:rPr lang="de-DE" sz="2800" dirty="0">
                <a:latin typeface="Times New Roman" panose="02020603050405020304" pitchFamily="18" charset="0"/>
                <a:ea typeface="新宋体" panose="02010609030101010101" pitchFamily="49" charset="-122"/>
              </a:rPr>
              <a:t> (</a:t>
            </a:r>
            <a:r>
              <a:rPr lang="de-DE" sz="2800" dirty="0" err="1">
                <a:latin typeface="Symbol" panose="05050102010706020507" pitchFamily="18" charset="2"/>
                <a:ea typeface="新宋体" panose="02010609030101010101" pitchFamily="49" charset="-122"/>
              </a:rPr>
              <a:t>l</a:t>
            </a:r>
            <a:r>
              <a:rPr lang="de-DE" sz="2800" baseline="-25000" dirty="0" err="1">
                <a:latin typeface="Times New Roman" panose="02020603050405020304" pitchFamily="18" charset="0"/>
                <a:ea typeface="新宋体" panose="02010609030101010101" pitchFamily="49" charset="-122"/>
              </a:rPr>
              <a:t>c</a:t>
            </a:r>
            <a:r>
              <a:rPr lang="de-DE" sz="2800" dirty="0">
                <a:latin typeface="Times New Roman" panose="02020603050405020304" pitchFamily="18" charset="0"/>
                <a:ea typeface="新宋体" panose="02010609030101010101" pitchFamily="49" charset="-122"/>
              </a:rPr>
              <a:t>)：</a:t>
            </a:r>
          </a:p>
        </p:txBody>
      </p:sp>
      <p:pic>
        <p:nvPicPr>
          <p:cNvPr id="77" name="Picture 32">
            <a:extLst>
              <a:ext uri="{FF2B5EF4-FFF2-40B4-BE49-F238E27FC236}">
                <a16:creationId xmlns:a16="http://schemas.microsoft.com/office/drawing/2014/main" id="{B03DC24B-819A-0823-E194-6165444C004B}"/>
              </a:ext>
            </a:extLst>
          </p:cNvPr>
          <p:cNvPicPr>
            <a:picLocks noChangeAspect="1"/>
          </p:cNvPicPr>
          <p:nvPr/>
        </p:nvPicPr>
        <p:blipFill rotWithShape="1">
          <a:blip r:embed="rId3">
            <a:extLst>
              <a:ext uri="{28A0092B-C50C-407E-A947-70E740481C1C}">
                <a14:useLocalDpi xmlns:a14="http://schemas.microsoft.com/office/drawing/2010/main" val="0"/>
              </a:ext>
            </a:extLst>
          </a:blip>
          <a:srcRect l="15041" r="56603"/>
          <a:stretch/>
        </p:blipFill>
        <p:spPr>
          <a:xfrm>
            <a:off x="2094039" y="4496261"/>
            <a:ext cx="1387583" cy="548640"/>
          </a:xfrm>
          <a:prstGeom prst="rect">
            <a:avLst/>
          </a:prstGeom>
        </p:spPr>
      </p:pic>
      <p:sp>
        <p:nvSpPr>
          <p:cNvPr id="78" name="Rechteck 3">
            <a:extLst>
              <a:ext uri="{FF2B5EF4-FFF2-40B4-BE49-F238E27FC236}">
                <a16:creationId xmlns:a16="http://schemas.microsoft.com/office/drawing/2014/main" id="{D87BF816-A654-4F07-24BC-23F0100F18DB}"/>
              </a:ext>
            </a:extLst>
          </p:cNvPr>
          <p:cNvSpPr/>
          <p:nvPr/>
        </p:nvSpPr>
        <p:spPr>
          <a:xfrm>
            <a:off x="821351" y="5361836"/>
            <a:ext cx="10870127" cy="523220"/>
          </a:xfrm>
          <a:prstGeom prst="rect">
            <a:avLst/>
          </a:prstGeom>
          <a:noFill/>
        </p:spPr>
        <p:txBody>
          <a:bodyPr wrap="square">
            <a:spAutoFit/>
          </a:bodyPr>
          <a:lstStyle/>
          <a:p>
            <a:r>
              <a:rPr lang="de-DE" sz="2800" dirty="0">
                <a:solidFill>
                  <a:srgbClr val="404040"/>
                </a:solidFill>
                <a:highlight>
                  <a:srgbClr val="FFFFFF"/>
                </a:highlight>
                <a:latin typeface="Times New Roman" panose="02020603050405020304" pitchFamily="18" charset="0"/>
                <a:cs typeface="Times New Roman" panose="02020603050405020304" pitchFamily="18" charset="0"/>
              </a:rPr>
              <a:t>E</a:t>
            </a:r>
            <a:r>
              <a:rPr lang="zh-CN" altLang="de-DE" sz="2800" dirty="0">
                <a:solidFill>
                  <a:srgbClr val="404040"/>
                </a:solidFill>
                <a:highlight>
                  <a:srgbClr val="FFFFFF"/>
                </a:highlight>
                <a:latin typeface="Times New Roman" panose="02020603050405020304" pitchFamily="18" charset="0"/>
                <a:cs typeface="Times New Roman" panose="02020603050405020304" pitchFamily="18" charset="0"/>
              </a:rPr>
              <a:t> </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zh-CN" altLang="de-DE" sz="2800" dirty="0">
                <a:solidFill>
                  <a:srgbClr val="404040"/>
                </a:solidFill>
                <a:highlight>
                  <a:srgbClr val="FFFFFF"/>
                </a:highlight>
                <a:latin typeface="Times New Roman" panose="02020603050405020304" pitchFamily="18" charset="0"/>
                <a:cs typeface="Times New Roman" panose="02020603050405020304" pitchFamily="18" charset="0"/>
              </a:rPr>
              <a:t>外场在康普顿波长的尺度内所作的功相当于电子自能</a:t>
            </a:r>
            <a:endParaRPr lang="de-DE" sz="2800" dirty="0">
              <a:solidFill>
                <a:srgbClr val="404040"/>
              </a:solidFill>
              <a:highlight>
                <a:srgbClr val="FFFFFF"/>
              </a:highlight>
              <a:latin typeface="Times New Roman" panose="02020603050405020304" pitchFamily="18" charset="0"/>
              <a:cs typeface="Times New Roman" panose="02020603050405020304" pitchFamily="18" charset="0"/>
            </a:endParaRPr>
          </a:p>
        </p:txBody>
      </p:sp>
      <p:pic>
        <p:nvPicPr>
          <p:cNvPr id="56" name="图片 55">
            <a:extLst>
              <a:ext uri="{FF2B5EF4-FFF2-40B4-BE49-F238E27FC236}">
                <a16:creationId xmlns:a16="http://schemas.microsoft.com/office/drawing/2014/main" id="{1BD09193-1672-E13A-95AA-B01609999A99}"/>
              </a:ext>
            </a:extLst>
          </p:cNvPr>
          <p:cNvPicPr>
            <a:picLocks noChangeAspect="1"/>
          </p:cNvPicPr>
          <p:nvPr/>
        </p:nvPicPr>
        <p:blipFill>
          <a:blip r:embed="rId4"/>
          <a:stretch>
            <a:fillRect/>
          </a:stretch>
        </p:blipFill>
        <p:spPr>
          <a:xfrm>
            <a:off x="373177" y="785237"/>
            <a:ext cx="10059120" cy="1456870"/>
          </a:xfrm>
          <a:prstGeom prst="rect">
            <a:avLst/>
          </a:prstGeom>
          <a:noFill/>
        </p:spPr>
      </p:pic>
      <p:sp>
        <p:nvSpPr>
          <p:cNvPr id="72" name="TextBox 18">
            <a:extLst>
              <a:ext uri="{FF2B5EF4-FFF2-40B4-BE49-F238E27FC236}">
                <a16:creationId xmlns:a16="http://schemas.microsoft.com/office/drawing/2014/main" id="{1ACCBDB7-CBD6-FC30-91FB-9BE5FD788878}"/>
              </a:ext>
            </a:extLst>
          </p:cNvPr>
          <p:cNvSpPr txBox="1">
            <a:spLocks noChangeArrowheads="1"/>
          </p:cNvSpPr>
          <p:nvPr/>
        </p:nvSpPr>
        <p:spPr bwMode="auto">
          <a:xfrm>
            <a:off x="526812" y="385112"/>
            <a:ext cx="2797561" cy="523220"/>
          </a:xfrm>
          <a:prstGeom prst="rect">
            <a:avLst/>
          </a:prstGeom>
          <a:noFill/>
        </p:spPr>
        <p:txBody>
          <a:bodyPr wrap="square">
            <a:spAutoFit/>
          </a:bodyPr>
          <a:lstStyle>
            <a:defPPr>
              <a:defRPr lang="zh-CN"/>
            </a:defPPr>
            <a:lvl1pPr>
              <a:defRPr sz="2800">
                <a:solidFill>
                  <a:srgbClr val="404040"/>
                </a:solidFill>
                <a:highlight>
                  <a:srgbClr val="FFFFFF"/>
                </a:highlight>
                <a:latin typeface="Times New Roman" panose="02020603050405020304" pitchFamily="18" charset="0"/>
                <a:cs typeface="Times New Roman" panose="02020603050405020304" pitchFamily="18" charset="0"/>
              </a:defRPr>
            </a:lvl1pPr>
          </a:lstStyle>
          <a:p>
            <a:r>
              <a:rPr lang="en-US" altLang="zh-CN" dirty="0"/>
              <a:t>1951</a:t>
            </a:r>
            <a:r>
              <a:rPr lang="zh-CN" altLang="en-US" dirty="0"/>
              <a:t>年</a:t>
            </a:r>
            <a:r>
              <a:rPr lang="en-US" altLang="zh-CN" dirty="0"/>
              <a:t>Schwinger</a:t>
            </a:r>
            <a:endParaRPr lang="zh-CN" altLang="en-US" dirty="0"/>
          </a:p>
        </p:txBody>
      </p:sp>
      <p:sp>
        <p:nvSpPr>
          <p:cNvPr id="81" name="Textfeld 15">
            <a:extLst>
              <a:ext uri="{FF2B5EF4-FFF2-40B4-BE49-F238E27FC236}">
                <a16:creationId xmlns:a16="http://schemas.microsoft.com/office/drawing/2014/main" id="{7EF66D3F-7042-9DB4-B5CE-E54D331D8212}"/>
              </a:ext>
            </a:extLst>
          </p:cNvPr>
          <p:cNvSpPr txBox="1"/>
          <p:nvPr/>
        </p:nvSpPr>
        <p:spPr>
          <a:xfrm>
            <a:off x="3194871" y="5924884"/>
            <a:ext cx="9153466" cy="523220"/>
          </a:xfrm>
          <a:prstGeom prst="rect">
            <a:avLst/>
          </a:prstGeom>
          <a:noFill/>
        </p:spPr>
        <p:txBody>
          <a:bodyPr wrap="square" rtlCol="0">
            <a:spAutoFit/>
          </a:bodyPr>
          <a:lstStyle/>
          <a:p>
            <a:pPr algn="ctr"/>
            <a:r>
              <a:rPr lang="en-US" sz="2800" dirty="0" err="1">
                <a:solidFill>
                  <a:srgbClr val="FF0000"/>
                </a:solidFill>
                <a:latin typeface="NSimSun" panose="02010609030101010101" pitchFamily="49" charset="-122"/>
                <a:ea typeface="NSimSun" panose="02010609030101010101" pitchFamily="49" charset="-122"/>
              </a:rPr>
              <a:t>击穿真空</a:t>
            </a:r>
            <a:r>
              <a:rPr lang="en-US" altLang="zh-CN" sz="2800" dirty="0">
                <a:solidFill>
                  <a:srgbClr val="FF0000"/>
                </a:solidFill>
                <a:latin typeface="NSimSun" panose="02010609030101010101" pitchFamily="49" charset="-122"/>
                <a:ea typeface="NSimSun" panose="02010609030101010101" pitchFamily="49" charset="-122"/>
              </a:rPr>
              <a:t>——</a:t>
            </a:r>
            <a:r>
              <a:rPr lang="zh-CN" altLang="en-US" sz="2800" dirty="0">
                <a:solidFill>
                  <a:srgbClr val="FF0000"/>
                </a:solidFill>
                <a:latin typeface="NSimSun" panose="02010609030101010101" pitchFamily="49" charset="-122"/>
                <a:ea typeface="NSimSun" panose="02010609030101010101" pitchFamily="49" charset="-122"/>
              </a:rPr>
              <a:t>产生正负电子对（</a:t>
            </a:r>
            <a:r>
              <a:rPr lang="en-US" altLang="zh-CN" sz="2800" dirty="0">
                <a:solidFill>
                  <a:srgbClr val="FF0000"/>
                </a:solidFill>
              </a:rPr>
              <a:t> </a:t>
            </a:r>
            <a:r>
              <a:rPr lang="en-US" altLang="zh-CN" sz="2800" dirty="0">
                <a:solidFill>
                  <a:srgbClr val="FF0000"/>
                </a:solidFill>
                <a:latin typeface="Times New Roman" panose="02020603050405020304" pitchFamily="18" charset="0"/>
                <a:cs typeface="Times New Roman" panose="02020603050405020304" pitchFamily="18" charset="0"/>
              </a:rPr>
              <a:t>Schwinger </a:t>
            </a:r>
            <a:r>
              <a:rPr lang="zh-CN" altLang="en-US" sz="2800" dirty="0">
                <a:solidFill>
                  <a:srgbClr val="FF0000"/>
                </a:solidFill>
              </a:rPr>
              <a:t>机制</a:t>
            </a:r>
            <a:r>
              <a:rPr lang="zh-CN" altLang="en-US" sz="2800" dirty="0">
                <a:solidFill>
                  <a:srgbClr val="FF0000"/>
                </a:solidFill>
                <a:latin typeface="NSimSun" panose="02010609030101010101" pitchFamily="49" charset="-122"/>
                <a:ea typeface="NSimSun" panose="02010609030101010101" pitchFamily="49" charset="-122"/>
              </a:rPr>
              <a:t>）</a:t>
            </a:r>
            <a:endParaRPr lang="de-DE" sz="2800" dirty="0">
              <a:solidFill>
                <a:srgbClr val="FF0000"/>
              </a:solidFill>
              <a:latin typeface="NSimSun" panose="02010609030101010101" pitchFamily="49" charset="-122"/>
              <a:ea typeface="NSimSun" panose="02010609030101010101" pitchFamily="49" charset="-122"/>
            </a:endParaRPr>
          </a:p>
        </p:txBody>
      </p:sp>
      <p:sp>
        <p:nvSpPr>
          <p:cNvPr id="6" name="矩形 5">
            <a:extLst>
              <a:ext uri="{FF2B5EF4-FFF2-40B4-BE49-F238E27FC236}">
                <a16:creationId xmlns:a16="http://schemas.microsoft.com/office/drawing/2014/main" id="{2AE79280-225B-6045-B70C-2265B3776630}"/>
              </a:ext>
            </a:extLst>
          </p:cNvPr>
          <p:cNvSpPr/>
          <p:nvPr/>
        </p:nvSpPr>
        <p:spPr>
          <a:xfrm>
            <a:off x="657593" y="2423963"/>
            <a:ext cx="2640403" cy="523220"/>
          </a:xfrm>
          <a:prstGeom prst="rect">
            <a:avLst/>
          </a:prstGeom>
          <a:noFill/>
        </p:spPr>
        <p:txBody>
          <a:bodyPr wrap="square">
            <a:spAutoFit/>
          </a:bodyPr>
          <a:lstStyle/>
          <a:p>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E</a:t>
            </a:r>
            <a:r>
              <a:rPr lang="en-US" altLang="zh-CN" sz="2800" baseline="-25000" dirty="0">
                <a:solidFill>
                  <a:srgbClr val="404040"/>
                </a:solidFill>
                <a:highlight>
                  <a:srgbClr val="FFFFFF"/>
                </a:highlight>
                <a:latin typeface="Times New Roman" panose="02020603050405020304" pitchFamily="18" charset="0"/>
                <a:cs typeface="Times New Roman" panose="02020603050405020304" pitchFamily="18" charset="0"/>
              </a:rPr>
              <a:t>s</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10</a:t>
            </a:r>
            <a:r>
              <a:rPr lang="en-US" altLang="zh-CN" sz="2800" baseline="30000" dirty="0">
                <a:solidFill>
                  <a:srgbClr val="404040"/>
                </a:solidFill>
                <a:highlight>
                  <a:srgbClr val="FFFFFF"/>
                </a:highlight>
                <a:latin typeface="Times New Roman" panose="02020603050405020304" pitchFamily="18" charset="0"/>
                <a:cs typeface="Times New Roman" panose="02020603050405020304" pitchFamily="18" charset="0"/>
              </a:rPr>
              <a:t>16</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 </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V/cm</a:t>
            </a:r>
          </a:p>
        </p:txBody>
      </p:sp>
      <p:pic>
        <p:nvPicPr>
          <p:cNvPr id="10" name="图片 9" descr="图片包含 图示&#10;&#10;描述已自动生成">
            <a:extLst>
              <a:ext uri="{FF2B5EF4-FFF2-40B4-BE49-F238E27FC236}">
                <a16:creationId xmlns:a16="http://schemas.microsoft.com/office/drawing/2014/main" id="{A3D86C11-16EE-8488-2CDC-42B4477F0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4871" y="2242107"/>
            <a:ext cx="4508500" cy="889000"/>
          </a:xfrm>
          <a:prstGeom prst="rect">
            <a:avLst/>
          </a:prstGeom>
        </p:spPr>
      </p:pic>
      <p:sp>
        <p:nvSpPr>
          <p:cNvPr id="13" name="圆角矩形 12">
            <a:extLst>
              <a:ext uri="{FF2B5EF4-FFF2-40B4-BE49-F238E27FC236}">
                <a16:creationId xmlns:a16="http://schemas.microsoft.com/office/drawing/2014/main" id="{1639A39D-1A03-EE37-EE91-5100F145B496}"/>
              </a:ext>
            </a:extLst>
          </p:cNvPr>
          <p:cNvSpPr/>
          <p:nvPr/>
        </p:nvSpPr>
        <p:spPr>
          <a:xfrm>
            <a:off x="2356338" y="4770581"/>
            <a:ext cx="246185" cy="274320"/>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pic>
        <p:nvPicPr>
          <p:cNvPr id="74" name="Picture 26">
            <a:extLst>
              <a:ext uri="{FF2B5EF4-FFF2-40B4-BE49-F238E27FC236}">
                <a16:creationId xmlns:a16="http://schemas.microsoft.com/office/drawing/2014/main" id="{C19FDB6D-DFCC-C849-A7A7-5F51ADA3EB2F}"/>
              </a:ext>
            </a:extLst>
          </p:cNvPr>
          <p:cNvPicPr>
            <a:picLocks noChangeAspect="1"/>
          </p:cNvPicPr>
          <p:nvPr/>
        </p:nvPicPr>
        <p:blipFill rotWithShape="1">
          <a:blip r:embed="rId6">
            <a:extLst>
              <a:ext uri="{28A0092B-C50C-407E-A947-70E740481C1C}">
                <a14:useLocalDpi xmlns:a14="http://schemas.microsoft.com/office/drawing/2010/main" val="0"/>
              </a:ext>
            </a:extLst>
          </a:blip>
          <a:srcRect l="66143" t="43000" r="5263" b="19201"/>
          <a:stretch/>
        </p:blipFill>
        <p:spPr>
          <a:xfrm>
            <a:off x="6256415" y="2947183"/>
            <a:ext cx="4268650" cy="2525431"/>
          </a:xfrm>
          <a:prstGeom prst="rect">
            <a:avLst/>
          </a:prstGeom>
        </p:spPr>
      </p:pic>
    </p:spTree>
    <p:extLst>
      <p:ext uri="{BB962C8B-B14F-4D97-AF65-F5344CB8AC3E}">
        <p14:creationId xmlns:p14="http://schemas.microsoft.com/office/powerpoint/2010/main" val="1591275903"/>
      </p:ext>
    </p:extLst>
  </p:cSld>
  <p:clrMapOvr>
    <a:masterClrMapping/>
  </p:clrMapOvr>
  <mc:AlternateContent xmlns:mc="http://schemas.openxmlformats.org/markup-compatibility/2006" xmlns:p14="http://schemas.microsoft.com/office/powerpoint/2010/main">
    <mc:Choice Requires="p14">
      <p:transition spd="slow" p14:dur="2000" advTm="57786"/>
    </mc:Choice>
    <mc:Fallback xmlns="">
      <p:transition spd="slow" advTm="577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1042F4-ECE1-A0BC-CC8C-158FE0C62180}"/>
              </a:ext>
            </a:extLst>
          </p:cNvPr>
          <p:cNvSpPr txBox="1"/>
          <p:nvPr/>
        </p:nvSpPr>
        <p:spPr>
          <a:xfrm>
            <a:off x="1897622" y="3258830"/>
            <a:ext cx="7457393" cy="923330"/>
          </a:xfrm>
          <a:prstGeom prst="rect">
            <a:avLst/>
          </a:prstGeom>
          <a:noFill/>
        </p:spPr>
        <p:txBody>
          <a:bodyPr wrap="square">
            <a:spAutoFit/>
          </a:bodyPr>
          <a:lstStyle/>
          <a:p>
            <a:pPr defTabSz="457200"/>
            <a:r>
              <a:rPr lang="zh-CN" altLang="en-US" sz="5400" dirty="0">
                <a:solidFill>
                  <a:prstClr val="black"/>
                </a:solidFill>
                <a:latin typeface="Times New Roman" panose="02020603050405020304" pitchFamily="18" charset="0"/>
                <a:ea typeface="汉仪旗黑-55简" panose="00020600040101010101" pitchFamily="18" charset="-122"/>
                <a:cs typeface="Times New Roman" panose="02020603050405020304" pitchFamily="18" charset="0"/>
              </a:rPr>
              <a:t>正负电子对产生的进展</a:t>
            </a:r>
          </a:p>
        </p:txBody>
      </p:sp>
      <p:grpSp>
        <p:nvGrpSpPr>
          <p:cNvPr id="5" name="组合 4">
            <a:extLst>
              <a:ext uri="{FF2B5EF4-FFF2-40B4-BE49-F238E27FC236}">
                <a16:creationId xmlns:a16="http://schemas.microsoft.com/office/drawing/2014/main" id="{92B9F227-5CD0-C733-DAB5-52ADF7C69378}"/>
              </a:ext>
            </a:extLst>
          </p:cNvPr>
          <p:cNvGrpSpPr/>
          <p:nvPr/>
        </p:nvGrpSpPr>
        <p:grpSpPr>
          <a:xfrm>
            <a:off x="2087879" y="1927858"/>
            <a:ext cx="1111722" cy="1200329"/>
            <a:chOff x="2979420" y="1570938"/>
            <a:chExt cx="472682" cy="510356"/>
          </a:xfrm>
        </p:grpSpPr>
        <p:sp>
          <p:nvSpPr>
            <p:cNvPr id="6" name="矩形 5">
              <a:extLst>
                <a:ext uri="{FF2B5EF4-FFF2-40B4-BE49-F238E27FC236}">
                  <a16:creationId xmlns:a16="http://schemas.microsoft.com/office/drawing/2014/main" id="{D09CE26A-D623-0AFE-08A6-93FBFAB4960B}"/>
                </a:ext>
              </a:extLst>
            </p:cNvPr>
            <p:cNvSpPr/>
            <p:nvPr/>
          </p:nvSpPr>
          <p:spPr>
            <a:xfrm>
              <a:off x="2979420" y="1570938"/>
              <a:ext cx="472682" cy="4726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p>
          </p:txBody>
        </p:sp>
        <p:sp>
          <p:nvSpPr>
            <p:cNvPr id="7" name="文本框 6">
              <a:extLst>
                <a:ext uri="{FF2B5EF4-FFF2-40B4-BE49-F238E27FC236}">
                  <a16:creationId xmlns:a16="http://schemas.microsoft.com/office/drawing/2014/main" id="{1C88EDB9-9188-096C-47A2-C5E44F9F16AE}"/>
                </a:ext>
              </a:extLst>
            </p:cNvPr>
            <p:cNvSpPr txBox="1"/>
            <p:nvPr/>
          </p:nvSpPr>
          <p:spPr>
            <a:xfrm>
              <a:off x="3036811" y="1570938"/>
              <a:ext cx="357899" cy="510356"/>
            </a:xfrm>
            <a:prstGeom prst="rect">
              <a:avLst/>
            </a:prstGeom>
            <a:noFill/>
          </p:spPr>
          <p:txBody>
            <a:bodyPr wrap="square">
              <a:spAutoFit/>
            </a:bodyPr>
            <a:lstStyle/>
            <a:p>
              <a:pPr algn="ctr" defTabSz="457200"/>
              <a:r>
                <a:rPr lang="en-US" altLang="zh-CN" sz="7200" b="1" dirty="0">
                  <a:solidFill>
                    <a:schemeClr val="bg1"/>
                  </a:solidFill>
                  <a:latin typeface="汉仪旗黑-55简" panose="00020600040101010101" pitchFamily="18" charset="-122"/>
                  <a:ea typeface="汉仪旗黑-55简" panose="00020600040101010101" pitchFamily="18" charset="-122"/>
                </a:rPr>
                <a:t>3</a:t>
              </a:r>
              <a:endParaRPr lang="zh-CN" altLang="en-US" sz="7200" b="1" dirty="0">
                <a:solidFill>
                  <a:schemeClr val="bg1"/>
                </a:solidFill>
                <a:latin typeface="汉仪旗黑-55简" panose="00020600040101010101" pitchFamily="18" charset="-122"/>
                <a:ea typeface="汉仪旗黑-55简" panose="00020600040101010101" pitchFamily="18" charset="-122"/>
              </a:endParaRPr>
            </a:p>
          </p:txBody>
        </p:sp>
      </p:grpSp>
      <p:sp>
        <p:nvSpPr>
          <p:cNvPr id="10" name="文本框 9">
            <a:extLst>
              <a:ext uri="{FF2B5EF4-FFF2-40B4-BE49-F238E27FC236}">
                <a16:creationId xmlns:a16="http://schemas.microsoft.com/office/drawing/2014/main" id="{E410CEB9-59FC-DE3F-505B-88296E9AF1E5}"/>
              </a:ext>
            </a:extLst>
          </p:cNvPr>
          <p:cNvSpPr txBox="1"/>
          <p:nvPr/>
        </p:nvSpPr>
        <p:spPr>
          <a:xfrm>
            <a:off x="-315042" y="369865"/>
            <a:ext cx="5917560" cy="338554"/>
          </a:xfrm>
          <a:prstGeom prst="rect">
            <a:avLst/>
          </a:prstGeom>
          <a:noFill/>
        </p:spPr>
        <p:txBody>
          <a:bodyPr wrap="square">
            <a:spAutoFit/>
          </a:bodyPr>
          <a:lstStyle/>
          <a:p>
            <a:pPr algn="ct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激光与物质相互作用中的</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QED</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效应</a:t>
            </a:r>
            <a:r>
              <a:rPr lang="en-US" altLang="zh-CN"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a:t>
            </a:r>
            <a:r>
              <a:rPr lang="zh-CN" altLang="en-US" sz="1600" dirty="0">
                <a:solidFill>
                  <a:schemeClr val="tx1">
                    <a:lumMod val="75000"/>
                    <a:lumOff val="25000"/>
                  </a:schemeClr>
                </a:solidFill>
                <a:latin typeface="汉仪旗黑-55简" panose="00020600040101010101" pitchFamily="18" charset="-122"/>
                <a:ea typeface="汉仪旗黑-55简" panose="00020600040101010101" pitchFamily="18" charset="-122"/>
                <a:cs typeface="+mn-ea"/>
                <a:sym typeface="汉仪旗黑-55简" panose="00020600040101010101" pitchFamily="18" charset="-122"/>
              </a:rPr>
              <a:t>正负电子对产生</a:t>
            </a:r>
          </a:p>
        </p:txBody>
      </p:sp>
      <p:grpSp>
        <p:nvGrpSpPr>
          <p:cNvPr id="19" name="组合 18">
            <a:extLst>
              <a:ext uri="{FF2B5EF4-FFF2-40B4-BE49-F238E27FC236}">
                <a16:creationId xmlns:a16="http://schemas.microsoft.com/office/drawing/2014/main" id="{27ACB1ED-CF0B-2079-DA8A-B561B3C320FC}"/>
              </a:ext>
            </a:extLst>
          </p:cNvPr>
          <p:cNvGrpSpPr/>
          <p:nvPr/>
        </p:nvGrpSpPr>
        <p:grpSpPr>
          <a:xfrm>
            <a:off x="11450234" y="553191"/>
            <a:ext cx="315754" cy="218123"/>
            <a:chOff x="358140" y="472440"/>
            <a:chExt cx="358140" cy="274320"/>
          </a:xfrm>
        </p:grpSpPr>
        <p:cxnSp>
          <p:nvCxnSpPr>
            <p:cNvPr id="20" name="直接连接符 19">
              <a:extLst>
                <a:ext uri="{FF2B5EF4-FFF2-40B4-BE49-F238E27FC236}">
                  <a16:creationId xmlns:a16="http://schemas.microsoft.com/office/drawing/2014/main" id="{ECF5BD9D-F2DE-40BE-A53D-FB10AD4DCFFE}"/>
                </a:ext>
              </a:extLst>
            </p:cNvPr>
            <p:cNvCxnSpPr>
              <a:cxnSpLocks/>
            </p:cNvCxnSpPr>
            <p:nvPr/>
          </p:nvCxnSpPr>
          <p:spPr>
            <a:xfrm>
              <a:off x="358140" y="472440"/>
              <a:ext cx="35814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A9FB3EB-7834-0761-3133-AD5D7586EE1E}"/>
                </a:ext>
              </a:extLst>
            </p:cNvPr>
            <p:cNvCxnSpPr>
              <a:cxnSpLocks/>
            </p:cNvCxnSpPr>
            <p:nvPr/>
          </p:nvCxnSpPr>
          <p:spPr>
            <a:xfrm>
              <a:off x="358140" y="609600"/>
              <a:ext cx="25908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06FD3EF-5C8B-0C71-A7AB-F799D667B8D5}"/>
                </a:ext>
              </a:extLst>
            </p:cNvPr>
            <p:cNvCxnSpPr>
              <a:cxnSpLocks/>
            </p:cNvCxnSpPr>
            <p:nvPr/>
          </p:nvCxnSpPr>
          <p:spPr>
            <a:xfrm>
              <a:off x="358140" y="746760"/>
              <a:ext cx="179070" cy="0"/>
            </a:xfrm>
            <a:prstGeom prst="line">
              <a:avLst/>
            </a:prstGeom>
            <a:ln w="3175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 name="直接连接符 47">
            <a:extLst>
              <a:ext uri="{FF2B5EF4-FFF2-40B4-BE49-F238E27FC236}">
                <a16:creationId xmlns:a16="http://schemas.microsoft.com/office/drawing/2014/main" id="{CD1E4768-96C1-608E-3DBF-EAEE5611AFCD}"/>
              </a:ext>
            </a:extLst>
          </p:cNvPr>
          <p:cNvCxnSpPr/>
          <p:nvPr/>
        </p:nvCxnSpPr>
        <p:spPr>
          <a:xfrm>
            <a:off x="1919441" y="4189390"/>
            <a:ext cx="1280160" cy="0"/>
          </a:xfrm>
          <a:prstGeom prst="line">
            <a:avLst/>
          </a:prstGeom>
          <a:ln w="28575">
            <a:solidFill>
              <a:srgbClr val="9B1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974488"/>
      </p:ext>
    </p:extLst>
  </p:cSld>
  <p:clrMapOvr>
    <a:masterClrMapping/>
  </p:clrMapOvr>
  <mc:AlternateContent xmlns:mc="http://schemas.openxmlformats.org/markup-compatibility/2006" xmlns:p14="http://schemas.microsoft.com/office/powerpoint/2010/main">
    <mc:Choice Requires="p14">
      <p:transition spd="slow" p14:dur="2000" advTm="2076"/>
    </mc:Choice>
    <mc:Fallback xmlns="">
      <p:transition spd="slow" advTm="20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B1CB7A8-4007-4E5F-0492-C17CF36B27C0}"/>
              </a:ext>
            </a:extLst>
          </p:cNvPr>
          <p:cNvGrpSpPr/>
          <p:nvPr/>
        </p:nvGrpSpPr>
        <p:grpSpPr>
          <a:xfrm>
            <a:off x="-27764" y="755350"/>
            <a:ext cx="5144315" cy="5672429"/>
            <a:chOff x="5926205" y="1051886"/>
            <a:chExt cx="5508640" cy="4796167"/>
          </a:xfrm>
        </p:grpSpPr>
        <p:pic>
          <p:nvPicPr>
            <p:cNvPr id="6" name="图片 5">
              <a:extLst>
                <a:ext uri="{FF2B5EF4-FFF2-40B4-BE49-F238E27FC236}">
                  <a16:creationId xmlns:a16="http://schemas.microsoft.com/office/drawing/2014/main" id="{2E5420E7-5603-5406-FDAB-6FF5F8D9E38D}"/>
                </a:ext>
              </a:extLst>
            </p:cNvPr>
            <p:cNvPicPr>
              <a:picLocks noChangeAspect="1"/>
            </p:cNvPicPr>
            <p:nvPr/>
          </p:nvPicPr>
          <p:blipFill>
            <a:blip r:embed="rId3"/>
            <a:stretch>
              <a:fillRect/>
            </a:stretch>
          </p:blipFill>
          <p:spPr>
            <a:xfrm>
              <a:off x="5926205" y="1051886"/>
              <a:ext cx="5508640" cy="4796167"/>
            </a:xfrm>
            <a:prstGeom prst="rect">
              <a:avLst/>
            </a:prstGeom>
          </p:spPr>
        </p:pic>
        <p:sp>
          <p:nvSpPr>
            <p:cNvPr id="5" name="文本框 4">
              <a:extLst>
                <a:ext uri="{FF2B5EF4-FFF2-40B4-BE49-F238E27FC236}">
                  <a16:creationId xmlns:a16="http://schemas.microsoft.com/office/drawing/2014/main" id="{7D7BEBF4-3AA5-B7D8-4CBF-3AE2EA1C037A}"/>
                </a:ext>
              </a:extLst>
            </p:cNvPr>
            <p:cNvSpPr txBox="1"/>
            <p:nvPr/>
          </p:nvSpPr>
          <p:spPr>
            <a:xfrm>
              <a:off x="6885799" y="5626856"/>
              <a:ext cx="3861764" cy="221197"/>
            </a:xfrm>
            <a:prstGeom prst="rect">
              <a:avLst/>
            </a:prstGeom>
            <a:noFill/>
          </p:spPr>
          <p:txBody>
            <a:bodyPr wrap="square">
              <a:spAutoFit/>
            </a:bodyPr>
            <a:lstStyle/>
            <a:p>
              <a:r>
                <a:rPr lang="zh-CN" altLang="en-US" sz="1100" dirty="0">
                  <a:latin typeface="Times New Roman" panose="02020603050405020304" pitchFamily="18" charset="0"/>
                  <a:ea typeface="新宋体" panose="02010609030101010101" pitchFamily="49" charset="-122"/>
                  <a:cs typeface="Times New Roman" panose="02020603050405020304" pitchFamily="18" charset="0"/>
                </a:rPr>
                <a:t>http://ultralaser.iphy.ac.cn/research_detail.php?id=20687</a:t>
              </a:r>
              <a:endParaRPr lang="en-US" altLang="zh-CN" sz="1100" dirty="0">
                <a:latin typeface="Times New Roman" panose="02020603050405020304" pitchFamily="18" charset="0"/>
                <a:ea typeface="新宋体" panose="02010609030101010101" pitchFamily="49" charset="-122"/>
                <a:cs typeface="Times New Roman" panose="02020603050405020304" pitchFamily="18" charset="0"/>
              </a:endParaRPr>
            </a:p>
          </p:txBody>
        </p:sp>
      </p:grpSp>
      <p:sp>
        <p:nvSpPr>
          <p:cNvPr id="2" name="Textfeld 15">
            <a:extLst>
              <a:ext uri="{FF2B5EF4-FFF2-40B4-BE49-F238E27FC236}">
                <a16:creationId xmlns:a16="http://schemas.microsoft.com/office/drawing/2014/main" id="{E2E9B97F-D684-539B-7272-6525ED96DF59}"/>
              </a:ext>
            </a:extLst>
          </p:cNvPr>
          <p:cNvSpPr txBox="1"/>
          <p:nvPr/>
        </p:nvSpPr>
        <p:spPr>
          <a:xfrm>
            <a:off x="612792" y="310659"/>
            <a:ext cx="4091588" cy="523220"/>
          </a:xfrm>
          <a:prstGeom prst="rect">
            <a:avLst/>
          </a:prstGeom>
          <a:noFill/>
        </p:spPr>
        <p:txBody>
          <a:bodyPr wrap="square">
            <a:spAutoFit/>
          </a:bodyPr>
          <a:lstStyle>
            <a:defPPr>
              <a:defRPr lang="zh-CN"/>
            </a:defPPr>
            <a:lvl1pPr>
              <a:defRPr sz="2800">
                <a:solidFill>
                  <a:srgbClr val="404040"/>
                </a:solidFill>
                <a:highlight>
                  <a:srgbClr val="FFFFFF"/>
                </a:highlight>
                <a:latin typeface="Times New Roman" panose="02020603050405020304" pitchFamily="18" charset="0"/>
                <a:cs typeface="Times New Roman" panose="02020603050405020304" pitchFamily="18" charset="0"/>
              </a:defRPr>
            </a:lvl1pPr>
          </a:lstStyle>
          <a:p>
            <a:r>
              <a:rPr lang="zh-CN" altLang="de-DE" dirty="0">
                <a:solidFill>
                  <a:srgbClr val="FF0000"/>
                </a:solidFill>
              </a:rPr>
              <a:t>激光强度 </a:t>
            </a:r>
            <a:r>
              <a:rPr lang="en-US" altLang="zh-CN" dirty="0">
                <a:solidFill>
                  <a:srgbClr val="FF0000"/>
                </a:solidFill>
              </a:rPr>
              <a:t>(I&gt; 10</a:t>
            </a:r>
            <a:r>
              <a:rPr lang="en-US" altLang="zh-CN" baseline="30000" dirty="0">
                <a:solidFill>
                  <a:srgbClr val="FF0000"/>
                </a:solidFill>
              </a:rPr>
              <a:t>29</a:t>
            </a:r>
            <a:r>
              <a:rPr lang="en-US" altLang="zh-CN" dirty="0">
                <a:solidFill>
                  <a:srgbClr val="FF0000"/>
                </a:solidFill>
              </a:rPr>
              <a:t> W/cm</a:t>
            </a:r>
            <a:r>
              <a:rPr lang="en-US" altLang="zh-CN" baseline="30000" dirty="0">
                <a:solidFill>
                  <a:srgbClr val="FF0000"/>
                </a:solidFill>
              </a:rPr>
              <a:t>2</a:t>
            </a:r>
            <a:r>
              <a:rPr lang="en-US" altLang="zh-CN" dirty="0">
                <a:solidFill>
                  <a:srgbClr val="FF0000"/>
                </a:solidFill>
              </a:rPr>
              <a:t>)</a:t>
            </a:r>
            <a:endParaRPr lang="de-DE" dirty="0">
              <a:solidFill>
                <a:srgbClr val="FF0000"/>
              </a:solidFill>
            </a:endParaRPr>
          </a:p>
        </p:txBody>
      </p:sp>
      <p:pic>
        <p:nvPicPr>
          <p:cNvPr id="4" name="图片 3">
            <a:extLst>
              <a:ext uri="{FF2B5EF4-FFF2-40B4-BE49-F238E27FC236}">
                <a16:creationId xmlns:a16="http://schemas.microsoft.com/office/drawing/2014/main" id="{1F2BF82E-A77B-E890-8A7B-294429482F4A}"/>
              </a:ext>
            </a:extLst>
          </p:cNvPr>
          <p:cNvPicPr>
            <a:picLocks noChangeAspect="1"/>
          </p:cNvPicPr>
          <p:nvPr/>
        </p:nvPicPr>
        <p:blipFill>
          <a:blip r:embed="rId4"/>
          <a:stretch>
            <a:fillRect/>
          </a:stretch>
        </p:blipFill>
        <p:spPr>
          <a:xfrm>
            <a:off x="5159201" y="755350"/>
            <a:ext cx="6950807" cy="4890688"/>
          </a:xfrm>
          <a:prstGeom prst="rect">
            <a:avLst/>
          </a:prstGeom>
        </p:spPr>
      </p:pic>
      <p:sp>
        <p:nvSpPr>
          <p:cNvPr id="7" name="文本框 6">
            <a:extLst>
              <a:ext uri="{FF2B5EF4-FFF2-40B4-BE49-F238E27FC236}">
                <a16:creationId xmlns:a16="http://schemas.microsoft.com/office/drawing/2014/main" id="{C49DC607-83BB-808C-CD01-F20D2EEF38EA}"/>
              </a:ext>
            </a:extLst>
          </p:cNvPr>
          <p:cNvSpPr txBox="1"/>
          <p:nvPr/>
        </p:nvSpPr>
        <p:spPr>
          <a:xfrm>
            <a:off x="7075451" y="499493"/>
            <a:ext cx="3294127" cy="461665"/>
          </a:xfrm>
          <a:prstGeom prst="rect">
            <a:avLst/>
          </a:prstGeom>
          <a:noFill/>
        </p:spPr>
        <p:txBody>
          <a:bodyPr wrap="square">
            <a:spAutoFit/>
          </a:bodyPr>
          <a:lstStyle/>
          <a:p>
            <a:pPr defTabSz="457200"/>
            <a:r>
              <a:rPr lang="zh-CN" altLang="en-US" sz="2400" dirty="0">
                <a:solidFill>
                  <a:prstClr val="black"/>
                </a:solidFill>
                <a:latin typeface="汉仪旗黑-55简" panose="00020600040101010101" pitchFamily="18" charset="-122"/>
                <a:ea typeface="汉仪旗黑-55简" panose="00020600040101010101" pitchFamily="18" charset="-122"/>
              </a:rPr>
              <a:t>国内外大型激光装置</a:t>
            </a:r>
          </a:p>
        </p:txBody>
      </p:sp>
      <p:sp>
        <p:nvSpPr>
          <p:cNvPr id="8" name="文本框 7">
            <a:extLst>
              <a:ext uri="{FF2B5EF4-FFF2-40B4-BE49-F238E27FC236}">
                <a16:creationId xmlns:a16="http://schemas.microsoft.com/office/drawing/2014/main" id="{F788A3E9-90AE-C5C1-9371-B8EEE285BDFE}"/>
              </a:ext>
            </a:extLst>
          </p:cNvPr>
          <p:cNvSpPr txBox="1"/>
          <p:nvPr/>
        </p:nvSpPr>
        <p:spPr>
          <a:xfrm>
            <a:off x="5958529" y="5901895"/>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6FAE3CAF-9E35-A552-883B-B2A04FD5FAA7}"/>
              </a:ext>
            </a:extLst>
          </p:cNvPr>
          <p:cNvSpPr/>
          <p:nvPr/>
        </p:nvSpPr>
        <p:spPr>
          <a:xfrm>
            <a:off x="4666565" y="304257"/>
            <a:ext cx="2640403" cy="523220"/>
          </a:xfrm>
          <a:prstGeom prst="rect">
            <a:avLst/>
          </a:prstGeom>
          <a:noFill/>
        </p:spPr>
        <p:txBody>
          <a:bodyPr wrap="square">
            <a:spAutoFit/>
          </a:bodyPr>
          <a:lstStyle/>
          <a:p>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E</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10</a:t>
            </a:r>
            <a:r>
              <a:rPr lang="en-US" altLang="zh-CN" sz="2800" baseline="30000" dirty="0">
                <a:solidFill>
                  <a:srgbClr val="404040"/>
                </a:solidFill>
                <a:highlight>
                  <a:srgbClr val="FFFFFF"/>
                </a:highlight>
                <a:latin typeface="Times New Roman" panose="02020603050405020304" pitchFamily="18" charset="0"/>
                <a:cs typeface="Times New Roman" panose="02020603050405020304" pitchFamily="18" charset="0"/>
              </a:rPr>
              <a:t>16</a:t>
            </a:r>
            <a:r>
              <a:rPr lang="zh-CN" altLang="en-US" sz="2800" dirty="0">
                <a:solidFill>
                  <a:srgbClr val="404040"/>
                </a:solidFill>
                <a:highlight>
                  <a:srgbClr val="FFFFFF"/>
                </a:highlight>
                <a:latin typeface="Times New Roman" panose="02020603050405020304" pitchFamily="18" charset="0"/>
                <a:cs typeface="Times New Roman" panose="02020603050405020304" pitchFamily="18" charset="0"/>
              </a:rPr>
              <a:t> </a:t>
            </a:r>
            <a:r>
              <a:rPr lang="en-US" altLang="zh-CN" sz="2800" dirty="0">
                <a:solidFill>
                  <a:srgbClr val="404040"/>
                </a:solidFill>
                <a:highlight>
                  <a:srgbClr val="FFFFFF"/>
                </a:highlight>
                <a:latin typeface="Times New Roman" panose="02020603050405020304" pitchFamily="18" charset="0"/>
                <a:cs typeface="Times New Roman" panose="02020603050405020304" pitchFamily="18" charset="0"/>
              </a:rPr>
              <a:t>V/cm</a:t>
            </a:r>
          </a:p>
        </p:txBody>
      </p:sp>
    </p:spTree>
    <p:extLst>
      <p:ext uri="{BB962C8B-B14F-4D97-AF65-F5344CB8AC3E}">
        <p14:creationId xmlns:p14="http://schemas.microsoft.com/office/powerpoint/2010/main" val="3303302045"/>
      </p:ext>
    </p:extLst>
  </p:cSld>
  <p:clrMapOvr>
    <a:masterClrMapping/>
  </p:clrMapOvr>
  <mc:AlternateContent xmlns:mc="http://schemas.openxmlformats.org/markup-compatibility/2006" xmlns:p14="http://schemas.microsoft.com/office/powerpoint/2010/main">
    <mc:Choice Requires="p14">
      <p:transition spd="slow" p14:dur="2000" advTm="57490"/>
    </mc:Choice>
    <mc:Fallback xmlns="">
      <p:transition spd="slow" advTm="574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2BF82E-A77B-E890-8A7B-294429482F4A}"/>
              </a:ext>
            </a:extLst>
          </p:cNvPr>
          <p:cNvPicPr>
            <a:picLocks noChangeAspect="1"/>
          </p:cNvPicPr>
          <p:nvPr/>
        </p:nvPicPr>
        <p:blipFill>
          <a:blip r:embed="rId4"/>
          <a:stretch>
            <a:fillRect/>
          </a:stretch>
        </p:blipFill>
        <p:spPr>
          <a:xfrm>
            <a:off x="444383" y="32865"/>
            <a:ext cx="11353871" cy="6325641"/>
          </a:xfrm>
          <a:prstGeom prst="rect">
            <a:avLst/>
          </a:prstGeom>
        </p:spPr>
      </p:pic>
      <p:sp>
        <p:nvSpPr>
          <p:cNvPr id="7" name="文本框 6">
            <a:extLst>
              <a:ext uri="{FF2B5EF4-FFF2-40B4-BE49-F238E27FC236}">
                <a16:creationId xmlns:a16="http://schemas.microsoft.com/office/drawing/2014/main" id="{C49DC607-83BB-808C-CD01-F20D2EEF38EA}"/>
              </a:ext>
            </a:extLst>
          </p:cNvPr>
          <p:cNvSpPr txBox="1"/>
          <p:nvPr/>
        </p:nvSpPr>
        <p:spPr>
          <a:xfrm>
            <a:off x="3999710" y="32865"/>
            <a:ext cx="3294127" cy="461665"/>
          </a:xfrm>
          <a:prstGeom prst="rect">
            <a:avLst/>
          </a:prstGeom>
          <a:noFill/>
        </p:spPr>
        <p:txBody>
          <a:bodyPr wrap="square">
            <a:spAutoFit/>
          </a:bodyPr>
          <a:lstStyle/>
          <a:p>
            <a:pPr defTabSz="457200"/>
            <a:r>
              <a:rPr lang="zh-CN" altLang="en-US" sz="2400" dirty="0">
                <a:solidFill>
                  <a:prstClr val="black"/>
                </a:solidFill>
                <a:latin typeface="汉仪旗黑-55简" panose="00020600040101010101" pitchFamily="18" charset="-122"/>
                <a:ea typeface="汉仪旗黑-55简" panose="00020600040101010101" pitchFamily="18" charset="-122"/>
              </a:rPr>
              <a:t>国内外大型激光装置</a:t>
            </a:r>
          </a:p>
        </p:txBody>
      </p:sp>
      <p:sp>
        <p:nvSpPr>
          <p:cNvPr id="8" name="文本框 7">
            <a:extLst>
              <a:ext uri="{FF2B5EF4-FFF2-40B4-BE49-F238E27FC236}">
                <a16:creationId xmlns:a16="http://schemas.microsoft.com/office/drawing/2014/main" id="{F788A3E9-90AE-C5C1-9371-B8EEE285BDFE}"/>
              </a:ext>
            </a:extLst>
          </p:cNvPr>
          <p:cNvSpPr txBox="1"/>
          <p:nvPr/>
        </p:nvSpPr>
        <p:spPr>
          <a:xfrm>
            <a:off x="5646774" y="6220007"/>
            <a:ext cx="6151480" cy="276999"/>
          </a:xfrm>
          <a:prstGeom prst="rect">
            <a:avLst/>
          </a:prstGeom>
          <a:noFill/>
        </p:spPr>
        <p:txBody>
          <a:bodyPr wrap="square">
            <a:spAutoFit/>
          </a:bodyPr>
          <a:lstStyle/>
          <a:p>
            <a:r>
              <a:rPr lang="en-US" altLang="zh-CN" sz="1200" dirty="0">
                <a:solidFill>
                  <a:srgbClr val="211E1E"/>
                </a:solidFill>
                <a:effectLst/>
                <a:latin typeface="Times New Roman" panose="02020603050405020304" pitchFamily="18" charset="0"/>
                <a:cs typeface="Times New Roman" panose="02020603050405020304" pitchFamily="18" charset="0"/>
              </a:rPr>
              <a:t>REVIEWS OF MODERN PHYSICS, VOLUME 94, OCTOBER–DECEMBER 2022 </a:t>
            </a:r>
            <a:endParaRPr lang="en-US" altLang="zh-CN" sz="12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30B6E182-E884-3BB9-5918-28F127397F17}"/>
              </a:ext>
            </a:extLst>
          </p:cNvPr>
          <p:cNvPicPr>
            <a:picLocks noChangeAspect="1"/>
          </p:cNvPicPr>
          <p:nvPr/>
        </p:nvPicPr>
        <p:blipFill>
          <a:blip r:embed="rId5"/>
          <a:stretch>
            <a:fillRect/>
          </a:stretch>
        </p:blipFill>
        <p:spPr>
          <a:xfrm>
            <a:off x="1409648" y="3753577"/>
            <a:ext cx="2782248" cy="1759146"/>
          </a:xfrm>
          <a:prstGeom prst="rect">
            <a:avLst/>
          </a:prstGeom>
        </p:spPr>
      </p:pic>
      <p:sp>
        <p:nvSpPr>
          <p:cNvPr id="10" name="文本框 9">
            <a:extLst>
              <a:ext uri="{FF2B5EF4-FFF2-40B4-BE49-F238E27FC236}">
                <a16:creationId xmlns:a16="http://schemas.microsoft.com/office/drawing/2014/main" id="{2452DEEA-EB2A-E4BD-5077-2373900B7DF6}"/>
              </a:ext>
            </a:extLst>
          </p:cNvPr>
          <p:cNvSpPr txBox="1"/>
          <p:nvPr/>
        </p:nvSpPr>
        <p:spPr>
          <a:xfrm>
            <a:off x="3046482" y="3753577"/>
            <a:ext cx="1321260" cy="461665"/>
          </a:xfrm>
          <a:prstGeom prst="rect">
            <a:avLst/>
          </a:prstGeom>
          <a:noFill/>
        </p:spPr>
        <p:txBody>
          <a:bodyPr wrap="square">
            <a:spAutoFit/>
          </a:bodyPr>
          <a:lstStyle/>
          <a:p>
            <a:r>
              <a:rPr lang="zh-CN" altLang="en-US" sz="2400" b="1" dirty="0">
                <a:highlight>
                  <a:srgbClr val="FFFFFF"/>
                </a:highlight>
                <a:latin typeface="Times New Roman" panose="02020603050405020304" pitchFamily="18" charset="0"/>
                <a:cs typeface="Times New Roman" panose="02020603050405020304" pitchFamily="18" charset="0"/>
              </a:rPr>
              <a:t>﻿CoReLS</a:t>
            </a:r>
          </a:p>
        </p:txBody>
      </p:sp>
      <p:pic>
        <p:nvPicPr>
          <p:cNvPr id="11" name="图片 10">
            <a:extLst>
              <a:ext uri="{FF2B5EF4-FFF2-40B4-BE49-F238E27FC236}">
                <a16:creationId xmlns:a16="http://schemas.microsoft.com/office/drawing/2014/main" id="{4A5FDA94-277D-702B-D694-5A0207ABD2A3}"/>
              </a:ext>
            </a:extLst>
          </p:cNvPr>
          <p:cNvPicPr>
            <a:picLocks noChangeAspect="1"/>
          </p:cNvPicPr>
          <p:nvPr/>
        </p:nvPicPr>
        <p:blipFill>
          <a:blip r:embed="rId6"/>
          <a:stretch>
            <a:fillRect/>
          </a:stretch>
        </p:blipFill>
        <p:spPr>
          <a:xfrm>
            <a:off x="7293837" y="3753577"/>
            <a:ext cx="3101832" cy="1950427"/>
          </a:xfrm>
          <a:prstGeom prst="rect">
            <a:avLst/>
          </a:prstGeom>
        </p:spPr>
      </p:pic>
      <p:sp>
        <p:nvSpPr>
          <p:cNvPr id="12" name="文本框 11">
            <a:extLst>
              <a:ext uri="{FF2B5EF4-FFF2-40B4-BE49-F238E27FC236}">
                <a16:creationId xmlns:a16="http://schemas.microsoft.com/office/drawing/2014/main" id="{7F89661F-CC14-07FD-DCFA-06A90B685917}"/>
              </a:ext>
            </a:extLst>
          </p:cNvPr>
          <p:cNvSpPr txBox="1"/>
          <p:nvPr/>
        </p:nvSpPr>
        <p:spPr>
          <a:xfrm>
            <a:off x="9408386" y="3855461"/>
            <a:ext cx="964109" cy="461665"/>
          </a:xfrm>
          <a:prstGeom prst="rect">
            <a:avLst/>
          </a:prstGeom>
          <a:noFill/>
        </p:spPr>
        <p:txBody>
          <a:bodyPr wrap="square">
            <a:spAutoFit/>
          </a:bodyPr>
          <a:lstStyle/>
          <a:p>
            <a:r>
              <a:rPr lang="zh-CN" altLang="en-US" sz="2400" b="1" dirty="0">
                <a:highlight>
                  <a:srgbClr val="FFFFFF"/>
                </a:highlight>
                <a:latin typeface="Times New Roman" panose="02020603050405020304" pitchFamily="18" charset="0"/>
                <a:cs typeface="Times New Roman" panose="02020603050405020304" pitchFamily="18" charset="0"/>
              </a:rPr>
              <a:t>SULF</a:t>
            </a:r>
          </a:p>
        </p:txBody>
      </p:sp>
      <p:pic>
        <p:nvPicPr>
          <p:cNvPr id="13" name="图片 12">
            <a:extLst>
              <a:ext uri="{FF2B5EF4-FFF2-40B4-BE49-F238E27FC236}">
                <a16:creationId xmlns:a16="http://schemas.microsoft.com/office/drawing/2014/main" id="{497E705A-47CC-F96D-ECB1-79957EB804E5}"/>
              </a:ext>
            </a:extLst>
          </p:cNvPr>
          <p:cNvPicPr>
            <a:picLocks noChangeAspect="1"/>
          </p:cNvPicPr>
          <p:nvPr/>
        </p:nvPicPr>
        <p:blipFill>
          <a:blip r:embed="rId7"/>
          <a:stretch>
            <a:fillRect/>
          </a:stretch>
        </p:blipFill>
        <p:spPr>
          <a:xfrm>
            <a:off x="4209336" y="3753577"/>
            <a:ext cx="3101832" cy="1932405"/>
          </a:xfrm>
          <a:prstGeom prst="rect">
            <a:avLst/>
          </a:prstGeom>
        </p:spPr>
      </p:pic>
      <p:sp>
        <p:nvSpPr>
          <p:cNvPr id="14" name="文本框 13">
            <a:extLst>
              <a:ext uri="{FF2B5EF4-FFF2-40B4-BE49-F238E27FC236}">
                <a16:creationId xmlns:a16="http://schemas.microsoft.com/office/drawing/2014/main" id="{DAE55786-EC39-B332-8CEC-2BA3690E3C0E}"/>
              </a:ext>
            </a:extLst>
          </p:cNvPr>
          <p:cNvSpPr txBox="1"/>
          <p:nvPr/>
        </p:nvSpPr>
        <p:spPr>
          <a:xfrm>
            <a:off x="6159634" y="3859286"/>
            <a:ext cx="1292610" cy="461665"/>
          </a:xfrm>
          <a:prstGeom prst="rect">
            <a:avLst/>
          </a:prstGeom>
          <a:noFill/>
        </p:spPr>
        <p:txBody>
          <a:bodyPr wrap="square">
            <a:spAutoFit/>
          </a:bodyPr>
          <a:lstStyle/>
          <a:p>
            <a:r>
              <a:rPr lang="zh-CN" altLang="en-US" sz="2400" b="1" dirty="0">
                <a:highlight>
                  <a:srgbClr val="FFFFFF"/>
                </a:highlight>
                <a:latin typeface="Times New Roman" panose="02020603050405020304" pitchFamily="18" charset="0"/>
                <a:cs typeface="Times New Roman" panose="02020603050405020304" pitchFamily="18" charset="0"/>
              </a:rPr>
              <a:t>ELI-NP</a:t>
            </a:r>
          </a:p>
        </p:txBody>
      </p:sp>
      <p:sp>
        <p:nvSpPr>
          <p:cNvPr id="15" name="文本框 14">
            <a:extLst>
              <a:ext uri="{FF2B5EF4-FFF2-40B4-BE49-F238E27FC236}">
                <a16:creationId xmlns:a16="http://schemas.microsoft.com/office/drawing/2014/main" id="{D4034ADE-DD9A-2EF7-6063-22566898BE0C}"/>
              </a:ext>
            </a:extLst>
          </p:cNvPr>
          <p:cNvSpPr txBox="1"/>
          <p:nvPr/>
        </p:nvSpPr>
        <p:spPr>
          <a:xfrm>
            <a:off x="5083190" y="4550812"/>
            <a:ext cx="3507171" cy="461665"/>
          </a:xfrm>
          <a:prstGeom prst="rect">
            <a:avLst/>
          </a:prstGeom>
          <a:noFill/>
        </p:spPr>
        <p:txBody>
          <a:bodyPr wrap="square">
            <a:spAutoFit/>
          </a:bodyPr>
          <a:lstStyle/>
          <a:p>
            <a:r>
              <a:rPr lang="zh-CN" altLang="de-DE" sz="2400" b="1" dirty="0">
                <a:solidFill>
                  <a:srgbClr val="FF0000"/>
                </a:solidFill>
                <a:latin typeface="Times New Roman" panose="02020603050405020304" pitchFamily="18" charset="0"/>
                <a:ea typeface="新宋体" panose="02010609030101010101" pitchFamily="49" charset="-122"/>
              </a:rPr>
              <a:t>激光强度 </a:t>
            </a:r>
            <a:r>
              <a:rPr lang="en-US" altLang="zh-CN" sz="2400" b="1" dirty="0">
                <a:solidFill>
                  <a:srgbClr val="FF0000"/>
                </a:solidFill>
                <a:latin typeface="Times New Roman" panose="02020603050405020304" pitchFamily="18" charset="0"/>
                <a:ea typeface="新宋体" panose="02010609030101010101" pitchFamily="49" charset="-122"/>
              </a:rPr>
              <a:t>(</a:t>
            </a:r>
            <a:r>
              <a:rPr lang="en-US" altLang="zh-CN" sz="2400" b="1" dirty="0">
                <a:solidFill>
                  <a:srgbClr val="FF0000"/>
                </a:solidFill>
                <a:latin typeface="Times New Roman" panose="02020603050405020304" pitchFamily="18" charset="0"/>
                <a:ea typeface="新宋体" panose="02010609030101010101" pitchFamily="49" charset="-122"/>
                <a:cs typeface="Times" panose="02020603050405020304" pitchFamily="18" charset="0"/>
              </a:rPr>
              <a:t>I&gt; </a:t>
            </a:r>
            <a:r>
              <a:rPr lang="en-US" altLang="zh-CN" sz="2400" b="1"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1" baseline="300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23 </a:t>
            </a:r>
            <a:r>
              <a:rPr lang="en-US" altLang="zh-CN" sz="2400" b="1"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1" baseline="300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2</a:t>
            </a:r>
            <a:r>
              <a:rPr lang="en-US" altLang="zh-CN" sz="2400" b="1" dirty="0">
                <a:solidFill>
                  <a:srgbClr val="FF0000"/>
                </a:solidFill>
                <a:latin typeface="Times New Roman" panose="02020603050405020304" pitchFamily="18" charset="0"/>
                <a:ea typeface="新宋体" panose="02010609030101010101" pitchFamily="49" charset="-122"/>
              </a:rPr>
              <a:t>)</a:t>
            </a:r>
            <a:endParaRPr lang="de-DE" altLang="zh-CN" sz="2400" b="1" dirty="0">
              <a:solidFill>
                <a:srgbClr val="FF0000"/>
              </a:solidFill>
              <a:latin typeface="Times New Roman" panose="02020603050405020304" pitchFamily="18" charset="0"/>
              <a:ea typeface="新宋体" panose="02010609030101010101" pitchFamily="49" charset="-122"/>
            </a:endParaRPr>
          </a:p>
        </p:txBody>
      </p:sp>
      <p:sp>
        <p:nvSpPr>
          <p:cNvPr id="16" name="文本框 15">
            <a:extLst>
              <a:ext uri="{FF2B5EF4-FFF2-40B4-BE49-F238E27FC236}">
                <a16:creationId xmlns:a16="http://schemas.microsoft.com/office/drawing/2014/main" id="{6C8D9011-7C49-ADB3-5429-4B0AADF4FE56}"/>
              </a:ext>
            </a:extLst>
          </p:cNvPr>
          <p:cNvSpPr txBox="1"/>
          <p:nvPr/>
        </p:nvSpPr>
        <p:spPr>
          <a:xfrm>
            <a:off x="6159634" y="3014655"/>
            <a:ext cx="3507171" cy="461665"/>
          </a:xfrm>
          <a:prstGeom prst="rect">
            <a:avLst/>
          </a:prstGeom>
          <a:noFill/>
        </p:spPr>
        <p:txBody>
          <a:bodyPr wrap="square">
            <a:spAutoFit/>
          </a:bodyPr>
          <a:lstStyle/>
          <a:p>
            <a:r>
              <a:rPr lang="zh-CN" altLang="de-DE" sz="2400" b="1" dirty="0">
                <a:solidFill>
                  <a:srgbClr val="FF0000"/>
                </a:solidFill>
                <a:latin typeface="Times New Roman" panose="02020603050405020304" pitchFamily="18" charset="0"/>
                <a:ea typeface="新宋体" panose="02010609030101010101" pitchFamily="49" charset="-122"/>
              </a:rPr>
              <a:t>激光强度 </a:t>
            </a:r>
            <a:r>
              <a:rPr lang="en-US" altLang="zh-CN" sz="2400" b="1" dirty="0">
                <a:solidFill>
                  <a:srgbClr val="FF0000"/>
                </a:solidFill>
                <a:latin typeface="Times New Roman" panose="02020603050405020304" pitchFamily="18" charset="0"/>
                <a:ea typeface="新宋体" panose="02010609030101010101" pitchFamily="49" charset="-122"/>
              </a:rPr>
              <a:t>(</a:t>
            </a:r>
            <a:r>
              <a:rPr lang="en-US" altLang="zh-CN" sz="2400" b="1" dirty="0">
                <a:solidFill>
                  <a:srgbClr val="FF0000"/>
                </a:solidFill>
                <a:latin typeface="Times New Roman" panose="02020603050405020304" pitchFamily="18" charset="0"/>
                <a:ea typeface="新宋体" panose="02010609030101010101" pitchFamily="49" charset="-122"/>
                <a:cs typeface="Times" panose="02020603050405020304" pitchFamily="18" charset="0"/>
              </a:rPr>
              <a:t>I&gt; </a:t>
            </a:r>
            <a:r>
              <a:rPr lang="en-US" altLang="zh-CN" sz="2400" b="1"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10</a:t>
            </a:r>
            <a:r>
              <a:rPr lang="en-US" altLang="zh-CN" sz="2400" b="1" baseline="300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24 </a:t>
            </a:r>
            <a:r>
              <a:rPr lang="en-US" altLang="zh-CN" sz="2400" b="1"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W/cm</a:t>
            </a:r>
            <a:r>
              <a:rPr lang="en-US" altLang="zh-CN" sz="2400" b="1" baseline="30000" dirty="0">
                <a:solidFill>
                  <a:srgbClr val="FF0000"/>
                </a:solidFill>
                <a:latin typeface="Times New Roman" panose="02020603050405020304" pitchFamily="18" charset="0"/>
                <a:ea typeface="新宋体" panose="02010609030101010101" pitchFamily="49" charset="-122"/>
                <a:cs typeface="Times New Roman" panose="02020603050405020304" pitchFamily="18" charset="0"/>
              </a:rPr>
              <a:t>2</a:t>
            </a:r>
            <a:r>
              <a:rPr lang="en-US" altLang="zh-CN" sz="2400" b="1" dirty="0">
                <a:solidFill>
                  <a:srgbClr val="FF0000"/>
                </a:solidFill>
                <a:latin typeface="Times New Roman" panose="02020603050405020304" pitchFamily="18" charset="0"/>
                <a:ea typeface="新宋体" panose="02010609030101010101" pitchFamily="49" charset="-122"/>
              </a:rPr>
              <a:t>)</a:t>
            </a:r>
            <a:endParaRPr lang="de-DE" altLang="zh-CN" sz="2400" b="1" dirty="0">
              <a:solidFill>
                <a:srgbClr val="FF0000"/>
              </a:solidFill>
              <a:latin typeface="Times New Roman" panose="02020603050405020304" pitchFamily="18" charset="0"/>
              <a:ea typeface="新宋体" panose="02010609030101010101" pitchFamily="49" charset="-122"/>
            </a:endParaRPr>
          </a:p>
        </p:txBody>
      </p:sp>
    </p:spTree>
    <p:custDataLst>
      <p:tags r:id="rId1"/>
    </p:custDataLst>
    <p:extLst>
      <p:ext uri="{BB962C8B-B14F-4D97-AF65-F5344CB8AC3E}">
        <p14:creationId xmlns:p14="http://schemas.microsoft.com/office/powerpoint/2010/main" val="2129560803"/>
      </p:ext>
    </p:extLst>
  </p:cSld>
  <p:clrMapOvr>
    <a:masterClrMapping/>
  </p:clrMapOvr>
  <mc:AlternateContent xmlns:mc="http://schemas.openxmlformats.org/markup-compatibility/2006" xmlns:p14="http://schemas.microsoft.com/office/powerpoint/2010/main">
    <mc:Choice Requires="p14">
      <p:transition spd="slow" p14:dur="2000" advTm="81561"/>
    </mc:Choice>
    <mc:Fallback xmlns="">
      <p:transition spd="slow" advTm="81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TIMING" val="|29.1"/>
</p:tagLst>
</file>

<file path=ppt/tags/tag39.xml><?xml version="1.0" encoding="utf-8"?>
<p:tagLst xmlns:a="http://schemas.openxmlformats.org/drawingml/2006/main" xmlns:r="http://schemas.openxmlformats.org/officeDocument/2006/relationships" xmlns:p="http://schemas.openxmlformats.org/presentationml/2006/main">
  <p:tag name="TIMING" val="|25.8|4|16.4|22.5"/>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TIMING" val="|0.7|24|9.5"/>
</p:tagLst>
</file>

<file path=ppt/tags/tag41.xml><?xml version="1.0" encoding="utf-8"?>
<p:tagLst xmlns:a="http://schemas.openxmlformats.org/drawingml/2006/main" xmlns:r="http://schemas.openxmlformats.org/officeDocument/2006/relationships" xmlns:p="http://schemas.openxmlformats.org/presentationml/2006/main">
  <p:tag name="TIMING" val="|0.7|24|9.5"/>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13107</TotalTime>
  <Words>2187</Words>
  <Application>Microsoft Macintosh PowerPoint</Application>
  <PresentationFormat>宽屏</PresentationFormat>
  <Paragraphs>189</Paragraphs>
  <Slides>25</Slides>
  <Notes>18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-apple-system</vt:lpstr>
      <vt:lpstr>等线</vt:lpstr>
      <vt:lpstr>等线 Light</vt:lpstr>
      <vt:lpstr>汉仪旗黑-55简</vt:lpstr>
      <vt:lpstr>NSimSun</vt:lpstr>
      <vt:lpstr>AdvOT483a8203</vt:lpstr>
      <vt:lpstr>Roboto Lt</vt:lpstr>
      <vt:lpstr>Times</vt:lpstr>
      <vt:lpstr>Arial</vt:lpstr>
      <vt:lpstr>Calibri</vt:lpstr>
      <vt:lpstr>Noto Sans</vt:lpstr>
      <vt:lpstr>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A2888</dc:creator>
  <cp:lastModifiedBy>office</cp:lastModifiedBy>
  <cp:revision>206</cp:revision>
  <dcterms:created xsi:type="dcterms:W3CDTF">2022-06-29T09:44:49Z</dcterms:created>
  <dcterms:modified xsi:type="dcterms:W3CDTF">2024-04-14T23:48:10Z</dcterms:modified>
</cp:coreProperties>
</file>