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7" r:id="rId2"/>
    <p:sldId id="281" r:id="rId3"/>
    <p:sldId id="259" r:id="rId4"/>
    <p:sldId id="260" r:id="rId5"/>
    <p:sldId id="285" r:id="rId6"/>
    <p:sldId id="306" r:id="rId7"/>
    <p:sldId id="303" r:id="rId8"/>
    <p:sldId id="288" r:id="rId9"/>
    <p:sldId id="287" r:id="rId10"/>
    <p:sldId id="289" r:id="rId11"/>
    <p:sldId id="290" r:id="rId12"/>
    <p:sldId id="291" r:id="rId13"/>
    <p:sldId id="292" r:id="rId14"/>
    <p:sldId id="299" r:id="rId15"/>
    <p:sldId id="294" r:id="rId16"/>
    <p:sldId id="295" r:id="rId17"/>
    <p:sldId id="296" r:id="rId18"/>
    <p:sldId id="297" r:id="rId19"/>
    <p:sldId id="298" r:id="rId20"/>
    <p:sldId id="304" r:id="rId21"/>
    <p:sldId id="305" r:id="rId22"/>
    <p:sldId id="300" r:id="rId23"/>
    <p:sldId id="302" r:id="rId24"/>
    <p:sldId id="28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747"/>
    <a:srgbClr val="FF9966"/>
    <a:srgbClr val="E0E509"/>
    <a:srgbClr val="1088A0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31" autoAdjust="0"/>
  </p:normalViewPr>
  <p:slideViewPr>
    <p:cSldViewPr snapToGrid="0">
      <p:cViewPr varScale="1">
        <p:scale>
          <a:sx n="68" d="100"/>
          <a:sy n="68" d="100"/>
        </p:scale>
        <p:origin x="9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0" name="Freeform: Shape 9"/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60400" y="3670300"/>
              <a:ext cx="2453503" cy="135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5" name="Oval 14"/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Oval 17"/>
            <p:cNvSpPr/>
            <p:nvPr userDrawn="1"/>
          </p:nvSpPr>
          <p:spPr>
            <a:xfrm>
              <a:off x="6996418" y="943966"/>
              <a:ext cx="4682213" cy="4651491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/>
            <p:cNvSpPr/>
            <p:nvPr userDrawn="1"/>
          </p:nvSpPr>
          <p:spPr>
            <a:xfrm>
              <a:off x="7246886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ctrTitle" hasCustomPrompt="1"/>
          </p:nvPr>
        </p:nvSpPr>
        <p:spPr>
          <a:xfrm>
            <a:off x="660400" y="1092200"/>
            <a:ext cx="5932144" cy="241218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 userDrawn="1">
            <p:ph type="subTitle" sz="quarter" idx="1" hasCustomPrompt="1"/>
          </p:nvPr>
        </p:nvSpPr>
        <p:spPr>
          <a:xfrm>
            <a:off x="660400" y="3898897"/>
            <a:ext cx="5803974" cy="107087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22617" y="5857100"/>
            <a:ext cx="1701801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0399" y="5857101"/>
            <a:ext cx="1701801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6525" y="6547351"/>
            <a:ext cx="3657600" cy="27432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: Shape 11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10620375" y="66370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0" y="0"/>
            <a:ext cx="12192001" cy="6858000"/>
            <a:chOff x="0" y="0"/>
            <a:chExt cx="12192001" cy="6858000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4" name="Oval 13"/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Oval 10"/>
            <p:cNvSpPr/>
            <p:nvPr userDrawn="1"/>
          </p:nvSpPr>
          <p:spPr>
            <a:xfrm>
              <a:off x="6626998" y="943966"/>
              <a:ext cx="5051633" cy="5051633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/>
            <p:cNvSpPr/>
            <p:nvPr userDrawn="1"/>
          </p:nvSpPr>
          <p:spPr>
            <a:xfrm>
              <a:off x="6592544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17452" y="2255387"/>
            <a:ext cx="5079999" cy="13913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 hasCustomPrompt="1"/>
          </p:nvPr>
        </p:nvSpPr>
        <p:spPr>
          <a:xfrm>
            <a:off x="6317452" y="3658556"/>
            <a:ext cx="5079999" cy="19496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7759700" y="3957200"/>
              <a:ext cx="4432300" cy="2900800"/>
            </a:xfrm>
            <a:custGeom>
              <a:avLst/>
              <a:gdLst>
                <a:gd name="connsiteX0" fmla="*/ 2552700 w 4432300"/>
                <a:gd name="connsiteY0" fmla="*/ 0 h 2900800"/>
                <a:gd name="connsiteX1" fmla="*/ 4357731 w 4432300"/>
                <a:gd name="connsiteY1" fmla="*/ 747669 h 2900800"/>
                <a:gd name="connsiteX2" fmla="*/ 4432300 w 4432300"/>
                <a:gd name="connsiteY2" fmla="*/ 829715 h 2900800"/>
                <a:gd name="connsiteX3" fmla="*/ 4432300 w 4432300"/>
                <a:gd name="connsiteY3" fmla="*/ 2900800 h 2900800"/>
                <a:gd name="connsiteX4" fmla="*/ 26473 w 4432300"/>
                <a:gd name="connsiteY4" fmla="*/ 2900800 h 2900800"/>
                <a:gd name="connsiteX5" fmla="*/ 13180 w 4432300"/>
                <a:gd name="connsiteY5" fmla="*/ 2813699 h 2900800"/>
                <a:gd name="connsiteX6" fmla="*/ 0 w 4432300"/>
                <a:gd name="connsiteY6" fmla="*/ 2552700 h 2900800"/>
                <a:gd name="connsiteX7" fmla="*/ 2552700 w 4432300"/>
                <a:gd name="connsiteY7" fmla="*/ 0 h 29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300" h="2900800">
                  <a:moveTo>
                    <a:pt x="2552700" y="0"/>
                  </a:moveTo>
                  <a:cubicBezTo>
                    <a:pt x="3257608" y="0"/>
                    <a:pt x="3895783" y="285721"/>
                    <a:pt x="4357731" y="747669"/>
                  </a:cubicBezTo>
                  <a:lnTo>
                    <a:pt x="4432300" y="829715"/>
                  </a:lnTo>
                  <a:lnTo>
                    <a:pt x="4432300" y="2900800"/>
                  </a:lnTo>
                  <a:lnTo>
                    <a:pt x="26473" y="2900800"/>
                  </a:lnTo>
                  <a:lnTo>
                    <a:pt x="13180" y="2813699"/>
                  </a:lnTo>
                  <a:cubicBezTo>
                    <a:pt x="4465" y="2727885"/>
                    <a:pt x="0" y="2640814"/>
                    <a:pt x="0" y="2552700"/>
                  </a:cubicBezTo>
                  <a:cubicBezTo>
                    <a:pt x="0" y="1142883"/>
                    <a:pt x="1142883" y="0"/>
                    <a:pt x="255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Freeform: Shape 5"/>
            <p:cNvSpPr/>
            <p:nvPr userDrawn="1"/>
          </p:nvSpPr>
          <p:spPr>
            <a:xfrm>
              <a:off x="0" y="0"/>
              <a:ext cx="1229498" cy="1229498"/>
            </a:xfrm>
            <a:custGeom>
              <a:avLst/>
              <a:gdLst>
                <a:gd name="connsiteX0" fmla="*/ 0 w 1229498"/>
                <a:gd name="connsiteY0" fmla="*/ 0 h 1229498"/>
                <a:gd name="connsiteX1" fmla="*/ 1229498 w 1229498"/>
                <a:gd name="connsiteY1" fmla="*/ 0 h 1229498"/>
                <a:gd name="connsiteX2" fmla="*/ 0 w 1229498"/>
                <a:gd name="connsiteY2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98" h="1229498">
                  <a:moveTo>
                    <a:pt x="0" y="0"/>
                  </a:moveTo>
                  <a:lnTo>
                    <a:pt x="1229498" y="0"/>
                  </a:lnTo>
                  <a:cubicBezTo>
                    <a:pt x="1229498" y="679033"/>
                    <a:pt x="679033" y="1229498"/>
                    <a:pt x="0" y="12294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0637586" y="5897391"/>
              <a:ext cx="826601" cy="168618"/>
              <a:chOff x="6677246" y="5897391"/>
              <a:chExt cx="826601" cy="168618"/>
            </a:xfrm>
            <a:solidFill>
              <a:schemeClr val="bg1"/>
            </a:solidFill>
          </p:grpSpPr>
          <p:sp>
            <p:nvSpPr>
              <p:cNvPr id="13" name="Oval 12"/>
              <p:cNvSpPr/>
              <p:nvPr userDrawn="1"/>
            </p:nvSpPr>
            <p:spPr>
              <a:xfrm>
                <a:off x="6677246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7006238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7335229" y="5897391"/>
                <a:ext cx="168618" cy="1686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Oval 9"/>
            <p:cNvSpPr/>
            <p:nvPr userDrawn="1"/>
          </p:nvSpPr>
          <p:spPr>
            <a:xfrm>
              <a:off x="6626998" y="943966"/>
              <a:ext cx="5051633" cy="5051633"/>
            </a:xfrm>
            <a:prstGeom prst="ellipse">
              <a:avLst/>
            </a:prstGeom>
            <a:blipFill rotWithShape="0">
              <a:blip r:embed="rId2"/>
              <a:srcRect/>
              <a:stretch>
                <a:fillRect l="-48460" r="-299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9864574" y="1"/>
              <a:ext cx="2327427" cy="2678817"/>
            </a:xfrm>
            <a:custGeom>
              <a:avLst/>
              <a:gdLst>
                <a:gd name="connsiteX0" fmla="*/ 275972 w 2327427"/>
                <a:gd name="connsiteY0" fmla="*/ 0 h 2678817"/>
                <a:gd name="connsiteX1" fmla="*/ 870675 w 2327427"/>
                <a:gd name="connsiteY1" fmla="*/ 0 h 2678817"/>
                <a:gd name="connsiteX2" fmla="*/ 834967 w 2327427"/>
                <a:gd name="connsiteY2" fmla="*/ 32454 h 2678817"/>
                <a:gd name="connsiteX3" fmla="*/ 459814 w 2327427"/>
                <a:gd name="connsiteY3" fmla="*/ 938152 h 2678817"/>
                <a:gd name="connsiteX4" fmla="*/ 1740665 w 2327427"/>
                <a:gd name="connsiteY4" fmla="*/ 2219003 h 2678817"/>
                <a:gd name="connsiteX5" fmla="*/ 2239230 w 2327427"/>
                <a:gd name="connsiteY5" fmla="*/ 2118348 h 2678817"/>
                <a:gd name="connsiteX6" fmla="*/ 2327427 w 2327427"/>
                <a:gd name="connsiteY6" fmla="*/ 2075861 h 2678817"/>
                <a:gd name="connsiteX7" fmla="*/ 2327427 w 2327427"/>
                <a:gd name="connsiteY7" fmla="*/ 2575254 h 2678817"/>
                <a:gd name="connsiteX8" fmla="*/ 2258286 w 2327427"/>
                <a:gd name="connsiteY8" fmla="*/ 2600560 h 2678817"/>
                <a:gd name="connsiteX9" fmla="*/ 1740665 w 2327427"/>
                <a:gd name="connsiteY9" fmla="*/ 2678817 h 2678817"/>
                <a:gd name="connsiteX10" fmla="*/ 0 w 2327427"/>
                <a:gd name="connsiteY10" fmla="*/ 938152 h 2678817"/>
                <a:gd name="connsiteX11" fmla="*/ 210089 w 2327427"/>
                <a:gd name="connsiteY11" fmla="*/ 108448 h 26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427" h="2678817">
                  <a:moveTo>
                    <a:pt x="275972" y="0"/>
                  </a:moveTo>
                  <a:lnTo>
                    <a:pt x="870675" y="0"/>
                  </a:lnTo>
                  <a:lnTo>
                    <a:pt x="834967" y="32454"/>
                  </a:lnTo>
                  <a:cubicBezTo>
                    <a:pt x="603178" y="264242"/>
                    <a:pt x="459814" y="584455"/>
                    <a:pt x="459814" y="938152"/>
                  </a:cubicBezTo>
                  <a:cubicBezTo>
                    <a:pt x="459814" y="1645546"/>
                    <a:pt x="1033271" y="2219003"/>
                    <a:pt x="1740665" y="2219003"/>
                  </a:cubicBezTo>
                  <a:cubicBezTo>
                    <a:pt x="1917514" y="2219003"/>
                    <a:pt x="2085991" y="2183162"/>
                    <a:pt x="2239230" y="2118348"/>
                  </a:cubicBezTo>
                  <a:lnTo>
                    <a:pt x="2327427" y="2075861"/>
                  </a:lnTo>
                  <a:lnTo>
                    <a:pt x="2327427" y="2575254"/>
                  </a:lnTo>
                  <a:lnTo>
                    <a:pt x="2258286" y="2600560"/>
                  </a:lnTo>
                  <a:cubicBezTo>
                    <a:pt x="2094769" y="2651419"/>
                    <a:pt x="1920917" y="2678817"/>
                    <a:pt x="1740665" y="2678817"/>
                  </a:cubicBezTo>
                  <a:cubicBezTo>
                    <a:pt x="779322" y="2678817"/>
                    <a:pt x="0" y="1899495"/>
                    <a:pt x="0" y="938152"/>
                  </a:cubicBezTo>
                  <a:cubicBezTo>
                    <a:pt x="0" y="637732"/>
                    <a:pt x="76106" y="355088"/>
                    <a:pt x="210089" y="108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/>
            <p:cNvSpPr/>
            <p:nvPr userDrawn="1"/>
          </p:nvSpPr>
          <p:spPr>
            <a:xfrm>
              <a:off x="6592544" y="4596583"/>
              <a:ext cx="841828" cy="841828"/>
            </a:xfrm>
            <a:prstGeom prst="donu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60400" y="1089025"/>
            <a:ext cx="6235244" cy="2645157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928687" y="5857100"/>
            <a:ext cx="169867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57101"/>
            <a:ext cx="169867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8195" y="6567403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526472"/>
            <a:ext cx="7963458" cy="2729635"/>
          </a:xfrm>
        </p:spPr>
        <p:txBody>
          <a:bodyPr wrap="square">
            <a:normAutofit fontScale="90000"/>
          </a:bodyPr>
          <a:lstStyle/>
          <a:p>
            <a:pPr lvl="0"/>
            <a:r>
              <a:rPr lang="en-US" altLang="zh-CN" sz="4800" dirty="0"/>
              <a:t>Probing proton shape fluctuations in the framework of Color Glass Condensate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405457" y="4109603"/>
            <a:ext cx="8061209" cy="2680664"/>
          </a:xfrm>
        </p:spPr>
        <p:txBody>
          <a:bodyPr wrap="square">
            <a:noAutofit/>
          </a:bodyPr>
          <a:lstStyle/>
          <a:p>
            <a:pPr lvl="0"/>
            <a:r>
              <a:rPr lang="en-US" altLang="zh-CN" sz="2400" dirty="0">
                <a:solidFill>
                  <a:srgbClr val="7030A0"/>
                </a:solidFill>
              </a:rPr>
              <a:t>Wenchang Xiang</a:t>
            </a:r>
          </a:p>
          <a:p>
            <a:pPr lvl="0"/>
            <a:r>
              <a:rPr lang="en-US" altLang="zh-CN" sz="2400" dirty="0">
                <a:solidFill>
                  <a:srgbClr val="7030A0"/>
                </a:solidFill>
              </a:rPr>
              <a:t>Guangzhou Maritime University</a:t>
            </a:r>
          </a:p>
          <a:p>
            <a:pPr lvl="0"/>
            <a:endParaRPr lang="en-US" sz="2400" dirty="0">
              <a:solidFill>
                <a:srgbClr val="7030A0"/>
              </a:solidFill>
            </a:endParaRPr>
          </a:p>
          <a:p>
            <a:pPr lvl="0"/>
            <a:endParaRPr lang="en-US" sz="2400" dirty="0">
              <a:solidFill>
                <a:srgbClr val="7030A0"/>
              </a:solidFill>
            </a:endParaRPr>
          </a:p>
          <a:p>
            <a:pPr lvl="0"/>
            <a:r>
              <a:rPr lang="en-US" sz="2400" dirty="0">
                <a:solidFill>
                  <a:srgbClr val="7030A0"/>
                </a:solidFill>
              </a:rPr>
              <a:t>                                 </a:t>
            </a:r>
            <a:r>
              <a:rPr lang="en-US" sz="1800" dirty="0">
                <a:solidFill>
                  <a:srgbClr val="A0A747"/>
                </a:solidFill>
              </a:rPr>
              <a:t>UPC2024, USTC, </a:t>
            </a:r>
            <a:r>
              <a:rPr lang="zh-CN" altLang="en-US" sz="1800" dirty="0">
                <a:solidFill>
                  <a:srgbClr val="A0A747"/>
                </a:solidFill>
              </a:rPr>
              <a:t>合肥，</a:t>
            </a:r>
            <a:r>
              <a:rPr lang="en-US" altLang="zh-CN" sz="1800" dirty="0">
                <a:solidFill>
                  <a:srgbClr val="A0A747"/>
                </a:solidFill>
              </a:rPr>
              <a:t>April 14</a:t>
            </a:r>
            <a:r>
              <a:rPr lang="en-US" altLang="zh-CN" sz="1800" baseline="30000" dirty="0">
                <a:solidFill>
                  <a:srgbClr val="A0A747"/>
                </a:solidFill>
              </a:rPr>
              <a:t>th</a:t>
            </a:r>
            <a:r>
              <a:rPr lang="en-US" altLang="zh-CN" sz="1800" dirty="0">
                <a:solidFill>
                  <a:srgbClr val="A0A747"/>
                </a:solidFill>
              </a:rPr>
              <a:t> 2024</a:t>
            </a:r>
            <a:endParaRPr lang="en-US" sz="1800" dirty="0">
              <a:solidFill>
                <a:srgbClr val="A0A747"/>
              </a:solidFill>
            </a:endParaRPr>
          </a:p>
        </p:txBody>
      </p:sp>
      <p:sp>
        <p:nvSpPr>
          <p:cNvPr id="10" name="Subtitle 8"/>
          <p:cNvSpPr txBox="1"/>
          <p:nvPr/>
        </p:nvSpPr>
        <p:spPr>
          <a:xfrm>
            <a:off x="9991828" y="6339990"/>
            <a:ext cx="2200172" cy="608065"/>
          </a:xfrm>
          <a:prstGeom prst="roundRect">
            <a:avLst>
              <a:gd name="adj" fmla="val 16709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baseline="30000" dirty="0">
                <a:solidFill>
                  <a:srgbClr val="00B050"/>
                </a:solidFill>
              </a:rPr>
              <a:t>April 14th 2024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Probe of proton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96340" y="641275"/>
            <a:ext cx="352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------ Deep Inelastic Scattering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7" y="1387666"/>
            <a:ext cx="3028571" cy="306666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560047" y="4839119"/>
            <a:ext cx="3732551" cy="1418413"/>
            <a:chOff x="560047" y="4839119"/>
            <a:chExt cx="3732551" cy="1418413"/>
          </a:xfrm>
        </p:grpSpPr>
        <p:sp>
          <p:nvSpPr>
            <p:cNvPr id="23" name="Rectangle: Rounded Corners 20"/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0047" y="4839119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Deep Inelastic Scattering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614915" y="5218794"/>
                  <a:ext cx="363219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e + p          e + X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altLang="zh-CN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total </a:t>
                  </a:r>
                  <a:r>
                    <a:rPr lang="en-US" altLang="zh-CN" i="1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parton</a:t>
                  </a: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 density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No t, integrated over geometry</a:t>
                  </a:r>
                  <a:endParaRPr lang="zh-CN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5" y="5218794"/>
                  <a:ext cx="3632199" cy="92333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/>
            <p:cNvCxnSpPr/>
            <p:nvPr/>
          </p:nvCxnSpPr>
          <p:spPr>
            <a:xfrm>
              <a:off x="1591738" y="5439227"/>
              <a:ext cx="36000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380340"/>
            <a:ext cx="3923809" cy="3066667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264921" y="4678741"/>
            <a:ext cx="11128942" cy="1851487"/>
            <a:chOff x="-2351122" y="4856936"/>
            <a:chExt cx="7000735" cy="1711130"/>
          </a:xfrm>
        </p:grpSpPr>
        <p:sp>
          <p:nvSpPr>
            <p:cNvPr id="51" name="Rectangle: Rounded Corners 20"/>
            <p:cNvSpPr/>
            <p:nvPr/>
          </p:nvSpPr>
          <p:spPr>
            <a:xfrm>
              <a:off x="-2351122" y="5130598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24567" y="4856936"/>
              <a:ext cx="3835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Diffractive Deep Inelastic Scattering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/>
                <p:cNvSpPr txBox="1"/>
                <p:nvPr/>
              </p:nvSpPr>
              <p:spPr>
                <a:xfrm>
                  <a:off x="814269" y="5108291"/>
                  <a:ext cx="3835344" cy="145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 + p            e + p + V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Measure total momentum transfer </a:t>
                  </a:r>
                </a:p>
                <a:p>
                  <a:pPr marL="742950" lvl="1" indent="-285750">
                    <a:buFont typeface="Wingdings" panose="05000000000000000000" pitchFamily="2" charset="2"/>
                    <a:buChar char="ü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Fourier conjugate to impact parameter </a:t>
                  </a:r>
                </a:p>
                <a:p>
                  <a:pPr marL="742950" lvl="1" indent="-285750">
                    <a:buFont typeface="Wingdings" panose="05000000000000000000" pitchFamily="2" charset="2"/>
                    <a:buChar char="ü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probe spatial density profile of proton</a:t>
                  </a:r>
                </a:p>
                <a:p>
                  <a:pPr marL="742950" lvl="1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CN" alt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269" y="5108291"/>
                  <a:ext cx="3835344" cy="145977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接箭头连接符 53"/>
            <p:cNvCxnSpPr/>
            <p:nvPr/>
          </p:nvCxnSpPr>
          <p:spPr>
            <a:xfrm>
              <a:off x="1430879" y="5313962"/>
              <a:ext cx="289617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20"/>
          <p:cNvSpPr/>
          <p:nvPr/>
        </p:nvSpPr>
        <p:spPr>
          <a:xfrm>
            <a:off x="6108804" y="4624420"/>
            <a:ext cx="5245232" cy="1853596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Exclusive diffractive vector meson production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238316" y="4679723"/>
            <a:ext cx="4504065" cy="1840560"/>
            <a:chOff x="560047" y="4839119"/>
            <a:chExt cx="4504065" cy="1418413"/>
          </a:xfrm>
        </p:grpSpPr>
        <p:sp>
          <p:nvSpPr>
            <p:cNvPr id="23" name="Rectangle: Rounded Corners 20"/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0047" y="4839119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Coherent process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607494" y="5140105"/>
                  <a:ext cx="4456618" cy="1019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Proton keeps intact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zh-CN" b="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Cross section probe average </a:t>
                  </a:r>
                </a:p>
                <a:p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     shape of the </a:t>
                  </a:r>
                  <a:r>
                    <a:rPr lang="en-US" altLang="zh-CN" i="1" dirty="0" err="1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a:t>protn</a:t>
                  </a:r>
                  <a:endParaRPr lang="zh-CN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94" y="5140105"/>
                  <a:ext cx="4456618" cy="101900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49"/>
          <p:cNvGrpSpPr/>
          <p:nvPr/>
        </p:nvGrpSpPr>
        <p:grpSpPr>
          <a:xfrm>
            <a:off x="5173127" y="4811996"/>
            <a:ext cx="4946620" cy="1585344"/>
            <a:chOff x="560047" y="4855215"/>
            <a:chExt cx="3785112" cy="1402317"/>
          </a:xfrm>
        </p:grpSpPr>
        <p:sp>
          <p:nvSpPr>
            <p:cNvPr id="51" name="Rectangle: Rounded Corners 20"/>
            <p:cNvSpPr/>
            <p:nvPr/>
          </p:nvSpPr>
          <p:spPr>
            <a:xfrm>
              <a:off x="560047" y="4855215"/>
              <a:ext cx="3732551" cy="1402317"/>
            </a:xfrm>
            <a:prstGeom prst="roundRect">
              <a:avLst>
                <a:gd name="adj" fmla="val 928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60047" y="4880472"/>
              <a:ext cx="1642669" cy="326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Incoherent process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/>
                <p:cNvSpPr txBox="1"/>
                <p:nvPr/>
              </p:nvSpPr>
              <p:spPr>
                <a:xfrm>
                  <a:off x="612608" y="5147970"/>
                  <a:ext cx="3732551" cy="940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Proton dissociated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~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𝑉𝑝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zh-CN" b="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CN" i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Probe the detailed structure of the  proton</a:t>
                  </a:r>
                </a:p>
              </p:txBody>
            </p:sp>
          </mc:Choice>
          <mc:Fallback xmlns=""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08" y="5147970"/>
                  <a:ext cx="3732551" cy="940773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矩形 13"/>
          <p:cNvSpPr/>
          <p:nvPr/>
        </p:nvSpPr>
        <p:spPr>
          <a:xfrm>
            <a:off x="8285017" y="2361550"/>
            <a:ext cx="507006" cy="24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37076" y="1177582"/>
            <a:ext cx="8569292" cy="3444074"/>
            <a:chOff x="304803" y="1177582"/>
            <a:chExt cx="8569292" cy="3444074"/>
          </a:xfrm>
        </p:grpSpPr>
        <p:grpSp>
          <p:nvGrpSpPr>
            <p:cNvPr id="25" name="组合 24"/>
            <p:cNvGrpSpPr/>
            <p:nvPr/>
          </p:nvGrpSpPr>
          <p:grpSpPr>
            <a:xfrm>
              <a:off x="304803" y="1177582"/>
              <a:ext cx="8569292" cy="3444074"/>
              <a:chOff x="1214471" y="1168301"/>
              <a:chExt cx="8569292" cy="344407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4471" y="1168301"/>
                <a:ext cx="8569292" cy="3444074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4902206" y="2125376"/>
                <a:ext cx="948267" cy="422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4512733" y="1963712"/>
                    <a:ext cx="67839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5" name="文本框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2733" y="1963712"/>
                    <a:ext cx="678391" cy="276999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矩形 14"/>
              <p:cNvSpPr/>
              <p:nvPr/>
            </p:nvSpPr>
            <p:spPr>
              <a:xfrm>
                <a:off x="1380068" y="3375401"/>
                <a:ext cx="711200" cy="25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962388" y="3289963"/>
                <a:ext cx="456279" cy="283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101747" y="3405396"/>
                <a:ext cx="563966" cy="2183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01802" y="342188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138356" y="34388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215492" y="343034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p</a:t>
                </a:r>
                <a:endParaRPr lang="zh-CN" altLang="en-US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8896815" y="2094411"/>
                    <a:ext cx="67839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13" name="文本框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6815" y="2094411"/>
                    <a:ext cx="678391" cy="276999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矩形 28"/>
            <p:cNvSpPr/>
            <p:nvPr/>
          </p:nvSpPr>
          <p:spPr>
            <a:xfrm>
              <a:off x="8285017" y="2345948"/>
              <a:ext cx="380521" cy="24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9050943" y="1232288"/>
                <a:ext cx="3053687" cy="1098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𝑽𝒑</m:t>
                          </m:r>
                        </m:sup>
                      </m:sSup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2000" b="1" i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𝒅𝒛</m:t>
                                </m:r>
                              </m:num>
                              <m:den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zh-CN" alt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nary>
                      </m:e>
                    </m:nary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</m:oMath>
                </a14:m>
                <a:endParaRPr lang="en-US" altLang="zh-CN" sz="20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⋅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𝒊𝒃</m:t>
                          </m:r>
                          <m:r>
                            <a:rPr lang="en-US" altLang="zh-C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⋅△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altLang="zh-CN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43" y="1232288"/>
                <a:ext cx="3053687" cy="1098186"/>
              </a:xfrm>
              <a:prstGeom prst="rect">
                <a:avLst/>
              </a:prstGeom>
              <a:blipFill rotWithShape="1">
                <a:blip r:embed="rId7"/>
                <a:stretch>
                  <a:fillRect l="-9" t="-35" r="9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8907844" y="3072920"/>
                <a:ext cx="2745432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Vector meson wavefunction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altLang="zh-CN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Boosted Gaussian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Gauss-LC</a:t>
                </a:r>
                <a:endParaRPr lang="zh-CN" alt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844" y="3072920"/>
                <a:ext cx="2745432" cy="742447"/>
              </a:xfrm>
              <a:prstGeom prst="rect">
                <a:avLst/>
              </a:prstGeom>
              <a:blipFill rotWithShape="1">
                <a:blip r:embed="rId8"/>
                <a:stretch>
                  <a:fillRect l="-2" t="-21" r="14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8907844" y="2410373"/>
                <a:ext cx="2765501" cy="538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Virtual photon wavefunction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1400" dirty="0">
                    <a:solidFill>
                      <a:srgbClr val="7030A0"/>
                    </a:solidFill>
                  </a:rPr>
                  <a:t>Precisely calculate with QED</a:t>
                </a: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844" y="2410373"/>
                <a:ext cx="2765501" cy="538224"/>
              </a:xfrm>
              <a:prstGeom prst="rect">
                <a:avLst/>
              </a:prstGeom>
              <a:blipFill rotWithShape="1">
                <a:blip r:embed="rId9"/>
                <a:stretch>
                  <a:fillRect l="-2" t="-102" r="5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Dipole scattering amplitude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85017" y="2361550"/>
            <a:ext cx="507006" cy="24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859366" y="1310579"/>
                <a:ext cx="6705600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𝑽𝒑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2000" b="1" i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𝒅𝒛</m:t>
                                </m:r>
                              </m:num>
                              <m:den>
                                <m:r>
                                  <a:rPr lang="en-US" altLang="zh-CN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zh-CN" alt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nary>
                      </m:e>
                    </m:nary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altLang="zh-CN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𝒊𝒃</m:t>
                        </m:r>
                        <m: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⋅△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altLang="zh-CN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sz="2000" b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6" y="1310579"/>
                <a:ext cx="6705600" cy="449290"/>
              </a:xfrm>
              <a:prstGeom prst="rect">
                <a:avLst/>
              </a:prstGeom>
              <a:blipFill rotWithShape="1">
                <a:blip r:embed="rId3"/>
                <a:stretch>
                  <a:fillRect l="-3" t="-128" r="3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20"/>
          <p:cNvSpPr/>
          <p:nvPr/>
        </p:nvSpPr>
        <p:spPr>
          <a:xfrm>
            <a:off x="677327" y="2166465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60746" y="2253637"/>
                <a:ext cx="4149921" cy="170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Dipole Amplitude: </a:t>
                </a:r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IP-sat model</a:t>
                </a:r>
              </a:p>
              <a:p>
                <a:endParaRPr lang="en-US" altLang="zh-CN" b="0" i="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altLang="zh-CN" b="0" dirty="0">
                    <a:solidFill>
                      <a:srgbClr val="7030A0"/>
                    </a:solidFill>
                  </a:rPr>
                  <a:t>     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𝑥𝑔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46" y="2253637"/>
                <a:ext cx="4149921" cy="1707583"/>
              </a:xfrm>
              <a:prstGeom prst="rect">
                <a:avLst/>
              </a:prstGeom>
              <a:blipFill rotWithShape="1">
                <a:blip r:embed="rId4"/>
                <a:stretch>
                  <a:fillRect t="-1" r="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659417" y="2741715"/>
                <a:ext cx="3251200" cy="96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Gaussian distribution: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7" y="2741715"/>
                <a:ext cx="3251200" cy="966996"/>
              </a:xfrm>
              <a:prstGeom prst="rect">
                <a:avLst/>
              </a:prstGeom>
              <a:blipFill rotWithShape="1">
                <a:blip r:embed="rId5"/>
                <a:stretch>
                  <a:fillRect l="-5" t="-43" r="5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0"/>
          <p:cNvSpPr/>
          <p:nvPr/>
        </p:nvSpPr>
        <p:spPr>
          <a:xfrm>
            <a:off x="6219150" y="2160739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51058" y="229945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Proton spatial profile function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6659417" y="3679670"/>
                <a:ext cx="3251200" cy="1010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Exponential distribution: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7" y="3679670"/>
                <a:ext cx="3251200" cy="1010277"/>
              </a:xfrm>
              <a:prstGeom prst="rect">
                <a:avLst/>
              </a:prstGeom>
              <a:blipFill rotWithShape="1">
                <a:blip r:embed="rId6"/>
                <a:stretch>
                  <a:fillRect l="-5" t="-48" r="5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20"/>
          <p:cNvSpPr/>
          <p:nvPr/>
        </p:nvSpPr>
        <p:spPr>
          <a:xfrm>
            <a:off x="760745" y="5026036"/>
            <a:ext cx="4794511" cy="829083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i="1" dirty="0">
                <a:solidFill>
                  <a:srgbClr val="00B050"/>
                </a:solidFill>
                <a:latin typeface="Bodoni MT" panose="02070603080606020203" pitchFamily="18" charset="0"/>
              </a:rPr>
              <a:t>Other models: </a:t>
            </a:r>
            <a:r>
              <a:rPr lang="en-US" altLang="zh-CN" sz="1400" i="1" dirty="0">
                <a:solidFill>
                  <a:srgbClr val="00B050"/>
                </a:solidFill>
                <a:latin typeface="Bodoni MT" panose="02070603080606020203" pitchFamily="18" charset="0"/>
              </a:rPr>
              <a:t>b-CGC, </a:t>
            </a:r>
            <a:r>
              <a:rPr lang="en-US" altLang="zh-CN" sz="1400" i="1" dirty="0" err="1">
                <a:solidFill>
                  <a:srgbClr val="00B050"/>
                </a:solidFill>
                <a:latin typeface="Bodoni MT" panose="02070603080606020203" pitchFamily="18" charset="0"/>
              </a:rPr>
              <a:t>Balitsky-Kovchegov</a:t>
            </a:r>
            <a:r>
              <a:rPr lang="en-US" altLang="zh-CN" sz="1400" i="1" dirty="0">
                <a:solidFill>
                  <a:srgbClr val="00B050"/>
                </a:solidFill>
                <a:latin typeface="Bodoni MT" panose="02070603080606020203" pitchFamily="18" charset="0"/>
              </a:rPr>
              <a:t> equation……</a:t>
            </a:r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Modeling fluctuations by constituent quark picture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59366" y="2420843"/>
                <a:ext cx="3251200" cy="89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6" y="2420843"/>
                <a:ext cx="3251200" cy="892873"/>
              </a:xfrm>
              <a:prstGeom prst="rect">
                <a:avLst/>
              </a:prstGeom>
              <a:blipFill rotWithShape="1">
                <a:blip r:embed="rId3"/>
                <a:stretch>
                  <a:fillRect l="-6" t="-25" r="6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0"/>
          <p:cNvSpPr/>
          <p:nvPr/>
        </p:nvSpPr>
        <p:spPr>
          <a:xfrm>
            <a:off x="677326" y="1646993"/>
            <a:ext cx="4877930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0745" y="176811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Proton spatial profile function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: Rounded Corners 20"/>
          <p:cNvSpPr/>
          <p:nvPr/>
        </p:nvSpPr>
        <p:spPr>
          <a:xfrm>
            <a:off x="2009020" y="4368009"/>
            <a:ext cx="8887580" cy="1939658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78552" y="3404926"/>
                <a:ext cx="4309601" cy="689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/2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2" y="3404926"/>
                <a:ext cx="4309601" cy="689997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4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6027028" y="166090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Hot spots model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351058" y="2566199"/>
                <a:ext cx="105833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58" y="2566199"/>
                <a:ext cx="105833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40" t="-42" r="20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389584" y="2162237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 proton includes 3 valence quarks, </a:t>
            </a:r>
            <a:r>
              <a:rPr lang="en-US" altLang="zh-CN" dirty="0" err="1">
                <a:solidFill>
                  <a:srgbClr val="00B050"/>
                </a:solidFill>
              </a:rPr>
              <a:t>uud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430984" y="3013038"/>
                <a:ext cx="54026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a naive treatment, </a:t>
                </a:r>
                <a:r>
                  <a:rPr lang="en-US" altLang="zh-CN" dirty="0" err="1">
                    <a:solidFill>
                      <a:srgbClr val="00B050"/>
                    </a:solidFill>
                  </a:rPr>
                  <a:t>uud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 with same width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a refined approach, up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, down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84" y="3013038"/>
                <a:ext cx="540263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" t="-93" r="7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20"/>
          <p:cNvSpPr/>
          <p:nvPr/>
        </p:nvSpPr>
        <p:spPr>
          <a:xfrm>
            <a:off x="6024180" y="1646993"/>
            <a:ext cx="5809437" cy="2525070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69775" y="455057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Simulations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516284" y="4997660"/>
                <a:ext cx="8189999" cy="99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Sample quark positions by Gaussian distribution with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Sample valence quark profile density by Gaussian distribution with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rgbClr val="FF996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FF9966"/>
                    </a:solidFill>
                  </a:rPr>
                  <a:t>Combination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9966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99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9966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9966"/>
                    </a:solidFill>
                  </a:rPr>
                  <a:t>sets degree of proton shape fluctuations </a:t>
                </a:r>
                <a:endParaRPr lang="zh-CN" altLang="en-US" dirty="0">
                  <a:solidFill>
                    <a:srgbClr val="FF9966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84" y="4997660"/>
                <a:ext cx="8189999" cy="998222"/>
              </a:xfrm>
              <a:prstGeom prst="rect">
                <a:avLst/>
              </a:prstGeom>
              <a:blipFill rotWithShape="1">
                <a:blip r:embed="rId7"/>
                <a:stretch>
                  <a:fillRect l="-5" t="-21" r="2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6"/>
            <a:ext cx="6824133" cy="1591733"/>
          </a:xfrm>
        </p:spPr>
        <p:txBody>
          <a:bodyPr wrap="square">
            <a:noAutofit/>
          </a:bodyPr>
          <a:lstStyle/>
          <a:p>
            <a:r>
              <a:rPr lang="en-US" sz="3600" dirty="0"/>
              <a:t>03.</a:t>
            </a:r>
            <a:r>
              <a:rPr lang="en-US" altLang="zh-CN" sz="3600" dirty="0"/>
              <a:t> Numerical results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096000" y="2633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Vector meson productions at HERA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14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Proton shape from vector meson productions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881758"/>
            <a:ext cx="5971718" cy="4389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89443" y="1298455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43" y="1298455"/>
                <a:ext cx="496161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" t="-139" r="9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7509930" y="2175933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Round proton + color charge fluctuations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097429" y="3038655"/>
            <a:ext cx="1270000" cy="12615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700" y="3261543"/>
            <a:ext cx="916295" cy="7705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9" name="文本框 38"/>
          <p:cNvSpPr txBox="1"/>
          <p:nvPr/>
        </p:nvSpPr>
        <p:spPr>
          <a:xfrm>
            <a:off x="5867403" y="6290728"/>
            <a:ext cx="1373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arXiv:1607.01711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sp>
        <p:nvSpPr>
          <p:cNvPr id="2" name="Rectangle: Rounded Corners 20"/>
          <p:cNvSpPr/>
          <p:nvPr/>
        </p:nvSpPr>
        <p:spPr>
          <a:xfrm>
            <a:off x="7509930" y="2004370"/>
            <a:ext cx="4444999" cy="655788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3839" y="5137317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Incoherent calculations: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several magnitude smaller than the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20"/>
          <p:cNvSpPr/>
          <p:nvPr/>
        </p:nvSpPr>
        <p:spPr>
          <a:xfrm>
            <a:off x="7610796" y="5024083"/>
            <a:ext cx="4444999" cy="879849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92D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 rotWithShape="1">
                <a:blip r:embed="rId3"/>
                <a:stretch>
                  <a:fillRect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" t="-43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14" y="1556250"/>
            <a:ext cx="10320866" cy="437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430474" y="6102233"/>
                <a:ext cx="5154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i="1" dirty="0">
                    <a:solidFill>
                      <a:srgbClr val="FF0000"/>
                    </a:solidFill>
                  </a:rPr>
                  <a:t>is favored by the HERA data.</a:t>
                </a:r>
                <a:endParaRPr lang="zh-CN" altLang="en-US" i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74" y="6102233"/>
                <a:ext cx="515472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" t="-140" r="12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20"/>
          <p:cNvSpPr/>
          <p:nvPr/>
        </p:nvSpPr>
        <p:spPr>
          <a:xfrm>
            <a:off x="3430474" y="6017291"/>
            <a:ext cx="4258586" cy="464235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i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67728" y="6102233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 rotWithShape="1">
                <a:blip r:embed="rId3"/>
                <a:stretch>
                  <a:fillRect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" t="-43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0167728" y="6102233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66" y="1556250"/>
            <a:ext cx="5832552" cy="4948832"/>
          </a:xfrm>
          <a:prstGeom prst="rect">
            <a:avLst/>
          </a:prstGeom>
        </p:spPr>
      </p:pic>
      <p:sp>
        <p:nvSpPr>
          <p:cNvPr id="2" name="Rectangle: Rounded Corners 20"/>
          <p:cNvSpPr/>
          <p:nvPr/>
        </p:nvSpPr>
        <p:spPr>
          <a:xfrm>
            <a:off x="7091307" y="2122358"/>
            <a:ext cx="4707673" cy="2567405"/>
          </a:xfrm>
          <a:prstGeom prst="roundRect">
            <a:avLst>
              <a:gd name="adj" fmla="val 928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6671" y="2424759"/>
            <a:ext cx="48590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Valence quark distribution widths: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6 sets</a:t>
            </a: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</a:rPr>
              <a:t>Incoherent process: inconsistent with 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    each other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7030A0"/>
                </a:solidFill>
              </a:rPr>
              <a:t>Coherent process: agreement with each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    other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 rotWithShape="1">
                <a:blip r:embed="rId3"/>
                <a:stretch>
                  <a:fillRect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96161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" t="-43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 rot="5400000">
            <a:off x="10583363" y="5071287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32" y="1648213"/>
            <a:ext cx="10354733" cy="4437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808021" y="6178341"/>
                <a:ext cx="3959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consistent with each other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21" y="6178341"/>
                <a:ext cx="395961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" t="-115" r="14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267790" y="6138346"/>
                <a:ext cx="5344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incoherent: inconsistent with each other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90" y="6138346"/>
                <a:ext cx="534460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" t="-118" r="3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30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solidFill>
                <a:schemeClr val="accent4">
                  <a:lumMod val="75000"/>
                </a:schemeClr>
              </a:solidFill>
            </p:spPr>
            <p:txBody>
              <a:bodyPr wrap="square" anchor="ctr">
                <a:normAutofit/>
              </a:bodyPr>
              <a:lstStyle/>
              <a:p>
                <a:pPr lvl="0">
                  <a:buClr>
                    <a:schemeClr val="accent5"/>
                  </a:buClr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Different widths for up and down 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92D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)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itle 3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1999" cy="1002880"/>
              </a:xfrm>
              <a:blipFill rotWithShape="1">
                <a:blip r:embed="rId3"/>
                <a:stretch>
                  <a:fillRect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691540" y="1094899"/>
                <a:ext cx="481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40" y="1094899"/>
                <a:ext cx="481093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" t="-43" r="9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0410934" y="6265376"/>
            <a:ext cx="178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A0A747"/>
                </a:solidFill>
              </a:rPr>
              <a:t>NPA1042(2024)122810</a:t>
            </a:r>
            <a:endParaRPr lang="zh-CN" altLang="en-US" sz="1200" dirty="0">
              <a:solidFill>
                <a:srgbClr val="A0A747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25" y="2243683"/>
            <a:ext cx="5425009" cy="23181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510464"/>
            <a:ext cx="5739876" cy="249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661776" y="1635879"/>
                <a:ext cx="178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=3.3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76" y="1635879"/>
                <a:ext cx="178646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4" t="-32" r="11" b="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263467" y="2976367"/>
                <a:ext cx="178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=6.6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467" y="2976367"/>
                <a:ext cx="178646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" t="-33" r="24" b="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254221" y="5018092"/>
                <a:ext cx="3281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agree with data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disagree with data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21" y="5018092"/>
                <a:ext cx="3281539" cy="646331"/>
              </a:xfrm>
              <a:prstGeom prst="rect">
                <a:avLst/>
              </a:prstGeom>
              <a:blipFill>
                <a:blip r:embed="rId9"/>
                <a:stretch>
                  <a:fillRect l="-1301" t="-4717" r="-92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7391798" y="2039362"/>
                <a:ext cx="3281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agree with data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disagree with data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798" y="2039362"/>
                <a:ext cx="3281539" cy="646331"/>
              </a:xfrm>
              <a:prstGeom prst="rect">
                <a:avLst/>
              </a:prstGeom>
              <a:blipFill>
                <a:blip r:embed="rId10"/>
                <a:stretch>
                  <a:fillRect l="-1301" t="-5660" r="-92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867"/>
          </a:xfr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  Outline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086" y="1375535"/>
            <a:ext cx="10858500" cy="50419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Motivation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Proton Shape Fluctuations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Numerical results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Summary and discussions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</a:t>
              </a:r>
              <a:r>
                <a:rPr lang="en-US" altLang="zh-CN" sz="1200" dirty="0">
                  <a:solidFill>
                    <a:schemeClr val="bg1"/>
                  </a:solidFill>
                </a:rPr>
                <a:t>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095725" y="5643111"/>
            <a:ext cx="3657600" cy="274320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Different distributions for valence quark positions and profile density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118260" y="991595"/>
                <a:ext cx="4961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</a:rPr>
                  <a:t> production data at HERA</a:t>
                </a:r>
                <a:endParaRPr lang="zh-CN" alt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260" y="991595"/>
                <a:ext cx="496161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" t="-97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430474" y="6102233"/>
                <a:ext cx="6681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𝑜h𝑒𝑟𝑒𝑛𝑡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𝑝𝑟𝑜𝑐𝑒𝑠𝑠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𝑠𝑒𝑛𝑠𝑖𝑡𝑖𝑣𝑒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𝑞𝑢𝑎𝑟𝑘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𝑑𝑖𝑠𝑡𝑟𝑖𝑏𝑢𝑡𝑖𝑜𝑛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74" y="6102233"/>
                <a:ext cx="668126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" t="-140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62" y="1351398"/>
            <a:ext cx="5799137" cy="46184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057" y="1436272"/>
            <a:ext cx="5704737" cy="45540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Different distributions for valence quark positions and profile density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32875" y="105405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W=181GeV and 251GeV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430474" y="6102233"/>
                <a:ext cx="6681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𝑜h𝑒𝑟𝑒𝑛𝑡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𝑝𝑟𝑜𝑐𝑒𝑠𝑠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𝑠𝑒𝑛𝑠𝑖𝑡𝑖𝑣𝑒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𝑞𝑢𝑎𝑟𝑘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𝑑𝑖𝑠𝑡𝑟𝑖𝑏𝑢𝑡𝑖𝑜𝑛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74" y="6102233"/>
                <a:ext cx="668126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" t="-140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46" y="1450171"/>
            <a:ext cx="5758987" cy="4557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18" y="1459873"/>
            <a:ext cx="5739644" cy="45571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6"/>
            <a:ext cx="6824133" cy="1591733"/>
          </a:xfrm>
        </p:spPr>
        <p:txBody>
          <a:bodyPr wrap="square">
            <a:noAutofit/>
          </a:bodyPr>
          <a:lstStyle/>
          <a:p>
            <a:r>
              <a:rPr lang="en-US" sz="3600" dirty="0"/>
              <a:t>04.</a:t>
            </a:r>
            <a:r>
              <a:rPr lang="en-US" altLang="zh-CN" sz="3600" dirty="0"/>
              <a:t> Summary and discussion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22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867"/>
          </a:xfr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  Summary and discussions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086" y="1375535"/>
            <a:ext cx="10858500" cy="50419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How to constructure proton shape fluctuations, hot spot model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Refined treatment of the width of the valence quarks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Show up quark width larger than down quark width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Valence quark distribution different from its profile density distribution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Extend the nuclear deformation at EIC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080558"/>
            <a:ext cx="6235244" cy="2645157"/>
          </a:xfrm>
        </p:spPr>
        <p:txBody>
          <a:bodyPr wrap="square">
            <a:normAutofit/>
          </a:bodyPr>
          <a:lstStyle/>
          <a:p>
            <a:pPr lvl="0"/>
            <a:r>
              <a:rPr lang="en-US" dirty="0"/>
              <a:t>Thank You !!!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1851" y="1811866"/>
            <a:ext cx="5079999" cy="872067"/>
          </a:xfrm>
        </p:spPr>
        <p:txBody>
          <a:bodyPr wrap="square">
            <a:noAutofit/>
          </a:bodyPr>
          <a:lstStyle/>
          <a:p>
            <a:pPr lvl="0"/>
            <a:r>
              <a:rPr lang="en-US" sz="3600" dirty="0"/>
              <a:t>01.</a:t>
            </a:r>
            <a:r>
              <a:rPr lang="en-US" altLang="zh-CN" sz="3600" dirty="0"/>
              <a:t>Motivation</a:t>
            </a: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622250" y="2887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Hydrodynamic simulations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3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Implications from collective flow in proton-lead collisions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9" y="1576828"/>
            <a:ext cx="6081247" cy="414241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340599" y="4121592"/>
            <a:ext cx="1270000" cy="1261534"/>
            <a:chOff x="7636933" y="4347637"/>
            <a:chExt cx="1270000" cy="1261534"/>
          </a:xfrm>
        </p:grpSpPr>
        <p:sp>
          <p:nvSpPr>
            <p:cNvPr id="6" name="椭圆 5"/>
            <p:cNvSpPr/>
            <p:nvPr/>
          </p:nvSpPr>
          <p:spPr>
            <a:xfrm>
              <a:off x="7636933" y="4347637"/>
              <a:ext cx="1270000" cy="126153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流程图: 接点 12"/>
            <p:cNvSpPr/>
            <p:nvPr/>
          </p:nvSpPr>
          <p:spPr>
            <a:xfrm flipH="1">
              <a:off x="8271933" y="5291665"/>
              <a:ext cx="84667" cy="8466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流程图: 接点 17"/>
            <p:cNvSpPr/>
            <p:nvPr/>
          </p:nvSpPr>
          <p:spPr>
            <a:xfrm flipH="1">
              <a:off x="8492069" y="4893737"/>
              <a:ext cx="84667" cy="8466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流程图: 接点 18"/>
            <p:cNvSpPr/>
            <p:nvPr/>
          </p:nvSpPr>
          <p:spPr>
            <a:xfrm flipH="1">
              <a:off x="7950199" y="4791118"/>
              <a:ext cx="211672" cy="17881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863764" y="1793160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Round proton: </a:t>
            </a:r>
            <a:r>
              <a:rPr lang="en-US" altLang="zh-CN" dirty="0">
                <a:solidFill>
                  <a:srgbClr val="7030A0"/>
                </a:solidFill>
              </a:rPr>
              <a:t>hydrodynamic calculations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cannot reproduce v</a:t>
            </a:r>
            <a:r>
              <a:rPr lang="en-US" altLang="zh-CN" sz="1000" dirty="0">
                <a:solidFill>
                  <a:srgbClr val="7030A0"/>
                </a:solidFill>
              </a:rPr>
              <a:t>2</a:t>
            </a:r>
            <a:r>
              <a:rPr lang="en-US" altLang="zh-CN" dirty="0">
                <a:solidFill>
                  <a:srgbClr val="7030A0"/>
                </a:solidFill>
              </a:rPr>
              <a:t> data in proton-lead collisions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899" y="4490749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Round Proton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47877" y="257919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0A747"/>
                </a:solidFill>
              </a:rPr>
              <a:t>IP-</a:t>
            </a:r>
            <a:r>
              <a:rPr lang="en-US" altLang="zh-CN" dirty="0" err="1">
                <a:solidFill>
                  <a:srgbClr val="A0A747"/>
                </a:solidFill>
              </a:rPr>
              <a:t>Glasma</a:t>
            </a:r>
            <a:r>
              <a:rPr lang="en-US" altLang="zh-CN" dirty="0">
                <a:solidFill>
                  <a:srgbClr val="A0A747"/>
                </a:solidFill>
              </a:rPr>
              <a:t>, arXiv:1405.3605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4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流程图: 接点 9"/>
          <p:cNvSpPr/>
          <p:nvPr/>
        </p:nvSpPr>
        <p:spPr>
          <a:xfrm flipH="1">
            <a:off x="8132232" y="4582013"/>
            <a:ext cx="211672" cy="1788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流程图: 接点 10"/>
          <p:cNvSpPr/>
          <p:nvPr/>
        </p:nvSpPr>
        <p:spPr>
          <a:xfrm flipH="1">
            <a:off x="7920560" y="4987504"/>
            <a:ext cx="211672" cy="1788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85197" y="6573734"/>
            <a:ext cx="2058460" cy="2755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sym typeface="+mn-ea"/>
              </a:rPr>
              <a:t>UPC </a:t>
            </a:r>
            <a:r>
              <a:rPr lang="en-US" altLang="zh-CN" sz="1200" dirty="0">
                <a:solidFill>
                  <a:schemeClr val="bg1"/>
                </a:solidFill>
              </a:rPr>
              <a:t>April 14th 2024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sz="3200" dirty="0">
                <a:solidFill>
                  <a:schemeClr val="bg1"/>
                </a:solidFill>
              </a:rPr>
              <a:t>  Implications from collective flow in proton-lead collisions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066399" y="2091902"/>
            <a:ext cx="416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Hydrodynamic with proton 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Shape fluctuations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09681" y="3695114"/>
            <a:ext cx="4121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Successful description</a:t>
            </a:r>
          </a:p>
          <a:p>
            <a:r>
              <a:rPr lang="en-US" altLang="zh-CN" sz="2800" b="1" dirty="0">
                <a:solidFill>
                  <a:srgbClr val="00B050"/>
                </a:solidFill>
              </a:rPr>
              <a:t>data!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7" y="1596771"/>
            <a:ext cx="7780952" cy="44095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38469" y="471279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0A747"/>
                </a:solidFill>
              </a:rPr>
              <a:t>arXiv:1705.03177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85197" y="6573734"/>
            <a:ext cx="2058460" cy="2755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sym typeface="+mn-ea"/>
              </a:rPr>
              <a:t>UPC </a:t>
            </a:r>
            <a:r>
              <a:rPr lang="en-US" altLang="zh-CN" sz="1200" dirty="0">
                <a:solidFill>
                  <a:schemeClr val="bg1"/>
                </a:solidFill>
              </a:rPr>
              <a:t>April 14th 2024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sz="3200" dirty="0">
                <a:solidFill>
                  <a:schemeClr val="bg1"/>
                </a:solidFill>
              </a:rPr>
              <a:t>  Implications from collective flow in proton-lead collisions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762998" y="2047467"/>
            <a:ext cx="416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Hydrodynamic with proton 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Shape fluctuations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62998" y="3429000"/>
            <a:ext cx="4121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Successful description</a:t>
            </a:r>
          </a:p>
          <a:p>
            <a:r>
              <a:rPr lang="en-US" altLang="zh-CN" sz="2800" b="1" dirty="0">
                <a:solidFill>
                  <a:srgbClr val="00B050"/>
                </a:solidFill>
              </a:rPr>
              <a:t>data!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4506" y="5843193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solidFill>
                  <a:srgbClr val="A0A747"/>
                </a:solidFill>
                <a:effectLst/>
                <a:highlight>
                  <a:srgbClr val="FFFFFF"/>
                </a:highlight>
                <a:latin typeface="-apple-system"/>
              </a:rPr>
              <a:t>Eur.Phys.J.C</a:t>
            </a:r>
            <a:r>
              <a:rPr lang="en-US" altLang="zh-CN" b="0" i="0" dirty="0">
                <a:solidFill>
                  <a:srgbClr val="A0A747"/>
                </a:solidFill>
                <a:effectLst/>
                <a:highlight>
                  <a:srgbClr val="FFFFFF"/>
                </a:highlight>
                <a:latin typeface="-apple-system"/>
              </a:rPr>
              <a:t> 76 (2016) 7, 408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1" y="1181336"/>
            <a:ext cx="6957145" cy="5027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85197" y="6573734"/>
            <a:ext cx="2058460" cy="2755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sym typeface="+mn-ea"/>
              </a:rPr>
              <a:t>UPC </a:t>
            </a:r>
            <a:r>
              <a:rPr lang="en-US" altLang="zh-CN" sz="1200" dirty="0">
                <a:solidFill>
                  <a:schemeClr val="bg1"/>
                </a:solidFill>
              </a:rPr>
              <a:t>April 14th 2024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sz="3200" dirty="0">
                <a:solidFill>
                  <a:schemeClr val="bg1"/>
                </a:solidFill>
              </a:rPr>
              <a:t>  Lattice QCD simulation of the constituent quark shape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54250" y="1412406"/>
            <a:ext cx="2589774" cy="83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013805" y="1703677"/>
            <a:ext cx="483337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Constituent quark shape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width of up quark is different 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   from down quark</a:t>
            </a:r>
          </a:p>
          <a:p>
            <a:endParaRPr lang="en-US" altLang="zh-CN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down quark showing larger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   distortion than up quark in </a:t>
            </a:r>
          </a:p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   polarization case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04264" y="5547676"/>
            <a:ext cx="426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0A747"/>
                </a:solidFill>
              </a:rPr>
              <a:t>arXiv:2305.1117, PRD108(2023)014507</a:t>
            </a:r>
            <a:endParaRPr lang="zh-CN" altLang="en-US" dirty="0">
              <a:solidFill>
                <a:srgbClr val="A0A747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" y="1125658"/>
            <a:ext cx="6507099" cy="53063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8596" y="1507067"/>
            <a:ext cx="6824133" cy="1456266"/>
          </a:xfrm>
        </p:spPr>
        <p:txBody>
          <a:bodyPr wrap="square">
            <a:noAutofit/>
          </a:bodyPr>
          <a:lstStyle/>
          <a:p>
            <a:r>
              <a:rPr lang="en-US" sz="3600" dirty="0"/>
              <a:t>02.</a:t>
            </a:r>
            <a:r>
              <a:rPr lang="en-US" altLang="zh-CN" sz="3600" dirty="0"/>
              <a:t> Proton Shape Fluctuations</a:t>
            </a:r>
            <a:br>
              <a:rPr lang="en-US" altLang="zh-CN" sz="3600" dirty="0"/>
            </a:b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/>
          </p:nvPr>
        </p:nvSpPr>
        <p:spPr>
          <a:xfrm>
            <a:off x="6096000" y="2633133"/>
            <a:ext cx="5079999" cy="660399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Hot spot model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8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880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/>
          <a:p>
            <a:pPr lvl="0">
              <a:buClr>
                <a:schemeClr val="accent5"/>
              </a:buClr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sz="3200" dirty="0">
                <a:solidFill>
                  <a:schemeClr val="bg1"/>
                </a:solidFill>
              </a:rPr>
              <a:t>Beyond round proton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6566468"/>
            <a:ext cx="12192000" cy="291532"/>
            <a:chOff x="0" y="6566468"/>
            <a:chExt cx="12192000" cy="291532"/>
          </a:xfrm>
        </p:grpSpPr>
        <p:sp>
          <p:nvSpPr>
            <p:cNvPr id="9" name="标题 1"/>
            <p:cNvSpPr txBox="1"/>
            <p:nvPr/>
          </p:nvSpPr>
          <p:spPr>
            <a:xfrm>
              <a:off x="0" y="6566468"/>
              <a:ext cx="12192000" cy="2915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>
                  <a:solidFill>
                    <a:schemeClr val="bg1"/>
                  </a:solidFill>
                </a:rPr>
                <a:t>  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0" y="6581001"/>
              <a:ext cx="1718733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Wenchang Xiang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2599" y="6576170"/>
              <a:ext cx="2058459" cy="276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Constituent quark shape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5197" y="6573734"/>
              <a:ext cx="2058460" cy="275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sym typeface="+mn-ea"/>
                </a:rPr>
                <a:t>UPC April 14th 2024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14946" y="133577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</a:rPr>
              <a:t>Basic questions</a:t>
            </a:r>
            <a:endParaRPr lang="zh-CN" altLang="en-US" sz="3000" dirty="0">
              <a:solidFill>
                <a:srgbClr val="7030A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4946" y="2144851"/>
            <a:ext cx="9607023" cy="3709621"/>
            <a:chOff x="223233" y="2208209"/>
            <a:chExt cx="11110648" cy="3629826"/>
          </a:xfrm>
        </p:grpSpPr>
        <p:grpSp>
          <p:nvGrpSpPr>
            <p:cNvPr id="2" name="Group 2"/>
            <p:cNvGrpSpPr/>
            <p:nvPr/>
          </p:nvGrpSpPr>
          <p:grpSpPr>
            <a:xfrm>
              <a:off x="223233" y="2208209"/>
              <a:ext cx="11110648" cy="3629826"/>
              <a:chOff x="1814674" y="2393797"/>
              <a:chExt cx="11110648" cy="3800376"/>
            </a:xfrm>
          </p:grpSpPr>
          <p:sp>
            <p:nvSpPr>
              <p:cNvPr id="3" name="Freeform: Shape 59"/>
              <p:cNvSpPr/>
              <p:nvPr/>
            </p:nvSpPr>
            <p:spPr>
              <a:xfrm>
                <a:off x="1814674" y="2857566"/>
                <a:ext cx="2637590" cy="2610369"/>
              </a:xfrm>
              <a:custGeom>
                <a:avLst/>
                <a:gdLst>
                  <a:gd name="T0" fmla="*/ 2709 w 7873"/>
                  <a:gd name="T1" fmla="*/ 1592 h 7791"/>
                  <a:gd name="T2" fmla="*/ 5329 w 7873"/>
                  <a:gd name="T3" fmla="*/ 1624 h 7791"/>
                  <a:gd name="T4" fmla="*/ 5782 w 7873"/>
                  <a:gd name="T5" fmla="*/ 969 h 7791"/>
                  <a:gd name="T6" fmla="*/ 5477 w 7873"/>
                  <a:gd name="T7" fmla="*/ 432 h 7791"/>
                  <a:gd name="T8" fmla="*/ 4004 w 7873"/>
                  <a:gd name="T9" fmla="*/ 13 h 7791"/>
                  <a:gd name="T10" fmla="*/ 2709 w 7873"/>
                  <a:gd name="T11" fmla="*/ 368 h 7791"/>
                  <a:gd name="T12" fmla="*/ 2352 w 7873"/>
                  <a:gd name="T13" fmla="*/ 840 h 7791"/>
                  <a:gd name="T14" fmla="*/ 2709 w 7873"/>
                  <a:gd name="T15" fmla="*/ 1592 h 7791"/>
                  <a:gd name="T16" fmla="*/ 2699 w 7873"/>
                  <a:gd name="T17" fmla="*/ 2258 h 7791"/>
                  <a:gd name="T18" fmla="*/ 3046 w 7873"/>
                  <a:gd name="T19" fmla="*/ 2376 h 7791"/>
                  <a:gd name="T20" fmla="*/ 3351 w 7873"/>
                  <a:gd name="T21" fmla="*/ 2537 h 7791"/>
                  <a:gd name="T22" fmla="*/ 4656 w 7873"/>
                  <a:gd name="T23" fmla="*/ 2570 h 7791"/>
                  <a:gd name="T24" fmla="*/ 5624 w 7873"/>
                  <a:gd name="T25" fmla="*/ 2076 h 7791"/>
                  <a:gd name="T26" fmla="*/ 5782 w 7873"/>
                  <a:gd name="T27" fmla="*/ 1335 h 7791"/>
                  <a:gd name="T28" fmla="*/ 5698 w 7873"/>
                  <a:gd name="T29" fmla="*/ 1592 h 7791"/>
                  <a:gd name="T30" fmla="*/ 2331 w 7873"/>
                  <a:gd name="T31" fmla="*/ 1335 h 7791"/>
                  <a:gd name="T32" fmla="*/ 2699 w 7873"/>
                  <a:gd name="T33" fmla="*/ 2258 h 7791"/>
                  <a:gd name="T34" fmla="*/ 3730 w 7873"/>
                  <a:gd name="T35" fmla="*/ 2903 h 7791"/>
                  <a:gd name="T36" fmla="*/ 3888 w 7873"/>
                  <a:gd name="T37" fmla="*/ 3300 h 7791"/>
                  <a:gd name="T38" fmla="*/ 4414 w 7873"/>
                  <a:gd name="T39" fmla="*/ 3128 h 7791"/>
                  <a:gd name="T40" fmla="*/ 5519 w 7873"/>
                  <a:gd name="T41" fmla="*/ 2849 h 7791"/>
                  <a:gd name="T42" fmla="*/ 5782 w 7873"/>
                  <a:gd name="T43" fmla="*/ 2011 h 7791"/>
                  <a:gd name="T44" fmla="*/ 5761 w 7873"/>
                  <a:gd name="T45" fmla="*/ 2140 h 7791"/>
                  <a:gd name="T46" fmla="*/ 3730 w 7873"/>
                  <a:gd name="T47" fmla="*/ 2903 h 7791"/>
                  <a:gd name="T48" fmla="*/ 3330 w 7873"/>
                  <a:gd name="T49" fmla="*/ 2967 h 7791"/>
                  <a:gd name="T50" fmla="*/ 1752 w 7873"/>
                  <a:gd name="T51" fmla="*/ 2494 h 7791"/>
                  <a:gd name="T52" fmla="*/ 742 w 7873"/>
                  <a:gd name="T53" fmla="*/ 2709 h 7791"/>
                  <a:gd name="T54" fmla="*/ 152 w 7873"/>
                  <a:gd name="T55" fmla="*/ 3644 h 7791"/>
                  <a:gd name="T56" fmla="*/ 1815 w 7873"/>
                  <a:gd name="T57" fmla="*/ 4428 h 7791"/>
                  <a:gd name="T58" fmla="*/ 3530 w 7873"/>
                  <a:gd name="T59" fmla="*/ 3687 h 7791"/>
                  <a:gd name="T60" fmla="*/ 3330 w 7873"/>
                  <a:gd name="T61" fmla="*/ 2967 h 7791"/>
                  <a:gd name="T62" fmla="*/ 3236 w 7873"/>
                  <a:gd name="T63" fmla="*/ 4267 h 7791"/>
                  <a:gd name="T64" fmla="*/ 100 w 7873"/>
                  <a:gd name="T65" fmla="*/ 3837 h 7791"/>
                  <a:gd name="T66" fmla="*/ 289 w 7873"/>
                  <a:gd name="T67" fmla="*/ 4567 h 7791"/>
                  <a:gd name="T68" fmla="*/ 3036 w 7873"/>
                  <a:gd name="T69" fmla="*/ 4825 h 7791"/>
                  <a:gd name="T70" fmla="*/ 3288 w 7873"/>
                  <a:gd name="T71" fmla="*/ 4234 h 7791"/>
                  <a:gd name="T72" fmla="*/ 3236 w 7873"/>
                  <a:gd name="T73" fmla="*/ 4267 h 7791"/>
                  <a:gd name="T74" fmla="*/ 7676 w 7873"/>
                  <a:gd name="T75" fmla="*/ 4686 h 7791"/>
                  <a:gd name="T76" fmla="*/ 5708 w 7873"/>
                  <a:gd name="T77" fmla="*/ 3407 h 7791"/>
                  <a:gd name="T78" fmla="*/ 4193 w 7873"/>
                  <a:gd name="T79" fmla="*/ 4063 h 7791"/>
                  <a:gd name="T80" fmla="*/ 3572 w 7873"/>
                  <a:gd name="T81" fmla="*/ 5620 h 7791"/>
                  <a:gd name="T82" fmla="*/ 4214 w 7873"/>
                  <a:gd name="T83" fmla="*/ 7145 h 7791"/>
                  <a:gd name="T84" fmla="*/ 5740 w 7873"/>
                  <a:gd name="T85" fmla="*/ 7779 h 7791"/>
                  <a:gd name="T86" fmla="*/ 7245 w 7873"/>
                  <a:gd name="T87" fmla="*/ 7134 h 7791"/>
                  <a:gd name="T88" fmla="*/ 7866 w 7873"/>
                  <a:gd name="T89" fmla="*/ 5577 h 7791"/>
                  <a:gd name="T90" fmla="*/ 7676 w 7873"/>
                  <a:gd name="T91" fmla="*/ 4686 h 7791"/>
                  <a:gd name="T92" fmla="*/ 5719 w 7873"/>
                  <a:gd name="T93" fmla="*/ 6286 h 7791"/>
                  <a:gd name="T94" fmla="*/ 4267 w 7873"/>
                  <a:gd name="T95" fmla="*/ 5953 h 7791"/>
                  <a:gd name="T96" fmla="*/ 4330 w 7873"/>
                  <a:gd name="T97" fmla="*/ 5556 h 7791"/>
                  <a:gd name="T98" fmla="*/ 5603 w 7873"/>
                  <a:gd name="T99" fmla="*/ 5867 h 7791"/>
                  <a:gd name="T100" fmla="*/ 6908 w 7873"/>
                  <a:gd name="T101" fmla="*/ 3977 h 7791"/>
                  <a:gd name="T102" fmla="*/ 7255 w 7873"/>
                  <a:gd name="T103" fmla="*/ 4535 h 7791"/>
                  <a:gd name="T104" fmla="*/ 5719 w 7873"/>
                  <a:gd name="T105" fmla="*/ 6286 h 7791"/>
                  <a:gd name="T106" fmla="*/ 121 w 7873"/>
                  <a:gd name="T107" fmla="*/ 4492 h 7791"/>
                  <a:gd name="T108" fmla="*/ 152 w 7873"/>
                  <a:gd name="T109" fmla="*/ 5008 h 7791"/>
                  <a:gd name="T110" fmla="*/ 1310 w 7873"/>
                  <a:gd name="T111" fmla="*/ 5738 h 7791"/>
                  <a:gd name="T112" fmla="*/ 2930 w 7873"/>
                  <a:gd name="T113" fmla="*/ 5566 h 7791"/>
                  <a:gd name="T114" fmla="*/ 2962 w 7873"/>
                  <a:gd name="T115" fmla="*/ 5169 h 7791"/>
                  <a:gd name="T116" fmla="*/ 121 w 7873"/>
                  <a:gd name="T117" fmla="*/ 4492 h 7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73" h="7791">
                    <a:moveTo>
                      <a:pt x="2709" y="1592"/>
                    </a:moveTo>
                    <a:cubicBezTo>
                      <a:pt x="3377" y="2060"/>
                      <a:pt x="4681" y="2036"/>
                      <a:pt x="5329" y="1624"/>
                    </a:cubicBezTo>
                    <a:cubicBezTo>
                      <a:pt x="5545" y="1487"/>
                      <a:pt x="5785" y="1286"/>
                      <a:pt x="5782" y="969"/>
                    </a:cubicBezTo>
                    <a:cubicBezTo>
                      <a:pt x="5780" y="712"/>
                      <a:pt x="5610" y="541"/>
                      <a:pt x="5477" y="432"/>
                    </a:cubicBezTo>
                    <a:cubicBezTo>
                      <a:pt x="5134" y="153"/>
                      <a:pt x="4575" y="0"/>
                      <a:pt x="4004" y="13"/>
                    </a:cubicBezTo>
                    <a:cubicBezTo>
                      <a:pt x="3452" y="27"/>
                      <a:pt x="3028" y="142"/>
                      <a:pt x="2709" y="368"/>
                    </a:cubicBezTo>
                    <a:cubicBezTo>
                      <a:pt x="2579" y="460"/>
                      <a:pt x="2397" y="651"/>
                      <a:pt x="2352" y="840"/>
                    </a:cubicBezTo>
                    <a:cubicBezTo>
                      <a:pt x="2268" y="1188"/>
                      <a:pt x="2508" y="1452"/>
                      <a:pt x="2709" y="1592"/>
                    </a:cubicBezTo>
                    <a:close/>
                    <a:moveTo>
                      <a:pt x="2699" y="2258"/>
                    </a:moveTo>
                    <a:cubicBezTo>
                      <a:pt x="2797" y="2310"/>
                      <a:pt x="2931" y="2327"/>
                      <a:pt x="3046" y="2376"/>
                    </a:cubicBezTo>
                    <a:cubicBezTo>
                      <a:pt x="3149" y="2421"/>
                      <a:pt x="3244" y="2499"/>
                      <a:pt x="3351" y="2537"/>
                    </a:cubicBezTo>
                    <a:cubicBezTo>
                      <a:pt x="3702" y="2664"/>
                      <a:pt x="4247" y="2653"/>
                      <a:pt x="4656" y="2570"/>
                    </a:cubicBezTo>
                    <a:cubicBezTo>
                      <a:pt x="5060" y="2487"/>
                      <a:pt x="5429" y="2312"/>
                      <a:pt x="5624" y="2076"/>
                    </a:cubicBezTo>
                    <a:cubicBezTo>
                      <a:pt x="5764" y="1906"/>
                      <a:pt x="5830" y="1635"/>
                      <a:pt x="5782" y="1335"/>
                    </a:cubicBezTo>
                    <a:cubicBezTo>
                      <a:pt x="5772" y="1424"/>
                      <a:pt x="5742" y="1519"/>
                      <a:pt x="5698" y="1592"/>
                    </a:cubicBezTo>
                    <a:cubicBezTo>
                      <a:pt x="5156" y="2500"/>
                      <a:pt x="2595" y="2483"/>
                      <a:pt x="2331" y="1335"/>
                    </a:cubicBezTo>
                    <a:cubicBezTo>
                      <a:pt x="2289" y="1782"/>
                      <a:pt x="2428" y="2114"/>
                      <a:pt x="2699" y="2258"/>
                    </a:cubicBezTo>
                    <a:close/>
                    <a:moveTo>
                      <a:pt x="3730" y="2903"/>
                    </a:moveTo>
                    <a:cubicBezTo>
                      <a:pt x="3794" y="3024"/>
                      <a:pt x="3869" y="3133"/>
                      <a:pt x="3888" y="3300"/>
                    </a:cubicBezTo>
                    <a:cubicBezTo>
                      <a:pt x="4160" y="3343"/>
                      <a:pt x="4254" y="3211"/>
                      <a:pt x="4414" y="3128"/>
                    </a:cubicBezTo>
                    <a:cubicBezTo>
                      <a:pt x="4739" y="2959"/>
                      <a:pt x="5059" y="2880"/>
                      <a:pt x="5519" y="2849"/>
                    </a:cubicBezTo>
                    <a:cubicBezTo>
                      <a:pt x="5727" y="2700"/>
                      <a:pt x="5840" y="2396"/>
                      <a:pt x="5782" y="2011"/>
                    </a:cubicBezTo>
                    <a:cubicBezTo>
                      <a:pt x="5775" y="2060"/>
                      <a:pt x="5774" y="2105"/>
                      <a:pt x="5761" y="2140"/>
                    </a:cubicBezTo>
                    <a:cubicBezTo>
                      <a:pt x="5540" y="2743"/>
                      <a:pt x="4538" y="2972"/>
                      <a:pt x="3730" y="2903"/>
                    </a:cubicBezTo>
                    <a:close/>
                    <a:moveTo>
                      <a:pt x="3330" y="2967"/>
                    </a:moveTo>
                    <a:cubicBezTo>
                      <a:pt x="2977" y="2629"/>
                      <a:pt x="2385" y="2464"/>
                      <a:pt x="1752" y="2494"/>
                    </a:cubicBezTo>
                    <a:cubicBezTo>
                      <a:pt x="1329" y="2515"/>
                      <a:pt x="1030" y="2573"/>
                      <a:pt x="742" y="2709"/>
                    </a:cubicBezTo>
                    <a:cubicBezTo>
                      <a:pt x="435" y="2855"/>
                      <a:pt x="0" y="3158"/>
                      <a:pt x="152" y="3644"/>
                    </a:cubicBezTo>
                    <a:cubicBezTo>
                      <a:pt x="317" y="4167"/>
                      <a:pt x="1145" y="4424"/>
                      <a:pt x="1815" y="4428"/>
                    </a:cubicBezTo>
                    <a:cubicBezTo>
                      <a:pt x="2518" y="4432"/>
                      <a:pt x="3327" y="4194"/>
                      <a:pt x="3530" y="3687"/>
                    </a:cubicBezTo>
                    <a:cubicBezTo>
                      <a:pt x="3654" y="3377"/>
                      <a:pt x="3498" y="3127"/>
                      <a:pt x="3330" y="2967"/>
                    </a:cubicBezTo>
                    <a:close/>
                    <a:moveTo>
                      <a:pt x="3236" y="4267"/>
                    </a:moveTo>
                    <a:cubicBezTo>
                      <a:pt x="2479" y="4956"/>
                      <a:pt x="393" y="4883"/>
                      <a:pt x="100" y="3837"/>
                    </a:cubicBezTo>
                    <a:cubicBezTo>
                      <a:pt x="89" y="4158"/>
                      <a:pt x="149" y="4405"/>
                      <a:pt x="289" y="4567"/>
                    </a:cubicBezTo>
                    <a:cubicBezTo>
                      <a:pt x="809" y="5172"/>
                      <a:pt x="2306" y="5269"/>
                      <a:pt x="3036" y="4825"/>
                    </a:cubicBezTo>
                    <a:cubicBezTo>
                      <a:pt x="3102" y="4610"/>
                      <a:pt x="3176" y="4403"/>
                      <a:pt x="3288" y="4234"/>
                    </a:cubicBezTo>
                    <a:cubicBezTo>
                      <a:pt x="3260" y="4206"/>
                      <a:pt x="3247" y="4256"/>
                      <a:pt x="3236" y="4267"/>
                    </a:cubicBezTo>
                    <a:close/>
                    <a:moveTo>
                      <a:pt x="7676" y="4686"/>
                    </a:moveTo>
                    <a:cubicBezTo>
                      <a:pt x="7360" y="3976"/>
                      <a:pt x="6678" y="3405"/>
                      <a:pt x="5708" y="3407"/>
                    </a:cubicBezTo>
                    <a:cubicBezTo>
                      <a:pt x="5002" y="3409"/>
                      <a:pt x="4538" y="3710"/>
                      <a:pt x="4193" y="4063"/>
                    </a:cubicBezTo>
                    <a:cubicBezTo>
                      <a:pt x="3851" y="4412"/>
                      <a:pt x="3559" y="4942"/>
                      <a:pt x="3572" y="5620"/>
                    </a:cubicBezTo>
                    <a:cubicBezTo>
                      <a:pt x="3585" y="6291"/>
                      <a:pt x="3852" y="6780"/>
                      <a:pt x="4214" y="7145"/>
                    </a:cubicBezTo>
                    <a:cubicBezTo>
                      <a:pt x="4572" y="7506"/>
                      <a:pt x="5098" y="7791"/>
                      <a:pt x="5740" y="7779"/>
                    </a:cubicBezTo>
                    <a:cubicBezTo>
                      <a:pt x="6380" y="7767"/>
                      <a:pt x="6891" y="7500"/>
                      <a:pt x="7245" y="7134"/>
                    </a:cubicBezTo>
                    <a:cubicBezTo>
                      <a:pt x="7592" y="6776"/>
                      <a:pt x="7873" y="6254"/>
                      <a:pt x="7866" y="5577"/>
                    </a:cubicBezTo>
                    <a:cubicBezTo>
                      <a:pt x="7862" y="5260"/>
                      <a:pt x="7791" y="4942"/>
                      <a:pt x="7676" y="4686"/>
                    </a:cubicBezTo>
                    <a:close/>
                    <a:moveTo>
                      <a:pt x="5719" y="6286"/>
                    </a:moveTo>
                    <a:cubicBezTo>
                      <a:pt x="5246" y="6164"/>
                      <a:pt x="4746" y="6069"/>
                      <a:pt x="4267" y="5953"/>
                    </a:cubicBezTo>
                    <a:cubicBezTo>
                      <a:pt x="4280" y="5812"/>
                      <a:pt x="4304" y="5683"/>
                      <a:pt x="4330" y="5556"/>
                    </a:cubicBezTo>
                    <a:cubicBezTo>
                      <a:pt x="4751" y="5663"/>
                      <a:pt x="5186" y="5756"/>
                      <a:pt x="5603" y="5867"/>
                    </a:cubicBezTo>
                    <a:cubicBezTo>
                      <a:pt x="6042" y="5241"/>
                      <a:pt x="6475" y="4609"/>
                      <a:pt x="6908" y="3977"/>
                    </a:cubicBezTo>
                    <a:cubicBezTo>
                      <a:pt x="7035" y="4151"/>
                      <a:pt x="7136" y="4353"/>
                      <a:pt x="7255" y="4535"/>
                    </a:cubicBezTo>
                    <a:cubicBezTo>
                      <a:pt x="6754" y="5129"/>
                      <a:pt x="6248" y="5720"/>
                      <a:pt x="5719" y="6286"/>
                    </a:cubicBezTo>
                    <a:close/>
                    <a:moveTo>
                      <a:pt x="121" y="4492"/>
                    </a:moveTo>
                    <a:cubicBezTo>
                      <a:pt x="128" y="4663"/>
                      <a:pt x="104" y="4863"/>
                      <a:pt x="152" y="5008"/>
                    </a:cubicBezTo>
                    <a:cubicBezTo>
                      <a:pt x="286" y="5405"/>
                      <a:pt x="816" y="5648"/>
                      <a:pt x="1310" y="5738"/>
                    </a:cubicBezTo>
                    <a:cubicBezTo>
                      <a:pt x="1869" y="5840"/>
                      <a:pt x="2512" y="5761"/>
                      <a:pt x="2930" y="5566"/>
                    </a:cubicBezTo>
                    <a:cubicBezTo>
                      <a:pt x="2928" y="5421"/>
                      <a:pt x="2946" y="5296"/>
                      <a:pt x="2962" y="5169"/>
                    </a:cubicBezTo>
                    <a:cubicBezTo>
                      <a:pt x="2038" y="5580"/>
                      <a:pt x="359" y="5455"/>
                      <a:pt x="121" y="44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63"/>
              <p:cNvGrpSpPr/>
              <p:nvPr/>
            </p:nvGrpSpPr>
            <p:grpSpPr>
              <a:xfrm>
                <a:off x="5711975" y="2393797"/>
                <a:ext cx="6905735" cy="679533"/>
                <a:chOff x="844173" y="2422026"/>
                <a:chExt cx="6905735" cy="679533"/>
              </a:xfrm>
            </p:grpSpPr>
            <p:sp>
              <p:nvSpPr>
                <p:cNvPr id="36" name="TextBox 69"/>
                <p:cNvSpPr txBox="1"/>
                <p:nvPr/>
              </p:nvSpPr>
              <p:spPr>
                <a:xfrm flipH="1">
                  <a:off x="1431428" y="2732227"/>
                  <a:ext cx="6318480" cy="369332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How are </a:t>
                  </a:r>
                  <a:r>
                    <a:rPr lang="en-US" altLang="zh-CN" sz="1800" dirty="0" err="1"/>
                    <a:t>partons</a:t>
                  </a:r>
                  <a:r>
                    <a:rPr lang="en-US" altLang="zh-CN" sz="1800" dirty="0"/>
                    <a:t> of the proton distributed 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spatially?</a:t>
                  </a:r>
                </a:p>
              </p:txBody>
            </p:sp>
            <p:grpSp>
              <p:nvGrpSpPr>
                <p:cNvPr id="30" name="Group 65"/>
                <p:cNvGrpSpPr/>
                <p:nvPr/>
              </p:nvGrpSpPr>
              <p:grpSpPr>
                <a:xfrm>
                  <a:off x="844173" y="2422026"/>
                  <a:ext cx="444222" cy="444220"/>
                  <a:chOff x="4678401" y="2094096"/>
                  <a:chExt cx="444222" cy="444220"/>
                </a:xfrm>
              </p:grpSpPr>
              <p:sp>
                <p:nvSpPr>
                  <p:cNvPr id="32" name="Oval 66"/>
                  <p:cNvSpPr/>
                  <p:nvPr/>
                </p:nvSpPr>
                <p:spPr>
                  <a:xfrm>
                    <a:off x="4678401" y="2094096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4">
                          <a:lumMod val="60000"/>
                          <a:lumOff val="40000"/>
                        </a:schemeClr>
                      </a:gs>
                      <a:gs pos="60000">
                        <a:schemeClr val="accent4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4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Freeform: Shape 67"/>
                  <p:cNvSpPr/>
                  <p:nvPr/>
                </p:nvSpPr>
                <p:spPr bwMode="auto">
                  <a:xfrm>
                    <a:off x="4788717" y="2220630"/>
                    <a:ext cx="205561" cy="171132"/>
                  </a:xfrm>
                  <a:custGeom>
                    <a:avLst/>
                    <a:gdLst>
                      <a:gd name="connsiteX0" fmla="*/ 483573 w 526297"/>
                      <a:gd name="connsiteY0" fmla="*/ 133971 h 438150"/>
                      <a:gd name="connsiteX1" fmla="*/ 527674 w 526297"/>
                      <a:gd name="connsiteY1" fmla="*/ 178072 h 438150"/>
                      <a:gd name="connsiteX2" fmla="*/ 527579 w 526297"/>
                      <a:gd name="connsiteY2" fmla="*/ 181501 h 438150"/>
                      <a:gd name="connsiteX3" fmla="*/ 514244 w 526297"/>
                      <a:gd name="connsiteY3" fmla="*/ 355237 h 438150"/>
                      <a:gd name="connsiteX4" fmla="*/ 485764 w 526297"/>
                      <a:gd name="connsiteY4" fmla="*/ 381621 h 438150"/>
                      <a:gd name="connsiteX5" fmla="*/ 454998 w 526297"/>
                      <a:gd name="connsiteY5" fmla="*/ 381621 h 438150"/>
                      <a:gd name="connsiteX6" fmla="*/ 454998 w 526297"/>
                      <a:gd name="connsiteY6" fmla="*/ 438771 h 438150"/>
                      <a:gd name="connsiteX7" fmla="*/ 435948 w 526297"/>
                      <a:gd name="connsiteY7" fmla="*/ 438771 h 438150"/>
                      <a:gd name="connsiteX8" fmla="*/ 435948 w 526297"/>
                      <a:gd name="connsiteY8" fmla="*/ 381621 h 438150"/>
                      <a:gd name="connsiteX9" fmla="*/ 93048 w 526297"/>
                      <a:gd name="connsiteY9" fmla="*/ 381621 h 438150"/>
                      <a:gd name="connsiteX10" fmla="*/ 93048 w 526297"/>
                      <a:gd name="connsiteY10" fmla="*/ 438771 h 438150"/>
                      <a:gd name="connsiteX11" fmla="*/ 73998 w 526297"/>
                      <a:gd name="connsiteY11" fmla="*/ 438771 h 438150"/>
                      <a:gd name="connsiteX12" fmla="*/ 73998 w 526297"/>
                      <a:gd name="connsiteY12" fmla="*/ 381621 h 438150"/>
                      <a:gd name="connsiteX13" fmla="*/ 43328 w 526297"/>
                      <a:gd name="connsiteY13" fmla="*/ 381621 h 438150"/>
                      <a:gd name="connsiteX14" fmla="*/ 14848 w 526297"/>
                      <a:gd name="connsiteY14" fmla="*/ 355237 h 438150"/>
                      <a:gd name="connsiteX15" fmla="*/ 1513 w 526297"/>
                      <a:gd name="connsiteY15" fmla="*/ 181501 h 438150"/>
                      <a:gd name="connsiteX16" fmla="*/ 42089 w 526297"/>
                      <a:gd name="connsiteY16" fmla="*/ 134162 h 438150"/>
                      <a:gd name="connsiteX17" fmla="*/ 45518 w 526297"/>
                      <a:gd name="connsiteY17" fmla="*/ 134066 h 438150"/>
                      <a:gd name="connsiteX18" fmla="*/ 101906 w 526297"/>
                      <a:gd name="connsiteY18" fmla="*/ 180834 h 438150"/>
                      <a:gd name="connsiteX19" fmla="*/ 121623 w 526297"/>
                      <a:gd name="connsiteY19" fmla="*/ 286371 h 438150"/>
                      <a:gd name="connsiteX20" fmla="*/ 407373 w 526297"/>
                      <a:gd name="connsiteY20" fmla="*/ 286371 h 438150"/>
                      <a:gd name="connsiteX21" fmla="*/ 427185 w 526297"/>
                      <a:gd name="connsiteY21" fmla="*/ 180739 h 438150"/>
                      <a:gd name="connsiteX22" fmla="*/ 483573 w 526297"/>
                      <a:gd name="connsiteY22" fmla="*/ 133971 h 438150"/>
                      <a:gd name="connsiteX23" fmla="*/ 416898 w 526297"/>
                      <a:gd name="connsiteY23" fmla="*/ 621 h 438150"/>
                      <a:gd name="connsiteX24" fmla="*/ 483573 w 526297"/>
                      <a:gd name="connsiteY24" fmla="*/ 67296 h 438150"/>
                      <a:gd name="connsiteX25" fmla="*/ 483573 w 526297"/>
                      <a:gd name="connsiteY25" fmla="*/ 115397 h 438150"/>
                      <a:gd name="connsiteX26" fmla="*/ 476429 w 526297"/>
                      <a:gd name="connsiteY26" fmla="*/ 114921 h 438150"/>
                      <a:gd name="connsiteX27" fmla="*/ 412040 w 526297"/>
                      <a:gd name="connsiteY27" fmla="*/ 166451 h 438150"/>
                      <a:gd name="connsiteX28" fmla="*/ 411564 w 526297"/>
                      <a:gd name="connsiteY28" fmla="*/ 168737 h 438150"/>
                      <a:gd name="connsiteX29" fmla="*/ 393086 w 526297"/>
                      <a:gd name="connsiteY29" fmla="*/ 267321 h 438150"/>
                      <a:gd name="connsiteX30" fmla="*/ 135911 w 526297"/>
                      <a:gd name="connsiteY30" fmla="*/ 267321 h 438150"/>
                      <a:gd name="connsiteX31" fmla="*/ 117432 w 526297"/>
                      <a:gd name="connsiteY31" fmla="*/ 168737 h 438150"/>
                      <a:gd name="connsiteX32" fmla="*/ 52567 w 526297"/>
                      <a:gd name="connsiteY32" fmla="*/ 114921 h 438150"/>
                      <a:gd name="connsiteX33" fmla="*/ 54948 w 526297"/>
                      <a:gd name="connsiteY33" fmla="*/ 67296 h 438150"/>
                      <a:gd name="connsiteX34" fmla="*/ 121623 w 526297"/>
                      <a:gd name="connsiteY34" fmla="*/ 621 h 438150"/>
                      <a:gd name="connsiteX35" fmla="*/ 416898 w 526297"/>
                      <a:gd name="connsiteY35" fmla="*/ 621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6297" h="438150">
                        <a:moveTo>
                          <a:pt x="483573" y="133971"/>
                        </a:moveTo>
                        <a:cubicBezTo>
                          <a:pt x="507957" y="133971"/>
                          <a:pt x="527674" y="153688"/>
                          <a:pt x="527674" y="178072"/>
                        </a:cubicBezTo>
                        <a:cubicBezTo>
                          <a:pt x="527674" y="179215"/>
                          <a:pt x="527674" y="180358"/>
                          <a:pt x="527579" y="181501"/>
                        </a:cubicBezTo>
                        <a:lnTo>
                          <a:pt x="514244" y="355237"/>
                        </a:lnTo>
                        <a:cubicBezTo>
                          <a:pt x="513101" y="370096"/>
                          <a:pt x="500718" y="381621"/>
                          <a:pt x="485764" y="381621"/>
                        </a:cubicBezTo>
                        <a:lnTo>
                          <a:pt x="454998" y="381621"/>
                        </a:lnTo>
                        <a:lnTo>
                          <a:pt x="454998" y="438771"/>
                        </a:lnTo>
                        <a:lnTo>
                          <a:pt x="435948" y="438771"/>
                        </a:lnTo>
                        <a:lnTo>
                          <a:pt x="435948" y="381621"/>
                        </a:lnTo>
                        <a:lnTo>
                          <a:pt x="93048" y="381621"/>
                        </a:lnTo>
                        <a:lnTo>
                          <a:pt x="93048" y="438771"/>
                        </a:lnTo>
                        <a:lnTo>
                          <a:pt x="73998" y="438771"/>
                        </a:lnTo>
                        <a:lnTo>
                          <a:pt x="73998" y="381621"/>
                        </a:lnTo>
                        <a:lnTo>
                          <a:pt x="43328" y="381621"/>
                        </a:lnTo>
                        <a:cubicBezTo>
                          <a:pt x="28373" y="381621"/>
                          <a:pt x="15991" y="370096"/>
                          <a:pt x="14848" y="355237"/>
                        </a:cubicBezTo>
                        <a:lnTo>
                          <a:pt x="1513" y="181501"/>
                        </a:lnTo>
                        <a:cubicBezTo>
                          <a:pt x="-392" y="157212"/>
                          <a:pt x="17801" y="135971"/>
                          <a:pt x="42089" y="134162"/>
                        </a:cubicBezTo>
                        <a:cubicBezTo>
                          <a:pt x="43232" y="134066"/>
                          <a:pt x="44375" y="134066"/>
                          <a:pt x="45518" y="134066"/>
                        </a:cubicBezTo>
                        <a:cubicBezTo>
                          <a:pt x="73141" y="134066"/>
                          <a:pt x="96858" y="153688"/>
                          <a:pt x="101906" y="180834"/>
                        </a:cubicBezTo>
                        <a:lnTo>
                          <a:pt x="121623" y="286371"/>
                        </a:lnTo>
                        <a:lnTo>
                          <a:pt x="407373" y="286371"/>
                        </a:lnTo>
                        <a:lnTo>
                          <a:pt x="427185" y="180739"/>
                        </a:lnTo>
                        <a:cubicBezTo>
                          <a:pt x="432233" y="153592"/>
                          <a:pt x="455951" y="133971"/>
                          <a:pt x="483573" y="133971"/>
                        </a:cubicBezTo>
                        <a:close/>
                        <a:moveTo>
                          <a:pt x="416898" y="621"/>
                        </a:moveTo>
                        <a:cubicBezTo>
                          <a:pt x="453760" y="621"/>
                          <a:pt x="483573" y="30434"/>
                          <a:pt x="483573" y="67296"/>
                        </a:cubicBezTo>
                        <a:lnTo>
                          <a:pt x="483573" y="115397"/>
                        </a:lnTo>
                        <a:cubicBezTo>
                          <a:pt x="481192" y="115112"/>
                          <a:pt x="478811" y="114921"/>
                          <a:pt x="476429" y="114921"/>
                        </a:cubicBezTo>
                        <a:cubicBezTo>
                          <a:pt x="445473" y="114921"/>
                          <a:pt x="418803" y="136448"/>
                          <a:pt x="412040" y="166451"/>
                        </a:cubicBezTo>
                        <a:lnTo>
                          <a:pt x="411564" y="168737"/>
                        </a:lnTo>
                        <a:lnTo>
                          <a:pt x="393086" y="267321"/>
                        </a:lnTo>
                        <a:lnTo>
                          <a:pt x="135911" y="267321"/>
                        </a:lnTo>
                        <a:lnTo>
                          <a:pt x="117432" y="168737"/>
                        </a:lnTo>
                        <a:cubicBezTo>
                          <a:pt x="111622" y="137495"/>
                          <a:pt x="84285" y="114921"/>
                          <a:pt x="52567" y="114921"/>
                        </a:cubicBezTo>
                        <a:lnTo>
                          <a:pt x="54948" y="67296"/>
                        </a:lnTo>
                        <a:cubicBezTo>
                          <a:pt x="54948" y="30434"/>
                          <a:pt x="84761" y="621"/>
                          <a:pt x="121623" y="621"/>
                        </a:cubicBezTo>
                        <a:lnTo>
                          <a:pt x="416898" y="6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 dirty="0"/>
                  </a:p>
                </p:txBody>
              </p:sp>
            </p:grpSp>
          </p:grpSp>
          <p:grpSp>
            <p:nvGrpSpPr>
              <p:cNvPr id="6" name="Group 70"/>
              <p:cNvGrpSpPr/>
              <p:nvPr/>
            </p:nvGrpSpPr>
            <p:grpSpPr>
              <a:xfrm>
                <a:off x="5711975" y="3707168"/>
                <a:ext cx="5360619" cy="653757"/>
                <a:chOff x="844173" y="3314606"/>
                <a:chExt cx="5360619" cy="653757"/>
              </a:xfrm>
            </p:grpSpPr>
            <p:grpSp>
              <p:nvGrpSpPr>
                <p:cNvPr id="21" name="Group 71"/>
                <p:cNvGrpSpPr/>
                <p:nvPr/>
              </p:nvGrpSpPr>
              <p:grpSpPr>
                <a:xfrm>
                  <a:off x="844173" y="3314606"/>
                  <a:ext cx="444222" cy="444220"/>
                  <a:chOff x="5472389" y="2095128"/>
                  <a:chExt cx="444222" cy="444220"/>
                </a:xfrm>
              </p:grpSpPr>
              <p:sp>
                <p:nvSpPr>
                  <p:cNvPr id="26" name="Oval 75"/>
                  <p:cNvSpPr/>
                  <p:nvPr/>
                </p:nvSpPr>
                <p:spPr>
                  <a:xfrm>
                    <a:off x="5472389" y="2095128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  <a:gs pos="60000">
                        <a:schemeClr val="accent6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6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Freeform: Shape 76"/>
                  <p:cNvSpPr/>
                  <p:nvPr/>
                </p:nvSpPr>
                <p:spPr bwMode="auto">
                  <a:xfrm>
                    <a:off x="5591720" y="2223635"/>
                    <a:ext cx="205561" cy="187207"/>
                  </a:xfrm>
                  <a:custGeom>
                    <a:avLst/>
                    <a:gdLst>
                      <a:gd name="connsiteX0" fmla="*/ 125329 w 533400"/>
                      <a:gd name="connsiteY0" fmla="*/ 229221 h 485775"/>
                      <a:gd name="connsiteX1" fmla="*/ 125329 w 533400"/>
                      <a:gd name="connsiteY1" fmla="*/ 276846 h 485775"/>
                      <a:gd name="connsiteX2" fmla="*/ 144379 w 533400"/>
                      <a:gd name="connsiteY2" fmla="*/ 276846 h 485775"/>
                      <a:gd name="connsiteX3" fmla="*/ 144379 w 533400"/>
                      <a:gd name="connsiteY3" fmla="*/ 229221 h 485775"/>
                      <a:gd name="connsiteX4" fmla="*/ 392029 w 533400"/>
                      <a:gd name="connsiteY4" fmla="*/ 229221 h 485775"/>
                      <a:gd name="connsiteX5" fmla="*/ 392029 w 533400"/>
                      <a:gd name="connsiteY5" fmla="*/ 276846 h 485775"/>
                      <a:gd name="connsiteX6" fmla="*/ 411079 w 533400"/>
                      <a:gd name="connsiteY6" fmla="*/ 276846 h 485775"/>
                      <a:gd name="connsiteX7" fmla="*/ 411079 w 533400"/>
                      <a:gd name="connsiteY7" fmla="*/ 229221 h 485775"/>
                      <a:gd name="connsiteX8" fmla="*/ 534904 w 533400"/>
                      <a:gd name="connsiteY8" fmla="*/ 229221 h 485775"/>
                      <a:gd name="connsiteX9" fmla="*/ 534904 w 533400"/>
                      <a:gd name="connsiteY9" fmla="*/ 457821 h 485775"/>
                      <a:gd name="connsiteX10" fmla="*/ 506329 w 533400"/>
                      <a:gd name="connsiteY10" fmla="*/ 486396 h 485775"/>
                      <a:gd name="connsiteX11" fmla="*/ 30079 w 533400"/>
                      <a:gd name="connsiteY11" fmla="*/ 486396 h 485775"/>
                      <a:gd name="connsiteX12" fmla="*/ 1504 w 533400"/>
                      <a:gd name="connsiteY12" fmla="*/ 457821 h 485775"/>
                      <a:gd name="connsiteX13" fmla="*/ 1504 w 533400"/>
                      <a:gd name="connsiteY13" fmla="*/ 229221 h 485775"/>
                      <a:gd name="connsiteX14" fmla="*/ 125329 w 533400"/>
                      <a:gd name="connsiteY14" fmla="*/ 229221 h 485775"/>
                      <a:gd name="connsiteX15" fmla="*/ 372979 w 533400"/>
                      <a:gd name="connsiteY15" fmla="*/ 621 h 485775"/>
                      <a:gd name="connsiteX16" fmla="*/ 411079 w 533400"/>
                      <a:gd name="connsiteY16" fmla="*/ 36816 h 485775"/>
                      <a:gd name="connsiteX17" fmla="*/ 411079 w 533400"/>
                      <a:gd name="connsiteY17" fmla="*/ 38721 h 485775"/>
                      <a:gd name="connsiteX18" fmla="*/ 411079 w 533400"/>
                      <a:gd name="connsiteY18" fmla="*/ 114921 h 485775"/>
                      <a:gd name="connsiteX19" fmla="*/ 506329 w 533400"/>
                      <a:gd name="connsiteY19" fmla="*/ 114921 h 485775"/>
                      <a:gd name="connsiteX20" fmla="*/ 534904 w 533400"/>
                      <a:gd name="connsiteY20" fmla="*/ 143496 h 485775"/>
                      <a:gd name="connsiteX21" fmla="*/ 534904 w 533400"/>
                      <a:gd name="connsiteY21" fmla="*/ 210171 h 485775"/>
                      <a:gd name="connsiteX22" fmla="*/ 1504 w 533400"/>
                      <a:gd name="connsiteY22" fmla="*/ 210171 h 485775"/>
                      <a:gd name="connsiteX23" fmla="*/ 1504 w 533400"/>
                      <a:gd name="connsiteY23" fmla="*/ 143496 h 485775"/>
                      <a:gd name="connsiteX24" fmla="*/ 30079 w 533400"/>
                      <a:gd name="connsiteY24" fmla="*/ 114921 h 485775"/>
                      <a:gd name="connsiteX25" fmla="*/ 125329 w 533400"/>
                      <a:gd name="connsiteY25" fmla="*/ 114921 h 485775"/>
                      <a:gd name="connsiteX26" fmla="*/ 125329 w 533400"/>
                      <a:gd name="connsiteY26" fmla="*/ 38721 h 485775"/>
                      <a:gd name="connsiteX27" fmla="*/ 161524 w 533400"/>
                      <a:gd name="connsiteY27" fmla="*/ 621 h 485775"/>
                      <a:gd name="connsiteX28" fmla="*/ 163429 w 533400"/>
                      <a:gd name="connsiteY28" fmla="*/ 621 h 485775"/>
                      <a:gd name="connsiteX29" fmla="*/ 372979 w 533400"/>
                      <a:gd name="connsiteY29" fmla="*/ 621 h 485775"/>
                      <a:gd name="connsiteX30" fmla="*/ 372979 w 533400"/>
                      <a:gd name="connsiteY30" fmla="*/ 19671 h 485775"/>
                      <a:gd name="connsiteX31" fmla="*/ 163429 w 533400"/>
                      <a:gd name="connsiteY31" fmla="*/ 19671 h 485775"/>
                      <a:gd name="connsiteX32" fmla="*/ 144474 w 533400"/>
                      <a:gd name="connsiteY32" fmla="*/ 37292 h 485775"/>
                      <a:gd name="connsiteX33" fmla="*/ 144379 w 533400"/>
                      <a:gd name="connsiteY33" fmla="*/ 38721 h 485775"/>
                      <a:gd name="connsiteX34" fmla="*/ 144379 w 533400"/>
                      <a:gd name="connsiteY34" fmla="*/ 114921 h 485775"/>
                      <a:gd name="connsiteX35" fmla="*/ 392029 w 533400"/>
                      <a:gd name="connsiteY35" fmla="*/ 114921 h 485775"/>
                      <a:gd name="connsiteX36" fmla="*/ 392029 w 533400"/>
                      <a:gd name="connsiteY36" fmla="*/ 38721 h 485775"/>
                      <a:gd name="connsiteX37" fmla="*/ 375836 w 533400"/>
                      <a:gd name="connsiteY37" fmla="*/ 19862 h 485775"/>
                      <a:gd name="connsiteX38" fmla="*/ 374408 w 533400"/>
                      <a:gd name="connsiteY38" fmla="*/ 19671 h 485775"/>
                      <a:gd name="connsiteX39" fmla="*/ 372979 w 533400"/>
                      <a:gd name="connsiteY39" fmla="*/ 19671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33400" h="485775">
                        <a:moveTo>
                          <a:pt x="125329" y="229221"/>
                        </a:moveTo>
                        <a:lnTo>
                          <a:pt x="125329" y="276846"/>
                        </a:lnTo>
                        <a:lnTo>
                          <a:pt x="144379" y="276846"/>
                        </a:lnTo>
                        <a:lnTo>
                          <a:pt x="144379" y="229221"/>
                        </a:lnTo>
                        <a:lnTo>
                          <a:pt x="392029" y="229221"/>
                        </a:lnTo>
                        <a:lnTo>
                          <a:pt x="392029" y="276846"/>
                        </a:lnTo>
                        <a:lnTo>
                          <a:pt x="411079" y="276846"/>
                        </a:lnTo>
                        <a:lnTo>
                          <a:pt x="411079" y="229221"/>
                        </a:lnTo>
                        <a:lnTo>
                          <a:pt x="534904" y="229221"/>
                        </a:lnTo>
                        <a:lnTo>
                          <a:pt x="534904" y="457821"/>
                        </a:lnTo>
                        <a:cubicBezTo>
                          <a:pt x="534904" y="473632"/>
                          <a:pt x="522141" y="486396"/>
                          <a:pt x="506329" y="486396"/>
                        </a:cubicBezTo>
                        <a:lnTo>
                          <a:pt x="30079" y="486396"/>
                        </a:lnTo>
                        <a:cubicBezTo>
                          <a:pt x="14267" y="486396"/>
                          <a:pt x="1504" y="473632"/>
                          <a:pt x="1504" y="457821"/>
                        </a:cubicBezTo>
                        <a:lnTo>
                          <a:pt x="1504" y="229221"/>
                        </a:lnTo>
                        <a:lnTo>
                          <a:pt x="125329" y="229221"/>
                        </a:lnTo>
                        <a:close/>
                        <a:moveTo>
                          <a:pt x="372979" y="621"/>
                        </a:moveTo>
                        <a:cubicBezTo>
                          <a:pt x="393363" y="621"/>
                          <a:pt x="410031" y="16623"/>
                          <a:pt x="411079" y="36816"/>
                        </a:cubicBezTo>
                        <a:lnTo>
                          <a:pt x="411079" y="38721"/>
                        </a:lnTo>
                        <a:lnTo>
                          <a:pt x="411079" y="114921"/>
                        </a:lnTo>
                        <a:lnTo>
                          <a:pt x="506329" y="114921"/>
                        </a:lnTo>
                        <a:cubicBezTo>
                          <a:pt x="522141" y="114921"/>
                          <a:pt x="534904" y="127685"/>
                          <a:pt x="534904" y="143496"/>
                        </a:cubicBezTo>
                        <a:lnTo>
                          <a:pt x="534904" y="210171"/>
                        </a:lnTo>
                        <a:lnTo>
                          <a:pt x="1504" y="210171"/>
                        </a:lnTo>
                        <a:lnTo>
                          <a:pt x="1504" y="143496"/>
                        </a:lnTo>
                        <a:cubicBezTo>
                          <a:pt x="1504" y="127685"/>
                          <a:pt x="14267" y="114921"/>
                          <a:pt x="30079" y="114921"/>
                        </a:cubicBezTo>
                        <a:lnTo>
                          <a:pt x="125329" y="114921"/>
                        </a:lnTo>
                        <a:lnTo>
                          <a:pt x="125329" y="38721"/>
                        </a:lnTo>
                        <a:cubicBezTo>
                          <a:pt x="125329" y="18337"/>
                          <a:pt x="141331" y="1669"/>
                          <a:pt x="161524" y="621"/>
                        </a:cubicBezTo>
                        <a:lnTo>
                          <a:pt x="163429" y="621"/>
                        </a:lnTo>
                        <a:lnTo>
                          <a:pt x="372979" y="621"/>
                        </a:lnTo>
                        <a:close/>
                        <a:moveTo>
                          <a:pt x="372979" y="19671"/>
                        </a:moveTo>
                        <a:lnTo>
                          <a:pt x="163429" y="19671"/>
                        </a:lnTo>
                        <a:cubicBezTo>
                          <a:pt x="153428" y="19671"/>
                          <a:pt x="145141" y="27482"/>
                          <a:pt x="144474" y="37292"/>
                        </a:cubicBezTo>
                        <a:lnTo>
                          <a:pt x="144379" y="38721"/>
                        </a:lnTo>
                        <a:lnTo>
                          <a:pt x="144379" y="114921"/>
                        </a:lnTo>
                        <a:lnTo>
                          <a:pt x="392029" y="114921"/>
                        </a:lnTo>
                        <a:lnTo>
                          <a:pt x="392029" y="38721"/>
                        </a:lnTo>
                        <a:cubicBezTo>
                          <a:pt x="392029" y="29196"/>
                          <a:pt x="384981" y="21290"/>
                          <a:pt x="375836" y="19862"/>
                        </a:cubicBezTo>
                        <a:lnTo>
                          <a:pt x="374408" y="19671"/>
                        </a:lnTo>
                        <a:lnTo>
                          <a:pt x="372979" y="19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25" name="TextBox 74"/>
                <p:cNvSpPr txBox="1"/>
                <p:nvPr/>
              </p:nvSpPr>
              <p:spPr>
                <a:xfrm flipH="1">
                  <a:off x="1453943" y="3599031"/>
                  <a:ext cx="4750849" cy="369332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<a:noAutofit/>
                </a:bodyPr>
                <a:lstStyle>
                  <a:defPPr>
                    <a:defRPr lang="zh-CN"/>
                  </a:defPPr>
                  <a:lvl1pPr algn="ctr" defTabSz="914400">
                    <a:defRPr sz="1400" b="1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How do the </a:t>
                  </a:r>
                  <a:r>
                    <a:rPr lang="en-US" altLang="zh-CN" sz="1800" dirty="0" err="1"/>
                    <a:t>parton</a:t>
                  </a:r>
                  <a:r>
                    <a:rPr lang="en-US" altLang="zh-CN" sz="1800" dirty="0"/>
                    <a:t> positions fluctuate 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en-US" altLang="zh-CN" sz="1800" dirty="0"/>
                    <a:t>event-by-event?</a:t>
                  </a:r>
                </a:p>
              </p:txBody>
            </p:sp>
          </p:grpSp>
          <p:grpSp>
            <p:nvGrpSpPr>
              <p:cNvPr id="13" name="Group 84"/>
              <p:cNvGrpSpPr/>
              <p:nvPr/>
            </p:nvGrpSpPr>
            <p:grpSpPr>
              <a:xfrm>
                <a:off x="5711975" y="4899193"/>
                <a:ext cx="7213347" cy="1294980"/>
                <a:chOff x="2366799" y="4292075"/>
                <a:chExt cx="7213347" cy="1294980"/>
              </a:xfrm>
            </p:grpSpPr>
            <p:grpSp>
              <p:nvGrpSpPr>
                <p:cNvPr id="14" name="Group 85"/>
                <p:cNvGrpSpPr/>
                <p:nvPr/>
              </p:nvGrpSpPr>
              <p:grpSpPr>
                <a:xfrm>
                  <a:off x="2366799" y="4413421"/>
                  <a:ext cx="444222" cy="444220"/>
                  <a:chOff x="7792978" y="2079217"/>
                  <a:chExt cx="444222" cy="444220"/>
                </a:xfrm>
              </p:grpSpPr>
              <p:sp>
                <p:nvSpPr>
                  <p:cNvPr id="19" name="Oval 89"/>
                  <p:cNvSpPr/>
                  <p:nvPr/>
                </p:nvSpPr>
                <p:spPr>
                  <a:xfrm>
                    <a:off x="7792978" y="2079217"/>
                    <a:ext cx="444222" cy="44422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60000">
                        <a:schemeClr val="accent2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76200" dist="50800" dir="5400000" algn="ctr" rotWithShape="0">
                      <a:schemeClr val="accent2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defTabSz="913765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Freeform: Shape 90"/>
                  <p:cNvSpPr/>
                  <p:nvPr/>
                </p:nvSpPr>
                <p:spPr bwMode="auto">
                  <a:xfrm>
                    <a:off x="7912309" y="2219484"/>
                    <a:ext cx="205561" cy="163687"/>
                  </a:xfrm>
                  <a:custGeom>
                    <a:avLst/>
                    <a:gdLst>
                      <a:gd name="connsiteX0" fmla="*/ 486767 w 514350"/>
                      <a:gd name="connsiteY0" fmla="*/ 621 h 409575"/>
                      <a:gd name="connsiteX1" fmla="*/ 515342 w 514350"/>
                      <a:gd name="connsiteY1" fmla="*/ 29196 h 409575"/>
                      <a:gd name="connsiteX2" fmla="*/ 515342 w 514350"/>
                      <a:gd name="connsiteY2" fmla="*/ 324471 h 409575"/>
                      <a:gd name="connsiteX3" fmla="*/ 486767 w 514350"/>
                      <a:gd name="connsiteY3" fmla="*/ 353046 h 409575"/>
                      <a:gd name="connsiteX4" fmla="*/ 192159 w 514350"/>
                      <a:gd name="connsiteY4" fmla="*/ 353046 h 409575"/>
                      <a:gd name="connsiteX5" fmla="*/ 115387 w 514350"/>
                      <a:gd name="connsiteY5" fmla="*/ 410196 h 409575"/>
                      <a:gd name="connsiteX6" fmla="*/ 115387 w 514350"/>
                      <a:gd name="connsiteY6" fmla="*/ 353046 h 409575"/>
                      <a:gd name="connsiteX7" fmla="*/ 29567 w 514350"/>
                      <a:gd name="connsiteY7" fmla="*/ 353046 h 409575"/>
                      <a:gd name="connsiteX8" fmla="*/ 992 w 514350"/>
                      <a:gd name="connsiteY8" fmla="*/ 324471 h 409575"/>
                      <a:gd name="connsiteX9" fmla="*/ 992 w 514350"/>
                      <a:gd name="connsiteY9" fmla="*/ 29196 h 409575"/>
                      <a:gd name="connsiteX10" fmla="*/ 29567 w 514350"/>
                      <a:gd name="connsiteY10" fmla="*/ 621 h 409575"/>
                      <a:gd name="connsiteX11" fmla="*/ 486767 w 514350"/>
                      <a:gd name="connsiteY11" fmla="*/ 621 h 409575"/>
                      <a:gd name="connsiteX12" fmla="*/ 124817 w 514350"/>
                      <a:gd name="connsiteY12" fmla="*/ 143496 h 409575"/>
                      <a:gd name="connsiteX13" fmla="*/ 91480 w 514350"/>
                      <a:gd name="connsiteY13" fmla="*/ 176834 h 409575"/>
                      <a:gd name="connsiteX14" fmla="*/ 124817 w 514350"/>
                      <a:gd name="connsiteY14" fmla="*/ 210171 h 409575"/>
                      <a:gd name="connsiteX15" fmla="*/ 158155 w 514350"/>
                      <a:gd name="connsiteY15" fmla="*/ 176834 h 409575"/>
                      <a:gd name="connsiteX16" fmla="*/ 124817 w 514350"/>
                      <a:gd name="connsiteY16" fmla="*/ 143496 h 409575"/>
                      <a:gd name="connsiteX17" fmla="*/ 258167 w 514350"/>
                      <a:gd name="connsiteY17" fmla="*/ 143496 h 409575"/>
                      <a:gd name="connsiteX18" fmla="*/ 224830 w 514350"/>
                      <a:gd name="connsiteY18" fmla="*/ 176834 h 409575"/>
                      <a:gd name="connsiteX19" fmla="*/ 258167 w 514350"/>
                      <a:gd name="connsiteY19" fmla="*/ 210171 h 409575"/>
                      <a:gd name="connsiteX20" fmla="*/ 291505 w 514350"/>
                      <a:gd name="connsiteY20" fmla="*/ 176834 h 409575"/>
                      <a:gd name="connsiteX21" fmla="*/ 258167 w 514350"/>
                      <a:gd name="connsiteY21" fmla="*/ 143496 h 409575"/>
                      <a:gd name="connsiteX22" fmla="*/ 391517 w 514350"/>
                      <a:gd name="connsiteY22" fmla="*/ 143496 h 409575"/>
                      <a:gd name="connsiteX23" fmla="*/ 358180 w 514350"/>
                      <a:gd name="connsiteY23" fmla="*/ 176834 h 409575"/>
                      <a:gd name="connsiteX24" fmla="*/ 391517 w 514350"/>
                      <a:gd name="connsiteY24" fmla="*/ 210171 h 409575"/>
                      <a:gd name="connsiteX25" fmla="*/ 424855 w 514350"/>
                      <a:gd name="connsiteY25" fmla="*/ 176834 h 409575"/>
                      <a:gd name="connsiteX26" fmla="*/ 391517 w 514350"/>
                      <a:gd name="connsiteY26" fmla="*/ 143496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14350" h="409575">
                        <a:moveTo>
                          <a:pt x="486767" y="621"/>
                        </a:moveTo>
                        <a:cubicBezTo>
                          <a:pt x="502579" y="621"/>
                          <a:pt x="515342" y="13385"/>
                          <a:pt x="515342" y="29196"/>
                        </a:cubicBezTo>
                        <a:lnTo>
                          <a:pt x="515342" y="324471"/>
                        </a:lnTo>
                        <a:cubicBezTo>
                          <a:pt x="515342" y="340282"/>
                          <a:pt x="502579" y="353046"/>
                          <a:pt x="486767" y="353046"/>
                        </a:cubicBezTo>
                        <a:lnTo>
                          <a:pt x="192159" y="353046"/>
                        </a:lnTo>
                        <a:lnTo>
                          <a:pt x="115387" y="410196"/>
                        </a:lnTo>
                        <a:lnTo>
                          <a:pt x="115387" y="353046"/>
                        </a:lnTo>
                        <a:lnTo>
                          <a:pt x="29567" y="353046"/>
                        </a:lnTo>
                        <a:cubicBezTo>
                          <a:pt x="13755" y="353046"/>
                          <a:pt x="992" y="340282"/>
                          <a:pt x="992" y="324471"/>
                        </a:cubicBezTo>
                        <a:lnTo>
                          <a:pt x="992" y="29196"/>
                        </a:lnTo>
                        <a:cubicBezTo>
                          <a:pt x="992" y="13385"/>
                          <a:pt x="13755" y="621"/>
                          <a:pt x="29567" y="621"/>
                        </a:cubicBezTo>
                        <a:lnTo>
                          <a:pt x="486767" y="621"/>
                        </a:lnTo>
                        <a:close/>
                        <a:moveTo>
                          <a:pt x="124817" y="143496"/>
                        </a:moveTo>
                        <a:cubicBezTo>
                          <a:pt x="106434" y="143496"/>
                          <a:pt x="91480" y="158450"/>
                          <a:pt x="91480" y="176834"/>
                        </a:cubicBezTo>
                        <a:cubicBezTo>
                          <a:pt x="91480" y="195217"/>
                          <a:pt x="106434" y="210171"/>
                          <a:pt x="124817" y="210171"/>
                        </a:cubicBezTo>
                        <a:cubicBezTo>
                          <a:pt x="143200" y="210171"/>
                          <a:pt x="158155" y="195217"/>
                          <a:pt x="158155" y="176834"/>
                        </a:cubicBezTo>
                        <a:cubicBezTo>
                          <a:pt x="158155" y="158450"/>
                          <a:pt x="143200" y="143496"/>
                          <a:pt x="124817" y="143496"/>
                        </a:cubicBezTo>
                        <a:close/>
                        <a:moveTo>
                          <a:pt x="258167" y="143496"/>
                        </a:moveTo>
                        <a:cubicBezTo>
                          <a:pt x="239784" y="143496"/>
                          <a:pt x="224830" y="158450"/>
                          <a:pt x="224830" y="176834"/>
                        </a:cubicBezTo>
                        <a:cubicBezTo>
                          <a:pt x="224830" y="195217"/>
                          <a:pt x="239784" y="210171"/>
                          <a:pt x="258167" y="210171"/>
                        </a:cubicBezTo>
                        <a:cubicBezTo>
                          <a:pt x="276550" y="210171"/>
                          <a:pt x="291505" y="195217"/>
                          <a:pt x="291505" y="176834"/>
                        </a:cubicBezTo>
                        <a:cubicBezTo>
                          <a:pt x="291505" y="158450"/>
                          <a:pt x="276550" y="143496"/>
                          <a:pt x="258167" y="143496"/>
                        </a:cubicBezTo>
                        <a:close/>
                        <a:moveTo>
                          <a:pt x="391517" y="143496"/>
                        </a:moveTo>
                        <a:cubicBezTo>
                          <a:pt x="373134" y="143496"/>
                          <a:pt x="358180" y="158450"/>
                          <a:pt x="358180" y="176834"/>
                        </a:cubicBezTo>
                        <a:cubicBezTo>
                          <a:pt x="358180" y="195217"/>
                          <a:pt x="373134" y="210171"/>
                          <a:pt x="391517" y="210171"/>
                        </a:cubicBezTo>
                        <a:cubicBezTo>
                          <a:pt x="409900" y="210171"/>
                          <a:pt x="424855" y="195217"/>
                          <a:pt x="424855" y="176834"/>
                        </a:cubicBezTo>
                        <a:cubicBezTo>
                          <a:pt x="424855" y="158450"/>
                          <a:pt x="409900" y="143496"/>
                          <a:pt x="391517" y="1434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5" name="Group 86"/>
                <p:cNvGrpSpPr/>
                <p:nvPr/>
              </p:nvGrpSpPr>
              <p:grpSpPr>
                <a:xfrm>
                  <a:off x="2968000" y="4292075"/>
                  <a:ext cx="6612146" cy="1294980"/>
                  <a:chOff x="8412488" y="3324767"/>
                  <a:chExt cx="6612146" cy="1207924"/>
                </a:xfrm>
              </p:grpSpPr>
              <p:sp>
                <p:nvSpPr>
                  <p:cNvPr id="16" name="Rectangle 87"/>
                  <p:cNvSpPr/>
                  <p:nvPr/>
                </p:nvSpPr>
                <p:spPr>
                  <a:xfrm flipH="1">
                    <a:off x="8481663" y="3960784"/>
                    <a:ext cx="3775801" cy="571907"/>
                  </a:xfrm>
                  <a:prstGeom prst="rect">
                    <a:avLst/>
                  </a:prstGeom>
                </p:spPr>
                <p:txBody>
                  <a:bodyPr wrap="square" anchor="t" anchorCtr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7030A0"/>
                        </a:solidFill>
                      </a:rPr>
                      <a:t>Hot spot model?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400" dirty="0">
                        <a:solidFill>
                          <a:srgbClr val="7030A0"/>
                        </a:solidFill>
                      </a:rPr>
                      <a:t>Stringy model?</a:t>
                    </a:r>
                  </a:p>
                </p:txBody>
              </p:sp>
              <p:sp>
                <p:nvSpPr>
                  <p:cNvPr id="18" name="TextBox 88"/>
                  <p:cNvSpPr txBox="1"/>
                  <p:nvPr/>
                </p:nvSpPr>
                <p:spPr>
                  <a:xfrm flipH="1">
                    <a:off x="8412488" y="3324767"/>
                    <a:ext cx="6612146" cy="684903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      <a:noAutofit/>
                  </a:bodyPr>
                  <a:lstStyle>
                    <a:defPPr>
                      <a:defRPr lang="zh-CN"/>
                    </a:defPPr>
                    <a:lvl1pPr algn="ctr" defTabSz="914400">
                      <a:defRPr sz="14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endParaRPr lang="en-US" altLang="zh-CN" sz="1800" dirty="0"/>
                  </a:p>
                  <a:p>
                    <a:pPr algn="l">
                      <a:lnSpc>
                        <a:spcPct val="100000"/>
                      </a:lnSpc>
                    </a:pPr>
                    <a:r>
                      <a:rPr lang="en-US" altLang="zh-CN" sz="1800" dirty="0"/>
                      <a:t>How do the deformation of the proton </a:t>
                    </a:r>
                  </a:p>
                  <a:p>
                    <a:pPr algn="l">
                      <a:lnSpc>
                        <a:spcPct val="100000"/>
                      </a:lnSpc>
                    </a:pPr>
                    <a:r>
                      <a:rPr lang="en-US" altLang="zh-CN" sz="1800" dirty="0"/>
                      <a:t>construct?</a:t>
                    </a:r>
                  </a:p>
                </p:txBody>
              </p:sp>
            </p:grpSp>
          </p:grpSp>
        </p:grpSp>
        <p:sp>
          <p:nvSpPr>
            <p:cNvPr id="39" name="Rectangle 73"/>
            <p:cNvSpPr/>
            <p:nvPr/>
          </p:nvSpPr>
          <p:spPr>
            <a:xfrm flipH="1">
              <a:off x="4730305" y="4017519"/>
              <a:ext cx="3897013" cy="573013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030A0"/>
                  </a:solidFill>
                </a:rPr>
                <a:t>Gaussian, Exponential or Others?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030A0"/>
                  </a:solidFill>
                </a:rPr>
                <a:t>Width?</a:t>
              </a:r>
            </a:p>
          </p:txBody>
        </p:sp>
      </p:grpSp>
      <p:sp>
        <p:nvSpPr>
          <p:cNvPr id="43" name="Rectangle 73"/>
          <p:cNvSpPr/>
          <p:nvPr/>
        </p:nvSpPr>
        <p:spPr>
          <a:xfrm flipH="1">
            <a:off x="4312067" y="2745486"/>
            <a:ext cx="3369623" cy="5856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7030A0"/>
                </a:solidFill>
              </a:rPr>
              <a:t>Gaussian, Exponential or Others?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7030A0"/>
                </a:solidFill>
              </a:rPr>
              <a:t>Width?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62" y="4392263"/>
            <a:ext cx="2024126" cy="197222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9614427" y="1776918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</a:rPr>
              <a:t>Hot spot model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614427" y="4057076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</a:rPr>
              <a:t>Stringy model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966" y="2174041"/>
            <a:ext cx="2197814" cy="18088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IMAGE" val="20231011/images_object_15001_16000/3b8f17d9-e845-4190-975b-e692e3d807e4-3.source.default.zh-Hans.jpg"/>
  <p:tag name="OFFICEPLUS.THEME" val="20231011/images_object_15001_16000/3b8f17d9-e845-4190-975b-e692e3d807e4-3.source.default.zh-Hans-6.pptx"/>
  <p:tag name="OFFICEPLUS.OUTLINE" val="197537"/>
  <p:tag name="OFFICEPLUS.OUTLINEEXTERNAL" val="187b2c01-15ec-7596-f3e0-9bf26018050f"/>
  <p:tag name="COMMONDATA" val="eyJoZGlkIjoiYmM4OGZlNzFjMTBkNGM3NGYxNmJkMzAzNGE2YzYzZ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e69c5ac3-dafd-4b9a-bbf1-d26a1016f8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17951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ff58e0-387e-4c70-9838-f2ed39e13191.pptx"/>
  <p:tag name="OFFICEPLUS.TAG" val="2beb2bf3-40ba-4876-8eff-8450af69fbd8"/>
  <p:tag name="OFFICEPLUS.OUTLINECONTENT" val="5989892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085D0"/>
      </a:accent1>
      <a:accent2>
        <a:srgbClr val="5995F1"/>
      </a:accent2>
      <a:accent3>
        <a:srgbClr val="2E4A78"/>
      </a:accent3>
      <a:accent4>
        <a:srgbClr val="74B9FF"/>
      </a:accent4>
      <a:accent5>
        <a:srgbClr val="3267AB"/>
      </a:accent5>
      <a:accent6>
        <a:srgbClr val="172B59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宽屏</PresentationFormat>
  <Paragraphs>277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-apple-system</vt:lpstr>
      <vt:lpstr>等线</vt:lpstr>
      <vt:lpstr>微软雅黑</vt:lpstr>
      <vt:lpstr>Arial</vt:lpstr>
      <vt:lpstr>Bodoni MT</vt:lpstr>
      <vt:lpstr>Cambria Math</vt:lpstr>
      <vt:lpstr>Wingdings</vt:lpstr>
      <vt:lpstr>Designed by OfficePLUS</vt:lpstr>
      <vt:lpstr>Probing proton shape fluctuations in the framework of Color Glass Condensate</vt:lpstr>
      <vt:lpstr>  Outline</vt:lpstr>
      <vt:lpstr>01.Motivation</vt:lpstr>
      <vt:lpstr>  Implications from collective flow in proton-lead collisions</vt:lpstr>
      <vt:lpstr>  Implications from collective flow in proton-lead collisions</vt:lpstr>
      <vt:lpstr>  Implications from collective flow in proton-lead collisions</vt:lpstr>
      <vt:lpstr>  Lattice QCD simulation of the constituent quark shape</vt:lpstr>
      <vt:lpstr>02. Proton Shape Fluctuations </vt:lpstr>
      <vt:lpstr>    Beyond round proton</vt:lpstr>
      <vt:lpstr>    Probe of proton structure</vt:lpstr>
      <vt:lpstr>    Exclusive diffractive vector meson production</vt:lpstr>
      <vt:lpstr>    Dipole scattering amplitude</vt:lpstr>
      <vt:lpstr>    Modeling fluctuations by constituent quark picture</vt:lpstr>
      <vt:lpstr>03. Numerical results </vt:lpstr>
      <vt:lpstr>    Proton shape from vector meson productions</vt:lpstr>
      <vt:lpstr>Different widths for up and down quark (B_u&gt;B_d and B_u&lt;B_d)</vt:lpstr>
      <vt:lpstr>Different widths for up and down quark (B_u≠B_u^′≠B_d)</vt:lpstr>
      <vt:lpstr>Different widths for up and down quark (W_u&gt;W_d " and " W_u&lt;W_d)</vt:lpstr>
      <vt:lpstr>Different widths for up and down quark (B_u&gt;B_d and B_u&lt;B_d)</vt:lpstr>
      <vt:lpstr>Different distributions for valence quark positions and profile density</vt:lpstr>
      <vt:lpstr>Different distributions for valence quark positions and profile density</vt:lpstr>
      <vt:lpstr>04. Summary and discussion </vt:lpstr>
      <vt:lpstr>  Summary and discussions</vt:lpstr>
      <vt:lpstr>Thank You !!!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USTC</cp:lastModifiedBy>
  <cp:revision>58</cp:revision>
  <dcterms:created xsi:type="dcterms:W3CDTF">2023-07-20T03:04:00Z</dcterms:created>
  <dcterms:modified xsi:type="dcterms:W3CDTF">2024-04-14T08:20:19Z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B5A23E5D734C4B7B8C35642B88F47063_12</vt:lpwstr>
  </property>
  <property fmtid="{D5CDD505-2E9C-101B-9397-08002B2CF9AE}" pid="3" name="KSOProductBuildVer">
    <vt:lpwstr>2052-12.1.0.16729</vt:lpwstr>
  </property>
</Properties>
</file>