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067" r:id="rId2"/>
    <p:sldId id="593" r:id="rId3"/>
    <p:sldId id="613" r:id="rId4"/>
    <p:sldId id="335" r:id="rId5"/>
    <p:sldId id="327" r:id="rId6"/>
    <p:sldId id="306" r:id="rId7"/>
    <p:sldId id="1914" r:id="rId8"/>
    <p:sldId id="1915" r:id="rId9"/>
    <p:sldId id="1916" r:id="rId10"/>
    <p:sldId id="1917" r:id="rId11"/>
    <p:sldId id="487" r:id="rId12"/>
    <p:sldId id="348" r:id="rId13"/>
    <p:sldId id="279" r:id="rId14"/>
    <p:sldId id="349" r:id="rId15"/>
    <p:sldId id="285" r:id="rId16"/>
    <p:sldId id="353" r:id="rId17"/>
    <p:sldId id="310" r:id="rId18"/>
    <p:sldId id="312" r:id="rId19"/>
    <p:sldId id="354" r:id="rId20"/>
    <p:sldId id="350" r:id="rId21"/>
    <p:sldId id="313" r:id="rId22"/>
    <p:sldId id="614" r:id="rId23"/>
    <p:sldId id="273" r:id="rId24"/>
    <p:sldId id="314" r:id="rId25"/>
    <p:sldId id="352" r:id="rId26"/>
    <p:sldId id="311" r:id="rId27"/>
    <p:sldId id="1918" r:id="rId28"/>
    <p:sldId id="1919" r:id="rId29"/>
    <p:sldId id="1921" r:id="rId30"/>
    <p:sldId id="1920" r:id="rId31"/>
  </p:sldIdLst>
  <p:sldSz cx="12192000" cy="6858000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9B6A"/>
    <a:srgbClr val="0F0F0E"/>
    <a:srgbClr val="3F3F3E"/>
    <a:srgbClr val="06A8EC"/>
    <a:srgbClr val="006CC6"/>
    <a:srgbClr val="03A173"/>
    <a:srgbClr val="E1006F"/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4" autoAdjust="0"/>
    <p:restoredTop sz="64664" autoAdjust="0"/>
  </p:normalViewPr>
  <p:slideViewPr>
    <p:cSldViewPr>
      <p:cViewPr>
        <p:scale>
          <a:sx n="66" d="100"/>
          <a:sy n="66" d="100"/>
        </p:scale>
        <p:origin x="1788" y="150"/>
      </p:cViewPr>
      <p:guideLst>
        <p:guide orient="horz" pos="212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088" y="-72"/>
      </p:cViewPr>
      <p:guideLst>
        <p:guide orient="horz" pos="2236"/>
        <p:guide pos="32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5925" cy="355208"/>
          </a:xfrm>
          <a:prstGeom prst="rect">
            <a:avLst/>
          </a:prstGeom>
        </p:spPr>
        <p:txBody>
          <a:bodyPr vert="horz" lIns="97185" tIns="48592" rIns="97185" bIns="48592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6373" y="1"/>
            <a:ext cx="4435925" cy="355208"/>
          </a:xfrm>
          <a:prstGeom prst="rect">
            <a:avLst/>
          </a:prstGeom>
        </p:spPr>
        <p:txBody>
          <a:bodyPr vert="horz" lIns="97185" tIns="48592" rIns="97185" bIns="48592" rtlCol="0"/>
          <a:lstStyle>
            <a:lvl1pPr algn="r">
              <a:defRPr sz="1300"/>
            </a:lvl1pPr>
          </a:lstStyle>
          <a:p>
            <a:fld id="{0DFD557E-AC23-4933-A83B-446A38DAE7A5}" type="datetimeFigureOut">
              <a:rPr lang="zh-CN" altLang="en-US" smtClean="0"/>
              <a:pPr/>
              <a:t>2024/4/14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6373" y="6742881"/>
            <a:ext cx="4435925" cy="355208"/>
          </a:xfrm>
          <a:prstGeom prst="rect">
            <a:avLst/>
          </a:prstGeom>
        </p:spPr>
        <p:txBody>
          <a:bodyPr vert="horz" lIns="97185" tIns="48592" rIns="97185" bIns="48592" rtlCol="0" anchor="b"/>
          <a:lstStyle>
            <a:lvl1pPr algn="r">
              <a:defRPr sz="1300"/>
            </a:lvl1pPr>
          </a:lstStyle>
          <a:p>
            <a:fld id="{A0000D70-8282-4077-9F21-684826DF66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Kopfzeilenplatzhalt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435304" cy="354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28" tIns="49513" rIns="99028" bIns="49513" numCol="1" anchor="t" anchorCtr="0" compatLnSpc="1"/>
          <a:lstStyle>
            <a:lvl1pPr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1267" name="Datumsplatzhalt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5" y="3"/>
            <a:ext cx="4435304" cy="354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28" tIns="49513" rIns="99028" bIns="49513" numCol="1" anchor="t" anchorCtr="0" compatLnSpc="1"/>
          <a:lstStyle>
            <a:lvl1pPr algn="r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20444F-966B-44D7-A7EF-436F88E66FDB}" type="datetimeFigureOut">
              <a:rPr lang="de-DE" altLang="en-US"/>
              <a:pPr>
                <a:defRPr/>
              </a:pPr>
              <a:t>14.04.2024</a:t>
            </a:fld>
            <a:endParaRPr lang="de-DE" altLang="en-US"/>
          </a:p>
        </p:txBody>
      </p:sp>
      <p:sp>
        <p:nvSpPr>
          <p:cNvPr id="49156" name="Folienbildplatzhalt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752725" y="533400"/>
            <a:ext cx="47291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9" name="Notizenplatzhalt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9" y="3371809"/>
            <a:ext cx="8188604" cy="319452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9028" tIns="49513" rIns="99028" bIns="49513" numCol="1" anchor="ctr" anchorCtr="0" compatLnSpc="1"/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11270" name="Fußzeilenplatzhalt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3622"/>
            <a:ext cx="4435304" cy="354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28" tIns="49513" rIns="99028" bIns="49513" numCol="1" anchor="b" anchorCtr="0" compatLnSpc="1"/>
          <a:lstStyle>
            <a:lvl1pPr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1271" name="Foliennummernplatzhalt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5" y="6743622"/>
            <a:ext cx="4435304" cy="354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28" tIns="49513" rIns="99028" bIns="49513" numCol="1" anchor="b" anchorCtr="0" compatLnSpc="1"/>
          <a:lstStyle>
            <a:lvl1pPr algn="r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24DE8CC-3073-4B1A-B8B1-9F3CDD42957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54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4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8801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3084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83721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22977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3564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17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2753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0064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58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800" dirty="0">
              <a:latin typeface="+mn-lt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862" indent="-2755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02278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43571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84227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2552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6178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0747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4812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DB6A48-6670-4366-B58B-0AEB57AF2645}" type="slidenum">
              <a:rPr lang="de-DE" altLang="en-US" smtClean="0">
                <a:latin typeface="Calibri" panose="020F0502020204030204" pitchFamily="34" charset="0"/>
              </a:rPr>
              <a:pPr eaLnBrk="1" hangingPunct="1"/>
              <a:t>7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1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800" dirty="0">
              <a:latin typeface="+mn-lt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862" indent="-2755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02278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43571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84227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2552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6178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0747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4812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DB6A48-6670-4366-B58B-0AEB57AF2645}" type="slidenum">
              <a:rPr lang="de-DE" altLang="en-US" smtClean="0">
                <a:latin typeface="Calibri" panose="020F0502020204030204" pitchFamily="34" charset="0"/>
              </a:rPr>
              <a:pPr eaLnBrk="1" hangingPunct="1"/>
              <a:t>8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6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800" dirty="0">
              <a:latin typeface="+mn-lt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862" indent="-2755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02278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43571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84227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2552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6178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0747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4812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DB6A48-6670-4366-B58B-0AEB57AF2645}" type="slidenum">
              <a:rPr lang="de-DE" altLang="en-US" smtClean="0">
                <a:latin typeface="Calibri" panose="020F0502020204030204" pitchFamily="34" charset="0"/>
              </a:rPr>
              <a:pPr eaLnBrk="1" hangingPunct="1"/>
              <a:t>9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0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800" dirty="0">
              <a:latin typeface="+mn-lt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862" indent="-2755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02278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43571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84227" indent="-2203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2552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6178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07470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48127" indent="-2203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DB6A48-6670-4366-B58B-0AEB57AF2645}" type="slidenum">
              <a:rPr lang="de-DE" altLang="en-US" smtClean="0">
                <a:latin typeface="Calibri" panose="020F0502020204030204" pitchFamily="34" charset="0"/>
              </a:rPr>
              <a:pPr eaLnBrk="1" hangingPunct="1"/>
              <a:t>10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6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DE8CC-3073-4B1A-B8B1-9F3CDD42957E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7931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CFB160C5-7AE1-4C69-9103-669FC4362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34" y="333526"/>
            <a:ext cx="2140893" cy="4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132237" y="6691318"/>
            <a:ext cx="4059767" cy="179387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fld id="{0D8E7672-8F53-42CB-8FD4-99AF5016ACEC}" type="datetime2">
              <a:rPr lang="en-US" sz="1000" smtClean="0"/>
              <a:pPr algn="r">
                <a:defRPr/>
              </a:pPr>
              <a:t>Sunday, April 14, 2024</a:t>
            </a:fld>
            <a:r>
              <a:rPr lang="de-DE" sz="1000"/>
              <a:t>                        </a:t>
            </a:r>
            <a:fld id="{E044FCB7-662D-48BC-A843-3CC9E946AFD4}" type="slidenum">
              <a:rPr lang="de-DE" altLang="en-US" sz="1000" smtClean="0"/>
              <a:pPr algn="r">
                <a:defRPr/>
              </a:pPr>
              <a:t>‹#›</a:t>
            </a:fld>
            <a:r>
              <a:rPr lang="de-DE" altLang="en-US" sz="1000"/>
              <a:t>/</a:t>
            </a:r>
            <a:r>
              <a:rPr lang="en-US" altLang="en-US" sz="1000"/>
              <a:t>27</a:t>
            </a:r>
            <a:r>
              <a:rPr lang="de-DE" altLang="en-US" sz="1000"/>
              <a:t> </a:t>
            </a:r>
            <a:endParaRPr lang="de-DE" altLang="en-US" sz="1000" dirty="0"/>
          </a:p>
        </p:txBody>
      </p:sp>
      <p:sp>
        <p:nvSpPr>
          <p:cNvPr id="9" name="矩形 8"/>
          <p:cNvSpPr/>
          <p:nvPr/>
        </p:nvSpPr>
        <p:spPr>
          <a:xfrm>
            <a:off x="0" y="6691318"/>
            <a:ext cx="4059767" cy="179387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 dirty="0" err="1"/>
              <a:t>Niu</a:t>
            </a:r>
            <a:r>
              <a:rPr lang="en-US" altLang="zh-CN" sz="1000" dirty="0"/>
              <a:t> </a:t>
            </a:r>
            <a:r>
              <a:rPr lang="en-US" altLang="zh-CN" sz="1000" dirty="0" err="1"/>
              <a:t>Zhongming</a:t>
            </a:r>
            <a:endParaRPr lang="zh-CN" altLang="en-US" sz="1000" dirty="0"/>
          </a:p>
        </p:txBody>
      </p:sp>
      <p:sp>
        <p:nvSpPr>
          <p:cNvPr id="10" name="矩形 9"/>
          <p:cNvSpPr/>
          <p:nvPr/>
        </p:nvSpPr>
        <p:spPr>
          <a:xfrm>
            <a:off x="4047070" y="6691318"/>
            <a:ext cx="4104217" cy="179387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00"/>
              <a:t>Neural networks: photonuclear reaction data</a:t>
            </a:r>
            <a:endParaRPr lang="zh-CN" altLang="en-US" sz="1000" dirty="0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6096000" cy="17938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6096000" y="0"/>
            <a:ext cx="6096000" cy="179388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8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png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0" y="2912244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dirty="0">
                <a:latin typeface="+mn-lt"/>
                <a:ea typeface="+mn-ea"/>
              </a:rPr>
              <a:t>牛中明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0" y="3429000"/>
            <a:ext cx="12192000" cy="5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latin typeface="Calibri" panose="020F0502020204030204"/>
              </a:rPr>
              <a:t>安徽大学  物理与光电工程学院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0" y="4038972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latin typeface="+mn-lt"/>
              </a:rPr>
              <a:t>2024</a:t>
            </a:r>
            <a:r>
              <a:rPr lang="zh-CN" altLang="en-US" sz="2800">
                <a:latin typeface="+mn-lt"/>
              </a:rPr>
              <a:t>年</a:t>
            </a:r>
            <a:r>
              <a:rPr lang="en-US" altLang="zh-CN" sz="2800">
                <a:latin typeface="+mn-lt"/>
              </a:rPr>
              <a:t>04</a:t>
            </a:r>
            <a:r>
              <a:rPr lang="zh-CN" altLang="en-US" sz="2800">
                <a:latin typeface="+mn-lt"/>
              </a:rPr>
              <a:t>月</a:t>
            </a:r>
            <a:r>
              <a:rPr lang="en-US" altLang="zh-CN" sz="2800">
                <a:latin typeface="+mn-lt"/>
              </a:rPr>
              <a:t>14</a:t>
            </a:r>
            <a:r>
              <a:rPr lang="zh-CN" altLang="en-US" sz="2800">
                <a:latin typeface="+mn-lt"/>
              </a:rPr>
              <a:t>日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20486" name="Picture 9" descr="C:\Documents and Settings\Administrator\桌面\200910082315533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32" y="4725144"/>
            <a:ext cx="1717680" cy="17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911424" y="1824504"/>
            <a:ext cx="10369152" cy="884416"/>
          </a:xfrm>
          <a:prstGeom prst="roundRect">
            <a:avLst>
              <a:gd name="adj" fmla="val 9319"/>
            </a:avLst>
          </a:prstGeom>
          <a:solidFill>
            <a:srgbClr val="3333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/>
              <a:t>神经网络方法对光核反应数据的研究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8434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latin typeface="+mn-lt"/>
                <a:ea typeface="+mn-ea"/>
              </a:rPr>
              <a:t>第二届超边缘碰撞物理研讨会</a:t>
            </a:r>
            <a:endParaRPr lang="en-US" altLang="zh-CN" sz="3600" b="1" dirty="0">
              <a:solidFill>
                <a:srgbClr val="0000FF"/>
              </a:solidFill>
              <a:latin typeface="+mn-lt"/>
              <a:ea typeface="+mn-ea"/>
            </a:endParaRPr>
          </a:p>
          <a:p>
            <a:pPr algn="ctr"/>
            <a:r>
              <a:rPr lang="zh-CN" altLang="en-US" sz="3600" b="1">
                <a:solidFill>
                  <a:srgbClr val="0000FF"/>
                </a:solidFill>
                <a:latin typeface="+mn-lt"/>
                <a:ea typeface="+mn-ea"/>
              </a:rPr>
              <a:t>安徽 合肥</a:t>
            </a:r>
            <a:r>
              <a:rPr lang="en-US" altLang="zh-CN" sz="3600" b="1">
                <a:solidFill>
                  <a:srgbClr val="0000FF"/>
                </a:solidFill>
                <a:latin typeface="+mn-lt"/>
                <a:ea typeface="+mn-ea"/>
              </a:rPr>
              <a:t>, 2024.04.12-04.15</a:t>
            </a:r>
            <a:endParaRPr lang="zh-CN" altLang="en-US" sz="36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 txBox="1">
            <a:spLocks noChangeArrowheads="1"/>
          </p:cNvSpPr>
          <p:nvPr/>
        </p:nvSpPr>
        <p:spPr bwMode="auto">
          <a:xfrm>
            <a:off x="1809750" y="142880"/>
            <a:ext cx="4643438" cy="5000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>
                <a:solidFill>
                  <a:schemeClr val="bg1"/>
                </a:solidFill>
                <a:latin typeface="+mn-lt"/>
              </a:rPr>
              <a:t>Introduction</a:t>
            </a:r>
            <a:endParaRPr lang="de-DE" altLang="en-US" sz="3200" ker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原子核物理与机器学习</a:t>
            </a:r>
            <a:endParaRPr lang="en-US" altLang="zh-CN" sz="30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8134D0D-E9CF-4EBD-8C5E-DCAD6753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952" y="820738"/>
            <a:ext cx="9433048" cy="556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5FB8396-5235-4917-B694-C3BCD0084DD9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ED00975-545E-43B2-9C55-F773D576FC5A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机器学习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14102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DC718D2F-6DF9-4102-8E0E-F0E0748A24C2}"/>
              </a:ext>
            </a:extLst>
          </p:cNvPr>
          <p:cNvCxnSpPr>
            <a:cxnSpLocks/>
            <a:stCxn id="84" idx="3"/>
            <a:endCxn id="85" idx="1"/>
          </p:cNvCxnSpPr>
          <p:nvPr/>
        </p:nvCxnSpPr>
        <p:spPr bwMode="auto">
          <a:xfrm flipV="1">
            <a:off x="4641924" y="2444833"/>
            <a:ext cx="954353" cy="5381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DCE991F-BFB4-4C26-A297-00065F617029}"/>
              </a:ext>
            </a:extLst>
          </p:cNvPr>
          <p:cNvCxnSpPr>
            <a:cxnSpLocks/>
            <a:stCxn id="84" idx="3"/>
            <a:endCxn id="86" idx="1"/>
          </p:cNvCxnSpPr>
          <p:nvPr/>
        </p:nvCxnSpPr>
        <p:spPr bwMode="auto">
          <a:xfrm>
            <a:off x="4641923" y="2983027"/>
            <a:ext cx="963642" cy="6512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矩形 17">
            <a:extLst>
              <a:ext uri="{FF2B5EF4-FFF2-40B4-BE49-F238E27FC236}">
                <a16:creationId xmlns:a16="http://schemas.microsoft.com/office/drawing/2014/main" id="{3F8B66A5-A77C-405F-83A2-36A1D7858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209" y="237209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单峰</a:t>
            </a:r>
          </a:p>
        </p:txBody>
      </p:sp>
      <p:sp>
        <p:nvSpPr>
          <p:cNvPr id="64" name="矩形 17">
            <a:extLst>
              <a:ext uri="{FF2B5EF4-FFF2-40B4-BE49-F238E27FC236}">
                <a16:creationId xmlns:a16="http://schemas.microsoft.com/office/drawing/2014/main" id="{2B7AE87E-57CD-4321-AE9C-19143327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804" y="328156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双峰</a:t>
            </a: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76CF8BB6-CFE0-4F01-8A59-B44EBB9CBF54}"/>
              </a:ext>
            </a:extLst>
          </p:cNvPr>
          <p:cNvCxnSpPr>
            <a:cxnSpLocks/>
            <a:stCxn id="85" idx="3"/>
            <a:endCxn id="76" idx="1"/>
          </p:cNvCxnSpPr>
          <p:nvPr/>
        </p:nvCxnSpPr>
        <p:spPr bwMode="auto">
          <a:xfrm flipV="1">
            <a:off x="6264613" y="2436897"/>
            <a:ext cx="1417638" cy="7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3E213C7E-B720-43ED-BA4E-7D7114C476E3}"/>
              </a:ext>
            </a:extLst>
          </p:cNvPr>
          <p:cNvSpPr/>
          <p:nvPr/>
        </p:nvSpPr>
        <p:spPr bwMode="auto">
          <a:xfrm>
            <a:off x="3340202" y="1566317"/>
            <a:ext cx="10414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338785B-8A26-4D61-8785-149C3203807F}"/>
              </a:ext>
            </a:extLst>
          </p:cNvPr>
          <p:cNvSpPr/>
          <p:nvPr/>
        </p:nvSpPr>
        <p:spPr bwMode="auto">
          <a:xfrm>
            <a:off x="5415065" y="1556792"/>
            <a:ext cx="10414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90D9E826-9AB6-4CB7-9138-DEA31237E479}"/>
              </a:ext>
            </a:extLst>
          </p:cNvPr>
          <p:cNvSpPr/>
          <p:nvPr/>
        </p:nvSpPr>
        <p:spPr bwMode="auto">
          <a:xfrm>
            <a:off x="1278041" y="1566317"/>
            <a:ext cx="1042987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BD4ECD61-4A62-4183-87C2-5DB1285F4CC1}"/>
              </a:ext>
            </a:extLst>
          </p:cNvPr>
          <p:cNvCxnSpPr>
            <a:cxnSpLocks/>
            <a:stCxn id="68" idx="3"/>
            <a:endCxn id="66" idx="1"/>
          </p:cNvCxnSpPr>
          <p:nvPr/>
        </p:nvCxnSpPr>
        <p:spPr bwMode="auto">
          <a:xfrm>
            <a:off x="2321028" y="1828254"/>
            <a:ext cx="101917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042C9D1-81F6-4082-BC63-C47F7D2E3FAC}"/>
              </a:ext>
            </a:extLst>
          </p:cNvPr>
          <p:cNvCxnSpPr>
            <a:stCxn id="66" idx="3"/>
            <a:endCxn id="67" idx="1"/>
          </p:cNvCxnSpPr>
          <p:nvPr/>
        </p:nvCxnSpPr>
        <p:spPr bwMode="auto">
          <a:xfrm flipV="1">
            <a:off x="4381603" y="1818730"/>
            <a:ext cx="1033463" cy="95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7C48B4D0-C5BA-4752-9513-A06CA0CAFAF5}"/>
              </a:ext>
            </a:extLst>
          </p:cNvPr>
          <p:cNvSpPr/>
          <p:nvPr/>
        </p:nvSpPr>
        <p:spPr bwMode="auto">
          <a:xfrm>
            <a:off x="7666140" y="1566317"/>
            <a:ext cx="1041400" cy="523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B84FD696-7B12-48A0-81AB-388EC386F9DA}"/>
              </a:ext>
            </a:extLst>
          </p:cNvPr>
          <p:cNvCxnSpPr>
            <a:cxnSpLocks/>
            <a:stCxn id="67" idx="3"/>
            <a:endCxn id="71" idx="1"/>
          </p:cNvCxnSpPr>
          <p:nvPr/>
        </p:nvCxnSpPr>
        <p:spPr bwMode="auto">
          <a:xfrm>
            <a:off x="6456466" y="1818730"/>
            <a:ext cx="1209675" cy="95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050C39CC-1B59-467C-ADCF-9352BDA8869F}"/>
              </a:ext>
            </a:extLst>
          </p:cNvPr>
          <p:cNvCxnSpPr>
            <a:cxnSpLocks/>
            <a:stCxn id="86" idx="3"/>
            <a:endCxn id="77" idx="1"/>
          </p:cNvCxnSpPr>
          <p:nvPr/>
        </p:nvCxnSpPr>
        <p:spPr bwMode="auto">
          <a:xfrm flipV="1">
            <a:off x="6272315" y="3634319"/>
            <a:ext cx="141605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8E5FC72-5453-40DD-AEB1-E7FC8AC8AC44}"/>
              </a:ext>
            </a:extLst>
          </p:cNvPr>
          <p:cNvCxnSpPr>
            <a:cxnSpLocks/>
            <a:endCxn id="84" idx="1"/>
          </p:cNvCxnSpPr>
          <p:nvPr/>
        </p:nvCxnSpPr>
        <p:spPr bwMode="auto">
          <a:xfrm flipV="1">
            <a:off x="2752799" y="2983027"/>
            <a:ext cx="420687" cy="95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矩形 46">
            <a:extLst>
              <a:ext uri="{FF2B5EF4-FFF2-40B4-BE49-F238E27FC236}">
                <a16:creationId xmlns:a16="http://schemas.microsoft.com/office/drawing/2014/main" id="{794804CB-1D1B-4922-AB8B-5D9ED46B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424" y="2870344"/>
            <a:ext cx="1800707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b="1" dirty="0"/>
              <a:t>多任务神经网络</a:t>
            </a:r>
            <a:endParaRPr lang="en-US" altLang="zh-CN" b="1" baseline="-25000" dirty="0"/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6392B6AF-AF94-416D-A060-FF438CA16066}"/>
              </a:ext>
            </a:extLst>
          </p:cNvPr>
          <p:cNvSpPr/>
          <p:nvPr/>
        </p:nvSpPr>
        <p:spPr bwMode="auto">
          <a:xfrm>
            <a:off x="7682252" y="2227347"/>
            <a:ext cx="1030287" cy="42068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054E20F4-413B-4A3E-A06D-810E31EBDF35}"/>
              </a:ext>
            </a:extLst>
          </p:cNvPr>
          <p:cNvSpPr/>
          <p:nvPr/>
        </p:nvSpPr>
        <p:spPr bwMode="auto">
          <a:xfrm>
            <a:off x="7688366" y="3310469"/>
            <a:ext cx="1019175" cy="64928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78" name="矩形 42">
            <a:extLst>
              <a:ext uri="{FF2B5EF4-FFF2-40B4-BE49-F238E27FC236}">
                <a16:creationId xmlns:a16="http://schemas.microsoft.com/office/drawing/2014/main" id="{238ECCB4-5674-42A4-A02D-1D4493EA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99" y="2784462"/>
            <a:ext cx="1539387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x =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Z,N,A,β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sp>
        <p:nvSpPr>
          <p:cNvPr id="79" name="矩形 43">
            <a:extLst>
              <a:ext uri="{FF2B5EF4-FFF2-40B4-BE49-F238E27FC236}">
                <a16:creationId xmlns:a16="http://schemas.microsoft.com/office/drawing/2014/main" id="{1B2924A2-C5B2-4333-A25D-ABE241FE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0281" y="2254947"/>
            <a:ext cx="726567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E</a:t>
            </a:r>
            <a:r>
              <a:rPr lang="zh-CN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,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 Γ</a:t>
            </a:r>
            <a:r>
              <a:rPr lang="zh-CN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矩形 44">
            <a:extLst>
              <a:ext uri="{FF2B5EF4-FFF2-40B4-BE49-F238E27FC236}">
                <a16:creationId xmlns:a16="http://schemas.microsoft.com/office/drawing/2014/main" id="{9C0B327C-2CF1-45A8-8102-32177911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781" y="3313423"/>
            <a:ext cx="786604" cy="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E</a:t>
            </a:r>
            <a:r>
              <a:rPr lang="zh-CN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zh-CN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,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 Γ</a:t>
            </a:r>
            <a:r>
              <a:rPr lang="zh-CN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, </a:t>
            </a:r>
          </a:p>
          <a:p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E</a:t>
            </a:r>
            <a:r>
              <a:rPr lang="en-US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, Γ</a:t>
            </a:r>
            <a:r>
              <a:rPr lang="en-US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矩形 45">
            <a:extLst>
              <a:ext uri="{FF2B5EF4-FFF2-40B4-BE49-F238E27FC236}">
                <a16:creationId xmlns:a16="http://schemas.microsoft.com/office/drawing/2014/main" id="{1CE58F92-190E-4324-A4C5-892A2888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572" y="3456515"/>
            <a:ext cx="647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Net2</a:t>
            </a:r>
          </a:p>
        </p:txBody>
      </p:sp>
      <p:sp>
        <p:nvSpPr>
          <p:cNvPr id="82" name="矩形 2">
            <a:extLst>
              <a:ext uri="{FF2B5EF4-FFF2-40B4-BE49-F238E27FC236}">
                <a16:creationId xmlns:a16="http://schemas.microsoft.com/office/drawing/2014/main" id="{3E050DA1-F4A9-476B-8A68-7E8EBAE1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86" y="2263715"/>
            <a:ext cx="647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Net1</a:t>
            </a:r>
          </a:p>
        </p:txBody>
      </p:sp>
      <p:sp>
        <p:nvSpPr>
          <p:cNvPr id="83" name="矩形 1">
            <a:extLst>
              <a:ext uri="{FF2B5EF4-FFF2-40B4-BE49-F238E27FC236}">
                <a16:creationId xmlns:a16="http://schemas.microsoft.com/office/drawing/2014/main" id="{CA69481B-1118-417E-B2CA-7BE7554E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16" y="2661271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/>
              <a:t>       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Net0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/>
              <a:t>分类神经网络</a:t>
            </a:r>
            <a:endParaRPr lang="en-US" altLang="zh-CN" b="1" baseline="-25000" dirty="0"/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CABE89E5-DEF6-4E2C-BA3C-0735DB69ABEE}"/>
              </a:ext>
            </a:extLst>
          </p:cNvPr>
          <p:cNvSpPr/>
          <p:nvPr/>
        </p:nvSpPr>
        <p:spPr bwMode="auto">
          <a:xfrm>
            <a:off x="3173485" y="2660765"/>
            <a:ext cx="1468438" cy="64452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2D98FFFC-4FA6-43B1-A728-DD9059B07399}"/>
              </a:ext>
            </a:extLst>
          </p:cNvPr>
          <p:cNvSpPr/>
          <p:nvPr/>
        </p:nvSpPr>
        <p:spPr bwMode="auto">
          <a:xfrm>
            <a:off x="5596277" y="2241633"/>
            <a:ext cx="668337" cy="406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8961D0D1-DD57-47E7-B1E7-ECAFC9D80734}"/>
              </a:ext>
            </a:extLst>
          </p:cNvPr>
          <p:cNvSpPr/>
          <p:nvPr/>
        </p:nvSpPr>
        <p:spPr bwMode="auto">
          <a:xfrm>
            <a:off x="5605565" y="3431119"/>
            <a:ext cx="666750" cy="406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7" name="矩形 46">
            <a:extLst>
              <a:ext uri="{FF2B5EF4-FFF2-40B4-BE49-F238E27FC236}">
                <a16:creationId xmlns:a16="http://schemas.microsoft.com/office/drawing/2014/main" id="{DE6B34D6-86E9-495B-9A46-D14C0C8D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401" y="2860842"/>
            <a:ext cx="1590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GDR</a:t>
            </a:r>
            <a:r>
              <a:rPr lang="en-US" altLang="zh-CN" b="1" dirty="0">
                <a:latin typeface="微软雅黑" panose="020B0503020204020204" pitchFamily="34" charset="-122"/>
              </a:rPr>
              <a:t> </a:t>
            </a:r>
            <a:r>
              <a:rPr lang="zh-CN" altLang="en-US" b="1" dirty="0"/>
              <a:t>关键参数</a:t>
            </a:r>
            <a:endParaRPr lang="en-US" altLang="zh-CN" b="1" baseline="-25000" dirty="0"/>
          </a:p>
        </p:txBody>
      </p:sp>
      <p:sp>
        <p:nvSpPr>
          <p:cNvPr id="89" name="矩形 1">
            <a:extLst>
              <a:ext uri="{FF2B5EF4-FFF2-40B4-BE49-F238E27FC236}">
                <a16:creationId xmlns:a16="http://schemas.microsoft.com/office/drawing/2014/main" id="{740F4CAA-3645-4B84-8E21-41FE15CD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635" y="4894813"/>
            <a:ext cx="1226293" cy="3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CDD82DCF-F7BE-4314-BD1D-4A3ED4A0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943" y="4847249"/>
            <a:ext cx="455736" cy="4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σ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7FDB1B70-25EC-41FF-904A-F0D2DBE89A84}"/>
              </a:ext>
            </a:extLst>
          </p:cNvPr>
          <p:cNvCxnSpPr>
            <a:cxnSpLocks/>
            <a:stCxn id="93" idx="3"/>
            <a:endCxn id="96" idx="1"/>
          </p:cNvCxnSpPr>
          <p:nvPr/>
        </p:nvCxnSpPr>
        <p:spPr bwMode="auto">
          <a:xfrm flipV="1">
            <a:off x="3372633" y="5070137"/>
            <a:ext cx="1167772" cy="94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矩形 75">
            <a:extLst>
              <a:ext uri="{FF2B5EF4-FFF2-40B4-BE49-F238E27FC236}">
                <a16:creationId xmlns:a16="http://schemas.microsoft.com/office/drawing/2014/main" id="{1F3D04C4-E6BA-48C3-B89C-D0F0665F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484" y="5432872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/>
              <a:t>全连接神经网络</a:t>
            </a:r>
            <a:endParaRPr lang="en-US" altLang="zh-CN" b="1" baseline="-25000" dirty="0"/>
          </a:p>
        </p:txBody>
      </p:sp>
      <p:sp>
        <p:nvSpPr>
          <p:cNvPr id="93" name="矩形 221">
            <a:extLst>
              <a:ext uri="{FF2B5EF4-FFF2-40B4-BE49-F238E27FC236}">
                <a16:creationId xmlns:a16="http://schemas.microsoft.com/office/drawing/2014/main" id="{7A3527F7-4EF0-4A59-A837-371B1AC63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91" y="4894812"/>
            <a:ext cx="1899843" cy="3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x =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(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Z,N,A,β</a:t>
            </a:r>
            <a:r>
              <a:rPr lang="en-US" altLang="zh-CN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,</a:t>
            </a:r>
            <a:r>
              <a:rPr lang="en-US" altLang="zh-CN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E</a:t>
            </a:r>
            <a:r>
              <a:rPr lang="en-US" altLang="zh-CN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γ</a:t>
            </a:r>
            <a:r>
              <a:rPr lang="en-US" altLang="zh-CN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51AA7B00-5395-4F72-B87C-0A862667EAAB}"/>
              </a:ext>
            </a:extLst>
          </p:cNvPr>
          <p:cNvCxnSpPr>
            <a:cxnSpLocks/>
            <a:stCxn id="89" idx="3"/>
            <a:endCxn id="90" idx="1"/>
          </p:cNvCxnSpPr>
          <p:nvPr/>
        </p:nvCxnSpPr>
        <p:spPr bwMode="auto">
          <a:xfrm flipV="1">
            <a:off x="5788927" y="5078163"/>
            <a:ext cx="2123016" cy="12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矩形 7">
            <a:extLst>
              <a:ext uri="{FF2B5EF4-FFF2-40B4-BE49-F238E27FC236}">
                <a16:creationId xmlns:a16="http://schemas.microsoft.com/office/drawing/2014/main" id="{FFF48D9A-D1C2-4988-B7F8-0A7319D2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339" y="5422347"/>
            <a:ext cx="1107926" cy="36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/>
              <a:t>截面数据</a:t>
            </a:r>
            <a:endParaRPr lang="zh-CN" altLang="en-US" dirty="0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21346153-AB00-4749-82A9-C0D4853D8375}"/>
              </a:ext>
            </a:extLst>
          </p:cNvPr>
          <p:cNvSpPr/>
          <p:nvPr/>
        </p:nvSpPr>
        <p:spPr bwMode="auto">
          <a:xfrm>
            <a:off x="4540406" y="4855031"/>
            <a:ext cx="1247775" cy="43021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7148A1FF-4B84-4E42-8E3A-E64774983D79}"/>
              </a:ext>
            </a:extLst>
          </p:cNvPr>
          <p:cNvSpPr/>
          <p:nvPr/>
        </p:nvSpPr>
        <p:spPr bwMode="auto">
          <a:xfrm>
            <a:off x="7901611" y="4855031"/>
            <a:ext cx="455613" cy="43021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9" name="同侧圆角矩形 22">
            <a:extLst>
              <a:ext uri="{FF2B5EF4-FFF2-40B4-BE49-F238E27FC236}">
                <a16:creationId xmlns:a16="http://schemas.microsoft.com/office/drawing/2014/main" id="{5E8DA7E4-0F66-40A3-A734-A114C3AE02F0}"/>
              </a:ext>
            </a:extLst>
          </p:cNvPr>
          <p:cNvSpPr/>
          <p:nvPr/>
        </p:nvSpPr>
        <p:spPr bwMode="auto">
          <a:xfrm>
            <a:off x="9358014" y="4954794"/>
            <a:ext cx="2347736" cy="772766"/>
          </a:xfrm>
          <a:prstGeom prst="round2SameRect">
            <a:avLst>
              <a:gd name="adj1" fmla="val 0"/>
              <a:gd name="adj2" fmla="val 4428"/>
            </a:avLst>
          </a:prstGeom>
          <a:solidFill>
            <a:srgbClr val="E9E9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实现对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分歧大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的核素进行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100" name="同侧圆角矩形 22">
            <a:extLst>
              <a:ext uri="{FF2B5EF4-FFF2-40B4-BE49-F238E27FC236}">
                <a16:creationId xmlns:a16="http://schemas.microsoft.com/office/drawing/2014/main" id="{F30EB6CF-6C0F-4D3C-B789-B836216CE69F}"/>
              </a:ext>
            </a:extLst>
          </p:cNvPr>
          <p:cNvSpPr/>
          <p:nvPr/>
        </p:nvSpPr>
        <p:spPr bwMode="auto">
          <a:xfrm>
            <a:off x="9364888" y="2389836"/>
            <a:ext cx="2347736" cy="763960"/>
          </a:xfrm>
          <a:prstGeom prst="round2SameRect">
            <a:avLst>
              <a:gd name="adj1" fmla="val 0"/>
              <a:gd name="adj2" fmla="val 4428"/>
            </a:avLst>
          </a:prstGeom>
          <a:solidFill>
            <a:srgbClr val="E9E9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 </a:t>
            </a:r>
            <a:r>
              <a:rPr lang="en-US" altLang="zh-CN" sz="2000" b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GDR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高精度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模型描述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5139864-9652-438F-ADB4-4CD47F791364}"/>
              </a:ext>
            </a:extLst>
          </p:cNvPr>
          <p:cNvGrpSpPr/>
          <p:nvPr/>
        </p:nvGrpSpPr>
        <p:grpSpPr>
          <a:xfrm>
            <a:off x="1343472" y="5343355"/>
            <a:ext cx="2655082" cy="1095545"/>
            <a:chOff x="852964" y="5026330"/>
            <a:chExt cx="2655082" cy="1095545"/>
          </a:xfrm>
        </p:grpSpPr>
        <p:sp>
          <p:nvSpPr>
            <p:cNvPr id="101" name="箭头: 右 100">
              <a:extLst>
                <a:ext uri="{FF2B5EF4-FFF2-40B4-BE49-F238E27FC236}">
                  <a16:creationId xmlns:a16="http://schemas.microsoft.com/office/drawing/2014/main" id="{C217A566-F0AB-41D6-A5F9-98E08AAEA441}"/>
                </a:ext>
              </a:extLst>
            </p:cNvPr>
            <p:cNvSpPr/>
            <p:nvPr/>
          </p:nvSpPr>
          <p:spPr>
            <a:xfrm rot="5400000">
              <a:off x="2838353" y="5396570"/>
              <a:ext cx="450275" cy="31715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矩形 3">
              <a:extLst>
                <a:ext uri="{FF2B5EF4-FFF2-40B4-BE49-F238E27FC236}">
                  <a16:creationId xmlns:a16="http://schemas.microsoft.com/office/drawing/2014/main" id="{D992D4FA-7EA6-46CB-8B33-E0CCA495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769" y="5744164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</a:rPr>
                <a:t>训练集</a:t>
              </a:r>
              <a:endParaRPr lang="zh-CN" altLang="en-US" dirty="0"/>
            </a:p>
          </p:txBody>
        </p:sp>
        <p:sp>
          <p:nvSpPr>
            <p:cNvPr id="103" name="矩形 27">
              <a:extLst>
                <a:ext uri="{FF2B5EF4-FFF2-40B4-BE49-F238E27FC236}">
                  <a16:creationId xmlns:a16="http://schemas.microsoft.com/office/drawing/2014/main" id="{1509DC47-F164-46A2-AA3D-A6C348B3B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883" y="5752543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</a:rPr>
                <a:t>评价集</a:t>
              </a:r>
              <a:endParaRPr lang="zh-CN" altLang="en-US" dirty="0"/>
            </a:p>
          </p:txBody>
        </p:sp>
        <p:sp>
          <p:nvSpPr>
            <p:cNvPr id="104" name="箭头: 燕尾形 103">
              <a:extLst>
                <a:ext uri="{FF2B5EF4-FFF2-40B4-BE49-F238E27FC236}">
                  <a16:creationId xmlns:a16="http://schemas.microsoft.com/office/drawing/2014/main" id="{5FC27512-F841-452B-AF6A-AB522FDF3741}"/>
                </a:ext>
              </a:extLst>
            </p:cNvPr>
            <p:cNvSpPr/>
            <p:nvPr/>
          </p:nvSpPr>
          <p:spPr>
            <a:xfrm>
              <a:off x="1735732" y="5387897"/>
              <a:ext cx="920585" cy="334499"/>
            </a:xfrm>
            <a:prstGeom prst="notchedRightArrow">
              <a:avLst/>
            </a:prstGeom>
            <a:gradFill>
              <a:gsLst>
                <a:gs pos="0">
                  <a:srgbClr val="6FBA2C"/>
                </a:gs>
                <a:gs pos="100000">
                  <a:srgbClr val="184199"/>
                </a:gs>
              </a:gsLst>
              <a:lin ang="36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预测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FCB6818-1929-4416-862D-E342634D0122}"/>
                </a:ext>
              </a:extLst>
            </p:cNvPr>
            <p:cNvSpPr/>
            <p:nvPr/>
          </p:nvSpPr>
          <p:spPr>
            <a:xfrm>
              <a:off x="868816" y="502633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分歧小</a:t>
              </a:r>
              <a:endParaRPr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4E33779-2A19-43C1-B9B1-AD11CB927B58}"/>
                </a:ext>
              </a:extLst>
            </p:cNvPr>
            <p:cNvSpPr/>
            <p:nvPr/>
          </p:nvSpPr>
          <p:spPr>
            <a:xfrm>
              <a:off x="2629403" y="502633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分歧大</a:t>
              </a:r>
              <a:endParaRPr lang="zh-CN" altLang="en-US" dirty="0"/>
            </a:p>
          </p:txBody>
        </p:sp>
        <p:sp>
          <p:nvSpPr>
            <p:cNvPr id="107" name="箭头: 右 106">
              <a:extLst>
                <a:ext uri="{FF2B5EF4-FFF2-40B4-BE49-F238E27FC236}">
                  <a16:creationId xmlns:a16="http://schemas.microsoft.com/office/drawing/2014/main" id="{3A957CB1-6CD8-434E-B4AE-5DFB9485B359}"/>
                </a:ext>
              </a:extLst>
            </p:cNvPr>
            <p:cNvSpPr/>
            <p:nvPr/>
          </p:nvSpPr>
          <p:spPr>
            <a:xfrm rot="5400000">
              <a:off x="1068026" y="5396569"/>
              <a:ext cx="450275" cy="317155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6CF361FF-DD91-4499-87A7-9E09F9D43CD2}"/>
                </a:ext>
              </a:extLst>
            </p:cNvPr>
            <p:cNvSpPr/>
            <p:nvPr/>
          </p:nvSpPr>
          <p:spPr bwMode="auto">
            <a:xfrm>
              <a:off x="852964" y="5055432"/>
              <a:ext cx="866061" cy="104476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5D79F571-8CDB-46DF-B85C-BA81E3996131}"/>
                </a:ext>
              </a:extLst>
            </p:cNvPr>
            <p:cNvSpPr/>
            <p:nvPr/>
          </p:nvSpPr>
          <p:spPr bwMode="auto">
            <a:xfrm>
              <a:off x="2640007" y="5047753"/>
              <a:ext cx="866061" cy="104476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10" name="矩形 12">
            <a:extLst>
              <a:ext uri="{FF2B5EF4-FFF2-40B4-BE49-F238E27FC236}">
                <a16:creationId xmlns:a16="http://schemas.microsoft.com/office/drawing/2014/main" id="{549C861C-3627-4A77-BA9C-260E9888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3" y="764704"/>
            <a:ext cx="8331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>
                <a:latin typeface="微软雅黑" panose="020B0503020204020204" pitchFamily="34" charset="-122"/>
              </a:rPr>
              <a:t>GDR </a:t>
            </a:r>
            <a:r>
              <a:rPr lang="zh-CN" altLang="en-US" sz="2000">
                <a:latin typeface="微软雅黑" panose="020B0503020204020204" pitchFamily="34" charset="-122"/>
              </a:rPr>
              <a:t>关键参数：单双峰的分类不够准确、能量和宽度描述精度不足</a:t>
            </a:r>
            <a:endParaRPr lang="en-US" altLang="zh-CN" sz="2000" dirty="0">
              <a:latin typeface="微软雅黑" panose="020B0503020204020204" pitchFamily="34" charset="-122"/>
            </a:endParaRPr>
          </a:p>
        </p:txBody>
      </p:sp>
      <p:sp>
        <p:nvSpPr>
          <p:cNvPr id="111" name="矩形 5">
            <a:extLst>
              <a:ext uri="{FF2B5EF4-FFF2-40B4-BE49-F238E27FC236}">
                <a16:creationId xmlns:a16="http://schemas.microsoft.com/office/drawing/2014/main" id="{41621420-0281-4AEA-983C-9B929548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4293096"/>
            <a:ext cx="5859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光核反应</a:t>
            </a:r>
            <a:r>
              <a:rPr lang="zh-CN" altLang="en-US" sz="2000">
                <a:latin typeface="微软雅黑" panose="020B0503020204020204" pitchFamily="34" charset="-122"/>
              </a:rPr>
              <a:t>实验数据：不同实验组的数据分歧较大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3CC92B7-C4CA-4CA2-A9DC-612F14537040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CA004CE-637A-4D66-B952-EEB7B1E9D62C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研究动机</a:t>
            </a:r>
            <a:endParaRPr lang="en-US" altLang="zh-CN" sz="9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39C38E9-82BB-415A-8724-38F9C98CDD17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研究目标</a:t>
            </a:r>
          </a:p>
        </p:txBody>
      </p:sp>
    </p:spTree>
    <p:extLst>
      <p:ext uri="{BB962C8B-B14F-4D97-AF65-F5344CB8AC3E}">
        <p14:creationId xmlns:p14="http://schemas.microsoft.com/office/powerpoint/2010/main" val="344736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2541375-D56B-4A19-86F3-B64B5CE75CAB}"/>
              </a:ext>
            </a:extLst>
          </p:cNvPr>
          <p:cNvSpPr txBox="1"/>
          <p:nvPr/>
        </p:nvSpPr>
        <p:spPr>
          <a:xfrm>
            <a:off x="2135526" y="1612509"/>
            <a:ext cx="174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7CB016-978E-4745-84CD-3B85E0F5D217}"/>
              </a:ext>
            </a:extLst>
          </p:cNvPr>
          <p:cNvSpPr txBox="1"/>
          <p:nvPr/>
        </p:nvSpPr>
        <p:spPr>
          <a:xfrm>
            <a:off x="2287926" y="1764909"/>
            <a:ext cx="1743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EB4F65-F7AE-4445-8B4F-22F64E82FE33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108B09-152B-4CDF-9732-79CFE16E838D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225D161-718B-44CA-8F8E-170DAEEEA2C3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92C84B-1688-43D9-B9F9-571337C83B0E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E4EAB4-117A-4E3D-81A7-E7B192C7E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47"/>
          <a:stretch/>
        </p:blipFill>
        <p:spPr>
          <a:xfrm>
            <a:off x="7096984" y="1412776"/>
            <a:ext cx="3077776" cy="24456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E0DB03-729F-4B35-898A-E3F91B28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87" y="4608556"/>
            <a:ext cx="2461195" cy="521336"/>
          </a:xfrm>
          <a:prstGeom prst="rect">
            <a:avLst/>
          </a:prstGeom>
        </p:spPr>
      </p:pic>
      <p:sp>
        <p:nvSpPr>
          <p:cNvPr id="32" name="文本框 2">
            <a:extLst>
              <a:ext uri="{FF2B5EF4-FFF2-40B4-BE49-F238E27FC236}">
                <a16:creationId xmlns:a16="http://schemas.microsoft.com/office/drawing/2014/main" id="{DCB403EA-888D-476F-ACB4-D5645203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614579"/>
            <a:ext cx="325749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</a:rPr>
              <a:t>激活函数    权重</a:t>
            </a:r>
            <a:r>
              <a:rPr lang="zh-CN" altLang="en-US">
                <a:latin typeface="微软雅黑" panose="020B0503020204020204" pitchFamily="34" charset="-122"/>
              </a:rPr>
              <a:t>系数       偏置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5F93EC4-3471-4085-86A1-C9132CE6C0E4}"/>
              </a:ext>
            </a:extLst>
          </p:cNvPr>
          <p:cNvCxnSpPr>
            <a:cxnSpLocks/>
          </p:cNvCxnSpPr>
          <p:nvPr/>
        </p:nvCxnSpPr>
        <p:spPr>
          <a:xfrm flipH="1" flipV="1">
            <a:off x="2664392" y="4057494"/>
            <a:ext cx="263256" cy="5506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EB4EA35-0610-4DE1-8D24-70A18653651D}"/>
              </a:ext>
            </a:extLst>
          </p:cNvPr>
          <p:cNvCxnSpPr>
            <a:cxnSpLocks/>
          </p:cNvCxnSpPr>
          <p:nvPr/>
        </p:nvCxnSpPr>
        <p:spPr>
          <a:xfrm flipV="1">
            <a:off x="3649953" y="4057492"/>
            <a:ext cx="231365" cy="5506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475333B-010A-4247-95F8-DF53489D3B2A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691041" y="4013730"/>
            <a:ext cx="993144" cy="59482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箭头: 右 44">
            <a:extLst>
              <a:ext uri="{FF2B5EF4-FFF2-40B4-BE49-F238E27FC236}">
                <a16:creationId xmlns:a16="http://schemas.microsoft.com/office/drawing/2014/main" id="{6534C49B-342C-4B5C-BBE6-EAECC3B88056}"/>
              </a:ext>
            </a:extLst>
          </p:cNvPr>
          <p:cNvSpPr/>
          <p:nvPr/>
        </p:nvSpPr>
        <p:spPr>
          <a:xfrm>
            <a:off x="5087888" y="2166826"/>
            <a:ext cx="1266825" cy="58261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组成网络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03D6876-94D3-4B1D-A899-E331EA69C467}"/>
              </a:ext>
            </a:extLst>
          </p:cNvPr>
          <p:cNvGrpSpPr/>
          <p:nvPr/>
        </p:nvGrpSpPr>
        <p:grpSpPr>
          <a:xfrm>
            <a:off x="1323492" y="1707103"/>
            <a:ext cx="2684276" cy="1684589"/>
            <a:chOff x="1857014" y="1585435"/>
            <a:chExt cx="2684276" cy="168458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A383C8F-B7E0-4601-A745-F88704ABF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6037" b="67366"/>
            <a:stretch/>
          </p:blipFill>
          <p:spPr>
            <a:xfrm>
              <a:off x="1857014" y="1951981"/>
              <a:ext cx="1968647" cy="131804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0A68AED-E9D1-4721-A57B-1968453E7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050"/>
            <a:stretch/>
          </p:blipFill>
          <p:spPr>
            <a:xfrm>
              <a:off x="3825661" y="2163837"/>
              <a:ext cx="715629" cy="474449"/>
            </a:xfrm>
            <a:prstGeom prst="rect">
              <a:avLst/>
            </a:prstGeom>
          </p:spPr>
        </p:pic>
        <p:sp>
          <p:nvSpPr>
            <p:cNvPr id="47" name="矩形 9">
              <a:extLst>
                <a:ext uri="{FF2B5EF4-FFF2-40B4-BE49-F238E27FC236}">
                  <a16:creationId xmlns:a16="http://schemas.microsoft.com/office/drawing/2014/main" id="{1157D90F-A985-476D-BB79-12C71B508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592" y="1585435"/>
              <a:ext cx="1338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</a:rPr>
                <a:t>单个神经元</a:t>
              </a:r>
            </a:p>
          </p:txBody>
        </p:sp>
      </p:grpSp>
      <p:sp>
        <p:nvSpPr>
          <p:cNvPr id="22" name="文本框 4">
            <a:extLst>
              <a:ext uri="{FF2B5EF4-FFF2-40B4-BE49-F238E27FC236}">
                <a16:creationId xmlns:a16="http://schemas.microsoft.com/office/drawing/2014/main" id="{F72B95C5-49B0-41E0-970A-14603959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353" y="6309320"/>
            <a:ext cx="48086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M. Bishop, Pattern Recognition and Machine Learning, Springer (2006)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CF8FD9-8271-41DD-A9D3-F7EAEE85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91" y="4181952"/>
            <a:ext cx="4025769" cy="147929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7C52B8C-367E-434D-B574-1377D93E0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050"/>
          <a:stretch/>
        </p:blipFill>
        <p:spPr>
          <a:xfrm>
            <a:off x="10060891" y="2023989"/>
            <a:ext cx="715629" cy="47444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1BC61DB-EC49-4A61-8C10-6A5DE2D5FC9C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理论框架</a:t>
            </a:r>
            <a:endParaRPr lang="en-US" altLang="zh-CN" sz="9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37EB652-5ED6-4A40-978F-6A7E83F1E1F3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神经网络算法</a:t>
            </a:r>
            <a:endParaRPr lang="en-US" altLang="zh-CN" sz="9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5C16F09-C690-40C4-B5C8-F0A2ACAB7430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神经网络</a:t>
            </a:r>
          </a:p>
        </p:txBody>
      </p:sp>
      <p:sp>
        <p:nvSpPr>
          <p:cNvPr id="18" name="矩形 5">
            <a:extLst>
              <a:ext uri="{FF2B5EF4-FFF2-40B4-BE49-F238E27FC236}">
                <a16:creationId xmlns:a16="http://schemas.microsoft.com/office/drawing/2014/main" id="{65C6D78A-278A-4079-A58D-40FCBCB6B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20" y="1004395"/>
            <a:ext cx="124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</a:rPr>
              <a:t>神经元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DC1EB8E5-F254-4CCC-A2E4-44310C20C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60" y="100439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</a:rPr>
              <a:t>神经网络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86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A2A4413-DE5E-4351-9BB8-69DB95A5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37" y="239575"/>
            <a:ext cx="2135885" cy="65358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0C643F-4638-40E5-9B09-A0CED3B5961A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A9294B-EF50-4241-BFC9-7DB766D2C9E0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2B5B3D-1AC6-4828-A243-5E743F7D11D2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6A83EA-A4C6-4247-97EC-CF3A768DB36B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8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2">
            <a:extLst>
              <a:ext uri="{FF2B5EF4-FFF2-40B4-BE49-F238E27FC236}">
                <a16:creationId xmlns:a16="http://schemas.microsoft.com/office/drawing/2014/main" id="{86DC4F69-13C8-4E74-8043-157F5C01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36" y="5154527"/>
            <a:ext cx="4864100" cy="12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1">
              <a:lnSpc>
                <a:spcPts val="2800"/>
              </a:lnSpc>
              <a:spcAft>
                <a:spcPts val="600"/>
              </a:spcAft>
              <a:buClr>
                <a:srgbClr val="9A0000"/>
              </a:buClr>
              <a:buFont typeface="Wingdings 2" panose="05020102010507070707" pitchFamily="18" charset="2"/>
              <a:buChar char=""/>
            </a:pPr>
            <a:r>
              <a:rPr lang="zh-CN" altLang="en-US" dirty="0">
                <a:latin typeface="微软雅黑" panose="020B0503020204020204" pitchFamily="34" charset="-122"/>
              </a:rPr>
              <a:t>光核截面数据的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rPr>
              <a:t>单双峰</a:t>
            </a:r>
            <a:r>
              <a:rPr lang="zh-CN" altLang="en-US" dirty="0">
                <a:latin typeface="微软雅黑" panose="020B0503020204020204" pitchFamily="34" charset="-122"/>
              </a:rPr>
              <a:t>核素机制不同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lnSpc>
                <a:spcPts val="2800"/>
              </a:lnSpc>
              <a:spcAft>
                <a:spcPts val="600"/>
              </a:spcAft>
              <a:buClr>
                <a:srgbClr val="9A0000"/>
              </a:buClr>
              <a:buFont typeface="Wingdings 2" panose="05020102010507070707" pitchFamily="18" charset="2"/>
              <a:buChar char=""/>
            </a:pPr>
            <a:r>
              <a:rPr lang="zh-CN" altLang="en-US" dirty="0">
                <a:latin typeface="微软雅黑" panose="020B0503020204020204" pitchFamily="34" charset="-122"/>
              </a:rPr>
              <a:t>需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rPr>
              <a:t>多个单任务</a:t>
            </a:r>
            <a:r>
              <a:rPr lang="zh-CN" altLang="en-US" dirty="0">
                <a:latin typeface="微软雅黑" panose="020B0503020204020204" pitchFamily="34" charset="-122"/>
              </a:rPr>
              <a:t>神经网络计算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GDR</a:t>
            </a:r>
            <a:r>
              <a:rPr lang="en-US" altLang="zh-CN" dirty="0">
                <a:latin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</a:rPr>
              <a:t>参数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lnSpc>
                <a:spcPts val="2800"/>
              </a:lnSpc>
              <a:spcAft>
                <a:spcPts val="600"/>
              </a:spcAft>
              <a:buClr>
                <a:srgbClr val="9A0000"/>
              </a:buClr>
              <a:buFont typeface="Wingdings 2" panose="05020102010507070707" pitchFamily="18" charset="2"/>
              <a:buChar char=""/>
            </a:pPr>
            <a:r>
              <a:rPr lang="zh-CN" altLang="en-US" dirty="0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神经网络的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参数较多，</a:t>
            </a:r>
            <a:r>
              <a:rPr lang="zh-CN" altLang="en-US" dirty="0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实验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数据较少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7" name="矩形 5">
            <a:extLst>
              <a:ext uri="{FF2B5EF4-FFF2-40B4-BE49-F238E27FC236}">
                <a16:creationId xmlns:a16="http://schemas.microsoft.com/office/drawing/2014/main" id="{031643F6-AB98-423F-A9B2-5805497D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4" y="891093"/>
            <a:ext cx="303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单任务神经网络的困难</a:t>
            </a:r>
          </a:p>
        </p:txBody>
      </p:sp>
      <p:grpSp>
        <p:nvGrpSpPr>
          <p:cNvPr id="98" name="组合 2">
            <a:extLst>
              <a:ext uri="{FF2B5EF4-FFF2-40B4-BE49-F238E27FC236}">
                <a16:creationId xmlns:a16="http://schemas.microsoft.com/office/drawing/2014/main" id="{714CFE20-1191-4C36-9A92-591B1A562318}"/>
              </a:ext>
            </a:extLst>
          </p:cNvPr>
          <p:cNvGrpSpPr>
            <a:grpSpLocks/>
          </p:cNvGrpSpPr>
          <p:nvPr/>
        </p:nvGrpSpPr>
        <p:grpSpPr bwMode="auto">
          <a:xfrm>
            <a:off x="6312024" y="1340768"/>
            <a:ext cx="3744416" cy="3527744"/>
            <a:chOff x="5141913" y="1891662"/>
            <a:chExt cx="3832225" cy="3596682"/>
          </a:xfrm>
        </p:grpSpPr>
        <p:pic>
          <p:nvPicPr>
            <p:cNvPr id="99" name="图片 3">
              <a:extLst>
                <a:ext uri="{FF2B5EF4-FFF2-40B4-BE49-F238E27FC236}">
                  <a16:creationId xmlns:a16="http://schemas.microsoft.com/office/drawing/2014/main" id="{0A7B78A2-353D-4484-942B-6AE3583D4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913" y="1891662"/>
              <a:ext cx="3832225" cy="356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AC2998E-C3F5-4BA8-83A9-575F2A6DF04B}"/>
                </a:ext>
              </a:extLst>
            </p:cNvPr>
            <p:cNvSpPr/>
            <p:nvPr/>
          </p:nvSpPr>
          <p:spPr>
            <a:xfrm>
              <a:off x="7658890" y="2146144"/>
              <a:ext cx="1209558" cy="128183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815082E1-08D6-4ED5-AF77-FFD42B2AFDD5}"/>
                </a:ext>
              </a:extLst>
            </p:cNvPr>
            <p:cNvSpPr/>
            <p:nvPr/>
          </p:nvSpPr>
          <p:spPr>
            <a:xfrm>
              <a:off x="7658890" y="4204622"/>
              <a:ext cx="1209558" cy="128372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3" name="矩形 2">
            <a:extLst>
              <a:ext uri="{FF2B5EF4-FFF2-40B4-BE49-F238E27FC236}">
                <a16:creationId xmlns:a16="http://schemas.microsoft.com/office/drawing/2014/main" id="{8986D4E1-E564-4438-B240-88D7AF5B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743" y="5153245"/>
            <a:ext cx="471581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rgbClr val="9A0000"/>
              </a:buClr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</a:rPr>
              <a:t>实现 </a:t>
            </a:r>
            <a:r>
              <a:rPr lang="zh-CN" altLang="zh-CN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微软雅黑" panose="020B0503020204020204" pitchFamily="34" charset="-122"/>
              </a:rPr>
              <a:t>E,</a:t>
            </a:r>
            <a:r>
              <a:rPr lang="en-US" altLang="zh-CN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微软雅黑" panose="020B0503020204020204" pitchFamily="34" charset="-122"/>
              </a:rPr>
              <a:t> Γ 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  <a:sym typeface="微软雅黑" panose="020B0503020204020204" pitchFamily="34" charset="-122"/>
              </a:rPr>
              <a:t>的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共同计算</a:t>
            </a:r>
            <a:r>
              <a:rPr lang="zh-CN" altLang="en-US">
                <a:latin typeface="微软雅黑" panose="020B0503020204020204" pitchFamily="34" charset="-122"/>
                <a:sym typeface="微软雅黑" panose="020B0503020204020204" pitchFamily="34" charset="-122"/>
              </a:rPr>
              <a:t>，共同优化</a:t>
            </a:r>
            <a:endParaRPr lang="en-US" altLang="zh-CN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9A0000"/>
              </a:buClr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通过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共享层</a:t>
            </a:r>
            <a:r>
              <a:rPr lang="zh-CN" altLang="en-US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考虑</a:t>
            </a:r>
            <a:r>
              <a:rPr lang="zh-CN" altLang="en-US">
                <a:latin typeface="微软雅黑" panose="020B0503020204020204" pitchFamily="34" charset="-122"/>
              </a:rPr>
              <a:t> </a:t>
            </a:r>
            <a:r>
              <a:rPr lang="zh-CN" altLang="zh-CN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微软雅黑" panose="020B0503020204020204" pitchFamily="34" charset="-122"/>
              </a:rPr>
              <a:t>E,</a:t>
            </a:r>
            <a:r>
              <a:rPr lang="en-US" altLang="zh-CN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微软雅黑" panose="020B0503020204020204" pitchFamily="34" charset="-122"/>
              </a:rPr>
              <a:t> Γ </a:t>
            </a:r>
            <a:r>
              <a:rPr lang="zh-CN" altLang="en-US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的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相互关联</a:t>
            </a:r>
            <a:endParaRPr lang="en-US" altLang="zh-CN">
              <a:latin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9A0000"/>
              </a:buClr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网络参数较少</a:t>
            </a:r>
            <a:r>
              <a:rPr lang="zh-CN" altLang="en-US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，适用于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数据量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有限</a:t>
            </a:r>
            <a:r>
              <a:rPr lang="zh-CN" altLang="en-US">
                <a:latin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的问题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4" name="矩形 5">
            <a:extLst>
              <a:ext uri="{FF2B5EF4-FFF2-40B4-BE49-F238E27FC236}">
                <a16:creationId xmlns:a16="http://schemas.microsoft.com/office/drawing/2014/main" id="{AD408FD9-4C58-4B0D-84A4-ABEECCD9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77721"/>
            <a:ext cx="303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多任务神经网络</a:t>
            </a:r>
            <a:r>
              <a:rPr lang="zh-CN" altLang="en-US" sz="2000" dirty="0">
                <a:latin typeface="微软雅黑" panose="020B0503020204020204" pitchFamily="34" charset="-122"/>
              </a:rPr>
              <a:t>的优势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548C6F-BED3-4CEE-95FB-EE2BB943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76" y="1361235"/>
            <a:ext cx="3884611" cy="372110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B4EC715-81DC-40CA-B166-EEB3295CC086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60507E8-1847-4B9B-AD1E-EE96582C5A4B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多任务神经网络</a:t>
            </a:r>
            <a:endParaRPr lang="en-US" altLang="zh-CN" sz="9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BE7C537-63AC-4119-9562-806E1913B5EA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单任务与多任务神经网络</a:t>
            </a:r>
          </a:p>
        </p:txBody>
      </p:sp>
    </p:spTree>
    <p:extLst>
      <p:ext uri="{BB962C8B-B14F-4D97-AF65-F5344CB8AC3E}">
        <p14:creationId xmlns:p14="http://schemas.microsoft.com/office/powerpoint/2010/main" val="282929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1096DE6E-6D8E-4960-9B99-EBFFE0DFC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/>
          <a:stretch/>
        </p:blipFill>
        <p:spPr bwMode="auto">
          <a:xfrm>
            <a:off x="839416" y="794411"/>
            <a:ext cx="4824536" cy="457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8443EC1-6638-4FCF-AF61-EE8F0A7060B9}"/>
              </a:ext>
            </a:extLst>
          </p:cNvPr>
          <p:cNvGrpSpPr/>
          <p:nvPr/>
        </p:nvGrpSpPr>
        <p:grpSpPr>
          <a:xfrm>
            <a:off x="2423592" y="5489239"/>
            <a:ext cx="6912768" cy="830997"/>
            <a:chOff x="2423592" y="5517232"/>
            <a:chExt cx="6912768" cy="83099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931BD62-A29D-412A-A1C6-E26A5C62E197}"/>
                </a:ext>
              </a:extLst>
            </p:cNvPr>
            <p:cNvSpPr txBox="1"/>
            <p:nvPr/>
          </p:nvSpPr>
          <p:spPr>
            <a:xfrm>
              <a:off x="2423592" y="5517232"/>
              <a:ext cx="6912768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相比于 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RIPL3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数据库中采用的 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GT 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理论模型数据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RMSE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：峰值能量    </a:t>
              </a:r>
              <a:r>
                <a:rPr lang="en-US" altLang="zh-CN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51.2%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，共振宽度    </a:t>
              </a:r>
              <a:r>
                <a:rPr lang="en-US" altLang="zh-CN"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41.4%</a:t>
              </a: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2AC98BB3-3A95-485A-812F-B2F9E01DD7DA}"/>
                </a:ext>
              </a:extLst>
            </p:cNvPr>
            <p:cNvCxnSpPr>
              <a:cxnSpLocks/>
            </p:cNvCxnSpPr>
            <p:nvPr/>
          </p:nvCxnSpPr>
          <p:spPr>
            <a:xfrm>
              <a:off x="5087888" y="5949280"/>
              <a:ext cx="0" cy="3606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243742F9-6801-4B05-917E-A937B4E01C7F}"/>
                </a:ext>
              </a:extLst>
            </p:cNvPr>
            <p:cNvCxnSpPr>
              <a:cxnSpLocks/>
            </p:cNvCxnSpPr>
            <p:nvPr/>
          </p:nvCxnSpPr>
          <p:spPr>
            <a:xfrm>
              <a:off x="7920583" y="5949280"/>
              <a:ext cx="0" cy="3606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B5CBDB8-DAF4-4D25-9607-701DDAB50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5" y="3501008"/>
            <a:ext cx="4875593" cy="10081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20A0459-A689-429F-A6D6-0F76DEE9B103}"/>
              </a:ext>
            </a:extLst>
          </p:cNvPr>
          <p:cNvSpPr/>
          <p:nvPr/>
        </p:nvSpPr>
        <p:spPr>
          <a:xfrm>
            <a:off x="6139991" y="310249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均方根误差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zh-CN" altLang="en-US" sz="20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F708991-BA23-466B-8220-D864842F9F79}"/>
              </a:ext>
            </a:extLst>
          </p:cNvPr>
          <p:cNvSpPr/>
          <p:nvPr/>
        </p:nvSpPr>
        <p:spPr>
          <a:xfrm>
            <a:off x="6182583" y="1081412"/>
            <a:ext cx="5097993" cy="90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不同核区 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GDR 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能量和宽度的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理论与实验值之间的均方根误差：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02951F-BBFE-4873-B702-DD1BE3864169}"/>
              </a:ext>
            </a:extLst>
          </p:cNvPr>
          <p:cNvSpPr/>
          <p:nvPr/>
        </p:nvSpPr>
        <p:spPr>
          <a:xfrm>
            <a:off x="6332975" y="2232379"/>
            <a:ext cx="4875593" cy="47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en-US" altLang="zh-CN" sz="2000" i="1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Goldhaber-Teller (GT)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3416452-EB4B-4662-9538-6E82A641A928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9D071E5-E567-4DDA-9781-8B824843782F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/>
              <a:t>GDR</a:t>
            </a:r>
            <a:r>
              <a:rPr lang="zh-CN" altLang="en-US" sz="900"/>
              <a:t>关键参数的描述</a:t>
            </a:r>
            <a:endParaRPr lang="en-US" altLang="zh-CN" sz="9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3FF4903-2420-434A-9F0D-04E51B0C9B0A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误差分析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FE31CF-8705-4EB1-A96E-F4AEE8682B9A}"/>
              </a:ext>
            </a:extLst>
          </p:cNvPr>
          <p:cNvSpPr/>
          <p:nvPr/>
        </p:nvSpPr>
        <p:spPr>
          <a:xfrm>
            <a:off x="8556139" y="6370835"/>
            <a:ext cx="363586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altLang="zh-CN" sz="1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H. Bai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et.al, 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815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136147(2021).</a:t>
            </a:r>
          </a:p>
        </p:txBody>
      </p:sp>
    </p:spTree>
    <p:extLst>
      <p:ext uri="{BB962C8B-B14F-4D97-AF65-F5344CB8AC3E}">
        <p14:creationId xmlns:p14="http://schemas.microsoft.com/office/powerpoint/2010/main" val="389232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333E7906-EE46-4357-807A-1F40A783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"/>
          <a:stretch/>
        </p:blipFill>
        <p:spPr bwMode="auto">
          <a:xfrm>
            <a:off x="1508079" y="788256"/>
            <a:ext cx="4935482" cy="480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1153152-5309-4E86-B92D-10E0051EF1E6}"/>
              </a:ext>
            </a:extLst>
          </p:cNvPr>
          <p:cNvGrpSpPr/>
          <p:nvPr/>
        </p:nvGrpSpPr>
        <p:grpSpPr>
          <a:xfrm>
            <a:off x="7283804" y="1657915"/>
            <a:ext cx="3153267" cy="2367653"/>
            <a:chOff x="5297050" y="1481168"/>
            <a:chExt cx="3153267" cy="23676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308839D-67D2-4517-958D-3B7EFEEE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050" y="1481168"/>
              <a:ext cx="3153267" cy="2367653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F3C8C4F-9D21-4D01-B47A-9FC802C8ACB0}"/>
                </a:ext>
              </a:extLst>
            </p:cNvPr>
            <p:cNvSpPr/>
            <p:nvPr/>
          </p:nvSpPr>
          <p:spPr bwMode="auto">
            <a:xfrm>
              <a:off x="5297050" y="1481168"/>
              <a:ext cx="3153267" cy="236765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DD50B51-D130-4FD5-8F8F-14357E7BBBD8}"/>
              </a:ext>
            </a:extLst>
          </p:cNvPr>
          <p:cNvSpPr/>
          <p:nvPr/>
        </p:nvSpPr>
        <p:spPr bwMode="auto">
          <a:xfrm>
            <a:off x="3403835" y="1941165"/>
            <a:ext cx="863353" cy="7318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BC24A9B-BB89-44A9-ACB5-8563FB058929}"/>
              </a:ext>
            </a:extLst>
          </p:cNvPr>
          <p:cNvCxnSpPr>
            <a:cxnSpLocks/>
          </p:cNvCxnSpPr>
          <p:nvPr/>
        </p:nvCxnSpPr>
        <p:spPr>
          <a:xfrm>
            <a:off x="4267188" y="2673039"/>
            <a:ext cx="3016616" cy="1352529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08A805D-3151-4B04-B684-37F38F592499}"/>
              </a:ext>
            </a:extLst>
          </p:cNvPr>
          <p:cNvCxnSpPr>
            <a:cxnSpLocks/>
          </p:cNvCxnSpPr>
          <p:nvPr/>
        </p:nvCxnSpPr>
        <p:spPr>
          <a:xfrm flipV="1">
            <a:off x="4267188" y="1657915"/>
            <a:ext cx="3016616" cy="28325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0613B336-1CC9-45D1-AEC6-020ADEC21357}"/>
              </a:ext>
            </a:extLst>
          </p:cNvPr>
          <p:cNvSpPr/>
          <p:nvPr/>
        </p:nvSpPr>
        <p:spPr>
          <a:xfrm>
            <a:off x="7196711" y="860264"/>
            <a:ext cx="3291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GT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模型对 </a:t>
            </a:r>
            <a:r>
              <a:rPr lang="en-US" altLang="zh-CN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80 &lt; A &lt; 130 </a:t>
            </a:r>
            <a:r>
              <a:rPr lang="zh-CN" alt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单双峰判断失误，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产生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较大误差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31D82-ECDC-44FD-A5A7-0EBEBD075121}"/>
              </a:ext>
            </a:extLst>
          </p:cNvPr>
          <p:cNvSpPr/>
          <p:nvPr/>
        </p:nvSpPr>
        <p:spPr>
          <a:xfrm>
            <a:off x="8556139" y="6370835"/>
            <a:ext cx="363586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altLang="zh-CN" sz="1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H. Bai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et.al, 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815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136147(2021).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8AE27F-DB05-41F2-8428-0418473C815D}"/>
              </a:ext>
            </a:extLst>
          </p:cNvPr>
          <p:cNvSpPr/>
          <p:nvPr/>
        </p:nvSpPr>
        <p:spPr>
          <a:xfrm>
            <a:off x="7283804" y="4509509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部分</a:t>
            </a:r>
            <a:r>
              <a: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区域缺少实验数据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916CF25-81B9-46AB-ABE6-EB9E93FB2A6B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5690150" y="4509509"/>
            <a:ext cx="1593654" cy="20005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660D4B37-384C-4F09-A9FD-B8A152B158AC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6E02271-8A43-4B1C-8672-908EE4A709E2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/>
              <a:t>GDR</a:t>
            </a:r>
            <a:r>
              <a:rPr lang="zh-CN" altLang="en-US" sz="900"/>
              <a:t>关键参数的描述</a:t>
            </a:r>
            <a:endParaRPr lang="en-US" altLang="zh-CN" sz="9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FDA90C3-D4B6-4EE6-AB62-89DB4BF8F782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神经网络对 </a:t>
            </a:r>
            <a:r>
              <a:rPr lang="en-US" altLang="zh-CN" sz="3000"/>
              <a:t>GDR </a:t>
            </a:r>
            <a:r>
              <a:rPr lang="zh-CN" altLang="en-US" sz="3000"/>
              <a:t>关键参数的描述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0A0D3-53B0-48BC-A26E-105E2376B059}"/>
              </a:ext>
            </a:extLst>
          </p:cNvPr>
          <p:cNvSpPr txBox="1"/>
          <p:nvPr/>
        </p:nvSpPr>
        <p:spPr>
          <a:xfrm>
            <a:off x="1271464" y="5733256"/>
            <a:ext cx="95050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神经网络对关键参数的描述精度和单双峰的判断准确率明显提升</a:t>
            </a:r>
          </a:p>
        </p:txBody>
      </p:sp>
    </p:spTree>
    <p:extLst>
      <p:ext uri="{BB962C8B-B14F-4D97-AF65-F5344CB8AC3E}">
        <p14:creationId xmlns:p14="http://schemas.microsoft.com/office/powerpoint/2010/main" val="223889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1">
            <a:extLst>
              <a:ext uri="{FF2B5EF4-FFF2-40B4-BE49-F238E27FC236}">
                <a16:creationId xmlns:a16="http://schemas.microsoft.com/office/drawing/2014/main" id="{CC159C4C-7572-463D-810D-642FC210D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295046"/>
            <a:ext cx="8352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000">
                <a:latin typeface="微软雅黑" panose="020B0503020204020204" pitchFamily="34" charset="-122"/>
              </a:rPr>
              <a:t>早期的理论模型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单独依靠形变参数</a:t>
            </a:r>
            <a:r>
              <a:rPr lang="zh-CN" altLang="en-US" sz="2000" dirty="0">
                <a:latin typeface="微软雅黑" panose="020B0503020204020204" pitchFamily="34" charset="-122"/>
              </a:rPr>
              <a:t>进行单双峰分类 </a:t>
            </a:r>
            <a:r>
              <a:rPr lang="en-US" altLang="zh-CN" sz="2000" dirty="0">
                <a:latin typeface="微软雅黑" panose="020B0503020204020204" pitchFamily="34" charset="-122"/>
              </a:rPr>
              <a:t>(</a:t>
            </a:r>
            <a:r>
              <a:rPr lang="en-US" altLang="zh-CN" sz="2000" i="1">
                <a:latin typeface="微软雅黑" panose="020B0503020204020204" pitchFamily="34" charset="-122"/>
              </a:rPr>
              <a:t>β</a:t>
            </a:r>
            <a:r>
              <a:rPr lang="en-US" altLang="zh-CN" sz="2000" baseline="-25000">
                <a:latin typeface="微软雅黑" panose="020B0503020204020204" pitchFamily="34" charset="-122"/>
              </a:rPr>
              <a:t>2 </a:t>
            </a:r>
            <a:r>
              <a:rPr lang="en-US" altLang="zh-CN" sz="2000">
                <a:latin typeface="微软雅黑" panose="020B0503020204020204" pitchFamily="34" charset="-122"/>
              </a:rPr>
              <a:t>&gt;0.1 </a:t>
            </a:r>
            <a:r>
              <a:rPr lang="zh-CN" altLang="en-US" sz="2000">
                <a:latin typeface="微软雅黑" panose="020B0503020204020204" pitchFamily="34" charset="-122"/>
              </a:rPr>
              <a:t>为双峰</a:t>
            </a:r>
            <a:r>
              <a:rPr lang="zh-CN" altLang="en-US" sz="2000" dirty="0">
                <a:latin typeface="微软雅黑" panose="020B0503020204020204" pitchFamily="34" charset="-122"/>
              </a:rPr>
              <a:t>核</a:t>
            </a:r>
            <a:r>
              <a:rPr lang="en-US" altLang="zh-CN" sz="2000" dirty="0">
                <a:latin typeface="微软雅黑" panose="020B0503020204020204" pitchFamily="34" charset="-122"/>
              </a:rPr>
              <a:t>)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A5EE5D-7545-4965-8CC8-74243A839751}"/>
              </a:ext>
            </a:extLst>
          </p:cNvPr>
          <p:cNvGrpSpPr/>
          <p:nvPr/>
        </p:nvGrpSpPr>
        <p:grpSpPr>
          <a:xfrm>
            <a:off x="1631504" y="829762"/>
            <a:ext cx="8856984" cy="4308380"/>
            <a:chOff x="531204" y="1083179"/>
            <a:chExt cx="8673172" cy="416436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65F43B7-EA83-405B-B6F5-5DC8FA93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204" y="1083179"/>
              <a:ext cx="8673172" cy="403244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EB48167-F3F7-44F4-899D-7DDE5551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1760" y="4896354"/>
              <a:ext cx="2169447" cy="351189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D20177E-2311-4172-8A1A-A4FAD1EFBD83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E83CFC-64CE-44C7-9BA6-E2C77357D75B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/>
              <a:t>GDR</a:t>
            </a:r>
            <a:r>
              <a:rPr lang="zh-CN" altLang="en-US" sz="900"/>
              <a:t>关键参数的描述</a:t>
            </a:r>
            <a:endParaRPr lang="en-US" altLang="zh-CN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551D1E-9ECE-4FDB-8441-0CC165CDC7B5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分类准确率的影响因素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F42497-0E65-4941-9407-F7DA48ED6524}"/>
              </a:ext>
            </a:extLst>
          </p:cNvPr>
          <p:cNvSpPr txBox="1"/>
          <p:nvPr/>
        </p:nvSpPr>
        <p:spPr>
          <a:xfrm>
            <a:off x="623392" y="5828605"/>
            <a:ext cx="11017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神经网络加入更多相关输入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l-GR" altLang="zh-CN" sz="24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β</a:t>
            </a:r>
            <a:r>
              <a:rPr lang="en-US" altLang="zh-CN" sz="2400" baseline="-25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，准确率从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77.2%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提高到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95.0%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EEFA84-AF2C-4BA6-BEBC-4676185E85E6}"/>
              </a:ext>
            </a:extLst>
          </p:cNvPr>
          <p:cNvSpPr/>
          <p:nvPr/>
        </p:nvSpPr>
        <p:spPr>
          <a:xfrm>
            <a:off x="8556139" y="6370835"/>
            <a:ext cx="363586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altLang="zh-CN" sz="1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H. Bai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et.al, 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815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136147(2021).</a:t>
            </a:r>
          </a:p>
        </p:txBody>
      </p:sp>
    </p:spTree>
    <p:extLst>
      <p:ext uri="{BB962C8B-B14F-4D97-AF65-F5344CB8AC3E}">
        <p14:creationId xmlns:p14="http://schemas.microsoft.com/office/powerpoint/2010/main" val="121411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02029B1-8BC1-405B-AFF4-57E1FA6D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06" y="711806"/>
            <a:ext cx="6372838" cy="492056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D42BC24-1F79-461E-8EB6-16D8561F1A27}"/>
              </a:ext>
            </a:extLst>
          </p:cNvPr>
          <p:cNvGrpSpPr/>
          <p:nvPr/>
        </p:nvGrpSpPr>
        <p:grpSpPr>
          <a:xfrm>
            <a:off x="2135560" y="5515207"/>
            <a:ext cx="8084567" cy="885371"/>
            <a:chOff x="2547937" y="5723395"/>
            <a:chExt cx="8084567" cy="88537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ABF474E-E2E7-4D32-A526-161350C13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937" y="5723395"/>
              <a:ext cx="8084567" cy="88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36000"/>
                </a:lnSpc>
              </a:pPr>
              <a:r>
                <a:rPr lang="zh-CN" altLang="en-US" sz="2000" dirty="0">
                  <a:solidFill>
                    <a:srgbClr val="C00000"/>
                  </a:solidFill>
                </a:rPr>
                <a:t>检验集</a:t>
              </a:r>
              <a:r>
                <a:rPr lang="zh-CN" altLang="en-US" sz="2000"/>
                <a:t>效果较好           </a:t>
              </a:r>
              <a:r>
                <a:rPr lang="zh-CN" altLang="en-US" sz="2000" dirty="0"/>
                <a:t>神经网络具有一定的</a:t>
              </a:r>
              <a:r>
                <a:rPr lang="zh-CN" altLang="en-US" sz="2000" dirty="0">
                  <a:solidFill>
                    <a:srgbClr val="C00000"/>
                  </a:solidFill>
                </a:rPr>
                <a:t>预测能力</a:t>
              </a:r>
              <a:endParaRPr lang="en-US" altLang="zh-CN" sz="2000" dirty="0">
                <a:solidFill>
                  <a:srgbClr val="C00000"/>
                </a:solidFill>
              </a:endParaRPr>
            </a:p>
            <a:p>
              <a:pPr algn="ctr">
                <a:lnSpc>
                  <a:spcPct val="136000"/>
                </a:lnSpc>
              </a:pPr>
              <a:r>
                <a:rPr lang="zh-CN" altLang="en-US" sz="2000"/>
                <a:t>预测了稳定</a:t>
              </a:r>
              <a:r>
                <a:rPr lang="zh-CN" altLang="en-US" sz="2000" dirty="0"/>
                <a:t>线</a:t>
              </a:r>
              <a:r>
                <a:rPr lang="zh-CN" altLang="en-US" sz="2000"/>
                <a:t>附近的 </a:t>
              </a:r>
              <a:r>
                <a:rPr lang="en-US" altLang="zh-CN" sz="2000">
                  <a:solidFill>
                    <a:srgbClr val="C00000"/>
                  </a:solidFill>
                </a:rPr>
                <a:t>79 </a:t>
              </a:r>
              <a:r>
                <a:rPr lang="zh-CN" altLang="en-US" sz="2000">
                  <a:solidFill>
                    <a:srgbClr val="C00000"/>
                  </a:solidFill>
                </a:rPr>
                <a:t>个</a:t>
              </a:r>
              <a:r>
                <a:rPr lang="zh-CN" altLang="en-US" sz="2000" dirty="0">
                  <a:solidFill>
                    <a:srgbClr val="C00000"/>
                  </a:solidFill>
                </a:rPr>
                <a:t>核素（无实验</a:t>
              </a:r>
              <a:r>
                <a:rPr lang="zh-CN" altLang="en-US" sz="2000">
                  <a:solidFill>
                    <a:srgbClr val="C00000"/>
                  </a:solidFill>
                </a:rPr>
                <a:t>值）</a:t>
              </a:r>
              <a:r>
                <a:rPr lang="zh-CN" altLang="en-US" sz="2000"/>
                <a:t>共振</a:t>
              </a:r>
              <a:r>
                <a:rPr lang="zh-CN" altLang="en-US" sz="2000" dirty="0"/>
                <a:t>中心能量和宽度</a:t>
              </a:r>
            </a:p>
          </p:txBody>
        </p:sp>
        <p:sp>
          <p:nvSpPr>
            <p:cNvPr id="10" name="箭头: 燕尾形 9">
              <a:extLst>
                <a:ext uri="{FF2B5EF4-FFF2-40B4-BE49-F238E27FC236}">
                  <a16:creationId xmlns:a16="http://schemas.microsoft.com/office/drawing/2014/main" id="{674318D1-C3BB-460D-A819-346087C7EA0F}"/>
                </a:ext>
              </a:extLst>
            </p:cNvPr>
            <p:cNvSpPr/>
            <p:nvPr/>
          </p:nvSpPr>
          <p:spPr>
            <a:xfrm>
              <a:off x="5567612" y="5805522"/>
              <a:ext cx="525076" cy="355411"/>
            </a:xfrm>
            <a:prstGeom prst="notchedRightArrow">
              <a:avLst/>
            </a:prstGeom>
            <a:gradFill>
              <a:gsLst>
                <a:gs pos="0">
                  <a:srgbClr val="6FBA2C"/>
                </a:gs>
                <a:gs pos="100000">
                  <a:srgbClr val="184199"/>
                </a:gs>
              </a:gsLst>
              <a:lin ang="36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5C5BDFF1-9093-4984-8E1A-4DFCC58290B0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E1FE5A-2F27-4772-999C-558AF042BB65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900"/>
              <a:t>GDR</a:t>
            </a:r>
            <a:r>
              <a:rPr lang="zh-CN" altLang="en-US" sz="900"/>
              <a:t>关键参数的描述</a:t>
            </a:r>
            <a:endParaRPr lang="en-US" altLang="zh-CN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91AAB9-9C65-4B48-95DD-66060BC5D206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基于神经网络的预测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2742D1C-098C-4E2C-B32D-0B5303E1CBDA}"/>
              </a:ext>
            </a:extLst>
          </p:cNvPr>
          <p:cNvSpPr/>
          <p:nvPr/>
        </p:nvSpPr>
        <p:spPr>
          <a:xfrm>
            <a:off x="8556139" y="6370835"/>
            <a:ext cx="363586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altLang="zh-CN" sz="1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H. Bai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et.al, 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815</a:t>
            </a:r>
            <a:r>
              <a:rPr lang="en-US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altLang="zh-CN" sz="14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136147(2021).</a:t>
            </a:r>
          </a:p>
        </p:txBody>
      </p:sp>
    </p:spTree>
    <p:extLst>
      <p:ext uri="{BB962C8B-B14F-4D97-AF65-F5344CB8AC3E}">
        <p14:creationId xmlns:p14="http://schemas.microsoft.com/office/powerpoint/2010/main" val="69820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D74DE8E-7CB2-4B85-8D80-5BD26477CE18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rgbClr val="3A6086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1ADD3F-B307-4009-B7B8-F480584DF3DD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1EAFFF-65FD-4449-BA8D-F63DDFAB7385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446879B-98D0-4C37-9822-72CDACF493D1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97531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C5E3963-5D3A-4594-B680-6BE99CE2EFBD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D45AFF-F743-417B-B74E-6339B1F36039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CA4167-066C-4860-8BE0-DF978EAA103C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A2A370-3143-4413-B187-54311E00BA06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8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B49DAF4-7BED-43CE-8A69-A6F4FA7EB202}"/>
              </a:ext>
            </a:extLst>
          </p:cNvPr>
          <p:cNvGrpSpPr/>
          <p:nvPr/>
        </p:nvGrpSpPr>
        <p:grpSpPr>
          <a:xfrm>
            <a:off x="8377013" y="3237009"/>
            <a:ext cx="3263603" cy="2568255"/>
            <a:chOff x="5583298" y="3342716"/>
            <a:chExt cx="3313771" cy="260199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8691DBF3-B90B-47BD-9B83-CAACAE60164E}"/>
                </a:ext>
              </a:extLst>
            </p:cNvPr>
            <p:cNvGrpSpPr/>
            <p:nvPr/>
          </p:nvGrpSpPr>
          <p:grpSpPr>
            <a:xfrm>
              <a:off x="5916168" y="3342716"/>
              <a:ext cx="2980901" cy="2601995"/>
              <a:chOff x="838195" y="1231573"/>
              <a:chExt cx="3636422" cy="3678644"/>
            </a:xfrm>
          </p:grpSpPr>
          <p:pic>
            <p:nvPicPr>
              <p:cNvPr id="51" name="图片 2">
                <a:extLst>
                  <a:ext uri="{FF2B5EF4-FFF2-40B4-BE49-F238E27FC236}">
                    <a16:creationId xmlns:a16="http://schemas.microsoft.com/office/drawing/2014/main" id="{25FD4303-1464-422F-8B0A-333096E44E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5" y="1231573"/>
                <a:ext cx="3636422" cy="3352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矩形 7">
                <a:extLst>
                  <a:ext uri="{FF2B5EF4-FFF2-40B4-BE49-F238E27FC236}">
                    <a16:creationId xmlns:a16="http://schemas.microsoft.com/office/drawing/2014/main" id="{C33E213F-80D7-43F4-954F-71D474CA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004" y="4469372"/>
                <a:ext cx="1072609" cy="440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E</a:t>
                </a:r>
                <a:r>
                  <a:rPr lang="en-US" altLang="zh-CN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γ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(MeV)</a:t>
                </a:r>
                <a:endParaRPr lang="zh-CN" altLang="en-US" sz="1400" dirty="0"/>
              </a:p>
            </p:txBody>
          </p:sp>
        </p:grpSp>
        <p:sp>
          <p:nvSpPr>
            <p:cNvPr id="29" name="矩形 8">
              <a:extLst>
                <a:ext uri="{FF2B5EF4-FFF2-40B4-BE49-F238E27FC236}">
                  <a16:creationId xmlns:a16="http://schemas.microsoft.com/office/drawing/2014/main" id="{EDC03CC6-7897-48B5-8CC4-5A7C2E43A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98" y="4015198"/>
              <a:ext cx="437416" cy="102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反应截面 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(mb)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5">
            <a:extLst>
              <a:ext uri="{FF2B5EF4-FFF2-40B4-BE49-F238E27FC236}">
                <a16:creationId xmlns:a16="http://schemas.microsoft.com/office/drawing/2014/main" id="{10AF22E2-B781-42F8-8DB6-3E0EEAB2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973" y="761182"/>
            <a:ext cx="330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/>
            <a:r>
              <a:rPr lang="en-US" altLang="zh-CN" sz="2000" dirty="0">
                <a:latin typeface="微软雅黑" panose="020B0503020204020204" pitchFamily="34" charset="-122"/>
              </a:rPr>
              <a:t>(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lang="en-US" altLang="zh-CN" sz="2000" dirty="0">
                <a:latin typeface="微软雅黑" panose="020B0503020204020204" pitchFamily="34" charset="-122"/>
              </a:rPr>
              <a:t>) </a:t>
            </a:r>
            <a:r>
              <a:rPr lang="zh-CN" altLang="en-US" sz="2000" dirty="0">
                <a:latin typeface="微软雅黑" panose="020B0503020204020204" pitchFamily="34" charset="-122"/>
              </a:rPr>
              <a:t>反应数据相对误差分布</a:t>
            </a:r>
          </a:p>
        </p:txBody>
      </p:sp>
      <p:sp>
        <p:nvSpPr>
          <p:cNvPr id="28" name="矩形 1">
            <a:extLst>
              <a:ext uri="{FF2B5EF4-FFF2-40B4-BE49-F238E27FC236}">
                <a16:creationId xmlns:a16="http://schemas.microsoft.com/office/drawing/2014/main" id="{1D70DBF3-09C8-4D5F-8687-1923CFDC7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933" y="5219908"/>
            <a:ext cx="367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</a:rPr>
              <a:t>不同实验数据组之间具有一定误差</a:t>
            </a:r>
            <a:endParaRPr lang="zh-CN" altLang="en-US" dirty="0"/>
          </a:p>
        </p:txBody>
      </p:sp>
      <p:sp>
        <p:nvSpPr>
          <p:cNvPr id="57" name="箭头: 燕尾形 56">
            <a:extLst>
              <a:ext uri="{FF2B5EF4-FFF2-40B4-BE49-F238E27FC236}">
                <a16:creationId xmlns:a16="http://schemas.microsoft.com/office/drawing/2014/main" id="{19FEC2B5-5A1A-423E-B0AB-813CDA412B97}"/>
              </a:ext>
            </a:extLst>
          </p:cNvPr>
          <p:cNvSpPr/>
          <p:nvPr/>
        </p:nvSpPr>
        <p:spPr>
          <a:xfrm>
            <a:off x="6816080" y="1765141"/>
            <a:ext cx="1383579" cy="487110"/>
          </a:xfrm>
          <a:prstGeom prst="notchedRightArrow">
            <a:avLst/>
          </a:prstGeom>
          <a:gradFill>
            <a:gsLst>
              <a:gs pos="0">
                <a:srgbClr val="6FBA2C"/>
              </a:gs>
              <a:gs pos="100000">
                <a:srgbClr val="184199"/>
              </a:gs>
            </a:gsLst>
            <a:lin ang="36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分歧较大</a:t>
            </a:r>
          </a:p>
        </p:txBody>
      </p:sp>
      <p:sp>
        <p:nvSpPr>
          <p:cNvPr id="58" name="箭头: 燕尾形 57">
            <a:extLst>
              <a:ext uri="{FF2B5EF4-FFF2-40B4-BE49-F238E27FC236}">
                <a16:creationId xmlns:a16="http://schemas.microsoft.com/office/drawing/2014/main" id="{522C8CEB-9C95-4C9D-860D-36E09BDC3202}"/>
              </a:ext>
            </a:extLst>
          </p:cNvPr>
          <p:cNvSpPr/>
          <p:nvPr/>
        </p:nvSpPr>
        <p:spPr>
          <a:xfrm>
            <a:off x="6837141" y="3887720"/>
            <a:ext cx="1383579" cy="487110"/>
          </a:xfrm>
          <a:prstGeom prst="notchedRightArrow">
            <a:avLst/>
          </a:prstGeom>
          <a:gradFill>
            <a:gsLst>
              <a:gs pos="0">
                <a:srgbClr val="6FBA2C"/>
              </a:gs>
              <a:gs pos="100000">
                <a:srgbClr val="184199"/>
              </a:gs>
            </a:gsLst>
            <a:lin ang="36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分歧较小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4684533-E753-4AC3-8C1C-8B1F2184585F}"/>
              </a:ext>
            </a:extLst>
          </p:cNvPr>
          <p:cNvGrpSpPr/>
          <p:nvPr/>
        </p:nvGrpSpPr>
        <p:grpSpPr>
          <a:xfrm>
            <a:off x="8377010" y="716477"/>
            <a:ext cx="3263605" cy="2556323"/>
            <a:chOff x="5581832" y="1102567"/>
            <a:chExt cx="3263605" cy="255632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BF361EE-F0F1-4A74-84A7-E6B6808C6200}"/>
                </a:ext>
              </a:extLst>
            </p:cNvPr>
            <p:cNvGrpSpPr/>
            <p:nvPr/>
          </p:nvGrpSpPr>
          <p:grpSpPr>
            <a:xfrm>
              <a:off x="5924720" y="1102567"/>
              <a:ext cx="2920717" cy="2556323"/>
              <a:chOff x="5127625" y="1218735"/>
              <a:chExt cx="3563003" cy="3614074"/>
            </a:xfrm>
          </p:grpSpPr>
          <p:pic>
            <p:nvPicPr>
              <p:cNvPr id="37" name="图片 3">
                <a:extLst>
                  <a:ext uri="{FF2B5EF4-FFF2-40B4-BE49-F238E27FC236}">
                    <a16:creationId xmlns:a16="http://schemas.microsoft.com/office/drawing/2014/main" id="{9E266F08-EC7B-4D6C-B45E-43CEE98DD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7625" y="1218735"/>
                <a:ext cx="3563003" cy="334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矩形 48">
                <a:extLst>
                  <a:ext uri="{FF2B5EF4-FFF2-40B4-BE49-F238E27FC236}">
                    <a16:creationId xmlns:a16="http://schemas.microsoft.com/office/drawing/2014/main" id="{A12A8DBF-DD09-4F00-A5A8-EBA2C09C9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4758" y="4397681"/>
                <a:ext cx="1073968" cy="435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1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E</a:t>
                </a:r>
                <a:r>
                  <a:rPr lang="en-US" altLang="zh-CN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γ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 (MeV)</a:t>
                </a:r>
                <a:endParaRPr lang="zh-CN" altLang="en-US" sz="1400" dirty="0"/>
              </a:p>
            </p:txBody>
          </p:sp>
        </p:grpSp>
        <p:sp>
          <p:nvSpPr>
            <p:cNvPr id="26" name="矩形 8">
              <a:extLst>
                <a:ext uri="{FF2B5EF4-FFF2-40B4-BE49-F238E27FC236}">
                  <a16:creationId xmlns:a16="http://schemas.microsoft.com/office/drawing/2014/main" id="{6B31AC5E-C08C-41AD-8AE2-C63E53A50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832" y="1689449"/>
              <a:ext cx="43741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反应截面 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(mb)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D0AD347-F307-4DE3-8905-E43618801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49" y="5614560"/>
            <a:ext cx="3395571" cy="838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466F37-132D-4CA3-BC9B-BFD4E66C6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886" y="5882323"/>
            <a:ext cx="5342175" cy="73440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7962206-CDA1-4E77-B30A-E73030949DBC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6F423FA-BC26-4FDC-BFA3-D9D8A66EDB8D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光核数据评价</a:t>
            </a:r>
            <a:endParaRPr lang="en-US" altLang="zh-CN" sz="9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79A7539-48B9-4FE6-B1B5-0D240080110F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光核反应数据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350AE0-093D-4DFA-A57A-CC663C671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00" y="1196752"/>
            <a:ext cx="5997464" cy="393717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A7D17A55-1D11-4F62-9C31-830E09F7C8BB}"/>
              </a:ext>
            </a:extLst>
          </p:cNvPr>
          <p:cNvSpPr txBox="1"/>
          <p:nvPr/>
        </p:nvSpPr>
        <p:spPr>
          <a:xfrm rot="19733688">
            <a:off x="1553396" y="2613497"/>
            <a:ext cx="48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alpha val="20000"/>
                  </a:schemeClr>
                </a:solidFill>
                <a:latin typeface="+mn-ea"/>
                <a:ea typeface="+mn-ea"/>
              </a:rPr>
              <a:t>Preliminary results</a:t>
            </a:r>
            <a:endParaRPr lang="zh-CN" altLang="en-US" sz="4400" dirty="0">
              <a:solidFill>
                <a:schemeClr val="tx1">
                  <a:alpha val="2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113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E61BE896-A0D8-49E9-A993-9AEB8E07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2339019"/>
            <a:ext cx="3736920" cy="8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</a:rPr>
              <a:t>神经网络结构：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</a:rPr>
              <a:t>5-21-21-21-1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</a:rPr>
              <a:t>数据量：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</a:rPr>
              <a:t>2098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9" name="组合 4">
            <a:extLst>
              <a:ext uri="{FF2B5EF4-FFF2-40B4-BE49-F238E27FC236}">
                <a16:creationId xmlns:a16="http://schemas.microsoft.com/office/drawing/2014/main" id="{DE2F3D2F-C31A-493B-A74B-45BFD9EBA717}"/>
              </a:ext>
            </a:extLst>
          </p:cNvPr>
          <p:cNvGrpSpPr>
            <a:grpSpLocks/>
          </p:cNvGrpSpPr>
          <p:nvPr/>
        </p:nvGrpSpPr>
        <p:grpSpPr bwMode="auto">
          <a:xfrm>
            <a:off x="1271464" y="3212976"/>
            <a:ext cx="3012362" cy="1971209"/>
            <a:chOff x="160338" y="4587875"/>
            <a:chExt cx="2657475" cy="163195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0908049-4F9C-46BB-A7F1-3419B6F427E6}"/>
                </a:ext>
              </a:extLst>
            </p:cNvPr>
            <p:cNvSpPr/>
            <p:nvPr/>
          </p:nvSpPr>
          <p:spPr bwMode="auto">
            <a:xfrm>
              <a:off x="160338" y="4737100"/>
              <a:ext cx="400050" cy="134143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ZN</a:t>
              </a:r>
            </a:p>
            <a:p>
              <a:pPr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altLang="zh-CN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CEE91E7-BE2F-42AF-A8F1-29A98FAA7DB7}"/>
                </a:ext>
              </a:extLst>
            </p:cNvPr>
            <p:cNvSpPr/>
            <p:nvPr/>
          </p:nvSpPr>
          <p:spPr bwMode="auto">
            <a:xfrm>
              <a:off x="802602" y="4594484"/>
              <a:ext cx="319032" cy="162534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Layer(1)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B7FA3361-CA83-4959-8E20-16E8BBF1D0E4}"/>
                </a:ext>
              </a:extLst>
            </p:cNvPr>
            <p:cNvSpPr/>
            <p:nvPr/>
          </p:nvSpPr>
          <p:spPr bwMode="auto">
            <a:xfrm>
              <a:off x="600076" y="5316537"/>
              <a:ext cx="158750" cy="18097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FB12A0B-FBDF-4DB9-9CFC-03DE0E5F0EBF}"/>
                </a:ext>
              </a:extLst>
            </p:cNvPr>
            <p:cNvSpPr/>
            <p:nvPr/>
          </p:nvSpPr>
          <p:spPr bwMode="auto">
            <a:xfrm>
              <a:off x="2498726" y="5245100"/>
              <a:ext cx="319087" cy="3111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D3BAF3F7-C2E3-4DFD-8884-DAA2920473E4}"/>
                </a:ext>
              </a:extLst>
            </p:cNvPr>
            <p:cNvSpPr/>
            <p:nvPr/>
          </p:nvSpPr>
          <p:spPr bwMode="auto">
            <a:xfrm>
              <a:off x="1143001" y="5316537"/>
              <a:ext cx="158750" cy="18097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D69ED8D-634B-4882-8F11-BD13F4854CA2}"/>
                </a:ext>
              </a:extLst>
            </p:cNvPr>
            <p:cNvSpPr/>
            <p:nvPr/>
          </p:nvSpPr>
          <p:spPr bwMode="auto">
            <a:xfrm>
              <a:off x="1321858" y="4587875"/>
              <a:ext cx="319032" cy="162534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Layer(2)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EA071748-53AB-48DC-B805-10352B49ECFD}"/>
                </a:ext>
              </a:extLst>
            </p:cNvPr>
            <p:cNvSpPr/>
            <p:nvPr/>
          </p:nvSpPr>
          <p:spPr bwMode="auto">
            <a:xfrm>
              <a:off x="1706563" y="5308600"/>
              <a:ext cx="158750" cy="18097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E6BFFFF-D9C8-4ED0-BCEB-CF9090A47CEC}"/>
                </a:ext>
              </a:extLst>
            </p:cNvPr>
            <p:cNvSpPr/>
            <p:nvPr/>
          </p:nvSpPr>
          <p:spPr bwMode="auto">
            <a:xfrm>
              <a:off x="1888292" y="4594484"/>
              <a:ext cx="319032" cy="162534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Layer(3)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2D2A4BF3-5679-4CF3-BAC5-B83708FDDEB7}"/>
                </a:ext>
              </a:extLst>
            </p:cNvPr>
            <p:cNvSpPr/>
            <p:nvPr/>
          </p:nvSpPr>
          <p:spPr bwMode="auto">
            <a:xfrm>
              <a:off x="2309813" y="5303837"/>
              <a:ext cx="157163" cy="18097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9" name="矩形 5">
            <a:extLst>
              <a:ext uri="{FF2B5EF4-FFF2-40B4-BE49-F238E27FC236}">
                <a16:creationId xmlns:a16="http://schemas.microsoft.com/office/drawing/2014/main" id="{F46EA563-C3FB-4957-89BF-5381FD16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89" y="786372"/>
            <a:ext cx="2662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>
                <a:latin typeface="微软雅黑" panose="020B0503020204020204" pitchFamily="34" charset="-122"/>
              </a:rPr>
              <a:t>(</a:t>
            </a:r>
            <a:r>
              <a:rPr lang="el-GR" altLang="zh-CN" sz="2000">
                <a:latin typeface="微软雅黑" panose="020B0503020204020204" pitchFamily="34" charset="-122"/>
              </a:rPr>
              <a:t>γ</a:t>
            </a:r>
            <a:r>
              <a:rPr lang="en-US" altLang="zh-CN" sz="2000">
                <a:latin typeface="微软雅黑" panose="020B0503020204020204" pitchFamily="34" charset="-122"/>
              </a:rPr>
              <a:t>, n)</a:t>
            </a:r>
            <a:r>
              <a:rPr lang="zh-CN" altLang="en-US" sz="2000">
                <a:latin typeface="微软雅黑" panose="020B0503020204020204" pitchFamily="34" charset="-122"/>
              </a:rPr>
              <a:t>数据 </a:t>
            </a:r>
            <a:r>
              <a:rPr lang="en-US" altLang="zh-CN" sz="2000">
                <a:latin typeface="微软雅黑" panose="020B0503020204020204" pitchFamily="34" charset="-122"/>
              </a:rPr>
              <a:t>(EXFOR)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20" name="矩形 5">
            <a:extLst>
              <a:ext uri="{FF2B5EF4-FFF2-40B4-BE49-F238E27FC236}">
                <a16:creationId xmlns:a16="http://schemas.microsoft.com/office/drawing/2014/main" id="{A519102B-B7BC-4A60-BE46-EB566765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89" y="1988840"/>
            <a:ext cx="1755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模型与训练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2915948-9CB0-4B96-BBD4-AC2135DE4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54" y="1124744"/>
            <a:ext cx="2206053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</a:rPr>
              <a:t>Z,N&gt;20 </a:t>
            </a:r>
            <a:r>
              <a:rPr lang="zh-CN" altLang="en-US" dirty="0">
                <a:latin typeface="微软雅黑" panose="020B0503020204020204" pitchFamily="34" charset="-122"/>
              </a:rPr>
              <a:t>的核素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>
                <a:latin typeface="微软雅黑" panose="020B0503020204020204" pitchFamily="34" charset="-122"/>
              </a:rPr>
              <a:t>实验数据点 ≥ 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</a:rPr>
              <a:t>10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F3F04CAA-A3B9-427D-A3D7-90500897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593" y="692696"/>
            <a:ext cx="2012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检验集的表现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6428D37D-C27A-450A-A2F5-147EE417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6165304"/>
            <a:ext cx="5412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</a:rPr>
              <a:t>神经网络很好地描述了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</a:rPr>
              <a:t>检验集</a:t>
            </a:r>
            <a:r>
              <a:rPr lang="zh-CN" altLang="en-US">
                <a:latin typeface="微软雅黑" panose="020B0503020204020204" pitchFamily="34" charset="-122"/>
              </a:rPr>
              <a:t>中的散射截面数据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165CC37-B667-4E92-B218-D80CDA0DAA4C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FC3D35B-6E7E-40D9-9C32-1553F36206E0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光核数据评价</a:t>
            </a:r>
            <a:endParaRPr lang="en-US" altLang="zh-CN" sz="9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91D246-9911-4A70-8BDB-8E71DDA551E5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数值细节与模型检验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5240FB-DAC6-4A1C-8A84-F863BF2C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186421"/>
            <a:ext cx="5258579" cy="4949251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96ABA5-9C62-4D7F-92AC-A7A097244ACD}"/>
              </a:ext>
            </a:extLst>
          </p:cNvPr>
          <p:cNvGrpSpPr/>
          <p:nvPr/>
        </p:nvGrpSpPr>
        <p:grpSpPr>
          <a:xfrm>
            <a:off x="549389" y="5346912"/>
            <a:ext cx="4674037" cy="1262251"/>
            <a:chOff x="479376" y="1268760"/>
            <a:chExt cx="9855324" cy="2672705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11727A1-73EF-49D4-A2F7-561C7E950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376" y="1268760"/>
              <a:ext cx="9715500" cy="6477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72979E-95AD-483D-9226-AEF35B25A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400" y="1988840"/>
              <a:ext cx="9639300" cy="1952625"/>
            </a:xfrm>
            <a:prstGeom prst="rect">
              <a:avLst/>
            </a:prstGeom>
          </p:spPr>
        </p:pic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4C6219C7-C31F-4BD3-B6FA-DDF4A22489D7}"/>
              </a:ext>
            </a:extLst>
          </p:cNvPr>
          <p:cNvSpPr txBox="1"/>
          <p:nvPr/>
        </p:nvSpPr>
        <p:spPr>
          <a:xfrm rot="19733688">
            <a:off x="6752618" y="2898997"/>
            <a:ext cx="48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alpha val="20000"/>
                  </a:schemeClr>
                </a:solidFill>
                <a:latin typeface="+mn-ea"/>
                <a:ea typeface="+mn-ea"/>
              </a:rPr>
              <a:t>Preliminary results</a:t>
            </a:r>
            <a:endParaRPr lang="zh-CN" altLang="en-US" sz="4400" dirty="0">
              <a:solidFill>
                <a:schemeClr val="tx1">
                  <a:alpha val="2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2BDE7E-A76A-455C-A1E0-81E49A0DBD2B}"/>
              </a:ext>
            </a:extLst>
          </p:cNvPr>
          <p:cNvSpPr/>
          <p:nvPr/>
        </p:nvSpPr>
        <p:spPr>
          <a:xfrm>
            <a:off x="1999498" y="6090380"/>
            <a:ext cx="1708488" cy="41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2DFC786-8A17-48B4-B440-5CB897DFF74B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1D3D1A-0605-4E0D-9CE2-A8D0160B8AF4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光核数据评价</a:t>
            </a:r>
            <a:endParaRPr lang="en-US" altLang="zh-CN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B11C60-9F76-4404-B1E9-1ED90540AF28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结果分析</a:t>
            </a:r>
            <a:r>
              <a:rPr lang="en-US" altLang="zh-CN" sz="3000"/>
              <a:t>--</a:t>
            </a:r>
            <a:r>
              <a:rPr lang="zh-CN" altLang="en-US" sz="3000"/>
              <a:t>预测评价集的表现</a:t>
            </a:r>
            <a:endParaRPr lang="zh-CN" altLang="en-US" sz="3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40B000-CDA8-44B4-9408-499A31EF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32" y="764704"/>
            <a:ext cx="5366948" cy="51845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9A34E7-6D18-4253-85DC-D85781B22BDA}"/>
              </a:ext>
            </a:extLst>
          </p:cNvPr>
          <p:cNvSpPr txBox="1"/>
          <p:nvPr/>
        </p:nvSpPr>
        <p:spPr>
          <a:xfrm>
            <a:off x="1415480" y="6063679"/>
            <a:ext cx="92170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/>
              <a:t>神经网络的预测值与其中一组实验值</a:t>
            </a:r>
            <a:r>
              <a:rPr lang="zh-CN" altLang="en-US" sz="2400">
                <a:solidFill>
                  <a:srgbClr val="C00000"/>
                </a:solidFill>
              </a:rPr>
              <a:t>符合较好</a:t>
            </a:r>
            <a:r>
              <a:rPr lang="zh-CN" altLang="en-US" sz="2400"/>
              <a:t>，表现出</a:t>
            </a:r>
            <a:r>
              <a:rPr lang="zh-CN" altLang="en-US" sz="2400">
                <a:solidFill>
                  <a:srgbClr val="C00000"/>
                </a:solidFill>
              </a:rPr>
              <a:t>明显倾向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1A03C23-EB97-4EFA-8CEA-81CF36F63977}"/>
              </a:ext>
            </a:extLst>
          </p:cNvPr>
          <p:cNvSpPr txBox="1"/>
          <p:nvPr/>
        </p:nvSpPr>
        <p:spPr>
          <a:xfrm rot="19733688">
            <a:off x="3785644" y="2754981"/>
            <a:ext cx="48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alpha val="20000"/>
                  </a:schemeClr>
                </a:solidFill>
                <a:latin typeface="+mn-ea"/>
                <a:ea typeface="+mn-ea"/>
              </a:rPr>
              <a:t>Preliminary results</a:t>
            </a:r>
            <a:endParaRPr lang="zh-CN" altLang="en-US" sz="4400" dirty="0">
              <a:solidFill>
                <a:schemeClr val="tx1">
                  <a:alpha val="2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534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A36425F-53D5-40CF-A3E3-189B9E674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964" y="5802008"/>
            <a:ext cx="2880000" cy="7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996E6E-6B3C-44FB-A881-5E2AF0CB9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971" y="4894513"/>
            <a:ext cx="2984925" cy="86084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7BA4CFC-4DCB-4E3E-A389-D617C2566111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结果讨论</a:t>
            </a:r>
            <a:endParaRPr lang="en-US" altLang="zh-CN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5F31535-84A2-4C14-9A2F-E7B8C401E71C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光核数据评价</a:t>
            </a:r>
            <a:endParaRPr lang="en-US" altLang="zh-CN" sz="9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D55415-F729-461F-90EA-427F2F90227D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光核反应实验数据的光源分析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BA913D9-393B-4B50-A373-4027EE5868DA}"/>
              </a:ext>
            </a:extLst>
          </p:cNvPr>
          <p:cNvGrpSpPr/>
          <p:nvPr/>
        </p:nvGrpSpPr>
        <p:grpSpPr>
          <a:xfrm>
            <a:off x="6695986" y="803377"/>
            <a:ext cx="4440574" cy="4091136"/>
            <a:chOff x="3038527" y="950126"/>
            <a:chExt cx="4595965" cy="442146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053A6D3-1580-4077-9DA2-9119FC4CCFB1}"/>
                </a:ext>
              </a:extLst>
            </p:cNvPr>
            <p:cNvGrpSpPr/>
            <p:nvPr/>
          </p:nvGrpSpPr>
          <p:grpSpPr>
            <a:xfrm>
              <a:off x="3038527" y="950126"/>
              <a:ext cx="4595965" cy="4421462"/>
              <a:chOff x="6090448" y="758349"/>
              <a:chExt cx="4595965" cy="4421462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CB48D943-4175-46BA-8794-73BF1D11F07E}"/>
                  </a:ext>
                </a:extLst>
              </p:cNvPr>
              <p:cNvGrpSpPr/>
              <p:nvPr/>
            </p:nvGrpSpPr>
            <p:grpSpPr>
              <a:xfrm>
                <a:off x="6090448" y="758349"/>
                <a:ext cx="4595965" cy="4421462"/>
                <a:chOff x="6090448" y="758349"/>
                <a:chExt cx="4595965" cy="4421462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0B74AA33-EA80-4D34-8042-9D492918A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2481" y="758349"/>
                  <a:ext cx="4043932" cy="4421462"/>
                </a:xfrm>
                <a:prstGeom prst="rect">
                  <a:avLst/>
                </a:prstGeom>
              </p:spPr>
            </p:pic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E2BB00FF-8EF0-4803-8B63-6DFA08EB0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0448" y="1370050"/>
                  <a:ext cx="507169" cy="3456000"/>
                </a:xfrm>
                <a:prstGeom prst="rect">
                  <a:avLst/>
                </a:prstGeom>
              </p:spPr>
            </p:pic>
          </p:grpSp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2CEEE2D-04DD-402A-9831-BC703907B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6080" y="1052736"/>
                <a:ext cx="967288" cy="921227"/>
              </a:xfrm>
              <a:prstGeom prst="rect">
                <a:avLst/>
              </a:prstGeom>
            </p:spPr>
          </p:pic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9FD6A13-27E7-41FD-B079-94DD0F3DF8AA}"/>
                </a:ext>
              </a:extLst>
            </p:cNvPr>
            <p:cNvSpPr/>
            <p:nvPr/>
          </p:nvSpPr>
          <p:spPr>
            <a:xfrm>
              <a:off x="6566920" y="2141467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162B333-51A1-4501-9AF8-8377E040F39B}"/>
              </a:ext>
            </a:extLst>
          </p:cNvPr>
          <p:cNvGrpSpPr/>
          <p:nvPr/>
        </p:nvGrpSpPr>
        <p:grpSpPr>
          <a:xfrm>
            <a:off x="767408" y="907735"/>
            <a:ext cx="4440574" cy="3963343"/>
            <a:chOff x="874105" y="974569"/>
            <a:chExt cx="4440574" cy="396334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53C8375-4C57-41DB-BA8A-22575B11B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4105" y="974569"/>
              <a:ext cx="4440574" cy="396334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299D588-B649-41C9-902C-EB5075207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2965" y="1135018"/>
              <a:ext cx="1053926" cy="970889"/>
            </a:xfrm>
            <a:prstGeom prst="rect">
              <a:avLst/>
            </a:prstGeom>
          </p:spPr>
        </p:pic>
      </p:grpSp>
      <p:sp>
        <p:nvSpPr>
          <p:cNvPr id="19" name="TextBox 11">
            <a:extLst>
              <a:ext uri="{FF2B5EF4-FFF2-40B4-BE49-F238E27FC236}">
                <a16:creationId xmlns:a16="http://schemas.microsoft.com/office/drawing/2014/main" id="{C614DAAC-E7C1-4ED3-AA19-0CF8105B3669}"/>
              </a:ext>
            </a:extLst>
          </p:cNvPr>
          <p:cNvSpPr txBox="1"/>
          <p:nvPr/>
        </p:nvSpPr>
        <p:spPr>
          <a:xfrm rot="19733688">
            <a:off x="3590440" y="2366592"/>
            <a:ext cx="48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alpha val="20000"/>
                  </a:schemeClr>
                </a:solidFill>
                <a:latin typeface="+mn-ea"/>
                <a:ea typeface="+mn-ea"/>
              </a:rPr>
              <a:t>Preliminary results</a:t>
            </a:r>
            <a:endParaRPr lang="zh-CN" altLang="en-US" sz="4400" dirty="0">
              <a:solidFill>
                <a:schemeClr val="tx1">
                  <a:alpha val="2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A0377B-80E9-41DB-A4DC-419E98DAE023}"/>
              </a:ext>
            </a:extLst>
          </p:cNvPr>
          <p:cNvSpPr txBox="1"/>
          <p:nvPr/>
        </p:nvSpPr>
        <p:spPr>
          <a:xfrm>
            <a:off x="6182544" y="5967382"/>
            <a:ext cx="58181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神经网络对 </a:t>
            </a:r>
            <a:r>
              <a:rPr lang="en-US" altLang="zh-CN" sz="2400">
                <a:solidFill>
                  <a:schemeClr val="tx1"/>
                </a:solidFill>
              </a:rPr>
              <a:t>QMPH </a:t>
            </a:r>
            <a:r>
              <a:rPr lang="zh-CN" altLang="en-US" sz="2400">
                <a:solidFill>
                  <a:schemeClr val="tx1"/>
                </a:solidFill>
              </a:rPr>
              <a:t>实验光源具有倾向性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F64F3BB9-1EAA-4BF6-9247-9E442BBC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074" y="5876910"/>
            <a:ext cx="151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/>
            <a:r>
              <a:rPr lang="zh-CN" altLang="en-US">
                <a:latin typeface="微软雅黑" panose="020B0503020204020204" pitchFamily="34" charset="-122"/>
              </a:rPr>
              <a:t>实验与理论的平均偏差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25" name="矩形 5">
            <a:extLst>
              <a:ext uri="{FF2B5EF4-FFF2-40B4-BE49-F238E27FC236}">
                <a16:creationId xmlns:a16="http://schemas.microsoft.com/office/drawing/2014/main" id="{BE326240-2048-4AAE-BE46-21290FC8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074" y="5066522"/>
            <a:ext cx="1410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/>
            <a:r>
              <a:rPr lang="zh-CN" altLang="en-US">
                <a:latin typeface="微软雅黑" panose="020B0503020204020204" pitchFamily="34" charset="-122"/>
              </a:rPr>
              <a:t>实验与理论的平均误差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07C5244-F9DC-4F2D-AE30-0DA5606DD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34629"/>
              </p:ext>
            </p:extLst>
          </p:nvPr>
        </p:nvGraphicFramePr>
        <p:xfrm>
          <a:off x="6182544" y="5013176"/>
          <a:ext cx="5818112" cy="79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1" imgW="3530520" imgH="482400" progId="Equation.DSMT4">
                  <p:embed/>
                </p:oleObj>
              </mc:Choice>
              <mc:Fallback>
                <p:oleObj name="Equation" r:id="rId11" imgW="3530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2544" y="5013176"/>
                        <a:ext cx="5818112" cy="797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55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367503A-A087-4905-9DF6-017CBE062758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BFF14D-9BF1-49F2-A91F-33D7E30106E3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3D32A3-884A-4B1D-9607-7253C5DAAF61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4B8A7F-D223-4913-B4BB-F6900C655CD5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rgbClr val="3A6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3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00650AB-41AA-43C7-A252-BAE5FAE4111D}"/>
              </a:ext>
            </a:extLst>
          </p:cNvPr>
          <p:cNvSpPr/>
          <p:nvPr/>
        </p:nvSpPr>
        <p:spPr>
          <a:xfrm>
            <a:off x="587388" y="2745740"/>
            <a:ext cx="11017224" cy="130723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全连接神经网络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研究了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2000" dirty="0" err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γ,n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核反应数据：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40000"/>
              </a:lnSpc>
              <a:buClr>
                <a:srgbClr val="3A6086"/>
              </a:buClr>
              <a:buFont typeface="Wingdings" panose="05000000000000000000" pitchFamily="2" charset="2"/>
              <a:buChar char="ü"/>
            </a:pPr>
            <a:r>
              <a:rPr lang="zh-CN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很好地描述无数据分歧的光核反应数据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40000"/>
              </a:lnSpc>
              <a:buClr>
                <a:srgbClr val="3A6086"/>
              </a:buClr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对有数据分歧的光核反应数据进行评价，发现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评价结果对实验光源具有倾向性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C1D8D5-AB96-4ABB-921D-5B04972C76E9}"/>
              </a:ext>
            </a:extLst>
          </p:cNvPr>
          <p:cNvSpPr/>
          <p:nvPr/>
        </p:nvSpPr>
        <p:spPr>
          <a:xfrm>
            <a:off x="587388" y="1257671"/>
            <a:ext cx="11017224" cy="130723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多任务神经网络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研究了巨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偶极共振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40000"/>
              </a:lnSpc>
              <a:buClr>
                <a:srgbClr val="3A6086"/>
              </a:buClr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神经网络对巨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共振的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单双峰分类更加准确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40000"/>
              </a:lnSpc>
              <a:buClr>
                <a:srgbClr val="3A6086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 </a:t>
            </a:r>
            <a:r>
              <a:rPr lang="en-US" altLang="zh-CN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GT 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对比，多任务神经网络对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GDR </a:t>
            </a:r>
            <a:r>
              <a:rPr lang="zh-CN" altLang="en-US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关键参数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描述更加精确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1C6435-052C-4D6D-BA09-7FE5091A9353}"/>
              </a:ext>
            </a:extLst>
          </p:cNvPr>
          <p:cNvSpPr/>
          <p:nvPr/>
        </p:nvSpPr>
        <p:spPr>
          <a:xfrm>
            <a:off x="191344" y="4365104"/>
            <a:ext cx="1800200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81C9E4-4659-435D-8328-8D8022F09487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总结展望</a:t>
            </a:r>
            <a:endParaRPr lang="en-US" altLang="zh-CN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AE0D69-E056-4D97-B936-893F3EDCCC34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总结展望</a:t>
            </a:r>
            <a:endParaRPr lang="en-US" altLang="zh-CN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444BE2-1453-4497-BDB8-9C3BF2E5773D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总结与展望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12A6FE-91A0-43E3-8E1C-A88E77FE9518}"/>
              </a:ext>
            </a:extLst>
          </p:cNvPr>
          <p:cNvSpPr/>
          <p:nvPr/>
        </p:nvSpPr>
        <p:spPr>
          <a:xfrm>
            <a:off x="191344" y="821006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548A03-87E9-4E80-9947-755BA0C91C3E}"/>
              </a:ext>
            </a:extLst>
          </p:cNvPr>
          <p:cNvSpPr/>
          <p:nvPr/>
        </p:nvSpPr>
        <p:spPr>
          <a:xfrm>
            <a:off x="587388" y="4985601"/>
            <a:ext cx="11017224" cy="1446583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多种核数据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，提升机器学习性能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引入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物理约束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，提升机器学习性能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构建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物理定律保证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的机器学习模型，如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DFT</a:t>
            </a:r>
          </a:p>
        </p:txBody>
      </p:sp>
    </p:spTree>
    <p:extLst>
      <p:ext uri="{BB962C8B-B14F-4D97-AF65-F5344CB8AC3E}">
        <p14:creationId xmlns:p14="http://schemas.microsoft.com/office/powerpoint/2010/main" val="2254476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2"/>
          <p:cNvSpPr txBox="1">
            <a:spLocks noChangeArrowheads="1"/>
          </p:cNvSpPr>
          <p:nvPr/>
        </p:nvSpPr>
        <p:spPr bwMode="auto">
          <a:xfrm>
            <a:off x="2423592" y="4005064"/>
            <a:ext cx="7143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800" dirty="0">
                <a:solidFill>
                  <a:srgbClr val="262685"/>
                </a:solidFill>
                <a:latin typeface="Monotype Corsiva" panose="03010101010201010101" pitchFamily="66" charset="0"/>
              </a:rPr>
              <a:t>Thank you!</a:t>
            </a:r>
            <a:endParaRPr lang="zh-CN" altLang="en-US" sz="13800" dirty="0">
              <a:solidFill>
                <a:srgbClr val="26268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platzhalter 3"/>
          <p:cNvSpPr txBox="1">
            <a:spLocks noChangeArrowheads="1"/>
          </p:cNvSpPr>
          <p:nvPr/>
        </p:nvSpPr>
        <p:spPr bwMode="auto">
          <a:xfrm>
            <a:off x="1809750" y="142880"/>
            <a:ext cx="4643438" cy="5000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 dirty="0">
                <a:solidFill>
                  <a:schemeClr val="bg1"/>
                </a:solidFill>
                <a:latin typeface="+mn-lt"/>
              </a:rPr>
              <a:t>Introduction</a:t>
            </a:r>
            <a:endParaRPr lang="de-DE" altLang="en-US" sz="3200" ker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3000"/>
              <a:t>致谢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1524000" y="1593"/>
            <a:ext cx="4572000" cy="179387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900" dirty="0"/>
              <a:t>Acknowledgements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0" y="0"/>
            <a:ext cx="4572000" cy="179388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900" dirty="0"/>
              <a:t>Acknowledgements</a:t>
            </a:r>
            <a:endParaRPr lang="zh-CN" altLang="en-US" sz="900" dirty="0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6939C8AD-DEC6-47D2-9931-AEDFD19B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836712"/>
            <a:ext cx="1022513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2385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19075" indent="-352425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giant dipole resonance key parameters with multitask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J. H. Bai 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Times New Roman" panose="02020603050405020304" pitchFamily="18" charset="0"/>
              </a:rPr>
              <a:t>白景虎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Z. M. Niu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Times New Roman" panose="02020603050405020304" pitchFamily="18" charset="0"/>
              </a:rPr>
              <a:t>牛中明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B. Y. Sun 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Times New Roman" panose="02020603050405020304" pitchFamily="18" charset="0"/>
              </a:rPr>
              <a:t>孙保元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Y. F. Niu 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cs typeface="Times New Roman" panose="02020603050405020304" pitchFamily="18" charset="0"/>
              </a:rPr>
              <a:t>牛一斐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Phys. Lett. B 815, 136147 (2021)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075" indent="-352425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evaluation of photonuclear reaction data based on neural networks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J. H. Bai (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白景虎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Z. M. Niu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牛中明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B. Y. Sun (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孙保元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Y. F. Niu (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牛一斐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</a:pPr>
            <a:r>
              <a:rPr lang="en-US" altLang="zh-C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Submitted to Phys. Lett. B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2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12F2E8-B518-4FDF-8C4B-6E1C0E65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12064"/>
            <a:ext cx="4536504" cy="64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5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C04BA3-DAB4-4D0E-8722-B23344DAE1F7}"/>
              </a:ext>
            </a:extLst>
          </p:cNvPr>
          <p:cNvGrpSpPr/>
          <p:nvPr/>
        </p:nvGrpSpPr>
        <p:grpSpPr>
          <a:xfrm>
            <a:off x="2567608" y="692696"/>
            <a:ext cx="6770440" cy="5036961"/>
            <a:chOff x="4799856" y="646879"/>
            <a:chExt cx="6770440" cy="503696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201D21-01D5-4AAD-BF40-169778178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84"/>
            <a:stretch/>
          </p:blipFill>
          <p:spPr>
            <a:xfrm>
              <a:off x="4799856" y="646879"/>
              <a:ext cx="6766616" cy="295232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4ED3FF3-F650-4245-9DE4-42037E97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9856" y="3608335"/>
              <a:ext cx="6770440" cy="2075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82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A8AE5CE-09B5-4229-9295-6BD23B5D2D4A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目录</a:t>
            </a:r>
            <a:endParaRPr lang="zh-CN" altLang="en-US" sz="3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9B5E0A-ED2E-40C5-B031-A50233D80C97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EE04C6B-7D0B-4F9B-BA3A-F40E840E341B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目录</a:t>
            </a:r>
            <a:endParaRPr lang="en-US" altLang="zh-CN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11317E-4063-442C-AB2F-994199DECCB9}"/>
              </a:ext>
            </a:extLst>
          </p:cNvPr>
          <p:cNvSpPr/>
          <p:nvPr/>
        </p:nvSpPr>
        <p:spPr>
          <a:xfrm>
            <a:off x="1055440" y="1052736"/>
            <a:ext cx="541791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2800" b="1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光核反应数据评价</a:t>
            </a: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机器学习方法</a:t>
            </a: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rgbClr val="3A6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dirty="0">
              <a:solidFill>
                <a:srgbClr val="3A6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神经网络方法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关键参数的描述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ts val="28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光核反应数据的评价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lain"/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56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C8E9BD1-F3FF-4D42-871E-6E2BE2232056}"/>
              </a:ext>
            </a:extLst>
          </p:cNvPr>
          <p:cNvGrpSpPr/>
          <p:nvPr/>
        </p:nvGrpSpPr>
        <p:grpSpPr>
          <a:xfrm>
            <a:off x="8544272" y="210685"/>
            <a:ext cx="3483126" cy="4213181"/>
            <a:chOff x="4151785" y="476672"/>
            <a:chExt cx="3483126" cy="421318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4C1258F-37AD-4231-9FED-A83376BF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1785" y="476672"/>
              <a:ext cx="3472441" cy="56263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21D8C1-0EA3-44D0-BACC-06DAF350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8911" y="1039310"/>
              <a:ext cx="3456000" cy="3650543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D0139E2-1226-43C7-AD3F-C2E88CDE9E26}"/>
              </a:ext>
            </a:extLst>
          </p:cNvPr>
          <p:cNvGrpSpPr/>
          <p:nvPr/>
        </p:nvGrpSpPr>
        <p:grpSpPr>
          <a:xfrm>
            <a:off x="4799856" y="210850"/>
            <a:ext cx="3474000" cy="6436297"/>
            <a:chOff x="1125889" y="233063"/>
            <a:chExt cx="3474000" cy="643629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593B001-FF72-4223-B273-E248D6E4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233063"/>
              <a:ext cx="3472441" cy="449208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A298486-E296-4CF4-A4CC-323A899F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5889" y="4700760"/>
              <a:ext cx="3474000" cy="196860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B6C6EBB4-5D17-4209-BB05-1A7676298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8" y="228498"/>
            <a:ext cx="4608512" cy="11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">
            <a:extLst>
              <a:ext uri="{FF2B5EF4-FFF2-40B4-BE49-F238E27FC236}">
                <a16:creationId xmlns:a16="http://schemas.microsoft.com/office/drawing/2014/main" id="{4425D4BD-3CAF-4511-A2A7-65F4F0AE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19" y="796702"/>
            <a:ext cx="303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光核反应与巨偶极共振</a:t>
            </a:r>
            <a:endParaRPr lang="en-US" altLang="zh-CN" sz="2000" dirty="0">
              <a:latin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630C73-1E0E-4F16-B55B-6C6A75764E26}"/>
              </a:ext>
            </a:extLst>
          </p:cNvPr>
          <p:cNvGrpSpPr/>
          <p:nvPr/>
        </p:nvGrpSpPr>
        <p:grpSpPr>
          <a:xfrm>
            <a:off x="892374" y="1378466"/>
            <a:ext cx="3214964" cy="1690494"/>
            <a:chOff x="839416" y="1346910"/>
            <a:chExt cx="3214964" cy="16904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A730011-5D89-46DA-BC0B-EED6F0F2F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35" r="23295"/>
            <a:stretch/>
          </p:blipFill>
          <p:spPr>
            <a:xfrm>
              <a:off x="1487328" y="1401493"/>
              <a:ext cx="1439112" cy="1341187"/>
            </a:xfrm>
            <a:prstGeom prst="rect">
              <a:avLst/>
            </a:prstGeom>
          </p:spPr>
        </p:pic>
        <p:grpSp>
          <p:nvGrpSpPr>
            <p:cNvPr id="15" name="组合 3">
              <a:extLst>
                <a:ext uri="{FF2B5EF4-FFF2-40B4-BE49-F238E27FC236}">
                  <a16:creationId xmlns:a16="http://schemas.microsoft.com/office/drawing/2014/main" id="{9C0A9DD9-453B-4D28-B8F3-3E845CA9C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416" y="1346910"/>
              <a:ext cx="3214964" cy="1690494"/>
              <a:chOff x="463550" y="1068314"/>
              <a:chExt cx="3463598" cy="1794089"/>
            </a:xfrm>
          </p:grpSpPr>
          <p:sp>
            <p:nvSpPr>
              <p:cNvPr id="16" name="矩形 6">
                <a:extLst>
                  <a:ext uri="{FF2B5EF4-FFF2-40B4-BE49-F238E27FC236}">
                    <a16:creationId xmlns:a16="http://schemas.microsoft.com/office/drawing/2014/main" id="{0B8D5AA3-63FB-4C22-BA45-3471CEE47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809" y="2306456"/>
                <a:ext cx="1138422" cy="359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集体激发</a:t>
                </a:r>
                <a:endParaRPr lang="zh-CN" altLang="en-US" sz="1600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EDB08BBB-F1DB-49CF-8949-9A186B718E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63550" y="1841471"/>
                <a:ext cx="547687" cy="635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3B2B0FDA-D2BB-458C-B813-7A8F4261E7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99632" y="1696369"/>
                <a:ext cx="681756" cy="15145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045610D9-1F9B-46C1-87B9-ED292C4FE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07536" y="1328694"/>
                <a:ext cx="548440" cy="30029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72D6F9B0-2CF2-463D-AFFC-18B1040861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88486" y="1787421"/>
                <a:ext cx="611662" cy="7323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32">
                <a:extLst>
                  <a:ext uri="{FF2B5EF4-FFF2-40B4-BE49-F238E27FC236}">
                    <a16:creationId xmlns:a16="http://schemas.microsoft.com/office/drawing/2014/main" id="{87129CAB-6717-4F17-8446-534A7D64F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546" y="1385063"/>
                <a:ext cx="330197" cy="489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zh-CN" altLang="en-US" sz="2000" i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40">
                <a:extLst>
                  <a:ext uri="{FF2B5EF4-FFF2-40B4-BE49-F238E27FC236}">
                    <a16:creationId xmlns:a16="http://schemas.microsoft.com/office/drawing/2014/main" id="{A3389367-7233-4E2B-9D25-6762B824C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001" y="1068314"/>
                <a:ext cx="364737" cy="489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矩形 41">
                <a:extLst>
                  <a:ext uri="{FF2B5EF4-FFF2-40B4-BE49-F238E27FC236}">
                    <a16:creationId xmlns:a16="http://schemas.microsoft.com/office/drawing/2014/main" id="{2C9B24D3-31EE-4070-9B8A-793E7BBE4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753" y="1542291"/>
                <a:ext cx="364737" cy="489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zh-CN" altLang="en-US" sz="24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 42">
                <a:extLst>
                  <a:ext uri="{FF2B5EF4-FFF2-40B4-BE49-F238E27FC236}">
                    <a16:creationId xmlns:a16="http://schemas.microsoft.com/office/drawing/2014/main" id="{725E7104-DD18-4BBA-8516-2135055D0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6621" y="2372447"/>
                <a:ext cx="530527" cy="489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</a:t>
                </a:r>
                <a:endParaRPr lang="zh-CN" altLang="en-US" sz="240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 43">
                <a:extLst>
                  <a:ext uri="{FF2B5EF4-FFF2-40B4-BE49-F238E27FC236}">
                    <a16:creationId xmlns:a16="http://schemas.microsoft.com/office/drawing/2014/main" id="{0EF11285-741B-4391-82B2-FE012FDF8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762" y="1983933"/>
                <a:ext cx="447631" cy="391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dirty="0"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8" name="图片 30">
            <a:extLst>
              <a:ext uri="{FF2B5EF4-FFF2-40B4-BE49-F238E27FC236}">
                <a16:creationId xmlns:a16="http://schemas.microsoft.com/office/drawing/2014/main" id="{2475A391-0941-44C2-8F41-AC31DECD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98" y="1196752"/>
            <a:ext cx="29337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969584F5-F9C4-4CC9-A904-AFCCE69E4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81" y="4417701"/>
            <a:ext cx="7160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/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Greiner and J. A.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Maruhn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Nuclear Model 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1996); A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Zilges</a:t>
            </a:r>
            <a:r>
              <a:rPr lang="zh-CN" altLang="en-US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al, Prog. Part.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122, 103903 (2022).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">
            <a:extLst>
              <a:ext uri="{FF2B5EF4-FFF2-40B4-BE49-F238E27FC236}">
                <a16:creationId xmlns:a16="http://schemas.microsoft.com/office/drawing/2014/main" id="{A305D388-92D9-4D6D-8304-51075461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4766708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</a:rPr>
              <a:t>研究进展</a:t>
            </a:r>
            <a:endParaRPr lang="en-US" altLang="zh-CN" sz="2000" dirty="0">
              <a:latin typeface="微软雅黑" panose="020B0503020204020204" pitchFamily="34" charset="-122"/>
            </a:endParaRPr>
          </a:p>
        </p:txBody>
      </p:sp>
      <p:sp>
        <p:nvSpPr>
          <p:cNvPr id="34" name="矩形 4">
            <a:extLst>
              <a:ext uri="{FF2B5EF4-FFF2-40B4-BE49-F238E27FC236}">
                <a16:creationId xmlns:a16="http://schemas.microsoft.com/office/drawing/2014/main" id="{C46F9AD4-77EB-4814-98F9-D595C072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5549134"/>
            <a:ext cx="9774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1" u="none" strike="noStrike" kern="1200" cap="none" spc="0" normalizeH="0" baseline="0" noProof="0">
                <a:ln>
                  <a:noFill/>
                </a:ln>
                <a:solidFill>
                  <a:srgbClr val="AE484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T. Kawano et al., Nucl. Data Sheets 163, 109 (2020);</a:t>
            </a:r>
            <a:r>
              <a:rPr lang="zh-CN" altLang="en-US" sz="1200" i="1">
                <a:solidFill>
                  <a:srgbClr val="AE484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v-SE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v-SE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sv-SE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Tanaka et al., </a:t>
            </a:r>
            <a:r>
              <a:rPr lang="sv-SE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Radiat. Extr.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024402 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2020); </a:t>
            </a:r>
            <a:r>
              <a:rPr lang="fr-FR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Guo et al., </a:t>
            </a:r>
            <a:r>
              <a:rPr lang="fr-FR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Chin. Phys. C 32, 190 (2008).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5">
            <a:extLst>
              <a:ext uri="{FF2B5EF4-FFF2-40B4-BE49-F238E27FC236}">
                <a16:creationId xmlns:a16="http://schemas.microsoft.com/office/drawing/2014/main" id="{61B052C9-0172-4476-A073-4697DC6A4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53" y="6202859"/>
            <a:ext cx="342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M. Brink, Ph.D. thesis, Oxford University 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1955);</a:t>
            </a:r>
            <a:endParaRPr lang="en-US" altLang="zh-CN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Axel, Phys. Rev. 126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671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1962);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6">
            <a:extLst>
              <a:ext uri="{FF2B5EF4-FFF2-40B4-BE49-F238E27FC236}">
                <a16:creationId xmlns:a16="http://schemas.microsoft.com/office/drawing/2014/main" id="{5C3FE710-06ED-4573-A9BF-C179EAF6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153" y="6201271"/>
            <a:ext cx="347925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Khan,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A 706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217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2002);</a:t>
            </a:r>
            <a:endParaRPr lang="en-US" altLang="zh-CN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Tian </a:t>
            </a:r>
            <a:r>
              <a:rPr lang="fr-FR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Chin. Phys. C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 114102 (2019).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2">
            <a:extLst>
              <a:ext uri="{FF2B5EF4-FFF2-40B4-BE49-F238E27FC236}">
                <a16:creationId xmlns:a16="http://schemas.microsoft.com/office/drawing/2014/main" id="{6EE0715D-F6D6-4B15-B892-9A6E2B22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18" y="3173701"/>
            <a:ext cx="278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光核反应数据的应用</a:t>
            </a:r>
          </a:p>
        </p:txBody>
      </p:sp>
      <p:sp>
        <p:nvSpPr>
          <p:cNvPr id="39" name="矩形 1">
            <a:extLst>
              <a:ext uri="{FF2B5EF4-FFF2-40B4-BE49-F238E27FC236}">
                <a16:creationId xmlns:a16="http://schemas.microsoft.com/office/drawing/2014/main" id="{2D3CD851-51EC-4AB2-A36B-18FF9ADF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12" y="5168312"/>
            <a:ext cx="915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lt"/>
              </a:rPr>
              <a:t> 实验上</a:t>
            </a:r>
            <a:r>
              <a:rPr lang="zh-CN" altLang="en-US">
                <a:latin typeface="+mn-lt"/>
              </a:rPr>
              <a:t>，通过湮灭辐射 </a:t>
            </a:r>
            <a:r>
              <a:rPr lang="en-US" altLang="zh-CN">
                <a:latin typeface="+mn-lt"/>
              </a:rPr>
              <a:t>(ARAD)</a:t>
            </a:r>
            <a:r>
              <a:rPr lang="zh-CN" altLang="en-US">
                <a:latin typeface="+mn-lt"/>
              </a:rPr>
              <a:t>、轫致辐射 </a:t>
            </a:r>
            <a:r>
              <a:rPr lang="en-US" altLang="zh-CN">
                <a:latin typeface="+mn-lt"/>
              </a:rPr>
              <a:t>(BRST)</a:t>
            </a:r>
            <a:r>
              <a:rPr lang="zh-CN" altLang="en-US">
                <a:latin typeface="+mn-lt"/>
              </a:rPr>
              <a:t>、康普顿散射 </a:t>
            </a:r>
            <a:r>
              <a:rPr lang="en-US" altLang="zh-CN">
                <a:latin typeface="+mn-lt"/>
              </a:rPr>
              <a:t>(</a:t>
            </a:r>
            <a:r>
              <a:rPr lang="en-US" altLang="zh-CN">
                <a:latin typeface="+mn-lt"/>
                <a:cs typeface="Calibri" panose="020F0502020204030204" pitchFamily="34" charset="0"/>
              </a:rPr>
              <a:t>COMPT</a:t>
            </a:r>
            <a:r>
              <a:rPr lang="en-US" altLang="zh-CN">
                <a:latin typeface="+mn-lt"/>
              </a:rPr>
              <a:t>)</a:t>
            </a:r>
            <a:r>
              <a:rPr lang="zh-CN" altLang="en-US">
                <a:latin typeface="+mn-lt"/>
              </a:rPr>
              <a:t> </a:t>
            </a:r>
            <a:r>
              <a:rPr lang="zh-CN" altLang="en-US" dirty="0">
                <a:latin typeface="+mn-lt"/>
              </a:rPr>
              <a:t>等获得</a:t>
            </a:r>
            <a:endParaRPr lang="en-US" altLang="zh-CN" dirty="0">
              <a:latin typeface="+mn-lt"/>
            </a:endParaRPr>
          </a:p>
        </p:txBody>
      </p:sp>
      <p:sp>
        <p:nvSpPr>
          <p:cNvPr id="40" name="矩形 2">
            <a:extLst>
              <a:ext uri="{FF2B5EF4-FFF2-40B4-BE49-F238E27FC236}">
                <a16:creationId xmlns:a16="http://schemas.microsoft.com/office/drawing/2014/main" id="{5A7944A9-EE93-4D8D-B159-B936EC6B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57" y="5837536"/>
            <a:ext cx="6787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</a:rPr>
              <a:t> </a:t>
            </a:r>
            <a:r>
              <a:rPr lang="zh-CN" altLang="en-US" dirty="0">
                <a:latin typeface="+mn-lt"/>
              </a:rPr>
              <a:t>理论上，唯象模型 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>
                <a:latin typeface="+mn-lt"/>
                <a:cs typeface="Calibri" panose="020F0502020204030204" pitchFamily="34" charset="0"/>
              </a:rPr>
              <a:t>SLO, MLO, SMLO </a:t>
            </a:r>
            <a:r>
              <a:rPr lang="zh-CN" altLang="en-US" dirty="0">
                <a:latin typeface="+mn-lt"/>
              </a:rPr>
              <a:t>等</a:t>
            </a:r>
            <a:r>
              <a:rPr lang="en-US" altLang="zh-CN" dirty="0">
                <a:latin typeface="+mn-lt"/>
              </a:rPr>
              <a:t>)</a:t>
            </a:r>
            <a:r>
              <a:rPr lang="zh-CN" altLang="en-US" dirty="0">
                <a:latin typeface="+mn-lt"/>
              </a:rPr>
              <a:t> 和微观模型 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dirty="0">
                <a:latin typeface="+mn-lt"/>
                <a:cs typeface="Calibri" panose="020F0502020204030204" pitchFamily="34" charset="0"/>
              </a:rPr>
              <a:t>QRPA</a:t>
            </a:r>
            <a:r>
              <a:rPr lang="en-US" altLang="zh-CN" dirty="0">
                <a:latin typeface="+mn-lt"/>
              </a:rPr>
              <a:t> </a:t>
            </a:r>
            <a:r>
              <a:rPr lang="zh-CN" altLang="en-US" dirty="0">
                <a:latin typeface="+mn-lt"/>
              </a:rPr>
              <a:t>等</a:t>
            </a:r>
            <a:r>
              <a:rPr lang="en-US" altLang="zh-CN" dirty="0">
                <a:latin typeface="+mn-lt"/>
              </a:rPr>
              <a:t>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412FC29-DA3F-4EF7-8144-0AF9563D5EF5}"/>
              </a:ext>
            </a:extLst>
          </p:cNvPr>
          <p:cNvGrpSpPr/>
          <p:nvPr/>
        </p:nvGrpSpPr>
        <p:grpSpPr>
          <a:xfrm>
            <a:off x="5151140" y="3645759"/>
            <a:ext cx="4113212" cy="677065"/>
            <a:chOff x="686965" y="3429001"/>
            <a:chExt cx="4113212" cy="677065"/>
          </a:xfrm>
        </p:grpSpPr>
        <p:sp>
          <p:nvSpPr>
            <p:cNvPr id="38" name="矩形 1">
              <a:extLst>
                <a:ext uri="{FF2B5EF4-FFF2-40B4-BE49-F238E27FC236}">
                  <a16:creationId xmlns:a16="http://schemas.microsoft.com/office/drawing/2014/main" id="{FDFE50CF-AE66-4FD0-A551-A611B32B8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65" y="3432539"/>
              <a:ext cx="41132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dirty="0">
                  <a:latin typeface="微软雅黑" panose="020B0503020204020204" pitchFamily="34" charset="-122"/>
                </a:rPr>
                <a:t>工程应用中：</a:t>
              </a:r>
              <a:endParaRPr lang="en-US" altLang="zh-CN" dirty="0">
                <a:latin typeface="微软雅黑" panose="020B0503020204020204" pitchFamily="34" charset="-122"/>
              </a:endParaRPr>
            </a:p>
            <a:p>
              <a:pPr marL="0" indent="268288"/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</a:rPr>
                <a:t>核医学、辐射防护</a:t>
              </a:r>
              <a:r>
                <a:rPr lang="zh-CN" altLang="en-US" dirty="0">
                  <a:latin typeface="微软雅黑" panose="020B0503020204020204" pitchFamily="34" charset="-122"/>
                </a:rPr>
                <a:t>及</a:t>
              </a: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</a:rPr>
                <a:t>核废料嬗变  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E35A5659-4248-46C4-BAF0-7D586F2547F4}"/>
                </a:ext>
              </a:extLst>
            </p:cNvPr>
            <p:cNvSpPr/>
            <p:nvPr/>
          </p:nvSpPr>
          <p:spPr bwMode="auto">
            <a:xfrm>
              <a:off x="731735" y="3429001"/>
              <a:ext cx="3970019" cy="67706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D93BD3-456F-44DF-9E73-99AF3DD84191}"/>
              </a:ext>
            </a:extLst>
          </p:cNvPr>
          <p:cNvGrpSpPr/>
          <p:nvPr/>
        </p:nvGrpSpPr>
        <p:grpSpPr>
          <a:xfrm>
            <a:off x="849468" y="3655284"/>
            <a:ext cx="4094404" cy="677065"/>
            <a:chOff x="4800177" y="3417171"/>
            <a:chExt cx="4094404" cy="6770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C4227F2-6999-470B-BE41-A2545CE7AE72}"/>
                </a:ext>
              </a:extLst>
            </p:cNvPr>
            <p:cNvSpPr/>
            <p:nvPr/>
          </p:nvSpPr>
          <p:spPr>
            <a:xfrm>
              <a:off x="4800177" y="3432539"/>
              <a:ext cx="40944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科学研究中：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268288"/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核结构、核数据评价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</a:t>
              </a: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核天体物理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49CC8619-9B3C-4772-8A76-69554C7E0366}"/>
                </a:ext>
              </a:extLst>
            </p:cNvPr>
            <p:cNvSpPr/>
            <p:nvPr/>
          </p:nvSpPr>
          <p:spPr bwMode="auto">
            <a:xfrm>
              <a:off x="4800178" y="3417171"/>
              <a:ext cx="3970019" cy="67706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B71257A-4261-48B6-BC61-BA93FEB1F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482" y="1124744"/>
            <a:ext cx="1005484" cy="1085522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704E25CF-3F67-4D47-8EB5-67C70BEAC2CC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光核反应数据评价</a:t>
            </a:r>
            <a:endParaRPr lang="zh-CN" altLang="en-US" sz="30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FDB615E-666D-4048-904C-5AD46EA03E7D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ACB71FD-8E8D-471E-BD2C-A1C016E82A7C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光核反应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178884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30">
            <a:extLst>
              <a:ext uri="{FF2B5EF4-FFF2-40B4-BE49-F238E27FC236}">
                <a16:creationId xmlns:a16="http://schemas.microsoft.com/office/drawing/2014/main" id="{4D7D81C5-57B9-412F-A493-CA2923187674}"/>
              </a:ext>
            </a:extLst>
          </p:cNvPr>
          <p:cNvGrpSpPr>
            <a:grpSpLocks/>
          </p:cNvGrpSpPr>
          <p:nvPr/>
        </p:nvGrpSpPr>
        <p:grpSpPr bwMode="auto">
          <a:xfrm>
            <a:off x="770931" y="1183702"/>
            <a:ext cx="3062288" cy="2459037"/>
            <a:chOff x="95337" y="921216"/>
            <a:chExt cx="3396421" cy="2754889"/>
          </a:xfrm>
        </p:grpSpPr>
        <p:pic>
          <p:nvPicPr>
            <p:cNvPr id="21" name="图片 1">
              <a:extLst>
                <a:ext uri="{FF2B5EF4-FFF2-40B4-BE49-F238E27FC236}">
                  <a16:creationId xmlns:a16="http://schemas.microsoft.com/office/drawing/2014/main" id="{C33B0051-EE93-4C81-87B3-23D59CB4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1"/>
            <a:stretch>
              <a:fillRect/>
            </a:stretch>
          </p:blipFill>
          <p:spPr bwMode="auto">
            <a:xfrm>
              <a:off x="95337" y="921216"/>
              <a:ext cx="3396421" cy="275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ED7FC17-F7FA-4F48-B590-3D78464B7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05396" y="2358240"/>
              <a:ext cx="40144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3B46D84-854A-4DE1-819B-F84CDC64C9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9835" y="1375500"/>
              <a:ext cx="17607" cy="184785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4">
              <a:extLst>
                <a:ext uri="{FF2B5EF4-FFF2-40B4-BE49-F238E27FC236}">
                  <a16:creationId xmlns:a16="http://schemas.microsoft.com/office/drawing/2014/main" id="{3781F9F4-B634-48DB-877B-6A40E1E58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3488" y="3195881"/>
              <a:ext cx="446611" cy="41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E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11">
              <a:extLst>
                <a:ext uri="{FF2B5EF4-FFF2-40B4-BE49-F238E27FC236}">
                  <a16:creationId xmlns:a16="http://schemas.microsoft.com/office/drawing/2014/main" id="{4A16C051-D34D-4960-873E-5B86E3F33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994" y="2406382"/>
              <a:ext cx="451945" cy="4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0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Γ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矩形 1">
              <a:extLst>
                <a:ext uri="{FF2B5EF4-FFF2-40B4-BE49-F238E27FC236}">
                  <a16:creationId xmlns:a16="http://schemas.microsoft.com/office/drawing/2014/main" id="{F7C8B041-AA1B-4495-99CE-3009BDFB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924" y="1479001"/>
              <a:ext cx="389718" cy="41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s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矩形 12">
            <a:extLst>
              <a:ext uri="{FF2B5EF4-FFF2-40B4-BE49-F238E27FC236}">
                <a16:creationId xmlns:a16="http://schemas.microsoft.com/office/drawing/2014/main" id="{E4602008-D6CC-477F-A60E-A0BB70C1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792147"/>
            <a:ext cx="348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</a:rPr>
              <a:t>光核实验数据与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GDR</a:t>
            </a:r>
            <a:r>
              <a:rPr lang="en-US" altLang="zh-CN" sz="2000" dirty="0">
                <a:latin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</a:rPr>
              <a:t>参数</a:t>
            </a:r>
            <a:endParaRPr lang="en-US" altLang="zh-CN" sz="2000" dirty="0">
              <a:latin typeface="微软雅黑" panose="020B0503020204020204" pitchFamily="34" charset="-122"/>
            </a:endParaRP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EEFEE4F9-C4C4-47EE-9C71-5AC619EE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85" y="6176337"/>
            <a:ext cx="39618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Plujko et al.,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At. Data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Tables 123-124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37">
            <a:extLst>
              <a:ext uri="{FF2B5EF4-FFF2-40B4-BE49-F238E27FC236}">
                <a16:creationId xmlns:a16="http://schemas.microsoft.com/office/drawing/2014/main" id="{F7282056-08C5-4311-B1E0-11A25F9CAA81}"/>
              </a:ext>
            </a:extLst>
          </p:cNvPr>
          <p:cNvGrpSpPr>
            <a:grpSpLocks/>
          </p:cNvGrpSpPr>
          <p:nvPr/>
        </p:nvGrpSpPr>
        <p:grpSpPr bwMode="auto">
          <a:xfrm>
            <a:off x="770932" y="3625277"/>
            <a:ext cx="3179763" cy="2455862"/>
            <a:chOff x="3204727" y="910678"/>
            <a:chExt cx="3526896" cy="2750374"/>
          </a:xfrm>
        </p:grpSpPr>
        <p:pic>
          <p:nvPicPr>
            <p:cNvPr id="28" name="图片 6">
              <a:extLst>
                <a:ext uri="{FF2B5EF4-FFF2-40B4-BE49-F238E27FC236}">
                  <a16:creationId xmlns:a16="http://schemas.microsoft.com/office/drawing/2014/main" id="{3C3EB45C-DADC-476B-AB29-080A0A820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727" y="910678"/>
              <a:ext cx="3526896" cy="275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E8572D4-9F79-4604-953C-24D8F625F0C5}"/>
                </a:ext>
              </a:extLst>
            </p:cNvPr>
            <p:cNvCxnSpPr/>
            <p:nvPr/>
          </p:nvCxnSpPr>
          <p:spPr bwMode="auto">
            <a:xfrm>
              <a:off x="5365237" y="2261864"/>
              <a:ext cx="829339" cy="35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B7ECC5C-7E4F-47C3-A82A-45D894FA7D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67702" y="1210371"/>
              <a:ext cx="5282" cy="196099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DFDCFF25-FEA7-4C06-A24B-2E670CB534A3}"/>
                </a:ext>
              </a:extLst>
            </p:cNvPr>
            <p:cNvCxnSpPr/>
            <p:nvPr/>
          </p:nvCxnSpPr>
          <p:spPr bwMode="auto">
            <a:xfrm>
              <a:off x="4928557" y="2656552"/>
              <a:ext cx="36272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69142F1-94C4-4248-806C-47FEA85C6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0726" y="1989101"/>
              <a:ext cx="0" cy="122851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EC11A129-6E56-4EA2-BC74-2B86B2A98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1469" y="2830210"/>
              <a:ext cx="446634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E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34" name="文本框 13">
              <a:extLst>
                <a:ext uri="{FF2B5EF4-FFF2-40B4-BE49-F238E27FC236}">
                  <a16:creationId xmlns:a16="http://schemas.microsoft.com/office/drawing/2014/main" id="{2A90C04F-2F8F-4260-B255-E913AC45D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739" y="2341652"/>
              <a:ext cx="435966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Γ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14">
              <a:extLst>
                <a:ext uri="{FF2B5EF4-FFF2-40B4-BE49-F238E27FC236}">
                  <a16:creationId xmlns:a16="http://schemas.microsoft.com/office/drawing/2014/main" id="{BE19F797-8AA0-4DD9-A1DD-21F7CE95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906" y="3194377"/>
              <a:ext cx="446634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E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2</a:t>
              </a:r>
              <a:endPara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id="{7A9D05EE-2164-497F-9F9C-9114631B8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3284" y="1879544"/>
              <a:ext cx="499974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Γ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2</a:t>
              </a:r>
              <a:r>
                <a:rPr lang="zh-CN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endPara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37" name="矩形 2">
              <a:extLst>
                <a:ext uri="{FF2B5EF4-FFF2-40B4-BE49-F238E27FC236}">
                  <a16:creationId xmlns:a16="http://schemas.microsoft.com/office/drawing/2014/main" id="{36E9E08E-2DA7-4FF1-940B-19F5FC5C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174" y="1818726"/>
              <a:ext cx="389738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s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矩形 3">
              <a:extLst>
                <a:ext uri="{FF2B5EF4-FFF2-40B4-BE49-F238E27FC236}">
                  <a16:creationId xmlns:a16="http://schemas.microsoft.com/office/drawing/2014/main" id="{C85FACBB-E5D7-4369-B532-1755B2D6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87" y="1342477"/>
              <a:ext cx="389738" cy="41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s</a:t>
              </a:r>
              <a:r>
                <a:rPr lang="en-US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矩形 12">
            <a:extLst>
              <a:ext uri="{FF2B5EF4-FFF2-40B4-BE49-F238E27FC236}">
                <a16:creationId xmlns:a16="http://schemas.microsoft.com/office/drawing/2014/main" id="{6411CF46-3136-45C5-A375-0CEFC5F94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787" y="846725"/>
            <a:ext cx="2268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>
                <a:latin typeface="微软雅黑" panose="020B0503020204020204" pitchFamily="34" charset="-122"/>
              </a:rPr>
              <a:t>理论模型</a:t>
            </a:r>
            <a:r>
              <a:rPr lang="zh-CN" altLang="en-US" sz="2000" dirty="0">
                <a:latin typeface="微软雅黑" panose="020B0503020204020204" pitchFamily="34" charset="-122"/>
              </a:rPr>
              <a:t>的描述</a:t>
            </a:r>
            <a:endParaRPr lang="en-US" altLang="zh-CN" sz="2000" dirty="0">
              <a:latin typeface="微软雅黑" panose="020B0503020204020204" pitchFamily="34" charset="-122"/>
            </a:endParaRPr>
          </a:p>
        </p:txBody>
      </p:sp>
      <p:grpSp>
        <p:nvGrpSpPr>
          <p:cNvPr id="40" name="组合 4">
            <a:extLst>
              <a:ext uri="{FF2B5EF4-FFF2-40B4-BE49-F238E27FC236}">
                <a16:creationId xmlns:a16="http://schemas.microsoft.com/office/drawing/2014/main" id="{C209D535-06E9-429B-8A29-9041576EC251}"/>
              </a:ext>
            </a:extLst>
          </p:cNvPr>
          <p:cNvGrpSpPr>
            <a:grpSpLocks/>
          </p:cNvGrpSpPr>
          <p:nvPr/>
        </p:nvGrpSpPr>
        <p:grpSpPr bwMode="auto">
          <a:xfrm>
            <a:off x="4901391" y="1898328"/>
            <a:ext cx="1493010" cy="1029783"/>
            <a:chOff x="3770313" y="1638647"/>
            <a:chExt cx="1493010" cy="1029783"/>
          </a:xfrm>
        </p:grpSpPr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id="{AA87F2A5-97E2-45C7-8C11-DBD9D7C38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448" y="1702184"/>
              <a:ext cx="1412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GDR</a:t>
              </a:r>
              <a:r>
                <a:rPr lang="en-US" altLang="zh-CN" dirty="0"/>
                <a:t> </a:t>
              </a:r>
              <a:r>
                <a:rPr lang="zh-CN" altLang="en-US" dirty="0">
                  <a:latin typeface="微软雅黑" panose="020B0503020204020204" pitchFamily="34" charset="-122"/>
                </a:rPr>
                <a:t>参数：</a:t>
              </a:r>
              <a:endParaRPr lang="en-US" altLang="zh-CN" dirty="0">
                <a:latin typeface="微软雅黑" panose="020B0503020204020204" pitchFamily="34" charset="-122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CN" dirty="0">
                <a:latin typeface="微软雅黑" panose="020B0503020204020204" pitchFamily="34" charset="-122"/>
              </a:endParaRP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  </a:t>
              </a:r>
              <a:r>
                <a:rPr lang="zh-CN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E</a:t>
              </a:r>
              <a:r>
                <a:rPr lang="zh-CN" altLang="zh-CN" baseline="-25000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r>
                <a:rPr lang="zh-CN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,</a:t>
              </a:r>
              <a:r>
                <a:rPr lang="en-US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 Γ</a:t>
              </a:r>
              <a:r>
                <a:rPr lang="zh-CN" altLang="zh-CN" baseline="-25000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r>
                <a:rPr lang="zh-CN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,</a:t>
              </a:r>
              <a:r>
                <a:rPr lang="en-US" altLang="zh-CN" i="1" dirty="0">
                  <a:solidFill>
                    <a:srgbClr val="3A60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s</a:t>
              </a:r>
              <a:r>
                <a:rPr lang="zh-CN" altLang="zh-CN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211AB84C-BC33-4027-9B73-E57518A47735}"/>
                </a:ext>
              </a:extLst>
            </p:cNvPr>
            <p:cNvSpPr/>
            <p:nvPr/>
          </p:nvSpPr>
          <p:spPr bwMode="auto">
            <a:xfrm>
              <a:off x="3770313" y="1638647"/>
              <a:ext cx="1412875" cy="102978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pic>
        <p:nvPicPr>
          <p:cNvPr id="47" name="内容占位符 3">
            <a:extLst>
              <a:ext uri="{FF2B5EF4-FFF2-40B4-BE49-F238E27FC236}">
                <a16:creationId xmlns:a16="http://schemas.microsoft.com/office/drawing/2014/main" id="{56199784-D24B-4286-B5E7-6629C517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41" y="1256638"/>
            <a:ext cx="3727875" cy="49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26">
            <a:extLst>
              <a:ext uri="{FF2B5EF4-FFF2-40B4-BE49-F238E27FC236}">
                <a16:creationId xmlns:a16="http://schemas.microsoft.com/office/drawing/2014/main" id="{AFEA80DC-1042-4E6C-BE73-2CF1882D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121" y="6176337"/>
            <a:ext cx="3530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Capote et al.,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Sheets 110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3107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96C5D88-1183-4C6F-928B-E0D74A784E18}"/>
              </a:ext>
            </a:extLst>
          </p:cNvPr>
          <p:cNvCxnSpPr>
            <a:cxnSpLocks/>
            <a:stCxn id="45" idx="3"/>
            <a:endCxn id="50" idx="3"/>
          </p:cNvCxnSpPr>
          <p:nvPr/>
        </p:nvCxnSpPr>
        <p:spPr bwMode="auto">
          <a:xfrm flipV="1">
            <a:off x="7248128" y="2785909"/>
            <a:ext cx="1748090" cy="1976219"/>
          </a:xfrm>
          <a:prstGeom prst="straightConnector1">
            <a:avLst/>
          </a:prstGeom>
          <a:ln w="38100">
            <a:solidFill>
              <a:srgbClr val="00B0F0">
                <a:alpha val="6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26EC590A-F3E3-4522-B574-960CAE8D3AB1}"/>
              </a:ext>
            </a:extLst>
          </p:cNvPr>
          <p:cNvSpPr/>
          <p:nvPr/>
        </p:nvSpPr>
        <p:spPr bwMode="auto">
          <a:xfrm>
            <a:off x="8904311" y="1785724"/>
            <a:ext cx="627581" cy="11717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4A97B767-2EB1-4222-9572-AA61B9A7B426}"/>
              </a:ext>
            </a:extLst>
          </p:cNvPr>
          <p:cNvCxnSpPr>
            <a:cxnSpLocks/>
            <a:stCxn id="45" idx="3"/>
          </p:cNvCxnSpPr>
          <p:nvPr/>
        </p:nvCxnSpPr>
        <p:spPr bwMode="auto">
          <a:xfrm>
            <a:off x="7248128" y="4762128"/>
            <a:ext cx="1561113" cy="97603"/>
          </a:xfrm>
          <a:prstGeom prst="straightConnector1">
            <a:avLst/>
          </a:prstGeom>
          <a:ln w="38100">
            <a:solidFill>
              <a:srgbClr val="00B0F0">
                <a:alpha val="6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B21CA72-72AD-42E6-BC92-2943DB9DCC2C}"/>
              </a:ext>
            </a:extLst>
          </p:cNvPr>
          <p:cNvSpPr/>
          <p:nvPr/>
        </p:nvSpPr>
        <p:spPr bwMode="auto">
          <a:xfrm>
            <a:off x="4207201" y="4439072"/>
            <a:ext cx="3040927" cy="64611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单双峰的分类不够准确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能量和宽度描述精度不足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FB3C754-43CF-4AEA-AEEB-D2B5C4A33A35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4B9CADD-19B9-4EB9-9D10-7073CDB67721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光核反应</a:t>
            </a:r>
            <a:endParaRPr lang="en-US" altLang="zh-CN" sz="9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2AE1880-9676-4F0B-AD33-9633F1B993B0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巨偶极共振关键参数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3708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">
            <a:extLst>
              <a:ext uri="{FF2B5EF4-FFF2-40B4-BE49-F238E27FC236}">
                <a16:creationId xmlns:a16="http://schemas.microsoft.com/office/drawing/2014/main" id="{04EF177A-A676-46F5-8BA0-5B6FFB3E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5301208"/>
            <a:ext cx="6573251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问题：不同实验组对部分核素的实验测量存在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rPr>
              <a:t>较大分歧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办法：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IAEA</a:t>
            </a:r>
            <a:r>
              <a:rPr lang="en-US" altLang="zh-CN" dirty="0">
                <a:latin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</a:rPr>
              <a:t>新发起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rPr>
              <a:t>重新评价</a:t>
            </a:r>
            <a:r>
              <a:rPr lang="zh-CN" altLang="en-US" dirty="0">
                <a:latin typeface="微软雅黑" panose="020B0503020204020204" pitchFamily="34" charset="-122"/>
              </a:rPr>
              <a:t>光核反应实验数据</a:t>
            </a:r>
            <a:r>
              <a:rPr lang="en-US" altLang="zh-CN" dirty="0">
                <a:latin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rPr>
              <a:t>重新实验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矩形 26">
            <a:extLst>
              <a:ext uri="{FF2B5EF4-FFF2-40B4-BE49-F238E27FC236}">
                <a16:creationId xmlns:a16="http://schemas.microsoft.com/office/drawing/2014/main" id="{C80506DA-E148-432F-9480-87B3A9DE0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5" y="6245681"/>
            <a:ext cx="3528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Kawano 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zh-CN" sz="1200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Sheets 163</a:t>
            </a:r>
            <a:r>
              <a:rPr lang="en-US" altLang="zh-CN" sz="1200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109 </a:t>
            </a:r>
            <a:r>
              <a:rPr lang="en-US" altLang="zh-CN" sz="1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(2020).</a:t>
            </a:r>
            <a:endParaRPr lang="zh-CN" altLang="en-US" sz="12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0BA7B8-791B-4C5F-8B70-C6F48EF19B51}"/>
              </a:ext>
            </a:extLst>
          </p:cNvPr>
          <p:cNvGrpSpPr/>
          <p:nvPr/>
        </p:nvGrpSpPr>
        <p:grpSpPr>
          <a:xfrm>
            <a:off x="983432" y="836712"/>
            <a:ext cx="4712168" cy="4392488"/>
            <a:chOff x="1838588" y="1189243"/>
            <a:chExt cx="4712168" cy="439248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985093D-4C49-48A0-9F7F-70B3E41037CD}"/>
                </a:ext>
              </a:extLst>
            </p:cNvPr>
            <p:cNvGrpSpPr/>
            <p:nvPr/>
          </p:nvGrpSpPr>
          <p:grpSpPr>
            <a:xfrm>
              <a:off x="1838588" y="1189243"/>
              <a:ext cx="4712168" cy="4392488"/>
              <a:chOff x="611270" y="1231574"/>
              <a:chExt cx="3895105" cy="3607666"/>
            </a:xfrm>
          </p:grpSpPr>
          <p:pic>
            <p:nvPicPr>
              <p:cNvPr id="22" name="图片 2">
                <a:extLst>
                  <a:ext uri="{FF2B5EF4-FFF2-40B4-BE49-F238E27FC236}">
                    <a16:creationId xmlns:a16="http://schemas.microsoft.com/office/drawing/2014/main" id="{FC72BB84-F261-4540-8CE9-37C6C88B2D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231574"/>
                <a:ext cx="3668175" cy="338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矩形 7">
                <a:extLst>
                  <a:ext uri="{FF2B5EF4-FFF2-40B4-BE49-F238E27FC236}">
                    <a16:creationId xmlns:a16="http://schemas.microsoft.com/office/drawing/2014/main" id="{A678AA44-9A7C-45EA-B5C5-1FC7FE4A2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909" y="4535898"/>
                <a:ext cx="844322" cy="303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E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γ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(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MeV)</a:t>
                </a:r>
                <a:endParaRPr lang="zh-CN" altLang="en-US" dirty="0"/>
              </a:p>
            </p:txBody>
          </p:sp>
          <p:sp>
            <p:nvSpPr>
              <p:cNvPr id="33" name="矩形 9">
                <a:extLst>
                  <a:ext uri="{FF2B5EF4-FFF2-40B4-BE49-F238E27FC236}">
                    <a16:creationId xmlns:a16="http://schemas.microsoft.com/office/drawing/2014/main" id="{B72E8DBD-B425-4C2A-9E73-556AD31F4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90136" y="2677987"/>
                <a:ext cx="1322119" cy="27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反应截面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σ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 (mb)</a:t>
                </a:r>
                <a:endParaRPr lang="zh-CN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2958B4A-B9CB-4F62-A05B-ABB5BC7A7819}"/>
                </a:ext>
              </a:extLst>
            </p:cNvPr>
            <p:cNvSpPr/>
            <p:nvPr/>
          </p:nvSpPr>
          <p:spPr>
            <a:xfrm>
              <a:off x="4409390" y="1718267"/>
              <a:ext cx="35623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实验分歧小</a:t>
              </a:r>
              <a:endParaRPr lang="zh-CN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F76D73-C7ED-4809-ADA4-92B9490F254A}"/>
              </a:ext>
            </a:extLst>
          </p:cNvPr>
          <p:cNvGrpSpPr/>
          <p:nvPr/>
        </p:nvGrpSpPr>
        <p:grpSpPr>
          <a:xfrm>
            <a:off x="5982999" y="836712"/>
            <a:ext cx="4548857" cy="4335338"/>
            <a:chOff x="6252820" y="1225796"/>
            <a:chExt cx="4548857" cy="433533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BF0D28B-DE28-4D0B-AEB4-E1D4F15DA55C}"/>
                </a:ext>
              </a:extLst>
            </p:cNvPr>
            <p:cNvGrpSpPr/>
            <p:nvPr/>
          </p:nvGrpSpPr>
          <p:grpSpPr>
            <a:xfrm>
              <a:off x="6252820" y="1225796"/>
              <a:ext cx="4548857" cy="4335338"/>
              <a:chOff x="4986907" y="1218734"/>
              <a:chExt cx="3760112" cy="3560730"/>
            </a:xfrm>
          </p:grpSpPr>
          <p:pic>
            <p:nvPicPr>
              <p:cNvPr id="23" name="图片 3">
                <a:extLst>
                  <a:ext uri="{FF2B5EF4-FFF2-40B4-BE49-F238E27FC236}">
                    <a16:creationId xmlns:a16="http://schemas.microsoft.com/office/drawing/2014/main" id="{60A58FA3-1456-428D-B0C6-C783BF9FC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7625" y="1218734"/>
                <a:ext cx="3619394" cy="3400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矩形 48">
                <a:extLst>
                  <a:ext uri="{FF2B5EF4-FFF2-40B4-BE49-F238E27FC236}">
                    <a16:creationId xmlns:a16="http://schemas.microsoft.com/office/drawing/2014/main" id="{4F14B630-9C2C-4C45-AD49-B979E9BAD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5877" y="4476122"/>
                <a:ext cx="892025" cy="303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E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γ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 (MeV)</a:t>
                </a:r>
                <a:endParaRPr lang="zh-CN" altLang="en-US" dirty="0"/>
              </a:p>
            </p:txBody>
          </p:sp>
          <p:sp>
            <p:nvSpPr>
              <p:cNvPr id="32" name="矩形 8">
                <a:extLst>
                  <a:ext uri="{FF2B5EF4-FFF2-40B4-BE49-F238E27FC236}">
                    <a16:creationId xmlns:a16="http://schemas.microsoft.com/office/drawing/2014/main" id="{E2D8705F-4543-4E78-812F-BD97EAA49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65773" y="2686144"/>
                <a:ext cx="1322119" cy="279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反应截面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σ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 (mb)</a:t>
                </a:r>
                <a:endParaRPr lang="zh-CN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27E1642-238F-4DEC-8436-B04F4BD43851}"/>
                </a:ext>
              </a:extLst>
            </p:cNvPr>
            <p:cNvSpPr/>
            <p:nvPr/>
          </p:nvSpPr>
          <p:spPr>
            <a:xfrm>
              <a:off x="8857255" y="1657845"/>
              <a:ext cx="625433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实验分歧大</a:t>
              </a:r>
              <a:endParaRPr lang="zh-CN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7B76996-EE23-43BB-807C-149073775447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EB691E0-558C-4EDD-A8B5-27103D0B473C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光核反应</a:t>
            </a:r>
            <a:endParaRPr lang="en-US" altLang="zh-CN" sz="9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19BDCCB-123A-4501-BE9B-3C519E4FAFF1}"/>
              </a:ext>
            </a:extLst>
          </p:cNvPr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光核反应实验数据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2152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 txBox="1">
            <a:spLocks noChangeArrowheads="1"/>
          </p:cNvSpPr>
          <p:nvPr/>
        </p:nvSpPr>
        <p:spPr bwMode="auto">
          <a:xfrm>
            <a:off x="1809750" y="142880"/>
            <a:ext cx="4643438" cy="5000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>
                <a:solidFill>
                  <a:schemeClr val="bg1"/>
                </a:solidFill>
                <a:latin typeface="+mn-lt"/>
              </a:rPr>
              <a:t>Introduction</a:t>
            </a:r>
            <a:endParaRPr lang="de-DE" altLang="en-US" sz="3200" ker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机器学习</a:t>
            </a:r>
            <a:endParaRPr lang="en-US" altLang="zh-CN" sz="3000" baseline="-250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9CDCA5F-0FD3-407D-A5E1-CAA43296C7DA}"/>
              </a:ext>
            </a:extLst>
          </p:cNvPr>
          <p:cNvGrpSpPr/>
          <p:nvPr/>
        </p:nvGrpSpPr>
        <p:grpSpPr>
          <a:xfrm>
            <a:off x="695400" y="872188"/>
            <a:ext cx="3384376" cy="5581148"/>
            <a:chOff x="561495" y="2107098"/>
            <a:chExt cx="3384376" cy="558114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A114539-0E42-4B5F-BDA7-D604E5E99FA7}"/>
                </a:ext>
              </a:extLst>
            </p:cNvPr>
            <p:cNvGrpSpPr/>
            <p:nvPr/>
          </p:nvGrpSpPr>
          <p:grpSpPr>
            <a:xfrm>
              <a:off x="618975" y="2245781"/>
              <a:ext cx="3326896" cy="5314606"/>
              <a:chOff x="519769" y="5011269"/>
              <a:chExt cx="3326896" cy="5314606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95C3E6BA-2AF8-4204-982D-F3013C4DB400}"/>
                  </a:ext>
                </a:extLst>
              </p:cNvPr>
              <p:cNvGrpSpPr/>
              <p:nvPr/>
            </p:nvGrpSpPr>
            <p:grpSpPr>
              <a:xfrm>
                <a:off x="519769" y="8924191"/>
                <a:ext cx="1814728" cy="1401684"/>
                <a:chOff x="-2861342" y="6908674"/>
                <a:chExt cx="1814728" cy="1401684"/>
              </a:xfrm>
            </p:grpSpPr>
            <p:pic>
              <p:nvPicPr>
                <p:cNvPr id="40" name="Picture 14" descr="http://www.22shop.com/data/news/20120614/M141132463513.jpg">
                  <a:extLst>
                    <a:ext uri="{FF2B5EF4-FFF2-40B4-BE49-F238E27FC236}">
                      <a16:creationId xmlns:a16="http://schemas.microsoft.com/office/drawing/2014/main" id="{1C033B31-1E2A-46B4-8872-C6CF645140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67" t="2861" r="14815" b="6472"/>
                <a:stretch>
                  <a:fillRect/>
                </a:stretch>
              </p:blipFill>
              <p:spPr bwMode="auto">
                <a:xfrm>
                  <a:off x="-2518590" y="6908674"/>
                  <a:ext cx="1087689" cy="1060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54B6FA64-7525-47E3-A413-82E6D9CB20F7}"/>
                    </a:ext>
                  </a:extLst>
                </p:cNvPr>
                <p:cNvSpPr/>
                <p:nvPr/>
              </p:nvSpPr>
              <p:spPr>
                <a:xfrm>
                  <a:off x="-2861342" y="7941026"/>
                  <a:ext cx="18147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CN" dirty="0">
                      <a:solidFill>
                        <a:srgbClr val="000000"/>
                      </a:solidFill>
                      <a:latin typeface="Calibri" panose="020F0502020204030204"/>
                    </a:rPr>
                    <a:t>voice recognition</a:t>
                  </a:r>
                  <a:endParaRPr lang="zh-CN" altLang="en-US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C41122E-01EF-4F97-BE02-52D7D3C5E418}"/>
                  </a:ext>
                </a:extLst>
              </p:cNvPr>
              <p:cNvGrpSpPr/>
              <p:nvPr/>
            </p:nvGrpSpPr>
            <p:grpSpPr>
              <a:xfrm>
                <a:off x="2122410" y="5611757"/>
                <a:ext cx="1724255" cy="1765308"/>
                <a:chOff x="-1960769" y="1782514"/>
                <a:chExt cx="1724255" cy="1765308"/>
              </a:xfrm>
            </p:grpSpPr>
            <p:pic>
              <p:nvPicPr>
                <p:cNvPr id="38" name="Picture 6" descr="http://pic36.nipic.com/20131223/2457331_221454035000_2.jpg">
                  <a:extLst>
                    <a:ext uri="{FF2B5EF4-FFF2-40B4-BE49-F238E27FC236}">
                      <a16:creationId xmlns:a16="http://schemas.microsoft.com/office/drawing/2014/main" id="{42F4384E-CBC0-4919-A841-56074F6F33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00" t="2283" r="5898" b="3338"/>
                <a:stretch>
                  <a:fillRect/>
                </a:stretch>
              </p:blipFill>
              <p:spPr bwMode="auto">
                <a:xfrm>
                  <a:off x="-1532658" y="1782514"/>
                  <a:ext cx="944288" cy="13496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9DD1C8DE-E3AE-42C6-8CA5-EACC0CB37FDF}"/>
                    </a:ext>
                  </a:extLst>
                </p:cNvPr>
                <p:cNvSpPr/>
                <p:nvPr/>
              </p:nvSpPr>
              <p:spPr>
                <a:xfrm>
                  <a:off x="-1960769" y="3178490"/>
                  <a:ext cx="17242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latin typeface="+mn-lt"/>
                    </a:rPr>
                    <a:t>computer vision</a:t>
                  </a:r>
                  <a:endParaRPr lang="zh-CN" altLang="en-US" dirty="0">
                    <a:latin typeface="+mn-lt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0288E47-CDF6-4992-89BF-E7A980607CDE}"/>
                  </a:ext>
                </a:extLst>
              </p:cNvPr>
              <p:cNvGrpSpPr/>
              <p:nvPr/>
            </p:nvGrpSpPr>
            <p:grpSpPr>
              <a:xfrm>
                <a:off x="665416" y="6799721"/>
                <a:ext cx="1319206" cy="1601176"/>
                <a:chOff x="-403631" y="6558243"/>
                <a:chExt cx="1319206" cy="1601176"/>
              </a:xfrm>
            </p:grpSpPr>
            <p:pic>
              <p:nvPicPr>
                <p:cNvPr id="36" name="Picture 18" descr="http://www.iconpng.com/png/google-play-icons/google_translate.png">
                  <a:extLst>
                    <a:ext uri="{FF2B5EF4-FFF2-40B4-BE49-F238E27FC236}">
                      <a16:creationId xmlns:a16="http://schemas.microsoft.com/office/drawing/2014/main" id="{4A7F2A78-7A96-408A-8E44-6CEEF9DE8D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4" t="3043" r="3178" b="3208"/>
                <a:stretch>
                  <a:fillRect/>
                </a:stretch>
              </p:blipFill>
              <p:spPr bwMode="auto">
                <a:xfrm>
                  <a:off x="-403631" y="6558243"/>
                  <a:ext cx="1309041" cy="1313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DF758A72-4AB7-4690-9715-37AA0FAB7B60}"/>
                    </a:ext>
                  </a:extLst>
                </p:cNvPr>
                <p:cNvSpPr/>
                <p:nvPr/>
              </p:nvSpPr>
              <p:spPr>
                <a:xfrm>
                  <a:off x="-278534" y="7790087"/>
                  <a:ext cx="11941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00"/>
                      </a:solidFill>
                      <a:latin typeface="Calibri" panose="020F0502020204030204"/>
                    </a:rPr>
                    <a:t>translation</a:t>
                  </a:r>
                  <a:endParaRPr lang="zh-CN" altLang="en-US" sz="1600" dirty="0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6AA3BD04-6CFD-4E9C-9D30-56F36F40BB0A}"/>
                  </a:ext>
                </a:extLst>
              </p:cNvPr>
              <p:cNvGrpSpPr/>
              <p:nvPr/>
            </p:nvGrpSpPr>
            <p:grpSpPr>
              <a:xfrm>
                <a:off x="2101949" y="7608809"/>
                <a:ext cx="1714572" cy="1715637"/>
                <a:chOff x="-744581" y="7465974"/>
                <a:chExt cx="1714572" cy="1715637"/>
              </a:xfrm>
            </p:grpSpPr>
            <p:pic>
              <p:nvPicPr>
                <p:cNvPr id="34" name="Picture 24" descr="http://www.keyunzhan.com/Uploads/20140825/2014082509425669.jpg">
                  <a:extLst>
                    <a:ext uri="{FF2B5EF4-FFF2-40B4-BE49-F238E27FC236}">
                      <a16:creationId xmlns:a16="http://schemas.microsoft.com/office/drawing/2014/main" id="{E4B19006-0E0D-496C-BD83-B0B1C682F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651" t="11864" r="30879" b="11661"/>
                <a:stretch>
                  <a:fillRect/>
                </a:stretch>
              </p:blipFill>
              <p:spPr bwMode="auto">
                <a:xfrm>
                  <a:off x="-656049" y="7465974"/>
                  <a:ext cx="1414409" cy="1314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5956BB8A-439B-427F-9D6A-0818BEFE98E1}"/>
                    </a:ext>
                  </a:extLst>
                </p:cNvPr>
                <p:cNvSpPr/>
                <p:nvPr/>
              </p:nvSpPr>
              <p:spPr>
                <a:xfrm>
                  <a:off x="-744581" y="8812279"/>
                  <a:ext cx="17145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00"/>
                      </a:solidFill>
                      <a:latin typeface="Calibri" panose="020F0502020204030204"/>
                    </a:rPr>
                    <a:t>autonomous car</a:t>
                  </a:r>
                  <a:endParaRPr lang="zh-CN" altLang="en-US" dirty="0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2FB54FC2-3BD5-4DD5-9CD6-6857650E1485}"/>
                  </a:ext>
                </a:extLst>
              </p:cNvPr>
              <p:cNvGrpSpPr/>
              <p:nvPr/>
            </p:nvGrpSpPr>
            <p:grpSpPr>
              <a:xfrm>
                <a:off x="571247" y="5011269"/>
                <a:ext cx="1547226" cy="1305436"/>
                <a:chOff x="7011373" y="4616226"/>
                <a:chExt cx="1547226" cy="1305436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5A48C6E3-828C-4411-A723-1728FCBFC40D}"/>
                    </a:ext>
                  </a:extLst>
                </p:cNvPr>
                <p:cNvSpPr/>
                <p:nvPr/>
              </p:nvSpPr>
              <p:spPr>
                <a:xfrm>
                  <a:off x="7210543" y="5552330"/>
                  <a:ext cx="12682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00"/>
                      </a:solidFill>
                      <a:latin typeface="Calibri" panose="020F0502020204030204"/>
                    </a:rPr>
                    <a:t>game of go</a:t>
                  </a:r>
                  <a:endParaRPr lang="zh-CN" altLang="en-US" sz="1600" dirty="0"/>
                </a:p>
              </p:txBody>
            </p:sp>
            <p:pic>
              <p:nvPicPr>
                <p:cNvPr id="33" name="Picture 2" descr="C:\Users\Niu\Desktop\0.jpg">
                  <a:extLst>
                    <a:ext uri="{FF2B5EF4-FFF2-40B4-BE49-F238E27FC236}">
                      <a16:creationId xmlns:a16="http://schemas.microsoft.com/office/drawing/2014/main" id="{19A75D9D-94EC-439A-A1D9-E5FEDD13E8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39" r="7623"/>
                <a:stretch>
                  <a:fillRect/>
                </a:stretch>
              </p:blipFill>
              <p:spPr bwMode="auto">
                <a:xfrm>
                  <a:off x="7011373" y="4616226"/>
                  <a:ext cx="1547226" cy="9723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3C376C9-1A73-47A6-BBAC-65F86F37AA2E}"/>
                </a:ext>
              </a:extLst>
            </p:cNvPr>
            <p:cNvSpPr/>
            <p:nvPr/>
          </p:nvSpPr>
          <p:spPr>
            <a:xfrm>
              <a:off x="561495" y="2107098"/>
              <a:ext cx="3322384" cy="5581148"/>
            </a:xfrm>
            <a:prstGeom prst="rect">
              <a:avLst/>
            </a:prstGeom>
            <a:noFill/>
            <a:ln>
              <a:solidFill>
                <a:srgbClr val="3333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2F1D4D0A-CD48-4CA9-B389-611C1A066275}"/>
              </a:ext>
            </a:extLst>
          </p:cNvPr>
          <p:cNvSpPr/>
          <p:nvPr/>
        </p:nvSpPr>
        <p:spPr>
          <a:xfrm>
            <a:off x="4727848" y="692696"/>
            <a:ext cx="6132512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6000"/>
              </a:lnSpc>
              <a:defRPr/>
            </a:pPr>
            <a:r>
              <a:rPr lang="en-US" altLang="en-US" sz="2000" b="1" dirty="0">
                <a:latin typeface="+mn-lt"/>
                <a:ea typeface="+mn-ea"/>
              </a:rPr>
              <a:t>Machine learning in nuclear physics </a:t>
            </a:r>
            <a:endParaRPr lang="en-US" altLang="zh-CN" sz="2000" dirty="0">
              <a:latin typeface="+mn-lt"/>
              <a:ea typeface="+mn-ea"/>
            </a:endParaRP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rgbClr val="000000"/>
                </a:solidFill>
                <a:latin typeface="Calibri"/>
              </a:rPr>
              <a:t>(D)NN</a:t>
            </a:r>
            <a:r>
              <a:rPr lang="en-US" altLang="zh-CN" sz="2000">
                <a:solidFill>
                  <a:srgbClr val="000000"/>
                </a:solidFill>
                <a:latin typeface="Calibri"/>
              </a:rPr>
              <a:t>: (Deep) Neural Network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BNN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Bayesian Neural Network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CNN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zh-CN" sz="2000" dirty="0" err="1">
                <a:solidFill>
                  <a:srgbClr val="000000"/>
                </a:solidFill>
                <a:latin typeface="+mn-lt"/>
                <a:ea typeface="+mn-ea"/>
              </a:rPr>
              <a:t>Convolutional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 Neural Network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MDN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Mixture Density Network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(B)GP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: (Bayesian) 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Gaussian Processes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CGP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Constrained Gaussian Processes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DT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Decision Tree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NBP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Naive Bayesian Probability Classifier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SVM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Support Vector Machines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RBF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Radial Basis Function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KRR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Kernel Ridge Regression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CLEAN</a:t>
            </a: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: CLEAN Image Reconstruction</a:t>
            </a:r>
          </a:p>
          <a:p>
            <a:pPr marL="800100" lvl="1" indent="-342900">
              <a:lnSpc>
                <a:spcPct val="136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n-lt"/>
                <a:ea typeface="+mn-ea"/>
              </a:rPr>
              <a:t>…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715C63E-ED8B-4279-A381-E4946C2B5B30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32CA70D-D68D-4EB5-8505-581498E61D02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机器学习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45013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 txBox="1">
            <a:spLocks noChangeArrowheads="1"/>
          </p:cNvSpPr>
          <p:nvPr/>
        </p:nvSpPr>
        <p:spPr bwMode="auto">
          <a:xfrm>
            <a:off x="1809750" y="142880"/>
            <a:ext cx="4643438" cy="5000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>
                <a:solidFill>
                  <a:schemeClr val="bg1"/>
                </a:solidFill>
                <a:latin typeface="+mn-lt"/>
              </a:rPr>
              <a:t>Introduction</a:t>
            </a:r>
            <a:endParaRPr lang="de-DE" altLang="en-US" sz="3200" ker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原子核物理与机器学习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2">
                <a:extLst>
                  <a:ext uri="{FF2B5EF4-FFF2-40B4-BE49-F238E27FC236}">
                    <a16:creationId xmlns:a16="http://schemas.microsoft.com/office/drawing/2014/main" id="{A6888B3A-0EBD-456A-B31B-835953009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5346"/>
                <a:ext cx="12504712" cy="6053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SzPct val="100000"/>
                  <a:buBlip>
                    <a:blip r:embed="rId3"/>
                  </a:buBlip>
                  <a:defRPr/>
                </a:pPr>
                <a:r>
                  <a:rPr lang="zh-CN" altLang="en-US">
                    <a:latin typeface="+mn-lt"/>
                    <a:ea typeface="+mn-ea"/>
                  </a:rPr>
                  <a:t> </a:t>
                </a:r>
                <a:r>
                  <a:rPr lang="zh-CN" altLang="en-US" b="1">
                    <a:latin typeface="+mn-lt"/>
                    <a:ea typeface="+mn-ea"/>
                  </a:rPr>
                  <a:t>原子核结构：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原子核质量：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 b="1">
                    <a:latin typeface="+mn-lt"/>
                    <a:ea typeface="+mn-ea"/>
                  </a:rPr>
                  <a:t>     </a:t>
                </a:r>
                <a:r>
                  <a:rPr lang="en-US" altLang="zh-CN">
                    <a:latin typeface="+mn-lt"/>
                    <a:ea typeface="+mn-ea"/>
                  </a:rPr>
                  <a:t>NN: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Gazula1992NPA, Athanassopoulos2004NPA, Bayram2014ANE,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Zhang2017JPG,Ming2022NST (LZU)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, Yuksel2021IJMPE, </a:t>
                </a: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      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Li2022PRC (CCNU), Zeng2024PRC(BUAA)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; </a:t>
                </a:r>
                <a:r>
                  <a:rPr lang="en-US" altLang="zh-CN">
                    <a:solidFill>
                      <a:srgbClr val="000000"/>
                    </a:solidFill>
                    <a:latin typeface="+mn-lt"/>
                    <a:ea typeface="+mn-ea"/>
                  </a:rPr>
                  <a:t>DT: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Gao2021NST (HZU)</a:t>
                </a:r>
                <a:r>
                  <a:rPr lang="en-US" altLang="zh-CN">
                    <a:solidFill>
                      <a:srgbClr val="000000"/>
                    </a:solidFill>
                    <a:latin typeface="+mn-lt"/>
                    <a:ea typeface="+mn-ea"/>
                  </a:rPr>
                  <a:t>; NBP: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Liu2021PRC (UPC)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;</a:t>
                </a: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RBF: </a:t>
                </a:r>
                <a:r>
                  <a:rPr kumimoji="0" lang="en-US" altLang="zh-CN" sz="1400" b="0" i="0" u="sng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Wang2011PRC (GXNU), Niu2013,2016, 2019PRC (AHU)</a:t>
                </a:r>
                <a:endParaRPr lang="en-US" altLang="zh-CN">
                  <a:solidFill>
                    <a:srgbClr val="000000"/>
                  </a:solidFill>
                  <a:latin typeface="Calibri"/>
                </a:endParaRP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solidFill>
                      <a:srgbClr val="000000"/>
                    </a:solidFill>
                    <a:latin typeface="Calibri"/>
                    <a:ea typeface="+mn-ea"/>
                  </a:rPr>
                  <a:t>     </a:t>
                </a:r>
                <a:r>
                  <a:rPr lang="en-US" altLang="zh-CN">
                    <a:latin typeface="+mn-lt"/>
                    <a:ea typeface="+mn-ea"/>
                  </a:rPr>
                  <a:t>BNN: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Utama2016PRC,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Niu2018PLB,Niu2019PRC (AHU)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, Rodriguez2019EPL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; BNN (</a:t>
                </a:r>
                <a:r>
                  <a:rPr lang="en-US" altLang="zh-CN" i="1">
                    <a:solidFill>
                      <a:srgbClr val="000000"/>
                    </a:solidFill>
                    <a:latin typeface="Calibri"/>
                  </a:rPr>
                  <a:t>Q</a:t>
                </a:r>
                <a:r>
                  <a:rPr lang="el-GR" altLang="zh-CN" baseline="-25000">
                    <a:solidFill>
                      <a:srgbClr val="000000"/>
                    </a:solidFill>
                    <a:latin typeface="Calibri"/>
                    <a:cs typeface="Calibri" panose="020F0502020204030204" pitchFamily="34" charset="0"/>
                  </a:rPr>
                  <a:t>α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): </a:t>
                </a:r>
                <a:r>
                  <a:rPr lang="en-US" altLang="zh-CN" sz="1400">
                    <a:solidFill>
                      <a:srgbClr val="0000FF"/>
                    </a:solidFill>
                    <a:latin typeface="Calibri"/>
                  </a:rPr>
                  <a:t>Rodriguez2019JPG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;</a:t>
                </a: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    BNN and BGP (</a:t>
                </a:r>
                <a:r>
                  <a:rPr kumimoji="0" lang="en-US" altLang="zh-CN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S</a:t>
                </a:r>
                <a:r>
                  <a:rPr kumimoji="0" lang="en-US" altLang="zh-CN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1n/2n</a:t>
                </a: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): </a:t>
                </a: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Neufcourt2018,2020PRC, Neufcourt2019PRL</a:t>
                </a: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; </a:t>
                </a: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    KRR: </a:t>
                </a:r>
                <a:r>
                  <a:rPr kumimoji="0" lang="en-US" altLang="zh-CN" sz="1400" b="0" i="0" u="sng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Wu2020PRC,Wu2021PLB (PKU)</a:t>
                </a:r>
                <a:r>
                  <a:rPr kumimoji="0" lang="en-US" altLang="zh-CN" b="0" i="0" strike="noStrike" kern="120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; 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SVM: </a:t>
                </a:r>
                <a:r>
                  <a:rPr lang="en-US" altLang="zh-CN" sz="1400">
                    <a:solidFill>
                      <a:srgbClr val="0000FF"/>
                    </a:solidFill>
                    <a:latin typeface="Calibri"/>
                  </a:rPr>
                  <a:t>Clark2006IJMPB</a:t>
                </a:r>
                <a:r>
                  <a:rPr lang="en-US" altLang="zh-CN">
                    <a:solidFill>
                      <a:srgbClr val="000000"/>
                    </a:solidFill>
                    <a:latin typeface="Calibri"/>
                  </a:rPr>
                  <a:t>; CLEAN: </a:t>
                </a:r>
                <a:r>
                  <a:rPr lang="en-US" altLang="zh-CN" sz="1400">
                    <a:solidFill>
                      <a:srgbClr val="0000FF"/>
                    </a:solidFill>
                    <a:latin typeface="Calibri"/>
                  </a:rPr>
                  <a:t>Morales2010PRC</a:t>
                </a:r>
                <a:endParaRPr lang="en-US" altLang="zh-CN">
                  <a:latin typeface="+mn-lt"/>
                  <a:ea typeface="+mn-ea"/>
                </a:endParaRP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原子核的自旋和宇称：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latin typeface="+mn-lt"/>
                    <a:ea typeface="+mn-ea"/>
                  </a:rPr>
                  <a:t>NN: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Gernoth1993PLB</a:t>
                </a:r>
                <a:r>
                  <a:rPr lang="en-US" altLang="zh-CN">
                    <a:solidFill>
                      <a:srgbClr val="000000"/>
                    </a:solidFill>
                    <a:latin typeface="+mn-lt"/>
                    <a:ea typeface="+mn-ea"/>
                  </a:rPr>
                  <a:t>; SVM: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Clark2006IJMPB</a:t>
                </a:r>
                <a:endParaRPr lang="en-US" altLang="zh-CN" sz="1100">
                  <a:solidFill>
                    <a:srgbClr val="0000FF"/>
                  </a:solidFill>
                  <a:latin typeface="+mn-lt"/>
                  <a:ea typeface="+mn-ea"/>
                </a:endParaRP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原子核的各种密度：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 b="1">
                    <a:latin typeface="+mn-lt"/>
                    <a:ea typeface="+mn-ea"/>
                  </a:rPr>
                  <a:t>     </a:t>
                </a:r>
                <a:r>
                  <a:rPr lang="en-US" altLang="zh-CN">
                    <a:latin typeface="+mn-lt"/>
                    <a:ea typeface="+mn-ea"/>
                  </a:rPr>
                  <a:t>NN: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Yang2021PLB (IMPCAS)</a:t>
                </a: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;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Shang2022NST(JLU)</a:t>
                </a: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磁矩：</a:t>
                </a:r>
                <a:endParaRPr lang="en-US" altLang="zh-CN">
                  <a:latin typeface="+mn-lt"/>
                  <a:ea typeface="+mn-ea"/>
                </a:endParaRPr>
              </a:p>
              <a:p>
                <a:pPr marL="182563"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solidFill>
                      <a:srgbClr val="000000"/>
                    </a:solidFill>
                    <a:latin typeface="+mn-lt"/>
                    <a:ea typeface="+mn-ea"/>
                  </a:rPr>
                  <a:t>     BNN: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Yuan2021CPC (JLU)</a:t>
                </a: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电荷半径：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latin typeface="+mn-lt"/>
                    <a:ea typeface="+mn-ea"/>
                  </a:rPr>
                  <a:t>BNN: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Utama2016JPG,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Dong2022PRC (BUAA)</a:t>
                </a:r>
                <a:r>
                  <a:rPr lang="en-US" altLang="zh-CN">
                    <a:latin typeface="+mn-lt"/>
                    <a:ea typeface="+mn-ea"/>
                  </a:rPr>
                  <a:t>; CNN: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Cao2023NST, Su2023Symmetry (FUDAN)</a:t>
                </a:r>
                <a:r>
                  <a:rPr lang="en-US" altLang="zh-CN">
                    <a:latin typeface="+mn-lt"/>
                    <a:ea typeface="+mn-ea"/>
                  </a:rPr>
                  <a:t>; NN: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Wu2020PRC (SCU)</a:t>
                </a:r>
                <a:r>
                  <a:rPr lang="en-US" altLang="zh-CN">
                    <a:latin typeface="+mn-lt"/>
                    <a:ea typeface="+mn-ea"/>
                  </a:rPr>
                  <a:t>; NBP: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Ma2020PRC (UPC)</a:t>
                </a:r>
              </a:p>
              <a:p>
                <a:pPr marL="446088" lvl="1" indent="-263525">
                  <a:lnSpc>
                    <a:spcPct val="120000"/>
                  </a:lnSpc>
                  <a:buSzPct val="100000"/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b="1">
                    <a:latin typeface="+mn-lt"/>
                    <a:ea typeface="+mn-ea"/>
                  </a:rPr>
                  <a:t>激发态：</a:t>
                </a:r>
                <a:endParaRPr lang="en-US" altLang="zh-CN" b="1">
                  <a:latin typeface="+mn-lt"/>
                  <a:ea typeface="+mn-ea"/>
                </a:endParaRPr>
              </a:p>
              <a:p>
                <a:pPr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latin typeface="+mn-lt"/>
                    <a:ea typeface="+mn-ea"/>
                  </a:rPr>
                  <a:t>NN (E(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>
                    <a:latin typeface="+mn-lt"/>
                    <a:ea typeface="+mn-ea"/>
                  </a:rPr>
                  <a:t>)):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Akkoyuna2020arXiv</a:t>
                </a:r>
                <a:r>
                  <a:rPr lang="en-US" altLang="zh-CN">
                    <a:solidFill>
                      <a:srgbClr val="000000"/>
                    </a:solidFill>
                    <a:latin typeface="+mn-lt"/>
                    <a:ea typeface="+mn-ea"/>
                  </a:rPr>
                  <a:t>; NN (excitation spectrum): 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Lasseri2020PRL,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Wang2022PLB (AHU)</a:t>
                </a:r>
                <a:endParaRPr lang="en-US" altLang="zh-CN" sz="1400">
                  <a:solidFill>
                    <a:srgbClr val="0000FF"/>
                  </a:solidFill>
                  <a:latin typeface="+mn-lt"/>
                  <a:ea typeface="+mn-ea"/>
                </a:endParaRPr>
              </a:p>
              <a:p>
                <a:pPr lvl="1">
                  <a:lnSpc>
                    <a:spcPct val="120000"/>
                  </a:lnSpc>
                  <a:buSzPct val="100000"/>
                  <a:defRPr/>
                </a:pPr>
                <a:r>
                  <a:rPr lang="en-US" altLang="zh-CN">
                    <a:latin typeface="+mn-lt"/>
                    <a:ea typeface="+mn-ea"/>
                  </a:rPr>
                  <a:t>NN (giant dipole resonance key parameters):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Bai2021PLB (LZU)</a:t>
                </a:r>
                <a:r>
                  <a:rPr lang="en-US" altLang="zh-CN" sz="1400">
                    <a:solidFill>
                      <a:srgbClr val="0000FF"/>
                    </a:solidFill>
                    <a:latin typeface="+mn-lt"/>
                    <a:ea typeface="+mn-ea"/>
                  </a:rPr>
                  <a:t>, </a:t>
                </a:r>
                <a:r>
                  <a:rPr lang="en-US" altLang="zh-CN" sz="1400" u="sng">
                    <a:solidFill>
                      <a:srgbClr val="0000FF"/>
                    </a:solidFill>
                    <a:latin typeface="+mn-lt"/>
                    <a:ea typeface="+mn-ea"/>
                  </a:rPr>
                  <a:t>Wang2021PRC (SYSU)</a:t>
                </a:r>
              </a:p>
            </p:txBody>
          </p:sp>
        </mc:Choice>
        <mc:Fallback xmlns="">
          <p:sp>
            <p:nvSpPr>
              <p:cNvPr id="42" name="矩形 2">
                <a:extLst>
                  <a:ext uri="{FF2B5EF4-FFF2-40B4-BE49-F238E27FC236}">
                    <a16:creationId xmlns:a16="http://schemas.microsoft.com/office/drawing/2014/main" id="{A6888B3A-0EBD-456A-B31B-835953009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65346"/>
                <a:ext cx="12504712" cy="6053324"/>
              </a:xfrm>
              <a:prstGeom prst="rect">
                <a:avLst/>
              </a:prstGeom>
              <a:blipFill>
                <a:blip r:embed="rId4"/>
                <a:stretch>
                  <a:fillRect t="-302" b="-705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>
            <a:extLst>
              <a:ext uri="{FF2B5EF4-FFF2-40B4-BE49-F238E27FC236}">
                <a16:creationId xmlns:a16="http://schemas.microsoft.com/office/drawing/2014/main" id="{14C33D39-B81A-4F14-B95E-A9EB0F2946FC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E028EB8-6C2D-446E-B5E1-034991FE3331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机器学习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338053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 txBox="1">
            <a:spLocks noChangeArrowheads="1"/>
          </p:cNvSpPr>
          <p:nvPr/>
        </p:nvSpPr>
        <p:spPr bwMode="auto">
          <a:xfrm>
            <a:off x="1809750" y="142880"/>
            <a:ext cx="4643438" cy="50006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CN" sz="3200" kern="0">
                <a:solidFill>
                  <a:schemeClr val="bg1"/>
                </a:solidFill>
                <a:latin typeface="+mn-lt"/>
              </a:rPr>
              <a:t>Introduction</a:t>
            </a:r>
            <a:endParaRPr lang="de-DE" altLang="en-US" sz="3200" ker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9388"/>
            <a:ext cx="12192000" cy="500062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/>
              <a:t>原子核物理与机器学习</a:t>
            </a:r>
            <a:endParaRPr lang="en-US" altLang="zh-CN" sz="3000" dirty="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F65EA70D-18B0-4B85-9112-9A84C15C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0" y="734375"/>
            <a:ext cx="11246306" cy="41040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buSzPct val="100000"/>
              <a:buBlip>
                <a:blip r:embed="rId3"/>
              </a:buBlip>
              <a:defRPr/>
            </a:pPr>
            <a:r>
              <a:rPr lang="zh-CN" altLang="en-US">
                <a:latin typeface="+mn-lt"/>
                <a:ea typeface="+mn-ea"/>
              </a:rPr>
              <a:t> </a:t>
            </a:r>
            <a:r>
              <a:rPr lang="zh-CN" altLang="en-US" b="1">
                <a:latin typeface="+mn-lt"/>
                <a:ea typeface="+mn-ea"/>
              </a:rPr>
              <a:t>原子核衰变与核反应</a:t>
            </a:r>
            <a:r>
              <a:rPr lang="en-US" altLang="zh-CN" b="1">
                <a:latin typeface="+mn-lt"/>
                <a:ea typeface="+mn-ea"/>
              </a:rPr>
              <a:t>:</a:t>
            </a:r>
            <a:endParaRPr lang="en-US" altLang="zh-CN" b="1" dirty="0">
              <a:latin typeface="+mn-lt"/>
              <a:ea typeface="+mn-ea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zh-CN" b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α</a:t>
            </a:r>
            <a:r>
              <a:rPr lang="zh-CN" altLang="en-US" b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衰变性质</a:t>
            </a:r>
            <a:r>
              <a:rPr lang="zh-CN" altLang="en-US" b="1">
                <a:solidFill>
                  <a:srgbClr val="000000"/>
                </a:solidFill>
                <a:latin typeface="+mn-lt"/>
              </a:rPr>
              <a:t>：</a:t>
            </a:r>
            <a:r>
              <a:rPr lang="en-US" altLang="zh-CN" b="1">
                <a:solidFill>
                  <a:srgbClr val="000000"/>
                </a:solidFill>
                <a:latin typeface="+mn-lt"/>
              </a:rPr>
              <a:t> </a:t>
            </a:r>
            <a:endParaRPr lang="en-US" altLang="zh-CN" b="1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108000"/>
              </a:lnSpc>
              <a:buSzPct val="100000"/>
              <a:defRPr/>
            </a:pPr>
            <a:r>
              <a:rPr lang="en-US" altLang="zh-CN" dirty="0">
                <a:solidFill>
                  <a:srgbClr val="000000"/>
                </a:solidFill>
                <a:latin typeface="+mn-lt"/>
              </a:rPr>
              <a:t>DT, NN (</a:t>
            </a:r>
            <a:r>
              <a:rPr lang="en-US" altLang="zh-CN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l-GR" altLang="zh-CN" baseline="-25000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): </a:t>
            </a:r>
            <a:r>
              <a:rPr lang="en-US" altLang="zh-CN" sz="1400" dirty="0">
                <a:solidFill>
                  <a:srgbClr val="0000FF"/>
                </a:solidFill>
                <a:latin typeface="+mn-lt"/>
              </a:rPr>
              <a:t>Saxena2021JPG,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</a:rPr>
              <a:t>Ma2021CPC (LZU)</a:t>
            </a:r>
            <a:r>
              <a:rPr lang="en-US" altLang="zh-CN" sz="1400" dirty="0">
                <a:solidFill>
                  <a:srgbClr val="0000FF"/>
                </a:solidFill>
                <a:latin typeface="+mn-lt"/>
              </a:rPr>
              <a:t>;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GP (</a:t>
            </a:r>
            <a:r>
              <a:rPr lang="en-US" altLang="zh-CN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l-GR" altLang="zh-CN" baseline="-25000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altLang="zh-CN" i="1" dirty="0">
                <a:solidFill>
                  <a:srgbClr val="000000"/>
                </a:solidFill>
                <a:latin typeface="+mn-lt"/>
              </a:rPr>
              <a:t>Q</a:t>
            </a:r>
            <a:r>
              <a:rPr lang="el-GR" altLang="zh-CN" baseline="-25000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):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</a:rPr>
              <a:t>Yuan2022CPC (TJU</a:t>
            </a:r>
            <a:r>
              <a:rPr lang="en-US" altLang="zh-CN" sz="1400" u="sng">
                <a:solidFill>
                  <a:srgbClr val="0000FF"/>
                </a:solidFill>
                <a:latin typeface="+mn-lt"/>
              </a:rPr>
              <a:t>)</a:t>
            </a:r>
            <a:r>
              <a:rPr lang="en-US" altLang="zh-CN">
                <a:solidFill>
                  <a:srgbClr val="000000"/>
                </a:solidFill>
                <a:latin typeface="Calibri"/>
              </a:rPr>
              <a:t>; DNN 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altLang="zh-CN" i="1" dirty="0">
                <a:solidFill>
                  <a:srgbClr val="000000"/>
                </a:solidFill>
                <a:latin typeface="Calibri"/>
              </a:rPr>
              <a:t>T</a:t>
            </a:r>
            <a:r>
              <a:rPr lang="el-GR" altLang="zh-CN" baseline="-25000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): </a:t>
            </a:r>
            <a:r>
              <a:rPr lang="en-US" altLang="zh-CN" sz="1400" u="sng" dirty="0">
                <a:solidFill>
                  <a:srgbClr val="0000FF"/>
                </a:solidFill>
                <a:latin typeface="Calibri"/>
              </a:rPr>
              <a:t>Li2022PRC (CCNU)</a:t>
            </a:r>
            <a:endParaRPr lang="en-US" altLang="zh-CN" sz="1400" u="sng" dirty="0">
              <a:solidFill>
                <a:srgbClr val="0000FF"/>
              </a:solidFill>
              <a:latin typeface="+mn-lt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zh-CN" b="1">
                <a:latin typeface="+mn-lt"/>
                <a:ea typeface="+mn-ea"/>
              </a:rPr>
              <a:t>β</a:t>
            </a:r>
            <a:r>
              <a:rPr lang="zh-CN" altLang="en-US" b="1">
                <a:latin typeface="+mn-lt"/>
                <a:ea typeface="+mn-ea"/>
              </a:rPr>
              <a:t>衰变性质</a:t>
            </a:r>
            <a:r>
              <a:rPr lang="en-US" altLang="zh-CN" b="1">
                <a:latin typeface="+mn-lt"/>
                <a:ea typeface="+mn-ea"/>
              </a:rPr>
              <a:t>:</a:t>
            </a:r>
            <a:endParaRPr lang="en-US" altLang="zh-CN" b="1" dirty="0">
              <a:latin typeface="+mn-lt"/>
              <a:ea typeface="+mn-ea"/>
            </a:endParaRPr>
          </a:p>
          <a:p>
            <a:pPr lvl="1">
              <a:lnSpc>
                <a:spcPct val="108000"/>
              </a:lnSpc>
              <a:buSzPct val="100000"/>
              <a:defRPr/>
            </a:pPr>
            <a:r>
              <a:rPr lang="en-US" altLang="zh-CN" dirty="0">
                <a:latin typeface="+mn-lt"/>
                <a:ea typeface="+mn-ea"/>
              </a:rPr>
              <a:t>BNN: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Niu2019PRC (AHU)</a:t>
            </a:r>
            <a:r>
              <a:rPr lang="en-US" altLang="zh-CN" dirty="0">
                <a:latin typeface="+mn-lt"/>
                <a:ea typeface="+mn-ea"/>
              </a:rPr>
              <a:t>; SVM, NN: </a:t>
            </a:r>
            <a:r>
              <a:rPr lang="en-US" altLang="zh-CN" sz="1400" dirty="0">
                <a:solidFill>
                  <a:srgbClr val="0000FF"/>
                </a:solidFill>
                <a:latin typeface="+mn-lt"/>
                <a:ea typeface="+mn-ea"/>
              </a:rPr>
              <a:t>Costiris2008arXiv</a:t>
            </a:r>
            <a:r>
              <a:rPr lang="en-US" altLang="zh-CN" dirty="0">
                <a:latin typeface="+mn-lt"/>
                <a:ea typeface="+mn-ea"/>
              </a:rPr>
              <a:t>; NN: </a:t>
            </a:r>
            <a:r>
              <a:rPr lang="en-US" altLang="zh-CN" sz="1400" dirty="0">
                <a:solidFill>
                  <a:srgbClr val="0000FF"/>
                </a:solidFill>
                <a:latin typeface="+mn-lt"/>
                <a:ea typeface="+mn-ea"/>
              </a:rPr>
              <a:t>Costiris2009PRC,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Li2022SSPMA (</a:t>
            </a:r>
            <a:r>
              <a:rPr lang="en-US" altLang="zh-CN" sz="1400" u="sng">
                <a:solidFill>
                  <a:srgbClr val="0000FF"/>
                </a:solidFill>
                <a:latin typeface="+mn-lt"/>
                <a:ea typeface="+mn-ea"/>
              </a:rPr>
              <a:t>LZU)</a:t>
            </a:r>
            <a:r>
              <a:rPr lang="en-US" altLang="zh-CN">
                <a:latin typeface="+mn-lt"/>
                <a:ea typeface="+mn-ea"/>
              </a:rPr>
              <a:t>; NN</a:t>
            </a:r>
            <a:r>
              <a:rPr lang="en-US" altLang="zh-CN" dirty="0">
                <a:latin typeface="+mn-lt"/>
                <a:ea typeface="+mn-ea"/>
              </a:rPr>
              <a:t>(P</a:t>
            </a:r>
            <a:r>
              <a:rPr lang="en-US" altLang="zh-CN" baseline="-25000" dirty="0">
                <a:latin typeface="+mn-lt"/>
                <a:ea typeface="+mn-ea"/>
              </a:rPr>
              <a:t>1n</a:t>
            </a:r>
            <a:r>
              <a:rPr lang="en-US" altLang="zh-CN" dirty="0">
                <a:latin typeface="+mn-lt"/>
                <a:ea typeface="+mn-ea"/>
              </a:rPr>
              <a:t>):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Wu2021PRC (SCU)</a:t>
            </a:r>
            <a:endParaRPr lang="en-US" altLang="zh-CN" u="sng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latin typeface="+mn-lt"/>
                <a:ea typeface="+mn-ea"/>
              </a:rPr>
              <a:t>裂变性质</a:t>
            </a:r>
            <a:r>
              <a:rPr lang="en-US" altLang="zh-CN" b="1">
                <a:latin typeface="+mn-lt"/>
                <a:ea typeface="+mn-ea"/>
              </a:rPr>
              <a:t>:</a:t>
            </a:r>
            <a:endParaRPr lang="en-US" altLang="zh-CN" b="1" dirty="0">
              <a:latin typeface="+mn-lt"/>
              <a:ea typeface="+mn-ea"/>
            </a:endParaRPr>
          </a:p>
          <a:p>
            <a:pPr marL="182563" lvl="1">
              <a:lnSpc>
                <a:spcPct val="108000"/>
              </a:lnSpc>
              <a:buSzPct val="100000"/>
              <a:defRPr/>
            </a:pPr>
            <a:r>
              <a:rPr lang="en-US" altLang="zh-CN" b="1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BNN (yields):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Wang2019PRL,Qiao2021PRC (PKU</a:t>
            </a:r>
            <a:r>
              <a:rPr lang="en-US" altLang="zh-CN" sz="1400" u="sng">
                <a:solidFill>
                  <a:srgbClr val="0000FF"/>
                </a:solidFill>
                <a:latin typeface="+mn-lt"/>
                <a:ea typeface="+mn-ea"/>
              </a:rPr>
              <a:t>)</a:t>
            </a:r>
            <a:r>
              <a:rPr lang="en-US" altLang="zh-CN">
                <a:latin typeface="+mn-lt"/>
                <a:ea typeface="+mn-ea"/>
              </a:rPr>
              <a:t>; MDN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(yields)</a:t>
            </a:r>
            <a:r>
              <a:rPr lang="en-US" altLang="zh-CN">
                <a:latin typeface="+mn-lt"/>
                <a:ea typeface="+mn-ea"/>
              </a:rPr>
              <a:t>: </a:t>
            </a:r>
            <a:r>
              <a:rPr lang="en-US" altLang="zh-CN" sz="1400">
                <a:solidFill>
                  <a:srgbClr val="0000FF"/>
                </a:solidFill>
                <a:latin typeface="+mn-lt"/>
                <a:ea typeface="+mn-ea"/>
              </a:rPr>
              <a:t>Lovell2019EPJWC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; NN (</a:t>
            </a: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sf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):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Lay2024PRC</a:t>
            </a:r>
            <a:endParaRPr lang="en-US" altLang="zh-CN" sz="140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+mn-lt"/>
                <a:ea typeface="+mn-ea"/>
              </a:rPr>
              <a:t>质子引起的散裂反应截面</a:t>
            </a:r>
            <a:r>
              <a:rPr lang="en-US" altLang="zh-CN" b="1">
                <a:solidFill>
                  <a:srgbClr val="000000"/>
                </a:solidFill>
                <a:latin typeface="+mn-lt"/>
                <a:ea typeface="+mn-ea"/>
              </a:rPr>
              <a:t>: </a:t>
            </a:r>
          </a:p>
          <a:p>
            <a:pPr marL="182563" lvl="1">
              <a:lnSpc>
                <a:spcPct val="108000"/>
              </a:lnSpc>
              <a:buSzPct val="100000"/>
              <a:defRPr/>
            </a:pP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     BNN: </a:t>
            </a:r>
            <a:r>
              <a:rPr lang="en-US" altLang="zh-CN" sz="1400" u="sng">
                <a:solidFill>
                  <a:srgbClr val="0000FF"/>
                </a:solidFill>
                <a:latin typeface="+mn-lt"/>
                <a:ea typeface="+mn-ea"/>
              </a:rPr>
              <a:t>Ma2020CPC,Peng2022PRC (HTU)</a:t>
            </a: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+mn-lt"/>
                <a:ea typeface="+mn-ea"/>
              </a:rPr>
              <a:t>中子原子核散射数据：</a:t>
            </a:r>
            <a:endParaRPr lang="en-US" altLang="zh-CN" b="1">
              <a:solidFill>
                <a:srgbClr val="000000"/>
              </a:solidFill>
              <a:latin typeface="+mn-lt"/>
              <a:ea typeface="+mn-ea"/>
            </a:endParaRPr>
          </a:p>
          <a:p>
            <a:pPr marL="182563" lvl="1">
              <a:lnSpc>
                <a:spcPct val="108000"/>
              </a:lnSpc>
              <a:buSzPct val="100000"/>
              <a:defRPr/>
            </a:pPr>
            <a:r>
              <a:rPr lang="en-US" altLang="zh-CN" b="1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KRR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Huang2022CTP</a:t>
            </a:r>
            <a:r>
              <a:rPr lang="zh-CN" altLang="en-US" sz="1400" u="sng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(PKU)</a:t>
            </a:r>
            <a:r>
              <a:rPr lang="en-US" altLang="zh-CN" dirty="0">
                <a:latin typeface="+mn-lt"/>
                <a:ea typeface="+mn-ea"/>
              </a:rPr>
              <a:t>;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BNN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Liang2021Thesis (GXNU)</a:t>
            </a: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+mn-lt"/>
                <a:ea typeface="+mn-ea"/>
              </a:rPr>
              <a:t>聚变反应截面：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NN: </a:t>
            </a:r>
            <a:r>
              <a:rPr lang="en-US" altLang="zh-CN" sz="1400">
                <a:solidFill>
                  <a:srgbClr val="0000FF"/>
                </a:solidFill>
                <a:latin typeface="+mn-lt"/>
                <a:ea typeface="+mn-ea"/>
              </a:rPr>
              <a:t>Akkoyun2020NIMB</a:t>
            </a: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latin typeface="+mn-lt"/>
                <a:ea typeface="+mn-ea"/>
              </a:rPr>
              <a:t>电子原子核散射截面：</a:t>
            </a:r>
            <a:r>
              <a:rPr lang="en-US" altLang="zh-CN">
                <a:latin typeface="+mn-lt"/>
                <a:ea typeface="+mn-ea"/>
              </a:rPr>
              <a:t>NN:</a:t>
            </a:r>
            <a:r>
              <a:rPr lang="zh-CN" altLang="en-US">
                <a:latin typeface="+mn-lt"/>
                <a:ea typeface="+mn-ea"/>
              </a:rPr>
              <a:t> </a:t>
            </a:r>
            <a:r>
              <a:rPr lang="en-US" altLang="zh-CN" sz="1400">
                <a:solidFill>
                  <a:srgbClr val="0000FF"/>
                </a:solidFill>
                <a:latin typeface="+mn-lt"/>
                <a:ea typeface="+mn-ea"/>
              </a:rPr>
              <a:t>Hammal2023PRC</a:t>
            </a:r>
            <a:endParaRPr lang="en-US" altLang="zh-CN" sz="14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BE783784-8024-4EC1-BCCA-983F751E3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7295"/>
            <a:ext cx="9552384" cy="1922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buSzPct val="100000"/>
              <a:buBlip>
                <a:blip r:embed="rId3"/>
              </a:buBlip>
              <a:defRPr/>
            </a:pPr>
            <a:r>
              <a:rPr lang="zh-CN" altLang="en-US">
                <a:latin typeface="+mn-lt"/>
                <a:ea typeface="+mn-ea"/>
              </a:rPr>
              <a:t> </a:t>
            </a:r>
            <a:r>
              <a:rPr lang="zh-CN" altLang="en-US" b="1">
                <a:latin typeface="+mn-lt"/>
                <a:ea typeface="+mn-ea"/>
              </a:rPr>
              <a:t>其他</a:t>
            </a:r>
            <a:r>
              <a:rPr lang="en-US" altLang="zh-CN" b="1">
                <a:latin typeface="+mn-lt"/>
                <a:ea typeface="+mn-ea"/>
              </a:rPr>
              <a:t>:</a:t>
            </a:r>
            <a:endParaRPr lang="en-US" altLang="zh-CN" b="1" dirty="0">
              <a:latin typeface="+mn-lt"/>
              <a:ea typeface="+mn-ea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Calibri"/>
              </a:rPr>
              <a:t>模型参数的优化：</a:t>
            </a:r>
            <a:r>
              <a:rPr lang="en-US" altLang="zh-CN">
                <a:solidFill>
                  <a:srgbClr val="000000"/>
                </a:solidFill>
                <a:latin typeface="Calibri"/>
              </a:rPr>
              <a:t>NN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Scamps2021EPJA</a:t>
            </a:r>
            <a:endParaRPr lang="en-US" altLang="zh-CN" sz="1400" b="1" dirty="0">
              <a:solidFill>
                <a:srgbClr val="000000"/>
              </a:solidFill>
              <a:latin typeface="Calibri"/>
            </a:endParaRP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Calibri"/>
              </a:rPr>
              <a:t>从头计算的外推问题：</a:t>
            </a:r>
            <a:endParaRPr lang="en-US" altLang="zh-CN" b="1" dirty="0">
              <a:solidFill>
                <a:srgbClr val="000000"/>
              </a:solidFill>
              <a:latin typeface="Calibri"/>
            </a:endParaRPr>
          </a:p>
          <a:p>
            <a:pPr marL="182563" lvl="1">
              <a:lnSpc>
                <a:spcPct val="108000"/>
              </a:lnSpc>
              <a:buSzPct val="100000"/>
              <a:defRPr/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     NN: </a:t>
            </a:r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Negoita2019PRC, Jiang2019PRC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; CGP: </a:t>
            </a:r>
            <a:r>
              <a:rPr lang="en-US" altLang="zh-CN" sz="1400" dirty="0">
                <a:solidFill>
                  <a:srgbClr val="0000FF"/>
                </a:solidFill>
                <a:latin typeface="Calibri"/>
              </a:rPr>
              <a:t>Yoshida2020PRC</a:t>
            </a:r>
            <a:endParaRPr lang="en-US" altLang="zh-CN" b="1" dirty="0">
              <a:solidFill>
                <a:srgbClr val="000000"/>
              </a:solidFill>
              <a:latin typeface="Calibri"/>
            </a:endParaRPr>
          </a:p>
          <a:p>
            <a:pPr marL="446088" marR="0" lvl="1" indent="-263525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b="1">
                <a:solidFill>
                  <a:srgbClr val="000000"/>
                </a:solidFill>
                <a:latin typeface="Calibri"/>
              </a:rPr>
              <a:t>密度泛函：</a:t>
            </a:r>
            <a:r>
              <a:rPr lang="en-US" altLang="zh-CN">
                <a:solidFill>
                  <a:srgbClr val="000000"/>
                </a:solidFill>
                <a:latin typeface="Calibri"/>
              </a:rPr>
              <a:t>NN:</a:t>
            </a:r>
            <a:r>
              <a:rPr lang="zh-CN" alt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zh-CN" sz="1400">
                <a:solidFill>
                  <a:srgbClr val="0000FF"/>
                </a:solidFill>
                <a:latin typeface="Calibri"/>
              </a:rPr>
              <a:t>Hizawa2023PRC</a:t>
            </a:r>
            <a:r>
              <a:rPr lang="en-US" altLang="zh-CN">
                <a:latin typeface="Calibri"/>
              </a:rPr>
              <a:t>; 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NN+CNN: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Yang2023PRC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; KRR: </a:t>
            </a:r>
            <a:r>
              <a:rPr lang="en-US" altLang="zh-CN" sz="1400" u="sng">
                <a:solidFill>
                  <a:srgbClr val="0000FF"/>
                </a:solidFill>
                <a:latin typeface="Calibri"/>
              </a:rPr>
              <a:t>Wu2022PRCL (PKU)</a:t>
            </a:r>
            <a:r>
              <a:rPr lang="en-US" altLang="zh-CN">
                <a:latin typeface="Calibri"/>
              </a:rPr>
              <a:t> </a:t>
            </a:r>
          </a:p>
          <a:p>
            <a:pPr marL="446088" lvl="1" indent="-263525">
              <a:lnSpc>
                <a:spcPct val="108000"/>
              </a:lnSpc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b="1">
                <a:solidFill>
                  <a:srgbClr val="000000"/>
                </a:solidFill>
                <a:latin typeface="Calibri"/>
              </a:rPr>
              <a:t>从头计算：</a:t>
            </a:r>
            <a:r>
              <a:rPr lang="en-US" altLang="zh-CN" sz="1400" u="sng">
                <a:solidFill>
                  <a:srgbClr val="0000FF"/>
                </a:solidFill>
                <a:latin typeface="+mn-lt"/>
                <a:ea typeface="+mn-ea"/>
              </a:rPr>
              <a:t>Yang2022PLB</a:t>
            </a:r>
            <a:r>
              <a:rPr lang="en-US" altLang="zh-CN" sz="1400" u="sng" dirty="0">
                <a:solidFill>
                  <a:srgbClr val="0000FF"/>
                </a:solidFill>
                <a:latin typeface="+mn-lt"/>
                <a:ea typeface="+mn-ea"/>
              </a:rPr>
              <a:t>, 2023PRC (PKU)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EA302F8-25F0-44B0-829F-7FF4B9F1E480}"/>
              </a:ext>
            </a:extLst>
          </p:cNvPr>
          <p:cNvSpPr/>
          <p:nvPr/>
        </p:nvSpPr>
        <p:spPr>
          <a:xfrm>
            <a:off x="0" y="0"/>
            <a:ext cx="6096000" cy="172018"/>
          </a:xfrm>
          <a:prstGeom prst="rect">
            <a:avLst/>
          </a:prstGeom>
          <a:solidFill>
            <a:srgbClr val="191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引言</a:t>
            </a:r>
            <a:endParaRPr lang="en-US" altLang="zh-CN" sz="9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A551F0-22CB-440A-A753-B598A6A413C8}"/>
              </a:ext>
            </a:extLst>
          </p:cNvPr>
          <p:cNvSpPr/>
          <p:nvPr/>
        </p:nvSpPr>
        <p:spPr>
          <a:xfrm>
            <a:off x="6096000" y="0"/>
            <a:ext cx="6096000" cy="164022"/>
          </a:xfrm>
          <a:prstGeom prst="rect">
            <a:avLst/>
          </a:prstGeom>
          <a:solidFill>
            <a:srgbClr val="262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900"/>
              <a:t>机器学习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351974129"/>
      </p:ext>
    </p:extLst>
  </p:cSld>
  <p:clrMapOvr>
    <a:masterClrMapping/>
  </p:clrMapOvr>
</p:sld>
</file>

<file path=ppt/theme/theme1.xml><?xml version="1.0" encoding="utf-8"?>
<a:theme xmlns:a="http://schemas.openxmlformats.org/drawingml/2006/main" name="U-Tokyo">
  <a:themeElements>
    <a:clrScheme name="U-Toky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-Toky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-Toky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U-Tokyo</Template>
  <TotalTime>6394</TotalTime>
  <Words>2095</Words>
  <Application>Microsoft Office PowerPoint</Application>
  <PresentationFormat>宽屏</PresentationFormat>
  <Paragraphs>380</Paragraphs>
  <Slides>30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宋体</vt:lpstr>
      <vt:lpstr>微软雅黑</vt:lpstr>
      <vt:lpstr>Arial</vt:lpstr>
      <vt:lpstr>Calibri</vt:lpstr>
      <vt:lpstr>Cambria Math</vt:lpstr>
      <vt:lpstr>Monotype Corsiva</vt:lpstr>
      <vt:lpstr>Times New Roman</vt:lpstr>
      <vt:lpstr>Wingdings</vt:lpstr>
      <vt:lpstr>Wingdings 2</vt:lpstr>
      <vt:lpstr>U-Tokyo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Liu</dc:creator>
  <cp:lastModifiedBy>zmniu</cp:lastModifiedBy>
  <cp:revision>2563</cp:revision>
  <cp:lastPrinted>2024-04-13T16:01:35Z</cp:lastPrinted>
  <dcterms:created xsi:type="dcterms:W3CDTF">2010-06-16T10:45:00Z</dcterms:created>
  <dcterms:modified xsi:type="dcterms:W3CDTF">2024-04-13T16:06:19Z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46F998B35E6C4D028239A439252DF888</vt:lpwstr>
  </property>
</Properties>
</file>