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77" r:id="rId3"/>
    <p:sldId id="350" r:id="rId4"/>
    <p:sldId id="298" r:id="rId5"/>
    <p:sldId id="299" r:id="rId6"/>
    <p:sldId id="300" r:id="rId7"/>
    <p:sldId id="461" r:id="rId8"/>
    <p:sldId id="524" r:id="rId9"/>
    <p:sldId id="656" r:id="rId10"/>
    <p:sldId id="614" r:id="rId11"/>
    <p:sldId id="525" r:id="rId12"/>
    <p:sldId id="301" r:id="rId13"/>
    <p:sldId id="470" r:id="rId14"/>
    <p:sldId id="354" r:id="rId16"/>
    <p:sldId id="367" r:id="rId17"/>
    <p:sldId id="379" r:id="rId18"/>
    <p:sldId id="311" r:id="rId19"/>
    <p:sldId id="584" r:id="rId20"/>
    <p:sldId id="370" r:id="rId21"/>
    <p:sldId id="317" r:id="rId22"/>
    <p:sldId id="318" r:id="rId23"/>
    <p:sldId id="319" r:id="rId24"/>
    <p:sldId id="327" r:id="rId25"/>
    <p:sldId id="328" r:id="rId26"/>
    <p:sldId id="329" r:id="rId27"/>
    <p:sldId id="372" r:id="rId28"/>
    <p:sldId id="371" r:id="rId29"/>
    <p:sldId id="338" r:id="rId30"/>
    <p:sldId id="376" r:id="rId31"/>
    <p:sldId id="340" r:id="rId32"/>
    <p:sldId id="467" r:id="rId33"/>
    <p:sldId id="468" r:id="rId34"/>
    <p:sldId id="579" r:id="rId35"/>
    <p:sldId id="581" r:id="rId36"/>
    <p:sldId id="582" r:id="rId37"/>
    <p:sldId id="517" r:id="rId38"/>
    <p:sldId id="472" r:id="rId39"/>
    <p:sldId id="473" r:id="rId40"/>
    <p:sldId id="652" r:id="rId41"/>
    <p:sldId id="351" r:id="rId42"/>
    <p:sldId id="654" r:id="rId43"/>
    <p:sldId id="655" r:id="rId44"/>
    <p:sldId id="690" r:id="rId45"/>
    <p:sldId id="691" r:id="rId46"/>
    <p:sldId id="692" r:id="rId47"/>
  </p:sldIdLst>
  <p:sldSz cx="12192000" cy="6858000"/>
  <p:notesSz cx="6858000" cy="9144000"/>
  <p:custDataLst>
    <p:tags r:id="rId5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6" userDrawn="1">
          <p15:clr>
            <a:srgbClr val="A4A3A4"/>
          </p15:clr>
        </p15:guide>
        <p15:guide id="2" pos="384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mf" initials="l" lastIdx="0" clrIdx="0"/>
  <p:cmAuthor id="2" name="lenovo" initials="l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2B166E"/>
    <a:srgbClr val="0000FF"/>
    <a:srgbClr val="CC3300"/>
    <a:srgbClr val="996600"/>
    <a:srgbClr val="B60694"/>
    <a:srgbClr val="FF00FF"/>
    <a:srgbClr val="35C9C2"/>
    <a:srgbClr val="CCECFF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154" autoAdjust="0"/>
    <p:restoredTop sz="94660" autoAdjust="0"/>
  </p:normalViewPr>
  <p:slideViewPr>
    <p:cSldViewPr showGuides="1">
      <p:cViewPr varScale="1">
        <p:scale>
          <a:sx n="84" d="100"/>
          <a:sy n="84" d="100"/>
        </p:scale>
        <p:origin x="-612" y="-84"/>
      </p:cViewPr>
      <p:guideLst>
        <p:guide orient="horz" pos="2156"/>
        <p:guide pos="384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2" Type="http://schemas.openxmlformats.org/officeDocument/2006/relationships/tags" Target="tags/tag28.xml"/><Relationship Id="rId51" Type="http://schemas.openxmlformats.org/officeDocument/2006/relationships/commentAuthors" Target="commentAuthors.xml"/><Relationship Id="rId50" Type="http://schemas.openxmlformats.org/officeDocument/2006/relationships/tableStyles" Target="tableStyles.xml"/><Relationship Id="rId5" Type="http://schemas.openxmlformats.org/officeDocument/2006/relationships/slide" Target="slides/slide3.xml"/><Relationship Id="rId49" Type="http://schemas.openxmlformats.org/officeDocument/2006/relationships/viewProps" Target="viewProps.xml"/><Relationship Id="rId48" Type="http://schemas.openxmlformats.org/officeDocument/2006/relationships/presProps" Target="presProps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slide" Target="slides/slide2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5" Type="http://schemas.openxmlformats.org/officeDocument/2006/relationships/image" Target="../media/image60.wmf"/><Relationship Id="rId4" Type="http://schemas.openxmlformats.org/officeDocument/2006/relationships/image" Target="../media/image59.wmf"/><Relationship Id="rId3" Type="http://schemas.openxmlformats.org/officeDocument/2006/relationships/image" Target="../media/image58.wmf"/><Relationship Id="rId2" Type="http://schemas.openxmlformats.org/officeDocument/2006/relationships/image" Target="../media/image57.wmf"/><Relationship Id="rId1" Type="http://schemas.openxmlformats.org/officeDocument/2006/relationships/image" Target="../media/image56.wmf"/></Relationships>
</file>

<file path=ppt/drawings/_rels/vmlDrawing6.vml.rels><?xml version="1.0" encoding="UTF-8" standalone="yes"?>
<Relationships xmlns="http://schemas.openxmlformats.org/package/2006/relationships"><Relationship Id="rId4" Type="http://schemas.openxmlformats.org/officeDocument/2006/relationships/image" Target="../media/image64.wmf"/><Relationship Id="rId3" Type="http://schemas.openxmlformats.org/officeDocument/2006/relationships/image" Target="../media/image63.wmf"/><Relationship Id="rId2" Type="http://schemas.openxmlformats.org/officeDocument/2006/relationships/image" Target="../media/image62.wmf"/><Relationship Id="rId1" Type="http://schemas.openxmlformats.org/officeDocument/2006/relationships/image" Target="../media/image6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89.wmf"/><Relationship Id="rId1" Type="http://schemas.openxmlformats.org/officeDocument/2006/relationships/image" Target="../media/image88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6321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8870" y="754063"/>
            <a:ext cx="5856110" cy="3294062"/>
          </a:xfrm>
          <a:ln>
            <a:solidFill>
              <a:srgbClr val="000000"/>
            </a:solidFill>
            <a:miter/>
          </a:ln>
        </p:spPr>
      </p:sp>
      <p:sp>
        <p:nvSpPr>
          <p:cNvPr id="56322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56323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p>
            <a:pPr lvl="0" algn="r" eaLnBrk="0" hangingPunct="0"/>
            <a:fld id="{9A0DB2DC-4C9A-4742-B13C-FB6460FD3503}" type="slidenum">
              <a:rPr lang="zh-CN" altLang="en-US" sz="1200" dirty="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B962C8B-B14F-4D97-AF65-F5344CB8AC3E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2B166E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Arial" panose="020B0604020202020204" pitchFamily="34" charset="0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2B166E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.vml"/><Relationship Id="rId3" Type="http://schemas.openxmlformats.org/officeDocument/2006/relationships/image" Target="../media/image1.png"/><Relationship Id="rId2" Type="http://schemas.openxmlformats.org/officeDocument/2006/relationships/oleObject" Target="../embeddings/oleObject1.bin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89" name="Object 17"/>
          <p:cNvGraphicFramePr>
            <a:graphicFrameLocks noChangeAspect="1"/>
          </p:cNvGraphicFramePr>
          <p:nvPr/>
        </p:nvGraphicFramePr>
        <p:xfrm>
          <a:off x="0" y="0"/>
          <a:ext cx="12192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Image" r:id="rId2" imgW="7607300" imgH="6096000" progId="">
                  <p:embed/>
                </p:oleObj>
              </mc:Choice>
              <mc:Fallback>
                <p:oleObj name="Image" r:id="rId2" imgW="7607300" imgH="6096000" progId="">
                  <p:embed/>
                  <p:pic>
                    <p:nvPicPr>
                      <p:cNvPr id="0" name="图片 2048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2192000" cy="68580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90" name="Freeform 18"/>
          <p:cNvSpPr/>
          <p:nvPr/>
        </p:nvSpPr>
        <p:spPr bwMode="gray">
          <a:xfrm>
            <a:off x="33867" y="3784600"/>
            <a:ext cx="12158133" cy="2928938"/>
          </a:xfrm>
          <a:custGeom>
            <a:avLst/>
            <a:gdLst/>
            <a:ahLst/>
            <a:cxnLst>
              <a:cxn ang="0">
                <a:pos x="0" y="1845"/>
              </a:cxn>
              <a:cxn ang="0">
                <a:pos x="0" y="1336"/>
              </a:cxn>
              <a:cxn ang="0">
                <a:pos x="3664" y="1456"/>
              </a:cxn>
              <a:cxn ang="0">
                <a:pos x="5776" y="0"/>
              </a:cxn>
              <a:cxn ang="0">
                <a:pos x="5752" y="1845"/>
              </a:cxn>
              <a:cxn ang="0">
                <a:pos x="0" y="1845"/>
              </a:cxn>
            </a:cxnLst>
            <a:rect l="0" t="0" r="r" b="b"/>
            <a:pathLst>
              <a:path w="5776" h="1845">
                <a:moveTo>
                  <a:pt x="0" y="1845"/>
                </a:moveTo>
                <a:lnTo>
                  <a:pt x="0" y="1336"/>
                </a:lnTo>
                <a:cubicBezTo>
                  <a:pt x="1039" y="1531"/>
                  <a:pt x="2448" y="1744"/>
                  <a:pt x="3664" y="1456"/>
                </a:cubicBezTo>
                <a:cubicBezTo>
                  <a:pt x="4880" y="1168"/>
                  <a:pt x="5624" y="520"/>
                  <a:pt x="5776" y="0"/>
                </a:cubicBezTo>
                <a:lnTo>
                  <a:pt x="5752" y="1845"/>
                </a:lnTo>
                <a:lnTo>
                  <a:pt x="0" y="1845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3094" name="Freeform 22"/>
          <p:cNvSpPr/>
          <p:nvPr/>
        </p:nvSpPr>
        <p:spPr bwMode="gray">
          <a:xfrm>
            <a:off x="0" y="4076700"/>
            <a:ext cx="7247467" cy="2349500"/>
          </a:xfrm>
          <a:custGeom>
            <a:avLst/>
            <a:gdLst/>
            <a:ahLst/>
            <a:cxnLst>
              <a:cxn ang="0">
                <a:pos x="3048" y="1335"/>
              </a:cxn>
              <a:cxn ang="0">
                <a:pos x="1440" y="1099"/>
              </a:cxn>
              <a:cxn ang="0">
                <a:pos x="0" y="0"/>
              </a:cxn>
              <a:cxn ang="0">
                <a:pos x="0" y="1424"/>
              </a:cxn>
              <a:cxn ang="0">
                <a:pos x="3048" y="1335"/>
              </a:cxn>
            </a:cxnLst>
            <a:rect l="0" t="0" r="r" b="b"/>
            <a:pathLst>
              <a:path w="3048" h="1424">
                <a:moveTo>
                  <a:pt x="3048" y="1335"/>
                </a:moveTo>
                <a:cubicBezTo>
                  <a:pt x="3048" y="1335"/>
                  <a:pt x="2352" y="1424"/>
                  <a:pt x="1440" y="1099"/>
                </a:cubicBezTo>
                <a:cubicBezTo>
                  <a:pt x="528" y="773"/>
                  <a:pt x="8" y="41"/>
                  <a:pt x="0" y="0"/>
                </a:cubicBezTo>
                <a:lnTo>
                  <a:pt x="0" y="1424"/>
                </a:lnTo>
                <a:lnTo>
                  <a:pt x="3048" y="1335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3091" name="Freeform 19"/>
          <p:cNvSpPr/>
          <p:nvPr/>
        </p:nvSpPr>
        <p:spPr bwMode="gray">
          <a:xfrm>
            <a:off x="0" y="4395788"/>
            <a:ext cx="12225867" cy="2476500"/>
          </a:xfrm>
          <a:custGeom>
            <a:avLst/>
            <a:gdLst/>
            <a:ahLst/>
            <a:cxnLst>
              <a:cxn ang="0">
                <a:pos x="0" y="1560"/>
              </a:cxn>
              <a:cxn ang="0">
                <a:pos x="0" y="928"/>
              </a:cxn>
              <a:cxn ang="0">
                <a:pos x="4200" y="984"/>
              </a:cxn>
              <a:cxn ang="0">
                <a:pos x="5768" y="0"/>
              </a:cxn>
              <a:cxn ang="0">
                <a:pos x="5760" y="1560"/>
              </a:cxn>
              <a:cxn ang="0">
                <a:pos x="0" y="1560"/>
              </a:cxn>
            </a:cxnLst>
            <a:rect l="0" t="0" r="r" b="b"/>
            <a:pathLst>
              <a:path w="5776" h="1560">
                <a:moveTo>
                  <a:pt x="0" y="1560"/>
                </a:moveTo>
                <a:lnTo>
                  <a:pt x="0" y="928"/>
                </a:lnTo>
                <a:cubicBezTo>
                  <a:pt x="1040" y="1114"/>
                  <a:pt x="3064" y="1370"/>
                  <a:pt x="4200" y="984"/>
                </a:cubicBezTo>
                <a:cubicBezTo>
                  <a:pt x="5336" y="599"/>
                  <a:pt x="5776" y="24"/>
                  <a:pt x="5768" y="0"/>
                </a:cubicBezTo>
                <a:lnTo>
                  <a:pt x="5760" y="1560"/>
                </a:lnTo>
                <a:lnTo>
                  <a:pt x="0" y="156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tx2"/>
              </a:gs>
            </a:gsLst>
            <a:lin ang="0" scaled="1"/>
          </a:gradFill>
          <a:ln w="9525">
            <a:noFill/>
            <a:rou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2133600" y="4724400"/>
            <a:ext cx="8229600" cy="3810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 sz="2400" b="0">
                <a:solidFill>
                  <a:srgbClr val="2B166E"/>
                </a:solidFill>
              </a:defRPr>
            </a:lvl1pPr>
          </a:lstStyle>
          <a:p>
            <a:r>
              <a:rPr lang="zh-CN" altLang="en-US" smtClean="0"/>
              <a:t>单击此处编辑母版副标题样式</a:t>
            </a:r>
            <a:endParaRPr lang="en-US" altLang="zh-CN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09600" y="6553200"/>
            <a:ext cx="2844800" cy="168275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altLang="zh-CN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553200"/>
            <a:ext cx="3860800" cy="168275"/>
          </a:xfrm>
        </p:spPr>
        <p:txBody>
          <a:bodyPr/>
          <a:lstStyle>
            <a:lvl1pPr algn="ctr">
              <a:defRPr sz="1200" b="0">
                <a:latin typeface="Arial" panose="020B0604020202020204" pitchFamily="34" charset="0"/>
              </a:defRPr>
            </a:lvl1pPr>
          </a:lstStyle>
          <a:p>
            <a:endParaRPr lang="en-US" altLang="zh-CN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737600" y="6553200"/>
            <a:ext cx="2844800" cy="168275"/>
          </a:xfrm>
        </p:spPr>
        <p:txBody>
          <a:bodyPr/>
          <a:lstStyle>
            <a:lvl1pPr>
              <a:defRPr sz="1200"/>
            </a:lvl1pPr>
          </a:lstStyle>
          <a:p>
            <a:fld id="{215E6C0E-F9AE-47EA-97F4-71172CC71126}" type="slidenum">
              <a:rPr lang="en-US" altLang="zh-CN"/>
            </a:fld>
            <a:endParaRPr lang="en-US" altLang="zh-CN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white">
          <a:xfrm>
            <a:off x="9855200" y="5943600"/>
            <a:ext cx="1930400" cy="52197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r>
              <a:rPr lang="en-US" altLang="zh-CN" sz="2800" b="1">
                <a:solidFill>
                  <a:schemeClr val="bg1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LOGO</a:t>
            </a:r>
            <a:endParaRPr lang="en-US" altLang="zh-CN" sz="2800" b="1">
              <a:solidFill>
                <a:schemeClr val="bg1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3093" name="Rectangle 21"/>
          <p:cNvSpPr>
            <a:spLocks noGrp="1" noChangeArrowheads="1"/>
          </p:cNvSpPr>
          <p:nvPr>
            <p:ph type="ctrTitle" sz="quarter"/>
          </p:nvPr>
        </p:nvSpPr>
        <p:spPr bwMode="gray">
          <a:xfrm>
            <a:off x="1775884" y="1905000"/>
            <a:ext cx="8942916" cy="1074738"/>
          </a:xfrm>
        </p:spPr>
        <p:txBody>
          <a:bodyPr/>
          <a:lstStyle>
            <a:lvl1pPr>
              <a:defRPr sz="4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altLang="ko-K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www.themegallery.com</a:t>
            </a: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Company Logo</a:t>
            </a: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AAAFB6-EDBC-4D7A-8EE5-AAB4EFF79851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150813"/>
            <a:ext cx="2743200" cy="599757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50813"/>
            <a:ext cx="8026400" cy="599757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www.themegallery.com</a:t>
            </a: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Company Logo</a:t>
            </a: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C75C01-5879-42EE-8505-1640EE355FC6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150813"/>
            <a:ext cx="10972800" cy="56356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 hasCustomPrompt="1"/>
          </p:nvPr>
        </p:nvSpPr>
        <p:spPr>
          <a:xfrm>
            <a:off x="609600" y="900113"/>
            <a:ext cx="10972800" cy="5248275"/>
          </a:xfrm>
        </p:spPr>
        <p:txBody>
          <a:bodyPr/>
          <a:lstStyle/>
          <a:p>
            <a:r>
              <a:rPr lang="zh-CN" altLang="en-US" smtClean="0"/>
              <a:t>单击图标添加表格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523038"/>
            <a:ext cx="2844800" cy="320675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www.themegallery.com</a:t>
            </a: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8432800" y="6537325"/>
            <a:ext cx="3251200" cy="320675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Company Logo</a:t>
            </a: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4368800" y="6537325"/>
            <a:ext cx="2844800" cy="320675"/>
          </a:xfrm>
        </p:spPr>
        <p:txBody>
          <a:bodyPr/>
          <a:lstStyle>
            <a:lvl1pPr>
              <a:defRPr/>
            </a:lvl1pPr>
          </a:lstStyle>
          <a:p>
            <a:fld id="{6A5C2321-7D8C-4166-96CA-0F1D5385D66C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A7341370-20FB-4AF6-919B-630127251105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97600" y="3938588"/>
            <a:ext cx="5384800" cy="21875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7877E649-528A-40A0-8519-CBD1362C5390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09600" y="274638"/>
            <a:ext cx="10972800" cy="585152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B05D5F4D-3F08-4110-B06C-F79A006F21E0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150813"/>
            <a:ext cx="10972800" cy="563562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11" name="日期占位符 2"/>
          <p:cNvSpPr>
            <a:spLocks noGrp="1"/>
          </p:cNvSpPr>
          <p:nvPr>
            <p:ph type="dt" sz="half" idx="2"/>
          </p:nvPr>
        </p:nvSpPr>
        <p:spPr bwMode="auto">
          <a:xfrm>
            <a:off x="609600" y="6523038"/>
            <a:ext cx="2844800" cy="320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  <a:sym typeface="Verdana" panose="020B0604030504040204" pitchFamily="34" charset="0"/>
              </a:rPr>
              <a:t>www.themegallery.com</a:t>
            </a: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  <a:sym typeface="Verdana" panose="020B0604030504040204" pitchFamily="34" charset="0"/>
            </a:endParaRPr>
          </a:p>
        </p:txBody>
      </p:sp>
      <p:sp>
        <p:nvSpPr>
          <p:cNvPr id="12" name="页脚占位符 3"/>
          <p:cNvSpPr>
            <a:spLocks noGrp="1"/>
          </p:cNvSpPr>
          <p:nvPr>
            <p:ph type="ftr" sz="quarter" idx="3"/>
          </p:nvPr>
        </p:nvSpPr>
        <p:spPr bwMode="auto">
          <a:xfrm>
            <a:off x="8432800" y="6537325"/>
            <a:ext cx="3251200" cy="320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0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  <a:sym typeface="Verdana" panose="020B0604030504040204" pitchFamily="34" charset="0"/>
              </a:rPr>
              <a:t>Company Logo</a:t>
            </a: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  <a:sym typeface="Verdana" panose="020B0604030504040204" pitchFamily="34" charset="0"/>
            </a:endParaRPr>
          </a:p>
        </p:txBody>
      </p:sp>
      <p:sp>
        <p:nvSpPr>
          <p:cNvPr id="13" name="灯片编号占位符 4"/>
          <p:cNvSpPr>
            <a:spLocks noGrp="1"/>
          </p:cNvSpPr>
          <p:nvPr>
            <p:ph type="sldNum" sz="quarter" idx="4"/>
          </p:nvPr>
        </p:nvSpPr>
        <p:spPr bwMode="auto">
          <a:xfrm>
            <a:off x="4368800" y="6537325"/>
            <a:ext cx="2844800" cy="320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www.themegallery.com</a:t>
            </a: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Company Logo</a:t>
            </a: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FFE554-B54F-4D73-A2A8-CADF6EE54C5A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www.themegallery.com</a:t>
            </a: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Company Logo</a:t>
            </a: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4EF5FE-11BC-49A0-AA9C-E17E028D1F98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900113"/>
            <a:ext cx="53848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900113"/>
            <a:ext cx="53848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www.themegallery.com</a:t>
            </a:r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Company Logo</a:t>
            </a: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585831-F247-445C-9820-1AE4A08C6746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www.themegallery.com</a:t>
            </a:r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Company Logo</a:t>
            </a:r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C996F9-3C12-4AA9-B259-78B4030D412A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www.themegallery.com</a:t>
            </a:r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Company Logo</a:t>
            </a:r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14D668-24CB-4A44-B6CC-616EAD5BF2E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www.themegallery.com</a:t>
            </a:r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Company Logo</a:t>
            </a:r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63DB48-008E-41DC-BF53-B5211ADC65FD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www.themegallery.com</a:t>
            </a:r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Company Logo</a:t>
            </a: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CA5D08-9E20-4973-876D-43DBD9052646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www.themegallery.com</a:t>
            </a:r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Company Logo</a:t>
            </a: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0C88F0-8C26-401B-A34F-A98C1FCA0614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0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9" Type="http://schemas.openxmlformats.org/officeDocument/2006/relationships/vmlDrawing" Target="../drawings/vmlDrawing2.vml"/><Relationship Id="rId18" Type="http://schemas.openxmlformats.org/officeDocument/2006/relationships/image" Target="../media/image2.png"/><Relationship Id="rId17" Type="http://schemas.openxmlformats.org/officeDocument/2006/relationships/oleObject" Target="../embeddings/oleObject2.bin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Freeform 15"/>
          <p:cNvSpPr/>
          <p:nvPr/>
        </p:nvSpPr>
        <p:spPr bwMode="gray">
          <a:xfrm>
            <a:off x="0" y="5445125"/>
            <a:ext cx="12192000" cy="1414463"/>
          </a:xfrm>
          <a:custGeom>
            <a:avLst/>
            <a:gdLst/>
            <a:ahLst/>
            <a:cxnLst>
              <a:cxn ang="0">
                <a:pos x="5760" y="885"/>
              </a:cxn>
              <a:cxn ang="0">
                <a:pos x="5760" y="0"/>
              </a:cxn>
              <a:cxn ang="0">
                <a:pos x="2832" y="626"/>
              </a:cxn>
              <a:cxn ang="0">
                <a:pos x="0" y="36"/>
              </a:cxn>
              <a:cxn ang="0">
                <a:pos x="0" y="891"/>
              </a:cxn>
              <a:cxn ang="0">
                <a:pos x="5760" y="885"/>
              </a:cxn>
            </a:cxnLst>
            <a:rect l="0" t="0" r="r" b="b"/>
            <a:pathLst>
              <a:path w="5760" h="891">
                <a:moveTo>
                  <a:pt x="5760" y="885"/>
                </a:moveTo>
                <a:lnTo>
                  <a:pt x="5760" y="0"/>
                </a:lnTo>
                <a:cubicBezTo>
                  <a:pt x="4888" y="573"/>
                  <a:pt x="3696" y="609"/>
                  <a:pt x="2832" y="626"/>
                </a:cubicBezTo>
                <a:cubicBezTo>
                  <a:pt x="1968" y="643"/>
                  <a:pt x="640" y="474"/>
                  <a:pt x="0" y="36"/>
                </a:cubicBezTo>
                <a:lnTo>
                  <a:pt x="0" y="891"/>
                </a:lnTo>
                <a:lnTo>
                  <a:pt x="5760" y="885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15294"/>
                  <a:invGamma/>
                </a:schemeClr>
              </a:gs>
            </a:gsLst>
            <a:lin ang="5400000" scaled="1"/>
          </a:gradFill>
          <a:ln w="9525">
            <a:noFill/>
            <a:round/>
          </a:ln>
          <a:effectLst/>
        </p:spPr>
        <p:txBody>
          <a:bodyPr/>
          <a:lstStyle/>
          <a:p>
            <a:endParaRPr lang="zh-CN" altLang="en-US"/>
          </a:p>
        </p:txBody>
      </p:sp>
      <p:graphicFrame>
        <p:nvGraphicFramePr>
          <p:cNvPr id="1040" name="Object 16"/>
          <p:cNvGraphicFramePr>
            <a:graphicFrameLocks noChangeAspect="1"/>
          </p:cNvGraphicFramePr>
          <p:nvPr/>
        </p:nvGraphicFramePr>
        <p:xfrm>
          <a:off x="0" y="0"/>
          <a:ext cx="12192000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Image" r:id="rId17" imgW="7391400" imgH="914400" progId="">
                  <p:embed/>
                </p:oleObj>
              </mc:Choice>
              <mc:Fallback>
                <p:oleObj name="Image" r:id="rId17" imgW="7391400" imgH="914400" progId="">
                  <p:embed/>
                  <p:pic>
                    <p:nvPicPr>
                      <p:cNvPr id="0" name="图片 1024"/>
                      <p:cNvPicPr>
                        <a:picLocks noChangeAspect="1"/>
                      </p:cNvPicPr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2192000" cy="6921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1" name="Rectangle 17"/>
          <p:cNvSpPr>
            <a:spLocks noChangeArrowheads="1"/>
          </p:cNvSpPr>
          <p:nvPr/>
        </p:nvSpPr>
        <p:spPr bwMode="gray">
          <a:xfrm>
            <a:off x="0" y="6538913"/>
            <a:ext cx="12192000" cy="333375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42" name="Rectangle 18"/>
          <p:cNvSpPr>
            <a:spLocks noChangeArrowheads="1"/>
          </p:cNvSpPr>
          <p:nvPr/>
        </p:nvSpPr>
        <p:spPr bwMode="gray">
          <a:xfrm>
            <a:off x="0" y="692150"/>
            <a:ext cx="12192000" cy="7302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27451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900113"/>
            <a:ext cx="10972800" cy="52482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altLang="zh-CN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609600" y="6523038"/>
            <a:ext cx="2844800" cy="3206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>
                <a:solidFill>
                  <a:schemeClr val="bg1"/>
                </a:solidFill>
                <a:latin typeface="+mn-lt"/>
                <a:ea typeface="宋体" panose="02010600030101010101" pitchFamily="2" charset="-122"/>
              </a:defRPr>
            </a:lvl1pPr>
          </a:lstStyle>
          <a:p>
            <a:r>
              <a:rPr lang="en-US" altLang="zh-CN"/>
              <a:t>www.themegallery.com</a:t>
            </a:r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8432800" y="6537325"/>
            <a:ext cx="3251200" cy="3206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000" b="1">
                <a:solidFill>
                  <a:schemeClr val="bg1"/>
                </a:solidFill>
                <a:latin typeface="+mn-lt"/>
                <a:ea typeface="宋体" panose="02010600030101010101" pitchFamily="2" charset="-122"/>
              </a:defRPr>
            </a:lvl1pPr>
          </a:lstStyle>
          <a:p>
            <a:r>
              <a:rPr lang="en-US" altLang="zh-CN"/>
              <a:t>Company Logo</a:t>
            </a: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4368800" y="6537325"/>
            <a:ext cx="2844800" cy="3206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solidFill>
                  <a:schemeClr val="bg1"/>
                </a:solidFill>
                <a:ea typeface="宋体" panose="02010600030101010101" pitchFamily="2" charset="-122"/>
              </a:defRPr>
            </a:lvl1pPr>
          </a:lstStyle>
          <a:p>
            <a:fld id="{D4014EB8-AF08-42A8-9F10-DEE241A7B05B}" type="slidenum">
              <a:rPr lang="en-US" altLang="zh-CN"/>
            </a:fld>
            <a:endParaRPr lang="en-US" altLang="zh-CN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609600" y="150813"/>
            <a:ext cx="10972800" cy="5635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en-US" altLang="zh-CN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sldNum="0"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v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800">
          <a:solidFill>
            <a:schemeClr val="tx1"/>
          </a:solidFill>
          <a:latin typeface="Arial" panose="020B060402020202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panose="020B060402020202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anose="020B0604020202020204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41.emf"/><Relationship Id="rId4" Type="http://schemas.openxmlformats.org/officeDocument/2006/relationships/image" Target="../media/image40.emf"/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image" Target="../media/image37.emf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47.wmf"/><Relationship Id="rId5" Type="http://schemas.openxmlformats.org/officeDocument/2006/relationships/image" Target="../media/image46.wmf"/><Relationship Id="rId4" Type="http://schemas.openxmlformats.org/officeDocument/2006/relationships/image" Target="../media/image45.wmf"/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55.png"/><Relationship Id="rId7" Type="http://schemas.openxmlformats.org/officeDocument/2006/relationships/image" Target="../media/image54.png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0" Type="http://schemas.openxmlformats.org/officeDocument/2006/relationships/notesSlide" Target="../notesSlides/notesSlide1.xml"/><Relationship Id="rId1" Type="http://schemas.openxmlformats.org/officeDocument/2006/relationships/image" Target="../media/image48.pn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9.bin"/><Relationship Id="rId8" Type="http://schemas.openxmlformats.org/officeDocument/2006/relationships/image" Target="../media/image59.wmf"/><Relationship Id="rId7" Type="http://schemas.openxmlformats.org/officeDocument/2006/relationships/oleObject" Target="../embeddings/oleObject8.bin"/><Relationship Id="rId6" Type="http://schemas.openxmlformats.org/officeDocument/2006/relationships/image" Target="../media/image58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57.wmf"/><Relationship Id="rId3" Type="http://schemas.openxmlformats.org/officeDocument/2006/relationships/oleObject" Target="../embeddings/oleObject6.bin"/><Relationship Id="rId2" Type="http://schemas.openxmlformats.org/officeDocument/2006/relationships/image" Target="../media/image56.wmf"/><Relationship Id="rId12" Type="http://schemas.openxmlformats.org/officeDocument/2006/relationships/vmlDrawing" Target="../drawings/vmlDrawing5.vml"/><Relationship Id="rId11" Type="http://schemas.openxmlformats.org/officeDocument/2006/relationships/slideLayout" Target="../slideLayouts/slideLayout7.xml"/><Relationship Id="rId10" Type="http://schemas.openxmlformats.org/officeDocument/2006/relationships/image" Target="../media/image60.wmf"/><Relationship Id="rId1" Type="http://schemas.openxmlformats.org/officeDocument/2006/relationships/oleObject" Target="../embeddings/oleObject5.bin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65.png"/><Relationship Id="rId8" Type="http://schemas.openxmlformats.org/officeDocument/2006/relationships/image" Target="../media/image64.wmf"/><Relationship Id="rId7" Type="http://schemas.openxmlformats.org/officeDocument/2006/relationships/oleObject" Target="../embeddings/oleObject13.bin"/><Relationship Id="rId6" Type="http://schemas.openxmlformats.org/officeDocument/2006/relationships/image" Target="../media/image63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62.wmf"/><Relationship Id="rId3" Type="http://schemas.openxmlformats.org/officeDocument/2006/relationships/oleObject" Target="../embeddings/oleObject11.bin"/><Relationship Id="rId2" Type="http://schemas.openxmlformats.org/officeDocument/2006/relationships/image" Target="../media/image61.wmf"/><Relationship Id="rId15" Type="http://schemas.openxmlformats.org/officeDocument/2006/relationships/vmlDrawing" Target="../drawings/vmlDrawing6.vml"/><Relationship Id="rId14" Type="http://schemas.openxmlformats.org/officeDocument/2006/relationships/slideLayout" Target="../slideLayouts/slideLayout7.xml"/><Relationship Id="rId13" Type="http://schemas.openxmlformats.org/officeDocument/2006/relationships/image" Target="../media/image69.png"/><Relationship Id="rId12" Type="http://schemas.openxmlformats.org/officeDocument/2006/relationships/image" Target="../media/image68.png"/><Relationship Id="rId11" Type="http://schemas.openxmlformats.org/officeDocument/2006/relationships/image" Target="../media/image67.png"/><Relationship Id="rId10" Type="http://schemas.openxmlformats.org/officeDocument/2006/relationships/image" Target="../media/image66.png"/><Relationship Id="rId1" Type="http://schemas.openxmlformats.org/officeDocument/2006/relationships/oleObject" Target="../embeddings/oleObject10.bin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7.vml"/><Relationship Id="rId8" Type="http://schemas.openxmlformats.org/officeDocument/2006/relationships/slideLayout" Target="../slideLayouts/slideLayout15.xml"/><Relationship Id="rId7" Type="http://schemas.openxmlformats.org/officeDocument/2006/relationships/image" Target="../media/image75.emf"/><Relationship Id="rId6" Type="http://schemas.openxmlformats.org/officeDocument/2006/relationships/image" Target="../media/image74.emf"/><Relationship Id="rId5" Type="http://schemas.openxmlformats.org/officeDocument/2006/relationships/image" Target="../media/image73.emf"/><Relationship Id="rId4" Type="http://schemas.openxmlformats.org/officeDocument/2006/relationships/image" Target="../media/image72.emf"/><Relationship Id="rId3" Type="http://schemas.openxmlformats.org/officeDocument/2006/relationships/image" Target="../media/image71.emf"/><Relationship Id="rId2" Type="http://schemas.openxmlformats.org/officeDocument/2006/relationships/image" Target="../media/image70.wmf"/><Relationship Id="rId1" Type="http://schemas.openxmlformats.org/officeDocument/2006/relationships/oleObject" Target="../embeddings/oleObject14.bin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80.emf"/><Relationship Id="rId4" Type="http://schemas.openxmlformats.org/officeDocument/2006/relationships/image" Target="../media/image79.emf"/><Relationship Id="rId3" Type="http://schemas.openxmlformats.org/officeDocument/2006/relationships/image" Target="../media/image78.emf"/><Relationship Id="rId2" Type="http://schemas.openxmlformats.org/officeDocument/2006/relationships/image" Target="../media/image77.emf"/><Relationship Id="rId1" Type="http://schemas.openxmlformats.org/officeDocument/2006/relationships/image" Target="../media/image76.emf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83.wmf"/><Relationship Id="rId2" Type="http://schemas.openxmlformats.org/officeDocument/2006/relationships/image" Target="../media/image82.wmf"/><Relationship Id="rId1" Type="http://schemas.openxmlformats.org/officeDocument/2006/relationships/image" Target="../media/image81.wmf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6.bin"/><Relationship Id="rId8" Type="http://schemas.openxmlformats.org/officeDocument/2006/relationships/image" Target="../media/image88.wmf"/><Relationship Id="rId7" Type="http://schemas.openxmlformats.org/officeDocument/2006/relationships/oleObject" Target="../embeddings/oleObject15.bin"/><Relationship Id="rId6" Type="http://schemas.openxmlformats.org/officeDocument/2006/relationships/image" Target="../media/image69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2" Type="http://schemas.openxmlformats.org/officeDocument/2006/relationships/vmlDrawing" Target="../drawings/vmlDrawing8.vml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89.wmf"/><Relationship Id="rId1" Type="http://schemas.openxmlformats.org/officeDocument/2006/relationships/image" Target="../media/image66.png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94.emf"/><Relationship Id="rId4" Type="http://schemas.openxmlformats.org/officeDocument/2006/relationships/image" Target="../media/image93.emf"/><Relationship Id="rId3" Type="http://schemas.openxmlformats.org/officeDocument/2006/relationships/image" Target="../media/image92.emf"/><Relationship Id="rId2" Type="http://schemas.openxmlformats.org/officeDocument/2006/relationships/image" Target="../media/image91.emf"/><Relationship Id="rId1" Type="http://schemas.openxmlformats.org/officeDocument/2006/relationships/image" Target="../media/image90.emf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6" Type="http://schemas.openxmlformats.org/officeDocument/2006/relationships/slideLayout" Target="../slideLayouts/slideLayout16.xml"/><Relationship Id="rId25" Type="http://schemas.openxmlformats.org/officeDocument/2006/relationships/tags" Target="../tags/tag25.xml"/><Relationship Id="rId24" Type="http://schemas.openxmlformats.org/officeDocument/2006/relationships/tags" Target="../tags/tag24.xml"/><Relationship Id="rId23" Type="http://schemas.openxmlformats.org/officeDocument/2006/relationships/tags" Target="../tags/tag23.xml"/><Relationship Id="rId22" Type="http://schemas.openxmlformats.org/officeDocument/2006/relationships/tags" Target="../tags/tag22.xml"/><Relationship Id="rId21" Type="http://schemas.openxmlformats.org/officeDocument/2006/relationships/tags" Target="../tags/tag21.xml"/><Relationship Id="rId20" Type="http://schemas.openxmlformats.org/officeDocument/2006/relationships/tags" Target="../tags/tag20.xml"/><Relationship Id="rId2" Type="http://schemas.openxmlformats.org/officeDocument/2006/relationships/tags" Target="../tags/tag2.xml"/><Relationship Id="rId19" Type="http://schemas.openxmlformats.org/officeDocument/2006/relationships/tags" Target="../tags/tag19.xml"/><Relationship Id="rId18" Type="http://schemas.openxmlformats.org/officeDocument/2006/relationships/tags" Target="../tags/tag18.xml"/><Relationship Id="rId17" Type="http://schemas.openxmlformats.org/officeDocument/2006/relationships/tags" Target="../tags/tag17.xml"/><Relationship Id="rId16" Type="http://schemas.openxmlformats.org/officeDocument/2006/relationships/tags" Target="../tags/tag16.xml"/><Relationship Id="rId15" Type="http://schemas.openxmlformats.org/officeDocument/2006/relationships/tags" Target="../tags/tag15.xml"/><Relationship Id="rId14" Type="http://schemas.openxmlformats.org/officeDocument/2006/relationships/tags" Target="../tags/tag14.xml"/><Relationship Id="rId13" Type="http://schemas.openxmlformats.org/officeDocument/2006/relationships/tags" Target="../tags/tag13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99.wmf"/><Relationship Id="rId4" Type="http://schemas.openxmlformats.org/officeDocument/2006/relationships/image" Target="../media/image98.wmf"/><Relationship Id="rId3" Type="http://schemas.openxmlformats.org/officeDocument/2006/relationships/image" Target="../media/image97.wmf"/><Relationship Id="rId2" Type="http://schemas.openxmlformats.org/officeDocument/2006/relationships/image" Target="../media/image96.wmf"/><Relationship Id="rId1" Type="http://schemas.openxmlformats.org/officeDocument/2006/relationships/image" Target="../media/image95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06.wmf"/><Relationship Id="rId6" Type="http://schemas.openxmlformats.org/officeDocument/2006/relationships/image" Target="../media/image105.wmf"/><Relationship Id="rId5" Type="http://schemas.openxmlformats.org/officeDocument/2006/relationships/image" Target="../media/image104.wmf"/><Relationship Id="rId4" Type="http://schemas.openxmlformats.org/officeDocument/2006/relationships/image" Target="../media/image103.wmf"/><Relationship Id="rId3" Type="http://schemas.openxmlformats.org/officeDocument/2006/relationships/image" Target="../media/image102.png"/><Relationship Id="rId2" Type="http://schemas.openxmlformats.org/officeDocument/2006/relationships/image" Target="../media/image101.wmf"/><Relationship Id="rId1" Type="http://schemas.openxmlformats.org/officeDocument/2006/relationships/image" Target="../media/image100.w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7.png"/></Relationships>
</file>

<file path=ppt/slides/_rels/slide2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13.png"/><Relationship Id="rId5" Type="http://schemas.openxmlformats.org/officeDocument/2006/relationships/image" Target="../media/image112.wmf"/><Relationship Id="rId4" Type="http://schemas.openxmlformats.org/officeDocument/2006/relationships/image" Target="../media/image111.wmf"/><Relationship Id="rId3" Type="http://schemas.openxmlformats.org/officeDocument/2006/relationships/image" Target="../media/image110.png"/><Relationship Id="rId2" Type="http://schemas.openxmlformats.org/officeDocument/2006/relationships/image" Target="../media/image109.png"/><Relationship Id="rId1" Type="http://schemas.openxmlformats.org/officeDocument/2006/relationships/image" Target="../media/image108.png"/></Relationships>
</file>

<file path=ppt/slides/_rels/slide2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19.emf"/><Relationship Id="rId5" Type="http://schemas.openxmlformats.org/officeDocument/2006/relationships/image" Target="../media/image118.emf"/><Relationship Id="rId4" Type="http://schemas.openxmlformats.org/officeDocument/2006/relationships/image" Target="../media/image117.emf"/><Relationship Id="rId3" Type="http://schemas.openxmlformats.org/officeDocument/2006/relationships/image" Target="../media/image116.emf"/><Relationship Id="rId2" Type="http://schemas.openxmlformats.org/officeDocument/2006/relationships/image" Target="../media/image115.png"/><Relationship Id="rId1" Type="http://schemas.openxmlformats.org/officeDocument/2006/relationships/image" Target="../media/image114.png"/></Relationships>
</file>

<file path=ppt/slides/_rels/slide25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9.vml"/><Relationship Id="rId5" Type="http://schemas.openxmlformats.org/officeDocument/2006/relationships/slideLayout" Target="../slideLayouts/slideLayout15.xml"/><Relationship Id="rId4" Type="http://schemas.openxmlformats.org/officeDocument/2006/relationships/image" Target="../media/image122.emf"/><Relationship Id="rId3" Type="http://schemas.openxmlformats.org/officeDocument/2006/relationships/image" Target="../media/image121.wmf"/><Relationship Id="rId2" Type="http://schemas.openxmlformats.org/officeDocument/2006/relationships/oleObject" Target="../embeddings/oleObject17.bin"/><Relationship Id="rId1" Type="http://schemas.openxmlformats.org/officeDocument/2006/relationships/image" Target="../media/image120.png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25.wmf"/><Relationship Id="rId2" Type="http://schemas.openxmlformats.org/officeDocument/2006/relationships/image" Target="../media/image124.png"/><Relationship Id="rId1" Type="http://schemas.openxmlformats.org/officeDocument/2006/relationships/image" Target="../media/image123.wmf"/></Relationships>
</file>

<file path=ppt/slides/_rels/slide2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30.png"/><Relationship Id="rId4" Type="http://schemas.openxmlformats.org/officeDocument/2006/relationships/image" Target="../media/image129.png"/><Relationship Id="rId3" Type="http://schemas.openxmlformats.org/officeDocument/2006/relationships/image" Target="../media/image128.png"/><Relationship Id="rId2" Type="http://schemas.openxmlformats.org/officeDocument/2006/relationships/image" Target="../media/image127.png"/><Relationship Id="rId1" Type="http://schemas.openxmlformats.org/officeDocument/2006/relationships/image" Target="../media/image126.png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33.png"/><Relationship Id="rId2" Type="http://schemas.openxmlformats.org/officeDocument/2006/relationships/image" Target="../media/image132.png"/><Relationship Id="rId1" Type="http://schemas.openxmlformats.org/officeDocument/2006/relationships/image" Target="../media/image131.png"/></Relationships>
</file>

<file path=ppt/slides/_rels/slide2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141.wmf"/><Relationship Id="rId7" Type="http://schemas.openxmlformats.org/officeDocument/2006/relationships/image" Target="../media/image140.wmf"/><Relationship Id="rId6" Type="http://schemas.openxmlformats.org/officeDocument/2006/relationships/image" Target="../media/image139.wmf"/><Relationship Id="rId5" Type="http://schemas.openxmlformats.org/officeDocument/2006/relationships/image" Target="../media/image138.png"/><Relationship Id="rId4" Type="http://schemas.openxmlformats.org/officeDocument/2006/relationships/image" Target="../media/image137.wmf"/><Relationship Id="rId3" Type="http://schemas.openxmlformats.org/officeDocument/2006/relationships/image" Target="../media/image136.png"/><Relationship Id="rId2" Type="http://schemas.openxmlformats.org/officeDocument/2006/relationships/image" Target="../media/image135.png"/><Relationship Id="rId1" Type="http://schemas.openxmlformats.org/officeDocument/2006/relationships/image" Target="../media/image134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3.vml"/><Relationship Id="rId5" Type="http://schemas.openxmlformats.org/officeDocument/2006/relationships/slideLayout" Target="../slideLayouts/slideLayout13.xml"/><Relationship Id="rId4" Type="http://schemas.openxmlformats.org/officeDocument/2006/relationships/image" Target="../media/image7.wmf"/><Relationship Id="rId3" Type="http://schemas.openxmlformats.org/officeDocument/2006/relationships/image" Target="../media/image6.wmf"/><Relationship Id="rId2" Type="http://schemas.openxmlformats.org/officeDocument/2006/relationships/oleObject" Target="../embeddings/oleObject3.bin"/><Relationship Id="rId1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image" Target="../media/image14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image" Target="../media/image144.wmf"/><Relationship Id="rId1" Type="http://schemas.openxmlformats.org/officeDocument/2006/relationships/image" Target="../media/image143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image" Target="../media/image146.emf"/><Relationship Id="rId1" Type="http://schemas.openxmlformats.org/officeDocument/2006/relationships/image" Target="../media/image145.emf"/></Relationships>
</file>

<file path=ppt/slides/_rels/slide3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6.xml"/><Relationship Id="rId6" Type="http://schemas.openxmlformats.org/officeDocument/2006/relationships/image" Target="../media/image152.emf"/><Relationship Id="rId5" Type="http://schemas.openxmlformats.org/officeDocument/2006/relationships/image" Target="../media/image151.emf"/><Relationship Id="rId4" Type="http://schemas.openxmlformats.org/officeDocument/2006/relationships/image" Target="../media/image150.emf"/><Relationship Id="rId3" Type="http://schemas.openxmlformats.org/officeDocument/2006/relationships/image" Target="../media/image149.emf"/><Relationship Id="rId2" Type="http://schemas.openxmlformats.org/officeDocument/2006/relationships/image" Target="../media/image148.emf"/><Relationship Id="rId1" Type="http://schemas.openxmlformats.org/officeDocument/2006/relationships/image" Target="../media/image147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image" Target="../media/image154.emf"/><Relationship Id="rId1" Type="http://schemas.openxmlformats.org/officeDocument/2006/relationships/image" Target="../media/image153.emf"/></Relationships>
</file>

<file path=ppt/slides/_rels/slide3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7.xml"/><Relationship Id="rId2" Type="http://schemas.openxmlformats.org/officeDocument/2006/relationships/tags" Target="../tags/tag26.xml"/><Relationship Id="rId1" Type="http://schemas.openxmlformats.org/officeDocument/2006/relationships/image" Target="../media/image155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57.emf"/><Relationship Id="rId1" Type="http://schemas.openxmlformats.org/officeDocument/2006/relationships/image" Target="../media/image156.png"/></Relationships>
</file>

<file path=ppt/slides/_rels/slide3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159.emf"/><Relationship Id="rId2" Type="http://schemas.openxmlformats.org/officeDocument/2006/relationships/image" Target="../media/image158.png"/><Relationship Id="rId1" Type="http://schemas.openxmlformats.org/officeDocument/2006/relationships/tags" Target="../tags/tag27.xml"/></Relationships>
</file>

<file path=ppt/slides/_rels/slide3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2.xml"/><Relationship Id="rId6" Type="http://schemas.openxmlformats.org/officeDocument/2006/relationships/image" Target="../media/image165.emf"/><Relationship Id="rId5" Type="http://schemas.openxmlformats.org/officeDocument/2006/relationships/image" Target="../media/image164.emf"/><Relationship Id="rId4" Type="http://schemas.openxmlformats.org/officeDocument/2006/relationships/image" Target="../media/image163.emf"/><Relationship Id="rId3" Type="http://schemas.openxmlformats.org/officeDocument/2006/relationships/image" Target="../media/image162.emf"/><Relationship Id="rId2" Type="http://schemas.openxmlformats.org/officeDocument/2006/relationships/image" Target="../media/image161.emf"/><Relationship Id="rId1" Type="http://schemas.openxmlformats.org/officeDocument/2006/relationships/image" Target="../media/image160.e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5.png"/><Relationship Id="rId8" Type="http://schemas.openxmlformats.org/officeDocument/2006/relationships/image" Target="../media/image14.wmf"/><Relationship Id="rId7" Type="http://schemas.openxmlformats.org/officeDocument/2006/relationships/image" Target="../media/image13.wmf"/><Relationship Id="rId6" Type="http://schemas.openxmlformats.org/officeDocument/2006/relationships/oleObject" Target="../embeddings/oleObject4.bin"/><Relationship Id="rId5" Type="http://schemas.openxmlformats.org/officeDocument/2006/relationships/image" Target="../media/image12.wmf"/><Relationship Id="rId4" Type="http://schemas.openxmlformats.org/officeDocument/2006/relationships/image" Target="../media/image11.wmf"/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4" Type="http://schemas.openxmlformats.org/officeDocument/2006/relationships/vmlDrawing" Target="../drawings/vmlDrawing4.vml"/><Relationship Id="rId13" Type="http://schemas.openxmlformats.org/officeDocument/2006/relationships/slideLayout" Target="../slideLayouts/slideLayout4.xml"/><Relationship Id="rId12" Type="http://schemas.openxmlformats.org/officeDocument/2006/relationships/image" Target="../media/image18.png"/><Relationship Id="rId11" Type="http://schemas.openxmlformats.org/officeDocument/2006/relationships/image" Target="../media/image17.png"/><Relationship Id="rId10" Type="http://schemas.openxmlformats.org/officeDocument/2006/relationships/image" Target="../media/image16.png"/><Relationship Id="rId1" Type="http://schemas.openxmlformats.org/officeDocument/2006/relationships/image" Target="../media/image8.w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image" Target="../media/image167.wmf"/><Relationship Id="rId1" Type="http://schemas.openxmlformats.org/officeDocument/2006/relationships/image" Target="../media/image16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image" Target="../media/image169.png"/><Relationship Id="rId1" Type="http://schemas.openxmlformats.org/officeDocument/2006/relationships/image" Target="../media/image16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image" Target="../media/image171.emf"/><Relationship Id="rId1" Type="http://schemas.openxmlformats.org/officeDocument/2006/relationships/image" Target="../media/image170.emf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7" Type="http://schemas.openxmlformats.org/officeDocument/2006/relationships/image" Target="../media/image178.emf"/><Relationship Id="rId6" Type="http://schemas.openxmlformats.org/officeDocument/2006/relationships/image" Target="../media/image177.emf"/><Relationship Id="rId5" Type="http://schemas.openxmlformats.org/officeDocument/2006/relationships/image" Target="../media/image176.emf"/><Relationship Id="rId4" Type="http://schemas.openxmlformats.org/officeDocument/2006/relationships/image" Target="../media/image175.emf"/><Relationship Id="rId3" Type="http://schemas.openxmlformats.org/officeDocument/2006/relationships/image" Target="../media/image174.emf"/><Relationship Id="rId2" Type="http://schemas.openxmlformats.org/officeDocument/2006/relationships/image" Target="../media/image173.emf"/><Relationship Id="rId1" Type="http://schemas.openxmlformats.org/officeDocument/2006/relationships/image" Target="../media/image172.emf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7" Type="http://schemas.openxmlformats.org/officeDocument/2006/relationships/image" Target="../media/image185.emf"/><Relationship Id="rId6" Type="http://schemas.openxmlformats.org/officeDocument/2006/relationships/image" Target="../media/image184.emf"/><Relationship Id="rId5" Type="http://schemas.openxmlformats.org/officeDocument/2006/relationships/image" Target="../media/image183.emf"/><Relationship Id="rId4" Type="http://schemas.openxmlformats.org/officeDocument/2006/relationships/image" Target="../media/image182.emf"/><Relationship Id="rId3" Type="http://schemas.openxmlformats.org/officeDocument/2006/relationships/image" Target="../media/image181.emf"/><Relationship Id="rId2" Type="http://schemas.openxmlformats.org/officeDocument/2006/relationships/image" Target="../media/image180.emf"/><Relationship Id="rId1" Type="http://schemas.openxmlformats.org/officeDocument/2006/relationships/image" Target="../media/image179.emf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5.emf"/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33.emf"/><Relationship Id="rId7" Type="http://schemas.openxmlformats.org/officeDocument/2006/relationships/image" Target="../media/image32.emf"/><Relationship Id="rId6" Type="http://schemas.openxmlformats.org/officeDocument/2006/relationships/image" Target="../media/image31.emf"/><Relationship Id="rId5" Type="http://schemas.openxmlformats.org/officeDocument/2006/relationships/image" Target="../media/image30.emf"/><Relationship Id="rId4" Type="http://schemas.openxmlformats.org/officeDocument/2006/relationships/image" Target="../media/image29.emf"/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image" Target="../media/image26.emf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image" Target="../media/image3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"/>
          <p:cNvSpPr txBox="1">
            <a:spLocks noChangeArrowheads="1"/>
          </p:cNvSpPr>
          <p:nvPr/>
        </p:nvSpPr>
        <p:spPr bwMode="white">
          <a:xfrm>
            <a:off x="1775430" y="692767"/>
            <a:ext cx="8572560" cy="72389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原子核中的相对论对称性研究</a:t>
            </a:r>
            <a:endParaRPr kumimoji="0" lang="en-US" altLang="zh-CN" sz="3600" b="1" i="0" u="none" strike="noStrike" kern="0" cap="none" spc="0" normalizeH="0" baseline="0" noProof="0" dirty="0">
              <a:ln>
                <a:noFill/>
              </a:ln>
              <a:solidFill>
                <a:srgbClr val="CC00CC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31" name="Picture 2" descr="zhulou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905" y="1323340"/>
            <a:ext cx="12195810" cy="5534660"/>
          </a:xfrm>
          <a:prstGeom prst="rect">
            <a:avLst/>
          </a:prstGeom>
          <a:noFill/>
        </p:spPr>
      </p:pic>
      <p:pic>
        <p:nvPicPr>
          <p:cNvPr id="32" name="Picture 1" descr="C:\Documents and Settings\Administrator\桌面\16300000623104125730357728858_9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81620" y="1928802"/>
            <a:ext cx="1500198" cy="1500198"/>
          </a:xfrm>
          <a:prstGeom prst="rect">
            <a:avLst/>
          </a:prstGeom>
          <a:noFill/>
        </p:spPr>
      </p:pic>
      <p:sp>
        <p:nvSpPr>
          <p:cNvPr id="41990" name="Rectangle 4"/>
          <p:cNvSpPr/>
          <p:nvPr/>
        </p:nvSpPr>
        <p:spPr>
          <a:xfrm>
            <a:off x="2811145" y="4148455"/>
            <a:ext cx="7131685" cy="220599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</a:pP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Verdana" panose="020B0604030504040204" pitchFamily="34" charset="0"/>
              </a:rPr>
              <a:t>郭建友 </a:t>
            </a:r>
            <a:endParaRPr lang="zh-CN" altLang="en-US" sz="2400" b="1" dirty="0">
              <a:solidFill>
                <a:srgbClr val="0000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Verdana" panose="020B0604030504040204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</a:pPr>
            <a:r>
              <a:rPr lang="en-US" altLang="zh-CN" sz="24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Verdana" panose="020B0604030504040204" pitchFamily="34" charset="0"/>
              </a:rPr>
              <a:t>Jian-You Guo</a:t>
            </a:r>
            <a:endParaRPr lang="en-US" altLang="zh-CN" sz="2400" b="1" dirty="0">
              <a:solidFill>
                <a:srgbClr val="0000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Verdana" panose="020B0604030504040204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</a:pPr>
            <a:endParaRPr lang="zh-CN" altLang="en-US" sz="2400" b="1" dirty="0">
              <a:solidFill>
                <a:srgbClr val="FFFF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Verdana" panose="020B0604030504040204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</a:pPr>
            <a:r>
              <a:rPr lang="zh-CN" altLang="en-US" sz="2400" b="1" dirty="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Verdana" panose="020B0604030504040204" pitchFamily="34" charset="0"/>
              </a:rPr>
              <a:t>安徽大学 物理与光电工程学院 </a:t>
            </a:r>
            <a:endParaRPr lang="zh-CN" altLang="en-US" sz="2400" b="1" dirty="0">
              <a:solidFill>
                <a:srgbClr val="FFFF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Verdana" panose="020B0604030504040204" pitchFamily="34" charset="0"/>
            </a:endParaRPr>
          </a:p>
          <a:p>
            <a:pPr marL="0" indent="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</a:pPr>
            <a:r>
              <a:rPr lang="en-US" altLang="zh-CN" sz="2400" b="1" dirty="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Verdana" panose="020B0604030504040204" pitchFamily="34" charset="0"/>
              </a:rPr>
              <a:t>School of Physical and Optoelectronic Engineering, Anhui University</a:t>
            </a:r>
            <a:endParaRPr lang="en-US" altLang="zh-CN" sz="2400" b="1" dirty="0">
              <a:solidFill>
                <a:srgbClr val="FFFF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1665" y="3483610"/>
            <a:ext cx="9213850" cy="1303655"/>
          </a:xfrm>
          <a:prstGeom prst="rect">
            <a:avLst/>
          </a:prstGeom>
          <a:ln>
            <a:solidFill>
              <a:srgbClr val="B60694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8005" y="3141345"/>
            <a:ext cx="3439160" cy="30162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570" y="5300980"/>
            <a:ext cx="8979535" cy="1197610"/>
          </a:xfrm>
          <a:prstGeom prst="rect">
            <a:avLst/>
          </a:prstGeom>
          <a:ln>
            <a:solidFill>
              <a:srgbClr val="B60694"/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8525" y="5003165"/>
            <a:ext cx="3288665" cy="25336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3795" y="764540"/>
            <a:ext cx="9685655" cy="2016760"/>
          </a:xfrm>
          <a:prstGeom prst="rect">
            <a:avLst/>
          </a:prstGeom>
          <a:ln>
            <a:solidFill>
              <a:srgbClr val="B60694"/>
            </a:solidFill>
          </a:ln>
        </p:spPr>
      </p:pic>
      <p:sp>
        <p:nvSpPr>
          <p:cNvPr id="9" name="矩形 2"/>
          <p:cNvSpPr/>
          <p:nvPr/>
        </p:nvSpPr>
        <p:spPr>
          <a:xfrm>
            <a:off x="119380" y="908685"/>
            <a:ext cx="2259330" cy="119888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marL="84455" indent="0" eaLnBrk="0" hangingPunct="0">
              <a:buClr>
                <a:srgbClr val="FF33CC"/>
              </a:buClr>
              <a:buFont typeface="Wingdings" panose="05000000000000000000" pitchFamily="2" charset="2"/>
              <a:buNone/>
            </a:pPr>
            <a:r>
              <a:rPr lang="en-US" altLang="zh-CN" sz="2400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PSS in shape coexistence in the </a:t>
            </a:r>
            <a:r>
              <a:rPr lang="en-US" altLang="zh-CN" sz="24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78</a:t>
            </a:r>
            <a:r>
              <a:rPr lang="en-US" altLang="zh-CN" sz="2400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Ni region</a:t>
            </a:r>
            <a:endParaRPr lang="en-US" altLang="zh-CN" sz="2400" dirty="0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  <a:sym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0" y="715010"/>
            <a:ext cx="12183110" cy="460375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</a:ln>
          <a:effectLst/>
        </p:spPr>
        <p:txBody>
          <a:bodyPr wrap="square" anchor="ctr">
            <a:spAutoFit/>
          </a:bodyPr>
          <a:lstStyle/>
          <a:p>
            <a:pPr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zh-CN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Early attempts</a:t>
            </a:r>
            <a:endParaRPr lang="zh-CN" alt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18415" y="1412875"/>
            <a:ext cx="12164060" cy="39878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marL="358775" indent="-358775">
              <a:buClr>
                <a:srgbClr val="FF00FF"/>
              </a:buClr>
              <a:buFont typeface="Wingdings" panose="05000000000000000000" pitchFamily="2" charset="2"/>
              <a:buChar char="Ø"/>
            </a:pPr>
            <a:r>
              <a:rPr lang="en-US" altLang="zh-CN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transformations from the normal scheme to </a:t>
            </a:r>
            <a:r>
              <a:rPr lang="en-US" altLang="zh-CN" sz="2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pseudospin</a:t>
            </a:r>
            <a:r>
              <a:rPr lang="en-US" altLang="zh-CN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scheme</a:t>
            </a:r>
            <a:endParaRPr lang="en-US" altLang="zh-CN" sz="2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927350" y="2204720"/>
            <a:ext cx="6264275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00098" y="1520190"/>
            <a:ext cx="3524250" cy="252413"/>
          </a:xfrm>
          <a:prstGeom prst="rect">
            <a:avLst/>
          </a:prstGeom>
          <a:noFill/>
          <a:ln w="9525">
            <a:solidFill>
              <a:srgbClr val="9052AC"/>
            </a:solidFill>
            <a:miter lim="800000"/>
            <a:headEnd/>
            <a:tailEnd/>
          </a:ln>
          <a:effectLst/>
        </p:spPr>
      </p:pic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18415" y="3807460"/>
            <a:ext cx="12118340" cy="39878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marL="358775" indent="-358775">
              <a:buClr>
                <a:srgbClr val="FF00FF"/>
              </a:buClr>
              <a:buFont typeface="Wingdings" panose="05000000000000000000" pitchFamily="2" charset="2"/>
              <a:buChar char="Ø"/>
              <a:tabLst>
                <a:tab pos="358775" algn="l"/>
              </a:tabLst>
            </a:pPr>
            <a:r>
              <a:rPr lang="en-US" altLang="zh-CN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special ratio                  for the strength of the spin-orbit and orbit-orbit interactions</a:t>
            </a:r>
            <a:endParaRPr lang="en-US" altLang="zh-CN" sz="2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04513" y="3932873"/>
            <a:ext cx="1079500" cy="325437"/>
          </a:xfrm>
          <a:prstGeom prst="rect">
            <a:avLst/>
          </a:prstGeom>
          <a:noFill/>
          <a:ln w="9525">
            <a:solidFill>
              <a:srgbClr val="9052AC"/>
            </a:solidFill>
            <a:miter lim="800000"/>
            <a:headEnd/>
            <a:tailEnd/>
          </a:ln>
          <a:effectLst/>
        </p:spPr>
      </p:pic>
      <p:pic>
        <p:nvPicPr>
          <p:cNvPr id="9227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8075" y="4580255"/>
            <a:ext cx="4103688" cy="75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229" name="Rectangle 13"/>
          <p:cNvSpPr>
            <a:spLocks noChangeArrowheads="1"/>
          </p:cNvSpPr>
          <p:nvPr/>
        </p:nvSpPr>
        <p:spPr bwMode="auto">
          <a:xfrm>
            <a:off x="18415" y="5660390"/>
            <a:ext cx="7454265" cy="39878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marL="358775" indent="-358775">
              <a:buClr>
                <a:srgbClr val="FF00FF"/>
              </a:buClr>
              <a:buFont typeface="Wingdings" panose="05000000000000000000" pitchFamily="2" charset="2"/>
              <a:buChar char="Ø"/>
            </a:pPr>
            <a:r>
              <a:rPr lang="en-US" altLang="zh-CN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explain such special ratio with RMF theory</a:t>
            </a:r>
            <a:endParaRPr lang="en-US" altLang="zh-CN" sz="2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31" name="Picture 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32123" y="5684203"/>
            <a:ext cx="1223962" cy="374650"/>
          </a:xfrm>
          <a:prstGeom prst="rect">
            <a:avLst/>
          </a:prstGeom>
          <a:noFill/>
          <a:ln w="9525">
            <a:solidFill>
              <a:srgbClr val="9052AC"/>
            </a:solidFill>
            <a:miter lim="800000"/>
            <a:headEnd/>
            <a:tailEnd/>
          </a:ln>
          <a:effectLst/>
        </p:spPr>
      </p:pic>
      <p:pic>
        <p:nvPicPr>
          <p:cNvPr id="9232" name="Picture 1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47834" y="3807460"/>
            <a:ext cx="935037" cy="38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3" name="Group 68"/>
          <p:cNvGrpSpPr/>
          <p:nvPr/>
        </p:nvGrpSpPr>
        <p:grpSpPr bwMode="auto">
          <a:xfrm>
            <a:off x="2952728" y="28556"/>
            <a:ext cx="6429420" cy="685800"/>
            <a:chOff x="1344" y="1584"/>
            <a:chExt cx="2976" cy="432"/>
          </a:xfrm>
        </p:grpSpPr>
        <p:sp>
          <p:nvSpPr>
            <p:cNvPr id="14" name="AutoShape 53"/>
            <p:cNvSpPr>
              <a:spLocks noChangeArrowheads="1"/>
            </p:cNvSpPr>
            <p:nvPr/>
          </p:nvSpPr>
          <p:spPr bwMode="gray">
            <a:xfrm>
              <a:off x="1584" y="165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hlink">
                    <a:gamma/>
                    <a:tint val="21176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12700" algn="ctr">
              <a:solidFill>
                <a:schemeClr val="bg1"/>
              </a:solidFill>
              <a:rou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" name="AutoShape 54"/>
            <p:cNvSpPr>
              <a:spLocks noChangeArrowheads="1"/>
            </p:cNvSpPr>
            <p:nvPr/>
          </p:nvSpPr>
          <p:spPr bwMode="gray">
            <a:xfrm>
              <a:off x="1344" y="1584"/>
              <a:ext cx="432" cy="432"/>
            </a:xfrm>
            <a:prstGeom prst="diamond">
              <a:avLst/>
            </a:prstGeom>
            <a:solidFill>
              <a:schemeClr val="hlink"/>
            </a:solidFill>
            <a:ln w="25400" algn="ctr">
              <a:solidFill>
                <a:schemeClr val="bg1"/>
              </a:solidFill>
              <a:miter lim="800000"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" name="Text Box 55"/>
            <p:cNvSpPr txBox="1">
              <a:spLocks noChangeArrowheads="1"/>
            </p:cNvSpPr>
            <p:nvPr/>
          </p:nvSpPr>
          <p:spPr bwMode="gray">
            <a:xfrm>
              <a:off x="1728" y="1694"/>
              <a:ext cx="2160" cy="232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zh-CN" b="1" dirty="0" smtClean="0">
                  <a:solidFill>
                    <a:srgbClr val="2B166E"/>
                  </a:solidFill>
                </a:rPr>
                <a:t>      </a:t>
              </a:r>
              <a:r>
                <a:rPr lang="zh-CN" altLang="zh-CN" b="1" dirty="0" smtClean="0">
                  <a:solidFill>
                    <a:srgbClr val="2B166E"/>
                  </a:solidFill>
                </a:rPr>
                <a:t>Progress on relativistic symmetry</a:t>
              </a:r>
              <a:endParaRPr lang="en-US" altLang="zh-CN" b="1" dirty="0">
                <a:solidFill>
                  <a:srgbClr val="2B166E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7" name="Text Box 56"/>
            <p:cNvSpPr txBox="1">
              <a:spLocks noChangeArrowheads="1"/>
            </p:cNvSpPr>
            <p:nvPr/>
          </p:nvSpPr>
          <p:spPr bwMode="gray">
            <a:xfrm>
              <a:off x="1471" y="1646"/>
              <a:ext cx="163" cy="290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sz="2400" dirty="0">
                  <a:solidFill>
                    <a:schemeClr val="bg1"/>
                  </a:solidFill>
                  <a:ea typeface="宋体" panose="02010600030101010101" pitchFamily="2" charset="-122"/>
                </a:rPr>
                <a:t>2</a:t>
              </a:r>
              <a:endParaRPr lang="en-US" altLang="zh-CN" sz="2400" dirty="0">
                <a:solidFill>
                  <a:schemeClr val="bg1"/>
                </a:solidFill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5297" name="矩形 2"/>
          <p:cNvSpPr/>
          <p:nvPr/>
        </p:nvSpPr>
        <p:spPr>
          <a:xfrm>
            <a:off x="1460818" y="1108393"/>
            <a:ext cx="1428750" cy="368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0" hangingPunct="0"/>
            <a:r>
              <a:rPr lang="en-US" altLang="zh-CN" i="1" dirty="0">
                <a:solidFill>
                  <a:srgbClr val="FF33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Exact SS:</a:t>
            </a:r>
            <a:endParaRPr lang="en-US" altLang="zh-CN" i="1" dirty="0">
              <a:solidFill>
                <a:srgbClr val="FF33CC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5298" name="矩形 2"/>
          <p:cNvSpPr/>
          <p:nvPr/>
        </p:nvSpPr>
        <p:spPr>
          <a:xfrm>
            <a:off x="6423978" y="1108393"/>
            <a:ext cx="1541462" cy="368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0" hangingPunct="0"/>
            <a:r>
              <a:rPr lang="en-US" altLang="zh-CN" i="1" dirty="0">
                <a:solidFill>
                  <a:srgbClr val="FF33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Exact PSS:</a:t>
            </a:r>
            <a:endParaRPr lang="en-US" altLang="zh-CN" i="1" dirty="0">
              <a:solidFill>
                <a:srgbClr val="FF33CC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55299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61005" y="1470343"/>
            <a:ext cx="2214563" cy="715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5300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9380" y="1613218"/>
            <a:ext cx="1285875" cy="3571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5301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8315" y="1470343"/>
            <a:ext cx="2357438" cy="708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5302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1003" y="1541780"/>
            <a:ext cx="1116012" cy="428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5303" name="Rectangle 2"/>
          <p:cNvSpPr/>
          <p:nvPr/>
        </p:nvSpPr>
        <p:spPr>
          <a:xfrm>
            <a:off x="-635" y="741680"/>
            <a:ext cx="12178665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marL="268605" indent="-268605" eaLnBrk="0" hangingPunct="0">
              <a:spcBef>
                <a:spcPct val="20000"/>
              </a:spcBef>
              <a:buClr>
                <a:srgbClr val="CC0099"/>
              </a:buClr>
              <a:buFont typeface="Wingdings" panose="05000000000000000000" pitchFamily="2" charset="2"/>
              <a:buChar char="l"/>
            </a:pPr>
            <a:r>
              <a:rPr lang="en-US" altLang="zh-CN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Times New Roman" panose="02020603050405020304" pitchFamily="18" charset="0"/>
              </a:rPr>
              <a:t>Dirac Hamiltonian has SU(2) symmetry in the SS and PSS limits.</a:t>
            </a:r>
            <a:endParaRPr lang="en-US" altLang="zh-CN" b="1" dirty="0">
              <a:solidFill>
                <a:srgbClr val="0070C0"/>
              </a:solidFill>
              <a:latin typeface="Times New Roman" panose="02020603050405020304" pitchFamily="18" charset="0"/>
              <a:ea typeface="宋体" panose="02010600030101010101" pitchFamily="2" charset="-122"/>
              <a:sym typeface="Times New Roman" panose="02020603050405020304" pitchFamily="18" charset="0"/>
            </a:endParaRPr>
          </a:p>
        </p:txBody>
      </p:sp>
      <p:sp>
        <p:nvSpPr>
          <p:cNvPr id="55304" name="矩形 34"/>
          <p:cNvSpPr/>
          <p:nvPr/>
        </p:nvSpPr>
        <p:spPr>
          <a:xfrm>
            <a:off x="0" y="4104005"/>
            <a:ext cx="12178665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marL="268605" indent="-268605" eaLnBrk="0" hangingPunct="0">
              <a:buClr>
                <a:srgbClr val="CC0099"/>
              </a:buClr>
              <a:buFont typeface="Wingdings" panose="05000000000000000000" pitchFamily="2" charset="2"/>
              <a:buChar char="l"/>
            </a:pPr>
            <a:r>
              <a:rPr lang="en-US" altLang="zh-CN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Times New Roman" panose="02020603050405020304" pitchFamily="18" charset="0"/>
              </a:rPr>
              <a:t>Dirac Hamiltonian may possess the supersymmetry in the SS and PSS limits.</a:t>
            </a:r>
            <a:endParaRPr lang="zh-CN" altLang="en-US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305" name="矩形 22"/>
          <p:cNvSpPr/>
          <p:nvPr/>
        </p:nvSpPr>
        <p:spPr>
          <a:xfrm>
            <a:off x="6139180" y="4443095"/>
            <a:ext cx="5876925" cy="368300"/>
          </a:xfrm>
          <a:prstGeom prst="rect">
            <a:avLst/>
          </a:prstGeom>
          <a:solidFill>
            <a:srgbClr val="DCEE9C"/>
          </a:solidFill>
          <a:ln w="9525">
            <a:noFill/>
          </a:ln>
        </p:spPr>
        <p:txBody>
          <a:bodyPr anchor="t" anchorCtr="0">
            <a:spAutoFit/>
          </a:bodyPr>
          <a:p>
            <a:pPr eaLnBrk="0" hangingPunct="0"/>
            <a:r>
              <a:rPr lang="nn-NO" altLang="zh-CN" b="1" dirty="0">
                <a:latin typeface="Times New Roman" panose="02020603050405020304" pitchFamily="18" charset="0"/>
                <a:ea typeface="宋体" panose="02010600030101010101" pitchFamily="2" charset="-122"/>
              </a:rPr>
              <a:t>Leviatan, PRL92, 202501(2004)</a:t>
            </a:r>
            <a:r>
              <a:rPr lang="en-US" altLang="nn-NO" b="1" dirty="0">
                <a:latin typeface="Times New Roman" panose="02020603050405020304" pitchFamily="18" charset="0"/>
                <a:ea typeface="宋体" panose="02010600030101010101" pitchFamily="2" charset="-122"/>
              </a:rPr>
              <a:t>;PRL103, 042502(2009) </a:t>
            </a:r>
            <a:endParaRPr lang="en-US" altLang="nn-NO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55306" name="Pictur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32443" y="1108393"/>
            <a:ext cx="2071687" cy="342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5307" name="Picture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08315" y="1108393"/>
            <a:ext cx="2160588" cy="36195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55308" name="组合 13"/>
          <p:cNvGrpSpPr/>
          <p:nvPr/>
        </p:nvGrpSpPr>
        <p:grpSpPr>
          <a:xfrm>
            <a:off x="2332038" y="2797175"/>
            <a:ext cx="6215062" cy="714375"/>
            <a:chOff x="214282" y="2786058"/>
            <a:chExt cx="9372657" cy="1162050"/>
          </a:xfrm>
        </p:grpSpPr>
        <p:pic>
          <p:nvPicPr>
            <p:cNvPr id="55309" name="Picture 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14282" y="2786058"/>
              <a:ext cx="8172450" cy="116205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5310" name="Picture 5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358214" y="3143248"/>
              <a:ext cx="1228725" cy="476250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55311" name="矩形 23"/>
          <p:cNvSpPr/>
          <p:nvPr/>
        </p:nvSpPr>
        <p:spPr>
          <a:xfrm>
            <a:off x="0" y="2190750"/>
            <a:ext cx="12191365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marL="268605" indent="-268605" eaLnBrk="0" hangingPunct="0">
              <a:buClr>
                <a:srgbClr val="FF33CC"/>
              </a:buClr>
              <a:buFont typeface="Wingdings" panose="05000000000000000000" pitchFamily="2" charset="2"/>
              <a:buChar char="l"/>
            </a:pPr>
            <a:r>
              <a:rPr lang="en-US" altLang="zh-CN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Alberto etal. investigated the breaking mechanism of PSS by transforming the Dirac equation into a Schr</a:t>
            </a:r>
            <a:r>
              <a:rPr lang="en-US" altLang="zh-CN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Times New Roman" panose="02020603050405020304" pitchFamily="18" charset="0"/>
              </a:rPr>
              <a:t>ö</a:t>
            </a:r>
            <a:r>
              <a:rPr lang="en-US" altLang="zh-CN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dinger-like form for the lower component.  </a:t>
            </a:r>
            <a:endParaRPr lang="zh-CN" altLang="en-US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312" name="Rectangle 4"/>
          <p:cNvSpPr/>
          <p:nvPr/>
        </p:nvSpPr>
        <p:spPr>
          <a:xfrm>
            <a:off x="8545830" y="2641600"/>
            <a:ext cx="3470275" cy="368300"/>
          </a:xfrm>
          <a:prstGeom prst="rect">
            <a:avLst/>
          </a:prstGeom>
          <a:solidFill>
            <a:srgbClr val="EFFCD0"/>
          </a:solidFill>
          <a:ln w="9525">
            <a:noFill/>
          </a:ln>
        </p:spPr>
        <p:txBody>
          <a:bodyPr wrap="square" anchor="t" anchorCtr="0">
            <a:spAutoFit/>
          </a:bodyPr>
          <a:p>
            <a:pPr eaLnBrk="0" hangingPunct="0"/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</a:rPr>
              <a:t>Alberto, PRL86, 5015(2001)</a:t>
            </a:r>
            <a:endParaRPr lang="en-US" altLang="zh-CN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313" name="矩形 19"/>
          <p:cNvSpPr/>
          <p:nvPr/>
        </p:nvSpPr>
        <p:spPr>
          <a:xfrm>
            <a:off x="190818" y="3582988"/>
            <a:ext cx="9001125" cy="368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marL="180975" eaLnBrk="0" hangingPunct="0"/>
            <a:r>
              <a:rPr lang="en-US" altLang="zh-CN" b="1" dirty="0">
                <a:solidFill>
                  <a:srgbClr val="CC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They indicates the PSS has a dynamical character.</a:t>
            </a:r>
            <a:endParaRPr lang="en-US" altLang="zh-CN" b="1" dirty="0">
              <a:solidFill>
                <a:srgbClr val="CC33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5314" name="Rectangle 2"/>
          <p:cNvSpPr/>
          <p:nvPr/>
        </p:nvSpPr>
        <p:spPr>
          <a:xfrm>
            <a:off x="-635" y="5038725"/>
            <a:ext cx="12192000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marL="284480" indent="-271780" eaLnBrk="0" hangingPunct="0">
              <a:buClr>
                <a:srgbClr val="FF00FF"/>
              </a:buClr>
              <a:buFont typeface="Wingdings" panose="05000000000000000000" pitchFamily="2" charset="2"/>
              <a:buChar char="l"/>
            </a:pPr>
            <a:r>
              <a:rPr lang="en-US" altLang="zh-CN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Times New Roman" panose="02020603050405020304" pitchFamily="18" charset="0"/>
              </a:rPr>
              <a:t>The spin symmetry breaking can be treated as a perturbation of SS Hamiltonian in a realistic system. The pseudospin symmetry breaking can not be treated as a perturbation of PSS Hamiltonian.</a:t>
            </a:r>
            <a:endParaRPr lang="en-US" altLang="zh-CN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55315" name="Rectangle 4"/>
          <p:cNvSpPr/>
          <p:nvPr/>
        </p:nvSpPr>
        <p:spPr>
          <a:xfrm>
            <a:off x="5879148" y="5672455"/>
            <a:ext cx="6108700" cy="368300"/>
          </a:xfrm>
          <a:prstGeom prst="rect">
            <a:avLst/>
          </a:prstGeom>
          <a:solidFill>
            <a:srgbClr val="EFFCD0"/>
          </a:solidFill>
          <a:ln w="9525">
            <a:noFill/>
          </a:ln>
        </p:spPr>
        <p:txBody>
          <a:bodyPr anchor="t" anchorCtr="0">
            <a:spAutoFit/>
          </a:bodyPr>
          <a:p>
            <a:pPr eaLnBrk="0" hangingPunct="0"/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  <a:sym typeface="Times New Roman" panose="02020603050405020304" pitchFamily="18" charset="0"/>
              </a:rPr>
              <a:t>Liang, Zhao, Zhang, Meng, etaI., PRC83, 041301(R) (2011)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5316" name="Rectangle 3"/>
          <p:cNvSpPr/>
          <p:nvPr/>
        </p:nvSpPr>
        <p:spPr>
          <a:xfrm>
            <a:off x="0" y="193675"/>
            <a:ext cx="12192000" cy="460375"/>
          </a:xfrm>
          <a:prstGeom prst="rect">
            <a:avLst/>
          </a:prstGeom>
          <a:solidFill>
            <a:srgbClr val="0000FF"/>
          </a:solidFill>
          <a:ln w="9525">
            <a:noFill/>
          </a:ln>
        </p:spPr>
        <p:txBody>
          <a:bodyPr wrap="square" anchor="ctr" anchorCtr="0">
            <a:spAutoFit/>
          </a:bodyPr>
          <a:p>
            <a:pPr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zh-CN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Times New Roman" panose="02020603050405020304" pitchFamily="18" charset="0"/>
              </a:rPr>
              <a:t> </a:t>
            </a:r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Times New Roman" panose="02020603050405020304" pitchFamily="18" charset="0"/>
              </a:rPr>
              <a:t>E</a:t>
            </a:r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Times New Roman" panose="02020603050405020304" pitchFamily="18" charset="0"/>
              </a:rPr>
              <a:t>xplanations on origin of this symmetry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5317" name="Rectangle 8"/>
          <p:cNvSpPr/>
          <p:nvPr/>
        </p:nvSpPr>
        <p:spPr>
          <a:xfrm>
            <a:off x="1554163" y="6131084"/>
            <a:ext cx="9144000" cy="398780"/>
          </a:xfrm>
          <a:prstGeom prst="rect">
            <a:avLst/>
          </a:prstGeom>
          <a:solidFill>
            <a:srgbClr val="DAE2FA"/>
          </a:solidFill>
          <a:ln w="9525">
            <a:noFill/>
          </a:ln>
        </p:spPr>
        <p:txBody>
          <a:bodyPr anchor="ctr" anchorCtr="0">
            <a:spAutoFit/>
          </a:bodyPr>
          <a:p>
            <a:pPr eaLnBrk="0" hangingPunct="0"/>
            <a:r>
              <a:rPr lang="en-US" altLang="zh-CN" sz="2000" b="1" dirty="0">
                <a:solidFill>
                  <a:srgbClr val="CC0099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Times New Roman" panose="02020603050405020304" pitchFamily="18" charset="0"/>
              </a:rPr>
              <a:t>     Origin and breaking mechanism of this PSS are still ambiguous !</a:t>
            </a:r>
            <a:endParaRPr lang="zh-CN" altLang="en-US" sz="2000" b="1" dirty="0">
              <a:solidFill>
                <a:srgbClr val="CC0099"/>
              </a:solidFill>
              <a:latin typeface="Times New Roman" panose="02020603050405020304" pitchFamily="18" charset="0"/>
              <a:ea typeface="宋体" panose="02010600030101010101" pitchFamily="2" charset="-122"/>
              <a:sym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71755" y="1630680"/>
            <a:ext cx="7248525" cy="431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/>
          <a:lstStyle/>
          <a:p>
            <a:pPr>
              <a:lnSpc>
                <a:spcPct val="100000"/>
              </a:lnSpc>
              <a:spcBef>
                <a:spcPct val="0"/>
              </a:spcBef>
              <a:buClr>
                <a:srgbClr val="0000FF"/>
              </a:buClr>
              <a:buSzPct val="80000"/>
            </a:pPr>
            <a:r>
              <a:rPr lang="en-US" sz="2000" b="1">
                <a:solidFill>
                  <a:srgbClr val="FF00FF"/>
                </a:solidFill>
                <a:latin typeface="Arial" panose="020B0604020202020204" pitchFamily="34" charset="0"/>
              </a:rPr>
              <a:t>Relativistic mean field</a:t>
            </a:r>
            <a:endParaRPr lang="zh-CN" altLang="en-US" sz="2000" b="1">
              <a:solidFill>
                <a:srgbClr val="FF00FF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3315" name="Group 3"/>
          <p:cNvGraphicFramePr>
            <a:graphicFrameLocks noGrp="1"/>
          </p:cNvGraphicFramePr>
          <p:nvPr/>
        </p:nvGraphicFramePr>
        <p:xfrm>
          <a:off x="8975725" y="2114868"/>
          <a:ext cx="2593975" cy="1924050"/>
        </p:xfrm>
        <a:graphic>
          <a:graphicData uri="http://schemas.openxmlformats.org/drawingml/2006/table">
            <a:tbl>
              <a:tblPr/>
              <a:tblGrid>
                <a:gridCol w="1038225"/>
                <a:gridCol w="725805"/>
                <a:gridCol w="829945"/>
              </a:tblGrid>
              <a:tr h="3848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Verdana" panose="020B0604030504040204" pitchFamily="34" charset="0"/>
                          <a:ea typeface="宋体" panose="02010600030101010101" pitchFamily="2" charset="-122"/>
                          <a:sym typeface="Verdana" panose="020B0604030504040204" pitchFamily="34" charset="0"/>
                        </a:rPr>
                        <a:t>meson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6600CC"/>
                        </a:solidFill>
                        <a:effectLst/>
                        <a:latin typeface="Verdana" panose="020B0604030504040204" pitchFamily="34" charset="0"/>
                        <a:ea typeface="宋体" panose="02010600030101010101" pitchFamily="2" charset="-122"/>
                        <a:sym typeface="Verdana" panose="020B060403050404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Verdana" panose="020B0604030504040204" pitchFamily="34" charset="0"/>
                        </a:rPr>
                        <a:t>J</a:t>
                      </a:r>
                      <a:r>
                        <a:rPr kumimoji="0" lang="en-US" sz="2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Symbol" panose="05050102010706020507" pitchFamily="18" charset="2"/>
                          <a:ea typeface="宋体" panose="02010600030101010101" pitchFamily="2" charset="-122"/>
                          <a:sym typeface="Verdana" panose="020B0604030504040204" pitchFamily="34" charset="0"/>
                        </a:rPr>
                        <a:t>p</a:t>
                      </a:r>
                      <a:endParaRPr kumimoji="0" lang="en-US" sz="2400" b="1" i="0" u="none" strike="noStrike" cap="none" normalizeH="0" baseline="30000" smtClean="0">
                        <a:ln>
                          <a:noFill/>
                        </a:ln>
                        <a:solidFill>
                          <a:srgbClr val="6600CC"/>
                        </a:solidFill>
                        <a:effectLst/>
                        <a:latin typeface="Symbol" panose="05050102010706020507" pitchFamily="18" charset="2"/>
                        <a:ea typeface="宋体" panose="02010600030101010101" pitchFamily="2" charset="-122"/>
                        <a:sym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Verdana" panose="020B0604030504040204" pitchFamily="34" charset="0"/>
                        </a:rPr>
                        <a:t>T</a:t>
                      </a:r>
                      <a:endParaRPr kumimoji="0" lang="en-US" sz="2400" b="1" i="1" u="none" strike="noStrike" cap="none" normalizeH="0" baseline="0" smtClean="0">
                        <a:ln>
                          <a:noFill/>
                        </a:ln>
                        <a:solidFill>
                          <a:srgbClr val="6600CC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sym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3848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Symbol" panose="05050102010706020507" pitchFamily="18" charset="2"/>
                          <a:ea typeface="宋体" panose="02010600030101010101" pitchFamily="2" charset="-122"/>
                          <a:sym typeface="Verdana" panose="020B0604030504040204" pitchFamily="34" charset="0"/>
                        </a:rPr>
                        <a:t>p</a:t>
                      </a: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6600CC"/>
                        </a:solidFill>
                        <a:effectLst/>
                        <a:latin typeface="Symbol" panose="05050102010706020507" pitchFamily="18" charset="2"/>
                        <a:ea typeface="宋体" panose="02010600030101010101" pitchFamily="2" charset="-122"/>
                        <a:sym typeface="Verdana" panose="020B060403050404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Verdana" panose="020B0604030504040204" pitchFamily="34" charset="0"/>
                        </a:rPr>
                        <a:t>0</a:t>
                      </a:r>
                      <a:r>
                        <a:rPr kumimoji="0" lang="en-US" sz="2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Symbol" panose="05050102010706020507" pitchFamily="18" charset="2"/>
                          <a:ea typeface="宋体" panose="02010600030101010101" pitchFamily="2" charset="-122"/>
                          <a:sym typeface="Verdana" panose="020B0604030504040204" pitchFamily="34" charset="0"/>
                        </a:rPr>
                        <a:t>-</a:t>
                      </a:r>
                      <a:endParaRPr kumimoji="0" lang="en-US" sz="2400" b="1" i="0" u="none" strike="noStrike" cap="none" normalizeH="0" baseline="30000" smtClean="0">
                        <a:ln>
                          <a:noFill/>
                        </a:ln>
                        <a:solidFill>
                          <a:srgbClr val="6600CC"/>
                        </a:solidFill>
                        <a:effectLst/>
                        <a:latin typeface="Symbol" panose="05050102010706020507" pitchFamily="18" charset="2"/>
                        <a:ea typeface="宋体" panose="02010600030101010101" pitchFamily="2" charset="-122"/>
                        <a:sym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Verdana" panose="020B0604030504040204" pitchFamily="34" charset="0"/>
                        </a:rPr>
                        <a:t>1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6600CC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sym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3848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Symbol" panose="05050102010706020507" pitchFamily="18" charset="2"/>
                          <a:ea typeface="宋体" panose="02010600030101010101" pitchFamily="2" charset="-122"/>
                          <a:sym typeface="Verdana" panose="020B0604030504040204" pitchFamily="34" charset="0"/>
                        </a:rPr>
                        <a:t>s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6600CC"/>
                        </a:solidFill>
                        <a:effectLst/>
                        <a:latin typeface="Symbol" panose="05050102010706020507" pitchFamily="18" charset="2"/>
                        <a:ea typeface="宋体" panose="02010600030101010101" pitchFamily="2" charset="-122"/>
                        <a:sym typeface="Verdana" panose="020B060403050404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Verdana" panose="020B0604030504040204" pitchFamily="34" charset="0"/>
                        </a:rPr>
                        <a:t>0</a:t>
                      </a:r>
                      <a:r>
                        <a:rPr kumimoji="0" lang="en-US" sz="2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Symbol" panose="05050102010706020507" pitchFamily="18" charset="2"/>
                          <a:ea typeface="宋体" panose="02010600030101010101" pitchFamily="2" charset="-122"/>
                          <a:sym typeface="Verdana" panose="020B0604030504040204" pitchFamily="34" charset="0"/>
                        </a:rPr>
                        <a:t>+</a:t>
                      </a:r>
                      <a:endParaRPr kumimoji="0" lang="en-US" sz="2400" b="1" i="0" u="none" strike="noStrike" cap="none" normalizeH="0" baseline="30000" smtClean="0">
                        <a:ln>
                          <a:noFill/>
                        </a:ln>
                        <a:solidFill>
                          <a:srgbClr val="6600CC"/>
                        </a:solidFill>
                        <a:effectLst/>
                        <a:latin typeface="Symbol" panose="05050102010706020507" pitchFamily="18" charset="2"/>
                        <a:ea typeface="宋体" panose="02010600030101010101" pitchFamily="2" charset="-122"/>
                        <a:sym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Verdana" panose="020B0604030504040204" pitchFamily="34" charset="0"/>
                        </a:rPr>
                        <a:t>0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6600CC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sym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3848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Symbol" panose="05050102010706020507" pitchFamily="18" charset="2"/>
                          <a:ea typeface="宋体" panose="02010600030101010101" pitchFamily="2" charset="-122"/>
                          <a:sym typeface="Verdana" panose="020B0604030504040204" pitchFamily="34" charset="0"/>
                        </a:rPr>
                        <a:t>w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6600CC"/>
                        </a:solidFill>
                        <a:effectLst/>
                        <a:latin typeface="Symbol" panose="05050102010706020507" pitchFamily="18" charset="2"/>
                        <a:ea typeface="宋体" panose="02010600030101010101" pitchFamily="2" charset="-122"/>
                        <a:sym typeface="Verdana" panose="020B060403050404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Verdana" panose="020B0604030504040204" pitchFamily="34" charset="0"/>
                        </a:rPr>
                        <a:t>1</a:t>
                      </a:r>
                      <a:r>
                        <a:rPr kumimoji="0" lang="en-US" sz="2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Symbol" panose="05050102010706020507" pitchFamily="18" charset="2"/>
                          <a:ea typeface="宋体" panose="02010600030101010101" pitchFamily="2" charset="-122"/>
                          <a:sym typeface="Verdana" panose="020B0604030504040204" pitchFamily="34" charset="0"/>
                        </a:rPr>
                        <a:t>-</a:t>
                      </a:r>
                      <a:endParaRPr kumimoji="0" lang="zh-CN" altLang="en-US" sz="2400" b="1" i="0" u="none" strike="noStrike" cap="none" normalizeH="0" baseline="30000" smtClean="0">
                        <a:ln>
                          <a:noFill/>
                        </a:ln>
                        <a:solidFill>
                          <a:srgbClr val="6600CC"/>
                        </a:solidFill>
                        <a:effectLst/>
                        <a:latin typeface="Symbol" panose="05050102010706020507" pitchFamily="18" charset="2"/>
                        <a:ea typeface="宋体" panose="02010600030101010101" pitchFamily="2" charset="-122"/>
                        <a:sym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Verdana" panose="020B0604030504040204" pitchFamily="34" charset="0"/>
                        </a:rPr>
                        <a:t>0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6600CC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sym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3848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Symbol" panose="05050102010706020507" pitchFamily="18" charset="2"/>
                          <a:ea typeface="宋体" panose="02010600030101010101" pitchFamily="2" charset="-122"/>
                          <a:sym typeface="Verdana" panose="020B0604030504040204" pitchFamily="34" charset="0"/>
                        </a:rPr>
                        <a:t>r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6600CC"/>
                        </a:solidFill>
                        <a:effectLst/>
                        <a:latin typeface="Symbol" panose="05050102010706020507" pitchFamily="18" charset="2"/>
                        <a:ea typeface="宋体" panose="02010600030101010101" pitchFamily="2" charset="-122"/>
                        <a:sym typeface="Verdana" panose="020B060403050404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Verdana" panose="020B0604030504040204" pitchFamily="34" charset="0"/>
                        </a:rPr>
                        <a:t>1</a:t>
                      </a:r>
                      <a:r>
                        <a:rPr kumimoji="0" lang="en-US" sz="2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Symbol" panose="05050102010706020507" pitchFamily="18" charset="2"/>
                          <a:ea typeface="宋体" panose="02010600030101010101" pitchFamily="2" charset="-122"/>
                          <a:sym typeface="Verdana" panose="020B0604030504040204" pitchFamily="34" charset="0"/>
                        </a:rPr>
                        <a:t>-</a:t>
                      </a:r>
                      <a:endParaRPr kumimoji="0" lang="zh-CN" altLang="en-US" sz="2400" b="1" i="0" u="none" strike="noStrike" cap="none" normalizeH="0" baseline="30000" smtClean="0">
                        <a:ln>
                          <a:noFill/>
                        </a:ln>
                        <a:solidFill>
                          <a:srgbClr val="6600CC"/>
                        </a:solidFill>
                        <a:effectLst/>
                        <a:latin typeface="Symbol" panose="05050102010706020507" pitchFamily="18" charset="2"/>
                        <a:ea typeface="宋体" panose="02010600030101010101" pitchFamily="2" charset="-122"/>
                        <a:sym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Verdana" panose="020B0604030504040204" pitchFamily="34" charset="0"/>
                        </a:rPr>
                        <a:t>1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6600CC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sym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341" name="Object 29"/>
          <p:cNvGraphicFramePr>
            <a:graphicFrameLocks noChangeAspect="1"/>
          </p:cNvGraphicFramePr>
          <p:nvPr/>
        </p:nvGraphicFramePr>
        <p:xfrm>
          <a:off x="2495233" y="2291715"/>
          <a:ext cx="4565650" cy="2366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" name="" r:id="rId1" imgW="75285600" imgH="39014400" progId="Equation.DSMT4">
                  <p:embed/>
                </p:oleObj>
              </mc:Choice>
              <mc:Fallback>
                <p:oleObj name="" r:id="rId1" imgW="75285600" imgH="39014400" progId="Equation.DSMT4">
                  <p:embed/>
                  <p:pic>
                    <p:nvPicPr>
                      <p:cNvPr id="0" name="图片 5120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495233" y="2291715"/>
                        <a:ext cx="4565650" cy="236696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42" name="Rectangle 6"/>
          <p:cNvSpPr>
            <a:spLocks noChangeArrowheads="1"/>
          </p:cNvSpPr>
          <p:nvPr/>
        </p:nvSpPr>
        <p:spPr bwMode="auto">
          <a:xfrm>
            <a:off x="46673" y="4646295"/>
            <a:ext cx="4610100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457200" indent="-457200">
              <a:lnSpc>
                <a:spcPct val="100000"/>
              </a:lnSpc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en-US" sz="1800" b="1">
                <a:solidFill>
                  <a:srgbClr val="3333FF"/>
                </a:solidFill>
                <a:latin typeface="Arial" panose="020B0604020202020204" pitchFamily="34" charset="0"/>
                <a:sym typeface="Times New Roman" panose="02020603050405020304" pitchFamily="18" charset="0"/>
              </a:rPr>
              <a:t>Equations of motion for nucleon:</a:t>
            </a:r>
            <a:endParaRPr lang="en-US" sz="1800" b="1">
              <a:solidFill>
                <a:srgbClr val="3333FF"/>
              </a:solidFill>
              <a:latin typeface="Arial" panose="020B0604020202020204" pitchFamily="34" charset="0"/>
              <a:sym typeface="Times New Roman" panose="02020603050405020304" pitchFamily="18" charset="0"/>
            </a:endParaRPr>
          </a:p>
        </p:txBody>
      </p:sp>
      <p:sp>
        <p:nvSpPr>
          <p:cNvPr id="13343" name="Rectangle 3"/>
          <p:cNvSpPr>
            <a:spLocks noChangeArrowheads="1"/>
          </p:cNvSpPr>
          <p:nvPr/>
        </p:nvSpPr>
        <p:spPr bwMode="auto">
          <a:xfrm>
            <a:off x="119063" y="2078673"/>
            <a:ext cx="4716462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457200" indent="-457200">
              <a:lnSpc>
                <a:spcPct val="100000"/>
              </a:lnSpc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en-US" sz="1800" b="1">
                <a:solidFill>
                  <a:srgbClr val="3333FF"/>
                </a:solidFill>
                <a:latin typeface="Arial" panose="020B0604020202020204" pitchFamily="34" charset="0"/>
                <a:sym typeface="Times New Roman" panose="02020603050405020304" pitchFamily="18" charset="0"/>
              </a:rPr>
              <a:t>Lagrangian density:</a:t>
            </a:r>
            <a:endParaRPr lang="en-US" sz="1800" b="1">
              <a:solidFill>
                <a:srgbClr val="3333FF"/>
              </a:solidFill>
              <a:latin typeface="Arial" panose="020B0604020202020204" pitchFamily="34" charset="0"/>
              <a:sym typeface="Times New Roman" panose="02020603050405020304" pitchFamily="18" charset="0"/>
            </a:endParaRPr>
          </a:p>
        </p:txBody>
      </p:sp>
      <p:sp>
        <p:nvSpPr>
          <p:cNvPr id="13344" name="Rectangle 2"/>
          <p:cNvSpPr>
            <a:spLocks noChangeArrowheads="1"/>
          </p:cNvSpPr>
          <p:nvPr/>
        </p:nvSpPr>
        <p:spPr bwMode="auto">
          <a:xfrm>
            <a:off x="0" y="259080"/>
            <a:ext cx="12192000" cy="460375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</a:ln>
        </p:spPr>
        <p:txBody>
          <a:bodyPr wrap="square" anchor="ctr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sym typeface="Times New Roman" panose="02020603050405020304" pitchFamily="18" charset="0"/>
              </a:rPr>
              <a:t>   </a:t>
            </a:r>
            <a:r>
              <a:rPr lang="zh-CN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Relativistic 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explanations</a:t>
            </a:r>
            <a:endParaRPr lang="zh-CN" altLang="en-US" sz="2400" dirty="0">
              <a:latin typeface="Times New Roman" panose="02020603050405020304" pitchFamily="18" charset="0"/>
              <a:ea typeface="Arial Unicode MS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2" name="Group 33"/>
          <p:cNvGrpSpPr>
            <a:grpSpLocks noChangeAspect="1"/>
          </p:cNvGrpSpPr>
          <p:nvPr/>
        </p:nvGrpSpPr>
        <p:grpSpPr bwMode="auto">
          <a:xfrm>
            <a:off x="8612188" y="4583748"/>
            <a:ext cx="3241675" cy="1800225"/>
            <a:chOff x="0" y="0"/>
            <a:chExt cx="2133" cy="1271"/>
          </a:xfrm>
        </p:grpSpPr>
        <p:graphicFrame>
          <p:nvGraphicFramePr>
            <p:cNvPr id="13346" name="Object 34"/>
            <p:cNvGraphicFramePr>
              <a:graphicFrameLocks noChangeAspect="1"/>
            </p:cNvGraphicFramePr>
            <p:nvPr/>
          </p:nvGraphicFramePr>
          <p:xfrm>
            <a:off x="0" y="449"/>
            <a:ext cx="2133" cy="8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2" name="" r:id="rId3" imgW="50596800" imgH="19507200" progId="Equation.DSMT4">
                    <p:embed/>
                  </p:oleObj>
                </mc:Choice>
                <mc:Fallback>
                  <p:oleObj name="" r:id="rId3" imgW="50596800" imgH="19507200" progId="Equation.DSMT4">
                    <p:embed/>
                    <p:pic>
                      <p:nvPicPr>
                        <p:cNvPr id="0" name="图片 512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0" y="449"/>
                          <a:ext cx="2133" cy="822"/>
                        </a:xfrm>
                        <a:prstGeom prst="rect">
                          <a:avLst/>
                        </a:prstGeom>
                        <a:noFill/>
                        <a:ln w="9525" cap="flat" cmpd="sng">
                          <a:solidFill>
                            <a:srgbClr val="FF0000"/>
                          </a:solidFill>
                          <a:prstDash val="solid"/>
                          <a:miter/>
                          <a:headEnd type="none" w="med" len="med"/>
                          <a:tailEnd type="none" w="med" len="med"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347" name="Object 35"/>
            <p:cNvGraphicFramePr>
              <a:graphicFrameLocks noChangeAspect="1"/>
            </p:cNvGraphicFramePr>
            <p:nvPr/>
          </p:nvGraphicFramePr>
          <p:xfrm>
            <a:off x="0" y="0"/>
            <a:ext cx="2132" cy="4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3" name="" r:id="rId5" imgW="47548800" imgH="9448800" progId="Equation.DSMT4">
                    <p:embed/>
                  </p:oleObj>
                </mc:Choice>
                <mc:Fallback>
                  <p:oleObj name="" r:id="rId5" imgW="47548800" imgH="9448800" progId="Equation.DSMT4">
                    <p:embed/>
                    <p:pic>
                      <p:nvPicPr>
                        <p:cNvPr id="0" name="图片 512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0" y="0"/>
                          <a:ext cx="2132" cy="424"/>
                        </a:xfrm>
                        <a:prstGeom prst="rect">
                          <a:avLst/>
                        </a:prstGeom>
                        <a:noFill/>
                        <a:ln w="9525" cap="flat" cmpd="sng">
                          <a:solidFill>
                            <a:srgbClr val="FF0000"/>
                          </a:solidFill>
                          <a:prstDash val="solid"/>
                          <a:miter/>
                          <a:headEnd type="none" w="med" len="med"/>
                          <a:tailEnd type="none" w="med" len="med"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3348" name="Object 36"/>
          <p:cNvGraphicFramePr>
            <a:graphicFrameLocks noChangeAspect="1"/>
          </p:cNvGraphicFramePr>
          <p:nvPr/>
        </p:nvGraphicFramePr>
        <p:xfrm>
          <a:off x="2133600" y="5735003"/>
          <a:ext cx="4827588" cy="817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" r:id="rId7" imgW="71932800" imgH="12192000" progId="Equation.DSMT4">
                  <p:embed/>
                </p:oleObj>
              </mc:Choice>
              <mc:Fallback>
                <p:oleObj name="" r:id="rId7" imgW="71932800" imgH="12192000" progId="Equation.DSMT4">
                  <p:embed/>
                  <p:pic>
                    <p:nvPicPr>
                      <p:cNvPr id="0" name="图片 5123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133600" y="5735003"/>
                        <a:ext cx="4827588" cy="81756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49" name="Rectangle 6"/>
          <p:cNvSpPr>
            <a:spLocks noChangeArrowheads="1"/>
          </p:cNvSpPr>
          <p:nvPr/>
        </p:nvSpPr>
        <p:spPr bwMode="auto">
          <a:xfrm>
            <a:off x="71438" y="5444808"/>
            <a:ext cx="5402262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457200" indent="-457200">
              <a:lnSpc>
                <a:spcPct val="100000"/>
              </a:lnSpc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en-US" sz="1800" b="1">
                <a:solidFill>
                  <a:srgbClr val="3333FF"/>
                </a:solidFill>
                <a:latin typeface="Arial" panose="020B0604020202020204" pitchFamily="34" charset="0"/>
                <a:sym typeface="Times New Roman" panose="02020603050405020304" pitchFamily="18" charset="0"/>
              </a:rPr>
              <a:t>Where the vector and scalar potentials </a:t>
            </a:r>
            <a:endParaRPr lang="en-US" sz="1800" b="1">
              <a:solidFill>
                <a:srgbClr val="3333FF"/>
              </a:solidFill>
              <a:latin typeface="Arial" panose="020B0604020202020204" pitchFamily="34" charset="0"/>
              <a:sym typeface="Times New Roman" panose="02020603050405020304" pitchFamily="18" charset="0"/>
            </a:endParaRPr>
          </a:p>
        </p:txBody>
      </p:sp>
      <p:graphicFrame>
        <p:nvGraphicFramePr>
          <p:cNvPr id="13350" name="Object 38"/>
          <p:cNvGraphicFramePr>
            <a:graphicFrameLocks noChangeAspect="1"/>
          </p:cNvGraphicFramePr>
          <p:nvPr/>
        </p:nvGraphicFramePr>
        <p:xfrm>
          <a:off x="2495550" y="5014278"/>
          <a:ext cx="3744913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" r:id="rId9" imgW="55473600" imgH="6705600" progId="Equation.DSMT4">
                  <p:embed/>
                </p:oleObj>
              </mc:Choice>
              <mc:Fallback>
                <p:oleObj name="" r:id="rId9" imgW="55473600" imgH="6705600" progId="Equation.DSMT4">
                  <p:embed/>
                  <p:pic>
                    <p:nvPicPr>
                      <p:cNvPr id="0" name="图片 5124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495550" y="5014278"/>
                        <a:ext cx="3744913" cy="45243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51" name="Rectangle 3"/>
          <p:cNvSpPr>
            <a:spLocks noChangeArrowheads="1"/>
          </p:cNvSpPr>
          <p:nvPr/>
        </p:nvSpPr>
        <p:spPr bwMode="auto">
          <a:xfrm>
            <a:off x="39370" y="835660"/>
            <a:ext cx="12153265" cy="7067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In 1997,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Ginocchio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indicated that PSS in nuclei arises from nucleons moving in a relativistic mean field which has an attractive scalar and repulsive vector potential nearly equal in magnitude. 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52" name="Rectangle 4"/>
          <p:cNvSpPr>
            <a:spLocks noChangeArrowheads="1"/>
          </p:cNvSpPr>
          <p:nvPr/>
        </p:nvSpPr>
        <p:spPr bwMode="auto">
          <a:xfrm>
            <a:off x="8903970" y="1412875"/>
            <a:ext cx="3189605" cy="312420"/>
          </a:xfrm>
          <a:prstGeom prst="rect">
            <a:avLst/>
          </a:prstGeom>
          <a:solidFill>
            <a:srgbClr val="EFFCD0"/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en-US" sz="1600" b="1" dirty="0" err="1">
                <a:solidFill>
                  <a:srgbClr val="7030A0"/>
                </a:solidFill>
                <a:sym typeface="Times New Roman" panose="02020603050405020304" pitchFamily="18" charset="0"/>
              </a:rPr>
              <a:t>Ginocchio</a:t>
            </a:r>
            <a:r>
              <a:rPr lang="en-US" sz="1600" b="1" dirty="0">
                <a:solidFill>
                  <a:srgbClr val="7030A0"/>
                </a:solidFill>
                <a:sym typeface="Times New Roman" panose="02020603050405020304" pitchFamily="18" charset="0"/>
              </a:rPr>
              <a:t>, PRL78,436 (1997) </a:t>
            </a:r>
            <a:endParaRPr lang="en-US" sz="16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8415" y="764540"/>
            <a:ext cx="6506845" cy="3987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457200" indent="-457200">
              <a:lnSpc>
                <a:spcPct val="100000"/>
              </a:lnSpc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sym typeface="Times New Roman" panose="02020603050405020304" pitchFamily="18" charset="0"/>
              </a:rPr>
              <a:t>For spherical system, the Dirac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sym typeface="Times New Roman" panose="02020603050405020304" pitchFamily="18" charset="0"/>
              </a:rPr>
              <a:t>spinor</a:t>
            </a:r>
            <a:endParaRPr lang="en-US" sz="2000" b="1" dirty="0" err="1">
              <a:solidFill>
                <a:srgbClr val="0000FF"/>
              </a:solidFill>
              <a:latin typeface="Arial" panose="020B0604020202020204" pitchFamily="34" charset="0"/>
              <a:sym typeface="Times New Roman" panose="02020603050405020304" pitchFamily="18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767398" y="1144569"/>
          <a:ext cx="2757487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" name="" r:id="rId1" imgW="39319200" imgH="13411200" progId="Equation.DSMT4">
                  <p:embed/>
                </p:oleObj>
              </mc:Choice>
              <mc:Fallback>
                <p:oleObj name="" r:id="rId1" imgW="39319200" imgH="13411200" progId="Equation.DSMT4">
                  <p:embed/>
                  <p:pic>
                    <p:nvPicPr>
                      <p:cNvPr id="0" name="图片 6144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767398" y="1144569"/>
                        <a:ext cx="2757487" cy="9398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7744463" y="1146474"/>
          <a:ext cx="3529013" cy="1296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" r:id="rId3" imgW="57607200" imgH="20116800" progId="Equation.DSMT4">
                  <p:embed/>
                </p:oleObj>
              </mc:Choice>
              <mc:Fallback>
                <p:oleObj name="" r:id="rId3" imgW="57607200" imgH="20116800" progId="Equation.DSMT4">
                  <p:embed/>
                  <p:pic>
                    <p:nvPicPr>
                      <p:cNvPr id="0" name="图片 6145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744463" y="1146474"/>
                        <a:ext cx="3529013" cy="129698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6596066" y="787696"/>
            <a:ext cx="3673475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457200" indent="-457200">
              <a:lnSpc>
                <a:spcPct val="100000"/>
              </a:lnSpc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en-US" sz="1800" b="1" dirty="0">
                <a:solidFill>
                  <a:srgbClr val="0000FF"/>
                </a:solidFill>
                <a:latin typeface="Arial" panose="020B0604020202020204" pitchFamily="34" charset="0"/>
                <a:sym typeface="Times New Roman" panose="02020603050405020304" pitchFamily="18" charset="0"/>
              </a:rPr>
              <a:t>Dirac equation becomes</a:t>
            </a:r>
            <a:endParaRPr lang="en-US" sz="1800" b="1" dirty="0">
              <a:solidFill>
                <a:srgbClr val="0000FF"/>
              </a:solidFill>
              <a:latin typeface="Arial" panose="020B0604020202020204" pitchFamily="34" charset="0"/>
              <a:sym typeface="Times New Roman" panose="02020603050405020304" pitchFamily="18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8415" y="2002790"/>
            <a:ext cx="6222365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en-US" sz="1800" b="1" dirty="0">
                <a:solidFill>
                  <a:srgbClr val="0000FF"/>
                </a:solidFill>
                <a:latin typeface="Arial" panose="020B0604020202020204" pitchFamily="34" charset="0"/>
                <a:sym typeface="Times New Roman" panose="02020603050405020304" pitchFamily="18" charset="0"/>
              </a:rPr>
              <a:t>The Dirac equation can be written as the Schrödinger-like equations</a:t>
            </a:r>
            <a:endParaRPr lang="en-US" sz="1800" b="1" dirty="0">
              <a:solidFill>
                <a:srgbClr val="0000FF"/>
              </a:solidFill>
              <a:latin typeface="Arial" panose="020B0604020202020204" pitchFamily="34" charset="0"/>
              <a:sym typeface="Times New Roman" panose="02020603050405020304" pitchFamily="18" charset="0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51435" y="4001772"/>
            <a:ext cx="1152525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457200" indent="-457200">
              <a:lnSpc>
                <a:spcPct val="100000"/>
              </a:lnSpc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en-US" sz="1800" b="1" dirty="0">
                <a:solidFill>
                  <a:srgbClr val="0000FF"/>
                </a:solidFill>
                <a:latin typeface="Arial" panose="020B0604020202020204" pitchFamily="34" charset="0"/>
                <a:sym typeface="Times New Roman" panose="02020603050405020304" pitchFamily="18" charset="0"/>
              </a:rPr>
              <a:t>Where</a:t>
            </a:r>
            <a:endParaRPr lang="en-US" sz="1800" b="1" dirty="0">
              <a:solidFill>
                <a:srgbClr val="0000FF"/>
              </a:solidFill>
              <a:latin typeface="Arial" panose="020B0604020202020204" pitchFamily="34" charset="0"/>
              <a:sym typeface="Times New Roman" panose="02020603050405020304" pitchFamily="18" charset="0"/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6599555" y="4061779"/>
          <a:ext cx="338455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" r:id="rId5" imgW="56388000" imgH="4876800" progId="Equation.DSMT4">
                  <p:embed/>
                </p:oleObj>
              </mc:Choice>
              <mc:Fallback>
                <p:oleObj name="" r:id="rId5" imgW="56388000" imgH="4876800" progId="Equation.DSMT4">
                  <p:embed/>
                  <p:pic>
                    <p:nvPicPr>
                      <p:cNvPr id="0" name="图片 6146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599555" y="4061779"/>
                        <a:ext cx="3384550" cy="2921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988060" y="4032250"/>
          <a:ext cx="3562350" cy="3702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Equation" r:id="rId7" imgW="52730400" imgH="5486400" progId="Equation.DSMT4">
                  <p:embed/>
                </p:oleObj>
              </mc:Choice>
              <mc:Fallback>
                <p:oleObj name="Equation" r:id="rId7" imgW="52730400" imgH="5486400" progId="Equation.DSMT4">
                  <p:embed/>
                  <p:pic>
                    <p:nvPicPr>
                      <p:cNvPr id="0" name="图片 6147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88060" y="4032250"/>
                        <a:ext cx="3562350" cy="37020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5951538" y="4017012"/>
            <a:ext cx="1152525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457200" indent="-457200">
              <a:lnSpc>
                <a:spcPct val="100000"/>
              </a:lnSpc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en-US" sz="1800" b="1" dirty="0">
                <a:solidFill>
                  <a:srgbClr val="2B166E"/>
                </a:solidFill>
                <a:latin typeface="Arial" panose="020B0604020202020204" pitchFamily="34" charset="0"/>
                <a:sym typeface="Times New Roman" panose="02020603050405020304" pitchFamily="18" charset="0"/>
              </a:rPr>
              <a:t>and</a:t>
            </a:r>
            <a:endParaRPr lang="en-US" sz="1800" b="1" dirty="0">
              <a:solidFill>
                <a:srgbClr val="2B166E"/>
              </a:solidFill>
              <a:latin typeface="Arial" panose="020B0604020202020204" pitchFamily="34" charset="0"/>
              <a:sym typeface="Times New Roman" panose="02020603050405020304" pitchFamily="18" charset="0"/>
            </a:endParaRP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71120" y="4573905"/>
            <a:ext cx="5668010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en-US" sz="1600" b="1" dirty="0" smtClean="0">
                <a:solidFill>
                  <a:srgbClr val="0000FF"/>
                </a:solidFill>
                <a:sym typeface="Times New Roman" panose="02020603050405020304" pitchFamily="18" charset="0"/>
              </a:rPr>
              <a:t>For the upper </a:t>
            </a:r>
            <a:r>
              <a:rPr lang="en-US" sz="1600" b="1" dirty="0" err="1" smtClean="0">
                <a:solidFill>
                  <a:srgbClr val="0000FF"/>
                </a:solidFill>
                <a:sym typeface="Times New Roman" panose="02020603050405020304" pitchFamily="18" charset="0"/>
              </a:rPr>
              <a:t>spinor</a:t>
            </a:r>
            <a:r>
              <a:rPr lang="en-US" sz="1600" b="1" dirty="0" smtClean="0">
                <a:solidFill>
                  <a:srgbClr val="0000FF"/>
                </a:solidFill>
                <a:sym typeface="Times New Roman" panose="02020603050405020304" pitchFamily="18" charset="0"/>
              </a:rPr>
              <a:t> equation, the centrifugal barrier (CB) and the spin-orbital potential (SOP)</a:t>
            </a:r>
            <a:endParaRPr lang="en-US" sz="1600" b="1" dirty="0">
              <a:solidFill>
                <a:srgbClr val="0000FF"/>
              </a:solidFill>
              <a:latin typeface="Arial" panose="020B0604020202020204" pitchFamily="34" charset="0"/>
              <a:sym typeface="Times New Roman" panose="02020603050405020304" pitchFamily="18" charset="0"/>
            </a:endParaRPr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5882005" y="4528185"/>
            <a:ext cx="6263005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en-US" sz="1600" b="1" dirty="0" smtClean="0">
                <a:solidFill>
                  <a:srgbClr val="FF00FF"/>
                </a:solidFill>
                <a:sym typeface="Times New Roman" panose="02020603050405020304" pitchFamily="18" charset="0"/>
              </a:rPr>
              <a:t>For the lower </a:t>
            </a:r>
            <a:r>
              <a:rPr lang="en-US" sz="1600" b="1" dirty="0" err="1" smtClean="0">
                <a:solidFill>
                  <a:srgbClr val="FF00FF"/>
                </a:solidFill>
                <a:sym typeface="Times New Roman" panose="02020603050405020304" pitchFamily="18" charset="0"/>
              </a:rPr>
              <a:t>spinor</a:t>
            </a:r>
            <a:r>
              <a:rPr lang="en-US" sz="1600" b="1" dirty="0" smtClean="0">
                <a:solidFill>
                  <a:srgbClr val="FF00FF"/>
                </a:solidFill>
                <a:sym typeface="Times New Roman" panose="02020603050405020304" pitchFamily="18" charset="0"/>
              </a:rPr>
              <a:t> equation, the pseudo-centrifugal barrier (PCB) and the pseudo spin-orbital potential (PSOP)</a:t>
            </a:r>
            <a:endParaRPr lang="en-US" sz="1600" b="1" dirty="0">
              <a:solidFill>
                <a:srgbClr val="FF00FF"/>
              </a:solidFill>
              <a:latin typeface="Arial" panose="020B0604020202020204" pitchFamily="34" charset="0"/>
              <a:sym typeface="Times New Roman" panose="02020603050405020304" pitchFamily="18" charset="0"/>
            </a:endParaRPr>
          </a:p>
        </p:txBody>
      </p:sp>
      <p:pic>
        <p:nvPicPr>
          <p:cNvPr id="60422" name="Picture 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969010" y="5290185"/>
            <a:ext cx="4268470" cy="60706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</p:spPr>
      </p:pic>
      <p:pic>
        <p:nvPicPr>
          <p:cNvPr id="60423" name="Picture 7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481353" y="5233225"/>
            <a:ext cx="4403212" cy="553546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ffectLst/>
        </p:spPr>
      </p:pic>
      <p:pic>
        <p:nvPicPr>
          <p:cNvPr id="60424" name="Picture 8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877671" y="6001719"/>
            <a:ext cx="2305050" cy="4191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</p:spPr>
      </p:pic>
      <p:pic>
        <p:nvPicPr>
          <p:cNvPr id="60425" name="Picture 9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242178" y="5886788"/>
            <a:ext cx="2495550" cy="542925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ffectLst/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095472" y="2572695"/>
            <a:ext cx="7643865" cy="1315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344" name="Rectangle 2"/>
          <p:cNvSpPr>
            <a:spLocks noChangeArrowheads="1"/>
          </p:cNvSpPr>
          <p:nvPr/>
        </p:nvSpPr>
        <p:spPr bwMode="auto">
          <a:xfrm>
            <a:off x="0" y="259080"/>
            <a:ext cx="12192000" cy="460375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</a:ln>
        </p:spPr>
        <p:txBody>
          <a:bodyPr wrap="square" anchor="ctr">
            <a:spAutoFit/>
          </a:bodyPr>
          <a:p>
            <a:pPr eaLnBrk="0" hangingPunct="0">
              <a:lnSpc>
                <a:spcPct val="100000"/>
              </a:lnSpc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sym typeface="Times New Roman" panose="02020603050405020304" pitchFamily="18" charset="0"/>
              </a:rPr>
              <a:t>   </a:t>
            </a:r>
            <a:r>
              <a:rPr lang="zh-CN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Relativistic 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explanations</a:t>
            </a:r>
            <a:endParaRPr lang="zh-CN" altLang="en-US" sz="2400" dirty="0">
              <a:latin typeface="Times New Roman" panose="02020603050405020304" pitchFamily="18" charset="0"/>
              <a:ea typeface="Arial Unicode MS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76835" y="714375"/>
            <a:ext cx="9067165" cy="70675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Based on relativistic mean field theory, </a:t>
            </a:r>
            <a:r>
              <a:rPr lang="en-US" altLang="zh-CN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Meng</a:t>
            </a: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etal</a:t>
            </a: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show that the quality of the PS </a:t>
            </a:r>
            <a:r>
              <a:rPr lang="en-US" altLang="zh-CN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approximation </a:t>
            </a: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connected to the competition between the PCB and the </a:t>
            </a:r>
            <a:r>
              <a:rPr lang="en-US" altLang="zh-CN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PSOP</a:t>
            </a:r>
            <a:endParaRPr lang="en-US" altLang="zh-CN" sz="20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9624695" y="714375"/>
            <a:ext cx="2553335" cy="922020"/>
          </a:xfrm>
          <a:prstGeom prst="rect">
            <a:avLst/>
          </a:prstGeom>
          <a:solidFill>
            <a:srgbClr val="EFFCD0"/>
          </a:solidFill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r>
              <a:rPr lang="en-US" altLang="zh-CN" sz="1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J.Meng</a:t>
            </a:r>
            <a:r>
              <a:rPr lang="en-US" altLang="zh-CN" sz="1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etal</a:t>
            </a:r>
            <a:r>
              <a:rPr lang="en-US" altLang="zh-CN" sz="1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PRC58, R628 (1998), PRC59,154 (1999)</a:t>
            </a:r>
            <a:endParaRPr lang="en-US" altLang="zh-CN" sz="1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120650" y="5588635"/>
            <a:ext cx="2349500" cy="7683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zh-CN" sz="2000" b="1" dirty="0">
                <a:solidFill>
                  <a:srgbClr val="B606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Pseudo spin-orbital potential (PSOP)</a:t>
            </a:r>
            <a:endParaRPr lang="en-US" altLang="zh-CN" sz="2000" b="1" dirty="0">
              <a:solidFill>
                <a:srgbClr val="B6069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3937000" y="5588635"/>
            <a:ext cx="2438400" cy="7683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marL="18415" indent="-18415">
              <a:lnSpc>
                <a:spcPct val="11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zh-CN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Pseudocentrifugal </a:t>
            </a: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barrier (PCB)</a:t>
            </a:r>
            <a:endParaRPr lang="en-US" altLang="zh-CN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65" name="Rectangle 13"/>
          <p:cNvSpPr>
            <a:spLocks noChangeArrowheads="1"/>
          </p:cNvSpPr>
          <p:nvPr/>
        </p:nvSpPr>
        <p:spPr bwMode="auto">
          <a:xfrm>
            <a:off x="7895908" y="4972706"/>
            <a:ext cx="3895090" cy="42989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marL="812800" indent="-812800">
              <a:lnSpc>
                <a:spcPct val="11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zh-CN" sz="2000" b="1" dirty="0" err="1">
                <a:solidFill>
                  <a:srgbClr val="B606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Pseudospin</a:t>
            </a:r>
            <a:r>
              <a:rPr lang="en-US" altLang="zh-CN" sz="2000" b="1" dirty="0">
                <a:solidFill>
                  <a:srgbClr val="B606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approximation is good</a:t>
            </a:r>
            <a:endParaRPr lang="en-US" altLang="zh-CN" sz="2000" b="1" dirty="0">
              <a:solidFill>
                <a:srgbClr val="B6069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3566" name="Object 14"/>
          <p:cNvGraphicFramePr>
            <a:graphicFrameLocks noChangeAspect="1"/>
          </p:cNvGraphicFramePr>
          <p:nvPr>
            <p:ph/>
          </p:nvPr>
        </p:nvGraphicFramePr>
        <p:xfrm>
          <a:off x="2135495" y="1844665"/>
          <a:ext cx="4392612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9" name="" r:id="rId1" imgW="54254400" imgH="5486400" progId="Equation.3">
                  <p:embed/>
                </p:oleObj>
              </mc:Choice>
              <mc:Fallback>
                <p:oleObj name="" r:id="rId1" imgW="54254400" imgH="5486400" progId="Equation.3">
                  <p:embed/>
                  <p:pic>
                    <p:nvPicPr>
                      <p:cNvPr id="0" name="图片 7168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135495" y="1844665"/>
                        <a:ext cx="4392612" cy="4445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67" name="Rectangle 15"/>
          <p:cNvSpPr>
            <a:spLocks noChangeArrowheads="1"/>
          </p:cNvSpPr>
          <p:nvPr/>
        </p:nvSpPr>
        <p:spPr bwMode="auto">
          <a:xfrm>
            <a:off x="71755" y="1420495"/>
            <a:ext cx="4596130" cy="7683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zh-CN" sz="2000" b="1" dirty="0">
                <a:solidFill>
                  <a:srgbClr val="B606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the spherical case</a:t>
            </a:r>
            <a:endParaRPr lang="en-US" altLang="zh-CN" sz="2000" b="1" dirty="0">
              <a:solidFill>
                <a:srgbClr val="B6069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zh-CN" sz="2000" b="1" dirty="0">
                <a:solidFill>
                  <a:srgbClr val="B606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Dirac equation</a:t>
            </a:r>
            <a:endParaRPr lang="en-US" altLang="zh-CN" sz="2000" b="1" dirty="0">
              <a:solidFill>
                <a:srgbClr val="B6069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68" name="Rectangle 16"/>
          <p:cNvSpPr>
            <a:spLocks noChangeArrowheads="1"/>
          </p:cNvSpPr>
          <p:nvPr/>
        </p:nvSpPr>
        <p:spPr bwMode="auto">
          <a:xfrm>
            <a:off x="119380" y="2348886"/>
            <a:ext cx="1655763" cy="42989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the form </a:t>
            </a:r>
            <a:endParaRPr lang="en-US" altLang="zh-CN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0" y="215265"/>
            <a:ext cx="12192000" cy="460375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</a:ln>
          <a:effectLst/>
        </p:spPr>
        <p:txBody>
          <a:bodyPr wrap="square" anchor="ctr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Relativistic explanations</a:t>
            </a:r>
            <a:endParaRPr lang="zh-CN" alt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8820" y="2491740"/>
            <a:ext cx="9469755" cy="223266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9515" y="4940300"/>
            <a:ext cx="4453255" cy="375285"/>
          </a:xfrm>
          <a:prstGeom prst="rect">
            <a:avLst/>
          </a:prstGeom>
        </p:spPr>
      </p:pic>
      <p:sp>
        <p:nvSpPr>
          <p:cNvPr id="5" name="Rectangle 16"/>
          <p:cNvSpPr>
            <a:spLocks noChangeArrowheads="1"/>
          </p:cNvSpPr>
          <p:nvPr/>
        </p:nvSpPr>
        <p:spPr bwMode="auto">
          <a:xfrm>
            <a:off x="118745" y="4883171"/>
            <a:ext cx="1655763" cy="42989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p>
            <a:pPr>
              <a:lnSpc>
                <a:spcPct val="11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 </a:t>
            </a:r>
            <a:endParaRPr lang="en-US" altLang="zh-CN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2040" y="5650230"/>
            <a:ext cx="1398270" cy="635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8540" y="5651500"/>
            <a:ext cx="1064260" cy="63373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83880" y="5579745"/>
            <a:ext cx="3072130" cy="80708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6256020" y="2132330"/>
            <a:ext cx="5880100" cy="184531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marL="355600" indent="-355600">
              <a:buClr>
                <a:srgbClr val="CC3300"/>
              </a:buClr>
              <a:buFont typeface="Wingdings" panose="05000000000000000000" pitchFamily="2" charset="2"/>
              <a:buChar char="Ø"/>
            </a:pPr>
            <a:r>
              <a:rPr lang="en-US" altLang="zh-CN" sz="1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realistic system can be treated as a perturbation of SS Hamiltonian, but can not be treated as a perturbation of PSS </a:t>
            </a:r>
            <a:r>
              <a:rPr lang="en-US" altLang="zh-CN" sz="1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Hamiltonian.</a:t>
            </a:r>
            <a:endParaRPr lang="en-US" altLang="zh-CN" sz="19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-355600">
              <a:buClr>
                <a:srgbClr val="CC3300"/>
              </a:buClr>
              <a:buFont typeface="Wingdings" panose="05000000000000000000" pitchFamily="2" charset="2"/>
              <a:buChar char="Ø"/>
            </a:pPr>
            <a:r>
              <a:rPr lang="en-US" altLang="zh-CN" sz="1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energy splitting of the </a:t>
            </a:r>
            <a:r>
              <a:rPr lang="zh-CN" altLang="en-US" sz="1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</a:t>
            </a:r>
            <a:r>
              <a:rPr lang="en-US" altLang="zh-CN" sz="1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doublets can be regarded as a result of small perturbation around the Hamiltonian with RHO</a:t>
            </a:r>
            <a:r>
              <a:rPr lang="zh-CN" altLang="en-US" sz="1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potentials.</a:t>
            </a:r>
            <a:endParaRPr lang="en-US" altLang="zh-CN" sz="19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46990" y="5013960"/>
            <a:ext cx="5974080" cy="155321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marL="444500" indent="-444500"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en-US" altLang="zh-CN" sz="1900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perturbation method removes from the</a:t>
            </a:r>
            <a:r>
              <a:rPr lang="en-US" altLang="zh-CN" sz="19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900" b="1" dirty="0" smtClean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singularities.</a:t>
            </a:r>
            <a:endParaRPr lang="en-US" altLang="zh-CN" sz="1900" b="1" dirty="0">
              <a:solidFill>
                <a:srgbClr val="CC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4500" indent="-444500"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en-US" altLang="zh-CN" sz="1900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hope to obtain a Schrödinger-like equation in which the SS and PSS breaking terms can be shown </a:t>
            </a:r>
            <a:r>
              <a:rPr lang="en-US" altLang="zh-CN" sz="1900" b="1" dirty="0" smtClean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explicitly. </a:t>
            </a:r>
            <a:endParaRPr lang="en-US" altLang="zh-CN" sz="1900" b="1" dirty="0">
              <a:solidFill>
                <a:srgbClr val="CC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-15240" y="252730"/>
            <a:ext cx="12212320" cy="460375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marL="182880"/>
            <a:r>
              <a:rPr lang="en-US" altLang="zh-CN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Perturbative</a:t>
            </a:r>
            <a:r>
              <a:rPr lang="en-US" altLang="zh-CN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interpretation of relativistic symmetry</a:t>
            </a:r>
            <a:endParaRPr lang="en-US" altLang="zh-CN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9749790" y="691515"/>
            <a:ext cx="2403475" cy="583565"/>
          </a:xfrm>
          <a:prstGeom prst="rect">
            <a:avLst/>
          </a:prstGeom>
          <a:solidFill>
            <a:srgbClr val="EFFCD0"/>
          </a:solidFill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r>
              <a:rPr lang="en-US" altLang="zh-CN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Liang,  </a:t>
            </a:r>
            <a:r>
              <a:rPr lang="en-US" altLang="zh-CN" sz="1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etal</a:t>
            </a:r>
            <a:r>
              <a:rPr lang="en-US" altLang="zh-CN" sz="1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en-US" altLang="zh-CN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PRC83, 041301(R) (2011)</a:t>
            </a:r>
            <a:endParaRPr lang="en-US" altLang="zh-CN" sz="1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6990" y="765175"/>
            <a:ext cx="9843135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Following the idea of Rayleigh-Schrodinger perturbation</a:t>
            </a:r>
            <a:r>
              <a:rPr lang="en-US" altLang="zh-CN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theory, the Dirac Hamiltonian H </a:t>
            </a:r>
            <a:r>
              <a:rPr lang="en-US" altLang="zh-CN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zh-CN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split as</a:t>
            </a:r>
            <a:endParaRPr lang="zh-CN" alt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9470" y="1524000"/>
            <a:ext cx="1513840" cy="29400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6380" y="1205230"/>
            <a:ext cx="3691890" cy="93789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4485" y="1196340"/>
            <a:ext cx="3649980" cy="82994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380" y="2170430"/>
            <a:ext cx="5666740" cy="25584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2535" y="4004310"/>
            <a:ext cx="5766435" cy="256667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635" y="836930"/>
            <a:ext cx="12190730" cy="706755"/>
          </a:xfrm>
          <a:prstGeom prst="rect">
            <a:avLst/>
          </a:prstGeom>
          <a:solidFill>
            <a:srgbClr val="EBE1EB"/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Since PSS is recognized as a relativistic symmetry,  there are a number of studies on the origin and its breaking 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mechanism, as well as the application in nuclei and other fields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.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21"/>
          <p:cNvSpPr>
            <a:spLocks noChangeArrowheads="1"/>
          </p:cNvSpPr>
          <p:nvPr/>
        </p:nvSpPr>
        <p:spPr bwMode="auto">
          <a:xfrm>
            <a:off x="9336405" y="2996565"/>
            <a:ext cx="2235200" cy="39878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</a:ln>
        </p:spPr>
        <p:txBody>
          <a:bodyPr anchor="ctr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zh-CN" altLang="en-US" sz="2000" b="1" dirty="0">
                <a:solidFill>
                  <a:srgbClr val="CC00CC"/>
                </a:solidFill>
                <a:latin typeface="Arial" panose="020B0604020202020204" pitchFamily="34" charset="0"/>
              </a:rPr>
              <a:t>References 170</a:t>
            </a:r>
            <a:endParaRPr lang="zh-CN" altLang="en-US" sz="2000" dirty="0">
              <a:solidFill>
                <a:srgbClr val="CC00CC"/>
              </a:solidFill>
              <a:latin typeface="Arial" panose="020B0604020202020204" pitchFamily="34" charset="0"/>
            </a:endParaRPr>
          </a:p>
        </p:txBody>
      </p:sp>
      <p:pic>
        <p:nvPicPr>
          <p:cNvPr id="9" name="Picture 16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35915" y="1908175"/>
            <a:ext cx="6291580" cy="119253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0" name="Picture 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68615" y="1908175"/>
            <a:ext cx="3889375" cy="32893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142240"/>
            <a:ext cx="12192000" cy="497205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444500" indent="-444500" eaLnBrk="0" hangingPunct="0">
              <a:lnSpc>
                <a:spcPct val="110000"/>
              </a:lnSpc>
              <a:buClrTx/>
              <a:buFont typeface="Arial" panose="020B0604020202020204" pitchFamily="34" charset="0"/>
              <a:buNone/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sym typeface="Times New Roman" panose="02020603050405020304" pitchFamily="18" charset="0"/>
              </a:rPr>
              <a:t>    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Reviews 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on relativistic </a:t>
            </a:r>
            <a:r>
              <a:rPr lang="en-US" altLang="zh-CN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symmetry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160" y="4004945"/>
            <a:ext cx="7562850" cy="2327275"/>
          </a:xfrm>
          <a:prstGeom prst="rect">
            <a:avLst/>
          </a:prstGeom>
          <a:noFill/>
          <a:ln w="28575" cmpd="sng">
            <a:solidFill>
              <a:srgbClr val="FF00FF"/>
            </a:solidFill>
            <a:prstDash val="solid"/>
            <a:miter lim="800000"/>
            <a:headEnd/>
            <a:tailEnd/>
          </a:ln>
          <a:effectLst/>
        </p:spPr>
      </p:pic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9552940" y="5805170"/>
            <a:ext cx="2044700" cy="368300"/>
          </a:xfrm>
          <a:prstGeom prst="rect">
            <a:avLst/>
          </a:prstGeom>
          <a:solidFill>
            <a:srgbClr val="FFFF99"/>
          </a:solidFill>
          <a:ln w="28575" cmpd="sng">
            <a:solidFill>
              <a:srgbClr val="FF00FF"/>
            </a:solidFill>
            <a:prstDash val="solid"/>
            <a:miter lim="800000"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en-US" altLang="zh-CN" sz="2000" b="1">
                <a:solidFill>
                  <a:srgbClr val="CC00CC"/>
                </a:solidFill>
                <a:latin typeface="Arial" panose="020B0604020202020204" pitchFamily="34" charset="0"/>
                <a:sym typeface="Times New Roman" panose="02020603050405020304" pitchFamily="18" charset="0"/>
              </a:rPr>
              <a:t>References 334</a:t>
            </a:r>
            <a:endParaRPr lang="en-US" altLang="zh-CN" sz="2000">
              <a:solidFill>
                <a:srgbClr val="CC00CC"/>
              </a:solidFill>
              <a:latin typeface="Arial" panose="020B0604020202020204" pitchFamily="34" charset="0"/>
            </a:endParaRP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9336405" y="4004945"/>
            <a:ext cx="2599690" cy="645160"/>
          </a:xfrm>
          <a:prstGeom prst="rect">
            <a:avLst/>
          </a:prstGeom>
          <a:solidFill>
            <a:srgbClr val="FFFF99"/>
          </a:solidFill>
          <a:ln w="28575" cmpd="sng">
            <a:solidFill>
              <a:srgbClr val="FF00FF"/>
            </a:solidFill>
            <a:prstDash val="solid"/>
            <a:miter lim="800000"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en-US" altLang="zh-CN" sz="2000" b="1">
                <a:solidFill>
                  <a:schemeClr val="tx2"/>
                </a:solidFill>
                <a:latin typeface="Arial" panose="020B0604020202020204" pitchFamily="34" charset="0"/>
                <a:sym typeface="Times New Roman" panose="02020603050405020304" pitchFamily="18" charset="0"/>
              </a:rPr>
              <a:t>Physical Reports 570 (2015) 1-84</a:t>
            </a:r>
            <a:endParaRPr lang="en-US" altLang="zh-CN" sz="20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43510" y="4724400"/>
            <a:ext cx="6894830" cy="1630045"/>
          </a:xfrm>
          <a:prstGeom prst="rect">
            <a:avLst/>
          </a:prstGeom>
          <a:solidFill>
            <a:srgbClr val="EBE1EB"/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266700" indent="-266700" eaLnBrk="0" hangingPunct="0">
              <a:lnSpc>
                <a:spcPct val="100000"/>
              </a:lnSpc>
              <a:buClr>
                <a:srgbClr val="CC00CC"/>
              </a:buClr>
              <a:buFont typeface="Wingdings" panose="05000000000000000000" pitchFamily="2" charset="2"/>
              <a:buChar char="Ø"/>
            </a:pP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There are not bound solutions </a:t>
            </a:r>
            <a:r>
              <a:rPr lang="en-US" altLang="zh-CN" sz="20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within             .</a:t>
            </a:r>
            <a:endParaRPr lang="zh-CN" altLang="en-US" sz="2000" b="1" dirty="0">
              <a:solidFill>
                <a:srgbClr val="2B166E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  <a:p>
            <a:pPr marL="372110" indent="-372110" defTabSz="0" eaLnBrk="0" hangingPunct="0">
              <a:lnSpc>
                <a:spcPct val="100000"/>
              </a:lnSpc>
              <a:buClr>
                <a:srgbClr val="CC00CC"/>
              </a:buClr>
              <a:buFont typeface="Wingdings" panose="05000000000000000000" pitchFamily="2" charset="2"/>
              <a:buChar char="Ø"/>
              <a:tabLst>
                <a:tab pos="358140" algn="l"/>
              </a:tabLst>
            </a:pPr>
            <a:r>
              <a:rPr lang="en-US" altLang="zh-CN" sz="2000" b="1" dirty="0">
                <a:solidFill>
                  <a:srgbClr val="2B166E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M_ = 0 </a:t>
            </a: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at finite </a:t>
            </a:r>
            <a:r>
              <a:rPr lang="en-US" altLang="zh-CN" sz="2000" b="1" dirty="0">
                <a:solidFill>
                  <a:srgbClr val="2B166E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r</a:t>
            </a:r>
            <a:r>
              <a:rPr lang="en-US" altLang="zh-CN" sz="2000" b="1" baseline="-10000" dirty="0">
                <a:solidFill>
                  <a:srgbClr val="2B166E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0</a:t>
            </a:r>
            <a:r>
              <a:rPr lang="en-US" altLang="zh-CN" sz="2000" b="1" dirty="0">
                <a:solidFill>
                  <a:srgbClr val="2B166E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0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, thus </a:t>
            </a: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there exist singularities in </a:t>
            </a:r>
            <a:r>
              <a:rPr lang="en-US" altLang="zh-CN" sz="2000" b="1" dirty="0">
                <a:solidFill>
                  <a:srgbClr val="2B166E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V</a:t>
            </a:r>
            <a:r>
              <a:rPr lang="en-US" altLang="zh-CN" sz="2000" b="1" baseline="-10000" dirty="0">
                <a:solidFill>
                  <a:srgbClr val="2B166E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PCB</a:t>
            </a: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and </a:t>
            </a:r>
            <a:r>
              <a:rPr lang="en-US" altLang="zh-CN" sz="2000" b="1" dirty="0">
                <a:solidFill>
                  <a:srgbClr val="2B166E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V</a:t>
            </a:r>
            <a:r>
              <a:rPr lang="en-US" altLang="zh-CN" sz="2000" b="1" baseline="-10000" dirty="0">
                <a:solidFill>
                  <a:srgbClr val="2B166E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PSOP </a:t>
            </a:r>
            <a:r>
              <a:rPr lang="en-US" altLang="zh-CN" sz="2000" b="1" dirty="0">
                <a:solidFill>
                  <a:srgbClr val="2B166E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.</a:t>
            </a:r>
            <a:endParaRPr lang="zh-CN" altLang="en-US" sz="2000" b="1" dirty="0">
              <a:solidFill>
                <a:srgbClr val="2B166E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  <a:p>
            <a:pPr marL="266700" indent="-266700" eaLnBrk="0" hangingPunct="0">
              <a:lnSpc>
                <a:spcPct val="100000"/>
              </a:lnSpc>
              <a:buClr>
                <a:srgbClr val="CC00CC"/>
              </a:buClr>
              <a:buFont typeface="Wingdings" panose="05000000000000000000" pitchFamily="2" charset="2"/>
              <a:buChar char="Ø"/>
            </a:pP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Effective Hamiltonian is not </a:t>
            </a:r>
            <a:r>
              <a:rPr lang="en-US" altLang="zh-CN" sz="2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Hermitian</a:t>
            </a: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. </a:t>
            </a:r>
            <a:endParaRPr lang="zh-CN" altLang="en-US" sz="2000" b="1" dirty="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  <a:p>
            <a:pPr marL="266700" indent="-266700" eaLnBrk="0" hangingPunct="0">
              <a:lnSpc>
                <a:spcPct val="100000"/>
              </a:lnSpc>
              <a:buClr>
                <a:srgbClr val="CC00CC"/>
              </a:buClr>
              <a:buFont typeface="Wingdings" panose="05000000000000000000" pitchFamily="2" charset="2"/>
              <a:buChar char="Ø"/>
            </a:pP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There exists the coupling between energy and operator.</a:t>
            </a:r>
            <a:endParaRPr lang="en-US" altLang="zh-CN" sz="1800" dirty="0"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478790" y="3288665"/>
            <a:ext cx="4403090" cy="982345"/>
            <a:chOff x="3412" y="3600"/>
            <a:chExt cx="6934" cy="1547"/>
          </a:xfrm>
        </p:grpSpPr>
        <p:pic>
          <p:nvPicPr>
            <p:cNvPr id="10" name="Picture 7"/>
            <p:cNvPicPr>
              <a:picLocks noChangeAspect="1" noChangeArrowheads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 bwMode="auto">
            <a:xfrm>
              <a:off x="3412" y="4275"/>
              <a:ext cx="6934" cy="872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ffectLst/>
          </p:spPr>
        </p:pic>
        <p:pic>
          <p:nvPicPr>
            <p:cNvPr id="108547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412" y="3600"/>
              <a:ext cx="4725" cy="496"/>
            </a:xfrm>
            <a:prstGeom prst="rect">
              <a:avLst/>
            </a:prstGeom>
            <a:noFill/>
            <a:ln w="9525">
              <a:solidFill>
                <a:srgbClr val="FF00FF"/>
              </a:solidFill>
              <a:miter lim="800000"/>
              <a:headEnd/>
              <a:tailEnd/>
            </a:ln>
            <a:effectLst/>
          </p:spPr>
        </p:pic>
      </p:grpSp>
      <p:pic>
        <p:nvPicPr>
          <p:cNvPr id="10854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23505" y="1586230"/>
            <a:ext cx="4372610" cy="4901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组合 1"/>
          <p:cNvGrpSpPr/>
          <p:nvPr/>
        </p:nvGrpSpPr>
        <p:grpSpPr>
          <a:xfrm>
            <a:off x="8639810" y="4616450"/>
            <a:ext cx="1997710" cy="1208405"/>
            <a:chOff x="11671" y="7425"/>
            <a:chExt cx="2878" cy="1688"/>
          </a:xfrm>
        </p:grpSpPr>
        <p:pic>
          <p:nvPicPr>
            <p:cNvPr id="16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1671" y="7425"/>
              <a:ext cx="2879" cy="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7" name="Picture 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1896" y="8213"/>
              <a:ext cx="1136" cy="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0854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7007" y="1269982"/>
            <a:ext cx="7643865" cy="1315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2" name="对象 21"/>
          <p:cNvGraphicFramePr>
            <a:graphicFrameLocks noChangeAspect="1"/>
          </p:cNvGraphicFramePr>
          <p:nvPr/>
        </p:nvGraphicFramePr>
        <p:xfrm>
          <a:off x="4655809" y="4796727"/>
          <a:ext cx="714380" cy="3448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7" name="公式" r:id="rId7" imgW="8839200" imgH="4267200" progId="Equation.3">
                  <p:embed/>
                </p:oleObj>
              </mc:Choice>
              <mc:Fallback>
                <p:oleObj name="公式" r:id="rId7" imgW="8839200" imgH="4267200" progId="Equation.3">
                  <p:embed/>
                  <p:pic>
                    <p:nvPicPr>
                      <p:cNvPr id="0" name="图片 9216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655809" y="4796727"/>
                        <a:ext cx="714380" cy="34487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Group 69"/>
          <p:cNvGrpSpPr/>
          <p:nvPr/>
        </p:nvGrpSpPr>
        <p:grpSpPr bwMode="auto">
          <a:xfrm>
            <a:off x="2809852" y="0"/>
            <a:ext cx="6215106" cy="685800"/>
            <a:chOff x="1344" y="2064"/>
            <a:chExt cx="3143" cy="432"/>
          </a:xfrm>
        </p:grpSpPr>
        <p:sp>
          <p:nvSpPr>
            <p:cNvPr id="12" name="AutoShape 58"/>
            <p:cNvSpPr>
              <a:spLocks noChangeArrowheads="1"/>
            </p:cNvSpPr>
            <p:nvPr/>
          </p:nvSpPr>
          <p:spPr bwMode="gray">
            <a:xfrm>
              <a:off x="1584" y="2139"/>
              <a:ext cx="2903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folHlink">
                    <a:gamma/>
                    <a:tint val="21176"/>
                    <a:invGamma/>
                  </a:schemeClr>
                </a:gs>
                <a:gs pos="100000">
                  <a:schemeClr val="folHlink"/>
                </a:gs>
              </a:gsLst>
              <a:lin ang="0" scaled="1"/>
            </a:gradFill>
            <a:ln w="12700" algn="ctr">
              <a:solidFill>
                <a:schemeClr val="bg1"/>
              </a:solidFill>
              <a:rou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" name="AutoShape 59"/>
            <p:cNvSpPr>
              <a:spLocks noChangeArrowheads="1"/>
            </p:cNvSpPr>
            <p:nvPr/>
          </p:nvSpPr>
          <p:spPr bwMode="gray">
            <a:xfrm>
              <a:off x="1344" y="2064"/>
              <a:ext cx="432" cy="432"/>
            </a:xfrm>
            <a:prstGeom prst="diamond">
              <a:avLst/>
            </a:prstGeom>
            <a:solidFill>
              <a:schemeClr val="folHlink"/>
            </a:solidFill>
            <a:ln w="25400" algn="ctr">
              <a:solidFill>
                <a:schemeClr val="bg1"/>
              </a:solidFill>
              <a:miter lim="800000"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" name="Text Box 60"/>
            <p:cNvSpPr txBox="1">
              <a:spLocks noChangeArrowheads="1"/>
            </p:cNvSpPr>
            <p:nvPr/>
          </p:nvSpPr>
          <p:spPr bwMode="gray">
            <a:xfrm>
              <a:off x="1728" y="2174"/>
              <a:ext cx="2759" cy="232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altLang="zh-CN" b="1" dirty="0" smtClean="0">
                  <a:solidFill>
                    <a:srgbClr val="2B166E"/>
                  </a:solidFill>
                </a:rPr>
                <a:t> </a:t>
              </a:r>
              <a:r>
                <a:rPr lang="en-US" altLang="zh-CN" b="1" dirty="0" smtClean="0">
                  <a:solidFill>
                    <a:srgbClr val="2B166E"/>
                  </a:solidFill>
                </a:rPr>
                <a:t> There </a:t>
              </a:r>
              <a:r>
                <a:rPr lang="en-US" altLang="zh-CN" b="1" dirty="0" smtClean="0">
                  <a:solidFill>
                    <a:srgbClr val="2B166E"/>
                  </a:solidFill>
                </a:rPr>
                <a:t>exist problems</a:t>
              </a:r>
              <a:endParaRPr lang="en-US" altLang="zh-CN" b="1" dirty="0">
                <a:solidFill>
                  <a:srgbClr val="2B166E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5" name="Text Box 61"/>
            <p:cNvSpPr txBox="1">
              <a:spLocks noChangeArrowheads="1"/>
            </p:cNvSpPr>
            <p:nvPr/>
          </p:nvSpPr>
          <p:spPr bwMode="gray">
            <a:xfrm>
              <a:off x="1463" y="2126"/>
              <a:ext cx="178" cy="290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sz="2400" dirty="0">
                  <a:solidFill>
                    <a:schemeClr val="bg1"/>
                  </a:solidFill>
                  <a:ea typeface="宋体" panose="02010600030101010101" pitchFamily="2" charset="-122"/>
                </a:rPr>
                <a:t>3</a:t>
              </a:r>
              <a:endParaRPr lang="en-US" altLang="zh-CN" sz="2400" dirty="0">
                <a:solidFill>
                  <a:schemeClr val="bg1"/>
                </a:solidFill>
                <a:ea typeface="宋体" panose="02010600030101010101" pitchFamily="2" charset="-122"/>
              </a:endParaRPr>
            </a:p>
          </p:txBody>
        </p:sp>
      </p:grp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46990" y="836930"/>
            <a:ext cx="5794375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pPr marL="457200" indent="-457200">
              <a:lnSpc>
                <a:spcPct val="100000"/>
              </a:lnSpc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en-US" sz="1800" b="1" dirty="0">
                <a:solidFill>
                  <a:srgbClr val="0000FF"/>
                </a:solidFill>
                <a:latin typeface="Arial" panose="020B0604020202020204" pitchFamily="34" charset="0"/>
                <a:sym typeface="Times New Roman" panose="02020603050405020304" pitchFamily="18" charset="0"/>
              </a:rPr>
              <a:t>For spherical system, Dirac equation becomes</a:t>
            </a:r>
            <a:endParaRPr lang="en-US" sz="1800" b="1" dirty="0">
              <a:solidFill>
                <a:srgbClr val="0000FF"/>
              </a:solidFill>
              <a:latin typeface="Arial" panose="020B0604020202020204" pitchFamily="34" charset="0"/>
              <a:sym typeface="Times New Roman" panose="02020603050405020304" pitchFamily="18" charset="0"/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71755" y="2788920"/>
            <a:ext cx="5794375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pPr marL="457200" indent="-457200">
              <a:lnSpc>
                <a:spcPct val="100000"/>
              </a:lnSpc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en-US" sz="1800" b="1" dirty="0">
                <a:solidFill>
                  <a:srgbClr val="0000FF"/>
                </a:solidFill>
                <a:latin typeface="Arial" panose="020B0604020202020204" pitchFamily="34" charset="0"/>
                <a:sym typeface="Times New Roman" panose="02020603050405020304" pitchFamily="18" charset="0"/>
              </a:rPr>
              <a:t>where</a:t>
            </a:r>
            <a:endParaRPr lang="en-US" sz="1800" b="1" dirty="0">
              <a:solidFill>
                <a:srgbClr val="0000FF"/>
              </a:solidFill>
              <a:latin typeface="Arial" panose="020B0604020202020204" pitchFamily="34" charset="0"/>
              <a:sym typeface="Times New Roman" panose="02020603050405020304" pitchFamily="18" charset="0"/>
            </a:endParaRPr>
          </a:p>
        </p:txBody>
      </p:sp>
      <p:graphicFrame>
        <p:nvGraphicFramePr>
          <p:cNvPr id="5" name="对象 4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4367530" y="3145155"/>
          <a:ext cx="2561590" cy="518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r:id="rId9" imgW="1130300" imgH="228600" progId="Equation.KSEE3">
                  <p:embed/>
                </p:oleObj>
              </mc:Choice>
              <mc:Fallback>
                <p:oleObj name="" r:id="rId9" imgW="1130300" imgH="2286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367530" y="3145155"/>
                        <a:ext cx="2561590" cy="5181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43" name="Rectangle 15"/>
          <p:cNvSpPr>
            <a:spLocks noChangeArrowheads="1"/>
          </p:cNvSpPr>
          <p:nvPr/>
        </p:nvSpPr>
        <p:spPr bwMode="auto">
          <a:xfrm>
            <a:off x="150004" y="1273770"/>
            <a:ext cx="2799080" cy="398780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marL="812800" indent="-812800"/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initial Hamiltonian </a:t>
            </a:r>
            <a:endParaRPr lang="en-US" altLang="zh-CN" sz="20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4544" name="Rectangle 16"/>
          <p:cNvSpPr>
            <a:spLocks noChangeArrowheads="1"/>
          </p:cNvSpPr>
          <p:nvPr/>
        </p:nvSpPr>
        <p:spPr bwMode="auto">
          <a:xfrm>
            <a:off x="200978" y="1928802"/>
            <a:ext cx="4578985" cy="398780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marL="812800" indent="-812800"/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introducing a unitary transformation</a:t>
            </a:r>
            <a:endParaRPr lang="en-US" altLang="zh-CN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4545" name="Rectangle 17"/>
          <p:cNvSpPr>
            <a:spLocks noChangeArrowheads="1"/>
          </p:cNvSpPr>
          <p:nvPr/>
        </p:nvSpPr>
        <p:spPr bwMode="auto">
          <a:xfrm>
            <a:off x="196215" y="2860675"/>
            <a:ext cx="11988800" cy="35242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</a:pP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 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  </a:t>
            </a: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a continuous flow parameter. Differentiation of above equation yields flow equation as</a:t>
            </a:r>
            <a:endParaRPr lang="en-US" altLang="zh-CN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4546" name="Rectangle 18"/>
          <p:cNvSpPr>
            <a:spLocks noChangeArrowheads="1"/>
          </p:cNvSpPr>
          <p:nvPr/>
        </p:nvSpPr>
        <p:spPr bwMode="auto">
          <a:xfrm>
            <a:off x="269240" y="4013189"/>
            <a:ext cx="6264275" cy="398780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spAutoFit/>
          </a:bodyPr>
          <a:lstStyle/>
          <a:p>
            <a:pPr marL="812800" indent="-812800"/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the anti-</a:t>
            </a:r>
            <a:r>
              <a:rPr lang="en-US" altLang="zh-CN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Hermitian</a:t>
            </a: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generator</a:t>
            </a:r>
            <a:endParaRPr lang="en-US" altLang="zh-CN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4549" name="Rectangle 21"/>
          <p:cNvSpPr>
            <a:spLocks noChangeArrowheads="1"/>
          </p:cNvSpPr>
          <p:nvPr/>
        </p:nvSpPr>
        <p:spPr bwMode="auto">
          <a:xfrm>
            <a:off x="196215" y="5143500"/>
            <a:ext cx="11996420" cy="61404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</a:pP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should be chosen in such a way so that the off-diagonal matrix 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H(l) </a:t>
            </a: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elements decay. In Wegner scenario, 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often chosen as</a:t>
            </a:r>
            <a:endParaRPr lang="en-US" altLang="zh-CN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4550" name="Rectangle 22"/>
          <p:cNvSpPr>
            <a:spLocks noChangeArrowheads="1"/>
          </p:cNvSpPr>
          <p:nvPr/>
        </p:nvSpPr>
        <p:spPr bwMode="auto">
          <a:xfrm>
            <a:off x="269240" y="6143644"/>
            <a:ext cx="4699635" cy="398780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marL="812800" indent="-812800"/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 </a:t>
            </a:r>
            <a:r>
              <a:rPr lang="en-US" altLang="zh-CN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zh-CN" sz="1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diag</a:t>
            </a:r>
            <a:r>
              <a:rPr lang="en-US" altLang="zh-CN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the diagonal part of 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571500"/>
            <a:ext cx="12192000" cy="50292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</a:ln>
        </p:spPr>
        <p:txBody>
          <a:bodyPr/>
          <a:lstStyle/>
          <a:p>
            <a:pPr marL="355600" indent="-355600">
              <a:lnSpc>
                <a:spcPct val="110000"/>
              </a:lnSpc>
              <a:spcBef>
                <a:spcPct val="20000"/>
              </a:spcBef>
            </a:pPr>
            <a:r>
              <a:rPr lang="zh-CN" alt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zh-CN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Theoretical formalism of similarity renormalization group (SRG)</a:t>
            </a:r>
            <a:endParaRPr lang="zh-CN" altLang="en-US" sz="2400" b="1" dirty="0" smtClean="0">
              <a:solidFill>
                <a:schemeClr val="bg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15" name="Group 70"/>
          <p:cNvGrpSpPr/>
          <p:nvPr/>
        </p:nvGrpSpPr>
        <p:grpSpPr bwMode="auto">
          <a:xfrm>
            <a:off x="2952728" y="-24"/>
            <a:ext cx="6429420" cy="685800"/>
            <a:chOff x="1344" y="2544"/>
            <a:chExt cx="2976" cy="432"/>
          </a:xfrm>
        </p:grpSpPr>
        <p:sp>
          <p:nvSpPr>
            <p:cNvPr id="16" name="AutoShape 63"/>
            <p:cNvSpPr>
              <a:spLocks noChangeArrowheads="1"/>
            </p:cNvSpPr>
            <p:nvPr/>
          </p:nvSpPr>
          <p:spPr bwMode="gray">
            <a:xfrm>
              <a:off x="1584" y="261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2">
                    <a:gamma/>
                    <a:tint val="21176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12700" algn="ctr">
              <a:solidFill>
                <a:schemeClr val="bg1"/>
              </a:solidFill>
              <a:rou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7" name="AutoShape 64"/>
            <p:cNvSpPr>
              <a:spLocks noChangeArrowheads="1"/>
            </p:cNvSpPr>
            <p:nvPr/>
          </p:nvSpPr>
          <p:spPr bwMode="gray">
            <a:xfrm>
              <a:off x="1344" y="2544"/>
              <a:ext cx="432" cy="432"/>
            </a:xfrm>
            <a:prstGeom prst="diamond">
              <a:avLst/>
            </a:prstGeom>
            <a:solidFill>
              <a:schemeClr val="accent2"/>
            </a:solidFill>
            <a:ln w="25400" algn="ctr">
              <a:solidFill>
                <a:schemeClr val="bg1"/>
              </a:solidFill>
              <a:miter lim="800000"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8" name="Text Box 65"/>
            <p:cNvSpPr txBox="1">
              <a:spLocks noChangeArrowheads="1"/>
            </p:cNvSpPr>
            <p:nvPr/>
          </p:nvSpPr>
          <p:spPr bwMode="gray">
            <a:xfrm>
              <a:off x="1728" y="2654"/>
              <a:ext cx="2160" cy="232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altLang="zh-CN" b="1" dirty="0" smtClean="0">
                  <a:solidFill>
                    <a:srgbClr val="2B166E"/>
                  </a:solidFill>
                </a:rPr>
                <a:t>      SRG for</a:t>
              </a:r>
              <a:r>
                <a:rPr lang="zh-CN" altLang="zh-CN" b="1" dirty="0" smtClean="0">
                  <a:solidFill>
                    <a:srgbClr val="2B166E"/>
                  </a:solidFill>
                </a:rPr>
                <a:t> relativistic symmetry</a:t>
              </a:r>
              <a:r>
                <a:rPr lang="en-US" altLang="zh-CN" b="1" dirty="0" smtClean="0">
                  <a:solidFill>
                    <a:srgbClr val="2B166E"/>
                  </a:solidFill>
                </a:rPr>
                <a:t> </a:t>
              </a:r>
              <a:endParaRPr lang="en-US" altLang="zh-CN" b="1" dirty="0">
                <a:solidFill>
                  <a:srgbClr val="2B166E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9" name="Text Box 66"/>
            <p:cNvSpPr txBox="1">
              <a:spLocks noChangeArrowheads="1"/>
            </p:cNvSpPr>
            <p:nvPr/>
          </p:nvSpPr>
          <p:spPr bwMode="gray">
            <a:xfrm>
              <a:off x="1471" y="2606"/>
              <a:ext cx="163" cy="290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sz="2400">
                  <a:solidFill>
                    <a:schemeClr val="bg1"/>
                  </a:solidFill>
                  <a:ea typeface="宋体" panose="02010600030101010101" pitchFamily="2" charset="-122"/>
                </a:rPr>
                <a:t>4</a:t>
              </a:r>
              <a:endParaRPr lang="en-US" altLang="zh-CN" sz="2400">
                <a:solidFill>
                  <a:schemeClr val="bg1"/>
                </a:solidFill>
                <a:ea typeface="宋体" panose="02010600030101010101" pitchFamily="2" charset="-122"/>
              </a:endParaRPr>
            </a:p>
          </p:txBody>
        </p:sp>
      </p:grpSp>
      <p:sp>
        <p:nvSpPr>
          <p:cNvPr id="20" name="Rectangle 34"/>
          <p:cNvSpPr>
            <a:spLocks noRot="1" noChangeArrowheads="1"/>
          </p:cNvSpPr>
          <p:nvPr/>
        </p:nvSpPr>
        <p:spPr bwMode="auto">
          <a:xfrm>
            <a:off x="9336098" y="1087104"/>
            <a:ext cx="2786082" cy="576263"/>
          </a:xfrm>
          <a:prstGeom prst="rect">
            <a:avLst/>
          </a:prstGeom>
          <a:solidFill>
            <a:srgbClr val="EFFCD0"/>
          </a:solidFill>
          <a:ln w="9525">
            <a:noFill/>
            <a:miter lim="800000"/>
          </a:ln>
        </p:spPr>
        <p:txBody>
          <a:bodyPr anchor="ctr"/>
          <a:lstStyle/>
          <a:p>
            <a:pPr defTabSz="268605">
              <a:lnSpc>
                <a:spcPct val="100000"/>
              </a:lnSpc>
              <a:spcBef>
                <a:spcPct val="0"/>
              </a:spcBef>
              <a:tabLst>
                <a:tab pos="356870" algn="l"/>
              </a:tabLst>
            </a:pPr>
            <a:r>
              <a:rPr lang="en-US" altLang="zh-CN" sz="1800" b="1" dirty="0" err="1" smtClean="0">
                <a:solidFill>
                  <a:srgbClr val="7030A0"/>
                </a:solidFill>
                <a:latin typeface="Times New Roman" panose="02020603050405020304" pitchFamily="18" charset="0"/>
              </a:rPr>
              <a:t>Jian</a:t>
            </a:r>
            <a:r>
              <a:rPr lang="en-US" altLang="zh-CN" sz="1800" b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-You </a:t>
            </a:r>
            <a:r>
              <a:rPr lang="en-US" altLang="zh-CN" sz="1800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Guo</a:t>
            </a:r>
            <a:r>
              <a:rPr lang="en-US" altLang="zh-CN" sz="18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zh-CN" sz="1800" b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PRC85</a:t>
            </a:r>
            <a:r>
              <a:rPr lang="en-US" altLang="zh-CN" sz="18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zh-CN" sz="1800" b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021302® </a:t>
            </a:r>
            <a:r>
              <a:rPr lang="en-US" altLang="zh-CN" sz="18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(2012)</a:t>
            </a:r>
            <a:endParaRPr lang="zh-CN" altLang="en-US" sz="1800" b="1" dirty="0">
              <a:solidFill>
                <a:srgbClr val="7030A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01010" y="1301115"/>
            <a:ext cx="3599815" cy="36004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1010" y="2321560"/>
            <a:ext cx="5156835" cy="5270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1010" y="3164840"/>
            <a:ext cx="3422650" cy="88455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9785" y="4466590"/>
            <a:ext cx="2875915" cy="57277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7395" y="5607685"/>
            <a:ext cx="3314065" cy="45783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a typeface="宋体" panose="02010600030101010101" pitchFamily="2" charset="-122"/>
              </a:rPr>
              <a:t>Contents</a:t>
            </a:r>
            <a:endParaRPr lang="en-US" altLang="zh-CN" dirty="0">
              <a:solidFill>
                <a:schemeClr val="accent1"/>
              </a:solidFill>
              <a:ea typeface="宋体" panose="02010600030101010101" pitchFamily="2" charset="-122"/>
            </a:endParaRPr>
          </a:p>
        </p:txBody>
      </p:sp>
      <p:grpSp>
        <p:nvGrpSpPr>
          <p:cNvPr id="2" name="Group 72"/>
          <p:cNvGrpSpPr/>
          <p:nvPr>
            <p:custDataLst>
              <p:tags r:id="rId1"/>
            </p:custDataLst>
          </p:nvPr>
        </p:nvGrpSpPr>
        <p:grpSpPr bwMode="auto">
          <a:xfrm>
            <a:off x="2952728" y="4648200"/>
            <a:ext cx="6429420" cy="685800"/>
            <a:chOff x="1344" y="3024"/>
            <a:chExt cx="2976" cy="432"/>
          </a:xfrm>
        </p:grpSpPr>
        <p:sp>
          <p:nvSpPr>
            <p:cNvPr id="87083" name="AutoShape 43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gray">
            <a:xfrm>
              <a:off x="1584" y="309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bg2">
                    <a:gamma/>
                    <a:tint val="2117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12700" algn="ctr">
              <a:solidFill>
                <a:schemeClr val="bg1"/>
              </a:solidFill>
              <a:rou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7084" name="AutoShape 44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gray">
            <a:xfrm>
              <a:off x="1344" y="3024"/>
              <a:ext cx="432" cy="432"/>
            </a:xfrm>
            <a:prstGeom prst="diamond">
              <a:avLst/>
            </a:prstGeom>
            <a:solidFill>
              <a:schemeClr val="bg2"/>
            </a:solidFill>
            <a:ln w="25400" algn="ctr">
              <a:solidFill>
                <a:schemeClr val="bg1"/>
              </a:solidFill>
              <a:miter lim="800000"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7085" name="Text Box 45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gray">
            <a:xfrm>
              <a:off x="1728" y="3134"/>
              <a:ext cx="2160" cy="232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zh-CN" b="1" dirty="0" smtClean="0">
                  <a:solidFill>
                    <a:srgbClr val="2B166E"/>
                  </a:solidFill>
                </a:rPr>
                <a:t>      </a:t>
              </a:r>
              <a:r>
                <a:rPr lang="zh-CN" altLang="zh-CN" b="1" dirty="0" smtClean="0">
                  <a:solidFill>
                    <a:srgbClr val="2B166E"/>
                  </a:solidFill>
                </a:rPr>
                <a:t>Summary and perspective</a:t>
              </a:r>
              <a:endParaRPr lang="en-US" altLang="zh-CN" b="1" dirty="0">
                <a:solidFill>
                  <a:srgbClr val="2B166E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87086" name="Text Box 46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gray">
            <a:xfrm>
              <a:off x="1471" y="3086"/>
              <a:ext cx="163" cy="290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sz="2400">
                  <a:solidFill>
                    <a:schemeClr val="bg1"/>
                  </a:solidFill>
                  <a:ea typeface="宋体" panose="02010600030101010101" pitchFamily="2" charset="-122"/>
                </a:rPr>
                <a:t>5</a:t>
              </a:r>
              <a:endParaRPr lang="en-US" altLang="zh-CN" sz="2400">
                <a:solidFill>
                  <a:schemeClr val="bg1"/>
                </a:solidFill>
                <a:ea typeface="宋体" panose="02010600030101010101" pitchFamily="2" charset="-122"/>
              </a:endParaRPr>
            </a:p>
          </p:txBody>
        </p:sp>
      </p:grpSp>
      <p:grpSp>
        <p:nvGrpSpPr>
          <p:cNvPr id="3" name="Group 67"/>
          <p:cNvGrpSpPr/>
          <p:nvPr>
            <p:custDataLst>
              <p:tags r:id="rId6"/>
            </p:custDataLst>
          </p:nvPr>
        </p:nvGrpSpPr>
        <p:grpSpPr bwMode="auto">
          <a:xfrm>
            <a:off x="2952728" y="1600200"/>
            <a:ext cx="6429420" cy="685800"/>
            <a:chOff x="1344" y="1104"/>
            <a:chExt cx="2976" cy="432"/>
          </a:xfrm>
        </p:grpSpPr>
        <p:sp>
          <p:nvSpPr>
            <p:cNvPr id="87088" name="AutoShape 48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gray">
            <a:xfrm>
              <a:off x="1584" y="117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1">
                    <a:gamma/>
                    <a:tint val="21176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12700" algn="ctr">
              <a:solidFill>
                <a:schemeClr val="bg1"/>
              </a:solidFill>
              <a:rou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7089" name="AutoShape 49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gray">
            <a:xfrm>
              <a:off x="1344" y="1104"/>
              <a:ext cx="432" cy="432"/>
            </a:xfrm>
            <a:prstGeom prst="diamond">
              <a:avLst/>
            </a:prstGeom>
            <a:solidFill>
              <a:schemeClr val="accent1"/>
            </a:solidFill>
            <a:ln w="25400" algn="ctr">
              <a:solidFill>
                <a:schemeClr val="bg1"/>
              </a:solidFill>
              <a:miter lim="800000"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7090" name="Text Box 50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gray">
            <a:xfrm>
              <a:off x="1728" y="1214"/>
              <a:ext cx="2160" cy="232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zh-CN" b="1" dirty="0" smtClean="0">
                  <a:solidFill>
                    <a:srgbClr val="2B166E"/>
                  </a:solidFill>
                </a:rPr>
                <a:t>      </a:t>
              </a:r>
              <a:r>
                <a:rPr lang="zh-CN" altLang="zh-CN" b="1" dirty="0" smtClean="0">
                  <a:solidFill>
                    <a:srgbClr val="2B166E"/>
                  </a:solidFill>
                </a:rPr>
                <a:t>Discovery of relativistic </a:t>
              </a:r>
              <a:r>
                <a:rPr lang="zh-CN" altLang="zh-CN" b="1" dirty="0" smtClean="0">
                  <a:solidFill>
                    <a:srgbClr val="2B166E"/>
                  </a:solidFill>
                </a:rPr>
                <a:t>symmetr</a:t>
              </a:r>
              <a:r>
                <a:rPr lang="en-US" altLang="zh-CN" b="1" dirty="0" smtClean="0">
                  <a:solidFill>
                    <a:srgbClr val="2B166E"/>
                  </a:solidFill>
                </a:rPr>
                <a:t>y</a:t>
              </a:r>
              <a:endParaRPr lang="en-US" altLang="zh-CN" b="1" dirty="0">
                <a:solidFill>
                  <a:srgbClr val="2B166E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87091" name="Text Box 51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gray">
            <a:xfrm>
              <a:off x="1471" y="1166"/>
              <a:ext cx="163" cy="290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sz="2400" dirty="0">
                  <a:solidFill>
                    <a:schemeClr val="bg1"/>
                  </a:solidFill>
                  <a:ea typeface="宋体" panose="02010600030101010101" pitchFamily="2" charset="-122"/>
                </a:rPr>
                <a:t>1</a:t>
              </a:r>
              <a:endParaRPr lang="en-US" altLang="zh-CN" sz="2400" dirty="0">
                <a:solidFill>
                  <a:schemeClr val="bg1"/>
                </a:solidFill>
                <a:ea typeface="宋体" panose="02010600030101010101" pitchFamily="2" charset="-122"/>
              </a:endParaRPr>
            </a:p>
          </p:txBody>
        </p:sp>
      </p:grpSp>
      <p:grpSp>
        <p:nvGrpSpPr>
          <p:cNvPr id="4" name="Group 68"/>
          <p:cNvGrpSpPr/>
          <p:nvPr>
            <p:custDataLst>
              <p:tags r:id="rId11"/>
            </p:custDataLst>
          </p:nvPr>
        </p:nvGrpSpPr>
        <p:grpSpPr bwMode="auto">
          <a:xfrm>
            <a:off x="2952728" y="2362200"/>
            <a:ext cx="6429420" cy="685800"/>
            <a:chOff x="1344" y="1584"/>
            <a:chExt cx="2976" cy="432"/>
          </a:xfrm>
        </p:grpSpPr>
        <p:sp>
          <p:nvSpPr>
            <p:cNvPr id="87093" name="AutoShape 53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gray">
            <a:xfrm>
              <a:off x="1584" y="165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hlink">
                    <a:gamma/>
                    <a:tint val="21176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12700" algn="ctr">
              <a:solidFill>
                <a:schemeClr val="bg1"/>
              </a:solidFill>
              <a:rou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7094" name="AutoShape 54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gray">
            <a:xfrm>
              <a:off x="1344" y="1584"/>
              <a:ext cx="432" cy="432"/>
            </a:xfrm>
            <a:prstGeom prst="diamond">
              <a:avLst/>
            </a:prstGeom>
            <a:solidFill>
              <a:schemeClr val="hlink"/>
            </a:solidFill>
            <a:ln w="25400" algn="ctr">
              <a:solidFill>
                <a:schemeClr val="bg1"/>
              </a:solidFill>
              <a:miter lim="800000"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7095" name="Text Box 55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gray">
            <a:xfrm>
              <a:off x="1728" y="1694"/>
              <a:ext cx="2160" cy="232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zh-CN" b="1" dirty="0" smtClean="0">
                  <a:solidFill>
                    <a:srgbClr val="2B166E"/>
                  </a:solidFill>
                </a:rPr>
                <a:t>      </a:t>
              </a:r>
              <a:r>
                <a:rPr lang="zh-CN" altLang="zh-CN" b="1" dirty="0" smtClean="0">
                  <a:solidFill>
                    <a:srgbClr val="2B166E"/>
                  </a:solidFill>
                </a:rPr>
                <a:t>Progress on relativistic </a:t>
              </a:r>
              <a:r>
                <a:rPr lang="zh-CN" altLang="zh-CN" b="1" dirty="0" smtClean="0">
                  <a:solidFill>
                    <a:srgbClr val="2B166E"/>
                  </a:solidFill>
                </a:rPr>
                <a:t>symmetr</a:t>
              </a:r>
              <a:r>
                <a:rPr lang="en-US" altLang="zh-CN" b="1" dirty="0" smtClean="0">
                  <a:solidFill>
                    <a:srgbClr val="2B166E"/>
                  </a:solidFill>
                </a:rPr>
                <a:t>y</a:t>
              </a:r>
              <a:endParaRPr lang="en-US" altLang="zh-CN" b="1" dirty="0">
                <a:solidFill>
                  <a:srgbClr val="2B166E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87096" name="Text Box 56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gray">
            <a:xfrm>
              <a:off x="1471" y="1646"/>
              <a:ext cx="163" cy="290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sz="2400" dirty="0">
                  <a:solidFill>
                    <a:schemeClr val="bg1"/>
                  </a:solidFill>
                  <a:ea typeface="宋体" panose="02010600030101010101" pitchFamily="2" charset="-122"/>
                </a:rPr>
                <a:t>2</a:t>
              </a:r>
              <a:endParaRPr lang="en-US" altLang="zh-CN" sz="2400" dirty="0">
                <a:solidFill>
                  <a:schemeClr val="bg1"/>
                </a:solidFill>
                <a:ea typeface="宋体" panose="02010600030101010101" pitchFamily="2" charset="-122"/>
              </a:endParaRPr>
            </a:p>
          </p:txBody>
        </p:sp>
      </p:grpSp>
      <p:grpSp>
        <p:nvGrpSpPr>
          <p:cNvPr id="5" name="Group 69"/>
          <p:cNvGrpSpPr/>
          <p:nvPr>
            <p:custDataLst>
              <p:tags r:id="rId16"/>
            </p:custDataLst>
          </p:nvPr>
        </p:nvGrpSpPr>
        <p:grpSpPr bwMode="auto">
          <a:xfrm>
            <a:off x="2952728" y="3124200"/>
            <a:ext cx="6429420" cy="685800"/>
            <a:chOff x="1344" y="2064"/>
            <a:chExt cx="2976" cy="432"/>
          </a:xfrm>
        </p:grpSpPr>
        <p:sp>
          <p:nvSpPr>
            <p:cNvPr id="87098" name="AutoShape 58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gray">
            <a:xfrm>
              <a:off x="1584" y="213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folHlink">
                    <a:gamma/>
                    <a:tint val="21176"/>
                    <a:invGamma/>
                  </a:schemeClr>
                </a:gs>
                <a:gs pos="100000">
                  <a:schemeClr val="folHlink"/>
                </a:gs>
              </a:gsLst>
              <a:lin ang="0" scaled="1"/>
            </a:gradFill>
            <a:ln w="12700" algn="ctr">
              <a:solidFill>
                <a:schemeClr val="bg1"/>
              </a:solidFill>
              <a:rou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7099" name="AutoShape 59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gray">
            <a:xfrm>
              <a:off x="1344" y="2064"/>
              <a:ext cx="432" cy="432"/>
            </a:xfrm>
            <a:prstGeom prst="diamond">
              <a:avLst/>
            </a:prstGeom>
            <a:solidFill>
              <a:schemeClr val="folHlink"/>
            </a:solidFill>
            <a:ln w="25400" algn="ctr">
              <a:solidFill>
                <a:schemeClr val="bg1"/>
              </a:solidFill>
              <a:miter lim="800000"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7100" name="Text Box 60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gray">
            <a:xfrm>
              <a:off x="1728" y="2174"/>
              <a:ext cx="2559" cy="232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altLang="zh-CN" b="1" dirty="0" smtClean="0">
                  <a:solidFill>
                    <a:srgbClr val="2B166E"/>
                  </a:solidFill>
                </a:rPr>
                <a:t>      </a:t>
              </a:r>
              <a:r>
                <a:rPr lang="en-US" altLang="zh-CN" b="1" dirty="0" smtClean="0">
                  <a:solidFill>
                    <a:srgbClr val="2B166E"/>
                  </a:solidFill>
                </a:rPr>
                <a:t>There exist problems</a:t>
              </a:r>
              <a:endParaRPr lang="en-US" altLang="zh-CN" b="1" dirty="0">
                <a:solidFill>
                  <a:srgbClr val="2B166E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87101" name="Text Box 61"/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gray">
            <a:xfrm>
              <a:off x="1471" y="2126"/>
              <a:ext cx="163" cy="290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sz="2400" dirty="0">
                  <a:solidFill>
                    <a:schemeClr val="bg1"/>
                  </a:solidFill>
                  <a:ea typeface="宋体" panose="02010600030101010101" pitchFamily="2" charset="-122"/>
                </a:rPr>
                <a:t>3</a:t>
              </a:r>
              <a:endParaRPr lang="en-US" altLang="zh-CN" sz="2400" dirty="0">
                <a:solidFill>
                  <a:schemeClr val="bg1"/>
                </a:solidFill>
                <a:ea typeface="宋体" panose="02010600030101010101" pitchFamily="2" charset="-122"/>
              </a:endParaRPr>
            </a:p>
          </p:txBody>
        </p:sp>
      </p:grpSp>
      <p:grpSp>
        <p:nvGrpSpPr>
          <p:cNvPr id="6" name="Group 70"/>
          <p:cNvGrpSpPr/>
          <p:nvPr>
            <p:custDataLst>
              <p:tags r:id="rId21"/>
            </p:custDataLst>
          </p:nvPr>
        </p:nvGrpSpPr>
        <p:grpSpPr bwMode="auto">
          <a:xfrm>
            <a:off x="2952728" y="3886200"/>
            <a:ext cx="6429420" cy="685800"/>
            <a:chOff x="1344" y="2544"/>
            <a:chExt cx="2976" cy="432"/>
          </a:xfrm>
        </p:grpSpPr>
        <p:sp>
          <p:nvSpPr>
            <p:cNvPr id="87103" name="AutoShape 63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gray">
            <a:xfrm>
              <a:off x="1584" y="261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2">
                    <a:gamma/>
                    <a:tint val="21176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12700" algn="ctr">
              <a:solidFill>
                <a:schemeClr val="bg1"/>
              </a:solidFill>
              <a:rou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7104" name="AutoShape 64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gray">
            <a:xfrm>
              <a:off x="1344" y="2544"/>
              <a:ext cx="432" cy="432"/>
            </a:xfrm>
            <a:prstGeom prst="diamond">
              <a:avLst/>
            </a:prstGeom>
            <a:solidFill>
              <a:schemeClr val="accent2"/>
            </a:solidFill>
            <a:ln w="25400" algn="ctr">
              <a:solidFill>
                <a:schemeClr val="bg1"/>
              </a:solidFill>
              <a:miter lim="800000"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7105" name="Text Box 65"/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gray">
            <a:xfrm>
              <a:off x="1728" y="2654"/>
              <a:ext cx="2160" cy="232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zh-CN" b="1" dirty="0" smtClean="0">
                  <a:solidFill>
                    <a:srgbClr val="2B166E"/>
                  </a:solidFill>
                </a:rPr>
                <a:t>      SRG for</a:t>
              </a:r>
              <a:r>
                <a:rPr lang="zh-CN" altLang="zh-CN" b="1" dirty="0" smtClean="0">
                  <a:solidFill>
                    <a:srgbClr val="2B166E"/>
                  </a:solidFill>
                </a:rPr>
                <a:t> relativistic </a:t>
              </a:r>
              <a:r>
                <a:rPr lang="zh-CN" altLang="zh-CN" b="1" dirty="0" smtClean="0">
                  <a:solidFill>
                    <a:srgbClr val="2B166E"/>
                  </a:solidFill>
                </a:rPr>
                <a:t>symmetr</a:t>
              </a:r>
              <a:r>
                <a:rPr lang="en-US" altLang="zh-CN" b="1" dirty="0" smtClean="0">
                  <a:solidFill>
                    <a:srgbClr val="2B166E"/>
                  </a:solidFill>
                </a:rPr>
                <a:t>y </a:t>
              </a:r>
              <a:endParaRPr lang="en-US" altLang="zh-CN" b="1" dirty="0">
                <a:solidFill>
                  <a:srgbClr val="2B166E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87106" name="Text Box 66"/>
            <p:cNvSpPr txBox="1">
              <a:spLocks noChangeArrowheads="1"/>
            </p:cNvSpPr>
            <p:nvPr>
              <p:custDataLst>
                <p:tags r:id="rId25"/>
              </p:custDataLst>
            </p:nvPr>
          </p:nvSpPr>
          <p:spPr bwMode="gray">
            <a:xfrm>
              <a:off x="1471" y="2606"/>
              <a:ext cx="163" cy="290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sz="2400">
                  <a:solidFill>
                    <a:schemeClr val="bg1"/>
                  </a:solidFill>
                  <a:ea typeface="宋体" panose="02010600030101010101" pitchFamily="2" charset="-122"/>
                </a:rPr>
                <a:t>4</a:t>
              </a:r>
              <a:endParaRPr lang="en-US" altLang="zh-CN" sz="2400">
                <a:solidFill>
                  <a:schemeClr val="bg1"/>
                </a:solidFill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67" name="Rectangle 15"/>
          <p:cNvSpPr>
            <a:spLocks noChangeArrowheads="1"/>
          </p:cNvSpPr>
          <p:nvPr/>
        </p:nvSpPr>
        <p:spPr bwMode="auto">
          <a:xfrm>
            <a:off x="87069" y="701947"/>
            <a:ext cx="3076575" cy="398780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marL="812800" indent="-812800"/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the Dirac Hamiltonian</a:t>
            </a:r>
            <a:endParaRPr lang="en-US" altLang="zh-CN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35570" name="Picture 18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3935487" y="1154385"/>
            <a:ext cx="3529012" cy="3413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535571" name="Rectangle 19"/>
          <p:cNvSpPr>
            <a:spLocks noChangeArrowheads="1"/>
          </p:cNvSpPr>
          <p:nvPr/>
        </p:nvSpPr>
        <p:spPr bwMode="auto">
          <a:xfrm>
            <a:off x="75957" y="1513160"/>
            <a:ext cx="4114165" cy="398780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marL="812800" indent="-812800"/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choose the generator in the form</a:t>
            </a:r>
            <a:endParaRPr lang="en-US" altLang="zh-CN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35572" name="Picture 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95849" y="1844947"/>
            <a:ext cx="2303463" cy="438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535574" name="Rectangle 22"/>
          <p:cNvSpPr>
            <a:spLocks noChangeArrowheads="1"/>
          </p:cNvSpPr>
          <p:nvPr/>
        </p:nvSpPr>
        <p:spPr bwMode="auto">
          <a:xfrm>
            <a:off x="61669" y="4019822"/>
            <a:ext cx="6661150" cy="398780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marL="812800" indent="-812800"/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Then our </a:t>
            </a:r>
            <a:r>
              <a:rPr lang="en-US" altLang="zh-CN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ansatz</a:t>
            </a: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the transformation matrix 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becomes</a:t>
            </a:r>
            <a:endParaRPr lang="en-US" altLang="zh-CN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5575" name="Rectangle 23"/>
          <p:cNvSpPr>
            <a:spLocks noChangeArrowheads="1"/>
          </p:cNvSpPr>
          <p:nvPr/>
        </p:nvSpPr>
        <p:spPr bwMode="auto">
          <a:xfrm>
            <a:off x="34682" y="4819551"/>
            <a:ext cx="2527300" cy="398780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marL="812800" indent="-812800"/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using the relations</a:t>
            </a:r>
            <a:endParaRPr lang="en-US" altLang="zh-CN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35577" name="Picture 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2849" y="2881585"/>
            <a:ext cx="2609850" cy="1165225"/>
          </a:xfrm>
          <a:prstGeom prst="rect">
            <a:avLst/>
          </a:prstGeom>
          <a:noFill/>
          <a:ln w="9525" algn="ctr">
            <a:solidFill>
              <a:srgbClr val="FF00FF"/>
            </a:solidFill>
            <a:miter lim="800000"/>
            <a:headEnd/>
            <a:tailEnd/>
          </a:ln>
          <a:effectLst/>
        </p:spPr>
      </p:pic>
      <p:pic>
        <p:nvPicPr>
          <p:cNvPr id="535578" name="Picture 2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5124" y="4507185"/>
            <a:ext cx="6337300" cy="371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535579" name="Picture 2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48149" y="5318026"/>
            <a:ext cx="4699000" cy="7032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2" name="Rectangle 23"/>
          <p:cNvSpPr>
            <a:spLocks noChangeArrowheads="1"/>
          </p:cNvSpPr>
          <p:nvPr/>
        </p:nvSpPr>
        <p:spPr bwMode="auto">
          <a:xfrm>
            <a:off x="53906" y="5976665"/>
            <a:ext cx="3672408" cy="398780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marL="812800" indent="-812800"/>
            <a:r>
              <a:rPr lang="en-US" altLang="zh-CN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the fallowing equations</a:t>
            </a:r>
            <a:endParaRPr lang="en-US" altLang="zh-CN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86995" y="2364105"/>
            <a:ext cx="12105640" cy="398780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r>
              <a:rPr lang="en-US" altLang="zh-CN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Hamiltonian </a:t>
            </a:r>
            <a:r>
              <a:rPr lang="en-US" altLang="zh-CN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presented as </a:t>
            </a: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sum of an even </a:t>
            </a:r>
            <a:r>
              <a:rPr lang="en-US" altLang="zh-CN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operator </a:t>
            </a:r>
            <a:r>
              <a:rPr lang="en-US" altLang="zh-CN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and odd operator 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584" name="Rectangle 8"/>
          <p:cNvSpPr>
            <a:spLocks noChangeArrowheads="1"/>
          </p:cNvSpPr>
          <p:nvPr/>
        </p:nvSpPr>
        <p:spPr bwMode="auto">
          <a:xfrm>
            <a:off x="124460" y="2214554"/>
            <a:ext cx="8642350" cy="368300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Considering the commutation relations of even and odd operators, we obtain</a:t>
            </a:r>
            <a:endParaRPr lang="en-US" altLang="zh-CN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36586" name="Picture 10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279651" y="775600"/>
            <a:ext cx="3173408" cy="1438954"/>
          </a:xfrm>
          <a:prstGeom prst="rect">
            <a:avLst/>
          </a:prstGeom>
          <a:noFill/>
          <a:ln w="9525" algn="ctr">
            <a:solidFill>
              <a:srgbClr val="FF00FF"/>
            </a:solidFill>
            <a:miter lim="800000"/>
            <a:headEnd/>
            <a:tailEnd/>
          </a:ln>
          <a:effectLst/>
        </p:spPr>
      </p:pic>
      <p:pic>
        <p:nvPicPr>
          <p:cNvPr id="536587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56363" y="771049"/>
            <a:ext cx="3282975" cy="1443505"/>
          </a:xfrm>
          <a:prstGeom prst="rect">
            <a:avLst/>
          </a:prstGeom>
          <a:noFill/>
          <a:ln w="9525" algn="ctr">
            <a:solidFill>
              <a:srgbClr val="FF00FF"/>
            </a:solidFill>
            <a:miter lim="800000"/>
            <a:headEnd/>
            <a:tailEnd/>
          </a:ln>
          <a:effectLst/>
        </p:spPr>
      </p:pic>
      <p:pic>
        <p:nvPicPr>
          <p:cNvPr id="536589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51313" y="2609640"/>
            <a:ext cx="2801943" cy="1247988"/>
          </a:xfrm>
          <a:prstGeom prst="rect">
            <a:avLst/>
          </a:prstGeom>
          <a:noFill/>
          <a:ln w="9525" algn="ctr">
            <a:solidFill>
              <a:srgbClr val="FF00FF"/>
            </a:solidFill>
            <a:miter lim="800000"/>
            <a:headEnd/>
            <a:tailEnd/>
          </a:ln>
          <a:effectLst/>
        </p:spPr>
      </p:pic>
      <p:sp>
        <p:nvSpPr>
          <p:cNvPr id="536590" name="Rectangle 14"/>
          <p:cNvSpPr>
            <a:spLocks noChangeArrowheads="1"/>
          </p:cNvSpPr>
          <p:nvPr/>
        </p:nvSpPr>
        <p:spPr bwMode="auto">
          <a:xfrm>
            <a:off x="161290" y="3786505"/>
            <a:ext cx="12100560" cy="1322070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Above equations can be solved </a:t>
            </a:r>
            <a:r>
              <a:rPr lang="en-US" altLang="zh-CN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perturbatively</a:t>
            </a: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/m </a:t>
            </a:r>
            <a:r>
              <a:rPr lang="en-US" altLang="zh-CN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It </a:t>
            </a: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convenient to introduce a dimensionless flow parameter                    . </a:t>
            </a:r>
            <a:endParaRPr lang="en-US" altLang="zh-CN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Since                                            ,  the expansion of                   in a series in 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/m </a:t>
            </a: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contains terms starting with the </a:t>
            </a:r>
            <a:r>
              <a:rPr lang="en-US" altLang="zh-CN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zeroth</a:t>
            </a: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order term</a:t>
            </a:r>
            <a:endParaRPr lang="en-US" altLang="zh-CN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36591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15415" y="4149090"/>
            <a:ext cx="1224280" cy="33845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536592" name="Picture 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1225" y="4499610"/>
            <a:ext cx="2600325" cy="285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536594" name="Picture 1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4216" y="4406910"/>
            <a:ext cx="875391" cy="3063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536598" name="Picture 2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87713" y="5071757"/>
            <a:ext cx="4879989" cy="1370816"/>
          </a:xfrm>
          <a:prstGeom prst="rect">
            <a:avLst/>
          </a:prstGeom>
          <a:noFill/>
          <a:ln w="9525" algn="ctr">
            <a:solidFill>
              <a:srgbClr val="FF00FF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7425" name="Picture 1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567917" y="1484930"/>
            <a:ext cx="7239061" cy="4756662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</p:spPr>
      </p:pic>
      <p:sp>
        <p:nvSpPr>
          <p:cNvPr id="3" name="矩形 2"/>
          <p:cNvSpPr/>
          <p:nvPr/>
        </p:nvSpPr>
        <p:spPr>
          <a:xfrm>
            <a:off x="35560" y="908685"/>
            <a:ext cx="8489315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200" b="1" dirty="0" smtClean="0">
                <a:solidFill>
                  <a:srgbClr val="0000FF"/>
                </a:solidFill>
              </a:rPr>
              <a:t>To collect all the terms together, we obtain</a:t>
            </a:r>
            <a:r>
              <a:rPr lang="en-US" altLang="zh-CN" sz="2200" b="1" dirty="0" smtClean="0">
                <a:solidFill>
                  <a:schemeClr val="bg1"/>
                </a:solidFill>
              </a:rPr>
              <a:t> </a:t>
            </a:r>
            <a:endParaRPr lang="zh-CN" altLang="en-US" sz="2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6938645" y="1654810"/>
            <a:ext cx="5221605" cy="1994535"/>
          </a:xfrm>
          <a:prstGeom prst="rect">
            <a:avLst/>
          </a:prstGeom>
          <a:solidFill>
            <a:srgbClr val="EBE1EB"/>
          </a:solidFill>
          <a:ln w="9525" algn="ctr">
            <a:noFill/>
            <a:miter lim="800000"/>
          </a:ln>
          <a:effectLst/>
        </p:spPr>
        <p:txBody>
          <a:bodyPr wrap="square">
            <a:noAutofit/>
          </a:bodyPr>
          <a:lstStyle/>
          <a:p>
            <a:pPr marL="266700" indent="-266700" eaLnBrk="1" latinLnBrk="0" hangingPunct="1">
              <a:lnSpc>
                <a:spcPts val="2800"/>
              </a:lnSpc>
              <a:spcBef>
                <a:spcPct val="0"/>
              </a:spcBef>
              <a:buClr>
                <a:srgbClr val="FF00FF"/>
              </a:buClr>
              <a:buFont typeface="Wingdings" panose="05000000000000000000" pitchFamily="2" charset="2"/>
              <a:buChar char="Ø"/>
            </a:pPr>
            <a:r>
              <a:rPr lang="en-US" altLang="zh-CN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singularity disappears in every </a:t>
            </a:r>
            <a:r>
              <a:rPr lang="en-US" altLang="zh-CN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component.</a:t>
            </a:r>
            <a:endParaRPr lang="en-US" altLang="zh-CN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6700" indent="-266700" eaLnBrk="1" latinLnBrk="0" hangingPunct="1">
              <a:lnSpc>
                <a:spcPts val="2800"/>
              </a:lnSpc>
              <a:spcBef>
                <a:spcPct val="0"/>
              </a:spcBef>
              <a:buClr>
                <a:srgbClr val="FF00FF"/>
              </a:buClr>
              <a:buFont typeface="Wingdings" panose="05000000000000000000" pitchFamily="2" charset="2"/>
              <a:buChar char="Ø"/>
            </a:pPr>
            <a:r>
              <a:rPr lang="en-US" altLang="zh-CN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Every component is </a:t>
            </a:r>
            <a:r>
              <a:rPr lang="en-US" altLang="zh-CN" sz="2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Hermitian</a:t>
            </a:r>
            <a:r>
              <a:rPr lang="en-US" altLang="zh-CN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6700" indent="-266700" eaLnBrk="1" latinLnBrk="0" hangingPunct="1">
              <a:lnSpc>
                <a:spcPts val="2800"/>
              </a:lnSpc>
              <a:buClr>
                <a:srgbClr val="FF00FF"/>
              </a:buClr>
              <a:buFont typeface="Wingdings" panose="05000000000000000000" pitchFamily="2" charset="2"/>
              <a:buChar char="Ø"/>
            </a:pPr>
            <a:r>
              <a:rPr lang="en-US" altLang="zh-CN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</a:t>
            </a: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no the coupling between the energy </a:t>
            </a:r>
            <a:r>
              <a:rPr lang="en-US" altLang="zh-CN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en-US" altLang="zh-CN" sz="20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operator </a:t>
            </a:r>
            <a:r>
              <a:rPr lang="en-US" altLang="zh-CN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zh-CN" sz="2000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 </a:t>
            </a:r>
            <a:r>
              <a:rPr lang="en-US" altLang="zh-CN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3729" name="Picture 1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032798" y="944405"/>
            <a:ext cx="3786214" cy="985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6" name="组合 15"/>
          <p:cNvGrpSpPr/>
          <p:nvPr/>
        </p:nvGrpSpPr>
        <p:grpSpPr>
          <a:xfrm>
            <a:off x="940406" y="3244217"/>
            <a:ext cx="4357717" cy="357189"/>
            <a:chOff x="1785918" y="3214686"/>
            <a:chExt cx="5024457" cy="414339"/>
          </a:xfrm>
        </p:grpSpPr>
        <p:pic>
          <p:nvPicPr>
            <p:cNvPr id="73730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333625" y="3228975"/>
              <a:ext cx="4476750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3731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785918" y="3214686"/>
              <a:ext cx="533400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5" name="Rectangle 34"/>
          <p:cNvSpPr>
            <a:spLocks noRot="1" noChangeArrowheads="1"/>
          </p:cNvSpPr>
          <p:nvPr/>
        </p:nvSpPr>
        <p:spPr bwMode="auto">
          <a:xfrm>
            <a:off x="9405937" y="801034"/>
            <a:ext cx="2786063" cy="576263"/>
          </a:xfrm>
          <a:prstGeom prst="rect">
            <a:avLst/>
          </a:prstGeom>
          <a:solidFill>
            <a:srgbClr val="EFFCD0"/>
          </a:solidFill>
          <a:ln w="9525">
            <a:noFill/>
            <a:miter lim="800000"/>
          </a:ln>
        </p:spPr>
        <p:txBody>
          <a:bodyPr anchor="ctr"/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ClrTx/>
              <a:buFont typeface="Arial" panose="020B0604020202020204" pitchFamily="34" charset="0"/>
              <a:buNone/>
              <a:tabLst>
                <a:tab pos="356870" algn="l"/>
              </a:tabLst>
            </a:pPr>
            <a:r>
              <a:rPr lang="en-US" sz="1800" b="1" dirty="0" err="1">
                <a:solidFill>
                  <a:srgbClr val="7030A0"/>
                </a:solidFill>
                <a:sym typeface="Times New Roman" panose="02020603050405020304" pitchFamily="18" charset="0"/>
              </a:rPr>
              <a:t>Jian</a:t>
            </a:r>
            <a:r>
              <a:rPr lang="en-US" sz="1800" b="1" dirty="0">
                <a:solidFill>
                  <a:srgbClr val="7030A0"/>
                </a:solidFill>
                <a:sym typeface="Times New Roman" panose="02020603050405020304" pitchFamily="18" charset="0"/>
              </a:rPr>
              <a:t>-You </a:t>
            </a:r>
            <a:r>
              <a:rPr lang="en-US" sz="1800" b="1" dirty="0" err="1">
                <a:solidFill>
                  <a:srgbClr val="7030A0"/>
                </a:solidFill>
                <a:sym typeface="Times New Roman" panose="02020603050405020304" pitchFamily="18" charset="0"/>
              </a:rPr>
              <a:t>Guo</a:t>
            </a:r>
            <a:r>
              <a:rPr lang="en-US" sz="1800" b="1" dirty="0">
                <a:solidFill>
                  <a:srgbClr val="7030A0"/>
                </a:solidFill>
                <a:sym typeface="Times New Roman" panose="02020603050405020304" pitchFamily="18" charset="0"/>
              </a:rPr>
              <a:t>, </a:t>
            </a:r>
            <a:r>
              <a:rPr lang="en-US" sz="1800" b="1" dirty="0" smtClean="0">
                <a:solidFill>
                  <a:srgbClr val="7030A0"/>
                </a:solidFill>
                <a:sym typeface="Times New Roman" panose="02020603050405020304" pitchFamily="18" charset="0"/>
              </a:rPr>
              <a:t>PRC85</a:t>
            </a:r>
            <a:r>
              <a:rPr lang="en-US" sz="1800" b="1" dirty="0">
                <a:solidFill>
                  <a:srgbClr val="7030A0"/>
                </a:solidFill>
                <a:sym typeface="Times New Roman" panose="02020603050405020304" pitchFamily="18" charset="0"/>
              </a:rPr>
              <a:t>, 021302® (2012)</a:t>
            </a:r>
            <a:endParaRPr lang="zh-CN" altLang="en-US" sz="1800" dirty="0">
              <a:latin typeface="Arial" panose="020B0604020202020204" pitchFamily="34" charset="0"/>
            </a:endParaRPr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153035" y="2441575"/>
            <a:ext cx="5403850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b="1" dirty="0">
                <a:solidFill>
                  <a:srgbClr val="9052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is the charge-conjugation of          ,  which describes Dirac anti-particle.</a:t>
            </a:r>
            <a:endParaRPr lang="en-US" altLang="zh-CN" sz="1800" b="1" dirty="0">
              <a:solidFill>
                <a:srgbClr val="9052A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81280" y="1998345"/>
            <a:ext cx="5832475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b="1" dirty="0">
                <a:solidFill>
                  <a:srgbClr val="9052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Here,          is an operator describing Dirac particle,</a:t>
            </a:r>
            <a:endParaRPr lang="en-US" altLang="zh-CN" sz="1800" b="1" dirty="0">
              <a:solidFill>
                <a:srgbClr val="9052A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1738" y="2496182"/>
            <a:ext cx="366713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1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7686" y="1998349"/>
            <a:ext cx="357188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1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5018" y="2480942"/>
            <a:ext cx="357188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Rectangle 8"/>
          <p:cNvSpPr>
            <a:spLocks noChangeArrowheads="1"/>
          </p:cNvSpPr>
          <p:nvPr/>
        </p:nvSpPr>
        <p:spPr bwMode="auto">
          <a:xfrm>
            <a:off x="6974840" y="3997325"/>
            <a:ext cx="5135245" cy="2352040"/>
          </a:xfrm>
          <a:prstGeom prst="rect">
            <a:avLst/>
          </a:prstGeom>
          <a:solidFill>
            <a:srgbClr val="EBE1EB"/>
          </a:solidFill>
          <a:ln w="9525" algn="ctr">
            <a:noFill/>
            <a:miter lim="800000"/>
          </a:ln>
          <a:effectLst/>
        </p:spPr>
        <p:txBody>
          <a:bodyPr wrap="square">
            <a:noAutofit/>
          </a:bodyPr>
          <a:lstStyle/>
          <a:p>
            <a:pPr marL="266700" indent="-266700" eaLnBrk="1" latinLnBrk="0" hangingPunct="1">
              <a:lnSpc>
                <a:spcPts val="2800"/>
              </a:lnSpc>
              <a:buClr>
                <a:srgbClr val="FF00FF"/>
              </a:buClr>
              <a:buFont typeface="Wingdings" panose="05000000000000000000" pitchFamily="2" charset="2"/>
              <a:buChar char="l"/>
            </a:pPr>
            <a:r>
              <a:rPr lang="en-US" altLang="zh-CN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Dirac particle, when </a:t>
            </a:r>
            <a:r>
              <a:rPr lang="el-GR" altLang="zh-CN" sz="2000" b="1" dirty="0" smtClean="0">
                <a:solidFill>
                  <a:srgbClr val="B606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altLang="zh-CN" sz="2000" b="1" dirty="0" smtClean="0">
                <a:solidFill>
                  <a:srgbClr val="B606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en-US" altLang="zh-CN" sz="2000" b="1" i="1" dirty="0" smtClean="0">
                <a:solidFill>
                  <a:srgbClr val="B606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 smtClean="0">
                <a:solidFill>
                  <a:srgbClr val="B606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0</a:t>
            </a:r>
            <a:r>
              <a:rPr lang="en-US" altLang="zh-CN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the spin-orbit coupling disappear, the spin symmetry is exact.</a:t>
            </a:r>
            <a:endParaRPr lang="en-US" altLang="zh-CN" sz="20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6700" indent="-266700" eaLnBrk="1" latinLnBrk="0" hangingPunct="1">
              <a:lnSpc>
                <a:spcPts val="2800"/>
              </a:lnSpc>
              <a:buClr>
                <a:srgbClr val="FF00FF"/>
              </a:buClr>
              <a:buFont typeface="Wingdings" panose="05000000000000000000" pitchFamily="2" charset="2"/>
              <a:buChar char="l"/>
            </a:pPr>
            <a:r>
              <a:rPr lang="en-US" altLang="zh-CN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Dirac antiparticle, when 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Σ’ =0</a:t>
            </a:r>
            <a:r>
              <a:rPr lang="en-US" altLang="zh-CN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the pseudo spin-orbit coupling disappears,  the pseudo spin symmetry is exact.</a:t>
            </a:r>
            <a:endParaRPr lang="en-US" altLang="zh-CN" sz="20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5686" name="Rectangle 6"/>
          <p:cNvSpPr>
            <a:spLocks noChangeArrowheads="1"/>
          </p:cNvSpPr>
          <p:nvPr/>
        </p:nvSpPr>
        <p:spPr bwMode="auto">
          <a:xfrm>
            <a:off x="9525" y="356235"/>
            <a:ext cx="12182475" cy="429895"/>
          </a:xfrm>
          <a:prstGeom prst="rect">
            <a:avLst/>
          </a:prstGeom>
          <a:solidFill>
            <a:srgbClr val="CCFFFF"/>
          </a:solidFill>
          <a:ln w="9525" algn="ctr">
            <a:noFill/>
            <a:miter lim="800000"/>
          </a:ln>
          <a:effectLst/>
        </p:spPr>
        <p:txBody>
          <a:bodyPr wrap="square">
            <a:spAutoFit/>
          </a:bodyPr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zh-CN" sz="2200" b="1" dirty="0" smtClean="0">
                <a:solidFill>
                  <a:srgbClr val="9052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spherical nuclei, the diagonalized Dirac operator</a:t>
            </a:r>
            <a:endParaRPr lang="en-US" altLang="zh-CN" sz="2200" b="1" dirty="0" smtClean="0">
              <a:solidFill>
                <a:srgbClr val="9052A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71755" y="3578225"/>
            <a:ext cx="5794375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pPr marL="457200" indent="-457200">
              <a:lnSpc>
                <a:spcPct val="100000"/>
              </a:lnSpc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en-US" sz="1800" b="1" dirty="0">
                <a:solidFill>
                  <a:srgbClr val="B60694"/>
                </a:solidFill>
                <a:latin typeface="Arial" panose="020B0604020202020204" pitchFamily="34" charset="0"/>
                <a:sym typeface="Times New Roman" panose="02020603050405020304" pitchFamily="18" charset="0"/>
              </a:rPr>
              <a:t>where</a:t>
            </a:r>
            <a:endParaRPr lang="en-US" sz="1800" b="1" dirty="0">
              <a:solidFill>
                <a:srgbClr val="B60694"/>
              </a:solidFill>
              <a:latin typeface="Arial" panose="020B0604020202020204" pitchFamily="34" charset="0"/>
              <a:sym typeface="Times New Roman" panose="02020603050405020304" pitchFamily="18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91770" y="3962400"/>
            <a:ext cx="7397750" cy="2444248"/>
            <a:chOff x="3187" y="1317"/>
            <a:chExt cx="11026" cy="3183"/>
          </a:xfrm>
        </p:grpSpPr>
        <p:pic>
          <p:nvPicPr>
            <p:cNvPr id="6" name="Picture 1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187" y="1317"/>
              <a:ext cx="7538" cy="3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Rectangle 34"/>
            <p:cNvSpPr>
              <a:spLocks noRot="1" noChangeArrowheads="1"/>
            </p:cNvSpPr>
            <p:nvPr/>
          </p:nvSpPr>
          <p:spPr bwMode="auto">
            <a:xfrm>
              <a:off x="10613" y="1462"/>
              <a:ext cx="1575" cy="45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anchor="ctr"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ClrTx/>
                <a:buFont typeface="Arial" panose="020B0604020202020204" pitchFamily="34" charset="0"/>
                <a:buNone/>
                <a:tabLst>
                  <a:tab pos="356870" algn="l"/>
                </a:tabLst>
              </a:pPr>
              <a:r>
                <a:rPr lang="en-US" altLang="zh-CN" sz="1600" dirty="0" err="1" smtClean="0">
                  <a:latin typeface="Arial" panose="020B0604020202020204" pitchFamily="34" charset="0"/>
                </a:rPr>
                <a:t>nonrelati</a:t>
              </a:r>
              <a:endParaRPr lang="zh-CN" altLang="en-US" sz="1600" dirty="0">
                <a:latin typeface="Arial" panose="020B0604020202020204" pitchFamily="34" charset="0"/>
              </a:endParaRPr>
            </a:p>
          </p:txBody>
        </p:sp>
        <p:sp>
          <p:nvSpPr>
            <p:cNvPr id="9" name="Rectangle 34"/>
            <p:cNvSpPr>
              <a:spLocks noRot="1" noChangeArrowheads="1"/>
            </p:cNvSpPr>
            <p:nvPr/>
          </p:nvSpPr>
          <p:spPr bwMode="auto">
            <a:xfrm>
              <a:off x="11625" y="2137"/>
              <a:ext cx="2588" cy="45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anchor="ctr"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ClrTx/>
                <a:buFont typeface="Arial" panose="020B0604020202020204" pitchFamily="34" charset="0"/>
                <a:buNone/>
                <a:tabLst>
                  <a:tab pos="356870" algn="l"/>
                </a:tabLst>
              </a:pPr>
              <a:r>
                <a:rPr lang="en-US" altLang="zh-CN" sz="1600" dirty="0" smtClean="0">
                  <a:latin typeface="Arial" panose="020B0604020202020204" pitchFamily="34" charset="0"/>
                </a:rPr>
                <a:t>dynamical</a:t>
              </a:r>
              <a:endParaRPr lang="zh-CN" altLang="en-US" sz="1600" dirty="0">
                <a:latin typeface="Arial" panose="020B0604020202020204" pitchFamily="34" charset="0"/>
              </a:endParaRPr>
            </a:p>
          </p:txBody>
        </p:sp>
        <p:sp>
          <p:nvSpPr>
            <p:cNvPr id="10" name="Rectangle 34"/>
            <p:cNvSpPr>
              <a:spLocks noRot="1" noChangeArrowheads="1"/>
            </p:cNvSpPr>
            <p:nvPr/>
          </p:nvSpPr>
          <p:spPr bwMode="auto">
            <a:xfrm>
              <a:off x="10388" y="2700"/>
              <a:ext cx="2588" cy="45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anchor="ctr"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ClrTx/>
                <a:buFont typeface="Arial" panose="020B0604020202020204" pitchFamily="34" charset="0"/>
                <a:buNone/>
                <a:tabLst>
                  <a:tab pos="356870" algn="l"/>
                </a:tabLst>
              </a:pPr>
              <a:r>
                <a:rPr lang="en-US" altLang="zh-CN" sz="1600" dirty="0" smtClean="0"/>
                <a:t>s</a:t>
              </a:r>
              <a:r>
                <a:rPr lang="en-US" altLang="zh-CN" sz="1600" dirty="0" smtClean="0">
                  <a:latin typeface="Arial" panose="020B0604020202020204" pitchFamily="34" charset="0"/>
                </a:rPr>
                <a:t>pin-orbit</a:t>
              </a:r>
              <a:endParaRPr lang="zh-CN" altLang="en-US" sz="1600" dirty="0">
                <a:latin typeface="Arial" panose="020B0604020202020204" pitchFamily="34" charset="0"/>
              </a:endParaRPr>
            </a:p>
          </p:txBody>
        </p:sp>
        <p:sp>
          <p:nvSpPr>
            <p:cNvPr id="11" name="Rectangle 34"/>
            <p:cNvSpPr>
              <a:spLocks noRot="1" noChangeArrowheads="1"/>
            </p:cNvSpPr>
            <p:nvPr/>
          </p:nvSpPr>
          <p:spPr bwMode="auto">
            <a:xfrm>
              <a:off x="10275" y="3712"/>
              <a:ext cx="1369" cy="45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anchor="ctr"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ClrTx/>
                <a:buFont typeface="Arial" panose="020B0604020202020204" pitchFamily="34" charset="0"/>
                <a:buNone/>
                <a:tabLst>
                  <a:tab pos="356870" algn="l"/>
                </a:tabLst>
              </a:pPr>
              <a:r>
                <a:rPr lang="en-US" altLang="zh-CN" sz="1600" dirty="0" smtClean="0"/>
                <a:t>other</a:t>
              </a:r>
              <a:endParaRPr lang="zh-CN" altLang="en-US" sz="1600" dirty="0">
                <a:latin typeface="Arial" panose="020B0604020202020204" pitchFamily="34" charset="0"/>
              </a:endParaRPr>
            </a:p>
          </p:txBody>
        </p:sp>
        <p:sp>
          <p:nvSpPr>
            <p:cNvPr id="5" name="右箭头 4"/>
            <p:cNvSpPr/>
            <p:nvPr/>
          </p:nvSpPr>
          <p:spPr>
            <a:xfrm>
              <a:off x="6450" y="1687"/>
              <a:ext cx="4163" cy="113"/>
            </a:xfrm>
            <a:prstGeom prst="rightArrow">
              <a:avLst/>
            </a:prstGeom>
            <a:solidFill>
              <a:srgbClr val="48BDEC"/>
            </a:solidFill>
            <a:ln w="25400" cap="flat" cmpd="sng" algn="ctr">
              <a:solidFill>
                <a:srgbClr val="48BDEC">
                  <a:shade val="50000"/>
                </a:srgb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3" name="右箭头 12"/>
            <p:cNvSpPr/>
            <p:nvPr/>
          </p:nvSpPr>
          <p:spPr>
            <a:xfrm>
              <a:off x="10725" y="2362"/>
              <a:ext cx="900" cy="72"/>
            </a:xfrm>
            <a:prstGeom prst="rightArrow">
              <a:avLst/>
            </a:prstGeom>
            <a:solidFill>
              <a:srgbClr val="48BDEC"/>
            </a:solidFill>
            <a:ln w="25400" cap="flat" cmpd="sng" algn="ctr">
              <a:solidFill>
                <a:srgbClr val="48BDEC">
                  <a:shade val="50000"/>
                </a:srgb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7" name="右箭头 6"/>
            <p:cNvSpPr/>
            <p:nvPr/>
          </p:nvSpPr>
          <p:spPr>
            <a:xfrm>
              <a:off x="7237" y="2925"/>
              <a:ext cx="3038" cy="113"/>
            </a:xfrm>
            <a:prstGeom prst="rightArrow">
              <a:avLst/>
            </a:prstGeom>
            <a:solidFill>
              <a:srgbClr val="48BDEC"/>
            </a:solidFill>
            <a:ln w="25400" cap="flat" cmpd="sng" algn="ctr">
              <a:solidFill>
                <a:srgbClr val="48BDEC">
                  <a:shade val="50000"/>
                </a:srgb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7" name="减号 16"/>
            <p:cNvSpPr/>
            <p:nvPr/>
          </p:nvSpPr>
          <p:spPr>
            <a:xfrm>
              <a:off x="5212" y="3487"/>
              <a:ext cx="4725" cy="225"/>
            </a:xfrm>
            <a:prstGeom prst="mathMinus">
              <a:avLst/>
            </a:prstGeom>
            <a:solidFill>
              <a:srgbClr val="48BDEC"/>
            </a:solidFill>
            <a:ln w="25400" cap="flat" cmpd="sng" algn="ctr">
              <a:solidFill>
                <a:srgbClr val="48BDEC">
                  <a:shade val="50000"/>
                </a:srgb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8" name="减号 17"/>
            <p:cNvSpPr/>
            <p:nvPr/>
          </p:nvSpPr>
          <p:spPr>
            <a:xfrm>
              <a:off x="8137" y="4162"/>
              <a:ext cx="1350" cy="225"/>
            </a:xfrm>
            <a:prstGeom prst="mathMinus">
              <a:avLst/>
            </a:prstGeom>
            <a:solidFill>
              <a:srgbClr val="48BDEC"/>
            </a:solidFill>
            <a:ln w="25400" cap="flat" cmpd="sng" algn="ctr">
              <a:solidFill>
                <a:srgbClr val="48BDEC">
                  <a:shade val="50000"/>
                </a:srgb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9" name="右大括号 18"/>
            <p:cNvSpPr/>
            <p:nvPr/>
          </p:nvSpPr>
          <p:spPr>
            <a:xfrm>
              <a:off x="9262" y="3600"/>
              <a:ext cx="900" cy="675"/>
            </a:xfrm>
            <a:prstGeom prst="rightBrace">
              <a:avLst/>
            </a:prstGeom>
            <a:noFill/>
            <a:ln w="9525" cap="flat" cmpd="sng" algn="ctr">
              <a:solidFill>
                <a:srgbClr val="48BDEC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683" name="Rectangle 3"/>
          <p:cNvSpPr>
            <a:spLocks noChangeArrowheads="1"/>
          </p:cNvSpPr>
          <p:nvPr/>
        </p:nvSpPr>
        <p:spPr bwMode="auto">
          <a:xfrm>
            <a:off x="0" y="5217160"/>
            <a:ext cx="12185015" cy="1322070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marL="90805" indent="1143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energy spectrum of </a:t>
            </a:r>
            <a:r>
              <a:rPr lang="en-US" altLang="zh-CN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zh-CN" sz="2000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the six </a:t>
            </a:r>
            <a:r>
              <a:rPr lang="en-US" altLang="zh-CN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pseudo spin </a:t>
            </a: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partners. The first column in each subfigure indicates that </a:t>
            </a:r>
            <a:r>
              <a:rPr lang="en-US" altLang="zh-CN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zh-CN" sz="2000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approximated to the non-relativistic limit. The second and third columns in each subfigure indicate that </a:t>
            </a:r>
            <a:r>
              <a:rPr lang="en-US" altLang="zh-CN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zh-CN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approximated to the orders </a:t>
            </a:r>
            <a:r>
              <a:rPr lang="en-US" altLang="zh-CN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and            ,  respectively</a:t>
            </a: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The fourth column in each subfigure indicates the exact relativistic spectra.</a:t>
            </a:r>
            <a:endParaRPr lang="en-US" altLang="zh-CN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5686" name="Rectangle 6"/>
          <p:cNvSpPr>
            <a:spLocks noChangeArrowheads="1"/>
          </p:cNvSpPr>
          <p:nvPr/>
        </p:nvSpPr>
        <p:spPr bwMode="auto">
          <a:xfrm>
            <a:off x="215265" y="858520"/>
            <a:ext cx="3341370" cy="768350"/>
          </a:xfrm>
          <a:prstGeom prst="rect">
            <a:avLst/>
          </a:prstGeom>
          <a:solidFill>
            <a:srgbClr val="CCFFFF"/>
          </a:solidFill>
          <a:ln w="9525" algn="ctr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zh-CN" sz="2200" b="1" dirty="0" smtClean="0">
                <a:solidFill>
                  <a:srgbClr val="9052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Comparison with the exact solutions</a:t>
            </a:r>
            <a:endParaRPr lang="en-US" altLang="zh-CN" sz="2200" b="1" dirty="0">
              <a:solidFill>
                <a:srgbClr val="9052A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-3810" y="195580"/>
            <a:ext cx="12188190" cy="50546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</a:ln>
        </p:spPr>
        <p:txBody>
          <a:bodyPr/>
          <a:lstStyle/>
          <a:p>
            <a:pPr marL="355600" indent="-355600">
              <a:lnSpc>
                <a:spcPct val="110000"/>
              </a:lnSpc>
              <a:spcBef>
                <a:spcPct val="20000"/>
              </a:spcBef>
            </a:pPr>
            <a:r>
              <a:rPr lang="en-US" altLang="zh-CN" sz="2400" b="1" dirty="0" smtClean="0">
                <a:solidFill>
                  <a:schemeClr val="bg1"/>
                </a:solidFill>
              </a:rPr>
              <a:t>   Numerical results and comparisons</a:t>
            </a:r>
            <a:endParaRPr lang="en-US" altLang="zh-CN" sz="2400" b="1" dirty="0">
              <a:solidFill>
                <a:schemeClr val="bg1"/>
              </a:solidFill>
            </a:endParaRPr>
          </a:p>
        </p:txBody>
      </p:sp>
      <p:grpSp>
        <p:nvGrpSpPr>
          <p:cNvPr id="3" name="组合 11"/>
          <p:cNvGrpSpPr/>
          <p:nvPr/>
        </p:nvGrpSpPr>
        <p:grpSpPr>
          <a:xfrm>
            <a:off x="3719504" y="5876941"/>
            <a:ext cx="2040795" cy="338137"/>
            <a:chOff x="4572000" y="5715016"/>
            <a:chExt cx="2040795" cy="338137"/>
          </a:xfrm>
        </p:grpSpPr>
        <p:pic>
          <p:nvPicPr>
            <p:cNvPr id="687105" name="Picture 1"/>
            <p:cNvPicPr>
              <a:picLocks noChangeAspect="1" noChangeArrowheads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 bwMode="auto">
            <a:xfrm>
              <a:off x="4572000" y="5715016"/>
              <a:ext cx="731320" cy="338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87106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857884" y="5715016"/>
              <a:ext cx="754911" cy="338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645" y="2202815"/>
            <a:ext cx="3224530" cy="41402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670" y="2994660"/>
            <a:ext cx="3291840" cy="42037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890" y="3621405"/>
            <a:ext cx="4008120" cy="96837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83430" y="798830"/>
            <a:ext cx="7465695" cy="434657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238" name="Rectangle 6"/>
          <p:cNvSpPr>
            <a:spLocks noChangeArrowheads="1"/>
          </p:cNvSpPr>
          <p:nvPr/>
        </p:nvSpPr>
        <p:spPr bwMode="auto">
          <a:xfrm>
            <a:off x="119380" y="1671320"/>
            <a:ext cx="5317490" cy="160909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marL="271780" indent="-271780">
              <a:lnSpc>
                <a:spcPct val="100000"/>
              </a:lnSpc>
              <a:buClr>
                <a:srgbClr val="CC00CC"/>
              </a:buClr>
              <a:buFont typeface="Wingdings" panose="05000000000000000000" pitchFamily="2" charset="2"/>
              <a:buChar char="Ø"/>
            </a:pPr>
            <a:r>
              <a:rPr lang="en-US" altLang="zh-CN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Dirac anti-nucleon spectra, there exists good spin symmetry. </a:t>
            </a:r>
            <a:endParaRPr lang="en-US" altLang="zh-CN" sz="20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1780" indent="-271780">
              <a:lnSpc>
                <a:spcPct val="100000"/>
              </a:lnSpc>
              <a:buClr>
                <a:srgbClr val="CC00CC"/>
              </a:buClr>
              <a:buFont typeface="Wingdings" panose="05000000000000000000" pitchFamily="2" charset="2"/>
              <a:buChar char="Ø"/>
            </a:pPr>
            <a:r>
              <a:rPr lang="en-US" altLang="zh-CN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spin symmetry in anti-nucleon spectra is </a:t>
            </a:r>
            <a:r>
              <a:rPr lang="en-US" altLang="zh-CN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better </a:t>
            </a:r>
            <a:r>
              <a:rPr lang="en-US" altLang="zh-CN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 the pseudospin symmetry in nucleon spectra.</a:t>
            </a:r>
            <a:endParaRPr lang="en-US" altLang="zh-CN" sz="20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9242" name="Rectangle 10"/>
          <p:cNvSpPr>
            <a:spLocks noChangeArrowheads="1"/>
          </p:cNvSpPr>
          <p:nvPr/>
        </p:nvSpPr>
        <p:spPr bwMode="auto">
          <a:xfrm>
            <a:off x="9525" y="764540"/>
            <a:ext cx="4427220" cy="768350"/>
          </a:xfrm>
          <a:prstGeom prst="rect">
            <a:avLst/>
          </a:prstGeom>
          <a:solidFill>
            <a:srgbClr val="CCFFFF"/>
          </a:solidFill>
          <a:ln w="9525" algn="ctr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marL="130810" indent="0">
              <a:lnSpc>
                <a:spcPct val="100000"/>
              </a:lnSpc>
              <a:spcBef>
                <a:spcPct val="0"/>
              </a:spcBef>
            </a:pPr>
            <a:r>
              <a:rPr lang="en-US" altLang="zh-CN" sz="2200" b="1" dirty="0" smtClean="0">
                <a:solidFill>
                  <a:srgbClr val="9052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CN" sz="2200" b="1" dirty="0">
                <a:solidFill>
                  <a:srgbClr val="9052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energy </a:t>
            </a:r>
            <a:r>
              <a:rPr lang="en-US" altLang="zh-CN" sz="2200" b="1" dirty="0" smtClean="0">
                <a:solidFill>
                  <a:srgbClr val="9052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spectra </a:t>
            </a:r>
            <a:r>
              <a:rPr lang="en-US" altLang="zh-CN" sz="2200" b="1" dirty="0">
                <a:solidFill>
                  <a:srgbClr val="9052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altLang="zh-CN" sz="2200" b="1" dirty="0" smtClean="0">
                <a:solidFill>
                  <a:srgbClr val="9052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 i="1" dirty="0" smtClean="0">
                <a:solidFill>
                  <a:srgbClr val="9052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altLang="zh-CN" sz="2200" b="1" dirty="0" smtClean="0">
                <a:solidFill>
                  <a:srgbClr val="9052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altLang="zh-CN" sz="2200" b="1" dirty="0">
                <a:solidFill>
                  <a:srgbClr val="9052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Dirac </a:t>
            </a:r>
            <a:r>
              <a:rPr lang="en-US" altLang="zh-CN" sz="2200" b="1" dirty="0" smtClean="0">
                <a:solidFill>
                  <a:srgbClr val="9052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antiparticle</a:t>
            </a:r>
            <a:endParaRPr lang="en-US" altLang="zh-CN" sz="2200" b="1" dirty="0">
              <a:solidFill>
                <a:srgbClr val="9052A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927412" y="836591"/>
            <a:ext cx="399029" cy="32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19380" y="4220845"/>
            <a:ext cx="5274310" cy="17392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marL="355600" indent="-355600">
              <a:lnSpc>
                <a:spcPct val="100000"/>
              </a:lnSpc>
              <a:buClr>
                <a:srgbClr val="CC00CC"/>
              </a:buClr>
              <a:buFont typeface="Wingdings" panose="05000000000000000000" pitchFamily="2" charset="2"/>
              <a:buChar char="l"/>
            </a:pPr>
            <a:r>
              <a:rPr lang="en-US" altLang="zh-CN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Dirac Hamiltonian is transformed into a diagonal form. </a:t>
            </a:r>
            <a:endParaRPr lang="en-US" altLang="zh-CN" sz="20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00000"/>
              </a:lnSpc>
              <a:buClr>
                <a:srgbClr val="CC00CC"/>
              </a:buClr>
              <a:buFont typeface="Wingdings" panose="05000000000000000000" pitchFamily="2" charset="2"/>
              <a:buChar char="l"/>
            </a:pPr>
            <a:r>
              <a:rPr lang="en-US" altLang="zh-CN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diagonal element </a:t>
            </a:r>
            <a:r>
              <a:rPr lang="en-US" altLang="zh-CN" sz="2000" b="1" i="1" dirty="0" smtClean="0">
                <a:solidFill>
                  <a:srgbClr val="2B16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zh-CN" sz="2000" b="1" i="1" baseline="-25000" dirty="0" smtClean="0">
                <a:solidFill>
                  <a:srgbClr val="2B16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decomposed to the five </a:t>
            </a:r>
            <a:r>
              <a:rPr lang="en-US" altLang="zh-CN" sz="2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Hermitian</a:t>
            </a:r>
            <a:r>
              <a:rPr lang="en-US" altLang="zh-CN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components with clear physical meaning. </a:t>
            </a:r>
            <a:endParaRPr lang="en-US" altLang="zh-CN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>
            <a:spLocks noRot="1" noChangeArrowheads="1"/>
          </p:cNvSpPr>
          <p:nvPr/>
        </p:nvSpPr>
        <p:spPr bwMode="auto">
          <a:xfrm>
            <a:off x="119668" y="3816041"/>
            <a:ext cx="2232025" cy="360363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</a:ln>
          <a:effectLst/>
        </p:spPr>
        <p:txBody>
          <a:bodyPr anchor="ctr"/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 b="1" dirty="0" smtClean="0">
                <a:solidFill>
                  <a:srgbClr val="FF00FF"/>
                </a:solidFill>
              </a:rPr>
              <a:t>Conclusions</a:t>
            </a:r>
            <a:endParaRPr lang="zh-CN" altLang="en-US" sz="2400" b="1" dirty="0">
              <a:solidFill>
                <a:srgbClr val="FF00FF"/>
              </a:solidFill>
            </a:endParaRPr>
          </a:p>
        </p:txBody>
      </p:sp>
      <p:graphicFrame>
        <p:nvGraphicFramePr>
          <p:cNvPr id="94211" name="Object 3"/>
          <p:cNvGraphicFramePr>
            <a:graphicFrameLocks noChangeAspect="1"/>
          </p:cNvGraphicFramePr>
          <p:nvPr/>
        </p:nvGraphicFramePr>
        <p:xfrm>
          <a:off x="5556885" y="5805170"/>
          <a:ext cx="821690" cy="4235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" name="公式" r:id="rId2" imgW="9448800" imgH="4876800" progId="Equation.3">
                  <p:embed/>
                </p:oleObj>
              </mc:Choice>
              <mc:Fallback>
                <p:oleObj name="公式" r:id="rId2" imgW="9448800" imgH="4876800" progId="Equation.3">
                  <p:embed/>
                  <p:pic>
                    <p:nvPicPr>
                      <p:cNvPr id="0" name="图片 10241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556885" y="5805170"/>
                        <a:ext cx="821690" cy="42354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6885" y="764540"/>
            <a:ext cx="6563360" cy="4996180"/>
          </a:xfrm>
          <a:prstGeom prst="rect">
            <a:avLst/>
          </a:prstGeom>
        </p:spPr>
      </p:pic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120015" y="5805170"/>
            <a:ext cx="12000230" cy="7467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p>
            <a:pPr marL="355600" indent="-355600" eaLnBrk="1" latinLnBrk="0" hangingPunct="1">
              <a:lnSpc>
                <a:spcPts val="2600"/>
              </a:lnSpc>
              <a:buClr>
                <a:srgbClr val="CC00CC"/>
              </a:buClr>
              <a:buFont typeface="Wingdings" panose="05000000000000000000" pitchFamily="2" charset="2"/>
              <a:buChar char="l"/>
            </a:pPr>
            <a:r>
              <a:rPr lang="en-US" altLang="zh-CN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spectra of </a:t>
            </a:r>
            <a:r>
              <a:rPr lang="en-US" altLang="zh-CN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zh-CN" sz="2000" b="1" i="1" baseline="-2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approximated to the order               well agree the exact results for nucleon and anti-nucleon spectra.</a:t>
            </a:r>
            <a:endParaRPr lang="en-US" altLang="zh-CN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1698" name="Rectangle 2"/>
          <p:cNvSpPr>
            <a:spLocks noChangeArrowheads="1"/>
          </p:cNvSpPr>
          <p:nvPr/>
        </p:nvSpPr>
        <p:spPr bwMode="auto">
          <a:xfrm>
            <a:off x="9525" y="188595"/>
            <a:ext cx="12173585" cy="460375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</a:ln>
        </p:spPr>
        <p:txBody>
          <a:bodyPr wrap="square">
            <a:spAutoFit/>
          </a:bodyPr>
          <a:p>
            <a:pPr marL="444500" indent="-444500">
              <a:lnSpc>
                <a:spcPct val="100000"/>
              </a:lnSpc>
              <a:spcBef>
                <a:spcPct val="0"/>
              </a:spcBef>
            </a:pPr>
            <a:r>
              <a:rPr lang="en-US" altLang="zh-CN" sz="2400" b="1" dirty="0">
                <a:solidFill>
                  <a:schemeClr val="bg1"/>
                </a:solidFill>
              </a:rPr>
              <a:t>  Spin symmetry in anti-nucleon spectra</a:t>
            </a:r>
            <a:endParaRPr lang="en-US" altLang="zh-CN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698" name="Rectangle 2"/>
          <p:cNvSpPr>
            <a:spLocks noChangeArrowheads="1"/>
          </p:cNvSpPr>
          <p:nvPr/>
        </p:nvSpPr>
        <p:spPr bwMode="auto">
          <a:xfrm>
            <a:off x="9525" y="188595"/>
            <a:ext cx="12173585" cy="460375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</a:ln>
        </p:spPr>
        <p:txBody>
          <a:bodyPr wrap="square">
            <a:spAutoFit/>
          </a:bodyPr>
          <a:p>
            <a:pPr marL="444500" indent="-444500">
              <a:lnSpc>
                <a:spcPct val="100000"/>
              </a:lnSpc>
              <a:spcBef>
                <a:spcPct val="0"/>
              </a:spcBef>
            </a:pPr>
            <a:r>
              <a:rPr lang="en-US" altLang="zh-CN" sz="2400" b="1" dirty="0">
                <a:solidFill>
                  <a:schemeClr val="bg1"/>
                </a:solidFill>
              </a:rPr>
              <a:t>  Pseudospin symmetry </a:t>
            </a:r>
            <a:r>
              <a:rPr lang="en-US" altLang="zh-CN" sz="2400" b="1" dirty="0">
                <a:solidFill>
                  <a:schemeClr val="bg1"/>
                </a:solidFill>
                <a:sym typeface="+mn-ea"/>
              </a:rPr>
              <a:t>and its dependence on the shape of potential </a:t>
            </a:r>
            <a:endParaRPr lang="en-US" altLang="zh-CN" sz="2400" b="1" dirty="0">
              <a:solidFill>
                <a:schemeClr val="bg1"/>
              </a:solidFill>
              <a:sym typeface="+mn-ea"/>
            </a:endParaRPr>
          </a:p>
        </p:txBody>
      </p:sp>
      <p:pic>
        <p:nvPicPr>
          <p:cNvPr id="19458" name="Picture 5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368165" y="763905"/>
            <a:ext cx="4463415" cy="3354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矩形 6"/>
          <p:cNvSpPr>
            <a:spLocks noChangeArrowheads="1"/>
          </p:cNvSpPr>
          <p:nvPr/>
        </p:nvSpPr>
        <p:spPr bwMode="auto">
          <a:xfrm>
            <a:off x="9525" y="4187190"/>
            <a:ext cx="7270115" cy="22148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266700" indent="-266700" eaLnBrk="0" hangingPunct="0">
              <a:lnSpc>
                <a:spcPct val="90000"/>
              </a:lnSpc>
              <a:spcBef>
                <a:spcPct val="0"/>
              </a:spcBef>
              <a:buClr>
                <a:srgbClr val="FF00FF"/>
              </a:buClr>
              <a:buFont typeface="Wingdings" panose="05000000000000000000" pitchFamily="2" charset="2"/>
              <a:buChar char="Ø"/>
            </a:pPr>
            <a:endParaRPr lang="en-US" altLang="zh-CN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  <a:p>
            <a:pPr marL="266700" indent="-266700" eaLnBrk="0" latinLnBrk="0" hangingPunct="0">
              <a:lnSpc>
                <a:spcPts val="2400"/>
              </a:lnSpc>
              <a:spcBef>
                <a:spcPct val="0"/>
              </a:spcBef>
              <a:buClr>
                <a:srgbClr val="FF00FF"/>
              </a:buClr>
              <a:buFont typeface="Wingdings" panose="05000000000000000000" pitchFamily="2" charset="2"/>
              <a:buChar char="Ø"/>
            </a:pP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The non-relativistic </a:t>
            </a:r>
            <a:r>
              <a:rPr lang="en-US" altLang="zh-CN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pseudospin </a:t>
            </a: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splitting is very large.</a:t>
            </a:r>
            <a:endParaRPr lang="en-US" altLang="zh-CN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  <a:p>
            <a:pPr marL="266700" indent="-266700" eaLnBrk="0" latinLnBrk="0" hangingPunct="0">
              <a:lnSpc>
                <a:spcPts val="2400"/>
              </a:lnSpc>
              <a:spcBef>
                <a:spcPct val="0"/>
              </a:spcBef>
              <a:buClr>
                <a:srgbClr val="FF00FF"/>
              </a:buClr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The PSS is improved</a:t>
            </a: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, which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comes mainly from the </a:t>
            </a: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spin-orbit 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term.</a:t>
            </a:r>
            <a:endParaRPr lang="zh-CN" altLang="en-US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  <a:p>
            <a:pPr marL="266700" indent="-266700" eaLnBrk="0" latinLnBrk="0" hangingPunct="0">
              <a:lnSpc>
                <a:spcPts val="2400"/>
              </a:lnSpc>
              <a:spcBef>
                <a:spcPct val="0"/>
              </a:spcBef>
              <a:buClr>
                <a:srgbClr val="FF00FF"/>
              </a:buClr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The dynamical term destroys PSS for the deeply bound states, and improves PSS for the loosely bound states. </a:t>
            </a:r>
            <a:endParaRPr lang="en-US" altLang="zh-CN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  <a:p>
            <a:pPr marL="266700" indent="-266700" eaLnBrk="0" latinLnBrk="0" hangingPunct="0">
              <a:lnSpc>
                <a:spcPts val="2400"/>
              </a:lnSpc>
              <a:spcBef>
                <a:spcPct val="0"/>
              </a:spcBef>
              <a:buClr>
                <a:srgbClr val="FF00FF"/>
              </a:buClr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The </a:t>
            </a:r>
            <a:r>
              <a:rPr lang="en-US" altLang="zh-CN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pseudospin </a:t>
            </a: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symmetry 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is sensitive to the </a:t>
            </a: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shape of 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potential</a:t>
            </a: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.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34"/>
          <p:cNvSpPr>
            <a:spLocks noRot="1" noChangeArrowheads="1"/>
          </p:cNvSpPr>
          <p:nvPr/>
        </p:nvSpPr>
        <p:spPr bwMode="auto">
          <a:xfrm>
            <a:off x="9539905" y="763887"/>
            <a:ext cx="2643205" cy="571504"/>
          </a:xfrm>
          <a:prstGeom prst="rect">
            <a:avLst/>
          </a:prstGeom>
          <a:solidFill>
            <a:srgbClr val="EFFCD0"/>
          </a:solidFill>
          <a:ln w="9525">
            <a:noFill/>
            <a:miter lim="800000"/>
          </a:ln>
        </p:spPr>
        <p:txBody>
          <a:bodyPr anchor="ctr"/>
          <a:p>
            <a:pPr eaLnBrk="0" hangingPunct="0">
              <a:lnSpc>
                <a:spcPct val="100000"/>
              </a:lnSpc>
              <a:spcBef>
                <a:spcPct val="0"/>
              </a:spcBef>
              <a:buClrTx/>
              <a:buFont typeface="Arial" panose="020B0604020202020204" pitchFamily="34" charset="0"/>
              <a:buNone/>
              <a:tabLst>
                <a:tab pos="356870" algn="l"/>
              </a:tabLst>
            </a:pPr>
            <a:r>
              <a:rPr lang="en-US" sz="1600" b="1" dirty="0">
                <a:solidFill>
                  <a:srgbClr val="7030A0"/>
                </a:solidFill>
                <a:sym typeface="Times New Roman" panose="02020603050405020304" pitchFamily="18" charset="0"/>
              </a:rPr>
              <a:t>Li, Chen, </a:t>
            </a:r>
            <a:r>
              <a:rPr lang="en-US" sz="1600" b="1" dirty="0" err="1">
                <a:solidFill>
                  <a:srgbClr val="7030A0"/>
                </a:solidFill>
                <a:sym typeface="Times New Roman" panose="02020603050405020304" pitchFamily="18" charset="0"/>
              </a:rPr>
              <a:t>Guo</a:t>
            </a:r>
            <a:r>
              <a:rPr lang="en-US" sz="1600" b="1" dirty="0">
                <a:solidFill>
                  <a:srgbClr val="7030A0"/>
                </a:solidFill>
                <a:sym typeface="Times New Roman" panose="02020603050405020304" pitchFamily="18" charset="0"/>
              </a:rPr>
              <a:t>, </a:t>
            </a:r>
            <a:endParaRPr lang="en-US" sz="1600" b="1" dirty="0" smtClean="0">
              <a:solidFill>
                <a:srgbClr val="7030A0"/>
              </a:solidFill>
              <a:sym typeface="Times New Roman" panose="02020603050405020304" pitchFamily="18" charset="0"/>
            </a:endParaRPr>
          </a:p>
          <a:p>
            <a:pPr eaLnBrk="0" hangingPunct="0">
              <a:lnSpc>
                <a:spcPct val="100000"/>
              </a:lnSpc>
              <a:spcBef>
                <a:spcPct val="0"/>
              </a:spcBef>
              <a:buClrTx/>
              <a:buFont typeface="Arial" panose="020B0604020202020204" pitchFamily="34" charset="0"/>
              <a:buNone/>
              <a:tabLst>
                <a:tab pos="356870" algn="l"/>
              </a:tabLst>
            </a:pPr>
            <a:r>
              <a:rPr lang="en-US" sz="1600" b="1" dirty="0" smtClean="0">
                <a:solidFill>
                  <a:srgbClr val="7030A0"/>
                </a:solidFill>
                <a:sym typeface="Times New Roman" panose="02020603050405020304" pitchFamily="18" charset="0"/>
              </a:rPr>
              <a:t>PRC </a:t>
            </a:r>
            <a:r>
              <a:rPr lang="en-US" sz="1600" b="1" dirty="0">
                <a:solidFill>
                  <a:srgbClr val="7030A0"/>
                </a:solidFill>
                <a:sym typeface="Times New Roman" panose="02020603050405020304" pitchFamily="18" charset="0"/>
              </a:rPr>
              <a:t>87, 044311(2013)</a:t>
            </a:r>
            <a:endParaRPr lang="zh-CN" altLang="en-US" sz="1600" dirty="0">
              <a:latin typeface="Arial" panose="020B0604020202020204" pitchFamily="34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50810" y="3141345"/>
            <a:ext cx="4432300" cy="34391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9380" y="836295"/>
            <a:ext cx="4262120" cy="326009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836025" y="1414780"/>
            <a:ext cx="3369310" cy="15868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p>
            <a:pPr marL="355600" indent="-355600">
              <a:lnSpc>
                <a:spcPct val="100000"/>
              </a:lnSpc>
              <a:buClr>
                <a:srgbClr val="CC00CC"/>
              </a:buClr>
              <a:buFont typeface="Wingdings" panose="05000000000000000000" pitchFamily="2" charset="2"/>
              <a:buChar char="l"/>
            </a:pP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PSS is a relativistic symmetry</a:t>
            </a:r>
            <a:r>
              <a:rPr lang="en-US" altLang="zh-CN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00000"/>
              </a:lnSpc>
              <a:buClr>
                <a:srgbClr val="CC00CC"/>
              </a:buClr>
              <a:buFont typeface="Wingdings" panose="05000000000000000000" pitchFamily="2" charset="2"/>
              <a:buChar char="l"/>
            </a:pPr>
            <a:r>
              <a:rPr lang="en-US" altLang="zh-CN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Spin symmetry in </a:t>
            </a: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anti-nucleon is better than </a:t>
            </a:r>
            <a:r>
              <a:rPr lang="en-US" altLang="zh-CN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PSS in nucleon.</a:t>
            </a:r>
            <a:endParaRPr lang="en-US" altLang="zh-CN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35915" y="5445125"/>
            <a:ext cx="3863975" cy="974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673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60185" y="1461135"/>
            <a:ext cx="4498975" cy="408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674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64835" y="1990090"/>
            <a:ext cx="6373495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5591810" y="4726305"/>
            <a:ext cx="6436360" cy="16916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units, the result in the non-relativistic limit can be obtained in a very simple, intuitive, and straightforward manner by taking the speed of light 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∞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the Compton wavelength 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λ </a:t>
            </a: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which is not possible in the latter units since 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</a:t>
            </a: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46990" y="4733925"/>
            <a:ext cx="5048250" cy="70675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marL="87630" indent="-9525">
              <a:lnSpc>
                <a:spcPct val="100000"/>
              </a:lnSpc>
              <a:spcBef>
                <a:spcPct val="0"/>
              </a:spcBef>
            </a:pPr>
            <a:r>
              <a:rPr lang="en-US" altLang="zh-CN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the SRG transformation, the diagonal Hamiltonian is obtained as</a:t>
            </a:r>
            <a:endParaRPr lang="en-US" altLang="zh-CN" sz="20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5593687" y="1451919"/>
            <a:ext cx="1214446" cy="3987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</a:t>
            </a:r>
            <a:endParaRPr lang="en-US" altLang="zh-CN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1698" name="Rectangle 2"/>
          <p:cNvSpPr>
            <a:spLocks noChangeArrowheads="1"/>
          </p:cNvSpPr>
          <p:nvPr/>
        </p:nvSpPr>
        <p:spPr bwMode="auto">
          <a:xfrm>
            <a:off x="0" y="213995"/>
            <a:ext cx="12179935" cy="460375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</a:ln>
        </p:spPr>
        <p:txBody>
          <a:bodyPr wrap="square">
            <a:spAutoFit/>
          </a:bodyPr>
          <a:p>
            <a:pPr marL="444500" indent="-444500">
              <a:lnSpc>
                <a:spcPct val="100000"/>
              </a:lnSpc>
              <a:spcBef>
                <a:spcPct val="0"/>
              </a:spcBef>
            </a:pPr>
            <a:r>
              <a:rPr lang="en-US" altLang="zh-CN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zh-CN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Relativistic </a:t>
            </a:r>
            <a:r>
              <a:rPr lang="en-US" altLang="zh-CN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 of SS and </a:t>
            </a:r>
            <a:r>
              <a:rPr lang="en-US" altLang="zh-CN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PSS</a:t>
            </a:r>
            <a:endParaRPr lang="en-US" altLang="zh-CN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1702" name="Rectangle 6"/>
          <p:cNvSpPr>
            <a:spLocks noChangeArrowheads="1"/>
          </p:cNvSpPr>
          <p:nvPr/>
        </p:nvSpPr>
        <p:spPr bwMode="auto">
          <a:xfrm>
            <a:off x="118110" y="2032635"/>
            <a:ext cx="5078730" cy="14452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atomic units </a:t>
            </a:r>
            <a:r>
              <a:rPr lang="ru-RU" alt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ћ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altLang="zh-CN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adopted instead of the conventional relativistic units </a:t>
            </a:r>
            <a:r>
              <a:rPr lang="ru-RU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ћ</a:t>
            </a: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c = 1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present system</a:t>
            </a:r>
            <a:r>
              <a:rPr lang="en-US" altLang="zh-CN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The Compton wavelength  </a:t>
            </a:r>
            <a:r>
              <a:rPr lang="en-US" altLang="zh-CN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 = </a:t>
            </a:r>
            <a:r>
              <a:rPr lang="ru-RU" alt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ћ</a:t>
            </a:r>
            <a:r>
              <a:rPr lang="en-US" altLang="zh-CN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/Mc </a:t>
            </a:r>
            <a:r>
              <a:rPr lang="en-US" altLang="zh-CN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1/c </a:t>
            </a:r>
            <a:r>
              <a:rPr lang="en-US" altLang="zh-CN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altLang="zh-CN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571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185" y="1412240"/>
            <a:ext cx="4180205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5718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0496" y="3984620"/>
            <a:ext cx="3929090" cy="696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120015" y="3533140"/>
            <a:ext cx="4667885" cy="3987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r>
              <a:rPr lang="en-US" altLang="zh-CN" sz="20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Dirac Hamiltonian is written as</a:t>
            </a:r>
            <a:endParaRPr lang="en-US" altLang="zh-CN" sz="2000" b="1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190470" y="860737"/>
            <a:ext cx="2714644" cy="3987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r>
              <a:rPr lang="en-US" altLang="zh-CN" sz="20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Dirac Hamiltonian</a:t>
            </a:r>
            <a:endParaRPr lang="en-US" altLang="zh-CN" sz="2000" b="1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1705" name="Rectangle 34"/>
          <p:cNvSpPr>
            <a:spLocks noRot="1" noChangeArrowheads="1"/>
          </p:cNvSpPr>
          <p:nvPr/>
        </p:nvSpPr>
        <p:spPr bwMode="auto">
          <a:xfrm>
            <a:off x="8807458" y="764525"/>
            <a:ext cx="3384550" cy="576263"/>
          </a:xfrm>
          <a:prstGeom prst="rect">
            <a:avLst/>
          </a:prstGeom>
          <a:solidFill>
            <a:srgbClr val="EFFCD0"/>
          </a:solidFill>
          <a:ln w="9525">
            <a:noFill/>
            <a:miter lim="800000"/>
          </a:ln>
        </p:spPr>
        <p:txBody>
          <a:bodyPr anchor="ctr"/>
          <a:p>
            <a:pPr defTabSz="268605">
              <a:lnSpc>
                <a:spcPct val="100000"/>
              </a:lnSpc>
              <a:spcBef>
                <a:spcPct val="0"/>
              </a:spcBef>
              <a:tabLst>
                <a:tab pos="356870" algn="l"/>
              </a:tabLst>
            </a:pPr>
            <a:r>
              <a:rPr lang="en-US" altLang="zh-CN" sz="1800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Shou</a:t>
            </a:r>
            <a:r>
              <a:rPr lang="en-US" altLang="zh-CN" sz="18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-Wan Chen and </a:t>
            </a:r>
            <a:r>
              <a:rPr lang="en-US" altLang="zh-CN" sz="1800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Jian</a:t>
            </a:r>
            <a:r>
              <a:rPr lang="en-US" altLang="zh-CN" sz="18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-You </a:t>
            </a:r>
            <a:r>
              <a:rPr lang="en-US" altLang="zh-CN" sz="1800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Guo</a:t>
            </a:r>
            <a:r>
              <a:rPr lang="en-US" altLang="zh-CN" sz="18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, PRC 85, 054312 (2012)</a:t>
            </a:r>
            <a:endParaRPr lang="zh-CN" altLang="en-US" sz="1800" b="1" dirty="0">
              <a:solidFill>
                <a:srgbClr val="7030A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63" name="Text Box 3"/>
          <p:cNvSpPr txBox="1">
            <a:spLocks noChangeArrowheads="1"/>
          </p:cNvSpPr>
          <p:nvPr/>
        </p:nvSpPr>
        <p:spPr bwMode="auto">
          <a:xfrm>
            <a:off x="10795" y="315595"/>
            <a:ext cx="12181205" cy="3987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355600">
              <a:lnSpc>
                <a:spcPct val="100000"/>
              </a:lnSpc>
              <a:spcBef>
                <a:spcPct val="0"/>
              </a:spcBef>
            </a:pPr>
            <a:r>
              <a:rPr lang="zh-CN" altLang="en-US" sz="2000" b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zh-CN" sz="2000" b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energy splitting behavior of each term with </a:t>
            </a:r>
            <a:r>
              <a:rPr lang="el-GR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λ </a:t>
            </a:r>
            <a:r>
              <a:rPr lang="en-US" altLang="zh-CN" sz="2000" b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the </a:t>
            </a:r>
            <a:r>
              <a:rPr lang="en-US" altLang="zh-CN" sz="2000" b="1" dirty="0" smtClean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SS and PSS </a:t>
            </a:r>
            <a:r>
              <a:rPr lang="en-US" altLang="zh-CN" sz="2000" b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doublets</a:t>
            </a:r>
            <a:endParaRPr lang="en-US" altLang="zh-CN" sz="2000" b="1" dirty="0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19665" y="836056"/>
            <a:ext cx="3760117" cy="471607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0" y="6162675"/>
            <a:ext cx="8688705" cy="36449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</a:ln>
        </p:spPr>
        <p:txBody>
          <a:bodyPr/>
          <a:lstStyle/>
          <a:p>
            <a:pPr marL="342900" indent="-342900" eaLnBrk="0" latinLnBrk="0" hangingPunct="0">
              <a:lnSpc>
                <a:spcPts val="2000"/>
              </a:lnSpc>
              <a:spcBef>
                <a:spcPct val="0"/>
              </a:spcBef>
              <a:buClr>
                <a:srgbClr val="CC00CC"/>
              </a:buClr>
              <a:buFont typeface="Wingdings" panose="05000000000000000000" charset="0"/>
              <a:buChar char="ª"/>
            </a:pPr>
            <a:r>
              <a:rPr lang="en-US" altLang="zh-CN" sz="2000" b="1" dirty="0">
                <a:solidFill>
                  <a:srgbClr val="9966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The </a:t>
            </a:r>
            <a:r>
              <a:rPr lang="en-US" altLang="zh-CN" sz="2000" b="1" dirty="0">
                <a:solidFill>
                  <a:srgbClr val="9966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spin-orbit splitting</a:t>
            </a:r>
            <a:r>
              <a:rPr lang="en-US" altLang="zh-CN" sz="2000" b="1" dirty="0">
                <a:solidFill>
                  <a:srgbClr val="9966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comes from </a:t>
            </a:r>
            <a:r>
              <a:rPr lang="en-US" sz="2000" b="1" dirty="0">
                <a:solidFill>
                  <a:srgbClr val="9966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relativistic effect</a:t>
            </a:r>
            <a:r>
              <a:rPr lang="en-US" altLang="zh-CN" sz="2000" b="1" dirty="0">
                <a:solidFill>
                  <a:srgbClr val="9966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.</a:t>
            </a:r>
            <a:endParaRPr lang="en-US" altLang="zh-CN" sz="2000" b="1" dirty="0">
              <a:solidFill>
                <a:srgbClr val="9966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pic>
        <p:nvPicPr>
          <p:cNvPr id="11674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47942" y="3447092"/>
            <a:ext cx="1271592" cy="423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21044" y="1267449"/>
            <a:ext cx="3786214" cy="48408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4085590" y="836930"/>
            <a:ext cx="4189095" cy="245300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57505" indent="-357505" eaLnBrk="0" latinLnBrk="0" hangingPunct="0">
              <a:lnSpc>
                <a:spcPts val="2300"/>
              </a:lnSpc>
              <a:spcBef>
                <a:spcPct val="0"/>
              </a:spcBef>
              <a:buClr>
                <a:srgbClr val="CC00CC"/>
              </a:buClr>
              <a:buFont typeface="Wingdings" panose="05000000000000000000" pitchFamily="2" charset="2"/>
              <a:buChar char="Ø"/>
            </a:pPr>
            <a:r>
              <a:rPr lang="en-US" altLang="zh-CN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The 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non-relativistic 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PS splitting 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is large</a:t>
            </a:r>
            <a:r>
              <a:rPr lang="en-US" altLang="zh-CN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.</a:t>
            </a:r>
            <a:endParaRPr lang="en-US" altLang="zh-CN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  <a:p>
            <a:pPr marL="357505" indent="-357505" eaLnBrk="0" latinLnBrk="0" hangingPunct="0">
              <a:lnSpc>
                <a:spcPts val="2300"/>
              </a:lnSpc>
              <a:spcBef>
                <a:spcPct val="0"/>
              </a:spcBef>
              <a:buClr>
                <a:srgbClr val="CC00CC"/>
              </a:buClr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PSS is </a:t>
            </a:r>
            <a:r>
              <a:rPr lang="en-US" altLang="zh-CN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improved by the relativistic </a:t>
            </a:r>
            <a:r>
              <a:rPr lang="en-US" altLang="zh-CN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effect </a:t>
            </a:r>
            <a:r>
              <a:rPr lang="en-US" altLang="zh-CN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which origin the 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spin-orbit </a:t>
            </a:r>
            <a:r>
              <a:rPr lang="en-US" altLang="zh-CN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and 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dynamic</a:t>
            </a:r>
            <a:r>
              <a:rPr lang="en-US" altLang="zh-CN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al terms.</a:t>
            </a:r>
            <a:endParaRPr lang="en-US" altLang="zh-CN" sz="20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  <a:p>
            <a:pPr marL="357505" indent="-357505" eaLnBrk="0" latinLnBrk="0" hangingPunct="0">
              <a:lnSpc>
                <a:spcPts val="2300"/>
              </a:lnSpc>
              <a:spcBef>
                <a:spcPct val="0"/>
              </a:spcBef>
              <a:buClr>
                <a:srgbClr val="CC00CC"/>
              </a:buClr>
              <a:buFont typeface="Wingdings" panose="05000000000000000000" pitchFamily="2" charset="2"/>
              <a:buChar char="Ø"/>
            </a:pPr>
            <a:r>
              <a:rPr lang="en-US" altLang="zh-CN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With the relativistic effect becomes weak, the PSS becomes worse.</a:t>
            </a:r>
            <a:endParaRPr lang="en-US" altLang="zh-CN" sz="20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4008120" y="4004310"/>
            <a:ext cx="4244975" cy="210947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</a:ln>
        </p:spPr>
        <p:txBody>
          <a:bodyPr/>
          <a:p>
            <a:pPr marL="342900" indent="-342900" eaLnBrk="0" latinLnBrk="0" hangingPunct="0">
              <a:lnSpc>
                <a:spcPts val="2300"/>
              </a:lnSpc>
              <a:spcBef>
                <a:spcPct val="0"/>
              </a:spcBef>
              <a:buClr>
                <a:srgbClr val="FF00FF"/>
              </a:buClr>
              <a:buFont typeface="Wingdings" panose="05000000000000000000" charset="0"/>
              <a:buChar char="ª"/>
            </a:pP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The relativistic spin-orbit splitting is large, which 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origins </a:t>
            </a: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mainly 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from the </a:t>
            </a:r>
            <a:r>
              <a:rPr 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dynamical and 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spin-orbit </a:t>
            </a:r>
            <a:r>
              <a:rPr 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terms.</a:t>
            </a:r>
            <a:endParaRPr lang="en-US" sz="20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  <a:p>
            <a:pPr marL="342900" indent="-342900" eaLnBrk="0" latinLnBrk="0" hangingPunct="0">
              <a:lnSpc>
                <a:spcPts val="2300"/>
              </a:lnSpc>
              <a:spcBef>
                <a:spcPct val="0"/>
              </a:spcBef>
              <a:buClr>
                <a:srgbClr val="FF00FF"/>
              </a:buClr>
              <a:buFont typeface="Wingdings" panose="05000000000000000000" charset="0"/>
              <a:buChar char="ª"/>
            </a:pPr>
            <a:r>
              <a:rPr 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With the relativistic effect becomes weak, the spin-orbit splitting goes to zero.</a:t>
            </a:r>
            <a:endParaRPr lang="en-US" sz="20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3" name="Rectangle 10"/>
          <p:cNvSpPr>
            <a:spLocks noChangeArrowheads="1"/>
          </p:cNvSpPr>
          <p:nvPr/>
        </p:nvSpPr>
        <p:spPr bwMode="auto">
          <a:xfrm>
            <a:off x="8256905" y="787400"/>
            <a:ext cx="3869055" cy="4222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p>
            <a:pPr marL="357505" indent="-357505" eaLnBrk="0" latinLnBrk="0" hangingPunct="0">
              <a:lnSpc>
                <a:spcPts val="2300"/>
              </a:lnSpc>
              <a:spcBef>
                <a:spcPct val="0"/>
              </a:spcBef>
              <a:buClr>
                <a:srgbClr val="CC00CC"/>
              </a:buClr>
              <a:buFont typeface="Wingdings" panose="05000000000000000000" pitchFamily="2" charset="2"/>
              <a:buChar char="Ø"/>
            </a:pPr>
            <a:r>
              <a:rPr lang="en-US" altLang="zh-CN" sz="20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PSS is a relativistic symmetry.</a:t>
            </a:r>
            <a:endParaRPr lang="en-US" altLang="zh-CN" sz="2000" b="1" dirty="0">
              <a:solidFill>
                <a:srgbClr val="CC33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8688070" y="6093460"/>
            <a:ext cx="1214120" cy="3505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p>
            <a:pPr marL="0" indent="0" eaLnBrk="0" latinLnBrk="0" hangingPunct="0">
              <a:lnSpc>
                <a:spcPts val="2300"/>
              </a:lnSpc>
              <a:spcBef>
                <a:spcPct val="0"/>
              </a:spcBef>
              <a:buClr>
                <a:srgbClr val="CC00CC"/>
              </a:buClr>
              <a:buFont typeface="Wingdings" panose="05000000000000000000" charset="0"/>
              <a:buNone/>
            </a:pPr>
            <a:r>
              <a:rPr lang="en-US" sz="1600" b="1" dirty="0">
                <a:solidFill>
                  <a:srgbClr val="B60694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Relativistic</a:t>
            </a:r>
            <a:endParaRPr lang="en-US" sz="1600" b="1" dirty="0">
              <a:solidFill>
                <a:srgbClr val="B60694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0272395" y="6093460"/>
            <a:ext cx="2040890" cy="3816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p>
            <a:pPr marL="0" indent="0" eaLnBrk="0" latinLnBrk="0" hangingPunct="0">
              <a:lnSpc>
                <a:spcPts val="2300"/>
              </a:lnSpc>
              <a:spcBef>
                <a:spcPct val="0"/>
              </a:spcBef>
              <a:buClr>
                <a:srgbClr val="CC00CC"/>
              </a:buClr>
              <a:buFont typeface="Wingdings" panose="05000000000000000000" charset="0"/>
              <a:buNone/>
            </a:pPr>
            <a:r>
              <a:rPr lang="en-US" sz="1600" b="1" dirty="0">
                <a:solidFill>
                  <a:srgbClr val="B60694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Non-relativistic limit</a:t>
            </a:r>
            <a:endParaRPr lang="en-US" sz="1600" b="1" dirty="0">
              <a:solidFill>
                <a:srgbClr val="B60694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8" name="右箭头 7"/>
          <p:cNvSpPr/>
          <p:nvPr/>
        </p:nvSpPr>
        <p:spPr>
          <a:xfrm>
            <a:off x="9840595" y="6309360"/>
            <a:ext cx="432435" cy="75565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491490" y="5502910"/>
            <a:ext cx="1214120" cy="3505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p>
            <a:pPr marL="0" indent="0" eaLnBrk="0" latinLnBrk="0" hangingPunct="0">
              <a:lnSpc>
                <a:spcPts val="2300"/>
              </a:lnSpc>
              <a:spcBef>
                <a:spcPct val="0"/>
              </a:spcBef>
              <a:buClr>
                <a:srgbClr val="CC00CC"/>
              </a:buClr>
              <a:buFont typeface="Wingdings" panose="05000000000000000000" charset="0"/>
              <a:buNone/>
            </a:pPr>
            <a:r>
              <a:rPr lang="en-US" sz="1600" b="1" dirty="0">
                <a:solidFill>
                  <a:srgbClr val="B60694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Relativistic</a:t>
            </a:r>
            <a:endParaRPr lang="en-US" sz="1600" b="1" dirty="0">
              <a:solidFill>
                <a:srgbClr val="B60694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2075815" y="5502910"/>
            <a:ext cx="2040890" cy="3816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p>
            <a:pPr marL="0" indent="0" eaLnBrk="0" latinLnBrk="0" hangingPunct="0">
              <a:lnSpc>
                <a:spcPts val="2300"/>
              </a:lnSpc>
              <a:spcBef>
                <a:spcPct val="0"/>
              </a:spcBef>
              <a:buClr>
                <a:srgbClr val="CC00CC"/>
              </a:buClr>
              <a:buFont typeface="Wingdings" panose="05000000000000000000" charset="0"/>
              <a:buNone/>
            </a:pPr>
            <a:r>
              <a:rPr lang="en-US" sz="1600" b="1" dirty="0">
                <a:solidFill>
                  <a:srgbClr val="B60694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Non-relativistic limit</a:t>
            </a:r>
            <a:endParaRPr lang="en-US" sz="1600" b="1" dirty="0">
              <a:solidFill>
                <a:srgbClr val="B60694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4" name="右箭头 13"/>
          <p:cNvSpPr/>
          <p:nvPr/>
        </p:nvSpPr>
        <p:spPr>
          <a:xfrm>
            <a:off x="1644015" y="5718810"/>
            <a:ext cx="432435" cy="75565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084" name="Rectangle 2"/>
          <p:cNvSpPr>
            <a:spLocks noChangeArrowheads="1"/>
          </p:cNvSpPr>
          <p:nvPr/>
        </p:nvSpPr>
        <p:spPr bwMode="auto">
          <a:xfrm>
            <a:off x="5715" y="71755"/>
            <a:ext cx="12160885" cy="460375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444500" indent="-444500">
              <a:lnSpc>
                <a:spcPct val="100000"/>
              </a:lnSpc>
              <a:spcBef>
                <a:spcPct val="0"/>
              </a:spcBef>
            </a:pPr>
            <a:r>
              <a:rPr lang="en-US" altLang="zh-CN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Relativistic </a:t>
            </a:r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symmetry in </a:t>
            </a:r>
            <a:r>
              <a:rPr lang="en-US" altLang="zh-CN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deformed nuclei</a:t>
            </a:r>
            <a:endParaRPr lang="en-US" altLang="zh-CN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8091" name="Rectangle 11"/>
          <p:cNvSpPr>
            <a:spLocks noChangeArrowheads="1"/>
          </p:cNvSpPr>
          <p:nvPr/>
        </p:nvSpPr>
        <p:spPr bwMode="auto">
          <a:xfrm>
            <a:off x="69215" y="1143635"/>
            <a:ext cx="5668645" cy="398780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marL="812800" indent="-812800"/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diagonal Dirac Hamiltonian</a:t>
            </a:r>
            <a:endParaRPr lang="en-US" altLang="zh-CN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571500"/>
            <a:ext cx="12185650" cy="4318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</a:ln>
          <a:effectLst/>
        </p:spPr>
        <p:txBody>
          <a:bodyPr anchor="ctr"/>
          <a:lstStyle/>
          <a:p>
            <a:pPr marL="266700" indent="-266700"/>
            <a:r>
              <a:rPr lang="en-US" altLang="zh-CN" sz="2200" b="1" dirty="0" smtClean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details of theoretical formalism are referenced to the literature  </a:t>
            </a:r>
            <a:endParaRPr lang="zh-CN" altLang="en-US" sz="2200" b="1" dirty="0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5714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199528" y="3285501"/>
            <a:ext cx="588645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571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88095" y="1619553"/>
            <a:ext cx="35052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571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88095" y="2572695"/>
            <a:ext cx="37147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21"/>
          <p:cNvSpPr>
            <a:spLocks noChangeArrowheads="1"/>
          </p:cNvSpPr>
          <p:nvPr/>
        </p:nvSpPr>
        <p:spPr bwMode="auto">
          <a:xfrm>
            <a:off x="6350" y="5573395"/>
            <a:ext cx="12160250" cy="1006475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357505" indent="-357505" eaLnBrk="1" latinLnBrk="0" hangingPunct="1">
              <a:lnSpc>
                <a:spcPts val="2380"/>
              </a:lnSpc>
              <a:spcBef>
                <a:spcPct val="0"/>
              </a:spcBef>
              <a:buClr>
                <a:srgbClr val="FF00FF"/>
              </a:buClr>
              <a:buFont typeface="Wingdings" panose="05000000000000000000" pitchFamily="2" charset="2"/>
              <a:buChar char="Ø"/>
            </a:pPr>
            <a:r>
              <a:rPr lang="en-US" altLang="zh-CN" sz="19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singularity disappears in every </a:t>
            </a:r>
            <a:r>
              <a:rPr lang="en-US" altLang="zh-CN" sz="19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component.</a:t>
            </a:r>
            <a:endParaRPr lang="en-US" altLang="zh-CN" sz="19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7505" indent="-357505" eaLnBrk="1" latinLnBrk="0" hangingPunct="1">
              <a:lnSpc>
                <a:spcPts val="2380"/>
              </a:lnSpc>
              <a:spcBef>
                <a:spcPct val="0"/>
              </a:spcBef>
              <a:buClr>
                <a:srgbClr val="FF00FF"/>
              </a:buClr>
              <a:buFont typeface="Wingdings" panose="05000000000000000000" pitchFamily="2" charset="2"/>
              <a:buChar char="Ø"/>
            </a:pPr>
            <a:r>
              <a:rPr lang="en-US" altLang="zh-CN" sz="19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Every component in </a:t>
            </a:r>
            <a:r>
              <a:rPr lang="en-US" altLang="zh-CN" sz="1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zh-CN" sz="1900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19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en-US" altLang="zh-CN" sz="19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Hermitian</a:t>
            </a:r>
            <a:r>
              <a:rPr lang="en-US" altLang="zh-CN" sz="19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sz="19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7505" indent="-357505" eaLnBrk="1" latinLnBrk="0" hangingPunct="1">
              <a:lnSpc>
                <a:spcPts val="2380"/>
              </a:lnSpc>
              <a:spcBef>
                <a:spcPct val="0"/>
              </a:spcBef>
              <a:buClr>
                <a:srgbClr val="FF00FF"/>
              </a:buClr>
              <a:buFont typeface="Wingdings" panose="05000000000000000000" pitchFamily="2" charset="2"/>
              <a:buChar char="Ø"/>
            </a:pPr>
            <a:r>
              <a:rPr lang="en-US" altLang="zh-CN" sz="19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is no the coupling between the energy </a:t>
            </a:r>
            <a:r>
              <a:rPr lang="zh-CN" altLang="en-US" sz="1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zh-CN" sz="19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zh-CN" sz="19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the operator </a:t>
            </a:r>
            <a:r>
              <a:rPr lang="en-US" altLang="zh-CN" sz="19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zh-CN" sz="1900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 </a:t>
            </a:r>
            <a:r>
              <a:rPr lang="en-US" altLang="zh-CN" sz="19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sz="19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34"/>
          <p:cNvSpPr>
            <a:spLocks noRot="1" noChangeArrowheads="1"/>
          </p:cNvSpPr>
          <p:nvPr/>
        </p:nvSpPr>
        <p:spPr bwMode="auto">
          <a:xfrm>
            <a:off x="9048115" y="476885"/>
            <a:ext cx="3105785" cy="576580"/>
          </a:xfrm>
          <a:prstGeom prst="rect">
            <a:avLst/>
          </a:prstGeom>
          <a:solidFill>
            <a:srgbClr val="EFFCD0"/>
          </a:solidFill>
          <a:ln w="9525">
            <a:noFill/>
            <a:miter lim="800000"/>
          </a:ln>
        </p:spPr>
        <p:txBody>
          <a:bodyPr anchor="ctr"/>
          <a:lstStyle/>
          <a:p>
            <a:pPr defTabSz="268605">
              <a:lnSpc>
                <a:spcPct val="100000"/>
              </a:lnSpc>
              <a:spcBef>
                <a:spcPct val="0"/>
              </a:spcBef>
              <a:tabLst>
                <a:tab pos="356870" algn="l"/>
              </a:tabLst>
            </a:pPr>
            <a:r>
              <a:rPr lang="en-US" altLang="zh-CN" sz="1800" b="1" dirty="0" err="1" smtClean="0">
                <a:solidFill>
                  <a:srgbClr val="7030A0"/>
                </a:solidFill>
                <a:latin typeface="Times New Roman" panose="02020603050405020304" pitchFamily="18" charset="0"/>
              </a:rPr>
              <a:t>Guo</a:t>
            </a:r>
            <a:r>
              <a:rPr lang="en-US" altLang="zh-CN" sz="18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zh-CN" sz="1800" b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Chen, </a:t>
            </a:r>
            <a:r>
              <a:rPr lang="en-US" altLang="zh-CN" sz="1800" b="1" dirty="0" err="1" smtClean="0">
                <a:solidFill>
                  <a:srgbClr val="7030A0"/>
                </a:solidFill>
                <a:latin typeface="Times New Roman" panose="02020603050405020304" pitchFamily="18" charset="0"/>
              </a:rPr>
              <a:t>Niu</a:t>
            </a:r>
            <a:r>
              <a:rPr lang="en-US" altLang="zh-CN" sz="1800" b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, Li and Liu, PRL 112, 062502 </a:t>
            </a:r>
            <a:r>
              <a:rPr lang="en-US" altLang="zh-CN" sz="18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(</a:t>
            </a:r>
            <a:r>
              <a:rPr lang="en-US" altLang="zh-CN" sz="1800" b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2014)</a:t>
            </a:r>
            <a:endParaRPr lang="zh-CN" altLang="en-US" sz="1800" b="1" dirty="0">
              <a:solidFill>
                <a:srgbClr val="7030A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56322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9715" y="2111375"/>
            <a:ext cx="3024188" cy="61277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56323" name="Group 13"/>
          <p:cNvGrpSpPr>
            <a:grpSpLocks noChangeAspect="1"/>
          </p:cNvGrpSpPr>
          <p:nvPr/>
        </p:nvGrpSpPr>
        <p:grpSpPr>
          <a:xfrm>
            <a:off x="8112125" y="4669473"/>
            <a:ext cx="2143125" cy="963612"/>
            <a:chOff x="0" y="0"/>
            <a:chExt cx="1451" cy="607"/>
          </a:xfrm>
        </p:grpSpPr>
        <p:pic>
          <p:nvPicPr>
            <p:cNvPr id="56324" name="Picture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317"/>
              <a:ext cx="1451" cy="29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6325" name="Picture 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0"/>
              <a:ext cx="1134" cy="270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56326" name="Group 15"/>
          <p:cNvGrpSpPr>
            <a:grpSpLocks noChangeAspect="1"/>
          </p:cNvGrpSpPr>
          <p:nvPr/>
        </p:nvGrpSpPr>
        <p:grpSpPr>
          <a:xfrm>
            <a:off x="7967980" y="3038158"/>
            <a:ext cx="2447925" cy="1285875"/>
            <a:chOff x="0" y="0"/>
            <a:chExt cx="1542" cy="860"/>
          </a:xfrm>
        </p:grpSpPr>
        <p:pic>
          <p:nvPicPr>
            <p:cNvPr id="56327" name="Picture 1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0" y="0"/>
              <a:ext cx="1277" cy="39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6328" name="Picture 1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0" y="454"/>
              <a:ext cx="1542" cy="406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56329" name="矩形 17"/>
          <p:cNvSpPr/>
          <p:nvPr/>
        </p:nvSpPr>
        <p:spPr>
          <a:xfrm>
            <a:off x="7392670" y="1158875"/>
            <a:ext cx="4690745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eaLnBrk="0" hangingPunct="0"/>
            <a:r>
              <a:rPr lang="en-US" altLang="zh-CN" sz="2000" b="1">
                <a:solidFill>
                  <a:srgbClr val="FF33CC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Times New Roman" panose="02020603050405020304" pitchFamily="18" charset="0"/>
              </a:rPr>
              <a:t>For the axially deformed nuclei, the potentials are adopted as</a:t>
            </a:r>
            <a:endParaRPr lang="zh-CN" altLang="en-US" sz="2000" b="1" dirty="0">
              <a:solidFill>
                <a:srgbClr val="FF33CC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核素图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1" cstate="print"/>
          <a:srcRect t="5249" b="3149"/>
          <a:stretch>
            <a:fillRect/>
          </a:stretch>
        </p:blipFill>
        <p:spPr>
          <a:xfrm>
            <a:off x="191770" y="1911985"/>
            <a:ext cx="5523230" cy="4196080"/>
          </a:xfrm>
          <a:noFill/>
        </p:spPr>
      </p:pic>
      <p:graphicFrame>
        <p:nvGraphicFramePr>
          <p:cNvPr id="5129" name="Object 9"/>
          <p:cNvGraphicFramePr>
            <a:graphicFrameLocks noGrp="1" noChangeAspect="1"/>
          </p:cNvGraphicFramePr>
          <p:nvPr>
            <p:ph sz="half" idx="2"/>
          </p:nvPr>
        </p:nvGraphicFramePr>
        <p:xfrm>
          <a:off x="7052310" y="764540"/>
          <a:ext cx="4762500" cy="57575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" name="" r:id="rId2" imgW="23336250" imgH="30480000" progId="Origin50.Graph">
                  <p:embed/>
                </p:oleObj>
              </mc:Choice>
              <mc:Fallback>
                <p:oleObj name="" r:id="rId2" imgW="23336250" imgH="30480000" progId="Origin50.Graph">
                  <p:embed/>
                  <p:pic>
                    <p:nvPicPr>
                      <p:cNvPr id="0" name="图片 3072"/>
                      <p:cNvPicPr>
                        <a:picLocks noGrp="1"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052310" y="764540"/>
                        <a:ext cx="4762500" cy="575754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47625" y="764523"/>
            <a:ext cx="3522345" cy="42989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marL="812800" indent="-812800">
              <a:lnSpc>
                <a:spcPct val="11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zh-CN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exist </a:t>
            </a: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magic numbers</a:t>
            </a:r>
            <a:endParaRPr lang="en-US" altLang="zh-CN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192084" y="1125243"/>
            <a:ext cx="3744913" cy="7683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zh-CN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N, Z = 2, 8, 20, 28, 50, 82,  N=126,184 </a:t>
            </a:r>
            <a:endParaRPr lang="en-US" altLang="zh-CN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3"/>
          <p:cNvGrpSpPr/>
          <p:nvPr/>
        </p:nvGrpSpPr>
        <p:grpSpPr bwMode="auto">
          <a:xfrm>
            <a:off x="911225" y="6081091"/>
            <a:ext cx="3889375" cy="430212"/>
            <a:chOff x="3061" y="485"/>
            <a:chExt cx="2450" cy="271"/>
          </a:xfrm>
        </p:grpSpPr>
        <p:sp>
          <p:nvSpPr>
            <p:cNvPr id="5130" name="Rectangle 10"/>
            <p:cNvSpPr>
              <a:spLocks noChangeArrowheads="1"/>
            </p:cNvSpPr>
            <p:nvPr/>
          </p:nvSpPr>
          <p:spPr bwMode="auto">
            <a:xfrm>
              <a:off x="3061" y="485"/>
              <a:ext cx="1678" cy="271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110000"/>
                </a:lnSpc>
                <a:spcBef>
                  <a:spcPct val="20000"/>
                </a:spcBef>
                <a:buFont typeface="Wingdings" panose="05000000000000000000" pitchFamily="2" charset="2"/>
                <a:buNone/>
              </a:pPr>
              <a:r>
                <a:rPr lang="en-US" altLang="zh-CN" sz="2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Spin-orbit coupling:</a:t>
              </a:r>
              <a:endPara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5131" name="Picture 1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07" y="510"/>
              <a:ext cx="704" cy="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5132" name="Rectangle 12"/>
          <p:cNvSpPr>
            <a:spLocks noChangeArrowheads="1"/>
          </p:cNvSpPr>
          <p:nvPr/>
        </p:nvSpPr>
        <p:spPr bwMode="auto">
          <a:xfrm>
            <a:off x="3782060" y="909320"/>
            <a:ext cx="1816100" cy="533400"/>
          </a:xfrm>
          <a:prstGeom prst="rect">
            <a:avLst/>
          </a:prstGeom>
          <a:solidFill>
            <a:srgbClr val="EFFCD0"/>
          </a:solidFill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zh-CN" sz="1800" b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Mayer</a:t>
            </a:r>
            <a:r>
              <a:rPr lang="en-US" altLang="zh-CN" sz="1800" b="1" dirty="0" smtClean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1800" b="1" dirty="0" err="1" smtClean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Haxel</a:t>
            </a:r>
            <a:r>
              <a:rPr lang="en-US" altLang="zh-CN" sz="1800" b="1" dirty="0" smtClean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800" b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etal.,</a:t>
            </a:r>
            <a:r>
              <a:rPr lang="en-US" altLang="zh-CN" sz="1800" b="1" dirty="0" smtClean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1949;1950</a:t>
            </a:r>
            <a:endParaRPr lang="en-US" altLang="zh-CN" sz="1800" b="1" dirty="0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67"/>
          <p:cNvGrpSpPr/>
          <p:nvPr/>
        </p:nvGrpSpPr>
        <p:grpSpPr bwMode="auto">
          <a:xfrm>
            <a:off x="2952728" y="0"/>
            <a:ext cx="6429420" cy="685800"/>
            <a:chOff x="1344" y="1104"/>
            <a:chExt cx="2976" cy="432"/>
          </a:xfrm>
        </p:grpSpPr>
        <p:sp>
          <p:nvSpPr>
            <p:cNvPr id="12" name="AutoShape 48"/>
            <p:cNvSpPr>
              <a:spLocks noChangeArrowheads="1"/>
            </p:cNvSpPr>
            <p:nvPr/>
          </p:nvSpPr>
          <p:spPr bwMode="gray">
            <a:xfrm>
              <a:off x="1584" y="117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1">
                    <a:gamma/>
                    <a:tint val="21176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12700" algn="ctr">
              <a:solidFill>
                <a:schemeClr val="bg1"/>
              </a:solidFill>
              <a:rou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" name="AutoShape 49"/>
            <p:cNvSpPr>
              <a:spLocks noChangeArrowheads="1"/>
            </p:cNvSpPr>
            <p:nvPr/>
          </p:nvSpPr>
          <p:spPr bwMode="gray">
            <a:xfrm>
              <a:off x="1344" y="1104"/>
              <a:ext cx="432" cy="432"/>
            </a:xfrm>
            <a:prstGeom prst="diamond">
              <a:avLst/>
            </a:prstGeom>
            <a:solidFill>
              <a:schemeClr val="accent1"/>
            </a:solidFill>
            <a:ln w="25400" algn="ctr">
              <a:solidFill>
                <a:schemeClr val="bg1"/>
              </a:solidFill>
              <a:miter lim="800000"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" name="Text Box 50"/>
            <p:cNvSpPr txBox="1">
              <a:spLocks noChangeArrowheads="1"/>
            </p:cNvSpPr>
            <p:nvPr/>
          </p:nvSpPr>
          <p:spPr bwMode="gray">
            <a:xfrm>
              <a:off x="1728" y="1214"/>
              <a:ext cx="2160" cy="232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zh-CN" b="1" dirty="0" smtClean="0">
                  <a:solidFill>
                    <a:srgbClr val="2B166E"/>
                  </a:solidFill>
                </a:rPr>
                <a:t>      </a:t>
              </a:r>
              <a:r>
                <a:rPr lang="zh-CN" altLang="zh-CN" b="1" dirty="0" smtClean="0">
                  <a:solidFill>
                    <a:srgbClr val="2B166E"/>
                  </a:solidFill>
                </a:rPr>
                <a:t>Discovery of relativistic symmetry</a:t>
              </a:r>
              <a:endParaRPr lang="en-US" altLang="zh-CN" b="1" dirty="0">
                <a:solidFill>
                  <a:srgbClr val="2B166E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5" name="Text Box 51"/>
            <p:cNvSpPr txBox="1">
              <a:spLocks noChangeArrowheads="1"/>
            </p:cNvSpPr>
            <p:nvPr/>
          </p:nvSpPr>
          <p:spPr bwMode="gray">
            <a:xfrm>
              <a:off x="1471" y="1166"/>
              <a:ext cx="163" cy="290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sz="2400" dirty="0">
                  <a:solidFill>
                    <a:schemeClr val="bg1"/>
                  </a:solidFill>
                  <a:ea typeface="宋体" panose="02010600030101010101" pitchFamily="2" charset="-122"/>
                </a:rPr>
                <a:t>1</a:t>
              </a:r>
              <a:endParaRPr lang="en-US" altLang="zh-CN" sz="2400" dirty="0">
                <a:solidFill>
                  <a:schemeClr val="bg1"/>
                </a:solidFill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8369" name="Rectangle 2"/>
          <p:cNvSpPr>
            <a:spLocks noGrp="1"/>
          </p:cNvSpPr>
          <p:nvPr>
            <p:ph type="title"/>
          </p:nvPr>
        </p:nvSpPr>
        <p:spPr>
          <a:xfrm>
            <a:off x="7500620" y="829310"/>
            <a:ext cx="4546600" cy="748665"/>
          </a:xfrm>
        </p:spPr>
        <p:txBody>
          <a:bodyPr vert="horz" wrap="square" lIns="91440" tIns="45720" rIns="91440" bIns="45720" anchor="ctr" anchorCtr="0"/>
          <a:p>
            <a:pPr algn="l" eaLnBrk="1" hangingPunct="1"/>
            <a:r>
              <a:rPr lang="zh-CN" altLang="en-US" sz="2000" dirty="0">
                <a:solidFill>
                  <a:srgbClr val="B60694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Times New Roman" panose="02020603050405020304" pitchFamily="18" charset="0"/>
              </a:rPr>
              <a:t>“totalre”</a:t>
            </a:r>
            <a:r>
              <a:rPr lang="en-US" altLang="zh-CN" sz="2000" dirty="0">
                <a:solidFill>
                  <a:srgbClr val="B60694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Times New Roman" panose="02020603050405020304" pitchFamily="18" charset="0"/>
              </a:rPr>
              <a:t>represents  the s</a:t>
            </a:r>
            <a:r>
              <a:rPr lang="zh-CN" altLang="en-US" sz="2000" dirty="0">
                <a:solidFill>
                  <a:srgbClr val="B60694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Times New Roman" panose="02020603050405020304" pitchFamily="18" charset="0"/>
              </a:rPr>
              <a:t>um of all the relativistic modifications</a:t>
            </a:r>
            <a:r>
              <a:rPr lang="en-US" altLang="zh-CN" sz="2000" dirty="0">
                <a:solidFill>
                  <a:srgbClr val="B60694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Times New Roman" panose="02020603050405020304" pitchFamily="18" charset="0"/>
              </a:rPr>
              <a:t>.</a:t>
            </a:r>
            <a:endParaRPr lang="en-US" altLang="zh-CN" sz="2000" dirty="0">
              <a:solidFill>
                <a:srgbClr val="B60694"/>
              </a:solidFill>
              <a:latin typeface="Times New Roman" panose="02020603050405020304" pitchFamily="18" charset="0"/>
              <a:ea typeface="宋体" panose="02010600030101010101" pitchFamily="2" charset="-122"/>
              <a:sym typeface="Times New Roman" panose="02020603050405020304" pitchFamily="18" charset="0"/>
            </a:endParaRPr>
          </a:p>
        </p:txBody>
      </p:sp>
      <p:sp>
        <p:nvSpPr>
          <p:cNvPr id="58370" name="Rectangle 4"/>
          <p:cNvSpPr/>
          <p:nvPr/>
        </p:nvSpPr>
        <p:spPr>
          <a:xfrm>
            <a:off x="0" y="307340"/>
            <a:ext cx="12217400" cy="358775"/>
          </a:xfrm>
          <a:prstGeom prst="rect">
            <a:avLst/>
          </a:prstGeom>
          <a:solidFill>
            <a:srgbClr val="CCFFFF"/>
          </a:solidFill>
          <a:ln w="9525">
            <a:noFill/>
          </a:ln>
        </p:spPr>
        <p:txBody>
          <a:bodyPr anchor="ctr" anchorCtr="0"/>
          <a:p>
            <a:pPr marL="266700" indent="-266700" eaLnBrk="0" hangingPunct="0"/>
            <a:r>
              <a:rPr lang="en-US" altLang="zh-CN" sz="2200" b="1" dirty="0">
                <a:solidFill>
                  <a:srgbClr val="990099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Times New Roman" panose="02020603050405020304" pitchFamily="18" charset="0"/>
              </a:rPr>
              <a:t>  Contributions of every term and correlations with deformation</a:t>
            </a:r>
            <a:endParaRPr lang="zh-CN" altLang="en-US" sz="2200" b="1" dirty="0">
              <a:solidFill>
                <a:srgbClr val="990099"/>
              </a:solidFill>
              <a:latin typeface="Times New Roman" panose="02020603050405020304" pitchFamily="18" charset="0"/>
              <a:ea typeface="宋体" panose="02010600030101010101" pitchFamily="2" charset="-122"/>
              <a:sym typeface="Times New Roman" panose="02020603050405020304" pitchFamily="18" charset="0"/>
            </a:endParaRPr>
          </a:p>
        </p:txBody>
      </p:sp>
      <p:sp>
        <p:nvSpPr>
          <p:cNvPr id="58371" name="Rectangle 6"/>
          <p:cNvSpPr/>
          <p:nvPr/>
        </p:nvSpPr>
        <p:spPr>
          <a:xfrm>
            <a:off x="7138670" y="2133600"/>
            <a:ext cx="5006975" cy="40925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marL="266700" indent="-266700" eaLnBrk="0" latinLnBrk="0" hangingPunct="0">
              <a:lnSpc>
                <a:spcPts val="2600"/>
              </a:lnSpc>
              <a:buClr>
                <a:srgbClr val="CC00CC"/>
              </a:buClr>
              <a:buFont typeface="Wingdings" panose="05000000000000000000" pitchFamily="2" charset="2"/>
              <a:buChar char="Ø"/>
            </a:pP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Times New Roman" panose="02020603050405020304" pitchFamily="18" charset="0"/>
              </a:rPr>
              <a:t>The spin-orbit term and dynamical term play a dominant role in the relativistic modifications of the energies.</a:t>
            </a:r>
            <a:endParaRPr lang="en-US" altLang="zh-CN" sz="2000" b="1" dirty="0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  <a:sym typeface="Times New Roman" panose="02020603050405020304" pitchFamily="18" charset="0"/>
            </a:endParaRPr>
          </a:p>
          <a:p>
            <a:pPr marL="266700" indent="-266700" eaLnBrk="0" latinLnBrk="0" hangingPunct="0">
              <a:lnSpc>
                <a:spcPts val="2600"/>
              </a:lnSpc>
              <a:buClr>
                <a:srgbClr val="CC00CC"/>
              </a:buClr>
              <a:buFont typeface="Wingdings" panose="05000000000000000000" pitchFamily="2" charset="2"/>
              <a:buChar char="Ø"/>
            </a:pP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Times New Roman" panose="02020603050405020304" pitchFamily="18" charset="0"/>
              </a:rPr>
              <a:t>The relativistic modification from the spin-orbit interaction and dynamical term are remarkably associated with deformation.</a:t>
            </a:r>
            <a:endParaRPr lang="zh-CN" altLang="en-US" sz="2000" b="1" dirty="0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  <a:sym typeface="Times New Roman" panose="02020603050405020304" pitchFamily="18" charset="0"/>
            </a:endParaRPr>
          </a:p>
          <a:p>
            <a:pPr marL="266700" indent="-266700" eaLnBrk="0" latinLnBrk="0" hangingPunct="0">
              <a:lnSpc>
                <a:spcPts val="2600"/>
              </a:lnSpc>
              <a:buClr>
                <a:srgbClr val="CC00CC"/>
              </a:buClr>
              <a:buFont typeface="Wingdings" panose="05000000000000000000" pitchFamily="2" charset="2"/>
              <a:buChar char="Ø"/>
            </a:pP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Times New Roman" panose="02020603050405020304" pitchFamily="18" charset="0"/>
              </a:rPr>
              <a:t>The energies from the spin-orbit term are negative for the spin aligned states and positive for the spin unaligned states, while those by the dynamic term are always positive. </a:t>
            </a:r>
            <a:endParaRPr lang="zh-CN" altLang="en-US" sz="20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5837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930" y="901065"/>
            <a:ext cx="7045960" cy="56546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9396" name="Rectangle 7"/>
          <p:cNvSpPr/>
          <p:nvPr/>
        </p:nvSpPr>
        <p:spPr>
          <a:xfrm>
            <a:off x="4409440" y="714375"/>
            <a:ext cx="7790815" cy="1281430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txBody>
          <a:bodyPr wrap="square" anchor="t" anchorCtr="0">
            <a:spAutoFit/>
          </a:bodyPr>
          <a:p>
            <a:pPr marL="266700" indent="-266700" eaLnBrk="0" latinLnBrk="0" hangingPunct="0">
              <a:lnSpc>
                <a:spcPts val="2320"/>
              </a:lnSpc>
              <a:buClr>
                <a:srgbClr val="CC00CC"/>
              </a:buClr>
              <a:buFont typeface="Wingdings" panose="05000000000000000000" pitchFamily="2" charset="2"/>
              <a:buChar char="Ø"/>
            </a:pP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The quality of PSS relates to the nonrelativistic, spin-orbit, and dynamic terms. </a:t>
            </a:r>
            <a:endParaRPr lang="zh-CN" altLang="en-US" sz="2000" b="1" dirty="0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  <a:p>
            <a:pPr marL="266700" indent="-266700" eaLnBrk="0" latinLnBrk="0" hangingPunct="0">
              <a:lnSpc>
                <a:spcPts val="2320"/>
              </a:lnSpc>
              <a:buClr>
                <a:srgbClr val="CC00CC"/>
              </a:buClr>
              <a:buFont typeface="Wingdings" panose="05000000000000000000" pitchFamily="2" charset="2"/>
              <a:buChar char="Ø"/>
            </a:pP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Their contributions to the pseudospin splitting are correlated with deformation. </a:t>
            </a:r>
            <a:endParaRPr lang="zh-CN" altLang="en-US" sz="2000" b="1" dirty="0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59393" name="Rectangle 4"/>
          <p:cNvSpPr/>
          <p:nvPr/>
        </p:nvSpPr>
        <p:spPr>
          <a:xfrm>
            <a:off x="0" y="88900"/>
            <a:ext cx="12200890" cy="655320"/>
          </a:xfrm>
          <a:prstGeom prst="rect">
            <a:avLst/>
          </a:prstGeom>
          <a:solidFill>
            <a:srgbClr val="CCECFF"/>
          </a:solidFill>
          <a:ln w="9525">
            <a:noFill/>
          </a:ln>
        </p:spPr>
        <p:txBody>
          <a:bodyPr wrap="square" anchor="t" anchorCtr="0">
            <a:spAutoFit/>
          </a:bodyPr>
          <a:p>
            <a:pPr marL="177800" indent="0" eaLnBrk="0" latinLnBrk="0" hangingPunct="0">
              <a:lnSpc>
                <a:spcPts val="2200"/>
              </a:lnSpc>
            </a:pPr>
            <a:r>
              <a:rPr lang="en-US" altLang="zh-CN" sz="2200" b="1" dirty="0">
                <a:solidFill>
                  <a:srgbClr val="990099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The spin and pseudospin energy splitting contributed by every term and their dependences on the deformation</a:t>
            </a:r>
            <a:endParaRPr lang="en-US" altLang="zh-CN" sz="2200" dirty="0">
              <a:solidFill>
                <a:srgbClr val="2B166E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pic>
        <p:nvPicPr>
          <p:cNvPr id="59394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2405" y="815975"/>
            <a:ext cx="4041775" cy="481711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9395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7185" y="1732280"/>
            <a:ext cx="3961765" cy="4838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9397" name="Rectangle 6"/>
          <p:cNvSpPr/>
          <p:nvPr/>
        </p:nvSpPr>
        <p:spPr>
          <a:xfrm>
            <a:off x="3175" y="5659755"/>
            <a:ext cx="5949950" cy="686435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txBody>
          <a:bodyPr wrap="square" anchor="t" anchorCtr="0">
            <a:spAutoFit/>
          </a:bodyPr>
          <a:p>
            <a:pPr marL="342900" indent="-342900" eaLnBrk="0" latinLnBrk="0" hangingPunct="0">
              <a:lnSpc>
                <a:spcPts val="2320"/>
              </a:lnSpc>
              <a:buClr>
                <a:srgbClr val="CC00CC"/>
              </a:buClr>
              <a:buFont typeface="Wingdings" panose="05000000000000000000" charset="0"/>
              <a:buChar char="ª"/>
            </a:pP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The spin-orbit splitting increases with the increasing deformation in the prolate side.</a:t>
            </a:r>
            <a:endParaRPr lang="zh-CN" altLang="en-US" sz="2000" b="1" dirty="0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2" name="Rectangle 7"/>
          <p:cNvSpPr/>
          <p:nvPr/>
        </p:nvSpPr>
        <p:spPr>
          <a:xfrm>
            <a:off x="4440555" y="1989455"/>
            <a:ext cx="3373120" cy="1578610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txBody>
          <a:bodyPr wrap="square" anchor="t" anchorCtr="0">
            <a:spAutoFit/>
          </a:bodyPr>
          <a:p>
            <a:pPr marL="266700" indent="-266700" eaLnBrk="0" latinLnBrk="0" hangingPunct="0">
              <a:lnSpc>
                <a:spcPts val="2320"/>
              </a:lnSpc>
              <a:buClr>
                <a:srgbClr val="CC00CC"/>
              </a:buClr>
              <a:buFont typeface="Wingdings" panose="05000000000000000000" pitchFamily="2" charset="2"/>
              <a:buChar char="Ø"/>
            </a:pP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The spin-orbit term always improves PSS, while the dynamical effect depends on the particular states. </a:t>
            </a:r>
            <a:endParaRPr lang="zh-CN" altLang="en-US" sz="2000" b="1" dirty="0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3" name="Rectangle 6"/>
          <p:cNvSpPr/>
          <p:nvPr/>
        </p:nvSpPr>
        <p:spPr>
          <a:xfrm>
            <a:off x="4441190" y="4435475"/>
            <a:ext cx="3342640" cy="1281430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txBody>
          <a:bodyPr wrap="square" anchor="t" anchorCtr="0">
            <a:spAutoFit/>
          </a:bodyPr>
          <a:p>
            <a:pPr marL="342900" indent="-342900" eaLnBrk="0" latinLnBrk="0" hangingPunct="0">
              <a:lnSpc>
                <a:spcPts val="2320"/>
              </a:lnSpc>
              <a:buClr>
                <a:srgbClr val="CC00CC"/>
              </a:buClr>
              <a:buFont typeface="Wingdings" panose="05000000000000000000" charset="0"/>
              <a:buChar char="ª"/>
            </a:pP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The total spin-orbit splitting comes mainly from the contribution of the spin-orbit term.</a:t>
            </a:r>
            <a:endParaRPr lang="zh-CN" altLang="en-US" sz="2000" b="1" dirty="0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7960" y="845820"/>
            <a:ext cx="5089525" cy="391731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6990" y="4723130"/>
            <a:ext cx="6785610" cy="1861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285750" indent="-285750" eaLnBrk="1" latinLnBrk="0" hangingPunct="1">
              <a:lnSpc>
                <a:spcPts val="2300"/>
              </a:lnSpc>
              <a:buClr>
                <a:srgbClr val="FF00FF"/>
              </a:buClr>
              <a:buFont typeface="Wingdings" panose="05000000000000000000" charset="0"/>
              <a:buChar char="Ø"/>
            </a:pPr>
            <a:r>
              <a:rPr lang="en-US" altLang="zh-CN" sz="2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Spin orbit interactions dominate spin splitting.</a:t>
            </a:r>
            <a:endParaRPr lang="en-US" altLang="zh-CN" sz="20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285750" indent="-285750" eaLnBrk="1" latinLnBrk="0" hangingPunct="1">
              <a:lnSpc>
                <a:spcPts val="2300"/>
              </a:lnSpc>
              <a:buClr>
                <a:srgbClr val="FF00FF"/>
              </a:buClr>
              <a:buFont typeface="Wingdings" panose="05000000000000000000" charset="0"/>
              <a:buChar char="Ø"/>
            </a:pPr>
            <a:r>
              <a:rPr lang="zh-CN" altLang="en-US" sz="2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contributions of the non-relativistic and </a:t>
            </a:r>
            <a:r>
              <a:rPr lang="zh-CN" altLang="en-US" sz="2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dynamical term</a:t>
            </a:r>
            <a:r>
              <a:rPr lang="zh-CN" altLang="en-US" sz="2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the spin splitting almost cancel each other out</a:t>
            </a:r>
            <a:r>
              <a:rPr lang="en-US" altLang="zh-CN" sz="2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sz="20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eaLnBrk="1" latinLnBrk="0" hangingPunct="1">
              <a:lnSpc>
                <a:spcPts val="2300"/>
              </a:lnSpc>
              <a:buClr>
                <a:srgbClr val="FF00FF"/>
              </a:buClr>
              <a:buFont typeface="Wingdings" panose="05000000000000000000" charset="0"/>
              <a:buChar char="Ø"/>
            </a:pPr>
            <a:r>
              <a:rPr lang="zh-CN" altLang="en-US" sz="2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the increase of orbital angular momentum, </a:t>
            </a:r>
            <a:r>
              <a:rPr lang="en-US" altLang="zh-CN" sz="2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zh-CN" altLang="en-US" sz="2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spin </a:t>
            </a:r>
            <a:r>
              <a:rPr lang="en-US" altLang="zh-CN" sz="2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splitting</a:t>
            </a:r>
            <a:r>
              <a:rPr lang="zh-CN" altLang="en-US" sz="2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increases</a:t>
            </a:r>
            <a:r>
              <a:rPr lang="en-US" altLang="zh-CN" sz="2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20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eaLnBrk="1" latinLnBrk="0" hangingPunct="1">
              <a:lnSpc>
                <a:spcPts val="2300"/>
              </a:lnSpc>
              <a:buClr>
                <a:srgbClr val="FF00FF"/>
              </a:buClr>
              <a:buFont typeface="Wingdings" panose="05000000000000000000" charset="0"/>
              <a:buChar char="Ø"/>
            </a:pPr>
            <a:r>
              <a:rPr lang="zh-CN" altLang="en-US" sz="2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the mass increases, the spin </a:t>
            </a:r>
            <a:r>
              <a:rPr lang="en-US" altLang="zh-CN" sz="2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splitting </a:t>
            </a:r>
            <a:r>
              <a:rPr lang="zh-CN" altLang="en-US" sz="2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increases overall</a:t>
            </a:r>
            <a:r>
              <a:rPr lang="en-US" altLang="zh-CN" sz="2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sz="20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44" name="Rectangle 2"/>
          <p:cNvSpPr>
            <a:spLocks noChangeArrowheads="1"/>
          </p:cNvSpPr>
          <p:nvPr/>
        </p:nvSpPr>
        <p:spPr bwMode="auto">
          <a:xfrm>
            <a:off x="0" y="159385"/>
            <a:ext cx="12192000" cy="460375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</a:ln>
        </p:spPr>
        <p:txBody>
          <a:bodyPr wrap="square" anchor="ctr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sym typeface="Times New Roman" panose="02020603050405020304" pitchFamily="18" charset="0"/>
              </a:rPr>
              <a:t>  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Isospin dependence of SS and PSS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ea typeface="Arial Unicode MS" pitchFamily="34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3745" y="2721610"/>
            <a:ext cx="4871085" cy="385254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5657215" y="836295"/>
            <a:ext cx="6504305" cy="1861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285750" indent="-285750" eaLnBrk="1" latinLnBrk="0" hangingPunct="1">
              <a:lnSpc>
                <a:spcPts val="2300"/>
              </a:lnSpc>
              <a:buClr>
                <a:srgbClr val="FF00FF"/>
              </a:buClr>
              <a:buFont typeface="Wingdings" panose="05000000000000000000" charset="0"/>
              <a:buChar char="Ø"/>
            </a:pPr>
            <a:r>
              <a:rPr lang="en-US" altLang="zh-CN" sz="2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Pseudospin splitting from the non-relalativistic is large.</a:t>
            </a:r>
            <a:endParaRPr lang="en-US" altLang="zh-CN" sz="20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285750" indent="-285750" eaLnBrk="1" latinLnBrk="0" hangingPunct="1">
              <a:lnSpc>
                <a:spcPts val="2300"/>
              </a:lnSpc>
              <a:buClr>
                <a:srgbClr val="FF00FF"/>
              </a:buClr>
              <a:buFont typeface="Wingdings" panose="05000000000000000000" charset="0"/>
              <a:buChar char="Ø"/>
            </a:pPr>
            <a:r>
              <a:rPr lang="en-US" altLang="zh-CN" sz="2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The spin-orbit coupling improves PSS, </a:t>
            </a:r>
            <a:endParaRPr lang="en-US" altLang="zh-CN" sz="20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285750" indent="-285750" eaLnBrk="1" latinLnBrk="0" hangingPunct="1">
              <a:lnSpc>
                <a:spcPts val="2300"/>
              </a:lnSpc>
              <a:buClr>
                <a:srgbClr val="FF00FF"/>
              </a:buClr>
              <a:buFont typeface="Wingdings" panose="05000000000000000000" charset="0"/>
              <a:buChar char="Ø"/>
            </a:pPr>
            <a:r>
              <a:rPr lang="en-US" altLang="zh-CN" sz="2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The </a:t>
            </a:r>
            <a:r>
              <a:rPr lang="zh-CN" altLang="en-US" sz="2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dynamical term </a:t>
            </a:r>
            <a:r>
              <a:rPr lang="en-US" altLang="zh-CN" sz="2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also play important role at PSS.</a:t>
            </a:r>
            <a:endParaRPr lang="en-US" altLang="zh-CN" sz="20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285750" indent="-285750" eaLnBrk="1" latinLnBrk="0" hangingPunct="1">
              <a:lnSpc>
                <a:spcPts val="2300"/>
              </a:lnSpc>
              <a:buClr>
                <a:srgbClr val="FF00FF"/>
              </a:buClr>
              <a:buFont typeface="Wingdings" panose="05000000000000000000" charset="0"/>
              <a:buChar char="Ø"/>
            </a:pPr>
            <a:r>
              <a:rPr lang="zh-CN" altLang="en-US" sz="2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the increase of orbital angular momentum, the spin splitting increases.</a:t>
            </a:r>
            <a:endParaRPr lang="zh-CN" altLang="en-US" sz="20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eaLnBrk="1" latinLnBrk="0" hangingPunct="1">
              <a:lnSpc>
                <a:spcPts val="2300"/>
              </a:lnSpc>
              <a:buClr>
                <a:srgbClr val="FF00FF"/>
              </a:buClr>
              <a:buFont typeface="Wingdings" panose="05000000000000000000" charset="0"/>
              <a:buChar char="Ø"/>
            </a:pPr>
            <a:r>
              <a:rPr lang="zh-CN" altLang="en-US" sz="2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2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SS</a:t>
            </a:r>
            <a:r>
              <a:rPr lang="zh-CN" altLang="en-US" sz="2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isospin-dependent</a:t>
            </a:r>
            <a:r>
              <a:rPr lang="en-US" altLang="zh-CN" sz="2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sz="20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34"/>
          <p:cNvSpPr>
            <a:spLocks noRot="1" noChangeArrowheads="1"/>
          </p:cNvSpPr>
          <p:nvPr/>
        </p:nvSpPr>
        <p:spPr bwMode="auto">
          <a:xfrm>
            <a:off x="8807450" y="189216"/>
            <a:ext cx="3384550" cy="576263"/>
          </a:xfrm>
          <a:prstGeom prst="rect">
            <a:avLst/>
          </a:prstGeom>
          <a:solidFill>
            <a:srgbClr val="EFFCD0"/>
          </a:solidFill>
          <a:ln w="9525">
            <a:noFill/>
            <a:miter lim="800000"/>
          </a:ln>
        </p:spPr>
        <p:txBody>
          <a:bodyPr anchor="ctr"/>
          <a:p>
            <a:pPr defTabSz="268605">
              <a:lnSpc>
                <a:spcPct val="100000"/>
              </a:lnSpc>
              <a:spcBef>
                <a:spcPct val="0"/>
              </a:spcBef>
              <a:tabLst>
                <a:tab pos="356870" algn="l"/>
              </a:tabLst>
            </a:pPr>
            <a:r>
              <a:rPr lang="en-US" altLang="zh-CN" sz="1800" b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Huang, Guo, and Chen, Phys. Rev. C 105, 054313 (2022)</a:t>
            </a:r>
            <a:endParaRPr lang="en-US" altLang="zh-CN" sz="1800" b="1" dirty="0" smtClean="0">
              <a:solidFill>
                <a:srgbClr val="7030A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1180" y="1844675"/>
            <a:ext cx="4860925" cy="42481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5515" y="1843405"/>
            <a:ext cx="6021705" cy="4409440"/>
          </a:xfrm>
          <a:prstGeom prst="rect">
            <a:avLst/>
          </a:prstGeom>
          <a:ln w="12700" cmpd="sng">
            <a:solidFill>
              <a:srgbClr val="CC3300"/>
            </a:solidFill>
            <a:prstDash val="solid"/>
          </a:ln>
        </p:spPr>
      </p:pic>
      <p:sp>
        <p:nvSpPr>
          <p:cNvPr id="16" name="文本框 15"/>
          <p:cNvSpPr txBox="1"/>
          <p:nvPr/>
        </p:nvSpPr>
        <p:spPr>
          <a:xfrm>
            <a:off x="2711450" y="2743835"/>
            <a:ext cx="124269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400">
                <a:solidFill>
                  <a:srgbClr val="FF0000"/>
                </a:solidFill>
              </a:rPr>
              <a:t>SRG</a:t>
            </a: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9" name="Rectangle 34"/>
          <p:cNvSpPr>
            <a:spLocks noRot="1" noChangeArrowheads="1"/>
          </p:cNvSpPr>
          <p:nvPr/>
        </p:nvSpPr>
        <p:spPr bwMode="auto">
          <a:xfrm>
            <a:off x="8807450" y="760081"/>
            <a:ext cx="3384550" cy="576263"/>
          </a:xfrm>
          <a:prstGeom prst="rect">
            <a:avLst/>
          </a:prstGeom>
          <a:solidFill>
            <a:srgbClr val="EFFCD0"/>
          </a:solidFill>
          <a:ln w="9525">
            <a:noFill/>
            <a:miter lim="800000"/>
          </a:ln>
        </p:spPr>
        <p:txBody>
          <a:bodyPr anchor="ctr"/>
          <a:p>
            <a:pPr defTabSz="268605">
              <a:lnSpc>
                <a:spcPct val="100000"/>
              </a:lnSpc>
              <a:spcBef>
                <a:spcPct val="0"/>
              </a:spcBef>
              <a:tabLst>
                <a:tab pos="356870" algn="l"/>
              </a:tabLst>
            </a:pPr>
            <a:r>
              <a:rPr lang="en-US" altLang="zh-CN" sz="1800" b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Jian-You Guo, Phys. Lett. B 850, 138532 (2024)</a:t>
            </a:r>
            <a:endParaRPr lang="en-US" altLang="zh-CN" sz="1800" b="1" dirty="0" smtClean="0">
              <a:solidFill>
                <a:srgbClr val="7030A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58084" name="Rectangle 2"/>
          <p:cNvSpPr>
            <a:spLocks noChangeArrowheads="1"/>
          </p:cNvSpPr>
          <p:nvPr/>
        </p:nvSpPr>
        <p:spPr bwMode="auto">
          <a:xfrm>
            <a:off x="0" y="187960"/>
            <a:ext cx="12204065" cy="460375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</a:ln>
        </p:spPr>
        <p:txBody>
          <a:bodyPr wrap="square">
            <a:spAutoFit/>
          </a:bodyPr>
          <a:p>
            <a:pPr marL="444500" indent="-444500">
              <a:lnSpc>
                <a:spcPct val="100000"/>
              </a:lnSpc>
              <a:spcBef>
                <a:spcPct val="0"/>
              </a:spcBef>
            </a:pPr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Prediction of novel effects in rotational nuclei at high speed</a:t>
            </a:r>
            <a:endParaRPr lang="en-US" altLang="zh-CN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8091" name="Rectangle 11"/>
          <p:cNvSpPr>
            <a:spLocks noChangeArrowheads="1"/>
          </p:cNvSpPr>
          <p:nvPr/>
        </p:nvSpPr>
        <p:spPr bwMode="auto">
          <a:xfrm>
            <a:off x="191770" y="980440"/>
            <a:ext cx="8355330" cy="46037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square">
            <a:spAutoFit/>
          </a:bodyPr>
          <a:p>
            <a:pPr marL="0" indent="0"/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Dirac Hamiltonian describing a rotating nucleus </a:t>
            </a:r>
            <a:endParaRPr lang="en-US" altLang="zh-CN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180" y="3713480"/>
            <a:ext cx="3956050" cy="41021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7760" y="4291965"/>
            <a:ext cx="3281045" cy="424180"/>
          </a:xfrm>
          <a:prstGeom prst="rect">
            <a:avLst/>
          </a:prstGeom>
        </p:spPr>
      </p:pic>
      <p:sp>
        <p:nvSpPr>
          <p:cNvPr id="4" name="下箭头 3"/>
          <p:cNvSpPr/>
          <p:nvPr/>
        </p:nvSpPr>
        <p:spPr>
          <a:xfrm>
            <a:off x="2352040" y="2543175"/>
            <a:ext cx="251460" cy="883920"/>
          </a:xfrm>
          <a:prstGeom prst="down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225" y="5230495"/>
            <a:ext cx="5017135" cy="42164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15415" y="5768340"/>
            <a:ext cx="1635760" cy="61849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25285" y="2225040"/>
            <a:ext cx="5325110" cy="433832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065" y="619760"/>
            <a:ext cx="5090160" cy="4188460"/>
          </a:xfrm>
          <a:prstGeom prst="rect">
            <a:avLst/>
          </a:prstGeom>
        </p:spPr>
      </p:pic>
      <p:sp>
        <p:nvSpPr>
          <p:cNvPr id="112643" name="Rectangle 2"/>
          <p:cNvSpPr>
            <a:spLocks noRot="1"/>
          </p:cNvSpPr>
          <p:nvPr/>
        </p:nvSpPr>
        <p:spPr>
          <a:xfrm>
            <a:off x="6076315" y="836930"/>
            <a:ext cx="6076950" cy="1365885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marL="701675" lvl="1" indent="-342900" defTabSz="914400" eaLnBrk="0" latinLnBrk="0" hangingPunct="0">
              <a:lnSpc>
                <a:spcPts val="2400"/>
              </a:lnSpc>
              <a:spcBef>
                <a:spcPts val="0"/>
              </a:spcBef>
              <a:buClr>
                <a:srgbClr val="CC00FF"/>
              </a:buClr>
              <a:buFont typeface="Wingdings" panose="05000000000000000000" charset="0"/>
              <a:buChar char="ª"/>
              <a:tabLst>
                <a:tab pos="4924425" algn="l"/>
              </a:tabLst>
            </a:pP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The signature splitting caused by the Zeeman effect operator is three orders of magnitude larger than the splitting caused by the spin rotation operator</a:t>
            </a:r>
            <a:endParaRPr lang="en-US" altLang="zh-CN" sz="2000" b="1" dirty="0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" name="Rectangle 2"/>
          <p:cNvSpPr>
            <a:spLocks noRot="1"/>
          </p:cNvSpPr>
          <p:nvPr/>
        </p:nvSpPr>
        <p:spPr>
          <a:xfrm>
            <a:off x="73660" y="4868545"/>
            <a:ext cx="6238240" cy="164846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marL="319405" lvl="1" indent="-306070" defTabSz="914400" eaLnBrk="0" latinLnBrk="0" hangingPunct="0">
              <a:lnSpc>
                <a:spcPts val="2400"/>
              </a:lnSpc>
              <a:spcBef>
                <a:spcPts val="0"/>
              </a:spcBef>
              <a:buClr>
                <a:srgbClr val="CC00FF"/>
              </a:buClr>
              <a:buFont typeface="Wingdings" panose="05000000000000000000" charset="0"/>
              <a:buChar char="ª"/>
              <a:tabLst>
                <a:tab pos="447675" algn="l"/>
                <a:tab pos="4924425" algn="l"/>
              </a:tabLst>
            </a:pP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Signature splitting </a:t>
            </a: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depends on the </a:t>
            </a: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strength </a:t>
            </a: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magnetic field-like.</a:t>
            </a:r>
            <a:endParaRPr lang="en-US" altLang="zh-CN" sz="2000" b="1" dirty="0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319405" lvl="1" indent="-306070" defTabSz="914400" eaLnBrk="0" latinLnBrk="0" hangingPunct="0">
              <a:lnSpc>
                <a:spcPts val="2400"/>
              </a:lnSpc>
              <a:spcBef>
                <a:spcPts val="0"/>
              </a:spcBef>
              <a:buClr>
                <a:srgbClr val="CC00FF"/>
              </a:buClr>
              <a:buFont typeface="Wingdings" panose="05000000000000000000" charset="0"/>
              <a:buChar char="ª"/>
              <a:tabLst>
                <a:tab pos="447675" algn="l"/>
                <a:tab pos="4924425" algn="l"/>
              </a:tabLst>
            </a:pP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The dependence of signature splitting on the strength of the magnetic field-like is mainly due to the Zeeman effect operator</a:t>
            </a:r>
            <a:endParaRPr lang="zh-CN" altLang="en-US" sz="2000" b="1" dirty="0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1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380" y="1236980"/>
            <a:ext cx="6220460" cy="52368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643" name="Rectangle 2"/>
          <p:cNvSpPr>
            <a:spLocks noRot="1"/>
          </p:cNvSpPr>
          <p:nvPr/>
        </p:nvSpPr>
        <p:spPr>
          <a:xfrm>
            <a:off x="6457315" y="2306320"/>
            <a:ext cx="5519420" cy="402717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marL="701675" lvl="1" indent="-342900" defTabSz="914400" eaLnBrk="0" hangingPunct="0">
              <a:spcBef>
                <a:spcPct val="50000"/>
              </a:spcBef>
              <a:buClr>
                <a:srgbClr val="CC00FF"/>
              </a:buClr>
              <a:buFont typeface="Wingdings" panose="05000000000000000000" charset="0"/>
              <a:buChar char="ª"/>
              <a:tabLst>
                <a:tab pos="4924425" algn="l"/>
              </a:tabLst>
            </a:pP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CMR describes the bound states, resonant states, and continuum on an equal footing</a:t>
            </a:r>
            <a:endParaRPr lang="en-US" altLang="zh-CN" sz="2000" b="1" dirty="0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701675" lvl="1" indent="-342900" defTabSz="914400" eaLnBrk="0" hangingPunct="0">
              <a:spcBef>
                <a:spcPct val="50000"/>
              </a:spcBef>
              <a:buClr>
                <a:srgbClr val="CC00FF"/>
              </a:buClr>
              <a:buFont typeface="Wingdings" panose="05000000000000000000" charset="0"/>
              <a:buChar char="ª"/>
              <a:tabLst>
                <a:tab pos="4924425" algn="l"/>
              </a:tabLst>
            </a:pP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The bound states populate on the imaginary axis in the complex momentum plane</a:t>
            </a:r>
            <a:endParaRPr lang="en-US" altLang="zh-CN" sz="2000" b="1" dirty="0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701675" lvl="1" indent="-342900" defTabSz="914400" eaLnBrk="0" hangingPunct="0">
              <a:spcBef>
                <a:spcPct val="50000"/>
              </a:spcBef>
              <a:buClr>
                <a:srgbClr val="CC00FF"/>
              </a:buClr>
              <a:buFont typeface="Wingdings" panose="05000000000000000000" charset="0"/>
              <a:buChar char="ª"/>
              <a:tabLst>
                <a:tab pos="4924425" algn="l"/>
              </a:tabLst>
            </a:pP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The resonant states locate at the fourth quadrant</a:t>
            </a:r>
            <a:endParaRPr lang="en-US" altLang="zh-CN" sz="2000" b="1" dirty="0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701675" lvl="1" indent="-342900" defTabSz="914400" eaLnBrk="0" hangingPunct="0">
              <a:spcBef>
                <a:spcPct val="50000"/>
              </a:spcBef>
              <a:buClr>
                <a:srgbClr val="CC00FF"/>
              </a:buClr>
              <a:buFont typeface="Wingdings" panose="05000000000000000000" charset="0"/>
              <a:buChar char="ª"/>
              <a:tabLst>
                <a:tab pos="4924425" algn="l"/>
              </a:tabLst>
            </a:pP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The continuum follows the contour</a:t>
            </a:r>
            <a:endParaRPr lang="en-US" altLang="zh-CN" sz="2000" b="1" dirty="0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701675" lvl="1" indent="-342900" defTabSz="914400" eaLnBrk="0" hangingPunct="0">
              <a:spcBef>
                <a:spcPct val="50000"/>
              </a:spcBef>
              <a:buClr>
                <a:srgbClr val="CC00FF"/>
              </a:buClr>
              <a:buFont typeface="Wingdings" panose="05000000000000000000" charset="0"/>
              <a:buChar char="ª"/>
              <a:tabLst>
                <a:tab pos="4924425" algn="l"/>
              </a:tabLst>
            </a:pP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The bound states and resonant states are independent on the contour.</a:t>
            </a:r>
            <a:endParaRPr lang="en-US" altLang="zh-CN" sz="2000" b="1" dirty="0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" name="Rectangle 9"/>
          <p:cNvSpPr/>
          <p:nvPr/>
        </p:nvSpPr>
        <p:spPr>
          <a:xfrm>
            <a:off x="47625" y="764540"/>
            <a:ext cx="8976360" cy="4032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marL="0" indent="0">
              <a:buFont typeface="Wingdings" panose="05000000000000000000" charset="0"/>
              <a:buNone/>
            </a:pPr>
            <a:r>
              <a:rPr lang="en-US" altLang="zh-CN" sz="2400" b="1" dirty="0">
                <a:solidFill>
                  <a:srgbClr val="3333FF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rPr>
              <a:t>  Exploration of resonant states in nuclei</a:t>
            </a:r>
            <a:endParaRPr lang="en-US" altLang="zh-CN" sz="2800" b="1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558084" name="Rectangle 2"/>
          <p:cNvSpPr>
            <a:spLocks noChangeArrowheads="1"/>
          </p:cNvSpPr>
          <p:nvPr/>
        </p:nvSpPr>
        <p:spPr bwMode="auto">
          <a:xfrm>
            <a:off x="0" y="188595"/>
            <a:ext cx="12192000" cy="460375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</a:ln>
        </p:spPr>
        <p:txBody>
          <a:bodyPr wrap="square">
            <a:spAutoFit/>
          </a:bodyPr>
          <a:p>
            <a:pPr marL="444500" indent="-444500">
              <a:lnSpc>
                <a:spcPct val="100000"/>
              </a:lnSpc>
              <a:spcBef>
                <a:spcPct val="0"/>
              </a:spcBef>
            </a:pPr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PSS in resonant states</a:t>
            </a:r>
            <a:endParaRPr lang="en-US" altLang="zh-CN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34"/>
          <p:cNvSpPr>
            <a:spLocks noRot="1" noChangeArrowheads="1"/>
          </p:cNvSpPr>
          <p:nvPr/>
        </p:nvSpPr>
        <p:spPr bwMode="auto">
          <a:xfrm>
            <a:off x="9464675" y="726440"/>
            <a:ext cx="2727325" cy="576580"/>
          </a:xfrm>
          <a:prstGeom prst="rect">
            <a:avLst/>
          </a:prstGeom>
          <a:solidFill>
            <a:srgbClr val="EFFCD0"/>
          </a:solidFill>
          <a:ln w="9525">
            <a:noFill/>
            <a:miter lim="800000"/>
          </a:ln>
        </p:spPr>
        <p:txBody>
          <a:bodyPr anchor="ctr"/>
          <a:p>
            <a:pPr defTabSz="268605">
              <a:lnSpc>
                <a:spcPct val="100000"/>
              </a:lnSpc>
              <a:spcBef>
                <a:spcPct val="0"/>
              </a:spcBef>
              <a:tabLst>
                <a:tab pos="356870" algn="l"/>
              </a:tabLst>
            </a:pPr>
            <a:r>
              <a:rPr lang="en-US" altLang="zh-CN" sz="1800" b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Liu, shi, Guo, Niu, Liang, </a:t>
            </a:r>
            <a:endParaRPr lang="en-US" altLang="zh-CN" sz="1800" b="1" dirty="0" smtClean="0">
              <a:solidFill>
                <a:srgbClr val="7030A0"/>
              </a:solidFill>
              <a:latin typeface="Times New Roman" panose="02020603050405020304" pitchFamily="18" charset="0"/>
            </a:endParaRPr>
          </a:p>
          <a:p>
            <a:pPr defTabSz="268605">
              <a:lnSpc>
                <a:spcPct val="100000"/>
              </a:lnSpc>
              <a:spcBef>
                <a:spcPct val="0"/>
              </a:spcBef>
              <a:tabLst>
                <a:tab pos="356870" algn="l"/>
              </a:tabLst>
            </a:pPr>
            <a:r>
              <a:rPr lang="en-US" altLang="zh-CN" sz="1800" b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PRL117, 062502 (2016)</a:t>
            </a:r>
            <a:endParaRPr lang="en-US" altLang="zh-CN" sz="1800" b="1" dirty="0" smtClean="0">
              <a:solidFill>
                <a:srgbClr val="7030A0"/>
              </a:solidFill>
              <a:latin typeface="Times New Roman" panose="02020603050405020304" pitchFamily="18" charset="0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pull dir="ru"/>
      </p:transition>
    </mc:Choice>
    <mc:Fallback>
      <p:transition>
        <p:pull dir="ru"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5953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25" y="2240280"/>
            <a:ext cx="5928995" cy="4210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5954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2985" y="764540"/>
            <a:ext cx="6062345" cy="413131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5955" name="文本框 6"/>
          <p:cNvSpPr txBox="1"/>
          <p:nvPr/>
        </p:nvSpPr>
        <p:spPr>
          <a:xfrm>
            <a:off x="119380" y="908685"/>
            <a:ext cx="5756275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200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The upper components of Dirac spinors for the bound pseudospin doublet in </a:t>
            </a:r>
            <a:r>
              <a:rPr lang="en-US" altLang="zh-CN" sz="2000" baseline="3000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210</a:t>
            </a:r>
            <a:r>
              <a:rPr lang="en-US" altLang="zh-CN" sz="200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Pb</a:t>
            </a:r>
            <a:endParaRPr lang="en-US" altLang="zh-CN" sz="2000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5956" name="文本框 7"/>
          <p:cNvSpPr txBox="1"/>
          <p:nvPr/>
        </p:nvSpPr>
        <p:spPr>
          <a:xfrm>
            <a:off x="6620510" y="5743575"/>
            <a:ext cx="5544820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200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The lower components of Dirac spinors for the bound pseudospin doublet in </a:t>
            </a:r>
            <a:r>
              <a:rPr lang="en-US" altLang="zh-CN" sz="2000" baseline="3000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210</a:t>
            </a:r>
            <a:r>
              <a:rPr lang="en-US" altLang="zh-CN" sz="200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Pb</a:t>
            </a:r>
            <a:endParaRPr lang="en-US" altLang="zh-CN" sz="2000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5957" name="文本框 8"/>
          <p:cNvSpPr txBox="1"/>
          <p:nvPr/>
        </p:nvSpPr>
        <p:spPr>
          <a:xfrm>
            <a:off x="1055053" y="5300663"/>
            <a:ext cx="1512887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200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upper component</a:t>
            </a:r>
            <a:endParaRPr lang="en-US" altLang="zh-CN" sz="2000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5958" name="文本框 9"/>
          <p:cNvSpPr txBox="1"/>
          <p:nvPr/>
        </p:nvSpPr>
        <p:spPr>
          <a:xfrm>
            <a:off x="9840595" y="1533525"/>
            <a:ext cx="1570038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200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lower </a:t>
            </a:r>
            <a:endParaRPr lang="en-US" altLang="zh-CN" sz="2000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 sz="200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component</a:t>
            </a:r>
            <a:endParaRPr lang="en-US" altLang="zh-CN" sz="2000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5959" name="标题 1"/>
          <p:cNvSpPr>
            <a:spLocks noGrp="1"/>
          </p:cNvSpPr>
          <p:nvPr>
            <p:ph type="title"/>
          </p:nvPr>
        </p:nvSpPr>
        <p:spPr>
          <a:xfrm>
            <a:off x="0" y="151130"/>
            <a:ext cx="12195810" cy="563245"/>
          </a:xfrm>
        </p:spPr>
        <p:txBody>
          <a:bodyPr anchor="ctr" anchorCtr="0"/>
          <a:p>
            <a:pPr algn="l"/>
            <a:r>
              <a:rPr lang="en-US" altLang="zh-CN" sz="2400"/>
              <a:t>Pseudospin symmetry in wavefunctions-bound</a:t>
            </a:r>
            <a:endParaRPr lang="en-US" altLang="zh-CN" sz="2400"/>
          </a:p>
        </p:txBody>
      </p:sp>
    </p:spTree>
  </p:cSld>
  <p:clrMapOvr>
    <a:masterClrMapping/>
  </p:clrMapOvr>
  <p:transition>
    <p:pull dir="ru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6977" name="文本框 4"/>
          <p:cNvSpPr txBox="1"/>
          <p:nvPr/>
        </p:nvSpPr>
        <p:spPr>
          <a:xfrm>
            <a:off x="71755" y="836295"/>
            <a:ext cx="6095365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200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The upper components of Dirac spinors for the resonant pseudospin doublet in </a:t>
            </a:r>
            <a:r>
              <a:rPr lang="en-US" altLang="zh-CN" sz="2000" baseline="3000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210</a:t>
            </a:r>
            <a:r>
              <a:rPr lang="en-US" altLang="zh-CN" sz="200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Pb</a:t>
            </a:r>
            <a:endParaRPr lang="en-US" altLang="zh-CN" sz="2000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6978" name="文本框 11"/>
          <p:cNvSpPr txBox="1"/>
          <p:nvPr/>
        </p:nvSpPr>
        <p:spPr>
          <a:xfrm>
            <a:off x="6682105" y="5550535"/>
            <a:ext cx="5509895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200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The lower components of Dirac spinors for the resonant pseudospin doublet in </a:t>
            </a:r>
            <a:r>
              <a:rPr lang="en-US" altLang="zh-CN" sz="2000" baseline="3000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210</a:t>
            </a:r>
            <a:r>
              <a:rPr lang="en-US" altLang="zh-CN" sz="200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Pb</a:t>
            </a:r>
            <a:endParaRPr lang="en-US" altLang="zh-CN" sz="2000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6979" name="标题 1"/>
          <p:cNvSpPr>
            <a:spLocks noGrp="1"/>
          </p:cNvSpPr>
          <p:nvPr>
            <p:ph type="title"/>
          </p:nvPr>
        </p:nvSpPr>
        <p:spPr>
          <a:xfrm>
            <a:off x="5715" y="151130"/>
            <a:ext cx="12185650" cy="563245"/>
          </a:xfrm>
        </p:spPr>
        <p:txBody>
          <a:bodyPr anchor="ctr" anchorCtr="0"/>
          <a:p>
            <a:pPr algn="l"/>
            <a:r>
              <a:rPr lang="en-US" altLang="zh-CN" sz="2400"/>
              <a:t>Pseudospin symmetry in wavefunctions-resonant</a:t>
            </a:r>
            <a:endParaRPr lang="en-US" altLang="zh-CN" sz="2400"/>
          </a:p>
        </p:txBody>
      </p:sp>
      <p:pic>
        <p:nvPicPr>
          <p:cNvPr id="126980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76315" y="714375"/>
            <a:ext cx="6115685" cy="4775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6981" name="文本框 9"/>
          <p:cNvSpPr txBox="1"/>
          <p:nvPr/>
        </p:nvSpPr>
        <p:spPr>
          <a:xfrm>
            <a:off x="10127933" y="2867025"/>
            <a:ext cx="15700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200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lower </a:t>
            </a:r>
            <a:endParaRPr lang="en-US" altLang="zh-CN" sz="2000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 sz="200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component</a:t>
            </a:r>
            <a:endParaRPr lang="en-US" altLang="zh-CN" sz="2000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26982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90" y="1823085"/>
            <a:ext cx="6019800" cy="47421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6983" name="文本框 8"/>
          <p:cNvSpPr txBox="1"/>
          <p:nvPr/>
        </p:nvSpPr>
        <p:spPr>
          <a:xfrm>
            <a:off x="2639695" y="5084763"/>
            <a:ext cx="1803400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200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upper component</a:t>
            </a:r>
            <a:endParaRPr lang="en-US" altLang="zh-CN" sz="2000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pull dir="ru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59560" y="1125855"/>
            <a:ext cx="8935720" cy="2121535"/>
          </a:xfrm>
          <a:prstGeom prst="rect">
            <a:avLst/>
          </a:prstGeom>
          <a:ln>
            <a:solidFill>
              <a:srgbClr val="B60694"/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7205" y="792480"/>
            <a:ext cx="3768090" cy="31940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3707765"/>
            <a:ext cx="9032240" cy="1173480"/>
          </a:xfrm>
          <a:prstGeom prst="rect">
            <a:avLst/>
          </a:prstGeom>
          <a:ln>
            <a:solidFill>
              <a:srgbClr val="0000FF"/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9795" y="3395345"/>
            <a:ext cx="3306445" cy="27241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9560" y="5301615"/>
            <a:ext cx="8912225" cy="1259840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75830" y="4941570"/>
            <a:ext cx="3219450" cy="300990"/>
          </a:xfrm>
          <a:prstGeom prst="rect">
            <a:avLst/>
          </a:prstGeom>
        </p:spPr>
      </p:pic>
    </p:spTree>
  </p:cSld>
  <p:clrMapOvr>
    <a:masterClrMapping/>
  </p:clrMapOvr>
  <p:transition>
    <p:pull dir="ru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Rot="1" noChangeArrowheads="1"/>
          </p:cNvSpPr>
          <p:nvPr/>
        </p:nvSpPr>
        <p:spPr bwMode="auto">
          <a:xfrm>
            <a:off x="1524000" y="857232"/>
            <a:ext cx="9144000" cy="692150"/>
          </a:xfrm>
          <a:prstGeom prst="rect">
            <a:avLst/>
          </a:prstGeom>
          <a:solidFill>
            <a:srgbClr val="EBE1EB"/>
          </a:solidFill>
          <a:ln w="9525">
            <a:noFill/>
            <a:miter lim="800000"/>
          </a:ln>
          <a:effectLst/>
        </p:spPr>
        <p:txBody>
          <a:bodyPr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zh-CN" sz="2800" b="1" dirty="0">
                <a:solidFill>
                  <a:srgbClr val="0000FF"/>
                </a:solidFill>
              </a:rPr>
              <a:t>Summary</a:t>
            </a:r>
            <a:endParaRPr lang="zh-CN" altLang="en-US" sz="2800" b="1" dirty="0">
              <a:solidFill>
                <a:srgbClr val="0000FF"/>
              </a:solidFill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2566988" y="1571612"/>
            <a:ext cx="7921625" cy="16557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marL="622300" indent="-622300">
              <a:lnSpc>
                <a:spcPct val="100000"/>
              </a:lnSpc>
              <a:buClr>
                <a:srgbClr val="0070C0"/>
              </a:buClr>
              <a:buFont typeface="Wingdings" panose="05000000000000000000" pitchFamily="2" charset="2"/>
              <a:buChar char="l"/>
            </a:pPr>
            <a:r>
              <a:rPr lang="en-US" altLang="zh-CN" sz="2800" b="1" dirty="0">
                <a:solidFill>
                  <a:srgbClr val="007434"/>
                </a:solidFill>
              </a:rPr>
              <a:t>The discovery of PSS is introduced </a:t>
            </a:r>
            <a:endParaRPr lang="en-US" altLang="zh-CN" sz="2800" b="1" dirty="0">
              <a:solidFill>
                <a:srgbClr val="007434"/>
              </a:solidFill>
            </a:endParaRPr>
          </a:p>
          <a:p>
            <a:pPr marL="622300" indent="-622300">
              <a:lnSpc>
                <a:spcPct val="100000"/>
              </a:lnSpc>
              <a:buClr>
                <a:srgbClr val="0070C0"/>
              </a:buClr>
              <a:buFont typeface="Wingdings" panose="05000000000000000000" pitchFamily="2" charset="2"/>
              <a:buChar char="l"/>
            </a:pPr>
            <a:r>
              <a:rPr lang="en-US" altLang="zh-CN" sz="2800" b="1" dirty="0">
                <a:solidFill>
                  <a:srgbClr val="007434"/>
                </a:solidFill>
              </a:rPr>
              <a:t>Some </a:t>
            </a:r>
            <a:r>
              <a:rPr lang="en-US" altLang="zh-CN" sz="2800" b="1" dirty="0" smtClean="0">
                <a:solidFill>
                  <a:srgbClr val="007434"/>
                </a:solidFill>
              </a:rPr>
              <a:t>explanations </a:t>
            </a:r>
            <a:r>
              <a:rPr lang="en-US" altLang="zh-CN" sz="2800" b="1" dirty="0">
                <a:solidFill>
                  <a:srgbClr val="007434"/>
                </a:solidFill>
              </a:rPr>
              <a:t>on PSS </a:t>
            </a:r>
            <a:r>
              <a:rPr lang="en-US" altLang="zh-CN" sz="2800" b="1" dirty="0" smtClean="0">
                <a:solidFill>
                  <a:srgbClr val="007434"/>
                </a:solidFill>
              </a:rPr>
              <a:t>are </a:t>
            </a:r>
            <a:r>
              <a:rPr lang="en-US" altLang="zh-CN" sz="2800" b="1" dirty="0">
                <a:solidFill>
                  <a:srgbClr val="007434"/>
                </a:solidFill>
              </a:rPr>
              <a:t>sketched</a:t>
            </a:r>
            <a:endParaRPr lang="en-US" altLang="zh-CN" sz="2800" b="1" dirty="0">
              <a:solidFill>
                <a:srgbClr val="007434"/>
              </a:solidFill>
            </a:endParaRPr>
          </a:p>
          <a:p>
            <a:pPr marL="622300" indent="-622300">
              <a:lnSpc>
                <a:spcPct val="100000"/>
              </a:lnSpc>
              <a:buClr>
                <a:srgbClr val="0070C0"/>
              </a:buClr>
              <a:buFont typeface="Wingdings" panose="05000000000000000000" pitchFamily="2" charset="2"/>
              <a:buChar char="l"/>
            </a:pPr>
            <a:r>
              <a:rPr lang="en-US" altLang="zh-CN" sz="2800" b="1" dirty="0" smtClean="0">
                <a:solidFill>
                  <a:srgbClr val="007434"/>
                </a:solidFill>
              </a:rPr>
              <a:t>SRG formalism for PSS is </a:t>
            </a:r>
            <a:r>
              <a:rPr lang="en-US" altLang="zh-CN" sz="2800" b="1" dirty="0">
                <a:solidFill>
                  <a:srgbClr val="007434"/>
                </a:solidFill>
              </a:rPr>
              <a:t>presented</a:t>
            </a:r>
            <a:endParaRPr lang="en-US" altLang="zh-CN" sz="2800" b="1" dirty="0">
              <a:solidFill>
                <a:srgbClr val="007434"/>
              </a:solidFill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2566988" y="3771914"/>
            <a:ext cx="7921625" cy="16573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marL="622300" indent="-622300">
              <a:lnSpc>
                <a:spcPct val="100000"/>
              </a:lnSpc>
              <a:buClr>
                <a:srgbClr val="CC6600"/>
              </a:buClr>
              <a:buFont typeface="Wingdings" panose="05000000000000000000" pitchFamily="2" charset="2"/>
              <a:buChar char="l"/>
            </a:pPr>
            <a:r>
              <a:rPr lang="en-US" altLang="zh-CN" sz="2800" b="1" dirty="0">
                <a:solidFill>
                  <a:srgbClr val="007434"/>
                </a:solidFill>
              </a:rPr>
              <a:t>The origin of PSS ?</a:t>
            </a:r>
            <a:endParaRPr lang="en-US" altLang="zh-CN" sz="2800" b="1" dirty="0">
              <a:solidFill>
                <a:srgbClr val="007434"/>
              </a:solidFill>
            </a:endParaRPr>
          </a:p>
          <a:p>
            <a:pPr marL="622300" indent="-622300">
              <a:lnSpc>
                <a:spcPct val="100000"/>
              </a:lnSpc>
              <a:buClr>
                <a:srgbClr val="CC6600"/>
              </a:buClr>
              <a:buFont typeface="Wingdings" panose="05000000000000000000" pitchFamily="2" charset="2"/>
              <a:buChar char="l"/>
            </a:pPr>
            <a:r>
              <a:rPr lang="en-US" altLang="zh-CN" sz="2800" b="1" dirty="0">
                <a:solidFill>
                  <a:srgbClr val="007434"/>
                </a:solidFill>
              </a:rPr>
              <a:t>A Hamiltonian operator with PSS ?</a:t>
            </a:r>
            <a:endParaRPr lang="en-US" altLang="zh-CN" sz="2800" b="1" dirty="0">
              <a:solidFill>
                <a:srgbClr val="007434"/>
              </a:solidFill>
            </a:endParaRPr>
          </a:p>
          <a:p>
            <a:pPr marL="622300" indent="-622300">
              <a:lnSpc>
                <a:spcPct val="100000"/>
              </a:lnSpc>
              <a:buClr>
                <a:srgbClr val="CC6600"/>
              </a:buClr>
              <a:buFont typeface="Wingdings" panose="05000000000000000000" pitchFamily="2" charset="2"/>
              <a:buChar char="l"/>
            </a:pPr>
            <a:r>
              <a:rPr lang="en-US" altLang="zh-CN" sz="2800" b="1" dirty="0">
                <a:solidFill>
                  <a:srgbClr val="007434"/>
                </a:solidFill>
              </a:rPr>
              <a:t>The new observables possessing PSS ?</a:t>
            </a:r>
            <a:endParaRPr lang="zh-CN" altLang="en-US" sz="2800" b="1" dirty="0">
              <a:solidFill>
                <a:srgbClr val="007434"/>
              </a:solidFill>
            </a:endParaRPr>
          </a:p>
        </p:txBody>
      </p:sp>
      <p:sp>
        <p:nvSpPr>
          <p:cNvPr id="11" name="Rectangle 6"/>
          <p:cNvSpPr>
            <a:spLocks noRot="1" noChangeArrowheads="1"/>
          </p:cNvSpPr>
          <p:nvPr/>
        </p:nvSpPr>
        <p:spPr bwMode="auto">
          <a:xfrm>
            <a:off x="1524000" y="3214686"/>
            <a:ext cx="9144000" cy="620712"/>
          </a:xfrm>
          <a:prstGeom prst="rect">
            <a:avLst/>
          </a:prstGeom>
          <a:solidFill>
            <a:srgbClr val="EBE1EB"/>
          </a:solidFill>
          <a:ln w="9525">
            <a:noFill/>
            <a:miter lim="800000"/>
          </a:ln>
          <a:effectLst/>
        </p:spPr>
        <p:txBody>
          <a:bodyPr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800" b="1" dirty="0">
                <a:solidFill>
                  <a:srgbClr val="0000FF"/>
                </a:solidFill>
              </a:rPr>
              <a:t>P</a:t>
            </a:r>
            <a:r>
              <a:rPr lang="zh-CN" altLang="zh-CN" sz="2800" b="1" dirty="0">
                <a:solidFill>
                  <a:srgbClr val="0000FF"/>
                </a:solidFill>
              </a:rPr>
              <a:t>erspective</a:t>
            </a:r>
            <a:endParaRPr lang="en-US" altLang="zh-CN" sz="2800" b="1" dirty="0">
              <a:solidFill>
                <a:srgbClr val="0000FF"/>
              </a:solidFill>
            </a:endParaRPr>
          </a:p>
        </p:txBody>
      </p:sp>
      <p:sp>
        <p:nvSpPr>
          <p:cNvPr id="12" name="Rectangle 9"/>
          <p:cNvSpPr>
            <a:spLocks noRot="1" noChangeArrowheads="1"/>
          </p:cNvSpPr>
          <p:nvPr/>
        </p:nvSpPr>
        <p:spPr bwMode="auto">
          <a:xfrm>
            <a:off x="1524000" y="5357826"/>
            <a:ext cx="9144000" cy="92869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zh-CN" sz="6000" b="1" i="1" dirty="0">
                <a:solidFill>
                  <a:srgbClr val="FF00FF"/>
                </a:solidFill>
                <a:latin typeface="华文彩云" panose="02010800040101010101" pitchFamily="2" charset="-122"/>
                <a:ea typeface="华文彩云" panose="02010800040101010101" pitchFamily="2" charset="-122"/>
              </a:rPr>
              <a:t>Thank you</a:t>
            </a:r>
            <a:r>
              <a:rPr lang="zh-CN" altLang="en-US" sz="6000" b="1" i="1" dirty="0">
                <a:solidFill>
                  <a:srgbClr val="FF00FF"/>
                </a:solidFill>
                <a:latin typeface="华文彩云" panose="02010800040101010101" pitchFamily="2" charset="-122"/>
                <a:ea typeface="华文彩云" panose="02010800040101010101" pitchFamily="2" charset="-122"/>
              </a:rPr>
              <a:t>！</a:t>
            </a:r>
            <a:endParaRPr lang="zh-CN" altLang="en-US" sz="6000" b="1" i="1" dirty="0">
              <a:solidFill>
                <a:srgbClr val="FF00FF"/>
              </a:solidFill>
              <a:latin typeface="华文彩云" panose="02010800040101010101" pitchFamily="2" charset="-122"/>
              <a:ea typeface="华文彩云" panose="02010800040101010101" pitchFamily="2" charset="-122"/>
            </a:endParaRPr>
          </a:p>
        </p:txBody>
      </p:sp>
      <p:grpSp>
        <p:nvGrpSpPr>
          <p:cNvPr id="13" name="Group 72"/>
          <p:cNvGrpSpPr/>
          <p:nvPr/>
        </p:nvGrpSpPr>
        <p:grpSpPr bwMode="auto">
          <a:xfrm>
            <a:off x="2952728" y="71414"/>
            <a:ext cx="6429420" cy="685800"/>
            <a:chOff x="1344" y="3024"/>
            <a:chExt cx="2976" cy="432"/>
          </a:xfrm>
        </p:grpSpPr>
        <p:sp>
          <p:nvSpPr>
            <p:cNvPr id="14" name="AutoShape 43"/>
            <p:cNvSpPr>
              <a:spLocks noChangeArrowheads="1"/>
            </p:cNvSpPr>
            <p:nvPr/>
          </p:nvSpPr>
          <p:spPr bwMode="gray">
            <a:xfrm>
              <a:off x="1584" y="309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bg2">
                    <a:gamma/>
                    <a:tint val="2117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12700" algn="ctr">
              <a:solidFill>
                <a:schemeClr val="bg1"/>
              </a:solidFill>
              <a:rou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" name="AutoShape 44"/>
            <p:cNvSpPr>
              <a:spLocks noChangeArrowheads="1"/>
            </p:cNvSpPr>
            <p:nvPr/>
          </p:nvSpPr>
          <p:spPr bwMode="gray">
            <a:xfrm>
              <a:off x="1344" y="3024"/>
              <a:ext cx="432" cy="432"/>
            </a:xfrm>
            <a:prstGeom prst="diamond">
              <a:avLst/>
            </a:prstGeom>
            <a:solidFill>
              <a:schemeClr val="bg2"/>
            </a:solidFill>
            <a:ln w="25400" algn="ctr">
              <a:solidFill>
                <a:schemeClr val="bg1"/>
              </a:solidFill>
              <a:miter lim="800000"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" name="Text Box 45"/>
            <p:cNvSpPr txBox="1">
              <a:spLocks noChangeArrowheads="1"/>
            </p:cNvSpPr>
            <p:nvPr/>
          </p:nvSpPr>
          <p:spPr bwMode="gray">
            <a:xfrm>
              <a:off x="1728" y="3134"/>
              <a:ext cx="2160" cy="232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altLang="zh-CN" b="1" dirty="0" smtClean="0">
                  <a:solidFill>
                    <a:srgbClr val="2B166E"/>
                  </a:solidFill>
                </a:rPr>
                <a:t>      </a:t>
              </a:r>
              <a:r>
                <a:rPr lang="zh-CN" altLang="zh-CN" b="1" dirty="0" smtClean="0">
                  <a:solidFill>
                    <a:srgbClr val="2B166E"/>
                  </a:solidFill>
                </a:rPr>
                <a:t>Summary and perspective</a:t>
              </a:r>
              <a:endParaRPr lang="en-US" altLang="zh-CN" b="1" dirty="0">
                <a:solidFill>
                  <a:srgbClr val="2B166E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7" name="Text Box 46"/>
            <p:cNvSpPr txBox="1">
              <a:spLocks noChangeArrowheads="1"/>
            </p:cNvSpPr>
            <p:nvPr/>
          </p:nvSpPr>
          <p:spPr bwMode="gray">
            <a:xfrm>
              <a:off x="1471" y="3086"/>
              <a:ext cx="163" cy="290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sz="2400">
                  <a:solidFill>
                    <a:schemeClr val="bg1"/>
                  </a:solidFill>
                  <a:ea typeface="宋体" panose="02010600030101010101" pitchFamily="2" charset="-122"/>
                </a:rPr>
                <a:t>5</a:t>
              </a:r>
              <a:endParaRPr lang="en-US" altLang="zh-CN" sz="2400">
                <a:solidFill>
                  <a:schemeClr val="bg1"/>
                </a:solidFill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 bwMode="auto">
          <a:xfrm>
            <a:off x="6456045" y="764540"/>
            <a:ext cx="5161280" cy="5057140"/>
            <a:chOff x="-2246" y="-967"/>
            <a:chExt cx="2178" cy="2457"/>
          </a:xfrm>
        </p:grpSpPr>
        <p:pic>
          <p:nvPicPr>
            <p:cNvPr id="7171" name="Picture 3"/>
            <p:cNvPicPr>
              <a:picLocks noChangeAspect="1" noChangeArrowheads="1"/>
            </p:cNvPicPr>
            <p:nvPr/>
          </p:nvPicPr>
          <p:blipFill>
            <a:blip r:embed="rId1" cstate="print"/>
            <a:srcRect/>
            <a:stretch>
              <a:fillRect/>
            </a:stretch>
          </p:blipFill>
          <p:spPr bwMode="auto">
            <a:xfrm>
              <a:off x="-295" y="576"/>
              <a:ext cx="222" cy="129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ffectLst/>
          </p:spPr>
        </p:pic>
        <p:pic>
          <p:nvPicPr>
            <p:cNvPr id="7172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301" y="122"/>
              <a:ext cx="233" cy="160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ffectLst/>
          </p:spPr>
        </p:pic>
        <p:pic>
          <p:nvPicPr>
            <p:cNvPr id="7173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295" y="-513"/>
              <a:ext cx="222" cy="173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ffectLst/>
          </p:spPr>
        </p:pic>
        <p:pic>
          <p:nvPicPr>
            <p:cNvPr id="7174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-295" y="-740"/>
              <a:ext cx="222" cy="132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ffectLst/>
          </p:spPr>
        </p:pic>
        <p:pic>
          <p:nvPicPr>
            <p:cNvPr id="7175" name="Picture 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-295" y="939"/>
              <a:ext cx="121" cy="139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ffectLst/>
          </p:spPr>
        </p:pic>
        <p:graphicFrame>
          <p:nvGraphicFramePr>
            <p:cNvPr id="7176" name="Object 8"/>
            <p:cNvGraphicFramePr>
              <a:graphicFrameLocks noChangeAspect="1"/>
            </p:cNvGraphicFramePr>
            <p:nvPr/>
          </p:nvGraphicFramePr>
          <p:xfrm>
            <a:off x="-2246" y="-967"/>
            <a:ext cx="1881" cy="245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97" name="" r:id="rId6" imgW="23336250" imgH="30480000" progId="Origin50.Graph">
                    <p:embed/>
                  </p:oleObj>
                </mc:Choice>
                <mc:Fallback>
                  <p:oleObj name="" r:id="rId6" imgW="23336250" imgH="30480000" progId="Origin50.Graph">
                    <p:embed/>
                    <p:pic>
                      <p:nvPicPr>
                        <p:cNvPr id="0" name="图片 409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-2246" y="-967"/>
                          <a:ext cx="1881" cy="245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49994" y="3285807"/>
            <a:ext cx="3240087" cy="7366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</p:pic>
      <p:sp>
        <p:nvSpPr>
          <p:cNvPr id="7180" name="Rectangle 12"/>
          <p:cNvSpPr>
            <a:spLocks noChangeArrowheads="1"/>
          </p:cNvSpPr>
          <p:nvPr/>
        </p:nvSpPr>
        <p:spPr bwMode="auto">
          <a:xfrm>
            <a:off x="7985125" y="332105"/>
            <a:ext cx="4207510" cy="575945"/>
          </a:xfrm>
          <a:prstGeom prst="rect">
            <a:avLst/>
          </a:prstGeom>
          <a:solidFill>
            <a:srgbClr val="EFFCD0"/>
          </a:solidFill>
          <a:ln w="9525">
            <a:solidFill>
              <a:srgbClr val="CCFFFF"/>
            </a:solidFill>
            <a:miter lim="800000"/>
          </a:ln>
          <a:effectLst/>
        </p:spPr>
        <p:txBody>
          <a:bodyPr wrap="square">
            <a:spAutoFit/>
          </a:bodyPr>
          <a:lstStyle/>
          <a:p>
            <a:pPr>
              <a:lnSpc>
                <a:spcPts val="17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zh-CN" sz="1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Hecht &amp; Adler, NPA137 (1969) 129;  </a:t>
            </a:r>
            <a:endParaRPr lang="en-US" altLang="zh-CN" sz="16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7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zh-CN" sz="1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Arima</a:t>
            </a:r>
            <a:r>
              <a:rPr lang="en-US" altLang="zh-CN" sz="1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Harvey &amp; Shimizu, PLB30 (1969) 517</a:t>
            </a:r>
            <a:endParaRPr lang="en-US" altLang="zh-CN" sz="1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21590" y="213995"/>
            <a:ext cx="7768590" cy="42989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marL="812800" indent="-812800">
              <a:lnSpc>
                <a:spcPct val="11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zh-CN" sz="2000" b="1" dirty="0" smtClean="0">
                <a:solidFill>
                  <a:srgbClr val="FFFFFF"/>
                </a:solidFill>
                <a:latin typeface="+mj-lt"/>
                <a:cs typeface="Times New Roman" panose="02020603050405020304" pitchFamily="18" charset="0"/>
              </a:rPr>
              <a:t>  Discovery of pseudospin symmetry</a:t>
            </a:r>
            <a:endParaRPr lang="en-US" altLang="zh-CN" sz="2000" b="1" dirty="0">
              <a:solidFill>
                <a:srgbClr val="FFFFFF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231744" y="785794"/>
            <a:ext cx="2520950" cy="33718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zh-CN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Pseudospin  doublets</a:t>
            </a:r>
            <a:endParaRPr lang="en-US" altLang="zh-CN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231775" y="2273300"/>
            <a:ext cx="5520055" cy="33718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zh-CN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Re-definite the quantum numbers of states</a:t>
            </a:r>
            <a:endParaRPr lang="en-US" altLang="zh-CN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231427" y="4111443"/>
            <a:ext cx="2520950" cy="33718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zh-CN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Pseudospin  doublets:</a:t>
            </a:r>
            <a:endParaRPr lang="en-US" altLang="zh-CN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378240" y="1143301"/>
            <a:ext cx="3000396" cy="1050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450945" y="2643182"/>
            <a:ext cx="3892638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231427" y="3071810"/>
            <a:ext cx="2520950" cy="33718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zh-CN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Here</a:t>
            </a:r>
            <a:endParaRPr lang="en-US" altLang="zh-CN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592870" y="4357694"/>
            <a:ext cx="2357454" cy="674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Rectangle 4"/>
          <p:cNvSpPr>
            <a:spLocks noChangeArrowheads="1"/>
          </p:cNvSpPr>
          <p:nvPr/>
        </p:nvSpPr>
        <p:spPr bwMode="auto">
          <a:xfrm>
            <a:off x="231110" y="5019275"/>
            <a:ext cx="3429024" cy="33718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zh-CN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Similar to the spin  doublets</a:t>
            </a:r>
            <a:endParaRPr lang="en-US" altLang="zh-CN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807184" y="5358146"/>
            <a:ext cx="23622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Rectangle 6"/>
          <p:cNvSpPr>
            <a:spLocks noChangeArrowheads="1"/>
          </p:cNvSpPr>
          <p:nvPr/>
        </p:nvSpPr>
        <p:spPr bwMode="auto">
          <a:xfrm>
            <a:off x="21590" y="5858510"/>
            <a:ext cx="12152630" cy="70675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zh-CN" sz="2000" b="1" dirty="0">
                <a:solidFill>
                  <a:srgbClr val="B606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splitting of both spin and </a:t>
            </a:r>
            <a:r>
              <a:rPr lang="en-US" altLang="zh-CN" sz="2000" b="1" dirty="0" smtClean="0">
                <a:solidFill>
                  <a:srgbClr val="B606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pseudospin </a:t>
            </a:r>
            <a:r>
              <a:rPr lang="en-US" altLang="zh-CN" sz="2000" b="1" dirty="0">
                <a:solidFill>
                  <a:srgbClr val="B606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doublets play </a:t>
            </a:r>
            <a:r>
              <a:rPr lang="en-US" altLang="zh-CN" sz="2000" b="1" dirty="0" smtClean="0">
                <a:solidFill>
                  <a:srgbClr val="B606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critical roles </a:t>
            </a:r>
            <a:r>
              <a:rPr lang="en-US" altLang="zh-CN" sz="2000" b="1" dirty="0">
                <a:solidFill>
                  <a:srgbClr val="B606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shell structure evolutions. It is a fundamental task to explore the origin of SS and PSS, as well as the mechanism of their breaking.</a:t>
            </a:r>
            <a:endParaRPr lang="en-US" altLang="zh-CN" sz="2000" b="1" dirty="0">
              <a:solidFill>
                <a:srgbClr val="B6069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6321" name="Rectangle 11"/>
          <p:cNvSpPr/>
          <p:nvPr/>
        </p:nvSpPr>
        <p:spPr>
          <a:xfrm>
            <a:off x="37465" y="786130"/>
            <a:ext cx="10630535" cy="347345"/>
          </a:xfrm>
          <a:prstGeom prst="rect">
            <a:avLst/>
          </a:prstGeom>
          <a:solidFill>
            <a:srgbClr val="DAF2FB"/>
          </a:solidFill>
          <a:ln w="9525">
            <a:noFill/>
          </a:ln>
        </p:spPr>
        <p:txBody>
          <a:bodyPr wrap="square" anchor="t" anchorCtr="0">
            <a:spAutoFit/>
          </a:bodyPr>
          <a:p>
            <a:pPr eaLnBrk="0" hangingPunct="0">
              <a:lnSpc>
                <a:spcPts val="2000"/>
              </a:lnSpc>
            </a:pPr>
            <a:r>
              <a:rPr lang="en-US" altLang="zh-CN" sz="20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Times New Roman" panose="02020603050405020304" pitchFamily="18" charset="0"/>
              </a:rPr>
              <a:t>  As an example, we calculate the single particle levels. </a:t>
            </a:r>
            <a:endParaRPr lang="zh-CN" altLang="en-US" dirty="0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118745" y="5805170"/>
            <a:ext cx="6361430" cy="681355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latinLnBrk="0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  <a:sym typeface="Times New Roman" panose="02020603050405020304" pitchFamily="18" charset="0"/>
              </a:rPr>
              <a:t>The parameters in the potentials are adopted from the RMF calculations for </a:t>
            </a:r>
            <a:r>
              <a:rPr kumimoji="0" lang="en-US" altLang="zh-CN" sz="2000" b="1" i="0" u="none" strike="noStrike" kern="1200" cap="none" spc="0" normalizeH="0" baseline="30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  <a:sym typeface="Times New Roman" panose="02020603050405020304" pitchFamily="18" charset="0"/>
              </a:rPr>
              <a:t>154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  <a:sym typeface="Times New Roman" panose="02020603050405020304" pitchFamily="18" charset="0"/>
              </a:rPr>
              <a:t>Dy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  <a:sym typeface="Times New Roman" panose="02020603050405020304" pitchFamily="18" charset="0"/>
            </a:endParaRPr>
          </a:p>
        </p:txBody>
      </p:sp>
      <p:pic>
        <p:nvPicPr>
          <p:cNvPr id="56332" name="Picture 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8305" y="1197610"/>
            <a:ext cx="5288915" cy="463105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6333" name="图片 5940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0645" y="139700"/>
            <a:ext cx="5652770" cy="65271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6334" name="Rectangle 34"/>
          <p:cNvSpPr>
            <a:spLocks noRot="1"/>
          </p:cNvSpPr>
          <p:nvPr/>
        </p:nvSpPr>
        <p:spPr>
          <a:xfrm>
            <a:off x="8632190" y="1629410"/>
            <a:ext cx="2124075" cy="288925"/>
          </a:xfrm>
          <a:prstGeom prst="rect">
            <a:avLst/>
          </a:prstGeom>
          <a:solidFill>
            <a:srgbClr val="EFFCD0"/>
          </a:solidFill>
          <a:ln w="9525">
            <a:noFill/>
          </a:ln>
        </p:spPr>
        <p:txBody>
          <a:bodyPr anchor="ctr" anchorCtr="0"/>
          <a:p>
            <a:pPr defTabSz="914400" eaLnBrk="0" hangingPunct="0">
              <a:tabLst>
                <a:tab pos="357505" algn="l"/>
              </a:tabLst>
            </a:pPr>
            <a:r>
              <a:rPr lang="en-US" altLang="zh-CN" sz="1600" b="1">
                <a:solidFill>
                  <a:srgbClr val="7030A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Times New Roman" panose="02020603050405020304" pitchFamily="18" charset="0"/>
              </a:rPr>
              <a:t>EXA RM2 RM1 NOR</a:t>
            </a:r>
            <a:endParaRPr lang="zh-CN" altLang="en-US" sz="1600" b="1" dirty="0">
              <a:solidFill>
                <a:srgbClr val="7030A0"/>
              </a:solidFill>
              <a:latin typeface="Times New Roman" panose="02020603050405020304" pitchFamily="18" charset="0"/>
              <a:ea typeface="宋体" panose="02010600030101010101" pitchFamily="2" charset="-122"/>
              <a:sym typeface="Times New Roman" panose="02020603050405020304" pitchFamily="18" charset="0"/>
            </a:endParaRPr>
          </a:p>
        </p:txBody>
      </p:sp>
      <p:sp>
        <p:nvSpPr>
          <p:cNvPr id="56335" name="直接连接符 59409"/>
          <p:cNvSpPr/>
          <p:nvPr/>
        </p:nvSpPr>
        <p:spPr>
          <a:xfrm flipH="1" flipV="1">
            <a:off x="9279890" y="1197610"/>
            <a:ext cx="144780" cy="504825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56336" name="直接连接符 59410"/>
          <p:cNvSpPr/>
          <p:nvPr/>
        </p:nvSpPr>
        <p:spPr>
          <a:xfrm>
            <a:off x="8417560" y="1988185"/>
            <a:ext cx="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56337" name="直接连接符 59411"/>
          <p:cNvSpPr/>
          <p:nvPr/>
        </p:nvSpPr>
        <p:spPr>
          <a:xfrm flipH="1" flipV="1">
            <a:off x="8848090" y="1270635"/>
            <a:ext cx="71755" cy="431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56338" name="直接连接符 59412"/>
          <p:cNvSpPr/>
          <p:nvPr/>
        </p:nvSpPr>
        <p:spPr>
          <a:xfrm flipV="1">
            <a:off x="9927590" y="1270635"/>
            <a:ext cx="0" cy="431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56339" name="直接连接符 59413"/>
          <p:cNvSpPr/>
          <p:nvPr/>
        </p:nvSpPr>
        <p:spPr>
          <a:xfrm flipH="1">
            <a:off x="10145395" y="1846580"/>
            <a:ext cx="287020" cy="287655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37465" y="284480"/>
            <a:ext cx="6101715" cy="4318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</a:ln>
          <a:effectLst/>
        </p:spPr>
        <p:txBody>
          <a:bodyPr anchor="ctr"/>
          <a:p>
            <a:pPr marL="266700" indent="-266700"/>
            <a:r>
              <a:rPr lang="en-US" altLang="zh-CN" sz="2200" b="1" dirty="0" smtClean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>
                <a:solidFill>
                  <a:srgbClr val="B60694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Times New Roman" panose="02020603050405020304" pitchFamily="18" charset="0"/>
              </a:rPr>
              <a:t>Comparisons with the exact solutions</a:t>
            </a:r>
            <a:r>
              <a:rPr lang="en-US" altLang="zh-CN" sz="2200" b="1" dirty="0" smtClean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zh-CN" altLang="en-US" sz="2200" b="1" dirty="0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7345" name="Picture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43600" y="1141413"/>
            <a:ext cx="4724400" cy="56451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7346" name="Rectangle 4"/>
          <p:cNvSpPr/>
          <p:nvPr/>
        </p:nvSpPr>
        <p:spPr>
          <a:xfrm>
            <a:off x="0" y="213995"/>
            <a:ext cx="12169775" cy="429260"/>
          </a:xfrm>
          <a:prstGeom prst="rect">
            <a:avLst/>
          </a:prstGeom>
          <a:solidFill>
            <a:srgbClr val="CCFFFF"/>
          </a:solidFill>
          <a:ln w="9525">
            <a:noFill/>
          </a:ln>
        </p:spPr>
        <p:txBody>
          <a:bodyPr anchor="ctr" anchorCtr="0"/>
          <a:p>
            <a:pPr marL="266700" indent="-266700" eaLnBrk="0" hangingPunct="0"/>
            <a:r>
              <a:rPr lang="en-US" altLang="zh-CN" sz="2200" b="1" dirty="0">
                <a:solidFill>
                  <a:srgbClr val="990099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Times New Roman" panose="02020603050405020304" pitchFamily="18" charset="0"/>
              </a:rPr>
              <a:t>   The single particle levels obtained from the diagonalized Hp for </a:t>
            </a:r>
            <a:r>
              <a:rPr lang="en-US" altLang="zh-CN" sz="2200" b="1" baseline="30000" dirty="0">
                <a:solidFill>
                  <a:srgbClr val="990099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Times New Roman" panose="02020603050405020304" pitchFamily="18" charset="0"/>
              </a:rPr>
              <a:t>154</a:t>
            </a:r>
            <a:r>
              <a:rPr lang="en-US" altLang="zh-CN" sz="2200" b="1" dirty="0">
                <a:solidFill>
                  <a:srgbClr val="990099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Times New Roman" panose="02020603050405020304" pitchFamily="18" charset="0"/>
              </a:rPr>
              <a:t>Dy</a:t>
            </a:r>
            <a:endParaRPr lang="zh-CN" altLang="en-US" sz="2200" b="1" dirty="0">
              <a:solidFill>
                <a:srgbClr val="990099"/>
              </a:solidFill>
              <a:latin typeface="Times New Roman" panose="02020603050405020304" pitchFamily="18" charset="0"/>
              <a:ea typeface="宋体" panose="02010600030101010101" pitchFamily="2" charset="-122"/>
              <a:sym typeface="Times New Roman" panose="02020603050405020304" pitchFamily="18" charset="0"/>
            </a:endParaRPr>
          </a:p>
        </p:txBody>
      </p:sp>
      <p:pic>
        <p:nvPicPr>
          <p:cNvPr id="57347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143000"/>
            <a:ext cx="4572000" cy="55768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7348" name="Rectangle 11"/>
          <p:cNvSpPr/>
          <p:nvPr/>
        </p:nvSpPr>
        <p:spPr>
          <a:xfrm>
            <a:off x="1952625" y="742950"/>
            <a:ext cx="4071938" cy="39878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marL="812800" indent="-812800" algn="ctr" eaLnBrk="0" hangingPunct="0"/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Times New Roman" panose="02020603050405020304" pitchFamily="18" charset="0"/>
              </a:rPr>
              <a:t>Exact Results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7349" name="Rectangle 11"/>
          <p:cNvSpPr/>
          <p:nvPr/>
        </p:nvSpPr>
        <p:spPr>
          <a:xfrm>
            <a:off x="6453188" y="742950"/>
            <a:ext cx="4141787" cy="39878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marL="812800" indent="-812800" algn="ctr" eaLnBrk="0" hangingPunct="0"/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Times New Roman" panose="02020603050405020304" pitchFamily="18" charset="0"/>
              </a:rPr>
              <a:t>SRG Results </a:t>
            </a:r>
            <a:endParaRPr lang="zh-CN" altLang="en-US" sz="20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1815" y="1268730"/>
            <a:ext cx="11094720" cy="520827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0235" y="765175"/>
            <a:ext cx="4601210" cy="2921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380" y="1052830"/>
            <a:ext cx="6866255" cy="15303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625" y="818515"/>
            <a:ext cx="5076190" cy="151828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25" y="2738120"/>
            <a:ext cx="8079740" cy="212217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90" y="5262245"/>
            <a:ext cx="4940300" cy="92138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2850" y="5034915"/>
            <a:ext cx="7157720" cy="138049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79650" y="765175"/>
            <a:ext cx="3571875" cy="21780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64425" y="4298950"/>
            <a:ext cx="4602480" cy="605155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5705" y="59055"/>
            <a:ext cx="9638665" cy="199580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6975" y="2073275"/>
            <a:ext cx="4713605" cy="33147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0580" y="2061210"/>
            <a:ext cx="5565775" cy="517525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1172210" y="2781935"/>
            <a:ext cx="10008870" cy="1835150"/>
            <a:chOff x="490" y="4720"/>
            <a:chExt cx="15762" cy="2890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0" y="5400"/>
              <a:ext cx="15763" cy="2211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065" y="4720"/>
              <a:ext cx="6861" cy="318"/>
            </a:xfrm>
            <a:prstGeom prst="rect">
              <a:avLst/>
            </a:prstGeom>
          </p:spPr>
        </p:pic>
      </p:grpSp>
      <p:pic>
        <p:nvPicPr>
          <p:cNvPr id="13" name="图片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68095" y="4726305"/>
            <a:ext cx="9813290" cy="143700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02730" y="6238240"/>
            <a:ext cx="4464685" cy="25273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123440" y="750570"/>
            <a:ext cx="7089775" cy="5769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9551382" y="4239156"/>
            <a:ext cx="2520950" cy="175006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</a:ln>
          <a:effectLst/>
        </p:spPr>
        <p:txBody>
          <a:bodyPr wrap="square">
            <a:spAutoFit/>
          </a:bodyPr>
          <a:lstStyle/>
          <a:p>
            <a:pPr marL="180975" indent="-180975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Ø"/>
              <a:tabLst>
                <a:tab pos="180975" algn="l"/>
              </a:tabLst>
            </a:pPr>
            <a:r>
              <a:rPr lang="en-US" altLang="zh-CN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exist pseudospin 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singlet with</a:t>
            </a:r>
            <a:endParaRPr lang="en-US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975" indent="-180975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Ø"/>
              <a:tabLst>
                <a:tab pos="180975" algn="l"/>
              </a:tabLst>
            </a:pPr>
            <a:r>
              <a:rPr lang="en-US" altLang="zh-CN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Small energy splitting  in pseudospin doublet</a:t>
            </a:r>
            <a:endParaRPr lang="en-US" altLang="zh-CN" b="1" dirty="0" smtClean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975" indent="-180975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Ø"/>
              <a:tabLst>
                <a:tab pos="180975" algn="l"/>
              </a:tabLst>
            </a:pPr>
            <a:r>
              <a:rPr lang="en-US" altLang="zh-CN" b="1" dirty="0" smtClean="0">
                <a:solidFill>
                  <a:srgbClr val="99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exist the intruding states in the most right side </a:t>
            </a:r>
            <a:endParaRPr lang="en-US" altLang="zh-CN" b="1" dirty="0">
              <a:solidFill>
                <a:srgbClr val="99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9287490" y="404794"/>
            <a:ext cx="2857520" cy="337185"/>
          </a:xfrm>
          <a:prstGeom prst="rect">
            <a:avLst/>
          </a:prstGeom>
          <a:solidFill>
            <a:srgbClr val="EFFCD0"/>
          </a:solidFill>
        </p:spPr>
        <p:txBody>
          <a:bodyPr wrap="square">
            <a:spAutoFit/>
          </a:bodyPr>
          <a:lstStyle/>
          <a:p>
            <a:r>
              <a:rPr lang="en-US" altLang="zh-CN" sz="1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Typel</a:t>
            </a:r>
            <a:r>
              <a:rPr lang="en-US" altLang="zh-CN" sz="1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NPA 806 (2008) 156</a:t>
            </a:r>
            <a:endParaRPr lang="en-US" altLang="zh-CN" sz="16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9551364" y="1124557"/>
            <a:ext cx="2520950" cy="1704987"/>
            <a:chOff x="6215074" y="1498905"/>
            <a:chExt cx="2520950" cy="1704987"/>
          </a:xfrm>
        </p:grpSpPr>
        <p:sp>
          <p:nvSpPr>
            <p:cNvPr id="8195" name="Rectangle 3"/>
            <p:cNvSpPr>
              <a:spLocks noChangeArrowheads="1"/>
            </p:cNvSpPr>
            <p:nvPr/>
          </p:nvSpPr>
          <p:spPr bwMode="auto">
            <a:xfrm>
              <a:off x="6215074" y="1951672"/>
              <a:ext cx="2520950" cy="1252220"/>
            </a:xfrm>
            <a:prstGeom prst="rect">
              <a:avLst/>
            </a:prstGeom>
            <a:noFill/>
            <a:ln w="9525">
              <a:solidFill>
                <a:srgbClr val="C00000"/>
              </a:solidFill>
              <a:miter lim="800000"/>
            </a:ln>
            <a:effectLst/>
          </p:spPr>
          <p:txBody>
            <a:bodyPr>
              <a:spAutoFit/>
            </a:bodyPr>
            <a:lstStyle/>
            <a:p>
              <a:pPr marL="180975" indent="-180975">
                <a:lnSpc>
                  <a:spcPct val="80000"/>
                </a:lnSpc>
                <a:spcBef>
                  <a:spcPct val="20000"/>
                </a:spcBef>
                <a:buFont typeface="Wingdings" panose="05000000000000000000" pitchFamily="2" charset="2"/>
                <a:buChar char="Ø"/>
              </a:pPr>
              <a:r>
                <a:rPr lang="en-US" altLang="zh-CN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The exist the </a:t>
              </a:r>
              <a:r>
                <a:rPr lang="en-US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spin singlet with</a:t>
              </a:r>
              <a:endPara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180975" indent="-180975">
                <a:lnSpc>
                  <a:spcPct val="80000"/>
                </a:lnSpc>
                <a:spcBef>
                  <a:spcPct val="20000"/>
                </a:spcBef>
                <a:buFont typeface="Wingdings" panose="05000000000000000000" pitchFamily="2" charset="2"/>
                <a:buChar char="Ø"/>
              </a:pPr>
              <a:r>
                <a:rPr lang="en-US" b="1" dirty="0" smtClean="0">
                  <a:solidFill>
                    <a:srgbClr val="FF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lang="en-US" altLang="zh-CN" b="1" dirty="0" smtClean="0">
                  <a:solidFill>
                    <a:srgbClr val="FF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arge energy splitting in spin doublet </a:t>
              </a:r>
              <a:endParaRPr lang="en-US" altLang="zh-CN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Rectangle 4"/>
            <p:cNvSpPr>
              <a:spLocks noChangeArrowheads="1"/>
            </p:cNvSpPr>
            <p:nvPr/>
          </p:nvSpPr>
          <p:spPr bwMode="auto">
            <a:xfrm>
              <a:off x="6215074" y="1498905"/>
              <a:ext cx="2520950" cy="337185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Font typeface="Wingdings" panose="05000000000000000000" pitchFamily="2" charset="2"/>
                <a:buNone/>
              </a:pPr>
              <a:r>
                <a:rPr lang="en-US" altLang="zh-CN" sz="20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Left column</a:t>
              </a:r>
              <a:endParaRPr lang="en-US" altLang="zh-CN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9551364" y="3789048"/>
            <a:ext cx="2520950" cy="33718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zh-CN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Right column</a:t>
            </a:r>
            <a:endParaRPr lang="en-US" altLang="zh-CN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-11430" y="285750"/>
            <a:ext cx="12131675" cy="33718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zh-CN" sz="2000" b="1" dirty="0" smtClean="0">
                <a:solidFill>
                  <a:srgbClr val="FFFF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zh-CN" sz="2000" b="1" dirty="0" smtClean="0">
                <a:solidFill>
                  <a:srgbClr val="FFFFFF"/>
                </a:solidFill>
                <a:latin typeface="+mj-lt"/>
                <a:cs typeface="Times New Roman" panose="02020603050405020304" pitchFamily="18" charset="0"/>
              </a:rPr>
              <a:t> Analogy  </a:t>
            </a:r>
            <a:r>
              <a:rPr lang="en-US" altLang="zh-CN" sz="2000" b="1" dirty="0" smtClean="0">
                <a:solidFill>
                  <a:srgbClr val="FFFFFF"/>
                </a:solidFill>
                <a:latin typeface="+mj-lt"/>
                <a:cs typeface="Times New Roman" panose="02020603050405020304" pitchFamily="18" charset="0"/>
              </a:rPr>
              <a:t>of spin doublets and  pseudospin  doublets</a:t>
            </a:r>
            <a:endParaRPr lang="en-US" altLang="zh-CN" sz="2000" b="1" dirty="0">
              <a:solidFill>
                <a:srgbClr val="FFFFFF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179705" y="836295"/>
            <a:ext cx="1788795" cy="316928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marL="0" indent="0" eaLnBrk="1" latinLnBrk="0" hangingPunct="1">
              <a:lnSpc>
                <a:spcPts val="2400"/>
              </a:lnSpc>
              <a:spcBef>
                <a:spcPts val="0"/>
              </a:spcBef>
            </a:pPr>
            <a:r>
              <a:rPr lang="en-US" altLang="zh-CN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single particle levels in the conventional shell model description for the spin–orbit partners and the pseudospin partners</a:t>
            </a:r>
            <a:endParaRPr lang="en-US" altLang="zh-CN" sz="2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939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92189" y="1844651"/>
            <a:ext cx="500065" cy="200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36451" y="4500570"/>
            <a:ext cx="452007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8550" name="Rectangle 3"/>
          <p:cNvSpPr/>
          <p:nvPr/>
        </p:nvSpPr>
        <p:spPr>
          <a:xfrm>
            <a:off x="17145" y="188595"/>
            <a:ext cx="12174855" cy="460375"/>
          </a:xfrm>
          <a:prstGeom prst="rect">
            <a:avLst/>
          </a:prstGeom>
          <a:solidFill>
            <a:schemeClr val="tx2"/>
          </a:solidFill>
          <a:ln w="9525">
            <a:noFill/>
          </a:ln>
        </p:spPr>
        <p:txBody>
          <a:bodyPr wrap="square" anchor="ctr" anchorCtr="0">
            <a:spAutoFit/>
          </a:bodyPr>
          <a:p>
            <a:pPr marL="302895" indent="-302895" eaLnBrk="0" hangingPunct="0"/>
            <a:r>
              <a:rPr lang="zh-CN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Times New Roman" panose="02020603050405020304" pitchFamily="18" charset="0"/>
              </a:rPr>
              <a:t>   </a:t>
            </a:r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The introduction of PSS explains a large number of nuclear physical phenomena</a:t>
            </a:r>
            <a:endParaRPr lang="en-US" altLang="zh-CN" sz="2400" b="1" dirty="0">
              <a:solidFill>
                <a:schemeClr val="bg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08551" name="矩形 2"/>
          <p:cNvSpPr/>
          <p:nvPr/>
        </p:nvSpPr>
        <p:spPr>
          <a:xfrm>
            <a:off x="17145" y="1414780"/>
            <a:ext cx="12174855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marL="360680" indent="-276225" eaLnBrk="0" hangingPunct="0">
              <a:buClr>
                <a:srgbClr val="FF33CC"/>
              </a:buClr>
              <a:buFont typeface="Wingdings" panose="05000000000000000000" pitchFamily="2" charset="2"/>
              <a:buChar char="l"/>
            </a:pP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Identical  bands in </a:t>
            </a:r>
            <a:r>
              <a:rPr lang="en-US" altLang="zh-CN" baseline="30000" dirty="0">
                <a:latin typeface="Times New Roman" panose="02020603050405020304" pitchFamily="18" charset="0"/>
                <a:ea typeface="宋体" panose="02010600030101010101" pitchFamily="2" charset="-122"/>
              </a:rPr>
              <a:t>151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Tb and </a:t>
            </a:r>
            <a:r>
              <a:rPr lang="en-US" altLang="zh-CN" baseline="30000" dirty="0">
                <a:latin typeface="Times New Roman" panose="02020603050405020304" pitchFamily="18" charset="0"/>
                <a:ea typeface="宋体" panose="02010600030101010101" pitchFamily="2" charset="-122"/>
              </a:rPr>
              <a:t>152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Dy and in </a:t>
            </a:r>
            <a:r>
              <a:rPr lang="en-US" altLang="zh-CN" baseline="30000" dirty="0">
                <a:latin typeface="Times New Roman" panose="02020603050405020304" pitchFamily="18" charset="0"/>
                <a:ea typeface="宋体" panose="02010600030101010101" pitchFamily="2" charset="-122"/>
              </a:rPr>
              <a:t>150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Gd and </a:t>
            </a:r>
            <a:r>
              <a:rPr lang="en-US" altLang="zh-CN" baseline="30000" dirty="0">
                <a:latin typeface="Times New Roman" panose="02020603050405020304" pitchFamily="18" charset="0"/>
                <a:ea typeface="宋体" panose="02010600030101010101" pitchFamily="2" charset="-122"/>
              </a:rPr>
              <a:t>151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Tb,</a:t>
            </a:r>
            <a:endParaRPr lang="en-US" altLang="zh-CN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360680" indent="-276225" algn="r" eaLnBrk="0" hangingPunct="0">
              <a:buClr>
                <a:srgbClr val="FF33CC"/>
              </a:buClr>
            </a:pPr>
            <a:r>
              <a:rPr lang="en-US" altLang="zh-CN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                                       Nazarewicz, PRL64, 1654(1990); Zeng, </a:t>
            </a:r>
            <a:r>
              <a:rPr lang="pt-BR" altLang="zh-CN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PRC44, R1745(1991).</a:t>
            </a:r>
            <a:endParaRPr lang="en-US" altLang="zh-CN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552" name="矩形 2"/>
          <p:cNvSpPr/>
          <p:nvPr/>
        </p:nvSpPr>
        <p:spPr>
          <a:xfrm>
            <a:off x="0" y="842645"/>
            <a:ext cx="12179935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marL="360680" indent="-276225" eaLnBrk="0" hangingPunct="0">
              <a:buClr>
                <a:srgbClr val="FF33CC"/>
              </a:buClr>
              <a:buFont typeface="Wingdings" panose="05000000000000000000" pitchFamily="2" charset="2"/>
              <a:buChar char="l"/>
            </a:pP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Nuclear deformation and superdeformation configurations, </a:t>
            </a:r>
            <a:endParaRPr lang="en-US" altLang="zh-CN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360680" indent="-276225" algn="r" eaLnBrk="0" hangingPunct="0">
              <a:buClr>
                <a:srgbClr val="FF33CC"/>
              </a:buClr>
            </a:pPr>
            <a:r>
              <a:rPr lang="en-US" altLang="zh-CN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                                             Bohr, Phys.Scr.26, 267(1982); Dudek, PRL59,1405(1987).</a:t>
            </a:r>
            <a:endParaRPr lang="en-US" altLang="zh-CN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08554" name="矩形 2"/>
          <p:cNvSpPr/>
          <p:nvPr/>
        </p:nvSpPr>
        <p:spPr>
          <a:xfrm>
            <a:off x="0" y="2595245"/>
            <a:ext cx="12180570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marL="360680" indent="-276225" eaLnBrk="0" hangingPunct="0">
              <a:buClr>
                <a:srgbClr val="FF33CC"/>
              </a:buClr>
              <a:buFont typeface="Wingdings" panose="05000000000000000000" pitchFamily="2" charset="2"/>
              <a:buChar char="l"/>
            </a:pP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M1 transitions in </a:t>
            </a:r>
            <a:r>
              <a:rPr lang="en-US" altLang="zh-CN" baseline="30000" dirty="0">
                <a:latin typeface="Times New Roman" panose="02020603050405020304" pitchFamily="18" charset="0"/>
                <a:ea typeface="宋体" panose="02010600030101010101" pitchFamily="2" charset="-122"/>
              </a:rPr>
              <a:t>39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K and </a:t>
            </a:r>
            <a:r>
              <a:rPr lang="en-US" altLang="zh-CN" baseline="30000" dirty="0">
                <a:latin typeface="Times New Roman" panose="02020603050405020304" pitchFamily="18" charset="0"/>
                <a:ea typeface="宋体" panose="02010600030101010101" pitchFamily="2" charset="-122"/>
              </a:rPr>
              <a:t>39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Ca,  which should be forbidden in 1d</a:t>
            </a:r>
            <a:r>
              <a:rPr lang="en-US" altLang="zh-CN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3/2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 (g) and 2s</a:t>
            </a:r>
            <a:r>
              <a:rPr lang="en-US" altLang="zh-CN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1/2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(e), </a:t>
            </a:r>
            <a:endParaRPr lang="en-US" altLang="zh-CN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360680" indent="-276225" algn="r" eaLnBrk="0" hangingPunct="0">
              <a:buClr>
                <a:srgbClr val="FF33CC"/>
              </a:buClr>
            </a:pPr>
            <a:r>
              <a:rPr lang="en-US" altLang="zh-CN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                                                                                          Ginocchio, PR414, 165(2005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).</a:t>
            </a:r>
            <a:endParaRPr lang="en-US" altLang="zh-CN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08555" name="矩形 2"/>
          <p:cNvSpPr/>
          <p:nvPr/>
        </p:nvSpPr>
        <p:spPr>
          <a:xfrm>
            <a:off x="0" y="3167380"/>
            <a:ext cx="12192000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marL="360680" indent="-276225" algn="l" eaLnBrk="0" hangingPunct="0">
              <a:buClr>
                <a:srgbClr val="FF33CC"/>
              </a:buClr>
              <a:buFont typeface="Wingdings" panose="05000000000000000000" pitchFamily="2" charset="2"/>
              <a:buChar char="l"/>
            </a:pP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N = 28 shell closure disappears due to the quenching of spin-orbit splitting for the spin doublets, </a:t>
            </a:r>
            <a:r>
              <a:rPr lang="en-US" altLang="zh-CN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                                                            </a:t>
            </a:r>
            <a:endParaRPr lang="en-US" altLang="zh-CN" dirty="0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84455" indent="0" algn="r" eaLnBrk="0" hangingPunct="0">
              <a:buClr>
                <a:srgbClr val="FF33CC"/>
              </a:buClr>
              <a:buFont typeface="Wingdings" panose="05000000000000000000" pitchFamily="2" charset="2"/>
              <a:buNone/>
            </a:pPr>
            <a:r>
              <a:rPr lang="en-US" altLang="zh-CN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Gaudefroy, PRL97, 092501(2006).</a:t>
            </a:r>
            <a:endParaRPr lang="en-US" altLang="zh-CN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08557" name="矩形 2"/>
          <p:cNvSpPr/>
          <p:nvPr/>
        </p:nvSpPr>
        <p:spPr>
          <a:xfrm>
            <a:off x="635" y="2001520"/>
            <a:ext cx="12191365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marL="360680" indent="-276225" eaLnBrk="0" hangingPunct="0">
              <a:buClr>
                <a:srgbClr val="FF33CC"/>
              </a:buClr>
              <a:buFont typeface="Wingdings" panose="05000000000000000000" pitchFamily="2" charset="2"/>
              <a:buChar char="l"/>
            </a:pP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Absence of quark spin-orbit splitting in heavy-quark meson,</a:t>
            </a:r>
            <a:endParaRPr lang="en-US" altLang="zh-CN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360680" indent="-276225" algn="r" eaLnBrk="0" hangingPunct="0"/>
            <a:r>
              <a:rPr lang="en-US" altLang="zh-CN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                                                                                              Page, PRL86, 204 (2001).</a:t>
            </a:r>
            <a:endParaRPr lang="en-US" altLang="zh-CN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09569" name="矩形 2"/>
          <p:cNvSpPr/>
          <p:nvPr/>
        </p:nvSpPr>
        <p:spPr>
          <a:xfrm>
            <a:off x="635" y="3725545"/>
            <a:ext cx="12191365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marL="360680" indent="-276225" eaLnBrk="0" hangingPunct="0">
              <a:buClr>
                <a:srgbClr val="FF33CC"/>
              </a:buClr>
              <a:buFont typeface="Wingdings" panose="05000000000000000000" pitchFamily="2" charset="2"/>
              <a:buChar char="l"/>
            </a:pPr>
            <a:r>
              <a:rPr lang="nn-NO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Spin symmetry in anti-nucleon spectrum,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sym typeface="Times New Roman" panose="02020603050405020304" pitchFamily="18" charset="0"/>
              </a:rPr>
              <a:t> </a:t>
            </a:r>
            <a:endParaRPr lang="en-US" altLang="zh-CN" dirty="0">
              <a:latin typeface="Times New Roman" panose="02020603050405020304" pitchFamily="18" charset="0"/>
              <a:ea typeface="宋体" panose="02010600030101010101" pitchFamily="2" charset="-122"/>
              <a:sym typeface="Times New Roman" panose="02020603050405020304" pitchFamily="18" charset="0"/>
            </a:endParaRPr>
          </a:p>
          <a:p>
            <a:pPr marL="360680" indent="-276225" algn="r" eaLnBrk="0" hangingPunct="0">
              <a:buClr>
                <a:srgbClr val="FF33CC"/>
              </a:buClr>
            </a:pP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sym typeface="Times New Roman" panose="02020603050405020304" pitchFamily="18" charset="0"/>
              </a:rPr>
              <a:t>                                                                             </a:t>
            </a:r>
            <a:r>
              <a:rPr lang="en-US" altLang="zh-CN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Times New Roman" panose="02020603050405020304" pitchFamily="18" charset="0"/>
              </a:rPr>
              <a:t>Zhou, Meng, Ring, PRL91,262501(2003).</a:t>
            </a:r>
            <a:endParaRPr lang="en-US" altLang="zh-CN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09570" name="矩形 2"/>
          <p:cNvSpPr/>
          <p:nvPr/>
        </p:nvSpPr>
        <p:spPr>
          <a:xfrm>
            <a:off x="-635" y="4217035"/>
            <a:ext cx="12192635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marL="360680" indent="-276225" eaLnBrk="0" hangingPunct="0">
              <a:buClr>
                <a:srgbClr val="FF33CC"/>
              </a:buClr>
              <a:buFont typeface="Wingdings" panose="05000000000000000000" pitchFamily="2" charset="2"/>
              <a:buChar char="l"/>
            </a:pP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Structure of  halo and super heavy nuclei,</a:t>
            </a:r>
            <a:endParaRPr lang="en-US" altLang="zh-CN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360680" indent="-276225" algn="r" eaLnBrk="0" hangingPunct="0">
              <a:buClr>
                <a:srgbClr val="FF33CC"/>
              </a:buClr>
            </a:pPr>
            <a:r>
              <a:rPr lang="en-US" altLang="zh-CN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                                                  Long, PRC81, 031302R(2010); Li, PLB</a:t>
            </a:r>
            <a:r>
              <a:rPr lang="nn-NO" altLang="zh-CN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732,169(2014).</a:t>
            </a:r>
            <a:endParaRPr lang="en-US" altLang="zh-CN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09571" name="矩形 2"/>
          <p:cNvSpPr/>
          <p:nvPr/>
        </p:nvSpPr>
        <p:spPr>
          <a:xfrm>
            <a:off x="-7620" y="5420995"/>
            <a:ext cx="12199620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marL="360680" indent="-276225" eaLnBrk="0" hangingPunct="0">
              <a:buClr>
                <a:srgbClr val="FF33CC"/>
              </a:buClr>
              <a:buFont typeface="Wingdings" panose="05000000000000000000" pitchFamily="2" charset="2"/>
              <a:buChar char="l"/>
            </a:pP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sym typeface="Times New Roman" panose="02020603050405020304" pitchFamily="18" charset="0"/>
              </a:rPr>
              <a:t>Existence of exact conservation in resonant states,</a:t>
            </a:r>
            <a:endParaRPr lang="en-US" altLang="zh-CN" dirty="0">
              <a:latin typeface="Times New Roman" panose="02020603050405020304" pitchFamily="18" charset="0"/>
              <a:ea typeface="宋体" panose="02010600030101010101" pitchFamily="2" charset="-122"/>
              <a:sym typeface="Times New Roman" panose="02020603050405020304" pitchFamily="18" charset="0"/>
            </a:endParaRPr>
          </a:p>
          <a:p>
            <a:pPr marL="360680" indent="-276225" algn="r" eaLnBrk="0" hangingPunct="0">
              <a:buClr>
                <a:srgbClr val="FF33CC"/>
              </a:buClr>
            </a:pPr>
            <a:r>
              <a:rPr lang="en-US" altLang="zh-CN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Times New Roman" panose="02020603050405020304" pitchFamily="18" charset="0"/>
              </a:rPr>
              <a:t>                                                                               Lu, Zhao, Zhou, PRL109,072501(2012).</a:t>
            </a:r>
            <a:endParaRPr lang="en-US" altLang="zh-CN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09572" name="文本框 1"/>
          <p:cNvSpPr txBox="1"/>
          <p:nvPr/>
        </p:nvSpPr>
        <p:spPr>
          <a:xfrm>
            <a:off x="-6985" y="4818380"/>
            <a:ext cx="12198985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marL="389255" indent="-285750" defTabSz="914400">
              <a:buClr>
                <a:srgbClr val="FF00FF"/>
              </a:buClr>
              <a:buFont typeface="Wingdings" panose="05000000000000000000" charset="0"/>
              <a:buChar char="l"/>
              <a:tabLst>
                <a:tab pos="268605" algn="l"/>
              </a:tabLst>
            </a:pPr>
            <a:r>
              <a:rPr lang="en-US" altLang="zh-CN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Times New Roman" panose="02020603050405020304" pitchFamily="18" charset="0"/>
              </a:rPr>
              <a:t>Tensor force obviously affect the </a:t>
            </a:r>
            <a:r>
              <a:rPr lang="en-US" altLang="zh-CN" err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Times New Roman" panose="02020603050405020304" pitchFamily="18" charset="0"/>
              </a:rPr>
              <a:t>pseudospin</a:t>
            </a:r>
            <a:r>
              <a:rPr lang="en-US" altLang="zh-CN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Times New Roman" panose="02020603050405020304" pitchFamily="18" charset="0"/>
              </a:rPr>
              <a:t> energy splitting of the spin-unsaturated nuclei,</a:t>
            </a:r>
            <a:r>
              <a:rPr lang="en-US" altLang="zh-CN" b="1">
                <a:solidFill>
                  <a:srgbClr val="FF00FF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Times New Roman" panose="02020603050405020304" pitchFamily="18" charset="0"/>
              </a:rPr>
              <a:t>   </a:t>
            </a:r>
            <a:endParaRPr lang="en-US" altLang="zh-CN" b="1">
              <a:solidFill>
                <a:srgbClr val="FF00FF"/>
              </a:solidFill>
              <a:latin typeface="Times New Roman" panose="02020603050405020304" pitchFamily="18" charset="0"/>
              <a:ea typeface="宋体" panose="02010600030101010101" pitchFamily="2" charset="-122"/>
              <a:sym typeface="Times New Roman" panose="02020603050405020304" pitchFamily="18" charset="0"/>
            </a:endParaRPr>
          </a:p>
          <a:p>
            <a:pPr marL="103505" indent="0" algn="r" defTabSz="914400">
              <a:buClr>
                <a:srgbClr val="CC0099"/>
              </a:buClr>
              <a:buFont typeface="Wingdings" panose="05000000000000000000" charset="0"/>
              <a:buNone/>
              <a:tabLst>
                <a:tab pos="268605" algn="l"/>
              </a:tabLst>
            </a:pPr>
            <a:r>
              <a:rPr lang="en-US" altLang="zh-CN" err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Times New Roman" panose="02020603050405020304" pitchFamily="18" charset="0"/>
              </a:rPr>
              <a:t>                                                                            J.M.Dong,W.Zuo</a:t>
            </a:r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Times New Roman" panose="02020603050405020304" pitchFamily="18" charset="0"/>
              </a:rPr>
              <a:t> </a:t>
            </a:r>
            <a:r>
              <a:rPr lang="en-US" altLang="zh-CN" err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Times New Roman" panose="02020603050405020304" pitchFamily="18" charset="0"/>
              </a:rPr>
              <a:t>etal</a:t>
            </a:r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Times New Roman" panose="02020603050405020304" pitchFamily="18" charset="0"/>
              </a:rPr>
              <a:t> PRC84, 014303 (2011).</a:t>
            </a:r>
            <a:endParaRPr lang="en-US" altLang="zh-CN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  <a:sym typeface="Times New Roman" panose="02020603050405020304" pitchFamily="18" charset="0"/>
            </a:endParaRPr>
          </a:p>
        </p:txBody>
      </p:sp>
      <p:sp>
        <p:nvSpPr>
          <p:cNvPr id="109574" name="文本框 4"/>
          <p:cNvSpPr txBox="1"/>
          <p:nvPr/>
        </p:nvSpPr>
        <p:spPr>
          <a:xfrm>
            <a:off x="0" y="5916295"/>
            <a:ext cx="12179935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marL="210820" indent="-146050">
              <a:buClr>
                <a:srgbClr val="FF00FF"/>
              </a:buClr>
              <a:buFont typeface="Wingdings" panose="05000000000000000000" charset="0"/>
              <a:buChar char="l"/>
            </a:pP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zh-CN" altLang="en-US">
                <a:latin typeface="Times New Roman" panose="02020603050405020304" pitchFamily="18" charset="0"/>
                <a:ea typeface="宋体" panose="02010600030101010101" pitchFamily="2" charset="-122"/>
              </a:rPr>
              <a:t>Spin symmetry in the Dirac sea derived from the bare nucleon–nucleon interaction</a:t>
            </a: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, </a:t>
            </a:r>
            <a:endParaRPr lang="en-US" altLang="zh-CN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125730" indent="0" algn="r">
              <a:buClr>
                <a:srgbClr val="CC0099"/>
              </a:buClr>
              <a:buFont typeface="Wingdings" panose="05000000000000000000" charset="0"/>
              <a:buNone/>
            </a:pPr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                                                                   </a:t>
            </a:r>
            <a:r>
              <a:rPr lang="zh-CN" altLang="en-US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Shen, Liang</a:t>
            </a:r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, </a:t>
            </a:r>
            <a:r>
              <a:rPr lang="zh-CN" altLang="en-US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Meng</a:t>
            </a:r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, etal., </a:t>
            </a:r>
            <a:r>
              <a:rPr lang="zh-CN" altLang="en-US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P</a:t>
            </a:r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LB</a:t>
            </a:r>
            <a:r>
              <a:rPr lang="zh-CN" altLang="en-US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781</a:t>
            </a:r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, 227 </a:t>
            </a:r>
            <a:r>
              <a:rPr lang="zh-CN" altLang="en-US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(2018)</a:t>
            </a:r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.</a:t>
            </a:r>
            <a:endParaRPr lang="en-US" altLang="zh-CN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pull dir="r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90725" y="754380"/>
            <a:ext cx="5232400" cy="5910580"/>
          </a:xfrm>
          <a:prstGeom prst="rect">
            <a:avLst/>
          </a:prstGeom>
          <a:ln w="22225">
            <a:solidFill>
              <a:schemeClr val="accent4">
                <a:lumMod val="60000"/>
                <a:lumOff val="40000"/>
              </a:schemeClr>
            </a:solidFill>
          </a:ln>
        </p:spPr>
      </p:pic>
      <p:sp>
        <p:nvSpPr>
          <p:cNvPr id="108553" name="矩形 2"/>
          <p:cNvSpPr/>
          <p:nvPr/>
        </p:nvSpPr>
        <p:spPr>
          <a:xfrm>
            <a:off x="0" y="764540"/>
            <a:ext cx="1985645" cy="156845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marL="84455" indent="0" eaLnBrk="0" hangingPunct="0">
              <a:buClr>
                <a:srgbClr val="FF33CC"/>
              </a:buClr>
              <a:buFont typeface="Wingdings" panose="05000000000000000000" pitchFamily="2" charset="2"/>
              <a:buNone/>
            </a:pPr>
            <a:r>
              <a:rPr lang="en-US" altLang="zh-CN" sz="2400" dirty="0">
                <a:solidFill>
                  <a:srgbClr val="B60694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Identification of pseudospin partner bands in </a:t>
            </a:r>
            <a:r>
              <a:rPr lang="en-US" altLang="zh-CN" sz="2400" baseline="30000" dirty="0">
                <a:solidFill>
                  <a:srgbClr val="B60694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108</a:t>
            </a:r>
            <a:r>
              <a:rPr lang="en-US" altLang="zh-CN" sz="2400" dirty="0">
                <a:solidFill>
                  <a:srgbClr val="B60694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Tc</a:t>
            </a:r>
            <a:endParaRPr lang="en-US" altLang="zh-CN" sz="2400" dirty="0">
              <a:solidFill>
                <a:schemeClr val="bg1"/>
              </a:solidFill>
              <a:latin typeface="Times New Roman" panose="02020603050405020304" pitchFamily="18" charset="0"/>
              <a:ea typeface="宋体" panose="02010600030101010101" pitchFamily="2" charset="-122"/>
              <a:sym typeface="Times New Roman" panose="02020603050405020304" pitchFamily="18" charset="0"/>
            </a:endParaRPr>
          </a:p>
        </p:txBody>
      </p:sp>
      <p:sp>
        <p:nvSpPr>
          <p:cNvPr id="2" name="矩形 2"/>
          <p:cNvSpPr/>
          <p:nvPr/>
        </p:nvSpPr>
        <p:spPr>
          <a:xfrm>
            <a:off x="0" y="189230"/>
            <a:ext cx="12183110" cy="460375"/>
          </a:xfrm>
          <a:prstGeom prst="rect">
            <a:avLst/>
          </a:prstGeom>
          <a:solidFill>
            <a:schemeClr val="tx2"/>
          </a:solidFill>
          <a:ln w="9525">
            <a:noFill/>
          </a:ln>
        </p:spPr>
        <p:txBody>
          <a:bodyPr wrap="square" anchor="t" anchorCtr="0">
            <a:spAutoFit/>
          </a:bodyPr>
          <a:p>
            <a:pPr marL="84455" indent="0" eaLnBrk="0" hangingPunct="0">
              <a:buClr>
                <a:srgbClr val="FF33CC"/>
              </a:buClr>
              <a:buFont typeface="Wingdings" panose="05000000000000000000" pitchFamily="2" charset="2"/>
              <a:buNone/>
            </a:pPr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Pseudospin partner bands have been experimentally observed</a:t>
            </a:r>
            <a:endParaRPr lang="en-US" altLang="zh-CN" sz="2400" b="1" dirty="0">
              <a:solidFill>
                <a:schemeClr val="bg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9" name="矩形 2"/>
          <p:cNvSpPr/>
          <p:nvPr/>
        </p:nvSpPr>
        <p:spPr>
          <a:xfrm>
            <a:off x="8458835" y="750570"/>
            <a:ext cx="3700145" cy="6451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</a:ln>
        </p:spPr>
        <p:txBody>
          <a:bodyPr wrap="square" anchor="t" anchorCtr="0">
            <a:spAutoFit/>
          </a:bodyPr>
          <a:p>
            <a:pPr marL="84455" indent="0" eaLnBrk="0" hangingPunct="0">
              <a:buClr>
                <a:srgbClr val="FF33CC"/>
              </a:buClr>
              <a:buFont typeface="Wingdings" panose="05000000000000000000" pitchFamily="2" charset="2"/>
              <a:buNone/>
            </a:pPr>
            <a:r>
              <a:rPr lang="en-US" altLang="zh-CN" sz="1800" dirty="0"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Q. Xu, S. J. Zhu, J. H. Hamilton, etal., Phys. Rev. C 78, 064301 (2008)</a:t>
            </a:r>
            <a:endParaRPr lang="en-US" altLang="zh-CN" sz="1800" dirty="0">
              <a:solidFill>
                <a:srgbClr val="7030A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0" name="矩形 2"/>
          <p:cNvSpPr/>
          <p:nvPr/>
        </p:nvSpPr>
        <p:spPr>
          <a:xfrm>
            <a:off x="7976235" y="1976120"/>
            <a:ext cx="3995420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marL="84455" indent="0" eaLnBrk="0" hangingPunct="0">
              <a:buClr>
                <a:srgbClr val="FF33CC"/>
              </a:buClr>
              <a:buFont typeface="Wingdings" panose="05000000000000000000" pitchFamily="2" charset="2"/>
              <a:buNone/>
            </a:pPr>
            <a:r>
              <a:rPr lang="en-US" altLang="zh-CN" sz="1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The configuratuions of the band head levels of bands (1) and (2) in </a:t>
            </a:r>
            <a:r>
              <a:rPr lang="en-US" altLang="zh-CN" sz="1800" b="1" baseline="30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108</a:t>
            </a:r>
            <a:r>
              <a:rPr lang="en-US" altLang="zh-CN" sz="1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Tc is </a:t>
            </a:r>
            <a:endParaRPr lang="en-US" altLang="zh-CN" sz="1800" b="1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8025" y="2853055"/>
            <a:ext cx="3475990" cy="35179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0460" y="4385310"/>
            <a:ext cx="1991360" cy="40259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0460" y="5605780"/>
            <a:ext cx="2586355" cy="325120"/>
          </a:xfrm>
          <a:prstGeom prst="rect">
            <a:avLst/>
          </a:prstGeom>
        </p:spPr>
      </p:pic>
      <p:sp>
        <p:nvSpPr>
          <p:cNvPr id="16" name="矩形 2"/>
          <p:cNvSpPr/>
          <p:nvPr/>
        </p:nvSpPr>
        <p:spPr>
          <a:xfrm>
            <a:off x="8184515" y="3740785"/>
            <a:ext cx="3482975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marL="84455" indent="0" eaLnBrk="0" hangingPunct="0">
              <a:buClr>
                <a:srgbClr val="FF33CC"/>
              </a:buClr>
              <a:buFont typeface="Wingdings" panose="05000000000000000000" pitchFamily="2" charset="2"/>
              <a:buNone/>
            </a:pPr>
            <a:r>
              <a:rPr lang="en-US" altLang="zh-CN" sz="1800" b="1" dirty="0"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Pseudospin doublet of nuetron  </a:t>
            </a:r>
            <a:endParaRPr lang="en-US" altLang="zh-CN" sz="1800" b="1" dirty="0"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7" name="矩形 2"/>
          <p:cNvSpPr/>
          <p:nvPr/>
        </p:nvSpPr>
        <p:spPr>
          <a:xfrm>
            <a:off x="5880735" y="836930"/>
            <a:ext cx="629285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marL="84455" indent="0" eaLnBrk="0" hangingPunct="0">
              <a:buClr>
                <a:srgbClr val="FF33CC"/>
              </a:buClr>
              <a:buFont typeface="Wingdings" panose="05000000000000000000" pitchFamily="2" charset="2"/>
              <a:buNone/>
            </a:pPr>
            <a:r>
              <a:rPr lang="en-US" altLang="zh-CN" sz="1800" b="1" dirty="0"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(1)</a:t>
            </a:r>
            <a:endParaRPr lang="en-US" altLang="zh-CN" sz="1800" b="1" dirty="0"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311515" y="5139690"/>
            <a:ext cx="1374140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marL="84455" indent="0" eaLnBrk="0" hangingPunct="0">
              <a:buClr>
                <a:srgbClr val="FF33CC"/>
              </a:buClr>
              <a:buFont typeface="Wingdings" panose="05000000000000000000" pitchFamily="2" charset="2"/>
              <a:buNone/>
            </a:pPr>
            <a:r>
              <a:rPr lang="en-US" altLang="zh-CN" sz="1800" b="1" dirty="0"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namely</a:t>
            </a:r>
            <a:endParaRPr lang="en-US" altLang="zh-CN" sz="1800" b="1" dirty="0"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" name="矩形 2"/>
          <p:cNvSpPr/>
          <p:nvPr/>
        </p:nvSpPr>
        <p:spPr>
          <a:xfrm>
            <a:off x="2495550" y="837565"/>
            <a:ext cx="629285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marL="84455" indent="0" eaLnBrk="0" hangingPunct="0">
              <a:buClr>
                <a:srgbClr val="FF33CC"/>
              </a:buClr>
              <a:buFont typeface="Wingdings" panose="05000000000000000000" pitchFamily="2" charset="2"/>
              <a:buNone/>
            </a:pPr>
            <a:r>
              <a:rPr lang="en-US" altLang="zh-CN" sz="1800" b="1" dirty="0"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(2)</a:t>
            </a:r>
            <a:endParaRPr lang="en-US" altLang="zh-CN" sz="1800" b="1" dirty="0"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3270" y="942975"/>
            <a:ext cx="10564495" cy="1583690"/>
          </a:xfrm>
          <a:prstGeom prst="rect">
            <a:avLst/>
          </a:prstGeom>
          <a:ln>
            <a:solidFill>
              <a:srgbClr val="996600"/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0370" y="613410"/>
            <a:ext cx="3717925" cy="228600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770890" y="2627630"/>
            <a:ext cx="4930140" cy="3865880"/>
            <a:chOff x="170" y="4025"/>
            <a:chExt cx="7764" cy="6088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0" y="4025"/>
              <a:ext cx="7765" cy="6089"/>
            </a:xfrm>
            <a:prstGeom prst="rect">
              <a:avLst/>
            </a:prstGeom>
            <a:ln>
              <a:solidFill>
                <a:srgbClr val="0000FF"/>
              </a:solidFill>
            </a:ln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50" y="4266"/>
              <a:ext cx="918" cy="536"/>
            </a:xfrm>
            <a:prstGeom prst="rect">
              <a:avLst/>
            </a:prstGeom>
            <a:ln>
              <a:solidFill>
                <a:srgbClr val="0000FF"/>
              </a:solidFill>
            </a:ln>
          </p:spPr>
        </p:pic>
      </p:grpSp>
      <p:grpSp>
        <p:nvGrpSpPr>
          <p:cNvPr id="15" name="组合 14"/>
          <p:cNvGrpSpPr/>
          <p:nvPr/>
        </p:nvGrpSpPr>
        <p:grpSpPr>
          <a:xfrm>
            <a:off x="7478395" y="3429000"/>
            <a:ext cx="3183890" cy="768350"/>
            <a:chOff x="8447" y="6317"/>
            <a:chExt cx="5014" cy="1210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447" y="6320"/>
              <a:ext cx="3060" cy="559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513" y="6317"/>
              <a:ext cx="1949" cy="609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448" y="6987"/>
              <a:ext cx="5001" cy="541"/>
            </a:xfrm>
            <a:prstGeom prst="rect">
              <a:avLst/>
            </a:prstGeom>
          </p:spPr>
        </p:pic>
      </p:grpSp>
      <p:pic>
        <p:nvPicPr>
          <p:cNvPr id="13" name="图片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92035" y="5732780"/>
            <a:ext cx="3638550" cy="41275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6672580" y="2708910"/>
            <a:ext cx="530161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>
                <a:solidFill>
                  <a:srgbClr val="0000FF"/>
                </a:solidFill>
              </a:rPr>
              <a:t>The </a:t>
            </a:r>
            <a:r>
              <a:rPr lang="zh-CN" altLang="en-US" sz="2000">
                <a:solidFill>
                  <a:srgbClr val="0000FF"/>
                </a:solidFill>
              </a:rPr>
              <a:t>configurations </a:t>
            </a:r>
            <a:r>
              <a:rPr lang="zh-CN" altLang="en-US">
                <a:solidFill>
                  <a:srgbClr val="0000FF"/>
                </a:solidFill>
              </a:rPr>
              <a:t>of the bands</a:t>
            </a:r>
            <a:r>
              <a:rPr lang="en-US" altLang="zh-CN">
                <a:solidFill>
                  <a:srgbClr val="0000FF"/>
                </a:solidFill>
              </a:rPr>
              <a:t> (2) and (3) are</a:t>
            </a:r>
            <a:endParaRPr lang="en-US" altLang="zh-CN">
              <a:solidFill>
                <a:srgbClr val="0000FF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671945" y="4725035"/>
            <a:ext cx="5370195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>
                <a:solidFill>
                  <a:srgbClr val="0000FF"/>
                </a:solidFill>
              </a:rPr>
              <a:t>Bandheads</a:t>
            </a:r>
            <a:r>
              <a:rPr lang="en-US" altLang="zh-CN" sz="2000">
                <a:solidFill>
                  <a:srgbClr val="0000FF"/>
                </a:solidFill>
              </a:rPr>
              <a:t> </a:t>
            </a:r>
            <a:r>
              <a:rPr lang="zh-CN" altLang="en-US" sz="2000">
                <a:solidFill>
                  <a:srgbClr val="0000FF"/>
                </a:solidFill>
              </a:rPr>
              <a:t>of </a:t>
            </a:r>
            <a:r>
              <a:rPr lang="en-US" altLang="zh-CN" sz="2000">
                <a:solidFill>
                  <a:srgbClr val="0000FF"/>
                </a:solidFill>
              </a:rPr>
              <a:t>the bands </a:t>
            </a:r>
            <a:r>
              <a:rPr lang="zh-CN" altLang="en-US" sz="2000">
                <a:solidFill>
                  <a:srgbClr val="0000FF"/>
                </a:solidFill>
              </a:rPr>
              <a:t>(2) and (3) </a:t>
            </a:r>
            <a:r>
              <a:rPr lang="en-US" altLang="zh-CN" sz="2000">
                <a:solidFill>
                  <a:srgbClr val="0000FF"/>
                </a:solidFill>
              </a:rPr>
              <a:t>form </a:t>
            </a:r>
            <a:r>
              <a:rPr lang="zh-CN" altLang="en-US" sz="2000">
                <a:solidFill>
                  <a:srgbClr val="0000FF"/>
                </a:solidFill>
              </a:rPr>
              <a:t>neutron pseudospin doublet</a:t>
            </a:r>
            <a:endParaRPr lang="zh-CN" altLang="en-US" sz="20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82265" y="836295"/>
            <a:ext cx="9203055" cy="2919730"/>
          </a:xfrm>
          <a:prstGeom prst="rect">
            <a:avLst/>
          </a:prstGeom>
          <a:ln>
            <a:solidFill>
              <a:srgbClr val="0000FF"/>
            </a:solidFill>
          </a:ln>
        </p:spPr>
      </p:pic>
      <p:sp>
        <p:nvSpPr>
          <p:cNvPr id="108553" name="矩形 2"/>
          <p:cNvSpPr/>
          <p:nvPr/>
        </p:nvSpPr>
        <p:spPr>
          <a:xfrm>
            <a:off x="119380" y="836295"/>
            <a:ext cx="2656840" cy="829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marL="84455" indent="0" eaLnBrk="0" hangingPunct="0">
              <a:buClr>
                <a:srgbClr val="FF33CC"/>
              </a:buClr>
              <a:buFont typeface="Wingdings" panose="05000000000000000000" pitchFamily="2" charset="2"/>
              <a:buNone/>
            </a:pPr>
            <a:r>
              <a:rPr lang="en-US" altLang="zh-CN" sz="2400" dirty="0">
                <a:solidFill>
                  <a:srgbClr val="B60694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Pseudospin partner  bands  in  </a:t>
            </a:r>
            <a:r>
              <a:rPr lang="en-US" altLang="zh-CN" sz="2400" baseline="30000" dirty="0">
                <a:solidFill>
                  <a:srgbClr val="B60694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189</a:t>
            </a:r>
            <a:r>
              <a:rPr lang="en-US" altLang="zh-CN" sz="2400" dirty="0">
                <a:solidFill>
                  <a:srgbClr val="B60694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Pt  </a:t>
            </a:r>
            <a:endParaRPr lang="en-US" altLang="zh-CN" sz="2400" dirty="0">
              <a:solidFill>
                <a:schemeClr val="bg1"/>
              </a:solidFill>
              <a:latin typeface="Times New Roman" panose="02020603050405020304" pitchFamily="18" charset="0"/>
              <a:ea typeface="宋体" panose="02010600030101010101" pitchFamily="2" charset="-122"/>
              <a:sym typeface="Times New Roman" panose="02020603050405020304" pitchFamily="18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305" y="5085080"/>
            <a:ext cx="11757660" cy="1249680"/>
          </a:xfrm>
          <a:prstGeom prst="rect">
            <a:avLst/>
          </a:prstGeom>
          <a:ln>
            <a:solidFill>
              <a:srgbClr val="0000FF"/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8570" y="4653280"/>
            <a:ext cx="4303395" cy="234315"/>
          </a:xfrm>
          <a:prstGeom prst="rect">
            <a:avLst/>
          </a:prstGeom>
        </p:spPr>
      </p:pic>
      <p:sp>
        <p:nvSpPr>
          <p:cNvPr id="6" name="矩形 2"/>
          <p:cNvSpPr/>
          <p:nvPr/>
        </p:nvSpPr>
        <p:spPr>
          <a:xfrm>
            <a:off x="48260" y="4221480"/>
            <a:ext cx="2656840" cy="829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marL="84455" indent="0" eaLnBrk="0" hangingPunct="0">
              <a:buClr>
                <a:srgbClr val="FF33CC"/>
              </a:buClr>
              <a:buFont typeface="Wingdings" panose="05000000000000000000" pitchFamily="2" charset="2"/>
              <a:buNone/>
            </a:pPr>
            <a:r>
              <a:rPr lang="en-US" altLang="zh-CN" sz="2400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Pseudospin partner  bands  in  </a:t>
            </a:r>
            <a:r>
              <a:rPr lang="en-US" altLang="zh-CN" sz="24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130</a:t>
            </a:r>
            <a:r>
              <a:rPr lang="en-US" altLang="zh-CN" sz="2400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Ba </a:t>
            </a:r>
            <a:r>
              <a:rPr lang="en-US" altLang="zh-CN" sz="2400" dirty="0">
                <a:solidFill>
                  <a:srgbClr val="B60694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endParaRPr lang="en-US" altLang="zh-CN" sz="2400" dirty="0">
              <a:solidFill>
                <a:schemeClr val="bg1"/>
              </a:solidFill>
              <a:latin typeface="Times New Roman" panose="02020603050405020304" pitchFamily="18" charset="0"/>
              <a:ea typeface="宋体" panose="02010600030101010101" pitchFamily="2" charset="-122"/>
              <a:sym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DIAGRAM_VIRTUALLY_FRAME" val="{&quot;height&quot;:294,&quot;left&quot;:112.49826771653542,&quot;top&quot;:126,&quot;width&quot;:506.2535433070866}"/>
</p:tagLst>
</file>

<file path=ppt/tags/tag10.xml><?xml version="1.0" encoding="utf-8"?>
<p:tagLst xmlns:p="http://schemas.openxmlformats.org/presentationml/2006/main">
  <p:tag name="KSO_WM_DIAGRAM_VIRTUALLY_FRAME" val="{&quot;height&quot;:294,&quot;left&quot;:112.49826771653542,&quot;top&quot;:126,&quot;width&quot;:506.2535433070866}"/>
</p:tagLst>
</file>

<file path=ppt/tags/tag11.xml><?xml version="1.0" encoding="utf-8"?>
<p:tagLst xmlns:p="http://schemas.openxmlformats.org/presentationml/2006/main">
  <p:tag name="KSO_WM_DIAGRAM_VIRTUALLY_FRAME" val="{&quot;height&quot;:294,&quot;left&quot;:112.49826771653542,&quot;top&quot;:126,&quot;width&quot;:506.2535433070866}"/>
</p:tagLst>
</file>

<file path=ppt/tags/tag12.xml><?xml version="1.0" encoding="utf-8"?>
<p:tagLst xmlns:p="http://schemas.openxmlformats.org/presentationml/2006/main">
  <p:tag name="KSO_WM_DIAGRAM_VIRTUALLY_FRAME" val="{&quot;height&quot;:294,&quot;left&quot;:112.49826771653542,&quot;top&quot;:126,&quot;width&quot;:506.2535433070866}"/>
</p:tagLst>
</file>

<file path=ppt/tags/tag13.xml><?xml version="1.0" encoding="utf-8"?>
<p:tagLst xmlns:p="http://schemas.openxmlformats.org/presentationml/2006/main">
  <p:tag name="KSO_WM_DIAGRAM_VIRTUALLY_FRAME" val="{&quot;height&quot;:294,&quot;left&quot;:112.49826771653542,&quot;top&quot;:126,&quot;width&quot;:506.2535433070866}"/>
</p:tagLst>
</file>

<file path=ppt/tags/tag14.xml><?xml version="1.0" encoding="utf-8"?>
<p:tagLst xmlns:p="http://schemas.openxmlformats.org/presentationml/2006/main">
  <p:tag name="KSO_WM_DIAGRAM_VIRTUALLY_FRAME" val="{&quot;height&quot;:294,&quot;left&quot;:112.49826771653542,&quot;top&quot;:126,&quot;width&quot;:506.2535433070866}"/>
</p:tagLst>
</file>

<file path=ppt/tags/tag15.xml><?xml version="1.0" encoding="utf-8"?>
<p:tagLst xmlns:p="http://schemas.openxmlformats.org/presentationml/2006/main">
  <p:tag name="KSO_WM_DIAGRAM_VIRTUALLY_FRAME" val="{&quot;height&quot;:294,&quot;left&quot;:112.49826771653542,&quot;top&quot;:126,&quot;width&quot;:506.2535433070866}"/>
</p:tagLst>
</file>

<file path=ppt/tags/tag16.xml><?xml version="1.0" encoding="utf-8"?>
<p:tagLst xmlns:p="http://schemas.openxmlformats.org/presentationml/2006/main">
  <p:tag name="KSO_WM_DIAGRAM_VIRTUALLY_FRAME" val="{&quot;height&quot;:294,&quot;left&quot;:112.49826771653542,&quot;top&quot;:126,&quot;width&quot;:506.2535433070866}"/>
</p:tagLst>
</file>

<file path=ppt/tags/tag17.xml><?xml version="1.0" encoding="utf-8"?>
<p:tagLst xmlns:p="http://schemas.openxmlformats.org/presentationml/2006/main">
  <p:tag name="KSO_WM_DIAGRAM_VIRTUALLY_FRAME" val="{&quot;height&quot;:294,&quot;left&quot;:112.49826771653542,&quot;top&quot;:126,&quot;width&quot;:506.2535433070866}"/>
</p:tagLst>
</file>

<file path=ppt/tags/tag18.xml><?xml version="1.0" encoding="utf-8"?>
<p:tagLst xmlns:p="http://schemas.openxmlformats.org/presentationml/2006/main">
  <p:tag name="KSO_WM_DIAGRAM_VIRTUALLY_FRAME" val="{&quot;height&quot;:294,&quot;left&quot;:112.49826771653542,&quot;top&quot;:126,&quot;width&quot;:506.2535433070866}"/>
</p:tagLst>
</file>

<file path=ppt/tags/tag19.xml><?xml version="1.0" encoding="utf-8"?>
<p:tagLst xmlns:p="http://schemas.openxmlformats.org/presentationml/2006/main">
  <p:tag name="KSO_WM_DIAGRAM_VIRTUALLY_FRAME" val="{&quot;height&quot;:294,&quot;left&quot;:112.49826771653542,&quot;top&quot;:126,&quot;width&quot;:506.2535433070866}"/>
</p:tagLst>
</file>

<file path=ppt/tags/tag2.xml><?xml version="1.0" encoding="utf-8"?>
<p:tagLst xmlns:p="http://schemas.openxmlformats.org/presentationml/2006/main">
  <p:tag name="KSO_WM_DIAGRAM_VIRTUALLY_FRAME" val="{&quot;height&quot;:294,&quot;left&quot;:112.49826771653542,&quot;top&quot;:126,&quot;width&quot;:506.2535433070866}"/>
</p:tagLst>
</file>

<file path=ppt/tags/tag20.xml><?xml version="1.0" encoding="utf-8"?>
<p:tagLst xmlns:p="http://schemas.openxmlformats.org/presentationml/2006/main">
  <p:tag name="KSO_WM_DIAGRAM_VIRTUALLY_FRAME" val="{&quot;height&quot;:294,&quot;left&quot;:112.49826771653542,&quot;top&quot;:126,&quot;width&quot;:506.2535433070866}"/>
</p:tagLst>
</file>

<file path=ppt/tags/tag21.xml><?xml version="1.0" encoding="utf-8"?>
<p:tagLst xmlns:p="http://schemas.openxmlformats.org/presentationml/2006/main">
  <p:tag name="KSO_WM_DIAGRAM_VIRTUALLY_FRAME" val="{&quot;height&quot;:294,&quot;left&quot;:112.49826771653542,&quot;top&quot;:126,&quot;width&quot;:506.2535433070866}"/>
</p:tagLst>
</file>

<file path=ppt/tags/tag22.xml><?xml version="1.0" encoding="utf-8"?>
<p:tagLst xmlns:p="http://schemas.openxmlformats.org/presentationml/2006/main">
  <p:tag name="KSO_WM_DIAGRAM_VIRTUALLY_FRAME" val="{&quot;height&quot;:294,&quot;left&quot;:112.49826771653542,&quot;top&quot;:126,&quot;width&quot;:506.2535433070866}"/>
</p:tagLst>
</file>

<file path=ppt/tags/tag23.xml><?xml version="1.0" encoding="utf-8"?>
<p:tagLst xmlns:p="http://schemas.openxmlformats.org/presentationml/2006/main">
  <p:tag name="KSO_WM_DIAGRAM_VIRTUALLY_FRAME" val="{&quot;height&quot;:294,&quot;left&quot;:112.49826771653542,&quot;top&quot;:126,&quot;width&quot;:506.2535433070866}"/>
</p:tagLst>
</file>

<file path=ppt/tags/tag24.xml><?xml version="1.0" encoding="utf-8"?>
<p:tagLst xmlns:p="http://schemas.openxmlformats.org/presentationml/2006/main">
  <p:tag name="KSO_WM_DIAGRAM_VIRTUALLY_FRAME" val="{&quot;height&quot;:294,&quot;left&quot;:112.49826771653542,&quot;top&quot;:126,&quot;width&quot;:506.2535433070866}"/>
</p:tagLst>
</file>

<file path=ppt/tags/tag25.xml><?xml version="1.0" encoding="utf-8"?>
<p:tagLst xmlns:p="http://schemas.openxmlformats.org/presentationml/2006/main">
  <p:tag name="KSO_WM_DIAGRAM_VIRTUALLY_FRAME" val="{&quot;height&quot;:294,&quot;left&quot;:112.49826771653542,&quot;top&quot;:126,&quot;width&quot;:506.2535433070866}"/>
</p:tagLst>
</file>

<file path=ppt/tags/tag26.xml><?xml version="1.0" encoding="utf-8"?>
<p:tagLst xmlns:p="http://schemas.openxmlformats.org/presentationml/2006/main">
  <p:tag name="KSO_WM_SPECIAL_SOURCE" val="bdnull"/>
</p:tagLst>
</file>

<file path=ppt/tags/tag27.xml><?xml version="1.0" encoding="utf-8"?>
<p:tagLst xmlns:p="http://schemas.openxmlformats.org/presentationml/2006/main">
  <p:tag name="KSO_WM_UNIT_PLACING_PICTURE_USER_VIEWPORT" val="{&quot;height&quot;:8928,&quot;width&quot;:11436}"/>
</p:tagLst>
</file>

<file path=ppt/tags/tag28.xml><?xml version="1.0" encoding="utf-8"?>
<p:tagLst xmlns:p="http://schemas.openxmlformats.org/presentationml/2006/main">
  <p:tag name="commondata" val="eyJoZGlkIjoiNTI1NTBlYzQzNmJmY2U5YWE4OTFlZmRiZWIxYjVmMTEifQ=="/>
</p:tagLst>
</file>

<file path=ppt/tags/tag3.xml><?xml version="1.0" encoding="utf-8"?>
<p:tagLst xmlns:p="http://schemas.openxmlformats.org/presentationml/2006/main">
  <p:tag name="KSO_WM_DIAGRAM_VIRTUALLY_FRAME" val="{&quot;height&quot;:294,&quot;left&quot;:112.49826771653542,&quot;top&quot;:126,&quot;width&quot;:506.2535433070866}"/>
</p:tagLst>
</file>

<file path=ppt/tags/tag4.xml><?xml version="1.0" encoding="utf-8"?>
<p:tagLst xmlns:p="http://schemas.openxmlformats.org/presentationml/2006/main">
  <p:tag name="KSO_WM_DIAGRAM_VIRTUALLY_FRAME" val="{&quot;height&quot;:294,&quot;left&quot;:112.49826771653542,&quot;top&quot;:126,&quot;width&quot;:506.2535433070866}"/>
</p:tagLst>
</file>

<file path=ppt/tags/tag5.xml><?xml version="1.0" encoding="utf-8"?>
<p:tagLst xmlns:p="http://schemas.openxmlformats.org/presentationml/2006/main">
  <p:tag name="KSO_WM_DIAGRAM_VIRTUALLY_FRAME" val="{&quot;height&quot;:294,&quot;left&quot;:112.49826771653542,&quot;top&quot;:126,&quot;width&quot;:506.2535433070866}"/>
</p:tagLst>
</file>

<file path=ppt/tags/tag6.xml><?xml version="1.0" encoding="utf-8"?>
<p:tagLst xmlns:p="http://schemas.openxmlformats.org/presentationml/2006/main">
  <p:tag name="KSO_WM_DIAGRAM_VIRTUALLY_FRAME" val="{&quot;height&quot;:294,&quot;left&quot;:112.49826771653542,&quot;top&quot;:126,&quot;width&quot;:506.2535433070866}"/>
</p:tagLst>
</file>

<file path=ppt/tags/tag7.xml><?xml version="1.0" encoding="utf-8"?>
<p:tagLst xmlns:p="http://schemas.openxmlformats.org/presentationml/2006/main">
  <p:tag name="KSO_WM_DIAGRAM_VIRTUALLY_FRAME" val="{&quot;height&quot;:294,&quot;left&quot;:112.49826771653542,&quot;top&quot;:126,&quot;width&quot;:506.2535433070866}"/>
</p:tagLst>
</file>

<file path=ppt/tags/tag8.xml><?xml version="1.0" encoding="utf-8"?>
<p:tagLst xmlns:p="http://schemas.openxmlformats.org/presentationml/2006/main">
  <p:tag name="KSO_WM_DIAGRAM_VIRTUALLY_FRAME" val="{&quot;height&quot;:294,&quot;left&quot;:112.49826771653542,&quot;top&quot;:126,&quot;width&quot;:506.2535433070866}"/>
</p:tagLst>
</file>

<file path=ppt/tags/tag9.xml><?xml version="1.0" encoding="utf-8"?>
<p:tagLst xmlns:p="http://schemas.openxmlformats.org/presentationml/2006/main">
  <p:tag name="KSO_WM_DIAGRAM_VIRTUALLY_FRAME" val="{&quot;height&quot;:294,&quot;left&quot;:112.49826771653542,&quot;top&quot;:126,&quot;width&quot;:506.2535433070866}"/>
</p:tagLst>
</file>

<file path=ppt/theme/theme1.xml><?xml version="1.0" encoding="utf-8"?>
<a:theme xmlns:a="http://schemas.openxmlformats.org/drawingml/2006/main" name="120TGp_company_diagram_v2">
  <a:themeElements>
    <a:clrScheme name="sample 3">
      <a:dk1>
        <a:srgbClr val="2B166E"/>
      </a:dk1>
      <a:lt1>
        <a:srgbClr val="FFFFFF"/>
      </a:lt1>
      <a:dk2>
        <a:srgbClr val="1640B6"/>
      </a:dk2>
      <a:lt2>
        <a:srgbClr val="B2B2B2"/>
      </a:lt2>
      <a:accent1>
        <a:srgbClr val="48BDEC"/>
      </a:accent1>
      <a:accent2>
        <a:srgbClr val="EB984D"/>
      </a:accent2>
      <a:accent3>
        <a:srgbClr val="FFFFFF"/>
      </a:accent3>
      <a:accent4>
        <a:srgbClr val="23115D"/>
      </a:accent4>
      <a:accent5>
        <a:srgbClr val="B1DBF4"/>
      </a:accent5>
      <a:accent6>
        <a:srgbClr val="D58945"/>
      </a:accent6>
      <a:hlink>
        <a:srgbClr val="339966"/>
      </a:hlink>
      <a:folHlink>
        <a:srgbClr val="7E88E4"/>
      </a:folHlink>
    </a:clrScheme>
    <a:fontScheme name="samp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sample 1">
        <a:dk1>
          <a:srgbClr val="19426B"/>
        </a:dk1>
        <a:lt1>
          <a:srgbClr val="FFFFFF"/>
        </a:lt1>
        <a:dk2>
          <a:srgbClr val="008080"/>
        </a:dk2>
        <a:lt2>
          <a:srgbClr val="B2B2B2"/>
        </a:lt2>
        <a:accent1>
          <a:srgbClr val="35C9C2"/>
        </a:accent1>
        <a:accent2>
          <a:srgbClr val="398AC7"/>
        </a:accent2>
        <a:accent3>
          <a:srgbClr val="FFFFFF"/>
        </a:accent3>
        <a:accent4>
          <a:srgbClr val="14375A"/>
        </a:accent4>
        <a:accent5>
          <a:srgbClr val="AEE1DD"/>
        </a:accent5>
        <a:accent6>
          <a:srgbClr val="337DB4"/>
        </a:accent6>
        <a:hlink>
          <a:srgbClr val="CCCC00"/>
        </a:hlink>
        <a:folHlink>
          <a:srgbClr val="6D50C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25095D"/>
        </a:dk1>
        <a:lt1>
          <a:srgbClr val="FFFFFF"/>
        </a:lt1>
        <a:dk2>
          <a:srgbClr val="A1537C"/>
        </a:dk2>
        <a:lt2>
          <a:srgbClr val="B2B2B2"/>
        </a:lt2>
        <a:accent1>
          <a:srgbClr val="AF8ADC"/>
        </a:accent1>
        <a:accent2>
          <a:srgbClr val="60A065"/>
        </a:accent2>
        <a:accent3>
          <a:srgbClr val="FFFFFF"/>
        </a:accent3>
        <a:accent4>
          <a:srgbClr val="1E064E"/>
        </a:accent4>
        <a:accent5>
          <a:srgbClr val="D4C4EB"/>
        </a:accent5>
        <a:accent6>
          <a:srgbClr val="56915B"/>
        </a:accent6>
        <a:hlink>
          <a:srgbClr val="8DAED9"/>
        </a:hlink>
        <a:folHlink>
          <a:srgbClr val="5974C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2B166E"/>
        </a:dk1>
        <a:lt1>
          <a:srgbClr val="FFFFFF"/>
        </a:lt1>
        <a:dk2>
          <a:srgbClr val="1640B6"/>
        </a:dk2>
        <a:lt2>
          <a:srgbClr val="B2B2B2"/>
        </a:lt2>
        <a:accent1>
          <a:srgbClr val="48BDEC"/>
        </a:accent1>
        <a:accent2>
          <a:srgbClr val="EB984D"/>
        </a:accent2>
        <a:accent3>
          <a:srgbClr val="FFFFFF"/>
        </a:accent3>
        <a:accent4>
          <a:srgbClr val="23115D"/>
        </a:accent4>
        <a:accent5>
          <a:srgbClr val="B1DBF4"/>
        </a:accent5>
        <a:accent6>
          <a:srgbClr val="D58945"/>
        </a:accent6>
        <a:hlink>
          <a:srgbClr val="339966"/>
        </a:hlink>
        <a:folHlink>
          <a:srgbClr val="7E88E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15690</Words>
  <Application>WPS 演示</Application>
  <PresentationFormat>全屏显示(4:3)</PresentationFormat>
  <Paragraphs>546</Paragraphs>
  <Slides>44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15</vt:i4>
      </vt:variant>
      <vt:variant>
        <vt:lpstr>幻灯片标题</vt:lpstr>
      </vt:variant>
      <vt:variant>
        <vt:i4>44</vt:i4>
      </vt:variant>
    </vt:vector>
  </HeadingPairs>
  <TitlesOfParts>
    <vt:vector size="73" baseType="lpstr">
      <vt:lpstr>Arial</vt:lpstr>
      <vt:lpstr>宋体</vt:lpstr>
      <vt:lpstr>Wingdings</vt:lpstr>
      <vt:lpstr>Verdana</vt:lpstr>
      <vt:lpstr>Times New Roman</vt:lpstr>
      <vt:lpstr>微软雅黑</vt:lpstr>
      <vt:lpstr>Wingdings</vt:lpstr>
      <vt:lpstr>Arial Unicode MS</vt:lpstr>
      <vt:lpstr>Calibri</vt:lpstr>
      <vt:lpstr>Symbol</vt:lpstr>
      <vt:lpstr>Arial Unicode MS</vt:lpstr>
      <vt:lpstr>黑体</vt:lpstr>
      <vt:lpstr>华文彩云</vt:lpstr>
      <vt:lpstr>120TGp_company_diagram_v2</vt:lpstr>
      <vt:lpstr>Equation.DSMT4</vt:lpstr>
      <vt:lpstr>Equation.DSMT4</vt:lpstr>
      <vt:lpstr>Equation.DSMT4</vt:lpstr>
      <vt:lpstr>Equation.DSMT4</vt:lpstr>
      <vt:lpstr>Equation.3</vt:lpstr>
      <vt:lpstr>Equation.3</vt:lpstr>
      <vt:lpstr>Equation.KSEE3</vt:lpstr>
      <vt:lpstr>Equation.3</vt:lpstr>
      <vt:lpstr>Origin50.Graph</vt:lpstr>
      <vt:lpstr>Origin50.Graph</vt:lpstr>
      <vt:lpstr>Equation.DSMT4</vt:lpstr>
      <vt:lpstr>Equation.DSMT4</vt:lpstr>
      <vt:lpstr>Equation.DSMT4</vt:lpstr>
      <vt:lpstr>Equation.DSMT4</vt:lpstr>
      <vt:lpstr>Equation.DSMT4</vt:lpstr>
      <vt:lpstr>PowerPoint 演示文稿</vt:lpstr>
      <vt:lpstr>Contents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“totalre”represents  the sum of all the relativistic modifications.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Pseudospin symmetry in wavefunctions-bound</vt:lpstr>
      <vt:lpstr>Pseudospin symmetry in wavefunctions-resonant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 Template</dc:title>
  <dc:creator>jianyou</dc:creator>
  <cp:lastModifiedBy>格物致理</cp:lastModifiedBy>
  <cp:revision>462</cp:revision>
  <dcterms:created xsi:type="dcterms:W3CDTF">2013-11-02T14:46:00Z</dcterms:created>
  <dcterms:modified xsi:type="dcterms:W3CDTF">2024-04-13T08:36:08Z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0298FDB02F064BA59552C70B98B85F8D</vt:lpwstr>
  </property>
  <property fmtid="{D5CDD505-2E9C-101B-9397-08002B2CF9AE}" pid="3" name="KSOProductBuildVer">
    <vt:lpwstr>2052-12.1.0.16417</vt:lpwstr>
  </property>
</Properties>
</file>