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70" r:id="rId2"/>
    <p:sldId id="697" r:id="rId3"/>
    <p:sldId id="665" r:id="rId4"/>
    <p:sldId id="667" r:id="rId5"/>
    <p:sldId id="704" r:id="rId6"/>
    <p:sldId id="664" r:id="rId7"/>
    <p:sldId id="663" r:id="rId8"/>
    <p:sldId id="680" r:id="rId9"/>
    <p:sldId id="668" r:id="rId10"/>
    <p:sldId id="675" r:id="rId11"/>
    <p:sldId id="670" r:id="rId12"/>
    <p:sldId id="303" r:id="rId13"/>
    <p:sldId id="702" r:id="rId14"/>
    <p:sldId id="599" r:id="rId15"/>
    <p:sldId id="539" r:id="rId16"/>
    <p:sldId id="684" r:id="rId17"/>
    <p:sldId id="619" r:id="rId18"/>
    <p:sldId id="602" r:id="rId19"/>
    <p:sldId id="604" r:id="rId20"/>
    <p:sldId id="703" r:id="rId21"/>
    <p:sldId id="628" r:id="rId22"/>
    <p:sldId id="686" r:id="rId23"/>
    <p:sldId id="306" r:id="rId24"/>
    <p:sldId id="620" r:id="rId25"/>
    <p:sldId id="622" r:id="rId26"/>
    <p:sldId id="625" r:id="rId27"/>
    <p:sldId id="699" r:id="rId28"/>
    <p:sldId id="694" r:id="rId29"/>
    <p:sldId id="688" r:id="rId30"/>
    <p:sldId id="52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94" d="100"/>
          <a:sy n="94" d="100"/>
        </p:scale>
        <p:origin x="154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747A-DB2C-4509-8DA0-12E71CFB0C10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6397-AFB7-4578-84A5-971785DB4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对于磁跃迁，公式稍复杂一些，有二项：电流引起的跃迁和磁矩引起的跃迁。同级的电跃迁要远大于磁跃迁，大概</a:t>
            </a:r>
            <a:r>
              <a:rPr lang="en-US" altLang="zh-CN" dirty="0"/>
              <a:t>3</a:t>
            </a:r>
            <a:r>
              <a:rPr lang="zh-CN" altLang="en-US" dirty="0"/>
              <a:t>个量级。同样，相邻级的电（磁）跃迁可以相差</a:t>
            </a:r>
            <a:r>
              <a:rPr lang="en-US" altLang="zh-CN" dirty="0"/>
              <a:t>3</a:t>
            </a:r>
            <a:r>
              <a:rPr lang="zh-CN" altLang="en-US" dirty="0"/>
              <a:t>个量级。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6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7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532CF-C74E-4931-9291-0E5F6EBF657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6702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r-process</a:t>
            </a:r>
            <a:r>
              <a:rPr lang="zh-CN" altLang="en-US" dirty="0"/>
              <a:t>产生</a:t>
            </a:r>
            <a:r>
              <a:rPr lang="en-US" altLang="zh-CN" dirty="0"/>
              <a:t>180Lu</a:t>
            </a:r>
            <a:r>
              <a:rPr lang="zh-CN" altLang="en-US" dirty="0"/>
              <a:t>后</a:t>
            </a:r>
            <a:r>
              <a:rPr lang="en-US" altLang="zh-CN" dirty="0"/>
              <a:t>β</a:t>
            </a:r>
            <a:r>
              <a:rPr lang="zh-CN" altLang="en-US" dirty="0"/>
              <a:t>衰变 </a:t>
            </a:r>
            <a:r>
              <a:rPr lang="en-US" altLang="zh-CN" dirty="0"/>
              <a:t>(only 5.7</a:t>
            </a:r>
            <a:r>
              <a:rPr lang="zh-CN" altLang="en-US" dirty="0"/>
              <a:t>分钟</a:t>
            </a:r>
            <a:r>
              <a:rPr lang="en-US" altLang="zh-CN" dirty="0"/>
              <a:t>) </a:t>
            </a:r>
            <a:r>
              <a:rPr lang="zh-CN" altLang="en-US" dirty="0"/>
              <a:t>快速成为</a:t>
            </a:r>
            <a:r>
              <a:rPr lang="en-US" altLang="zh-CN" dirty="0"/>
              <a:t>180Hf.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E6F70-8060-4E0B-B98A-A343F4445C87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79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3EB91-113A-4511-B397-708E90B4056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9915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86EC-2872-4A12-AB97-85C18BFD42C5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E2B-D863-44BA-BEF1-446BB78E4598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25DC-E515-42E5-864D-D15D9AE10ECE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9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B57627-C67D-4F30-B26D-9D0EDFC26B4F}" type="datetime1">
              <a:rPr lang="zh-CN" altLang="en-US" smtClean="0"/>
              <a:t>2024/4/10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167B7A-9096-44CA-B4CA-4E52CF268C6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9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1129-8754-4412-8CF9-23F25926FD0C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694B-40BE-409A-9F8D-0D13B65C5290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8080-D0EA-4DC7-99F5-1BDB66E24F17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B8BE-7E2E-4C74-938E-33989887BAE3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FB6C-E7E8-4900-9DA7-9E9B6E972CE2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1AB2-6C2E-4D33-AAB6-2F0FC703BCE6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A8E-5A2E-417A-9740-E071DC01C6CA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0132-6456-49AD-A51F-4E0736F0864D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B2CE-7176-43E3-9645-849EEE6E579E}" type="datetime1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7" Type="http://schemas.openxmlformats.org/officeDocument/2006/relationships/image" Target="../media/image167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mp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tmp"/><Relationship Id="rId4" Type="http://schemas.openxmlformats.org/officeDocument/2006/relationships/image" Target="../media/image45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tmp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3.tm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492B821-1D51-4E90-BEB5-79570D1A7926}"/>
              </a:ext>
            </a:extLst>
          </p:cNvPr>
          <p:cNvSpPr/>
          <p:nvPr/>
        </p:nvSpPr>
        <p:spPr>
          <a:xfrm>
            <a:off x="971600" y="6301552"/>
            <a:ext cx="6463202" cy="495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第二届超边缘碰撞物理研讨会（合肥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2024. 04. 12-15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5680" y="1049393"/>
            <a:ext cx="8712640" cy="1317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光致核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许甫荣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98" y="2119840"/>
            <a:ext cx="9054002" cy="368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同核异能素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(isomer)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历史背景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buAutoNum type="romanUcPeriod" startAt="3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特殊性、重要性、一些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计算结果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在天体核过程中扮演的特殊角色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激发与退激机制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NEET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4" y="60863"/>
            <a:ext cx="3960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145DCC-A280-489B-922D-9ACB6DED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8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FE7D49A-DB50-4BF1-A5C2-7ECE202CE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64" y="516096"/>
            <a:ext cx="5052482" cy="386582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1590DB-B00F-42B6-A515-49B2B7E6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5D1C07-3AB4-46E6-B944-490F057EA4D5}"/>
              </a:ext>
            </a:extLst>
          </p:cNvPr>
          <p:cNvSpPr txBox="1"/>
          <p:nvPr/>
        </p:nvSpPr>
        <p:spPr>
          <a:xfrm>
            <a:off x="321409" y="597275"/>
            <a:ext cx="2592288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E1, E2, E3, …, El</a:t>
            </a:r>
          </a:p>
          <a:p>
            <a:pPr>
              <a:lnSpc>
                <a:spcPct val="15000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M1, M2, …,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8176ED-330C-4D38-99F9-A73F13D64C7F}"/>
              </a:ext>
            </a:extLst>
          </p:cNvPr>
          <p:cNvSpPr txBox="1"/>
          <p:nvPr/>
        </p:nvSpPr>
        <p:spPr>
          <a:xfrm>
            <a:off x="611561" y="277168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→ 3</a:t>
            </a:r>
            <a:r>
              <a:rPr lang="en-US" altLang="zh-CN" b="1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Eγ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keV only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DA8721-E013-4C52-9284-D6C95959D570}"/>
              </a:ext>
            </a:extLst>
          </p:cNvPr>
          <p:cNvSpPr txBox="1"/>
          <p:nvPr/>
        </p:nvSpPr>
        <p:spPr>
          <a:xfrm>
            <a:off x="587785" y="32139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→ 4</a:t>
            </a:r>
            <a:r>
              <a:rPr lang="en-US" altLang="zh-CN" b="1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M4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771B4C-63EB-474A-BFAD-33F597DEE460}"/>
              </a:ext>
            </a:extLst>
          </p:cNvPr>
          <p:cNvSpPr/>
          <p:nvPr/>
        </p:nvSpPr>
        <p:spPr>
          <a:xfrm>
            <a:off x="611560" y="2633673"/>
            <a:ext cx="3000825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89548D-8DFF-4A11-A50B-176C298E6CB8}"/>
              </a:ext>
            </a:extLst>
          </p:cNvPr>
          <p:cNvSpPr txBox="1"/>
          <p:nvPr/>
        </p:nvSpPr>
        <p:spPr>
          <a:xfrm>
            <a:off x="870136" y="37212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这两个跃迁都很弱的！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7124F5B-83CF-4A83-AB69-57F283718F79}"/>
              </a:ext>
            </a:extLst>
          </p:cNvPr>
          <p:cNvSpPr txBox="1"/>
          <p:nvPr/>
        </p:nvSpPr>
        <p:spPr>
          <a:xfrm>
            <a:off x="3322708" y="5221911"/>
            <a:ext cx="2592288" cy="8764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角动量选择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跃迁能量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角动量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isomerism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F40A37-3B1F-407D-9FA3-1350C3B7510B}"/>
              </a:ext>
            </a:extLst>
          </p:cNvPr>
          <p:cNvSpPr/>
          <p:nvPr/>
        </p:nvSpPr>
        <p:spPr>
          <a:xfrm>
            <a:off x="6876256" y="2789680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818E6D-B953-4044-8920-AE90096CB2B8}"/>
              </a:ext>
            </a:extLst>
          </p:cNvPr>
          <p:cNvSpPr/>
          <p:nvPr/>
        </p:nvSpPr>
        <p:spPr>
          <a:xfrm>
            <a:off x="6476894" y="227573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32E40D-3260-49F6-9E26-1B3B9B27395C}"/>
              </a:ext>
            </a:extLst>
          </p:cNvPr>
          <p:cNvSpPr txBox="1"/>
          <p:nvPr/>
        </p:nvSpPr>
        <p:spPr>
          <a:xfrm>
            <a:off x="5547481" y="116632"/>
            <a:ext cx="27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Hahn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的第一例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7967FC4-FD92-4046-85AD-7E7BDA9E4C58}"/>
              </a:ext>
            </a:extLst>
          </p:cNvPr>
          <p:cNvCxnSpPr/>
          <p:nvPr/>
        </p:nvCxnSpPr>
        <p:spPr>
          <a:xfrm>
            <a:off x="6444208" y="2420888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866B072-A1B6-459F-B53B-88DA0C09CB83}"/>
              </a:ext>
            </a:extLst>
          </p:cNvPr>
          <p:cNvCxnSpPr>
            <a:cxnSpLocks/>
          </p:cNvCxnSpPr>
          <p:nvPr/>
        </p:nvCxnSpPr>
        <p:spPr>
          <a:xfrm>
            <a:off x="6994985" y="2449007"/>
            <a:ext cx="0" cy="905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6D8D81E-AB1B-4B92-849E-D19DB74F9DE6}"/>
              </a:ext>
            </a:extLst>
          </p:cNvPr>
          <p:cNvCxnSpPr>
            <a:cxnSpLocks/>
          </p:cNvCxnSpPr>
          <p:nvPr/>
        </p:nvCxnSpPr>
        <p:spPr>
          <a:xfrm>
            <a:off x="5868144" y="2523989"/>
            <a:ext cx="0" cy="8300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7FEA7C6D-637B-4C48-AE41-55F56CEB8B42}"/>
              </a:ext>
            </a:extLst>
          </p:cNvPr>
          <p:cNvSpPr/>
          <p:nvPr/>
        </p:nvSpPr>
        <p:spPr>
          <a:xfrm>
            <a:off x="5195396" y="2826379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E2/ M1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4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1CD723-B44C-43DC-81E7-1DEAD646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B27520-C273-49B0-8C7B-41C165377A24}"/>
              </a:ext>
            </a:extLst>
          </p:cNvPr>
          <p:cNvSpPr txBox="1"/>
          <p:nvPr/>
        </p:nvSpPr>
        <p:spPr>
          <a:xfrm>
            <a:off x="212150" y="771962"/>
            <a:ext cx="892899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Alder K, A. Bohr, and B.R. Mottelson,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Mat. Phys.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Dan. Vid.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Selsk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29, 9 (1955)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1BF52-2D42-472A-8FB5-E7DA48F170B5}"/>
              </a:ext>
            </a:extLst>
          </p:cNvPr>
          <p:cNvSpPr txBox="1"/>
          <p:nvPr/>
        </p:nvSpPr>
        <p:spPr>
          <a:xfrm>
            <a:off x="212150" y="2660919"/>
            <a:ext cx="4320480" cy="870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形变：角动量投影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也是一个好量子数，遵循某个选择规则。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C8F5D89-F5A2-4389-AF47-5980DA35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611">
            <a:off x="5043723" y="2034701"/>
            <a:ext cx="2455350" cy="18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2C1FEE-3FDD-4D50-B196-54873B5DD314}"/>
              </a:ext>
            </a:extLst>
          </p:cNvPr>
          <p:cNvSpPr txBox="1"/>
          <p:nvPr/>
        </p:nvSpPr>
        <p:spPr>
          <a:xfrm>
            <a:off x="7601039" y="2945871"/>
            <a:ext cx="169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旋转对称轴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558B76A-0FBE-4C09-816D-635F0E828135}"/>
                  </a:ext>
                </a:extLst>
              </p:cNvPr>
              <p:cNvSpPr txBox="1"/>
              <p:nvPr/>
            </p:nvSpPr>
            <p:spPr>
              <a:xfrm>
                <a:off x="198947" y="5315872"/>
                <a:ext cx="6552728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角动量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选择定则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558B76A-0FBE-4C09-816D-635F0E828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7" y="5315872"/>
                <a:ext cx="6552728" cy="411331"/>
              </a:xfrm>
              <a:prstGeom prst="rect">
                <a:avLst/>
              </a:prstGeom>
              <a:blipFill>
                <a:blip r:embed="rId3"/>
                <a:stretch>
                  <a:fillRect l="-837" t="-7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C80DE3-5299-41C8-BEA2-B86FEAE5ADF5}"/>
                  </a:ext>
                </a:extLst>
              </p:cNvPr>
              <p:cNvSpPr txBox="1"/>
              <p:nvPr/>
            </p:nvSpPr>
            <p:spPr>
              <a:xfrm>
                <a:off x="2051720" y="4105968"/>
                <a:ext cx="376064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B(El)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C80DE3-5299-41C8-BEA2-B86FEAE5A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105968"/>
                <a:ext cx="3760645" cy="425501"/>
              </a:xfrm>
              <a:prstGeom prst="rect">
                <a:avLst/>
              </a:prstGeom>
              <a:blipFill>
                <a:blip r:embed="rId4"/>
                <a:stretch>
                  <a:fillRect l="-5032" t="-17391" b="-36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0CA09A7-887B-48E7-9C68-ECA6DF21399F}"/>
              </a:ext>
            </a:extLst>
          </p:cNvPr>
          <p:cNvCxnSpPr>
            <a:cxnSpLocks/>
          </p:cNvCxnSpPr>
          <p:nvPr/>
        </p:nvCxnSpPr>
        <p:spPr>
          <a:xfrm flipH="1" flipV="1">
            <a:off x="3951818" y="4386196"/>
            <a:ext cx="369323" cy="288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9F1D80D-532A-4DE5-B945-988EA57411F7}"/>
              </a:ext>
            </a:extLst>
          </p:cNvPr>
          <p:cNvCxnSpPr>
            <a:cxnSpLocks/>
          </p:cNvCxnSpPr>
          <p:nvPr/>
        </p:nvCxnSpPr>
        <p:spPr>
          <a:xfrm flipH="1" flipV="1">
            <a:off x="5134594" y="4413485"/>
            <a:ext cx="496910" cy="2359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BD7236-8102-4616-A841-BA429CDE251C}"/>
                  </a:ext>
                </a:extLst>
              </p:cNvPr>
              <p:cNvSpPr txBox="1"/>
              <p:nvPr/>
            </p:nvSpPr>
            <p:spPr>
              <a:xfrm>
                <a:off x="4061931" y="4577402"/>
                <a:ext cx="827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7BD7236-8102-4616-A841-BA429CDE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31" y="4577402"/>
                <a:ext cx="827112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76E7BC2-77E8-42E1-A8C6-3DFDEDE24882}"/>
                  </a:ext>
                </a:extLst>
              </p:cNvPr>
              <p:cNvSpPr txBox="1"/>
              <p:nvPr/>
            </p:nvSpPr>
            <p:spPr>
              <a:xfrm>
                <a:off x="5391572" y="4510555"/>
                <a:ext cx="827112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76E7BC2-77E8-42E1-A8C6-3DFDEDE2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572" y="4510555"/>
                <a:ext cx="827112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2A23866-A181-492D-B47D-CC20448AA052}"/>
              </a:ext>
            </a:extLst>
          </p:cNvPr>
          <p:cNvSpPr txBox="1"/>
          <p:nvPr/>
        </p:nvSpPr>
        <p:spPr>
          <a:xfrm>
            <a:off x="6403036" y="5367643"/>
            <a:ext cx="247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selection rule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FCE9B7-1E60-4AD0-AD28-BDD32405B14F}"/>
              </a:ext>
            </a:extLst>
          </p:cNvPr>
          <p:cNvSpPr txBox="1"/>
          <p:nvPr/>
        </p:nvSpPr>
        <p:spPr>
          <a:xfrm>
            <a:off x="735891" y="207477"/>
            <a:ext cx="76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K-isomer 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形成机制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是形变情况下的角动量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isomerism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01330312"/>
              </p:ext>
            </p:extLst>
          </p:nvPr>
        </p:nvGraphicFramePr>
        <p:xfrm>
          <a:off x="676511" y="701927"/>
          <a:ext cx="5457712" cy="409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演示文稿" r:id="rId4" imgW="4571941" imgH="3428837" progId="PowerPoint.Show.8">
                  <p:embed/>
                </p:oleObj>
              </mc:Choice>
              <mc:Fallback>
                <p:oleObj name="演示文稿" r:id="rId4" imgW="4571941" imgH="3428837" progId="PowerPoint.Show.8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11" y="701927"/>
                        <a:ext cx="5457712" cy="4095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phil-nature-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71250" y="1246499"/>
            <a:ext cx="2197261" cy="3006080"/>
          </a:xfrm>
          <a:noFill/>
          <a:ln/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237889" y="0"/>
            <a:ext cx="8229600" cy="1143000"/>
          </a:xfrm>
        </p:spPr>
        <p:txBody>
          <a:bodyPr/>
          <a:lstStyle/>
          <a:p>
            <a:pPr marL="838200" indent="-83820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亚稳态形成机制（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High-K isomerism)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1B2124-9E5D-4979-94F0-ECB4FD3D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7B7A-9096-44CA-B4CA-4E52CF268C66}" type="slidenum">
              <a:rPr lang="en-US" altLang="zh-CN" smtClean="0"/>
              <a:pPr/>
              <a:t>12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B1E825F-EE20-4BC8-A8C3-21826EB5083D}"/>
                  </a:ext>
                </a:extLst>
              </p:cNvPr>
              <p:cNvSpPr txBox="1"/>
              <p:nvPr/>
            </p:nvSpPr>
            <p:spPr>
              <a:xfrm>
                <a:off x="539552" y="5072482"/>
                <a:ext cx="7927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forbidden: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角动量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allowed,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satisfied. 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B1E825F-EE20-4BC8-A8C3-21826EB50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72482"/>
                <a:ext cx="7927937" cy="461665"/>
              </a:xfrm>
              <a:prstGeom prst="rect">
                <a:avLst/>
              </a:prstGeom>
              <a:blipFill>
                <a:blip r:embed="rId7"/>
                <a:stretch>
                  <a:fillRect l="-1231"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14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>
                <a:ea typeface="宋体" pitchFamily="2" charset="-122"/>
              </a:rPr>
              <a:t>31-yr isomer decay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35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00200" y="838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600200" y="525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600200" y="2209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600200" y="3733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27125" y="49942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>
                <a:ea typeface="宋体" pitchFamily="2" charset="-122"/>
              </a:rPr>
              <a:t>  0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03325" y="3470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>
                <a:ea typeface="宋体" pitchFamily="2" charset="-122"/>
              </a:rPr>
              <a:t> 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03325" y="1946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>
                <a:ea typeface="宋体" pitchFamily="2" charset="-122"/>
              </a:rPr>
              <a:t> 2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88925" y="270827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>
                <a:ea typeface="宋体" pitchFamily="2" charset="-122"/>
              </a:rPr>
              <a:t>E (MeV)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838200" y="15240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157DF5-7F2F-4029-8145-CB3DDF48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961BADD-A256-4154-A72B-9145DED4AB0B}"/>
              </a:ext>
            </a:extLst>
          </p:cNvPr>
          <p:cNvSpPr/>
          <p:nvPr/>
        </p:nvSpPr>
        <p:spPr>
          <a:xfrm rot="21029697">
            <a:off x="2395464" y="2971800"/>
            <a:ext cx="1540023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6E3DF7-105D-4417-81FB-275B344A39E9}"/>
                  </a:ext>
                </a:extLst>
              </p:cNvPr>
              <p:cNvSpPr txBox="1"/>
              <p:nvPr/>
            </p:nvSpPr>
            <p:spPr>
              <a:xfrm>
                <a:off x="86429" y="5750005"/>
                <a:ext cx="2951342" cy="7386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1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→8</a:t>
                </a:r>
                <a:r>
                  <a:rPr lang="en-US" altLang="zh-CN" sz="14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角动量是容许的，应该可以有强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=8,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forbidden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，所以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=4.0 S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6E3DF7-105D-4417-81FB-275B344A3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" y="5750005"/>
                <a:ext cx="2951342" cy="738664"/>
              </a:xfrm>
              <a:prstGeom prst="rect">
                <a:avLst/>
              </a:prstGeom>
              <a:blipFill>
                <a:blip r:embed="rId5"/>
                <a:stretch>
                  <a:fillRect l="-620" t="-2479" r="-6818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9519D21-3484-4A71-87D4-EF5EDB44F3F2}"/>
              </a:ext>
            </a:extLst>
          </p:cNvPr>
          <p:cNvCxnSpPr>
            <a:cxnSpLocks/>
          </p:cNvCxnSpPr>
          <p:nvPr/>
        </p:nvCxnSpPr>
        <p:spPr>
          <a:xfrm flipH="1">
            <a:off x="1433501" y="3501008"/>
            <a:ext cx="1338299" cy="224899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4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>
            <p:ph type="title"/>
          </p:nvPr>
        </p:nvSpPr>
        <p:spPr>
          <a:xfrm>
            <a:off x="-1" y="62880"/>
            <a:ext cx="9133883" cy="5040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Configuration-constrained PES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" y="1143000"/>
          <a:ext cx="4165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演示文稿" r:id="rId3" imgW="4571941" imgH="3428837" progId="PowerPoint.Show.8">
                  <p:embed/>
                </p:oleObj>
              </mc:Choice>
              <mc:Fallback>
                <p:oleObj name="演示文稿" r:id="rId3" imgW="4571941" imgH="3428837" progId="PowerPoint.Show.8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1656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131840" y="62068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Adiabatic blocking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980728"/>
            <a:ext cx="4752528" cy="37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4788024" y="2132856"/>
            <a:ext cx="144017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148064" y="213285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355976" y="980728"/>
            <a:ext cx="720080" cy="13681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0F2C7CE-9751-48DC-982E-FC76C5F396CB}"/>
              </a:ext>
            </a:extLst>
          </p:cNvPr>
          <p:cNvSpPr txBox="1"/>
          <p:nvPr/>
        </p:nvSpPr>
        <p:spPr>
          <a:xfrm>
            <a:off x="971600" y="4789512"/>
            <a:ext cx="1512168" cy="170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能精确计算：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激发能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组态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形变</a:t>
            </a:r>
            <a:endParaRPr lang="en-US" altLang="zh-CN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174F23-B383-4243-B9DC-0DCD3031130F}"/>
              </a:ext>
            </a:extLst>
          </p:cNvPr>
          <p:cNvSpPr txBox="1"/>
          <p:nvPr/>
        </p:nvSpPr>
        <p:spPr>
          <a:xfrm>
            <a:off x="3563888" y="4789512"/>
            <a:ext cx="5184576" cy="1892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不足之处：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破坏转动不变性（角动量守恒条件被破坏）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不能计算跃迁强度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(isomer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寿命）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原因：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角动量不是守恒量；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b)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跃迁前后波函数是在不同形变下写的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55806F-FCB5-418A-8C7A-7711BEAA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20324A-709B-4A16-B991-F2C85DB2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" y="2629099"/>
            <a:ext cx="8913363" cy="29653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EE2DAF-54BB-4E1A-A0AC-246A3D978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15477"/>
            <a:ext cx="8532440" cy="1636751"/>
          </a:xfrm>
          <a:prstGeom prst="rect">
            <a:avLst/>
          </a:prstGeom>
        </p:spPr>
      </p:pic>
      <p:sp>
        <p:nvSpPr>
          <p:cNvPr id="819205" name="Line 5"/>
          <p:cNvSpPr>
            <a:spLocks noChangeShapeType="1"/>
          </p:cNvSpPr>
          <p:nvPr/>
        </p:nvSpPr>
        <p:spPr bwMode="auto">
          <a:xfrm>
            <a:off x="-1" y="2204864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7308850" y="1268413"/>
            <a:ext cx="14398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CN" sz="2800" b="1" dirty="0">
                <a:solidFill>
                  <a:srgbClr val="FF0000"/>
                </a:solidFill>
                <a:ea typeface="宋体" pitchFamily="2" charset="-122"/>
              </a:rPr>
              <a:t>2004</a:t>
            </a:r>
            <a:r>
              <a:rPr kumimoji="0" lang="zh-CN" altLang="en-US" sz="2800" b="1" dirty="0">
                <a:solidFill>
                  <a:srgbClr val="FF0000"/>
                </a:solidFill>
                <a:ea typeface="宋体" pitchFamily="2" charset="-122"/>
              </a:rPr>
              <a:t>年</a:t>
            </a:r>
          </a:p>
        </p:txBody>
      </p:sp>
      <p:sp>
        <p:nvSpPr>
          <p:cNvPr id="819207" name="Rectangle 7"/>
          <p:cNvSpPr>
            <a:spLocks noChangeArrowheads="1"/>
          </p:cNvSpPr>
          <p:nvPr/>
        </p:nvSpPr>
        <p:spPr bwMode="auto">
          <a:xfrm>
            <a:off x="7308850" y="3068960"/>
            <a:ext cx="12525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CN" sz="2800" b="1" dirty="0">
                <a:solidFill>
                  <a:srgbClr val="FF0000"/>
                </a:solidFill>
                <a:ea typeface="宋体" pitchFamily="2" charset="-122"/>
              </a:rPr>
              <a:t>2006</a:t>
            </a:r>
            <a:r>
              <a:rPr kumimoji="0" lang="zh-CN" altLang="en-US" sz="2800" b="1" dirty="0">
                <a:solidFill>
                  <a:srgbClr val="FF0000"/>
                </a:solidFill>
                <a:ea typeface="宋体" pitchFamily="2" charset="-122"/>
              </a:rPr>
              <a:t>年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A93252-6BF5-4D41-AE00-A1A697A44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5877272"/>
            <a:ext cx="4892249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75E5F6-A89F-4F95-804B-C48C554B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FFB979-6609-4617-B8C8-688D5781B483}"/>
              </a:ext>
            </a:extLst>
          </p:cNvPr>
          <p:cNvSpPr txBox="1"/>
          <p:nvPr/>
        </p:nvSpPr>
        <p:spPr>
          <a:xfrm>
            <a:off x="611560" y="27685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重要性，在天体核过程中的特殊作用</a:t>
            </a:r>
          </a:p>
        </p:txBody>
      </p:sp>
    </p:spTree>
    <p:extLst>
      <p:ext uri="{BB962C8B-B14F-4D97-AF65-F5344CB8AC3E}">
        <p14:creationId xmlns:p14="http://schemas.microsoft.com/office/powerpoint/2010/main" val="408015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B3208C-DBF2-4A17-88F0-F8401594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4E40D-0B54-4E7D-AC4A-83C30B33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37" y="1870120"/>
            <a:ext cx="4019190" cy="48036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F0BE9FC-4BAD-4600-8750-547AC739F7D0}"/>
              </a:ext>
            </a:extLst>
          </p:cNvPr>
          <p:cNvSpPr/>
          <p:nvPr/>
        </p:nvSpPr>
        <p:spPr>
          <a:xfrm>
            <a:off x="46937" y="885270"/>
            <a:ext cx="3635896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产生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后，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衰变到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Hf.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E1DB86-4DF6-466B-9518-8433674FC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" y="4628760"/>
            <a:ext cx="4392488" cy="13439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104A99E-B223-4666-905C-FBA73C8EA8DA}"/>
              </a:ext>
            </a:extLst>
          </p:cNvPr>
          <p:cNvSpPr txBox="1"/>
          <p:nvPr/>
        </p:nvSpPr>
        <p:spPr>
          <a:xfrm>
            <a:off x="136693" y="1906083"/>
            <a:ext cx="3456384" cy="1522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假如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不存在，就无法生成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，就无法解释自然界中存在比宇宙年龄还长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个量级的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E86DD50F-8EF9-44C7-950F-D8A8D61EC583}"/>
              </a:ext>
            </a:extLst>
          </p:cNvPr>
          <p:cNvSpPr/>
          <p:nvPr/>
        </p:nvSpPr>
        <p:spPr>
          <a:xfrm>
            <a:off x="5436096" y="3956775"/>
            <a:ext cx="144016" cy="163246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CD86CC-395F-4C82-B212-9EC7E7C44154}"/>
              </a:ext>
            </a:extLst>
          </p:cNvPr>
          <p:cNvSpPr txBox="1"/>
          <p:nvPr/>
        </p:nvSpPr>
        <p:spPr>
          <a:xfrm rot="16200000">
            <a:off x="4918755" y="4340959"/>
            <a:ext cx="461665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baseline="30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D66EADD-FF86-43F6-AC81-A0A3550A73F6}"/>
              </a:ext>
            </a:extLst>
          </p:cNvPr>
          <p:cNvSpPr/>
          <p:nvPr/>
        </p:nvSpPr>
        <p:spPr>
          <a:xfrm>
            <a:off x="4427702" y="330590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F35DF4-DEE1-4DCB-9678-A6CA423AA7BD}"/>
              </a:ext>
            </a:extLst>
          </p:cNvPr>
          <p:cNvSpPr txBox="1"/>
          <p:nvPr/>
        </p:nvSpPr>
        <p:spPr>
          <a:xfrm>
            <a:off x="2754052" y="75648"/>
            <a:ext cx="363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在核天体过程中的重要性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F363C29-CFB6-4291-9110-A128DAAE4925}"/>
              </a:ext>
            </a:extLst>
          </p:cNvPr>
          <p:cNvSpPr/>
          <p:nvPr/>
        </p:nvSpPr>
        <p:spPr>
          <a:xfrm>
            <a:off x="899592" y="5458369"/>
            <a:ext cx="288032" cy="202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F057B3-465B-4DDB-A4BD-FDF959D70E7D}"/>
              </a:ext>
            </a:extLst>
          </p:cNvPr>
          <p:cNvSpPr txBox="1"/>
          <p:nvPr/>
        </p:nvSpPr>
        <p:spPr>
          <a:xfrm>
            <a:off x="6661748" y="41091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77E4D5-CD6D-4D16-9806-4AEB78D189D6}"/>
              </a:ext>
            </a:extLst>
          </p:cNvPr>
          <p:cNvSpPr txBox="1"/>
          <p:nvPr/>
        </p:nvSpPr>
        <p:spPr>
          <a:xfrm>
            <a:off x="6628861" y="35329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248172A-C36C-438F-A2D5-A18529BB143E}"/>
              </a:ext>
            </a:extLst>
          </p:cNvPr>
          <p:cNvCxnSpPr/>
          <p:nvPr/>
        </p:nvCxnSpPr>
        <p:spPr>
          <a:xfrm flipH="1">
            <a:off x="5580112" y="3517628"/>
            <a:ext cx="570695" cy="271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5D7C5E6-2857-4FAB-B9D7-AA4D0F579911}"/>
              </a:ext>
            </a:extLst>
          </p:cNvPr>
          <p:cNvCxnSpPr/>
          <p:nvPr/>
        </p:nvCxnSpPr>
        <p:spPr>
          <a:xfrm flipH="1">
            <a:off x="4139952" y="3789040"/>
            <a:ext cx="1440160" cy="172819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79153A1-E175-4856-A15F-49B3B209AFB8}"/>
              </a:ext>
            </a:extLst>
          </p:cNvPr>
          <p:cNvCxnSpPr/>
          <p:nvPr/>
        </p:nvCxnSpPr>
        <p:spPr>
          <a:xfrm flipH="1">
            <a:off x="6068096" y="3668860"/>
            <a:ext cx="144016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1388CC1-B2AD-43D6-A447-188A533D74B2}"/>
              </a:ext>
            </a:extLst>
          </p:cNvPr>
          <p:cNvCxnSpPr>
            <a:cxnSpLocks/>
          </p:cNvCxnSpPr>
          <p:nvPr/>
        </p:nvCxnSpPr>
        <p:spPr>
          <a:xfrm>
            <a:off x="6035307" y="3693125"/>
            <a:ext cx="176805" cy="1036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4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56D520-C57C-4499-A31B-48E105E1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CC0394-DAED-4619-9BA5-6EF57B6AC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525"/>
            <a:ext cx="7449954" cy="5511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538468-F63F-41F1-8660-2BB193F1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42116"/>
            <a:ext cx="5085843" cy="16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FFBCEF-E460-4D17-B8D9-25318DDD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2C9C58-624E-4D61-906B-7C8ED503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8" y="3717032"/>
            <a:ext cx="7471022" cy="20541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A3A192-5358-4203-8908-678194B5F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9" y="166191"/>
            <a:ext cx="7003387" cy="2286198"/>
          </a:xfrm>
          <a:prstGeom prst="rect">
            <a:avLst/>
          </a:prstGeom>
        </p:spPr>
      </p:pic>
      <p:sp>
        <p:nvSpPr>
          <p:cNvPr id="6" name="箭头: 上下 5">
            <a:extLst>
              <a:ext uri="{FF2B5EF4-FFF2-40B4-BE49-F238E27FC236}">
                <a16:creationId xmlns:a16="http://schemas.microsoft.com/office/drawing/2014/main" id="{339E8027-8857-4C35-998A-A4DD81FD3F81}"/>
              </a:ext>
            </a:extLst>
          </p:cNvPr>
          <p:cNvSpPr/>
          <p:nvPr/>
        </p:nvSpPr>
        <p:spPr>
          <a:xfrm>
            <a:off x="4572000" y="247663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24191F-94DA-4E02-9C86-124426F7C455}"/>
              </a:ext>
            </a:extLst>
          </p:cNvPr>
          <p:cNvSpPr txBox="1"/>
          <p:nvPr/>
        </p:nvSpPr>
        <p:spPr>
          <a:xfrm>
            <a:off x="5292080" y="28887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镜像对称（镜像核）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B91254-F513-4CB7-8FD0-A9F55518CB3D}"/>
              </a:ext>
            </a:extLst>
          </p:cNvPr>
          <p:cNvSpPr txBox="1"/>
          <p:nvPr/>
        </p:nvSpPr>
        <p:spPr>
          <a:xfrm>
            <a:off x="1799692" y="596839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Fe, 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处于天体核燃烧通道上</a:t>
            </a:r>
          </a:p>
        </p:txBody>
      </p:sp>
    </p:spTree>
    <p:extLst>
      <p:ext uri="{BB962C8B-B14F-4D97-AF65-F5344CB8AC3E}">
        <p14:creationId xmlns:p14="http://schemas.microsoft.com/office/powerpoint/2010/main" val="244072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BF4EA8-2396-49C9-8FE6-4A55161E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36C080-18B8-4D57-A7DC-BA1CE3EB652B}"/>
              </a:ext>
            </a:extLst>
          </p:cNvPr>
          <p:cNvSpPr/>
          <p:nvPr/>
        </p:nvSpPr>
        <p:spPr>
          <a:xfrm>
            <a:off x="188643" y="2214156"/>
            <a:ext cx="8712968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核素版图上共有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3437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个原子核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个核拥有至少一个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的同核异能素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7052A3-B277-4BE8-BA14-DF8EAB57DAD0}"/>
              </a:ext>
            </a:extLst>
          </p:cNvPr>
          <p:cNvSpPr/>
          <p:nvPr/>
        </p:nvSpPr>
        <p:spPr>
          <a:xfrm>
            <a:off x="3645973" y="1844824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截至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21379E-3381-4022-8DE0-F66A237F8CCC}"/>
              </a:ext>
            </a:extLst>
          </p:cNvPr>
          <p:cNvSpPr txBox="1"/>
          <p:nvPr/>
        </p:nvSpPr>
        <p:spPr>
          <a:xfrm>
            <a:off x="2348883" y="419494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至少有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≥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0.5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20CE69-B559-4CBC-9A7E-189647CAA594}"/>
              </a:ext>
            </a:extLst>
          </p:cNvPr>
          <p:cNvSpPr txBox="1"/>
          <p:nvPr/>
        </p:nvSpPr>
        <p:spPr>
          <a:xfrm>
            <a:off x="63725" y="5213181"/>
            <a:ext cx="8882964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zh-CN" alt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是激发态，完全是由于量子守恒条件，蜕变概率极大变小，从而成为有寿命的量子亚稳态。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D926C2-4813-4D0F-A529-D02D35FAAC20}"/>
              </a:ext>
            </a:extLst>
          </p:cNvPr>
          <p:cNvSpPr/>
          <p:nvPr/>
        </p:nvSpPr>
        <p:spPr>
          <a:xfrm>
            <a:off x="212568" y="131749"/>
            <a:ext cx="8823928" cy="142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years of nuclear isomers—then and now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Walker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Podolyak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Scr. 95, 044004 (2020).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F8322-1AF0-4384-BC48-56E99BF8B485}"/>
              </a:ext>
            </a:extLst>
          </p:cNvPr>
          <p:cNvSpPr/>
          <p:nvPr/>
        </p:nvSpPr>
        <p:spPr>
          <a:xfrm>
            <a:off x="319689" y="3284299"/>
            <a:ext cx="87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(2251 keV, T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=229 ns) to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Z=110) (1390 keV, T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2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EEB8F4-0B9B-4004-B1A0-857CF52A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8251"/>
            <a:ext cx="5224393" cy="403244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2CF6-E227-48A5-87FE-2D79B5FF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0BB74A-2A55-4061-A8C8-C277B4C51348}"/>
              </a:ext>
            </a:extLst>
          </p:cNvPr>
          <p:cNvSpPr txBox="1"/>
          <p:nvPr/>
        </p:nvSpPr>
        <p:spPr>
          <a:xfrm>
            <a:off x="0" y="134789"/>
            <a:ext cx="910850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计算：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的重要性！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84384E-8326-4637-BCE3-AAB6D778B5D4}"/>
              </a:ext>
            </a:extLst>
          </p:cNvPr>
          <p:cNvSpPr txBox="1"/>
          <p:nvPr/>
        </p:nvSpPr>
        <p:spPr>
          <a:xfrm>
            <a:off x="1043608" y="534899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53918B-D72A-4D91-926B-33EB74C1E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0186"/>
            <a:ext cx="4820723" cy="19653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5F626F0-8C77-4CB2-A996-8E4083764682}"/>
              </a:ext>
            </a:extLst>
          </p:cNvPr>
          <p:cNvSpPr txBox="1"/>
          <p:nvPr/>
        </p:nvSpPr>
        <p:spPr>
          <a:xfrm>
            <a:off x="179512" y="5445224"/>
            <a:ext cx="26642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two-body current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耦合，非常关键！</a:t>
            </a:r>
          </a:p>
        </p:txBody>
      </p:sp>
    </p:spTree>
    <p:extLst>
      <p:ext uri="{BB962C8B-B14F-4D97-AF65-F5344CB8AC3E}">
        <p14:creationId xmlns:p14="http://schemas.microsoft.com/office/powerpoint/2010/main" val="25418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06EAFB-76E9-488F-B9E2-5894318B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B5D11D-9FFE-4B4F-9B0F-D5539251B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0" y="263722"/>
            <a:ext cx="5214506" cy="656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E8D71D-B0B3-4B2E-865F-8D117C08F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01201"/>
            <a:ext cx="4032448" cy="38789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D0B0511-70F5-4538-8C55-8184BF9DD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96018"/>
            <a:ext cx="2101881" cy="15841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1BE6BA-7EE8-4E9E-8183-78CC13CCB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9" y="5029264"/>
            <a:ext cx="2232248" cy="37814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EA8EDC5-553A-4055-8A91-2B302A38FDCD}"/>
              </a:ext>
            </a:extLst>
          </p:cNvPr>
          <p:cNvSpPr/>
          <p:nvPr/>
        </p:nvSpPr>
        <p:spPr>
          <a:xfrm>
            <a:off x="3480261" y="2616900"/>
            <a:ext cx="108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r-process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6DB913B-5628-45F0-8182-E36AB1AAED74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2569955"/>
            <a:ext cx="586813" cy="2316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F9F3EA47-80DD-4CE2-83FF-6193FFF3B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396018"/>
            <a:ext cx="2479027" cy="18311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B62C074-8B52-4877-AA30-753E99A8F931}"/>
              </a:ext>
            </a:extLst>
          </p:cNvPr>
          <p:cNvSpPr txBox="1"/>
          <p:nvPr/>
        </p:nvSpPr>
        <p:spPr>
          <a:xfrm>
            <a:off x="6344482" y="5414442"/>
            <a:ext cx="255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影响热力学平衡进程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62A4D0-4A56-4FD1-81F1-72AA116AD488}"/>
              </a:ext>
            </a:extLst>
          </p:cNvPr>
          <p:cNvSpPr txBox="1"/>
          <p:nvPr/>
        </p:nvSpPr>
        <p:spPr>
          <a:xfrm>
            <a:off x="6084168" y="2856031"/>
            <a:ext cx="32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核激发、退激也要达到平衡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0A8DE7-B15A-4E6C-85FA-5FA3FC29A0F7}"/>
                  </a:ext>
                </a:extLst>
              </p:cNvPr>
              <p:cNvSpPr txBox="1"/>
              <p:nvPr/>
            </p:nvSpPr>
            <p:spPr>
              <a:xfrm>
                <a:off x="6516216" y="2108078"/>
                <a:ext cx="1895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0A8DE7-B15A-4E6C-85FA-5FA3FC29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108078"/>
                <a:ext cx="1895327" cy="307777"/>
              </a:xfrm>
              <a:prstGeom prst="rect">
                <a:avLst/>
              </a:prstGeom>
              <a:blipFill>
                <a:blip r:embed="rId7"/>
                <a:stretch>
                  <a:fillRect l="-2894" r="-2251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DACA190-11E0-42A6-8950-47B3AE4583DD}"/>
              </a:ext>
            </a:extLst>
          </p:cNvPr>
          <p:cNvSpPr txBox="1"/>
          <p:nvPr/>
        </p:nvSpPr>
        <p:spPr>
          <a:xfrm>
            <a:off x="5348506" y="1492669"/>
            <a:ext cx="377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离子、电子、光子达到热力学平衡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DABF21-9F8F-405F-BC0A-4ED86FAD4028}"/>
              </a:ext>
            </a:extLst>
          </p:cNvPr>
          <p:cNvSpPr/>
          <p:nvPr/>
        </p:nvSpPr>
        <p:spPr>
          <a:xfrm>
            <a:off x="2949977" y="5450386"/>
            <a:ext cx="3134191" cy="870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 isomeric ratio modification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plasma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天体环境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9CDA3C-B1C2-4B6D-A7E8-0E0285244CDE}"/>
              </a:ext>
            </a:extLst>
          </p:cNvPr>
          <p:cNvSpPr/>
          <p:nvPr/>
        </p:nvSpPr>
        <p:spPr>
          <a:xfrm>
            <a:off x="3275856" y="608779"/>
            <a:ext cx="1666679" cy="318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4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75E5F6-A89F-4F95-804B-C48C554B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FFB979-6609-4617-B8C8-688D5781B483}"/>
              </a:ext>
            </a:extLst>
          </p:cNvPr>
          <p:cNvSpPr txBox="1"/>
          <p:nvPr/>
        </p:nvSpPr>
        <p:spPr>
          <a:xfrm>
            <a:off x="1187624" y="2276872"/>
            <a:ext cx="698477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Isomer </a:t>
            </a:r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激发与退激</a:t>
            </a:r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NEET</a:t>
            </a:r>
            <a:endParaRPr lang="zh-CN" alt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4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88913"/>
            <a:ext cx="7993062" cy="2160587"/>
          </a:xfrm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49500"/>
            <a:ext cx="366553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724400"/>
            <a:ext cx="60118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435600" y="2636838"/>
            <a:ext cx="485775" cy="2016125"/>
          </a:xfrm>
          <a:prstGeom prst="upDownArrow">
            <a:avLst>
              <a:gd name="adj1" fmla="val 50000"/>
              <a:gd name="adj2" fmla="val 830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552AE3-171D-4AD7-A2A9-3998D1CC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00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F9A56B-B11E-4B2A-B3FE-1BCAC455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0B03C7-EFAC-49EB-AD72-07237699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1" y="569401"/>
            <a:ext cx="7896532" cy="41764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3DE672-08FB-4B18-9B99-09745F1D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9518"/>
            <a:ext cx="5479255" cy="5639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C27A92-E7C4-49C1-BC7B-A8E4BED7955F}"/>
              </a:ext>
            </a:extLst>
          </p:cNvPr>
          <p:cNvSpPr txBox="1"/>
          <p:nvPr/>
        </p:nvSpPr>
        <p:spPr>
          <a:xfrm>
            <a:off x="2555776" y="849043"/>
            <a:ext cx="421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光子、电子诱导的核激发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B1755A-2F99-48E7-ADBC-66154DC9DCA6}"/>
              </a:ext>
            </a:extLst>
          </p:cNvPr>
          <p:cNvSpPr txBox="1"/>
          <p:nvPr/>
        </p:nvSpPr>
        <p:spPr>
          <a:xfrm>
            <a:off x="2065576" y="4470410"/>
            <a:ext cx="216023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uclear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xcitation by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apture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841582-C8D1-49AA-B08B-AF97B9570C1A}"/>
              </a:ext>
            </a:extLst>
          </p:cNvPr>
          <p:cNvSpPr txBox="1"/>
          <p:nvPr/>
        </p:nvSpPr>
        <p:spPr>
          <a:xfrm>
            <a:off x="4499992" y="4475571"/>
            <a:ext cx="216023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uclear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xcitation by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ransition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DDD609E-EE0E-4A45-B025-B53CAD854F48}"/>
              </a:ext>
            </a:extLst>
          </p:cNvPr>
          <p:cNvCxnSpPr>
            <a:cxnSpLocks/>
          </p:cNvCxnSpPr>
          <p:nvPr/>
        </p:nvCxnSpPr>
        <p:spPr>
          <a:xfrm flipV="1">
            <a:off x="5436098" y="4173335"/>
            <a:ext cx="0" cy="297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8868F95-F502-400F-B8D8-C0DBE439405A}"/>
              </a:ext>
            </a:extLst>
          </p:cNvPr>
          <p:cNvCxnSpPr>
            <a:cxnSpLocks/>
          </p:cNvCxnSpPr>
          <p:nvPr/>
        </p:nvCxnSpPr>
        <p:spPr>
          <a:xfrm flipV="1">
            <a:off x="3505736" y="4206516"/>
            <a:ext cx="0" cy="263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B50B8C59-4E76-4DE9-B147-D443C79AA9D6}"/>
              </a:ext>
            </a:extLst>
          </p:cNvPr>
          <p:cNvSpPr txBox="1"/>
          <p:nvPr/>
        </p:nvSpPr>
        <p:spPr>
          <a:xfrm>
            <a:off x="2184912" y="50551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in 1976</a:t>
            </a:r>
          </a:p>
          <a:p>
            <a:r>
              <a:rPr lang="zh-CN" altLang="en-US" b="1" dirty="0">
                <a:solidFill>
                  <a:srgbClr val="C00000"/>
                </a:solidFill>
              </a:rPr>
              <a:t>实验尚未确认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EAD61A-D9E0-4EF5-A532-2E52E33811E0}"/>
              </a:ext>
            </a:extLst>
          </p:cNvPr>
          <p:cNvSpPr/>
          <p:nvPr/>
        </p:nvSpPr>
        <p:spPr>
          <a:xfrm>
            <a:off x="4545621" y="5080562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2000</a:t>
            </a:r>
            <a:r>
              <a:rPr lang="zh-CN" altLang="en-US" b="1" dirty="0">
                <a:solidFill>
                  <a:srgbClr val="C00000"/>
                </a:solidFill>
              </a:rPr>
              <a:t>实验观察到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D8CF71-EBB1-48EF-A402-E825F1DD9857}"/>
              </a:ext>
            </a:extLst>
          </p:cNvPr>
          <p:cNvSpPr/>
          <p:nvPr/>
        </p:nvSpPr>
        <p:spPr>
          <a:xfrm>
            <a:off x="3779912" y="5517232"/>
            <a:ext cx="4968552" cy="8309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Kishimoto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PRL85, 1831 (2000) “Observation of Nuclear Excitation by Electron Transition in 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with Synchrotron X Rays…”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33D2CE6-4A56-4D81-B694-CCA7DC195ED5}"/>
              </a:ext>
            </a:extLst>
          </p:cNvPr>
          <p:cNvCxnSpPr>
            <a:cxnSpLocks/>
          </p:cNvCxnSpPr>
          <p:nvPr/>
        </p:nvCxnSpPr>
        <p:spPr>
          <a:xfrm flipV="1">
            <a:off x="6352526" y="5076151"/>
            <a:ext cx="0" cy="441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98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469048-16AA-45E5-A932-5242F4D0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40692C-92BC-46B5-937C-EF351AEB4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304256" cy="27922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0F5731-9298-4879-BFC3-88E84E0D7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46" y="1289568"/>
            <a:ext cx="1830384" cy="26766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6DE387-44EF-4294-B791-105693E20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52689"/>
            <a:ext cx="5588657" cy="2101386"/>
          </a:xfrm>
          <a:prstGeom prst="rect">
            <a:avLst/>
          </a:prstGeom>
        </p:spPr>
      </p:pic>
      <p:sp>
        <p:nvSpPr>
          <p:cNvPr id="10" name="箭头: 左右 9">
            <a:extLst>
              <a:ext uri="{FF2B5EF4-FFF2-40B4-BE49-F238E27FC236}">
                <a16:creationId xmlns:a16="http://schemas.microsoft.com/office/drawing/2014/main" id="{4E693210-631E-4C26-935E-8B460EBEA8C2}"/>
              </a:ext>
            </a:extLst>
          </p:cNvPr>
          <p:cNvSpPr/>
          <p:nvPr/>
        </p:nvSpPr>
        <p:spPr>
          <a:xfrm>
            <a:off x="3059832" y="2448844"/>
            <a:ext cx="201622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3D0D3B-537D-490C-9EF0-6DD681EDFB2F}"/>
              </a:ext>
            </a:extLst>
          </p:cNvPr>
          <p:cNvSpPr txBox="1"/>
          <p:nvPr/>
        </p:nvSpPr>
        <p:spPr>
          <a:xfrm>
            <a:off x="3327220" y="17930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互为逆过程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2FC4A6-FA1E-4437-A640-B026D190365F}"/>
              </a:ext>
            </a:extLst>
          </p:cNvPr>
          <p:cNvSpPr txBox="1"/>
          <p:nvPr/>
        </p:nvSpPr>
        <p:spPr>
          <a:xfrm>
            <a:off x="4067944" y="1501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  <a:endParaRPr lang="zh-CN" alt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2C0FDFA1-2F4C-4D50-AA7F-6AC1EDC062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49494" y="1830960"/>
          <a:ext cx="1584176" cy="48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Equation" r:id="rId6" imgW="787320" imgH="241200" progId="Equation.DSMT4">
                  <p:embed/>
                </p:oleObj>
              </mc:Choice>
              <mc:Fallback>
                <p:oleObj name="Equation" r:id="rId6" imgW="787320" imgH="24120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2C0FDFA1-2F4C-4D50-AA7F-6AC1EDC06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9494" y="1830960"/>
                        <a:ext cx="1584176" cy="48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C8AF5696-323A-43CC-A09F-5853346BE264}"/>
              </a:ext>
            </a:extLst>
          </p:cNvPr>
          <p:cNvSpPr/>
          <p:nvPr/>
        </p:nvSpPr>
        <p:spPr>
          <a:xfrm>
            <a:off x="7323426" y="2324611"/>
            <a:ext cx="1830385" cy="84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1400" b="1" i="1" dirty="0">
                <a:latin typeface="Times New Roman" panose="02020603050405020304" pitchFamily="18" charset="0"/>
              </a:rPr>
              <a:t>W</a:t>
            </a:r>
            <a:r>
              <a:rPr lang="en-US" altLang="zh-CN" sz="1400" b="1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1400" b="1" baseline="-25000" dirty="0">
                <a:latin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</a:rPr>
              <a:t>– binding energy of electron at the </a:t>
            </a:r>
            <a:r>
              <a:rPr lang="en-US" altLang="zh-CN" sz="1400" b="1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1400" b="1" dirty="0" err="1">
                <a:latin typeface="Times New Roman" panose="02020603050405020304" pitchFamily="18" charset="0"/>
              </a:rPr>
              <a:t>-th</a:t>
            </a:r>
            <a:r>
              <a:rPr lang="en-US" altLang="zh-CN" sz="1400" b="1" dirty="0">
                <a:latin typeface="Times New Roman" panose="02020603050405020304" pitchFamily="18" charset="0"/>
              </a:rPr>
              <a:t> orbit</a:t>
            </a:r>
            <a:endParaRPr lang="el-GR" altLang="zh-CN" sz="1400" b="1" dirty="0">
              <a:latin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6C2CCF-EB4F-4D04-836F-925F34139BFB}"/>
              </a:ext>
            </a:extLst>
          </p:cNvPr>
          <p:cNvSpPr txBox="1"/>
          <p:nvPr/>
        </p:nvSpPr>
        <p:spPr>
          <a:xfrm>
            <a:off x="6732240" y="12544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自由电子</a:t>
            </a:r>
          </a:p>
        </p:txBody>
      </p:sp>
    </p:spTree>
    <p:extLst>
      <p:ext uri="{BB962C8B-B14F-4D97-AF65-F5344CB8AC3E}">
        <p14:creationId xmlns:p14="http://schemas.microsoft.com/office/powerpoint/2010/main" val="333767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6D9474-7585-4DB8-B506-5E9C9BF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369897-F456-44E7-87E8-31901A4EFCAF}"/>
              </a:ext>
            </a:extLst>
          </p:cNvPr>
          <p:cNvSpPr txBox="1"/>
          <p:nvPr/>
        </p:nvSpPr>
        <p:spPr>
          <a:xfrm>
            <a:off x="3419872" y="7257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endParaRPr lang="zh-CN" alt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B2E65C-010C-4E06-9682-6043D1DC1214}"/>
              </a:ext>
            </a:extLst>
          </p:cNvPr>
          <p:cNvSpPr txBox="1"/>
          <p:nvPr/>
        </p:nvSpPr>
        <p:spPr>
          <a:xfrm>
            <a:off x="323528" y="533990"/>
            <a:ext cx="7457901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二个“希望”条件：</a:t>
            </a:r>
            <a:endParaRPr lang="en-US" altLang="zh-CN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核能级与核外电子能级：能量匹配 （理想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 —100keV)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从实验观测角度，最好是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E20892-A0A1-4EE8-B73A-66A54BBE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94" y="3429000"/>
            <a:ext cx="1265030" cy="21642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8CA39-6CA0-4E07-A15B-168A27288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84656"/>
            <a:ext cx="6404448" cy="12932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6DBF96-CD48-46CA-AE54-D6AC7A08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45" y="5994367"/>
            <a:ext cx="745766" cy="2818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6676E-3132-4CF4-8093-F3AE8EB75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11" y="5966764"/>
            <a:ext cx="2221537" cy="30946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2668CE1-31E4-4C38-93A8-8C87281619B0}"/>
              </a:ext>
            </a:extLst>
          </p:cNvPr>
          <p:cNvSpPr txBox="1"/>
          <p:nvPr/>
        </p:nvSpPr>
        <p:spPr>
          <a:xfrm>
            <a:off x="634639" y="5950531"/>
            <a:ext cx="42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光源实现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的概率还是比较低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25AEE9C-6661-49A4-873D-69D0DC924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2" y="3774845"/>
            <a:ext cx="6515964" cy="193492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FEB3602-595D-4B5E-808F-3231E125FA8D}"/>
              </a:ext>
            </a:extLst>
          </p:cNvPr>
          <p:cNvSpPr txBox="1"/>
          <p:nvPr/>
        </p:nvSpPr>
        <p:spPr>
          <a:xfrm>
            <a:off x="7524328" y="3019609"/>
            <a:ext cx="11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77.30 keV</a:t>
            </a:r>
            <a:endParaRPr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F6F2074-C181-496C-BF90-B38573DB91D5}"/>
              </a:ext>
            </a:extLst>
          </p:cNvPr>
          <p:cNvCxnSpPr/>
          <p:nvPr/>
        </p:nvCxnSpPr>
        <p:spPr>
          <a:xfrm>
            <a:off x="4397413" y="570977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3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6D9474-7585-4DB8-B506-5E9C9BF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369897-F456-44E7-87E8-31901A4EFCAF}"/>
              </a:ext>
            </a:extLst>
          </p:cNvPr>
          <p:cNvSpPr txBox="1"/>
          <p:nvPr/>
        </p:nvSpPr>
        <p:spPr>
          <a:xfrm>
            <a:off x="3625446" y="2774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endParaRPr lang="zh-CN" alt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B2E65C-010C-4E06-9682-6043D1DC1214}"/>
              </a:ext>
            </a:extLst>
          </p:cNvPr>
          <p:cNvSpPr txBox="1"/>
          <p:nvPr/>
        </p:nvSpPr>
        <p:spPr>
          <a:xfrm>
            <a:off x="483009" y="1006834"/>
            <a:ext cx="7457901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二个“希望</a:t>
            </a:r>
            <a:r>
              <a:rPr lang="en-US" altLang="zh-CN" sz="2000" b="1" dirty="0"/>
              <a:t>”</a:t>
            </a:r>
            <a:r>
              <a:rPr lang="zh-CN" altLang="en-US" sz="2000" b="1" dirty="0"/>
              <a:t>条件：</a:t>
            </a:r>
            <a:endParaRPr lang="en-US" altLang="zh-CN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核能级与核外电子能级：能量匹配 （理想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 —100keV)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从实验观测角度，最好是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080656-74FF-4B80-9709-6023A9BF9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00" y="4249680"/>
            <a:ext cx="2331922" cy="1569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41BB22-4034-43BF-B9CC-4F1C2264E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285629"/>
            <a:ext cx="2205445" cy="11303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E0F12D-1251-4369-B149-F1E90928F7AC}"/>
              </a:ext>
            </a:extLst>
          </p:cNvPr>
          <p:cNvSpPr txBox="1"/>
          <p:nvPr/>
        </p:nvSpPr>
        <p:spPr>
          <a:xfrm>
            <a:off x="6588389" y="5451056"/>
            <a:ext cx="89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57Fe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E20892-A0A1-4EE8-B73A-66A54BBE1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8" y="3167546"/>
            <a:ext cx="1265030" cy="21642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0D5AD0-A38D-4120-8DA7-F60794AB0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81" y="2538270"/>
            <a:ext cx="5560282" cy="8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C48617-1E30-4D6A-884C-DFB6F563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EFE71D-F122-4918-9D3D-EA0D9D86B368}"/>
              </a:ext>
            </a:extLst>
          </p:cNvPr>
          <p:cNvSpPr txBox="1"/>
          <p:nvPr/>
        </p:nvSpPr>
        <p:spPr>
          <a:xfrm>
            <a:off x="189856" y="332656"/>
            <a:ext cx="8496944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是二种新的核激发机制，核与核外电子（自由电子）发生作用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受能量限制较苛刻：核能级和核外电子能级匹配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不需要这样的匹配，从而可能为“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可控激发退激”提供可能性。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0F32EA-E3D8-4B59-B2F9-AF86B3959F4A}"/>
              </a:ext>
            </a:extLst>
          </p:cNvPr>
          <p:cNvSpPr txBox="1"/>
          <p:nvPr/>
        </p:nvSpPr>
        <p:spPr>
          <a:xfrm>
            <a:off x="494947" y="225667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在激光等离子体条件下，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zh-CN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  <a:r>
              <a:rPr lang="zh-CN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的发生概率可能明显提高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F0E31E-9522-4892-80C5-BB1CF211FF16}"/>
              </a:ext>
            </a:extLst>
          </p:cNvPr>
          <p:cNvSpPr/>
          <p:nvPr/>
        </p:nvSpPr>
        <p:spPr>
          <a:xfrm>
            <a:off x="1857440" y="3442129"/>
            <a:ext cx="4572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Excitation Processes in Plasmas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AF1A78-22CB-4EA2-95A9-45684C53267A}"/>
              </a:ext>
            </a:extLst>
          </p:cNvPr>
          <p:cNvSpPr txBox="1"/>
          <p:nvPr/>
        </p:nvSpPr>
        <p:spPr>
          <a:xfrm>
            <a:off x="1835696" y="289766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天体环境下：高温高密等离子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29C6A0-D9F3-4EC4-87D4-475FA879C616}"/>
              </a:ext>
            </a:extLst>
          </p:cNvPr>
          <p:cNvSpPr txBox="1"/>
          <p:nvPr/>
        </p:nvSpPr>
        <p:spPr>
          <a:xfrm>
            <a:off x="107504" y="399537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NEET/NEEC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本身并不要求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能级，但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有利于实验测量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isomers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更有价值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476E9F-1B32-4B17-BB44-19E473FCD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27588"/>
            <a:ext cx="4833606" cy="19722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914BF69-9E83-4B36-A281-1BFE3DD2B84D}"/>
              </a:ext>
            </a:extLst>
          </p:cNvPr>
          <p:cNvSpPr/>
          <p:nvPr/>
        </p:nvSpPr>
        <p:spPr>
          <a:xfrm>
            <a:off x="755576" y="5429023"/>
            <a:ext cx="237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1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涡旋极化电子</a:t>
            </a:r>
            <a:r>
              <a:rPr lang="en-US" altLang="zh-CN" b="1" dirty="0">
                <a:solidFill>
                  <a:srgbClr val="21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21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48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E7DB1C-449B-46FA-A437-26BBA595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532B6C-83FF-4610-8072-B421744D75CA}"/>
              </a:ext>
            </a:extLst>
          </p:cNvPr>
          <p:cNvSpPr txBox="1"/>
          <p:nvPr/>
        </p:nvSpPr>
        <p:spPr>
          <a:xfrm>
            <a:off x="3578368" y="152453"/>
            <a:ext cx="13681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总    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2B7EE6-936C-4467-9544-1D25FACADE18}"/>
              </a:ext>
            </a:extLst>
          </p:cNvPr>
          <p:cNvSpPr txBox="1"/>
          <p:nvPr/>
        </p:nvSpPr>
        <p:spPr>
          <a:xfrm>
            <a:off x="323528" y="653361"/>
            <a:ext cx="8496944" cy="245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同核异能素在核天体中发挥的重要作用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新机制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NEEC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激光可能是实验研究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的一种重要手段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EF8205-B669-4025-8724-531BAA18CA9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870334"/>
            <a:ext cx="5616624" cy="25201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CN" altLang="en-US" sz="19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目前，已经在医学上应用：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 h, I</a:t>
            </a:r>
            <a:r>
              <a:rPr lang="el-GR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=1/2</a:t>
            </a:r>
            <a:r>
              <a:rPr lang="zh-CN" alt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γ decay at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keV)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    (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基态，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=211ky, I</a:t>
            </a:r>
            <a:r>
              <a:rPr lang="el-GR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=9/2</a:t>
            </a:r>
            <a:r>
              <a:rPr lang="zh-CN" alt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zh-CN" sz="1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在实验上比较容易生产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Mo→</a:t>
            </a: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Mo→(β decay) </a:t>
            </a:r>
            <a:r>
              <a:rPr lang="en-US" altLang="zh-CN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</a:p>
          <a:p>
            <a:pPr>
              <a:lnSpc>
                <a:spcPct val="120000"/>
              </a:lnSpc>
              <a:buFontTx/>
              <a:buNone/>
            </a:pPr>
            <a:endParaRPr lang="zh-CN" alt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zh-CN" alt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altLang="zh-CN" sz="2800" baseline="30000" dirty="0">
              <a:solidFill>
                <a:srgbClr val="0000FF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014DAD-8C1C-4206-8CBE-E9E35433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78345"/>
            <a:ext cx="2518308" cy="2304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0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C4452A-CF5B-4DEB-9D28-A0AEC082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F11BDA-5058-4E27-A451-84FE94DB6868}"/>
              </a:ext>
            </a:extLst>
          </p:cNvPr>
          <p:cNvSpPr/>
          <p:nvPr/>
        </p:nvSpPr>
        <p:spPr>
          <a:xfrm>
            <a:off x="531109" y="2117072"/>
            <a:ext cx="4229371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1917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</a:rPr>
              <a:t>Soddy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提出同核异能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素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的概念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4E82AE-A4C3-49C9-AC66-EACAE99CED95}"/>
              </a:ext>
            </a:extLst>
          </p:cNvPr>
          <p:cNvSpPr txBox="1"/>
          <p:nvPr/>
        </p:nvSpPr>
        <p:spPr>
          <a:xfrm>
            <a:off x="5462356" y="2445546"/>
            <a:ext cx="36816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 Nobel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化学奖 （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chemistry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和卢瑟福一起提出元素放射性的本质。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CE5814-D2B2-4CAE-B1DB-51DCDDE3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09" y="529219"/>
            <a:ext cx="1170601" cy="16561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4E545F-EDF9-4D70-8105-51FA68EF61BD}"/>
              </a:ext>
            </a:extLst>
          </p:cNvPr>
          <p:cNvSpPr txBox="1"/>
          <p:nvPr/>
        </p:nvSpPr>
        <p:spPr>
          <a:xfrm>
            <a:off x="6753161" y="2159610"/>
            <a:ext cx="233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（英国，</a:t>
            </a:r>
            <a:r>
              <a:rPr lang="en-US" altLang="zh-CN" sz="1600" b="1" dirty="0"/>
              <a:t>1988-1956</a:t>
            </a:r>
            <a:r>
              <a:rPr lang="zh-CN" altLang="en-US" sz="1600" b="1" dirty="0"/>
              <a:t>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F3DC25-24F4-4C2A-9B28-CDFF18EA8013}"/>
              </a:ext>
            </a:extLst>
          </p:cNvPr>
          <p:cNvSpPr/>
          <p:nvPr/>
        </p:nvSpPr>
        <p:spPr>
          <a:xfrm>
            <a:off x="6753161" y="18864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2122"/>
                </a:solidFill>
                <a:latin typeface="Arial" panose="020B0604020202020204" pitchFamily="34" charset="0"/>
              </a:rPr>
              <a:t>Frederick Soddy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BCE2B5-753C-4703-879D-BED0DA0D19E5}"/>
              </a:ext>
            </a:extLst>
          </p:cNvPr>
          <p:cNvSpPr/>
          <p:nvPr/>
        </p:nvSpPr>
        <p:spPr>
          <a:xfrm>
            <a:off x="137673" y="2512705"/>
            <a:ext cx="52179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“Some atomic nuclei would be able to exist in more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one stable or metastable state”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C690CA-1012-4B83-904A-009CFEACDE03}"/>
              </a:ext>
            </a:extLst>
          </p:cNvPr>
          <p:cNvSpPr/>
          <p:nvPr/>
        </p:nvSpPr>
        <p:spPr>
          <a:xfrm>
            <a:off x="2344002" y="4451231"/>
            <a:ext cx="4832955" cy="45525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 哈恩第一次实验发现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isomers in 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A5F912C-F8D9-495F-9673-E3D5C753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69" y="3787041"/>
            <a:ext cx="1229883" cy="163239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FCB0474-6D3E-4669-9949-BC01523B263A}"/>
              </a:ext>
            </a:extLst>
          </p:cNvPr>
          <p:cNvSpPr/>
          <p:nvPr/>
        </p:nvSpPr>
        <p:spPr>
          <a:xfrm>
            <a:off x="7520376" y="3457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2122"/>
                </a:solidFill>
                <a:latin typeface="Arial" panose="020B0604020202020204" pitchFamily="34" charset="0"/>
              </a:rPr>
              <a:t>Otto Hahn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76AB7E0-5E8E-45D0-B5FB-4FDD52B7B4C7}"/>
              </a:ext>
            </a:extLst>
          </p:cNvPr>
          <p:cNvSpPr/>
          <p:nvPr/>
        </p:nvSpPr>
        <p:spPr>
          <a:xfrm>
            <a:off x="7103388" y="5441000"/>
            <a:ext cx="2201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（德国，</a:t>
            </a:r>
            <a:r>
              <a:rPr lang="en-US" altLang="zh-CN" sz="1600" b="1" dirty="0"/>
              <a:t>1879 –1968</a:t>
            </a:r>
            <a:r>
              <a:rPr lang="zh-CN" altLang="en-US" sz="1600" b="1" dirty="0"/>
              <a:t>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223ED27-4CCD-4B0B-994A-3756EB3C127A}"/>
              </a:ext>
            </a:extLst>
          </p:cNvPr>
          <p:cNvSpPr/>
          <p:nvPr/>
        </p:nvSpPr>
        <p:spPr>
          <a:xfrm>
            <a:off x="6753161" y="5807068"/>
            <a:ext cx="24229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Nobel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化学奖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fission) radioactive chemistry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8024B2-21BC-4914-902C-2319AE44A7BB}"/>
              </a:ext>
            </a:extLst>
          </p:cNvPr>
          <p:cNvSpPr txBox="1"/>
          <p:nvPr/>
        </p:nvSpPr>
        <p:spPr>
          <a:xfrm>
            <a:off x="467543" y="664550"/>
            <a:ext cx="4704130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年，卢瑟福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散射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Bohr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原子有芯（原子核）模型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05CFF7-73D5-48C2-A27F-988EF670680D}"/>
              </a:ext>
            </a:extLst>
          </p:cNvPr>
          <p:cNvSpPr/>
          <p:nvPr/>
        </p:nvSpPr>
        <p:spPr>
          <a:xfrm>
            <a:off x="137673" y="2104278"/>
            <a:ext cx="5245308" cy="12623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18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ku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oliennummernplatzhalter 30"/>
          <p:cNvSpPr txBox="1">
            <a:spLocks noGrp="1"/>
          </p:cNvSpPr>
          <p:nvPr/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/>
            <a:fld id="{8360B474-C148-487C-8A62-48FEFF45E3B0}" type="slidenum">
              <a:rPr lang="zh-CN" altLang="de-DE" sz="1200">
                <a:solidFill>
                  <a:srgbClr val="00599D"/>
                </a:solidFill>
                <a:latin typeface="Calibri" pitchFamily="34" charset="0"/>
              </a:rPr>
              <a:pPr algn="r"/>
              <a:t>30</a:t>
            </a:fld>
            <a:endParaRPr lang="de-DE" altLang="zh-CN" sz="1200" dirty="0">
              <a:solidFill>
                <a:srgbClr val="00599D"/>
              </a:solidFill>
              <a:latin typeface="Calibri" pitchFamily="34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14F9397-6C7F-4143-A895-9B1D65A9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452A39-0AC7-439A-BBA8-2EF1D7EF9636}"/>
              </a:ext>
            </a:extLst>
          </p:cNvPr>
          <p:cNvSpPr txBox="1"/>
          <p:nvPr/>
        </p:nvSpPr>
        <p:spPr>
          <a:xfrm>
            <a:off x="4625917" y="136525"/>
            <a:ext cx="45365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</a:t>
            </a:r>
            <a:r>
              <a:rPr lang="en-US" altLang="zh-CN" sz="4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!</a:t>
            </a:r>
            <a:r>
              <a:rPr lang="zh-CN" altLang="en-US" sz="4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endParaRPr lang="en-US" altLang="zh-CN" sz="4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        合肥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2024.04.14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2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1EDCA1-F632-4E5D-93BF-632B157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F42F1A-31CF-48F2-A762-2DCAFBBAE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2715"/>
            <a:ext cx="5556741" cy="3913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FC0670-E67E-4BB4-861A-32DBA7699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48" y="4879166"/>
            <a:ext cx="4146975" cy="143789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3BE19A3-404E-4580-94C2-1B02DB52860A}"/>
              </a:ext>
            </a:extLst>
          </p:cNvPr>
          <p:cNvSpPr/>
          <p:nvPr/>
        </p:nvSpPr>
        <p:spPr>
          <a:xfrm>
            <a:off x="1043608" y="159585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诞生：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 哈恩第一次实验发现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 in 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92C788-20FC-4ED6-8F82-85D8A95CC9C1}"/>
              </a:ext>
            </a:extLst>
          </p:cNvPr>
          <p:cNvSpPr/>
          <p:nvPr/>
        </p:nvSpPr>
        <p:spPr>
          <a:xfrm>
            <a:off x="3059832" y="6317062"/>
            <a:ext cx="270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https://www.nndc.bnl.gov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79A1857-557B-45A2-AD5A-41455D5C3D18}"/>
              </a:ext>
            </a:extLst>
          </p:cNvPr>
          <p:cNvSpPr/>
          <p:nvPr/>
        </p:nvSpPr>
        <p:spPr>
          <a:xfrm>
            <a:off x="4382852" y="941069"/>
            <a:ext cx="648072" cy="202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65EED1-94EF-4BD4-8C32-7A665D78C3D6}"/>
              </a:ext>
            </a:extLst>
          </p:cNvPr>
          <p:cNvSpPr txBox="1"/>
          <p:nvPr/>
        </p:nvSpPr>
        <p:spPr>
          <a:xfrm>
            <a:off x="5120852" y="741588"/>
            <a:ext cx="6480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2AAB0E-EC2F-4929-8196-8F4DCE342629}"/>
              </a:ext>
            </a:extLst>
          </p:cNvPr>
          <p:cNvSpPr txBox="1"/>
          <p:nvPr/>
        </p:nvSpPr>
        <p:spPr>
          <a:xfrm>
            <a:off x="2857757" y="1064753"/>
            <a:ext cx="1035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 decay</a:t>
            </a:r>
            <a:endParaRPr lang="zh-CN" altLang="en-US" sz="12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6A1E96-B770-4502-A123-7C1A7272CB72}"/>
              </a:ext>
            </a:extLst>
          </p:cNvPr>
          <p:cNvSpPr/>
          <p:nvPr/>
        </p:nvSpPr>
        <p:spPr>
          <a:xfrm>
            <a:off x="4192393" y="3951398"/>
            <a:ext cx="681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 decay</a:t>
            </a:r>
            <a:endParaRPr lang="zh-CN" altLang="en-US" sz="12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9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05AC62-3228-47AA-8FA4-97E00D51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1BC1F9-AE80-40CF-A4D6-C083924D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6525"/>
            <a:ext cx="2711162" cy="6597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4B76D5-DFCA-46AE-BE40-49E92738F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031962" cy="15841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AAE1D4-F1FA-4D6E-8FE2-825A39B37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3" y="1916832"/>
            <a:ext cx="2751463" cy="25922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8F7B32-F392-4678-A8B0-85AC61BF8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1728192" cy="16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2637D4-DEE3-4E73-9182-333BE32B7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" y="877023"/>
            <a:ext cx="8658578" cy="51125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C681B3-5E5E-4E2A-82A0-763FA3EF547E}"/>
              </a:ext>
            </a:extLst>
          </p:cNvPr>
          <p:cNvSpPr txBox="1"/>
          <p:nvPr/>
        </p:nvSpPr>
        <p:spPr>
          <a:xfrm>
            <a:off x="5195037" y="12687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40DF42-B37E-42A4-BD4F-FFD57445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2F7FCCB-8DFC-428B-8CA1-6E1F9ED0F384}"/>
              </a:ext>
            </a:extLst>
          </p:cNvPr>
          <p:cNvCxnSpPr/>
          <p:nvPr/>
        </p:nvCxnSpPr>
        <p:spPr>
          <a:xfrm>
            <a:off x="1547664" y="3685335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F932DCA-5B84-49A7-BFB6-AA081149865A}"/>
              </a:ext>
            </a:extLst>
          </p:cNvPr>
          <p:cNvCxnSpPr/>
          <p:nvPr/>
        </p:nvCxnSpPr>
        <p:spPr>
          <a:xfrm>
            <a:off x="2987824" y="3613327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42BA488-2687-4C6E-8A59-627672B53223}"/>
              </a:ext>
            </a:extLst>
          </p:cNvPr>
          <p:cNvCxnSpPr/>
          <p:nvPr/>
        </p:nvCxnSpPr>
        <p:spPr>
          <a:xfrm>
            <a:off x="4139952" y="4909471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BD9DA0A-1C2A-4A74-A008-8EF072B8B4D1}"/>
              </a:ext>
            </a:extLst>
          </p:cNvPr>
          <p:cNvCxnSpPr/>
          <p:nvPr/>
        </p:nvCxnSpPr>
        <p:spPr>
          <a:xfrm>
            <a:off x="7524328" y="4477423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EF3C7C29-6742-49E4-B387-7B8F7D5B5353}"/>
              </a:ext>
            </a:extLst>
          </p:cNvPr>
          <p:cNvSpPr/>
          <p:nvPr/>
        </p:nvSpPr>
        <p:spPr>
          <a:xfrm>
            <a:off x="1763688" y="3734304"/>
            <a:ext cx="914400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4A020C4-DEFC-4E00-AD4D-BB7C90844B5D}"/>
              </a:ext>
            </a:extLst>
          </p:cNvPr>
          <p:cNvSpPr/>
          <p:nvPr/>
        </p:nvSpPr>
        <p:spPr>
          <a:xfrm>
            <a:off x="2915816" y="3613327"/>
            <a:ext cx="914400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2A938F6-3E68-43C0-ADD5-C7CF4F2B9D83}"/>
              </a:ext>
            </a:extLst>
          </p:cNvPr>
          <p:cNvSpPr/>
          <p:nvPr/>
        </p:nvSpPr>
        <p:spPr>
          <a:xfrm>
            <a:off x="7812360" y="4524459"/>
            <a:ext cx="914400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910CA2B-0CAE-4680-8090-C54C4CEEAF2E}"/>
              </a:ext>
            </a:extLst>
          </p:cNvPr>
          <p:cNvSpPr/>
          <p:nvPr/>
        </p:nvSpPr>
        <p:spPr>
          <a:xfrm>
            <a:off x="4283968" y="4897343"/>
            <a:ext cx="914400" cy="50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C5AC237-3C63-424A-8DAA-1A76D23A7FC0}"/>
              </a:ext>
            </a:extLst>
          </p:cNvPr>
          <p:cNvSpPr/>
          <p:nvPr/>
        </p:nvSpPr>
        <p:spPr>
          <a:xfrm>
            <a:off x="6372200" y="4644601"/>
            <a:ext cx="792088" cy="38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DB8AA0-6B8B-4F66-BBC9-8B05D28B8D78}"/>
              </a:ext>
            </a:extLst>
          </p:cNvPr>
          <p:cNvSpPr txBox="1"/>
          <p:nvPr/>
        </p:nvSpPr>
        <p:spPr>
          <a:xfrm>
            <a:off x="683568" y="58958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(stable)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700D42-8BF2-4511-88A9-325CC16A52AA}"/>
              </a:ext>
            </a:extLst>
          </p:cNvPr>
          <p:cNvSpPr txBox="1"/>
          <p:nvPr/>
        </p:nvSpPr>
        <p:spPr>
          <a:xfrm>
            <a:off x="539552" y="114139"/>
            <a:ext cx="7670854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如何定义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isomer: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寿命纳秒量级以上？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delayed decay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（延迟衰变）</a:t>
            </a:r>
          </a:p>
        </p:txBody>
      </p:sp>
    </p:spTree>
    <p:extLst>
      <p:ext uri="{BB962C8B-B14F-4D97-AF65-F5344CB8AC3E}">
        <p14:creationId xmlns:p14="http://schemas.microsoft.com/office/powerpoint/2010/main" val="424478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2D8CF80-6BAE-425B-85B5-4D5279E96F75}"/>
              </a:ext>
            </a:extLst>
          </p:cNvPr>
          <p:cNvSpPr/>
          <p:nvPr/>
        </p:nvSpPr>
        <p:spPr>
          <a:xfrm>
            <a:off x="3059832" y="244684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分类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AA2612C-F18E-4124-83C1-DE361C4D7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8" y="876251"/>
            <a:ext cx="7341999" cy="400941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FF646D4-6CDE-4591-AE84-D2B5BA44DA8A}"/>
              </a:ext>
            </a:extLst>
          </p:cNvPr>
          <p:cNvSpPr/>
          <p:nvPr/>
        </p:nvSpPr>
        <p:spPr>
          <a:xfrm>
            <a:off x="5004048" y="5517232"/>
            <a:ext cx="204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自旋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(spin) isomer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550D4330-FC6A-447D-A754-0DF72308B6C4}"/>
              </a:ext>
            </a:extLst>
          </p:cNvPr>
          <p:cNvSpPr/>
          <p:nvPr/>
        </p:nvSpPr>
        <p:spPr>
          <a:xfrm rot="5400000">
            <a:off x="5599909" y="2921636"/>
            <a:ext cx="536470" cy="4464496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C5DABA-BC5C-4CE0-8DEF-DEF7459B3988}"/>
              </a:ext>
            </a:extLst>
          </p:cNvPr>
          <p:cNvSpPr txBox="1"/>
          <p:nvPr/>
        </p:nvSpPr>
        <p:spPr>
          <a:xfrm>
            <a:off x="827584" y="5517232"/>
            <a:ext cx="315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形状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(shape, fission) isomer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2DF2AE97-03DD-4E96-B741-EDA449E2A1F0}"/>
              </a:ext>
            </a:extLst>
          </p:cNvPr>
          <p:cNvSpPr/>
          <p:nvPr/>
        </p:nvSpPr>
        <p:spPr>
          <a:xfrm rot="5400000">
            <a:off x="2129015" y="4874447"/>
            <a:ext cx="637498" cy="6480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154EA7-C7A7-47F9-869D-CC0EFFCF892F}"/>
              </a:ext>
            </a:extLst>
          </p:cNvPr>
          <p:cNvSpPr/>
          <p:nvPr/>
        </p:nvSpPr>
        <p:spPr>
          <a:xfrm>
            <a:off x="395536" y="621166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Walker P M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Dracoulis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D 1999 Nature 399 35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255F3F-3A31-4375-BF8C-B25728DD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9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C0E788-6790-4C78-AF44-E9773F31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880191-F79B-4E5D-AAC4-F0312E185ABD}"/>
              </a:ext>
            </a:extLst>
          </p:cNvPr>
          <p:cNvSpPr txBox="1"/>
          <p:nvPr/>
        </p:nvSpPr>
        <p:spPr>
          <a:xfrm>
            <a:off x="1331640" y="249289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形成机制</a:t>
            </a:r>
          </a:p>
        </p:txBody>
      </p:sp>
    </p:spTree>
    <p:extLst>
      <p:ext uri="{BB962C8B-B14F-4D97-AF65-F5344CB8AC3E}">
        <p14:creationId xmlns:p14="http://schemas.microsoft.com/office/powerpoint/2010/main" val="30306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55B44E-0ED2-45D5-953D-9276C924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FA2CE1-E38E-42D3-936B-659A73D98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808312" cy="1816154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F38034F9-2D17-4F88-BA53-50B16CBA4C3B}"/>
              </a:ext>
            </a:extLst>
          </p:cNvPr>
          <p:cNvSpPr/>
          <p:nvPr/>
        </p:nvSpPr>
        <p:spPr>
          <a:xfrm rot="10800000">
            <a:off x="3347864" y="838503"/>
            <a:ext cx="1537210" cy="449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5628BF-20F4-4F85-A375-0AFDC1F1A877}"/>
                  </a:ext>
                </a:extLst>
              </p:cNvPr>
              <p:cNvSpPr txBox="1"/>
              <p:nvPr/>
            </p:nvSpPr>
            <p:spPr>
              <a:xfrm>
                <a:off x="1461063" y="2430044"/>
                <a:ext cx="376064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B(El)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5628BF-20F4-4F85-A375-0AFDC1F1A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63" y="2430044"/>
                <a:ext cx="3760645" cy="425501"/>
              </a:xfrm>
              <a:prstGeom prst="rect">
                <a:avLst/>
              </a:prstGeom>
              <a:blipFill>
                <a:blip r:embed="rId4"/>
                <a:stretch>
                  <a:fillRect l="-5024" t="-17391" b="-36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1AB1CE2A-3BDF-4270-AC5E-FBF33D834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44" y="2553070"/>
            <a:ext cx="990686" cy="200423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1F82327-E30A-46F0-9FAD-13A63E408EF8}"/>
              </a:ext>
            </a:extLst>
          </p:cNvPr>
          <p:cNvSpPr txBox="1"/>
          <p:nvPr/>
        </p:nvSpPr>
        <p:spPr>
          <a:xfrm>
            <a:off x="6523917" y="46468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GSB, </a:t>
            </a:r>
            <a:r>
              <a:rPr lang="en-US" altLang="zh-CN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3586D1-6BC4-4D88-87EA-9EDD29099457}"/>
                  </a:ext>
                </a:extLst>
              </p:cNvPr>
              <p:cNvSpPr txBox="1"/>
              <p:nvPr/>
            </p:nvSpPr>
            <p:spPr>
              <a:xfrm>
                <a:off x="2222246" y="4211609"/>
                <a:ext cx="2606518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3586D1-6BC4-4D88-87EA-9EDD29099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46" y="4211609"/>
                <a:ext cx="2606518" cy="411331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D02843-EE1C-4939-AEAA-FFBA3C5567AA}"/>
                  </a:ext>
                </a:extLst>
              </p:cNvPr>
              <p:cNvSpPr txBox="1"/>
              <p:nvPr/>
            </p:nvSpPr>
            <p:spPr>
              <a:xfrm>
                <a:off x="-28811" y="3355923"/>
                <a:ext cx="6381689" cy="67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电磁跃迁过程角动量守恒：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/>
                  <a:t>（光子带走的角动量）</a:t>
                </a:r>
              </a:p>
              <a:p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D02843-EE1C-4939-AEAA-FFBA3C556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11" y="3355923"/>
                <a:ext cx="6381689" cy="672556"/>
              </a:xfrm>
              <a:prstGeom prst="rect">
                <a:avLst/>
              </a:prstGeom>
              <a:blipFill>
                <a:blip r:embed="rId7"/>
                <a:stretch>
                  <a:fillRect l="-764" t="-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48F783-5045-493C-8777-8E4C90C896EB}"/>
                  </a:ext>
                </a:extLst>
              </p:cNvPr>
              <p:cNvSpPr txBox="1"/>
              <p:nvPr/>
            </p:nvSpPr>
            <p:spPr>
              <a:xfrm>
                <a:off x="7707808" y="3179609"/>
                <a:ext cx="10626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48F783-5045-493C-8777-8E4C90C8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808" y="3179609"/>
                <a:ext cx="1062694" cy="923330"/>
              </a:xfrm>
              <a:prstGeom prst="rect">
                <a:avLst/>
              </a:prstGeom>
              <a:blipFill>
                <a:blip r:embed="rId8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E4E54DFF-5C4D-45E6-A3B6-D06B00F302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4" y="1641012"/>
            <a:ext cx="754445" cy="85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0EBF7E9-D4BD-4372-899C-ED0347AC9983}"/>
                  </a:ext>
                </a:extLst>
              </p:cNvPr>
              <p:cNvSpPr/>
              <p:nvPr/>
            </p:nvSpPr>
            <p:spPr>
              <a:xfrm>
                <a:off x="3341386" y="4724768"/>
                <a:ext cx="1407373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0EBF7E9-D4BD-4372-899C-ED0347AC9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86" y="4724768"/>
                <a:ext cx="1407373" cy="391582"/>
              </a:xfrm>
              <a:prstGeom prst="rect">
                <a:avLst/>
              </a:prstGeom>
              <a:blipFill>
                <a:blip r:embed="rId10"/>
                <a:stretch>
                  <a:fillRect l="-3463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355BA1E1-06AB-440E-A873-DB10AD76B57F}"/>
              </a:ext>
            </a:extLst>
          </p:cNvPr>
          <p:cNvSpPr/>
          <p:nvPr/>
        </p:nvSpPr>
        <p:spPr>
          <a:xfrm>
            <a:off x="2253168" y="4279026"/>
            <a:ext cx="188571" cy="73559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0F1D632-E842-4380-98B0-A6F36302727A}"/>
              </a:ext>
            </a:extLst>
          </p:cNvPr>
          <p:cNvSpPr/>
          <p:nvPr/>
        </p:nvSpPr>
        <p:spPr>
          <a:xfrm>
            <a:off x="189727" y="446215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量子跃迁</a:t>
            </a:r>
            <a:r>
              <a:rPr lang="zh-CN" altLang="en-US" b="1" dirty="0">
                <a:solidFill>
                  <a:srgbClr val="C00000"/>
                </a:solidFill>
              </a:rPr>
              <a:t>选择定则</a:t>
            </a:r>
            <a:r>
              <a:rPr lang="zh-CN" altLang="en-US" b="1" dirty="0"/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5671FA-EFFC-4D94-852E-F968AD09E67E}"/>
              </a:ext>
            </a:extLst>
          </p:cNvPr>
          <p:cNvSpPr/>
          <p:nvPr/>
        </p:nvSpPr>
        <p:spPr>
          <a:xfrm>
            <a:off x="4944281" y="765272"/>
            <a:ext cx="391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角动量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isomer 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形成机制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6F46521-02DC-45F2-8B65-701929576225}"/>
              </a:ext>
            </a:extLst>
          </p:cNvPr>
          <p:cNvSpPr txBox="1"/>
          <p:nvPr/>
        </p:nvSpPr>
        <p:spPr>
          <a:xfrm>
            <a:off x="378740" y="5297997"/>
            <a:ext cx="2158138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E1, E2, E3, …, El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M1, M2, …,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6036E896-96FC-4C82-B997-A810CB6BC403}"/>
              </a:ext>
            </a:extLst>
          </p:cNvPr>
          <p:cNvSpPr/>
          <p:nvPr/>
        </p:nvSpPr>
        <p:spPr>
          <a:xfrm>
            <a:off x="2572124" y="5556783"/>
            <a:ext cx="124369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5ECA0D-CFCD-491A-A0D2-386980E2E82C}"/>
              </a:ext>
            </a:extLst>
          </p:cNvPr>
          <p:cNvSpPr txBox="1"/>
          <p:nvPr/>
        </p:nvSpPr>
        <p:spPr>
          <a:xfrm>
            <a:off x="2788148" y="5547247"/>
            <a:ext cx="4752528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邻级之间强度相差大于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个量级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同级之间，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跃迁比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跃迁强大概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个量级</a:t>
            </a:r>
          </a:p>
        </p:txBody>
      </p:sp>
    </p:spTree>
    <p:extLst>
      <p:ext uri="{BB962C8B-B14F-4D97-AF65-F5344CB8AC3E}">
        <p14:creationId xmlns:p14="http://schemas.microsoft.com/office/powerpoint/2010/main" val="187484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14429</TotalTime>
  <Words>1363</Words>
  <Application>Microsoft Office PowerPoint</Application>
  <PresentationFormat>全屏显示(4:3)</PresentationFormat>
  <Paragraphs>201</Paragraphs>
  <Slides>30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等线</vt:lpstr>
      <vt:lpstr>仿宋</vt:lpstr>
      <vt:lpstr>华文行楷</vt:lpstr>
      <vt:lpstr>宋体</vt:lpstr>
      <vt:lpstr>微软雅黑</vt:lpstr>
      <vt:lpstr>Arial</vt:lpstr>
      <vt:lpstr>Calibri</vt:lpstr>
      <vt:lpstr>Cambria Math</vt:lpstr>
      <vt:lpstr>Times New Roman</vt:lpstr>
      <vt:lpstr>Office 主题​​</vt:lpstr>
      <vt:lpstr>演示文稿</vt:lpstr>
      <vt:lpstr>Slide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高K亚稳态形成机制（High-K isomerism)</vt:lpstr>
      <vt:lpstr>31-yr isomer decay</vt:lpstr>
      <vt:lpstr>Configuration-constrained PES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frxu</dc:creator>
  <cp:lastModifiedBy>frxu</cp:lastModifiedBy>
  <cp:revision>1080</cp:revision>
  <dcterms:created xsi:type="dcterms:W3CDTF">2015-09-03T03:18:02Z</dcterms:created>
  <dcterms:modified xsi:type="dcterms:W3CDTF">2024-04-10T03:59:47Z</dcterms:modified>
</cp:coreProperties>
</file>