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5"/>
  </p:notesMasterIdLst>
  <p:sldIdLst>
    <p:sldId id="257" r:id="rId2"/>
    <p:sldId id="1707" r:id="rId3"/>
    <p:sldId id="1727" r:id="rId4"/>
    <p:sldId id="514" r:id="rId5"/>
    <p:sldId id="294" r:id="rId6"/>
    <p:sldId id="1702" r:id="rId7"/>
    <p:sldId id="1703" r:id="rId8"/>
    <p:sldId id="1728" r:id="rId9"/>
    <p:sldId id="1732" r:id="rId10"/>
    <p:sldId id="1630" r:id="rId11"/>
    <p:sldId id="1586" r:id="rId12"/>
    <p:sldId id="1602" r:id="rId13"/>
    <p:sldId id="1587" r:id="rId14"/>
    <p:sldId id="1613" r:id="rId15"/>
    <p:sldId id="1723" r:id="rId16"/>
    <p:sldId id="1729" r:id="rId17"/>
    <p:sldId id="1731" r:id="rId18"/>
    <p:sldId id="1706" r:id="rId19"/>
    <p:sldId id="1710" r:id="rId20"/>
    <p:sldId id="1616" r:id="rId21"/>
    <p:sldId id="1617" r:id="rId22"/>
    <p:sldId id="1691" r:id="rId23"/>
    <p:sldId id="1692" r:id="rId24"/>
    <p:sldId id="1618" r:id="rId25"/>
    <p:sldId id="1693" r:id="rId26"/>
    <p:sldId id="1726" r:id="rId27"/>
    <p:sldId id="1712" r:id="rId28"/>
    <p:sldId id="1713" r:id="rId29"/>
    <p:sldId id="392" r:id="rId30"/>
    <p:sldId id="1696" r:id="rId31"/>
    <p:sldId id="571" r:id="rId32"/>
    <p:sldId id="572" r:id="rId33"/>
    <p:sldId id="1695" r:id="rId34"/>
    <p:sldId id="1697" r:id="rId35"/>
    <p:sldId id="1699" r:id="rId36"/>
    <p:sldId id="1704" r:id="rId37"/>
    <p:sldId id="1705" r:id="rId38"/>
    <p:sldId id="1711" r:id="rId39"/>
    <p:sldId id="1730" r:id="rId40"/>
    <p:sldId id="1716" r:id="rId41"/>
    <p:sldId id="1717" r:id="rId42"/>
    <p:sldId id="1724" r:id="rId43"/>
    <p:sldId id="326" r:id="rId44"/>
    <p:sldId id="1725" r:id="rId45"/>
    <p:sldId id="348" r:id="rId46"/>
    <p:sldId id="1718" r:id="rId47"/>
    <p:sldId id="1719" r:id="rId48"/>
    <p:sldId id="1720" r:id="rId49"/>
    <p:sldId id="1722" r:id="rId50"/>
    <p:sldId id="1068" r:id="rId51"/>
    <p:sldId id="558" r:id="rId52"/>
    <p:sldId id="509" r:id="rId53"/>
    <p:sldId id="510" r:id="rId5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1D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778"/>
    <p:restoredTop sz="93602"/>
  </p:normalViewPr>
  <p:slideViewPr>
    <p:cSldViewPr snapToGrid="0" snapToObjects="1">
      <p:cViewPr varScale="1">
        <p:scale>
          <a:sx n="93" d="100"/>
          <a:sy n="93" d="100"/>
        </p:scale>
        <p:origin x="536" y="208"/>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wmf"/><Relationship Id="rId1" Type="http://schemas.openxmlformats.org/officeDocument/2006/relationships/image" Target="../media/image2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F6A1D4-5617-764B-A474-0CFEE659E08E}" type="datetimeFigureOut">
              <a:rPr kumimoji="1" lang="zh-CN" altLang="en-US" smtClean="0"/>
              <a:t>2023/8/7</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kumimoji="1" lang="zh-CN" altLang="en-US"/>
              <a:t>编辑母版文本样式
第二级
第三级
第四级
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E8DABC-D792-9F48-8A17-62242E1C96D3}" type="slidenum">
              <a:rPr kumimoji="1" lang="zh-CN" altLang="en-US" smtClean="0"/>
              <a:t>‹#›</a:t>
            </a:fld>
            <a:endParaRPr kumimoji="1" lang="zh-CN" altLang="en-US"/>
          </a:p>
        </p:txBody>
      </p:sp>
    </p:spTree>
    <p:extLst>
      <p:ext uri="{BB962C8B-B14F-4D97-AF65-F5344CB8AC3E}">
        <p14:creationId xmlns:p14="http://schemas.microsoft.com/office/powerpoint/2010/main" val="4248809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txBox="1">
            <a:spLocks noGrp="1" noChangeArrowheads="1"/>
          </p:cNvSpPr>
          <p:nvPr/>
        </p:nvSpPr>
        <p:spPr bwMode="auto">
          <a:xfrm>
            <a:off x="3281363" y="8066088"/>
            <a:ext cx="2509837"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619" tIns="40810" rIns="81619" bIns="40810" anchor="b"/>
          <a:lstStyle>
            <a:lvl1pPr defTabSz="407988">
              <a:defRPr>
                <a:solidFill>
                  <a:schemeClr val="tx1"/>
                </a:solidFill>
                <a:latin typeface="Arial" panose="020B0604020202020204" pitchFamily="34" charset="0"/>
                <a:ea typeface="宋体" panose="02010600030101010101" pitchFamily="2" charset="-122"/>
              </a:defRPr>
            </a:lvl1pPr>
            <a:lvl2pPr marL="742950" indent="-285750" defTabSz="407988">
              <a:defRPr>
                <a:solidFill>
                  <a:schemeClr val="tx1"/>
                </a:solidFill>
                <a:latin typeface="Arial" panose="020B0604020202020204" pitchFamily="34" charset="0"/>
                <a:ea typeface="宋体" panose="02010600030101010101" pitchFamily="2" charset="-122"/>
              </a:defRPr>
            </a:lvl2pPr>
            <a:lvl3pPr marL="1143000" indent="-228600" defTabSz="407988">
              <a:defRPr>
                <a:solidFill>
                  <a:schemeClr val="tx1"/>
                </a:solidFill>
                <a:latin typeface="Arial" panose="020B0604020202020204" pitchFamily="34" charset="0"/>
                <a:ea typeface="宋体" panose="02010600030101010101" pitchFamily="2" charset="-122"/>
              </a:defRPr>
            </a:lvl3pPr>
            <a:lvl4pPr marL="1600200" indent="-228600" defTabSz="407988">
              <a:defRPr>
                <a:solidFill>
                  <a:schemeClr val="tx1"/>
                </a:solidFill>
                <a:latin typeface="Arial" panose="020B0604020202020204" pitchFamily="34" charset="0"/>
                <a:ea typeface="宋体" panose="02010600030101010101" pitchFamily="2" charset="-122"/>
              </a:defRPr>
            </a:lvl4pPr>
            <a:lvl5pPr marL="2057400" indent="-228600" defTabSz="407988">
              <a:defRPr>
                <a:solidFill>
                  <a:schemeClr val="tx1"/>
                </a:solidFill>
                <a:latin typeface="Arial" panose="020B0604020202020204" pitchFamily="34" charset="0"/>
                <a:ea typeface="宋体" panose="02010600030101010101" pitchFamily="2" charset="-122"/>
              </a:defRPr>
            </a:lvl5pPr>
            <a:lvl6pPr marL="2514600" indent="-228600" defTabSz="40798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0798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0798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07988"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fontAlgn="base">
              <a:spcBef>
                <a:spcPct val="0"/>
              </a:spcBef>
              <a:spcAft>
                <a:spcPct val="0"/>
              </a:spcAft>
            </a:pPr>
            <a:fld id="{5FC2BB48-EAE4-49DC-81D4-2F1934389808}" type="slidenum">
              <a:rPr lang="ru-RU" altLang="zh-CN" sz="1100" smtClean="0">
                <a:solidFill>
                  <a:srgbClr val="000000"/>
                </a:solidFill>
                <a:ea typeface="MS PGothic" panose="020B0600070205080204" pitchFamily="34" charset="-128"/>
              </a:rPr>
              <a:pPr algn="r" fontAlgn="base">
                <a:spcBef>
                  <a:spcPct val="0"/>
                </a:spcBef>
                <a:spcAft>
                  <a:spcPct val="0"/>
                </a:spcAft>
              </a:pPr>
              <a:t>4</a:t>
            </a:fld>
            <a:endParaRPr lang="ru-RU" altLang="zh-CN" sz="1100">
              <a:solidFill>
                <a:srgbClr val="000000"/>
              </a:solidFill>
              <a:ea typeface="MS PGothic" panose="020B0600070205080204" pitchFamily="34" charset="-128"/>
            </a:endParaRPr>
          </a:p>
        </p:txBody>
      </p:sp>
      <p:sp>
        <p:nvSpPr>
          <p:cNvPr id="161795" name="Rectangle 2"/>
          <p:cNvSpPr>
            <a:spLocks noGrp="1" noRot="1" noChangeAspect="1" noChangeArrowheads="1" noTextEdit="1"/>
          </p:cNvSpPr>
          <p:nvPr>
            <p:ph type="sldImg"/>
          </p:nvPr>
        </p:nvSpPr>
        <p:spPr>
          <a:xfrm>
            <a:off x="66675" y="636588"/>
            <a:ext cx="5659438" cy="3184525"/>
          </a:xfrm>
          <a:solidFill>
            <a:srgbClr val="FFFFFF"/>
          </a:solidFill>
          <a:ln/>
        </p:spPr>
      </p:sp>
      <p:sp>
        <p:nvSpPr>
          <p:cNvPr id="161796" name="Rectangle 3"/>
          <p:cNvSpPr>
            <a:spLocks noGrp="1" noChangeArrowheads="1"/>
          </p:cNvSpPr>
          <p:nvPr>
            <p:ph type="body" idx="1"/>
          </p:nvPr>
        </p:nvSpPr>
        <p:spPr>
          <a:xfrm>
            <a:off x="579438" y="4033838"/>
            <a:ext cx="4633912" cy="3821112"/>
          </a:xfrm>
          <a:solidFill>
            <a:srgbClr val="FFFFFF"/>
          </a:solidFill>
          <a:ln>
            <a:solidFill>
              <a:srgbClr val="000000"/>
            </a:solidFill>
          </a:ln>
        </p:spPr>
        <p:txBody>
          <a:bodyPr lIns="81619" tIns="40810" rIns="81619" bIns="40810"/>
          <a:lstStyle/>
          <a:p>
            <a:pPr defTabSz="457200">
              <a:spcBef>
                <a:spcPct val="0"/>
              </a:spcBef>
            </a:pPr>
            <a:endParaRPr lang="zh-CN" altLang="en-US"/>
          </a:p>
        </p:txBody>
      </p:sp>
    </p:spTree>
    <p:extLst>
      <p:ext uri="{BB962C8B-B14F-4D97-AF65-F5344CB8AC3E}">
        <p14:creationId xmlns:p14="http://schemas.microsoft.com/office/powerpoint/2010/main" val="540106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1B7ABA7-BE60-0943-8229-2EFFD8A48D57}"/>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8089352D-50F6-114C-B593-41E4EDACF8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44890975-074D-A141-B2B2-A9D7ABCC8DB8}"/>
              </a:ext>
            </a:extLst>
          </p:cNvPr>
          <p:cNvSpPr>
            <a:spLocks noGrp="1"/>
          </p:cNvSpPr>
          <p:nvPr>
            <p:ph type="dt" sz="half" idx="10"/>
          </p:nvPr>
        </p:nvSpPr>
        <p:spPr/>
        <p:txBody>
          <a:bodyPr/>
          <a:lstStyle/>
          <a:p>
            <a:fld id="{2EFE9840-184D-BF40-A7D9-30668ABC8270}" type="datetimeFigureOut">
              <a:rPr kumimoji="1" lang="zh-CN" altLang="en-US" smtClean="0"/>
              <a:t>2023/8/7</a:t>
            </a:fld>
            <a:endParaRPr kumimoji="1" lang="zh-CN" altLang="en-US"/>
          </a:p>
        </p:txBody>
      </p:sp>
      <p:sp>
        <p:nvSpPr>
          <p:cNvPr id="5" name="页脚占位符 4">
            <a:extLst>
              <a:ext uri="{FF2B5EF4-FFF2-40B4-BE49-F238E27FC236}">
                <a16:creationId xmlns:a16="http://schemas.microsoft.com/office/drawing/2014/main" id="{3C2C7FDC-F641-9E46-924D-0FE748632C42}"/>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BE512FE8-9942-BE40-81CC-956233ED99A2}"/>
              </a:ext>
            </a:extLst>
          </p:cNvPr>
          <p:cNvSpPr>
            <a:spLocks noGrp="1"/>
          </p:cNvSpPr>
          <p:nvPr>
            <p:ph type="sldNum" sz="quarter" idx="12"/>
          </p:nvPr>
        </p:nvSpPr>
        <p:spPr/>
        <p:txBody>
          <a:bodyPr/>
          <a:lstStyle/>
          <a:p>
            <a:fld id="{11333E15-4475-8E4E-94B5-0A63A0042DC8}" type="slidenum">
              <a:rPr kumimoji="1" lang="zh-CN" altLang="en-US" smtClean="0"/>
              <a:t>‹#›</a:t>
            </a:fld>
            <a:endParaRPr kumimoji="1" lang="zh-CN" altLang="en-US"/>
          </a:p>
        </p:txBody>
      </p:sp>
    </p:spTree>
    <p:extLst>
      <p:ext uri="{BB962C8B-B14F-4D97-AF65-F5344CB8AC3E}">
        <p14:creationId xmlns:p14="http://schemas.microsoft.com/office/powerpoint/2010/main" val="484186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F0410D-C1CB-1842-9D9A-EA9DF93F41D7}"/>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AB3A5C55-B42F-064B-B069-03CE62D7BA80}"/>
              </a:ext>
            </a:extLst>
          </p:cNvPr>
          <p:cNvSpPr>
            <a:spLocks noGrp="1"/>
          </p:cNvSpPr>
          <p:nvPr>
            <p:ph type="body" orient="vert" idx="1"/>
          </p:nvPr>
        </p:nvSpPr>
        <p:spPr/>
        <p:txBody>
          <a:bodyPr vert="eaVert"/>
          <a:lstStyle/>
          <a:p>
            <a:r>
              <a:rPr kumimoji="1" lang="zh-CN" altLang="en-US"/>
              <a:t>编辑母版文本样式
第二级
第三级
第四级
第五级</a:t>
            </a:r>
          </a:p>
        </p:txBody>
      </p:sp>
      <p:sp>
        <p:nvSpPr>
          <p:cNvPr id="4" name="日期占位符 3">
            <a:extLst>
              <a:ext uri="{FF2B5EF4-FFF2-40B4-BE49-F238E27FC236}">
                <a16:creationId xmlns:a16="http://schemas.microsoft.com/office/drawing/2014/main" id="{6C804FE5-BCB8-FF49-B4F6-F589EEF414A2}"/>
              </a:ext>
            </a:extLst>
          </p:cNvPr>
          <p:cNvSpPr>
            <a:spLocks noGrp="1"/>
          </p:cNvSpPr>
          <p:nvPr>
            <p:ph type="dt" sz="half" idx="10"/>
          </p:nvPr>
        </p:nvSpPr>
        <p:spPr/>
        <p:txBody>
          <a:bodyPr/>
          <a:lstStyle/>
          <a:p>
            <a:fld id="{2EFE9840-184D-BF40-A7D9-30668ABC8270}" type="datetimeFigureOut">
              <a:rPr kumimoji="1" lang="zh-CN" altLang="en-US" smtClean="0"/>
              <a:t>2023/8/7</a:t>
            </a:fld>
            <a:endParaRPr kumimoji="1" lang="zh-CN" altLang="en-US"/>
          </a:p>
        </p:txBody>
      </p:sp>
      <p:sp>
        <p:nvSpPr>
          <p:cNvPr id="5" name="页脚占位符 4">
            <a:extLst>
              <a:ext uri="{FF2B5EF4-FFF2-40B4-BE49-F238E27FC236}">
                <a16:creationId xmlns:a16="http://schemas.microsoft.com/office/drawing/2014/main" id="{F6B30660-5FE3-1A44-8E74-460FB5CF690E}"/>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2DDAB6C0-30A7-0945-830A-BB410B371A8C}"/>
              </a:ext>
            </a:extLst>
          </p:cNvPr>
          <p:cNvSpPr>
            <a:spLocks noGrp="1"/>
          </p:cNvSpPr>
          <p:nvPr>
            <p:ph type="sldNum" sz="quarter" idx="12"/>
          </p:nvPr>
        </p:nvSpPr>
        <p:spPr/>
        <p:txBody>
          <a:bodyPr/>
          <a:lstStyle/>
          <a:p>
            <a:fld id="{11333E15-4475-8E4E-94B5-0A63A0042DC8}" type="slidenum">
              <a:rPr kumimoji="1" lang="zh-CN" altLang="en-US" smtClean="0"/>
              <a:t>‹#›</a:t>
            </a:fld>
            <a:endParaRPr kumimoji="1" lang="zh-CN" altLang="en-US"/>
          </a:p>
        </p:txBody>
      </p:sp>
    </p:spTree>
    <p:extLst>
      <p:ext uri="{BB962C8B-B14F-4D97-AF65-F5344CB8AC3E}">
        <p14:creationId xmlns:p14="http://schemas.microsoft.com/office/powerpoint/2010/main" val="3395050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5A577D0-8BD8-EC4F-AD3D-5E0930DE688A}"/>
              </a:ext>
            </a:extLst>
          </p:cNvPr>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B5CFA9C5-1119-1D40-ADA2-6AD511B5722F}"/>
              </a:ext>
            </a:extLst>
          </p:cNvPr>
          <p:cNvSpPr>
            <a:spLocks noGrp="1"/>
          </p:cNvSpPr>
          <p:nvPr>
            <p:ph type="body" orient="vert" idx="1"/>
          </p:nvPr>
        </p:nvSpPr>
        <p:spPr>
          <a:xfrm>
            <a:off x="838200" y="365125"/>
            <a:ext cx="7734300" cy="5811838"/>
          </a:xfrm>
        </p:spPr>
        <p:txBody>
          <a:bodyPr vert="eaVert"/>
          <a:lstStyle/>
          <a:p>
            <a:r>
              <a:rPr kumimoji="1" lang="zh-CN" altLang="en-US"/>
              <a:t>编辑母版文本样式
第二级
第三级
第四级
第五级</a:t>
            </a:r>
          </a:p>
        </p:txBody>
      </p:sp>
      <p:sp>
        <p:nvSpPr>
          <p:cNvPr id="4" name="日期占位符 3">
            <a:extLst>
              <a:ext uri="{FF2B5EF4-FFF2-40B4-BE49-F238E27FC236}">
                <a16:creationId xmlns:a16="http://schemas.microsoft.com/office/drawing/2014/main" id="{62408F4E-E11E-1A4D-87CD-E7A7AF2C75CE}"/>
              </a:ext>
            </a:extLst>
          </p:cNvPr>
          <p:cNvSpPr>
            <a:spLocks noGrp="1"/>
          </p:cNvSpPr>
          <p:nvPr>
            <p:ph type="dt" sz="half" idx="10"/>
          </p:nvPr>
        </p:nvSpPr>
        <p:spPr/>
        <p:txBody>
          <a:bodyPr/>
          <a:lstStyle/>
          <a:p>
            <a:fld id="{2EFE9840-184D-BF40-A7D9-30668ABC8270}" type="datetimeFigureOut">
              <a:rPr kumimoji="1" lang="zh-CN" altLang="en-US" smtClean="0"/>
              <a:t>2023/8/7</a:t>
            </a:fld>
            <a:endParaRPr kumimoji="1" lang="zh-CN" altLang="en-US"/>
          </a:p>
        </p:txBody>
      </p:sp>
      <p:sp>
        <p:nvSpPr>
          <p:cNvPr id="5" name="页脚占位符 4">
            <a:extLst>
              <a:ext uri="{FF2B5EF4-FFF2-40B4-BE49-F238E27FC236}">
                <a16:creationId xmlns:a16="http://schemas.microsoft.com/office/drawing/2014/main" id="{C0771E49-E4BE-4649-8DFF-5E1B45E1AB9E}"/>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2F8C6089-C48D-7349-8708-CAB87E0AEAE4}"/>
              </a:ext>
            </a:extLst>
          </p:cNvPr>
          <p:cNvSpPr>
            <a:spLocks noGrp="1"/>
          </p:cNvSpPr>
          <p:nvPr>
            <p:ph type="sldNum" sz="quarter" idx="12"/>
          </p:nvPr>
        </p:nvSpPr>
        <p:spPr/>
        <p:txBody>
          <a:bodyPr/>
          <a:lstStyle/>
          <a:p>
            <a:fld id="{11333E15-4475-8E4E-94B5-0A63A0042DC8}" type="slidenum">
              <a:rPr kumimoji="1" lang="zh-CN" altLang="en-US" smtClean="0"/>
              <a:t>‹#›</a:t>
            </a:fld>
            <a:endParaRPr kumimoji="1" lang="zh-CN" altLang="en-US"/>
          </a:p>
        </p:txBody>
      </p:sp>
    </p:spTree>
    <p:extLst>
      <p:ext uri="{BB962C8B-B14F-4D97-AF65-F5344CB8AC3E}">
        <p14:creationId xmlns:p14="http://schemas.microsoft.com/office/powerpoint/2010/main" val="4248498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2" name="图片 1" descr="中国科学院院徽.jpg"/>
          <p:cNvPicPr>
            <a:picLocks noChangeAspect="1" noChangeArrowheads="1"/>
          </p:cNvPicPr>
          <p:nvPr userDrawn="1"/>
        </p:nvPicPr>
        <p:blipFill>
          <a:blip r:embed="rId2" cstate="print"/>
          <a:srcRect/>
          <a:stretch>
            <a:fillRect/>
          </a:stretch>
        </p:blipFill>
        <p:spPr bwMode="auto">
          <a:xfrm>
            <a:off x="1657354" y="274638"/>
            <a:ext cx="8519583" cy="6388100"/>
          </a:xfrm>
          <a:prstGeom prst="rect">
            <a:avLst/>
          </a:prstGeom>
          <a:noFill/>
        </p:spPr>
      </p:pic>
      <p:sp>
        <p:nvSpPr>
          <p:cNvPr id="3" name="矩形 2"/>
          <p:cNvSpPr>
            <a:spLocks noChangeArrowheads="1"/>
          </p:cNvSpPr>
          <p:nvPr userDrawn="1"/>
        </p:nvSpPr>
        <p:spPr bwMode="auto">
          <a:xfrm>
            <a:off x="0" y="0"/>
            <a:ext cx="12192000" cy="6858000"/>
          </a:xfrm>
          <a:prstGeom prst="rect">
            <a:avLst/>
          </a:prstGeom>
          <a:solidFill>
            <a:srgbClr val="FFFFFF">
              <a:alpha val="94116"/>
            </a:srgbClr>
          </a:solidFill>
          <a:ln w="25400" algn="ctr">
            <a:noFill/>
            <a:miter lim="800000"/>
            <a:headEnd/>
            <a:tailEnd/>
          </a:ln>
        </p:spPr>
        <p:txBody>
          <a:bodyPr anchor="ctr"/>
          <a:lstStyle/>
          <a:p>
            <a:pPr algn="ctr"/>
            <a:endParaRPr lang="zh-CN" altLang="en-US" sz="1500">
              <a:solidFill>
                <a:srgbClr val="FFFFFF"/>
              </a:solidFill>
              <a:latin typeface="Arial"/>
              <a:ea typeface="宋体"/>
            </a:endParaRPr>
          </a:p>
        </p:txBody>
      </p:sp>
    </p:spTree>
    <p:extLst>
      <p:ext uri="{BB962C8B-B14F-4D97-AF65-F5344CB8AC3E}">
        <p14:creationId xmlns:p14="http://schemas.microsoft.com/office/powerpoint/2010/main" val="31606984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95400" y="116633"/>
            <a:ext cx="6193904" cy="1008112"/>
          </a:xfrm>
          <a:prstGeom prst="rect">
            <a:avLst/>
          </a:prstGeom>
        </p:spPr>
        <p:txBody>
          <a:bodyPr/>
          <a:lstStyle>
            <a:lvl1pPr marL="0" indent="0" algn="l" rtl="0" eaLnBrk="0" fontAlgn="base" hangingPunct="0">
              <a:lnSpc>
                <a:spcPct val="150000"/>
              </a:lnSpc>
              <a:spcBef>
                <a:spcPct val="0"/>
              </a:spcBef>
              <a:spcAft>
                <a:spcPct val="0"/>
              </a:spcAft>
              <a:buClr>
                <a:srgbClr val="C00000"/>
              </a:buClr>
              <a:buSzPct val="90000"/>
              <a:buFont typeface="Wingdings" charset="2"/>
              <a:buNone/>
              <a:defRPr lang="zh-CN" altLang="en-US" sz="2700" b="1" kern="1200" dirty="0">
                <a:solidFill>
                  <a:srgbClr val="C00000"/>
                </a:solidFill>
                <a:latin typeface="微软雅黑" panose="020B0503020204020204" pitchFamily="34" charset="-122"/>
                <a:ea typeface="微软雅黑" panose="020B0503020204020204" pitchFamily="34" charset="-122"/>
                <a:cs typeface="汉仪中圆简"/>
              </a:defRPr>
            </a:lvl1pPr>
          </a:lstStyle>
          <a:p>
            <a:r>
              <a:rPr lang="zh-CN" altLang="en-US" dirty="0"/>
              <a:t>单击此处编辑标题样式</a:t>
            </a:r>
          </a:p>
        </p:txBody>
      </p:sp>
      <p:sp>
        <p:nvSpPr>
          <p:cNvPr id="4" name="文本占位符 3"/>
          <p:cNvSpPr>
            <a:spLocks noGrp="1"/>
          </p:cNvSpPr>
          <p:nvPr>
            <p:ph type="body" sz="quarter" idx="10" hasCustomPrompt="1"/>
          </p:nvPr>
        </p:nvSpPr>
        <p:spPr>
          <a:xfrm>
            <a:off x="1703391" y="1916832"/>
            <a:ext cx="8634412" cy="4104456"/>
          </a:xfrm>
          <a:prstGeom prst="rect">
            <a:avLst/>
          </a:prstGeom>
        </p:spPr>
        <p:txBody>
          <a:bodyPr/>
          <a:lstStyle>
            <a:lvl1pPr indent="-342892" algn="l" rtl="0" eaLnBrk="0" fontAlgn="base" hangingPunct="0">
              <a:lnSpc>
                <a:spcPct val="150000"/>
              </a:lnSpc>
              <a:spcBef>
                <a:spcPct val="0"/>
              </a:spcBef>
              <a:spcAft>
                <a:spcPct val="0"/>
              </a:spcAft>
              <a:buClr>
                <a:srgbClr val="C00000"/>
              </a:buClr>
              <a:buSzPct val="90000"/>
              <a:buFont typeface="Wingdings" charset="2"/>
              <a:buChar char="n"/>
              <a:defRPr lang="zh-CN" altLang="en-US" sz="2100" b="1" kern="1200" dirty="0" smtClean="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defRPr>
            </a:lvl1pPr>
            <a:lvl2pPr indent="-342892" algn="l" rtl="0" eaLnBrk="0" fontAlgn="base" hangingPunct="0">
              <a:lnSpc>
                <a:spcPct val="150000"/>
              </a:lnSpc>
              <a:spcBef>
                <a:spcPct val="0"/>
              </a:spcBef>
              <a:spcAft>
                <a:spcPct val="0"/>
              </a:spcAft>
              <a:buClr>
                <a:srgbClr val="C00000"/>
              </a:buClr>
              <a:buSzPct val="90000"/>
              <a:buFont typeface="Wingdings" charset="2"/>
              <a:buChar char="n"/>
              <a:defRPr lang="zh-CN" altLang="en-US" sz="2100" b="1" kern="1200" dirty="0" smtClean="0">
                <a:solidFill>
                  <a:srgbClr val="002060"/>
                </a:solidFill>
                <a:latin typeface="微软雅黑" panose="020B0503020204020204" pitchFamily="34" charset="-122"/>
                <a:ea typeface="微软雅黑" panose="020B0503020204020204" pitchFamily="34" charset="-122"/>
                <a:cs typeface="汉仪中圆简"/>
              </a:defRPr>
            </a:lvl2pPr>
            <a:lvl3pPr indent="-342892" algn="l" rtl="0" eaLnBrk="0" fontAlgn="base" hangingPunct="0">
              <a:lnSpc>
                <a:spcPct val="150000"/>
              </a:lnSpc>
              <a:spcBef>
                <a:spcPct val="0"/>
              </a:spcBef>
              <a:spcAft>
                <a:spcPct val="0"/>
              </a:spcAft>
              <a:buClr>
                <a:srgbClr val="C00000"/>
              </a:buClr>
              <a:buSzPct val="90000"/>
              <a:buFont typeface="Wingdings" charset="2"/>
              <a:buChar char="n"/>
              <a:defRPr lang="zh-CN" altLang="en-US" sz="2100" b="1" kern="1200" dirty="0" smtClean="0">
                <a:solidFill>
                  <a:srgbClr val="002060"/>
                </a:solidFill>
                <a:latin typeface="微软雅黑" panose="020B0503020204020204" pitchFamily="34" charset="-122"/>
                <a:ea typeface="微软雅黑" panose="020B0503020204020204" pitchFamily="34" charset="-122"/>
                <a:cs typeface="汉仪中圆简"/>
              </a:defRPr>
            </a:lvl3pPr>
            <a:lvl4pPr indent="-342892" algn="l" rtl="0" eaLnBrk="0" fontAlgn="base" hangingPunct="0">
              <a:lnSpc>
                <a:spcPct val="150000"/>
              </a:lnSpc>
              <a:spcBef>
                <a:spcPct val="0"/>
              </a:spcBef>
              <a:spcAft>
                <a:spcPct val="0"/>
              </a:spcAft>
              <a:buClr>
                <a:srgbClr val="C00000"/>
              </a:buClr>
              <a:buSzPct val="90000"/>
              <a:buFont typeface="Wingdings" charset="2"/>
              <a:buChar char="n"/>
              <a:defRPr lang="zh-CN" altLang="en-US" sz="2100" b="1" kern="1200" dirty="0" smtClean="0">
                <a:solidFill>
                  <a:srgbClr val="002060"/>
                </a:solidFill>
                <a:latin typeface="微软雅黑" panose="020B0503020204020204" pitchFamily="34" charset="-122"/>
                <a:ea typeface="微软雅黑" panose="020B0503020204020204" pitchFamily="34" charset="-122"/>
                <a:cs typeface="汉仪中圆简"/>
              </a:defRPr>
            </a:lvl4pPr>
            <a:lvl5pPr indent="-342892" algn="l" rtl="0" eaLnBrk="0" fontAlgn="base" hangingPunct="0">
              <a:lnSpc>
                <a:spcPct val="150000"/>
              </a:lnSpc>
              <a:spcBef>
                <a:spcPct val="0"/>
              </a:spcBef>
              <a:spcAft>
                <a:spcPct val="0"/>
              </a:spcAft>
              <a:buClr>
                <a:srgbClr val="C00000"/>
              </a:buClr>
              <a:buSzPct val="90000"/>
              <a:buFont typeface="Wingdings" charset="2"/>
              <a:buChar char="n"/>
              <a:defRPr lang="zh-CN" altLang="en-US" sz="2100" b="1" kern="1200" dirty="0">
                <a:solidFill>
                  <a:srgbClr val="002060"/>
                </a:solidFill>
                <a:latin typeface="微软雅黑" panose="020B0503020204020204" pitchFamily="34" charset="-122"/>
                <a:ea typeface="微软雅黑" panose="020B0503020204020204" pitchFamily="34" charset="-122"/>
                <a:cs typeface="汉仪中圆简"/>
              </a:defRPr>
            </a:lvl5pPr>
          </a:lstStyle>
          <a:p>
            <a:pPr lvl="0"/>
            <a:r>
              <a:rPr lang="zh-CN" altLang="en-US" dirty="0"/>
              <a:t>单击此处添加目录</a:t>
            </a:r>
          </a:p>
        </p:txBody>
      </p:sp>
    </p:spTree>
    <p:extLst>
      <p:ext uri="{BB962C8B-B14F-4D97-AF65-F5344CB8AC3E}">
        <p14:creationId xmlns:p14="http://schemas.microsoft.com/office/powerpoint/2010/main" val="28259845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1219200"/>
            <a:ext cx="10972800" cy="838200"/>
          </a:xfrm>
          <a:prstGeom prst="rect">
            <a:avLst/>
          </a:prstGeom>
        </p:spPr>
        <p:txBody>
          <a:bodyPr/>
          <a:lstStyle/>
          <a:p>
            <a:r>
              <a:rPr lang="en-US" altLang="zh-CN"/>
              <a:t>Click to edit Master title style</a:t>
            </a:r>
            <a:endParaRPr lang="zh-CN" altLang="en-US"/>
          </a:p>
        </p:txBody>
      </p:sp>
    </p:spTree>
    <p:extLst>
      <p:ext uri="{BB962C8B-B14F-4D97-AF65-F5344CB8AC3E}">
        <p14:creationId xmlns:p14="http://schemas.microsoft.com/office/powerpoint/2010/main" val="30303566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Inhaltsplatzhalter 2"/>
          <p:cNvSpPr>
            <a:spLocks noGrp="1"/>
          </p:cNvSpPr>
          <p:nvPr>
            <p:ph idx="1"/>
          </p:nvPr>
        </p:nvSpPr>
        <p:spPr>
          <a:xfrm>
            <a:off x="406402" y="1262063"/>
            <a:ext cx="11366500" cy="5129212"/>
          </a:xfrm>
        </p:spPr>
        <p:txBody>
          <a:bodyPr/>
          <a:lstStyle>
            <a:lvl1pPr>
              <a:defRPr sz="2800">
                <a:latin typeface="+mn-lt"/>
                <a:ea typeface="黑体" pitchFamily="49" charset="-122"/>
              </a:defRPr>
            </a:lvl1pPr>
            <a:lvl2pPr>
              <a:defRPr>
                <a:latin typeface="+mn-lt"/>
              </a:defRPr>
            </a:lvl2pPr>
            <a:lvl3pPr>
              <a:defRPr>
                <a:latin typeface="+mn-lt"/>
              </a:defRPr>
            </a:lvl3pPr>
            <a:lvl4pPr>
              <a:defRPr>
                <a:latin typeface="+mn-lt"/>
              </a:defRPr>
            </a:lvl4pPr>
            <a:lvl5pPr>
              <a:defRPr>
                <a:latin typeface="+mn-lt"/>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570119757"/>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Rectangle 6"/>
          <p:cNvSpPr/>
          <p:nvPr/>
        </p:nvSpPr>
        <p:spPr>
          <a:xfrm>
            <a:off x="0" y="692150"/>
            <a:ext cx="12192000" cy="2159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20000"/>
              </a:spcBef>
              <a:spcAft>
                <a:spcPct val="0"/>
              </a:spcAft>
              <a:buFont typeface="Arial" charset="0"/>
              <a:buNone/>
              <a:defRPr/>
            </a:pPr>
            <a:endParaRPr lang="zh-CN" altLang="en-US" sz="1400">
              <a:solidFill>
                <a:srgbClr val="FFFFFF"/>
              </a:solidFill>
            </a:endParaRPr>
          </a:p>
        </p:txBody>
      </p:sp>
      <p:sp>
        <p:nvSpPr>
          <p:cNvPr id="5" name="标题 26"/>
          <p:cNvSpPr>
            <a:spLocks/>
          </p:cNvSpPr>
          <p:nvPr userDrawn="1"/>
        </p:nvSpPr>
        <p:spPr bwMode="auto">
          <a:xfrm>
            <a:off x="0" y="130176"/>
            <a:ext cx="12192000" cy="669925"/>
          </a:xfrm>
          <a:prstGeom prst="rect">
            <a:avLst/>
          </a:prstGeom>
          <a:solidFill>
            <a:srgbClr val="0070C0"/>
          </a:solidFill>
          <a:ln>
            <a:noFill/>
          </a:ln>
          <a:extLst/>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fontAlgn="base">
              <a:spcBef>
                <a:spcPct val="0"/>
              </a:spcBef>
              <a:spcAft>
                <a:spcPct val="0"/>
              </a:spcAft>
              <a:defRPr/>
            </a:pPr>
            <a:endParaRPr lang="zh-CN" altLang="en-US" sz="4400">
              <a:solidFill>
                <a:srgbClr val="000000"/>
              </a:solidFill>
            </a:endParaRPr>
          </a:p>
        </p:txBody>
      </p:sp>
      <p:sp>
        <p:nvSpPr>
          <p:cNvPr id="10" name="Title Placeholder 1"/>
          <p:cNvSpPr>
            <a:spLocks noGrp="1"/>
          </p:cNvSpPr>
          <p:nvPr>
            <p:ph type="title"/>
          </p:nvPr>
        </p:nvSpPr>
        <p:spPr>
          <a:xfrm>
            <a:off x="0" y="130622"/>
            <a:ext cx="12192000" cy="670086"/>
          </a:xfrm>
          <a:prstGeom prst="rect">
            <a:avLst/>
          </a:prstGeom>
          <a:solidFill>
            <a:srgbClr val="0070C0"/>
          </a:solidFill>
        </p:spPr>
        <p:txBody>
          <a:bodyPr rtlCol="0">
            <a:noAutofit/>
          </a:bodyPr>
          <a:lstStyle>
            <a:lvl1pPr algn="l">
              <a:defRPr sz="2800" b="1">
                <a:solidFill>
                  <a:schemeClr val="bg1"/>
                </a:solidFill>
                <a:latin typeface="黑体" pitchFamily="49" charset="-122"/>
                <a:ea typeface="黑体" pitchFamily="49" charset="-122"/>
              </a:defRPr>
            </a:lvl1pPr>
          </a:lstStyle>
          <a:p>
            <a:endParaRPr lang="zh-CN" altLang="en-US" dirty="0"/>
          </a:p>
        </p:txBody>
      </p:sp>
      <p:sp>
        <p:nvSpPr>
          <p:cNvPr id="6" name="Inhaltsplatzhalter 2"/>
          <p:cNvSpPr>
            <a:spLocks noGrp="1"/>
          </p:cNvSpPr>
          <p:nvPr>
            <p:ph idx="1"/>
          </p:nvPr>
        </p:nvSpPr>
        <p:spPr>
          <a:xfrm>
            <a:off x="406401" y="1262063"/>
            <a:ext cx="11366500" cy="5129212"/>
          </a:xfrm>
        </p:spPr>
        <p:txBody>
          <a:bodyPr/>
          <a:lstStyle>
            <a:lvl1pPr>
              <a:defRPr sz="2800">
                <a:latin typeface="+mn-lt"/>
                <a:ea typeface="黑体" pitchFamily="49" charset="-122"/>
              </a:defRPr>
            </a:lvl1pPr>
            <a:lvl2pPr>
              <a:defRPr>
                <a:latin typeface="+mn-lt"/>
              </a:defRPr>
            </a:lvl2pPr>
            <a:lvl3pPr>
              <a:defRPr>
                <a:latin typeface="+mn-lt"/>
              </a:defRPr>
            </a:lvl3pPr>
            <a:lvl4pPr>
              <a:defRPr>
                <a:latin typeface="+mn-lt"/>
              </a:defRPr>
            </a:lvl4pPr>
            <a:lvl5pPr>
              <a:defRPr>
                <a:latin typeface="+mn-lt"/>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073934721"/>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Rectangle 6"/>
          <p:cNvSpPr/>
          <p:nvPr/>
        </p:nvSpPr>
        <p:spPr>
          <a:xfrm>
            <a:off x="0" y="692150"/>
            <a:ext cx="12192000" cy="2159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20000"/>
              </a:spcBef>
              <a:spcAft>
                <a:spcPct val="0"/>
              </a:spcAft>
              <a:buFont typeface="Arial" charset="0"/>
              <a:buNone/>
              <a:defRPr/>
            </a:pPr>
            <a:endParaRPr lang="zh-CN" altLang="en-US" sz="1400">
              <a:solidFill>
                <a:srgbClr val="FFFFFF"/>
              </a:solidFill>
            </a:endParaRPr>
          </a:p>
        </p:txBody>
      </p:sp>
      <p:sp>
        <p:nvSpPr>
          <p:cNvPr id="5" name="标题 26"/>
          <p:cNvSpPr>
            <a:spLocks/>
          </p:cNvSpPr>
          <p:nvPr userDrawn="1"/>
        </p:nvSpPr>
        <p:spPr bwMode="auto">
          <a:xfrm>
            <a:off x="0" y="130176"/>
            <a:ext cx="12192000" cy="669925"/>
          </a:xfrm>
          <a:prstGeom prst="rect">
            <a:avLst/>
          </a:prstGeom>
          <a:solidFill>
            <a:srgbClr val="0070C0"/>
          </a:solidFill>
          <a:ln>
            <a:noFill/>
          </a:ln>
          <a:extLst/>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fontAlgn="base">
              <a:spcBef>
                <a:spcPct val="0"/>
              </a:spcBef>
              <a:spcAft>
                <a:spcPct val="0"/>
              </a:spcAft>
              <a:defRPr/>
            </a:pPr>
            <a:endParaRPr lang="zh-CN" altLang="en-US" sz="4400">
              <a:solidFill>
                <a:srgbClr val="000000"/>
              </a:solidFill>
            </a:endParaRPr>
          </a:p>
        </p:txBody>
      </p:sp>
      <p:sp>
        <p:nvSpPr>
          <p:cNvPr id="10" name="Title Placeholder 1"/>
          <p:cNvSpPr>
            <a:spLocks noGrp="1"/>
          </p:cNvSpPr>
          <p:nvPr>
            <p:ph type="title"/>
          </p:nvPr>
        </p:nvSpPr>
        <p:spPr>
          <a:xfrm>
            <a:off x="0" y="130622"/>
            <a:ext cx="12192000" cy="670086"/>
          </a:xfrm>
          <a:prstGeom prst="rect">
            <a:avLst/>
          </a:prstGeom>
          <a:solidFill>
            <a:srgbClr val="0070C0"/>
          </a:solidFill>
        </p:spPr>
        <p:txBody>
          <a:bodyPr rtlCol="0">
            <a:noAutofit/>
          </a:bodyPr>
          <a:lstStyle>
            <a:lvl1pPr algn="l">
              <a:defRPr sz="2800" b="1">
                <a:solidFill>
                  <a:schemeClr val="bg1"/>
                </a:solidFill>
                <a:latin typeface="黑体" pitchFamily="49" charset="-122"/>
                <a:ea typeface="黑体" pitchFamily="49" charset="-122"/>
              </a:defRPr>
            </a:lvl1pPr>
          </a:lstStyle>
          <a:p>
            <a:endParaRPr lang="zh-CN" altLang="en-US" dirty="0"/>
          </a:p>
        </p:txBody>
      </p:sp>
      <p:sp>
        <p:nvSpPr>
          <p:cNvPr id="6" name="Inhaltsplatzhalter 2"/>
          <p:cNvSpPr>
            <a:spLocks noGrp="1"/>
          </p:cNvSpPr>
          <p:nvPr>
            <p:ph idx="1"/>
          </p:nvPr>
        </p:nvSpPr>
        <p:spPr>
          <a:xfrm>
            <a:off x="406401" y="1262063"/>
            <a:ext cx="11366500" cy="5129212"/>
          </a:xfrm>
        </p:spPr>
        <p:txBody>
          <a:bodyPr/>
          <a:lstStyle>
            <a:lvl1pPr>
              <a:defRPr sz="2800">
                <a:latin typeface="+mn-lt"/>
                <a:ea typeface="黑体" pitchFamily="49" charset="-122"/>
              </a:defRPr>
            </a:lvl1pPr>
            <a:lvl2pPr>
              <a:defRPr>
                <a:latin typeface="+mn-lt"/>
              </a:defRPr>
            </a:lvl2pPr>
            <a:lvl3pPr>
              <a:defRPr>
                <a:latin typeface="+mn-lt"/>
              </a:defRPr>
            </a:lvl3pPr>
            <a:lvl4pPr>
              <a:defRPr>
                <a:latin typeface="+mn-lt"/>
              </a:defRPr>
            </a:lvl4pPr>
            <a:lvl5pPr>
              <a:defRPr>
                <a:latin typeface="+mn-lt"/>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21834247"/>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标题幻灯片">
    <p:bg>
      <p:bgPr>
        <a:solidFill>
          <a:schemeClr val="bg1">
            <a:lumMod val="95000"/>
          </a:schemeClr>
        </a:solidFill>
        <a:effectLst/>
      </p:bgPr>
    </p:bg>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035C5D1-AD16-4B01-871F-DE047A6CFB67}" type="datetimeFigureOut">
              <a:rPr lang="zh-CN" altLang="en-US" smtClean="0"/>
              <a:t>2023/8/7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BCDE635-3FC4-4B83-A3D1-632FFA341E9A}" type="slidenum">
              <a:rPr lang="zh-CN" altLang="en-US" smtClean="0"/>
              <a:t>‹#›</a:t>
            </a:fld>
            <a:endParaRPr lang="zh-CN" altLang="en-US"/>
          </a:p>
        </p:txBody>
      </p:sp>
    </p:spTree>
    <p:extLst>
      <p:ext uri="{BB962C8B-B14F-4D97-AF65-F5344CB8AC3E}">
        <p14:creationId xmlns:p14="http://schemas.microsoft.com/office/powerpoint/2010/main" val="25287331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标题与项目符号">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solidFill>
                  <a:srgbClr val="000000"/>
                </a:solidFill>
              </a:defRPr>
            </a:pPr>
            <a:r>
              <a:rPr sz="5062">
                <a:solidFill>
                  <a:srgbClr val="FFFFFF"/>
                </a:solidFill>
              </a:rPr>
              <a:t>标题文本</a:t>
            </a:r>
          </a:p>
        </p:txBody>
      </p:sp>
      <p:sp>
        <p:nvSpPr>
          <p:cNvPr id="19" name="Shape 19"/>
          <p:cNvSpPr>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defRPr sz="1800">
                <a:solidFill>
                  <a:srgbClr val="000000"/>
                </a:solidFill>
              </a:defRPr>
            </a:pPr>
            <a:r>
              <a:rPr sz="2531">
                <a:solidFill>
                  <a:srgbClr val="FFFFFF"/>
                </a:solidFill>
              </a:rPr>
              <a:t>正文级别 1</a:t>
            </a:r>
          </a:p>
          <a:p>
            <a:pPr lvl="1">
              <a:defRPr sz="1800">
                <a:solidFill>
                  <a:srgbClr val="000000"/>
                </a:solidFill>
              </a:defRPr>
            </a:pPr>
            <a:r>
              <a:rPr sz="2531">
                <a:solidFill>
                  <a:srgbClr val="FFFFFF"/>
                </a:solidFill>
              </a:rPr>
              <a:t>正文级别 2</a:t>
            </a:r>
          </a:p>
          <a:p>
            <a:pPr lvl="2">
              <a:defRPr sz="1800">
                <a:solidFill>
                  <a:srgbClr val="000000"/>
                </a:solidFill>
              </a:defRPr>
            </a:pPr>
            <a:r>
              <a:rPr sz="2531">
                <a:solidFill>
                  <a:srgbClr val="FFFFFF"/>
                </a:solidFill>
              </a:rPr>
              <a:t>正文级别 3</a:t>
            </a:r>
          </a:p>
          <a:p>
            <a:pPr lvl="3">
              <a:defRPr sz="1800">
                <a:solidFill>
                  <a:srgbClr val="000000"/>
                </a:solidFill>
              </a:defRPr>
            </a:pPr>
            <a:r>
              <a:rPr sz="2531">
                <a:solidFill>
                  <a:srgbClr val="FFFFFF"/>
                </a:solidFill>
              </a:rPr>
              <a:t>正文级别 4</a:t>
            </a:r>
          </a:p>
          <a:p>
            <a:pPr lvl="4">
              <a:defRPr sz="1800">
                <a:solidFill>
                  <a:srgbClr val="000000"/>
                </a:solidFill>
              </a:defRPr>
            </a:pPr>
            <a:r>
              <a:rPr sz="2531">
                <a:solidFill>
                  <a:srgbClr val="FFFFFF"/>
                </a:solidFill>
              </a:rPr>
              <a:t>正文级别 5</a:t>
            </a:r>
          </a:p>
        </p:txBody>
      </p:sp>
    </p:spTree>
    <p:extLst>
      <p:ext uri="{BB962C8B-B14F-4D97-AF65-F5344CB8AC3E}">
        <p14:creationId xmlns:p14="http://schemas.microsoft.com/office/powerpoint/2010/main" val="24180681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B99A30-35B5-2B41-AF1D-8985A3AB2715}"/>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70A72620-D847-8A42-BEBC-2776B1EF606F}"/>
              </a:ext>
            </a:extLst>
          </p:cNvPr>
          <p:cNvSpPr>
            <a:spLocks noGrp="1"/>
          </p:cNvSpPr>
          <p:nvPr>
            <p:ph idx="1"/>
          </p:nvPr>
        </p:nvSpPr>
        <p:spPr/>
        <p:txBody>
          <a:bodyPr/>
          <a:lstStyle/>
          <a:p>
            <a:r>
              <a:rPr kumimoji="1" lang="zh-CN" altLang="en-US"/>
              <a:t>编辑母版文本样式
第二级
第三级
第四级
第五级</a:t>
            </a:r>
          </a:p>
        </p:txBody>
      </p:sp>
      <p:sp>
        <p:nvSpPr>
          <p:cNvPr id="4" name="日期占位符 3">
            <a:extLst>
              <a:ext uri="{FF2B5EF4-FFF2-40B4-BE49-F238E27FC236}">
                <a16:creationId xmlns:a16="http://schemas.microsoft.com/office/drawing/2014/main" id="{2B171FCA-8288-C143-8650-B43F09621F04}"/>
              </a:ext>
            </a:extLst>
          </p:cNvPr>
          <p:cNvSpPr>
            <a:spLocks noGrp="1"/>
          </p:cNvSpPr>
          <p:nvPr>
            <p:ph type="dt" sz="half" idx="10"/>
          </p:nvPr>
        </p:nvSpPr>
        <p:spPr/>
        <p:txBody>
          <a:bodyPr/>
          <a:lstStyle/>
          <a:p>
            <a:fld id="{2EFE9840-184D-BF40-A7D9-30668ABC8270}" type="datetimeFigureOut">
              <a:rPr kumimoji="1" lang="zh-CN" altLang="en-US" smtClean="0"/>
              <a:t>2023/8/7</a:t>
            </a:fld>
            <a:endParaRPr kumimoji="1" lang="zh-CN" altLang="en-US"/>
          </a:p>
        </p:txBody>
      </p:sp>
      <p:sp>
        <p:nvSpPr>
          <p:cNvPr id="5" name="页脚占位符 4">
            <a:extLst>
              <a:ext uri="{FF2B5EF4-FFF2-40B4-BE49-F238E27FC236}">
                <a16:creationId xmlns:a16="http://schemas.microsoft.com/office/drawing/2014/main" id="{57605495-A186-6349-A469-BDAE262A915A}"/>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D7950AE8-401A-5E4A-9F0D-14DB714E7A5A}"/>
              </a:ext>
            </a:extLst>
          </p:cNvPr>
          <p:cNvSpPr>
            <a:spLocks noGrp="1"/>
          </p:cNvSpPr>
          <p:nvPr>
            <p:ph type="sldNum" sz="quarter" idx="12"/>
          </p:nvPr>
        </p:nvSpPr>
        <p:spPr/>
        <p:txBody>
          <a:bodyPr/>
          <a:lstStyle/>
          <a:p>
            <a:fld id="{11333E15-4475-8E4E-94B5-0A63A0042DC8}" type="slidenum">
              <a:rPr kumimoji="1" lang="zh-CN" altLang="en-US" smtClean="0"/>
              <a:t>‹#›</a:t>
            </a:fld>
            <a:endParaRPr kumimoji="1" lang="zh-CN" altLang="en-US"/>
          </a:p>
        </p:txBody>
      </p:sp>
    </p:spTree>
    <p:extLst>
      <p:ext uri="{BB962C8B-B14F-4D97-AF65-F5344CB8AC3E}">
        <p14:creationId xmlns:p14="http://schemas.microsoft.com/office/powerpoint/2010/main" val="2884507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0727B3-C02F-4B43-B58B-C2CFC98995EB}"/>
              </a:ext>
            </a:extLst>
          </p:cNvPr>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D80B663D-CB33-BE45-A569-446B7A9175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kumimoji="1" lang="zh-CN" altLang="en-US"/>
              <a:t>编辑母版文本样式
第二级
第三级
第四级
第五级</a:t>
            </a:r>
          </a:p>
        </p:txBody>
      </p:sp>
      <p:sp>
        <p:nvSpPr>
          <p:cNvPr id="4" name="日期占位符 3">
            <a:extLst>
              <a:ext uri="{FF2B5EF4-FFF2-40B4-BE49-F238E27FC236}">
                <a16:creationId xmlns:a16="http://schemas.microsoft.com/office/drawing/2014/main" id="{F2562430-5B1B-434F-BCD5-67DBE6181A59}"/>
              </a:ext>
            </a:extLst>
          </p:cNvPr>
          <p:cNvSpPr>
            <a:spLocks noGrp="1"/>
          </p:cNvSpPr>
          <p:nvPr>
            <p:ph type="dt" sz="half" idx="10"/>
          </p:nvPr>
        </p:nvSpPr>
        <p:spPr/>
        <p:txBody>
          <a:bodyPr/>
          <a:lstStyle/>
          <a:p>
            <a:fld id="{2EFE9840-184D-BF40-A7D9-30668ABC8270}" type="datetimeFigureOut">
              <a:rPr kumimoji="1" lang="zh-CN" altLang="en-US" smtClean="0"/>
              <a:t>2023/8/7</a:t>
            </a:fld>
            <a:endParaRPr kumimoji="1" lang="zh-CN" altLang="en-US"/>
          </a:p>
        </p:txBody>
      </p:sp>
      <p:sp>
        <p:nvSpPr>
          <p:cNvPr id="5" name="页脚占位符 4">
            <a:extLst>
              <a:ext uri="{FF2B5EF4-FFF2-40B4-BE49-F238E27FC236}">
                <a16:creationId xmlns:a16="http://schemas.microsoft.com/office/drawing/2014/main" id="{C47CEAF1-1A8C-E044-AB4F-5CC2FB094611}"/>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84ADAC63-9E3E-FA46-81D0-1810D1A758A9}"/>
              </a:ext>
            </a:extLst>
          </p:cNvPr>
          <p:cNvSpPr>
            <a:spLocks noGrp="1"/>
          </p:cNvSpPr>
          <p:nvPr>
            <p:ph type="sldNum" sz="quarter" idx="12"/>
          </p:nvPr>
        </p:nvSpPr>
        <p:spPr/>
        <p:txBody>
          <a:bodyPr/>
          <a:lstStyle/>
          <a:p>
            <a:fld id="{11333E15-4475-8E4E-94B5-0A63A0042DC8}" type="slidenum">
              <a:rPr kumimoji="1" lang="zh-CN" altLang="en-US" smtClean="0"/>
              <a:t>‹#›</a:t>
            </a:fld>
            <a:endParaRPr kumimoji="1" lang="zh-CN" altLang="en-US"/>
          </a:p>
        </p:txBody>
      </p:sp>
    </p:spTree>
    <p:extLst>
      <p:ext uri="{BB962C8B-B14F-4D97-AF65-F5344CB8AC3E}">
        <p14:creationId xmlns:p14="http://schemas.microsoft.com/office/powerpoint/2010/main" val="3212812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C8CB36-A916-B546-89B7-EFB19097067D}"/>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EF3951B1-F09C-224D-A567-5D29C894A5B1}"/>
              </a:ext>
            </a:extLst>
          </p:cNvPr>
          <p:cNvSpPr>
            <a:spLocks noGrp="1"/>
          </p:cNvSpPr>
          <p:nvPr>
            <p:ph sz="half" idx="1"/>
          </p:nvPr>
        </p:nvSpPr>
        <p:spPr>
          <a:xfrm>
            <a:off x="838200" y="1825625"/>
            <a:ext cx="5181600" cy="4351338"/>
          </a:xfrm>
        </p:spPr>
        <p:txBody>
          <a:bodyPr/>
          <a:lstStyle/>
          <a:p>
            <a:r>
              <a:rPr kumimoji="1" lang="zh-CN" altLang="en-US"/>
              <a:t>编辑母版文本样式
第二级
第三级
第四级
第五级</a:t>
            </a:r>
          </a:p>
        </p:txBody>
      </p:sp>
      <p:sp>
        <p:nvSpPr>
          <p:cNvPr id="4" name="内容占位符 3">
            <a:extLst>
              <a:ext uri="{FF2B5EF4-FFF2-40B4-BE49-F238E27FC236}">
                <a16:creationId xmlns:a16="http://schemas.microsoft.com/office/drawing/2014/main" id="{4155D17B-FFE2-F142-B1F3-B37BDDA15AE3}"/>
              </a:ext>
            </a:extLst>
          </p:cNvPr>
          <p:cNvSpPr>
            <a:spLocks noGrp="1"/>
          </p:cNvSpPr>
          <p:nvPr>
            <p:ph sz="half" idx="2"/>
          </p:nvPr>
        </p:nvSpPr>
        <p:spPr>
          <a:xfrm>
            <a:off x="6172200" y="1825625"/>
            <a:ext cx="5181600" cy="4351338"/>
          </a:xfrm>
        </p:spPr>
        <p:txBody>
          <a:bodyPr/>
          <a:lstStyle/>
          <a:p>
            <a:r>
              <a:rPr kumimoji="1" lang="zh-CN" altLang="en-US"/>
              <a:t>编辑母版文本样式
第二级
第三级
第四级
第五级</a:t>
            </a:r>
          </a:p>
        </p:txBody>
      </p:sp>
      <p:sp>
        <p:nvSpPr>
          <p:cNvPr id="5" name="日期占位符 4">
            <a:extLst>
              <a:ext uri="{FF2B5EF4-FFF2-40B4-BE49-F238E27FC236}">
                <a16:creationId xmlns:a16="http://schemas.microsoft.com/office/drawing/2014/main" id="{2A6AD712-1D86-0243-8397-A3AF85281F63}"/>
              </a:ext>
            </a:extLst>
          </p:cNvPr>
          <p:cNvSpPr>
            <a:spLocks noGrp="1"/>
          </p:cNvSpPr>
          <p:nvPr>
            <p:ph type="dt" sz="half" idx="10"/>
          </p:nvPr>
        </p:nvSpPr>
        <p:spPr/>
        <p:txBody>
          <a:bodyPr/>
          <a:lstStyle/>
          <a:p>
            <a:fld id="{2EFE9840-184D-BF40-A7D9-30668ABC8270}" type="datetimeFigureOut">
              <a:rPr kumimoji="1" lang="zh-CN" altLang="en-US" smtClean="0"/>
              <a:t>2023/8/7</a:t>
            </a:fld>
            <a:endParaRPr kumimoji="1" lang="zh-CN" altLang="en-US"/>
          </a:p>
        </p:txBody>
      </p:sp>
      <p:sp>
        <p:nvSpPr>
          <p:cNvPr id="6" name="页脚占位符 5">
            <a:extLst>
              <a:ext uri="{FF2B5EF4-FFF2-40B4-BE49-F238E27FC236}">
                <a16:creationId xmlns:a16="http://schemas.microsoft.com/office/drawing/2014/main" id="{44C7693B-2EE0-FD46-A718-1C4B2A832EF2}"/>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ABE98B40-8F5A-F14F-A068-45B5BA78EC00}"/>
              </a:ext>
            </a:extLst>
          </p:cNvPr>
          <p:cNvSpPr>
            <a:spLocks noGrp="1"/>
          </p:cNvSpPr>
          <p:nvPr>
            <p:ph type="sldNum" sz="quarter" idx="12"/>
          </p:nvPr>
        </p:nvSpPr>
        <p:spPr/>
        <p:txBody>
          <a:bodyPr/>
          <a:lstStyle/>
          <a:p>
            <a:fld id="{11333E15-4475-8E4E-94B5-0A63A0042DC8}" type="slidenum">
              <a:rPr kumimoji="1" lang="zh-CN" altLang="en-US" smtClean="0"/>
              <a:t>‹#›</a:t>
            </a:fld>
            <a:endParaRPr kumimoji="1" lang="zh-CN" altLang="en-US"/>
          </a:p>
        </p:txBody>
      </p:sp>
    </p:spTree>
    <p:extLst>
      <p:ext uri="{BB962C8B-B14F-4D97-AF65-F5344CB8AC3E}">
        <p14:creationId xmlns:p14="http://schemas.microsoft.com/office/powerpoint/2010/main" val="3781043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734DAE-0DFB-5A4E-994B-4728745268A1}"/>
              </a:ext>
            </a:extLst>
          </p:cNvPr>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9E392E89-2BCA-0E42-BA0E-4791B34ECB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kumimoji="1" lang="zh-CN" altLang="en-US"/>
              <a:t>编辑母版文本样式
第二级
第三级
第四级
第五级</a:t>
            </a:r>
          </a:p>
        </p:txBody>
      </p:sp>
      <p:sp>
        <p:nvSpPr>
          <p:cNvPr id="4" name="内容占位符 3">
            <a:extLst>
              <a:ext uri="{FF2B5EF4-FFF2-40B4-BE49-F238E27FC236}">
                <a16:creationId xmlns:a16="http://schemas.microsoft.com/office/drawing/2014/main" id="{EE2637A5-27F3-EE41-8118-7F279BFF959D}"/>
              </a:ext>
            </a:extLst>
          </p:cNvPr>
          <p:cNvSpPr>
            <a:spLocks noGrp="1"/>
          </p:cNvSpPr>
          <p:nvPr>
            <p:ph sz="half" idx="2"/>
          </p:nvPr>
        </p:nvSpPr>
        <p:spPr>
          <a:xfrm>
            <a:off x="839788" y="2505075"/>
            <a:ext cx="5157787" cy="3684588"/>
          </a:xfrm>
        </p:spPr>
        <p:txBody>
          <a:bodyPr/>
          <a:lstStyle/>
          <a:p>
            <a:r>
              <a:rPr kumimoji="1" lang="zh-CN" altLang="en-US"/>
              <a:t>编辑母版文本样式
第二级
第三级
第四级
第五级</a:t>
            </a:r>
          </a:p>
        </p:txBody>
      </p:sp>
      <p:sp>
        <p:nvSpPr>
          <p:cNvPr id="5" name="文本占位符 4">
            <a:extLst>
              <a:ext uri="{FF2B5EF4-FFF2-40B4-BE49-F238E27FC236}">
                <a16:creationId xmlns:a16="http://schemas.microsoft.com/office/drawing/2014/main" id="{642EE24B-C234-9F4D-AF92-B4097352BA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kumimoji="1" lang="zh-CN" altLang="en-US"/>
              <a:t>编辑母版文本样式
第二级
第三级
第四级
第五级</a:t>
            </a:r>
          </a:p>
        </p:txBody>
      </p:sp>
      <p:sp>
        <p:nvSpPr>
          <p:cNvPr id="6" name="内容占位符 5">
            <a:extLst>
              <a:ext uri="{FF2B5EF4-FFF2-40B4-BE49-F238E27FC236}">
                <a16:creationId xmlns:a16="http://schemas.microsoft.com/office/drawing/2014/main" id="{38FD2C71-8D14-6240-AAC6-1656A437C20A}"/>
              </a:ext>
            </a:extLst>
          </p:cNvPr>
          <p:cNvSpPr>
            <a:spLocks noGrp="1"/>
          </p:cNvSpPr>
          <p:nvPr>
            <p:ph sz="quarter" idx="4"/>
          </p:nvPr>
        </p:nvSpPr>
        <p:spPr>
          <a:xfrm>
            <a:off x="6172200" y="2505075"/>
            <a:ext cx="5183188" cy="3684588"/>
          </a:xfrm>
        </p:spPr>
        <p:txBody>
          <a:bodyPr/>
          <a:lstStyle/>
          <a:p>
            <a:r>
              <a:rPr kumimoji="1" lang="zh-CN" altLang="en-US"/>
              <a:t>编辑母版文本样式
第二级
第三级
第四级
第五级</a:t>
            </a:r>
          </a:p>
        </p:txBody>
      </p:sp>
      <p:sp>
        <p:nvSpPr>
          <p:cNvPr id="7" name="日期占位符 6">
            <a:extLst>
              <a:ext uri="{FF2B5EF4-FFF2-40B4-BE49-F238E27FC236}">
                <a16:creationId xmlns:a16="http://schemas.microsoft.com/office/drawing/2014/main" id="{9FA5845C-F347-304D-92D0-45871797FECB}"/>
              </a:ext>
            </a:extLst>
          </p:cNvPr>
          <p:cNvSpPr>
            <a:spLocks noGrp="1"/>
          </p:cNvSpPr>
          <p:nvPr>
            <p:ph type="dt" sz="half" idx="10"/>
          </p:nvPr>
        </p:nvSpPr>
        <p:spPr/>
        <p:txBody>
          <a:bodyPr/>
          <a:lstStyle/>
          <a:p>
            <a:fld id="{2EFE9840-184D-BF40-A7D9-30668ABC8270}" type="datetimeFigureOut">
              <a:rPr kumimoji="1" lang="zh-CN" altLang="en-US" smtClean="0"/>
              <a:t>2023/8/7</a:t>
            </a:fld>
            <a:endParaRPr kumimoji="1" lang="zh-CN" altLang="en-US"/>
          </a:p>
        </p:txBody>
      </p:sp>
      <p:sp>
        <p:nvSpPr>
          <p:cNvPr id="8" name="页脚占位符 7">
            <a:extLst>
              <a:ext uri="{FF2B5EF4-FFF2-40B4-BE49-F238E27FC236}">
                <a16:creationId xmlns:a16="http://schemas.microsoft.com/office/drawing/2014/main" id="{A07F4503-6096-B848-9D61-3CB9E1ACB8BC}"/>
              </a:ext>
            </a:extLst>
          </p:cNvPr>
          <p:cNvSpPr>
            <a:spLocks noGrp="1"/>
          </p:cNvSpPr>
          <p:nvPr>
            <p:ph type="ftr" sz="quarter" idx="11"/>
          </p:nvPr>
        </p:nvSpPr>
        <p:spPr/>
        <p:txBody>
          <a:bodyPr/>
          <a:lstStyle/>
          <a:p>
            <a:endParaRPr kumimoji="1" lang="zh-CN" altLang="en-US"/>
          </a:p>
        </p:txBody>
      </p:sp>
      <p:sp>
        <p:nvSpPr>
          <p:cNvPr id="9" name="灯片编号占位符 8">
            <a:extLst>
              <a:ext uri="{FF2B5EF4-FFF2-40B4-BE49-F238E27FC236}">
                <a16:creationId xmlns:a16="http://schemas.microsoft.com/office/drawing/2014/main" id="{3A02FA08-9E30-F748-A254-038331CADAF6}"/>
              </a:ext>
            </a:extLst>
          </p:cNvPr>
          <p:cNvSpPr>
            <a:spLocks noGrp="1"/>
          </p:cNvSpPr>
          <p:nvPr>
            <p:ph type="sldNum" sz="quarter" idx="12"/>
          </p:nvPr>
        </p:nvSpPr>
        <p:spPr/>
        <p:txBody>
          <a:bodyPr/>
          <a:lstStyle/>
          <a:p>
            <a:fld id="{11333E15-4475-8E4E-94B5-0A63A0042DC8}" type="slidenum">
              <a:rPr kumimoji="1" lang="zh-CN" altLang="en-US" smtClean="0"/>
              <a:t>‹#›</a:t>
            </a:fld>
            <a:endParaRPr kumimoji="1" lang="zh-CN" altLang="en-US"/>
          </a:p>
        </p:txBody>
      </p:sp>
    </p:spTree>
    <p:extLst>
      <p:ext uri="{BB962C8B-B14F-4D97-AF65-F5344CB8AC3E}">
        <p14:creationId xmlns:p14="http://schemas.microsoft.com/office/powerpoint/2010/main" val="3448690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3BB131-DE14-2548-8211-E8DB2CB82CB0}"/>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585EDEC1-09E3-6B44-B147-BF773E82B8A1}"/>
              </a:ext>
            </a:extLst>
          </p:cNvPr>
          <p:cNvSpPr>
            <a:spLocks noGrp="1"/>
          </p:cNvSpPr>
          <p:nvPr>
            <p:ph type="dt" sz="half" idx="10"/>
          </p:nvPr>
        </p:nvSpPr>
        <p:spPr/>
        <p:txBody>
          <a:bodyPr/>
          <a:lstStyle/>
          <a:p>
            <a:fld id="{2EFE9840-184D-BF40-A7D9-30668ABC8270}" type="datetimeFigureOut">
              <a:rPr kumimoji="1" lang="zh-CN" altLang="en-US" smtClean="0"/>
              <a:t>2023/8/7</a:t>
            </a:fld>
            <a:endParaRPr kumimoji="1" lang="zh-CN" altLang="en-US"/>
          </a:p>
        </p:txBody>
      </p:sp>
      <p:sp>
        <p:nvSpPr>
          <p:cNvPr id="4" name="页脚占位符 3">
            <a:extLst>
              <a:ext uri="{FF2B5EF4-FFF2-40B4-BE49-F238E27FC236}">
                <a16:creationId xmlns:a16="http://schemas.microsoft.com/office/drawing/2014/main" id="{A834CAEA-009F-0D40-800B-E93187CD28A0}"/>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a16="http://schemas.microsoft.com/office/drawing/2014/main" id="{847E16F1-CDD4-5A42-84C3-C881631A199A}"/>
              </a:ext>
            </a:extLst>
          </p:cNvPr>
          <p:cNvSpPr>
            <a:spLocks noGrp="1"/>
          </p:cNvSpPr>
          <p:nvPr>
            <p:ph type="sldNum" sz="quarter" idx="12"/>
          </p:nvPr>
        </p:nvSpPr>
        <p:spPr/>
        <p:txBody>
          <a:bodyPr/>
          <a:lstStyle/>
          <a:p>
            <a:fld id="{11333E15-4475-8E4E-94B5-0A63A0042DC8}" type="slidenum">
              <a:rPr kumimoji="1" lang="zh-CN" altLang="en-US" smtClean="0"/>
              <a:t>‹#›</a:t>
            </a:fld>
            <a:endParaRPr kumimoji="1" lang="zh-CN" altLang="en-US"/>
          </a:p>
        </p:txBody>
      </p:sp>
    </p:spTree>
    <p:extLst>
      <p:ext uri="{BB962C8B-B14F-4D97-AF65-F5344CB8AC3E}">
        <p14:creationId xmlns:p14="http://schemas.microsoft.com/office/powerpoint/2010/main" val="181315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E297CD0-E634-6C40-91EE-369271513CDC}"/>
              </a:ext>
            </a:extLst>
          </p:cNvPr>
          <p:cNvSpPr>
            <a:spLocks noGrp="1"/>
          </p:cNvSpPr>
          <p:nvPr>
            <p:ph type="dt" sz="half" idx="10"/>
          </p:nvPr>
        </p:nvSpPr>
        <p:spPr/>
        <p:txBody>
          <a:bodyPr/>
          <a:lstStyle/>
          <a:p>
            <a:fld id="{2EFE9840-184D-BF40-A7D9-30668ABC8270}" type="datetimeFigureOut">
              <a:rPr kumimoji="1" lang="zh-CN" altLang="en-US" smtClean="0"/>
              <a:t>2023/8/7</a:t>
            </a:fld>
            <a:endParaRPr kumimoji="1" lang="zh-CN" altLang="en-US"/>
          </a:p>
        </p:txBody>
      </p:sp>
      <p:sp>
        <p:nvSpPr>
          <p:cNvPr id="3" name="页脚占位符 2">
            <a:extLst>
              <a:ext uri="{FF2B5EF4-FFF2-40B4-BE49-F238E27FC236}">
                <a16:creationId xmlns:a16="http://schemas.microsoft.com/office/drawing/2014/main" id="{2074031E-8A02-8349-BDF1-F004F8D7A63A}"/>
              </a:ext>
            </a:extLst>
          </p:cNvPr>
          <p:cNvSpPr>
            <a:spLocks noGrp="1"/>
          </p:cNvSpPr>
          <p:nvPr>
            <p:ph type="ftr" sz="quarter" idx="11"/>
          </p:nvPr>
        </p:nvSpPr>
        <p:spPr/>
        <p:txBody>
          <a:bodyPr/>
          <a:lstStyle/>
          <a:p>
            <a:endParaRPr kumimoji="1" lang="zh-CN" altLang="en-US"/>
          </a:p>
        </p:txBody>
      </p:sp>
      <p:sp>
        <p:nvSpPr>
          <p:cNvPr id="4" name="灯片编号占位符 3">
            <a:extLst>
              <a:ext uri="{FF2B5EF4-FFF2-40B4-BE49-F238E27FC236}">
                <a16:creationId xmlns:a16="http://schemas.microsoft.com/office/drawing/2014/main" id="{98BC7B30-EB71-4D4C-929F-53A7071F7161}"/>
              </a:ext>
            </a:extLst>
          </p:cNvPr>
          <p:cNvSpPr>
            <a:spLocks noGrp="1"/>
          </p:cNvSpPr>
          <p:nvPr>
            <p:ph type="sldNum" sz="quarter" idx="12"/>
          </p:nvPr>
        </p:nvSpPr>
        <p:spPr/>
        <p:txBody>
          <a:bodyPr/>
          <a:lstStyle/>
          <a:p>
            <a:fld id="{11333E15-4475-8E4E-94B5-0A63A0042DC8}" type="slidenum">
              <a:rPr kumimoji="1" lang="zh-CN" altLang="en-US" smtClean="0"/>
              <a:t>‹#›</a:t>
            </a:fld>
            <a:endParaRPr kumimoji="1" lang="zh-CN" altLang="en-US"/>
          </a:p>
        </p:txBody>
      </p:sp>
    </p:spTree>
    <p:extLst>
      <p:ext uri="{BB962C8B-B14F-4D97-AF65-F5344CB8AC3E}">
        <p14:creationId xmlns:p14="http://schemas.microsoft.com/office/powerpoint/2010/main" val="234751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848B43-4D80-4A4E-A72B-9E36CDDE944F}"/>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8CBC3129-F08C-004F-9F65-AFC6E0E607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kumimoji="1" lang="zh-CN" altLang="en-US"/>
              <a:t>编辑母版文本样式
第二级
第三级
第四级
第五级</a:t>
            </a:r>
          </a:p>
        </p:txBody>
      </p:sp>
      <p:sp>
        <p:nvSpPr>
          <p:cNvPr id="4" name="文本占位符 3">
            <a:extLst>
              <a:ext uri="{FF2B5EF4-FFF2-40B4-BE49-F238E27FC236}">
                <a16:creationId xmlns:a16="http://schemas.microsoft.com/office/drawing/2014/main" id="{1DEE023A-1BBE-BF4E-9B9C-68AD46029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kumimoji="1" lang="zh-CN" altLang="en-US"/>
              <a:t>编辑母版文本样式
第二级
第三级
第四级
第五级</a:t>
            </a:r>
          </a:p>
        </p:txBody>
      </p:sp>
      <p:sp>
        <p:nvSpPr>
          <p:cNvPr id="5" name="日期占位符 4">
            <a:extLst>
              <a:ext uri="{FF2B5EF4-FFF2-40B4-BE49-F238E27FC236}">
                <a16:creationId xmlns:a16="http://schemas.microsoft.com/office/drawing/2014/main" id="{49C5012D-DAD4-D546-9BD5-AB1992041649}"/>
              </a:ext>
            </a:extLst>
          </p:cNvPr>
          <p:cNvSpPr>
            <a:spLocks noGrp="1"/>
          </p:cNvSpPr>
          <p:nvPr>
            <p:ph type="dt" sz="half" idx="10"/>
          </p:nvPr>
        </p:nvSpPr>
        <p:spPr/>
        <p:txBody>
          <a:bodyPr/>
          <a:lstStyle/>
          <a:p>
            <a:fld id="{2EFE9840-184D-BF40-A7D9-30668ABC8270}" type="datetimeFigureOut">
              <a:rPr kumimoji="1" lang="zh-CN" altLang="en-US" smtClean="0"/>
              <a:t>2023/8/7</a:t>
            </a:fld>
            <a:endParaRPr kumimoji="1" lang="zh-CN" altLang="en-US"/>
          </a:p>
        </p:txBody>
      </p:sp>
      <p:sp>
        <p:nvSpPr>
          <p:cNvPr id="6" name="页脚占位符 5">
            <a:extLst>
              <a:ext uri="{FF2B5EF4-FFF2-40B4-BE49-F238E27FC236}">
                <a16:creationId xmlns:a16="http://schemas.microsoft.com/office/drawing/2014/main" id="{26C61671-2C0F-7449-A70F-E049621E5B24}"/>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9D9B9D20-6C79-EA42-8699-BAA3C5377579}"/>
              </a:ext>
            </a:extLst>
          </p:cNvPr>
          <p:cNvSpPr>
            <a:spLocks noGrp="1"/>
          </p:cNvSpPr>
          <p:nvPr>
            <p:ph type="sldNum" sz="quarter" idx="12"/>
          </p:nvPr>
        </p:nvSpPr>
        <p:spPr/>
        <p:txBody>
          <a:bodyPr/>
          <a:lstStyle/>
          <a:p>
            <a:fld id="{11333E15-4475-8E4E-94B5-0A63A0042DC8}" type="slidenum">
              <a:rPr kumimoji="1" lang="zh-CN" altLang="en-US" smtClean="0"/>
              <a:t>‹#›</a:t>
            </a:fld>
            <a:endParaRPr kumimoji="1" lang="zh-CN" altLang="en-US"/>
          </a:p>
        </p:txBody>
      </p:sp>
    </p:spTree>
    <p:extLst>
      <p:ext uri="{BB962C8B-B14F-4D97-AF65-F5344CB8AC3E}">
        <p14:creationId xmlns:p14="http://schemas.microsoft.com/office/powerpoint/2010/main" val="3381797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582C5D-C992-2748-A2B8-01499F357C12}"/>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E1A0F0B4-9B90-8846-8711-242C9B6FFD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A2405E3C-21FD-1F4B-BCA5-94905E1D7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kumimoji="1" lang="zh-CN" altLang="en-US"/>
              <a:t>编辑母版文本样式
第二级
第三级
第四级
第五级</a:t>
            </a:r>
          </a:p>
        </p:txBody>
      </p:sp>
      <p:sp>
        <p:nvSpPr>
          <p:cNvPr id="5" name="日期占位符 4">
            <a:extLst>
              <a:ext uri="{FF2B5EF4-FFF2-40B4-BE49-F238E27FC236}">
                <a16:creationId xmlns:a16="http://schemas.microsoft.com/office/drawing/2014/main" id="{5899ACB8-7FD4-C74A-BFFA-1C0835AA6688}"/>
              </a:ext>
            </a:extLst>
          </p:cNvPr>
          <p:cNvSpPr>
            <a:spLocks noGrp="1"/>
          </p:cNvSpPr>
          <p:nvPr>
            <p:ph type="dt" sz="half" idx="10"/>
          </p:nvPr>
        </p:nvSpPr>
        <p:spPr/>
        <p:txBody>
          <a:bodyPr/>
          <a:lstStyle/>
          <a:p>
            <a:fld id="{2EFE9840-184D-BF40-A7D9-30668ABC8270}" type="datetimeFigureOut">
              <a:rPr kumimoji="1" lang="zh-CN" altLang="en-US" smtClean="0"/>
              <a:t>2023/8/7</a:t>
            </a:fld>
            <a:endParaRPr kumimoji="1" lang="zh-CN" altLang="en-US"/>
          </a:p>
        </p:txBody>
      </p:sp>
      <p:sp>
        <p:nvSpPr>
          <p:cNvPr id="6" name="页脚占位符 5">
            <a:extLst>
              <a:ext uri="{FF2B5EF4-FFF2-40B4-BE49-F238E27FC236}">
                <a16:creationId xmlns:a16="http://schemas.microsoft.com/office/drawing/2014/main" id="{0020159A-D197-5740-8092-BCAFF9FB9CE9}"/>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0B84186F-43C6-124B-A47F-FAC3461BBD4A}"/>
              </a:ext>
            </a:extLst>
          </p:cNvPr>
          <p:cNvSpPr>
            <a:spLocks noGrp="1"/>
          </p:cNvSpPr>
          <p:nvPr>
            <p:ph type="sldNum" sz="quarter" idx="12"/>
          </p:nvPr>
        </p:nvSpPr>
        <p:spPr/>
        <p:txBody>
          <a:bodyPr/>
          <a:lstStyle/>
          <a:p>
            <a:fld id="{11333E15-4475-8E4E-94B5-0A63A0042DC8}" type="slidenum">
              <a:rPr kumimoji="1" lang="zh-CN" altLang="en-US" smtClean="0"/>
              <a:t>‹#›</a:t>
            </a:fld>
            <a:endParaRPr kumimoji="1" lang="zh-CN" altLang="en-US"/>
          </a:p>
        </p:txBody>
      </p:sp>
    </p:spTree>
    <p:extLst>
      <p:ext uri="{BB962C8B-B14F-4D97-AF65-F5344CB8AC3E}">
        <p14:creationId xmlns:p14="http://schemas.microsoft.com/office/powerpoint/2010/main" val="1920466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218D5A5-10B8-EF48-8521-7695E9DB16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169C8A1D-3687-3249-8882-0F8DCAC4D0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kumimoji="1" lang="zh-CN" altLang="en-US"/>
              <a:t>编辑母版文本样式
第二级
第三级
第四级
第五级</a:t>
            </a:r>
          </a:p>
        </p:txBody>
      </p:sp>
      <p:sp>
        <p:nvSpPr>
          <p:cNvPr id="4" name="日期占位符 3">
            <a:extLst>
              <a:ext uri="{FF2B5EF4-FFF2-40B4-BE49-F238E27FC236}">
                <a16:creationId xmlns:a16="http://schemas.microsoft.com/office/drawing/2014/main" id="{6DCCE275-B785-0241-BB5E-C3B24F122E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FE9840-184D-BF40-A7D9-30668ABC8270}" type="datetimeFigureOut">
              <a:rPr kumimoji="1" lang="zh-CN" altLang="en-US" smtClean="0"/>
              <a:t>2023/8/7</a:t>
            </a:fld>
            <a:endParaRPr kumimoji="1" lang="zh-CN" altLang="en-US"/>
          </a:p>
        </p:txBody>
      </p:sp>
      <p:sp>
        <p:nvSpPr>
          <p:cNvPr id="5" name="页脚占位符 4">
            <a:extLst>
              <a:ext uri="{FF2B5EF4-FFF2-40B4-BE49-F238E27FC236}">
                <a16:creationId xmlns:a16="http://schemas.microsoft.com/office/drawing/2014/main" id="{C3367BC2-867F-6C49-AE76-F2B772AA99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a:extLst>
              <a:ext uri="{FF2B5EF4-FFF2-40B4-BE49-F238E27FC236}">
                <a16:creationId xmlns:a16="http://schemas.microsoft.com/office/drawing/2014/main" id="{8BB48C50-6BEC-8A47-924B-AF33078C61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333E15-4475-8E4E-94B5-0A63A0042DC8}" type="slidenum">
              <a:rPr kumimoji="1" lang="zh-CN" altLang="en-US" smtClean="0"/>
              <a:t>‹#›</a:t>
            </a:fld>
            <a:endParaRPr kumimoji="1" lang="zh-CN" altLang="en-US"/>
          </a:p>
        </p:txBody>
      </p:sp>
    </p:spTree>
    <p:extLst>
      <p:ext uri="{BB962C8B-B14F-4D97-AF65-F5344CB8AC3E}">
        <p14:creationId xmlns:p14="http://schemas.microsoft.com/office/powerpoint/2010/main" val="20095011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13.xml"/><Relationship Id="rId6" Type="http://schemas.openxmlformats.org/officeDocument/2006/relationships/image" Target="../media/image14.jpeg"/><Relationship Id="rId5" Type="http://schemas.openxmlformats.org/officeDocument/2006/relationships/image" Target="../media/image13.emf"/><Relationship Id="rId4" Type="http://schemas.openxmlformats.org/officeDocument/2006/relationships/image" Target="../media/image12.emf"/></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25.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4.wmf"/><Relationship Id="rId5" Type="http://schemas.openxmlformats.org/officeDocument/2006/relationships/oleObject" Target="../embeddings/oleObject2.bin"/><Relationship Id="rId4" Type="http://schemas.openxmlformats.org/officeDocument/2006/relationships/image" Target="../media/image23.wmf"/></Relationships>
</file>

<file path=ppt/slides/_rels/slide22.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9.wmf"/><Relationship Id="rId5" Type="http://schemas.openxmlformats.org/officeDocument/2006/relationships/oleObject" Target="../embeddings/oleObject4.bin"/><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slideLayout" Target="../slideLayouts/slideLayout18.xml"/><Relationship Id="rId1" Type="http://schemas.openxmlformats.org/officeDocument/2006/relationships/tags" Target="../tags/tag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6.xml"/><Relationship Id="rId5" Type="http://schemas.openxmlformats.org/officeDocument/2006/relationships/image" Target="../media/image47.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2.xml"/><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0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20.png"/><Relationship Id="rId2" Type="http://schemas.openxmlformats.org/officeDocument/2006/relationships/image" Target="../media/image610.pn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image" Target="../media/image63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png"/><Relationship Id="rId1" Type="http://schemas.openxmlformats.org/officeDocument/2006/relationships/slideLayout" Target="../slideLayouts/slideLayout1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5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6.jpeg"/><Relationship Id="rId7" Type="http://schemas.openxmlformats.org/officeDocument/2006/relationships/image" Target="../media/image75.e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78.jpeg"/><Relationship Id="rId4" Type="http://schemas.openxmlformats.org/officeDocument/2006/relationships/image" Target="../media/image77.png"/><Relationship Id="rId9" Type="http://schemas.openxmlformats.org/officeDocument/2006/relationships/image" Target="../media/image80.png"/></Relationships>
</file>

<file path=ppt/slides/_rels/slide5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6CCB1322-4429-8B49-872D-04ED7464A8F5}"/>
              </a:ext>
            </a:extLst>
          </p:cNvPr>
          <p:cNvSpPr txBox="1"/>
          <p:nvPr/>
        </p:nvSpPr>
        <p:spPr>
          <a:xfrm>
            <a:off x="310896" y="1024128"/>
            <a:ext cx="11430000" cy="1938992"/>
          </a:xfrm>
          <a:prstGeom prst="rect">
            <a:avLst/>
          </a:prstGeom>
          <a:noFill/>
        </p:spPr>
        <p:txBody>
          <a:bodyPr wrap="square" rtlCol="0">
            <a:spAutoFit/>
          </a:bodyPr>
          <a:lstStyle/>
          <a:p>
            <a:pPr algn="ctr"/>
            <a:r>
              <a:rPr kumimoji="1" lang="en-US" altLang="zh-CN" sz="4000" b="1" dirty="0"/>
              <a:t>	 Photon-photon scattering and axion-like particle generation</a:t>
            </a:r>
          </a:p>
          <a:p>
            <a:pPr algn="ctr"/>
            <a:endParaRPr kumimoji="1" lang="en-US" altLang="zh-CN" sz="4000" b="1" dirty="0"/>
          </a:p>
        </p:txBody>
      </p:sp>
      <p:sp>
        <p:nvSpPr>
          <p:cNvPr id="3" name="文本框 2">
            <a:extLst>
              <a:ext uri="{FF2B5EF4-FFF2-40B4-BE49-F238E27FC236}">
                <a16:creationId xmlns:a16="http://schemas.microsoft.com/office/drawing/2014/main" id="{48396317-435C-AB45-B539-6462CDE471AD}"/>
              </a:ext>
            </a:extLst>
          </p:cNvPr>
          <p:cNvSpPr txBox="1"/>
          <p:nvPr/>
        </p:nvSpPr>
        <p:spPr>
          <a:xfrm>
            <a:off x="1609344" y="3438144"/>
            <a:ext cx="9272016" cy="1384995"/>
          </a:xfrm>
          <a:prstGeom prst="rect">
            <a:avLst/>
          </a:prstGeom>
          <a:noFill/>
        </p:spPr>
        <p:txBody>
          <a:bodyPr wrap="square" rtlCol="0">
            <a:spAutoFit/>
          </a:bodyPr>
          <a:lstStyle/>
          <a:p>
            <a:pPr algn="ctr"/>
            <a:r>
              <a:rPr kumimoji="1" lang="en-US" altLang="zh-CN" sz="2800" b="1" dirty="0"/>
              <a:t>Baifei Shen</a:t>
            </a:r>
          </a:p>
          <a:p>
            <a:pPr algn="ctr"/>
            <a:r>
              <a:rPr kumimoji="1" lang="en-US" altLang="zh-CN" sz="2800" b="1" dirty="0"/>
              <a:t>Shanghai Normal University</a:t>
            </a:r>
          </a:p>
          <a:p>
            <a:pPr algn="ctr"/>
            <a:r>
              <a:rPr kumimoji="1" lang="en-US" altLang="zh-CN" sz="2800" b="1" dirty="0"/>
              <a:t>SIOM, CAS</a:t>
            </a:r>
            <a:endParaRPr kumimoji="1" lang="zh-CN" altLang="en-US" sz="2800" b="1" dirty="0"/>
          </a:p>
        </p:txBody>
      </p:sp>
    </p:spTree>
    <p:extLst>
      <p:ext uri="{BB962C8B-B14F-4D97-AF65-F5344CB8AC3E}">
        <p14:creationId xmlns:p14="http://schemas.microsoft.com/office/powerpoint/2010/main" val="3901502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68096" y="296272"/>
            <a:ext cx="10369295" cy="1569660"/>
          </a:xfrm>
          <a:prstGeom prst="rect">
            <a:avLst/>
          </a:prstGeom>
          <a:noFill/>
        </p:spPr>
        <p:txBody>
          <a:bodyPr wrap="square" rtlCol="0">
            <a:spAutoFit/>
          </a:bodyPr>
          <a:lstStyle/>
          <a:p>
            <a:r>
              <a:rPr kumimoji="1" lang="en-US" altLang="zh-CN" sz="3200" b="1" dirty="0">
                <a:solidFill>
                  <a:srgbClr val="C00000"/>
                </a:solidFill>
              </a:rPr>
              <a:t>Short wavelength laser may provide low cost new generation laser facilities of intensity approaching the Schwinger limit. </a:t>
            </a:r>
            <a:endParaRPr kumimoji="1" lang="zh-CN" altLang="en-US" sz="3200" b="1">
              <a:solidFill>
                <a:srgbClr val="C00000"/>
              </a:solidFill>
            </a:endParaRPr>
          </a:p>
        </p:txBody>
      </p:sp>
      <p:sp>
        <p:nvSpPr>
          <p:cNvPr id="3" name="文本框 2"/>
          <p:cNvSpPr txBox="1"/>
          <p:nvPr/>
        </p:nvSpPr>
        <p:spPr>
          <a:xfrm>
            <a:off x="768097" y="2097138"/>
            <a:ext cx="10786594" cy="3785652"/>
          </a:xfrm>
          <a:prstGeom prst="rect">
            <a:avLst/>
          </a:prstGeom>
          <a:ln/>
        </p:spPr>
        <p:style>
          <a:lnRef idx="1">
            <a:schemeClr val="accent5"/>
          </a:lnRef>
          <a:fillRef idx="2">
            <a:schemeClr val="accent5"/>
          </a:fillRef>
          <a:effectRef idx="1">
            <a:schemeClr val="accent5"/>
          </a:effectRef>
          <a:fontRef idx="minor">
            <a:schemeClr val="dk1"/>
          </a:fontRef>
        </p:style>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marL="257175" indent="-257175">
              <a:buAutoNum type="arabicPeriod"/>
            </a:pPr>
            <a:r>
              <a:rPr lang="en-US" altLang="zh-CN" sz="2400" b="1" dirty="0"/>
              <a:t>XFEL with CPA technique may provide attosecond 10 </a:t>
            </a:r>
            <a:r>
              <a:rPr lang="en-US" altLang="zh-CN" sz="2400" b="1" dirty="0" err="1"/>
              <a:t>keV</a:t>
            </a:r>
            <a:r>
              <a:rPr lang="en-US" altLang="zh-CN" sz="2400" b="1" dirty="0"/>
              <a:t> laser of focal size less than 10 nm.</a:t>
            </a:r>
          </a:p>
          <a:p>
            <a:pPr marL="257175" indent="-257175">
              <a:buAutoNum type="arabicPeriod"/>
            </a:pPr>
            <a:endParaRPr lang="en-US" altLang="zh-CN" sz="2400" b="1" dirty="0"/>
          </a:p>
          <a:p>
            <a:pPr marL="257175" indent="-257175">
              <a:buAutoNum type="arabicPeriod"/>
            </a:pPr>
            <a:r>
              <a:rPr lang="en-US" altLang="zh-CN" sz="2400" b="1" dirty="0"/>
              <a:t>10 or 100 PW laser may produce 1EW laser of 1 J and 1 as.</a:t>
            </a:r>
          </a:p>
          <a:p>
            <a:pPr marL="257175" indent="-257175">
              <a:buAutoNum type="arabicPeriod"/>
            </a:pPr>
            <a:endParaRPr lang="en-US" altLang="zh-CN" sz="2400" b="1" dirty="0"/>
          </a:p>
          <a:p>
            <a:pPr marL="257175" indent="-257175">
              <a:buAutoNum type="arabicPeriod"/>
            </a:pPr>
            <a:r>
              <a:rPr lang="en-US" altLang="zh-CN" sz="2400" b="1" dirty="0"/>
              <a:t>Laser-produced ultra-intense gamma radiation may drive a gamma-ray laser. </a:t>
            </a:r>
          </a:p>
          <a:p>
            <a:pPr marL="257175" indent="-257175">
              <a:buAutoNum type="arabicPeriod"/>
            </a:pPr>
            <a:endParaRPr lang="en-US" altLang="zh-CN" sz="2400" b="1" dirty="0"/>
          </a:p>
          <a:p>
            <a:pPr marL="257175" indent="-257175">
              <a:buAutoNum type="arabicPeriod"/>
            </a:pPr>
            <a:r>
              <a:rPr lang="en-US" altLang="zh-CN" sz="2400" b="1" dirty="0"/>
              <a:t>Schwinger limit is not the ultimate limit for laser intensity, since plane wave dose not produce pairs in vacuum</a:t>
            </a:r>
            <a:r>
              <a:rPr kumimoji="1" lang="en-US" altLang="zh-CN" sz="2400" b="1" dirty="0">
                <a:ln/>
                <a:solidFill>
                  <a:schemeClr val="accent3"/>
                </a:solidFill>
              </a:rPr>
              <a:t>. </a:t>
            </a:r>
            <a:endParaRPr kumimoji="1" lang="zh-CN" altLang="en-US" sz="2400" b="1" dirty="0">
              <a:ln/>
              <a:solidFill>
                <a:schemeClr val="accent3"/>
              </a:solidFill>
            </a:endParaRPr>
          </a:p>
        </p:txBody>
      </p:sp>
      <p:sp>
        <p:nvSpPr>
          <p:cNvPr id="4" name="文本框 3"/>
          <p:cNvSpPr txBox="1"/>
          <p:nvPr/>
        </p:nvSpPr>
        <p:spPr>
          <a:xfrm>
            <a:off x="9012326" y="3320988"/>
            <a:ext cx="184731" cy="300082"/>
          </a:xfrm>
          <a:prstGeom prst="rect">
            <a:avLst/>
          </a:prstGeom>
          <a:noFill/>
        </p:spPr>
        <p:txBody>
          <a:bodyPr wrap="none" rtlCol="0">
            <a:spAutoFit/>
          </a:bodyPr>
          <a:lstStyle/>
          <a:p>
            <a:endParaRPr kumimoji="1" lang="zh-CN" altLang="en-US" sz="1350"/>
          </a:p>
        </p:txBody>
      </p:sp>
    </p:spTree>
    <p:extLst>
      <p:ext uri="{BB962C8B-B14F-4D97-AF65-F5344CB8AC3E}">
        <p14:creationId xmlns:p14="http://schemas.microsoft.com/office/powerpoint/2010/main" val="1806689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noChangeArrowheads="1"/>
          </p:cNvSpPr>
          <p:nvPr/>
        </p:nvSpPr>
        <p:spPr bwMode="auto">
          <a:xfrm>
            <a:off x="1010571" y="332108"/>
            <a:ext cx="88162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Tx/>
              <a:buNone/>
            </a:pPr>
            <a:r>
              <a:rPr lang="en-US" altLang="zh-CN" b="1" dirty="0">
                <a:solidFill>
                  <a:srgbClr val="C00000"/>
                </a:solidFill>
                <a:latin typeface="Cambria"/>
                <a:ea typeface="+mj-ea"/>
                <a:cs typeface="汉仪中圆简"/>
              </a:rPr>
              <a:t>Station of Extreme Light  (SEL) at XFEL</a:t>
            </a:r>
          </a:p>
        </p:txBody>
      </p:sp>
      <p:sp>
        <p:nvSpPr>
          <p:cNvPr id="5" name="文本框 4"/>
          <p:cNvSpPr txBox="1"/>
          <p:nvPr/>
        </p:nvSpPr>
        <p:spPr>
          <a:xfrm>
            <a:off x="2077913" y="1089764"/>
            <a:ext cx="7378883" cy="895117"/>
          </a:xfrm>
          <a:prstGeom prst="rect">
            <a:avLst/>
          </a:prstGeom>
          <a:noFill/>
        </p:spPr>
        <p:txBody>
          <a:bodyPr wrap="square">
            <a:spAutoFit/>
          </a:bodyPr>
          <a:lstStyle/>
          <a:p>
            <a:pPr>
              <a:spcBef>
                <a:spcPts val="450"/>
              </a:spcBef>
              <a:defRPr/>
            </a:pPr>
            <a:r>
              <a:rPr lang="en-US" altLang="zh-CN" sz="2400" b="1">
                <a:solidFill>
                  <a:srgbClr val="FF0000"/>
                </a:solidFill>
                <a:latin typeface="Calibri"/>
                <a:ea typeface="黑体" panose="02010609060101010101" pitchFamily="49" charset="-122"/>
                <a:cs typeface="Times New Roman" panose="02020603050405020304" pitchFamily="18" charset="0"/>
              </a:rPr>
              <a:t>The marriage of two most intense light sources</a:t>
            </a:r>
            <a:r>
              <a:rPr lang="zh-CN" altLang="en-US" sz="2400" b="1">
                <a:solidFill>
                  <a:srgbClr val="FF0000"/>
                </a:solidFill>
                <a:latin typeface="Calibri"/>
                <a:ea typeface="黑体" panose="02010609060101010101" pitchFamily="49" charset="-122"/>
                <a:cs typeface="Times New Roman" panose="02020603050405020304" pitchFamily="18" charset="0"/>
              </a:rPr>
              <a:t>：</a:t>
            </a:r>
            <a:endParaRPr lang="en-US" altLang="zh-CN" sz="2400" b="1">
              <a:solidFill>
                <a:srgbClr val="FF0000"/>
              </a:solidFill>
              <a:latin typeface="Calibri"/>
              <a:ea typeface="黑体" panose="02010609060101010101" pitchFamily="49" charset="-122"/>
              <a:cs typeface="Times New Roman" panose="02020603050405020304" pitchFamily="18" charset="0"/>
            </a:endParaRPr>
          </a:p>
          <a:p>
            <a:pPr>
              <a:spcBef>
                <a:spcPts val="450"/>
              </a:spcBef>
              <a:defRPr/>
            </a:pPr>
            <a:r>
              <a:rPr lang="en-US" altLang="zh-CN" sz="24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1TW XFEL at 0.1nm  + 100PW optical laser at 900nm </a:t>
            </a:r>
          </a:p>
        </p:txBody>
      </p:sp>
      <p:grpSp>
        <p:nvGrpSpPr>
          <p:cNvPr id="6" name="组合 21"/>
          <p:cNvGrpSpPr>
            <a:grpSpLocks noChangeAspect="1"/>
          </p:cNvGrpSpPr>
          <p:nvPr/>
        </p:nvGrpSpPr>
        <p:grpSpPr bwMode="auto">
          <a:xfrm>
            <a:off x="1991544" y="2135625"/>
            <a:ext cx="7272808" cy="4521849"/>
            <a:chOff x="326750" y="990600"/>
            <a:chExt cx="8502385" cy="5285705"/>
          </a:xfrm>
        </p:grpSpPr>
        <p:grpSp>
          <p:nvGrpSpPr>
            <p:cNvPr id="7" name="组合 22"/>
            <p:cNvGrpSpPr>
              <a:grpSpLocks/>
            </p:cNvGrpSpPr>
            <p:nvPr/>
          </p:nvGrpSpPr>
          <p:grpSpPr bwMode="auto">
            <a:xfrm>
              <a:off x="326750" y="990600"/>
              <a:ext cx="8502385" cy="5285705"/>
              <a:chOff x="336815" y="1295400"/>
              <a:chExt cx="8502385" cy="5285705"/>
            </a:xfrm>
          </p:grpSpPr>
          <p:pic>
            <p:nvPicPr>
              <p:cNvPr id="11" name="图片 2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6815" y="1295400"/>
                <a:ext cx="8502385" cy="5285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47"/>
              <p:cNvSpPr txBox="1">
                <a:spLocks noChangeArrowheads="1"/>
              </p:cNvSpPr>
              <p:nvPr/>
            </p:nvSpPr>
            <p:spPr bwMode="auto">
              <a:xfrm>
                <a:off x="4129383" y="4115935"/>
                <a:ext cx="1984784" cy="358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105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Synchrotron Radiation</a:t>
                </a:r>
                <a:endParaRPr lang="zh-CN" altLang="en-US" sz="105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3" name="文本框 48"/>
              <p:cNvSpPr txBox="1">
                <a:spLocks noChangeArrowheads="1"/>
              </p:cNvSpPr>
              <p:nvPr/>
            </p:nvSpPr>
            <p:spPr bwMode="auto">
              <a:xfrm>
                <a:off x="3731413" y="5389834"/>
                <a:ext cx="951844" cy="358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105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Sun light</a:t>
                </a:r>
                <a:endParaRPr lang="zh-CN" altLang="en-US" sz="1050">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4" name="文本框 49"/>
              <p:cNvSpPr txBox="1">
                <a:spLocks noChangeArrowheads="1"/>
              </p:cNvSpPr>
              <p:nvPr/>
            </p:nvSpPr>
            <p:spPr bwMode="auto">
              <a:xfrm>
                <a:off x="3430096" y="1940552"/>
                <a:ext cx="727588" cy="358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105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SULF</a:t>
                </a:r>
                <a:endParaRPr lang="zh-CN" altLang="en-US" sz="105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5" name="图片 3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2221034"/>
                <a:ext cx="2296426" cy="75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3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82404" y="3814465"/>
                <a:ext cx="1274327" cy="561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文本框 55"/>
              <p:cNvSpPr txBox="1">
                <a:spLocks noChangeArrowheads="1"/>
              </p:cNvSpPr>
              <p:nvPr/>
            </p:nvSpPr>
            <p:spPr bwMode="auto">
              <a:xfrm>
                <a:off x="6411365" y="3476617"/>
                <a:ext cx="2139625" cy="358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105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Laser Gamma</a:t>
                </a:r>
                <a:r>
                  <a:rPr lang="zh-CN" altLang="en-US" sz="105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105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Rays</a:t>
                </a:r>
                <a:endParaRPr lang="zh-CN" altLang="en-US" sz="105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8" name="图片 3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94747" y="3461079"/>
                <a:ext cx="1242970" cy="335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文本框 57"/>
              <p:cNvSpPr txBox="1">
                <a:spLocks noChangeArrowheads="1"/>
              </p:cNvSpPr>
              <p:nvPr/>
            </p:nvSpPr>
            <p:spPr bwMode="auto">
              <a:xfrm>
                <a:off x="1472733" y="3689394"/>
                <a:ext cx="1495496" cy="358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105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Laser THz</a:t>
                </a:r>
                <a:r>
                  <a:rPr lang="zh-CN" altLang="en-US" sz="105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105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Rays</a:t>
                </a:r>
                <a:endParaRPr lang="zh-CN" altLang="en-US" sz="105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p:txBody>
          </p:sp>
          <p:cxnSp>
            <p:nvCxnSpPr>
              <p:cNvPr id="20" name="直接箭头连接符 19"/>
              <p:cNvCxnSpPr/>
              <p:nvPr/>
            </p:nvCxnSpPr>
            <p:spPr>
              <a:xfrm flipH="1" flipV="1">
                <a:off x="6280978" y="3039525"/>
                <a:ext cx="45435" cy="3950"/>
              </a:xfrm>
              <a:prstGeom prst="straightConnector1">
                <a:avLst/>
              </a:prstGeom>
              <a:ln w="38100">
                <a:noFill/>
                <a:tailEnd type="triangle"/>
              </a:ln>
            </p:spPr>
            <p:style>
              <a:lnRef idx="1">
                <a:schemeClr val="dk1"/>
              </a:lnRef>
              <a:fillRef idx="0">
                <a:schemeClr val="dk1"/>
              </a:fillRef>
              <a:effectRef idx="0">
                <a:schemeClr val="dk1"/>
              </a:effectRef>
              <a:fontRef idx="minor">
                <a:schemeClr val="tx1"/>
              </a:fontRef>
            </p:style>
          </p:cxnSp>
          <p:cxnSp>
            <p:nvCxnSpPr>
              <p:cNvPr id="21" name="直接箭头连接符 20"/>
              <p:cNvCxnSpPr/>
              <p:nvPr/>
            </p:nvCxnSpPr>
            <p:spPr>
              <a:xfrm flipH="1" flipV="1">
                <a:off x="7898880" y="4202933"/>
                <a:ext cx="272614" cy="161969"/>
              </a:xfrm>
              <a:prstGeom prst="straightConnector1">
                <a:avLst/>
              </a:prstGeom>
              <a:ln w="38100">
                <a:noFill/>
                <a:tailEnd type="triangle"/>
              </a:ln>
            </p:spPr>
            <p:style>
              <a:lnRef idx="1">
                <a:schemeClr val="dk1"/>
              </a:lnRef>
              <a:fillRef idx="0">
                <a:schemeClr val="dk1"/>
              </a:fillRef>
              <a:effectRef idx="0">
                <a:schemeClr val="dk1"/>
              </a:effectRef>
              <a:fontRef idx="minor">
                <a:schemeClr val="tx1"/>
              </a:fontRef>
            </p:style>
          </p:cxnSp>
          <p:cxnSp>
            <p:nvCxnSpPr>
              <p:cNvPr id="22" name="直接箭头连接符 21"/>
              <p:cNvCxnSpPr/>
              <p:nvPr/>
            </p:nvCxnSpPr>
            <p:spPr>
              <a:xfrm flipH="1" flipV="1">
                <a:off x="4576155" y="3460248"/>
                <a:ext cx="349657" cy="25679"/>
              </a:xfrm>
              <a:prstGeom prst="straightConnector1">
                <a:avLst/>
              </a:prstGeom>
              <a:ln w="38100">
                <a:noFill/>
                <a:tailEnd type="triangle"/>
              </a:ln>
            </p:spPr>
            <p:style>
              <a:lnRef idx="1">
                <a:schemeClr val="dk1"/>
              </a:lnRef>
              <a:fillRef idx="0">
                <a:schemeClr val="dk1"/>
              </a:fillRef>
              <a:effectRef idx="0">
                <a:schemeClr val="dk1"/>
              </a:effectRef>
              <a:fontRef idx="minor">
                <a:schemeClr val="tx1"/>
              </a:fontRef>
            </p:style>
          </p:cxnSp>
          <p:cxnSp>
            <p:nvCxnSpPr>
              <p:cNvPr id="23" name="直接箭头连接符 22"/>
              <p:cNvCxnSpPr/>
              <p:nvPr/>
            </p:nvCxnSpPr>
            <p:spPr>
              <a:xfrm flipH="1" flipV="1">
                <a:off x="2148314" y="3790111"/>
                <a:ext cx="294343" cy="96785"/>
              </a:xfrm>
              <a:prstGeom prst="straightConnector1">
                <a:avLst/>
              </a:prstGeom>
              <a:ln w="38100">
                <a:noFill/>
                <a:tailEnd type="triangle"/>
              </a:ln>
            </p:spPr>
            <p:style>
              <a:lnRef idx="1">
                <a:schemeClr val="dk1"/>
              </a:lnRef>
              <a:fillRef idx="0">
                <a:schemeClr val="dk1"/>
              </a:fillRef>
              <a:effectRef idx="0">
                <a:schemeClr val="dk1"/>
              </a:effectRef>
              <a:fontRef idx="minor">
                <a:schemeClr val="tx1"/>
              </a:fontRef>
            </p:style>
          </p:cxnSp>
        </p:grpSp>
        <p:sp>
          <p:nvSpPr>
            <p:cNvPr id="8" name="椭圆 7"/>
            <p:cNvSpPr/>
            <p:nvPr/>
          </p:nvSpPr>
          <p:spPr>
            <a:xfrm>
              <a:off x="5867400" y="1905000"/>
              <a:ext cx="324000" cy="324000"/>
            </a:xfrm>
            <a:prstGeom prst="ellipse">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path path="circle">
                <a:fillToRect l="50000" t="50000" r="50000" b="50000"/>
              </a:path>
              <a:tileRect/>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500">
                <a:solidFill>
                  <a:srgbClr val="FFFFFF"/>
                </a:solidFill>
                <a:latin typeface="Times New Roman" panose="02020603050405020304" pitchFamily="18" charset="0"/>
                <a:cs typeface="Times New Roman" panose="02020603050405020304" pitchFamily="18" charset="0"/>
              </a:endParaRPr>
            </a:p>
          </p:txBody>
        </p:sp>
        <p:sp>
          <p:nvSpPr>
            <p:cNvPr id="9" name="文本框 52"/>
            <p:cNvSpPr txBox="1">
              <a:spLocks noChangeArrowheads="1"/>
            </p:cNvSpPr>
            <p:nvPr/>
          </p:nvSpPr>
          <p:spPr bwMode="auto">
            <a:xfrm>
              <a:off x="5265338" y="1600611"/>
              <a:ext cx="2102575" cy="358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105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Hard XFEL at Shanghai</a:t>
              </a:r>
              <a:endParaRPr lang="zh-CN" altLang="en-US" sz="1050">
                <a:solidFill>
                  <a:srgbClr val="0000FF"/>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0" name="图片 2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12635" y="4216928"/>
              <a:ext cx="1616765" cy="92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597496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p:nvPr/>
        </p:nvPicPr>
        <p:blipFill>
          <a:blip r:embed="rId2"/>
          <a:stretch>
            <a:fillRect/>
          </a:stretch>
        </p:blipFill>
        <p:spPr>
          <a:xfrm>
            <a:off x="2477599" y="1754816"/>
            <a:ext cx="7333131" cy="4698521"/>
          </a:xfrm>
          <a:prstGeom prst="rect">
            <a:avLst/>
          </a:prstGeom>
        </p:spPr>
      </p:pic>
      <p:sp>
        <p:nvSpPr>
          <p:cNvPr id="3" name="文本框 2"/>
          <p:cNvSpPr txBox="1"/>
          <p:nvPr/>
        </p:nvSpPr>
        <p:spPr>
          <a:xfrm>
            <a:off x="7770186" y="2123826"/>
            <a:ext cx="114300" cy="323165"/>
          </a:xfrm>
          <a:prstGeom prst="rect">
            <a:avLst/>
          </a:prstGeom>
          <a:solidFill>
            <a:srgbClr val="FFFF00"/>
          </a:solidFill>
        </p:spPr>
        <p:txBody>
          <a:bodyPr wrap="square" rtlCol="0">
            <a:spAutoFit/>
          </a:bodyPr>
          <a:lstStyle/>
          <a:p>
            <a:endParaRPr lang="zh-CN" altLang="en-US" sz="1500">
              <a:solidFill>
                <a:srgbClr val="000000"/>
              </a:solidFill>
              <a:latin typeface="Arial"/>
              <a:ea typeface="宋体"/>
            </a:endParaRPr>
          </a:p>
        </p:txBody>
      </p:sp>
      <p:sp>
        <p:nvSpPr>
          <p:cNvPr id="4" name="文本框 3"/>
          <p:cNvSpPr txBox="1"/>
          <p:nvPr/>
        </p:nvSpPr>
        <p:spPr>
          <a:xfrm>
            <a:off x="6884361" y="2082037"/>
            <a:ext cx="685800" cy="323165"/>
          </a:xfrm>
          <a:prstGeom prst="rect">
            <a:avLst/>
          </a:prstGeom>
          <a:solidFill>
            <a:schemeClr val="bg1"/>
          </a:solidFill>
        </p:spPr>
        <p:txBody>
          <a:bodyPr wrap="square" rtlCol="0">
            <a:spAutoFit/>
          </a:bodyPr>
          <a:lstStyle/>
          <a:p>
            <a:r>
              <a:rPr lang="en-US" altLang="zh-CN" sz="1500">
                <a:solidFill>
                  <a:srgbClr val="0000FF"/>
                </a:solidFill>
                <a:latin typeface="Arial"/>
                <a:ea typeface="宋体"/>
              </a:rPr>
              <a:t>SULF</a:t>
            </a:r>
            <a:endParaRPr lang="zh-CN" altLang="en-US" sz="1500">
              <a:solidFill>
                <a:srgbClr val="0000FF"/>
              </a:solidFill>
              <a:latin typeface="Arial"/>
              <a:ea typeface="宋体"/>
            </a:endParaRPr>
          </a:p>
        </p:txBody>
      </p:sp>
      <p:sp>
        <p:nvSpPr>
          <p:cNvPr id="5" name="矩形 4"/>
          <p:cNvSpPr/>
          <p:nvPr/>
        </p:nvSpPr>
        <p:spPr>
          <a:xfrm>
            <a:off x="786384" y="240243"/>
            <a:ext cx="10296143" cy="1077218"/>
          </a:xfrm>
          <a:prstGeom prst="rect">
            <a:avLst/>
          </a:prstGeom>
          <a:solidFill>
            <a:schemeClr val="accent6">
              <a:lumMod val="20000"/>
              <a:lumOff val="80000"/>
            </a:schemeClr>
          </a:solidFill>
        </p:spPr>
        <p:txBody>
          <a:bodyPr wrap="square">
            <a:spAutoFit/>
          </a:bodyPr>
          <a:lstStyle/>
          <a:p>
            <a:r>
              <a:rPr lang="en-US" altLang="zh-CN" sz="3200" b="1" kern="100" dirty="0">
                <a:solidFill>
                  <a:srgbClr val="FF0000"/>
                </a:solidFill>
                <a:latin typeface="Calibri" panose="020F0502020204030204" pitchFamily="34" charset="0"/>
                <a:ea typeface="微软雅黑" panose="020B0503020204020204" pitchFamily="34" charset="-122"/>
              </a:rPr>
              <a:t>The building of Shanghai </a:t>
            </a:r>
            <a:r>
              <a:rPr lang="en-US" altLang="zh-CN" sz="3200" b="1" kern="100" dirty="0" err="1">
                <a:solidFill>
                  <a:srgbClr val="FF0000"/>
                </a:solidFill>
                <a:latin typeface="Calibri" panose="020F0502020204030204" pitchFamily="34" charset="0"/>
                <a:ea typeface="微软雅黑" panose="020B0503020204020204" pitchFamily="34" charset="-122"/>
              </a:rPr>
              <a:t>HIgh</a:t>
            </a:r>
            <a:r>
              <a:rPr lang="en-US" altLang="zh-CN" sz="3200" b="1" kern="100" dirty="0">
                <a:solidFill>
                  <a:srgbClr val="FF0000"/>
                </a:solidFill>
                <a:latin typeface="Calibri" panose="020F0502020204030204" pitchFamily="34" charset="0"/>
                <a:ea typeface="微软雅黑" panose="020B0503020204020204" pitchFamily="34" charset="-122"/>
              </a:rPr>
              <a:t> repetition XFEL </a:t>
            </a:r>
            <a:r>
              <a:rPr lang="en-US" altLang="zh-CN" sz="3200" b="1" kern="100" dirty="0" err="1">
                <a:solidFill>
                  <a:srgbClr val="FF0000"/>
                </a:solidFill>
                <a:latin typeface="Calibri" panose="020F0502020204030204" pitchFamily="34" charset="0"/>
                <a:ea typeface="微软雅黑" panose="020B0503020204020204" pitchFamily="34" charset="-122"/>
              </a:rPr>
              <a:t>aNd</a:t>
            </a:r>
            <a:r>
              <a:rPr lang="en-US" altLang="zh-CN" sz="3200" b="1" kern="100" dirty="0">
                <a:solidFill>
                  <a:srgbClr val="FF0000"/>
                </a:solidFill>
                <a:latin typeface="Calibri" panose="020F0502020204030204" pitchFamily="34" charset="0"/>
                <a:ea typeface="微软雅黑" panose="020B0503020204020204" pitchFamily="34" charset="-122"/>
              </a:rPr>
              <a:t> Extreme light facility (SHINE) was started on 27 April, 2018.</a:t>
            </a:r>
            <a:endParaRPr lang="zh-CN" altLang="en-US" sz="3200" b="1" dirty="0">
              <a:solidFill>
                <a:srgbClr val="FF0000"/>
              </a:solidFill>
              <a:latin typeface="Arial"/>
              <a:ea typeface="宋体"/>
            </a:endParaRPr>
          </a:p>
        </p:txBody>
      </p:sp>
      <p:sp>
        <p:nvSpPr>
          <p:cNvPr id="6" name="文本框 5"/>
          <p:cNvSpPr txBox="1"/>
          <p:nvPr/>
        </p:nvSpPr>
        <p:spPr>
          <a:xfrm>
            <a:off x="9114606" y="3283968"/>
            <a:ext cx="1085850" cy="577081"/>
          </a:xfrm>
          <a:prstGeom prst="rect">
            <a:avLst/>
          </a:prstGeom>
          <a:solidFill>
            <a:schemeClr val="accent5"/>
          </a:solidFill>
        </p:spPr>
        <p:txBody>
          <a:bodyPr wrap="square" rtlCol="0">
            <a:spAutoFit/>
          </a:bodyPr>
          <a:lstStyle/>
          <a:p>
            <a:r>
              <a:rPr lang="en-US" altLang="zh-CN" sz="1050">
                <a:solidFill>
                  <a:srgbClr val="000000"/>
                </a:solidFill>
                <a:latin typeface="Arial"/>
                <a:ea typeface="宋体"/>
              </a:rPr>
              <a:t>Station of Extreme Light (SEL)</a:t>
            </a:r>
            <a:endParaRPr lang="zh-CN" altLang="en-US" sz="1050">
              <a:solidFill>
                <a:srgbClr val="000000"/>
              </a:solidFill>
              <a:latin typeface="Arial"/>
              <a:ea typeface="宋体"/>
            </a:endParaRPr>
          </a:p>
        </p:txBody>
      </p:sp>
    </p:spTree>
    <p:extLst>
      <p:ext uri="{BB962C8B-B14F-4D97-AF65-F5344CB8AC3E}">
        <p14:creationId xmlns:p14="http://schemas.microsoft.com/office/powerpoint/2010/main" val="25420446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1584" y="1365025"/>
            <a:ext cx="7812360" cy="5525816"/>
          </a:xfrm>
          <a:prstGeom prst="rect">
            <a:avLst/>
          </a:prstGeom>
        </p:spPr>
      </p:pic>
      <p:sp>
        <p:nvSpPr>
          <p:cNvPr id="5" name="文本框 4"/>
          <p:cNvSpPr txBox="1"/>
          <p:nvPr/>
        </p:nvSpPr>
        <p:spPr>
          <a:xfrm>
            <a:off x="767408" y="1484784"/>
            <a:ext cx="2059632" cy="923330"/>
          </a:xfrm>
          <a:prstGeom prst="rect">
            <a:avLst/>
          </a:prstGeom>
          <a:solidFill>
            <a:schemeClr val="accent6">
              <a:lumMod val="20000"/>
              <a:lumOff val="80000"/>
            </a:schemeClr>
          </a:solidFill>
        </p:spPr>
        <p:txBody>
          <a:bodyPr wrap="square" rtlCol="0">
            <a:spAutoFit/>
          </a:bodyPr>
          <a:lstStyle>
            <a:defPPr>
              <a:defRPr lang="en-US"/>
            </a:defPPr>
            <a:lvl1pPr>
              <a:defRPr>
                <a:latin typeface="Times New Roman" panose="02020603050405020304" pitchFamily="18" charset="0"/>
                <a:ea typeface="黑体" panose="02010609060101010101" pitchFamily="49" charset="-122"/>
                <a:cs typeface="Times New Roman" panose="02020603050405020304" pitchFamily="18" charset="0"/>
              </a:defRPr>
            </a:lvl1pPr>
          </a:lstStyle>
          <a:p>
            <a:r>
              <a:rPr lang="en-US" altLang="zh-CN">
                <a:solidFill>
                  <a:srgbClr val="000000"/>
                </a:solidFill>
              </a:rPr>
              <a:t>FEL-III</a:t>
            </a:r>
          </a:p>
          <a:p>
            <a:r>
              <a:rPr lang="en-US" altLang="zh-CN">
                <a:solidFill>
                  <a:srgbClr val="000000"/>
                </a:solidFill>
              </a:rPr>
              <a:t>For HED</a:t>
            </a:r>
            <a:r>
              <a:rPr lang="zh-CN" altLang="en-US">
                <a:solidFill>
                  <a:srgbClr val="000000"/>
                </a:solidFill>
              </a:rPr>
              <a:t> </a:t>
            </a:r>
            <a:r>
              <a:rPr lang="en-US" altLang="zh-CN">
                <a:solidFill>
                  <a:srgbClr val="000000"/>
                </a:solidFill>
              </a:rPr>
              <a:t>chamber, 1PW laser</a:t>
            </a:r>
            <a:endParaRPr lang="zh-CN" altLang="en-US">
              <a:solidFill>
                <a:srgbClr val="000000"/>
              </a:solidFill>
            </a:endParaRPr>
          </a:p>
        </p:txBody>
      </p:sp>
      <p:cxnSp>
        <p:nvCxnSpPr>
          <p:cNvPr id="6" name="直接箭头连接符 5"/>
          <p:cNvCxnSpPr/>
          <p:nvPr/>
        </p:nvCxnSpPr>
        <p:spPr>
          <a:xfrm>
            <a:off x="2827040" y="1916832"/>
            <a:ext cx="1333586" cy="418983"/>
          </a:xfrm>
          <a:prstGeom prst="straightConnector1">
            <a:avLst/>
          </a:prstGeom>
          <a:ln w="317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3359696" y="2408114"/>
            <a:ext cx="716844" cy="369332"/>
          </a:xfrm>
          <a:prstGeom prst="rect">
            <a:avLst/>
          </a:prstGeom>
          <a:solidFill>
            <a:schemeClr val="accent6">
              <a:lumMod val="20000"/>
              <a:lumOff val="80000"/>
            </a:schemeClr>
          </a:solidFill>
        </p:spPr>
        <p:txBody>
          <a:bodyPr wrap="square" rtlCol="0">
            <a:spAutoFit/>
          </a:bodyPr>
          <a:lstStyle/>
          <a:p>
            <a:pPr eaLnBrk="1" fontAlgn="auto" hangingPunct="1">
              <a:spcBef>
                <a:spcPts val="0"/>
              </a:spcBef>
              <a:spcAft>
                <a:spcPts val="0"/>
              </a:spcAft>
            </a:pPr>
            <a:r>
              <a:rPr lang="en-US" altLang="zh-CN">
                <a:solidFill>
                  <a:srgbClr val="FF0000"/>
                </a:solidFill>
                <a:latin typeface="Cambria"/>
              </a:rPr>
              <a:t>1PW</a:t>
            </a:r>
            <a:endParaRPr lang="zh-CN" altLang="en-US">
              <a:solidFill>
                <a:srgbClr val="FF0000"/>
              </a:solidFill>
              <a:latin typeface="Cambria"/>
            </a:endParaRPr>
          </a:p>
        </p:txBody>
      </p:sp>
      <p:sp>
        <p:nvSpPr>
          <p:cNvPr id="9" name="文本框 8"/>
          <p:cNvSpPr txBox="1"/>
          <p:nvPr/>
        </p:nvSpPr>
        <p:spPr>
          <a:xfrm>
            <a:off x="6335866" y="1844824"/>
            <a:ext cx="1398183" cy="923330"/>
          </a:xfrm>
          <a:prstGeom prst="rect">
            <a:avLst/>
          </a:prstGeom>
          <a:solidFill>
            <a:schemeClr val="accent6">
              <a:lumMod val="20000"/>
              <a:lumOff val="80000"/>
            </a:schemeClr>
          </a:solidFill>
        </p:spPr>
        <p:txBody>
          <a:bodyPr wrap="square" rtlCol="0">
            <a:spAutoFit/>
          </a:bodyPr>
          <a:lstStyle>
            <a:defPPr>
              <a:defRPr lang="en-US"/>
            </a:defPPr>
            <a:lvl1pPr>
              <a:defRPr>
                <a:latin typeface="Times New Roman" panose="02020603050405020304" pitchFamily="18" charset="0"/>
                <a:ea typeface="黑体" panose="02010609060101010101" pitchFamily="49" charset="-122"/>
                <a:cs typeface="Times New Roman" panose="02020603050405020304" pitchFamily="18" charset="0"/>
              </a:defRPr>
            </a:lvl1pPr>
          </a:lstStyle>
          <a:p>
            <a:r>
              <a:rPr lang="en-US" altLang="zh-CN">
                <a:solidFill>
                  <a:srgbClr val="000000"/>
                </a:solidFill>
              </a:rPr>
              <a:t>FEL-I</a:t>
            </a:r>
          </a:p>
          <a:p>
            <a:r>
              <a:rPr lang="en-US" altLang="zh-CN">
                <a:solidFill>
                  <a:srgbClr val="000000"/>
                </a:solidFill>
              </a:rPr>
              <a:t>For SEL chamber </a:t>
            </a:r>
            <a:endParaRPr lang="zh-CN" altLang="en-US">
              <a:solidFill>
                <a:srgbClr val="000000"/>
              </a:solidFill>
            </a:endParaRPr>
          </a:p>
        </p:txBody>
      </p:sp>
      <p:cxnSp>
        <p:nvCxnSpPr>
          <p:cNvPr id="10" name="直接箭头连接符 9"/>
          <p:cNvCxnSpPr/>
          <p:nvPr/>
        </p:nvCxnSpPr>
        <p:spPr>
          <a:xfrm flipH="1">
            <a:off x="5758871" y="2306489"/>
            <a:ext cx="576994" cy="645792"/>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7723569" y="6021288"/>
            <a:ext cx="979149" cy="369332"/>
          </a:xfrm>
          <a:prstGeom prst="rect">
            <a:avLst/>
          </a:prstGeom>
          <a:solidFill>
            <a:schemeClr val="accent6">
              <a:lumMod val="20000"/>
              <a:lumOff val="80000"/>
            </a:schemeClr>
          </a:solidFill>
        </p:spPr>
        <p:txBody>
          <a:bodyPr wrap="square" rtlCol="0">
            <a:spAutoFit/>
          </a:bodyPr>
          <a:lstStyle/>
          <a:p>
            <a:pPr eaLnBrk="1" fontAlgn="auto" hangingPunct="1">
              <a:spcBef>
                <a:spcPts val="0"/>
              </a:spcBef>
              <a:spcAft>
                <a:spcPts val="0"/>
              </a:spcAft>
            </a:pPr>
            <a:r>
              <a:rPr lang="en-US" altLang="zh-CN" b="1">
                <a:solidFill>
                  <a:srgbClr val="FF0000"/>
                </a:solidFill>
                <a:latin typeface="Cambria"/>
              </a:rPr>
              <a:t>25PW</a:t>
            </a:r>
            <a:endParaRPr lang="zh-CN" altLang="en-US" b="1">
              <a:solidFill>
                <a:srgbClr val="FF0000"/>
              </a:solidFill>
              <a:latin typeface="Cambria"/>
            </a:endParaRPr>
          </a:p>
        </p:txBody>
      </p:sp>
      <p:sp>
        <p:nvSpPr>
          <p:cNvPr id="13" name="文本框 12"/>
          <p:cNvSpPr txBox="1"/>
          <p:nvPr/>
        </p:nvSpPr>
        <p:spPr>
          <a:xfrm>
            <a:off x="6816080" y="5445224"/>
            <a:ext cx="2232248" cy="369332"/>
          </a:xfrm>
          <a:prstGeom prst="rect">
            <a:avLst/>
          </a:prstGeom>
          <a:solidFill>
            <a:schemeClr val="accent5">
              <a:lumMod val="40000"/>
              <a:lumOff val="60000"/>
              <a:alpha val="32000"/>
            </a:schemeClr>
          </a:solidFill>
        </p:spPr>
        <p:txBody>
          <a:bodyPr wrap="square" rtlCol="0">
            <a:spAutoFit/>
          </a:bodyPr>
          <a:lstStyle/>
          <a:p>
            <a:r>
              <a:rPr lang="en-US" altLang="zh-CN">
                <a:solidFill>
                  <a:srgbClr val="000000"/>
                </a:solidFill>
              </a:rPr>
              <a:t>XFELdetectors</a:t>
            </a:r>
            <a:endParaRPr lang="zh-CN" altLang="en-US">
              <a:solidFill>
                <a:srgbClr val="000000"/>
              </a:solidFill>
            </a:endParaRPr>
          </a:p>
        </p:txBody>
      </p:sp>
      <p:cxnSp>
        <p:nvCxnSpPr>
          <p:cNvPr id="14" name="直接箭头连接符 13"/>
          <p:cNvCxnSpPr/>
          <p:nvPr/>
        </p:nvCxnSpPr>
        <p:spPr>
          <a:xfrm flipH="1">
            <a:off x="5879976" y="5661248"/>
            <a:ext cx="936104" cy="0"/>
          </a:xfrm>
          <a:prstGeom prst="straightConnector1">
            <a:avLst/>
          </a:prstGeom>
          <a:ln w="38100">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标题 14"/>
          <p:cNvSpPr txBox="1">
            <a:spLocks noGrp="1"/>
          </p:cNvSpPr>
          <p:nvPr>
            <p:ph type="title"/>
          </p:nvPr>
        </p:nvSpPr>
        <p:spPr>
          <a:prstGeom prst="rect">
            <a:avLst/>
          </a:prstGeom>
          <a:noFill/>
        </p:spPr>
        <p:txBody>
          <a:bodyPr wrap="square" rtlCol="0">
            <a:spAutoFit/>
          </a:bodyPr>
          <a:lstStyle>
            <a:defPPr>
              <a:defRPr lang="en-US"/>
            </a:defPPr>
            <a:lvl1pPr>
              <a:defRPr sz="3200">
                <a:solidFill>
                  <a:srgbClr val="C00000"/>
                </a:solidFill>
                <a:latin typeface="Times New Roman" panose="02020603050405020304" pitchFamily="18" charset="0"/>
                <a:ea typeface="黑体" panose="02010609060101010101" pitchFamily="49" charset="-122"/>
                <a:cs typeface="Times New Roman" panose="02020603050405020304" pitchFamily="18" charset="0"/>
              </a:defRPr>
            </a:lvl1pPr>
          </a:lstStyle>
          <a:p>
            <a:r>
              <a:rPr lang="en-US" altLang="zh-CN"/>
              <a:t>Top view of the experimental area</a:t>
            </a:r>
            <a:endParaRPr lang="zh-CN" altLang="en-US"/>
          </a:p>
        </p:txBody>
      </p:sp>
      <p:sp>
        <p:nvSpPr>
          <p:cNvPr id="16" name="文本框 15"/>
          <p:cNvSpPr txBox="1"/>
          <p:nvPr/>
        </p:nvSpPr>
        <p:spPr>
          <a:xfrm>
            <a:off x="8391188" y="995693"/>
            <a:ext cx="1314280" cy="369332"/>
          </a:xfrm>
          <a:prstGeom prst="rect">
            <a:avLst/>
          </a:prstGeom>
          <a:solidFill>
            <a:schemeClr val="accent6">
              <a:lumMod val="20000"/>
              <a:lumOff val="80000"/>
            </a:schemeClr>
          </a:solidFill>
        </p:spPr>
        <p:txBody>
          <a:bodyPr wrap="square" rtlCol="0">
            <a:spAutoFit/>
          </a:bodyPr>
          <a:lstStyle/>
          <a:p>
            <a:pPr eaLnBrk="1" fontAlgn="auto" hangingPunct="1">
              <a:spcBef>
                <a:spcPts val="0"/>
              </a:spcBef>
              <a:spcAft>
                <a:spcPts val="0"/>
              </a:spcAft>
            </a:pPr>
            <a:r>
              <a:rPr lang="en-US" altLang="zh-CN" b="1">
                <a:solidFill>
                  <a:srgbClr val="0000CC"/>
                </a:solidFill>
                <a:latin typeface="Cambria"/>
              </a:rPr>
              <a:t>33m x26m</a:t>
            </a:r>
            <a:endParaRPr lang="zh-CN" altLang="en-US" b="1">
              <a:solidFill>
                <a:srgbClr val="0000CC"/>
              </a:solidFill>
              <a:latin typeface="Cambria"/>
            </a:endParaRPr>
          </a:p>
        </p:txBody>
      </p:sp>
    </p:spTree>
    <p:extLst>
      <p:ext uri="{BB962C8B-B14F-4D97-AF65-F5344CB8AC3E}">
        <p14:creationId xmlns:p14="http://schemas.microsoft.com/office/powerpoint/2010/main" val="708405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2"/>
          <a:stretch>
            <a:fillRect/>
          </a:stretch>
        </p:blipFill>
        <p:spPr>
          <a:xfrm>
            <a:off x="4130648" y="2287360"/>
            <a:ext cx="4425492" cy="3792480"/>
          </a:xfrm>
          <a:prstGeom prst="rect">
            <a:avLst/>
          </a:prstGeom>
        </p:spPr>
      </p:pic>
      <p:sp>
        <p:nvSpPr>
          <p:cNvPr id="3" name="文本框 12"/>
          <p:cNvSpPr txBox="1"/>
          <p:nvPr/>
        </p:nvSpPr>
        <p:spPr>
          <a:xfrm>
            <a:off x="1769904" y="788687"/>
            <a:ext cx="8652193" cy="1200329"/>
          </a:xfrm>
          <a:prstGeom prst="rect">
            <a:avLst/>
          </a:prstGeom>
          <a:noFill/>
        </p:spPr>
        <p:txBody>
          <a:bodyPr wrap="square" rtlCol="0">
            <a:spAutoFit/>
          </a:bodyPr>
          <a:lstStyle>
            <a:defPPr>
              <a:defRPr lang="zh-CN"/>
            </a:defPPr>
            <a:lvl1pPr algn="l" rtl="0" eaLnBrk="0" fontAlgn="base" hangingPunct="0">
              <a:spcBef>
                <a:spcPct val="0"/>
              </a:spcBef>
              <a:spcAft>
                <a:spcPct val="0"/>
              </a:spcAft>
              <a:defRPr sz="2000" kern="1200">
                <a:solidFill>
                  <a:schemeClr val="tx1"/>
                </a:solidFill>
                <a:latin typeface="Arial" pitchFamily="34" charset="0"/>
                <a:ea typeface="宋体" pitchFamily="2" charset="-122"/>
                <a:cs typeface="+mn-cs"/>
              </a:defRPr>
            </a:lvl1pPr>
            <a:lvl2pPr marL="457200" algn="l" rtl="0" eaLnBrk="0" fontAlgn="base" hangingPunct="0">
              <a:spcBef>
                <a:spcPct val="0"/>
              </a:spcBef>
              <a:spcAft>
                <a:spcPct val="0"/>
              </a:spcAft>
              <a:defRPr sz="2000" kern="1200">
                <a:solidFill>
                  <a:schemeClr val="tx1"/>
                </a:solidFill>
                <a:latin typeface="Arial" pitchFamily="34" charset="0"/>
                <a:ea typeface="宋体" pitchFamily="2" charset="-122"/>
                <a:cs typeface="+mn-cs"/>
              </a:defRPr>
            </a:lvl2pPr>
            <a:lvl3pPr marL="914400" algn="l" rtl="0" eaLnBrk="0" fontAlgn="base" hangingPunct="0">
              <a:spcBef>
                <a:spcPct val="0"/>
              </a:spcBef>
              <a:spcAft>
                <a:spcPct val="0"/>
              </a:spcAft>
              <a:defRPr sz="2000" kern="1200">
                <a:solidFill>
                  <a:schemeClr val="tx1"/>
                </a:solidFill>
                <a:latin typeface="Arial" pitchFamily="34" charset="0"/>
                <a:ea typeface="宋体" pitchFamily="2" charset="-122"/>
                <a:cs typeface="+mn-cs"/>
              </a:defRPr>
            </a:lvl3pPr>
            <a:lvl4pPr marL="1371600" algn="l" rtl="0" eaLnBrk="0" fontAlgn="base" hangingPunct="0">
              <a:spcBef>
                <a:spcPct val="0"/>
              </a:spcBef>
              <a:spcAft>
                <a:spcPct val="0"/>
              </a:spcAft>
              <a:defRPr sz="2000" kern="1200">
                <a:solidFill>
                  <a:schemeClr val="tx1"/>
                </a:solidFill>
                <a:latin typeface="Arial" pitchFamily="34" charset="0"/>
                <a:ea typeface="宋体" pitchFamily="2" charset="-122"/>
                <a:cs typeface="+mn-cs"/>
              </a:defRPr>
            </a:lvl4pPr>
            <a:lvl5pPr marL="1828800" algn="l" rtl="0" eaLnBrk="0" fontAlgn="base" hangingPunct="0">
              <a:spcBef>
                <a:spcPct val="0"/>
              </a:spcBef>
              <a:spcAft>
                <a:spcPct val="0"/>
              </a:spcAft>
              <a:defRPr sz="2000" kern="1200">
                <a:solidFill>
                  <a:schemeClr val="tx1"/>
                </a:solidFill>
                <a:latin typeface="Arial" pitchFamily="34" charset="0"/>
                <a:ea typeface="宋体" pitchFamily="2" charset="-122"/>
                <a:cs typeface="+mn-cs"/>
              </a:defRPr>
            </a:lvl5pPr>
            <a:lvl6pPr marL="2286000" algn="l" defTabSz="914400" rtl="0" eaLnBrk="1" latinLnBrk="0" hangingPunct="1">
              <a:defRPr sz="2000" kern="1200">
                <a:solidFill>
                  <a:schemeClr val="tx1"/>
                </a:solidFill>
                <a:latin typeface="Arial" pitchFamily="34" charset="0"/>
                <a:ea typeface="宋体" pitchFamily="2" charset="-122"/>
                <a:cs typeface="+mn-cs"/>
              </a:defRPr>
            </a:lvl6pPr>
            <a:lvl7pPr marL="2743200" algn="l" defTabSz="914400" rtl="0" eaLnBrk="1" latinLnBrk="0" hangingPunct="1">
              <a:defRPr sz="2000" kern="1200">
                <a:solidFill>
                  <a:schemeClr val="tx1"/>
                </a:solidFill>
                <a:latin typeface="Arial" pitchFamily="34" charset="0"/>
                <a:ea typeface="宋体" pitchFamily="2" charset="-122"/>
                <a:cs typeface="+mn-cs"/>
              </a:defRPr>
            </a:lvl7pPr>
            <a:lvl8pPr marL="3200400" algn="l" defTabSz="914400" rtl="0" eaLnBrk="1" latinLnBrk="0" hangingPunct="1">
              <a:defRPr sz="2000" kern="1200">
                <a:solidFill>
                  <a:schemeClr val="tx1"/>
                </a:solidFill>
                <a:latin typeface="Arial" pitchFamily="34" charset="0"/>
                <a:ea typeface="宋体" pitchFamily="2" charset="-122"/>
                <a:cs typeface="+mn-cs"/>
              </a:defRPr>
            </a:lvl8pPr>
            <a:lvl9pPr marL="3657600" algn="l" defTabSz="914400" rtl="0" eaLnBrk="1" latinLnBrk="0" hangingPunct="1">
              <a:defRPr sz="2000" kern="1200">
                <a:solidFill>
                  <a:schemeClr val="tx1"/>
                </a:solidFill>
                <a:latin typeface="Arial" pitchFamily="34" charset="0"/>
                <a:ea typeface="宋体" pitchFamily="2" charset="-122"/>
                <a:cs typeface="+mn-cs"/>
              </a:defRPr>
            </a:lvl9pPr>
          </a:lstStyle>
          <a:p>
            <a:pPr marL="342900" indent="-342900">
              <a:lnSpc>
                <a:spcPct val="120000"/>
              </a:lnSpc>
              <a:buFont typeface="Wingdings" panose="05000000000000000000" pitchFamily="2" charset="2"/>
              <a:buChar char="n"/>
            </a:pPr>
            <a:r>
              <a:rPr lang="en-US" altLang="zh-CN">
                <a:solidFill>
                  <a:srgbClr val="000000"/>
                </a:solidFill>
                <a:latin typeface="Times New Roman" panose="02020603050405020304" pitchFamily="18" charset="0"/>
                <a:ea typeface="黑体" panose="02010609060101010101" pitchFamily="49" charset="-122"/>
                <a:cs typeface="Times New Roman" panose="02020603050405020304" pitchFamily="18" charset="0"/>
              </a:rPr>
              <a:t>1000x1000 mm</a:t>
            </a:r>
            <a:r>
              <a:rPr lang="en-US" altLang="zh-CN" baseline="3000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2 </a:t>
            </a:r>
            <a:r>
              <a:rPr lang="en-US" altLang="zh-CN">
                <a:solidFill>
                  <a:srgbClr val="000000"/>
                </a:solidFill>
                <a:latin typeface="Times New Roman" panose="02020603050405020304" pitchFamily="18" charset="0"/>
                <a:ea typeface="黑体" panose="02010609060101010101" pitchFamily="49" charset="-122"/>
                <a:cs typeface="Times New Roman" panose="02020603050405020304" pitchFamily="18" charset="0"/>
              </a:rPr>
              <a:t>100PW laser pulse</a:t>
            </a:r>
            <a:r>
              <a:rPr lang="zh-CN" altLang="en-US">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a:solidFill>
                  <a:srgbClr val="000000"/>
                </a:solidFill>
                <a:latin typeface="Times New Roman" panose="02020603050405020304" pitchFamily="18" charset="0"/>
                <a:ea typeface="黑体" panose="02010609060101010101" pitchFamily="49" charset="-122"/>
                <a:cs typeface="Times New Roman" panose="02020603050405020304" pitchFamily="18" charset="0"/>
              </a:rPr>
              <a:t>(1500J/15fs) coming from top is reflected to off-axis parabola near the chamber wall  and then focused to XFEL in the middle of the chamber.</a:t>
            </a:r>
            <a:endParaRPr lang="zh-CN" altLang="en-US">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 name="文本框 4"/>
          <p:cNvSpPr txBox="1"/>
          <p:nvPr/>
        </p:nvSpPr>
        <p:spPr>
          <a:xfrm>
            <a:off x="6290830" y="1676400"/>
            <a:ext cx="2923643" cy="369332"/>
          </a:xfrm>
          <a:prstGeom prst="rect">
            <a:avLst/>
          </a:prstGeom>
          <a:noFill/>
        </p:spPr>
        <p:txBody>
          <a:bodyPr wrap="square" rtlCol="0">
            <a:spAutoFit/>
          </a:bodyPr>
          <a:lstStyle/>
          <a:p>
            <a:r>
              <a:rPr lang="en-US" altLang="zh-CN">
                <a:solidFill>
                  <a:srgbClr val="000000"/>
                </a:solidFill>
                <a:latin typeface="Times New Roman" panose="02020603050405020304" pitchFamily="18" charset="0"/>
                <a:ea typeface="黑体" panose="02010609060101010101" pitchFamily="49" charset="-122"/>
                <a:cs typeface="Times New Roman" panose="02020603050405020304" pitchFamily="18" charset="0"/>
              </a:rPr>
              <a:t>Top </a:t>
            </a:r>
            <a:endParaRPr lang="zh-CN" altLang="en-US">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7" name="矩形 6"/>
          <p:cNvSpPr/>
          <p:nvPr/>
        </p:nvSpPr>
        <p:spPr>
          <a:xfrm>
            <a:off x="1676400" y="5435719"/>
            <a:ext cx="1981200" cy="646331"/>
          </a:xfrm>
          <a:prstGeom prst="rect">
            <a:avLst/>
          </a:prstGeom>
        </p:spPr>
        <p:txBody>
          <a:bodyPr wrap="square">
            <a:spAutoFit/>
          </a:bodyPr>
          <a:lstStyle/>
          <a:p>
            <a:r>
              <a:rPr lang="en-US" altLang="zh-CN">
                <a:solidFill>
                  <a:srgbClr val="000000"/>
                </a:solidFill>
                <a:latin typeface="Times New Roman" panose="02020603050405020304" pitchFamily="18" charset="0"/>
                <a:ea typeface="黑体" panose="02010609060101010101" pitchFamily="49" charset="-122"/>
                <a:cs typeface="Times New Roman" panose="02020603050405020304" pitchFamily="18" charset="0"/>
              </a:rPr>
              <a:t>Target position</a:t>
            </a:r>
            <a:r>
              <a:rPr lang="zh-CN" altLang="en-US">
                <a:solidFill>
                  <a:srgbClr val="000000"/>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a:solidFill>
                  <a:srgbClr val="000000"/>
                </a:solidFill>
                <a:latin typeface="Times New Roman" panose="02020603050405020304" pitchFamily="18" charset="0"/>
                <a:ea typeface="黑体" panose="02010609060101010101" pitchFamily="49" charset="-122"/>
                <a:cs typeface="Times New Roman" panose="02020603050405020304" pitchFamily="18" charset="0"/>
              </a:rPr>
              <a:t>fixed</a:t>
            </a:r>
          </a:p>
        </p:txBody>
      </p:sp>
      <p:sp>
        <p:nvSpPr>
          <p:cNvPr id="20" name="矩形 19"/>
          <p:cNvSpPr/>
          <p:nvPr/>
        </p:nvSpPr>
        <p:spPr>
          <a:xfrm>
            <a:off x="1600200" y="4015741"/>
            <a:ext cx="1889760" cy="646331"/>
          </a:xfrm>
          <a:prstGeom prst="rect">
            <a:avLst/>
          </a:prstGeom>
        </p:spPr>
        <p:txBody>
          <a:bodyPr wrap="square">
            <a:spAutoFit/>
          </a:bodyPr>
          <a:lstStyle/>
          <a:p>
            <a:r>
              <a:rPr lang="en-US" altLang="zh-CN">
                <a:solidFill>
                  <a:srgbClr val="000000"/>
                </a:solidFill>
                <a:latin typeface="Times New Roman" panose="02020603050405020304" pitchFamily="18" charset="0"/>
                <a:ea typeface="黑体" panose="02010609060101010101" pitchFamily="49" charset="-122"/>
                <a:cs typeface="Times New Roman" panose="02020603050405020304" pitchFamily="18" charset="0"/>
              </a:rPr>
              <a:t>off-axis parabola (F3) </a:t>
            </a:r>
          </a:p>
        </p:txBody>
      </p:sp>
      <p:sp>
        <p:nvSpPr>
          <p:cNvPr id="23" name="矩形 22"/>
          <p:cNvSpPr/>
          <p:nvPr/>
        </p:nvSpPr>
        <p:spPr>
          <a:xfrm>
            <a:off x="1654049" y="3004241"/>
            <a:ext cx="1813560" cy="369332"/>
          </a:xfrm>
          <a:prstGeom prst="rect">
            <a:avLst/>
          </a:prstGeom>
        </p:spPr>
        <p:txBody>
          <a:bodyPr wrap="square">
            <a:spAutoFit/>
          </a:bodyPr>
          <a:lstStyle/>
          <a:p>
            <a:r>
              <a:rPr lang="en-US" altLang="zh-CN">
                <a:solidFill>
                  <a:srgbClr val="000000"/>
                </a:solidFill>
                <a:latin typeface="Times New Roman" panose="02020603050405020304" pitchFamily="18" charset="0"/>
                <a:ea typeface="黑体" panose="02010609060101010101" pitchFamily="49" charset="-122"/>
                <a:cs typeface="Times New Roman" panose="02020603050405020304" pitchFamily="18" charset="0"/>
              </a:rPr>
              <a:t>Reflection mirror</a:t>
            </a:r>
          </a:p>
        </p:txBody>
      </p:sp>
      <p:sp>
        <p:nvSpPr>
          <p:cNvPr id="24" name="文本框 11"/>
          <p:cNvSpPr txBox="1"/>
          <p:nvPr/>
        </p:nvSpPr>
        <p:spPr>
          <a:xfrm>
            <a:off x="8910945" y="2502679"/>
            <a:ext cx="1726153" cy="1015663"/>
          </a:xfrm>
          <a:prstGeom prst="rect">
            <a:avLst/>
          </a:prstGeom>
          <a:noFill/>
        </p:spPr>
        <p:txBody>
          <a:bodyPr wrap="square" rtlCol="0">
            <a:spAutoFit/>
          </a:bodyPr>
          <a:lstStyle>
            <a:defPPr>
              <a:defRPr lang="zh-CN"/>
            </a:defPPr>
            <a:lvl1pPr algn="l" rtl="0" eaLnBrk="0" fontAlgn="base" hangingPunct="0">
              <a:spcBef>
                <a:spcPct val="0"/>
              </a:spcBef>
              <a:spcAft>
                <a:spcPct val="0"/>
              </a:spcAft>
              <a:defRPr sz="2000" kern="1200">
                <a:solidFill>
                  <a:schemeClr val="tx1"/>
                </a:solidFill>
                <a:latin typeface="Arial" pitchFamily="34" charset="0"/>
                <a:ea typeface="宋体" pitchFamily="2" charset="-122"/>
                <a:cs typeface="+mn-cs"/>
              </a:defRPr>
            </a:lvl1pPr>
            <a:lvl2pPr marL="457200" algn="l" rtl="0" eaLnBrk="0" fontAlgn="base" hangingPunct="0">
              <a:spcBef>
                <a:spcPct val="0"/>
              </a:spcBef>
              <a:spcAft>
                <a:spcPct val="0"/>
              </a:spcAft>
              <a:defRPr sz="2000" kern="1200">
                <a:solidFill>
                  <a:schemeClr val="tx1"/>
                </a:solidFill>
                <a:latin typeface="Arial" pitchFamily="34" charset="0"/>
                <a:ea typeface="宋体" pitchFamily="2" charset="-122"/>
                <a:cs typeface="+mn-cs"/>
              </a:defRPr>
            </a:lvl2pPr>
            <a:lvl3pPr marL="914400" algn="l" rtl="0" eaLnBrk="0" fontAlgn="base" hangingPunct="0">
              <a:spcBef>
                <a:spcPct val="0"/>
              </a:spcBef>
              <a:spcAft>
                <a:spcPct val="0"/>
              </a:spcAft>
              <a:defRPr sz="2000" kern="1200">
                <a:solidFill>
                  <a:schemeClr val="tx1"/>
                </a:solidFill>
                <a:latin typeface="Arial" pitchFamily="34" charset="0"/>
                <a:ea typeface="宋体" pitchFamily="2" charset="-122"/>
                <a:cs typeface="+mn-cs"/>
              </a:defRPr>
            </a:lvl3pPr>
            <a:lvl4pPr marL="1371600" algn="l" rtl="0" eaLnBrk="0" fontAlgn="base" hangingPunct="0">
              <a:spcBef>
                <a:spcPct val="0"/>
              </a:spcBef>
              <a:spcAft>
                <a:spcPct val="0"/>
              </a:spcAft>
              <a:defRPr sz="2000" kern="1200">
                <a:solidFill>
                  <a:schemeClr val="tx1"/>
                </a:solidFill>
                <a:latin typeface="Arial" pitchFamily="34" charset="0"/>
                <a:ea typeface="宋体" pitchFamily="2" charset="-122"/>
                <a:cs typeface="+mn-cs"/>
              </a:defRPr>
            </a:lvl4pPr>
            <a:lvl5pPr marL="1828800" algn="l" rtl="0" eaLnBrk="0" fontAlgn="base" hangingPunct="0">
              <a:spcBef>
                <a:spcPct val="0"/>
              </a:spcBef>
              <a:spcAft>
                <a:spcPct val="0"/>
              </a:spcAft>
              <a:defRPr sz="2000" kern="1200">
                <a:solidFill>
                  <a:schemeClr val="tx1"/>
                </a:solidFill>
                <a:latin typeface="Arial" pitchFamily="34" charset="0"/>
                <a:ea typeface="宋体" pitchFamily="2" charset="-122"/>
                <a:cs typeface="+mn-cs"/>
              </a:defRPr>
            </a:lvl5pPr>
            <a:lvl6pPr marL="2286000" algn="l" defTabSz="914400" rtl="0" eaLnBrk="1" latinLnBrk="0" hangingPunct="1">
              <a:defRPr sz="2000" kern="1200">
                <a:solidFill>
                  <a:schemeClr val="tx1"/>
                </a:solidFill>
                <a:latin typeface="Arial" pitchFamily="34" charset="0"/>
                <a:ea typeface="宋体" pitchFamily="2" charset="-122"/>
                <a:cs typeface="+mn-cs"/>
              </a:defRPr>
            </a:lvl6pPr>
            <a:lvl7pPr marL="2743200" algn="l" defTabSz="914400" rtl="0" eaLnBrk="1" latinLnBrk="0" hangingPunct="1">
              <a:defRPr sz="2000" kern="1200">
                <a:solidFill>
                  <a:schemeClr val="tx1"/>
                </a:solidFill>
                <a:latin typeface="Arial" pitchFamily="34" charset="0"/>
                <a:ea typeface="宋体" pitchFamily="2" charset="-122"/>
                <a:cs typeface="+mn-cs"/>
              </a:defRPr>
            </a:lvl7pPr>
            <a:lvl8pPr marL="3200400" algn="l" defTabSz="914400" rtl="0" eaLnBrk="1" latinLnBrk="0" hangingPunct="1">
              <a:defRPr sz="2000" kern="1200">
                <a:solidFill>
                  <a:schemeClr val="tx1"/>
                </a:solidFill>
                <a:latin typeface="Arial" pitchFamily="34" charset="0"/>
                <a:ea typeface="宋体" pitchFamily="2" charset="-122"/>
                <a:cs typeface="+mn-cs"/>
              </a:defRPr>
            </a:lvl8pPr>
            <a:lvl9pPr marL="3657600" algn="l" defTabSz="914400" rtl="0" eaLnBrk="1" latinLnBrk="0" hangingPunct="1">
              <a:defRPr sz="2000" kern="1200">
                <a:solidFill>
                  <a:schemeClr val="tx1"/>
                </a:solidFill>
                <a:latin typeface="Arial" pitchFamily="34" charset="0"/>
                <a:ea typeface="宋体" pitchFamily="2" charset="-122"/>
                <a:cs typeface="+mn-cs"/>
              </a:defRPr>
            </a:lvl9pPr>
          </a:lstStyle>
          <a:p>
            <a:r>
              <a:rPr lang="en-US" altLang="zh-CN">
                <a:solidFill>
                  <a:srgbClr val="000000"/>
                </a:solidFill>
                <a:latin typeface="Times New Roman" panose="02020603050405020304" pitchFamily="18" charset="0"/>
                <a:ea typeface="黑体" panose="02010609060101010101" pitchFamily="49" charset="-122"/>
                <a:cs typeface="Times New Roman" panose="02020603050405020304" pitchFamily="18" charset="0"/>
              </a:rPr>
              <a:t>chamber</a:t>
            </a:r>
            <a:r>
              <a:rPr lang="zh-CN" altLang="en-US">
                <a:solidFill>
                  <a:srgbClr val="000000"/>
                </a:solidFill>
                <a:latin typeface="Times New Roman" panose="02020603050405020304" pitchFamily="18" charset="0"/>
                <a:ea typeface="黑体" panose="02010609060101010101" pitchFamily="49" charset="-122"/>
                <a:cs typeface="Times New Roman" panose="02020603050405020304" pitchFamily="18" charset="0"/>
              </a:rPr>
              <a:t>：</a:t>
            </a:r>
            <a:endParaRPr lang="en-US" altLang="zh-CN">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p>
            <a:r>
              <a:rPr lang="en-US" altLang="zh-CN">
                <a:solidFill>
                  <a:srgbClr val="000000"/>
                </a:solidFill>
                <a:latin typeface="Times New Roman" panose="02020603050405020304" pitchFamily="18" charset="0"/>
                <a:ea typeface="黑体" panose="02010609060101010101" pitchFamily="49" charset="-122"/>
                <a:cs typeface="Times New Roman" panose="02020603050405020304" pitchFamily="18" charset="0"/>
              </a:rPr>
              <a:t>diameter 8 m</a:t>
            </a:r>
          </a:p>
          <a:p>
            <a:r>
              <a:rPr lang="en-US" altLang="zh-CN">
                <a:solidFill>
                  <a:srgbClr val="000000"/>
                </a:solidFill>
                <a:latin typeface="Times New Roman" panose="02020603050405020304" pitchFamily="18" charset="0"/>
                <a:ea typeface="黑体" panose="02010609060101010101" pitchFamily="49" charset="-122"/>
                <a:cs typeface="Times New Roman" panose="02020603050405020304" pitchFamily="18" charset="0"/>
              </a:rPr>
              <a:t>height 6m</a:t>
            </a:r>
            <a:endParaRPr lang="zh-CN" altLang="en-US">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5" name="矩形 24"/>
          <p:cNvSpPr/>
          <p:nvPr/>
        </p:nvSpPr>
        <p:spPr>
          <a:xfrm>
            <a:off x="8051903" y="3723289"/>
            <a:ext cx="1722118" cy="369332"/>
          </a:xfrm>
          <a:prstGeom prst="rect">
            <a:avLst/>
          </a:prstGeom>
        </p:spPr>
        <p:txBody>
          <a:bodyPr wrap="square">
            <a:spAutoFit/>
          </a:bodyPr>
          <a:lstStyle/>
          <a:p>
            <a:r>
              <a:rPr lang="en-US" altLang="zh-CN">
                <a:solidFill>
                  <a:srgbClr val="000000"/>
                </a:solidFill>
                <a:latin typeface="Times New Roman" panose="02020603050405020304" pitchFamily="18" charset="0"/>
                <a:ea typeface="黑体" panose="02010609060101010101" pitchFamily="49" charset="-122"/>
                <a:cs typeface="Times New Roman" panose="02020603050405020304" pitchFamily="18" charset="0"/>
              </a:rPr>
              <a:t>XFEL</a:t>
            </a:r>
          </a:p>
        </p:txBody>
      </p:sp>
      <p:cxnSp>
        <p:nvCxnSpPr>
          <p:cNvPr id="27" name="直接连接符 26"/>
          <p:cNvCxnSpPr/>
          <p:nvPr/>
        </p:nvCxnSpPr>
        <p:spPr>
          <a:xfrm flipV="1">
            <a:off x="6096001" y="3962401"/>
            <a:ext cx="1917803" cy="802067"/>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sp>
        <p:nvSpPr>
          <p:cNvPr id="28" name="标题 1"/>
          <p:cNvSpPr txBox="1">
            <a:spLocks/>
          </p:cNvSpPr>
          <p:nvPr/>
        </p:nvSpPr>
        <p:spPr>
          <a:xfrm>
            <a:off x="1739011" y="281601"/>
            <a:ext cx="337464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eaLnBrk="1" hangingPunct="1">
              <a:defRPr sz="2800" b="1">
                <a:solidFill>
                  <a:srgbClr val="FFFFFF"/>
                </a:solidFill>
                <a:latin typeface="微软雅黑" pitchFamily="34" charset="-122"/>
                <a:ea typeface="微软雅黑" pitchFamily="34" charset="-122"/>
              </a:defRPr>
            </a:lvl1pPr>
            <a:lvl2pPr marL="742950" indent="-285750">
              <a:defRPr>
                <a:latin typeface="Arial" charset="0"/>
                <a:ea typeface="宋体" charset="-122"/>
              </a:defRPr>
            </a:lvl2pPr>
            <a:lvl3pPr marL="1143000" indent="-228600">
              <a:defRPr>
                <a:latin typeface="Arial" charset="0"/>
                <a:ea typeface="宋体" charset="-122"/>
              </a:defRPr>
            </a:lvl3pPr>
            <a:lvl4pPr marL="1600200" indent="-228600">
              <a:defRPr>
                <a:latin typeface="Arial" charset="0"/>
                <a:ea typeface="宋体" charset="-122"/>
              </a:defRPr>
            </a:lvl4pPr>
            <a:lvl5pPr marL="2057400" indent="-228600">
              <a:defRPr>
                <a:latin typeface="Arial" charset="0"/>
                <a:ea typeface="宋体" charset="-122"/>
              </a:defRPr>
            </a:lvl5pPr>
            <a:lvl6pPr marL="2514600" indent="-228600" eaLnBrk="0" fontAlgn="base" hangingPunct="0">
              <a:spcBef>
                <a:spcPct val="0"/>
              </a:spcBef>
              <a:spcAft>
                <a:spcPct val="0"/>
              </a:spcAft>
              <a:defRPr>
                <a:latin typeface="Arial" charset="0"/>
                <a:ea typeface="宋体" charset="-122"/>
              </a:defRPr>
            </a:lvl6pPr>
            <a:lvl7pPr marL="2971800" indent="-228600" eaLnBrk="0" fontAlgn="base" hangingPunct="0">
              <a:spcBef>
                <a:spcPct val="0"/>
              </a:spcBef>
              <a:spcAft>
                <a:spcPct val="0"/>
              </a:spcAft>
              <a:defRPr>
                <a:latin typeface="Arial" charset="0"/>
                <a:ea typeface="宋体" charset="-122"/>
              </a:defRPr>
            </a:lvl7pPr>
            <a:lvl8pPr marL="3429000" indent="-228600" eaLnBrk="0" fontAlgn="base" hangingPunct="0">
              <a:spcBef>
                <a:spcPct val="0"/>
              </a:spcBef>
              <a:spcAft>
                <a:spcPct val="0"/>
              </a:spcAft>
              <a:defRPr>
                <a:latin typeface="Arial" charset="0"/>
                <a:ea typeface="宋体" charset="-122"/>
              </a:defRPr>
            </a:lvl8pPr>
            <a:lvl9pPr marL="3886200" indent="-228600" eaLnBrk="0" fontAlgn="base" hangingPunct="0">
              <a:spcBef>
                <a:spcPct val="0"/>
              </a:spcBef>
              <a:spcAft>
                <a:spcPct val="0"/>
              </a:spcAft>
              <a:defRPr>
                <a:latin typeface="Arial" charset="0"/>
                <a:ea typeface="宋体" charset="-122"/>
              </a:defRPr>
            </a:lvl9pPr>
          </a:lstStyle>
          <a:p>
            <a:pPr algn="r" eaLnBrk="0" hangingPunct="0"/>
            <a:r>
              <a:rPr lang="en-US" altLang="zh-CN" sz="2600">
                <a:solidFill>
                  <a:srgbClr val="C00000"/>
                </a:solidFill>
                <a:latin typeface="Arial" panose="020B0604020202020204" pitchFamily="34" charset="0"/>
                <a:ea typeface="+mj-ea"/>
                <a:cs typeface="Arial" panose="020B0604020202020204" pitchFamily="34" charset="0"/>
              </a:rPr>
              <a:t>Interaction chamber</a:t>
            </a:r>
            <a:endParaRPr lang="zh-CN" altLang="en-US" sz="2600">
              <a:solidFill>
                <a:srgbClr val="C00000"/>
              </a:solidFill>
              <a:latin typeface="Arial" panose="020B0604020202020204" pitchFamily="34" charset="0"/>
              <a:ea typeface="+mj-ea"/>
              <a:cs typeface="Arial" panose="020B0604020202020204" pitchFamily="34" charset="0"/>
            </a:endParaRPr>
          </a:p>
        </p:txBody>
      </p:sp>
      <p:sp>
        <p:nvSpPr>
          <p:cNvPr id="19" name="文本框 6"/>
          <p:cNvSpPr txBox="1"/>
          <p:nvPr/>
        </p:nvSpPr>
        <p:spPr>
          <a:xfrm>
            <a:off x="8741448" y="4007123"/>
            <a:ext cx="2284927" cy="707886"/>
          </a:xfrm>
          <a:prstGeom prst="rect">
            <a:avLst/>
          </a:prstGeom>
          <a:noFill/>
        </p:spPr>
        <p:txBody>
          <a:bodyPr wrap="square" rtlCol="0">
            <a:spAutoFit/>
          </a:bodyPr>
          <a:lstStyle>
            <a:defPPr>
              <a:defRPr lang="zh-CN"/>
            </a:defPPr>
            <a:lvl1pPr algn="l" rtl="0" eaLnBrk="0" fontAlgn="base" hangingPunct="0">
              <a:spcBef>
                <a:spcPct val="0"/>
              </a:spcBef>
              <a:spcAft>
                <a:spcPct val="0"/>
              </a:spcAft>
              <a:defRPr sz="2000" kern="1200">
                <a:solidFill>
                  <a:schemeClr val="tx1"/>
                </a:solidFill>
                <a:latin typeface="Arial" pitchFamily="34" charset="0"/>
                <a:ea typeface="宋体" pitchFamily="2" charset="-122"/>
                <a:cs typeface="+mn-cs"/>
              </a:defRPr>
            </a:lvl1pPr>
            <a:lvl2pPr marL="457200" algn="l" rtl="0" eaLnBrk="0" fontAlgn="base" hangingPunct="0">
              <a:spcBef>
                <a:spcPct val="0"/>
              </a:spcBef>
              <a:spcAft>
                <a:spcPct val="0"/>
              </a:spcAft>
              <a:defRPr sz="2000" kern="1200">
                <a:solidFill>
                  <a:schemeClr val="tx1"/>
                </a:solidFill>
                <a:latin typeface="Arial" pitchFamily="34" charset="0"/>
                <a:ea typeface="宋体" pitchFamily="2" charset="-122"/>
                <a:cs typeface="+mn-cs"/>
              </a:defRPr>
            </a:lvl2pPr>
            <a:lvl3pPr marL="914400" algn="l" rtl="0" eaLnBrk="0" fontAlgn="base" hangingPunct="0">
              <a:spcBef>
                <a:spcPct val="0"/>
              </a:spcBef>
              <a:spcAft>
                <a:spcPct val="0"/>
              </a:spcAft>
              <a:defRPr sz="2000" kern="1200">
                <a:solidFill>
                  <a:schemeClr val="tx1"/>
                </a:solidFill>
                <a:latin typeface="Arial" pitchFamily="34" charset="0"/>
                <a:ea typeface="宋体" pitchFamily="2" charset="-122"/>
                <a:cs typeface="+mn-cs"/>
              </a:defRPr>
            </a:lvl3pPr>
            <a:lvl4pPr marL="1371600" algn="l" rtl="0" eaLnBrk="0" fontAlgn="base" hangingPunct="0">
              <a:spcBef>
                <a:spcPct val="0"/>
              </a:spcBef>
              <a:spcAft>
                <a:spcPct val="0"/>
              </a:spcAft>
              <a:defRPr sz="2000" kern="1200">
                <a:solidFill>
                  <a:schemeClr val="tx1"/>
                </a:solidFill>
                <a:latin typeface="Arial" pitchFamily="34" charset="0"/>
                <a:ea typeface="宋体" pitchFamily="2" charset="-122"/>
                <a:cs typeface="+mn-cs"/>
              </a:defRPr>
            </a:lvl4pPr>
            <a:lvl5pPr marL="1828800" algn="l" rtl="0" eaLnBrk="0" fontAlgn="base" hangingPunct="0">
              <a:spcBef>
                <a:spcPct val="0"/>
              </a:spcBef>
              <a:spcAft>
                <a:spcPct val="0"/>
              </a:spcAft>
              <a:defRPr sz="2000" kern="1200">
                <a:solidFill>
                  <a:schemeClr val="tx1"/>
                </a:solidFill>
                <a:latin typeface="Arial" pitchFamily="34" charset="0"/>
                <a:ea typeface="宋体" pitchFamily="2" charset="-122"/>
                <a:cs typeface="+mn-cs"/>
              </a:defRPr>
            </a:lvl5pPr>
            <a:lvl6pPr marL="2286000" algn="l" defTabSz="914400" rtl="0" eaLnBrk="1" latinLnBrk="0" hangingPunct="1">
              <a:defRPr sz="2000" kern="1200">
                <a:solidFill>
                  <a:schemeClr val="tx1"/>
                </a:solidFill>
                <a:latin typeface="Arial" pitchFamily="34" charset="0"/>
                <a:ea typeface="宋体" pitchFamily="2" charset="-122"/>
                <a:cs typeface="+mn-cs"/>
              </a:defRPr>
            </a:lvl6pPr>
            <a:lvl7pPr marL="2743200" algn="l" defTabSz="914400" rtl="0" eaLnBrk="1" latinLnBrk="0" hangingPunct="1">
              <a:defRPr sz="2000" kern="1200">
                <a:solidFill>
                  <a:schemeClr val="tx1"/>
                </a:solidFill>
                <a:latin typeface="Arial" pitchFamily="34" charset="0"/>
                <a:ea typeface="宋体" pitchFamily="2" charset="-122"/>
                <a:cs typeface="+mn-cs"/>
              </a:defRPr>
            </a:lvl7pPr>
            <a:lvl8pPr marL="3200400" algn="l" defTabSz="914400" rtl="0" eaLnBrk="1" latinLnBrk="0" hangingPunct="1">
              <a:defRPr sz="2000" kern="1200">
                <a:solidFill>
                  <a:schemeClr val="tx1"/>
                </a:solidFill>
                <a:latin typeface="Arial" pitchFamily="34" charset="0"/>
                <a:ea typeface="宋体" pitchFamily="2" charset="-122"/>
                <a:cs typeface="+mn-cs"/>
              </a:defRPr>
            </a:lvl8pPr>
            <a:lvl9pPr marL="3657600" algn="l" defTabSz="914400" rtl="0" eaLnBrk="1" latinLnBrk="0" hangingPunct="1">
              <a:defRPr sz="2000" kern="1200">
                <a:solidFill>
                  <a:schemeClr val="tx1"/>
                </a:solidFill>
                <a:latin typeface="Arial" pitchFamily="34" charset="0"/>
                <a:ea typeface="宋体" pitchFamily="2" charset="-122"/>
                <a:cs typeface="+mn-cs"/>
              </a:defRPr>
            </a:lvl9pPr>
          </a:lstStyle>
          <a:p>
            <a:r>
              <a:rPr lang="en-US" altLang="zh-CN">
                <a:solidFill>
                  <a:srgbClr val="000000"/>
                </a:solidFill>
                <a:latin typeface="Times New Roman" panose="02020603050405020304" pitchFamily="18" charset="0"/>
                <a:ea typeface="黑体" panose="02010609060101010101" pitchFamily="49" charset="-122"/>
                <a:cs typeface="Times New Roman" panose="02020603050405020304" pitchFamily="18" charset="0"/>
              </a:rPr>
              <a:t>Station size</a:t>
            </a:r>
            <a:r>
              <a:rPr lang="zh-CN" altLang="en-US">
                <a:solidFill>
                  <a:srgbClr val="000000"/>
                </a:solidFill>
                <a:latin typeface="Times New Roman" panose="02020603050405020304" pitchFamily="18" charset="0"/>
                <a:ea typeface="黑体" panose="02010609060101010101" pitchFamily="49" charset="-122"/>
                <a:cs typeface="Times New Roman" panose="02020603050405020304" pitchFamily="18" charset="0"/>
              </a:rPr>
              <a:t>：</a:t>
            </a:r>
            <a:endParaRPr lang="en-US" altLang="zh-CN">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p>
            <a:r>
              <a:rPr lang="en-US" altLang="zh-CN">
                <a:solidFill>
                  <a:srgbClr val="000000"/>
                </a:solidFill>
                <a:latin typeface="Times New Roman" panose="02020603050405020304" pitchFamily="18" charset="0"/>
                <a:ea typeface="黑体" panose="02010609060101010101" pitchFamily="49" charset="-122"/>
                <a:cs typeface="Times New Roman" panose="02020603050405020304" pitchFamily="18" charset="0"/>
              </a:rPr>
              <a:t>(33×26) m</a:t>
            </a:r>
            <a:r>
              <a:rPr lang="en-US" altLang="zh-CN" baseline="3000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2</a:t>
            </a:r>
            <a:endParaRPr lang="en-US" altLang="zh-CN">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cxnSp>
        <p:nvCxnSpPr>
          <p:cNvPr id="9" name="直接连接符 8"/>
          <p:cNvCxnSpPr/>
          <p:nvPr/>
        </p:nvCxnSpPr>
        <p:spPr>
          <a:xfrm flipH="1">
            <a:off x="6361171" y="2069629"/>
            <a:ext cx="249021" cy="546159"/>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H="1" flipV="1">
            <a:off x="3467609" y="3268610"/>
            <a:ext cx="2628390" cy="480430"/>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H="1">
            <a:off x="3276601" y="4363433"/>
            <a:ext cx="3014229" cy="1275912"/>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1524000" y="5105400"/>
            <a:ext cx="2590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8153401" y="5091224"/>
            <a:ext cx="2483697" cy="14177"/>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文本框 30"/>
          <p:cNvSpPr txBox="1"/>
          <p:nvPr/>
        </p:nvSpPr>
        <p:spPr>
          <a:xfrm>
            <a:off x="8941847" y="5195898"/>
            <a:ext cx="1680649" cy="400110"/>
          </a:xfrm>
          <a:prstGeom prst="rect">
            <a:avLst/>
          </a:prstGeom>
          <a:noFill/>
        </p:spPr>
        <p:txBody>
          <a:bodyPr wrap="square" rtlCol="0">
            <a:spAutoFit/>
          </a:bodyPr>
          <a:lstStyle/>
          <a:p>
            <a:r>
              <a:rPr lang="en-US" altLang="zh-CN" sz="2000">
                <a:solidFill>
                  <a:srgbClr val="000000"/>
                </a:solidFill>
                <a:latin typeface="Times New Roman" panose="02020603050405020304" pitchFamily="18" charset="0"/>
                <a:ea typeface="宋体" pitchFamily="2" charset="-122"/>
                <a:cs typeface="Times New Roman" panose="02020603050405020304" pitchFamily="18" charset="0"/>
              </a:rPr>
              <a:t>Working plane</a:t>
            </a:r>
            <a:endParaRPr lang="zh-CN" altLang="en-US" sz="2000">
              <a:solidFill>
                <a:srgbClr val="000000"/>
              </a:solidFill>
              <a:latin typeface="Times New Roman" panose="02020603050405020304" pitchFamily="18" charset="0"/>
              <a:ea typeface="宋体" pitchFamily="2" charset="-122"/>
              <a:cs typeface="Times New Roman" panose="02020603050405020304" pitchFamily="18" charset="0"/>
            </a:endParaRPr>
          </a:p>
        </p:txBody>
      </p:sp>
      <p:pic>
        <p:nvPicPr>
          <p:cNvPr id="33" name="图片 32"/>
          <p:cNvPicPr>
            <a:picLocks noChangeAspect="1"/>
          </p:cNvPicPr>
          <p:nvPr/>
        </p:nvPicPr>
        <p:blipFill>
          <a:blip r:embed="rId3"/>
          <a:stretch>
            <a:fillRect/>
          </a:stretch>
        </p:blipFill>
        <p:spPr>
          <a:xfrm>
            <a:off x="3520372" y="4183600"/>
            <a:ext cx="329104" cy="900000"/>
          </a:xfrm>
          <a:prstGeom prst="rect">
            <a:avLst/>
          </a:prstGeom>
        </p:spPr>
      </p:pic>
      <p:cxnSp>
        <p:nvCxnSpPr>
          <p:cNvPr id="21" name="直接连接符 20"/>
          <p:cNvCxnSpPr/>
          <p:nvPr/>
        </p:nvCxnSpPr>
        <p:spPr>
          <a:xfrm flipH="1" flipV="1">
            <a:off x="3307012" y="4205317"/>
            <a:ext cx="1474792" cy="158117"/>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60022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9DC8643C-2D85-8346-A4D9-C5575116D5FD}"/>
              </a:ext>
            </a:extLst>
          </p:cNvPr>
          <p:cNvSpPr txBox="1"/>
          <p:nvPr/>
        </p:nvSpPr>
        <p:spPr>
          <a:xfrm>
            <a:off x="2715491" y="190959"/>
            <a:ext cx="7467599" cy="523220"/>
          </a:xfrm>
          <a:prstGeom prst="rect">
            <a:avLst/>
          </a:prstGeom>
          <a:noFill/>
        </p:spPr>
        <p:txBody>
          <a:bodyPr wrap="square" rtlCol="0">
            <a:spAutoFit/>
          </a:bodyPr>
          <a:lstStyle/>
          <a:p>
            <a:r>
              <a:rPr kumimoji="1" lang="en-US" altLang="zh-CN" sz="2800" b="1" dirty="0"/>
              <a:t>The interaction chamber has been installed.</a:t>
            </a:r>
            <a:endParaRPr kumimoji="1" lang="zh-CN" altLang="en-US" sz="2800" b="1" dirty="0"/>
          </a:p>
        </p:txBody>
      </p:sp>
      <p:pic>
        <p:nvPicPr>
          <p:cNvPr id="4" name="图片 3">
            <a:extLst>
              <a:ext uri="{FF2B5EF4-FFF2-40B4-BE49-F238E27FC236}">
                <a16:creationId xmlns:a16="http://schemas.microsoft.com/office/drawing/2014/main" id="{D37C6812-26A2-A648-B545-FFA0B076A763}"/>
              </a:ext>
            </a:extLst>
          </p:cNvPr>
          <p:cNvPicPr>
            <a:picLocks noChangeAspect="1"/>
          </p:cNvPicPr>
          <p:nvPr/>
        </p:nvPicPr>
        <p:blipFill>
          <a:blip r:embed="rId2"/>
          <a:stretch>
            <a:fillRect/>
          </a:stretch>
        </p:blipFill>
        <p:spPr>
          <a:xfrm>
            <a:off x="3121318" y="865423"/>
            <a:ext cx="6655944" cy="5812468"/>
          </a:xfrm>
          <a:prstGeom prst="rect">
            <a:avLst/>
          </a:prstGeom>
        </p:spPr>
      </p:pic>
    </p:spTree>
    <p:extLst>
      <p:ext uri="{BB962C8B-B14F-4D97-AF65-F5344CB8AC3E}">
        <p14:creationId xmlns:p14="http://schemas.microsoft.com/office/powerpoint/2010/main" val="36305788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0DBC7FCD-F812-7B4B-9704-5FF2AE3CBA4B}"/>
              </a:ext>
            </a:extLst>
          </p:cNvPr>
          <p:cNvSpPr txBox="1"/>
          <p:nvPr/>
        </p:nvSpPr>
        <p:spPr>
          <a:xfrm>
            <a:off x="3560618" y="540327"/>
            <a:ext cx="4336473" cy="646331"/>
          </a:xfrm>
          <a:prstGeom prst="rect">
            <a:avLst/>
          </a:prstGeom>
          <a:noFill/>
        </p:spPr>
        <p:txBody>
          <a:bodyPr wrap="square" rtlCol="0">
            <a:spAutoFit/>
          </a:bodyPr>
          <a:lstStyle/>
          <a:p>
            <a:pPr algn="ctr"/>
            <a:r>
              <a:rPr lang="en-US" altLang="zh-CN" sz="3600" b="1" dirty="0"/>
              <a:t>Outline</a:t>
            </a:r>
            <a:endParaRPr lang="zh-CN" altLang="en-US" sz="3600" b="1" dirty="0"/>
          </a:p>
        </p:txBody>
      </p:sp>
      <p:sp>
        <p:nvSpPr>
          <p:cNvPr id="3" name="文本框 2">
            <a:extLst>
              <a:ext uri="{FF2B5EF4-FFF2-40B4-BE49-F238E27FC236}">
                <a16:creationId xmlns:a16="http://schemas.microsoft.com/office/drawing/2014/main" id="{AF4CE833-A237-294D-A8C4-8C1A0F7A1CD0}"/>
              </a:ext>
            </a:extLst>
          </p:cNvPr>
          <p:cNvSpPr txBox="1"/>
          <p:nvPr/>
        </p:nvSpPr>
        <p:spPr>
          <a:xfrm>
            <a:off x="1288472" y="2175164"/>
            <a:ext cx="7453745" cy="1938992"/>
          </a:xfrm>
          <a:prstGeom prst="rect">
            <a:avLst/>
          </a:prstGeom>
          <a:noFill/>
        </p:spPr>
        <p:txBody>
          <a:bodyPr wrap="square" rtlCol="0">
            <a:spAutoFit/>
          </a:bodyPr>
          <a:lstStyle/>
          <a:p>
            <a:pPr marL="342900" indent="-342900">
              <a:buAutoNum type="arabicPeriod"/>
            </a:pPr>
            <a:r>
              <a:rPr kumimoji="1" lang="en-US" altLang="zh-CN" sz="2400" b="1" dirty="0">
                <a:solidFill>
                  <a:srgbClr val="0070C0"/>
                </a:solidFill>
              </a:rPr>
              <a:t>Background</a:t>
            </a:r>
          </a:p>
          <a:p>
            <a:pPr marL="342900" indent="-342900">
              <a:buAutoNum type="arabicPeriod"/>
            </a:pPr>
            <a:endParaRPr kumimoji="1" lang="en-US" altLang="zh-CN" sz="2400" b="1" dirty="0">
              <a:solidFill>
                <a:srgbClr val="0070C0"/>
              </a:solidFill>
            </a:endParaRPr>
          </a:p>
          <a:p>
            <a:pPr marL="342900" indent="-342900">
              <a:buAutoNum type="arabicPeriod"/>
            </a:pPr>
            <a:r>
              <a:rPr kumimoji="1" lang="en-US" altLang="zh-CN" sz="2400" b="1" dirty="0">
                <a:solidFill>
                  <a:srgbClr val="C00000"/>
                </a:solidFill>
              </a:rPr>
              <a:t>High field Photon-photon scattering </a:t>
            </a:r>
          </a:p>
          <a:p>
            <a:pPr marL="342900" indent="-342900">
              <a:buAutoNum type="arabicPeriod"/>
            </a:pPr>
            <a:endParaRPr kumimoji="1" lang="en-US" altLang="zh-CN" sz="2400" b="1" dirty="0">
              <a:solidFill>
                <a:srgbClr val="0070C0"/>
              </a:solidFill>
            </a:endParaRPr>
          </a:p>
          <a:p>
            <a:pPr marL="342900" indent="-342900">
              <a:buAutoNum type="arabicPeriod"/>
            </a:pPr>
            <a:r>
              <a:rPr kumimoji="1" lang="en-US" altLang="zh-CN" sz="2400" b="1" dirty="0">
                <a:solidFill>
                  <a:srgbClr val="0070C0"/>
                </a:solidFill>
              </a:rPr>
              <a:t>High field axion-like particle generation</a:t>
            </a:r>
            <a:endParaRPr kumimoji="1" lang="zh-CN" altLang="en-US" sz="2400" b="1" dirty="0">
              <a:solidFill>
                <a:srgbClr val="0070C0"/>
              </a:solidFill>
            </a:endParaRPr>
          </a:p>
        </p:txBody>
      </p:sp>
    </p:spTree>
    <p:extLst>
      <p:ext uri="{BB962C8B-B14F-4D97-AF65-F5344CB8AC3E}">
        <p14:creationId xmlns:p14="http://schemas.microsoft.com/office/powerpoint/2010/main" val="40150833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D08CA4E-3A3C-0345-9B87-61D1AEACFB56}"/>
              </a:ext>
            </a:extLst>
          </p:cNvPr>
          <p:cNvPicPr/>
          <p:nvPr/>
        </p:nvPicPr>
        <p:blipFill>
          <a:blip r:embed="rId2"/>
          <a:stretch>
            <a:fillRect/>
          </a:stretch>
        </p:blipFill>
        <p:spPr>
          <a:xfrm>
            <a:off x="2507672" y="180853"/>
            <a:ext cx="6858000" cy="5777345"/>
          </a:xfrm>
          <a:prstGeom prst="rect">
            <a:avLst/>
          </a:prstGeom>
        </p:spPr>
      </p:pic>
      <p:sp>
        <p:nvSpPr>
          <p:cNvPr id="3" name="矩形 2">
            <a:extLst>
              <a:ext uri="{FF2B5EF4-FFF2-40B4-BE49-F238E27FC236}">
                <a16:creationId xmlns:a16="http://schemas.microsoft.com/office/drawing/2014/main" id="{D1243C00-8EB3-A34F-BFA2-AA42E60FE0A7}"/>
              </a:ext>
            </a:extLst>
          </p:cNvPr>
          <p:cNvSpPr/>
          <p:nvPr/>
        </p:nvSpPr>
        <p:spPr>
          <a:xfrm>
            <a:off x="1827213" y="5958198"/>
            <a:ext cx="8218917" cy="523220"/>
          </a:xfrm>
          <a:prstGeom prst="rect">
            <a:avLst/>
          </a:prstGeom>
        </p:spPr>
        <p:txBody>
          <a:bodyPr wrap="none">
            <a:spAutoFit/>
          </a:bodyPr>
          <a:lstStyle/>
          <a:p>
            <a:r>
              <a:rPr lang="zh-CN" altLang="en-US" sz="2800" b="1" kern="0" dirty="0">
                <a:ea typeface="宋体" panose="02010600030101010101" pitchFamily="2" charset="-122"/>
                <a:cs typeface="宋体" panose="02010600030101010101" pitchFamily="2" charset="-122"/>
              </a:rPr>
              <a:t>（单光子）</a:t>
            </a:r>
            <a:r>
              <a:rPr lang="zh-CN" altLang="zh-CN" sz="2800" b="1" kern="0" dirty="0">
                <a:ea typeface="宋体" panose="02010600030101010101" pitchFamily="2" charset="-122"/>
                <a:cs typeface="宋体" panose="02010600030101010101" pitchFamily="2" charset="-122"/>
              </a:rPr>
              <a:t>光光总散射截面随质心光子能量的变化</a:t>
            </a:r>
            <a:r>
              <a:rPr lang="zh-CN" altLang="zh-CN" sz="2800" b="1" dirty="0"/>
              <a:t> </a:t>
            </a:r>
            <a:endParaRPr lang="zh-CN" altLang="en-US" sz="2800" b="1" dirty="0"/>
          </a:p>
        </p:txBody>
      </p:sp>
    </p:spTree>
    <p:extLst>
      <p:ext uri="{BB962C8B-B14F-4D97-AF65-F5344CB8AC3E}">
        <p14:creationId xmlns:p14="http://schemas.microsoft.com/office/powerpoint/2010/main" val="23433430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1D5CD88C-3C8A-114C-A091-89A3494E27E0}"/>
              </a:ext>
            </a:extLst>
          </p:cNvPr>
          <p:cNvSpPr txBox="1"/>
          <p:nvPr/>
        </p:nvSpPr>
        <p:spPr>
          <a:xfrm>
            <a:off x="2694709" y="281785"/>
            <a:ext cx="7079673" cy="584775"/>
          </a:xfrm>
          <a:prstGeom prst="rect">
            <a:avLst/>
          </a:prstGeom>
          <a:noFill/>
        </p:spPr>
        <p:txBody>
          <a:bodyPr wrap="square" rtlCol="0">
            <a:spAutoFit/>
          </a:bodyPr>
          <a:lstStyle/>
          <a:p>
            <a:pPr algn="ctr"/>
            <a:r>
              <a:rPr kumimoji="1" lang="en-US" altLang="zh-CN" sz="3200" b="1" dirty="0">
                <a:solidFill>
                  <a:srgbClr val="C00000"/>
                </a:solidFill>
              </a:rPr>
              <a:t>High field Photon-photon scattering </a:t>
            </a:r>
          </a:p>
        </p:txBody>
      </p:sp>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482A47F6-5EC5-2A40-BCF5-964FC5D33149}"/>
                  </a:ext>
                </a:extLst>
              </p:cNvPr>
              <p:cNvSpPr/>
              <p:nvPr/>
            </p:nvSpPr>
            <p:spPr>
              <a:xfrm>
                <a:off x="568037" y="1874920"/>
                <a:ext cx="11333018" cy="4122732"/>
              </a:xfrm>
              <a:prstGeom prst="rect">
                <a:avLst/>
              </a:prstGeom>
            </p:spPr>
            <p:txBody>
              <a:bodyPr wrap="square">
                <a:spAutoFit/>
              </a:bodyPr>
              <a:lstStyle/>
              <a:p>
                <a:r>
                  <a:rPr lang="en-US" altLang="zh-CN" sz="2400" b="1" dirty="0">
                    <a:latin typeface="Times New Roman" panose="02020603050405020304" pitchFamily="18" charset="0"/>
                    <a:ea typeface="宋体" panose="02010600030101010101" pitchFamily="2" charset="-122"/>
                    <a:cs typeface="Times New Roman" panose="02020603050405020304" pitchFamily="18" charset="0"/>
                  </a:rPr>
                  <a:t>Since the optical laser field is weak compared to the </a:t>
                </a:r>
                <a:r>
                  <a:rPr lang="en-US" altLang="zh-CN" sz="2400" b="1" dirty="0" err="1">
                    <a:latin typeface="Times New Roman" panose="02020603050405020304" pitchFamily="18" charset="0"/>
                    <a:ea typeface="宋体" panose="02010600030101010101" pitchFamily="2" charset="-122"/>
                    <a:cs typeface="Times New Roman" panose="02020603050405020304" pitchFamily="18" charset="0"/>
                  </a:rPr>
                  <a:t>Schwinge</a:t>
                </a:r>
                <a:r>
                  <a:rPr lang="zh-CN" altLang="en-US" sz="2400" b="1"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b="1" dirty="0">
                    <a:latin typeface="Times New Roman" panose="02020603050405020304" pitchFamily="18" charset="0"/>
                    <a:ea typeface="宋体" panose="02010600030101010101" pitchFamily="2" charset="-122"/>
                    <a:cs typeface="Times New Roman" panose="02020603050405020304" pitchFamily="18" charset="0"/>
                  </a:rPr>
                  <a:t>field,  the </a:t>
                </a:r>
                <a:r>
                  <a:rPr lang="en-US" altLang="zh-CN" sz="2400" b="1" dirty="0" err="1">
                    <a:latin typeface="Times New Roman" panose="02020603050405020304" pitchFamily="18" charset="0"/>
                    <a:ea typeface="宋体" panose="02010600030101010101" pitchFamily="2" charset="-122"/>
                    <a:cs typeface="Times New Roman" panose="02020603050405020304" pitchFamily="18" charset="0"/>
                  </a:rPr>
                  <a:t>Lagrangian</a:t>
                </a:r>
                <a:r>
                  <a:rPr lang="en-US" altLang="zh-CN" sz="2400" b="1" dirty="0">
                    <a:latin typeface="Times New Roman" panose="02020603050405020304" pitchFamily="18" charset="0"/>
                    <a:ea typeface="宋体" panose="02010600030101010101" pitchFamily="2" charset="-122"/>
                    <a:cs typeface="Times New Roman" panose="02020603050405020304" pitchFamily="18" charset="0"/>
                  </a:rPr>
                  <a:t> density is</a:t>
                </a:r>
              </a:p>
              <a:p>
                <a:pPr indent="381000">
                  <a:spcAft>
                    <a:spcPts val="0"/>
                  </a:spcAft>
                </a:pPr>
                <a:endParaRPr lang="zh-CN" altLang="zh-CN" sz="2400" b="1" dirty="0">
                  <a:latin typeface="宋体" panose="02010600030101010101" pitchFamily="2" charset="-122"/>
                  <a:ea typeface="宋体" panose="02010600030101010101" pitchFamily="2" charset="-122"/>
                  <a:cs typeface="宋体" panose="02010600030101010101" pitchFamily="2" charset="-122"/>
                </a:endParaRPr>
              </a:p>
              <a:p>
                <a:pPr>
                  <a:spcAft>
                    <a:spcPts val="0"/>
                  </a:spcAft>
                </a:pPr>
                <a14:m>
                  <m:oMathPara xmlns:m="http://schemas.openxmlformats.org/officeDocument/2006/math">
                    <m:oMathParaPr>
                      <m:jc m:val="centerGroup"/>
                    </m:oMathParaPr>
                    <m:oMath xmlns:m="http://schemas.openxmlformats.org/officeDocument/2006/math">
                      <m:eqArr>
                        <m:eqArrPr>
                          <m:ctrlPr>
                            <a:rPr lang="zh-CN" altLang="zh-CN" sz="2400" b="1" i="1">
                              <a:latin typeface="Cambria Math" panose="02040503050406030204" pitchFamily="18" charset="0"/>
                              <a:ea typeface="Cambria Math" panose="02040503050406030204" pitchFamily="18" charset="0"/>
                              <a:cs typeface="宋体" panose="02010600030101010101" pitchFamily="2" charset="-122"/>
                            </a:rPr>
                          </m:ctrlPr>
                        </m:eqArrPr>
                        <m:e>
                          <m:sSub>
                            <m:sSubPr>
                              <m:ctrlPr>
                                <a:rPr lang="zh-CN" altLang="zh-CN" sz="2400" b="1" i="1">
                                  <a:latin typeface="Cambria Math" panose="02040503050406030204" pitchFamily="18" charset="0"/>
                                  <a:ea typeface="Cambria Math" panose="02040503050406030204" pitchFamily="18" charset="0"/>
                                  <a:cs typeface="宋体" panose="02010600030101010101" pitchFamily="2" charset="-122"/>
                                </a:rPr>
                              </m:ctrlPr>
                            </m:sSubPr>
                            <m:e>
                              <m:r>
                                <a:rPr lang="en-US" altLang="zh-CN" sz="2400" b="1" i="1" smtClean="0">
                                  <a:latin typeface="Cambria Math" panose="02040503050406030204" pitchFamily="18" charset="0"/>
                                  <a:ea typeface="宋体" panose="02010600030101010101" pitchFamily="2" charset="-122"/>
                                  <a:cs typeface="宋体" panose="02010600030101010101" pitchFamily="2" charset="-122"/>
                                </a:rPr>
                                <m:t>𝓛</m:t>
                              </m:r>
                            </m:e>
                            <m:sub>
                              <m:r>
                                <a:rPr lang="en-US" altLang="zh-CN" sz="2400" b="1" i="1" smtClean="0">
                                  <a:latin typeface="Cambria Math" panose="02040503050406030204" pitchFamily="18" charset="0"/>
                                  <a:ea typeface="宋体" panose="02010600030101010101" pitchFamily="2" charset="-122"/>
                                  <a:cs typeface="宋体" panose="02010600030101010101" pitchFamily="2" charset="-122"/>
                                </a:rPr>
                                <m:t>𝑬𝑯</m:t>
                              </m:r>
                            </m:sub>
                          </m:sSub>
                          <m:r>
                            <a:rPr lang="en-US" altLang="zh-CN" sz="2400" b="1" i="1" smtClean="0">
                              <a:latin typeface="Cambria Math" panose="02040503050406030204" pitchFamily="18" charset="0"/>
                              <a:ea typeface="宋体" panose="02010600030101010101" pitchFamily="2" charset="-122"/>
                              <a:cs typeface="宋体" panose="02010600030101010101" pitchFamily="2" charset="-122"/>
                            </a:rPr>
                            <m:t>=</m:t>
                          </m:r>
                          <m:f>
                            <m:fPr>
                              <m:ctrlPr>
                                <a:rPr lang="zh-CN" altLang="zh-CN" sz="2400" b="1" i="1">
                                  <a:latin typeface="Cambria Math" panose="02040503050406030204" pitchFamily="18" charset="0"/>
                                  <a:ea typeface="Cambria Math" panose="02040503050406030204" pitchFamily="18" charset="0"/>
                                  <a:cs typeface="宋体" panose="02010600030101010101" pitchFamily="2" charset="-122"/>
                                </a:rPr>
                              </m:ctrlPr>
                            </m:fPr>
                            <m:num>
                              <m:r>
                                <a:rPr lang="en-US" altLang="zh-CN" sz="2400" b="1" i="1" smtClean="0">
                                  <a:latin typeface="Cambria Math" panose="02040503050406030204" pitchFamily="18" charset="0"/>
                                  <a:ea typeface="宋体" panose="02010600030101010101" pitchFamily="2" charset="-122"/>
                                  <a:cs typeface="宋体" panose="02010600030101010101" pitchFamily="2" charset="-122"/>
                                </a:rPr>
                                <m:t>𝝃</m:t>
                              </m:r>
                            </m:num>
                            <m:den>
                              <m:r>
                                <a:rPr lang="en-US" altLang="zh-CN" sz="2400" b="1" i="1" smtClean="0">
                                  <a:latin typeface="Cambria Math" panose="02040503050406030204" pitchFamily="18" charset="0"/>
                                  <a:ea typeface="宋体" panose="02010600030101010101" pitchFamily="2" charset="-122"/>
                                  <a:cs typeface="宋体" panose="02010600030101010101" pitchFamily="2" charset="-122"/>
                                </a:rPr>
                                <m:t>𝟏𝟐𝟖</m:t>
                              </m:r>
                              <m:r>
                                <a:rPr lang="en-US" altLang="zh-CN" sz="2400" b="1" i="1" smtClean="0">
                                  <a:latin typeface="Cambria Math" panose="02040503050406030204" pitchFamily="18" charset="0"/>
                                  <a:ea typeface="宋体" panose="02010600030101010101" pitchFamily="2" charset="-122"/>
                                  <a:cs typeface="宋体" panose="02010600030101010101" pitchFamily="2" charset="-122"/>
                                </a:rPr>
                                <m:t>𝝅</m:t>
                              </m:r>
                            </m:den>
                          </m:f>
                          <m:d>
                            <m:dPr>
                              <m:begChr m:val="["/>
                              <m:endChr m:val="]"/>
                              <m:ctrlPr>
                                <a:rPr lang="zh-CN" altLang="zh-CN" sz="2400" b="1" i="1">
                                  <a:latin typeface="Cambria Math" panose="02040503050406030204" pitchFamily="18" charset="0"/>
                                  <a:ea typeface="Cambria Math" panose="02040503050406030204" pitchFamily="18" charset="0"/>
                                  <a:cs typeface="宋体" panose="02010600030101010101" pitchFamily="2" charset="-122"/>
                                </a:rPr>
                              </m:ctrlPr>
                            </m:dPr>
                            <m:e>
                              <m:r>
                                <a:rPr lang="en-US" altLang="zh-CN" sz="2400" b="1" i="1" smtClean="0">
                                  <a:latin typeface="Cambria Math" panose="02040503050406030204" pitchFamily="18" charset="0"/>
                                  <a:ea typeface="宋体" panose="02010600030101010101" pitchFamily="2" charset="-122"/>
                                  <a:cs typeface="宋体" panose="02010600030101010101" pitchFamily="2" charset="-122"/>
                                </a:rPr>
                                <m:t>𝟒</m:t>
                              </m:r>
                              <m:sSup>
                                <m:sSupPr>
                                  <m:ctrlPr>
                                    <a:rPr lang="zh-CN" altLang="zh-CN" sz="2400" b="1" i="1">
                                      <a:latin typeface="Cambria Math" panose="02040503050406030204" pitchFamily="18" charset="0"/>
                                      <a:ea typeface="Cambria Math" panose="02040503050406030204" pitchFamily="18" charset="0"/>
                                      <a:cs typeface="宋体" panose="02010600030101010101" pitchFamily="2" charset="-122"/>
                                    </a:rPr>
                                  </m:ctrlPr>
                                </m:sSupPr>
                                <m:e>
                                  <m:d>
                                    <m:dPr>
                                      <m:ctrlPr>
                                        <a:rPr lang="zh-CN" altLang="zh-CN" sz="2400" b="1" i="1">
                                          <a:latin typeface="Cambria Math" panose="02040503050406030204" pitchFamily="18" charset="0"/>
                                          <a:ea typeface="Cambria Math" panose="02040503050406030204" pitchFamily="18" charset="0"/>
                                          <a:cs typeface="宋体" panose="02010600030101010101" pitchFamily="2" charset="-122"/>
                                        </a:rPr>
                                      </m:ctrlPr>
                                    </m:dPr>
                                    <m:e>
                                      <m:sSub>
                                        <m:sSubPr>
                                          <m:ctrlPr>
                                            <a:rPr lang="zh-CN" altLang="zh-CN" sz="2400" b="1" i="1">
                                              <a:latin typeface="Cambria Math" panose="02040503050406030204" pitchFamily="18" charset="0"/>
                                              <a:ea typeface="Cambria Math" panose="02040503050406030204" pitchFamily="18" charset="0"/>
                                              <a:cs typeface="宋体" panose="02010600030101010101" pitchFamily="2" charset="-122"/>
                                            </a:rPr>
                                          </m:ctrlPr>
                                        </m:sSubPr>
                                        <m:e>
                                          <m:r>
                                            <a:rPr lang="en-US" altLang="zh-CN" sz="2400" b="1" i="1" smtClean="0">
                                              <a:latin typeface="Cambria Math" panose="02040503050406030204" pitchFamily="18" charset="0"/>
                                              <a:ea typeface="宋体" panose="02010600030101010101" pitchFamily="2" charset="-122"/>
                                              <a:cs typeface="宋体" panose="02010600030101010101" pitchFamily="2" charset="-122"/>
                                            </a:rPr>
                                            <m:t>𝑭</m:t>
                                          </m:r>
                                        </m:e>
                                        <m:sub>
                                          <m:r>
                                            <a:rPr lang="en-US" altLang="zh-CN" sz="2400" b="1" i="1" smtClean="0">
                                              <a:latin typeface="Cambria Math" panose="02040503050406030204" pitchFamily="18" charset="0"/>
                                              <a:ea typeface="宋体" panose="02010600030101010101" pitchFamily="2" charset="-122"/>
                                              <a:cs typeface="宋体" panose="02010600030101010101" pitchFamily="2" charset="-122"/>
                                            </a:rPr>
                                            <m:t>𝜶𝜷</m:t>
                                          </m:r>
                                        </m:sub>
                                      </m:sSub>
                                      <m:sSup>
                                        <m:sSupPr>
                                          <m:ctrlPr>
                                            <a:rPr lang="zh-CN" altLang="zh-CN" sz="2400" b="1" i="1">
                                              <a:latin typeface="Cambria Math" panose="02040503050406030204" pitchFamily="18" charset="0"/>
                                              <a:ea typeface="Cambria Math" panose="02040503050406030204" pitchFamily="18" charset="0"/>
                                              <a:cs typeface="宋体" panose="02010600030101010101" pitchFamily="2" charset="-122"/>
                                            </a:rPr>
                                          </m:ctrlPr>
                                        </m:sSupPr>
                                        <m:e>
                                          <m:r>
                                            <a:rPr lang="en-US" altLang="zh-CN" sz="2400" b="1" i="1" smtClean="0">
                                              <a:latin typeface="Cambria Math" panose="02040503050406030204" pitchFamily="18" charset="0"/>
                                              <a:ea typeface="宋体" panose="02010600030101010101" pitchFamily="2" charset="-122"/>
                                              <a:cs typeface="宋体" panose="02010600030101010101" pitchFamily="2" charset="-122"/>
                                            </a:rPr>
                                            <m:t>𝑭</m:t>
                                          </m:r>
                                        </m:e>
                                        <m:sup>
                                          <m:r>
                                            <a:rPr lang="en-US" altLang="zh-CN" sz="2400" b="1" i="1" smtClean="0">
                                              <a:latin typeface="Cambria Math" panose="02040503050406030204" pitchFamily="18" charset="0"/>
                                              <a:ea typeface="宋体" panose="02010600030101010101" pitchFamily="2" charset="-122"/>
                                              <a:cs typeface="宋体" panose="02010600030101010101" pitchFamily="2" charset="-122"/>
                                            </a:rPr>
                                            <m:t>𝜶𝜷</m:t>
                                          </m:r>
                                        </m:sup>
                                      </m:sSup>
                                    </m:e>
                                  </m:d>
                                </m:e>
                                <m:sup>
                                  <m:r>
                                    <a:rPr lang="en-US" altLang="zh-CN" sz="2400" b="1" i="1" smtClean="0">
                                      <a:latin typeface="Cambria Math" panose="02040503050406030204" pitchFamily="18" charset="0"/>
                                      <a:ea typeface="宋体" panose="02010600030101010101" pitchFamily="2" charset="-122"/>
                                      <a:cs typeface="宋体" panose="02010600030101010101" pitchFamily="2" charset="-122"/>
                                    </a:rPr>
                                    <m:t>𝟐</m:t>
                                  </m:r>
                                </m:sup>
                              </m:sSup>
                              <m:r>
                                <a:rPr lang="en-US" altLang="zh-CN" sz="2400" b="1" i="1" smtClean="0">
                                  <a:latin typeface="Cambria Math" panose="02040503050406030204" pitchFamily="18" charset="0"/>
                                  <a:ea typeface="宋体" panose="02010600030101010101" pitchFamily="2" charset="-122"/>
                                  <a:cs typeface="宋体" panose="02010600030101010101" pitchFamily="2" charset="-122"/>
                                </a:rPr>
                                <m:t>+</m:t>
                              </m:r>
                              <m:r>
                                <a:rPr lang="en-US" altLang="zh-CN" sz="2400" b="1" i="1" smtClean="0">
                                  <a:latin typeface="Cambria Math" panose="02040503050406030204" pitchFamily="18" charset="0"/>
                                  <a:ea typeface="宋体" panose="02010600030101010101" pitchFamily="2" charset="-122"/>
                                  <a:cs typeface="宋体" panose="02010600030101010101" pitchFamily="2" charset="-122"/>
                                </a:rPr>
                                <m:t>𝟕</m:t>
                              </m:r>
                              <m:sSup>
                                <m:sSupPr>
                                  <m:ctrlPr>
                                    <a:rPr lang="zh-CN" altLang="zh-CN" sz="2400" b="1" i="1">
                                      <a:latin typeface="Cambria Math" panose="02040503050406030204" pitchFamily="18" charset="0"/>
                                      <a:ea typeface="Cambria Math" panose="02040503050406030204" pitchFamily="18" charset="0"/>
                                      <a:cs typeface="宋体" panose="02010600030101010101" pitchFamily="2" charset="-122"/>
                                    </a:rPr>
                                  </m:ctrlPr>
                                </m:sSupPr>
                                <m:e>
                                  <m:d>
                                    <m:dPr>
                                      <m:ctrlPr>
                                        <a:rPr lang="zh-CN" altLang="zh-CN" sz="2400" b="1" i="1">
                                          <a:latin typeface="Cambria Math" panose="02040503050406030204" pitchFamily="18" charset="0"/>
                                          <a:ea typeface="Cambria Math" panose="02040503050406030204" pitchFamily="18" charset="0"/>
                                          <a:cs typeface="宋体" panose="02010600030101010101" pitchFamily="2" charset="-122"/>
                                        </a:rPr>
                                      </m:ctrlPr>
                                    </m:dPr>
                                    <m:e>
                                      <m:sSub>
                                        <m:sSubPr>
                                          <m:ctrlPr>
                                            <a:rPr lang="zh-CN" altLang="zh-CN" sz="2400" b="1" i="1">
                                              <a:latin typeface="Cambria Math" panose="02040503050406030204" pitchFamily="18" charset="0"/>
                                              <a:ea typeface="Cambria Math" panose="02040503050406030204" pitchFamily="18" charset="0"/>
                                              <a:cs typeface="宋体" panose="02010600030101010101" pitchFamily="2" charset="-122"/>
                                            </a:rPr>
                                          </m:ctrlPr>
                                        </m:sSubPr>
                                        <m:e>
                                          <m:acc>
                                            <m:accPr>
                                              <m:chr m:val="̃"/>
                                              <m:ctrlPr>
                                                <a:rPr lang="zh-CN" altLang="zh-CN" sz="2400" b="1" i="1">
                                                  <a:latin typeface="Cambria Math" panose="02040503050406030204" pitchFamily="18" charset="0"/>
                                                  <a:ea typeface="Cambria Math" panose="02040503050406030204" pitchFamily="18" charset="0"/>
                                                  <a:cs typeface="宋体" panose="02010600030101010101" pitchFamily="2" charset="-122"/>
                                                </a:rPr>
                                              </m:ctrlPr>
                                            </m:accPr>
                                            <m:e>
                                              <m:r>
                                                <a:rPr lang="en-US" altLang="zh-CN" sz="2400" b="1" i="1" smtClean="0">
                                                  <a:latin typeface="Cambria Math" panose="02040503050406030204" pitchFamily="18" charset="0"/>
                                                  <a:ea typeface="宋体" panose="02010600030101010101" pitchFamily="2" charset="-122"/>
                                                  <a:cs typeface="宋体" panose="02010600030101010101" pitchFamily="2" charset="-122"/>
                                                </a:rPr>
                                                <m:t>𝑭</m:t>
                                              </m:r>
                                            </m:e>
                                          </m:acc>
                                        </m:e>
                                        <m:sub>
                                          <m:r>
                                            <a:rPr lang="en-US" altLang="zh-CN" sz="2400" b="1" i="1" smtClean="0">
                                              <a:latin typeface="Cambria Math" panose="02040503050406030204" pitchFamily="18" charset="0"/>
                                              <a:ea typeface="宋体" panose="02010600030101010101" pitchFamily="2" charset="-122"/>
                                              <a:cs typeface="宋体" panose="02010600030101010101" pitchFamily="2" charset="-122"/>
                                            </a:rPr>
                                            <m:t>𝜶𝜷</m:t>
                                          </m:r>
                                        </m:sub>
                                      </m:sSub>
                                      <m:sSup>
                                        <m:sSupPr>
                                          <m:ctrlPr>
                                            <a:rPr lang="zh-CN" altLang="zh-CN" sz="2400" b="1" i="1">
                                              <a:latin typeface="Cambria Math" panose="02040503050406030204" pitchFamily="18" charset="0"/>
                                              <a:ea typeface="Cambria Math" panose="02040503050406030204" pitchFamily="18" charset="0"/>
                                              <a:cs typeface="宋体" panose="02010600030101010101" pitchFamily="2" charset="-122"/>
                                            </a:rPr>
                                          </m:ctrlPr>
                                        </m:sSupPr>
                                        <m:e>
                                          <m:r>
                                            <a:rPr lang="en-US" altLang="zh-CN" sz="2400" b="1" i="1" smtClean="0">
                                              <a:latin typeface="Cambria Math" panose="02040503050406030204" pitchFamily="18" charset="0"/>
                                              <a:ea typeface="宋体" panose="02010600030101010101" pitchFamily="2" charset="-122"/>
                                              <a:cs typeface="宋体" panose="02010600030101010101" pitchFamily="2" charset="-122"/>
                                            </a:rPr>
                                            <m:t>𝑭</m:t>
                                          </m:r>
                                        </m:e>
                                        <m:sup>
                                          <m:r>
                                            <a:rPr lang="en-US" altLang="zh-CN" sz="2400" b="1" i="1" smtClean="0">
                                              <a:latin typeface="Cambria Math" panose="02040503050406030204" pitchFamily="18" charset="0"/>
                                              <a:ea typeface="宋体" panose="02010600030101010101" pitchFamily="2" charset="-122"/>
                                              <a:cs typeface="宋体" panose="02010600030101010101" pitchFamily="2" charset="-122"/>
                                            </a:rPr>
                                            <m:t>𝜶𝜷</m:t>
                                          </m:r>
                                        </m:sup>
                                      </m:sSup>
                                    </m:e>
                                  </m:d>
                                </m:e>
                                <m:sup>
                                  <m:r>
                                    <a:rPr lang="en-US" altLang="zh-CN" sz="2400" b="1" i="1" smtClean="0">
                                      <a:latin typeface="Cambria Math" panose="02040503050406030204" pitchFamily="18" charset="0"/>
                                      <a:ea typeface="宋体" panose="02010600030101010101" pitchFamily="2" charset="-122"/>
                                      <a:cs typeface="宋体" panose="02010600030101010101" pitchFamily="2" charset="-122"/>
                                    </a:rPr>
                                    <m:t>𝟐</m:t>
                                  </m:r>
                                </m:sup>
                              </m:sSup>
                            </m:e>
                          </m:d>
                          <m:r>
                            <a:rPr lang="en-US" altLang="zh-CN" sz="2400" b="1" i="1" smtClean="0">
                              <a:latin typeface="Cambria Math" panose="02040503050406030204" pitchFamily="18" charset="0"/>
                              <a:ea typeface="宋体" panose="02010600030101010101" pitchFamily="2" charset="-122"/>
                              <a:cs typeface="宋体" panose="02010600030101010101" pitchFamily="2" charset="-122"/>
                            </a:rPr>
                            <m:t>,#</m:t>
                          </m:r>
                        </m:e>
                      </m:eqArr>
                    </m:oMath>
                  </m:oMathPara>
                </a14:m>
                <a:endParaRPr lang="zh-CN" altLang="zh-CN" sz="2400" b="1" dirty="0">
                  <a:latin typeface="宋体" panose="02010600030101010101" pitchFamily="2" charset="-122"/>
                  <a:ea typeface="宋体" panose="02010600030101010101" pitchFamily="2" charset="-122"/>
                  <a:cs typeface="宋体" panose="02010600030101010101" pitchFamily="2" charset="-122"/>
                </a:endParaRPr>
              </a:p>
              <a:p>
                <a:pPr>
                  <a:spcAft>
                    <a:spcPts val="0"/>
                  </a:spcAft>
                </a:pPr>
                <a:endParaRPr lang="en-US" altLang="zh-CN" sz="2400" b="1" dirty="0">
                  <a:latin typeface="宋体" panose="02010600030101010101" pitchFamily="2" charset="-122"/>
                  <a:ea typeface="宋体" panose="02010600030101010101" pitchFamily="2" charset="-122"/>
                  <a:cs typeface="宋体" panose="02010600030101010101" pitchFamily="2" charset="-122"/>
                </a:endParaRPr>
              </a:p>
              <a:p>
                <a:pPr>
                  <a:spcAft>
                    <a:spcPts val="0"/>
                  </a:spcAft>
                </a:pPr>
                <a:r>
                  <a:rPr lang="en-US" altLang="zh-CN" sz="2400" b="1" dirty="0">
                    <a:latin typeface="Times New Roman" panose="02020603050405020304" pitchFamily="18" charset="0"/>
                    <a:ea typeface="宋体" panose="02010600030101010101" pitchFamily="2" charset="-122"/>
                    <a:cs typeface="Times New Roman" panose="02020603050405020304" pitchFamily="18" charset="0"/>
                  </a:rPr>
                  <a:t>Here</a:t>
                </a:r>
                <a:r>
                  <a:rPr lang="zh-CN" altLang="zh-CN" sz="2400" b="1"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b="1" dirty="0">
                    <a:latin typeface="Times New Roman" panose="02020603050405020304" pitchFamily="18" charset="0"/>
                    <a:ea typeface="宋体" panose="02010600030101010101" pitchFamily="2" charset="-122"/>
                    <a:cs typeface="Times New Roman" panose="02020603050405020304" pitchFamily="18" charset="0"/>
                  </a:rPr>
                  <a:t>the coupling coefficient </a:t>
                </a:r>
                <a14:m>
                  <m:oMath xmlns:m="http://schemas.openxmlformats.org/officeDocument/2006/math">
                    <m:r>
                      <a:rPr lang="en-US" altLang="zh-CN" sz="2400" b="1" i="1" smtClean="0">
                        <a:latin typeface="Cambria Math" panose="02040503050406030204" pitchFamily="18" charset="0"/>
                        <a:ea typeface="宋体" panose="02010600030101010101" pitchFamily="2" charset="-122"/>
                        <a:cs typeface="宋体" panose="02010600030101010101" pitchFamily="2" charset="-122"/>
                      </a:rPr>
                      <m:t>𝝃</m:t>
                    </m:r>
                    <m:r>
                      <a:rPr lang="en-US" altLang="zh-CN" sz="2400" b="1" i="1" smtClean="0">
                        <a:latin typeface="Cambria Math" panose="02040503050406030204" pitchFamily="18" charset="0"/>
                        <a:ea typeface="宋体" panose="02010600030101010101" pitchFamily="2" charset="-122"/>
                        <a:cs typeface="宋体" panose="02010600030101010101" pitchFamily="2" charset="-122"/>
                      </a:rPr>
                      <m:t>=</m:t>
                    </m:r>
                    <m:r>
                      <a:rPr lang="en-US" altLang="zh-CN" sz="2400" b="1" i="1" smtClean="0">
                        <a:latin typeface="Cambria Math" panose="02040503050406030204" pitchFamily="18" charset="0"/>
                        <a:ea typeface="宋体" panose="02010600030101010101" pitchFamily="2" charset="-122"/>
                        <a:cs typeface="宋体" panose="02010600030101010101" pitchFamily="2" charset="-122"/>
                      </a:rPr>
                      <m:t>𝜶</m:t>
                    </m:r>
                    <m:r>
                      <a:rPr lang="en-US" altLang="zh-CN" sz="2400" b="1" i="1" smtClean="0">
                        <a:latin typeface="Cambria Math" panose="02040503050406030204" pitchFamily="18" charset="0"/>
                        <a:ea typeface="宋体" panose="02010600030101010101" pitchFamily="2" charset="-122"/>
                        <a:cs typeface="宋体" panose="02010600030101010101" pitchFamily="2" charset="-122"/>
                      </a:rPr>
                      <m:t>/(</m:t>
                    </m:r>
                    <m:r>
                      <a:rPr lang="en-US" altLang="zh-CN" sz="2400" b="1" i="1" smtClean="0">
                        <a:latin typeface="Cambria Math" panose="02040503050406030204" pitchFamily="18" charset="0"/>
                        <a:ea typeface="宋体" panose="02010600030101010101" pitchFamily="2" charset="-122"/>
                        <a:cs typeface="宋体" panose="02010600030101010101" pitchFamily="2" charset="-122"/>
                      </a:rPr>
                      <m:t>𝟒𝟓</m:t>
                    </m:r>
                    <m:r>
                      <a:rPr lang="en-US" altLang="zh-CN" sz="2400" b="1" i="1" smtClean="0">
                        <a:latin typeface="Cambria Math" panose="02040503050406030204" pitchFamily="18" charset="0"/>
                        <a:ea typeface="宋体" panose="02010600030101010101" pitchFamily="2" charset="-122"/>
                        <a:cs typeface="宋体" panose="02010600030101010101" pitchFamily="2" charset="-122"/>
                      </a:rPr>
                      <m:t>𝝅</m:t>
                    </m:r>
                    <m:sSubSup>
                      <m:sSubSupPr>
                        <m:ctrlPr>
                          <a:rPr lang="zh-CN" altLang="zh-CN" sz="2400" b="1" i="1">
                            <a:latin typeface="Cambria Math" panose="02040503050406030204" pitchFamily="18" charset="0"/>
                            <a:ea typeface="Cambria Math" panose="02040503050406030204" pitchFamily="18" charset="0"/>
                            <a:cs typeface="宋体" panose="02010600030101010101" pitchFamily="2" charset="-122"/>
                          </a:rPr>
                        </m:ctrlPr>
                      </m:sSubSupPr>
                      <m:e>
                        <m:r>
                          <a:rPr lang="en-US" altLang="zh-CN" sz="2400" b="1" i="1" smtClean="0">
                            <a:latin typeface="Cambria Math" panose="02040503050406030204" pitchFamily="18" charset="0"/>
                            <a:ea typeface="宋体" panose="02010600030101010101" pitchFamily="2" charset="-122"/>
                            <a:cs typeface="宋体" panose="02010600030101010101" pitchFamily="2" charset="-122"/>
                          </a:rPr>
                          <m:t>𝑬</m:t>
                        </m:r>
                      </m:e>
                      <m:sub>
                        <m:r>
                          <a:rPr lang="en-US" altLang="zh-CN" sz="2400" b="1" i="1" smtClean="0">
                            <a:latin typeface="Cambria Math" panose="02040503050406030204" pitchFamily="18" charset="0"/>
                            <a:ea typeface="宋体" panose="02010600030101010101" pitchFamily="2" charset="-122"/>
                            <a:cs typeface="宋体" panose="02010600030101010101" pitchFamily="2" charset="-122"/>
                          </a:rPr>
                          <m:t>𝒔</m:t>
                        </m:r>
                      </m:sub>
                      <m:sup>
                        <m:r>
                          <a:rPr lang="en-US" altLang="zh-CN" sz="2400" b="1" i="1" smtClean="0">
                            <a:latin typeface="Cambria Math" panose="02040503050406030204" pitchFamily="18" charset="0"/>
                            <a:ea typeface="宋体" panose="02010600030101010101" pitchFamily="2" charset="-122"/>
                            <a:cs typeface="宋体" panose="02010600030101010101" pitchFamily="2" charset="-122"/>
                          </a:rPr>
                          <m:t>𝟐</m:t>
                        </m:r>
                      </m:sup>
                    </m:sSubSup>
                    <m:r>
                      <a:rPr lang="en-US" altLang="zh-CN" sz="2400" b="1" i="1" smtClean="0">
                        <a:latin typeface="Cambria Math" panose="02040503050406030204" pitchFamily="18" charset="0"/>
                        <a:ea typeface="宋体" panose="02010600030101010101" pitchFamily="2" charset="-122"/>
                        <a:cs typeface="宋体" panose="02010600030101010101" pitchFamily="2" charset="-122"/>
                      </a:rPr>
                      <m:t>)</m:t>
                    </m:r>
                  </m:oMath>
                </a14:m>
                <a:r>
                  <a:rPr lang="en-US" altLang="zh-CN" sz="2400" b="1" dirty="0">
                    <a:latin typeface="宋体" panose="02010600030101010101" pitchFamily="2" charset="-122"/>
                    <a:ea typeface="宋体" panose="02010600030101010101" pitchFamily="2" charset="-122"/>
                    <a:cs typeface="宋体" panose="02010600030101010101" pitchFamily="2" charset="-122"/>
                  </a:rPr>
                  <a:t>,</a:t>
                </a:r>
                <a:r>
                  <a:rPr lang="zh-CN" altLang="en-US" sz="2400" b="1" dirty="0">
                    <a:latin typeface="宋体" panose="02010600030101010101" pitchFamily="2" charset="-122"/>
                    <a:ea typeface="宋体" panose="02010600030101010101" pitchFamily="2" charset="-122"/>
                    <a:cs typeface="宋体" panose="02010600030101010101" pitchFamily="2" charset="-122"/>
                  </a:rPr>
                  <a:t> </a:t>
                </a:r>
                <a:endParaRPr lang="en-US" altLang="zh-CN" sz="2400" b="1" dirty="0">
                  <a:latin typeface="宋体" panose="02010600030101010101" pitchFamily="2" charset="-122"/>
                  <a:ea typeface="宋体" panose="02010600030101010101" pitchFamily="2" charset="-122"/>
                  <a:cs typeface="宋体" panose="02010600030101010101" pitchFamily="2" charset="-122"/>
                </a:endParaRPr>
              </a:p>
              <a:p>
                <a:pPr>
                  <a:spcAft>
                    <a:spcPts val="0"/>
                  </a:spcAft>
                </a:pPr>
                <a:endParaRPr lang="zh-CN" altLang="zh-CN" sz="2400" b="1" dirty="0">
                  <a:latin typeface="宋体" panose="02010600030101010101" pitchFamily="2" charset="-122"/>
                  <a:ea typeface="宋体" panose="02010600030101010101" pitchFamily="2" charset="-122"/>
                  <a:cs typeface="宋体" panose="02010600030101010101" pitchFamily="2" charset="-122"/>
                </a:endParaRPr>
              </a:p>
              <a:p>
                <a:pPr>
                  <a:spcAft>
                    <a:spcPts val="0"/>
                  </a:spcAft>
                </a:pPr>
                <a14:m>
                  <m:oMathPara xmlns:m="http://schemas.openxmlformats.org/officeDocument/2006/math">
                    <m:oMathParaPr>
                      <m:jc m:val="centerGroup"/>
                    </m:oMathParaPr>
                    <m:oMath xmlns:m="http://schemas.openxmlformats.org/officeDocument/2006/math">
                      <m:eqArr>
                        <m:eqArrPr>
                          <m:ctrlPr>
                            <a:rPr lang="zh-CN" altLang="zh-CN" sz="2400" b="1" i="1">
                              <a:latin typeface="Cambria Math" panose="02040503050406030204" pitchFamily="18" charset="0"/>
                              <a:ea typeface="Cambria Math" panose="02040503050406030204" pitchFamily="18" charset="0"/>
                              <a:cs typeface="宋体" panose="02010600030101010101" pitchFamily="2" charset="-122"/>
                            </a:rPr>
                          </m:ctrlPr>
                        </m:eqArrPr>
                        <m:e>
                          <m:sSub>
                            <m:sSubPr>
                              <m:ctrlPr>
                                <a:rPr lang="zh-CN" altLang="zh-CN" sz="2400" b="1" i="1">
                                  <a:latin typeface="Cambria Math" panose="02040503050406030204" pitchFamily="18" charset="0"/>
                                  <a:ea typeface="Cambria Math" panose="02040503050406030204" pitchFamily="18" charset="0"/>
                                  <a:cs typeface="宋体" panose="02010600030101010101" pitchFamily="2" charset="-122"/>
                                </a:rPr>
                              </m:ctrlPr>
                            </m:sSubPr>
                            <m:e>
                              <m:r>
                                <a:rPr lang="en-US" altLang="zh-CN" sz="2400" b="1" i="1" smtClean="0">
                                  <a:latin typeface="Cambria Math" panose="02040503050406030204" pitchFamily="18" charset="0"/>
                                  <a:ea typeface="宋体" panose="02010600030101010101" pitchFamily="2" charset="-122"/>
                                  <a:cs typeface="宋体" panose="02010600030101010101" pitchFamily="2" charset="-122"/>
                                </a:rPr>
                                <m:t>𝑭</m:t>
                              </m:r>
                            </m:e>
                            <m:sub>
                              <m:r>
                                <a:rPr lang="en-US" altLang="zh-CN" sz="2400" b="1" i="1" smtClean="0">
                                  <a:latin typeface="Cambria Math" panose="02040503050406030204" pitchFamily="18" charset="0"/>
                                  <a:ea typeface="宋体" panose="02010600030101010101" pitchFamily="2" charset="-122"/>
                                  <a:cs typeface="宋体" panose="02010600030101010101" pitchFamily="2" charset="-122"/>
                                </a:rPr>
                                <m:t>𝜶𝜷</m:t>
                              </m:r>
                            </m:sub>
                          </m:sSub>
                          <m:sSup>
                            <m:sSupPr>
                              <m:ctrlPr>
                                <a:rPr lang="zh-CN" altLang="zh-CN" sz="2400" b="1" i="1">
                                  <a:latin typeface="Cambria Math" panose="02040503050406030204" pitchFamily="18" charset="0"/>
                                  <a:ea typeface="Cambria Math" panose="02040503050406030204" pitchFamily="18" charset="0"/>
                                  <a:cs typeface="宋体" panose="02010600030101010101" pitchFamily="2" charset="-122"/>
                                </a:rPr>
                              </m:ctrlPr>
                            </m:sSupPr>
                            <m:e>
                              <m:r>
                                <a:rPr lang="en-US" altLang="zh-CN" sz="2400" b="1" i="1" smtClean="0">
                                  <a:latin typeface="Cambria Math" panose="02040503050406030204" pitchFamily="18" charset="0"/>
                                  <a:ea typeface="宋体" panose="02010600030101010101" pitchFamily="2" charset="-122"/>
                                  <a:cs typeface="宋体" panose="02010600030101010101" pitchFamily="2" charset="-122"/>
                                </a:rPr>
                                <m:t>𝑭</m:t>
                              </m:r>
                            </m:e>
                            <m:sup>
                              <m:r>
                                <a:rPr lang="en-US" altLang="zh-CN" sz="2400" b="1" i="1" smtClean="0">
                                  <a:latin typeface="Cambria Math" panose="02040503050406030204" pitchFamily="18" charset="0"/>
                                  <a:ea typeface="宋体" panose="02010600030101010101" pitchFamily="2" charset="-122"/>
                                  <a:cs typeface="宋体" panose="02010600030101010101" pitchFamily="2" charset="-122"/>
                                </a:rPr>
                                <m:t>𝜶𝜷</m:t>
                              </m:r>
                            </m:sup>
                          </m:sSup>
                          <m:r>
                            <a:rPr lang="en-US" altLang="zh-CN" sz="2400" b="1" i="1" smtClean="0">
                              <a:latin typeface="Cambria Math" panose="02040503050406030204" pitchFamily="18" charset="0"/>
                              <a:ea typeface="宋体" panose="02010600030101010101" pitchFamily="2" charset="-122"/>
                              <a:cs typeface="宋体" panose="02010600030101010101" pitchFamily="2" charset="-122"/>
                            </a:rPr>
                            <m:t>=−</m:t>
                          </m:r>
                          <m:r>
                            <a:rPr lang="en-US" altLang="zh-CN" sz="2400" b="1" i="1" smtClean="0">
                              <a:latin typeface="Cambria Math" panose="02040503050406030204" pitchFamily="18" charset="0"/>
                              <a:ea typeface="宋体" panose="02010600030101010101" pitchFamily="2" charset="-122"/>
                              <a:cs typeface="宋体" panose="02010600030101010101" pitchFamily="2" charset="-122"/>
                            </a:rPr>
                            <m:t>𝟐</m:t>
                          </m:r>
                          <m:d>
                            <m:dPr>
                              <m:ctrlPr>
                                <a:rPr lang="zh-CN" altLang="zh-CN" sz="2400" b="1" i="1">
                                  <a:latin typeface="Cambria Math" panose="02040503050406030204" pitchFamily="18" charset="0"/>
                                  <a:ea typeface="Cambria Math" panose="02040503050406030204" pitchFamily="18" charset="0"/>
                                  <a:cs typeface="宋体" panose="02010600030101010101" pitchFamily="2" charset="-122"/>
                                </a:rPr>
                              </m:ctrlPr>
                            </m:dPr>
                            <m:e>
                              <m:sSup>
                                <m:sSupPr>
                                  <m:ctrlPr>
                                    <a:rPr lang="zh-CN" altLang="zh-CN" sz="2400" b="1" i="1">
                                      <a:latin typeface="Cambria Math" panose="02040503050406030204" pitchFamily="18" charset="0"/>
                                      <a:ea typeface="Cambria Math" panose="02040503050406030204" pitchFamily="18" charset="0"/>
                                      <a:cs typeface="宋体" panose="02010600030101010101" pitchFamily="2" charset="-122"/>
                                    </a:rPr>
                                  </m:ctrlPr>
                                </m:sSupPr>
                                <m:e>
                                  <m:d>
                                    <m:dPr>
                                      <m:begChr m:val="|"/>
                                      <m:endChr m:val="|"/>
                                      <m:ctrlPr>
                                        <a:rPr lang="zh-CN" altLang="zh-CN" sz="2400" b="1" i="1">
                                          <a:latin typeface="Cambria Math" panose="02040503050406030204" pitchFamily="18" charset="0"/>
                                          <a:ea typeface="Cambria Math" panose="02040503050406030204" pitchFamily="18" charset="0"/>
                                          <a:cs typeface="宋体" panose="02010600030101010101" pitchFamily="2" charset="-122"/>
                                        </a:rPr>
                                      </m:ctrlPr>
                                    </m:dPr>
                                    <m:e>
                                      <m:r>
                                        <a:rPr lang="en-US" altLang="zh-CN" sz="2400" b="1" i="1" smtClean="0">
                                          <a:latin typeface="Cambria Math" panose="02040503050406030204" pitchFamily="18" charset="0"/>
                                          <a:ea typeface="宋体" panose="02010600030101010101" pitchFamily="2" charset="-122"/>
                                          <a:cs typeface="宋体" panose="02010600030101010101" pitchFamily="2" charset="-122"/>
                                        </a:rPr>
                                        <m:t>𝑬</m:t>
                                      </m:r>
                                    </m:e>
                                  </m:d>
                                </m:e>
                                <m:sup>
                                  <m:r>
                                    <a:rPr lang="en-US" altLang="zh-CN" sz="2400" b="1" i="1" smtClean="0">
                                      <a:latin typeface="Cambria Math" panose="02040503050406030204" pitchFamily="18" charset="0"/>
                                      <a:ea typeface="宋体" panose="02010600030101010101" pitchFamily="2" charset="-122"/>
                                      <a:cs typeface="宋体" panose="02010600030101010101" pitchFamily="2" charset="-122"/>
                                    </a:rPr>
                                    <m:t>𝟐</m:t>
                                  </m:r>
                                </m:sup>
                              </m:sSup>
                              <m:r>
                                <a:rPr lang="en-US" altLang="zh-CN" sz="2400" b="1" i="1" smtClean="0">
                                  <a:latin typeface="Cambria Math" panose="02040503050406030204" pitchFamily="18" charset="0"/>
                                  <a:ea typeface="宋体" panose="02010600030101010101" pitchFamily="2" charset="-122"/>
                                  <a:cs typeface="宋体" panose="02010600030101010101" pitchFamily="2" charset="-122"/>
                                </a:rPr>
                                <m:t>−</m:t>
                              </m:r>
                              <m:sSup>
                                <m:sSupPr>
                                  <m:ctrlPr>
                                    <a:rPr lang="zh-CN" altLang="zh-CN" sz="2400" b="1" i="1">
                                      <a:latin typeface="Cambria Math" panose="02040503050406030204" pitchFamily="18" charset="0"/>
                                      <a:ea typeface="Cambria Math" panose="02040503050406030204" pitchFamily="18" charset="0"/>
                                      <a:cs typeface="宋体" panose="02010600030101010101" pitchFamily="2" charset="-122"/>
                                    </a:rPr>
                                  </m:ctrlPr>
                                </m:sSupPr>
                                <m:e>
                                  <m:d>
                                    <m:dPr>
                                      <m:begChr m:val="|"/>
                                      <m:endChr m:val="|"/>
                                      <m:ctrlPr>
                                        <a:rPr lang="zh-CN" altLang="zh-CN" sz="2400" b="1" i="1">
                                          <a:latin typeface="Cambria Math" panose="02040503050406030204" pitchFamily="18" charset="0"/>
                                          <a:ea typeface="Cambria Math" panose="02040503050406030204" pitchFamily="18" charset="0"/>
                                          <a:cs typeface="宋体" panose="02010600030101010101" pitchFamily="2" charset="-122"/>
                                        </a:rPr>
                                      </m:ctrlPr>
                                    </m:dPr>
                                    <m:e>
                                      <m:r>
                                        <a:rPr lang="en-US" altLang="zh-CN" sz="2400" b="1" i="1" smtClean="0">
                                          <a:latin typeface="Cambria Math" panose="02040503050406030204" pitchFamily="18" charset="0"/>
                                          <a:ea typeface="宋体" panose="02010600030101010101" pitchFamily="2" charset="-122"/>
                                          <a:cs typeface="宋体" panose="02010600030101010101" pitchFamily="2" charset="-122"/>
                                        </a:rPr>
                                        <m:t>𝑩</m:t>
                                      </m:r>
                                    </m:e>
                                  </m:d>
                                </m:e>
                                <m:sup>
                                  <m:r>
                                    <a:rPr lang="en-US" altLang="zh-CN" sz="2400" b="1" i="1" smtClean="0">
                                      <a:latin typeface="Cambria Math" panose="02040503050406030204" pitchFamily="18" charset="0"/>
                                      <a:ea typeface="宋体" panose="02010600030101010101" pitchFamily="2" charset="-122"/>
                                      <a:cs typeface="宋体" panose="02010600030101010101" pitchFamily="2" charset="-122"/>
                                    </a:rPr>
                                    <m:t>𝟐</m:t>
                                  </m:r>
                                </m:sup>
                              </m:sSup>
                            </m:e>
                          </m:d>
                          <m:r>
                            <a:rPr lang="en-US" altLang="zh-CN" sz="2400" b="1" i="1" smtClean="0">
                              <a:latin typeface="Cambria Math" panose="02040503050406030204" pitchFamily="18" charset="0"/>
                              <a:ea typeface="宋体" panose="02010600030101010101" pitchFamily="2" charset="-122"/>
                              <a:cs typeface="宋体" panose="02010600030101010101" pitchFamily="2" charset="-122"/>
                            </a:rPr>
                            <m:t>,</m:t>
                          </m:r>
                        </m:e>
                        <m:e>
                          <m:r>
                            <a:rPr lang="en-US" altLang="zh-CN" sz="2400" b="1" i="1" smtClean="0">
                              <a:latin typeface="Cambria Math" panose="02040503050406030204" pitchFamily="18" charset="0"/>
                              <a:ea typeface="宋体" panose="02010600030101010101" pitchFamily="2" charset="-122"/>
                              <a:cs typeface="宋体" panose="02010600030101010101" pitchFamily="2" charset="-122"/>
                            </a:rPr>
                            <m:t>#</m:t>
                          </m:r>
                        </m:e>
                      </m:eqArr>
                    </m:oMath>
                  </m:oMathPara>
                </a14:m>
                <a:endParaRPr lang="zh-CN" altLang="zh-CN" sz="2400" b="1" dirty="0">
                  <a:latin typeface="宋体" panose="02010600030101010101" pitchFamily="2" charset="-122"/>
                  <a:ea typeface="宋体" panose="02010600030101010101" pitchFamily="2" charset="-122"/>
                  <a:cs typeface="宋体" panose="02010600030101010101" pitchFamily="2" charset="-122"/>
                </a:endParaRPr>
              </a:p>
              <a:p>
                <a:pPr>
                  <a:spcAft>
                    <a:spcPts val="0"/>
                  </a:spcAft>
                </a:pPr>
                <a14:m>
                  <m:oMathPara xmlns:m="http://schemas.openxmlformats.org/officeDocument/2006/math">
                    <m:oMathParaPr>
                      <m:jc m:val="centerGroup"/>
                    </m:oMathParaPr>
                    <m:oMath xmlns:m="http://schemas.openxmlformats.org/officeDocument/2006/math">
                      <m:eqArr>
                        <m:eqArrPr>
                          <m:ctrlPr>
                            <a:rPr lang="zh-CN" altLang="zh-CN" sz="2400" b="1" i="1">
                              <a:latin typeface="Cambria Math" panose="02040503050406030204" pitchFamily="18" charset="0"/>
                              <a:ea typeface="Cambria Math" panose="02040503050406030204" pitchFamily="18" charset="0"/>
                              <a:cs typeface="宋体" panose="02010600030101010101" pitchFamily="2" charset="-122"/>
                            </a:rPr>
                          </m:ctrlPr>
                        </m:eqArrPr>
                        <m:e>
                          <m:sSub>
                            <m:sSubPr>
                              <m:ctrlPr>
                                <a:rPr lang="zh-CN" altLang="zh-CN" sz="2400" b="1" i="1">
                                  <a:latin typeface="Cambria Math" panose="02040503050406030204" pitchFamily="18" charset="0"/>
                                  <a:ea typeface="Cambria Math" panose="02040503050406030204" pitchFamily="18" charset="0"/>
                                  <a:cs typeface="宋体" panose="02010600030101010101" pitchFamily="2" charset="-122"/>
                                </a:rPr>
                              </m:ctrlPr>
                            </m:sSubPr>
                            <m:e>
                              <m:acc>
                                <m:accPr>
                                  <m:chr m:val="̃"/>
                                  <m:ctrlPr>
                                    <a:rPr lang="zh-CN" altLang="zh-CN" sz="2400" b="1" i="1">
                                      <a:latin typeface="Cambria Math" panose="02040503050406030204" pitchFamily="18" charset="0"/>
                                      <a:ea typeface="Cambria Math" panose="02040503050406030204" pitchFamily="18" charset="0"/>
                                      <a:cs typeface="宋体" panose="02010600030101010101" pitchFamily="2" charset="-122"/>
                                    </a:rPr>
                                  </m:ctrlPr>
                                </m:accPr>
                                <m:e>
                                  <m:r>
                                    <a:rPr lang="en-US" altLang="zh-CN" sz="2400" b="1" i="1" smtClean="0">
                                      <a:latin typeface="Cambria Math" panose="02040503050406030204" pitchFamily="18" charset="0"/>
                                      <a:ea typeface="宋体" panose="02010600030101010101" pitchFamily="2" charset="-122"/>
                                      <a:cs typeface="宋体" panose="02010600030101010101" pitchFamily="2" charset="-122"/>
                                    </a:rPr>
                                    <m:t>𝑭</m:t>
                                  </m:r>
                                </m:e>
                              </m:acc>
                            </m:e>
                            <m:sub>
                              <m:r>
                                <a:rPr lang="en-US" altLang="zh-CN" sz="2400" b="1" i="1" smtClean="0">
                                  <a:latin typeface="Cambria Math" panose="02040503050406030204" pitchFamily="18" charset="0"/>
                                  <a:ea typeface="宋体" panose="02010600030101010101" pitchFamily="2" charset="-122"/>
                                  <a:cs typeface="宋体" panose="02010600030101010101" pitchFamily="2" charset="-122"/>
                                </a:rPr>
                                <m:t>𝜶𝜷</m:t>
                              </m:r>
                            </m:sub>
                          </m:sSub>
                          <m:sSup>
                            <m:sSupPr>
                              <m:ctrlPr>
                                <a:rPr lang="zh-CN" altLang="zh-CN" sz="2400" b="1" i="1">
                                  <a:latin typeface="Cambria Math" panose="02040503050406030204" pitchFamily="18" charset="0"/>
                                  <a:ea typeface="Cambria Math" panose="02040503050406030204" pitchFamily="18" charset="0"/>
                                  <a:cs typeface="宋体" panose="02010600030101010101" pitchFamily="2" charset="-122"/>
                                </a:rPr>
                              </m:ctrlPr>
                            </m:sSupPr>
                            <m:e>
                              <m:r>
                                <a:rPr lang="en-US" altLang="zh-CN" sz="2400" b="1" i="1" smtClean="0">
                                  <a:latin typeface="Cambria Math" panose="02040503050406030204" pitchFamily="18" charset="0"/>
                                  <a:ea typeface="宋体" panose="02010600030101010101" pitchFamily="2" charset="-122"/>
                                  <a:cs typeface="宋体" panose="02010600030101010101" pitchFamily="2" charset="-122"/>
                                </a:rPr>
                                <m:t>𝑭</m:t>
                              </m:r>
                            </m:e>
                            <m:sup>
                              <m:r>
                                <a:rPr lang="en-US" altLang="zh-CN" sz="2400" b="1" i="1" smtClean="0">
                                  <a:latin typeface="Cambria Math" panose="02040503050406030204" pitchFamily="18" charset="0"/>
                                  <a:ea typeface="宋体" panose="02010600030101010101" pitchFamily="2" charset="-122"/>
                                  <a:cs typeface="宋体" panose="02010600030101010101" pitchFamily="2" charset="-122"/>
                                </a:rPr>
                                <m:t>𝜶𝜷</m:t>
                              </m:r>
                            </m:sup>
                          </m:sSup>
                          <m:r>
                            <a:rPr lang="en-US" altLang="zh-CN" sz="2400" b="1" i="1" smtClean="0">
                              <a:latin typeface="Cambria Math" panose="02040503050406030204" pitchFamily="18" charset="0"/>
                              <a:ea typeface="宋体" panose="02010600030101010101" pitchFamily="2" charset="-122"/>
                              <a:cs typeface="宋体" panose="02010600030101010101" pitchFamily="2" charset="-122"/>
                            </a:rPr>
                            <m:t>=−</m:t>
                          </m:r>
                          <m:r>
                            <a:rPr lang="en-US" altLang="zh-CN" sz="2400" b="1" i="1" smtClean="0">
                              <a:latin typeface="Cambria Math" panose="02040503050406030204" pitchFamily="18" charset="0"/>
                              <a:ea typeface="宋体" panose="02010600030101010101" pitchFamily="2" charset="-122"/>
                              <a:cs typeface="宋体" panose="02010600030101010101" pitchFamily="2" charset="-122"/>
                            </a:rPr>
                            <m:t>𝟒</m:t>
                          </m:r>
                          <m:r>
                            <a:rPr lang="en-US" altLang="zh-CN" sz="2400" b="1" i="1" smtClean="0">
                              <a:latin typeface="Cambria Math" panose="02040503050406030204" pitchFamily="18" charset="0"/>
                              <a:ea typeface="宋体" panose="02010600030101010101" pitchFamily="2" charset="-122"/>
                              <a:cs typeface="宋体" panose="02010600030101010101" pitchFamily="2" charset="-122"/>
                            </a:rPr>
                            <m:t>𝑬</m:t>
                          </m:r>
                          <m:r>
                            <a:rPr lang="en-US" altLang="zh-CN" sz="2400" b="1" smtClean="0">
                              <a:latin typeface="Cambria Math" panose="02040503050406030204" pitchFamily="18" charset="0"/>
                              <a:ea typeface="宋体" panose="02010600030101010101" pitchFamily="2" charset="-122"/>
                              <a:cs typeface="宋体" panose="02010600030101010101" pitchFamily="2" charset="-122"/>
                            </a:rPr>
                            <m:t>∙</m:t>
                          </m:r>
                          <m:r>
                            <a:rPr lang="en-US" altLang="zh-CN" sz="2400" b="1" i="1" smtClean="0">
                              <a:latin typeface="Cambria Math" panose="02040503050406030204" pitchFamily="18" charset="0"/>
                              <a:ea typeface="宋体" panose="02010600030101010101" pitchFamily="2" charset="-122"/>
                              <a:cs typeface="宋体" panose="02010600030101010101" pitchFamily="2" charset="-122"/>
                            </a:rPr>
                            <m:t>𝑩</m:t>
                          </m:r>
                          <m:r>
                            <a:rPr lang="en-US" altLang="zh-CN" sz="2400" b="1" i="1" smtClean="0">
                              <a:latin typeface="Cambria Math" panose="02040503050406030204" pitchFamily="18" charset="0"/>
                              <a:ea typeface="宋体" panose="02010600030101010101" pitchFamily="2" charset="-122"/>
                              <a:cs typeface="宋体" panose="02010600030101010101" pitchFamily="2" charset="-122"/>
                            </a:rPr>
                            <m:t>.#</m:t>
                          </m:r>
                        </m:e>
                      </m:eqArr>
                    </m:oMath>
                  </m:oMathPara>
                </a14:m>
                <a:endParaRPr lang="zh-CN" altLang="zh-CN" sz="2400" b="1" dirty="0">
                  <a:latin typeface="宋体" panose="02010600030101010101" pitchFamily="2" charset="-122"/>
                  <a:ea typeface="宋体" panose="02010600030101010101" pitchFamily="2" charset="-122"/>
                  <a:cs typeface="宋体" panose="02010600030101010101" pitchFamily="2" charset="-122"/>
                </a:endParaRPr>
              </a:p>
            </p:txBody>
          </p:sp>
        </mc:Choice>
        <mc:Fallback xmlns="">
          <p:sp>
            <p:nvSpPr>
              <p:cNvPr id="4" name="矩形 3">
                <a:extLst>
                  <a:ext uri="{FF2B5EF4-FFF2-40B4-BE49-F238E27FC236}">
                    <a16:creationId xmlns:a16="http://schemas.microsoft.com/office/drawing/2014/main" id="{482A47F6-5EC5-2A40-BCF5-964FC5D33149}"/>
                  </a:ext>
                </a:extLst>
              </p:cNvPr>
              <p:cNvSpPr>
                <a:spLocks noRot="1" noChangeAspect="1" noMove="1" noResize="1" noEditPoints="1" noAdjustHandles="1" noChangeArrowheads="1" noChangeShapeType="1" noTextEdit="1"/>
              </p:cNvSpPr>
              <p:nvPr/>
            </p:nvSpPr>
            <p:spPr>
              <a:xfrm>
                <a:off x="568037" y="1874920"/>
                <a:ext cx="11333018" cy="4122732"/>
              </a:xfrm>
              <a:prstGeom prst="rect">
                <a:avLst/>
              </a:prstGeom>
              <a:blipFill>
                <a:blip r:embed="rId2"/>
                <a:stretch>
                  <a:fillRect l="-896" t="-1231" b="-615"/>
                </a:stretch>
              </a:blipFill>
            </p:spPr>
            <p:txBody>
              <a:bodyPr/>
              <a:lstStyle/>
              <a:p>
                <a:r>
                  <a:rPr lang="zh-CN" altLang="en-US">
                    <a:noFill/>
                  </a:rPr>
                  <a:t> </a:t>
                </a:r>
              </a:p>
            </p:txBody>
          </p:sp>
        </mc:Fallback>
      </mc:AlternateContent>
      <p:sp>
        <p:nvSpPr>
          <p:cNvPr id="5" name="文本框 4">
            <a:extLst>
              <a:ext uri="{FF2B5EF4-FFF2-40B4-BE49-F238E27FC236}">
                <a16:creationId xmlns:a16="http://schemas.microsoft.com/office/drawing/2014/main" id="{078692E5-91C9-CF41-B188-D658AE9BE0FE}"/>
              </a:ext>
            </a:extLst>
          </p:cNvPr>
          <p:cNvSpPr txBox="1"/>
          <p:nvPr/>
        </p:nvSpPr>
        <p:spPr>
          <a:xfrm>
            <a:off x="665014" y="1097393"/>
            <a:ext cx="3920841" cy="523220"/>
          </a:xfrm>
          <a:prstGeom prst="rect">
            <a:avLst/>
          </a:prstGeom>
          <a:noFill/>
        </p:spPr>
        <p:txBody>
          <a:bodyPr wrap="square" rtlCol="0">
            <a:spAutoFit/>
          </a:bodyPr>
          <a:lstStyle/>
          <a:p>
            <a:r>
              <a:rPr kumimoji="1" lang="en-US" altLang="zh-CN" sz="2800" b="1" dirty="0">
                <a:solidFill>
                  <a:srgbClr val="0070C0"/>
                </a:solidFill>
              </a:rPr>
              <a:t>Theoretical methods</a:t>
            </a:r>
            <a:r>
              <a:rPr kumimoji="1" lang="zh-CN" altLang="en-US" sz="2800" b="1" dirty="0">
                <a:solidFill>
                  <a:srgbClr val="0070C0"/>
                </a:solidFill>
              </a:rPr>
              <a:t>：</a:t>
            </a:r>
          </a:p>
        </p:txBody>
      </p:sp>
    </p:spTree>
    <p:extLst>
      <p:ext uri="{BB962C8B-B14F-4D97-AF65-F5344CB8AC3E}">
        <p14:creationId xmlns:p14="http://schemas.microsoft.com/office/powerpoint/2010/main" val="5974380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D9049017-0436-7F49-B5D3-4A90CF912036}"/>
              </a:ext>
            </a:extLst>
          </p:cNvPr>
          <p:cNvSpPr txBox="1"/>
          <p:nvPr/>
        </p:nvSpPr>
        <p:spPr>
          <a:xfrm>
            <a:off x="2964873" y="387924"/>
            <a:ext cx="7370618" cy="1077218"/>
          </a:xfrm>
          <a:prstGeom prst="rect">
            <a:avLst/>
          </a:prstGeom>
          <a:noFill/>
        </p:spPr>
        <p:txBody>
          <a:bodyPr wrap="square" rtlCol="0">
            <a:spAutoFit/>
          </a:bodyPr>
          <a:lstStyle/>
          <a:p>
            <a:pPr algn="ctr"/>
            <a:r>
              <a:rPr kumimoji="1" lang="en-US" altLang="zh-CN" sz="3200" b="1" dirty="0">
                <a:solidFill>
                  <a:srgbClr val="C00000"/>
                </a:solidFill>
              </a:rPr>
              <a:t>High field Photon-photon scattering </a:t>
            </a:r>
          </a:p>
          <a:p>
            <a:pPr algn="ctr"/>
            <a:endParaRPr lang="zh-CN" altLang="en-US" sz="3200" b="1" kern="100" dirty="0">
              <a:solidFill>
                <a:srgbClr val="FF0000"/>
              </a:solidFill>
              <a:latin typeface="Calibri" panose="020F0502020204030204" pitchFamily="34" charset="0"/>
              <a:ea typeface="微软雅黑" panose="020B0503020204020204" pitchFamily="34" charset="-122"/>
            </a:endParaRPr>
          </a:p>
        </p:txBody>
      </p:sp>
      <p:sp>
        <p:nvSpPr>
          <p:cNvPr id="3" name="文本框 2">
            <a:extLst>
              <a:ext uri="{FF2B5EF4-FFF2-40B4-BE49-F238E27FC236}">
                <a16:creationId xmlns:a16="http://schemas.microsoft.com/office/drawing/2014/main" id="{4B0AAC51-FD17-5C4B-8129-0AB83104DC60}"/>
              </a:ext>
            </a:extLst>
          </p:cNvPr>
          <p:cNvSpPr txBox="1"/>
          <p:nvPr/>
        </p:nvSpPr>
        <p:spPr>
          <a:xfrm>
            <a:off x="665014" y="1097393"/>
            <a:ext cx="3976259" cy="523220"/>
          </a:xfrm>
          <a:prstGeom prst="rect">
            <a:avLst/>
          </a:prstGeom>
          <a:noFill/>
        </p:spPr>
        <p:txBody>
          <a:bodyPr wrap="square" rtlCol="0">
            <a:spAutoFit/>
          </a:bodyPr>
          <a:lstStyle/>
          <a:p>
            <a:r>
              <a:rPr kumimoji="1" lang="en-US" altLang="zh-CN" sz="2800" b="1" dirty="0">
                <a:solidFill>
                  <a:srgbClr val="0070C0"/>
                </a:solidFill>
              </a:rPr>
              <a:t>Theoretical methods</a:t>
            </a:r>
            <a:r>
              <a:rPr kumimoji="1" lang="zh-CN" altLang="en-US" sz="2800" b="1" dirty="0">
                <a:solidFill>
                  <a:srgbClr val="0070C0"/>
                </a:solidFill>
              </a:rPr>
              <a:t>：</a:t>
            </a:r>
          </a:p>
        </p:txBody>
      </p:sp>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40C817E2-7B65-BB4B-974F-A8A417BA74DA}"/>
                  </a:ext>
                </a:extLst>
              </p:cNvPr>
              <p:cNvSpPr/>
              <p:nvPr/>
            </p:nvSpPr>
            <p:spPr>
              <a:xfrm>
                <a:off x="665014" y="2138962"/>
                <a:ext cx="10723422" cy="2448555"/>
              </a:xfrm>
              <a:prstGeom prst="rect">
                <a:avLst/>
              </a:prstGeom>
            </p:spPr>
            <p:txBody>
              <a:bodyPr wrap="square">
                <a:spAutoFit/>
              </a:bodyPr>
              <a:lstStyle/>
              <a:p>
                <a:pPr>
                  <a:spcAft>
                    <a:spcPts val="0"/>
                  </a:spcAft>
                </a:pPr>
                <a:r>
                  <a:rPr lang="en-US" altLang="zh-CN" sz="2400" b="1" dirty="0">
                    <a:latin typeface="Times New Roman" panose="02020603050405020304" pitchFamily="18" charset="0"/>
                    <a:ea typeface="宋体" panose="02010600030101010101" pitchFamily="2" charset="-122"/>
                    <a:cs typeface="Times New Roman" panose="02020603050405020304" pitchFamily="18" charset="0"/>
                  </a:rPr>
                  <a:t>With</a:t>
                </a:r>
                <a:r>
                  <a:rPr lang="zh-CN" altLang="en-US" sz="2400" b="1"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b="1" dirty="0">
                    <a:latin typeface="Times New Roman" panose="02020603050405020304" pitchFamily="18" charset="0"/>
                    <a:ea typeface="宋体" panose="02010600030101010101" pitchFamily="2" charset="-122"/>
                    <a:cs typeface="Times New Roman" panose="02020603050405020304" pitchFamily="18" charset="0"/>
                  </a:rPr>
                  <a:t>the </a:t>
                </a:r>
                <a:r>
                  <a:rPr lang="en-US" altLang="zh-CN" sz="2400" b="1" dirty="0" err="1">
                    <a:latin typeface="Times New Roman" panose="02020603050405020304" pitchFamily="18" charset="0"/>
                    <a:ea typeface="宋体" panose="02010600030101010101" pitchFamily="2" charset="-122"/>
                    <a:cs typeface="Times New Roman" panose="02020603050405020304" pitchFamily="18" charset="0"/>
                  </a:rPr>
                  <a:t>Lagrangian</a:t>
                </a:r>
                <a:r>
                  <a:rPr lang="en-US" altLang="zh-CN" sz="2400" b="1" dirty="0">
                    <a:latin typeface="Times New Roman" panose="02020603050405020304" pitchFamily="18" charset="0"/>
                    <a:ea typeface="宋体" panose="02010600030101010101" pitchFamily="2" charset="-122"/>
                    <a:cs typeface="Times New Roman" panose="02020603050405020304" pitchFamily="18" charset="0"/>
                  </a:rPr>
                  <a:t> density</a:t>
                </a:r>
                <a:r>
                  <a:rPr lang="zh-CN" altLang="en-US" sz="2400" b="1"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b="1" dirty="0">
                    <a:latin typeface="Times New Roman" panose="02020603050405020304" pitchFamily="18" charset="0"/>
                    <a:ea typeface="宋体" panose="02010600030101010101" pitchFamily="2" charset="-122"/>
                    <a:cs typeface="Times New Roman" panose="02020603050405020304" pitchFamily="18" charset="0"/>
                  </a:rPr>
                  <a:t>we have</a:t>
                </a:r>
              </a:p>
              <a:p>
                <a:pPr>
                  <a:spcAft>
                    <a:spcPts val="0"/>
                  </a:spcAft>
                </a:pPr>
                <a:endParaRPr lang="zh-CN" altLang="zh-CN" sz="2400" b="1" dirty="0">
                  <a:latin typeface="宋体" panose="02010600030101010101" pitchFamily="2" charset="-122"/>
                  <a:ea typeface="宋体" panose="02010600030101010101" pitchFamily="2" charset="-122"/>
                  <a:cs typeface="宋体" panose="02010600030101010101" pitchFamily="2" charset="-122"/>
                </a:endParaRPr>
              </a:p>
              <a:p>
                <a:pPr>
                  <a:spcAft>
                    <a:spcPts val="0"/>
                  </a:spcAft>
                </a:pPr>
                <a14:m>
                  <m:oMathPara xmlns:m="http://schemas.openxmlformats.org/officeDocument/2006/math">
                    <m:oMathParaPr>
                      <m:jc m:val="centerGroup"/>
                    </m:oMathParaPr>
                    <m:oMath xmlns:m="http://schemas.openxmlformats.org/officeDocument/2006/math">
                      <m:eqArr>
                        <m:eqArrPr>
                          <m:ctrlPr>
                            <a:rPr lang="zh-CN" altLang="zh-CN" sz="2400" i="1">
                              <a:latin typeface="Cambria Math" panose="02040503050406030204" pitchFamily="18" charset="0"/>
                              <a:ea typeface="Cambria Math" panose="02040503050406030204" pitchFamily="18" charset="0"/>
                              <a:cs typeface="宋体" panose="02010600030101010101" pitchFamily="2" charset="-122"/>
                            </a:rPr>
                          </m:ctrlPr>
                        </m:eqArrPr>
                        <m:e>
                          <m:r>
                            <a:rPr lang="en-US" altLang="zh-CN" sz="2400" b="1" i="1" smtClean="0">
                              <a:latin typeface="Cambria Math" panose="02040503050406030204" pitchFamily="18" charset="0"/>
                              <a:ea typeface="宋体" panose="02010600030101010101" pitchFamily="2" charset="-122"/>
                              <a:cs typeface="宋体" panose="02010600030101010101" pitchFamily="2" charset="-122"/>
                            </a:rPr>
                            <m:t>𝐏</m:t>
                          </m:r>
                          <m:r>
                            <a:rPr lang="en-US" altLang="zh-CN" sz="2400" i="1" smtClean="0">
                              <a:latin typeface="Cambria Math" panose="02040503050406030204" pitchFamily="18" charset="0"/>
                              <a:ea typeface="宋体" panose="02010600030101010101" pitchFamily="2" charset="-122"/>
                              <a:cs typeface="宋体" panose="02010600030101010101" pitchFamily="2" charset="-122"/>
                            </a:rPr>
                            <m:t>=</m:t>
                          </m:r>
                          <m:f>
                            <m:fPr>
                              <m:ctrlPr>
                                <a:rPr lang="zh-CN" altLang="zh-CN" sz="2400" i="1">
                                  <a:latin typeface="Cambria Math" panose="02040503050406030204" pitchFamily="18" charset="0"/>
                                  <a:ea typeface="Cambria Math" panose="02040503050406030204" pitchFamily="18" charset="0"/>
                                  <a:cs typeface="宋体" panose="02010600030101010101" pitchFamily="2" charset="-122"/>
                                </a:rPr>
                              </m:ctrlPr>
                            </m:fPr>
                            <m:num>
                              <m:r>
                                <a:rPr lang="en-US" altLang="zh-CN" sz="2400" i="1" smtClean="0">
                                  <a:latin typeface="Cambria Math" panose="02040503050406030204" pitchFamily="18" charset="0"/>
                                  <a:ea typeface="宋体" panose="02010600030101010101" pitchFamily="2" charset="-122"/>
                                  <a:cs typeface="宋体" panose="02010600030101010101" pitchFamily="2" charset="-122"/>
                                </a:rPr>
                                <m:t>𝜕</m:t>
                              </m:r>
                              <m:sSub>
                                <m:sSubPr>
                                  <m:ctrlPr>
                                    <a:rPr lang="zh-CN" altLang="zh-CN" sz="2400" i="1">
                                      <a:latin typeface="Cambria Math" panose="02040503050406030204" pitchFamily="18" charset="0"/>
                                      <a:ea typeface="Cambria Math" panose="02040503050406030204" pitchFamily="18" charset="0"/>
                                      <a:cs typeface="宋体" panose="02010600030101010101" pitchFamily="2" charset="-122"/>
                                    </a:rPr>
                                  </m:ctrlPr>
                                </m:sSubPr>
                                <m:e>
                                  <m:r>
                                    <a:rPr lang="en-US" altLang="zh-CN" sz="2400" i="1" smtClean="0">
                                      <a:latin typeface="Cambria Math" panose="02040503050406030204" pitchFamily="18" charset="0"/>
                                      <a:ea typeface="宋体" panose="02010600030101010101" pitchFamily="2" charset="-122"/>
                                      <a:cs typeface="宋体" panose="02010600030101010101" pitchFamily="2" charset="-122"/>
                                    </a:rPr>
                                    <m:t>ℒ</m:t>
                                  </m:r>
                                </m:e>
                                <m:sub>
                                  <m:r>
                                    <a:rPr lang="en-US" altLang="zh-CN" sz="2400" i="1" smtClean="0">
                                      <a:latin typeface="Cambria Math" panose="02040503050406030204" pitchFamily="18" charset="0"/>
                                      <a:ea typeface="宋体" panose="02010600030101010101" pitchFamily="2" charset="-122"/>
                                      <a:cs typeface="宋体" panose="02010600030101010101" pitchFamily="2" charset="-122"/>
                                    </a:rPr>
                                    <m:t>𝐸𝐻</m:t>
                                  </m:r>
                                </m:sub>
                              </m:sSub>
                            </m:num>
                            <m:den>
                              <m:r>
                                <a:rPr lang="en-US" altLang="zh-CN" sz="2400" i="1" smtClean="0">
                                  <a:latin typeface="Cambria Math" panose="02040503050406030204" pitchFamily="18" charset="0"/>
                                  <a:ea typeface="宋体" panose="02010600030101010101" pitchFamily="2" charset="-122"/>
                                  <a:cs typeface="宋体" panose="02010600030101010101" pitchFamily="2" charset="-122"/>
                                </a:rPr>
                                <m:t>𝜕</m:t>
                              </m:r>
                              <m:r>
                                <a:rPr lang="en-US" altLang="zh-CN" sz="2400" b="1" i="1" smtClean="0">
                                  <a:latin typeface="Cambria Math" panose="02040503050406030204" pitchFamily="18" charset="0"/>
                                  <a:ea typeface="宋体" panose="02010600030101010101" pitchFamily="2" charset="-122"/>
                                  <a:cs typeface="宋体" panose="02010600030101010101" pitchFamily="2" charset="-122"/>
                                </a:rPr>
                                <m:t>𝐄</m:t>
                              </m:r>
                            </m:den>
                          </m:f>
                          <m:r>
                            <a:rPr lang="en-US" altLang="zh-CN" sz="2400" i="1" smtClean="0">
                              <a:latin typeface="Cambria Math" panose="02040503050406030204" pitchFamily="18" charset="0"/>
                              <a:ea typeface="宋体" panose="02010600030101010101" pitchFamily="2" charset="-122"/>
                              <a:cs typeface="宋体" panose="02010600030101010101" pitchFamily="2" charset="-122"/>
                            </a:rPr>
                            <m:t>=</m:t>
                          </m:r>
                          <m:f>
                            <m:fPr>
                              <m:ctrlPr>
                                <a:rPr lang="zh-CN" altLang="zh-CN" sz="2400" i="1">
                                  <a:latin typeface="Cambria Math" panose="02040503050406030204" pitchFamily="18" charset="0"/>
                                  <a:ea typeface="Cambria Math" panose="02040503050406030204" pitchFamily="18" charset="0"/>
                                  <a:cs typeface="宋体" panose="02010600030101010101" pitchFamily="2" charset="-122"/>
                                </a:rPr>
                              </m:ctrlPr>
                            </m:fPr>
                            <m:num>
                              <m:r>
                                <a:rPr lang="en-US" altLang="zh-CN" sz="2400" i="1" smtClean="0">
                                  <a:latin typeface="Cambria Math" panose="02040503050406030204" pitchFamily="18" charset="0"/>
                                  <a:ea typeface="宋体" panose="02010600030101010101" pitchFamily="2" charset="-122"/>
                                  <a:cs typeface="宋体" panose="02010600030101010101" pitchFamily="2" charset="-122"/>
                                </a:rPr>
                                <m:t>𝜉</m:t>
                              </m:r>
                            </m:num>
                            <m:den>
                              <m:r>
                                <a:rPr lang="en-US" altLang="zh-CN" sz="2400" i="1" smtClean="0">
                                  <a:latin typeface="Cambria Math" panose="02040503050406030204" pitchFamily="18" charset="0"/>
                                  <a:ea typeface="宋体" panose="02010600030101010101" pitchFamily="2" charset="-122"/>
                                  <a:cs typeface="宋体" panose="02010600030101010101" pitchFamily="2" charset="-122"/>
                                </a:rPr>
                                <m:t>4</m:t>
                              </m:r>
                              <m:r>
                                <a:rPr lang="en-US" altLang="zh-CN" sz="2400" i="1" smtClean="0">
                                  <a:latin typeface="Cambria Math" panose="02040503050406030204" pitchFamily="18" charset="0"/>
                                  <a:ea typeface="宋体" panose="02010600030101010101" pitchFamily="2" charset="-122"/>
                                  <a:cs typeface="宋体" panose="02010600030101010101" pitchFamily="2" charset="-122"/>
                                </a:rPr>
                                <m:t>𝜋</m:t>
                              </m:r>
                            </m:den>
                          </m:f>
                          <m:d>
                            <m:dPr>
                              <m:begChr m:val="["/>
                              <m:endChr m:val="]"/>
                              <m:ctrlPr>
                                <a:rPr lang="zh-CN" altLang="zh-CN" sz="2400" i="1">
                                  <a:latin typeface="Cambria Math" panose="02040503050406030204" pitchFamily="18" charset="0"/>
                                  <a:ea typeface="Cambria Math" panose="02040503050406030204" pitchFamily="18" charset="0"/>
                                  <a:cs typeface="宋体" panose="02010600030101010101" pitchFamily="2" charset="-122"/>
                                </a:rPr>
                              </m:ctrlPr>
                            </m:dPr>
                            <m:e>
                              <m:r>
                                <a:rPr lang="en-US" altLang="zh-CN" sz="2400" i="1" smtClean="0">
                                  <a:latin typeface="Cambria Math" panose="02040503050406030204" pitchFamily="18" charset="0"/>
                                  <a:ea typeface="宋体" panose="02010600030101010101" pitchFamily="2" charset="-122"/>
                                  <a:cs typeface="宋体" panose="02010600030101010101" pitchFamily="2" charset="-122"/>
                                </a:rPr>
                                <m:t>2</m:t>
                              </m:r>
                              <m:d>
                                <m:dPr>
                                  <m:ctrlPr>
                                    <a:rPr lang="zh-CN" altLang="zh-CN" sz="2400" i="1">
                                      <a:latin typeface="Cambria Math" panose="02040503050406030204" pitchFamily="18" charset="0"/>
                                      <a:ea typeface="Cambria Math" panose="02040503050406030204" pitchFamily="18" charset="0"/>
                                      <a:cs typeface="宋体" panose="02010600030101010101" pitchFamily="2" charset="-122"/>
                                    </a:rPr>
                                  </m:ctrlPr>
                                </m:dPr>
                                <m:e>
                                  <m:sSup>
                                    <m:sSupPr>
                                      <m:ctrlPr>
                                        <a:rPr lang="zh-CN" altLang="zh-CN" sz="2400" i="1">
                                          <a:latin typeface="Cambria Math" panose="02040503050406030204" pitchFamily="18" charset="0"/>
                                          <a:ea typeface="Cambria Math" panose="02040503050406030204" pitchFamily="18" charset="0"/>
                                          <a:cs typeface="宋体" panose="02010600030101010101" pitchFamily="2" charset="-122"/>
                                        </a:rPr>
                                      </m:ctrlPr>
                                    </m:sSupPr>
                                    <m:e>
                                      <m:d>
                                        <m:dPr>
                                          <m:begChr m:val="|"/>
                                          <m:endChr m:val="|"/>
                                          <m:ctrlPr>
                                            <a:rPr lang="zh-CN" altLang="zh-CN" sz="2400" i="1">
                                              <a:latin typeface="Cambria Math" panose="02040503050406030204" pitchFamily="18" charset="0"/>
                                              <a:ea typeface="Cambria Math" panose="02040503050406030204" pitchFamily="18" charset="0"/>
                                              <a:cs typeface="宋体" panose="02010600030101010101" pitchFamily="2" charset="-122"/>
                                            </a:rPr>
                                          </m:ctrlPr>
                                        </m:dPr>
                                        <m:e>
                                          <m:r>
                                            <a:rPr lang="en-US" altLang="zh-CN" sz="2400" b="1" i="1" smtClean="0">
                                              <a:latin typeface="Cambria Math" panose="02040503050406030204" pitchFamily="18" charset="0"/>
                                              <a:ea typeface="宋体" panose="02010600030101010101" pitchFamily="2" charset="-122"/>
                                              <a:cs typeface="宋体" panose="02010600030101010101" pitchFamily="2" charset="-122"/>
                                            </a:rPr>
                                            <m:t>𝐄</m:t>
                                          </m:r>
                                        </m:e>
                                      </m:d>
                                    </m:e>
                                    <m:sup>
                                      <m:r>
                                        <a:rPr lang="en-US" altLang="zh-CN" sz="2400" i="1" smtClean="0">
                                          <a:latin typeface="Cambria Math" panose="02040503050406030204" pitchFamily="18" charset="0"/>
                                          <a:ea typeface="宋体" panose="02010600030101010101" pitchFamily="2" charset="-122"/>
                                          <a:cs typeface="宋体" panose="02010600030101010101" pitchFamily="2" charset="-122"/>
                                        </a:rPr>
                                        <m:t>2</m:t>
                                      </m:r>
                                    </m:sup>
                                  </m:sSup>
                                  <m:r>
                                    <a:rPr lang="en-US" altLang="zh-CN" sz="2400" i="1" smtClean="0">
                                      <a:latin typeface="Cambria Math" panose="02040503050406030204" pitchFamily="18" charset="0"/>
                                      <a:ea typeface="宋体" panose="02010600030101010101" pitchFamily="2" charset="-122"/>
                                      <a:cs typeface="宋体" panose="02010600030101010101" pitchFamily="2" charset="-122"/>
                                    </a:rPr>
                                    <m:t>−</m:t>
                                  </m:r>
                                  <m:sSup>
                                    <m:sSupPr>
                                      <m:ctrlPr>
                                        <a:rPr lang="zh-CN" altLang="zh-CN" sz="2400" i="1">
                                          <a:latin typeface="Cambria Math" panose="02040503050406030204" pitchFamily="18" charset="0"/>
                                          <a:ea typeface="Cambria Math" panose="02040503050406030204" pitchFamily="18" charset="0"/>
                                          <a:cs typeface="宋体" panose="02010600030101010101" pitchFamily="2" charset="-122"/>
                                        </a:rPr>
                                      </m:ctrlPr>
                                    </m:sSupPr>
                                    <m:e>
                                      <m:d>
                                        <m:dPr>
                                          <m:begChr m:val="|"/>
                                          <m:endChr m:val="|"/>
                                          <m:ctrlPr>
                                            <a:rPr lang="zh-CN" altLang="zh-CN" sz="2400" i="1">
                                              <a:latin typeface="Cambria Math" panose="02040503050406030204" pitchFamily="18" charset="0"/>
                                              <a:ea typeface="Cambria Math" panose="02040503050406030204" pitchFamily="18" charset="0"/>
                                              <a:cs typeface="宋体" panose="02010600030101010101" pitchFamily="2" charset="-122"/>
                                            </a:rPr>
                                          </m:ctrlPr>
                                        </m:dPr>
                                        <m:e>
                                          <m:r>
                                            <a:rPr lang="en-US" altLang="zh-CN" sz="2400" b="1" i="1" smtClean="0">
                                              <a:latin typeface="Cambria Math" panose="02040503050406030204" pitchFamily="18" charset="0"/>
                                              <a:ea typeface="宋体" panose="02010600030101010101" pitchFamily="2" charset="-122"/>
                                              <a:cs typeface="宋体" panose="02010600030101010101" pitchFamily="2" charset="-122"/>
                                            </a:rPr>
                                            <m:t>𝐁</m:t>
                                          </m:r>
                                        </m:e>
                                      </m:d>
                                    </m:e>
                                    <m:sup>
                                      <m:r>
                                        <a:rPr lang="en-US" altLang="zh-CN" sz="2400" i="1" smtClean="0">
                                          <a:latin typeface="Cambria Math" panose="02040503050406030204" pitchFamily="18" charset="0"/>
                                          <a:ea typeface="宋体" panose="02010600030101010101" pitchFamily="2" charset="-122"/>
                                          <a:cs typeface="宋体" panose="02010600030101010101" pitchFamily="2" charset="-122"/>
                                        </a:rPr>
                                        <m:t>2</m:t>
                                      </m:r>
                                    </m:sup>
                                  </m:sSup>
                                </m:e>
                              </m:d>
                              <m:r>
                                <a:rPr lang="en-US" altLang="zh-CN" sz="2400" b="1" i="1" smtClean="0">
                                  <a:latin typeface="Cambria Math" panose="02040503050406030204" pitchFamily="18" charset="0"/>
                                  <a:ea typeface="宋体" panose="02010600030101010101" pitchFamily="2" charset="-122"/>
                                  <a:cs typeface="宋体" panose="02010600030101010101" pitchFamily="2" charset="-122"/>
                                </a:rPr>
                                <m:t>𝐄</m:t>
                              </m:r>
                              <m:r>
                                <a:rPr lang="en-US" altLang="zh-CN" sz="2400" i="1" smtClean="0">
                                  <a:latin typeface="Cambria Math" panose="02040503050406030204" pitchFamily="18" charset="0"/>
                                  <a:ea typeface="宋体" panose="02010600030101010101" pitchFamily="2" charset="-122"/>
                                  <a:cs typeface="宋体" panose="02010600030101010101" pitchFamily="2" charset="-122"/>
                                </a:rPr>
                                <m:t>+7</m:t>
                              </m:r>
                              <m:d>
                                <m:dPr>
                                  <m:ctrlPr>
                                    <a:rPr lang="zh-CN" altLang="zh-CN" sz="2400" i="1">
                                      <a:latin typeface="Cambria Math" panose="02040503050406030204" pitchFamily="18" charset="0"/>
                                      <a:ea typeface="Cambria Math" panose="02040503050406030204" pitchFamily="18" charset="0"/>
                                      <a:cs typeface="宋体" panose="02010600030101010101" pitchFamily="2" charset="-122"/>
                                    </a:rPr>
                                  </m:ctrlPr>
                                </m:dPr>
                                <m:e>
                                  <m:r>
                                    <a:rPr lang="en-US" altLang="zh-CN" sz="2400" b="1" i="1" smtClean="0">
                                      <a:latin typeface="Cambria Math" panose="02040503050406030204" pitchFamily="18" charset="0"/>
                                      <a:ea typeface="宋体" panose="02010600030101010101" pitchFamily="2" charset="-122"/>
                                      <a:cs typeface="宋体" panose="02010600030101010101" pitchFamily="2" charset="-122"/>
                                    </a:rPr>
                                    <m:t>𝐄</m:t>
                                  </m:r>
                                  <m:r>
                                    <a:rPr lang="en-US" altLang="zh-CN" sz="2400" b="1" smtClean="0">
                                      <a:latin typeface="Cambria Math" panose="02040503050406030204" pitchFamily="18" charset="0"/>
                                      <a:ea typeface="宋体" panose="02010600030101010101" pitchFamily="2" charset="-122"/>
                                      <a:cs typeface="宋体" panose="02010600030101010101" pitchFamily="2" charset="-122"/>
                                    </a:rPr>
                                    <m:t>∙</m:t>
                                  </m:r>
                                  <m:r>
                                    <a:rPr lang="en-US" altLang="zh-CN" sz="2400" b="1" i="1" smtClean="0">
                                      <a:latin typeface="Cambria Math" panose="02040503050406030204" pitchFamily="18" charset="0"/>
                                      <a:ea typeface="宋体" panose="02010600030101010101" pitchFamily="2" charset="-122"/>
                                      <a:cs typeface="宋体" panose="02010600030101010101" pitchFamily="2" charset="-122"/>
                                    </a:rPr>
                                    <m:t>𝐁</m:t>
                                  </m:r>
                                </m:e>
                              </m:d>
                              <m:r>
                                <a:rPr lang="en-US" altLang="zh-CN" sz="2400" b="1" i="1" smtClean="0">
                                  <a:latin typeface="Cambria Math" panose="02040503050406030204" pitchFamily="18" charset="0"/>
                                  <a:ea typeface="宋体" panose="02010600030101010101" pitchFamily="2" charset="-122"/>
                                  <a:cs typeface="宋体" panose="02010600030101010101" pitchFamily="2" charset="-122"/>
                                </a:rPr>
                                <m:t>𝐁</m:t>
                              </m:r>
                            </m:e>
                          </m:d>
                          <m:r>
                            <a:rPr lang="en-US" altLang="zh-CN" sz="2400" i="1" smtClean="0">
                              <a:latin typeface="Cambria Math" panose="02040503050406030204" pitchFamily="18" charset="0"/>
                              <a:ea typeface="宋体" panose="02010600030101010101" pitchFamily="2" charset="-122"/>
                              <a:cs typeface="宋体" panose="02010600030101010101" pitchFamily="2" charset="-122"/>
                            </a:rPr>
                            <m:t>,</m:t>
                          </m:r>
                          <m:r>
                            <a:rPr lang="en-US" altLang="zh-CN" sz="2400" b="1" i="1" smtClean="0">
                              <a:latin typeface="Cambria Math" panose="02040503050406030204" pitchFamily="18" charset="0"/>
                              <a:ea typeface="宋体" panose="02010600030101010101" pitchFamily="2" charset="-122"/>
                              <a:cs typeface="宋体" panose="02010600030101010101" pitchFamily="2" charset="-122"/>
                            </a:rPr>
                            <m:t>#</m:t>
                          </m:r>
                        </m:e>
                      </m:eqArr>
                    </m:oMath>
                  </m:oMathPara>
                </a14:m>
                <a:endParaRPr lang="zh-CN" altLang="zh-CN" sz="2400" dirty="0">
                  <a:latin typeface="宋体" panose="02010600030101010101" pitchFamily="2" charset="-122"/>
                  <a:ea typeface="宋体" panose="02010600030101010101" pitchFamily="2" charset="-122"/>
                  <a:cs typeface="宋体" panose="02010600030101010101" pitchFamily="2" charset="-122"/>
                </a:endParaRPr>
              </a:p>
              <a:p>
                <a:endParaRPr lang="en-US" altLang="zh-CN" sz="2400" i="1" dirty="0">
                  <a:effectLst/>
                  <a:latin typeface="Cambria Math" panose="02040503050406030204" pitchFamily="18" charset="0"/>
                  <a:ea typeface="Cambria Math" panose="02040503050406030204" pitchFamily="18" charset="0"/>
                </a:endParaRPr>
              </a:p>
              <a:p>
                <a14:m>
                  <m:oMath xmlns:m="http://schemas.openxmlformats.org/officeDocument/2006/math">
                    <m:r>
                      <a:rPr lang="zh-CN" altLang="en-US" sz="2400" i="1" smtClean="0">
                        <a:effectLst/>
                        <a:latin typeface="Cambria Math" panose="02040503050406030204" pitchFamily="18" charset="0"/>
                        <a:ea typeface="Cambria Math" panose="02040503050406030204" pitchFamily="18" charset="0"/>
                      </a:rPr>
                      <m:t>                        </m:t>
                    </m:r>
                    <m:eqArr>
                      <m:eqArrPr>
                        <m:ctrlPr>
                          <a:rPr lang="zh-CN" altLang="zh-CN" sz="2400" i="1">
                            <a:effectLst/>
                            <a:latin typeface="Cambria Math" panose="02040503050406030204" pitchFamily="18" charset="0"/>
                            <a:ea typeface="Cambria Math" panose="02040503050406030204" pitchFamily="18" charset="0"/>
                          </a:rPr>
                        </m:ctrlPr>
                      </m:eqArrPr>
                      <m:e>
                        <m:r>
                          <a:rPr lang="en-US" altLang="zh-CN" sz="2400" b="1" i="1" kern="0" smtClean="0">
                            <a:latin typeface="Cambria Math" panose="02040503050406030204" pitchFamily="18" charset="0"/>
                            <a:ea typeface="宋体" panose="02010600030101010101" pitchFamily="2" charset="-122"/>
                            <a:cs typeface="宋体" panose="02010600030101010101" pitchFamily="2" charset="-122"/>
                          </a:rPr>
                          <m:t>𝐌</m:t>
                        </m:r>
                        <m:r>
                          <a:rPr lang="en-US" altLang="zh-CN" sz="2400" i="1" kern="0" smtClean="0">
                            <a:latin typeface="Cambria Math" panose="02040503050406030204" pitchFamily="18" charset="0"/>
                            <a:ea typeface="宋体" panose="02010600030101010101" pitchFamily="2" charset="-122"/>
                            <a:cs typeface="宋体" panose="02010600030101010101" pitchFamily="2" charset="-122"/>
                          </a:rPr>
                          <m:t>=</m:t>
                        </m:r>
                        <m:f>
                          <m:fPr>
                            <m:ctrlPr>
                              <a:rPr lang="zh-CN" altLang="zh-CN" sz="2400" i="1">
                                <a:effectLst/>
                                <a:latin typeface="Cambria Math" panose="02040503050406030204" pitchFamily="18" charset="0"/>
                                <a:ea typeface="Cambria Math" panose="02040503050406030204" pitchFamily="18" charset="0"/>
                              </a:rPr>
                            </m:ctrlPr>
                          </m:fPr>
                          <m:num>
                            <m:r>
                              <a:rPr lang="en-US" altLang="zh-CN" sz="2400" i="1" kern="0" smtClean="0">
                                <a:latin typeface="Cambria Math" panose="02040503050406030204" pitchFamily="18" charset="0"/>
                                <a:ea typeface="宋体" panose="02010600030101010101" pitchFamily="2" charset="-122"/>
                                <a:cs typeface="宋体" panose="02010600030101010101" pitchFamily="2" charset="-122"/>
                              </a:rPr>
                              <m:t>𝜕</m:t>
                            </m:r>
                            <m:sSub>
                              <m:sSubPr>
                                <m:ctrlPr>
                                  <a:rPr lang="zh-CN" altLang="zh-CN" sz="2400" i="1">
                                    <a:effectLst/>
                                    <a:latin typeface="Cambria Math" panose="02040503050406030204" pitchFamily="18" charset="0"/>
                                    <a:ea typeface="Cambria Math" panose="02040503050406030204" pitchFamily="18" charset="0"/>
                                  </a:rPr>
                                </m:ctrlPr>
                              </m:sSubPr>
                              <m:e>
                                <m:r>
                                  <a:rPr lang="en-US" altLang="zh-CN" sz="2400" i="1" kern="0" smtClean="0">
                                    <a:latin typeface="Cambria Math" panose="02040503050406030204" pitchFamily="18" charset="0"/>
                                    <a:ea typeface="宋体" panose="02010600030101010101" pitchFamily="2" charset="-122"/>
                                    <a:cs typeface="宋体" panose="02010600030101010101" pitchFamily="2" charset="-122"/>
                                  </a:rPr>
                                  <m:t>ℒ</m:t>
                                </m:r>
                              </m:e>
                              <m:sub>
                                <m:r>
                                  <a:rPr lang="en-US" altLang="zh-CN" sz="2400" i="1" kern="0" smtClean="0">
                                    <a:latin typeface="Cambria Math" panose="02040503050406030204" pitchFamily="18" charset="0"/>
                                    <a:ea typeface="宋体" panose="02010600030101010101" pitchFamily="2" charset="-122"/>
                                    <a:cs typeface="宋体" panose="02010600030101010101" pitchFamily="2" charset="-122"/>
                                  </a:rPr>
                                  <m:t>𝐸𝐻</m:t>
                                </m:r>
                              </m:sub>
                            </m:sSub>
                          </m:num>
                          <m:den>
                            <m:r>
                              <a:rPr lang="en-US" altLang="zh-CN" sz="2400" i="1" kern="0" smtClean="0">
                                <a:latin typeface="Cambria Math" panose="02040503050406030204" pitchFamily="18" charset="0"/>
                                <a:ea typeface="宋体" panose="02010600030101010101" pitchFamily="2" charset="-122"/>
                                <a:cs typeface="宋体" panose="02010600030101010101" pitchFamily="2" charset="-122"/>
                              </a:rPr>
                              <m:t>𝜕</m:t>
                            </m:r>
                            <m:r>
                              <a:rPr lang="en-US" altLang="zh-CN" sz="2400" b="1" i="1" kern="0" smtClean="0">
                                <a:latin typeface="Cambria Math" panose="02040503050406030204" pitchFamily="18" charset="0"/>
                                <a:ea typeface="宋体" panose="02010600030101010101" pitchFamily="2" charset="-122"/>
                                <a:cs typeface="宋体" panose="02010600030101010101" pitchFamily="2" charset="-122"/>
                              </a:rPr>
                              <m:t>𝐁</m:t>
                            </m:r>
                          </m:den>
                        </m:f>
                        <m:r>
                          <a:rPr lang="en-US" altLang="zh-CN" sz="2400" i="1" kern="0" smtClean="0">
                            <a:latin typeface="Cambria Math" panose="02040503050406030204" pitchFamily="18" charset="0"/>
                            <a:ea typeface="宋体" panose="02010600030101010101" pitchFamily="2" charset="-122"/>
                            <a:cs typeface="宋体" panose="02010600030101010101" pitchFamily="2" charset="-122"/>
                          </a:rPr>
                          <m:t>=</m:t>
                        </m:r>
                        <m:f>
                          <m:fPr>
                            <m:ctrlPr>
                              <a:rPr lang="zh-CN" altLang="zh-CN" sz="2400" i="1">
                                <a:effectLst/>
                                <a:latin typeface="Cambria Math" panose="02040503050406030204" pitchFamily="18" charset="0"/>
                                <a:ea typeface="Cambria Math" panose="02040503050406030204" pitchFamily="18" charset="0"/>
                              </a:rPr>
                            </m:ctrlPr>
                          </m:fPr>
                          <m:num>
                            <m:r>
                              <a:rPr lang="en-US" altLang="zh-CN" sz="2400" i="1" kern="0" smtClean="0">
                                <a:latin typeface="Cambria Math" panose="02040503050406030204" pitchFamily="18" charset="0"/>
                                <a:ea typeface="宋体" panose="02010600030101010101" pitchFamily="2" charset="-122"/>
                                <a:cs typeface="宋体" panose="02010600030101010101" pitchFamily="2" charset="-122"/>
                              </a:rPr>
                              <m:t>𝜉</m:t>
                            </m:r>
                          </m:num>
                          <m:den>
                            <m:r>
                              <a:rPr lang="en-US" altLang="zh-CN" sz="2400" i="1" kern="0" smtClean="0">
                                <a:latin typeface="Cambria Math" panose="02040503050406030204" pitchFamily="18" charset="0"/>
                                <a:ea typeface="宋体" panose="02010600030101010101" pitchFamily="2" charset="-122"/>
                                <a:cs typeface="宋体" panose="02010600030101010101" pitchFamily="2" charset="-122"/>
                              </a:rPr>
                              <m:t>4</m:t>
                            </m:r>
                            <m:r>
                              <a:rPr lang="en-US" altLang="zh-CN" sz="2400" i="1" kern="0" smtClean="0">
                                <a:latin typeface="Cambria Math" panose="02040503050406030204" pitchFamily="18" charset="0"/>
                                <a:ea typeface="宋体" panose="02010600030101010101" pitchFamily="2" charset="-122"/>
                                <a:cs typeface="宋体" panose="02010600030101010101" pitchFamily="2" charset="-122"/>
                              </a:rPr>
                              <m:t>𝜋</m:t>
                            </m:r>
                          </m:den>
                        </m:f>
                        <m:d>
                          <m:dPr>
                            <m:begChr m:val="["/>
                            <m:endChr m:val="]"/>
                            <m:ctrlPr>
                              <a:rPr lang="zh-CN" altLang="zh-CN" sz="2400" i="1">
                                <a:effectLst/>
                                <a:latin typeface="Cambria Math" panose="02040503050406030204" pitchFamily="18" charset="0"/>
                                <a:ea typeface="Cambria Math" panose="02040503050406030204" pitchFamily="18" charset="0"/>
                              </a:rPr>
                            </m:ctrlPr>
                          </m:dPr>
                          <m:e>
                            <m:r>
                              <a:rPr lang="en-US" altLang="zh-CN" sz="2400" i="1" kern="0" smtClean="0">
                                <a:latin typeface="Cambria Math" panose="02040503050406030204" pitchFamily="18" charset="0"/>
                                <a:ea typeface="宋体" panose="02010600030101010101" pitchFamily="2" charset="-122"/>
                                <a:cs typeface="宋体" panose="02010600030101010101" pitchFamily="2" charset="-122"/>
                              </a:rPr>
                              <m:t>7</m:t>
                            </m:r>
                            <m:d>
                              <m:dPr>
                                <m:ctrlPr>
                                  <a:rPr lang="zh-CN" altLang="zh-CN" sz="2400" i="1">
                                    <a:effectLst/>
                                    <a:latin typeface="Cambria Math" panose="02040503050406030204" pitchFamily="18" charset="0"/>
                                    <a:ea typeface="Cambria Math" panose="02040503050406030204" pitchFamily="18" charset="0"/>
                                  </a:rPr>
                                </m:ctrlPr>
                              </m:dPr>
                              <m:e>
                                <m:r>
                                  <a:rPr lang="en-US" altLang="zh-CN" sz="2400" b="1" i="1" kern="0" smtClean="0">
                                    <a:latin typeface="Cambria Math" panose="02040503050406030204" pitchFamily="18" charset="0"/>
                                    <a:ea typeface="宋体" panose="02010600030101010101" pitchFamily="2" charset="-122"/>
                                    <a:cs typeface="宋体" panose="02010600030101010101" pitchFamily="2" charset="-122"/>
                                  </a:rPr>
                                  <m:t>𝐄</m:t>
                                </m:r>
                                <m:r>
                                  <a:rPr lang="en-US" altLang="zh-CN" sz="2400" b="1" kern="0" smtClean="0">
                                    <a:latin typeface="Cambria Math" panose="02040503050406030204" pitchFamily="18" charset="0"/>
                                    <a:ea typeface="宋体" panose="02010600030101010101" pitchFamily="2" charset="-122"/>
                                    <a:cs typeface="宋体" panose="02010600030101010101" pitchFamily="2" charset="-122"/>
                                  </a:rPr>
                                  <m:t>∙</m:t>
                                </m:r>
                                <m:r>
                                  <a:rPr lang="en-US" altLang="zh-CN" sz="2400" b="1" i="1" kern="0" smtClean="0">
                                    <a:latin typeface="Cambria Math" panose="02040503050406030204" pitchFamily="18" charset="0"/>
                                    <a:ea typeface="宋体" panose="02010600030101010101" pitchFamily="2" charset="-122"/>
                                    <a:cs typeface="宋体" panose="02010600030101010101" pitchFamily="2" charset="-122"/>
                                  </a:rPr>
                                  <m:t>𝐁</m:t>
                                </m:r>
                              </m:e>
                            </m:d>
                            <m:r>
                              <a:rPr lang="en-US" altLang="zh-CN" sz="2400" b="1" i="1" kern="0" smtClean="0">
                                <a:latin typeface="Cambria Math" panose="02040503050406030204" pitchFamily="18" charset="0"/>
                                <a:ea typeface="宋体" panose="02010600030101010101" pitchFamily="2" charset="-122"/>
                                <a:cs typeface="宋体" panose="02010600030101010101" pitchFamily="2" charset="-122"/>
                              </a:rPr>
                              <m:t>𝐄</m:t>
                            </m:r>
                            <m:r>
                              <a:rPr lang="en-US" altLang="zh-CN" sz="2400" i="1" kern="0" smtClean="0">
                                <a:latin typeface="Cambria Math" panose="02040503050406030204" pitchFamily="18" charset="0"/>
                                <a:ea typeface="宋体" panose="02010600030101010101" pitchFamily="2" charset="-122"/>
                                <a:cs typeface="宋体" panose="02010600030101010101" pitchFamily="2" charset="-122"/>
                              </a:rPr>
                              <m:t>−2</m:t>
                            </m:r>
                            <m:d>
                              <m:dPr>
                                <m:ctrlPr>
                                  <a:rPr lang="zh-CN" altLang="zh-CN" sz="2400" i="1">
                                    <a:effectLst/>
                                    <a:latin typeface="Cambria Math" panose="02040503050406030204" pitchFamily="18" charset="0"/>
                                    <a:ea typeface="Cambria Math" panose="02040503050406030204" pitchFamily="18" charset="0"/>
                                  </a:rPr>
                                </m:ctrlPr>
                              </m:dPr>
                              <m:e>
                                <m:sSup>
                                  <m:sSupPr>
                                    <m:ctrlPr>
                                      <a:rPr lang="zh-CN" altLang="zh-CN" sz="2400" i="1">
                                        <a:effectLst/>
                                        <a:latin typeface="Cambria Math" panose="02040503050406030204" pitchFamily="18" charset="0"/>
                                        <a:ea typeface="Cambria Math" panose="02040503050406030204" pitchFamily="18" charset="0"/>
                                      </a:rPr>
                                    </m:ctrlPr>
                                  </m:sSupPr>
                                  <m:e>
                                    <m:d>
                                      <m:dPr>
                                        <m:begChr m:val="|"/>
                                        <m:endChr m:val="|"/>
                                        <m:ctrlPr>
                                          <a:rPr lang="zh-CN" altLang="zh-CN" sz="2400" i="1">
                                            <a:effectLst/>
                                            <a:latin typeface="Cambria Math" panose="02040503050406030204" pitchFamily="18" charset="0"/>
                                            <a:ea typeface="Cambria Math" panose="02040503050406030204" pitchFamily="18" charset="0"/>
                                          </a:rPr>
                                        </m:ctrlPr>
                                      </m:dPr>
                                      <m:e>
                                        <m:r>
                                          <a:rPr lang="en-US" altLang="zh-CN" sz="2400" b="1" i="1" kern="0" smtClean="0">
                                            <a:latin typeface="Cambria Math" panose="02040503050406030204" pitchFamily="18" charset="0"/>
                                            <a:ea typeface="宋体" panose="02010600030101010101" pitchFamily="2" charset="-122"/>
                                            <a:cs typeface="宋体" panose="02010600030101010101" pitchFamily="2" charset="-122"/>
                                          </a:rPr>
                                          <m:t>𝐄</m:t>
                                        </m:r>
                                      </m:e>
                                    </m:d>
                                  </m:e>
                                  <m:sup>
                                    <m:r>
                                      <a:rPr lang="en-US" altLang="zh-CN" sz="2400" i="1" kern="0" smtClean="0">
                                        <a:latin typeface="Cambria Math" panose="02040503050406030204" pitchFamily="18" charset="0"/>
                                        <a:ea typeface="宋体" panose="02010600030101010101" pitchFamily="2" charset="-122"/>
                                        <a:cs typeface="宋体" panose="02010600030101010101" pitchFamily="2" charset="-122"/>
                                      </a:rPr>
                                      <m:t>2</m:t>
                                    </m:r>
                                  </m:sup>
                                </m:sSup>
                                <m:r>
                                  <a:rPr lang="en-US" altLang="zh-CN" sz="2400" i="1" kern="0" smtClean="0">
                                    <a:latin typeface="Cambria Math" panose="02040503050406030204" pitchFamily="18" charset="0"/>
                                    <a:ea typeface="宋体" panose="02010600030101010101" pitchFamily="2" charset="-122"/>
                                    <a:cs typeface="宋体" panose="02010600030101010101" pitchFamily="2" charset="-122"/>
                                  </a:rPr>
                                  <m:t>−</m:t>
                                </m:r>
                                <m:sSup>
                                  <m:sSupPr>
                                    <m:ctrlPr>
                                      <a:rPr lang="zh-CN" altLang="zh-CN" sz="2400" i="1">
                                        <a:effectLst/>
                                        <a:latin typeface="Cambria Math" panose="02040503050406030204" pitchFamily="18" charset="0"/>
                                        <a:ea typeface="Cambria Math" panose="02040503050406030204" pitchFamily="18" charset="0"/>
                                      </a:rPr>
                                    </m:ctrlPr>
                                  </m:sSupPr>
                                  <m:e>
                                    <m:d>
                                      <m:dPr>
                                        <m:begChr m:val="|"/>
                                        <m:endChr m:val="|"/>
                                        <m:ctrlPr>
                                          <a:rPr lang="zh-CN" altLang="zh-CN" sz="2400" i="1">
                                            <a:effectLst/>
                                            <a:latin typeface="Cambria Math" panose="02040503050406030204" pitchFamily="18" charset="0"/>
                                            <a:ea typeface="Cambria Math" panose="02040503050406030204" pitchFamily="18" charset="0"/>
                                          </a:rPr>
                                        </m:ctrlPr>
                                      </m:dPr>
                                      <m:e>
                                        <m:r>
                                          <a:rPr lang="en-US" altLang="zh-CN" sz="2400" b="1" i="1" kern="0" smtClean="0">
                                            <a:latin typeface="Cambria Math" panose="02040503050406030204" pitchFamily="18" charset="0"/>
                                            <a:ea typeface="宋体" panose="02010600030101010101" pitchFamily="2" charset="-122"/>
                                            <a:cs typeface="宋体" panose="02010600030101010101" pitchFamily="2" charset="-122"/>
                                          </a:rPr>
                                          <m:t>𝐁</m:t>
                                        </m:r>
                                      </m:e>
                                    </m:d>
                                  </m:e>
                                  <m:sup>
                                    <m:r>
                                      <a:rPr lang="en-US" altLang="zh-CN" sz="2400" i="1" kern="0" smtClean="0">
                                        <a:latin typeface="Cambria Math" panose="02040503050406030204" pitchFamily="18" charset="0"/>
                                        <a:ea typeface="宋体" panose="02010600030101010101" pitchFamily="2" charset="-122"/>
                                        <a:cs typeface="宋体" panose="02010600030101010101" pitchFamily="2" charset="-122"/>
                                      </a:rPr>
                                      <m:t>2</m:t>
                                    </m:r>
                                  </m:sup>
                                </m:sSup>
                              </m:e>
                            </m:d>
                            <m:r>
                              <a:rPr lang="en-US" altLang="zh-CN" sz="2400" b="1" i="1" kern="0" smtClean="0">
                                <a:latin typeface="Cambria Math" panose="02040503050406030204" pitchFamily="18" charset="0"/>
                                <a:ea typeface="宋体" panose="02010600030101010101" pitchFamily="2" charset="-122"/>
                                <a:cs typeface="宋体" panose="02010600030101010101" pitchFamily="2" charset="-122"/>
                              </a:rPr>
                              <m:t>𝐁</m:t>
                            </m:r>
                          </m:e>
                        </m:d>
                        <m:r>
                          <a:rPr lang="en-US" altLang="zh-CN" sz="2400" i="1" kern="0" smtClean="0">
                            <a:latin typeface="Cambria Math" panose="02040503050406030204" pitchFamily="18" charset="0"/>
                            <a:ea typeface="宋体" panose="02010600030101010101" pitchFamily="2" charset="-122"/>
                            <a:cs typeface="宋体" panose="02010600030101010101" pitchFamily="2" charset="-122"/>
                          </a:rPr>
                          <m:t>.</m:t>
                        </m:r>
                        <m:r>
                          <a:rPr lang="en-US" altLang="zh-CN" sz="2400" b="1" i="1" kern="0" smtClean="0">
                            <a:latin typeface="Cambria Math" panose="02040503050406030204" pitchFamily="18" charset="0"/>
                            <a:ea typeface="宋体" panose="02010600030101010101" pitchFamily="2" charset="-122"/>
                            <a:cs typeface="宋体" panose="02010600030101010101" pitchFamily="2" charset="-122"/>
                          </a:rPr>
                          <m:t>#</m:t>
                        </m:r>
                      </m:e>
                    </m:eqArr>
                  </m:oMath>
                </a14:m>
                <a:r>
                  <a:rPr lang="zh-CN" altLang="zh-CN" sz="2400" dirty="0">
                    <a:effectLst/>
                  </a:rPr>
                  <a:t> </a:t>
                </a:r>
                <a:endParaRPr lang="zh-CN" altLang="en-US" sz="2400" dirty="0"/>
              </a:p>
            </p:txBody>
          </p:sp>
        </mc:Choice>
        <mc:Fallback xmlns="">
          <p:sp>
            <p:nvSpPr>
              <p:cNvPr id="4" name="矩形 3">
                <a:extLst>
                  <a:ext uri="{FF2B5EF4-FFF2-40B4-BE49-F238E27FC236}">
                    <a16:creationId xmlns:a16="http://schemas.microsoft.com/office/drawing/2014/main" id="{40C817E2-7B65-BB4B-974F-A8A417BA74DA}"/>
                  </a:ext>
                </a:extLst>
              </p:cNvPr>
              <p:cNvSpPr>
                <a:spLocks noRot="1" noChangeAspect="1" noMove="1" noResize="1" noEditPoints="1" noAdjustHandles="1" noChangeArrowheads="1" noChangeShapeType="1" noTextEdit="1"/>
              </p:cNvSpPr>
              <p:nvPr/>
            </p:nvSpPr>
            <p:spPr>
              <a:xfrm>
                <a:off x="665014" y="2138962"/>
                <a:ext cx="10723422" cy="2448555"/>
              </a:xfrm>
              <a:prstGeom prst="rect">
                <a:avLst/>
              </a:prstGeom>
              <a:blipFill>
                <a:blip r:embed="rId2"/>
                <a:stretch>
                  <a:fillRect l="-827" t="-3109" b="-1036"/>
                </a:stretch>
              </a:blipFill>
            </p:spPr>
            <p:txBody>
              <a:bodyPr/>
              <a:lstStyle/>
              <a:p>
                <a:r>
                  <a:rPr lang="zh-CN" altLang="en-US">
                    <a:noFill/>
                  </a:rPr>
                  <a:t> </a:t>
                </a:r>
              </a:p>
            </p:txBody>
          </p:sp>
        </mc:Fallback>
      </mc:AlternateContent>
      <p:sp>
        <p:nvSpPr>
          <p:cNvPr id="5" name="文本框 4">
            <a:extLst>
              <a:ext uri="{FF2B5EF4-FFF2-40B4-BE49-F238E27FC236}">
                <a16:creationId xmlns:a16="http://schemas.microsoft.com/office/drawing/2014/main" id="{E6957260-0468-2C49-84E8-477ED7519503}"/>
              </a:ext>
            </a:extLst>
          </p:cNvPr>
          <p:cNvSpPr txBox="1"/>
          <p:nvPr/>
        </p:nvSpPr>
        <p:spPr>
          <a:xfrm>
            <a:off x="1226127" y="5261337"/>
            <a:ext cx="9109364" cy="830997"/>
          </a:xfrm>
          <a:prstGeom prst="rect">
            <a:avLst/>
          </a:prstGeom>
          <a:noFill/>
        </p:spPr>
        <p:txBody>
          <a:bodyPr wrap="square" rtlCol="0">
            <a:spAutoFit/>
          </a:bodyPr>
          <a:lstStyle/>
          <a:p>
            <a:pPr algn="ctr"/>
            <a:r>
              <a:rPr kumimoji="1" lang="en-US" altLang="zh-CN" sz="2400" b="1" dirty="0">
                <a:solidFill>
                  <a:srgbClr val="C00000"/>
                </a:solidFill>
              </a:rPr>
              <a:t>Photon-photon scattering can changes the polarization, energy and transverse momentum of the photons.</a:t>
            </a:r>
            <a:endParaRPr kumimoji="1" lang="zh-CN" altLang="en-US" sz="2400" b="1" dirty="0">
              <a:solidFill>
                <a:srgbClr val="0070C0"/>
              </a:solidFill>
            </a:endParaRPr>
          </a:p>
        </p:txBody>
      </p:sp>
    </p:spTree>
    <p:extLst>
      <p:ext uri="{BB962C8B-B14F-4D97-AF65-F5344CB8AC3E}">
        <p14:creationId xmlns:p14="http://schemas.microsoft.com/office/powerpoint/2010/main" val="2837168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0DBC7FCD-F812-7B4B-9704-5FF2AE3CBA4B}"/>
              </a:ext>
            </a:extLst>
          </p:cNvPr>
          <p:cNvSpPr txBox="1"/>
          <p:nvPr/>
        </p:nvSpPr>
        <p:spPr>
          <a:xfrm>
            <a:off x="3560618" y="540327"/>
            <a:ext cx="4336473" cy="646331"/>
          </a:xfrm>
          <a:prstGeom prst="rect">
            <a:avLst/>
          </a:prstGeom>
          <a:noFill/>
        </p:spPr>
        <p:txBody>
          <a:bodyPr wrap="square" rtlCol="0">
            <a:spAutoFit/>
          </a:bodyPr>
          <a:lstStyle/>
          <a:p>
            <a:pPr algn="ctr"/>
            <a:r>
              <a:rPr lang="en-US" altLang="zh-CN" sz="3600" b="1" dirty="0"/>
              <a:t>Outline</a:t>
            </a:r>
            <a:endParaRPr lang="zh-CN" altLang="en-US" sz="3600" b="1" dirty="0"/>
          </a:p>
        </p:txBody>
      </p:sp>
      <p:sp>
        <p:nvSpPr>
          <p:cNvPr id="3" name="文本框 2">
            <a:extLst>
              <a:ext uri="{FF2B5EF4-FFF2-40B4-BE49-F238E27FC236}">
                <a16:creationId xmlns:a16="http://schemas.microsoft.com/office/drawing/2014/main" id="{AF4CE833-A237-294D-A8C4-8C1A0F7A1CD0}"/>
              </a:ext>
            </a:extLst>
          </p:cNvPr>
          <p:cNvSpPr txBox="1"/>
          <p:nvPr/>
        </p:nvSpPr>
        <p:spPr>
          <a:xfrm>
            <a:off x="1288472" y="2175164"/>
            <a:ext cx="7453745" cy="1938992"/>
          </a:xfrm>
          <a:prstGeom prst="rect">
            <a:avLst/>
          </a:prstGeom>
          <a:noFill/>
        </p:spPr>
        <p:txBody>
          <a:bodyPr wrap="square" rtlCol="0">
            <a:spAutoFit/>
          </a:bodyPr>
          <a:lstStyle/>
          <a:p>
            <a:pPr marL="342900" indent="-342900">
              <a:buAutoNum type="arabicPeriod"/>
            </a:pPr>
            <a:r>
              <a:rPr kumimoji="1" lang="en-US" altLang="zh-CN" sz="2400" b="1" dirty="0">
                <a:solidFill>
                  <a:srgbClr val="0070C0"/>
                </a:solidFill>
              </a:rPr>
              <a:t>Background</a:t>
            </a:r>
          </a:p>
          <a:p>
            <a:pPr marL="342900" indent="-342900">
              <a:buAutoNum type="arabicPeriod"/>
            </a:pPr>
            <a:endParaRPr kumimoji="1" lang="en-US" altLang="zh-CN" sz="2400" b="1" dirty="0">
              <a:solidFill>
                <a:srgbClr val="0070C0"/>
              </a:solidFill>
            </a:endParaRPr>
          </a:p>
          <a:p>
            <a:pPr marL="342900" indent="-342900">
              <a:buAutoNum type="arabicPeriod"/>
            </a:pPr>
            <a:r>
              <a:rPr kumimoji="1" lang="en-US" altLang="zh-CN" sz="2400" b="1" dirty="0">
                <a:solidFill>
                  <a:srgbClr val="0070C0"/>
                </a:solidFill>
              </a:rPr>
              <a:t>High field Photon-photon scattering </a:t>
            </a:r>
          </a:p>
          <a:p>
            <a:pPr marL="342900" indent="-342900">
              <a:buAutoNum type="arabicPeriod"/>
            </a:pPr>
            <a:endParaRPr kumimoji="1" lang="en-US" altLang="zh-CN" sz="2400" b="1" dirty="0">
              <a:solidFill>
                <a:srgbClr val="0070C0"/>
              </a:solidFill>
            </a:endParaRPr>
          </a:p>
          <a:p>
            <a:pPr marL="342900" indent="-342900">
              <a:buAutoNum type="arabicPeriod"/>
            </a:pPr>
            <a:r>
              <a:rPr kumimoji="1" lang="en-US" altLang="zh-CN" sz="2400" b="1" dirty="0">
                <a:solidFill>
                  <a:srgbClr val="0070C0"/>
                </a:solidFill>
              </a:rPr>
              <a:t>High field axion-like particle generation</a:t>
            </a:r>
            <a:endParaRPr kumimoji="1" lang="zh-CN" altLang="en-US" sz="2400" b="1" dirty="0">
              <a:solidFill>
                <a:srgbClr val="0070C0"/>
              </a:solidFill>
            </a:endParaRPr>
          </a:p>
        </p:txBody>
      </p:sp>
    </p:spTree>
    <p:extLst>
      <p:ext uri="{BB962C8B-B14F-4D97-AF65-F5344CB8AC3E}">
        <p14:creationId xmlns:p14="http://schemas.microsoft.com/office/powerpoint/2010/main" val="20323639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48760" y="218182"/>
            <a:ext cx="10625207" cy="584775"/>
          </a:xfrm>
          <a:prstGeom prst="rect">
            <a:avLst/>
          </a:prstGeom>
          <a:noFill/>
        </p:spPr>
        <p:txBody>
          <a:bodyPr wrap="square" rtlCol="0">
            <a:spAutoFit/>
          </a:bodyPr>
          <a:lstStyle/>
          <a:p>
            <a:r>
              <a:rPr lang="en-US" altLang="zh-CN" sz="3200" dirty="0">
                <a:solidFill>
                  <a:srgbClr val="C00000"/>
                </a:solidFill>
                <a:latin typeface="Cambria"/>
                <a:ea typeface="+mj-ea"/>
                <a:cs typeface="汉仪中圆简"/>
              </a:rPr>
              <a:t>Detecting  vacuum birefringence with XFEL + 100 PW laser</a:t>
            </a:r>
            <a:endParaRPr lang="zh-CN" altLang="en-US" sz="3200" dirty="0">
              <a:solidFill>
                <a:srgbClr val="C00000"/>
              </a:solidFill>
              <a:latin typeface="Cambria"/>
              <a:ea typeface="+mj-ea"/>
              <a:cs typeface="汉仪中圆简"/>
            </a:endParaRPr>
          </a:p>
        </p:txBody>
      </p:sp>
      <p:sp>
        <p:nvSpPr>
          <p:cNvPr id="4" name="文本框 3"/>
          <p:cNvSpPr txBox="1"/>
          <p:nvPr/>
        </p:nvSpPr>
        <p:spPr>
          <a:xfrm>
            <a:off x="182880" y="1295400"/>
            <a:ext cx="9601200" cy="5262979"/>
          </a:xfrm>
          <a:prstGeom prst="rect">
            <a:avLst/>
          </a:prstGeom>
          <a:noFill/>
        </p:spPr>
        <p:txBody>
          <a:bodyPr wrap="square" rtlCol="0">
            <a:spAutoFit/>
          </a:bodyPr>
          <a:lstStyle/>
          <a:p>
            <a:r>
              <a:rPr lang="en-US" altLang="zh-CN" sz="2400" b="1" dirty="0">
                <a:solidFill>
                  <a:srgbClr val="0000FF"/>
                </a:solidFill>
                <a:ea typeface="宋体" pitchFamily="2" charset="-122"/>
              </a:rPr>
              <a:t>In 1930’s, W. Heisenberg et al. predicted </a:t>
            </a:r>
            <a:r>
              <a:rPr lang="en-US" altLang="zh-CN" sz="2400" b="1" dirty="0">
                <a:solidFill>
                  <a:srgbClr val="000000"/>
                </a:solidFill>
                <a:ea typeface="宋体" pitchFamily="2" charset="-122"/>
              </a:rPr>
              <a:t>vacuum birefringence, the QED effect in vacuum. But it has never been observed in laboratory.</a:t>
            </a:r>
          </a:p>
          <a:p>
            <a:endParaRPr lang="en-US" altLang="zh-CN" sz="2400" b="1" dirty="0">
              <a:solidFill>
                <a:srgbClr val="000000"/>
              </a:solidFill>
              <a:ea typeface="宋体" pitchFamily="2" charset="-122"/>
            </a:endParaRPr>
          </a:p>
          <a:p>
            <a:r>
              <a:rPr lang="en-US" altLang="zh-CN" sz="2400" b="1" dirty="0">
                <a:solidFill>
                  <a:srgbClr val="0000FF"/>
                </a:solidFill>
                <a:ea typeface="宋体" pitchFamily="2" charset="-122"/>
              </a:rPr>
              <a:t>In 1940-50’s, Schwinger et al. established</a:t>
            </a:r>
            <a:r>
              <a:rPr lang="en-US" altLang="zh-CN" sz="2400" b="1" dirty="0">
                <a:solidFill>
                  <a:srgbClr val="000000"/>
                </a:solidFill>
                <a:ea typeface="宋体" pitchFamily="2" charset="-122"/>
              </a:rPr>
              <a:t> the systematic theory on QED and defined the Schwinger critical field.</a:t>
            </a:r>
          </a:p>
          <a:p>
            <a:endParaRPr lang="en-US" altLang="zh-CN" sz="2400" b="1" dirty="0">
              <a:solidFill>
                <a:srgbClr val="000000"/>
              </a:solidFill>
              <a:ea typeface="宋体" pitchFamily="2" charset="-122"/>
            </a:endParaRPr>
          </a:p>
          <a:p>
            <a:r>
              <a:rPr lang="en-US" altLang="zh-CN" sz="2400" b="1" dirty="0">
                <a:solidFill>
                  <a:srgbClr val="0000FF"/>
                </a:solidFill>
                <a:ea typeface="宋体" pitchFamily="2" charset="-122"/>
              </a:rPr>
              <a:t>In 1960, Maiman invented laser</a:t>
            </a:r>
            <a:r>
              <a:rPr lang="en-US" altLang="zh-CN" sz="2400" b="1" dirty="0">
                <a:solidFill>
                  <a:srgbClr val="000000"/>
                </a:solidFill>
                <a:ea typeface="宋体" pitchFamily="2" charset="-122"/>
              </a:rPr>
              <a:t>. the Schwinger critical field correspond to the laser intensity 10</a:t>
            </a:r>
            <a:r>
              <a:rPr lang="en-US" altLang="zh-CN" sz="2400" b="1" baseline="30000" dirty="0">
                <a:solidFill>
                  <a:srgbClr val="000000"/>
                </a:solidFill>
                <a:ea typeface="宋体" pitchFamily="2" charset="-122"/>
              </a:rPr>
              <a:t>29</a:t>
            </a:r>
            <a:r>
              <a:rPr lang="en-US" altLang="zh-CN" sz="2400" b="1" dirty="0">
                <a:solidFill>
                  <a:srgbClr val="000000"/>
                </a:solidFill>
                <a:ea typeface="宋体" pitchFamily="2" charset="-122"/>
              </a:rPr>
              <a:t>W/cm</a:t>
            </a:r>
            <a:r>
              <a:rPr lang="en-US" altLang="zh-CN" sz="2400" b="1" baseline="30000" dirty="0">
                <a:solidFill>
                  <a:srgbClr val="000000"/>
                </a:solidFill>
                <a:ea typeface="宋体" pitchFamily="2" charset="-122"/>
              </a:rPr>
              <a:t>2</a:t>
            </a:r>
            <a:r>
              <a:rPr lang="en-US" altLang="zh-CN" sz="2400" b="1" dirty="0">
                <a:solidFill>
                  <a:srgbClr val="000000"/>
                </a:solidFill>
                <a:ea typeface="宋体" pitchFamily="2" charset="-122"/>
              </a:rPr>
              <a:t>. </a:t>
            </a:r>
            <a:r>
              <a:rPr lang="en-US" altLang="zh-CN" sz="2400" b="1" dirty="0">
                <a:solidFill>
                  <a:srgbClr val="0000FF"/>
                </a:solidFill>
                <a:ea typeface="宋体" pitchFamily="2" charset="-122"/>
              </a:rPr>
              <a:t>CPA technology helps the quick increase of laser intensity</a:t>
            </a:r>
            <a:r>
              <a:rPr lang="en-US" altLang="zh-CN" sz="2400" b="1" dirty="0">
                <a:solidFill>
                  <a:srgbClr val="000000"/>
                </a:solidFill>
                <a:ea typeface="宋体" pitchFamily="2" charset="-122"/>
              </a:rPr>
              <a:t>. But, with single ultra intense laser alone, it is still very difficult to study vacuum birefringence.</a:t>
            </a:r>
          </a:p>
          <a:p>
            <a:endParaRPr lang="en-US" altLang="zh-CN" sz="2400" b="1" dirty="0">
              <a:solidFill>
                <a:srgbClr val="000000"/>
              </a:solidFill>
              <a:ea typeface="宋体" pitchFamily="2" charset="-122"/>
            </a:endParaRPr>
          </a:p>
          <a:p>
            <a:r>
              <a:rPr lang="en-US" altLang="zh-CN" sz="2400" b="1" dirty="0">
                <a:solidFill>
                  <a:srgbClr val="0000FF"/>
                </a:solidFill>
                <a:ea typeface="宋体" pitchFamily="2" charset="-122"/>
              </a:rPr>
              <a:t>XFEL provides an excellent solution for us to detect high field vacuum birefringence in laboratory.</a:t>
            </a:r>
            <a:endParaRPr lang="zh-CN" altLang="en-US" sz="2400" dirty="0">
              <a:solidFill>
                <a:srgbClr val="0000FF"/>
              </a:solidFill>
              <a:ea typeface="宋体" pitchFamily="2" charset="-122"/>
            </a:endParaRPr>
          </a:p>
        </p:txBody>
      </p:sp>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1995" y="2894220"/>
            <a:ext cx="968037" cy="1343693"/>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70006" y="1295400"/>
            <a:ext cx="1652016" cy="1088136"/>
          </a:xfrm>
          <a:prstGeom prst="rect">
            <a:avLst/>
          </a:prstGeom>
        </p:spPr>
      </p:pic>
    </p:spTree>
    <p:extLst>
      <p:ext uri="{BB962C8B-B14F-4D97-AF65-F5344CB8AC3E}">
        <p14:creationId xmlns:p14="http://schemas.microsoft.com/office/powerpoint/2010/main" val="5092907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666185" y="867122"/>
            <a:ext cx="10597560" cy="504625"/>
          </a:xfrm>
          <a:prstGeom prst="rect">
            <a:avLst/>
          </a:prstGeom>
        </p:spPr>
        <p:txBody>
          <a:bodyPr wrap="square">
            <a:spAutoFit/>
          </a:bodyPr>
          <a:lstStyle/>
          <a:p>
            <a:pPr indent="304800">
              <a:lnSpc>
                <a:spcPct val="150000"/>
              </a:lnSpc>
              <a:spcAft>
                <a:spcPts val="0"/>
              </a:spcAft>
            </a:pPr>
            <a:r>
              <a:rPr lang="en-US" altLang="zh-CN" sz="2000" b="1" kern="0" dirty="0">
                <a:solidFill>
                  <a:srgbClr val="000000"/>
                </a:solidFill>
                <a:latin typeface="Times New Roman" panose="02020603050405020304" pitchFamily="18" charset="0"/>
                <a:ea typeface="宋体" pitchFamily="2" charset="-122"/>
                <a:cs typeface="Times New Roman" panose="02020603050405020304" pitchFamily="18" charset="0"/>
              </a:rPr>
              <a:t>The refractive factors for the XFEL beam along the laser electric field and magnetic field is</a:t>
            </a:r>
            <a:endParaRPr lang="zh-CN" altLang="zh-CN" sz="1600" b="1" kern="100" dirty="0">
              <a:solidFill>
                <a:srgbClr val="000000"/>
              </a:solidFill>
              <a:latin typeface="Calibri" panose="020F0502020204030204" pitchFamily="34" charset="0"/>
              <a:ea typeface="宋体" pitchFamily="2" charset="-122"/>
              <a:cs typeface="Times New Roman" panose="02020603050405020304" pitchFamily="18" charset="0"/>
            </a:endParaRPr>
          </a:p>
        </p:txBody>
      </p:sp>
      <p:graphicFrame>
        <p:nvGraphicFramePr>
          <p:cNvPr id="8" name="对象 7"/>
          <p:cNvGraphicFramePr>
            <a:graphicFrameLocks noChangeAspect="1"/>
          </p:cNvGraphicFramePr>
          <p:nvPr>
            <p:extLst>
              <p:ext uri="{D42A27DB-BD31-4B8C-83A1-F6EECF244321}">
                <p14:modId xmlns:p14="http://schemas.microsoft.com/office/powerpoint/2010/main" val="4085528061"/>
              </p:ext>
            </p:extLst>
          </p:nvPr>
        </p:nvGraphicFramePr>
        <p:xfrm>
          <a:off x="3790853" y="1456694"/>
          <a:ext cx="4368853" cy="1330571"/>
        </p:xfrm>
        <a:graphic>
          <a:graphicData uri="http://schemas.openxmlformats.org/presentationml/2006/ole">
            <mc:AlternateContent xmlns:mc="http://schemas.openxmlformats.org/markup-compatibility/2006">
              <mc:Choice xmlns:v="urn:schemas-microsoft-com:vml" Requires="v">
                <p:oleObj spid="_x0000_s1208" name="Equation" r:id="rId3" imgW="2450880" imgH="812520" progId="Equation.DSMT4">
                  <p:embed/>
                </p:oleObj>
              </mc:Choice>
              <mc:Fallback>
                <p:oleObj name="Equation" r:id="rId3" imgW="2450880" imgH="812520" progId="Equation.DSMT4">
                  <p:embed/>
                  <p:pic>
                    <p:nvPicPr>
                      <p:cNvPr id="8" name="对象 7"/>
                      <p:cNvPicPr>
                        <a:picLocks noChangeAspect="1" noChangeArrowheads="1"/>
                      </p:cNvPicPr>
                      <p:nvPr/>
                    </p:nvPicPr>
                    <p:blipFill>
                      <a:blip r:embed="rId4"/>
                      <a:srcRect/>
                      <a:stretch>
                        <a:fillRect/>
                      </a:stretch>
                    </p:blipFill>
                    <p:spPr bwMode="auto">
                      <a:xfrm>
                        <a:off x="3790853" y="1456694"/>
                        <a:ext cx="4368853" cy="1330571"/>
                      </a:xfrm>
                      <a:prstGeom prst="rect">
                        <a:avLst/>
                      </a:prstGeom>
                      <a:noFill/>
                    </p:spPr>
                  </p:pic>
                </p:oleObj>
              </mc:Fallback>
            </mc:AlternateContent>
          </a:graphicData>
        </a:graphic>
      </p:graphicFrame>
      <p:sp>
        <p:nvSpPr>
          <p:cNvPr id="6" name="矩形 5"/>
          <p:cNvSpPr/>
          <p:nvPr/>
        </p:nvSpPr>
        <p:spPr>
          <a:xfrm>
            <a:off x="666185" y="2642437"/>
            <a:ext cx="10597560" cy="966290"/>
          </a:xfrm>
          <a:prstGeom prst="rect">
            <a:avLst/>
          </a:prstGeom>
        </p:spPr>
        <p:txBody>
          <a:bodyPr wrap="square">
            <a:spAutoFit/>
          </a:bodyPr>
          <a:lstStyle/>
          <a:p>
            <a:pPr marL="180340" indent="304800" algn="just">
              <a:lnSpc>
                <a:spcPct val="150000"/>
              </a:lnSpc>
              <a:spcAft>
                <a:spcPts val="0"/>
              </a:spcAft>
            </a:pPr>
            <a:r>
              <a:rPr lang="en-US" altLang="zh-CN" sz="2000" b="1" kern="0" dirty="0">
                <a:solidFill>
                  <a:srgbClr val="000000"/>
                </a:solidFill>
                <a:latin typeface="Times New Roman" panose="02020603050405020304" pitchFamily="18" charset="0"/>
                <a:ea typeface="宋体" pitchFamily="2" charset="-122"/>
                <a:cs typeface="Times New Roman" panose="02020603050405020304" pitchFamily="18" charset="0"/>
              </a:rPr>
              <a:t>One efficient way is to collide the two beams to maximize the difference of the refractive factors.</a:t>
            </a:r>
            <a:endParaRPr lang="zh-CN" altLang="zh-CN" sz="1600" b="1" kern="100" dirty="0">
              <a:solidFill>
                <a:srgbClr val="000000"/>
              </a:solidFill>
              <a:latin typeface="Calibri" panose="020F0502020204030204" pitchFamily="34" charset="0"/>
              <a:ea typeface="宋体" pitchFamily="2" charset="-122"/>
              <a:cs typeface="Times New Roman" panose="02020603050405020304" pitchFamily="18" charset="0"/>
            </a:endParaRPr>
          </a:p>
        </p:txBody>
      </p:sp>
      <p:sp>
        <p:nvSpPr>
          <p:cNvPr id="9" name="Rectangle 2"/>
          <p:cNvSpPr>
            <a:spLocks noChangeArrowheads="1"/>
          </p:cNvSpPr>
          <p:nvPr/>
        </p:nvSpPr>
        <p:spPr bwMode="auto">
          <a:xfrm>
            <a:off x="3348880" y="3557402"/>
            <a:ext cx="348669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sz="2000">
              <a:solidFill>
                <a:srgbClr val="000000"/>
              </a:solidFill>
              <a:ea typeface="宋体" pitchFamily="2" charset="-122"/>
            </a:endParaRPr>
          </a:p>
        </p:txBody>
      </p:sp>
      <p:graphicFrame>
        <p:nvGraphicFramePr>
          <p:cNvPr id="10" name="对象 9"/>
          <p:cNvGraphicFramePr>
            <a:graphicFrameLocks noChangeAspect="1"/>
          </p:cNvGraphicFramePr>
          <p:nvPr>
            <p:extLst/>
          </p:nvPr>
        </p:nvGraphicFramePr>
        <p:xfrm>
          <a:off x="4343400" y="3474910"/>
          <a:ext cx="3390900" cy="716091"/>
        </p:xfrm>
        <a:graphic>
          <a:graphicData uri="http://schemas.openxmlformats.org/presentationml/2006/ole">
            <mc:AlternateContent xmlns:mc="http://schemas.openxmlformats.org/markup-compatibility/2006">
              <mc:Choice xmlns:v="urn:schemas-microsoft-com:vml" Requires="v">
                <p:oleObj spid="_x0000_s1209" name="Equation" r:id="rId5" imgW="2044700" imgH="431800" progId="Equation.DSMT4">
                  <p:embed/>
                </p:oleObj>
              </mc:Choice>
              <mc:Fallback>
                <p:oleObj name="Equation" r:id="rId5" imgW="2044700" imgH="431800" progId="Equation.DSMT4">
                  <p:embed/>
                  <p:pic>
                    <p:nvPicPr>
                      <p:cNvPr id="10" name="对象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3474910"/>
                        <a:ext cx="3390900" cy="716091"/>
                      </a:xfrm>
                      <a:prstGeom prst="rect">
                        <a:avLst/>
                      </a:prstGeom>
                      <a:noFill/>
                    </p:spPr>
                  </p:pic>
                </p:oleObj>
              </mc:Fallback>
            </mc:AlternateContent>
          </a:graphicData>
        </a:graphic>
      </p:graphicFrame>
      <p:sp>
        <p:nvSpPr>
          <p:cNvPr id="11" name="矩形 10"/>
          <p:cNvSpPr/>
          <p:nvPr/>
        </p:nvSpPr>
        <p:spPr>
          <a:xfrm>
            <a:off x="872836" y="4038601"/>
            <a:ext cx="10491829" cy="966290"/>
          </a:xfrm>
          <a:prstGeom prst="rect">
            <a:avLst/>
          </a:prstGeom>
        </p:spPr>
        <p:txBody>
          <a:bodyPr wrap="square">
            <a:spAutoFit/>
          </a:bodyPr>
          <a:lstStyle/>
          <a:p>
            <a:pPr marL="180340" indent="266700" algn="just">
              <a:lnSpc>
                <a:spcPct val="150000"/>
              </a:lnSpc>
              <a:spcAft>
                <a:spcPts val="0"/>
              </a:spcAft>
            </a:pPr>
            <a:r>
              <a:rPr lang="en-US" altLang="zh-CN" sz="2000" b="1" kern="100" dirty="0">
                <a:solidFill>
                  <a:srgbClr val="000000"/>
                </a:solidFill>
                <a:latin typeface="Times New Roman" panose="02020603050405020304" pitchFamily="18" charset="0"/>
                <a:ea typeface="宋体" pitchFamily="2" charset="-122"/>
                <a:cs typeface="Times New Roman" panose="02020603050405020304" pitchFamily="18" charset="0"/>
              </a:rPr>
              <a:t>Taking into account the pulse profile in space and time domain, the modified ellipticity of the XFEL beam is</a:t>
            </a:r>
            <a:endParaRPr lang="zh-CN" altLang="zh-CN" sz="1600" b="1" kern="100" dirty="0">
              <a:solidFill>
                <a:srgbClr val="000000"/>
              </a:solidFill>
              <a:latin typeface="Calibri" panose="020F0502020204030204" pitchFamily="34" charset="0"/>
              <a:ea typeface="宋体" pitchFamily="2" charset="-122"/>
              <a:cs typeface="Times New Roman" panose="02020603050405020304" pitchFamily="18" charset="0"/>
            </a:endParaRPr>
          </a:p>
        </p:txBody>
      </p:sp>
      <p:graphicFrame>
        <p:nvGraphicFramePr>
          <p:cNvPr id="14" name="对象 13"/>
          <p:cNvGraphicFramePr>
            <a:graphicFrameLocks noChangeAspect="1"/>
          </p:cNvGraphicFramePr>
          <p:nvPr>
            <p:extLst/>
          </p:nvPr>
        </p:nvGraphicFramePr>
        <p:xfrm>
          <a:off x="3935761" y="5257800"/>
          <a:ext cx="4436326" cy="921834"/>
        </p:xfrm>
        <a:graphic>
          <a:graphicData uri="http://schemas.openxmlformats.org/presentationml/2006/ole">
            <mc:AlternateContent xmlns:mc="http://schemas.openxmlformats.org/markup-compatibility/2006">
              <mc:Choice xmlns:v="urn:schemas-microsoft-com:vml" Requires="v">
                <p:oleObj spid="_x0000_s1210" name="Equation" r:id="rId7" imgW="2438400" imgH="508000" progId="Equation.DSMT4">
                  <p:embed/>
                </p:oleObj>
              </mc:Choice>
              <mc:Fallback>
                <p:oleObj name="Equation" r:id="rId7" imgW="2438400" imgH="508000" progId="Equation.DSMT4">
                  <p:embed/>
                  <p:pic>
                    <p:nvPicPr>
                      <p:cNvPr id="14" name="对象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35761" y="5257800"/>
                        <a:ext cx="4436326" cy="921834"/>
                      </a:xfrm>
                      <a:prstGeom prst="rect">
                        <a:avLst/>
                      </a:prstGeom>
                      <a:noFill/>
                      <a:ln w="38100">
                        <a:solidFill>
                          <a:srgbClr val="0000FF"/>
                        </a:solidFill>
                      </a:ln>
                    </p:spPr>
                  </p:pic>
                </p:oleObj>
              </mc:Fallback>
            </mc:AlternateContent>
          </a:graphicData>
        </a:graphic>
      </p:graphicFrame>
      <p:sp>
        <p:nvSpPr>
          <p:cNvPr id="15" name="文本框 14"/>
          <p:cNvSpPr txBox="1"/>
          <p:nvPr/>
        </p:nvSpPr>
        <p:spPr>
          <a:xfrm>
            <a:off x="7315200" y="4696190"/>
            <a:ext cx="2514600" cy="400110"/>
          </a:xfrm>
          <a:prstGeom prst="rect">
            <a:avLst/>
          </a:prstGeom>
          <a:noFill/>
        </p:spPr>
        <p:txBody>
          <a:bodyPr wrap="square" rtlCol="0">
            <a:spAutoFit/>
          </a:bodyPr>
          <a:lstStyle/>
          <a:p>
            <a:r>
              <a:rPr lang="en-US" altLang="zh-CN" sz="2000" b="1" dirty="0">
                <a:solidFill>
                  <a:srgbClr val="000000"/>
                </a:solidFill>
                <a:ea typeface="宋体" pitchFamily="2" charset="-122"/>
              </a:rPr>
              <a:t>Laser intensity</a:t>
            </a:r>
            <a:endParaRPr lang="zh-CN" altLang="en-US" sz="2000" b="1" dirty="0">
              <a:solidFill>
                <a:srgbClr val="000000"/>
              </a:solidFill>
              <a:ea typeface="宋体" pitchFamily="2" charset="-122"/>
            </a:endParaRPr>
          </a:p>
        </p:txBody>
      </p:sp>
      <p:sp>
        <p:nvSpPr>
          <p:cNvPr id="16" name="文本框 15"/>
          <p:cNvSpPr txBox="1"/>
          <p:nvPr/>
        </p:nvSpPr>
        <p:spPr>
          <a:xfrm>
            <a:off x="5680572" y="6317264"/>
            <a:ext cx="2895600" cy="400110"/>
          </a:xfrm>
          <a:prstGeom prst="rect">
            <a:avLst/>
          </a:prstGeom>
          <a:noFill/>
        </p:spPr>
        <p:txBody>
          <a:bodyPr wrap="square" rtlCol="0">
            <a:spAutoFit/>
          </a:bodyPr>
          <a:lstStyle/>
          <a:p>
            <a:r>
              <a:rPr lang="en-US" altLang="zh-CN" sz="2000" b="1" dirty="0">
                <a:solidFill>
                  <a:srgbClr val="000000"/>
                </a:solidFill>
                <a:ea typeface="宋体" pitchFamily="2" charset="-122"/>
              </a:rPr>
              <a:t>Wavelength of XFEL</a:t>
            </a:r>
            <a:endParaRPr lang="zh-CN" altLang="en-US" sz="2000" b="1" dirty="0">
              <a:solidFill>
                <a:srgbClr val="000000"/>
              </a:solidFill>
              <a:ea typeface="宋体" pitchFamily="2" charset="-122"/>
            </a:endParaRPr>
          </a:p>
        </p:txBody>
      </p:sp>
      <p:sp>
        <p:nvSpPr>
          <p:cNvPr id="17" name="文本框 2"/>
          <p:cNvSpPr txBox="1"/>
          <p:nvPr/>
        </p:nvSpPr>
        <p:spPr>
          <a:xfrm>
            <a:off x="666185" y="240311"/>
            <a:ext cx="10698480" cy="584775"/>
          </a:xfrm>
          <a:prstGeom prst="rect">
            <a:avLst/>
          </a:prstGeom>
          <a:noFill/>
        </p:spPr>
        <p:txBody>
          <a:bodyPr wrap="square" rtlCol="0">
            <a:spAutoFit/>
          </a:bodyPr>
          <a:lstStyle/>
          <a:p>
            <a:r>
              <a:rPr lang="en-US" altLang="zh-CN" sz="3200" dirty="0">
                <a:solidFill>
                  <a:srgbClr val="C00000"/>
                </a:solidFill>
                <a:latin typeface="Cambria"/>
                <a:ea typeface="+mj-ea"/>
                <a:cs typeface="汉仪中圆简"/>
              </a:rPr>
              <a:t>Detecting  vacuum birefringence with XFEL + 100 PW laser</a:t>
            </a:r>
            <a:endParaRPr lang="zh-CN" altLang="en-US" sz="3200" dirty="0">
              <a:solidFill>
                <a:srgbClr val="C00000"/>
              </a:solidFill>
              <a:latin typeface="Cambria"/>
              <a:ea typeface="+mj-ea"/>
              <a:cs typeface="汉仪中圆简"/>
            </a:endParaRPr>
          </a:p>
        </p:txBody>
      </p:sp>
    </p:spTree>
    <p:extLst>
      <p:ext uri="{BB962C8B-B14F-4D97-AF65-F5344CB8AC3E}">
        <p14:creationId xmlns:p14="http://schemas.microsoft.com/office/powerpoint/2010/main" val="39984717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38912" y="295656"/>
            <a:ext cx="11320272" cy="838200"/>
          </a:xfrm>
        </p:spPr>
        <p:txBody>
          <a:bodyPr>
            <a:noAutofit/>
          </a:bodyPr>
          <a:lstStyle/>
          <a:p>
            <a:r>
              <a:rPr lang="en-US" altLang="zh-CN" sz="3200" b="1" dirty="0">
                <a:solidFill>
                  <a:srgbClr val="C00000"/>
                </a:solidFill>
                <a:latin typeface="Songti SC" panose="02010600040101010101" pitchFamily="2" charset="-122"/>
                <a:ea typeface="Songti SC" panose="02010600040101010101" pitchFamily="2" charset="-122"/>
              </a:rPr>
              <a:t>The </a:t>
            </a:r>
            <a:r>
              <a:rPr lang="en-US" altLang="zh-CN" sz="3200" b="1" dirty="0" err="1">
                <a:solidFill>
                  <a:srgbClr val="C00000"/>
                </a:solidFill>
                <a:latin typeface="Songti SC" panose="02010600040101010101" pitchFamily="2" charset="-122"/>
                <a:ea typeface="Songti SC" panose="02010600040101010101" pitchFamily="2" charset="-122"/>
              </a:rPr>
              <a:t>phusical</a:t>
            </a:r>
            <a:r>
              <a:rPr lang="en-US" altLang="zh-CN" sz="3200" b="1" dirty="0">
                <a:solidFill>
                  <a:srgbClr val="C00000"/>
                </a:solidFill>
                <a:latin typeface="Songti SC" panose="02010600040101010101" pitchFamily="2" charset="-122"/>
                <a:ea typeface="Songti SC" panose="02010600040101010101" pitchFamily="2" charset="-122"/>
              </a:rPr>
              <a:t> design for the experiment of vacuum birefringence has been published . </a:t>
            </a:r>
            <a:endParaRPr lang="zh-CN" altLang="en-US" sz="3200" b="1" dirty="0">
              <a:solidFill>
                <a:srgbClr val="C00000"/>
              </a:solidFill>
              <a:latin typeface="Songti SC" panose="02010600040101010101" pitchFamily="2" charset="-122"/>
              <a:ea typeface="Songti SC" panose="02010600040101010101" pitchFamily="2" charset="-122"/>
            </a:endParaRPr>
          </a:p>
        </p:txBody>
      </p:sp>
      <p:pic>
        <p:nvPicPr>
          <p:cNvPr id="3" name="图片 2"/>
          <p:cNvPicPr>
            <a:picLocks noChangeAspect="1"/>
          </p:cNvPicPr>
          <p:nvPr/>
        </p:nvPicPr>
        <p:blipFill>
          <a:blip r:embed="rId2"/>
          <a:stretch>
            <a:fillRect/>
          </a:stretch>
        </p:blipFill>
        <p:spPr>
          <a:xfrm>
            <a:off x="1600201" y="1371601"/>
            <a:ext cx="8899201" cy="4579167"/>
          </a:xfrm>
          <a:prstGeom prst="rect">
            <a:avLst/>
          </a:prstGeom>
        </p:spPr>
      </p:pic>
      <p:sp>
        <p:nvSpPr>
          <p:cNvPr id="4" name="文本框 3">
            <a:extLst>
              <a:ext uri="{FF2B5EF4-FFF2-40B4-BE49-F238E27FC236}">
                <a16:creationId xmlns:a16="http://schemas.microsoft.com/office/drawing/2014/main" id="{9150983B-EEC4-6A45-B6F7-B1EF58F4033A}"/>
              </a:ext>
            </a:extLst>
          </p:cNvPr>
          <p:cNvSpPr txBox="1"/>
          <p:nvPr/>
        </p:nvSpPr>
        <p:spPr>
          <a:xfrm>
            <a:off x="9848238" y="5726848"/>
            <a:ext cx="1302327" cy="461665"/>
          </a:xfrm>
          <a:prstGeom prst="rect">
            <a:avLst/>
          </a:prstGeom>
          <a:noFill/>
        </p:spPr>
        <p:txBody>
          <a:bodyPr wrap="square" rtlCol="0">
            <a:spAutoFit/>
          </a:bodyPr>
          <a:lstStyle/>
          <a:p>
            <a:r>
              <a:rPr kumimoji="1" lang="en-US" altLang="zh-CN" sz="2400" b="1" dirty="0">
                <a:solidFill>
                  <a:srgbClr val="C00000"/>
                </a:solidFill>
              </a:rPr>
              <a:t>(2018)</a:t>
            </a:r>
            <a:endParaRPr kumimoji="1" lang="zh-CN" altLang="en-US" sz="2400" b="1" dirty="0">
              <a:solidFill>
                <a:srgbClr val="C00000"/>
              </a:solidFill>
            </a:endParaRPr>
          </a:p>
        </p:txBody>
      </p:sp>
    </p:spTree>
    <p:extLst>
      <p:ext uri="{BB962C8B-B14F-4D97-AF65-F5344CB8AC3E}">
        <p14:creationId xmlns:p14="http://schemas.microsoft.com/office/powerpoint/2010/main" val="24311942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797200" y="2034000"/>
            <a:ext cx="8642200" cy="2294069"/>
            <a:chOff x="202587" y="1730659"/>
            <a:chExt cx="8642200" cy="2294069"/>
          </a:xfrm>
        </p:grpSpPr>
        <p:grpSp>
          <p:nvGrpSpPr>
            <p:cNvPr id="13" name="组合 12"/>
            <p:cNvGrpSpPr/>
            <p:nvPr/>
          </p:nvGrpSpPr>
          <p:grpSpPr>
            <a:xfrm>
              <a:off x="202587" y="1730659"/>
              <a:ext cx="8642200" cy="1531203"/>
              <a:chOff x="-1205110" y="681666"/>
              <a:chExt cx="10414058" cy="1531203"/>
            </a:xfrm>
          </p:grpSpPr>
          <p:sp>
            <p:nvSpPr>
              <p:cNvPr id="28" name="矩形 27"/>
              <p:cNvSpPr/>
              <p:nvPr/>
            </p:nvSpPr>
            <p:spPr>
              <a:xfrm>
                <a:off x="6601412" y="1062405"/>
                <a:ext cx="993094" cy="881693"/>
              </a:xfrm>
              <a:prstGeom prst="rect">
                <a:avLst/>
              </a:prstGeom>
              <a:solidFill>
                <a:sysClr val="windowText" lastClr="000000">
                  <a:alpha val="60000"/>
                </a:sysClr>
              </a:solidFill>
              <a:ln w="12700" cap="flat" cmpd="sng" algn="ctr">
                <a:solidFill>
                  <a:sysClr val="windowText" lastClr="000000"/>
                </a:solidFill>
                <a:prstDash val="solid"/>
                <a:miter lim="800000"/>
              </a:ln>
              <a:effectLst/>
            </p:spPr>
            <p:txBody>
              <a:bodyPr rtlCol="0" anchor="ctr"/>
              <a:lstStyle/>
              <a:p>
                <a:pPr algn="ctr" eaLnBrk="1" fontAlgn="auto" hangingPunct="1">
                  <a:spcBef>
                    <a:spcPts val="0"/>
                  </a:spcBef>
                  <a:spcAft>
                    <a:spcPts val="0"/>
                  </a:spcAft>
                  <a:defRPr/>
                </a:pPr>
                <a:endParaRPr lang="zh-CN" altLang="en-US" kern="0">
                  <a:solidFill>
                    <a:prstClr val="white"/>
                  </a:solidFill>
                  <a:latin typeface="Calibri" panose="020F0502020204030204"/>
                  <a:ea typeface="宋体" panose="02010600030101010101" pitchFamily="2" charset="-122"/>
                </a:endParaRPr>
              </a:p>
            </p:txBody>
          </p:sp>
          <p:grpSp>
            <p:nvGrpSpPr>
              <p:cNvPr id="29" name="组合 28"/>
              <p:cNvGrpSpPr>
                <a:grpSpLocks noChangeAspect="1"/>
              </p:cNvGrpSpPr>
              <p:nvPr/>
            </p:nvGrpSpPr>
            <p:grpSpPr>
              <a:xfrm>
                <a:off x="-1205110" y="722482"/>
                <a:ext cx="7481719" cy="1490387"/>
                <a:chOff x="-2100264" y="657644"/>
                <a:chExt cx="10911460" cy="2173605"/>
              </a:xfrm>
            </p:grpSpPr>
            <p:grpSp>
              <p:nvGrpSpPr>
                <p:cNvPr id="37" name="组合 36"/>
                <p:cNvGrpSpPr/>
                <p:nvPr/>
              </p:nvGrpSpPr>
              <p:grpSpPr>
                <a:xfrm>
                  <a:off x="-2100264" y="912939"/>
                  <a:ext cx="5913222" cy="1918310"/>
                  <a:chOff x="-3936036" y="183255"/>
                  <a:chExt cx="9919813" cy="3392452"/>
                </a:xfrm>
              </p:grpSpPr>
              <p:sp>
                <p:nvSpPr>
                  <p:cNvPr id="48" name="文本框 47"/>
                  <p:cNvSpPr txBox="1"/>
                  <p:nvPr/>
                </p:nvSpPr>
                <p:spPr>
                  <a:xfrm>
                    <a:off x="-3936036" y="1867640"/>
                    <a:ext cx="2573760" cy="952562"/>
                  </a:xfrm>
                  <a:prstGeom prst="rect">
                    <a:avLst/>
                  </a:prstGeom>
                  <a:noFill/>
                </p:spPr>
                <p:txBody>
                  <a:bodyPr wrap="square" rtlCol="0">
                    <a:spAutoFit/>
                  </a:bodyPr>
                  <a:lstStyle/>
                  <a:p>
                    <a:pPr eaLnBrk="1" fontAlgn="auto" hangingPunct="1">
                      <a:spcBef>
                        <a:spcPts val="0"/>
                      </a:spcBef>
                      <a:spcAft>
                        <a:spcPts val="0"/>
                      </a:spcAft>
                      <a:defRPr/>
                    </a:pPr>
                    <a:r>
                      <a:rPr lang="en-US" altLang="zh-CN" kern="0" dirty="0">
                        <a:solidFill>
                          <a:prstClr val="black"/>
                        </a:solidFill>
                        <a:latin typeface="Times New Roman" panose="02020603050405020304" pitchFamily="18" charset="0"/>
                        <a:ea typeface="宋体" pitchFamily="2" charset="-122"/>
                        <a:cs typeface="Times New Roman" panose="02020603050405020304" pitchFamily="18" charset="0"/>
                      </a:rPr>
                      <a:t>XFEL</a:t>
                    </a:r>
                  </a:p>
                </p:txBody>
              </p:sp>
              <p:sp>
                <p:nvSpPr>
                  <p:cNvPr id="49" name="矩形 48"/>
                  <p:cNvSpPr/>
                  <p:nvPr/>
                </p:nvSpPr>
                <p:spPr>
                  <a:xfrm>
                    <a:off x="2756596" y="1301690"/>
                    <a:ext cx="2429691" cy="2274017"/>
                  </a:xfrm>
                  <a:prstGeom prst="rect">
                    <a:avLst/>
                  </a:prstGeom>
                  <a:solidFill>
                    <a:sysClr val="windowText" lastClr="000000">
                      <a:alpha val="60000"/>
                    </a:sysClr>
                  </a:solidFill>
                  <a:ln w="12700" cap="flat" cmpd="sng" algn="ctr">
                    <a:solidFill>
                      <a:sysClr val="windowText" lastClr="000000"/>
                    </a:solidFill>
                    <a:prstDash val="solid"/>
                    <a:miter lim="800000"/>
                  </a:ln>
                  <a:effectLst/>
                </p:spPr>
                <p:txBody>
                  <a:bodyPr rtlCol="0" anchor="ctr"/>
                  <a:lstStyle/>
                  <a:p>
                    <a:pPr algn="ctr" eaLnBrk="1" fontAlgn="auto" hangingPunct="1">
                      <a:spcBef>
                        <a:spcPts val="0"/>
                      </a:spcBef>
                      <a:spcAft>
                        <a:spcPts val="0"/>
                      </a:spcAft>
                      <a:defRPr/>
                    </a:pPr>
                    <a:endParaRPr lang="zh-CN" altLang="en-US" kern="0">
                      <a:solidFill>
                        <a:prstClr val="white"/>
                      </a:solidFill>
                      <a:latin typeface="Calibri" panose="020F0502020204030204"/>
                      <a:ea typeface="宋体" panose="02010600030101010101" pitchFamily="2" charset="-122"/>
                    </a:endParaRPr>
                  </a:p>
                </p:txBody>
              </p:sp>
              <p:grpSp>
                <p:nvGrpSpPr>
                  <p:cNvPr id="50" name="组合 49"/>
                  <p:cNvGrpSpPr>
                    <a:grpSpLocks noChangeAspect="1"/>
                  </p:cNvGrpSpPr>
                  <p:nvPr/>
                </p:nvGrpSpPr>
                <p:grpSpPr>
                  <a:xfrm rot="19003683">
                    <a:off x="2853706" y="1681961"/>
                    <a:ext cx="3130071" cy="1351901"/>
                    <a:chOff x="1049915" y="1778670"/>
                    <a:chExt cx="7197574" cy="3108684"/>
                  </a:xfrm>
                </p:grpSpPr>
                <p:sp>
                  <p:nvSpPr>
                    <p:cNvPr id="53" name="立方体 52"/>
                    <p:cNvSpPr/>
                    <p:nvPr/>
                  </p:nvSpPr>
                  <p:spPr>
                    <a:xfrm>
                      <a:off x="1747503" y="1939980"/>
                      <a:ext cx="4811486" cy="1507966"/>
                    </a:xfrm>
                    <a:prstGeom prst="cube">
                      <a:avLst>
                        <a:gd name="adj" fmla="val 9546"/>
                      </a:avLst>
                    </a:prstGeom>
                    <a:solidFill>
                      <a:srgbClr val="5B9BD5"/>
                    </a:solidFill>
                    <a:ln w="12700" cap="flat" cmpd="sng" algn="ctr">
                      <a:noFill/>
                      <a:prstDash val="solid"/>
                      <a:miter lim="800000"/>
                    </a:ln>
                    <a:effectLst/>
                  </p:spPr>
                  <p:txBody>
                    <a:bodyPr rtlCol="0" anchor="ctr"/>
                    <a:lstStyle/>
                    <a:p>
                      <a:pPr algn="ctr" eaLnBrk="1" fontAlgn="auto" hangingPunct="1">
                        <a:spcBef>
                          <a:spcPts val="0"/>
                        </a:spcBef>
                        <a:spcAft>
                          <a:spcPts val="0"/>
                        </a:spcAft>
                        <a:defRPr/>
                      </a:pPr>
                      <a:endParaRPr lang="zh-CN" altLang="en-US" kern="0">
                        <a:solidFill>
                          <a:prstClr val="white"/>
                        </a:solidFill>
                        <a:latin typeface="Calibri" panose="020F0502020204030204"/>
                        <a:ea typeface="宋体" panose="02010600030101010101" pitchFamily="2" charset="-122"/>
                      </a:endParaRPr>
                    </a:p>
                  </p:txBody>
                </p:sp>
                <p:grpSp>
                  <p:nvGrpSpPr>
                    <p:cNvPr id="54" name="组合 53"/>
                    <p:cNvGrpSpPr/>
                    <p:nvPr/>
                  </p:nvGrpSpPr>
                  <p:grpSpPr>
                    <a:xfrm rot="2669248">
                      <a:off x="1049915" y="1778670"/>
                      <a:ext cx="7197574" cy="3108684"/>
                      <a:chOff x="143227" y="1329363"/>
                      <a:chExt cx="7197574" cy="3108684"/>
                    </a:xfrm>
                  </p:grpSpPr>
                  <p:cxnSp>
                    <p:nvCxnSpPr>
                      <p:cNvPr id="57" name="直接连接符 56"/>
                      <p:cNvCxnSpPr/>
                      <p:nvPr/>
                    </p:nvCxnSpPr>
                    <p:spPr>
                      <a:xfrm rot="21527069">
                        <a:off x="143227" y="4409531"/>
                        <a:ext cx="1804991" cy="28516"/>
                      </a:xfrm>
                      <a:prstGeom prst="line">
                        <a:avLst/>
                      </a:prstGeom>
                      <a:noFill/>
                      <a:ln w="19050" cap="flat" cmpd="sng" algn="ctr">
                        <a:solidFill>
                          <a:srgbClr val="C00000"/>
                        </a:solidFill>
                        <a:prstDash val="solid"/>
                        <a:miter lim="800000"/>
                      </a:ln>
                      <a:effectLst/>
                    </p:spPr>
                  </p:cxnSp>
                  <p:cxnSp>
                    <p:nvCxnSpPr>
                      <p:cNvPr id="58" name="直接连接符 57"/>
                      <p:cNvCxnSpPr/>
                      <p:nvPr/>
                    </p:nvCxnSpPr>
                    <p:spPr>
                      <a:xfrm>
                        <a:off x="1907176" y="3387637"/>
                        <a:ext cx="1018903" cy="8708"/>
                      </a:xfrm>
                      <a:prstGeom prst="line">
                        <a:avLst/>
                      </a:prstGeom>
                      <a:noFill/>
                      <a:ln w="19050" cap="flat" cmpd="sng" algn="ctr">
                        <a:solidFill>
                          <a:srgbClr val="C00000"/>
                        </a:solidFill>
                        <a:prstDash val="solid"/>
                        <a:miter lim="800000"/>
                      </a:ln>
                      <a:effectLst/>
                    </p:spPr>
                  </p:cxnSp>
                  <p:cxnSp>
                    <p:nvCxnSpPr>
                      <p:cNvPr id="59" name="直接连接符 58"/>
                      <p:cNvCxnSpPr/>
                      <p:nvPr/>
                    </p:nvCxnSpPr>
                    <p:spPr>
                      <a:xfrm rot="16200000">
                        <a:off x="1402080" y="3892735"/>
                        <a:ext cx="1018903" cy="8708"/>
                      </a:xfrm>
                      <a:prstGeom prst="line">
                        <a:avLst/>
                      </a:prstGeom>
                      <a:noFill/>
                      <a:ln w="19050" cap="flat" cmpd="sng" algn="ctr">
                        <a:solidFill>
                          <a:srgbClr val="C00000"/>
                        </a:solidFill>
                        <a:prstDash val="solid"/>
                        <a:miter lim="800000"/>
                      </a:ln>
                      <a:effectLst/>
                    </p:spPr>
                  </p:cxnSp>
                  <p:cxnSp>
                    <p:nvCxnSpPr>
                      <p:cNvPr id="60" name="直接连接符 59"/>
                      <p:cNvCxnSpPr/>
                      <p:nvPr/>
                    </p:nvCxnSpPr>
                    <p:spPr>
                      <a:xfrm rot="16200000">
                        <a:off x="2410416" y="2888642"/>
                        <a:ext cx="1018903" cy="8708"/>
                      </a:xfrm>
                      <a:prstGeom prst="line">
                        <a:avLst/>
                      </a:prstGeom>
                      <a:noFill/>
                      <a:ln w="19050" cap="flat" cmpd="sng" algn="ctr">
                        <a:solidFill>
                          <a:srgbClr val="C00000"/>
                        </a:solidFill>
                        <a:prstDash val="solid"/>
                        <a:miter lim="800000"/>
                      </a:ln>
                      <a:effectLst/>
                    </p:spPr>
                  </p:cxnSp>
                  <p:cxnSp>
                    <p:nvCxnSpPr>
                      <p:cNvPr id="61" name="直接连接符 60"/>
                      <p:cNvCxnSpPr/>
                      <p:nvPr/>
                    </p:nvCxnSpPr>
                    <p:spPr>
                      <a:xfrm rot="16200000">
                        <a:off x="3440636" y="1872232"/>
                        <a:ext cx="1018903" cy="8708"/>
                      </a:xfrm>
                      <a:prstGeom prst="line">
                        <a:avLst/>
                      </a:prstGeom>
                      <a:noFill/>
                      <a:ln w="19050" cap="flat" cmpd="sng" algn="ctr">
                        <a:solidFill>
                          <a:srgbClr val="C00000"/>
                        </a:solidFill>
                        <a:prstDash val="solid"/>
                        <a:miter lim="800000"/>
                      </a:ln>
                      <a:effectLst/>
                    </p:spPr>
                  </p:cxnSp>
                  <p:cxnSp>
                    <p:nvCxnSpPr>
                      <p:cNvPr id="62" name="直接连接符 61"/>
                      <p:cNvCxnSpPr/>
                      <p:nvPr/>
                    </p:nvCxnSpPr>
                    <p:spPr>
                      <a:xfrm>
                        <a:off x="2930435" y="2373087"/>
                        <a:ext cx="1018903" cy="8708"/>
                      </a:xfrm>
                      <a:prstGeom prst="line">
                        <a:avLst/>
                      </a:prstGeom>
                      <a:noFill/>
                      <a:ln w="19050" cap="flat" cmpd="sng" algn="ctr">
                        <a:solidFill>
                          <a:srgbClr val="C00000"/>
                        </a:solidFill>
                        <a:prstDash val="solid"/>
                        <a:miter lim="800000"/>
                      </a:ln>
                      <a:effectLst/>
                    </p:spPr>
                  </p:cxnSp>
                  <p:cxnSp>
                    <p:nvCxnSpPr>
                      <p:cNvPr id="63" name="直接箭头连接符 62"/>
                      <p:cNvCxnSpPr/>
                      <p:nvPr/>
                    </p:nvCxnSpPr>
                    <p:spPr>
                      <a:xfrm rot="21527069">
                        <a:off x="3963619" y="1329363"/>
                        <a:ext cx="3377182" cy="84596"/>
                      </a:xfrm>
                      <a:prstGeom prst="straightConnector1">
                        <a:avLst/>
                      </a:prstGeom>
                      <a:noFill/>
                      <a:ln w="15875" cap="flat" cmpd="sng" algn="ctr">
                        <a:solidFill>
                          <a:srgbClr val="C00000"/>
                        </a:solidFill>
                        <a:prstDash val="solid"/>
                        <a:miter lim="800000"/>
                        <a:tailEnd type="triangle" w="lg" len="lg"/>
                      </a:ln>
                      <a:effectLst/>
                    </p:spPr>
                  </p:cxnSp>
                </p:grpSp>
                <p:sp>
                  <p:nvSpPr>
                    <p:cNvPr id="55" name="立方体 54"/>
                    <p:cNvSpPr/>
                    <p:nvPr/>
                  </p:nvSpPr>
                  <p:spPr>
                    <a:xfrm>
                      <a:off x="1714487" y="2084150"/>
                      <a:ext cx="4699950" cy="307084"/>
                    </a:xfrm>
                    <a:prstGeom prst="cube">
                      <a:avLst>
                        <a:gd name="adj" fmla="val 15218"/>
                      </a:avLst>
                    </a:prstGeom>
                    <a:solidFill>
                      <a:srgbClr val="5B9BD5">
                        <a:lumMod val="60000"/>
                        <a:lumOff val="40000"/>
                      </a:srgbClr>
                    </a:solidFill>
                    <a:ln w="12700" cap="flat" cmpd="sng" algn="ctr">
                      <a:noFill/>
                      <a:prstDash val="solid"/>
                      <a:miter lim="800000"/>
                    </a:ln>
                    <a:effectLst/>
                  </p:spPr>
                  <p:txBody>
                    <a:bodyPr rtlCol="0" anchor="ctr"/>
                    <a:lstStyle/>
                    <a:p>
                      <a:pPr algn="ctr" eaLnBrk="1" fontAlgn="auto" hangingPunct="1">
                        <a:spcBef>
                          <a:spcPts val="0"/>
                        </a:spcBef>
                        <a:spcAft>
                          <a:spcPts val="0"/>
                        </a:spcAft>
                        <a:defRPr/>
                      </a:pPr>
                      <a:endParaRPr lang="zh-CN" altLang="en-US" kern="0">
                        <a:solidFill>
                          <a:prstClr val="white"/>
                        </a:solidFill>
                        <a:latin typeface="Calibri" panose="020F0502020204030204"/>
                        <a:ea typeface="宋体" panose="02010600030101010101" pitchFamily="2" charset="-122"/>
                      </a:endParaRPr>
                    </a:p>
                  </p:txBody>
                </p:sp>
                <p:sp>
                  <p:nvSpPr>
                    <p:cNvPr id="56" name="立方体 55"/>
                    <p:cNvSpPr/>
                    <p:nvPr/>
                  </p:nvSpPr>
                  <p:spPr>
                    <a:xfrm>
                      <a:off x="1718697" y="3149571"/>
                      <a:ext cx="4699950" cy="307084"/>
                    </a:xfrm>
                    <a:prstGeom prst="cube">
                      <a:avLst>
                        <a:gd name="adj" fmla="val 15218"/>
                      </a:avLst>
                    </a:prstGeom>
                    <a:solidFill>
                      <a:srgbClr val="5B9BD5">
                        <a:lumMod val="60000"/>
                        <a:lumOff val="40000"/>
                      </a:srgbClr>
                    </a:solidFill>
                    <a:ln w="12700" cap="flat" cmpd="sng" algn="ctr">
                      <a:noFill/>
                      <a:prstDash val="solid"/>
                      <a:miter lim="800000"/>
                    </a:ln>
                    <a:effectLst/>
                  </p:spPr>
                  <p:txBody>
                    <a:bodyPr rtlCol="0" anchor="ctr"/>
                    <a:lstStyle/>
                    <a:p>
                      <a:pPr algn="ctr" eaLnBrk="1" fontAlgn="auto" hangingPunct="1">
                        <a:spcBef>
                          <a:spcPts val="0"/>
                        </a:spcBef>
                        <a:spcAft>
                          <a:spcPts val="0"/>
                        </a:spcAft>
                        <a:defRPr/>
                      </a:pPr>
                      <a:endParaRPr lang="zh-CN" altLang="en-US" kern="0">
                        <a:solidFill>
                          <a:prstClr val="white"/>
                        </a:solidFill>
                        <a:latin typeface="Calibri" panose="020F0502020204030204"/>
                        <a:ea typeface="宋体" panose="02010600030101010101" pitchFamily="2" charset="-122"/>
                      </a:endParaRPr>
                    </a:p>
                  </p:txBody>
                </p:sp>
              </p:grpSp>
              <p:sp>
                <p:nvSpPr>
                  <p:cNvPr id="51" name="文本框 50"/>
                  <p:cNvSpPr txBox="1"/>
                  <p:nvPr/>
                </p:nvSpPr>
                <p:spPr>
                  <a:xfrm>
                    <a:off x="2723841" y="183255"/>
                    <a:ext cx="544623" cy="952562"/>
                  </a:xfrm>
                  <a:prstGeom prst="rect">
                    <a:avLst/>
                  </a:prstGeom>
                  <a:noFill/>
                </p:spPr>
                <p:txBody>
                  <a:bodyPr wrap="none" rtlCol="0">
                    <a:spAutoFit/>
                  </a:bodyPr>
                  <a:lstStyle/>
                  <a:p>
                    <a:pPr eaLnBrk="1" fontAlgn="auto" hangingPunct="1">
                      <a:spcBef>
                        <a:spcPts val="0"/>
                      </a:spcBef>
                      <a:spcAft>
                        <a:spcPts val="0"/>
                      </a:spcAft>
                      <a:defRPr/>
                    </a:pPr>
                    <a:endParaRPr lang="zh-CN" altLang="en-US" kern="0">
                      <a:solidFill>
                        <a:prstClr val="black"/>
                      </a:solidFill>
                      <a:latin typeface="Times New Roman" panose="02020603050405020304" pitchFamily="18" charset="0"/>
                      <a:ea typeface="宋体" pitchFamily="2" charset="-122"/>
                      <a:cs typeface="Times New Roman" panose="02020603050405020304" pitchFamily="18" charset="0"/>
                    </a:endParaRPr>
                  </a:p>
                </p:txBody>
              </p:sp>
              <p:cxnSp>
                <p:nvCxnSpPr>
                  <p:cNvPr id="52" name="直接箭头连接符 51"/>
                  <p:cNvCxnSpPr>
                    <a:endCxn id="27" idx="3"/>
                  </p:cNvCxnSpPr>
                  <p:nvPr/>
                </p:nvCxnSpPr>
                <p:spPr>
                  <a:xfrm flipH="1">
                    <a:off x="493772" y="2989958"/>
                    <a:ext cx="2384451" cy="0"/>
                  </a:xfrm>
                  <a:prstGeom prst="straightConnector1">
                    <a:avLst/>
                  </a:prstGeom>
                  <a:noFill/>
                  <a:ln w="19050" cap="flat" cmpd="sng" algn="ctr">
                    <a:solidFill>
                      <a:srgbClr val="C00000"/>
                    </a:solidFill>
                    <a:prstDash val="solid"/>
                    <a:miter lim="800000"/>
                    <a:headEnd type="triangle" w="lg" len="lg"/>
                    <a:tailEnd type="none"/>
                  </a:ln>
                  <a:effectLst/>
                </p:spPr>
              </p:cxnSp>
            </p:grpSp>
            <p:grpSp>
              <p:nvGrpSpPr>
                <p:cNvPr id="38" name="组合 37"/>
                <p:cNvGrpSpPr/>
                <p:nvPr/>
              </p:nvGrpSpPr>
              <p:grpSpPr>
                <a:xfrm>
                  <a:off x="4033256" y="1097544"/>
                  <a:ext cx="1448344" cy="1285875"/>
                  <a:chOff x="4122756" y="1431572"/>
                  <a:chExt cx="2074440" cy="1841738"/>
                </a:xfrm>
              </p:grpSpPr>
              <p:sp>
                <p:nvSpPr>
                  <p:cNvPr id="46" name="矩形 45"/>
                  <p:cNvSpPr/>
                  <p:nvPr/>
                </p:nvSpPr>
                <p:spPr>
                  <a:xfrm>
                    <a:off x="4122756" y="1431572"/>
                    <a:ext cx="2074440" cy="1841738"/>
                  </a:xfrm>
                  <a:prstGeom prst="rect">
                    <a:avLst/>
                  </a:prstGeom>
                  <a:solidFill>
                    <a:sysClr val="windowText" lastClr="000000">
                      <a:alpha val="60000"/>
                    </a:sysClr>
                  </a:solidFill>
                  <a:ln w="12700" cap="flat" cmpd="sng" algn="ctr">
                    <a:solidFill>
                      <a:sysClr val="windowText" lastClr="000000"/>
                    </a:solidFill>
                    <a:prstDash val="solid"/>
                    <a:miter lim="800000"/>
                  </a:ln>
                  <a:effectLst/>
                </p:spPr>
                <p:txBody>
                  <a:bodyPr rtlCol="0" anchor="ctr"/>
                  <a:lstStyle/>
                  <a:p>
                    <a:pPr algn="ctr" eaLnBrk="1" fontAlgn="auto" hangingPunct="1">
                      <a:spcBef>
                        <a:spcPts val="0"/>
                      </a:spcBef>
                      <a:spcAft>
                        <a:spcPts val="0"/>
                      </a:spcAft>
                      <a:defRPr/>
                    </a:pPr>
                    <a:endParaRPr lang="zh-CN" altLang="en-US" kern="0">
                      <a:solidFill>
                        <a:prstClr val="white"/>
                      </a:solidFill>
                      <a:latin typeface="Calibri" panose="020F0502020204030204"/>
                      <a:ea typeface="宋体" panose="02010600030101010101" pitchFamily="2" charset="-122"/>
                    </a:endParaRPr>
                  </a:p>
                </p:txBody>
              </p:sp>
              <p:pic>
                <p:nvPicPr>
                  <p:cNvPr id="47" name="图片 46"/>
                  <p:cNvPicPr>
                    <a:picLocks noChangeAspect="1"/>
                  </p:cNvPicPr>
                  <p:nvPr/>
                </p:nvPicPr>
                <p:blipFill>
                  <a:blip r:embed="rId2"/>
                  <a:stretch>
                    <a:fillRect/>
                  </a:stretch>
                </p:blipFill>
                <p:spPr>
                  <a:xfrm>
                    <a:off x="4420805" y="2046607"/>
                    <a:ext cx="1429291" cy="648584"/>
                  </a:xfrm>
                  <a:prstGeom prst="rect">
                    <a:avLst/>
                  </a:prstGeom>
                </p:spPr>
              </p:pic>
            </p:grpSp>
            <p:cxnSp>
              <p:nvCxnSpPr>
                <p:cNvPr id="39" name="直接连接符 38"/>
                <p:cNvCxnSpPr/>
                <p:nvPr/>
              </p:nvCxnSpPr>
              <p:spPr>
                <a:xfrm>
                  <a:off x="5406133" y="1776193"/>
                  <a:ext cx="1098434" cy="3414"/>
                </a:xfrm>
                <a:prstGeom prst="line">
                  <a:avLst/>
                </a:prstGeom>
                <a:noFill/>
                <a:ln w="15875" cap="flat" cmpd="sng" algn="ctr">
                  <a:solidFill>
                    <a:srgbClr val="C00000"/>
                  </a:solidFill>
                  <a:prstDash val="solid"/>
                  <a:miter lim="800000"/>
                  <a:tailEnd type="triangle" w="lg" len="lg"/>
                </a:ln>
                <a:effectLst/>
              </p:spPr>
            </p:cxnSp>
            <p:sp>
              <p:nvSpPr>
                <p:cNvPr id="40" name="文本框 39"/>
                <p:cNvSpPr txBox="1"/>
                <p:nvPr/>
              </p:nvSpPr>
              <p:spPr>
                <a:xfrm>
                  <a:off x="4299325" y="657644"/>
                  <a:ext cx="1089692" cy="538640"/>
                </a:xfrm>
                <a:prstGeom prst="rect">
                  <a:avLst/>
                </a:prstGeom>
                <a:noFill/>
              </p:spPr>
              <p:txBody>
                <a:bodyPr wrap="square" rtlCol="0">
                  <a:spAutoFit/>
                </a:bodyPr>
                <a:lstStyle/>
                <a:p>
                  <a:pPr eaLnBrk="1" fontAlgn="auto" hangingPunct="1">
                    <a:spcBef>
                      <a:spcPts val="0"/>
                    </a:spcBef>
                    <a:spcAft>
                      <a:spcPts val="0"/>
                    </a:spcAft>
                    <a:defRPr/>
                  </a:pPr>
                  <a:r>
                    <a:rPr lang="en-US" altLang="zh-CN" kern="0" dirty="0">
                      <a:solidFill>
                        <a:prstClr val="black"/>
                      </a:solidFill>
                      <a:latin typeface="Calibri" panose="020F0502020204030204"/>
                      <a:ea typeface="宋体" pitchFamily="2" charset="-122"/>
                    </a:rPr>
                    <a:t>CRLs</a:t>
                  </a:r>
                  <a:endParaRPr lang="zh-CN" altLang="en-US" kern="0">
                    <a:solidFill>
                      <a:prstClr val="black"/>
                    </a:solidFill>
                    <a:latin typeface="Calibri" panose="020F0502020204030204"/>
                    <a:ea typeface="宋体" pitchFamily="2" charset="-122"/>
                  </a:endParaRPr>
                </a:p>
              </p:txBody>
            </p:sp>
            <p:cxnSp>
              <p:nvCxnSpPr>
                <p:cNvPr id="41" name="直接连接符 40"/>
                <p:cNvCxnSpPr>
                  <a:endCxn id="47" idx="1"/>
                </p:cNvCxnSpPr>
                <p:nvPr/>
              </p:nvCxnSpPr>
              <p:spPr>
                <a:xfrm>
                  <a:off x="3670968" y="1752247"/>
                  <a:ext cx="570380" cy="1123"/>
                </a:xfrm>
                <a:prstGeom prst="line">
                  <a:avLst/>
                </a:prstGeom>
                <a:noFill/>
                <a:ln w="19050" cap="flat" cmpd="sng" algn="ctr">
                  <a:solidFill>
                    <a:srgbClr val="C00000"/>
                  </a:solidFill>
                  <a:prstDash val="solid"/>
                  <a:miter lim="800000"/>
                </a:ln>
                <a:effectLst/>
              </p:spPr>
            </p:cxnSp>
            <p:cxnSp>
              <p:nvCxnSpPr>
                <p:cNvPr id="42" name="直接连接符 41"/>
                <p:cNvCxnSpPr/>
                <p:nvPr/>
              </p:nvCxnSpPr>
              <p:spPr>
                <a:xfrm flipV="1">
                  <a:off x="4388196" y="1791793"/>
                  <a:ext cx="1000822" cy="4537"/>
                </a:xfrm>
                <a:prstGeom prst="line">
                  <a:avLst/>
                </a:prstGeom>
                <a:noFill/>
                <a:ln w="19050" cap="flat" cmpd="sng" algn="ctr">
                  <a:solidFill>
                    <a:srgbClr val="C00000"/>
                  </a:solidFill>
                  <a:prstDash val="solid"/>
                  <a:miter lim="800000"/>
                </a:ln>
                <a:effectLst/>
              </p:spPr>
            </p:cxnSp>
            <p:grpSp>
              <p:nvGrpSpPr>
                <p:cNvPr id="43" name="组合 42"/>
                <p:cNvGrpSpPr/>
                <p:nvPr/>
              </p:nvGrpSpPr>
              <p:grpSpPr>
                <a:xfrm>
                  <a:off x="7362852" y="1092216"/>
                  <a:ext cx="1448344" cy="1285875"/>
                  <a:chOff x="4582211" y="1445338"/>
                  <a:chExt cx="2074440" cy="1841738"/>
                </a:xfrm>
              </p:grpSpPr>
              <p:sp>
                <p:nvSpPr>
                  <p:cNvPr id="44" name="矩形 43"/>
                  <p:cNvSpPr/>
                  <p:nvPr/>
                </p:nvSpPr>
                <p:spPr>
                  <a:xfrm>
                    <a:off x="4582211" y="1445338"/>
                    <a:ext cx="2074440" cy="1841738"/>
                  </a:xfrm>
                  <a:prstGeom prst="rect">
                    <a:avLst/>
                  </a:prstGeom>
                  <a:solidFill>
                    <a:sysClr val="windowText" lastClr="000000">
                      <a:alpha val="60000"/>
                    </a:sysClr>
                  </a:solidFill>
                  <a:ln w="12700" cap="flat" cmpd="sng" algn="ctr">
                    <a:solidFill>
                      <a:sysClr val="windowText" lastClr="000000"/>
                    </a:solidFill>
                    <a:prstDash val="solid"/>
                    <a:miter lim="800000"/>
                  </a:ln>
                  <a:effectLst/>
                </p:spPr>
                <p:txBody>
                  <a:bodyPr rtlCol="0" anchor="ctr"/>
                  <a:lstStyle/>
                  <a:p>
                    <a:pPr algn="ctr" eaLnBrk="1" fontAlgn="auto" hangingPunct="1">
                      <a:spcBef>
                        <a:spcPts val="0"/>
                      </a:spcBef>
                      <a:spcAft>
                        <a:spcPts val="0"/>
                      </a:spcAft>
                      <a:defRPr/>
                    </a:pPr>
                    <a:endParaRPr lang="zh-CN" altLang="en-US" kern="0">
                      <a:solidFill>
                        <a:prstClr val="white"/>
                      </a:solidFill>
                      <a:latin typeface="Calibri" panose="020F0502020204030204"/>
                      <a:ea typeface="宋体" panose="02010600030101010101" pitchFamily="2" charset="-122"/>
                    </a:endParaRPr>
                  </a:p>
                </p:txBody>
              </p:sp>
              <p:pic>
                <p:nvPicPr>
                  <p:cNvPr id="45" name="图片 44"/>
                  <p:cNvPicPr>
                    <a:picLocks noChangeAspect="1"/>
                  </p:cNvPicPr>
                  <p:nvPr/>
                </p:nvPicPr>
                <p:blipFill>
                  <a:blip r:embed="rId2"/>
                  <a:stretch>
                    <a:fillRect/>
                  </a:stretch>
                </p:blipFill>
                <p:spPr>
                  <a:xfrm>
                    <a:off x="4958605" y="2083000"/>
                    <a:ext cx="1429291" cy="648584"/>
                  </a:xfrm>
                  <a:prstGeom prst="rect">
                    <a:avLst/>
                  </a:prstGeom>
                </p:spPr>
              </p:pic>
            </p:grpSp>
          </p:grpSp>
          <p:cxnSp>
            <p:nvCxnSpPr>
              <p:cNvPr id="30" name="直接连接符 29"/>
              <p:cNvCxnSpPr/>
              <p:nvPr/>
            </p:nvCxnSpPr>
            <p:spPr>
              <a:xfrm>
                <a:off x="4665856" y="1500139"/>
                <a:ext cx="1935556" cy="0"/>
              </a:xfrm>
              <a:prstGeom prst="line">
                <a:avLst/>
              </a:prstGeom>
              <a:noFill/>
              <a:ln w="15875" cap="flat" cmpd="sng" algn="ctr">
                <a:solidFill>
                  <a:srgbClr val="C00000"/>
                </a:solidFill>
                <a:prstDash val="solid"/>
                <a:miter lim="800000"/>
                <a:tailEnd type="triangle" w="lg" len="lg"/>
              </a:ln>
              <a:effectLst/>
            </p:spPr>
          </p:cxnSp>
          <p:sp>
            <p:nvSpPr>
              <p:cNvPr id="31" name="文本框 30"/>
              <p:cNvSpPr txBox="1"/>
              <p:nvPr/>
            </p:nvSpPr>
            <p:spPr>
              <a:xfrm>
                <a:off x="5353912" y="705756"/>
                <a:ext cx="747938" cy="369332"/>
              </a:xfrm>
              <a:prstGeom prst="rect">
                <a:avLst/>
              </a:prstGeom>
              <a:noFill/>
            </p:spPr>
            <p:txBody>
              <a:bodyPr wrap="none" rtlCol="0">
                <a:spAutoFit/>
              </a:bodyPr>
              <a:lstStyle/>
              <a:p>
                <a:pPr eaLnBrk="1" fontAlgn="auto" hangingPunct="1">
                  <a:spcBef>
                    <a:spcPts val="0"/>
                  </a:spcBef>
                  <a:spcAft>
                    <a:spcPts val="0"/>
                  </a:spcAft>
                  <a:defRPr/>
                </a:pPr>
                <a:r>
                  <a:rPr lang="en-US" altLang="zh-CN" kern="0" dirty="0">
                    <a:solidFill>
                      <a:prstClr val="black"/>
                    </a:solidFill>
                    <a:latin typeface="Calibri" panose="020F0502020204030204"/>
                    <a:ea typeface="宋体" pitchFamily="2" charset="-122"/>
                  </a:rPr>
                  <a:t>CRLs</a:t>
                </a:r>
                <a:endParaRPr lang="zh-CN" altLang="en-US" kern="0">
                  <a:solidFill>
                    <a:prstClr val="black"/>
                  </a:solidFill>
                  <a:latin typeface="Calibri" panose="020F0502020204030204"/>
                  <a:ea typeface="宋体" pitchFamily="2" charset="-122"/>
                </a:endParaRPr>
              </a:p>
            </p:txBody>
          </p:sp>
          <p:sp>
            <p:nvSpPr>
              <p:cNvPr id="32" name="文本框 31"/>
              <p:cNvSpPr txBox="1"/>
              <p:nvPr/>
            </p:nvSpPr>
            <p:spPr>
              <a:xfrm>
                <a:off x="6636248" y="681666"/>
                <a:ext cx="1261759" cy="369332"/>
              </a:xfrm>
              <a:prstGeom prst="rect">
                <a:avLst/>
              </a:prstGeom>
              <a:noFill/>
            </p:spPr>
            <p:txBody>
              <a:bodyPr wrap="none" rtlCol="0">
                <a:spAutoFit/>
              </a:bodyPr>
              <a:lstStyle/>
              <a:p>
                <a:pPr eaLnBrk="1" fontAlgn="auto" hangingPunct="1">
                  <a:spcBef>
                    <a:spcPts val="0"/>
                  </a:spcBef>
                  <a:spcAft>
                    <a:spcPts val="0"/>
                  </a:spcAft>
                  <a:defRPr/>
                </a:pPr>
                <a:r>
                  <a:rPr lang="en-US" altLang="zh-CN" kern="0" dirty="0">
                    <a:solidFill>
                      <a:prstClr val="black"/>
                    </a:solidFill>
                    <a:latin typeface="Calibri" panose="020F0502020204030204"/>
                    <a:ea typeface="宋体" pitchFamily="2" charset="-122"/>
                  </a:rPr>
                  <a:t>Analyzer </a:t>
                </a:r>
                <a:endParaRPr lang="zh-CN" altLang="en-US" kern="0">
                  <a:solidFill>
                    <a:prstClr val="black"/>
                  </a:solidFill>
                  <a:latin typeface="Calibri" panose="020F0502020204030204"/>
                  <a:ea typeface="宋体" pitchFamily="2" charset="-122"/>
                </a:endParaRPr>
              </a:p>
            </p:txBody>
          </p:sp>
          <p:sp>
            <p:nvSpPr>
              <p:cNvPr id="33" name="矩形 32"/>
              <p:cNvSpPr/>
              <p:nvPr/>
            </p:nvSpPr>
            <p:spPr>
              <a:xfrm>
                <a:off x="6702102" y="1434236"/>
                <a:ext cx="733167" cy="131805"/>
              </a:xfrm>
              <a:prstGeom prst="rect">
                <a:avLst/>
              </a:prstGeom>
              <a:solidFill>
                <a:srgbClr val="5B9BD5">
                  <a:lumMod val="60000"/>
                  <a:lumOff val="40000"/>
                </a:srgbClr>
              </a:solidFill>
              <a:ln w="12700" cap="flat" cmpd="sng" algn="ctr">
                <a:solidFill>
                  <a:srgbClr val="5B9BD5">
                    <a:shade val="50000"/>
                  </a:srgbClr>
                </a:solidFill>
                <a:prstDash val="solid"/>
                <a:miter lim="800000"/>
              </a:ln>
              <a:effectLst/>
            </p:spPr>
            <p:txBody>
              <a:bodyPr rtlCol="0" anchor="ctr"/>
              <a:lstStyle/>
              <a:p>
                <a:pPr algn="ctr" eaLnBrk="1" fontAlgn="auto" hangingPunct="1">
                  <a:spcBef>
                    <a:spcPts val="0"/>
                  </a:spcBef>
                  <a:spcAft>
                    <a:spcPts val="0"/>
                  </a:spcAft>
                  <a:defRPr/>
                </a:pPr>
                <a:endParaRPr lang="zh-CN" altLang="en-US" kern="0">
                  <a:solidFill>
                    <a:prstClr val="white"/>
                  </a:solidFill>
                  <a:latin typeface="Calibri" panose="020F0502020204030204"/>
                  <a:ea typeface="宋体" panose="02010600030101010101" pitchFamily="2" charset="-122"/>
                </a:endParaRPr>
              </a:p>
            </p:txBody>
          </p:sp>
          <p:cxnSp>
            <p:nvCxnSpPr>
              <p:cNvPr id="34" name="直接连接符 33"/>
              <p:cNvCxnSpPr>
                <a:endCxn id="35" idx="1"/>
              </p:cNvCxnSpPr>
              <p:nvPr/>
            </p:nvCxnSpPr>
            <p:spPr>
              <a:xfrm>
                <a:off x="7525925" y="1469555"/>
                <a:ext cx="613050" cy="6693"/>
              </a:xfrm>
              <a:prstGeom prst="line">
                <a:avLst/>
              </a:prstGeom>
              <a:noFill/>
              <a:ln w="19050" cap="flat" cmpd="sng" algn="ctr">
                <a:solidFill>
                  <a:srgbClr val="C00000"/>
                </a:solidFill>
                <a:prstDash val="solid"/>
                <a:miter lim="800000"/>
                <a:tailEnd type="triangle" w="lg" len="lg"/>
              </a:ln>
              <a:effectLst/>
            </p:spPr>
          </p:cxnSp>
          <p:sp>
            <p:nvSpPr>
              <p:cNvPr id="35" name="矩形 34"/>
              <p:cNvSpPr/>
              <p:nvPr/>
            </p:nvSpPr>
            <p:spPr>
              <a:xfrm>
                <a:off x="8138975" y="1316276"/>
                <a:ext cx="1069973" cy="319944"/>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eaLnBrk="1" fontAlgn="auto" hangingPunct="1">
                  <a:spcBef>
                    <a:spcPts val="0"/>
                  </a:spcBef>
                  <a:spcAft>
                    <a:spcPts val="0"/>
                  </a:spcAft>
                  <a:defRPr/>
                </a:pPr>
                <a:r>
                  <a:rPr lang="en-US" altLang="zh-CN" sz="1400" kern="0" dirty="0">
                    <a:solidFill>
                      <a:prstClr val="white"/>
                    </a:solidFill>
                    <a:latin typeface="Calibri" panose="020F0502020204030204"/>
                    <a:ea typeface="宋体" panose="02010600030101010101" pitchFamily="2" charset="-122"/>
                  </a:rPr>
                  <a:t>Detector</a:t>
                </a:r>
                <a:endParaRPr lang="zh-CN" altLang="en-US" sz="1400" kern="0">
                  <a:solidFill>
                    <a:prstClr val="white"/>
                  </a:solidFill>
                  <a:latin typeface="Calibri" panose="020F0502020204030204"/>
                  <a:ea typeface="宋体" panose="02010600030101010101" pitchFamily="2" charset="-122"/>
                </a:endParaRPr>
              </a:p>
            </p:txBody>
          </p:sp>
          <p:cxnSp>
            <p:nvCxnSpPr>
              <p:cNvPr id="36" name="直接连接符 35"/>
              <p:cNvCxnSpPr>
                <a:stCxn id="28" idx="1"/>
                <a:endCxn id="33" idx="1"/>
              </p:cNvCxnSpPr>
              <p:nvPr/>
            </p:nvCxnSpPr>
            <p:spPr>
              <a:xfrm flipV="1">
                <a:off x="6601412" y="1500139"/>
                <a:ext cx="100690" cy="3113"/>
              </a:xfrm>
              <a:prstGeom prst="line">
                <a:avLst/>
              </a:prstGeom>
              <a:noFill/>
              <a:ln w="19050" cap="flat" cmpd="sng" algn="ctr">
                <a:solidFill>
                  <a:srgbClr val="C00000"/>
                </a:solidFill>
                <a:prstDash val="solid"/>
                <a:miter lim="800000"/>
              </a:ln>
              <a:effectLst/>
            </p:spPr>
          </p:cxnSp>
        </p:grpSp>
        <p:grpSp>
          <p:nvGrpSpPr>
            <p:cNvPr id="14" name="组合 13"/>
            <p:cNvGrpSpPr/>
            <p:nvPr/>
          </p:nvGrpSpPr>
          <p:grpSpPr>
            <a:xfrm>
              <a:off x="373835" y="2151881"/>
              <a:ext cx="7209390" cy="1872847"/>
              <a:chOff x="373835" y="2151881"/>
              <a:chExt cx="7209390" cy="1872847"/>
            </a:xfrm>
          </p:grpSpPr>
          <p:sp>
            <p:nvSpPr>
              <p:cNvPr id="17" name="椭圆 16"/>
              <p:cNvSpPr/>
              <p:nvPr/>
            </p:nvSpPr>
            <p:spPr>
              <a:xfrm>
                <a:off x="4611955" y="2151881"/>
                <a:ext cx="898893" cy="847051"/>
              </a:xfrm>
              <a:prstGeom prst="ellipse">
                <a:avLst/>
              </a:prstGeom>
              <a:solidFill>
                <a:srgbClr val="5B9BD5">
                  <a:alpha val="66000"/>
                </a:srgbClr>
              </a:solidFill>
              <a:ln w="12700" cap="flat" cmpd="sng" algn="ctr">
                <a:solidFill>
                  <a:srgbClr val="5B9BD5">
                    <a:shade val="50000"/>
                  </a:srgbClr>
                </a:solidFill>
                <a:prstDash val="solid"/>
                <a:miter lim="800000"/>
              </a:ln>
              <a:effectLst/>
            </p:spPr>
            <p:txBody>
              <a:bodyPr rtlCol="0" anchor="ctr"/>
              <a:lstStyle/>
              <a:p>
                <a:pPr algn="ctr" eaLnBrk="1" fontAlgn="auto" hangingPunct="1">
                  <a:spcBef>
                    <a:spcPts val="0"/>
                  </a:spcBef>
                  <a:spcAft>
                    <a:spcPts val="0"/>
                  </a:spcAft>
                  <a:defRPr/>
                </a:pPr>
                <a:endParaRPr lang="zh-CN" altLang="en-US" sz="1400" b="1" kern="0">
                  <a:solidFill>
                    <a:prstClr val="white"/>
                  </a:solidFill>
                  <a:latin typeface="Calibri" panose="020F0502020204030204"/>
                  <a:ea typeface="宋体" pitchFamily="2" charset="-122"/>
                </a:endParaRPr>
              </a:p>
            </p:txBody>
          </p:sp>
          <p:grpSp>
            <p:nvGrpSpPr>
              <p:cNvPr id="15" name="组合 14"/>
              <p:cNvGrpSpPr/>
              <p:nvPr/>
            </p:nvGrpSpPr>
            <p:grpSpPr>
              <a:xfrm>
                <a:off x="1018990" y="2588212"/>
                <a:ext cx="824128" cy="881693"/>
                <a:chOff x="1018990" y="2588212"/>
                <a:chExt cx="824128" cy="881693"/>
              </a:xfrm>
            </p:grpSpPr>
            <p:sp>
              <p:nvSpPr>
                <p:cNvPr id="26" name="矩形 25"/>
                <p:cNvSpPr/>
                <p:nvPr/>
              </p:nvSpPr>
              <p:spPr>
                <a:xfrm>
                  <a:off x="1018990" y="2588212"/>
                  <a:ext cx="824128" cy="881693"/>
                </a:xfrm>
                <a:prstGeom prst="rect">
                  <a:avLst/>
                </a:prstGeom>
                <a:solidFill>
                  <a:sysClr val="windowText" lastClr="000000">
                    <a:alpha val="60000"/>
                  </a:sysClr>
                </a:solidFill>
                <a:ln w="12700" cap="flat" cmpd="sng" algn="ctr">
                  <a:solidFill>
                    <a:sysClr val="windowText" lastClr="000000"/>
                  </a:solidFill>
                  <a:prstDash val="solid"/>
                  <a:miter lim="800000"/>
                </a:ln>
                <a:effectLst/>
              </p:spPr>
              <p:txBody>
                <a:bodyPr rtlCol="0" anchor="ctr"/>
                <a:lstStyle/>
                <a:p>
                  <a:pPr algn="ctr" eaLnBrk="1" fontAlgn="auto" hangingPunct="1">
                    <a:spcBef>
                      <a:spcPts val="0"/>
                    </a:spcBef>
                    <a:spcAft>
                      <a:spcPts val="0"/>
                    </a:spcAft>
                    <a:defRPr/>
                  </a:pPr>
                  <a:endParaRPr lang="zh-CN" altLang="en-US" kern="0">
                    <a:solidFill>
                      <a:prstClr val="white"/>
                    </a:solidFill>
                    <a:latin typeface="Calibri" panose="020F0502020204030204"/>
                    <a:ea typeface="宋体" panose="02010600030101010101" pitchFamily="2" charset="-122"/>
                  </a:endParaRPr>
                </a:p>
              </p:txBody>
            </p:sp>
            <p:pic>
              <p:nvPicPr>
                <p:cNvPr id="27" name="图片 26"/>
                <p:cNvPicPr>
                  <a:picLocks noChangeAspect="1"/>
                </p:cNvPicPr>
                <p:nvPr/>
              </p:nvPicPr>
              <p:blipFill>
                <a:blip r:embed="rId3"/>
                <a:stretch>
                  <a:fillRect/>
                </a:stretch>
              </p:blipFill>
              <p:spPr>
                <a:xfrm>
                  <a:off x="1482139" y="2814010"/>
                  <a:ext cx="222996" cy="441486"/>
                </a:xfrm>
                <a:prstGeom prst="rect">
                  <a:avLst/>
                </a:prstGeom>
              </p:spPr>
            </p:pic>
          </p:grpSp>
          <p:grpSp>
            <p:nvGrpSpPr>
              <p:cNvPr id="16" name="组合 15"/>
              <p:cNvGrpSpPr/>
              <p:nvPr/>
            </p:nvGrpSpPr>
            <p:grpSpPr>
              <a:xfrm>
                <a:off x="2591245" y="3205038"/>
                <a:ext cx="4991980" cy="725182"/>
                <a:chOff x="1231161" y="3171070"/>
                <a:chExt cx="6015456" cy="725182"/>
              </a:xfrm>
            </p:grpSpPr>
            <p:sp>
              <p:nvSpPr>
                <p:cNvPr id="22" name="文本框 21"/>
                <p:cNvSpPr txBox="1"/>
                <p:nvPr/>
              </p:nvSpPr>
              <p:spPr>
                <a:xfrm>
                  <a:off x="1231161" y="3526920"/>
                  <a:ext cx="943036" cy="369332"/>
                </a:xfrm>
                <a:prstGeom prst="rect">
                  <a:avLst/>
                </a:prstGeom>
                <a:noFill/>
              </p:spPr>
              <p:txBody>
                <a:bodyPr wrap="none" rtlCol="0">
                  <a:spAutoFit/>
                </a:bodyPr>
                <a:lstStyle/>
                <a:p>
                  <a:pPr eaLnBrk="1" fontAlgn="auto" hangingPunct="1">
                    <a:spcBef>
                      <a:spcPts val="0"/>
                    </a:spcBef>
                    <a:spcAft>
                      <a:spcPts val="0"/>
                    </a:spcAft>
                    <a:defRPr/>
                  </a:pPr>
                  <a:r>
                    <a:rPr lang="en-US" altLang="zh-CN" kern="0" dirty="0">
                      <a:solidFill>
                        <a:prstClr val="black"/>
                      </a:solidFill>
                      <a:latin typeface="Calibri" panose="020F0502020204030204"/>
                      <a:ea typeface="宋体" pitchFamily="2" charset="-122"/>
                    </a:rPr>
                    <a:t>T</a:t>
                  </a:r>
                  <a:r>
                    <a:rPr lang="en-US" altLang="zh-CN" kern="0" baseline="-25000" dirty="0">
                      <a:solidFill>
                        <a:prstClr val="black"/>
                      </a:solidFill>
                      <a:latin typeface="Calibri" panose="020F0502020204030204"/>
                      <a:ea typeface="宋体" pitchFamily="2" charset="-122"/>
                    </a:rPr>
                    <a:t>2</a:t>
                  </a:r>
                  <a:r>
                    <a:rPr lang="en-US" altLang="zh-CN" kern="0" dirty="0">
                      <a:solidFill>
                        <a:prstClr val="black"/>
                      </a:solidFill>
                      <a:latin typeface="Calibri" panose="020F0502020204030204"/>
                      <a:ea typeface="宋体" pitchFamily="2" charset="-122"/>
                    </a:rPr>
                    <a:t>=0.3</a:t>
                  </a:r>
                  <a:endParaRPr lang="zh-CN" altLang="en-US" kern="0">
                    <a:solidFill>
                      <a:prstClr val="black"/>
                    </a:solidFill>
                    <a:latin typeface="Calibri" panose="020F0502020204030204"/>
                    <a:ea typeface="宋体" pitchFamily="2" charset="-122"/>
                  </a:endParaRPr>
                </a:p>
              </p:txBody>
            </p:sp>
            <p:sp>
              <p:nvSpPr>
                <p:cNvPr id="23" name="文本框 22"/>
                <p:cNvSpPr txBox="1"/>
                <p:nvPr/>
              </p:nvSpPr>
              <p:spPr>
                <a:xfrm>
                  <a:off x="2649319" y="3173066"/>
                  <a:ext cx="1084046" cy="369332"/>
                </a:xfrm>
                <a:prstGeom prst="rect">
                  <a:avLst/>
                </a:prstGeom>
                <a:noFill/>
              </p:spPr>
              <p:txBody>
                <a:bodyPr wrap="none" rtlCol="0">
                  <a:spAutoFit/>
                </a:bodyPr>
                <a:lstStyle/>
                <a:p>
                  <a:pPr eaLnBrk="1" fontAlgn="auto" hangingPunct="1">
                    <a:spcBef>
                      <a:spcPts val="0"/>
                    </a:spcBef>
                    <a:spcAft>
                      <a:spcPts val="0"/>
                    </a:spcAft>
                    <a:defRPr/>
                  </a:pPr>
                  <a:r>
                    <a:rPr lang="en-US" altLang="zh-CN" kern="0" dirty="0">
                      <a:solidFill>
                        <a:prstClr val="black"/>
                      </a:solidFill>
                      <a:latin typeface="Calibri" panose="020F0502020204030204"/>
                      <a:ea typeface="宋体" pitchFamily="2" charset="-122"/>
                    </a:rPr>
                    <a:t>T</a:t>
                  </a:r>
                  <a:r>
                    <a:rPr lang="en-US" altLang="zh-CN" kern="0" baseline="-25000" dirty="0">
                      <a:solidFill>
                        <a:prstClr val="black"/>
                      </a:solidFill>
                      <a:latin typeface="Calibri" panose="020F0502020204030204"/>
                      <a:ea typeface="宋体" pitchFamily="2" charset="-122"/>
                    </a:rPr>
                    <a:t>3</a:t>
                  </a:r>
                  <a:r>
                    <a:rPr lang="en-US" altLang="zh-CN" kern="0" dirty="0">
                      <a:solidFill>
                        <a:prstClr val="black"/>
                      </a:solidFill>
                      <a:latin typeface="Calibri" panose="020F0502020204030204"/>
                      <a:ea typeface="宋体" pitchFamily="2" charset="-122"/>
                    </a:rPr>
                    <a:t>=0.81</a:t>
                  </a:r>
                  <a:endParaRPr lang="zh-CN" altLang="en-US" kern="0">
                    <a:solidFill>
                      <a:prstClr val="black"/>
                    </a:solidFill>
                    <a:latin typeface="Calibri" panose="020F0502020204030204"/>
                    <a:ea typeface="宋体" pitchFamily="2" charset="-122"/>
                  </a:endParaRPr>
                </a:p>
              </p:txBody>
            </p:sp>
            <p:sp>
              <p:nvSpPr>
                <p:cNvPr id="24" name="文本框 23"/>
                <p:cNvSpPr txBox="1"/>
                <p:nvPr/>
              </p:nvSpPr>
              <p:spPr>
                <a:xfrm>
                  <a:off x="4650383" y="3171070"/>
                  <a:ext cx="1084046" cy="369332"/>
                </a:xfrm>
                <a:prstGeom prst="rect">
                  <a:avLst/>
                </a:prstGeom>
                <a:noFill/>
              </p:spPr>
              <p:txBody>
                <a:bodyPr wrap="none" rtlCol="0">
                  <a:spAutoFit/>
                </a:bodyPr>
                <a:lstStyle/>
                <a:p>
                  <a:pPr eaLnBrk="1" fontAlgn="auto" hangingPunct="1">
                    <a:spcBef>
                      <a:spcPts val="0"/>
                    </a:spcBef>
                    <a:spcAft>
                      <a:spcPts val="0"/>
                    </a:spcAft>
                    <a:defRPr/>
                  </a:pPr>
                  <a:r>
                    <a:rPr lang="en-US" altLang="zh-CN" kern="0" dirty="0">
                      <a:solidFill>
                        <a:prstClr val="black"/>
                      </a:solidFill>
                      <a:latin typeface="Calibri" panose="020F0502020204030204"/>
                      <a:ea typeface="宋体" pitchFamily="2" charset="-122"/>
                    </a:rPr>
                    <a:t>T</a:t>
                  </a:r>
                  <a:r>
                    <a:rPr lang="en-US" altLang="zh-CN" kern="0" baseline="-25000" dirty="0">
                      <a:solidFill>
                        <a:prstClr val="black"/>
                      </a:solidFill>
                      <a:latin typeface="Calibri" panose="020F0502020204030204"/>
                      <a:ea typeface="宋体" pitchFamily="2" charset="-122"/>
                    </a:rPr>
                    <a:t>4</a:t>
                  </a:r>
                  <a:r>
                    <a:rPr lang="en-US" altLang="zh-CN" kern="0" dirty="0">
                      <a:solidFill>
                        <a:prstClr val="black"/>
                      </a:solidFill>
                      <a:latin typeface="Calibri" panose="020F0502020204030204"/>
                      <a:ea typeface="宋体" pitchFamily="2" charset="-122"/>
                    </a:rPr>
                    <a:t>=0.81</a:t>
                  </a:r>
                  <a:endParaRPr lang="zh-CN" altLang="en-US" kern="0">
                    <a:solidFill>
                      <a:prstClr val="black"/>
                    </a:solidFill>
                    <a:latin typeface="Calibri" panose="020F0502020204030204"/>
                    <a:ea typeface="宋体" pitchFamily="2" charset="-122"/>
                  </a:endParaRPr>
                </a:p>
              </p:txBody>
            </p:sp>
            <p:sp>
              <p:nvSpPr>
                <p:cNvPr id="25" name="文本框 24"/>
                <p:cNvSpPr txBox="1"/>
                <p:nvPr/>
              </p:nvSpPr>
              <p:spPr>
                <a:xfrm>
                  <a:off x="6303581" y="3398332"/>
                  <a:ext cx="943036" cy="369332"/>
                </a:xfrm>
                <a:prstGeom prst="rect">
                  <a:avLst/>
                </a:prstGeom>
                <a:noFill/>
              </p:spPr>
              <p:txBody>
                <a:bodyPr wrap="none" rtlCol="0">
                  <a:spAutoFit/>
                </a:bodyPr>
                <a:lstStyle/>
                <a:p>
                  <a:pPr eaLnBrk="1" fontAlgn="auto" hangingPunct="1">
                    <a:spcBef>
                      <a:spcPts val="0"/>
                    </a:spcBef>
                    <a:spcAft>
                      <a:spcPts val="0"/>
                    </a:spcAft>
                    <a:defRPr/>
                  </a:pPr>
                  <a:r>
                    <a:rPr lang="en-US" altLang="zh-CN" kern="0" dirty="0">
                      <a:solidFill>
                        <a:prstClr val="black"/>
                      </a:solidFill>
                      <a:latin typeface="Calibri" panose="020F0502020204030204"/>
                      <a:ea typeface="宋体" pitchFamily="2" charset="-122"/>
                    </a:rPr>
                    <a:t>T</a:t>
                  </a:r>
                  <a:r>
                    <a:rPr lang="en-US" altLang="zh-CN" kern="0" baseline="-25000" dirty="0">
                      <a:solidFill>
                        <a:prstClr val="black"/>
                      </a:solidFill>
                      <a:latin typeface="Calibri" panose="020F0502020204030204"/>
                      <a:ea typeface="宋体" pitchFamily="2" charset="-122"/>
                    </a:rPr>
                    <a:t>5</a:t>
                  </a:r>
                  <a:r>
                    <a:rPr lang="en-US" altLang="zh-CN" kern="0" dirty="0">
                      <a:solidFill>
                        <a:prstClr val="black"/>
                      </a:solidFill>
                      <a:latin typeface="Calibri" panose="020F0502020204030204"/>
                      <a:ea typeface="宋体" pitchFamily="2" charset="-122"/>
                    </a:rPr>
                    <a:t>=0.3</a:t>
                  </a:r>
                  <a:endParaRPr lang="zh-CN" altLang="en-US" kern="0">
                    <a:solidFill>
                      <a:prstClr val="black"/>
                    </a:solidFill>
                    <a:latin typeface="Calibri" panose="020F0502020204030204"/>
                    <a:ea typeface="宋体" pitchFamily="2" charset="-122"/>
                  </a:endParaRPr>
                </a:p>
              </p:txBody>
            </p:sp>
          </p:grpSp>
          <p:cxnSp>
            <p:nvCxnSpPr>
              <p:cNvPr id="18" name="直接箭头连接符 17"/>
              <p:cNvCxnSpPr/>
              <p:nvPr/>
            </p:nvCxnSpPr>
            <p:spPr>
              <a:xfrm flipH="1">
                <a:off x="373835" y="3034753"/>
                <a:ext cx="808783" cy="0"/>
              </a:xfrm>
              <a:prstGeom prst="straightConnector1">
                <a:avLst/>
              </a:prstGeom>
              <a:noFill/>
              <a:ln w="19050" cap="flat" cmpd="sng" algn="ctr">
                <a:solidFill>
                  <a:srgbClr val="C00000"/>
                </a:solidFill>
                <a:prstDash val="solid"/>
                <a:miter lim="800000"/>
                <a:headEnd type="triangle" w="lg" len="lg"/>
                <a:tailEnd type="none"/>
              </a:ln>
              <a:effectLst/>
            </p:spPr>
          </p:cxnSp>
          <p:cxnSp>
            <p:nvCxnSpPr>
              <p:cNvPr id="19" name="直接连接符 18"/>
              <p:cNvCxnSpPr/>
              <p:nvPr/>
            </p:nvCxnSpPr>
            <p:spPr>
              <a:xfrm>
                <a:off x="1168449" y="3038358"/>
                <a:ext cx="535594" cy="4922"/>
              </a:xfrm>
              <a:prstGeom prst="line">
                <a:avLst/>
              </a:prstGeom>
              <a:noFill/>
              <a:ln w="19050" cap="flat" cmpd="sng" algn="ctr">
                <a:solidFill>
                  <a:srgbClr val="C00000"/>
                </a:solidFill>
                <a:prstDash val="solid"/>
                <a:miter lim="800000"/>
              </a:ln>
              <a:effectLst/>
            </p:spPr>
          </p:cxnSp>
          <p:sp>
            <p:nvSpPr>
              <p:cNvPr id="20" name="矩形 19"/>
              <p:cNvSpPr/>
              <p:nvPr/>
            </p:nvSpPr>
            <p:spPr>
              <a:xfrm>
                <a:off x="1317772" y="2241535"/>
                <a:ext cx="530915" cy="369332"/>
              </a:xfrm>
              <a:prstGeom prst="rect">
                <a:avLst/>
              </a:prstGeom>
            </p:spPr>
            <p:txBody>
              <a:bodyPr wrap="none">
                <a:spAutoFit/>
              </a:bodyPr>
              <a:lstStyle/>
              <a:p>
                <a:pPr eaLnBrk="1" fontAlgn="auto" hangingPunct="1">
                  <a:spcBef>
                    <a:spcPts val="0"/>
                  </a:spcBef>
                  <a:spcAft>
                    <a:spcPts val="0"/>
                  </a:spcAft>
                  <a:defRPr/>
                </a:pPr>
                <a:r>
                  <a:rPr lang="en-US" altLang="zh-CN" kern="0" dirty="0">
                    <a:solidFill>
                      <a:prstClr val="black"/>
                    </a:solidFill>
                    <a:latin typeface="Calibri" panose="020F0502020204030204"/>
                    <a:ea typeface="宋体" pitchFamily="2" charset="-122"/>
                  </a:rPr>
                  <a:t>CRL</a:t>
                </a:r>
                <a:endParaRPr lang="zh-CN" altLang="en-US" kern="0">
                  <a:solidFill>
                    <a:prstClr val="black"/>
                  </a:solidFill>
                  <a:latin typeface="Calibri" panose="020F0502020204030204"/>
                  <a:ea typeface="宋体" pitchFamily="2" charset="-122"/>
                </a:endParaRPr>
              </a:p>
            </p:txBody>
          </p:sp>
          <p:sp>
            <p:nvSpPr>
              <p:cNvPr id="21" name="文本框 20"/>
              <p:cNvSpPr txBox="1"/>
              <p:nvPr/>
            </p:nvSpPr>
            <p:spPr>
              <a:xfrm>
                <a:off x="1198852" y="3655396"/>
                <a:ext cx="899605" cy="369332"/>
              </a:xfrm>
              <a:prstGeom prst="rect">
                <a:avLst/>
              </a:prstGeom>
              <a:noFill/>
            </p:spPr>
            <p:txBody>
              <a:bodyPr wrap="none" rtlCol="0">
                <a:spAutoFit/>
              </a:bodyPr>
              <a:lstStyle/>
              <a:p>
                <a:pPr eaLnBrk="1" fontAlgn="auto" hangingPunct="1">
                  <a:spcBef>
                    <a:spcPts val="0"/>
                  </a:spcBef>
                  <a:spcAft>
                    <a:spcPts val="0"/>
                  </a:spcAft>
                  <a:defRPr/>
                </a:pPr>
                <a:r>
                  <a:rPr lang="en-US" altLang="zh-CN" kern="0" dirty="0">
                    <a:solidFill>
                      <a:prstClr val="black"/>
                    </a:solidFill>
                    <a:latin typeface="Calibri" panose="020F0502020204030204"/>
                    <a:ea typeface="宋体" pitchFamily="2" charset="-122"/>
                  </a:rPr>
                  <a:t>T</a:t>
                </a:r>
                <a:r>
                  <a:rPr lang="en-US" altLang="zh-CN" kern="0" baseline="-25000" dirty="0">
                    <a:solidFill>
                      <a:prstClr val="black"/>
                    </a:solidFill>
                    <a:latin typeface="Calibri" panose="020F0502020204030204"/>
                    <a:ea typeface="宋体" pitchFamily="2" charset="-122"/>
                  </a:rPr>
                  <a:t>2</a:t>
                </a:r>
                <a:r>
                  <a:rPr lang="en-US" altLang="zh-CN" kern="0" dirty="0">
                    <a:solidFill>
                      <a:prstClr val="black"/>
                    </a:solidFill>
                    <a:latin typeface="Calibri" panose="020F0502020204030204"/>
                    <a:ea typeface="宋体" pitchFamily="2" charset="-122"/>
                  </a:rPr>
                  <a:t>=0.96</a:t>
                </a:r>
                <a:endParaRPr lang="zh-CN" altLang="en-US" kern="0">
                  <a:solidFill>
                    <a:prstClr val="black"/>
                  </a:solidFill>
                  <a:latin typeface="Calibri" panose="020F0502020204030204"/>
                  <a:ea typeface="宋体" pitchFamily="2" charset="-122"/>
                </a:endParaRPr>
              </a:p>
            </p:txBody>
          </p:sp>
        </p:grpSp>
      </p:grpSp>
      <p:sp>
        <p:nvSpPr>
          <p:cNvPr id="6" name="矩形 5"/>
          <p:cNvSpPr/>
          <p:nvPr/>
        </p:nvSpPr>
        <p:spPr>
          <a:xfrm>
            <a:off x="6027535" y="1926107"/>
            <a:ext cx="1133644" cy="369332"/>
          </a:xfrm>
          <a:prstGeom prst="rect">
            <a:avLst/>
          </a:prstGeom>
        </p:spPr>
        <p:txBody>
          <a:bodyPr wrap="none">
            <a:spAutoFit/>
          </a:bodyPr>
          <a:lstStyle/>
          <a:p>
            <a:r>
              <a:rPr lang="en-US" altLang="zh-CN"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rPr>
              <a:t>Chamber</a:t>
            </a:r>
          </a:p>
        </p:txBody>
      </p:sp>
      <p:grpSp>
        <p:nvGrpSpPr>
          <p:cNvPr id="64" name="组合 63"/>
          <p:cNvGrpSpPr/>
          <p:nvPr/>
        </p:nvGrpSpPr>
        <p:grpSpPr>
          <a:xfrm>
            <a:off x="2311169" y="1143001"/>
            <a:ext cx="6785943" cy="777653"/>
            <a:chOff x="579510" y="1161186"/>
            <a:chExt cx="6785943" cy="777653"/>
          </a:xfrm>
        </p:grpSpPr>
        <p:sp>
          <p:nvSpPr>
            <p:cNvPr id="65" name="等腰三角形 64"/>
            <p:cNvSpPr/>
            <p:nvPr/>
          </p:nvSpPr>
          <p:spPr>
            <a:xfrm rot="16200000">
              <a:off x="961786" y="1360034"/>
              <a:ext cx="149849" cy="914400"/>
            </a:xfrm>
            <a:prstGeom prst="triangle">
              <a:avLst/>
            </a:prstGeom>
            <a:solidFill>
              <a:srgbClr val="ED7D31"/>
            </a:solidFill>
            <a:ln w="12700" cap="flat" cmpd="sng" algn="ctr">
              <a:solidFill>
                <a:srgbClr val="ED7D31">
                  <a:shade val="50000"/>
                </a:srgbClr>
              </a:solidFill>
              <a:prstDash val="solid"/>
              <a:miter lim="800000"/>
            </a:ln>
            <a:effectLst/>
          </p:spPr>
          <p:txBody>
            <a:bodyPr rtlCol="0" anchor="ctr"/>
            <a:lstStyle/>
            <a:p>
              <a:pPr algn="ctr" eaLnBrk="1" fontAlgn="auto" hangingPunct="1">
                <a:spcBef>
                  <a:spcPts val="0"/>
                </a:spcBef>
                <a:spcAft>
                  <a:spcPts val="0"/>
                </a:spcAft>
                <a:defRPr/>
              </a:pPr>
              <a:endParaRPr lang="zh-CN" altLang="en-US" kern="0">
                <a:solidFill>
                  <a:prstClr val="white"/>
                </a:solidFill>
                <a:latin typeface="Calibri" panose="020F0502020204030204"/>
                <a:ea typeface="宋体" panose="02010600030101010101" pitchFamily="2" charset="-122"/>
              </a:endParaRPr>
            </a:p>
          </p:txBody>
        </p:sp>
        <p:sp>
          <p:nvSpPr>
            <p:cNvPr id="66" name="矩形 65"/>
            <p:cNvSpPr/>
            <p:nvPr/>
          </p:nvSpPr>
          <p:spPr>
            <a:xfrm>
              <a:off x="1493911" y="1742703"/>
              <a:ext cx="819086" cy="149455"/>
            </a:xfrm>
            <a:prstGeom prst="rect">
              <a:avLst/>
            </a:prstGeom>
            <a:solidFill>
              <a:srgbClr val="ED7D31"/>
            </a:solidFill>
            <a:ln w="12700" cap="flat" cmpd="sng" algn="ctr">
              <a:solidFill>
                <a:srgbClr val="ED7D31">
                  <a:shade val="50000"/>
                </a:srgbClr>
              </a:solidFill>
              <a:prstDash val="solid"/>
              <a:miter lim="800000"/>
            </a:ln>
            <a:effectLst/>
          </p:spPr>
          <p:txBody>
            <a:bodyPr rtlCol="0" anchor="ctr"/>
            <a:lstStyle/>
            <a:p>
              <a:pPr algn="ctr" eaLnBrk="1" fontAlgn="auto" hangingPunct="1">
                <a:spcBef>
                  <a:spcPts val="0"/>
                </a:spcBef>
                <a:spcAft>
                  <a:spcPts val="0"/>
                </a:spcAft>
                <a:defRPr/>
              </a:pPr>
              <a:endParaRPr lang="zh-CN" altLang="en-US" kern="0">
                <a:solidFill>
                  <a:prstClr val="white"/>
                </a:solidFill>
                <a:latin typeface="Calibri" panose="020F0502020204030204"/>
                <a:ea typeface="宋体" panose="02010600030101010101" pitchFamily="2" charset="-122"/>
              </a:endParaRPr>
            </a:p>
          </p:txBody>
        </p:sp>
        <p:sp>
          <p:nvSpPr>
            <p:cNvPr id="67" name="等腰三角形 66"/>
            <p:cNvSpPr/>
            <p:nvPr/>
          </p:nvSpPr>
          <p:spPr>
            <a:xfrm rot="16200000">
              <a:off x="5529057" y="1360034"/>
              <a:ext cx="149849" cy="914400"/>
            </a:xfrm>
            <a:prstGeom prst="triangle">
              <a:avLst/>
            </a:prstGeom>
            <a:solidFill>
              <a:srgbClr val="ED7D31"/>
            </a:solidFill>
            <a:ln w="12700" cap="flat" cmpd="sng" algn="ctr">
              <a:solidFill>
                <a:srgbClr val="ED7D31">
                  <a:shade val="50000"/>
                </a:srgbClr>
              </a:solidFill>
              <a:prstDash val="solid"/>
              <a:miter lim="800000"/>
            </a:ln>
            <a:effectLst/>
          </p:spPr>
          <p:txBody>
            <a:bodyPr rtlCol="0" anchor="ctr"/>
            <a:lstStyle/>
            <a:p>
              <a:pPr algn="ctr" eaLnBrk="1" fontAlgn="auto" hangingPunct="1">
                <a:spcBef>
                  <a:spcPts val="0"/>
                </a:spcBef>
                <a:spcAft>
                  <a:spcPts val="0"/>
                </a:spcAft>
                <a:defRPr/>
              </a:pPr>
              <a:endParaRPr lang="zh-CN" altLang="en-US" kern="0">
                <a:solidFill>
                  <a:prstClr val="white"/>
                </a:solidFill>
                <a:latin typeface="Calibri" panose="020F0502020204030204"/>
                <a:ea typeface="宋体" panose="02010600030101010101" pitchFamily="2" charset="-122"/>
              </a:endParaRPr>
            </a:p>
          </p:txBody>
        </p:sp>
        <p:sp>
          <p:nvSpPr>
            <p:cNvPr id="68" name="等腰三角形 67"/>
            <p:cNvSpPr/>
            <p:nvPr/>
          </p:nvSpPr>
          <p:spPr>
            <a:xfrm rot="5400000" flipH="1">
              <a:off x="4484719" y="1360429"/>
              <a:ext cx="149849" cy="914400"/>
            </a:xfrm>
            <a:prstGeom prst="triangle">
              <a:avLst/>
            </a:prstGeom>
            <a:solidFill>
              <a:srgbClr val="ED7D31"/>
            </a:solidFill>
            <a:ln w="12700" cap="flat" cmpd="sng" algn="ctr">
              <a:solidFill>
                <a:srgbClr val="ED7D31">
                  <a:shade val="50000"/>
                </a:srgbClr>
              </a:solidFill>
              <a:prstDash val="solid"/>
              <a:miter lim="800000"/>
            </a:ln>
            <a:effectLst/>
          </p:spPr>
          <p:txBody>
            <a:bodyPr rtlCol="0" anchor="ctr"/>
            <a:lstStyle/>
            <a:p>
              <a:pPr algn="ctr" eaLnBrk="1" fontAlgn="auto" hangingPunct="1">
                <a:spcBef>
                  <a:spcPts val="0"/>
                </a:spcBef>
                <a:spcAft>
                  <a:spcPts val="0"/>
                </a:spcAft>
                <a:defRPr/>
              </a:pPr>
              <a:endParaRPr lang="zh-CN" altLang="en-US" kern="0">
                <a:solidFill>
                  <a:prstClr val="white"/>
                </a:solidFill>
                <a:latin typeface="Calibri" panose="020F0502020204030204"/>
                <a:ea typeface="宋体" panose="02010600030101010101" pitchFamily="2" charset="-122"/>
              </a:endParaRPr>
            </a:p>
          </p:txBody>
        </p:sp>
        <p:sp>
          <p:nvSpPr>
            <p:cNvPr id="69" name="矩形 68"/>
            <p:cNvSpPr/>
            <p:nvPr/>
          </p:nvSpPr>
          <p:spPr>
            <a:xfrm>
              <a:off x="6064544" y="1742309"/>
              <a:ext cx="1300909" cy="155797"/>
            </a:xfrm>
            <a:prstGeom prst="rect">
              <a:avLst/>
            </a:prstGeom>
            <a:solidFill>
              <a:srgbClr val="ED7D31"/>
            </a:solidFill>
            <a:ln w="12700" cap="flat" cmpd="sng" algn="ctr">
              <a:solidFill>
                <a:srgbClr val="ED7D31">
                  <a:shade val="50000"/>
                </a:srgbClr>
              </a:solidFill>
              <a:prstDash val="solid"/>
              <a:miter lim="800000"/>
            </a:ln>
            <a:effectLst/>
          </p:spPr>
          <p:txBody>
            <a:bodyPr rtlCol="0" anchor="ctr"/>
            <a:lstStyle/>
            <a:p>
              <a:pPr algn="ctr" eaLnBrk="1" fontAlgn="auto" hangingPunct="1">
                <a:spcBef>
                  <a:spcPts val="0"/>
                </a:spcBef>
                <a:spcAft>
                  <a:spcPts val="0"/>
                </a:spcAft>
                <a:defRPr/>
              </a:pPr>
              <a:endParaRPr lang="zh-CN" altLang="en-US" kern="0">
                <a:solidFill>
                  <a:prstClr val="white"/>
                </a:solidFill>
                <a:latin typeface="Calibri" panose="020F0502020204030204"/>
                <a:ea typeface="宋体" panose="02010600030101010101" pitchFamily="2" charset="-122"/>
              </a:endParaRPr>
            </a:p>
          </p:txBody>
        </p:sp>
        <p:sp>
          <p:nvSpPr>
            <p:cNvPr id="70" name="文本框 69"/>
            <p:cNvSpPr txBox="1"/>
            <p:nvPr/>
          </p:nvSpPr>
          <p:spPr>
            <a:xfrm>
              <a:off x="579510" y="1170408"/>
              <a:ext cx="958917" cy="369332"/>
            </a:xfrm>
            <a:prstGeom prst="rect">
              <a:avLst/>
            </a:prstGeom>
            <a:noFill/>
          </p:spPr>
          <p:txBody>
            <a:bodyPr wrap="none" rtlCol="0">
              <a:spAutoFit/>
            </a:bodyPr>
            <a:lstStyle/>
            <a:p>
              <a:pPr eaLnBrk="1" fontAlgn="auto" hangingPunct="1">
                <a:spcBef>
                  <a:spcPts val="0"/>
                </a:spcBef>
                <a:spcAft>
                  <a:spcPts val="0"/>
                </a:spcAft>
                <a:defRPr/>
              </a:pPr>
              <a:r>
                <a:rPr lang="en-US" altLang="zh-CN" kern="0" dirty="0">
                  <a:solidFill>
                    <a:prstClr val="black"/>
                  </a:solidFill>
                  <a:latin typeface="Calibri" panose="020F0502020204030204"/>
                  <a:ea typeface="宋体" pitchFamily="2" charset="-122"/>
                </a:rPr>
                <a:t>f=100 m</a:t>
              </a:r>
              <a:endParaRPr lang="zh-CN" altLang="en-US" kern="0">
                <a:solidFill>
                  <a:prstClr val="black"/>
                </a:solidFill>
                <a:latin typeface="Calibri" panose="020F0502020204030204"/>
                <a:ea typeface="宋体" pitchFamily="2" charset="-122"/>
              </a:endParaRPr>
            </a:p>
          </p:txBody>
        </p:sp>
        <p:sp>
          <p:nvSpPr>
            <p:cNvPr id="71" name="文本框 70"/>
            <p:cNvSpPr txBox="1"/>
            <p:nvPr/>
          </p:nvSpPr>
          <p:spPr>
            <a:xfrm>
              <a:off x="4201156" y="1163721"/>
              <a:ext cx="724878" cy="369332"/>
            </a:xfrm>
            <a:prstGeom prst="rect">
              <a:avLst/>
            </a:prstGeom>
            <a:noFill/>
          </p:spPr>
          <p:txBody>
            <a:bodyPr wrap="none" rtlCol="0">
              <a:spAutoFit/>
            </a:bodyPr>
            <a:lstStyle/>
            <a:p>
              <a:pPr eaLnBrk="1" fontAlgn="auto" hangingPunct="1">
                <a:spcBef>
                  <a:spcPts val="0"/>
                </a:spcBef>
                <a:spcAft>
                  <a:spcPts val="0"/>
                </a:spcAft>
                <a:defRPr/>
              </a:pPr>
              <a:r>
                <a:rPr lang="en-US" altLang="zh-CN" kern="0" dirty="0">
                  <a:solidFill>
                    <a:prstClr val="black"/>
                  </a:solidFill>
                  <a:latin typeface="Calibri" panose="020F0502020204030204"/>
                  <a:ea typeface="宋体" pitchFamily="2" charset="-122"/>
                </a:rPr>
                <a:t>f=5 m</a:t>
              </a:r>
              <a:endParaRPr lang="zh-CN" altLang="en-US" kern="0">
                <a:solidFill>
                  <a:prstClr val="black"/>
                </a:solidFill>
                <a:latin typeface="Calibri" panose="020F0502020204030204"/>
                <a:ea typeface="宋体" pitchFamily="2" charset="-122"/>
              </a:endParaRPr>
            </a:p>
          </p:txBody>
        </p:sp>
        <p:sp>
          <p:nvSpPr>
            <p:cNvPr id="72" name="文本框 71"/>
            <p:cNvSpPr txBox="1"/>
            <p:nvPr/>
          </p:nvSpPr>
          <p:spPr>
            <a:xfrm>
              <a:off x="5217235" y="1161186"/>
              <a:ext cx="724878" cy="369332"/>
            </a:xfrm>
            <a:prstGeom prst="rect">
              <a:avLst/>
            </a:prstGeom>
            <a:noFill/>
          </p:spPr>
          <p:txBody>
            <a:bodyPr wrap="none" rtlCol="0">
              <a:spAutoFit/>
            </a:bodyPr>
            <a:lstStyle/>
            <a:p>
              <a:pPr eaLnBrk="1" fontAlgn="auto" hangingPunct="1">
                <a:spcBef>
                  <a:spcPts val="0"/>
                </a:spcBef>
                <a:spcAft>
                  <a:spcPts val="0"/>
                </a:spcAft>
                <a:defRPr/>
              </a:pPr>
              <a:r>
                <a:rPr lang="en-US" altLang="zh-CN" kern="0" dirty="0">
                  <a:solidFill>
                    <a:prstClr val="black"/>
                  </a:solidFill>
                  <a:latin typeface="Calibri" panose="020F0502020204030204"/>
                  <a:ea typeface="宋体" pitchFamily="2" charset="-122"/>
                </a:rPr>
                <a:t>f=5 m</a:t>
              </a:r>
              <a:endParaRPr lang="zh-CN" altLang="en-US" kern="0">
                <a:solidFill>
                  <a:prstClr val="black"/>
                </a:solidFill>
                <a:latin typeface="Calibri" panose="020F0502020204030204"/>
                <a:ea typeface="宋体" pitchFamily="2" charset="-122"/>
              </a:endParaRPr>
            </a:p>
          </p:txBody>
        </p:sp>
        <p:sp>
          <p:nvSpPr>
            <p:cNvPr id="73" name="矩形 72"/>
            <p:cNvSpPr/>
            <p:nvPr/>
          </p:nvSpPr>
          <p:spPr>
            <a:xfrm>
              <a:off x="3276997" y="1745479"/>
              <a:ext cx="819086" cy="149455"/>
            </a:xfrm>
            <a:prstGeom prst="rect">
              <a:avLst/>
            </a:prstGeom>
            <a:solidFill>
              <a:srgbClr val="ED7D31"/>
            </a:solidFill>
            <a:ln w="12700" cap="flat" cmpd="sng" algn="ctr">
              <a:solidFill>
                <a:srgbClr val="ED7D31">
                  <a:shade val="50000"/>
                </a:srgbClr>
              </a:solidFill>
              <a:prstDash val="solid"/>
              <a:miter lim="800000"/>
            </a:ln>
            <a:effectLst/>
          </p:spPr>
          <p:txBody>
            <a:bodyPr rtlCol="0" anchor="ctr"/>
            <a:lstStyle/>
            <a:p>
              <a:pPr algn="ctr" eaLnBrk="1" fontAlgn="auto" hangingPunct="1">
                <a:spcBef>
                  <a:spcPts val="0"/>
                </a:spcBef>
                <a:spcAft>
                  <a:spcPts val="0"/>
                </a:spcAft>
                <a:defRPr/>
              </a:pPr>
              <a:endParaRPr lang="zh-CN" altLang="en-US" kern="0">
                <a:solidFill>
                  <a:prstClr val="white"/>
                </a:solidFill>
                <a:latin typeface="Calibri" panose="020F0502020204030204"/>
                <a:ea typeface="宋体" panose="02010600030101010101" pitchFamily="2" charset="-122"/>
              </a:endParaRPr>
            </a:p>
          </p:txBody>
        </p:sp>
        <p:sp>
          <p:nvSpPr>
            <p:cNvPr id="74" name="文本框 73"/>
            <p:cNvSpPr txBox="1"/>
            <p:nvPr/>
          </p:nvSpPr>
          <p:spPr>
            <a:xfrm>
              <a:off x="2454670" y="1569507"/>
              <a:ext cx="675185" cy="369332"/>
            </a:xfrm>
            <a:prstGeom prst="rect">
              <a:avLst/>
            </a:prstGeom>
            <a:noFill/>
          </p:spPr>
          <p:txBody>
            <a:bodyPr wrap="none" rtlCol="0">
              <a:spAutoFit/>
            </a:bodyPr>
            <a:lstStyle/>
            <a:p>
              <a:pPr eaLnBrk="1" fontAlgn="auto" hangingPunct="1">
                <a:spcBef>
                  <a:spcPts val="0"/>
                </a:spcBef>
                <a:spcAft>
                  <a:spcPts val="0"/>
                </a:spcAft>
                <a:defRPr/>
              </a:pPr>
              <a:r>
                <a:rPr lang="en-US" altLang="zh-CN" kern="0" dirty="0">
                  <a:solidFill>
                    <a:prstClr val="black"/>
                  </a:solidFill>
                  <a:latin typeface="Calibri" panose="020F0502020204030204"/>
                  <a:ea typeface="宋体" pitchFamily="2" charset="-122"/>
                </a:rPr>
                <a:t>………</a:t>
              </a:r>
              <a:endParaRPr lang="zh-CN" altLang="en-US" kern="0">
                <a:solidFill>
                  <a:prstClr val="black"/>
                </a:solidFill>
                <a:latin typeface="Calibri" panose="020F0502020204030204"/>
                <a:ea typeface="宋体" pitchFamily="2" charset="-122"/>
              </a:endParaRPr>
            </a:p>
          </p:txBody>
        </p:sp>
        <p:sp>
          <p:nvSpPr>
            <p:cNvPr id="75" name="文本框 74"/>
            <p:cNvSpPr txBox="1"/>
            <p:nvPr/>
          </p:nvSpPr>
          <p:spPr>
            <a:xfrm>
              <a:off x="2304082" y="1169712"/>
              <a:ext cx="1103187" cy="369332"/>
            </a:xfrm>
            <a:prstGeom prst="rect">
              <a:avLst/>
            </a:prstGeom>
            <a:noFill/>
          </p:spPr>
          <p:txBody>
            <a:bodyPr wrap="none" rtlCol="0">
              <a:spAutoFit/>
            </a:bodyPr>
            <a:lstStyle/>
            <a:p>
              <a:pPr eaLnBrk="1" fontAlgn="auto" hangingPunct="1">
                <a:spcBef>
                  <a:spcPts val="0"/>
                </a:spcBef>
                <a:spcAft>
                  <a:spcPts val="0"/>
                </a:spcAft>
                <a:defRPr/>
              </a:pPr>
              <a:r>
                <a:rPr lang="en-US" altLang="zh-CN" kern="0" dirty="0">
                  <a:solidFill>
                    <a:prstClr val="black"/>
                  </a:solidFill>
                  <a:latin typeface="Calibri" panose="020F0502020204030204"/>
                  <a:ea typeface="宋体" pitchFamily="2" charset="-122"/>
                </a:rPr>
                <a:t>L=1100 m</a:t>
              </a:r>
              <a:endParaRPr lang="zh-CN" altLang="en-US" kern="0">
                <a:solidFill>
                  <a:prstClr val="black"/>
                </a:solidFill>
                <a:latin typeface="Calibri" panose="020F0502020204030204"/>
                <a:ea typeface="宋体" pitchFamily="2" charset="-122"/>
              </a:endParaRPr>
            </a:p>
          </p:txBody>
        </p:sp>
      </p:grpSp>
      <p:cxnSp>
        <p:nvCxnSpPr>
          <p:cNvPr id="76" name="直接箭头连接符 75"/>
          <p:cNvCxnSpPr/>
          <p:nvPr/>
        </p:nvCxnSpPr>
        <p:spPr>
          <a:xfrm flipV="1">
            <a:off x="2238830" y="1531819"/>
            <a:ext cx="1002129" cy="4220"/>
          </a:xfrm>
          <a:prstGeom prst="straightConnector1">
            <a:avLst/>
          </a:prstGeom>
          <a:noFill/>
          <a:ln w="6350" cap="flat" cmpd="sng" algn="ctr">
            <a:solidFill>
              <a:srgbClr val="5B9BD5"/>
            </a:solidFill>
            <a:prstDash val="solid"/>
            <a:miter lim="800000"/>
            <a:headEnd type="triangle"/>
            <a:tailEnd type="triangle"/>
          </a:ln>
          <a:effectLst/>
        </p:spPr>
      </p:cxnSp>
      <p:cxnSp>
        <p:nvCxnSpPr>
          <p:cNvPr id="77" name="直接箭头连接符 76"/>
          <p:cNvCxnSpPr/>
          <p:nvPr/>
        </p:nvCxnSpPr>
        <p:spPr>
          <a:xfrm>
            <a:off x="3225569" y="1535731"/>
            <a:ext cx="2576904" cy="23468"/>
          </a:xfrm>
          <a:prstGeom prst="straightConnector1">
            <a:avLst/>
          </a:prstGeom>
          <a:noFill/>
          <a:ln w="6350" cap="flat" cmpd="sng" algn="ctr">
            <a:solidFill>
              <a:srgbClr val="5B9BD5"/>
            </a:solidFill>
            <a:prstDash val="solid"/>
            <a:miter lim="800000"/>
            <a:headEnd type="triangle"/>
            <a:tailEnd type="triangle"/>
          </a:ln>
          <a:effectLst/>
        </p:spPr>
      </p:cxnSp>
      <p:cxnSp>
        <p:nvCxnSpPr>
          <p:cNvPr id="78" name="直接箭头连接符 77"/>
          <p:cNvCxnSpPr/>
          <p:nvPr/>
        </p:nvCxnSpPr>
        <p:spPr>
          <a:xfrm>
            <a:off x="5802473" y="1560883"/>
            <a:ext cx="973974" cy="15584"/>
          </a:xfrm>
          <a:prstGeom prst="straightConnector1">
            <a:avLst/>
          </a:prstGeom>
          <a:noFill/>
          <a:ln w="6350" cap="flat" cmpd="sng" algn="ctr">
            <a:solidFill>
              <a:srgbClr val="5B9BD5"/>
            </a:solidFill>
            <a:prstDash val="solid"/>
            <a:miter lim="800000"/>
            <a:headEnd type="triangle"/>
            <a:tailEnd type="triangle"/>
          </a:ln>
          <a:effectLst/>
        </p:spPr>
      </p:cxnSp>
      <p:cxnSp>
        <p:nvCxnSpPr>
          <p:cNvPr id="79" name="直接箭头连接符 78"/>
          <p:cNvCxnSpPr/>
          <p:nvPr/>
        </p:nvCxnSpPr>
        <p:spPr>
          <a:xfrm>
            <a:off x="6791512" y="1576008"/>
            <a:ext cx="1001328" cy="7182"/>
          </a:xfrm>
          <a:prstGeom prst="straightConnector1">
            <a:avLst/>
          </a:prstGeom>
          <a:noFill/>
          <a:ln w="6350" cap="flat" cmpd="sng" algn="ctr">
            <a:solidFill>
              <a:srgbClr val="5B9BD5"/>
            </a:solidFill>
            <a:prstDash val="solid"/>
            <a:miter lim="800000"/>
            <a:headEnd type="triangle"/>
            <a:tailEnd type="triangle"/>
          </a:ln>
          <a:effectLst/>
        </p:spPr>
      </p:cxnSp>
      <p:sp>
        <p:nvSpPr>
          <p:cNvPr id="80" name="文本框 79"/>
          <p:cNvSpPr txBox="1"/>
          <p:nvPr/>
        </p:nvSpPr>
        <p:spPr>
          <a:xfrm>
            <a:off x="2954112" y="4594457"/>
            <a:ext cx="6314549" cy="461665"/>
          </a:xfrm>
          <a:prstGeom prst="rect">
            <a:avLst/>
          </a:prstGeom>
          <a:noFill/>
          <a:ln w="31750">
            <a:solidFill>
              <a:srgbClr val="C00000"/>
            </a:solidFill>
          </a:ln>
        </p:spPr>
        <p:txBody>
          <a:bodyPr wrap="none" rtlCol="0">
            <a:spAutoFit/>
          </a:bodyPr>
          <a:lstStyle/>
          <a:p>
            <a:pPr eaLnBrk="1" fontAlgn="auto" hangingPunct="1">
              <a:spcBef>
                <a:spcPts val="0"/>
              </a:spcBef>
              <a:spcAft>
                <a:spcPts val="0"/>
              </a:spcAft>
            </a:pPr>
            <a:r>
              <a:rPr lang="en-US" altLang="zh-CN" sz="2400" dirty="0">
                <a:solidFill>
                  <a:prstClr val="black"/>
                </a:solidFill>
                <a:latin typeface="Calibri" panose="020F0502020204030204"/>
                <a:ea typeface="宋体" pitchFamily="2" charset="-122"/>
              </a:rPr>
              <a:t>Propagation efficiency</a:t>
            </a:r>
            <a:r>
              <a:rPr lang="zh-CN" altLang="en-US" sz="2400">
                <a:solidFill>
                  <a:prstClr val="black"/>
                </a:solidFill>
                <a:latin typeface="Calibri" panose="020F0502020204030204"/>
                <a:ea typeface="宋体" pitchFamily="2" charset="-122"/>
              </a:rPr>
              <a:t>：</a:t>
            </a:r>
            <a:r>
              <a:rPr lang="en-US" altLang="zh-CN" sz="2400" dirty="0">
                <a:solidFill>
                  <a:prstClr val="black"/>
                </a:solidFill>
                <a:latin typeface="Calibri" panose="020F0502020204030204"/>
                <a:ea typeface="宋体" pitchFamily="2" charset="-122"/>
              </a:rPr>
              <a:t>T=T</a:t>
            </a:r>
            <a:r>
              <a:rPr lang="en-US" altLang="zh-CN" sz="2400" baseline="-25000" dirty="0">
                <a:solidFill>
                  <a:prstClr val="black"/>
                </a:solidFill>
                <a:latin typeface="Calibri" panose="020F0502020204030204"/>
                <a:ea typeface="宋体" pitchFamily="2" charset="-122"/>
              </a:rPr>
              <a:t>1</a:t>
            </a:r>
            <a:r>
              <a:rPr lang="zh-CN" altLang="en-US" sz="2400">
                <a:solidFill>
                  <a:prstClr val="black"/>
                </a:solidFill>
                <a:latin typeface="Calibri" panose="020F0502020204030204"/>
                <a:ea typeface="宋体" pitchFamily="2" charset="-122"/>
              </a:rPr>
              <a:t>*</a:t>
            </a:r>
            <a:r>
              <a:rPr lang="en-US" altLang="zh-CN" sz="2400" dirty="0">
                <a:solidFill>
                  <a:prstClr val="black"/>
                </a:solidFill>
                <a:latin typeface="Calibri" panose="020F0502020204030204"/>
                <a:ea typeface="宋体" pitchFamily="2" charset="-122"/>
              </a:rPr>
              <a:t>T</a:t>
            </a:r>
            <a:r>
              <a:rPr lang="en-US" altLang="zh-CN" sz="2400" baseline="-25000" dirty="0">
                <a:solidFill>
                  <a:prstClr val="black"/>
                </a:solidFill>
                <a:latin typeface="Calibri" panose="020F0502020204030204"/>
                <a:ea typeface="宋体" pitchFamily="2" charset="-122"/>
              </a:rPr>
              <a:t>2</a:t>
            </a:r>
            <a:r>
              <a:rPr lang="zh-CN" altLang="en-US" sz="2400">
                <a:solidFill>
                  <a:prstClr val="black"/>
                </a:solidFill>
                <a:latin typeface="Calibri" panose="020F0502020204030204"/>
                <a:ea typeface="宋体" pitchFamily="2" charset="-122"/>
              </a:rPr>
              <a:t>*</a:t>
            </a:r>
            <a:r>
              <a:rPr lang="en-US" altLang="zh-CN" sz="2400" dirty="0">
                <a:solidFill>
                  <a:prstClr val="black"/>
                </a:solidFill>
                <a:latin typeface="Calibri" panose="020F0502020204030204"/>
                <a:ea typeface="宋体" pitchFamily="2" charset="-122"/>
              </a:rPr>
              <a:t>T</a:t>
            </a:r>
            <a:r>
              <a:rPr lang="en-US" altLang="zh-CN" sz="2400" baseline="-25000" dirty="0">
                <a:solidFill>
                  <a:prstClr val="black"/>
                </a:solidFill>
                <a:latin typeface="Calibri" panose="020F0502020204030204"/>
                <a:ea typeface="宋体" pitchFamily="2" charset="-122"/>
              </a:rPr>
              <a:t>3</a:t>
            </a:r>
            <a:r>
              <a:rPr lang="zh-CN" altLang="en-US" sz="2400">
                <a:solidFill>
                  <a:prstClr val="black"/>
                </a:solidFill>
                <a:latin typeface="Calibri" panose="020F0502020204030204"/>
                <a:ea typeface="宋体" pitchFamily="2" charset="-122"/>
              </a:rPr>
              <a:t>*</a:t>
            </a:r>
            <a:r>
              <a:rPr lang="en-US" altLang="zh-CN" sz="2400" dirty="0">
                <a:solidFill>
                  <a:prstClr val="black"/>
                </a:solidFill>
                <a:latin typeface="Calibri" panose="020F0502020204030204"/>
                <a:ea typeface="宋体" pitchFamily="2" charset="-122"/>
              </a:rPr>
              <a:t>T</a:t>
            </a:r>
            <a:r>
              <a:rPr lang="en-US" altLang="zh-CN" sz="2400" baseline="-25000" dirty="0">
                <a:solidFill>
                  <a:prstClr val="black"/>
                </a:solidFill>
                <a:latin typeface="Calibri" panose="020F0502020204030204"/>
                <a:ea typeface="宋体" pitchFamily="2" charset="-122"/>
              </a:rPr>
              <a:t>4</a:t>
            </a:r>
            <a:r>
              <a:rPr lang="zh-CN" altLang="en-US" sz="2400">
                <a:solidFill>
                  <a:prstClr val="black"/>
                </a:solidFill>
                <a:latin typeface="Calibri" panose="020F0502020204030204"/>
                <a:ea typeface="宋体" pitchFamily="2" charset="-122"/>
              </a:rPr>
              <a:t>*</a:t>
            </a:r>
            <a:r>
              <a:rPr lang="en-US" altLang="zh-CN" sz="2400" dirty="0">
                <a:solidFill>
                  <a:prstClr val="black"/>
                </a:solidFill>
                <a:latin typeface="Calibri" panose="020F0502020204030204"/>
                <a:ea typeface="宋体" pitchFamily="2" charset="-122"/>
              </a:rPr>
              <a:t>T</a:t>
            </a:r>
            <a:r>
              <a:rPr lang="en-US" altLang="zh-CN" sz="2400" baseline="-25000" dirty="0">
                <a:solidFill>
                  <a:prstClr val="black"/>
                </a:solidFill>
                <a:latin typeface="Calibri" panose="020F0502020204030204"/>
                <a:ea typeface="宋体" pitchFamily="2" charset="-122"/>
              </a:rPr>
              <a:t>5</a:t>
            </a:r>
            <a:r>
              <a:rPr lang="en-US" altLang="zh-CN" sz="2400" dirty="0">
                <a:solidFill>
                  <a:prstClr val="black"/>
                </a:solidFill>
                <a:latin typeface="Calibri" panose="020F0502020204030204"/>
                <a:ea typeface="宋体" pitchFamily="2" charset="-122"/>
              </a:rPr>
              <a:t>=0.055</a:t>
            </a:r>
            <a:endParaRPr lang="zh-CN" altLang="en-US" sz="2400" baseline="30000">
              <a:solidFill>
                <a:prstClr val="black"/>
              </a:solidFill>
              <a:latin typeface="Calibri" panose="020F0502020204030204"/>
              <a:ea typeface="宋体" pitchFamily="2" charset="-122"/>
            </a:endParaRPr>
          </a:p>
        </p:txBody>
      </p:sp>
      <p:sp>
        <p:nvSpPr>
          <p:cNvPr id="7" name="文本框 6"/>
          <p:cNvSpPr txBox="1"/>
          <p:nvPr/>
        </p:nvSpPr>
        <p:spPr>
          <a:xfrm>
            <a:off x="1981631" y="5317401"/>
            <a:ext cx="8324109" cy="830997"/>
          </a:xfrm>
          <a:prstGeom prst="rect">
            <a:avLst/>
          </a:prstGeom>
          <a:solidFill>
            <a:schemeClr val="accent3">
              <a:lumMod val="20000"/>
              <a:lumOff val="80000"/>
            </a:schemeClr>
          </a:solidFill>
        </p:spPr>
        <p:txBody>
          <a:bodyPr wrap="square" rtlCol="0">
            <a:spAutoFit/>
          </a:bodyPr>
          <a:lstStyle/>
          <a:p>
            <a:pPr algn="ctr"/>
            <a:r>
              <a:rPr lang="en-US" altLang="zh-CN" sz="2400" b="1" dirty="0">
                <a:solidFill>
                  <a:srgbClr val="000000"/>
                </a:solidFill>
                <a:ea typeface="宋体" pitchFamily="2" charset="-122"/>
              </a:rPr>
              <a:t>XFEL Photon number for detection per shot is </a:t>
            </a:r>
          </a:p>
          <a:p>
            <a:pPr algn="ctr"/>
            <a:r>
              <a:rPr lang="en-US" altLang="zh-CN" sz="2400" b="1" dirty="0">
                <a:solidFill>
                  <a:srgbClr val="000000"/>
                </a:solidFill>
                <a:ea typeface="宋体" pitchFamily="2" charset="-122"/>
              </a:rPr>
              <a:t>10</a:t>
            </a:r>
            <a:r>
              <a:rPr lang="en-US" altLang="zh-CN" sz="2400" b="1" baseline="30000" dirty="0">
                <a:solidFill>
                  <a:srgbClr val="000000"/>
                </a:solidFill>
                <a:ea typeface="宋体" pitchFamily="2" charset="-122"/>
              </a:rPr>
              <a:t>12</a:t>
            </a:r>
            <a:r>
              <a:rPr lang="en-US" altLang="zh-CN" sz="2400" b="1" dirty="0">
                <a:solidFill>
                  <a:srgbClr val="000000"/>
                </a:solidFill>
                <a:ea typeface="宋体" pitchFamily="2" charset="-122"/>
              </a:rPr>
              <a:t> x 1.74x10</a:t>
            </a:r>
            <a:r>
              <a:rPr lang="en-US" altLang="zh-CN" sz="2400" b="1" baseline="30000" dirty="0">
                <a:solidFill>
                  <a:srgbClr val="000000"/>
                </a:solidFill>
                <a:ea typeface="宋体" pitchFamily="2" charset="-122"/>
              </a:rPr>
              <a:t>-10</a:t>
            </a:r>
            <a:r>
              <a:rPr lang="en-US" altLang="zh-CN" sz="2400" b="1" dirty="0">
                <a:solidFill>
                  <a:srgbClr val="000000"/>
                </a:solidFill>
                <a:ea typeface="宋体" pitchFamily="2" charset="-122"/>
              </a:rPr>
              <a:t> x 0.055  =  9.6</a:t>
            </a:r>
            <a:endParaRPr lang="zh-CN" altLang="en-US" sz="2400" b="1">
              <a:solidFill>
                <a:srgbClr val="000000"/>
              </a:solidFill>
              <a:ea typeface="宋体" pitchFamily="2" charset="-122"/>
            </a:endParaRPr>
          </a:p>
        </p:txBody>
      </p:sp>
      <p:sp>
        <p:nvSpPr>
          <p:cNvPr id="82" name="文本框 2"/>
          <p:cNvSpPr txBox="1"/>
          <p:nvPr/>
        </p:nvSpPr>
        <p:spPr>
          <a:xfrm>
            <a:off x="387242" y="161695"/>
            <a:ext cx="11448288" cy="584775"/>
          </a:xfrm>
          <a:prstGeom prst="rect">
            <a:avLst/>
          </a:prstGeom>
          <a:noFill/>
        </p:spPr>
        <p:txBody>
          <a:bodyPr wrap="square" rtlCol="0">
            <a:spAutoFit/>
          </a:bodyPr>
          <a:lstStyle/>
          <a:p>
            <a:r>
              <a:rPr lang="en-US" altLang="zh-CN" sz="3200" dirty="0">
                <a:solidFill>
                  <a:srgbClr val="C00000"/>
                </a:solidFill>
                <a:latin typeface="Cambria"/>
                <a:ea typeface="+mj-ea"/>
                <a:cs typeface="汉仪中圆简"/>
              </a:rPr>
              <a:t>Detecting  vacuum birefringence with XFEL + 100 PW laser</a:t>
            </a:r>
            <a:endParaRPr lang="zh-CN" altLang="en-US" sz="3200" dirty="0">
              <a:solidFill>
                <a:srgbClr val="C00000"/>
              </a:solidFill>
              <a:latin typeface="Cambria"/>
              <a:ea typeface="+mj-ea"/>
              <a:cs typeface="汉仪中圆简"/>
            </a:endParaRPr>
          </a:p>
        </p:txBody>
      </p:sp>
    </p:spTree>
    <p:extLst>
      <p:ext uri="{BB962C8B-B14F-4D97-AF65-F5344CB8AC3E}">
        <p14:creationId xmlns:p14="http://schemas.microsoft.com/office/powerpoint/2010/main" val="1905389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797200" y="2033999"/>
            <a:ext cx="8642200" cy="1739246"/>
            <a:chOff x="202587" y="1730659"/>
            <a:chExt cx="8642200" cy="1739246"/>
          </a:xfrm>
        </p:grpSpPr>
        <p:grpSp>
          <p:nvGrpSpPr>
            <p:cNvPr id="13" name="组合 12"/>
            <p:cNvGrpSpPr/>
            <p:nvPr/>
          </p:nvGrpSpPr>
          <p:grpSpPr>
            <a:xfrm>
              <a:off x="202587" y="1730659"/>
              <a:ext cx="8642200" cy="1531204"/>
              <a:chOff x="-1205110" y="681666"/>
              <a:chExt cx="10414058" cy="1531204"/>
            </a:xfrm>
          </p:grpSpPr>
          <p:sp>
            <p:nvSpPr>
              <p:cNvPr id="28" name="矩形 27"/>
              <p:cNvSpPr/>
              <p:nvPr/>
            </p:nvSpPr>
            <p:spPr>
              <a:xfrm>
                <a:off x="6601412" y="1062405"/>
                <a:ext cx="993094" cy="881693"/>
              </a:xfrm>
              <a:prstGeom prst="rect">
                <a:avLst/>
              </a:prstGeom>
              <a:solidFill>
                <a:sysClr val="windowText" lastClr="000000">
                  <a:alpha val="60000"/>
                </a:sysClr>
              </a:solidFill>
              <a:ln w="12700" cap="flat" cmpd="sng" algn="ctr">
                <a:solidFill>
                  <a:sysClr val="windowText" lastClr="000000"/>
                </a:solidFill>
                <a:prstDash val="solid"/>
                <a:miter lim="800000"/>
              </a:ln>
              <a:effectLst/>
            </p:spPr>
            <p:txBody>
              <a:bodyPr rtlCol="0" anchor="ctr"/>
              <a:lstStyle/>
              <a:p>
                <a:pPr algn="ctr" eaLnBrk="1" fontAlgn="auto" hangingPunct="1">
                  <a:spcBef>
                    <a:spcPts val="0"/>
                  </a:spcBef>
                  <a:spcAft>
                    <a:spcPts val="0"/>
                  </a:spcAft>
                  <a:defRPr/>
                </a:pPr>
                <a:endParaRPr lang="zh-CN" altLang="en-US" kern="0">
                  <a:solidFill>
                    <a:prstClr val="white"/>
                  </a:solidFill>
                  <a:latin typeface="Calibri" panose="020F0502020204030204"/>
                  <a:ea typeface="宋体" pitchFamily="2" charset="-122"/>
                </a:endParaRPr>
              </a:p>
            </p:txBody>
          </p:sp>
          <p:grpSp>
            <p:nvGrpSpPr>
              <p:cNvPr id="29" name="组合 28"/>
              <p:cNvGrpSpPr>
                <a:grpSpLocks noChangeAspect="1"/>
              </p:cNvGrpSpPr>
              <p:nvPr/>
            </p:nvGrpSpPr>
            <p:grpSpPr>
              <a:xfrm>
                <a:off x="-1205110" y="897532"/>
                <a:ext cx="5900121" cy="1315338"/>
                <a:chOff x="-2100264" y="912939"/>
                <a:chExt cx="8604831" cy="1918310"/>
              </a:xfrm>
            </p:grpSpPr>
            <p:grpSp>
              <p:nvGrpSpPr>
                <p:cNvPr id="37" name="组合 36"/>
                <p:cNvGrpSpPr/>
                <p:nvPr/>
              </p:nvGrpSpPr>
              <p:grpSpPr>
                <a:xfrm>
                  <a:off x="-2100264" y="912939"/>
                  <a:ext cx="5913222" cy="1918310"/>
                  <a:chOff x="-3936036" y="183255"/>
                  <a:chExt cx="9919813" cy="3392452"/>
                </a:xfrm>
              </p:grpSpPr>
              <p:sp>
                <p:nvSpPr>
                  <p:cNvPr id="48" name="文本框 47"/>
                  <p:cNvSpPr txBox="1"/>
                  <p:nvPr/>
                </p:nvSpPr>
                <p:spPr>
                  <a:xfrm>
                    <a:off x="-3936036" y="1867640"/>
                    <a:ext cx="2573760" cy="952562"/>
                  </a:xfrm>
                  <a:prstGeom prst="rect">
                    <a:avLst/>
                  </a:prstGeom>
                  <a:noFill/>
                </p:spPr>
                <p:txBody>
                  <a:bodyPr wrap="square" rtlCol="0">
                    <a:spAutoFit/>
                  </a:bodyPr>
                  <a:lstStyle/>
                  <a:p>
                    <a:pPr eaLnBrk="1" fontAlgn="auto" hangingPunct="1">
                      <a:spcBef>
                        <a:spcPts val="0"/>
                      </a:spcBef>
                      <a:spcAft>
                        <a:spcPts val="0"/>
                      </a:spcAft>
                      <a:defRPr/>
                    </a:pPr>
                    <a:r>
                      <a:rPr lang="en-US" altLang="zh-CN" kern="0" dirty="0">
                        <a:solidFill>
                          <a:prstClr val="black"/>
                        </a:solidFill>
                        <a:latin typeface="Times New Roman" panose="02020603050405020304" pitchFamily="18" charset="0"/>
                        <a:ea typeface="宋体" pitchFamily="2" charset="-122"/>
                        <a:cs typeface="Times New Roman" panose="02020603050405020304" pitchFamily="18" charset="0"/>
                      </a:rPr>
                      <a:t>XFEL</a:t>
                    </a:r>
                  </a:p>
                </p:txBody>
              </p:sp>
              <p:sp>
                <p:nvSpPr>
                  <p:cNvPr id="49" name="矩形 48"/>
                  <p:cNvSpPr/>
                  <p:nvPr/>
                </p:nvSpPr>
                <p:spPr>
                  <a:xfrm>
                    <a:off x="2756596" y="1301690"/>
                    <a:ext cx="2429691" cy="2274017"/>
                  </a:xfrm>
                  <a:prstGeom prst="rect">
                    <a:avLst/>
                  </a:prstGeom>
                  <a:solidFill>
                    <a:sysClr val="windowText" lastClr="000000">
                      <a:alpha val="60000"/>
                    </a:sysClr>
                  </a:solidFill>
                  <a:ln w="12700" cap="flat" cmpd="sng" algn="ctr">
                    <a:solidFill>
                      <a:sysClr val="windowText" lastClr="000000"/>
                    </a:solidFill>
                    <a:prstDash val="solid"/>
                    <a:miter lim="800000"/>
                  </a:ln>
                  <a:effectLst/>
                </p:spPr>
                <p:txBody>
                  <a:bodyPr rtlCol="0" anchor="ctr"/>
                  <a:lstStyle/>
                  <a:p>
                    <a:pPr algn="ctr" eaLnBrk="1" fontAlgn="auto" hangingPunct="1">
                      <a:spcBef>
                        <a:spcPts val="0"/>
                      </a:spcBef>
                      <a:spcAft>
                        <a:spcPts val="0"/>
                      </a:spcAft>
                      <a:defRPr/>
                    </a:pPr>
                    <a:endParaRPr lang="zh-CN" altLang="en-US" kern="0">
                      <a:solidFill>
                        <a:prstClr val="white"/>
                      </a:solidFill>
                      <a:latin typeface="Calibri" panose="020F0502020204030204"/>
                      <a:ea typeface="宋体" pitchFamily="2" charset="-122"/>
                    </a:endParaRPr>
                  </a:p>
                </p:txBody>
              </p:sp>
              <p:grpSp>
                <p:nvGrpSpPr>
                  <p:cNvPr id="50" name="组合 49"/>
                  <p:cNvGrpSpPr>
                    <a:grpSpLocks noChangeAspect="1"/>
                  </p:cNvGrpSpPr>
                  <p:nvPr/>
                </p:nvGrpSpPr>
                <p:grpSpPr>
                  <a:xfrm rot="19003683">
                    <a:off x="2853706" y="1681961"/>
                    <a:ext cx="3130071" cy="1351901"/>
                    <a:chOff x="1049915" y="1778670"/>
                    <a:chExt cx="7197574" cy="3108684"/>
                  </a:xfrm>
                </p:grpSpPr>
                <p:sp>
                  <p:nvSpPr>
                    <p:cNvPr id="53" name="立方体 52"/>
                    <p:cNvSpPr/>
                    <p:nvPr/>
                  </p:nvSpPr>
                  <p:spPr>
                    <a:xfrm>
                      <a:off x="1747503" y="1939980"/>
                      <a:ext cx="4811486" cy="1507966"/>
                    </a:xfrm>
                    <a:prstGeom prst="cube">
                      <a:avLst>
                        <a:gd name="adj" fmla="val 9546"/>
                      </a:avLst>
                    </a:prstGeom>
                    <a:solidFill>
                      <a:srgbClr val="5B9BD5"/>
                    </a:solidFill>
                    <a:ln w="12700" cap="flat" cmpd="sng" algn="ctr">
                      <a:noFill/>
                      <a:prstDash val="solid"/>
                      <a:miter lim="800000"/>
                    </a:ln>
                    <a:effectLst/>
                  </p:spPr>
                  <p:txBody>
                    <a:bodyPr rtlCol="0" anchor="ctr"/>
                    <a:lstStyle/>
                    <a:p>
                      <a:pPr algn="ctr" eaLnBrk="1" fontAlgn="auto" hangingPunct="1">
                        <a:spcBef>
                          <a:spcPts val="0"/>
                        </a:spcBef>
                        <a:spcAft>
                          <a:spcPts val="0"/>
                        </a:spcAft>
                        <a:defRPr/>
                      </a:pPr>
                      <a:endParaRPr lang="zh-CN" altLang="en-US" kern="0">
                        <a:solidFill>
                          <a:prstClr val="white"/>
                        </a:solidFill>
                        <a:latin typeface="Calibri" panose="020F0502020204030204"/>
                        <a:ea typeface="宋体" pitchFamily="2" charset="-122"/>
                      </a:endParaRPr>
                    </a:p>
                  </p:txBody>
                </p:sp>
                <p:grpSp>
                  <p:nvGrpSpPr>
                    <p:cNvPr id="54" name="组合 53"/>
                    <p:cNvGrpSpPr/>
                    <p:nvPr/>
                  </p:nvGrpSpPr>
                  <p:grpSpPr>
                    <a:xfrm rot="2669248">
                      <a:off x="1049915" y="1778670"/>
                      <a:ext cx="7197574" cy="3108684"/>
                      <a:chOff x="143227" y="1329363"/>
                      <a:chExt cx="7197574" cy="3108684"/>
                    </a:xfrm>
                  </p:grpSpPr>
                  <p:cxnSp>
                    <p:nvCxnSpPr>
                      <p:cNvPr id="57" name="直接连接符 56"/>
                      <p:cNvCxnSpPr/>
                      <p:nvPr/>
                    </p:nvCxnSpPr>
                    <p:spPr>
                      <a:xfrm rot="21527069">
                        <a:off x="143227" y="4409531"/>
                        <a:ext cx="1804991" cy="28516"/>
                      </a:xfrm>
                      <a:prstGeom prst="line">
                        <a:avLst/>
                      </a:prstGeom>
                      <a:noFill/>
                      <a:ln w="19050" cap="flat" cmpd="sng" algn="ctr">
                        <a:solidFill>
                          <a:srgbClr val="C00000"/>
                        </a:solidFill>
                        <a:prstDash val="solid"/>
                        <a:miter lim="800000"/>
                      </a:ln>
                      <a:effectLst/>
                    </p:spPr>
                  </p:cxnSp>
                  <p:cxnSp>
                    <p:nvCxnSpPr>
                      <p:cNvPr id="58" name="直接连接符 57"/>
                      <p:cNvCxnSpPr/>
                      <p:nvPr/>
                    </p:nvCxnSpPr>
                    <p:spPr>
                      <a:xfrm>
                        <a:off x="1907176" y="3387637"/>
                        <a:ext cx="1018903" cy="8708"/>
                      </a:xfrm>
                      <a:prstGeom prst="line">
                        <a:avLst/>
                      </a:prstGeom>
                      <a:noFill/>
                      <a:ln w="19050" cap="flat" cmpd="sng" algn="ctr">
                        <a:solidFill>
                          <a:srgbClr val="C00000"/>
                        </a:solidFill>
                        <a:prstDash val="solid"/>
                        <a:miter lim="800000"/>
                      </a:ln>
                      <a:effectLst/>
                    </p:spPr>
                  </p:cxnSp>
                  <p:cxnSp>
                    <p:nvCxnSpPr>
                      <p:cNvPr id="59" name="直接连接符 58"/>
                      <p:cNvCxnSpPr/>
                      <p:nvPr/>
                    </p:nvCxnSpPr>
                    <p:spPr>
                      <a:xfrm rot="16200000">
                        <a:off x="1402080" y="3892735"/>
                        <a:ext cx="1018903" cy="8708"/>
                      </a:xfrm>
                      <a:prstGeom prst="line">
                        <a:avLst/>
                      </a:prstGeom>
                      <a:noFill/>
                      <a:ln w="19050" cap="flat" cmpd="sng" algn="ctr">
                        <a:solidFill>
                          <a:srgbClr val="C00000"/>
                        </a:solidFill>
                        <a:prstDash val="solid"/>
                        <a:miter lim="800000"/>
                      </a:ln>
                      <a:effectLst/>
                    </p:spPr>
                  </p:cxnSp>
                  <p:cxnSp>
                    <p:nvCxnSpPr>
                      <p:cNvPr id="60" name="直接连接符 59"/>
                      <p:cNvCxnSpPr/>
                      <p:nvPr/>
                    </p:nvCxnSpPr>
                    <p:spPr>
                      <a:xfrm rot="16200000">
                        <a:off x="2410416" y="2888642"/>
                        <a:ext cx="1018903" cy="8708"/>
                      </a:xfrm>
                      <a:prstGeom prst="line">
                        <a:avLst/>
                      </a:prstGeom>
                      <a:noFill/>
                      <a:ln w="19050" cap="flat" cmpd="sng" algn="ctr">
                        <a:solidFill>
                          <a:srgbClr val="C00000"/>
                        </a:solidFill>
                        <a:prstDash val="solid"/>
                        <a:miter lim="800000"/>
                      </a:ln>
                      <a:effectLst/>
                    </p:spPr>
                  </p:cxnSp>
                  <p:cxnSp>
                    <p:nvCxnSpPr>
                      <p:cNvPr id="61" name="直接连接符 60"/>
                      <p:cNvCxnSpPr/>
                      <p:nvPr/>
                    </p:nvCxnSpPr>
                    <p:spPr>
                      <a:xfrm rot="16200000">
                        <a:off x="3440636" y="1872232"/>
                        <a:ext cx="1018903" cy="8708"/>
                      </a:xfrm>
                      <a:prstGeom prst="line">
                        <a:avLst/>
                      </a:prstGeom>
                      <a:noFill/>
                      <a:ln w="19050" cap="flat" cmpd="sng" algn="ctr">
                        <a:solidFill>
                          <a:srgbClr val="C00000"/>
                        </a:solidFill>
                        <a:prstDash val="solid"/>
                        <a:miter lim="800000"/>
                      </a:ln>
                      <a:effectLst/>
                    </p:spPr>
                  </p:cxnSp>
                  <p:cxnSp>
                    <p:nvCxnSpPr>
                      <p:cNvPr id="62" name="直接连接符 61"/>
                      <p:cNvCxnSpPr/>
                      <p:nvPr/>
                    </p:nvCxnSpPr>
                    <p:spPr>
                      <a:xfrm>
                        <a:off x="2930435" y="2373087"/>
                        <a:ext cx="1018903" cy="8708"/>
                      </a:xfrm>
                      <a:prstGeom prst="line">
                        <a:avLst/>
                      </a:prstGeom>
                      <a:noFill/>
                      <a:ln w="19050" cap="flat" cmpd="sng" algn="ctr">
                        <a:solidFill>
                          <a:srgbClr val="C00000"/>
                        </a:solidFill>
                        <a:prstDash val="solid"/>
                        <a:miter lim="800000"/>
                      </a:ln>
                      <a:effectLst/>
                    </p:spPr>
                  </p:cxnSp>
                  <p:cxnSp>
                    <p:nvCxnSpPr>
                      <p:cNvPr id="63" name="直接箭头连接符 62"/>
                      <p:cNvCxnSpPr/>
                      <p:nvPr/>
                    </p:nvCxnSpPr>
                    <p:spPr>
                      <a:xfrm rot="21527069">
                        <a:off x="3963619" y="1329363"/>
                        <a:ext cx="3377182" cy="84596"/>
                      </a:xfrm>
                      <a:prstGeom prst="straightConnector1">
                        <a:avLst/>
                      </a:prstGeom>
                      <a:noFill/>
                      <a:ln w="15875" cap="flat" cmpd="sng" algn="ctr">
                        <a:solidFill>
                          <a:srgbClr val="C00000"/>
                        </a:solidFill>
                        <a:prstDash val="solid"/>
                        <a:miter lim="800000"/>
                        <a:tailEnd type="triangle" w="lg" len="lg"/>
                      </a:ln>
                      <a:effectLst/>
                    </p:spPr>
                  </p:cxnSp>
                </p:grpSp>
                <p:sp>
                  <p:nvSpPr>
                    <p:cNvPr id="55" name="立方体 54"/>
                    <p:cNvSpPr/>
                    <p:nvPr/>
                  </p:nvSpPr>
                  <p:spPr>
                    <a:xfrm>
                      <a:off x="1714487" y="2084150"/>
                      <a:ext cx="4699950" cy="307084"/>
                    </a:xfrm>
                    <a:prstGeom prst="cube">
                      <a:avLst>
                        <a:gd name="adj" fmla="val 15218"/>
                      </a:avLst>
                    </a:prstGeom>
                    <a:solidFill>
                      <a:srgbClr val="5B9BD5">
                        <a:lumMod val="60000"/>
                        <a:lumOff val="40000"/>
                      </a:srgbClr>
                    </a:solidFill>
                    <a:ln w="12700" cap="flat" cmpd="sng" algn="ctr">
                      <a:noFill/>
                      <a:prstDash val="solid"/>
                      <a:miter lim="800000"/>
                    </a:ln>
                    <a:effectLst/>
                  </p:spPr>
                  <p:txBody>
                    <a:bodyPr rtlCol="0" anchor="ctr"/>
                    <a:lstStyle/>
                    <a:p>
                      <a:pPr algn="ctr" eaLnBrk="1" fontAlgn="auto" hangingPunct="1">
                        <a:spcBef>
                          <a:spcPts val="0"/>
                        </a:spcBef>
                        <a:spcAft>
                          <a:spcPts val="0"/>
                        </a:spcAft>
                        <a:defRPr/>
                      </a:pPr>
                      <a:endParaRPr lang="zh-CN" altLang="en-US" kern="0">
                        <a:solidFill>
                          <a:prstClr val="white"/>
                        </a:solidFill>
                        <a:latin typeface="Calibri" panose="020F0502020204030204"/>
                        <a:ea typeface="宋体" pitchFamily="2" charset="-122"/>
                      </a:endParaRPr>
                    </a:p>
                  </p:txBody>
                </p:sp>
                <p:sp>
                  <p:nvSpPr>
                    <p:cNvPr id="56" name="立方体 55"/>
                    <p:cNvSpPr/>
                    <p:nvPr/>
                  </p:nvSpPr>
                  <p:spPr>
                    <a:xfrm>
                      <a:off x="1718697" y="3149571"/>
                      <a:ext cx="4699950" cy="307084"/>
                    </a:xfrm>
                    <a:prstGeom prst="cube">
                      <a:avLst>
                        <a:gd name="adj" fmla="val 15218"/>
                      </a:avLst>
                    </a:prstGeom>
                    <a:solidFill>
                      <a:srgbClr val="5B9BD5">
                        <a:lumMod val="60000"/>
                        <a:lumOff val="40000"/>
                      </a:srgbClr>
                    </a:solidFill>
                    <a:ln w="12700" cap="flat" cmpd="sng" algn="ctr">
                      <a:noFill/>
                      <a:prstDash val="solid"/>
                      <a:miter lim="800000"/>
                    </a:ln>
                    <a:effectLst/>
                  </p:spPr>
                  <p:txBody>
                    <a:bodyPr rtlCol="0" anchor="ctr"/>
                    <a:lstStyle/>
                    <a:p>
                      <a:pPr algn="ctr" eaLnBrk="1" fontAlgn="auto" hangingPunct="1">
                        <a:spcBef>
                          <a:spcPts val="0"/>
                        </a:spcBef>
                        <a:spcAft>
                          <a:spcPts val="0"/>
                        </a:spcAft>
                        <a:defRPr/>
                      </a:pPr>
                      <a:endParaRPr lang="zh-CN" altLang="en-US" kern="0">
                        <a:solidFill>
                          <a:prstClr val="white"/>
                        </a:solidFill>
                        <a:latin typeface="Calibri" panose="020F0502020204030204"/>
                        <a:ea typeface="宋体" pitchFamily="2" charset="-122"/>
                      </a:endParaRPr>
                    </a:p>
                  </p:txBody>
                </p:sp>
              </p:grpSp>
              <p:sp>
                <p:nvSpPr>
                  <p:cNvPr id="51" name="文本框 50"/>
                  <p:cNvSpPr txBox="1"/>
                  <p:nvPr/>
                </p:nvSpPr>
                <p:spPr>
                  <a:xfrm>
                    <a:off x="2723842" y="183255"/>
                    <a:ext cx="3001933" cy="952562"/>
                  </a:xfrm>
                  <a:prstGeom prst="rect">
                    <a:avLst/>
                  </a:prstGeom>
                  <a:noFill/>
                </p:spPr>
                <p:txBody>
                  <a:bodyPr wrap="none" rtlCol="0">
                    <a:spAutoFit/>
                  </a:bodyPr>
                  <a:lstStyle/>
                  <a:p>
                    <a:pPr eaLnBrk="1" fontAlgn="auto" hangingPunct="1">
                      <a:spcBef>
                        <a:spcPts val="0"/>
                      </a:spcBef>
                      <a:spcAft>
                        <a:spcPts val="0"/>
                      </a:spcAft>
                      <a:defRPr/>
                    </a:pPr>
                    <a:r>
                      <a:rPr lang="en-US" altLang="zh-CN" kern="0" dirty="0">
                        <a:solidFill>
                          <a:prstClr val="black"/>
                        </a:solidFill>
                        <a:latin typeface="Times New Roman" panose="02020603050405020304" pitchFamily="18" charset="0"/>
                        <a:ea typeface="宋体" pitchFamily="2" charset="-122"/>
                        <a:cs typeface="Times New Roman" panose="02020603050405020304" pitchFamily="18" charset="0"/>
                      </a:rPr>
                      <a:t>Polarizer</a:t>
                    </a:r>
                    <a:endParaRPr lang="zh-CN" altLang="en-US" kern="0">
                      <a:solidFill>
                        <a:prstClr val="black"/>
                      </a:solidFill>
                      <a:latin typeface="Times New Roman" panose="02020603050405020304" pitchFamily="18" charset="0"/>
                      <a:ea typeface="宋体" pitchFamily="2" charset="-122"/>
                      <a:cs typeface="Times New Roman" panose="02020603050405020304" pitchFamily="18" charset="0"/>
                    </a:endParaRPr>
                  </a:p>
                </p:txBody>
              </p:sp>
              <p:cxnSp>
                <p:nvCxnSpPr>
                  <p:cNvPr id="52" name="直接箭头连接符 51"/>
                  <p:cNvCxnSpPr>
                    <a:endCxn id="27" idx="3"/>
                  </p:cNvCxnSpPr>
                  <p:nvPr/>
                </p:nvCxnSpPr>
                <p:spPr>
                  <a:xfrm flipH="1">
                    <a:off x="493772" y="2989958"/>
                    <a:ext cx="2384451" cy="0"/>
                  </a:xfrm>
                  <a:prstGeom prst="straightConnector1">
                    <a:avLst/>
                  </a:prstGeom>
                  <a:noFill/>
                  <a:ln w="19050" cap="flat" cmpd="sng" algn="ctr">
                    <a:solidFill>
                      <a:srgbClr val="C00000"/>
                    </a:solidFill>
                    <a:prstDash val="solid"/>
                    <a:miter lim="800000"/>
                    <a:headEnd type="triangle" w="lg" len="lg"/>
                    <a:tailEnd type="none"/>
                  </a:ln>
                  <a:effectLst/>
                </p:spPr>
              </p:cxnSp>
            </p:grpSp>
            <p:cxnSp>
              <p:nvCxnSpPr>
                <p:cNvPr id="39" name="直接连接符 38"/>
                <p:cNvCxnSpPr/>
                <p:nvPr/>
              </p:nvCxnSpPr>
              <p:spPr>
                <a:xfrm>
                  <a:off x="5406133" y="1776193"/>
                  <a:ext cx="1098434" cy="3414"/>
                </a:xfrm>
                <a:prstGeom prst="line">
                  <a:avLst/>
                </a:prstGeom>
                <a:noFill/>
                <a:ln w="15875" cap="flat" cmpd="sng" algn="ctr">
                  <a:solidFill>
                    <a:srgbClr val="C00000"/>
                  </a:solidFill>
                  <a:prstDash val="solid"/>
                  <a:miter lim="800000"/>
                  <a:tailEnd type="triangle" w="lg" len="lg"/>
                </a:ln>
                <a:effectLst/>
              </p:spPr>
            </p:cxnSp>
            <p:cxnSp>
              <p:nvCxnSpPr>
                <p:cNvPr id="41" name="直接连接符 40"/>
                <p:cNvCxnSpPr/>
                <p:nvPr/>
              </p:nvCxnSpPr>
              <p:spPr>
                <a:xfrm>
                  <a:off x="3670968" y="1752247"/>
                  <a:ext cx="570380" cy="1123"/>
                </a:xfrm>
                <a:prstGeom prst="line">
                  <a:avLst/>
                </a:prstGeom>
                <a:noFill/>
                <a:ln w="19050" cap="flat" cmpd="sng" algn="ctr">
                  <a:solidFill>
                    <a:srgbClr val="C00000"/>
                  </a:solidFill>
                  <a:prstDash val="solid"/>
                  <a:miter lim="800000"/>
                </a:ln>
                <a:effectLst/>
              </p:spPr>
            </p:cxnSp>
            <p:cxnSp>
              <p:nvCxnSpPr>
                <p:cNvPr id="42" name="直接连接符 41"/>
                <p:cNvCxnSpPr/>
                <p:nvPr/>
              </p:nvCxnSpPr>
              <p:spPr>
                <a:xfrm flipV="1">
                  <a:off x="4388196" y="1791793"/>
                  <a:ext cx="1000822" cy="4537"/>
                </a:xfrm>
                <a:prstGeom prst="line">
                  <a:avLst/>
                </a:prstGeom>
                <a:noFill/>
                <a:ln w="19050" cap="flat" cmpd="sng" algn="ctr">
                  <a:solidFill>
                    <a:srgbClr val="C00000"/>
                  </a:solidFill>
                  <a:prstDash val="solid"/>
                  <a:miter lim="800000"/>
                </a:ln>
                <a:effectLst/>
              </p:spPr>
            </p:cxnSp>
          </p:grpSp>
          <p:cxnSp>
            <p:nvCxnSpPr>
              <p:cNvPr id="30" name="直接连接符 29"/>
              <p:cNvCxnSpPr/>
              <p:nvPr/>
            </p:nvCxnSpPr>
            <p:spPr>
              <a:xfrm>
                <a:off x="4665856" y="1500139"/>
                <a:ext cx="1935556" cy="0"/>
              </a:xfrm>
              <a:prstGeom prst="line">
                <a:avLst/>
              </a:prstGeom>
              <a:noFill/>
              <a:ln w="15875" cap="flat" cmpd="sng" algn="ctr">
                <a:solidFill>
                  <a:srgbClr val="C00000"/>
                </a:solidFill>
                <a:prstDash val="solid"/>
                <a:miter lim="800000"/>
                <a:tailEnd type="triangle" w="lg" len="lg"/>
              </a:ln>
              <a:effectLst/>
            </p:spPr>
          </p:cxnSp>
          <p:sp>
            <p:nvSpPr>
              <p:cNvPr id="32" name="文本框 31"/>
              <p:cNvSpPr txBox="1"/>
              <p:nvPr/>
            </p:nvSpPr>
            <p:spPr>
              <a:xfrm>
                <a:off x="6636248" y="681666"/>
                <a:ext cx="1261759" cy="369332"/>
              </a:xfrm>
              <a:prstGeom prst="rect">
                <a:avLst/>
              </a:prstGeom>
              <a:noFill/>
            </p:spPr>
            <p:txBody>
              <a:bodyPr wrap="none" rtlCol="0">
                <a:spAutoFit/>
              </a:bodyPr>
              <a:lstStyle/>
              <a:p>
                <a:pPr eaLnBrk="1" fontAlgn="auto" hangingPunct="1">
                  <a:spcBef>
                    <a:spcPts val="0"/>
                  </a:spcBef>
                  <a:spcAft>
                    <a:spcPts val="0"/>
                  </a:spcAft>
                  <a:defRPr/>
                </a:pPr>
                <a:r>
                  <a:rPr lang="en-US" altLang="zh-CN" kern="0" dirty="0">
                    <a:solidFill>
                      <a:prstClr val="black"/>
                    </a:solidFill>
                    <a:latin typeface="Calibri" panose="020F0502020204030204"/>
                    <a:ea typeface="宋体" pitchFamily="2" charset="-122"/>
                  </a:rPr>
                  <a:t>Analyzer </a:t>
                </a:r>
                <a:endParaRPr lang="zh-CN" altLang="en-US" kern="0">
                  <a:solidFill>
                    <a:prstClr val="black"/>
                  </a:solidFill>
                  <a:latin typeface="Calibri" panose="020F0502020204030204"/>
                  <a:ea typeface="宋体" pitchFamily="2" charset="-122"/>
                </a:endParaRPr>
              </a:p>
            </p:txBody>
          </p:sp>
          <p:sp>
            <p:nvSpPr>
              <p:cNvPr id="33" name="矩形 32"/>
              <p:cNvSpPr/>
              <p:nvPr/>
            </p:nvSpPr>
            <p:spPr>
              <a:xfrm>
                <a:off x="6702102" y="1434236"/>
                <a:ext cx="733167" cy="131805"/>
              </a:xfrm>
              <a:prstGeom prst="rect">
                <a:avLst/>
              </a:prstGeom>
              <a:solidFill>
                <a:srgbClr val="5B9BD5">
                  <a:lumMod val="60000"/>
                  <a:lumOff val="40000"/>
                </a:srgbClr>
              </a:solidFill>
              <a:ln w="12700" cap="flat" cmpd="sng" algn="ctr">
                <a:solidFill>
                  <a:srgbClr val="5B9BD5">
                    <a:shade val="50000"/>
                  </a:srgbClr>
                </a:solidFill>
                <a:prstDash val="solid"/>
                <a:miter lim="800000"/>
              </a:ln>
              <a:effectLst/>
            </p:spPr>
            <p:txBody>
              <a:bodyPr rtlCol="0" anchor="ctr"/>
              <a:lstStyle/>
              <a:p>
                <a:pPr algn="ctr" eaLnBrk="1" fontAlgn="auto" hangingPunct="1">
                  <a:spcBef>
                    <a:spcPts val="0"/>
                  </a:spcBef>
                  <a:spcAft>
                    <a:spcPts val="0"/>
                  </a:spcAft>
                  <a:defRPr/>
                </a:pPr>
                <a:endParaRPr lang="zh-CN" altLang="en-US" kern="0">
                  <a:solidFill>
                    <a:prstClr val="white"/>
                  </a:solidFill>
                  <a:latin typeface="Calibri" panose="020F0502020204030204"/>
                  <a:ea typeface="宋体" pitchFamily="2" charset="-122"/>
                </a:endParaRPr>
              </a:p>
            </p:txBody>
          </p:sp>
          <p:cxnSp>
            <p:nvCxnSpPr>
              <p:cNvPr id="34" name="直接连接符 33"/>
              <p:cNvCxnSpPr>
                <a:endCxn id="35" idx="1"/>
              </p:cNvCxnSpPr>
              <p:nvPr/>
            </p:nvCxnSpPr>
            <p:spPr>
              <a:xfrm>
                <a:off x="7525925" y="1469555"/>
                <a:ext cx="613050" cy="6693"/>
              </a:xfrm>
              <a:prstGeom prst="line">
                <a:avLst/>
              </a:prstGeom>
              <a:noFill/>
              <a:ln w="19050" cap="flat" cmpd="sng" algn="ctr">
                <a:solidFill>
                  <a:srgbClr val="C00000"/>
                </a:solidFill>
                <a:prstDash val="solid"/>
                <a:miter lim="800000"/>
                <a:tailEnd type="triangle" w="lg" len="lg"/>
              </a:ln>
              <a:effectLst/>
            </p:spPr>
          </p:cxnSp>
          <p:sp>
            <p:nvSpPr>
              <p:cNvPr id="35" name="矩形 34"/>
              <p:cNvSpPr/>
              <p:nvPr/>
            </p:nvSpPr>
            <p:spPr>
              <a:xfrm>
                <a:off x="8138975" y="1316276"/>
                <a:ext cx="1069973" cy="319944"/>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eaLnBrk="1" fontAlgn="auto" hangingPunct="1">
                  <a:spcBef>
                    <a:spcPts val="0"/>
                  </a:spcBef>
                  <a:spcAft>
                    <a:spcPts val="0"/>
                  </a:spcAft>
                  <a:defRPr/>
                </a:pPr>
                <a:r>
                  <a:rPr lang="en-US" altLang="zh-CN" sz="1400" kern="0" dirty="0">
                    <a:solidFill>
                      <a:prstClr val="white"/>
                    </a:solidFill>
                    <a:latin typeface="Calibri" panose="020F0502020204030204"/>
                    <a:ea typeface="宋体" pitchFamily="2" charset="-122"/>
                  </a:rPr>
                  <a:t>Detector</a:t>
                </a:r>
                <a:endParaRPr lang="zh-CN" altLang="en-US" sz="1400" kern="0">
                  <a:solidFill>
                    <a:prstClr val="white"/>
                  </a:solidFill>
                  <a:latin typeface="Calibri" panose="020F0502020204030204"/>
                  <a:ea typeface="宋体" pitchFamily="2" charset="-122"/>
                </a:endParaRPr>
              </a:p>
            </p:txBody>
          </p:sp>
          <p:cxnSp>
            <p:nvCxnSpPr>
              <p:cNvPr id="36" name="直接连接符 35"/>
              <p:cNvCxnSpPr>
                <a:stCxn id="28" idx="1"/>
                <a:endCxn id="33" idx="1"/>
              </p:cNvCxnSpPr>
              <p:nvPr/>
            </p:nvCxnSpPr>
            <p:spPr>
              <a:xfrm flipV="1">
                <a:off x="6601412" y="1500139"/>
                <a:ext cx="100690" cy="3113"/>
              </a:xfrm>
              <a:prstGeom prst="line">
                <a:avLst/>
              </a:prstGeom>
              <a:noFill/>
              <a:ln w="19050" cap="flat" cmpd="sng" algn="ctr">
                <a:solidFill>
                  <a:srgbClr val="C00000"/>
                </a:solidFill>
                <a:prstDash val="solid"/>
                <a:miter lim="800000"/>
              </a:ln>
              <a:effectLst/>
            </p:spPr>
          </p:cxnSp>
        </p:grpSp>
        <p:grpSp>
          <p:nvGrpSpPr>
            <p:cNvPr id="14" name="组合 13"/>
            <p:cNvGrpSpPr/>
            <p:nvPr/>
          </p:nvGrpSpPr>
          <p:grpSpPr>
            <a:xfrm>
              <a:off x="373835" y="2151881"/>
              <a:ext cx="5137013" cy="1318024"/>
              <a:chOff x="373835" y="2151881"/>
              <a:chExt cx="5137013" cy="1318024"/>
            </a:xfrm>
          </p:grpSpPr>
          <p:sp>
            <p:nvSpPr>
              <p:cNvPr id="17" name="椭圆 16"/>
              <p:cNvSpPr/>
              <p:nvPr/>
            </p:nvSpPr>
            <p:spPr>
              <a:xfrm>
                <a:off x="4611955" y="2151881"/>
                <a:ext cx="898893" cy="847051"/>
              </a:xfrm>
              <a:prstGeom prst="ellipse">
                <a:avLst/>
              </a:prstGeom>
              <a:solidFill>
                <a:srgbClr val="5B9BD5">
                  <a:alpha val="66000"/>
                </a:srgbClr>
              </a:solidFill>
              <a:ln w="12700" cap="flat" cmpd="sng" algn="ctr">
                <a:solidFill>
                  <a:srgbClr val="5B9BD5">
                    <a:shade val="50000"/>
                  </a:srgbClr>
                </a:solidFill>
                <a:prstDash val="solid"/>
                <a:miter lim="800000"/>
              </a:ln>
              <a:effectLst/>
            </p:spPr>
            <p:txBody>
              <a:bodyPr rtlCol="0" anchor="ctr"/>
              <a:lstStyle/>
              <a:p>
                <a:pPr algn="ctr" eaLnBrk="1" fontAlgn="auto" hangingPunct="1">
                  <a:spcBef>
                    <a:spcPts val="0"/>
                  </a:spcBef>
                  <a:spcAft>
                    <a:spcPts val="0"/>
                  </a:spcAft>
                  <a:defRPr/>
                </a:pPr>
                <a:endParaRPr lang="zh-CN" altLang="en-US" sz="1400" b="1" kern="0">
                  <a:solidFill>
                    <a:prstClr val="white"/>
                  </a:solidFill>
                  <a:latin typeface="Calibri" panose="020F0502020204030204"/>
                  <a:ea typeface="宋体" pitchFamily="2" charset="-122"/>
                </a:endParaRPr>
              </a:p>
            </p:txBody>
          </p:sp>
          <p:grpSp>
            <p:nvGrpSpPr>
              <p:cNvPr id="15" name="组合 14"/>
              <p:cNvGrpSpPr/>
              <p:nvPr/>
            </p:nvGrpSpPr>
            <p:grpSpPr>
              <a:xfrm>
                <a:off x="1018990" y="2588212"/>
                <a:ext cx="824128" cy="881693"/>
                <a:chOff x="1018990" y="2588212"/>
                <a:chExt cx="824128" cy="881693"/>
              </a:xfrm>
            </p:grpSpPr>
            <p:sp>
              <p:nvSpPr>
                <p:cNvPr id="26" name="矩形 25"/>
                <p:cNvSpPr/>
                <p:nvPr/>
              </p:nvSpPr>
              <p:spPr>
                <a:xfrm>
                  <a:off x="1018990" y="2588212"/>
                  <a:ext cx="824128" cy="881693"/>
                </a:xfrm>
                <a:prstGeom prst="rect">
                  <a:avLst/>
                </a:prstGeom>
                <a:solidFill>
                  <a:sysClr val="windowText" lastClr="000000">
                    <a:alpha val="60000"/>
                  </a:sysClr>
                </a:solidFill>
                <a:ln w="12700" cap="flat" cmpd="sng" algn="ctr">
                  <a:solidFill>
                    <a:sysClr val="windowText" lastClr="000000"/>
                  </a:solidFill>
                  <a:prstDash val="solid"/>
                  <a:miter lim="800000"/>
                </a:ln>
                <a:effectLst/>
              </p:spPr>
              <p:txBody>
                <a:bodyPr rtlCol="0" anchor="ctr"/>
                <a:lstStyle/>
                <a:p>
                  <a:pPr algn="ctr" eaLnBrk="1" fontAlgn="auto" hangingPunct="1">
                    <a:spcBef>
                      <a:spcPts val="0"/>
                    </a:spcBef>
                    <a:spcAft>
                      <a:spcPts val="0"/>
                    </a:spcAft>
                    <a:defRPr/>
                  </a:pPr>
                  <a:endParaRPr lang="zh-CN" altLang="en-US" kern="0">
                    <a:solidFill>
                      <a:prstClr val="white"/>
                    </a:solidFill>
                    <a:latin typeface="Calibri" panose="020F0502020204030204"/>
                    <a:ea typeface="宋体" pitchFamily="2" charset="-122"/>
                  </a:endParaRPr>
                </a:p>
              </p:txBody>
            </p:sp>
            <p:pic>
              <p:nvPicPr>
                <p:cNvPr id="27" name="图片 26"/>
                <p:cNvPicPr>
                  <a:picLocks noChangeAspect="1"/>
                </p:cNvPicPr>
                <p:nvPr/>
              </p:nvPicPr>
              <p:blipFill>
                <a:blip r:embed="rId3"/>
                <a:stretch>
                  <a:fillRect/>
                </a:stretch>
              </p:blipFill>
              <p:spPr>
                <a:xfrm>
                  <a:off x="1482139" y="2814010"/>
                  <a:ext cx="222996" cy="441486"/>
                </a:xfrm>
                <a:prstGeom prst="rect">
                  <a:avLst/>
                </a:prstGeom>
              </p:spPr>
            </p:pic>
          </p:grpSp>
          <p:cxnSp>
            <p:nvCxnSpPr>
              <p:cNvPr id="18" name="直接箭头连接符 17"/>
              <p:cNvCxnSpPr/>
              <p:nvPr/>
            </p:nvCxnSpPr>
            <p:spPr>
              <a:xfrm flipH="1">
                <a:off x="373835" y="3034753"/>
                <a:ext cx="808783" cy="0"/>
              </a:xfrm>
              <a:prstGeom prst="straightConnector1">
                <a:avLst/>
              </a:prstGeom>
              <a:noFill/>
              <a:ln w="19050" cap="flat" cmpd="sng" algn="ctr">
                <a:solidFill>
                  <a:srgbClr val="C00000"/>
                </a:solidFill>
                <a:prstDash val="solid"/>
                <a:miter lim="800000"/>
                <a:headEnd type="triangle" w="lg" len="lg"/>
                <a:tailEnd type="none"/>
              </a:ln>
              <a:effectLst/>
            </p:spPr>
          </p:cxnSp>
          <p:cxnSp>
            <p:nvCxnSpPr>
              <p:cNvPr id="19" name="直接连接符 18"/>
              <p:cNvCxnSpPr/>
              <p:nvPr/>
            </p:nvCxnSpPr>
            <p:spPr>
              <a:xfrm>
                <a:off x="1168449" y="3038358"/>
                <a:ext cx="535594" cy="4922"/>
              </a:xfrm>
              <a:prstGeom prst="line">
                <a:avLst/>
              </a:prstGeom>
              <a:noFill/>
              <a:ln w="19050" cap="flat" cmpd="sng" algn="ctr">
                <a:solidFill>
                  <a:srgbClr val="C00000"/>
                </a:solidFill>
                <a:prstDash val="solid"/>
                <a:miter lim="800000"/>
              </a:ln>
              <a:effectLst/>
            </p:spPr>
          </p:cxnSp>
          <p:sp>
            <p:nvSpPr>
              <p:cNvPr id="20" name="矩形 19"/>
              <p:cNvSpPr/>
              <p:nvPr/>
            </p:nvSpPr>
            <p:spPr>
              <a:xfrm>
                <a:off x="1317772" y="2241535"/>
                <a:ext cx="530915" cy="369332"/>
              </a:xfrm>
              <a:prstGeom prst="rect">
                <a:avLst/>
              </a:prstGeom>
            </p:spPr>
            <p:txBody>
              <a:bodyPr wrap="none">
                <a:spAutoFit/>
              </a:bodyPr>
              <a:lstStyle/>
              <a:p>
                <a:pPr eaLnBrk="1" fontAlgn="auto" hangingPunct="1">
                  <a:spcBef>
                    <a:spcPts val="0"/>
                  </a:spcBef>
                  <a:spcAft>
                    <a:spcPts val="0"/>
                  </a:spcAft>
                  <a:defRPr/>
                </a:pPr>
                <a:r>
                  <a:rPr lang="en-US" altLang="zh-CN" kern="0" dirty="0">
                    <a:solidFill>
                      <a:prstClr val="black"/>
                    </a:solidFill>
                    <a:latin typeface="Calibri" panose="020F0502020204030204"/>
                    <a:ea typeface="宋体" pitchFamily="2" charset="-122"/>
                  </a:rPr>
                  <a:t>CRL</a:t>
                </a:r>
                <a:endParaRPr lang="zh-CN" altLang="en-US" kern="0">
                  <a:solidFill>
                    <a:prstClr val="black"/>
                  </a:solidFill>
                  <a:latin typeface="Calibri" panose="020F0502020204030204"/>
                  <a:ea typeface="宋体" pitchFamily="2" charset="-122"/>
                </a:endParaRPr>
              </a:p>
            </p:txBody>
          </p:sp>
        </p:grpSp>
      </p:grpSp>
      <p:sp>
        <p:nvSpPr>
          <p:cNvPr id="6" name="矩形 5"/>
          <p:cNvSpPr/>
          <p:nvPr/>
        </p:nvSpPr>
        <p:spPr>
          <a:xfrm>
            <a:off x="6027535" y="1926107"/>
            <a:ext cx="1133644" cy="369332"/>
          </a:xfrm>
          <a:prstGeom prst="rect">
            <a:avLst/>
          </a:prstGeom>
        </p:spPr>
        <p:txBody>
          <a:bodyPr wrap="none">
            <a:spAutoFit/>
          </a:bodyPr>
          <a:lstStyle/>
          <a:p>
            <a:r>
              <a:rPr lang="en-US" altLang="zh-CN" dirty="0">
                <a:solidFill>
                  <a:srgbClr val="000000"/>
                </a:solidFill>
                <a:latin typeface="Arial Unicode MS" panose="020B0604020202020204" pitchFamily="34" charset="-122"/>
                <a:ea typeface="Arial Unicode MS" panose="020B0604020202020204" pitchFamily="34" charset="-122"/>
                <a:cs typeface="Arial Unicode MS" panose="020B0604020202020204" pitchFamily="34" charset="-122"/>
              </a:rPr>
              <a:t>Chamber</a:t>
            </a:r>
          </a:p>
        </p:txBody>
      </p:sp>
      <p:grpSp>
        <p:nvGrpSpPr>
          <p:cNvPr id="64" name="组合 63"/>
          <p:cNvGrpSpPr/>
          <p:nvPr/>
        </p:nvGrpSpPr>
        <p:grpSpPr>
          <a:xfrm>
            <a:off x="2311169" y="1143001"/>
            <a:ext cx="6785943" cy="777653"/>
            <a:chOff x="579510" y="1161186"/>
            <a:chExt cx="6785943" cy="777653"/>
          </a:xfrm>
        </p:grpSpPr>
        <p:sp>
          <p:nvSpPr>
            <p:cNvPr id="65" name="等腰三角形 64"/>
            <p:cNvSpPr/>
            <p:nvPr/>
          </p:nvSpPr>
          <p:spPr>
            <a:xfrm rot="16200000">
              <a:off x="961786" y="1360034"/>
              <a:ext cx="149849" cy="914400"/>
            </a:xfrm>
            <a:prstGeom prst="triangle">
              <a:avLst/>
            </a:prstGeom>
            <a:solidFill>
              <a:srgbClr val="ED7D31"/>
            </a:solidFill>
            <a:ln w="12700" cap="flat" cmpd="sng" algn="ctr">
              <a:solidFill>
                <a:srgbClr val="ED7D31">
                  <a:shade val="50000"/>
                </a:srgbClr>
              </a:solidFill>
              <a:prstDash val="solid"/>
              <a:miter lim="800000"/>
            </a:ln>
            <a:effectLst/>
          </p:spPr>
          <p:txBody>
            <a:bodyPr rtlCol="0" anchor="ctr"/>
            <a:lstStyle/>
            <a:p>
              <a:pPr algn="ctr" eaLnBrk="1" fontAlgn="auto" hangingPunct="1">
                <a:spcBef>
                  <a:spcPts val="0"/>
                </a:spcBef>
                <a:spcAft>
                  <a:spcPts val="0"/>
                </a:spcAft>
                <a:defRPr/>
              </a:pPr>
              <a:endParaRPr lang="zh-CN" altLang="en-US" kern="0">
                <a:solidFill>
                  <a:prstClr val="white"/>
                </a:solidFill>
                <a:latin typeface="Calibri" panose="020F0502020204030204"/>
                <a:ea typeface="宋体" pitchFamily="2" charset="-122"/>
              </a:endParaRPr>
            </a:p>
          </p:txBody>
        </p:sp>
        <p:sp>
          <p:nvSpPr>
            <p:cNvPr id="66" name="矩形 65"/>
            <p:cNvSpPr/>
            <p:nvPr/>
          </p:nvSpPr>
          <p:spPr>
            <a:xfrm>
              <a:off x="1493911" y="1742703"/>
              <a:ext cx="819086" cy="149455"/>
            </a:xfrm>
            <a:prstGeom prst="rect">
              <a:avLst/>
            </a:prstGeom>
            <a:solidFill>
              <a:srgbClr val="ED7D31"/>
            </a:solidFill>
            <a:ln w="12700" cap="flat" cmpd="sng" algn="ctr">
              <a:solidFill>
                <a:srgbClr val="ED7D31">
                  <a:shade val="50000"/>
                </a:srgbClr>
              </a:solidFill>
              <a:prstDash val="solid"/>
              <a:miter lim="800000"/>
            </a:ln>
            <a:effectLst/>
          </p:spPr>
          <p:txBody>
            <a:bodyPr rtlCol="0" anchor="ctr"/>
            <a:lstStyle/>
            <a:p>
              <a:pPr algn="ctr" eaLnBrk="1" fontAlgn="auto" hangingPunct="1">
                <a:spcBef>
                  <a:spcPts val="0"/>
                </a:spcBef>
                <a:spcAft>
                  <a:spcPts val="0"/>
                </a:spcAft>
                <a:defRPr/>
              </a:pPr>
              <a:endParaRPr lang="zh-CN" altLang="en-US" kern="0">
                <a:solidFill>
                  <a:prstClr val="white"/>
                </a:solidFill>
                <a:latin typeface="Calibri" panose="020F0502020204030204"/>
                <a:ea typeface="宋体" pitchFamily="2" charset="-122"/>
              </a:endParaRPr>
            </a:p>
          </p:txBody>
        </p:sp>
        <p:sp>
          <p:nvSpPr>
            <p:cNvPr id="67" name="等腰三角形 66"/>
            <p:cNvSpPr/>
            <p:nvPr/>
          </p:nvSpPr>
          <p:spPr>
            <a:xfrm rot="16200000">
              <a:off x="5529057" y="1360034"/>
              <a:ext cx="149849" cy="914400"/>
            </a:xfrm>
            <a:prstGeom prst="triangle">
              <a:avLst/>
            </a:prstGeom>
            <a:solidFill>
              <a:srgbClr val="ED7D31"/>
            </a:solidFill>
            <a:ln w="12700" cap="flat" cmpd="sng" algn="ctr">
              <a:solidFill>
                <a:srgbClr val="ED7D31">
                  <a:shade val="50000"/>
                </a:srgbClr>
              </a:solidFill>
              <a:prstDash val="solid"/>
              <a:miter lim="800000"/>
            </a:ln>
            <a:effectLst/>
          </p:spPr>
          <p:txBody>
            <a:bodyPr rtlCol="0" anchor="ctr"/>
            <a:lstStyle/>
            <a:p>
              <a:pPr algn="ctr" eaLnBrk="1" fontAlgn="auto" hangingPunct="1">
                <a:spcBef>
                  <a:spcPts val="0"/>
                </a:spcBef>
                <a:spcAft>
                  <a:spcPts val="0"/>
                </a:spcAft>
                <a:defRPr/>
              </a:pPr>
              <a:endParaRPr lang="zh-CN" altLang="en-US" kern="0">
                <a:solidFill>
                  <a:prstClr val="white"/>
                </a:solidFill>
                <a:latin typeface="Calibri" panose="020F0502020204030204"/>
                <a:ea typeface="宋体" pitchFamily="2" charset="-122"/>
              </a:endParaRPr>
            </a:p>
          </p:txBody>
        </p:sp>
        <p:sp>
          <p:nvSpPr>
            <p:cNvPr id="68" name="等腰三角形 67"/>
            <p:cNvSpPr/>
            <p:nvPr/>
          </p:nvSpPr>
          <p:spPr>
            <a:xfrm rot="5400000" flipH="1">
              <a:off x="4484719" y="1360429"/>
              <a:ext cx="149849" cy="914400"/>
            </a:xfrm>
            <a:prstGeom prst="triangle">
              <a:avLst/>
            </a:prstGeom>
            <a:solidFill>
              <a:srgbClr val="ED7D31"/>
            </a:solidFill>
            <a:ln w="12700" cap="flat" cmpd="sng" algn="ctr">
              <a:solidFill>
                <a:srgbClr val="ED7D31">
                  <a:shade val="50000"/>
                </a:srgbClr>
              </a:solidFill>
              <a:prstDash val="solid"/>
              <a:miter lim="800000"/>
            </a:ln>
            <a:effectLst/>
          </p:spPr>
          <p:txBody>
            <a:bodyPr rtlCol="0" anchor="ctr"/>
            <a:lstStyle/>
            <a:p>
              <a:pPr algn="ctr" eaLnBrk="1" fontAlgn="auto" hangingPunct="1">
                <a:spcBef>
                  <a:spcPts val="0"/>
                </a:spcBef>
                <a:spcAft>
                  <a:spcPts val="0"/>
                </a:spcAft>
                <a:defRPr/>
              </a:pPr>
              <a:endParaRPr lang="zh-CN" altLang="en-US" kern="0">
                <a:solidFill>
                  <a:prstClr val="white"/>
                </a:solidFill>
                <a:latin typeface="Calibri" panose="020F0502020204030204"/>
                <a:ea typeface="宋体" pitchFamily="2" charset="-122"/>
              </a:endParaRPr>
            </a:p>
          </p:txBody>
        </p:sp>
        <p:sp>
          <p:nvSpPr>
            <p:cNvPr id="69" name="矩形 68"/>
            <p:cNvSpPr/>
            <p:nvPr/>
          </p:nvSpPr>
          <p:spPr>
            <a:xfrm>
              <a:off x="6064544" y="1742309"/>
              <a:ext cx="1300909" cy="155797"/>
            </a:xfrm>
            <a:prstGeom prst="rect">
              <a:avLst/>
            </a:prstGeom>
            <a:solidFill>
              <a:srgbClr val="ED7D31"/>
            </a:solidFill>
            <a:ln w="12700" cap="flat" cmpd="sng" algn="ctr">
              <a:solidFill>
                <a:srgbClr val="ED7D31">
                  <a:shade val="50000"/>
                </a:srgbClr>
              </a:solidFill>
              <a:prstDash val="solid"/>
              <a:miter lim="800000"/>
            </a:ln>
            <a:effectLst/>
          </p:spPr>
          <p:txBody>
            <a:bodyPr rtlCol="0" anchor="ctr"/>
            <a:lstStyle/>
            <a:p>
              <a:pPr algn="ctr" eaLnBrk="1" fontAlgn="auto" hangingPunct="1">
                <a:spcBef>
                  <a:spcPts val="0"/>
                </a:spcBef>
                <a:spcAft>
                  <a:spcPts val="0"/>
                </a:spcAft>
                <a:defRPr/>
              </a:pPr>
              <a:endParaRPr lang="zh-CN" altLang="en-US" kern="0">
                <a:solidFill>
                  <a:prstClr val="white"/>
                </a:solidFill>
                <a:latin typeface="Calibri" panose="020F0502020204030204"/>
                <a:ea typeface="宋体" pitchFamily="2" charset="-122"/>
              </a:endParaRPr>
            </a:p>
          </p:txBody>
        </p:sp>
        <p:sp>
          <p:nvSpPr>
            <p:cNvPr id="70" name="文本框 69"/>
            <p:cNvSpPr txBox="1"/>
            <p:nvPr/>
          </p:nvSpPr>
          <p:spPr>
            <a:xfrm>
              <a:off x="579510" y="1170408"/>
              <a:ext cx="958917" cy="369332"/>
            </a:xfrm>
            <a:prstGeom prst="rect">
              <a:avLst/>
            </a:prstGeom>
            <a:noFill/>
          </p:spPr>
          <p:txBody>
            <a:bodyPr wrap="none" rtlCol="0">
              <a:spAutoFit/>
            </a:bodyPr>
            <a:lstStyle/>
            <a:p>
              <a:pPr eaLnBrk="1" fontAlgn="auto" hangingPunct="1">
                <a:spcBef>
                  <a:spcPts val="0"/>
                </a:spcBef>
                <a:spcAft>
                  <a:spcPts val="0"/>
                </a:spcAft>
                <a:defRPr/>
              </a:pPr>
              <a:r>
                <a:rPr lang="en-US" altLang="zh-CN" kern="0" dirty="0">
                  <a:solidFill>
                    <a:prstClr val="black"/>
                  </a:solidFill>
                  <a:latin typeface="Calibri" panose="020F0502020204030204"/>
                  <a:ea typeface="宋体" pitchFamily="2" charset="-122"/>
                </a:rPr>
                <a:t>f=100 m</a:t>
              </a:r>
              <a:endParaRPr lang="zh-CN" altLang="en-US" kern="0">
                <a:solidFill>
                  <a:prstClr val="black"/>
                </a:solidFill>
                <a:latin typeface="Calibri" panose="020F0502020204030204"/>
                <a:ea typeface="宋体" pitchFamily="2" charset="-122"/>
              </a:endParaRPr>
            </a:p>
          </p:txBody>
        </p:sp>
        <p:sp>
          <p:nvSpPr>
            <p:cNvPr id="71" name="文本框 70"/>
            <p:cNvSpPr txBox="1"/>
            <p:nvPr/>
          </p:nvSpPr>
          <p:spPr>
            <a:xfrm>
              <a:off x="4201156" y="1163721"/>
              <a:ext cx="724878" cy="369332"/>
            </a:xfrm>
            <a:prstGeom prst="rect">
              <a:avLst/>
            </a:prstGeom>
            <a:noFill/>
          </p:spPr>
          <p:txBody>
            <a:bodyPr wrap="none" rtlCol="0">
              <a:spAutoFit/>
            </a:bodyPr>
            <a:lstStyle/>
            <a:p>
              <a:pPr eaLnBrk="1" fontAlgn="auto" hangingPunct="1">
                <a:spcBef>
                  <a:spcPts val="0"/>
                </a:spcBef>
                <a:spcAft>
                  <a:spcPts val="0"/>
                </a:spcAft>
                <a:defRPr/>
              </a:pPr>
              <a:r>
                <a:rPr lang="en-US" altLang="zh-CN" kern="0" dirty="0">
                  <a:solidFill>
                    <a:prstClr val="black"/>
                  </a:solidFill>
                  <a:latin typeface="Calibri" panose="020F0502020204030204"/>
                  <a:ea typeface="宋体" pitchFamily="2" charset="-122"/>
                </a:rPr>
                <a:t>f=5 m</a:t>
              </a:r>
              <a:endParaRPr lang="zh-CN" altLang="en-US" kern="0">
                <a:solidFill>
                  <a:prstClr val="black"/>
                </a:solidFill>
                <a:latin typeface="Calibri" panose="020F0502020204030204"/>
                <a:ea typeface="宋体" pitchFamily="2" charset="-122"/>
              </a:endParaRPr>
            </a:p>
          </p:txBody>
        </p:sp>
        <p:sp>
          <p:nvSpPr>
            <p:cNvPr id="72" name="文本框 71"/>
            <p:cNvSpPr txBox="1"/>
            <p:nvPr/>
          </p:nvSpPr>
          <p:spPr>
            <a:xfrm>
              <a:off x="5217235" y="1161186"/>
              <a:ext cx="724878" cy="369332"/>
            </a:xfrm>
            <a:prstGeom prst="rect">
              <a:avLst/>
            </a:prstGeom>
            <a:noFill/>
          </p:spPr>
          <p:txBody>
            <a:bodyPr wrap="none" rtlCol="0">
              <a:spAutoFit/>
            </a:bodyPr>
            <a:lstStyle/>
            <a:p>
              <a:pPr eaLnBrk="1" fontAlgn="auto" hangingPunct="1">
                <a:spcBef>
                  <a:spcPts val="0"/>
                </a:spcBef>
                <a:spcAft>
                  <a:spcPts val="0"/>
                </a:spcAft>
                <a:defRPr/>
              </a:pPr>
              <a:r>
                <a:rPr lang="en-US" altLang="zh-CN" kern="0" dirty="0">
                  <a:solidFill>
                    <a:prstClr val="black"/>
                  </a:solidFill>
                  <a:latin typeface="Calibri" panose="020F0502020204030204"/>
                  <a:ea typeface="宋体" pitchFamily="2" charset="-122"/>
                </a:rPr>
                <a:t>f=5 m</a:t>
              </a:r>
              <a:endParaRPr lang="zh-CN" altLang="en-US" kern="0">
                <a:solidFill>
                  <a:prstClr val="black"/>
                </a:solidFill>
                <a:latin typeface="Calibri" panose="020F0502020204030204"/>
                <a:ea typeface="宋体" pitchFamily="2" charset="-122"/>
              </a:endParaRPr>
            </a:p>
          </p:txBody>
        </p:sp>
        <p:sp>
          <p:nvSpPr>
            <p:cNvPr id="73" name="矩形 72"/>
            <p:cNvSpPr/>
            <p:nvPr/>
          </p:nvSpPr>
          <p:spPr>
            <a:xfrm>
              <a:off x="3276997" y="1745479"/>
              <a:ext cx="819086" cy="149455"/>
            </a:xfrm>
            <a:prstGeom prst="rect">
              <a:avLst/>
            </a:prstGeom>
            <a:solidFill>
              <a:srgbClr val="ED7D31"/>
            </a:solidFill>
            <a:ln w="12700" cap="flat" cmpd="sng" algn="ctr">
              <a:solidFill>
                <a:srgbClr val="ED7D31">
                  <a:shade val="50000"/>
                </a:srgbClr>
              </a:solidFill>
              <a:prstDash val="solid"/>
              <a:miter lim="800000"/>
            </a:ln>
            <a:effectLst/>
          </p:spPr>
          <p:txBody>
            <a:bodyPr rtlCol="0" anchor="ctr"/>
            <a:lstStyle/>
            <a:p>
              <a:pPr algn="ctr" eaLnBrk="1" fontAlgn="auto" hangingPunct="1">
                <a:spcBef>
                  <a:spcPts val="0"/>
                </a:spcBef>
                <a:spcAft>
                  <a:spcPts val="0"/>
                </a:spcAft>
                <a:defRPr/>
              </a:pPr>
              <a:endParaRPr lang="zh-CN" altLang="en-US" kern="0">
                <a:solidFill>
                  <a:prstClr val="white"/>
                </a:solidFill>
                <a:latin typeface="Calibri" panose="020F0502020204030204"/>
                <a:ea typeface="宋体" pitchFamily="2" charset="-122"/>
              </a:endParaRPr>
            </a:p>
          </p:txBody>
        </p:sp>
        <p:sp>
          <p:nvSpPr>
            <p:cNvPr id="74" name="文本框 73"/>
            <p:cNvSpPr txBox="1"/>
            <p:nvPr/>
          </p:nvSpPr>
          <p:spPr>
            <a:xfrm>
              <a:off x="2454670" y="1569507"/>
              <a:ext cx="675185" cy="369332"/>
            </a:xfrm>
            <a:prstGeom prst="rect">
              <a:avLst/>
            </a:prstGeom>
            <a:noFill/>
          </p:spPr>
          <p:txBody>
            <a:bodyPr wrap="none" rtlCol="0">
              <a:spAutoFit/>
            </a:bodyPr>
            <a:lstStyle/>
            <a:p>
              <a:pPr eaLnBrk="1" fontAlgn="auto" hangingPunct="1">
                <a:spcBef>
                  <a:spcPts val="0"/>
                </a:spcBef>
                <a:spcAft>
                  <a:spcPts val="0"/>
                </a:spcAft>
                <a:defRPr/>
              </a:pPr>
              <a:r>
                <a:rPr lang="en-US" altLang="zh-CN" kern="0" dirty="0">
                  <a:solidFill>
                    <a:prstClr val="black"/>
                  </a:solidFill>
                  <a:latin typeface="Calibri" panose="020F0502020204030204"/>
                  <a:ea typeface="宋体" pitchFamily="2" charset="-122"/>
                </a:rPr>
                <a:t>………</a:t>
              </a:r>
              <a:endParaRPr lang="zh-CN" altLang="en-US" kern="0">
                <a:solidFill>
                  <a:prstClr val="black"/>
                </a:solidFill>
                <a:latin typeface="Calibri" panose="020F0502020204030204"/>
                <a:ea typeface="宋体" pitchFamily="2" charset="-122"/>
              </a:endParaRPr>
            </a:p>
          </p:txBody>
        </p:sp>
        <p:sp>
          <p:nvSpPr>
            <p:cNvPr id="75" name="文本框 74"/>
            <p:cNvSpPr txBox="1"/>
            <p:nvPr/>
          </p:nvSpPr>
          <p:spPr>
            <a:xfrm>
              <a:off x="2304082" y="1169712"/>
              <a:ext cx="1103187" cy="369332"/>
            </a:xfrm>
            <a:prstGeom prst="rect">
              <a:avLst/>
            </a:prstGeom>
            <a:noFill/>
          </p:spPr>
          <p:txBody>
            <a:bodyPr wrap="none" rtlCol="0">
              <a:spAutoFit/>
            </a:bodyPr>
            <a:lstStyle/>
            <a:p>
              <a:pPr eaLnBrk="1" fontAlgn="auto" hangingPunct="1">
                <a:spcBef>
                  <a:spcPts val="0"/>
                </a:spcBef>
                <a:spcAft>
                  <a:spcPts val="0"/>
                </a:spcAft>
                <a:defRPr/>
              </a:pPr>
              <a:r>
                <a:rPr lang="en-US" altLang="zh-CN" kern="0" dirty="0">
                  <a:solidFill>
                    <a:prstClr val="black"/>
                  </a:solidFill>
                  <a:latin typeface="Calibri" panose="020F0502020204030204"/>
                  <a:ea typeface="宋体" pitchFamily="2" charset="-122"/>
                </a:rPr>
                <a:t>L=1100 m</a:t>
              </a:r>
              <a:endParaRPr lang="zh-CN" altLang="en-US" kern="0">
                <a:solidFill>
                  <a:prstClr val="black"/>
                </a:solidFill>
                <a:latin typeface="Calibri" panose="020F0502020204030204"/>
                <a:ea typeface="宋体" pitchFamily="2" charset="-122"/>
              </a:endParaRPr>
            </a:p>
          </p:txBody>
        </p:sp>
      </p:grpSp>
      <p:cxnSp>
        <p:nvCxnSpPr>
          <p:cNvPr id="76" name="直接箭头连接符 75"/>
          <p:cNvCxnSpPr/>
          <p:nvPr/>
        </p:nvCxnSpPr>
        <p:spPr>
          <a:xfrm flipV="1">
            <a:off x="2238830" y="1531819"/>
            <a:ext cx="1002129" cy="4220"/>
          </a:xfrm>
          <a:prstGeom prst="straightConnector1">
            <a:avLst/>
          </a:prstGeom>
          <a:noFill/>
          <a:ln w="6350" cap="flat" cmpd="sng" algn="ctr">
            <a:solidFill>
              <a:srgbClr val="5B9BD5"/>
            </a:solidFill>
            <a:prstDash val="solid"/>
            <a:miter lim="800000"/>
            <a:headEnd type="triangle"/>
            <a:tailEnd type="triangle"/>
          </a:ln>
          <a:effectLst/>
        </p:spPr>
      </p:cxnSp>
      <p:cxnSp>
        <p:nvCxnSpPr>
          <p:cNvPr id="77" name="直接箭头连接符 76"/>
          <p:cNvCxnSpPr/>
          <p:nvPr/>
        </p:nvCxnSpPr>
        <p:spPr>
          <a:xfrm>
            <a:off x="3225569" y="1535731"/>
            <a:ext cx="2576904" cy="23468"/>
          </a:xfrm>
          <a:prstGeom prst="straightConnector1">
            <a:avLst/>
          </a:prstGeom>
          <a:noFill/>
          <a:ln w="6350" cap="flat" cmpd="sng" algn="ctr">
            <a:solidFill>
              <a:srgbClr val="5B9BD5"/>
            </a:solidFill>
            <a:prstDash val="solid"/>
            <a:miter lim="800000"/>
            <a:headEnd type="triangle"/>
            <a:tailEnd type="triangle"/>
          </a:ln>
          <a:effectLst/>
        </p:spPr>
      </p:cxnSp>
      <p:cxnSp>
        <p:nvCxnSpPr>
          <p:cNvPr id="78" name="直接箭头连接符 77"/>
          <p:cNvCxnSpPr/>
          <p:nvPr/>
        </p:nvCxnSpPr>
        <p:spPr>
          <a:xfrm>
            <a:off x="5802473" y="1560883"/>
            <a:ext cx="973974" cy="15584"/>
          </a:xfrm>
          <a:prstGeom prst="straightConnector1">
            <a:avLst/>
          </a:prstGeom>
          <a:noFill/>
          <a:ln w="6350" cap="flat" cmpd="sng" algn="ctr">
            <a:solidFill>
              <a:srgbClr val="5B9BD5"/>
            </a:solidFill>
            <a:prstDash val="solid"/>
            <a:miter lim="800000"/>
            <a:headEnd type="triangle"/>
            <a:tailEnd type="triangle"/>
          </a:ln>
          <a:effectLst/>
        </p:spPr>
      </p:cxnSp>
      <p:cxnSp>
        <p:nvCxnSpPr>
          <p:cNvPr id="79" name="直接箭头连接符 78"/>
          <p:cNvCxnSpPr/>
          <p:nvPr/>
        </p:nvCxnSpPr>
        <p:spPr>
          <a:xfrm>
            <a:off x="6791512" y="1576008"/>
            <a:ext cx="1001328" cy="7182"/>
          </a:xfrm>
          <a:prstGeom prst="straightConnector1">
            <a:avLst/>
          </a:prstGeom>
          <a:noFill/>
          <a:ln w="6350" cap="flat" cmpd="sng" algn="ctr">
            <a:solidFill>
              <a:srgbClr val="5B9BD5"/>
            </a:solidFill>
            <a:prstDash val="solid"/>
            <a:miter lim="800000"/>
            <a:headEnd type="triangle"/>
            <a:tailEnd type="triangle"/>
          </a:ln>
          <a:effectLst/>
        </p:spPr>
      </p:cxnSp>
      <p:sp>
        <p:nvSpPr>
          <p:cNvPr id="82" name="文本框 2"/>
          <p:cNvSpPr txBox="1"/>
          <p:nvPr/>
        </p:nvSpPr>
        <p:spPr>
          <a:xfrm>
            <a:off x="207401" y="236096"/>
            <a:ext cx="11133128" cy="584775"/>
          </a:xfrm>
          <a:prstGeom prst="rect">
            <a:avLst/>
          </a:prstGeom>
          <a:noFill/>
        </p:spPr>
        <p:txBody>
          <a:bodyPr wrap="square" rtlCol="0">
            <a:spAutoFit/>
          </a:bodyPr>
          <a:lstStyle/>
          <a:p>
            <a:r>
              <a:rPr lang="en-US" altLang="zh-CN" sz="3200" b="1" dirty="0">
                <a:solidFill>
                  <a:srgbClr val="C00000"/>
                </a:solidFill>
                <a:latin typeface="Cambria"/>
                <a:ea typeface="+mj-ea"/>
                <a:cs typeface="汉仪中圆简"/>
              </a:rPr>
              <a:t>Detecting  vacuum birefringence with XFEL + 100 PW laser</a:t>
            </a:r>
            <a:endParaRPr lang="zh-CN" altLang="en-US" sz="3200" b="1" dirty="0">
              <a:solidFill>
                <a:srgbClr val="C00000"/>
              </a:solidFill>
              <a:latin typeface="Cambria"/>
              <a:ea typeface="+mj-ea"/>
              <a:cs typeface="汉仪中圆简"/>
            </a:endParaRPr>
          </a:p>
        </p:txBody>
      </p:sp>
      <p:pic>
        <p:nvPicPr>
          <p:cNvPr id="2" name="图片 1"/>
          <p:cNvPicPr>
            <a:picLocks noChangeAspect="1"/>
          </p:cNvPicPr>
          <p:nvPr/>
        </p:nvPicPr>
        <p:blipFill>
          <a:blip r:embed="rId4"/>
          <a:stretch>
            <a:fillRect/>
          </a:stretch>
        </p:blipFill>
        <p:spPr>
          <a:xfrm>
            <a:off x="5031844" y="3390456"/>
            <a:ext cx="3189001" cy="1349842"/>
          </a:xfrm>
          <a:prstGeom prst="rect">
            <a:avLst/>
          </a:prstGeom>
        </p:spPr>
      </p:pic>
      <p:graphicFrame>
        <p:nvGraphicFramePr>
          <p:cNvPr id="4" name="对象 3"/>
          <p:cNvGraphicFramePr>
            <a:graphicFrameLocks noChangeAspect="1"/>
          </p:cNvGraphicFramePr>
          <p:nvPr>
            <p:extLst/>
          </p:nvPr>
        </p:nvGraphicFramePr>
        <p:xfrm>
          <a:off x="2374900" y="4868864"/>
          <a:ext cx="7639050" cy="979487"/>
        </p:xfrm>
        <a:graphic>
          <a:graphicData uri="http://schemas.openxmlformats.org/presentationml/2006/ole">
            <mc:AlternateContent xmlns:mc="http://schemas.openxmlformats.org/markup-compatibility/2006">
              <mc:Choice xmlns:v="urn:schemas-microsoft-com:vml" Requires="v">
                <p:oleObj spid="_x0000_s2110" name="Equation" r:id="rId5" imgW="3759120" imgH="482400" progId="Equation.DSMT4">
                  <p:embed/>
                </p:oleObj>
              </mc:Choice>
              <mc:Fallback>
                <p:oleObj name="Equation" r:id="rId5" imgW="3759120" imgH="482400" progId="Equation.DSMT4">
                  <p:embed/>
                  <p:pic>
                    <p:nvPicPr>
                      <p:cNvPr id="4" name="对象 3"/>
                      <p:cNvPicPr/>
                      <p:nvPr/>
                    </p:nvPicPr>
                    <p:blipFill>
                      <a:blip r:embed="rId6"/>
                      <a:stretch>
                        <a:fillRect/>
                      </a:stretch>
                    </p:blipFill>
                    <p:spPr>
                      <a:xfrm>
                        <a:off x="2374900" y="4868864"/>
                        <a:ext cx="7639050" cy="979487"/>
                      </a:xfrm>
                      <a:prstGeom prst="rect">
                        <a:avLst/>
                      </a:prstGeom>
                    </p:spPr>
                  </p:pic>
                </p:oleObj>
              </mc:Fallback>
            </mc:AlternateContent>
          </a:graphicData>
        </a:graphic>
      </p:graphicFrame>
      <p:pic>
        <p:nvPicPr>
          <p:cNvPr id="8" name="图片 7"/>
          <p:cNvPicPr>
            <a:picLocks noChangeAspect="1"/>
          </p:cNvPicPr>
          <p:nvPr/>
        </p:nvPicPr>
        <p:blipFill>
          <a:blip r:embed="rId7"/>
          <a:stretch>
            <a:fillRect/>
          </a:stretch>
        </p:blipFill>
        <p:spPr>
          <a:xfrm>
            <a:off x="2504233" y="4157423"/>
            <a:ext cx="933498" cy="768389"/>
          </a:xfrm>
          <a:prstGeom prst="rect">
            <a:avLst/>
          </a:prstGeom>
        </p:spPr>
      </p:pic>
      <p:sp>
        <p:nvSpPr>
          <p:cNvPr id="10" name="文本框 9"/>
          <p:cNvSpPr txBox="1"/>
          <p:nvPr/>
        </p:nvSpPr>
        <p:spPr>
          <a:xfrm>
            <a:off x="7673772" y="5850530"/>
            <a:ext cx="3070429" cy="461665"/>
          </a:xfrm>
          <a:prstGeom prst="rect">
            <a:avLst/>
          </a:prstGeom>
          <a:noFill/>
        </p:spPr>
        <p:txBody>
          <a:bodyPr wrap="square" rtlCol="0">
            <a:spAutoFit/>
          </a:bodyPr>
          <a:lstStyle/>
          <a:p>
            <a:r>
              <a:rPr lang="en-US" altLang="zh-CN" sz="2400" dirty="0">
                <a:solidFill>
                  <a:srgbClr val="0000FF"/>
                </a:solidFill>
                <a:ea typeface="宋体" pitchFamily="2" charset="-122"/>
              </a:rPr>
              <a:t>Damage threshold ?</a:t>
            </a:r>
            <a:endParaRPr lang="zh-CN" altLang="en-US" sz="2400">
              <a:solidFill>
                <a:srgbClr val="0000FF"/>
              </a:solidFill>
              <a:ea typeface="宋体" pitchFamily="2" charset="-122"/>
            </a:endParaRPr>
          </a:p>
        </p:txBody>
      </p:sp>
      <p:sp>
        <p:nvSpPr>
          <p:cNvPr id="3" name="文本框 2"/>
          <p:cNvSpPr txBox="1"/>
          <p:nvPr/>
        </p:nvSpPr>
        <p:spPr>
          <a:xfrm>
            <a:off x="5068074" y="5976915"/>
            <a:ext cx="2276989" cy="400110"/>
          </a:xfrm>
          <a:prstGeom prst="rect">
            <a:avLst/>
          </a:prstGeom>
          <a:solidFill>
            <a:schemeClr val="accent5">
              <a:lumMod val="20000"/>
              <a:lumOff val="80000"/>
            </a:schemeClr>
          </a:solidFill>
        </p:spPr>
        <p:txBody>
          <a:bodyPr wrap="square" rtlCol="0">
            <a:spAutoFit/>
          </a:bodyPr>
          <a:lstStyle/>
          <a:p>
            <a:r>
              <a:rPr lang="en-US" altLang="zh-CN" sz="2000" dirty="0">
                <a:solidFill>
                  <a:srgbClr val="000000"/>
                </a:solidFill>
                <a:ea typeface="宋体" pitchFamily="2" charset="-122"/>
              </a:rPr>
              <a:t>For focal size 5</a:t>
            </a:r>
            <a:r>
              <a:rPr lang="el-GR" altLang="zh-CN" sz="2000" dirty="0">
                <a:solidFill>
                  <a:srgbClr val="000000"/>
                </a:solidFill>
                <a:ea typeface="宋体" pitchFamily="2" charset="-122"/>
              </a:rPr>
              <a:t>μ</a:t>
            </a:r>
            <a:r>
              <a:rPr lang="en-US" altLang="zh-CN" sz="2000" dirty="0">
                <a:solidFill>
                  <a:srgbClr val="000000"/>
                </a:solidFill>
                <a:ea typeface="宋体" pitchFamily="2" charset="-122"/>
              </a:rPr>
              <a:t>m</a:t>
            </a:r>
            <a:endParaRPr lang="zh-CN" altLang="en-US" sz="2000">
              <a:solidFill>
                <a:srgbClr val="000000"/>
              </a:solidFill>
              <a:ea typeface="宋体" pitchFamily="2" charset="-122"/>
            </a:endParaRPr>
          </a:p>
        </p:txBody>
      </p:sp>
      <p:sp>
        <p:nvSpPr>
          <p:cNvPr id="80" name="矩形 79">
            <a:extLst>
              <a:ext uri="{FF2B5EF4-FFF2-40B4-BE49-F238E27FC236}">
                <a16:creationId xmlns:a16="http://schemas.microsoft.com/office/drawing/2014/main" id="{C23A99D9-BA20-8D4C-B826-4B0BE3D3B29A}"/>
              </a:ext>
            </a:extLst>
          </p:cNvPr>
          <p:cNvSpPr/>
          <p:nvPr/>
        </p:nvSpPr>
        <p:spPr>
          <a:xfrm>
            <a:off x="2689314" y="6509526"/>
            <a:ext cx="6012993" cy="338554"/>
          </a:xfrm>
          <a:prstGeom prst="rect">
            <a:avLst/>
          </a:prstGeom>
        </p:spPr>
        <p:txBody>
          <a:bodyPr wrap="none">
            <a:spAutoFit/>
          </a:bodyPr>
          <a:lstStyle/>
          <a:p>
            <a:r>
              <a:rPr lang="en" altLang="zh-CN" sz="1600" b="1" dirty="0">
                <a:solidFill>
                  <a:srgbClr val="007FAA"/>
                </a:solidFill>
                <a:latin typeface="CharisSIL"/>
              </a:rPr>
              <a:t>Nuclear Inst. and Methods in Physics Research, A 982 (2020) 164553 </a:t>
            </a:r>
            <a:endParaRPr lang="en" altLang="zh-CN" sz="1600" b="1" dirty="0">
              <a:effectLst/>
            </a:endParaRPr>
          </a:p>
        </p:txBody>
      </p:sp>
    </p:spTree>
    <p:extLst>
      <p:ext uri="{BB962C8B-B14F-4D97-AF65-F5344CB8AC3E}">
        <p14:creationId xmlns:p14="http://schemas.microsoft.com/office/powerpoint/2010/main" val="9995034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502A55C-B574-4A49-B7A1-B798FF0DC88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320" y="602043"/>
            <a:ext cx="10991088" cy="2543493"/>
          </a:xfrm>
          <a:prstGeom prst="rect">
            <a:avLst/>
          </a:prstGeom>
          <a:noFill/>
        </p:spPr>
      </p:pic>
      <p:pic>
        <p:nvPicPr>
          <p:cNvPr id="3" name="图片 2">
            <a:extLst>
              <a:ext uri="{FF2B5EF4-FFF2-40B4-BE49-F238E27FC236}">
                <a16:creationId xmlns:a16="http://schemas.microsoft.com/office/drawing/2014/main" id="{3691EEFF-E19B-B548-9D9F-89E7F068C50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74320" y="3145536"/>
            <a:ext cx="11393424" cy="3401568"/>
          </a:xfrm>
          <a:prstGeom prst="rect">
            <a:avLst/>
          </a:prstGeom>
          <a:noFill/>
        </p:spPr>
      </p:pic>
      <p:sp>
        <p:nvSpPr>
          <p:cNvPr id="4" name="矩形 3">
            <a:extLst>
              <a:ext uri="{FF2B5EF4-FFF2-40B4-BE49-F238E27FC236}">
                <a16:creationId xmlns:a16="http://schemas.microsoft.com/office/drawing/2014/main" id="{ADEDF0EF-CFA3-834F-A943-110D4BDFD72A}"/>
              </a:ext>
            </a:extLst>
          </p:cNvPr>
          <p:cNvSpPr/>
          <p:nvPr/>
        </p:nvSpPr>
        <p:spPr>
          <a:xfrm>
            <a:off x="575919" y="232711"/>
            <a:ext cx="10273133" cy="584775"/>
          </a:xfrm>
          <a:prstGeom prst="rect">
            <a:avLst/>
          </a:prstGeom>
        </p:spPr>
        <p:txBody>
          <a:bodyPr wrap="none">
            <a:spAutoFit/>
          </a:bodyPr>
          <a:lstStyle/>
          <a:p>
            <a:r>
              <a:rPr lang="en-US" altLang="zh-CN" sz="3200" dirty="0">
                <a:latin typeface="Times New Roman" panose="02020603050405020304" pitchFamily="18" charset="0"/>
                <a:ea typeface="宋体" panose="02010600030101010101" pitchFamily="2" charset="-122"/>
              </a:rPr>
              <a:t>XFEL beamline layout for vacuum birefringence experiment</a:t>
            </a:r>
            <a:r>
              <a:rPr lang="zh-CN" altLang="zh-CN"/>
              <a:t> </a:t>
            </a:r>
            <a:endParaRPr lang="zh-CN" altLang="en-US"/>
          </a:p>
        </p:txBody>
      </p:sp>
      <p:sp>
        <p:nvSpPr>
          <p:cNvPr id="5" name="矩形 4">
            <a:extLst>
              <a:ext uri="{FF2B5EF4-FFF2-40B4-BE49-F238E27FC236}">
                <a16:creationId xmlns:a16="http://schemas.microsoft.com/office/drawing/2014/main" id="{9FB12AFA-3BE9-0349-8203-28090BB77E97}"/>
              </a:ext>
            </a:extLst>
          </p:cNvPr>
          <p:cNvSpPr/>
          <p:nvPr/>
        </p:nvSpPr>
        <p:spPr>
          <a:xfrm>
            <a:off x="3014774" y="6519446"/>
            <a:ext cx="5912516" cy="338554"/>
          </a:xfrm>
          <a:prstGeom prst="rect">
            <a:avLst/>
          </a:prstGeom>
        </p:spPr>
        <p:txBody>
          <a:bodyPr wrap="none">
            <a:spAutoFit/>
          </a:bodyPr>
          <a:lstStyle/>
          <a:p>
            <a:r>
              <a:rPr lang="en" altLang="zh-CN" sz="1600" dirty="0">
                <a:solidFill>
                  <a:srgbClr val="007FAA"/>
                </a:solidFill>
                <a:latin typeface="CharisSIL"/>
              </a:rPr>
              <a:t>Nuclear Inst. and Methods in Physics Research, A 982 (2020) 164553 </a:t>
            </a:r>
            <a:endParaRPr lang="en" altLang="zh-CN" sz="1600" dirty="0">
              <a:effectLst/>
            </a:endParaRPr>
          </a:p>
        </p:txBody>
      </p:sp>
    </p:spTree>
    <p:extLst>
      <p:ext uri="{BB962C8B-B14F-4D97-AF65-F5344CB8AC3E}">
        <p14:creationId xmlns:p14="http://schemas.microsoft.com/office/powerpoint/2010/main" val="30227091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BFF47F7-74B2-4640-978E-FBAC29571BDF}"/>
              </a:ext>
            </a:extLst>
          </p:cNvPr>
          <p:cNvPicPr>
            <a:picLocks noChangeAspect="1"/>
          </p:cNvPicPr>
          <p:nvPr/>
        </p:nvPicPr>
        <p:blipFill>
          <a:blip r:embed="rId2"/>
          <a:stretch>
            <a:fillRect/>
          </a:stretch>
        </p:blipFill>
        <p:spPr>
          <a:xfrm>
            <a:off x="2540001" y="1520195"/>
            <a:ext cx="6654800" cy="5014532"/>
          </a:xfrm>
          <a:prstGeom prst="rect">
            <a:avLst/>
          </a:prstGeom>
        </p:spPr>
      </p:pic>
      <p:sp>
        <p:nvSpPr>
          <p:cNvPr id="3" name="文本框 2">
            <a:extLst>
              <a:ext uri="{FF2B5EF4-FFF2-40B4-BE49-F238E27FC236}">
                <a16:creationId xmlns:a16="http://schemas.microsoft.com/office/drawing/2014/main" id="{6216977C-E2DA-424D-8613-C84DB17DD2B3}"/>
              </a:ext>
            </a:extLst>
          </p:cNvPr>
          <p:cNvSpPr txBox="1"/>
          <p:nvPr/>
        </p:nvSpPr>
        <p:spPr>
          <a:xfrm>
            <a:off x="471056" y="277091"/>
            <a:ext cx="10792690" cy="1077218"/>
          </a:xfrm>
          <a:prstGeom prst="rect">
            <a:avLst/>
          </a:prstGeom>
          <a:noFill/>
        </p:spPr>
        <p:txBody>
          <a:bodyPr wrap="square" rtlCol="0">
            <a:spAutoFit/>
          </a:bodyPr>
          <a:lstStyle/>
          <a:p>
            <a:pPr algn="ctr"/>
            <a:r>
              <a:rPr kumimoji="1" lang="en-US" altLang="zh-CN" sz="3200" b="1" dirty="0">
                <a:solidFill>
                  <a:srgbClr val="C00000"/>
                </a:solidFill>
              </a:rPr>
              <a:t>The cleaning method of vacuum is studied to improve the vacuum degree.</a:t>
            </a:r>
            <a:endParaRPr kumimoji="1" lang="zh-CN" altLang="en-US" sz="3200" b="1" dirty="0">
              <a:solidFill>
                <a:srgbClr val="C00000"/>
              </a:solidFill>
            </a:endParaRPr>
          </a:p>
        </p:txBody>
      </p:sp>
    </p:spTree>
    <p:extLst>
      <p:ext uri="{BB962C8B-B14F-4D97-AF65-F5344CB8AC3E}">
        <p14:creationId xmlns:p14="http://schemas.microsoft.com/office/powerpoint/2010/main" val="21234704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CE73A3E7-58AA-114D-968B-CF5DBECDB185}"/>
              </a:ext>
            </a:extLst>
          </p:cNvPr>
          <p:cNvSpPr/>
          <p:nvPr/>
        </p:nvSpPr>
        <p:spPr>
          <a:xfrm>
            <a:off x="661012" y="263483"/>
            <a:ext cx="11049918" cy="523220"/>
          </a:xfrm>
          <a:prstGeom prst="rect">
            <a:avLst/>
          </a:prstGeom>
        </p:spPr>
        <p:txBody>
          <a:bodyPr wrap="square">
            <a:spAutoFit/>
          </a:bodyPr>
          <a:lstStyle/>
          <a:p>
            <a:r>
              <a:rPr lang="en-US" altLang="zh-CN" sz="2800" b="1" dirty="0">
                <a:solidFill>
                  <a:srgbClr val="FF0000"/>
                </a:solidFill>
                <a:latin typeface="Times" pitchFamily="2" charset="0"/>
              </a:rPr>
              <a:t>Enhancement of vacuum birefringence with pump laser of flying focus</a:t>
            </a:r>
            <a:r>
              <a:rPr lang="zh-CN" altLang="zh-CN" sz="2800" b="1" dirty="0">
                <a:solidFill>
                  <a:srgbClr val="FF0000"/>
                </a:solidFill>
                <a:latin typeface="Times" pitchFamily="2" charset="0"/>
              </a:rPr>
              <a:t> </a:t>
            </a:r>
            <a:endParaRPr lang="zh-CN" altLang="en-US" sz="2800" b="1" dirty="0">
              <a:solidFill>
                <a:srgbClr val="FF0000"/>
              </a:solidFill>
              <a:latin typeface="Times" pitchFamily="2" charset="0"/>
            </a:endParaRPr>
          </a:p>
        </p:txBody>
      </p:sp>
      <p:pic>
        <p:nvPicPr>
          <p:cNvPr id="3" name="图片 78">
            <a:extLst>
              <a:ext uri="{FF2B5EF4-FFF2-40B4-BE49-F238E27FC236}">
                <a16:creationId xmlns:a16="http://schemas.microsoft.com/office/drawing/2014/main" id="{430933FF-337D-7841-85E1-6CBB5A3813A9}"/>
              </a:ext>
            </a:extLst>
          </p:cNvPr>
          <p:cNvPicPr>
            <a:picLocks noChangeAspect="1"/>
          </p:cNvPicPr>
          <p:nvPr/>
        </p:nvPicPr>
        <p:blipFill>
          <a:blip r:embed="rId2"/>
          <a:stretch>
            <a:fillRect/>
          </a:stretch>
        </p:blipFill>
        <p:spPr>
          <a:xfrm>
            <a:off x="1100068" y="1353741"/>
            <a:ext cx="8664575" cy="2437130"/>
          </a:xfrm>
          <a:prstGeom prst="rect">
            <a:avLst/>
          </a:prstGeom>
          <a:noFill/>
          <a:ln w="9525">
            <a:noFill/>
          </a:ln>
        </p:spPr>
      </p:pic>
      <p:sp>
        <p:nvSpPr>
          <p:cNvPr id="4" name="矩形 3">
            <a:extLst>
              <a:ext uri="{FF2B5EF4-FFF2-40B4-BE49-F238E27FC236}">
                <a16:creationId xmlns:a16="http://schemas.microsoft.com/office/drawing/2014/main" id="{34C55EFE-51DD-884A-B452-C0668CFF1EB0}"/>
              </a:ext>
            </a:extLst>
          </p:cNvPr>
          <p:cNvSpPr/>
          <p:nvPr/>
        </p:nvSpPr>
        <p:spPr>
          <a:xfrm>
            <a:off x="2836812" y="4673580"/>
            <a:ext cx="7766870" cy="369332"/>
          </a:xfrm>
          <a:prstGeom prst="rect">
            <a:avLst/>
          </a:prstGeom>
        </p:spPr>
        <p:txBody>
          <a:bodyPr wrap="none">
            <a:spAutoFit/>
          </a:bodyPr>
          <a:lstStyle/>
          <a:p>
            <a:r>
              <a:rPr lang="en-US" altLang="zh-CN" b="1" dirty="0"/>
              <a:t>The lights of different frequencies are focused to the different positions.</a:t>
            </a:r>
            <a:endParaRPr lang="zh-CN" altLang="en-US" b="1" dirty="0"/>
          </a:p>
        </p:txBody>
      </p:sp>
      <p:sp>
        <p:nvSpPr>
          <p:cNvPr id="5" name="文本框 4">
            <a:extLst>
              <a:ext uri="{FF2B5EF4-FFF2-40B4-BE49-F238E27FC236}">
                <a16:creationId xmlns:a16="http://schemas.microsoft.com/office/drawing/2014/main" id="{28F6BBE4-391A-5F40-A9BB-E4A934EBE3F7}"/>
              </a:ext>
            </a:extLst>
          </p:cNvPr>
          <p:cNvSpPr txBox="1"/>
          <p:nvPr/>
        </p:nvSpPr>
        <p:spPr>
          <a:xfrm>
            <a:off x="234154" y="5925621"/>
            <a:ext cx="8704580" cy="275590"/>
          </a:xfrm>
          <a:prstGeom prst="rect">
            <a:avLst/>
          </a:prstGeom>
          <a:noFill/>
          <a:ln w="9525">
            <a:noFill/>
          </a:ln>
        </p:spPr>
        <p:txBody>
          <a:bodyPr wrap="square">
            <a:spAutoFit/>
          </a:bodyPr>
          <a:lstStyle/>
          <a:p>
            <a:pPr marL="304800" indent="-304800"/>
            <a:r>
              <a:rPr lang="en-US" sz="1200" b="0" dirty="0" err="1">
                <a:latin typeface="Times New Roman" panose="02020603050405020304" charset="0"/>
              </a:rPr>
              <a:t>Froula</a:t>
            </a:r>
            <a:r>
              <a:rPr lang="en-US" sz="1200" b="0" dirty="0">
                <a:latin typeface="Times New Roman" panose="02020603050405020304" charset="0"/>
              </a:rPr>
              <a:t> D H, Turnbull D, Davies A S, et al. Spatiotemporal control of laser intensity[J]. Nature photonics, 2018, 12(5): 262-265.</a:t>
            </a:r>
            <a:endParaRPr lang="zh-CN" altLang="en-US" dirty="0"/>
          </a:p>
        </p:txBody>
      </p:sp>
      <p:pic>
        <p:nvPicPr>
          <p:cNvPr id="6" name="图片 5">
            <a:extLst>
              <a:ext uri="{FF2B5EF4-FFF2-40B4-BE49-F238E27FC236}">
                <a16:creationId xmlns:a16="http://schemas.microsoft.com/office/drawing/2014/main" id="{14C7771A-26DD-CB4B-8C7E-01ECE24D338A}"/>
              </a:ext>
            </a:extLst>
          </p:cNvPr>
          <p:cNvPicPr>
            <a:picLocks noChangeAspect="1"/>
          </p:cNvPicPr>
          <p:nvPr/>
        </p:nvPicPr>
        <p:blipFill>
          <a:blip r:embed="rId3"/>
          <a:stretch>
            <a:fillRect/>
          </a:stretch>
        </p:blipFill>
        <p:spPr>
          <a:xfrm>
            <a:off x="9958965" y="3053902"/>
            <a:ext cx="1751965" cy="604520"/>
          </a:xfrm>
          <a:prstGeom prst="rect">
            <a:avLst/>
          </a:prstGeom>
        </p:spPr>
      </p:pic>
      <p:sp>
        <p:nvSpPr>
          <p:cNvPr id="7" name="矩形 6">
            <a:extLst>
              <a:ext uri="{FF2B5EF4-FFF2-40B4-BE49-F238E27FC236}">
                <a16:creationId xmlns:a16="http://schemas.microsoft.com/office/drawing/2014/main" id="{917AAB97-6A16-704F-BDAD-67983EF63425}"/>
              </a:ext>
            </a:extLst>
          </p:cNvPr>
          <p:cNvSpPr/>
          <p:nvPr/>
        </p:nvSpPr>
        <p:spPr>
          <a:xfrm>
            <a:off x="10099706" y="2407571"/>
            <a:ext cx="1926039" cy="646331"/>
          </a:xfrm>
          <a:prstGeom prst="rect">
            <a:avLst/>
          </a:prstGeom>
        </p:spPr>
        <p:txBody>
          <a:bodyPr wrap="square">
            <a:spAutoFit/>
          </a:bodyPr>
          <a:lstStyle/>
          <a:p>
            <a:r>
              <a:rPr lang="en-US" altLang="zh-CN" b="1" dirty="0"/>
              <a:t>The velocity of the focal spot</a:t>
            </a:r>
            <a:endParaRPr lang="zh-CN" altLang="en-US" b="1" dirty="0"/>
          </a:p>
        </p:txBody>
      </p:sp>
      <p:cxnSp>
        <p:nvCxnSpPr>
          <p:cNvPr id="9" name="直线箭头连接符 8">
            <a:extLst>
              <a:ext uri="{FF2B5EF4-FFF2-40B4-BE49-F238E27FC236}">
                <a16:creationId xmlns:a16="http://schemas.microsoft.com/office/drawing/2014/main" id="{2036CC5E-3F57-134B-8F4F-A1B3988A9C3B}"/>
              </a:ext>
            </a:extLst>
          </p:cNvPr>
          <p:cNvCxnSpPr/>
          <p:nvPr/>
        </p:nvCxnSpPr>
        <p:spPr>
          <a:xfrm flipH="1">
            <a:off x="5140036" y="1537855"/>
            <a:ext cx="3435928" cy="0"/>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82623127-448E-0141-9E8D-9A7190174BD1}"/>
              </a:ext>
            </a:extLst>
          </p:cNvPr>
          <p:cNvSpPr txBox="1"/>
          <p:nvPr/>
        </p:nvSpPr>
        <p:spPr>
          <a:xfrm>
            <a:off x="6720247" y="1043391"/>
            <a:ext cx="1243584" cy="369332"/>
          </a:xfrm>
          <a:prstGeom prst="rect">
            <a:avLst/>
          </a:prstGeom>
          <a:noFill/>
        </p:spPr>
        <p:txBody>
          <a:bodyPr wrap="square" rtlCol="0">
            <a:spAutoFit/>
          </a:bodyPr>
          <a:lstStyle/>
          <a:p>
            <a:r>
              <a:rPr kumimoji="1" lang="en-US" altLang="zh-CN" b="1" dirty="0"/>
              <a:t>XFEL</a:t>
            </a:r>
            <a:endParaRPr kumimoji="1" lang="zh-CN" altLang="en-US" b="1" dirty="0"/>
          </a:p>
        </p:txBody>
      </p:sp>
    </p:spTree>
    <p:extLst>
      <p:ext uri="{BB962C8B-B14F-4D97-AF65-F5344CB8AC3E}">
        <p14:creationId xmlns:p14="http://schemas.microsoft.com/office/powerpoint/2010/main" val="33773643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C706423-3580-5F4D-AF9F-A9E2B0010B55}"/>
              </a:ext>
            </a:extLst>
          </p:cNvPr>
          <p:cNvSpPr/>
          <p:nvPr/>
        </p:nvSpPr>
        <p:spPr>
          <a:xfrm>
            <a:off x="661012" y="263483"/>
            <a:ext cx="11049918" cy="523220"/>
          </a:xfrm>
          <a:prstGeom prst="rect">
            <a:avLst/>
          </a:prstGeom>
        </p:spPr>
        <p:txBody>
          <a:bodyPr wrap="square">
            <a:spAutoFit/>
          </a:bodyPr>
          <a:lstStyle/>
          <a:p>
            <a:r>
              <a:rPr lang="en-US" altLang="zh-CN" sz="2800" b="1" dirty="0">
                <a:solidFill>
                  <a:srgbClr val="FF0000"/>
                </a:solidFill>
                <a:latin typeface="Times" pitchFamily="2" charset="0"/>
              </a:rPr>
              <a:t>Enhancement of vacuum birefringence with pump laser of flying focus</a:t>
            </a:r>
            <a:r>
              <a:rPr lang="zh-CN" altLang="zh-CN" sz="2800" b="1" dirty="0">
                <a:solidFill>
                  <a:srgbClr val="FF0000"/>
                </a:solidFill>
                <a:latin typeface="Times" pitchFamily="2" charset="0"/>
              </a:rPr>
              <a:t> </a:t>
            </a:r>
            <a:endParaRPr lang="zh-CN" altLang="en-US" sz="2800" b="1" dirty="0">
              <a:solidFill>
                <a:srgbClr val="FF0000"/>
              </a:solidFill>
              <a:latin typeface="Times" pitchFamily="2" charset="0"/>
            </a:endParaRPr>
          </a:p>
        </p:txBody>
      </p:sp>
      <p:sp>
        <p:nvSpPr>
          <p:cNvPr id="3" name="文本框 2">
            <a:extLst>
              <a:ext uri="{FF2B5EF4-FFF2-40B4-BE49-F238E27FC236}">
                <a16:creationId xmlns:a16="http://schemas.microsoft.com/office/drawing/2014/main" id="{9B2C162C-A28D-CD41-B9C5-B8FA2DC93E4F}"/>
              </a:ext>
            </a:extLst>
          </p:cNvPr>
          <p:cNvSpPr txBox="1"/>
          <p:nvPr/>
        </p:nvSpPr>
        <p:spPr>
          <a:xfrm>
            <a:off x="661012" y="1154220"/>
            <a:ext cx="11171697" cy="1569660"/>
          </a:xfrm>
          <a:prstGeom prst="rect">
            <a:avLst/>
          </a:prstGeom>
          <a:noFill/>
        </p:spPr>
        <p:txBody>
          <a:bodyPr wrap="square" rtlCol="0" anchor="t">
            <a:spAutoFit/>
          </a:bodyPr>
          <a:lstStyle/>
          <a:p>
            <a:pPr marL="342900" indent="-342900" algn="l">
              <a:buFont typeface="Wingdings" pitchFamily="2" charset="2"/>
              <a:buChar char="p"/>
            </a:pPr>
            <a:r>
              <a:rPr lang="en-US" altLang="zh-CN" sz="2400" b="1" dirty="0">
                <a:sym typeface="+mn-ea"/>
              </a:rPr>
              <a:t>The velocity of the focal spot is </a:t>
            </a:r>
            <a:r>
              <a:rPr lang="en-US" altLang="zh-CN" sz="2400" b="1" dirty="0"/>
              <a:t>–c. </a:t>
            </a:r>
          </a:p>
          <a:p>
            <a:pPr marL="342900" indent="-342900" algn="l">
              <a:buFont typeface="Wingdings" pitchFamily="2" charset="2"/>
              <a:buChar char="p"/>
            </a:pPr>
            <a:endParaRPr lang="en-US" altLang="zh-CN" sz="2400" b="1" dirty="0"/>
          </a:p>
          <a:p>
            <a:pPr marL="342900" indent="-342900" algn="l">
              <a:buFont typeface="Wingdings" pitchFamily="2" charset="2"/>
              <a:buChar char="p"/>
            </a:pPr>
            <a:r>
              <a:rPr lang="en-US" altLang="zh-CN" sz="2400" b="1" dirty="0"/>
              <a:t>The probe light move together with the focal spot, so the interaction area is increased. </a:t>
            </a:r>
            <a:endParaRPr lang="zh-CN" altLang="en-US" sz="2400" b="1" dirty="0">
              <a:sym typeface="+mn-ea"/>
            </a:endParaRPr>
          </a:p>
        </p:txBody>
      </p:sp>
      <p:pic>
        <p:nvPicPr>
          <p:cNvPr id="4" name="图片 -2147481044" descr="uuntitled">
            <a:extLst>
              <a:ext uri="{FF2B5EF4-FFF2-40B4-BE49-F238E27FC236}">
                <a16:creationId xmlns:a16="http://schemas.microsoft.com/office/drawing/2014/main" id="{2757240A-7635-764B-A8E3-5F605DA340F0}"/>
              </a:ext>
            </a:extLst>
          </p:cNvPr>
          <p:cNvPicPr>
            <a:picLocks noChangeAspect="1"/>
          </p:cNvPicPr>
          <p:nvPr/>
        </p:nvPicPr>
        <p:blipFill>
          <a:blip r:embed="rId2"/>
          <a:stretch>
            <a:fillRect/>
          </a:stretch>
        </p:blipFill>
        <p:spPr>
          <a:xfrm>
            <a:off x="3509091" y="2522712"/>
            <a:ext cx="4321871" cy="3696013"/>
          </a:xfrm>
          <a:prstGeom prst="rect">
            <a:avLst/>
          </a:prstGeom>
          <a:noFill/>
          <a:ln w="9525">
            <a:noFill/>
          </a:ln>
        </p:spPr>
      </p:pic>
      <p:sp>
        <p:nvSpPr>
          <p:cNvPr id="5" name="矩形 4">
            <a:extLst>
              <a:ext uri="{FF2B5EF4-FFF2-40B4-BE49-F238E27FC236}">
                <a16:creationId xmlns:a16="http://schemas.microsoft.com/office/drawing/2014/main" id="{76265B7B-1207-AC42-848A-2D2C85233A46}"/>
              </a:ext>
            </a:extLst>
          </p:cNvPr>
          <p:cNvSpPr/>
          <p:nvPr/>
        </p:nvSpPr>
        <p:spPr>
          <a:xfrm>
            <a:off x="1484303" y="6218725"/>
            <a:ext cx="8839279" cy="369332"/>
          </a:xfrm>
          <a:prstGeom prst="rect">
            <a:avLst/>
          </a:prstGeom>
        </p:spPr>
        <p:txBody>
          <a:bodyPr wrap="none">
            <a:spAutoFit/>
          </a:bodyPr>
          <a:lstStyle/>
          <a:p>
            <a:r>
              <a:rPr lang="en" altLang="zh-CN" b="1" dirty="0">
                <a:solidFill>
                  <a:srgbClr val="555555"/>
                </a:solidFill>
                <a:latin typeface="Proxima Nova"/>
              </a:rPr>
              <a:t>B. </a:t>
            </a:r>
            <a:r>
              <a:rPr lang="en" altLang="zh-CN" b="1" dirty="0" err="1">
                <a:solidFill>
                  <a:srgbClr val="555555"/>
                </a:solidFill>
                <a:latin typeface="Proxima Nova"/>
              </a:rPr>
              <a:t>Jin</a:t>
            </a:r>
            <a:r>
              <a:rPr lang="en" altLang="zh-CN" b="1" dirty="0">
                <a:solidFill>
                  <a:srgbClr val="555555"/>
                </a:solidFill>
                <a:latin typeface="Proxima Nova"/>
              </a:rPr>
              <a:t> and </a:t>
            </a:r>
            <a:r>
              <a:rPr lang="en" altLang="zh-CN" b="1" dirty="0" err="1">
                <a:solidFill>
                  <a:srgbClr val="555555"/>
                </a:solidFill>
                <a:latin typeface="Proxima Nova"/>
              </a:rPr>
              <a:t>Baifei</a:t>
            </a:r>
            <a:r>
              <a:rPr lang="en" altLang="zh-CN" b="1" dirty="0">
                <a:solidFill>
                  <a:srgbClr val="555555"/>
                </a:solidFill>
                <a:latin typeface="Proxima Nova"/>
              </a:rPr>
              <a:t> Shen, Phys. Rev. A 107, 062213 – Published 27 June 2023</a:t>
            </a:r>
            <a:endParaRPr lang="en" altLang="zh-CN" b="1" i="0" u="none" strike="noStrike" dirty="0">
              <a:solidFill>
                <a:srgbClr val="555555"/>
              </a:solidFill>
              <a:effectLst/>
              <a:latin typeface="Proxima Nova"/>
            </a:endParaRPr>
          </a:p>
        </p:txBody>
      </p:sp>
    </p:spTree>
    <p:extLst>
      <p:ext uri="{BB962C8B-B14F-4D97-AF65-F5344CB8AC3E}">
        <p14:creationId xmlns:p14="http://schemas.microsoft.com/office/powerpoint/2010/main" val="39831404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42416" y="390585"/>
            <a:ext cx="10622957" cy="523220"/>
          </a:xfrm>
          <a:prstGeom prst="rect">
            <a:avLst/>
          </a:prstGeom>
        </p:spPr>
        <p:txBody>
          <a:bodyPr wrap="square">
            <a:spAutoFit/>
          </a:bodyPr>
          <a:lstStyle/>
          <a:p>
            <a:pPr algn="ctr"/>
            <a:r>
              <a:rPr lang="en-US" altLang="zh-CN" sz="2800" b="1" dirty="0">
                <a:solidFill>
                  <a:srgbClr val="FF0000"/>
                </a:solidFill>
                <a:latin typeface="Times" pitchFamily="2" charset="0"/>
              </a:rPr>
              <a:t>Angular momentum may be used to increase the signal to noise ratio</a:t>
            </a:r>
            <a:endParaRPr lang="zh-CN" altLang="en-US" sz="2800" b="1" dirty="0">
              <a:solidFill>
                <a:srgbClr val="FF0000"/>
              </a:solidFill>
              <a:latin typeface="Times" pitchFamily="2" charset="0"/>
            </a:endParaRPr>
          </a:p>
        </p:txBody>
      </p:sp>
      <p:pic>
        <p:nvPicPr>
          <p:cNvPr id="6" name="图片 5"/>
          <p:cNvPicPr>
            <a:picLocks noChangeAspect="1"/>
          </p:cNvPicPr>
          <p:nvPr>
            <p:custDataLst>
              <p:tags r:id="rId1"/>
            </p:custDataLst>
          </p:nvPr>
        </p:nvPicPr>
        <p:blipFill>
          <a:blip r:embed="rId3"/>
          <a:stretch>
            <a:fillRect/>
          </a:stretch>
        </p:blipFill>
        <p:spPr>
          <a:xfrm>
            <a:off x="494424" y="1796627"/>
            <a:ext cx="6361853" cy="3166533"/>
          </a:xfrm>
          <a:prstGeom prst="rect">
            <a:avLst/>
          </a:prstGeom>
        </p:spPr>
      </p:pic>
      <p:pic>
        <p:nvPicPr>
          <p:cNvPr id="8" name="图片 7"/>
          <p:cNvPicPr>
            <a:picLocks noChangeAspect="1"/>
          </p:cNvPicPr>
          <p:nvPr/>
        </p:nvPicPr>
        <p:blipFill>
          <a:blip r:embed="rId4"/>
          <a:stretch>
            <a:fillRect/>
          </a:stretch>
        </p:blipFill>
        <p:spPr>
          <a:xfrm>
            <a:off x="8495453" y="1796627"/>
            <a:ext cx="3169920" cy="1910080"/>
          </a:xfrm>
          <a:prstGeom prst="rect">
            <a:avLst/>
          </a:prstGeom>
        </p:spPr>
      </p:pic>
      <p:sp>
        <p:nvSpPr>
          <p:cNvPr id="9" name="矩形 8"/>
          <p:cNvSpPr/>
          <p:nvPr/>
        </p:nvSpPr>
        <p:spPr>
          <a:xfrm>
            <a:off x="6856277" y="2381567"/>
            <a:ext cx="1658620" cy="461665"/>
          </a:xfrm>
          <a:prstGeom prst="rect">
            <a:avLst/>
          </a:prstGeom>
        </p:spPr>
        <p:txBody>
          <a:bodyPr wrap="square">
            <a:spAutoFit/>
          </a:bodyPr>
          <a:lstStyle/>
          <a:p>
            <a:r>
              <a:rPr lang="en-US" altLang="zh-CN" sz="2400" b="1" dirty="0"/>
              <a:t>Input laser</a:t>
            </a:r>
            <a:endParaRPr lang="zh-CN" altLang="en-US" sz="2400" b="1" dirty="0"/>
          </a:p>
        </p:txBody>
      </p:sp>
      <p:pic>
        <p:nvPicPr>
          <p:cNvPr id="12" name="图片 11"/>
          <p:cNvPicPr>
            <a:picLocks noChangeAspect="1"/>
          </p:cNvPicPr>
          <p:nvPr/>
        </p:nvPicPr>
        <p:blipFill>
          <a:blip r:embed="rId5"/>
          <a:stretch>
            <a:fillRect/>
          </a:stretch>
        </p:blipFill>
        <p:spPr>
          <a:xfrm>
            <a:off x="8496300" y="3908213"/>
            <a:ext cx="1005840" cy="609600"/>
          </a:xfrm>
          <a:prstGeom prst="rect">
            <a:avLst/>
          </a:prstGeom>
        </p:spPr>
      </p:pic>
      <p:sp>
        <p:nvSpPr>
          <p:cNvPr id="13" name="矩形 12"/>
          <p:cNvSpPr/>
          <p:nvPr/>
        </p:nvSpPr>
        <p:spPr>
          <a:xfrm>
            <a:off x="6894155" y="4638040"/>
            <a:ext cx="1658620" cy="830997"/>
          </a:xfrm>
          <a:prstGeom prst="rect">
            <a:avLst/>
          </a:prstGeom>
        </p:spPr>
        <p:txBody>
          <a:bodyPr wrap="square">
            <a:spAutoFit/>
          </a:bodyPr>
          <a:lstStyle/>
          <a:p>
            <a:r>
              <a:rPr lang="en-US" altLang="zh-CN" sz="2400" b="1" dirty="0"/>
              <a:t>Scattering</a:t>
            </a:r>
          </a:p>
          <a:p>
            <a:r>
              <a:rPr lang="en-US" altLang="zh-CN" sz="2400" b="1" dirty="0"/>
              <a:t>light</a:t>
            </a:r>
            <a:endParaRPr lang="zh-CN" altLang="en-US" sz="2400" b="1" dirty="0"/>
          </a:p>
        </p:txBody>
      </p:sp>
      <p:pic>
        <p:nvPicPr>
          <p:cNvPr id="14" name="图片 13"/>
          <p:cNvPicPr>
            <a:picLocks noChangeAspect="1"/>
          </p:cNvPicPr>
          <p:nvPr/>
        </p:nvPicPr>
        <p:blipFill>
          <a:blip r:embed="rId6"/>
          <a:stretch>
            <a:fillRect/>
          </a:stretch>
        </p:blipFill>
        <p:spPr>
          <a:xfrm>
            <a:off x="8495453" y="5444913"/>
            <a:ext cx="1351280" cy="579120"/>
          </a:xfrm>
          <a:prstGeom prst="rect">
            <a:avLst/>
          </a:prstGeom>
        </p:spPr>
      </p:pic>
      <p:pic>
        <p:nvPicPr>
          <p:cNvPr id="17" name="图片 16"/>
          <p:cNvPicPr>
            <a:picLocks noChangeAspect="1"/>
          </p:cNvPicPr>
          <p:nvPr/>
        </p:nvPicPr>
        <p:blipFill>
          <a:blip r:embed="rId7"/>
          <a:stretch>
            <a:fillRect/>
          </a:stretch>
        </p:blipFill>
        <p:spPr>
          <a:xfrm>
            <a:off x="8496300" y="4836160"/>
            <a:ext cx="1747520" cy="487680"/>
          </a:xfrm>
          <a:prstGeom prst="rect">
            <a:avLst/>
          </a:prstGeom>
        </p:spPr>
      </p:pic>
      <p:sp>
        <p:nvSpPr>
          <p:cNvPr id="100" name="文本框 99"/>
          <p:cNvSpPr txBox="1"/>
          <p:nvPr/>
        </p:nvSpPr>
        <p:spPr>
          <a:xfrm>
            <a:off x="238761" y="6145107"/>
            <a:ext cx="11830473" cy="584775"/>
          </a:xfrm>
          <a:prstGeom prst="rect">
            <a:avLst/>
          </a:prstGeom>
          <a:noFill/>
          <a:ln w="9525">
            <a:noFill/>
          </a:ln>
        </p:spPr>
        <p:txBody>
          <a:bodyPr wrap="square">
            <a:spAutoFit/>
          </a:bodyPr>
          <a:lstStyle/>
          <a:p>
            <a:r>
              <a:rPr lang="en-US" sz="1600">
                <a:latin typeface="Times New Roman" panose="02020603050405020304" charset="0"/>
              </a:rPr>
              <a:t>Aboushelbaya R, Glize K, Savin A F, et al. Orbital angular momentum coupling in elastic photon-photon scattering[J]. Physical Review Letters, 2019, 123(11): 113604.</a:t>
            </a:r>
            <a:endParaRPr lang="zh-CN" altLang="en-US" sz="2400"/>
          </a:p>
        </p:txBody>
      </p:sp>
    </p:spTree>
    <p:extLst>
      <p:ext uri="{BB962C8B-B14F-4D97-AF65-F5344CB8AC3E}">
        <p14:creationId xmlns:p14="http://schemas.microsoft.com/office/powerpoint/2010/main" val="33130491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0DBC7FCD-F812-7B4B-9704-5FF2AE3CBA4B}"/>
              </a:ext>
            </a:extLst>
          </p:cNvPr>
          <p:cNvSpPr txBox="1"/>
          <p:nvPr/>
        </p:nvSpPr>
        <p:spPr>
          <a:xfrm>
            <a:off x="3560618" y="540327"/>
            <a:ext cx="4336473" cy="646331"/>
          </a:xfrm>
          <a:prstGeom prst="rect">
            <a:avLst/>
          </a:prstGeom>
          <a:noFill/>
        </p:spPr>
        <p:txBody>
          <a:bodyPr wrap="square" rtlCol="0">
            <a:spAutoFit/>
          </a:bodyPr>
          <a:lstStyle/>
          <a:p>
            <a:pPr algn="ctr"/>
            <a:r>
              <a:rPr lang="en-US" altLang="zh-CN" sz="3600" b="1" dirty="0"/>
              <a:t>Outline</a:t>
            </a:r>
            <a:endParaRPr lang="zh-CN" altLang="en-US" sz="3600" b="1" dirty="0"/>
          </a:p>
        </p:txBody>
      </p:sp>
      <p:sp>
        <p:nvSpPr>
          <p:cNvPr id="3" name="文本框 2">
            <a:extLst>
              <a:ext uri="{FF2B5EF4-FFF2-40B4-BE49-F238E27FC236}">
                <a16:creationId xmlns:a16="http://schemas.microsoft.com/office/drawing/2014/main" id="{AF4CE833-A237-294D-A8C4-8C1A0F7A1CD0}"/>
              </a:ext>
            </a:extLst>
          </p:cNvPr>
          <p:cNvSpPr txBox="1"/>
          <p:nvPr/>
        </p:nvSpPr>
        <p:spPr>
          <a:xfrm>
            <a:off x="1288472" y="2175164"/>
            <a:ext cx="7453745" cy="1938992"/>
          </a:xfrm>
          <a:prstGeom prst="rect">
            <a:avLst/>
          </a:prstGeom>
          <a:noFill/>
        </p:spPr>
        <p:txBody>
          <a:bodyPr wrap="square" rtlCol="0">
            <a:spAutoFit/>
          </a:bodyPr>
          <a:lstStyle/>
          <a:p>
            <a:pPr marL="342900" indent="-342900">
              <a:buAutoNum type="arabicPeriod"/>
            </a:pPr>
            <a:r>
              <a:rPr kumimoji="1" lang="en-US" altLang="zh-CN" sz="2400" b="1" dirty="0">
                <a:solidFill>
                  <a:srgbClr val="C00000"/>
                </a:solidFill>
              </a:rPr>
              <a:t>Background</a:t>
            </a:r>
          </a:p>
          <a:p>
            <a:pPr marL="342900" indent="-342900">
              <a:buAutoNum type="arabicPeriod"/>
            </a:pPr>
            <a:endParaRPr kumimoji="1" lang="en-US" altLang="zh-CN" sz="2400" b="1" dirty="0">
              <a:solidFill>
                <a:srgbClr val="0070C0"/>
              </a:solidFill>
            </a:endParaRPr>
          </a:p>
          <a:p>
            <a:pPr marL="342900" indent="-342900">
              <a:buAutoNum type="arabicPeriod"/>
            </a:pPr>
            <a:r>
              <a:rPr kumimoji="1" lang="en-US" altLang="zh-CN" sz="2400" b="1" dirty="0">
                <a:solidFill>
                  <a:srgbClr val="0070C0"/>
                </a:solidFill>
              </a:rPr>
              <a:t>High field Photon-photon scattering </a:t>
            </a:r>
          </a:p>
          <a:p>
            <a:pPr marL="342900" indent="-342900">
              <a:buAutoNum type="arabicPeriod"/>
            </a:pPr>
            <a:endParaRPr kumimoji="1" lang="en-US" altLang="zh-CN" sz="2400" b="1" dirty="0">
              <a:solidFill>
                <a:srgbClr val="0070C0"/>
              </a:solidFill>
            </a:endParaRPr>
          </a:p>
          <a:p>
            <a:pPr marL="342900" indent="-342900">
              <a:buAutoNum type="arabicPeriod"/>
            </a:pPr>
            <a:r>
              <a:rPr kumimoji="1" lang="en-US" altLang="zh-CN" sz="2400" b="1" dirty="0">
                <a:solidFill>
                  <a:srgbClr val="0070C0"/>
                </a:solidFill>
              </a:rPr>
              <a:t>High field axion-like particle generation</a:t>
            </a:r>
            <a:endParaRPr kumimoji="1" lang="zh-CN" altLang="en-US" sz="2400" b="1" dirty="0">
              <a:solidFill>
                <a:srgbClr val="0070C0"/>
              </a:solidFill>
            </a:endParaRPr>
          </a:p>
        </p:txBody>
      </p:sp>
    </p:spTree>
    <p:extLst>
      <p:ext uri="{BB962C8B-B14F-4D97-AF65-F5344CB8AC3E}">
        <p14:creationId xmlns:p14="http://schemas.microsoft.com/office/powerpoint/2010/main" val="717868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BAD39DF7-356F-944F-9918-7241DCA495A1}"/>
              </a:ext>
            </a:extLst>
          </p:cNvPr>
          <p:cNvSpPr/>
          <p:nvPr/>
        </p:nvSpPr>
        <p:spPr>
          <a:xfrm>
            <a:off x="2795543" y="398148"/>
            <a:ext cx="6165470" cy="838819"/>
          </a:xfrm>
          <a:prstGeom prst="rect">
            <a:avLst/>
          </a:prstGeom>
        </p:spPr>
        <p:txBody>
          <a:bodyPr wrap="none">
            <a:spAutoFit/>
          </a:bodyPr>
          <a:lstStyle/>
          <a:p>
            <a:pPr>
              <a:lnSpc>
                <a:spcPct val="150000"/>
              </a:lnSpc>
            </a:pPr>
            <a:r>
              <a:rPr kumimoji="1" lang="en-US" altLang="zh-CN" sz="3600" b="1" dirty="0">
                <a:solidFill>
                  <a:srgbClr val="C00000"/>
                </a:solidFill>
              </a:rPr>
              <a:t>Four wave mixing in vacuum</a:t>
            </a:r>
            <a:endParaRPr kumimoji="1" lang="zh-CN" altLang="en-US" sz="3600" b="1" dirty="0">
              <a:solidFill>
                <a:srgbClr val="C00000"/>
              </a:solidFill>
            </a:endParaRPr>
          </a:p>
        </p:txBody>
      </p:sp>
      <p:sp>
        <p:nvSpPr>
          <p:cNvPr id="3" name="文本框 2">
            <a:extLst>
              <a:ext uri="{FF2B5EF4-FFF2-40B4-BE49-F238E27FC236}">
                <a16:creationId xmlns:a16="http://schemas.microsoft.com/office/drawing/2014/main" id="{FAAAB98E-646F-1048-8BF6-2B641E837A66}"/>
              </a:ext>
            </a:extLst>
          </p:cNvPr>
          <p:cNvSpPr txBox="1"/>
          <p:nvPr/>
        </p:nvSpPr>
        <p:spPr>
          <a:xfrm>
            <a:off x="734291" y="1841647"/>
            <a:ext cx="10626436" cy="830997"/>
          </a:xfrm>
          <a:prstGeom prst="rect">
            <a:avLst/>
          </a:prstGeom>
          <a:noFill/>
        </p:spPr>
        <p:txBody>
          <a:bodyPr wrap="square" rtlCol="0">
            <a:spAutoFit/>
          </a:bodyPr>
          <a:lstStyle/>
          <a:p>
            <a:r>
              <a:rPr kumimoji="1" lang="en-US" altLang="zh-CN" sz="2400" b="1" dirty="0"/>
              <a:t>1.</a:t>
            </a:r>
            <a:r>
              <a:rPr kumimoji="1" lang="zh-CN" altLang="en-US" sz="2400" b="1" dirty="0"/>
              <a:t> </a:t>
            </a:r>
            <a:r>
              <a:rPr kumimoji="1" lang="en-US" altLang="zh-CN" sz="2400" b="1" dirty="0"/>
              <a:t>For the case of using XFEL and optical laser, one XFEL photon absorbs two optical photons, emitting a new signal photons.</a:t>
            </a:r>
            <a:endParaRPr kumimoji="1" lang="zh-CN" altLang="en-US" sz="2400" b="1" dirty="0"/>
          </a:p>
        </p:txBody>
      </p:sp>
      <p:pic>
        <p:nvPicPr>
          <p:cNvPr id="4" name="图片 3">
            <a:extLst>
              <a:ext uri="{FF2B5EF4-FFF2-40B4-BE49-F238E27FC236}">
                <a16:creationId xmlns:a16="http://schemas.microsoft.com/office/drawing/2014/main" id="{FB67E4E5-C4AB-5347-AC13-F3E9D3A291F9}"/>
              </a:ext>
            </a:extLst>
          </p:cNvPr>
          <p:cNvPicPr>
            <a:picLocks noChangeAspect="1"/>
          </p:cNvPicPr>
          <p:nvPr/>
        </p:nvPicPr>
        <p:blipFill>
          <a:blip r:embed="rId2"/>
          <a:stretch>
            <a:fillRect/>
          </a:stretch>
        </p:blipFill>
        <p:spPr>
          <a:xfrm>
            <a:off x="2795543" y="3115894"/>
            <a:ext cx="5276469" cy="826435"/>
          </a:xfrm>
          <a:prstGeom prst="rect">
            <a:avLst/>
          </a:prstGeom>
        </p:spPr>
      </p:pic>
      <p:sp>
        <p:nvSpPr>
          <p:cNvPr id="5" name="文本框 4">
            <a:extLst>
              <a:ext uri="{FF2B5EF4-FFF2-40B4-BE49-F238E27FC236}">
                <a16:creationId xmlns:a16="http://schemas.microsoft.com/office/drawing/2014/main" id="{09B2D9FA-1EC5-074F-9664-FD46A3EE16BE}"/>
              </a:ext>
            </a:extLst>
          </p:cNvPr>
          <p:cNvSpPr txBox="1"/>
          <p:nvPr/>
        </p:nvSpPr>
        <p:spPr>
          <a:xfrm>
            <a:off x="581891" y="5473776"/>
            <a:ext cx="10002982" cy="830997"/>
          </a:xfrm>
          <a:prstGeom prst="rect">
            <a:avLst/>
          </a:prstGeom>
          <a:noFill/>
        </p:spPr>
        <p:txBody>
          <a:bodyPr wrap="square" rtlCol="0">
            <a:spAutoFit/>
          </a:bodyPr>
          <a:lstStyle/>
          <a:p>
            <a:r>
              <a:rPr kumimoji="1" lang="en-US" altLang="zh-CN" sz="2400" b="1" dirty="0"/>
              <a:t>2. For planar waves propagating in the same direction, the process of four wave mixing does not happen.</a:t>
            </a:r>
            <a:endParaRPr kumimoji="1" lang="zh-CN" altLang="en-US" sz="2400" b="1" dirty="0"/>
          </a:p>
        </p:txBody>
      </p:sp>
      <p:sp>
        <p:nvSpPr>
          <p:cNvPr id="6" name="文本框 5">
            <a:extLst>
              <a:ext uri="{FF2B5EF4-FFF2-40B4-BE49-F238E27FC236}">
                <a16:creationId xmlns:a16="http://schemas.microsoft.com/office/drawing/2014/main" id="{C199D0FE-4DC6-0341-8394-239F8C83BD25}"/>
              </a:ext>
            </a:extLst>
          </p:cNvPr>
          <p:cNvSpPr txBox="1"/>
          <p:nvPr/>
        </p:nvSpPr>
        <p:spPr>
          <a:xfrm>
            <a:off x="734291" y="4230999"/>
            <a:ext cx="10346551" cy="954107"/>
          </a:xfrm>
          <a:prstGeom prst="rect">
            <a:avLst/>
          </a:prstGeom>
          <a:noFill/>
        </p:spPr>
        <p:txBody>
          <a:bodyPr wrap="square" rtlCol="0">
            <a:spAutoFit/>
          </a:bodyPr>
          <a:lstStyle/>
          <a:p>
            <a:pPr algn="ctr"/>
            <a:r>
              <a:rPr kumimoji="1" lang="en-US" altLang="zh-CN" sz="2800" b="1" dirty="0">
                <a:solidFill>
                  <a:srgbClr val="0070C0"/>
                </a:solidFill>
              </a:rPr>
              <a:t>The photon energy is changed: one can measure the change of 1eV@10keV</a:t>
            </a:r>
            <a:endParaRPr kumimoji="1" lang="zh-CN" altLang="en-US" sz="2800" b="1" dirty="0">
              <a:solidFill>
                <a:srgbClr val="0070C0"/>
              </a:solidFill>
            </a:endParaRPr>
          </a:p>
        </p:txBody>
      </p:sp>
    </p:spTree>
    <p:extLst>
      <p:ext uri="{BB962C8B-B14F-4D97-AF65-F5344CB8AC3E}">
        <p14:creationId xmlns:p14="http://schemas.microsoft.com/office/powerpoint/2010/main" val="30820997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a:stretch>
            <a:fillRect/>
          </a:stretch>
        </p:blipFill>
        <p:spPr>
          <a:xfrm>
            <a:off x="2071437" y="985164"/>
            <a:ext cx="8001000" cy="1786296"/>
          </a:xfrm>
          <a:prstGeom prst="rect">
            <a:avLst/>
          </a:prstGeom>
        </p:spPr>
      </p:pic>
      <p:pic>
        <p:nvPicPr>
          <p:cNvPr id="10" name="图片 9"/>
          <p:cNvPicPr>
            <a:picLocks noChangeAspect="1"/>
          </p:cNvPicPr>
          <p:nvPr/>
        </p:nvPicPr>
        <p:blipFill>
          <a:blip r:embed="rId3"/>
          <a:stretch>
            <a:fillRect/>
          </a:stretch>
        </p:blipFill>
        <p:spPr>
          <a:xfrm>
            <a:off x="2461962" y="2771461"/>
            <a:ext cx="4495801" cy="762761"/>
          </a:xfrm>
          <a:prstGeom prst="rect">
            <a:avLst/>
          </a:prstGeom>
        </p:spPr>
      </p:pic>
      <p:pic>
        <p:nvPicPr>
          <p:cNvPr id="11" name="图片 10"/>
          <p:cNvPicPr>
            <a:picLocks noChangeAspect="1"/>
          </p:cNvPicPr>
          <p:nvPr/>
        </p:nvPicPr>
        <p:blipFill>
          <a:blip r:embed="rId4"/>
          <a:stretch>
            <a:fillRect/>
          </a:stretch>
        </p:blipFill>
        <p:spPr>
          <a:xfrm>
            <a:off x="2071437" y="3657601"/>
            <a:ext cx="5276850" cy="2787179"/>
          </a:xfrm>
          <a:prstGeom prst="rect">
            <a:avLst/>
          </a:prstGeom>
        </p:spPr>
      </p:pic>
      <p:sp>
        <p:nvSpPr>
          <p:cNvPr id="12" name="文本框 6"/>
          <p:cNvSpPr txBox="1"/>
          <p:nvPr/>
        </p:nvSpPr>
        <p:spPr>
          <a:xfrm>
            <a:off x="8117747" y="3180279"/>
            <a:ext cx="3249168" cy="707886"/>
          </a:xfrm>
          <a:prstGeom prst="rect">
            <a:avLst/>
          </a:prstGeom>
          <a:solidFill>
            <a:schemeClr val="accent3">
              <a:lumMod val="95000"/>
            </a:schemeClr>
          </a:solidFill>
        </p:spPr>
        <p:txBody>
          <a:bodyPr wrap="square" rtlCol="0">
            <a:spAutoFit/>
          </a:bodyPr>
          <a:lstStyle/>
          <a:p>
            <a:pPr eaLnBrk="0" fontAlgn="base" hangingPunct="0">
              <a:spcBef>
                <a:spcPct val="0"/>
              </a:spcBef>
              <a:spcAft>
                <a:spcPct val="0"/>
              </a:spcAft>
            </a:pPr>
            <a:r>
              <a:rPr lang="en-US" altLang="zh-CN" sz="2000" b="1" dirty="0">
                <a:solidFill>
                  <a:srgbClr val="0000FF"/>
                </a:solidFill>
              </a:rPr>
              <a:t>10</a:t>
            </a:r>
            <a:r>
              <a:rPr lang="en-US" altLang="zh-CN" sz="2000" b="1" baseline="30000" dirty="0">
                <a:solidFill>
                  <a:srgbClr val="0000FF"/>
                </a:solidFill>
              </a:rPr>
              <a:t>22</a:t>
            </a:r>
            <a:r>
              <a:rPr lang="en-US" altLang="zh-CN" sz="2000" b="1" dirty="0">
                <a:solidFill>
                  <a:srgbClr val="0000FF"/>
                </a:solidFill>
              </a:rPr>
              <a:t>W/cm</a:t>
            </a:r>
            <a:r>
              <a:rPr lang="en-US" altLang="zh-CN" sz="2000" b="1" baseline="30000" dirty="0">
                <a:solidFill>
                  <a:srgbClr val="0000FF"/>
                </a:solidFill>
              </a:rPr>
              <a:t>2 </a:t>
            </a:r>
            <a:r>
              <a:rPr lang="en-US" altLang="zh-CN" sz="2000" b="1" dirty="0">
                <a:solidFill>
                  <a:srgbClr val="0000FF"/>
                </a:solidFill>
              </a:rPr>
              <a:t>Optical laser </a:t>
            </a:r>
          </a:p>
          <a:p>
            <a:pPr eaLnBrk="0" fontAlgn="base" hangingPunct="0">
              <a:spcBef>
                <a:spcPct val="0"/>
              </a:spcBef>
              <a:spcAft>
                <a:spcPct val="0"/>
              </a:spcAft>
            </a:pPr>
            <a:r>
              <a:rPr lang="en-US" altLang="zh-CN" sz="2000" b="1" dirty="0">
                <a:solidFill>
                  <a:srgbClr val="0000FF"/>
                </a:solidFill>
              </a:rPr>
              <a:t>+10</a:t>
            </a:r>
            <a:r>
              <a:rPr lang="en-US" altLang="zh-CN" sz="2000" b="1" baseline="30000" dirty="0">
                <a:solidFill>
                  <a:srgbClr val="0000FF"/>
                </a:solidFill>
              </a:rPr>
              <a:t>17</a:t>
            </a:r>
            <a:r>
              <a:rPr lang="en-US" altLang="zh-CN" sz="2000" b="1" dirty="0">
                <a:solidFill>
                  <a:srgbClr val="0000FF"/>
                </a:solidFill>
              </a:rPr>
              <a:t>W/cm</a:t>
            </a:r>
            <a:r>
              <a:rPr lang="en-US" altLang="zh-CN" sz="2000" b="1" baseline="30000" dirty="0">
                <a:solidFill>
                  <a:srgbClr val="0000FF"/>
                </a:solidFill>
              </a:rPr>
              <a:t>2</a:t>
            </a:r>
            <a:r>
              <a:rPr lang="en-US" altLang="zh-CN" sz="2000" b="1" dirty="0">
                <a:solidFill>
                  <a:srgbClr val="0000FF"/>
                </a:solidFill>
              </a:rPr>
              <a:t>, 1 KeV XFEL</a:t>
            </a:r>
            <a:endParaRPr lang="zh-CN" altLang="en-US" sz="2000" b="1" dirty="0">
              <a:solidFill>
                <a:srgbClr val="0000FF"/>
              </a:solidFill>
            </a:endParaRPr>
          </a:p>
        </p:txBody>
      </p:sp>
      <p:sp>
        <p:nvSpPr>
          <p:cNvPr id="14" name="文本框 8"/>
          <p:cNvSpPr txBox="1"/>
          <p:nvPr/>
        </p:nvSpPr>
        <p:spPr>
          <a:xfrm>
            <a:off x="8077200" y="1295401"/>
            <a:ext cx="3060192" cy="523220"/>
          </a:xfrm>
          <a:prstGeom prst="rect">
            <a:avLst/>
          </a:prstGeom>
          <a:noFill/>
        </p:spPr>
        <p:txBody>
          <a:bodyPr wrap="square" rtlCol="0">
            <a:spAutoFit/>
          </a:bodyPr>
          <a:lstStyle/>
          <a:p>
            <a:pPr eaLnBrk="0" fontAlgn="base" hangingPunct="0">
              <a:spcBef>
                <a:spcPct val="0"/>
              </a:spcBef>
              <a:spcAft>
                <a:spcPct val="0"/>
              </a:spcAft>
            </a:pPr>
            <a:r>
              <a:rPr lang="en-US" altLang="zh-CN" sz="2800" b="1" dirty="0">
                <a:solidFill>
                  <a:srgbClr val="7030A0"/>
                </a:solidFill>
              </a:rPr>
              <a:t>Four wave mixing</a:t>
            </a:r>
            <a:endParaRPr lang="zh-CN" altLang="en-US" sz="2800" b="1">
              <a:solidFill>
                <a:srgbClr val="7030A0"/>
              </a:solidFill>
            </a:endParaRPr>
          </a:p>
        </p:txBody>
      </p:sp>
      <p:sp>
        <p:nvSpPr>
          <p:cNvPr id="15" name="椭圆 14"/>
          <p:cNvSpPr/>
          <p:nvPr/>
        </p:nvSpPr>
        <p:spPr>
          <a:xfrm>
            <a:off x="8846219" y="842886"/>
            <a:ext cx="1371600" cy="533400"/>
          </a:xfrm>
          <a:prstGeom prst="ellipse">
            <a:avLst/>
          </a:prstGeom>
          <a:no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sz="2000">
              <a:solidFill>
                <a:srgbClr val="FFFFFF"/>
              </a:solidFill>
            </a:endParaRPr>
          </a:p>
        </p:txBody>
      </p:sp>
      <p:pic>
        <p:nvPicPr>
          <p:cNvPr id="4" name="图片 3">
            <a:extLst>
              <a:ext uri="{FF2B5EF4-FFF2-40B4-BE49-F238E27FC236}">
                <a16:creationId xmlns:a16="http://schemas.microsoft.com/office/drawing/2014/main" id="{615ED848-1FBA-BA41-BF79-F350E18A0ADE}"/>
              </a:ext>
            </a:extLst>
          </p:cNvPr>
          <p:cNvPicPr>
            <a:picLocks noChangeAspect="1"/>
          </p:cNvPicPr>
          <p:nvPr/>
        </p:nvPicPr>
        <p:blipFill>
          <a:blip r:embed="rId5"/>
          <a:stretch>
            <a:fillRect/>
          </a:stretch>
        </p:blipFill>
        <p:spPr>
          <a:xfrm>
            <a:off x="7399181" y="4913273"/>
            <a:ext cx="4686300" cy="673100"/>
          </a:xfrm>
          <a:prstGeom prst="rect">
            <a:avLst/>
          </a:prstGeom>
          <a:ln w="28575">
            <a:solidFill>
              <a:srgbClr val="00B0F0"/>
            </a:solidFill>
          </a:ln>
        </p:spPr>
      </p:pic>
      <p:sp>
        <p:nvSpPr>
          <p:cNvPr id="6" name="文本框 5">
            <a:extLst>
              <a:ext uri="{FF2B5EF4-FFF2-40B4-BE49-F238E27FC236}">
                <a16:creationId xmlns:a16="http://schemas.microsoft.com/office/drawing/2014/main" id="{78EFC770-0053-F641-BAEA-69AA8FE0D6C2}"/>
              </a:ext>
            </a:extLst>
          </p:cNvPr>
          <p:cNvSpPr txBox="1"/>
          <p:nvPr/>
        </p:nvSpPr>
        <p:spPr>
          <a:xfrm>
            <a:off x="731520" y="237744"/>
            <a:ext cx="5650992" cy="523220"/>
          </a:xfrm>
          <a:prstGeom prst="rect">
            <a:avLst/>
          </a:prstGeom>
          <a:noFill/>
        </p:spPr>
        <p:txBody>
          <a:bodyPr wrap="square" rtlCol="0">
            <a:spAutoFit/>
          </a:bodyPr>
          <a:lstStyle/>
          <a:p>
            <a:r>
              <a:rPr kumimoji="1" lang="en-US" altLang="zh-CN" sz="2800" b="1" dirty="0">
                <a:solidFill>
                  <a:schemeClr val="bg1"/>
                </a:solidFill>
              </a:rPr>
              <a:t>Wave mixing in plasma channel</a:t>
            </a:r>
            <a:endParaRPr kumimoji="1" lang="zh-CN" altLang="en-US" sz="2800" b="1" dirty="0">
              <a:solidFill>
                <a:schemeClr val="bg1"/>
              </a:solidFill>
            </a:endParaRPr>
          </a:p>
        </p:txBody>
      </p:sp>
      <p:sp>
        <p:nvSpPr>
          <p:cNvPr id="2" name="文本框 1">
            <a:extLst>
              <a:ext uri="{FF2B5EF4-FFF2-40B4-BE49-F238E27FC236}">
                <a16:creationId xmlns:a16="http://schemas.microsoft.com/office/drawing/2014/main" id="{83741AD4-B1BE-B44C-92CA-EC17F4DF6265}"/>
              </a:ext>
            </a:extLst>
          </p:cNvPr>
          <p:cNvSpPr txBox="1"/>
          <p:nvPr/>
        </p:nvSpPr>
        <p:spPr>
          <a:xfrm>
            <a:off x="9379527" y="6137564"/>
            <a:ext cx="838292" cy="400110"/>
          </a:xfrm>
          <a:prstGeom prst="rect">
            <a:avLst/>
          </a:prstGeom>
          <a:noFill/>
        </p:spPr>
        <p:txBody>
          <a:bodyPr wrap="square" rtlCol="0">
            <a:spAutoFit/>
          </a:bodyPr>
          <a:lstStyle/>
          <a:p>
            <a:r>
              <a:rPr kumimoji="1" lang="en-US" altLang="zh-CN" sz="2000" b="1" dirty="0">
                <a:solidFill>
                  <a:srgbClr val="C00000"/>
                </a:solidFill>
              </a:rPr>
              <a:t>2003</a:t>
            </a:r>
            <a:endParaRPr kumimoji="1" lang="zh-CN" altLang="en-US" sz="2000" b="1" dirty="0">
              <a:solidFill>
                <a:srgbClr val="C00000"/>
              </a:solidFill>
            </a:endParaRPr>
          </a:p>
        </p:txBody>
      </p:sp>
    </p:spTree>
    <p:extLst>
      <p:ext uri="{BB962C8B-B14F-4D97-AF65-F5344CB8AC3E}">
        <p14:creationId xmlns:p14="http://schemas.microsoft.com/office/powerpoint/2010/main" val="4017101276"/>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47547" y="963450"/>
            <a:ext cx="4014537" cy="3558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327921"/>
            <a:ext cx="4317132" cy="829513"/>
          </a:xfrm>
          <a:prstGeom prst="rect">
            <a:avLst/>
          </a:prstGeom>
          <a:noFill/>
          <a:ln w="1587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17" name="TextBox 16"/>
          <p:cNvSpPr txBox="1"/>
          <p:nvPr/>
        </p:nvSpPr>
        <p:spPr>
          <a:xfrm>
            <a:off x="1905001" y="4419600"/>
            <a:ext cx="2861937" cy="1422890"/>
          </a:xfrm>
          <a:prstGeom prst="rect">
            <a:avLst/>
          </a:prstGeom>
          <a:noFill/>
        </p:spPr>
        <p:txBody>
          <a:bodyPr wrap="none" rtlCol="0">
            <a:spAutoFit/>
          </a:bodyPr>
          <a:lstStyle/>
          <a:p>
            <a:pPr eaLnBrk="0" fontAlgn="base" hangingPunct="0">
              <a:lnSpc>
                <a:spcPct val="150000"/>
              </a:lnSpc>
              <a:spcBef>
                <a:spcPct val="0"/>
              </a:spcBef>
              <a:spcAft>
                <a:spcPct val="0"/>
              </a:spcAft>
            </a:pPr>
            <a:r>
              <a:rPr lang="en-US" altLang="zh-CN" sz="2000" dirty="0">
                <a:solidFill>
                  <a:srgbClr val="000000"/>
                </a:solidFill>
                <a:latin typeface="微软雅黑" panose="020B0503020204020204" pitchFamily="34" charset="-122"/>
                <a:ea typeface="微软雅黑" panose="020B0503020204020204" pitchFamily="34" charset="-122"/>
              </a:rPr>
              <a:t>k1, k2: colliding lasers</a:t>
            </a:r>
          </a:p>
          <a:p>
            <a:pPr eaLnBrk="0" fontAlgn="base" hangingPunct="0">
              <a:lnSpc>
                <a:spcPct val="150000"/>
              </a:lnSpc>
              <a:spcBef>
                <a:spcPct val="0"/>
              </a:spcBef>
              <a:spcAft>
                <a:spcPct val="0"/>
              </a:spcAft>
            </a:pPr>
            <a:r>
              <a:rPr lang="en-US" altLang="zh-CN" sz="2000" dirty="0">
                <a:solidFill>
                  <a:srgbClr val="000000"/>
                </a:solidFill>
                <a:latin typeface="微软雅黑" panose="020B0503020204020204" pitchFamily="34" charset="-122"/>
                <a:ea typeface="微软雅黑" panose="020B0503020204020204" pitchFamily="34" charset="-122"/>
              </a:rPr>
              <a:t>K3 probe x-ray</a:t>
            </a:r>
          </a:p>
          <a:p>
            <a:pPr eaLnBrk="0" fontAlgn="base" hangingPunct="0">
              <a:lnSpc>
                <a:spcPct val="150000"/>
              </a:lnSpc>
              <a:spcBef>
                <a:spcPct val="0"/>
              </a:spcBef>
              <a:spcAft>
                <a:spcPct val="0"/>
              </a:spcAft>
            </a:pPr>
            <a:r>
              <a:rPr lang="en-US" altLang="zh-CN" sz="2000" dirty="0">
                <a:solidFill>
                  <a:srgbClr val="000000"/>
                </a:solidFill>
                <a:latin typeface="微软雅黑" panose="020B0503020204020204" pitchFamily="34" charset="-122"/>
                <a:ea typeface="微软雅黑" panose="020B0503020204020204" pitchFamily="34" charset="-122"/>
              </a:rPr>
              <a:t>K4: signal </a:t>
            </a:r>
          </a:p>
        </p:txBody>
      </p:sp>
      <p:sp>
        <p:nvSpPr>
          <p:cNvPr id="18" name="TextBox 17"/>
          <p:cNvSpPr txBox="1"/>
          <p:nvPr/>
        </p:nvSpPr>
        <p:spPr>
          <a:xfrm>
            <a:off x="5853858" y="1863626"/>
            <a:ext cx="1819729" cy="400110"/>
          </a:xfrm>
          <a:prstGeom prst="rect">
            <a:avLst/>
          </a:prstGeom>
          <a:noFill/>
        </p:spPr>
        <p:txBody>
          <a:bodyPr wrap="none" rtlCol="0">
            <a:spAutoFit/>
          </a:bodyPr>
          <a:lstStyle/>
          <a:p>
            <a:pPr eaLnBrk="0" fontAlgn="base" hangingPunct="0">
              <a:spcBef>
                <a:spcPct val="0"/>
              </a:spcBef>
              <a:spcAft>
                <a:spcPct val="0"/>
              </a:spcAft>
            </a:pPr>
            <a:r>
              <a:rPr lang="en-US" altLang="zh-CN" sz="2000" b="1" dirty="0">
                <a:solidFill>
                  <a:srgbClr val="000000"/>
                </a:solidFill>
              </a:rPr>
              <a:t>Signal photon</a:t>
            </a:r>
            <a:endParaRPr lang="zh-CN" altLang="en-US" sz="2000" b="1">
              <a:solidFill>
                <a:srgbClr val="000000"/>
              </a:solidFill>
            </a:endParaRPr>
          </a:p>
        </p:txBody>
      </p:sp>
      <p:sp>
        <p:nvSpPr>
          <p:cNvPr id="19" name="下箭头 18"/>
          <p:cNvSpPr/>
          <p:nvPr/>
        </p:nvSpPr>
        <p:spPr>
          <a:xfrm rot="10800000">
            <a:off x="8621979" y="3059304"/>
            <a:ext cx="360040" cy="7506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sz="2000">
              <a:solidFill>
                <a:srgbClr val="FFFFFF"/>
              </a:solidFill>
            </a:endParaRPr>
          </a:p>
        </p:txBody>
      </p:sp>
      <p:sp>
        <p:nvSpPr>
          <p:cNvPr id="20" name="TextBox 19"/>
          <p:cNvSpPr txBox="1"/>
          <p:nvPr/>
        </p:nvSpPr>
        <p:spPr>
          <a:xfrm>
            <a:off x="7496119" y="3922534"/>
            <a:ext cx="2971800" cy="369332"/>
          </a:xfrm>
          <a:prstGeom prst="rect">
            <a:avLst/>
          </a:prstGeom>
          <a:noFill/>
        </p:spPr>
        <p:txBody>
          <a:bodyPr wrap="square" rtlCol="0">
            <a:spAutoFit/>
          </a:bodyPr>
          <a:lstStyle/>
          <a:p>
            <a:pPr eaLnBrk="0" fontAlgn="base" hangingPunct="0">
              <a:spcBef>
                <a:spcPct val="0"/>
              </a:spcBef>
              <a:spcAft>
                <a:spcPct val="0"/>
              </a:spcAft>
            </a:pPr>
            <a:r>
              <a:rPr lang="en-US" altLang="zh-CN" b="1" i="1" dirty="0">
                <a:solidFill>
                  <a:srgbClr val="000000"/>
                </a:solidFill>
              </a:rPr>
              <a:t>Wave length of  X-ray</a:t>
            </a:r>
            <a:endParaRPr lang="zh-CN" altLang="en-US" b="1" i="1">
              <a:solidFill>
                <a:srgbClr val="000000"/>
              </a:solidFill>
            </a:endParaRPr>
          </a:p>
        </p:txBody>
      </p:sp>
      <p:sp>
        <p:nvSpPr>
          <p:cNvPr id="21" name="下箭头 20"/>
          <p:cNvSpPr/>
          <p:nvPr/>
        </p:nvSpPr>
        <p:spPr>
          <a:xfrm>
            <a:off x="7846516" y="1600200"/>
            <a:ext cx="430374" cy="668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sz="2000">
              <a:solidFill>
                <a:srgbClr val="FFFFFF"/>
              </a:solidFill>
            </a:endParaRPr>
          </a:p>
        </p:txBody>
      </p:sp>
      <p:sp>
        <p:nvSpPr>
          <p:cNvPr id="22" name="TextBox 21"/>
          <p:cNvSpPr txBox="1"/>
          <p:nvPr/>
        </p:nvSpPr>
        <p:spPr>
          <a:xfrm>
            <a:off x="6934635" y="1143000"/>
            <a:ext cx="1548822" cy="369332"/>
          </a:xfrm>
          <a:prstGeom prst="rect">
            <a:avLst/>
          </a:prstGeom>
          <a:noFill/>
        </p:spPr>
        <p:txBody>
          <a:bodyPr wrap="none" rtlCol="0">
            <a:spAutoFit/>
          </a:bodyPr>
          <a:lstStyle/>
          <a:p>
            <a:pPr eaLnBrk="0" fontAlgn="base" hangingPunct="0">
              <a:spcBef>
                <a:spcPct val="0"/>
              </a:spcBef>
              <a:spcAft>
                <a:spcPct val="0"/>
              </a:spcAft>
            </a:pPr>
            <a:r>
              <a:rPr lang="en-US" altLang="zh-CN" b="1" i="1" dirty="0">
                <a:solidFill>
                  <a:srgbClr val="000000"/>
                </a:solidFill>
              </a:rPr>
              <a:t>Laser powers</a:t>
            </a:r>
            <a:endParaRPr lang="zh-CN" altLang="en-US" b="1" i="1">
              <a:solidFill>
                <a:srgbClr val="000000"/>
              </a:solidFill>
            </a:endParaRPr>
          </a:p>
        </p:txBody>
      </p:sp>
      <p:sp>
        <p:nvSpPr>
          <p:cNvPr id="23" name="矩形 22"/>
          <p:cNvSpPr/>
          <p:nvPr/>
        </p:nvSpPr>
        <p:spPr>
          <a:xfrm>
            <a:off x="7625937" y="5446093"/>
            <a:ext cx="2637774" cy="276999"/>
          </a:xfrm>
          <a:prstGeom prst="rect">
            <a:avLst/>
          </a:prstGeom>
        </p:spPr>
        <p:txBody>
          <a:bodyPr wrap="square">
            <a:spAutoFit/>
          </a:bodyPr>
          <a:lstStyle/>
          <a:p>
            <a:pPr eaLnBrk="0" fontAlgn="base" hangingPunct="0">
              <a:spcBef>
                <a:spcPct val="0"/>
              </a:spcBef>
              <a:spcAft>
                <a:spcPct val="0"/>
              </a:spcAft>
            </a:pPr>
            <a:r>
              <a:rPr lang="en-US" altLang="zh-CN" sz="1200" b="1" dirty="0">
                <a:solidFill>
                  <a:srgbClr val="000000"/>
                </a:solidFill>
              </a:rPr>
              <a:t>Phys. Rev. Lett. 96, 083602 (2006).</a:t>
            </a:r>
            <a:endParaRPr lang="zh-CN" altLang="en-US" sz="1200" b="1">
              <a:solidFill>
                <a:srgbClr val="000000"/>
              </a:solidFill>
            </a:endParaRPr>
          </a:p>
        </p:txBody>
      </p:sp>
      <p:sp>
        <p:nvSpPr>
          <p:cNvPr id="24" name="矩形 23"/>
          <p:cNvSpPr/>
          <p:nvPr/>
        </p:nvSpPr>
        <p:spPr>
          <a:xfrm>
            <a:off x="7625937" y="6037287"/>
            <a:ext cx="2533500" cy="276999"/>
          </a:xfrm>
          <a:prstGeom prst="rect">
            <a:avLst/>
          </a:prstGeom>
        </p:spPr>
        <p:txBody>
          <a:bodyPr wrap="square">
            <a:spAutoFit/>
          </a:bodyPr>
          <a:lstStyle/>
          <a:p>
            <a:pPr eaLnBrk="0" fontAlgn="base" hangingPunct="0">
              <a:spcBef>
                <a:spcPct val="0"/>
              </a:spcBef>
              <a:spcAft>
                <a:spcPct val="0"/>
              </a:spcAft>
            </a:pPr>
            <a:r>
              <a:rPr lang="en-US" altLang="zh-CN" sz="1200" b="1" dirty="0">
                <a:solidFill>
                  <a:srgbClr val="000000"/>
                </a:solidFill>
              </a:rPr>
              <a:t>Phys. Plasmas14, 064503 (2007).</a:t>
            </a:r>
            <a:endParaRPr lang="zh-CN" altLang="en-US" sz="1200" b="1">
              <a:solidFill>
                <a:srgbClr val="000000"/>
              </a:solidFill>
            </a:endParaRPr>
          </a:p>
        </p:txBody>
      </p:sp>
      <p:sp>
        <p:nvSpPr>
          <p:cNvPr id="26" name="文本框 25">
            <a:extLst>
              <a:ext uri="{FF2B5EF4-FFF2-40B4-BE49-F238E27FC236}">
                <a16:creationId xmlns:a16="http://schemas.microsoft.com/office/drawing/2014/main" id="{58F5A298-CDFF-774C-9E96-B34493DAAC39}"/>
              </a:ext>
            </a:extLst>
          </p:cNvPr>
          <p:cNvSpPr txBox="1"/>
          <p:nvPr/>
        </p:nvSpPr>
        <p:spPr>
          <a:xfrm>
            <a:off x="731520" y="237744"/>
            <a:ext cx="5907024" cy="523220"/>
          </a:xfrm>
          <a:prstGeom prst="rect">
            <a:avLst/>
          </a:prstGeom>
          <a:noFill/>
        </p:spPr>
        <p:txBody>
          <a:bodyPr wrap="square" rtlCol="0">
            <a:spAutoFit/>
          </a:bodyPr>
          <a:lstStyle/>
          <a:p>
            <a:r>
              <a:rPr kumimoji="1" lang="en-US" altLang="zh-CN" sz="2800" b="1" dirty="0">
                <a:solidFill>
                  <a:schemeClr val="bg1"/>
                </a:solidFill>
              </a:rPr>
              <a:t>Wave mixing with</a:t>
            </a:r>
            <a:r>
              <a:rPr kumimoji="1" lang="zh-CN" altLang="en-US" sz="2800" b="1" dirty="0">
                <a:solidFill>
                  <a:schemeClr val="bg1"/>
                </a:solidFill>
              </a:rPr>
              <a:t> </a:t>
            </a:r>
            <a:r>
              <a:rPr kumimoji="1" lang="en-US" altLang="zh-CN" sz="2800" b="1" dirty="0">
                <a:solidFill>
                  <a:schemeClr val="bg1"/>
                </a:solidFill>
              </a:rPr>
              <a:t>three pulses</a:t>
            </a:r>
            <a:endParaRPr kumimoji="1" lang="zh-CN" altLang="en-US" sz="2800" b="1" dirty="0">
              <a:solidFill>
                <a:schemeClr val="bg1"/>
              </a:solidFill>
            </a:endParaRPr>
          </a:p>
        </p:txBody>
      </p:sp>
    </p:spTree>
    <p:extLst>
      <p:ext uri="{BB962C8B-B14F-4D97-AF65-F5344CB8AC3E}">
        <p14:creationId xmlns:p14="http://schemas.microsoft.com/office/powerpoint/2010/main" val="1314229229"/>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1B35BE0-4186-964E-B40C-50F160D89623}"/>
              </a:ext>
            </a:extLst>
          </p:cNvPr>
          <p:cNvPicPr>
            <a:picLocks noChangeAspect="1"/>
          </p:cNvPicPr>
          <p:nvPr/>
        </p:nvPicPr>
        <p:blipFill>
          <a:blip r:embed="rId2"/>
          <a:stretch>
            <a:fillRect/>
          </a:stretch>
        </p:blipFill>
        <p:spPr>
          <a:xfrm>
            <a:off x="142048" y="1486408"/>
            <a:ext cx="7754112" cy="4470400"/>
          </a:xfrm>
          <a:prstGeom prst="rect">
            <a:avLst/>
          </a:prstGeom>
        </p:spPr>
      </p:pic>
      <p:sp>
        <p:nvSpPr>
          <p:cNvPr id="4" name="文本框 3">
            <a:extLst>
              <a:ext uri="{FF2B5EF4-FFF2-40B4-BE49-F238E27FC236}">
                <a16:creationId xmlns:a16="http://schemas.microsoft.com/office/drawing/2014/main" id="{9EE208B9-3308-734F-B2D0-C03692608CED}"/>
              </a:ext>
            </a:extLst>
          </p:cNvPr>
          <p:cNvSpPr txBox="1"/>
          <p:nvPr/>
        </p:nvSpPr>
        <p:spPr>
          <a:xfrm>
            <a:off x="474562" y="219919"/>
            <a:ext cx="10336193" cy="1077218"/>
          </a:xfrm>
          <a:prstGeom prst="rect">
            <a:avLst/>
          </a:prstGeom>
          <a:noFill/>
        </p:spPr>
        <p:txBody>
          <a:bodyPr wrap="square" rtlCol="0">
            <a:spAutoFit/>
          </a:bodyPr>
          <a:lstStyle/>
          <a:p>
            <a:r>
              <a:rPr kumimoji="1" lang="en-US" altLang="zh-CN" sz="3200" b="1" dirty="0"/>
              <a:t>We propose to use colliding XFEL and optical laser to detect the four wave mixing signal</a:t>
            </a:r>
            <a:endParaRPr kumimoji="1" lang="zh-CN" altLang="en-US" sz="3200" b="1"/>
          </a:p>
        </p:txBody>
      </p:sp>
      <p:sp>
        <p:nvSpPr>
          <p:cNvPr id="2" name="矩形 1">
            <a:extLst>
              <a:ext uri="{FF2B5EF4-FFF2-40B4-BE49-F238E27FC236}">
                <a16:creationId xmlns:a16="http://schemas.microsoft.com/office/drawing/2014/main" id="{31E2917B-3D12-EB45-959C-A3F05F041ABF}"/>
              </a:ext>
            </a:extLst>
          </p:cNvPr>
          <p:cNvSpPr/>
          <p:nvPr/>
        </p:nvSpPr>
        <p:spPr>
          <a:xfrm>
            <a:off x="474562" y="6146079"/>
            <a:ext cx="4049314" cy="369332"/>
          </a:xfrm>
          <a:prstGeom prst="rect">
            <a:avLst/>
          </a:prstGeom>
        </p:spPr>
        <p:txBody>
          <a:bodyPr wrap="none">
            <a:spAutoFit/>
          </a:bodyPr>
          <a:lstStyle/>
          <a:p>
            <a:r>
              <a:rPr lang="en" altLang="zh-CN" b="1" dirty="0">
                <a:solidFill>
                  <a:srgbClr val="211E1E"/>
                </a:solidFill>
                <a:latin typeface="AdvOT483a8203"/>
              </a:rPr>
              <a:t>PHYSICAL REVIEW D </a:t>
            </a:r>
            <a:r>
              <a:rPr lang="en" altLang="zh-CN" b="1" dirty="0">
                <a:solidFill>
                  <a:srgbClr val="211E1E"/>
                </a:solidFill>
                <a:latin typeface="AdvOT19ee2aa8.B"/>
              </a:rPr>
              <a:t>100, </a:t>
            </a:r>
            <a:r>
              <a:rPr lang="en" altLang="zh-CN" b="1" dirty="0">
                <a:solidFill>
                  <a:srgbClr val="211E1E"/>
                </a:solidFill>
                <a:latin typeface="AdvOT483a8203"/>
              </a:rPr>
              <a:t>013004 (2019) </a:t>
            </a:r>
            <a:endParaRPr lang="en" altLang="zh-CN" b="1" dirty="0"/>
          </a:p>
        </p:txBody>
      </p:sp>
      <p:pic>
        <p:nvPicPr>
          <p:cNvPr id="5" name="图片 4">
            <a:extLst>
              <a:ext uri="{FF2B5EF4-FFF2-40B4-BE49-F238E27FC236}">
                <a16:creationId xmlns:a16="http://schemas.microsoft.com/office/drawing/2014/main" id="{6A33BD26-E79A-4F43-B6DF-5E6F0E47DAF2}"/>
              </a:ext>
            </a:extLst>
          </p:cNvPr>
          <p:cNvPicPr>
            <a:picLocks noChangeAspect="1"/>
          </p:cNvPicPr>
          <p:nvPr/>
        </p:nvPicPr>
        <p:blipFill>
          <a:blip r:embed="rId3"/>
          <a:stretch>
            <a:fillRect/>
          </a:stretch>
        </p:blipFill>
        <p:spPr>
          <a:xfrm>
            <a:off x="7655210" y="2009489"/>
            <a:ext cx="4584700" cy="3365500"/>
          </a:xfrm>
          <a:prstGeom prst="rect">
            <a:avLst/>
          </a:prstGeom>
        </p:spPr>
      </p:pic>
      <p:sp>
        <p:nvSpPr>
          <p:cNvPr id="6" name="文本框 5">
            <a:extLst>
              <a:ext uri="{FF2B5EF4-FFF2-40B4-BE49-F238E27FC236}">
                <a16:creationId xmlns:a16="http://schemas.microsoft.com/office/drawing/2014/main" id="{9F50F311-C09B-F44C-AB3B-50E06298DFD9}"/>
              </a:ext>
            </a:extLst>
          </p:cNvPr>
          <p:cNvSpPr txBox="1"/>
          <p:nvPr/>
        </p:nvSpPr>
        <p:spPr>
          <a:xfrm>
            <a:off x="7498016" y="5580554"/>
            <a:ext cx="4899087" cy="954107"/>
          </a:xfrm>
          <a:prstGeom prst="rect">
            <a:avLst/>
          </a:prstGeom>
          <a:noFill/>
        </p:spPr>
        <p:txBody>
          <a:bodyPr wrap="square" rtlCol="0">
            <a:spAutoFit/>
          </a:bodyPr>
          <a:lstStyle/>
          <a:p>
            <a:r>
              <a:rPr kumimoji="1" lang="en-US" altLang="zh-CN" sz="2800" b="1" dirty="0">
                <a:solidFill>
                  <a:srgbClr val="0070C0"/>
                </a:solidFill>
              </a:rPr>
              <a:t>Energy and </a:t>
            </a:r>
            <a:r>
              <a:rPr kumimoji="1" lang="en" altLang="zh-CN" sz="2800" b="1" dirty="0">
                <a:solidFill>
                  <a:srgbClr val="0070C0"/>
                </a:solidFill>
              </a:rPr>
              <a:t>momentum conservation </a:t>
            </a:r>
            <a:r>
              <a:rPr kumimoji="1" lang="zh-CN" altLang="en-US" sz="2800" b="1" dirty="0">
                <a:solidFill>
                  <a:srgbClr val="0070C0"/>
                </a:solidFill>
              </a:rPr>
              <a:t>？</a:t>
            </a:r>
          </a:p>
        </p:txBody>
      </p:sp>
    </p:spTree>
    <p:extLst>
      <p:ext uri="{BB962C8B-B14F-4D97-AF65-F5344CB8AC3E}">
        <p14:creationId xmlns:p14="http://schemas.microsoft.com/office/powerpoint/2010/main" val="33855897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69836BA-D6F1-874D-917D-61A7B8B26A67}"/>
              </a:ext>
            </a:extLst>
          </p:cNvPr>
          <p:cNvPicPr>
            <a:picLocks noChangeAspect="1"/>
          </p:cNvPicPr>
          <p:nvPr/>
        </p:nvPicPr>
        <p:blipFill>
          <a:blip r:embed="rId2"/>
          <a:stretch>
            <a:fillRect/>
          </a:stretch>
        </p:blipFill>
        <p:spPr>
          <a:xfrm>
            <a:off x="387529" y="1593498"/>
            <a:ext cx="8392576" cy="1447800"/>
          </a:xfrm>
          <a:prstGeom prst="rect">
            <a:avLst/>
          </a:prstGeom>
        </p:spPr>
      </p:pic>
      <p:sp>
        <p:nvSpPr>
          <p:cNvPr id="3" name="文本框 2">
            <a:extLst>
              <a:ext uri="{FF2B5EF4-FFF2-40B4-BE49-F238E27FC236}">
                <a16:creationId xmlns:a16="http://schemas.microsoft.com/office/drawing/2014/main" id="{A8DF12E0-CA07-FB4E-95AF-71D07E562EBA}"/>
              </a:ext>
            </a:extLst>
          </p:cNvPr>
          <p:cNvSpPr txBox="1"/>
          <p:nvPr/>
        </p:nvSpPr>
        <p:spPr>
          <a:xfrm>
            <a:off x="877824" y="164592"/>
            <a:ext cx="10003536" cy="954107"/>
          </a:xfrm>
          <a:prstGeom prst="rect">
            <a:avLst/>
          </a:prstGeom>
          <a:noFill/>
        </p:spPr>
        <p:txBody>
          <a:bodyPr wrap="square" rtlCol="0">
            <a:spAutoFit/>
          </a:bodyPr>
          <a:lstStyle/>
          <a:p>
            <a:r>
              <a:rPr kumimoji="1" lang="en-US" altLang="zh-CN" sz="2800" b="1" dirty="0"/>
              <a:t>The signal depends on interaction length (Sinc function) and transverse size(Bessel function)</a:t>
            </a:r>
            <a:endParaRPr kumimoji="1" lang="zh-CN" altLang="en-US" sz="2800" b="1" dirty="0"/>
          </a:p>
        </p:txBody>
      </p:sp>
      <p:pic>
        <p:nvPicPr>
          <p:cNvPr id="6" name="图片 5">
            <a:extLst>
              <a:ext uri="{FF2B5EF4-FFF2-40B4-BE49-F238E27FC236}">
                <a16:creationId xmlns:a16="http://schemas.microsoft.com/office/drawing/2014/main" id="{C97C48A3-689C-8545-98CF-9AA820DD2AE5}"/>
              </a:ext>
            </a:extLst>
          </p:cNvPr>
          <p:cNvPicPr>
            <a:picLocks noChangeAspect="1"/>
          </p:cNvPicPr>
          <p:nvPr/>
        </p:nvPicPr>
        <p:blipFill>
          <a:blip r:embed="rId3"/>
          <a:stretch>
            <a:fillRect/>
          </a:stretch>
        </p:blipFill>
        <p:spPr>
          <a:xfrm>
            <a:off x="387529" y="3752850"/>
            <a:ext cx="5490262" cy="2225386"/>
          </a:xfrm>
          <a:prstGeom prst="rect">
            <a:avLst/>
          </a:prstGeom>
        </p:spPr>
      </p:pic>
      <p:pic>
        <p:nvPicPr>
          <p:cNvPr id="7" name="图片 6">
            <a:extLst>
              <a:ext uri="{FF2B5EF4-FFF2-40B4-BE49-F238E27FC236}">
                <a16:creationId xmlns:a16="http://schemas.microsoft.com/office/drawing/2014/main" id="{D5E147BD-8111-7140-B99A-ACCC239E71B9}"/>
              </a:ext>
            </a:extLst>
          </p:cNvPr>
          <p:cNvPicPr>
            <a:picLocks noChangeAspect="1"/>
          </p:cNvPicPr>
          <p:nvPr/>
        </p:nvPicPr>
        <p:blipFill>
          <a:blip r:embed="rId4"/>
          <a:stretch>
            <a:fillRect/>
          </a:stretch>
        </p:blipFill>
        <p:spPr>
          <a:xfrm>
            <a:off x="6296659" y="3752850"/>
            <a:ext cx="5021027" cy="2225386"/>
          </a:xfrm>
          <a:prstGeom prst="rect">
            <a:avLst/>
          </a:prstGeom>
        </p:spPr>
      </p:pic>
      <p:pic>
        <p:nvPicPr>
          <p:cNvPr id="8" name="图片 7">
            <a:extLst>
              <a:ext uri="{FF2B5EF4-FFF2-40B4-BE49-F238E27FC236}">
                <a16:creationId xmlns:a16="http://schemas.microsoft.com/office/drawing/2014/main" id="{3660C2A7-3528-1C45-BC57-FB099E0B59FF}"/>
              </a:ext>
            </a:extLst>
          </p:cNvPr>
          <p:cNvPicPr>
            <a:picLocks noChangeAspect="1"/>
          </p:cNvPicPr>
          <p:nvPr/>
        </p:nvPicPr>
        <p:blipFill>
          <a:blip r:embed="rId5"/>
          <a:stretch>
            <a:fillRect/>
          </a:stretch>
        </p:blipFill>
        <p:spPr>
          <a:xfrm>
            <a:off x="9210100" y="916993"/>
            <a:ext cx="2736085" cy="2800810"/>
          </a:xfrm>
          <a:prstGeom prst="rect">
            <a:avLst/>
          </a:prstGeom>
        </p:spPr>
      </p:pic>
    </p:spTree>
    <p:extLst>
      <p:ext uri="{BB962C8B-B14F-4D97-AF65-F5344CB8AC3E}">
        <p14:creationId xmlns:p14="http://schemas.microsoft.com/office/powerpoint/2010/main" val="3653617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13B5C7B-C373-0547-8A3C-1244CE3040B4}"/>
              </a:ext>
            </a:extLst>
          </p:cNvPr>
          <p:cNvPicPr/>
          <p:nvPr/>
        </p:nvPicPr>
        <p:blipFill>
          <a:blip r:embed="rId2"/>
          <a:stretch>
            <a:fillRect/>
          </a:stretch>
        </p:blipFill>
        <p:spPr>
          <a:xfrm>
            <a:off x="5797296" y="1125018"/>
            <a:ext cx="5815584" cy="3895344"/>
          </a:xfrm>
          <a:prstGeom prst="rect">
            <a:avLst/>
          </a:prstGeom>
        </p:spPr>
      </p:pic>
      <p:pic>
        <p:nvPicPr>
          <p:cNvPr id="3" name="图片 2">
            <a:extLst>
              <a:ext uri="{FF2B5EF4-FFF2-40B4-BE49-F238E27FC236}">
                <a16:creationId xmlns:a16="http://schemas.microsoft.com/office/drawing/2014/main" id="{60CA1601-835C-F347-A1C2-3D75C6288ADA}"/>
              </a:ext>
            </a:extLst>
          </p:cNvPr>
          <p:cNvPicPr>
            <a:picLocks noChangeAspect="1"/>
          </p:cNvPicPr>
          <p:nvPr/>
        </p:nvPicPr>
        <p:blipFill>
          <a:blip r:embed="rId3"/>
          <a:stretch>
            <a:fillRect/>
          </a:stretch>
        </p:blipFill>
        <p:spPr>
          <a:xfrm>
            <a:off x="676656" y="997002"/>
            <a:ext cx="5157216" cy="3679645"/>
          </a:xfrm>
          <a:prstGeom prst="rect">
            <a:avLst/>
          </a:prstGeom>
        </p:spPr>
      </p:pic>
      <p:sp>
        <p:nvSpPr>
          <p:cNvPr id="4" name="文本框 3">
            <a:extLst>
              <a:ext uri="{FF2B5EF4-FFF2-40B4-BE49-F238E27FC236}">
                <a16:creationId xmlns:a16="http://schemas.microsoft.com/office/drawing/2014/main" id="{7C5589C1-B8BD-BB4C-9FC9-1854296FC4D9}"/>
              </a:ext>
            </a:extLst>
          </p:cNvPr>
          <p:cNvSpPr txBox="1"/>
          <p:nvPr/>
        </p:nvSpPr>
        <p:spPr>
          <a:xfrm>
            <a:off x="676656" y="137739"/>
            <a:ext cx="10241280" cy="1077218"/>
          </a:xfrm>
          <a:prstGeom prst="rect">
            <a:avLst/>
          </a:prstGeom>
          <a:noFill/>
        </p:spPr>
        <p:txBody>
          <a:bodyPr wrap="square" rtlCol="0">
            <a:spAutoFit/>
          </a:bodyPr>
          <a:lstStyle/>
          <a:p>
            <a:r>
              <a:rPr kumimoji="1" lang="en-US" altLang="zh-CN" sz="3200" b="1" dirty="0"/>
              <a:t>We can use a zone plate to greatly increase the signal photon number. </a:t>
            </a:r>
            <a:endParaRPr kumimoji="1" lang="zh-CN" altLang="en-US" sz="3200" b="1"/>
          </a:p>
        </p:txBody>
      </p:sp>
      <p:sp>
        <p:nvSpPr>
          <p:cNvPr id="5" name="文本框 4">
            <a:extLst>
              <a:ext uri="{FF2B5EF4-FFF2-40B4-BE49-F238E27FC236}">
                <a16:creationId xmlns:a16="http://schemas.microsoft.com/office/drawing/2014/main" id="{B05D7C8D-BD74-EF40-8B89-BB251407E2FC}"/>
              </a:ext>
            </a:extLst>
          </p:cNvPr>
          <p:cNvSpPr txBox="1"/>
          <p:nvPr/>
        </p:nvSpPr>
        <p:spPr>
          <a:xfrm>
            <a:off x="950976" y="5317955"/>
            <a:ext cx="10314432" cy="954107"/>
          </a:xfrm>
          <a:prstGeom prst="rect">
            <a:avLst/>
          </a:prstGeom>
          <a:noFill/>
        </p:spPr>
        <p:txBody>
          <a:bodyPr wrap="square" rtlCol="0">
            <a:spAutoFit/>
          </a:bodyPr>
          <a:lstStyle/>
          <a:p>
            <a:r>
              <a:rPr kumimoji="1" lang="en-US" altLang="zh-CN" sz="2800" b="1" dirty="0"/>
              <a:t>Here we detect signal photon at different place with different photon energy. The high polarization purity is not required.</a:t>
            </a:r>
            <a:endParaRPr kumimoji="1" lang="zh-CN" altLang="en-US" sz="2800" b="1"/>
          </a:p>
        </p:txBody>
      </p:sp>
    </p:spTree>
    <p:extLst>
      <p:ext uri="{BB962C8B-B14F-4D97-AF65-F5344CB8AC3E}">
        <p14:creationId xmlns:p14="http://schemas.microsoft.com/office/powerpoint/2010/main" val="37344529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454025E-A2B4-614D-B376-A09E1B133B20}"/>
              </a:ext>
            </a:extLst>
          </p:cNvPr>
          <p:cNvSpPr/>
          <p:nvPr/>
        </p:nvSpPr>
        <p:spPr>
          <a:xfrm>
            <a:off x="405623" y="6278480"/>
            <a:ext cx="6584559" cy="369332"/>
          </a:xfrm>
          <a:prstGeom prst="rect">
            <a:avLst/>
          </a:prstGeom>
        </p:spPr>
        <p:txBody>
          <a:bodyPr wrap="none">
            <a:spAutoFit/>
          </a:bodyPr>
          <a:lstStyle/>
          <a:p>
            <a:r>
              <a:rPr lang="en" altLang="zh-CN" dirty="0">
                <a:latin typeface="Times" pitchFamily="2" charset="0"/>
              </a:rPr>
              <a:t>B. </a:t>
            </a:r>
            <a:r>
              <a:rPr lang="en" altLang="zh-CN" dirty="0" err="1">
                <a:latin typeface="Times" pitchFamily="2" charset="0"/>
              </a:rPr>
              <a:t>Jin</a:t>
            </a:r>
            <a:r>
              <a:rPr lang="en" altLang="zh-CN" dirty="0">
                <a:latin typeface="Times" pitchFamily="2" charset="0"/>
              </a:rPr>
              <a:t> and </a:t>
            </a:r>
            <a:r>
              <a:rPr lang="en" altLang="zh-CN" dirty="0" err="1">
                <a:latin typeface="Times" pitchFamily="2" charset="0"/>
              </a:rPr>
              <a:t>Baifei</a:t>
            </a:r>
            <a:r>
              <a:rPr lang="en" altLang="zh-CN" dirty="0">
                <a:latin typeface="Times" pitchFamily="2" charset="0"/>
              </a:rPr>
              <a:t> Shen, PHYSICAL REVIEW A </a:t>
            </a:r>
            <a:r>
              <a:rPr lang="en" altLang="zh-CN" b="1" dirty="0">
                <a:latin typeface="Times" pitchFamily="2" charset="0"/>
              </a:rPr>
              <a:t>106</a:t>
            </a:r>
            <a:r>
              <a:rPr lang="en" altLang="zh-CN" dirty="0">
                <a:latin typeface="Times" pitchFamily="2" charset="0"/>
              </a:rPr>
              <a:t>, 013502 (2022) </a:t>
            </a:r>
            <a:endParaRPr lang="en" altLang="zh-CN" dirty="0"/>
          </a:p>
        </p:txBody>
      </p:sp>
      <p:sp>
        <p:nvSpPr>
          <p:cNvPr id="3" name="矩形 2">
            <a:extLst>
              <a:ext uri="{FF2B5EF4-FFF2-40B4-BE49-F238E27FC236}">
                <a16:creationId xmlns:a16="http://schemas.microsoft.com/office/drawing/2014/main" id="{2A97D0C3-8F34-5342-B089-8DC3CD9A473D}"/>
              </a:ext>
            </a:extLst>
          </p:cNvPr>
          <p:cNvSpPr/>
          <p:nvPr/>
        </p:nvSpPr>
        <p:spPr>
          <a:xfrm>
            <a:off x="651163" y="251844"/>
            <a:ext cx="11540837" cy="954107"/>
          </a:xfrm>
          <a:prstGeom prst="rect">
            <a:avLst/>
          </a:prstGeom>
        </p:spPr>
        <p:txBody>
          <a:bodyPr wrap="square">
            <a:spAutoFit/>
          </a:bodyPr>
          <a:lstStyle/>
          <a:p>
            <a:r>
              <a:rPr lang="en" altLang="zh-CN" sz="2800" b="1" dirty="0">
                <a:solidFill>
                  <a:srgbClr val="FF0000"/>
                </a:solidFill>
                <a:latin typeface="Times" pitchFamily="2" charset="0"/>
              </a:rPr>
              <a:t>Enhancement of vacuum diffraction by interference of signals produced by a probe x-ray free-electron laser with multiple transverse modes </a:t>
            </a:r>
            <a:endParaRPr lang="en" altLang="zh-CN" sz="2800" dirty="0">
              <a:solidFill>
                <a:srgbClr val="FF0000"/>
              </a:solidFill>
            </a:endParaRPr>
          </a:p>
        </p:txBody>
      </p:sp>
      <p:pic>
        <p:nvPicPr>
          <p:cNvPr id="6145" name="Picture 1" descr="page2image59469184">
            <a:extLst>
              <a:ext uri="{FF2B5EF4-FFF2-40B4-BE49-F238E27FC236}">
                <a16:creationId xmlns:a16="http://schemas.microsoft.com/office/drawing/2014/main" id="{178A75EE-1D80-1D40-823A-BB047ABD51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2817" y="1591787"/>
            <a:ext cx="4279370" cy="3769921"/>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a:extLst>
              <a:ext uri="{FF2B5EF4-FFF2-40B4-BE49-F238E27FC236}">
                <a16:creationId xmlns:a16="http://schemas.microsoft.com/office/drawing/2014/main" id="{E81AD597-A9FE-7646-9C25-DFD5B52E78FE}"/>
              </a:ext>
            </a:extLst>
          </p:cNvPr>
          <p:cNvSpPr txBox="1"/>
          <p:nvPr/>
        </p:nvSpPr>
        <p:spPr>
          <a:xfrm>
            <a:off x="405623" y="1122698"/>
            <a:ext cx="7104388" cy="2246769"/>
          </a:xfrm>
          <a:prstGeom prst="rect">
            <a:avLst/>
          </a:prstGeom>
          <a:noFill/>
        </p:spPr>
        <p:txBody>
          <a:bodyPr wrap="square" rtlCol="0">
            <a:spAutoFit/>
          </a:bodyPr>
          <a:lstStyle/>
          <a:p>
            <a:r>
              <a:rPr kumimoji="1" lang="en-US" altLang="zh-CN" sz="2000" b="1" dirty="0"/>
              <a:t>1.</a:t>
            </a:r>
            <a:r>
              <a:rPr kumimoji="1" lang="zh-CN" altLang="en-US" sz="2000" b="1" dirty="0"/>
              <a:t> </a:t>
            </a:r>
            <a:r>
              <a:rPr kumimoji="1" lang="en-US" altLang="zh-CN" sz="2000" b="1" dirty="0"/>
              <a:t>Here the focal size of XFEL is larger that the one of the optical laser. The XFEL is diffracted by the optical laser. The propagation direction or the transverse momentum is changed.</a:t>
            </a:r>
          </a:p>
          <a:p>
            <a:endParaRPr kumimoji="1" lang="en-US" altLang="zh-CN" sz="2000" b="1" dirty="0"/>
          </a:p>
          <a:p>
            <a:r>
              <a:rPr kumimoji="1" lang="en-US" altLang="zh-CN" sz="2000" b="1" dirty="0"/>
              <a:t>2.</a:t>
            </a:r>
            <a:r>
              <a:rPr kumimoji="1" lang="zh-CN" altLang="en-US" sz="2000" b="1" dirty="0"/>
              <a:t> </a:t>
            </a:r>
            <a:r>
              <a:rPr kumimoji="1" lang="en-US" altLang="zh-CN" sz="2000" b="1" dirty="0"/>
              <a:t>When multiple transverse modes are used, the diffraction could be enhanced in some angle.</a:t>
            </a:r>
            <a:endParaRPr kumimoji="1" lang="zh-CN" altLang="en-US" sz="2000" b="1" dirty="0"/>
          </a:p>
        </p:txBody>
      </p:sp>
      <p:pic>
        <p:nvPicPr>
          <p:cNvPr id="5" name="图片 4">
            <a:extLst>
              <a:ext uri="{FF2B5EF4-FFF2-40B4-BE49-F238E27FC236}">
                <a16:creationId xmlns:a16="http://schemas.microsoft.com/office/drawing/2014/main" id="{6D77D894-4121-294E-9BA9-7CC9C6D1FF85}"/>
              </a:ext>
            </a:extLst>
          </p:cNvPr>
          <p:cNvPicPr>
            <a:picLocks noChangeAspect="1"/>
          </p:cNvPicPr>
          <p:nvPr/>
        </p:nvPicPr>
        <p:blipFill>
          <a:blip r:embed="rId3"/>
          <a:stretch>
            <a:fillRect/>
          </a:stretch>
        </p:blipFill>
        <p:spPr>
          <a:xfrm>
            <a:off x="789708" y="3426026"/>
            <a:ext cx="5631873" cy="2643532"/>
          </a:xfrm>
          <a:prstGeom prst="rect">
            <a:avLst/>
          </a:prstGeom>
        </p:spPr>
      </p:pic>
      <p:sp>
        <p:nvSpPr>
          <p:cNvPr id="6" name="文本框 5">
            <a:extLst>
              <a:ext uri="{FF2B5EF4-FFF2-40B4-BE49-F238E27FC236}">
                <a16:creationId xmlns:a16="http://schemas.microsoft.com/office/drawing/2014/main" id="{8D49E095-BC56-AA43-BC5F-73FAC36CFB1E}"/>
              </a:ext>
            </a:extLst>
          </p:cNvPr>
          <p:cNvSpPr txBox="1"/>
          <p:nvPr/>
        </p:nvSpPr>
        <p:spPr>
          <a:xfrm>
            <a:off x="7510011" y="5657671"/>
            <a:ext cx="3850716" cy="830997"/>
          </a:xfrm>
          <a:prstGeom prst="rect">
            <a:avLst/>
          </a:prstGeom>
          <a:noFill/>
        </p:spPr>
        <p:txBody>
          <a:bodyPr wrap="square" rtlCol="0">
            <a:spAutoFit/>
          </a:bodyPr>
          <a:lstStyle/>
          <a:p>
            <a:r>
              <a:rPr kumimoji="1" lang="en-US" altLang="zh-CN" sz="2400" b="1" dirty="0">
                <a:solidFill>
                  <a:srgbClr val="0070C0"/>
                </a:solidFill>
              </a:rPr>
              <a:t>The transverse momentum is changed.</a:t>
            </a:r>
          </a:p>
        </p:txBody>
      </p:sp>
    </p:spTree>
    <p:extLst>
      <p:ext uri="{BB962C8B-B14F-4D97-AF65-F5344CB8AC3E}">
        <p14:creationId xmlns:p14="http://schemas.microsoft.com/office/powerpoint/2010/main" val="11621166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343C593-54F7-A94F-86AC-9443814528CC}"/>
              </a:ext>
            </a:extLst>
          </p:cNvPr>
          <p:cNvPicPr>
            <a:picLocks noChangeAspect="1"/>
          </p:cNvPicPr>
          <p:nvPr/>
        </p:nvPicPr>
        <p:blipFill>
          <a:blip r:embed="rId2"/>
          <a:stretch>
            <a:fillRect/>
          </a:stretch>
        </p:blipFill>
        <p:spPr>
          <a:xfrm>
            <a:off x="5646884" y="1219806"/>
            <a:ext cx="5664200" cy="4368800"/>
          </a:xfrm>
          <a:prstGeom prst="rect">
            <a:avLst/>
          </a:prstGeom>
        </p:spPr>
      </p:pic>
      <p:sp>
        <p:nvSpPr>
          <p:cNvPr id="3" name="矩形 2">
            <a:extLst>
              <a:ext uri="{FF2B5EF4-FFF2-40B4-BE49-F238E27FC236}">
                <a16:creationId xmlns:a16="http://schemas.microsoft.com/office/drawing/2014/main" id="{032C3436-9CAE-A849-8DBB-22A8885BB3CD}"/>
              </a:ext>
            </a:extLst>
          </p:cNvPr>
          <p:cNvSpPr/>
          <p:nvPr/>
        </p:nvSpPr>
        <p:spPr>
          <a:xfrm>
            <a:off x="576117" y="265699"/>
            <a:ext cx="11540837" cy="954107"/>
          </a:xfrm>
          <a:prstGeom prst="rect">
            <a:avLst/>
          </a:prstGeom>
        </p:spPr>
        <p:txBody>
          <a:bodyPr wrap="square">
            <a:spAutoFit/>
          </a:bodyPr>
          <a:lstStyle/>
          <a:p>
            <a:r>
              <a:rPr lang="en" altLang="zh-CN" sz="2800" b="1" dirty="0">
                <a:solidFill>
                  <a:srgbClr val="FF0000"/>
                </a:solidFill>
                <a:latin typeface="Times" pitchFamily="2" charset="0"/>
              </a:rPr>
              <a:t>Enhancement of vacuum diffraction by interference of signals produced by a probe x-ray free-electron laser with multiple transverse modes </a:t>
            </a:r>
            <a:endParaRPr lang="en" altLang="zh-CN" sz="2800" dirty="0">
              <a:solidFill>
                <a:srgbClr val="FF0000"/>
              </a:solidFill>
            </a:endParaRPr>
          </a:p>
        </p:txBody>
      </p:sp>
      <p:sp>
        <p:nvSpPr>
          <p:cNvPr id="4" name="矩形 3">
            <a:extLst>
              <a:ext uri="{FF2B5EF4-FFF2-40B4-BE49-F238E27FC236}">
                <a16:creationId xmlns:a16="http://schemas.microsoft.com/office/drawing/2014/main" id="{4706020E-990F-EB47-9C96-2B0871FAA826}"/>
              </a:ext>
            </a:extLst>
          </p:cNvPr>
          <p:cNvSpPr/>
          <p:nvPr/>
        </p:nvSpPr>
        <p:spPr>
          <a:xfrm>
            <a:off x="5646884" y="5588606"/>
            <a:ext cx="6096000" cy="923330"/>
          </a:xfrm>
          <a:prstGeom prst="rect">
            <a:avLst/>
          </a:prstGeom>
        </p:spPr>
        <p:txBody>
          <a:bodyPr>
            <a:spAutoFit/>
          </a:bodyPr>
          <a:lstStyle/>
          <a:p>
            <a:r>
              <a:rPr lang="en" altLang="zh-CN" dirty="0">
                <a:latin typeface="Times" pitchFamily="2" charset="0"/>
              </a:rPr>
              <a:t>Angular distribution of scattering photon (blue line) and background XFEL (red line) with </a:t>
            </a:r>
            <a:r>
              <a:rPr lang="en" altLang="zh-CN" dirty="0" err="1">
                <a:latin typeface="MTMI"/>
              </a:rPr>
              <a:t>w</a:t>
            </a:r>
            <a:r>
              <a:rPr lang="en" altLang="zh-CN" sz="800" i="1" dirty="0" err="1">
                <a:latin typeface="Times" pitchFamily="2" charset="0"/>
              </a:rPr>
              <a:t>X</a:t>
            </a:r>
            <a:r>
              <a:rPr lang="en" altLang="zh-CN" sz="800" i="1" dirty="0">
                <a:latin typeface="Times" pitchFamily="2" charset="0"/>
              </a:rPr>
              <a:t> </a:t>
            </a:r>
            <a:r>
              <a:rPr lang="en" altLang="zh-CN" dirty="0">
                <a:latin typeface="MTSY"/>
              </a:rPr>
              <a:t>= </a:t>
            </a:r>
            <a:r>
              <a:rPr lang="en" altLang="zh-CN" dirty="0">
                <a:latin typeface="Times" pitchFamily="2" charset="0"/>
              </a:rPr>
              <a:t>25 </a:t>
            </a:r>
            <a:r>
              <a:rPr lang="el-GR" altLang="zh-CN" dirty="0">
                <a:latin typeface="RMTMI"/>
              </a:rPr>
              <a:t>μ</a:t>
            </a:r>
            <a:r>
              <a:rPr lang="en" altLang="zh-CN" dirty="0">
                <a:latin typeface="Times" pitchFamily="2" charset="0"/>
              </a:rPr>
              <a:t>m and </a:t>
            </a:r>
            <a:r>
              <a:rPr lang="en" altLang="zh-CN" dirty="0" err="1">
                <a:latin typeface="MTMI"/>
              </a:rPr>
              <a:t>w</a:t>
            </a:r>
            <a:r>
              <a:rPr lang="en" altLang="zh-CN" sz="800" i="1" dirty="0" err="1">
                <a:latin typeface="Times" pitchFamily="2" charset="0"/>
              </a:rPr>
              <a:t>L</a:t>
            </a:r>
            <a:r>
              <a:rPr lang="en" altLang="zh-CN" sz="800" i="1" dirty="0">
                <a:latin typeface="Times" pitchFamily="2" charset="0"/>
              </a:rPr>
              <a:t> </a:t>
            </a:r>
            <a:r>
              <a:rPr lang="en" altLang="zh-CN" dirty="0">
                <a:latin typeface="MTSY"/>
              </a:rPr>
              <a:t>= </a:t>
            </a:r>
            <a:r>
              <a:rPr lang="en" altLang="zh-CN" dirty="0">
                <a:latin typeface="Times" pitchFamily="2" charset="0"/>
              </a:rPr>
              <a:t>5 </a:t>
            </a:r>
            <a:r>
              <a:rPr lang="el-GR" altLang="zh-CN" dirty="0">
                <a:latin typeface="RMTMI"/>
              </a:rPr>
              <a:t>μ</a:t>
            </a:r>
            <a:r>
              <a:rPr lang="en" altLang="zh-CN" dirty="0">
                <a:latin typeface="Times" pitchFamily="2" charset="0"/>
              </a:rPr>
              <a:t>m for LG (0,0) mode (dotted line) and LG (0,1) mode (solid line). </a:t>
            </a:r>
            <a:endParaRPr lang="en" altLang="zh-CN" dirty="0"/>
          </a:p>
        </p:txBody>
      </p:sp>
      <p:sp>
        <p:nvSpPr>
          <p:cNvPr id="5" name="文本框 4">
            <a:extLst>
              <a:ext uri="{FF2B5EF4-FFF2-40B4-BE49-F238E27FC236}">
                <a16:creationId xmlns:a16="http://schemas.microsoft.com/office/drawing/2014/main" id="{D5E78130-77F0-6941-9514-B42FE9216321}"/>
              </a:ext>
            </a:extLst>
          </p:cNvPr>
          <p:cNvSpPr txBox="1"/>
          <p:nvPr/>
        </p:nvSpPr>
        <p:spPr>
          <a:xfrm>
            <a:off x="263235" y="1880712"/>
            <a:ext cx="5258958" cy="2677656"/>
          </a:xfrm>
          <a:prstGeom prst="rect">
            <a:avLst/>
          </a:prstGeom>
          <a:noFill/>
        </p:spPr>
        <p:txBody>
          <a:bodyPr wrap="square" rtlCol="0">
            <a:spAutoFit/>
          </a:bodyPr>
          <a:lstStyle/>
          <a:p>
            <a:r>
              <a:rPr kumimoji="1" lang="en" altLang="zh-CN" sz="2400" b="1" dirty="0"/>
              <a:t>The angular distribution of scattering photon  for LG (0,0) and LG (0,1) mode is different.</a:t>
            </a:r>
          </a:p>
          <a:p>
            <a:endParaRPr kumimoji="1" lang="en-US" altLang="zh-CN" sz="2400" b="1" dirty="0"/>
          </a:p>
          <a:p>
            <a:r>
              <a:rPr kumimoji="1" lang="en-US" altLang="zh-CN" sz="2400" b="1" dirty="0"/>
              <a:t>By measuring the angular distribution, we can know the photon-photon scattering.</a:t>
            </a:r>
            <a:endParaRPr kumimoji="1" lang="zh-CN" altLang="en-US" sz="2400" b="1" dirty="0"/>
          </a:p>
        </p:txBody>
      </p:sp>
    </p:spTree>
    <p:extLst>
      <p:ext uri="{BB962C8B-B14F-4D97-AF65-F5344CB8AC3E}">
        <p14:creationId xmlns:p14="http://schemas.microsoft.com/office/powerpoint/2010/main" val="28460258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C6FEBE9D-8784-6C40-ADB9-802811ED4178}"/>
              </a:ext>
            </a:extLst>
          </p:cNvPr>
          <p:cNvSpPr/>
          <p:nvPr/>
        </p:nvSpPr>
        <p:spPr>
          <a:xfrm>
            <a:off x="576117" y="265699"/>
            <a:ext cx="11540837" cy="954107"/>
          </a:xfrm>
          <a:prstGeom prst="rect">
            <a:avLst/>
          </a:prstGeom>
        </p:spPr>
        <p:txBody>
          <a:bodyPr wrap="square">
            <a:spAutoFit/>
          </a:bodyPr>
          <a:lstStyle/>
          <a:p>
            <a:r>
              <a:rPr lang="en" altLang="zh-CN" sz="2800" b="1" dirty="0">
                <a:solidFill>
                  <a:srgbClr val="FF0000"/>
                </a:solidFill>
                <a:latin typeface="Times" pitchFamily="2" charset="0"/>
              </a:rPr>
              <a:t>Enhancement of vacuum diffraction by interference of signals produced by a probe x-ray free-electron laser with multiple transverse modes </a:t>
            </a:r>
            <a:endParaRPr lang="en" altLang="zh-CN" sz="2800" dirty="0">
              <a:solidFill>
                <a:srgbClr val="FF0000"/>
              </a:solidFill>
            </a:endParaRPr>
          </a:p>
        </p:txBody>
      </p:sp>
      <p:pic>
        <p:nvPicPr>
          <p:cNvPr id="4" name="图片 3">
            <a:extLst>
              <a:ext uri="{FF2B5EF4-FFF2-40B4-BE49-F238E27FC236}">
                <a16:creationId xmlns:a16="http://schemas.microsoft.com/office/drawing/2014/main" id="{9A1A50F9-64E6-664F-AF37-F8D5D0776111}"/>
              </a:ext>
            </a:extLst>
          </p:cNvPr>
          <p:cNvPicPr>
            <a:picLocks noChangeAspect="1"/>
          </p:cNvPicPr>
          <p:nvPr/>
        </p:nvPicPr>
        <p:blipFill>
          <a:blip r:embed="rId2"/>
          <a:stretch>
            <a:fillRect/>
          </a:stretch>
        </p:blipFill>
        <p:spPr>
          <a:xfrm>
            <a:off x="692728" y="1944827"/>
            <a:ext cx="4735368" cy="3443904"/>
          </a:xfrm>
          <a:prstGeom prst="rect">
            <a:avLst/>
          </a:prstGeom>
        </p:spPr>
      </p:pic>
      <p:sp>
        <p:nvSpPr>
          <p:cNvPr id="5" name="文本框 4">
            <a:extLst>
              <a:ext uri="{FF2B5EF4-FFF2-40B4-BE49-F238E27FC236}">
                <a16:creationId xmlns:a16="http://schemas.microsoft.com/office/drawing/2014/main" id="{38DE2BFD-7A98-2242-B311-99952F3444EB}"/>
              </a:ext>
            </a:extLst>
          </p:cNvPr>
          <p:cNvSpPr txBox="1"/>
          <p:nvPr/>
        </p:nvSpPr>
        <p:spPr>
          <a:xfrm>
            <a:off x="233220" y="5331169"/>
            <a:ext cx="5555671" cy="1569660"/>
          </a:xfrm>
          <a:prstGeom prst="rect">
            <a:avLst/>
          </a:prstGeom>
          <a:noFill/>
        </p:spPr>
        <p:txBody>
          <a:bodyPr wrap="square" rtlCol="0">
            <a:spAutoFit/>
          </a:bodyPr>
          <a:lstStyle/>
          <a:p>
            <a:r>
              <a:rPr kumimoji="1" lang="en-US" altLang="zh-CN" sz="2400" b="1" dirty="0"/>
              <a:t>More X-ray photons are scattered to the larger angle due to the interference between the scattering light from different modes.</a:t>
            </a:r>
            <a:endParaRPr kumimoji="1" lang="zh-CN" altLang="en-US" sz="2400" b="1" dirty="0"/>
          </a:p>
        </p:txBody>
      </p:sp>
      <p:pic>
        <p:nvPicPr>
          <p:cNvPr id="2" name="图片 1">
            <a:extLst>
              <a:ext uri="{FF2B5EF4-FFF2-40B4-BE49-F238E27FC236}">
                <a16:creationId xmlns:a16="http://schemas.microsoft.com/office/drawing/2014/main" id="{85E5EEA4-7079-3542-AB5A-FF18D1CE4E4B}"/>
              </a:ext>
            </a:extLst>
          </p:cNvPr>
          <p:cNvPicPr>
            <a:picLocks noChangeAspect="1"/>
          </p:cNvPicPr>
          <p:nvPr/>
        </p:nvPicPr>
        <p:blipFill>
          <a:blip r:embed="rId3"/>
          <a:stretch>
            <a:fillRect/>
          </a:stretch>
        </p:blipFill>
        <p:spPr>
          <a:xfrm>
            <a:off x="1414318" y="1227857"/>
            <a:ext cx="8255000" cy="1104900"/>
          </a:xfrm>
          <a:prstGeom prst="rect">
            <a:avLst/>
          </a:prstGeom>
        </p:spPr>
      </p:pic>
      <p:pic>
        <p:nvPicPr>
          <p:cNvPr id="6" name="图片 5">
            <a:extLst>
              <a:ext uri="{FF2B5EF4-FFF2-40B4-BE49-F238E27FC236}">
                <a16:creationId xmlns:a16="http://schemas.microsoft.com/office/drawing/2014/main" id="{9184751B-89C1-7E44-810E-F67FF4BDB948}"/>
              </a:ext>
            </a:extLst>
          </p:cNvPr>
          <p:cNvPicPr>
            <a:picLocks noChangeAspect="1"/>
          </p:cNvPicPr>
          <p:nvPr/>
        </p:nvPicPr>
        <p:blipFill>
          <a:blip r:embed="rId4"/>
          <a:stretch>
            <a:fillRect/>
          </a:stretch>
        </p:blipFill>
        <p:spPr>
          <a:xfrm>
            <a:off x="6149686" y="2332757"/>
            <a:ext cx="4918366" cy="3427952"/>
          </a:xfrm>
          <a:prstGeom prst="rect">
            <a:avLst/>
          </a:prstGeom>
        </p:spPr>
      </p:pic>
      <p:sp>
        <p:nvSpPr>
          <p:cNvPr id="7" name="文本框 6">
            <a:extLst>
              <a:ext uri="{FF2B5EF4-FFF2-40B4-BE49-F238E27FC236}">
                <a16:creationId xmlns:a16="http://schemas.microsoft.com/office/drawing/2014/main" id="{294A0F8E-72E7-EA46-BF32-BD4508539D92}"/>
              </a:ext>
            </a:extLst>
          </p:cNvPr>
          <p:cNvSpPr txBox="1"/>
          <p:nvPr/>
        </p:nvSpPr>
        <p:spPr>
          <a:xfrm>
            <a:off x="7029451" y="5885169"/>
            <a:ext cx="4649931" cy="830997"/>
          </a:xfrm>
          <a:prstGeom prst="rect">
            <a:avLst/>
          </a:prstGeom>
          <a:noFill/>
        </p:spPr>
        <p:txBody>
          <a:bodyPr wrap="square" rtlCol="0">
            <a:spAutoFit/>
          </a:bodyPr>
          <a:lstStyle/>
          <a:p>
            <a:r>
              <a:rPr kumimoji="1" lang="en-US" altLang="zh-CN" sz="2400" b="1" dirty="0">
                <a:solidFill>
                  <a:srgbClr val="0070C0"/>
                </a:solidFill>
              </a:rPr>
              <a:t>Solid lines</a:t>
            </a:r>
            <a:r>
              <a:rPr kumimoji="1" lang="zh-CN" altLang="en-US" sz="2400" b="1" dirty="0">
                <a:solidFill>
                  <a:srgbClr val="0070C0"/>
                </a:solidFill>
              </a:rPr>
              <a:t>：</a:t>
            </a:r>
            <a:r>
              <a:rPr kumimoji="1" lang="en-US" altLang="zh-CN" sz="2400" b="1" dirty="0">
                <a:solidFill>
                  <a:srgbClr val="0070C0"/>
                </a:solidFill>
              </a:rPr>
              <a:t>detectable photon numbers</a:t>
            </a:r>
            <a:endParaRPr kumimoji="1" lang="zh-CN" altLang="en-US" sz="2400" b="1" dirty="0">
              <a:solidFill>
                <a:srgbClr val="0070C0"/>
              </a:solidFill>
            </a:endParaRPr>
          </a:p>
        </p:txBody>
      </p:sp>
    </p:spTree>
    <p:extLst>
      <p:ext uri="{BB962C8B-B14F-4D97-AF65-F5344CB8AC3E}">
        <p14:creationId xmlns:p14="http://schemas.microsoft.com/office/powerpoint/2010/main" val="31863511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0DBC7FCD-F812-7B4B-9704-5FF2AE3CBA4B}"/>
              </a:ext>
            </a:extLst>
          </p:cNvPr>
          <p:cNvSpPr txBox="1"/>
          <p:nvPr/>
        </p:nvSpPr>
        <p:spPr>
          <a:xfrm>
            <a:off x="3560618" y="540327"/>
            <a:ext cx="4336473" cy="646331"/>
          </a:xfrm>
          <a:prstGeom prst="rect">
            <a:avLst/>
          </a:prstGeom>
          <a:noFill/>
        </p:spPr>
        <p:txBody>
          <a:bodyPr wrap="square" rtlCol="0">
            <a:spAutoFit/>
          </a:bodyPr>
          <a:lstStyle/>
          <a:p>
            <a:pPr algn="ctr"/>
            <a:r>
              <a:rPr lang="en-US" altLang="zh-CN" sz="3600" b="1" dirty="0"/>
              <a:t>Outline</a:t>
            </a:r>
            <a:endParaRPr lang="zh-CN" altLang="en-US" sz="3600" b="1" dirty="0"/>
          </a:p>
        </p:txBody>
      </p:sp>
      <p:sp>
        <p:nvSpPr>
          <p:cNvPr id="3" name="文本框 2">
            <a:extLst>
              <a:ext uri="{FF2B5EF4-FFF2-40B4-BE49-F238E27FC236}">
                <a16:creationId xmlns:a16="http://schemas.microsoft.com/office/drawing/2014/main" id="{AF4CE833-A237-294D-A8C4-8C1A0F7A1CD0}"/>
              </a:ext>
            </a:extLst>
          </p:cNvPr>
          <p:cNvSpPr txBox="1"/>
          <p:nvPr/>
        </p:nvSpPr>
        <p:spPr>
          <a:xfrm>
            <a:off x="1288472" y="2175164"/>
            <a:ext cx="7453745" cy="1938992"/>
          </a:xfrm>
          <a:prstGeom prst="rect">
            <a:avLst/>
          </a:prstGeom>
          <a:noFill/>
        </p:spPr>
        <p:txBody>
          <a:bodyPr wrap="square" rtlCol="0">
            <a:spAutoFit/>
          </a:bodyPr>
          <a:lstStyle/>
          <a:p>
            <a:pPr marL="342900" indent="-342900">
              <a:buAutoNum type="arabicPeriod"/>
            </a:pPr>
            <a:r>
              <a:rPr kumimoji="1" lang="en-US" altLang="zh-CN" sz="2400" b="1" dirty="0">
                <a:solidFill>
                  <a:srgbClr val="0070C0"/>
                </a:solidFill>
              </a:rPr>
              <a:t>Background</a:t>
            </a:r>
          </a:p>
          <a:p>
            <a:pPr marL="342900" indent="-342900">
              <a:buAutoNum type="arabicPeriod"/>
            </a:pPr>
            <a:endParaRPr kumimoji="1" lang="en-US" altLang="zh-CN" sz="2400" b="1" dirty="0">
              <a:solidFill>
                <a:srgbClr val="0070C0"/>
              </a:solidFill>
            </a:endParaRPr>
          </a:p>
          <a:p>
            <a:pPr marL="342900" indent="-342900">
              <a:buAutoNum type="arabicPeriod"/>
            </a:pPr>
            <a:r>
              <a:rPr kumimoji="1" lang="en-US" altLang="zh-CN" sz="2400" b="1" dirty="0">
                <a:solidFill>
                  <a:srgbClr val="0070C0"/>
                </a:solidFill>
              </a:rPr>
              <a:t>High field Photon-photon scattering </a:t>
            </a:r>
          </a:p>
          <a:p>
            <a:pPr marL="342900" indent="-342900">
              <a:buAutoNum type="arabicPeriod"/>
            </a:pPr>
            <a:endParaRPr kumimoji="1" lang="en-US" altLang="zh-CN" sz="2400" b="1" dirty="0">
              <a:solidFill>
                <a:srgbClr val="0070C0"/>
              </a:solidFill>
            </a:endParaRPr>
          </a:p>
          <a:p>
            <a:pPr marL="342900" indent="-342900">
              <a:buAutoNum type="arabicPeriod"/>
            </a:pPr>
            <a:r>
              <a:rPr kumimoji="1" lang="en-US" altLang="zh-CN" sz="2400" b="1" dirty="0">
                <a:solidFill>
                  <a:srgbClr val="C00000"/>
                </a:solidFill>
              </a:rPr>
              <a:t>High field axion-like particle generation</a:t>
            </a:r>
            <a:endParaRPr kumimoji="1" lang="zh-CN" altLang="en-US" sz="2400" b="1" dirty="0">
              <a:solidFill>
                <a:srgbClr val="C00000"/>
              </a:solidFill>
            </a:endParaRPr>
          </a:p>
        </p:txBody>
      </p:sp>
    </p:spTree>
    <p:extLst>
      <p:ext uri="{BB962C8B-B14F-4D97-AF65-F5344CB8AC3E}">
        <p14:creationId xmlns:p14="http://schemas.microsoft.com/office/powerpoint/2010/main" val="20375837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770" name="Group 2"/>
          <p:cNvGrpSpPr>
            <a:grpSpLocks/>
          </p:cNvGrpSpPr>
          <p:nvPr/>
        </p:nvGrpSpPr>
        <p:grpSpPr bwMode="auto">
          <a:xfrm>
            <a:off x="3935414" y="1052513"/>
            <a:ext cx="4968875" cy="5448300"/>
            <a:chOff x="1428" y="572"/>
            <a:chExt cx="3308" cy="3568"/>
          </a:xfrm>
        </p:grpSpPr>
        <p:pic>
          <p:nvPicPr>
            <p:cNvPr id="16079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 y="572"/>
              <a:ext cx="3308" cy="3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nvGrpSpPr>
            <p:cNvPr id="160797" name="Group 4"/>
            <p:cNvGrpSpPr>
              <a:grpSpLocks/>
            </p:cNvGrpSpPr>
            <p:nvPr/>
          </p:nvGrpSpPr>
          <p:grpSpPr bwMode="auto">
            <a:xfrm>
              <a:off x="2835" y="2296"/>
              <a:ext cx="544" cy="788"/>
              <a:chOff x="3179" y="2139"/>
              <a:chExt cx="583" cy="697"/>
            </a:xfrm>
          </p:grpSpPr>
          <p:sp>
            <p:nvSpPr>
              <p:cNvPr id="160798" name="AutoShape 5"/>
              <p:cNvSpPr>
                <a:spLocks noChangeArrowheads="1"/>
              </p:cNvSpPr>
              <p:nvPr/>
            </p:nvSpPr>
            <p:spPr bwMode="auto">
              <a:xfrm rot="60000">
                <a:off x="3179" y="2748"/>
                <a:ext cx="88" cy="8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91 w 21600"/>
                  <a:gd name="T25" fmla="*/ 3191 h 21600"/>
                  <a:gd name="T26" fmla="*/ 18409 w 21600"/>
                  <a:gd name="T27" fmla="*/ 18409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2"/>
              </a:solidFill>
              <a:ln w="9525">
                <a:solidFill>
                  <a:schemeClr val="tx1"/>
                </a:solidFill>
                <a:round/>
                <a:headEnd/>
                <a:tailEnd/>
              </a:ln>
            </p:spPr>
            <p:txBody>
              <a:bodyPr wrap="none" anchor="ctr"/>
              <a:lstStyle/>
              <a:p>
                <a:pPr eaLnBrk="0" fontAlgn="base" hangingPunct="0">
                  <a:spcBef>
                    <a:spcPct val="0"/>
                  </a:spcBef>
                  <a:spcAft>
                    <a:spcPct val="0"/>
                  </a:spcAft>
                </a:pPr>
                <a:endParaRPr lang="zh-CN" altLang="en-US">
                  <a:solidFill>
                    <a:srgbClr val="000000"/>
                  </a:solidFill>
                </a:endParaRPr>
              </a:p>
            </p:txBody>
          </p:sp>
          <p:sp>
            <p:nvSpPr>
              <p:cNvPr id="160799" name="Freeform 6"/>
              <p:cNvSpPr>
                <a:spLocks/>
              </p:cNvSpPr>
              <p:nvPr/>
            </p:nvSpPr>
            <p:spPr bwMode="auto">
              <a:xfrm rot="60000">
                <a:off x="3271" y="2139"/>
                <a:ext cx="491" cy="629"/>
              </a:xfrm>
              <a:custGeom>
                <a:avLst/>
                <a:gdLst>
                  <a:gd name="T0" fmla="*/ 0 w 546"/>
                  <a:gd name="T1" fmla="*/ 23 h 705"/>
                  <a:gd name="T2" fmla="*/ 23 w 546"/>
                  <a:gd name="T3" fmla="*/ 0 h 705"/>
                  <a:gd name="T4" fmla="*/ 0 60000 65536"/>
                  <a:gd name="T5" fmla="*/ 0 60000 65536"/>
                  <a:gd name="T6" fmla="*/ 0 w 546"/>
                  <a:gd name="T7" fmla="*/ 0 h 705"/>
                  <a:gd name="T8" fmla="*/ 546 w 546"/>
                  <a:gd name="T9" fmla="*/ 705 h 705"/>
                </a:gdLst>
                <a:ahLst/>
                <a:cxnLst>
                  <a:cxn ang="T4">
                    <a:pos x="T0" y="T1"/>
                  </a:cxn>
                  <a:cxn ang="T5">
                    <a:pos x="T2" y="T3"/>
                  </a:cxn>
                </a:cxnLst>
                <a:rect l="T6" t="T7" r="T8" b="T9"/>
                <a:pathLst>
                  <a:path w="546" h="705">
                    <a:moveTo>
                      <a:pt x="0" y="705"/>
                    </a:moveTo>
                    <a:cubicBezTo>
                      <a:pt x="91" y="588"/>
                      <a:pt x="432" y="147"/>
                      <a:pt x="546" y="0"/>
                    </a:cubicBezTo>
                  </a:path>
                </a:pathLst>
              </a:custGeom>
              <a:solidFill>
                <a:schemeClr val="accent2"/>
              </a:solidFill>
              <a:ln w="76200">
                <a:solidFill>
                  <a:schemeClr val="accent2"/>
                </a:solidFill>
                <a:round/>
                <a:headEnd/>
                <a:tailEnd type="triangle" w="med" len="med"/>
              </a:ln>
            </p:spPr>
            <p:txBody>
              <a:bodyPr/>
              <a:lstStyle/>
              <a:p>
                <a:pPr eaLnBrk="0" fontAlgn="base" hangingPunct="0">
                  <a:spcBef>
                    <a:spcPct val="0"/>
                  </a:spcBef>
                  <a:spcAft>
                    <a:spcPct val="0"/>
                  </a:spcAft>
                </a:pPr>
                <a:endParaRPr lang="zh-CN" altLang="en-US">
                  <a:solidFill>
                    <a:srgbClr val="000000"/>
                  </a:solidFill>
                </a:endParaRPr>
              </a:p>
            </p:txBody>
          </p:sp>
        </p:grpSp>
      </p:grpSp>
      <p:sp>
        <p:nvSpPr>
          <p:cNvPr id="160771" name="Text Box 21"/>
          <p:cNvSpPr txBox="1">
            <a:spLocks noChangeArrowheads="1"/>
          </p:cNvSpPr>
          <p:nvPr/>
        </p:nvSpPr>
        <p:spPr bwMode="auto">
          <a:xfrm>
            <a:off x="9531350" y="527051"/>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defTabSz="45720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defTabSz="4572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defTabSz="4572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defTabSz="4572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fontAlgn="base">
              <a:spcBef>
                <a:spcPct val="50000"/>
              </a:spcBef>
              <a:spcAft>
                <a:spcPct val="0"/>
              </a:spcAft>
              <a:buFontTx/>
              <a:buNone/>
            </a:pPr>
            <a:endParaRPr lang="zh-CN" altLang="en-US" sz="1800">
              <a:solidFill>
                <a:srgbClr val="000000"/>
              </a:solidFill>
              <a:ea typeface="MS PGothic" panose="020B0600070205080204" pitchFamily="34" charset="-128"/>
            </a:endParaRPr>
          </a:p>
        </p:txBody>
      </p:sp>
      <p:sp>
        <p:nvSpPr>
          <p:cNvPr id="160772" name="Rectangle 8"/>
          <p:cNvSpPr>
            <a:spLocks noChangeArrowheads="1"/>
          </p:cNvSpPr>
          <p:nvPr/>
        </p:nvSpPr>
        <p:spPr bwMode="auto">
          <a:xfrm>
            <a:off x="8961438" y="3198813"/>
            <a:ext cx="1066800" cy="45720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fontAlgn="base">
              <a:spcBef>
                <a:spcPct val="0"/>
              </a:spcBef>
              <a:spcAft>
                <a:spcPct val="0"/>
              </a:spcAft>
              <a:buFontTx/>
              <a:buNone/>
            </a:pPr>
            <a:endParaRPr lang="zh-CN" altLang="en-US" sz="1800">
              <a:solidFill>
                <a:srgbClr val="000000"/>
              </a:solidFill>
            </a:endParaRPr>
          </a:p>
        </p:txBody>
      </p:sp>
      <p:sp>
        <p:nvSpPr>
          <p:cNvPr id="160773" name="Rectangle 9"/>
          <p:cNvSpPr>
            <a:spLocks noChangeArrowheads="1"/>
          </p:cNvSpPr>
          <p:nvPr/>
        </p:nvSpPr>
        <p:spPr bwMode="auto">
          <a:xfrm>
            <a:off x="9105900" y="693739"/>
            <a:ext cx="1295400" cy="420687"/>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fontAlgn="base">
              <a:spcBef>
                <a:spcPct val="0"/>
              </a:spcBef>
              <a:spcAft>
                <a:spcPct val="0"/>
              </a:spcAft>
              <a:buFontTx/>
              <a:buNone/>
            </a:pPr>
            <a:endParaRPr lang="zh-CN" altLang="en-US" sz="1800">
              <a:solidFill>
                <a:srgbClr val="000000"/>
              </a:solidFill>
            </a:endParaRPr>
          </a:p>
        </p:txBody>
      </p:sp>
      <p:sp>
        <p:nvSpPr>
          <p:cNvPr id="160774" name="Rectangle 10"/>
          <p:cNvSpPr>
            <a:spLocks noChangeArrowheads="1"/>
          </p:cNvSpPr>
          <p:nvPr/>
        </p:nvSpPr>
        <p:spPr bwMode="auto">
          <a:xfrm>
            <a:off x="8961438" y="4113213"/>
            <a:ext cx="990600" cy="30480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fontAlgn="base">
              <a:spcBef>
                <a:spcPct val="0"/>
              </a:spcBef>
              <a:spcAft>
                <a:spcPct val="0"/>
              </a:spcAft>
              <a:buFontTx/>
              <a:buNone/>
            </a:pPr>
            <a:endParaRPr lang="zh-CN" altLang="en-US" sz="1800">
              <a:solidFill>
                <a:srgbClr val="000000"/>
              </a:solidFill>
            </a:endParaRPr>
          </a:p>
        </p:txBody>
      </p:sp>
      <p:sp>
        <p:nvSpPr>
          <p:cNvPr id="160775" name="Rectangle 11"/>
          <p:cNvSpPr>
            <a:spLocks noChangeArrowheads="1"/>
          </p:cNvSpPr>
          <p:nvPr/>
        </p:nvSpPr>
        <p:spPr bwMode="auto">
          <a:xfrm>
            <a:off x="9105900" y="5688013"/>
            <a:ext cx="990600" cy="30480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fontAlgn="base">
              <a:spcBef>
                <a:spcPct val="0"/>
              </a:spcBef>
              <a:spcAft>
                <a:spcPct val="0"/>
              </a:spcAft>
              <a:buFontTx/>
              <a:buNone/>
            </a:pPr>
            <a:endParaRPr lang="zh-CN" altLang="en-US" sz="1800">
              <a:solidFill>
                <a:srgbClr val="000000"/>
              </a:solidFill>
            </a:endParaRPr>
          </a:p>
        </p:txBody>
      </p:sp>
      <p:sp>
        <p:nvSpPr>
          <p:cNvPr id="160776" name="Rectangle 12"/>
          <p:cNvSpPr>
            <a:spLocks noChangeArrowheads="1"/>
          </p:cNvSpPr>
          <p:nvPr/>
        </p:nvSpPr>
        <p:spPr bwMode="auto">
          <a:xfrm>
            <a:off x="8961438" y="2038350"/>
            <a:ext cx="990600" cy="30480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fontAlgn="base">
              <a:spcBef>
                <a:spcPct val="0"/>
              </a:spcBef>
              <a:spcAft>
                <a:spcPct val="0"/>
              </a:spcAft>
              <a:buFontTx/>
              <a:buNone/>
            </a:pPr>
            <a:endParaRPr lang="zh-CN" altLang="en-US" sz="1800">
              <a:solidFill>
                <a:srgbClr val="000000"/>
              </a:solidFill>
            </a:endParaRPr>
          </a:p>
        </p:txBody>
      </p:sp>
      <p:sp>
        <p:nvSpPr>
          <p:cNvPr id="160777" name="Rectangle 13"/>
          <p:cNvSpPr>
            <a:spLocks noChangeArrowheads="1"/>
          </p:cNvSpPr>
          <p:nvPr/>
        </p:nvSpPr>
        <p:spPr bwMode="auto">
          <a:xfrm>
            <a:off x="8910638" y="2101850"/>
            <a:ext cx="10731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fontAlgn="base">
              <a:spcBef>
                <a:spcPct val="0"/>
              </a:spcBef>
              <a:spcAft>
                <a:spcPct val="0"/>
              </a:spcAft>
              <a:buFontTx/>
              <a:buNone/>
            </a:pPr>
            <a:r>
              <a:rPr kumimoji="1" lang="zh-CN" altLang="en-US" sz="1600" b="1">
                <a:solidFill>
                  <a:srgbClr val="000000"/>
                </a:solidFill>
                <a:latin typeface="Times New Roman" panose="02020603050405020304" pitchFamily="18" charset="0"/>
              </a:rPr>
              <a:t>夸克时代 </a:t>
            </a:r>
          </a:p>
        </p:txBody>
      </p:sp>
      <p:sp>
        <p:nvSpPr>
          <p:cNvPr id="160778" name="Text Box 14"/>
          <p:cNvSpPr txBox="1">
            <a:spLocks noChangeArrowheads="1"/>
          </p:cNvSpPr>
          <p:nvPr/>
        </p:nvSpPr>
        <p:spPr bwMode="auto">
          <a:xfrm>
            <a:off x="8872538" y="4418014"/>
            <a:ext cx="10668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fontAlgn="base">
              <a:spcBef>
                <a:spcPct val="50000"/>
              </a:spcBef>
              <a:spcAft>
                <a:spcPct val="0"/>
              </a:spcAft>
              <a:buFontTx/>
              <a:buNone/>
            </a:pPr>
            <a:r>
              <a:rPr kumimoji="1" lang="zh-CN" altLang="en-US" sz="1500" b="1">
                <a:solidFill>
                  <a:srgbClr val="000000"/>
                </a:solidFill>
                <a:latin typeface="Times New Roman" panose="02020603050405020304" pitchFamily="18" charset="0"/>
              </a:rPr>
              <a:t>等离子体时代</a:t>
            </a:r>
          </a:p>
        </p:txBody>
      </p:sp>
      <p:sp>
        <p:nvSpPr>
          <p:cNvPr id="160779" name="Text Box 15"/>
          <p:cNvSpPr txBox="1">
            <a:spLocks noChangeArrowheads="1"/>
          </p:cNvSpPr>
          <p:nvPr/>
        </p:nvSpPr>
        <p:spPr bwMode="auto">
          <a:xfrm>
            <a:off x="8885238" y="5565775"/>
            <a:ext cx="1066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fontAlgn="base">
              <a:spcBef>
                <a:spcPct val="50000"/>
              </a:spcBef>
              <a:spcAft>
                <a:spcPct val="0"/>
              </a:spcAft>
              <a:buFontTx/>
              <a:buNone/>
            </a:pPr>
            <a:r>
              <a:rPr kumimoji="1" lang="zh-CN" altLang="en-US" sz="1600" b="1">
                <a:solidFill>
                  <a:srgbClr val="000000"/>
                </a:solidFill>
                <a:latin typeface="Times New Roman" panose="02020603050405020304" pitchFamily="18" charset="0"/>
              </a:rPr>
              <a:t>原子时代</a:t>
            </a:r>
          </a:p>
        </p:txBody>
      </p:sp>
      <p:sp>
        <p:nvSpPr>
          <p:cNvPr id="160780" name="Text Box 16"/>
          <p:cNvSpPr txBox="1">
            <a:spLocks noChangeArrowheads="1"/>
          </p:cNvSpPr>
          <p:nvPr/>
        </p:nvSpPr>
        <p:spPr bwMode="auto">
          <a:xfrm>
            <a:off x="8759826" y="3236914"/>
            <a:ext cx="114617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fontAlgn="base">
              <a:lnSpc>
                <a:spcPct val="90000"/>
              </a:lnSpc>
              <a:spcBef>
                <a:spcPct val="50000"/>
              </a:spcBef>
              <a:spcAft>
                <a:spcPct val="0"/>
              </a:spcAft>
              <a:buFontTx/>
              <a:buNone/>
            </a:pPr>
            <a:r>
              <a:rPr kumimoji="1" lang="zh-CN" altLang="en-US" sz="1500" b="1">
                <a:solidFill>
                  <a:srgbClr val="000000"/>
                </a:solidFill>
                <a:latin typeface="Times New Roman" panose="02020603050405020304" pitchFamily="18" charset="0"/>
              </a:rPr>
              <a:t>正负电子对</a:t>
            </a:r>
          </a:p>
          <a:p>
            <a:pPr algn="ctr" fontAlgn="base">
              <a:lnSpc>
                <a:spcPct val="90000"/>
              </a:lnSpc>
              <a:spcBef>
                <a:spcPct val="0"/>
              </a:spcBef>
              <a:spcAft>
                <a:spcPct val="0"/>
              </a:spcAft>
              <a:buFontTx/>
              <a:buNone/>
            </a:pPr>
            <a:r>
              <a:rPr kumimoji="1" lang="zh-CN" altLang="en-US" sz="1500" b="1">
                <a:solidFill>
                  <a:srgbClr val="000000"/>
                </a:solidFill>
                <a:latin typeface="Times New Roman" panose="02020603050405020304" pitchFamily="18" charset="0"/>
              </a:rPr>
              <a:t>时代</a:t>
            </a:r>
          </a:p>
        </p:txBody>
      </p:sp>
      <p:sp>
        <p:nvSpPr>
          <p:cNvPr id="160781" name="Rectangle 17"/>
          <p:cNvSpPr>
            <a:spLocks noChangeArrowheads="1"/>
          </p:cNvSpPr>
          <p:nvPr/>
        </p:nvSpPr>
        <p:spPr bwMode="auto">
          <a:xfrm>
            <a:off x="8616950" y="992189"/>
            <a:ext cx="1582738"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rIns="0"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fontAlgn="base">
              <a:lnSpc>
                <a:spcPct val="90000"/>
              </a:lnSpc>
              <a:spcBef>
                <a:spcPct val="0"/>
              </a:spcBef>
              <a:spcAft>
                <a:spcPct val="0"/>
              </a:spcAft>
              <a:buFontTx/>
              <a:buNone/>
            </a:pPr>
            <a:r>
              <a:rPr kumimoji="1" lang="zh-CN" altLang="en-US" sz="1600" b="1">
                <a:solidFill>
                  <a:srgbClr val="000000"/>
                </a:solidFill>
                <a:latin typeface="Times New Roman" panose="02020603050405020304" pitchFamily="18" charset="0"/>
              </a:rPr>
              <a:t>电弱相互作用</a:t>
            </a:r>
          </a:p>
          <a:p>
            <a:pPr algn="ctr" fontAlgn="base">
              <a:lnSpc>
                <a:spcPct val="90000"/>
              </a:lnSpc>
              <a:spcBef>
                <a:spcPct val="0"/>
              </a:spcBef>
              <a:spcAft>
                <a:spcPct val="0"/>
              </a:spcAft>
              <a:buFontTx/>
              <a:buNone/>
            </a:pPr>
            <a:r>
              <a:rPr kumimoji="1" lang="zh-CN" altLang="en-US" sz="1600" b="1">
                <a:solidFill>
                  <a:srgbClr val="000000"/>
                </a:solidFill>
                <a:latin typeface="Times New Roman" panose="02020603050405020304" pitchFamily="18" charset="0"/>
              </a:rPr>
              <a:t>时代      </a:t>
            </a:r>
          </a:p>
        </p:txBody>
      </p:sp>
      <p:sp>
        <p:nvSpPr>
          <p:cNvPr id="160782" name="Rectangle 18"/>
          <p:cNvSpPr>
            <a:spLocks noChangeArrowheads="1"/>
          </p:cNvSpPr>
          <p:nvPr/>
        </p:nvSpPr>
        <p:spPr bwMode="auto">
          <a:xfrm>
            <a:off x="8961438" y="1628775"/>
            <a:ext cx="762000" cy="457200"/>
          </a:xfrm>
          <a:prstGeom prst="rect">
            <a:avLst/>
          </a:prstGeom>
          <a:solidFill>
            <a:srgbClr val="99FF66"/>
          </a:solidFill>
          <a:ln w="19050">
            <a:solidFill>
              <a:srgbClr val="FF6600"/>
            </a:solidFill>
            <a:miter lim="800000"/>
            <a:headEnd/>
            <a:tailEnd/>
          </a:ln>
          <a:effectLst>
            <a:outerShdw dist="45791" dir="19578596" algn="ctr" rotWithShape="0">
              <a:srgbClr val="FF66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Tx/>
              <a:buNone/>
            </a:pPr>
            <a:r>
              <a:rPr kumimoji="1" lang="en-US" altLang="zh-CN" sz="2000" b="1">
                <a:solidFill>
                  <a:srgbClr val="000000"/>
                </a:solidFill>
                <a:latin typeface="Times New Roman" panose="02020603050405020304" pitchFamily="18" charset="0"/>
              </a:rPr>
              <a:t>1Pev</a:t>
            </a:r>
          </a:p>
        </p:txBody>
      </p:sp>
      <p:sp>
        <p:nvSpPr>
          <p:cNvPr id="160783" name="Rectangle 19"/>
          <p:cNvSpPr>
            <a:spLocks noChangeArrowheads="1"/>
          </p:cNvSpPr>
          <p:nvPr/>
        </p:nvSpPr>
        <p:spPr bwMode="auto">
          <a:xfrm>
            <a:off x="8961438" y="2565400"/>
            <a:ext cx="762000" cy="457200"/>
          </a:xfrm>
          <a:prstGeom prst="rect">
            <a:avLst/>
          </a:prstGeom>
          <a:solidFill>
            <a:srgbClr val="99FF66"/>
          </a:solidFill>
          <a:ln w="19050">
            <a:solidFill>
              <a:srgbClr val="FF6600"/>
            </a:solidFill>
            <a:miter lim="800000"/>
            <a:headEnd/>
            <a:tailEnd/>
          </a:ln>
          <a:effectLst>
            <a:outerShdw dist="45791" dir="19578596" algn="ctr" rotWithShape="0">
              <a:srgbClr val="FF66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Tx/>
              <a:buNone/>
            </a:pPr>
            <a:r>
              <a:rPr kumimoji="1" lang="en-US" altLang="zh-CN" sz="2000" b="1">
                <a:solidFill>
                  <a:srgbClr val="000000"/>
                </a:solidFill>
                <a:latin typeface="Times New Roman" panose="02020603050405020304" pitchFamily="18" charset="0"/>
              </a:rPr>
              <a:t>1Tev</a:t>
            </a:r>
          </a:p>
        </p:txBody>
      </p:sp>
      <p:sp>
        <p:nvSpPr>
          <p:cNvPr id="160784" name="Rectangle 20"/>
          <p:cNvSpPr>
            <a:spLocks noChangeArrowheads="1"/>
          </p:cNvSpPr>
          <p:nvPr/>
        </p:nvSpPr>
        <p:spPr bwMode="auto">
          <a:xfrm>
            <a:off x="8986838" y="3933825"/>
            <a:ext cx="762000" cy="457200"/>
          </a:xfrm>
          <a:prstGeom prst="rect">
            <a:avLst/>
          </a:prstGeom>
          <a:solidFill>
            <a:srgbClr val="66FFFF"/>
          </a:solidFill>
          <a:ln w="19050">
            <a:solidFill>
              <a:srgbClr val="FF6600"/>
            </a:solidFill>
            <a:miter lim="800000"/>
            <a:headEnd/>
            <a:tailEnd/>
          </a:ln>
          <a:effectLst>
            <a:outerShdw dist="45791" dir="19578596" algn="ctr" rotWithShape="0">
              <a:srgbClr val="FF66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Tx/>
              <a:buNone/>
            </a:pPr>
            <a:r>
              <a:rPr kumimoji="1" lang="en-US" altLang="zh-CN" sz="2000" b="1">
                <a:solidFill>
                  <a:srgbClr val="000000"/>
                </a:solidFill>
                <a:latin typeface="Times New Roman" panose="02020603050405020304" pitchFamily="18" charset="0"/>
              </a:rPr>
              <a:t>1Mev</a:t>
            </a:r>
          </a:p>
        </p:txBody>
      </p:sp>
      <p:sp>
        <p:nvSpPr>
          <p:cNvPr id="160785" name="Rectangle 21"/>
          <p:cNvSpPr>
            <a:spLocks noChangeArrowheads="1"/>
          </p:cNvSpPr>
          <p:nvPr/>
        </p:nvSpPr>
        <p:spPr bwMode="auto">
          <a:xfrm>
            <a:off x="8999538" y="5095875"/>
            <a:ext cx="762000" cy="457200"/>
          </a:xfrm>
          <a:prstGeom prst="rect">
            <a:avLst/>
          </a:prstGeom>
          <a:solidFill>
            <a:srgbClr val="66FFFF"/>
          </a:solidFill>
          <a:ln w="19050">
            <a:solidFill>
              <a:srgbClr val="FF6600"/>
            </a:solidFill>
            <a:miter lim="800000"/>
            <a:headEnd/>
            <a:tailEnd/>
          </a:ln>
          <a:effectLst>
            <a:outerShdw dist="45791" dir="19578596" algn="ctr" rotWithShape="0">
              <a:srgbClr val="FF66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Tx/>
              <a:buNone/>
            </a:pPr>
            <a:r>
              <a:rPr kumimoji="1" lang="en-US" altLang="zh-CN" sz="2000" b="1">
                <a:solidFill>
                  <a:srgbClr val="000000"/>
                </a:solidFill>
                <a:latin typeface="Times New Roman" panose="02020603050405020304" pitchFamily="18" charset="0"/>
              </a:rPr>
              <a:t>1ev</a:t>
            </a:r>
          </a:p>
        </p:txBody>
      </p:sp>
      <p:sp>
        <p:nvSpPr>
          <p:cNvPr id="160786" name="Rectangle 22"/>
          <p:cNvSpPr>
            <a:spLocks noChangeArrowheads="1"/>
          </p:cNvSpPr>
          <p:nvPr/>
        </p:nvSpPr>
        <p:spPr bwMode="auto">
          <a:xfrm>
            <a:off x="7799388" y="771526"/>
            <a:ext cx="17526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0" rIns="0">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fontAlgn="base">
              <a:lnSpc>
                <a:spcPct val="10000"/>
              </a:lnSpc>
              <a:spcBef>
                <a:spcPct val="50000"/>
              </a:spcBef>
              <a:spcAft>
                <a:spcPct val="0"/>
              </a:spcAft>
              <a:buFontTx/>
              <a:buNone/>
            </a:pPr>
            <a:endParaRPr kumimoji="1" lang="zh-CN" altLang="en-US" sz="1000" b="1">
              <a:solidFill>
                <a:srgbClr val="0000FF"/>
              </a:solidFill>
              <a:latin typeface="Times New Roman" panose="02020603050405020304" pitchFamily="18" charset="0"/>
              <a:ea typeface="黑体" panose="02010609060101010101" pitchFamily="49" charset="-122"/>
            </a:endParaRPr>
          </a:p>
          <a:p>
            <a:pPr algn="ctr" fontAlgn="base">
              <a:spcBef>
                <a:spcPct val="0"/>
              </a:spcBef>
              <a:spcAft>
                <a:spcPct val="0"/>
              </a:spcAft>
              <a:buFontTx/>
              <a:buNone/>
            </a:pPr>
            <a:r>
              <a:rPr kumimoji="1" lang="zh-CN" altLang="en-US" sz="1600" b="1">
                <a:solidFill>
                  <a:srgbClr val="0000FF"/>
                </a:solidFill>
                <a:latin typeface="Times New Roman" panose="02020603050405020304" pitchFamily="18" charset="0"/>
                <a:ea typeface="黑体" panose="02010609060101010101" pitchFamily="49" charset="-122"/>
              </a:rPr>
              <a:t>电子特征能量</a:t>
            </a:r>
          </a:p>
        </p:txBody>
      </p:sp>
      <p:sp>
        <p:nvSpPr>
          <p:cNvPr id="160787" name="Text Box 23"/>
          <p:cNvSpPr txBox="1">
            <a:spLocks noChangeArrowheads="1"/>
          </p:cNvSpPr>
          <p:nvPr/>
        </p:nvSpPr>
        <p:spPr bwMode="auto">
          <a:xfrm>
            <a:off x="1703388" y="2227264"/>
            <a:ext cx="2087562" cy="1849437"/>
          </a:xfrm>
          <a:prstGeom prst="rect">
            <a:avLst/>
          </a:prstGeom>
          <a:solidFill>
            <a:srgbClr val="CCFFCC"/>
          </a:solidFill>
          <a:ln w="19050">
            <a:solidFill>
              <a:srgbClr val="3333FF"/>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fontAlgn="base">
              <a:spcBef>
                <a:spcPct val="0"/>
              </a:spcBef>
              <a:spcAft>
                <a:spcPct val="0"/>
              </a:spcAft>
              <a:buFontTx/>
              <a:buNone/>
            </a:pPr>
            <a:r>
              <a:rPr kumimoji="1" lang="zh-CN" altLang="en-US" sz="2000" b="1">
                <a:solidFill>
                  <a:srgbClr val="FF0000"/>
                </a:solidFill>
                <a:latin typeface="Times New Roman" panose="02020603050405020304" pitchFamily="18" charset="0"/>
                <a:ea typeface="楷体_GB2312" pitchFamily="49" charset="-122"/>
              </a:rPr>
              <a:t>超强超短激光</a:t>
            </a:r>
          </a:p>
          <a:p>
            <a:pPr fontAlgn="base">
              <a:spcBef>
                <a:spcPct val="0"/>
              </a:spcBef>
              <a:spcAft>
                <a:spcPct val="0"/>
              </a:spcAft>
              <a:buFontTx/>
              <a:buNone/>
            </a:pPr>
            <a:r>
              <a:rPr kumimoji="1" lang="zh-CN" altLang="en-US" sz="2000" b="1">
                <a:solidFill>
                  <a:srgbClr val="FF0000"/>
                </a:solidFill>
                <a:latin typeface="Times New Roman" panose="02020603050405020304" pitchFamily="18" charset="0"/>
                <a:ea typeface="楷体_GB2312" pitchFamily="49" charset="-122"/>
              </a:rPr>
              <a:t>最大光强已达</a:t>
            </a:r>
          </a:p>
          <a:p>
            <a:pPr fontAlgn="base">
              <a:spcBef>
                <a:spcPct val="0"/>
              </a:spcBef>
              <a:spcAft>
                <a:spcPct val="0"/>
              </a:spcAft>
              <a:buFontTx/>
              <a:buNone/>
            </a:pPr>
            <a:r>
              <a:rPr kumimoji="1" lang="en-US" altLang="zh-CN" sz="2000" b="1">
                <a:solidFill>
                  <a:srgbClr val="FF0000"/>
                </a:solidFill>
                <a:latin typeface="Times New Roman" panose="02020603050405020304" pitchFamily="18" charset="0"/>
                <a:ea typeface="黑体" panose="02010609060101010101" pitchFamily="49" charset="-122"/>
                <a:cs typeface="Times New Roman" panose="02020603050405020304" pitchFamily="18" charset="0"/>
              </a:rPr>
              <a:t>2</a:t>
            </a:r>
            <a:r>
              <a:rPr kumimoji="1" lang="en-US" altLang="zh-CN" sz="2000" b="1">
                <a:solidFill>
                  <a:srgbClr val="FF0000"/>
                </a:solidFill>
                <a:latin typeface="Times New Roman" panose="02020603050405020304" pitchFamily="18" charset="0"/>
                <a:ea typeface="楷体_GB2312" pitchFamily="49" charset="-122"/>
                <a:cs typeface="Times New Roman" panose="02020603050405020304" pitchFamily="18" charset="0"/>
              </a:rPr>
              <a:t>×10</a:t>
            </a:r>
            <a:r>
              <a:rPr kumimoji="1" lang="en-US" altLang="zh-CN" sz="2000" b="1" baseline="30000">
                <a:solidFill>
                  <a:srgbClr val="FF0000"/>
                </a:solidFill>
                <a:latin typeface="Times New Roman" panose="02020603050405020304" pitchFamily="18" charset="0"/>
                <a:ea typeface="楷体_GB2312" pitchFamily="49" charset="-122"/>
                <a:cs typeface="Times New Roman" panose="02020603050405020304" pitchFamily="18" charset="0"/>
              </a:rPr>
              <a:t>22</a:t>
            </a:r>
            <a:r>
              <a:rPr kumimoji="1" lang="en-US" altLang="zh-CN" sz="2000" b="1">
                <a:solidFill>
                  <a:srgbClr val="FF0000"/>
                </a:solidFill>
                <a:latin typeface="Times New Roman" panose="02020603050405020304" pitchFamily="18" charset="0"/>
                <a:ea typeface="楷体_GB2312" pitchFamily="49" charset="-122"/>
                <a:cs typeface="Times New Roman" panose="02020603050405020304" pitchFamily="18" charset="0"/>
              </a:rPr>
              <a:t>W</a:t>
            </a:r>
            <a:r>
              <a:rPr kumimoji="1" lang="en-US" altLang="zh-CN" sz="2000" b="1">
                <a:solidFill>
                  <a:srgbClr val="FF0000"/>
                </a:solidFill>
                <a:latin typeface="Times New Roman" panose="02020603050405020304" pitchFamily="18" charset="0"/>
                <a:ea typeface="黑体" panose="02010609060101010101" pitchFamily="49" charset="-122"/>
              </a:rPr>
              <a:t>/</a:t>
            </a:r>
            <a:r>
              <a:rPr kumimoji="1" lang="en-US" altLang="zh-CN" sz="2000" b="1">
                <a:solidFill>
                  <a:srgbClr val="FF0000"/>
                </a:solidFill>
                <a:latin typeface="Times New Roman" panose="02020603050405020304" pitchFamily="18" charset="0"/>
                <a:ea typeface="楷体_GB2312" pitchFamily="49" charset="-122"/>
              </a:rPr>
              <a:t>cm</a:t>
            </a:r>
            <a:r>
              <a:rPr kumimoji="1" lang="en-US" altLang="zh-CN" sz="2000" b="1" baseline="30000">
                <a:solidFill>
                  <a:srgbClr val="FF0000"/>
                </a:solidFill>
                <a:latin typeface="Times New Roman" panose="02020603050405020304" pitchFamily="18" charset="0"/>
                <a:ea typeface="楷体_GB2312" pitchFamily="49" charset="-122"/>
              </a:rPr>
              <a:t>2</a:t>
            </a:r>
          </a:p>
          <a:p>
            <a:pPr fontAlgn="base">
              <a:spcBef>
                <a:spcPct val="0"/>
              </a:spcBef>
              <a:spcAft>
                <a:spcPct val="0"/>
              </a:spcAft>
              <a:buFontTx/>
              <a:buNone/>
            </a:pPr>
            <a:endParaRPr kumimoji="1" lang="zh-CN" altLang="en-US" sz="1800" b="1">
              <a:solidFill>
                <a:srgbClr val="000000"/>
              </a:solidFill>
              <a:latin typeface="Times New Roman" panose="02020603050405020304" pitchFamily="18" charset="0"/>
              <a:sym typeface="Symbol" panose="05050102010706020507" pitchFamily="18" charset="2"/>
            </a:endParaRPr>
          </a:p>
          <a:p>
            <a:pPr fontAlgn="base">
              <a:spcBef>
                <a:spcPct val="0"/>
              </a:spcBef>
              <a:spcAft>
                <a:spcPct val="0"/>
              </a:spcAft>
              <a:buFontTx/>
              <a:buNone/>
            </a:pPr>
            <a:r>
              <a:rPr kumimoji="1" lang="zh-CN" altLang="en-US" sz="1800" b="1">
                <a:solidFill>
                  <a:srgbClr val="000000"/>
                </a:solidFill>
                <a:latin typeface="Times New Roman" panose="02020603050405020304" pitchFamily="18" charset="0"/>
                <a:ea typeface="楷体_GB2312" pitchFamily="49" charset="-122"/>
                <a:sym typeface="Symbol" panose="05050102010706020507" pitchFamily="18" charset="2"/>
              </a:rPr>
              <a:t>宇宙中 </a:t>
            </a:r>
            <a:r>
              <a:rPr kumimoji="1" lang="en-US" altLang="zh-CN" sz="1800" b="1">
                <a:solidFill>
                  <a:srgbClr val="000000"/>
                </a:solidFill>
                <a:latin typeface="Times New Roman" panose="02020603050405020304" pitchFamily="18" charset="0"/>
                <a:ea typeface="楷体_GB2312" pitchFamily="49" charset="-122"/>
                <a:sym typeface="Symbol" panose="05050102010706020507" pitchFamily="18" charset="2"/>
              </a:rPr>
              <a:t>-</a:t>
            </a:r>
            <a:r>
              <a:rPr kumimoji="1" lang="zh-CN" altLang="en-US" sz="1800" b="1">
                <a:solidFill>
                  <a:srgbClr val="000000"/>
                </a:solidFill>
                <a:latin typeface="Times New Roman" panose="02020603050405020304" pitchFamily="18" charset="0"/>
                <a:ea typeface="楷体_GB2312" pitchFamily="49" charset="-122"/>
                <a:sym typeface="Symbol" panose="05050102010706020507" pitchFamily="18" charset="2"/>
              </a:rPr>
              <a:t>爆对应的</a:t>
            </a:r>
            <a:r>
              <a:rPr kumimoji="1" lang="zh-CN" altLang="en-US" sz="1800" b="1">
                <a:solidFill>
                  <a:srgbClr val="000000"/>
                </a:solidFill>
                <a:latin typeface="Times New Roman" panose="02020603050405020304" pitchFamily="18" charset="0"/>
                <a:ea typeface="楷体_GB2312" pitchFamily="49" charset="-122"/>
              </a:rPr>
              <a:t>光强</a:t>
            </a:r>
            <a:r>
              <a:rPr kumimoji="1" lang="en-US" altLang="zh-CN" sz="1800" b="1">
                <a:solidFill>
                  <a:srgbClr val="000000"/>
                </a:solidFill>
                <a:latin typeface="Times New Roman" panose="02020603050405020304" pitchFamily="18" charset="0"/>
              </a:rPr>
              <a:t>10</a:t>
            </a:r>
            <a:r>
              <a:rPr kumimoji="1" lang="en-US" altLang="zh-CN" sz="1800" b="1" baseline="30000">
                <a:solidFill>
                  <a:srgbClr val="000000"/>
                </a:solidFill>
                <a:latin typeface="Times New Roman" panose="02020603050405020304" pitchFamily="18" charset="0"/>
                <a:ea typeface="楷体_GB2312" pitchFamily="49" charset="-122"/>
              </a:rPr>
              <a:t>20</a:t>
            </a:r>
            <a:r>
              <a:rPr kumimoji="1" lang="en-US" altLang="zh-CN" sz="1800" b="1">
                <a:solidFill>
                  <a:srgbClr val="000000"/>
                </a:solidFill>
                <a:latin typeface="Times New Roman" panose="02020603050405020304" pitchFamily="18" charset="0"/>
              </a:rPr>
              <a:t>W/cm</a:t>
            </a:r>
            <a:r>
              <a:rPr kumimoji="1" lang="en-US" altLang="zh-CN" sz="1800" b="1" baseline="30000">
                <a:solidFill>
                  <a:srgbClr val="000000"/>
                </a:solidFill>
                <a:latin typeface="Times New Roman" panose="02020603050405020304" pitchFamily="18" charset="0"/>
                <a:ea typeface="楷体_GB2312" pitchFamily="49" charset="-122"/>
              </a:rPr>
              <a:t>2   </a:t>
            </a:r>
            <a:r>
              <a:rPr kumimoji="1" lang="en-US" altLang="zh-CN" sz="1800" b="1" baseline="30000">
                <a:solidFill>
                  <a:srgbClr val="FF0000"/>
                </a:solidFill>
                <a:latin typeface="Times New Roman" panose="02020603050405020304" pitchFamily="18" charset="0"/>
                <a:ea typeface="楷体_GB2312" pitchFamily="49" charset="-122"/>
              </a:rPr>
              <a:t> *</a:t>
            </a:r>
          </a:p>
        </p:txBody>
      </p:sp>
      <p:sp>
        <p:nvSpPr>
          <p:cNvPr id="160788" name="Text Box 24"/>
          <p:cNvSpPr txBox="1">
            <a:spLocks noChangeArrowheads="1"/>
          </p:cNvSpPr>
          <p:nvPr/>
        </p:nvSpPr>
        <p:spPr bwMode="auto">
          <a:xfrm>
            <a:off x="6096000" y="6453189"/>
            <a:ext cx="1066800" cy="244475"/>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tIns="0" bIns="0">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fontAlgn="base">
              <a:spcBef>
                <a:spcPct val="50000"/>
              </a:spcBef>
              <a:spcAft>
                <a:spcPct val="0"/>
              </a:spcAft>
              <a:buFontTx/>
              <a:buNone/>
            </a:pPr>
            <a:r>
              <a:rPr kumimoji="1" lang="zh-CN" altLang="en-US" sz="1600" b="1">
                <a:solidFill>
                  <a:srgbClr val="0000FF"/>
                </a:solidFill>
                <a:latin typeface="Times New Roman" panose="02020603050405020304" pitchFamily="18" charset="0"/>
                <a:ea typeface="黑体" panose="02010609060101010101" pitchFamily="49" charset="-122"/>
              </a:rPr>
              <a:t>年 份</a:t>
            </a:r>
          </a:p>
        </p:txBody>
      </p:sp>
      <p:sp>
        <p:nvSpPr>
          <p:cNvPr id="160789" name="Text Box 25"/>
          <p:cNvSpPr txBox="1">
            <a:spLocks noChangeArrowheads="1"/>
          </p:cNvSpPr>
          <p:nvPr/>
        </p:nvSpPr>
        <p:spPr bwMode="auto">
          <a:xfrm rot="-3435739">
            <a:off x="5526882" y="4071144"/>
            <a:ext cx="2514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fontAlgn="base">
              <a:spcBef>
                <a:spcPct val="50000"/>
              </a:spcBef>
              <a:spcAft>
                <a:spcPct val="0"/>
              </a:spcAft>
              <a:buFontTx/>
              <a:buNone/>
            </a:pPr>
            <a:r>
              <a:rPr kumimoji="1" lang="zh-CN" altLang="en-US" sz="1800" b="1">
                <a:solidFill>
                  <a:srgbClr val="FFFFFF"/>
                </a:solidFill>
                <a:latin typeface="Times New Roman" panose="02020603050405020304" pitchFamily="18" charset="0"/>
                <a:ea typeface="黑体" panose="02010609060101010101" pitchFamily="49" charset="-122"/>
              </a:rPr>
              <a:t>超强超短激光</a:t>
            </a:r>
          </a:p>
        </p:txBody>
      </p:sp>
      <p:sp>
        <p:nvSpPr>
          <p:cNvPr id="160790" name="Rectangle 26"/>
          <p:cNvSpPr>
            <a:spLocks noChangeArrowheads="1"/>
          </p:cNvSpPr>
          <p:nvPr/>
        </p:nvSpPr>
        <p:spPr bwMode="auto">
          <a:xfrm>
            <a:off x="1809750" y="4221163"/>
            <a:ext cx="1943100" cy="213360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just" fontAlgn="base">
              <a:lnSpc>
                <a:spcPct val="95000"/>
              </a:lnSpc>
              <a:spcBef>
                <a:spcPct val="0"/>
              </a:spcBef>
              <a:spcAft>
                <a:spcPct val="0"/>
              </a:spcAft>
              <a:buFontTx/>
              <a:buNone/>
            </a:pPr>
            <a:r>
              <a:rPr lang="zh-CN" altLang="en-US" sz="2000" b="1">
                <a:solidFill>
                  <a:srgbClr val="FF0000"/>
                </a:solidFill>
                <a:latin typeface="楷体_GB2312" pitchFamily="49" charset="-122"/>
                <a:ea typeface="楷体_GB2312" pitchFamily="49" charset="-122"/>
              </a:rPr>
              <a:t>超强超短激光</a:t>
            </a:r>
            <a:r>
              <a:rPr lang="zh-CN" altLang="en-US" sz="2000" b="1">
                <a:solidFill>
                  <a:srgbClr val="000000"/>
                </a:solidFill>
                <a:latin typeface="楷体_GB2312" pitchFamily="49" charset="-122"/>
                <a:ea typeface="楷体_GB2312" pitchFamily="49" charset="-122"/>
              </a:rPr>
              <a:t>是人类已知的</a:t>
            </a:r>
            <a:r>
              <a:rPr lang="zh-CN" altLang="en-US" sz="2000" b="1">
                <a:solidFill>
                  <a:srgbClr val="FF0000"/>
                </a:solidFill>
                <a:latin typeface="楷体_GB2312" pitchFamily="49" charset="-122"/>
                <a:ea typeface="楷体_GB2312" pitchFamily="49" charset="-122"/>
              </a:rPr>
              <a:t>最亮光源</a:t>
            </a:r>
            <a:r>
              <a:rPr lang="zh-CN" altLang="en-US" sz="2000" b="1">
                <a:solidFill>
                  <a:srgbClr val="000000"/>
                </a:solidFill>
                <a:latin typeface="楷体_GB2312" pitchFamily="49" charset="-122"/>
                <a:ea typeface="楷体_GB2312" pitchFamily="49" charset="-122"/>
              </a:rPr>
              <a:t>，可以提供前所未有的</a:t>
            </a:r>
            <a:r>
              <a:rPr lang="zh-CN" altLang="en-US" sz="2000" b="1">
                <a:solidFill>
                  <a:srgbClr val="FF0000"/>
                </a:solidFill>
                <a:latin typeface="楷体_GB2312" pitchFamily="49" charset="-122"/>
                <a:ea typeface="楷体_GB2312" pitchFamily="49" charset="-122"/>
              </a:rPr>
              <a:t>全新实验手段</a:t>
            </a:r>
            <a:r>
              <a:rPr lang="zh-CN" altLang="en-US" sz="2000" b="1">
                <a:solidFill>
                  <a:srgbClr val="000000"/>
                </a:solidFill>
                <a:latin typeface="楷体_GB2312" pitchFamily="49" charset="-122"/>
                <a:ea typeface="楷体_GB2312" pitchFamily="49" charset="-122"/>
              </a:rPr>
              <a:t>与</a:t>
            </a:r>
            <a:r>
              <a:rPr lang="zh-CN" altLang="en-US" sz="2000" b="1">
                <a:solidFill>
                  <a:srgbClr val="FF0000"/>
                </a:solidFill>
                <a:latin typeface="楷体_GB2312" pitchFamily="49" charset="-122"/>
                <a:ea typeface="楷体_GB2312" pitchFamily="49" charset="-122"/>
              </a:rPr>
              <a:t>极端物理条件。</a:t>
            </a:r>
          </a:p>
        </p:txBody>
      </p:sp>
      <p:sp>
        <p:nvSpPr>
          <p:cNvPr id="160791" name="Rectangle 27"/>
          <p:cNvSpPr>
            <a:spLocks noChangeArrowheads="1"/>
          </p:cNvSpPr>
          <p:nvPr/>
        </p:nvSpPr>
        <p:spPr bwMode="auto">
          <a:xfrm>
            <a:off x="1990725" y="112714"/>
            <a:ext cx="83121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Tx/>
              <a:buNone/>
            </a:pPr>
            <a:r>
              <a:rPr kumimoji="1" lang="zh-CN" altLang="en-US" b="1">
                <a:solidFill>
                  <a:srgbClr val="FF0000"/>
                </a:solidFill>
                <a:ea typeface="华文新魏" panose="02010800040101010101" pitchFamily="2" charset="-122"/>
              </a:rPr>
              <a:t>超强超短激光</a:t>
            </a:r>
            <a:r>
              <a:rPr kumimoji="1" lang="zh-CN" altLang="en-US" b="1">
                <a:solidFill>
                  <a:srgbClr val="3333FF"/>
                </a:solidFill>
                <a:ea typeface="华文新魏" panose="02010800040101010101" pitchFamily="2" charset="-122"/>
              </a:rPr>
              <a:t>的发展历程与</a:t>
            </a:r>
            <a:r>
              <a:rPr kumimoji="1" lang="zh-CN" altLang="en-US" b="1">
                <a:solidFill>
                  <a:srgbClr val="FF0000"/>
                </a:solidFill>
                <a:ea typeface="华文新魏" panose="02010800040101010101" pitchFamily="2" charset="-122"/>
              </a:rPr>
              <a:t>科学新领域</a:t>
            </a:r>
            <a:r>
              <a:rPr kumimoji="1" lang="zh-CN" altLang="en-US" b="1">
                <a:solidFill>
                  <a:srgbClr val="3333FF"/>
                </a:solidFill>
                <a:ea typeface="华文新魏" panose="02010800040101010101" pitchFamily="2" charset="-122"/>
              </a:rPr>
              <a:t>的开拓</a:t>
            </a:r>
          </a:p>
        </p:txBody>
      </p:sp>
      <p:sp>
        <p:nvSpPr>
          <p:cNvPr id="160792" name="Text Box 28"/>
          <p:cNvSpPr txBox="1">
            <a:spLocks noChangeArrowheads="1"/>
          </p:cNvSpPr>
          <p:nvPr/>
        </p:nvSpPr>
        <p:spPr bwMode="auto">
          <a:xfrm>
            <a:off x="8818563" y="6092825"/>
            <a:ext cx="1670050" cy="431800"/>
          </a:xfrm>
          <a:prstGeom prst="rect">
            <a:avLst/>
          </a:prstGeom>
          <a:solidFill>
            <a:srgbClr val="FFFF99"/>
          </a:solidFill>
          <a:ln w="9525" algn="ctr">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fontAlgn="base">
              <a:lnSpc>
                <a:spcPct val="90000"/>
              </a:lnSpc>
              <a:spcBef>
                <a:spcPct val="0"/>
              </a:spcBef>
              <a:spcAft>
                <a:spcPct val="0"/>
              </a:spcAft>
              <a:buFontTx/>
              <a:buNone/>
            </a:pPr>
            <a:r>
              <a:rPr lang="en-US" altLang="zh-CN" sz="1200" b="1">
                <a:solidFill>
                  <a:srgbClr val="000000"/>
                </a:solidFill>
                <a:latin typeface="Times New Roman" panose="02020603050405020304" pitchFamily="18" charset="0"/>
                <a:cs typeface="Times New Roman" panose="02020603050405020304" pitchFamily="18" charset="0"/>
              </a:rPr>
              <a:t>OPN July(2011) </a:t>
            </a:r>
          </a:p>
          <a:p>
            <a:pPr algn="ctr" fontAlgn="base">
              <a:lnSpc>
                <a:spcPct val="90000"/>
              </a:lnSpc>
              <a:spcBef>
                <a:spcPct val="0"/>
              </a:spcBef>
              <a:spcAft>
                <a:spcPct val="0"/>
              </a:spcAft>
              <a:buFontTx/>
              <a:buNone/>
            </a:pPr>
            <a:r>
              <a:rPr lang="en-US" altLang="zh-CN" sz="1200" b="1">
                <a:solidFill>
                  <a:srgbClr val="000000"/>
                </a:solidFill>
                <a:latin typeface="Times New Roman" panose="02020603050405020304" pitchFamily="18" charset="0"/>
                <a:cs typeface="Times New Roman" panose="02020603050405020304" pitchFamily="18" charset="0"/>
              </a:rPr>
              <a:t>Science 331, 41 (2011)</a:t>
            </a:r>
            <a:endParaRPr lang="zh-CN" altLang="en-US" sz="1200" b="1">
              <a:solidFill>
                <a:srgbClr val="000000"/>
              </a:solidFill>
              <a:latin typeface="Times New Roman" panose="02020603050405020304" pitchFamily="18" charset="0"/>
              <a:cs typeface="Times New Roman" panose="02020603050405020304" pitchFamily="18" charset="0"/>
            </a:endParaRPr>
          </a:p>
        </p:txBody>
      </p:sp>
      <p:sp>
        <p:nvSpPr>
          <p:cNvPr id="160793" name="Line 29"/>
          <p:cNvSpPr>
            <a:spLocks noChangeShapeType="1"/>
          </p:cNvSpPr>
          <p:nvPr/>
        </p:nvSpPr>
        <p:spPr bwMode="auto">
          <a:xfrm>
            <a:off x="1703389" y="692150"/>
            <a:ext cx="8785225"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zh-CN" altLang="en-US">
              <a:solidFill>
                <a:srgbClr val="000000"/>
              </a:solidFill>
            </a:endParaRPr>
          </a:p>
        </p:txBody>
      </p:sp>
      <p:sp>
        <p:nvSpPr>
          <p:cNvPr id="160794" name="Text Box 30"/>
          <p:cNvSpPr txBox="1">
            <a:spLocks noChangeArrowheads="1"/>
          </p:cNvSpPr>
          <p:nvPr/>
        </p:nvSpPr>
        <p:spPr bwMode="auto">
          <a:xfrm>
            <a:off x="1524001" y="908051"/>
            <a:ext cx="2627313" cy="1090613"/>
          </a:xfrm>
          <a:prstGeom prst="rect">
            <a:avLst/>
          </a:prstGeom>
          <a:solidFill>
            <a:srgbClr val="CCFFCC"/>
          </a:solidFill>
          <a:ln w="9525" algn="ctr">
            <a:solidFill>
              <a:srgbClr val="0000FF"/>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fontAlgn="base">
              <a:spcBef>
                <a:spcPct val="30000"/>
              </a:spcBef>
              <a:spcAft>
                <a:spcPct val="0"/>
              </a:spcAft>
              <a:buFontTx/>
              <a:buNone/>
            </a:pPr>
            <a:r>
              <a:rPr lang="zh-CN" altLang="en-US" sz="1800" b="1">
                <a:solidFill>
                  <a:srgbClr val="0000FF"/>
                </a:solidFill>
                <a:latin typeface="Times New Roman" panose="02020603050405020304" pitchFamily="18" charset="0"/>
                <a:ea typeface="黑体" panose="02010609060101010101" pitchFamily="49" charset="-122"/>
              </a:rPr>
              <a:t>超强超短激光：</a:t>
            </a:r>
          </a:p>
          <a:p>
            <a:pPr fontAlgn="base">
              <a:spcBef>
                <a:spcPct val="30000"/>
              </a:spcBef>
              <a:spcAft>
                <a:spcPct val="0"/>
              </a:spcAft>
              <a:buFontTx/>
              <a:buNone/>
            </a:pPr>
            <a:r>
              <a:rPr lang="zh-CN" altLang="en-US" sz="1800" b="1">
                <a:solidFill>
                  <a:srgbClr val="0000FF"/>
                </a:solidFill>
                <a:latin typeface="Times New Roman" panose="02020603050405020304" pitchFamily="18" charset="0"/>
                <a:ea typeface="黑体" panose="02010609060101010101" pitchFamily="49" charset="-122"/>
              </a:rPr>
              <a:t>峰值功率</a:t>
            </a:r>
            <a:r>
              <a:rPr lang="en-US" altLang="zh-CN" sz="1800" b="1">
                <a:solidFill>
                  <a:srgbClr val="0000FF"/>
                </a:solidFill>
                <a:latin typeface="Times New Roman" panose="02020603050405020304" pitchFamily="18" charset="0"/>
                <a:ea typeface="黑体" panose="02010609060101010101" pitchFamily="49" charset="-122"/>
              </a:rPr>
              <a:t>&gt; 1TW(10</a:t>
            </a:r>
            <a:r>
              <a:rPr lang="en-US" altLang="zh-CN" sz="1800" b="1" baseline="30000">
                <a:solidFill>
                  <a:srgbClr val="0000FF"/>
                </a:solidFill>
                <a:latin typeface="Times New Roman" panose="02020603050405020304" pitchFamily="18" charset="0"/>
                <a:ea typeface="黑体" panose="02010609060101010101" pitchFamily="49" charset="-122"/>
              </a:rPr>
              <a:t>12</a:t>
            </a:r>
            <a:r>
              <a:rPr lang="en-US" altLang="zh-CN" sz="1800" b="1">
                <a:solidFill>
                  <a:srgbClr val="0000FF"/>
                </a:solidFill>
                <a:latin typeface="Times New Roman" panose="02020603050405020304" pitchFamily="18" charset="0"/>
                <a:ea typeface="黑体" panose="02010609060101010101" pitchFamily="49" charset="-122"/>
              </a:rPr>
              <a:t>W)</a:t>
            </a:r>
          </a:p>
          <a:p>
            <a:pPr fontAlgn="base">
              <a:spcBef>
                <a:spcPct val="30000"/>
              </a:spcBef>
              <a:spcAft>
                <a:spcPct val="0"/>
              </a:spcAft>
              <a:buFontTx/>
              <a:buNone/>
            </a:pPr>
            <a:r>
              <a:rPr lang="zh-CN" altLang="en-US" sz="1800" b="1">
                <a:solidFill>
                  <a:srgbClr val="0000FF"/>
                </a:solidFill>
                <a:latin typeface="Times New Roman" panose="02020603050405020304" pitchFamily="18" charset="0"/>
                <a:ea typeface="黑体" panose="02010609060101010101" pitchFamily="49" charset="-122"/>
              </a:rPr>
              <a:t>脉冲宽度</a:t>
            </a:r>
            <a:r>
              <a:rPr lang="en-US" altLang="zh-CN" sz="1800" b="1">
                <a:solidFill>
                  <a:srgbClr val="0000FF"/>
                </a:solidFill>
                <a:latin typeface="Times New Roman" panose="02020603050405020304" pitchFamily="18" charset="0"/>
                <a:ea typeface="黑体" panose="02010609060101010101" pitchFamily="49" charset="-122"/>
              </a:rPr>
              <a:t>&lt;100</a:t>
            </a:r>
            <a:r>
              <a:rPr lang="en-US" altLang="zh-CN" sz="1800" b="1">
                <a:solidFill>
                  <a:srgbClr val="0000FF"/>
                </a:solidFill>
                <a:latin typeface="Times New Roman" panose="02020603050405020304" pitchFamily="18" charset="0"/>
                <a:ea typeface="黑体" panose="02010609060101010101" pitchFamily="49" charset="-122"/>
                <a:sym typeface="Symbol" panose="05050102010706020507" pitchFamily="18" charset="2"/>
              </a:rPr>
              <a:t> </a:t>
            </a:r>
            <a:r>
              <a:rPr lang="en-US" altLang="zh-CN" sz="1800" b="1">
                <a:solidFill>
                  <a:srgbClr val="0000FF"/>
                </a:solidFill>
                <a:latin typeface="Times New Roman" panose="02020603050405020304" pitchFamily="18" charset="0"/>
                <a:ea typeface="黑体" panose="02010609060101010101" pitchFamily="49" charset="-122"/>
              </a:rPr>
              <a:t>fs </a:t>
            </a:r>
            <a:r>
              <a:rPr lang="en-US" altLang="zh-CN" sz="1800" b="1">
                <a:solidFill>
                  <a:srgbClr val="0000FF"/>
                </a:solidFill>
                <a:latin typeface="Times New Roman" panose="02020603050405020304" pitchFamily="18" charset="0"/>
                <a:ea typeface="黑体" panose="02010609060101010101" pitchFamily="49" charset="-122"/>
                <a:sym typeface="Symbol" panose="05050102010706020507" pitchFamily="18" charset="2"/>
              </a:rPr>
              <a:t>(</a:t>
            </a:r>
            <a:r>
              <a:rPr lang="en-US" altLang="zh-CN" sz="1800" b="1">
                <a:solidFill>
                  <a:srgbClr val="0000FF"/>
                </a:solidFill>
                <a:latin typeface="Times New Roman" panose="02020603050405020304" pitchFamily="18" charset="0"/>
                <a:ea typeface="黑体" panose="02010609060101010101" pitchFamily="49" charset="-122"/>
              </a:rPr>
              <a:t>10</a:t>
            </a:r>
            <a:r>
              <a:rPr lang="en-US" altLang="zh-CN" sz="1800" b="1" baseline="30000">
                <a:solidFill>
                  <a:srgbClr val="0000FF"/>
                </a:solidFill>
                <a:latin typeface="Times New Roman" panose="02020603050405020304" pitchFamily="18" charset="0"/>
                <a:ea typeface="黑体" panose="02010609060101010101" pitchFamily="49" charset="-122"/>
              </a:rPr>
              <a:t>-15</a:t>
            </a:r>
            <a:r>
              <a:rPr lang="en-US" altLang="zh-CN" sz="1800" b="1">
                <a:solidFill>
                  <a:srgbClr val="0000FF"/>
                </a:solidFill>
                <a:latin typeface="Times New Roman" panose="02020603050405020304" pitchFamily="18" charset="0"/>
                <a:ea typeface="黑体" panose="02010609060101010101" pitchFamily="49" charset="-122"/>
              </a:rPr>
              <a:t>s )</a:t>
            </a:r>
          </a:p>
        </p:txBody>
      </p:sp>
      <p:sp>
        <p:nvSpPr>
          <p:cNvPr id="160795" name="Text Box 31"/>
          <p:cNvSpPr txBox="1">
            <a:spLocks noChangeArrowheads="1"/>
          </p:cNvSpPr>
          <p:nvPr/>
        </p:nvSpPr>
        <p:spPr bwMode="auto">
          <a:xfrm>
            <a:off x="1701801" y="6477000"/>
            <a:ext cx="28813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fontAlgn="base">
              <a:spcBef>
                <a:spcPct val="50000"/>
              </a:spcBef>
              <a:spcAft>
                <a:spcPct val="0"/>
              </a:spcAft>
              <a:buFontTx/>
              <a:buNone/>
            </a:pPr>
            <a:r>
              <a:rPr lang="en-US" altLang="zh-CN" sz="1600" b="1">
                <a:solidFill>
                  <a:srgbClr val="FF0000"/>
                </a:solidFill>
              </a:rPr>
              <a:t>* </a:t>
            </a:r>
            <a:r>
              <a:rPr lang="en-US" altLang="zh-CN" sz="1600" b="1">
                <a:solidFill>
                  <a:srgbClr val="000000"/>
                </a:solidFill>
              </a:rPr>
              <a:t>NewScientist April 9, 2008</a:t>
            </a:r>
          </a:p>
        </p:txBody>
      </p:sp>
    </p:spTree>
    <p:extLst>
      <p:ext uri="{BB962C8B-B14F-4D97-AF65-F5344CB8AC3E}">
        <p14:creationId xmlns:p14="http://schemas.microsoft.com/office/powerpoint/2010/main" val="2008950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Shape 52">
                <a:extLst>
                  <a:ext uri="{FF2B5EF4-FFF2-40B4-BE49-F238E27FC236}">
                    <a16:creationId xmlns:a16="http://schemas.microsoft.com/office/drawing/2014/main" id="{094FCFE3-A7CF-CF4A-861E-FC248D6DD5EE}"/>
                  </a:ext>
                </a:extLst>
              </p:cNvPr>
              <p:cNvSpPr txBox="1">
                <a:spLocks/>
              </p:cNvSpPr>
              <p:nvPr/>
            </p:nvSpPr>
            <p:spPr>
              <a:xfrm>
                <a:off x="604982" y="2997088"/>
                <a:ext cx="10464800" cy="57404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itchFamily="2" charset="2"/>
                  <a:buChar char="l"/>
                </a:pPr>
                <a:r>
                  <a:rPr lang="en-US" altLang="zh-CN" sz="2400" b="1" dirty="0">
                    <a:latin typeface="Garamond" panose="02020404030301010803" pitchFamily="18" charset="0"/>
                    <a:ea typeface="宋体" panose="02010600030101010101" pitchFamily="2" charset="-122"/>
                    <a:cs typeface="XCross Sharp" panose="02010600030101010101" pitchFamily="2" charset="-122"/>
                  </a:rPr>
                  <a:t> The </a:t>
                </a:r>
                <a:r>
                  <a:rPr lang="en-US" altLang="zh-CN" sz="2400" b="1" dirty="0" err="1">
                    <a:latin typeface="Garamond" panose="02020404030301010803" pitchFamily="18" charset="0"/>
                    <a:ea typeface="宋体" panose="02010600030101010101" pitchFamily="2" charset="-122"/>
                    <a:cs typeface="XCross Sharp" panose="02010600030101010101" pitchFamily="2" charset="-122"/>
                  </a:rPr>
                  <a:t>Lagrangian</a:t>
                </a:r>
                <a:r>
                  <a:rPr lang="zh-CN" altLang="en-US" sz="2400" b="1" dirty="0">
                    <a:latin typeface="Garamond" panose="02020404030301010803" pitchFamily="18" charset="0"/>
                    <a:ea typeface="宋体" panose="02010600030101010101" pitchFamily="2" charset="-122"/>
                    <a:cs typeface="XCross Sharp" panose="02010600030101010101" pitchFamily="2" charset="-122"/>
                  </a:rPr>
                  <a:t> </a:t>
                </a:r>
                <a:r>
                  <a:rPr lang="en-US" altLang="zh-CN" sz="2400" b="1" dirty="0">
                    <a:latin typeface="Garamond" panose="02020404030301010803" pitchFamily="18" charset="0"/>
                    <a:ea typeface="宋体" panose="02010600030101010101" pitchFamily="2" charset="-122"/>
                    <a:cs typeface="XCross Sharp" panose="02010600030101010101" pitchFamily="2" charset="-122"/>
                  </a:rPr>
                  <a:t>is</a:t>
                </a:r>
              </a:p>
              <a:p>
                <a:pPr marL="0" indent="0">
                  <a:lnSpc>
                    <a:spcPct val="150000"/>
                  </a:lnSpc>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GB" altLang="zh-CN" i="1">
                          <a:latin typeface="Cambria Math" panose="02040503050406030204" pitchFamily="18" charset="0"/>
                        </a:rPr>
                        <m:t>ℒ</m:t>
                      </m:r>
                      <m:r>
                        <m:rPr>
                          <m:aln/>
                        </m:rPr>
                        <a:rPr lang="en-GB" altLang="zh-CN">
                          <a:latin typeface="Cambria Math" panose="02040503050406030204" pitchFamily="18" charset="0"/>
                        </a:rPr>
                        <m:t>=</m:t>
                      </m:r>
                      <m:r>
                        <a:rPr lang="en-GB" altLang="zh-CN" i="1">
                          <a:latin typeface="Cambria Math" panose="02040503050406030204" pitchFamily="18" charset="0"/>
                        </a:rPr>
                        <m:t>−</m:t>
                      </m:r>
                      <m:f>
                        <m:fPr>
                          <m:ctrlPr>
                            <a:rPr lang="zh-CN" altLang="zh-CN" i="1">
                              <a:latin typeface="Cambria Math" panose="02040503050406030204" pitchFamily="18" charset="0"/>
                            </a:rPr>
                          </m:ctrlPr>
                        </m:fPr>
                        <m:num>
                          <m:r>
                            <a:rPr lang="en-GB" altLang="zh-CN">
                              <a:latin typeface="Cambria Math" panose="02040503050406030204" pitchFamily="18" charset="0"/>
                            </a:rPr>
                            <m:t>1</m:t>
                          </m:r>
                        </m:num>
                        <m:den>
                          <m:r>
                            <a:rPr lang="en-GB" altLang="zh-CN">
                              <a:latin typeface="Cambria Math" panose="02040503050406030204" pitchFamily="18" charset="0"/>
                            </a:rPr>
                            <m:t>4</m:t>
                          </m:r>
                        </m:den>
                      </m:f>
                      <m:sSub>
                        <m:sSubPr>
                          <m:ctrlPr>
                            <a:rPr lang="zh-CN" altLang="zh-CN" i="1">
                              <a:latin typeface="Cambria Math" panose="02040503050406030204" pitchFamily="18" charset="0"/>
                            </a:rPr>
                          </m:ctrlPr>
                        </m:sSubPr>
                        <m:e>
                          <m:r>
                            <a:rPr lang="en-GB" altLang="zh-CN" i="1">
                              <a:latin typeface="Cambria Math" panose="02040503050406030204" pitchFamily="18" charset="0"/>
                            </a:rPr>
                            <m:t>𝐹</m:t>
                          </m:r>
                        </m:e>
                        <m:sub>
                          <m:r>
                            <a:rPr lang="en-GB" altLang="zh-CN" i="1">
                              <a:latin typeface="Cambria Math" panose="02040503050406030204" pitchFamily="18" charset="0"/>
                            </a:rPr>
                            <m:t>𝜇𝜈</m:t>
                          </m:r>
                        </m:sub>
                      </m:sSub>
                      <m:sSup>
                        <m:sSupPr>
                          <m:ctrlPr>
                            <a:rPr lang="zh-CN" altLang="zh-CN" i="1">
                              <a:latin typeface="Cambria Math" panose="02040503050406030204" pitchFamily="18" charset="0"/>
                            </a:rPr>
                          </m:ctrlPr>
                        </m:sSupPr>
                        <m:e>
                          <m:r>
                            <a:rPr lang="en-GB" altLang="zh-CN" i="1">
                              <a:latin typeface="Cambria Math" panose="02040503050406030204" pitchFamily="18" charset="0"/>
                            </a:rPr>
                            <m:t>𝐹</m:t>
                          </m:r>
                        </m:e>
                        <m:sup>
                          <m:r>
                            <a:rPr lang="en-GB" altLang="zh-CN" i="1">
                              <a:latin typeface="Cambria Math" panose="02040503050406030204" pitchFamily="18" charset="0"/>
                            </a:rPr>
                            <m:t>𝜇𝜈</m:t>
                          </m:r>
                        </m:sup>
                      </m:sSup>
                      <m:r>
                        <a:rPr lang="en-GB" altLang="zh-CN">
                          <a:latin typeface="Cambria Math" panose="02040503050406030204" pitchFamily="18" charset="0"/>
                        </a:rPr>
                        <m:t>+</m:t>
                      </m:r>
                      <m:f>
                        <m:fPr>
                          <m:ctrlPr>
                            <a:rPr lang="zh-CN" altLang="zh-CN" i="1">
                              <a:latin typeface="Cambria Math" panose="02040503050406030204" pitchFamily="18" charset="0"/>
                            </a:rPr>
                          </m:ctrlPr>
                        </m:fPr>
                        <m:num>
                          <m:r>
                            <a:rPr lang="en-GB" altLang="zh-CN" i="1">
                              <a:latin typeface="Cambria Math" panose="02040503050406030204" pitchFamily="18" charset="0"/>
                            </a:rPr>
                            <m:t>𝑔</m:t>
                          </m:r>
                        </m:num>
                        <m:den>
                          <m:r>
                            <a:rPr lang="en-GB" altLang="zh-CN">
                              <a:latin typeface="Cambria Math" panose="02040503050406030204" pitchFamily="18" charset="0"/>
                            </a:rPr>
                            <m:t>4</m:t>
                          </m:r>
                        </m:den>
                      </m:f>
                      <m:sSub>
                        <m:sSubPr>
                          <m:ctrlPr>
                            <a:rPr lang="zh-CN" altLang="zh-CN" i="1">
                              <a:latin typeface="Cambria Math" panose="02040503050406030204" pitchFamily="18" charset="0"/>
                            </a:rPr>
                          </m:ctrlPr>
                        </m:sSubPr>
                        <m:e>
                          <m:r>
                            <a:rPr lang="en-GB" altLang="zh-CN" i="1">
                              <a:latin typeface="Cambria Math" panose="02040503050406030204" pitchFamily="18" charset="0"/>
                            </a:rPr>
                            <m:t>ℱ</m:t>
                          </m:r>
                        </m:e>
                        <m:sub>
                          <m:r>
                            <a:rPr lang="en-GB" altLang="zh-CN" i="1">
                              <a:latin typeface="Cambria Math" panose="02040503050406030204" pitchFamily="18" charset="0"/>
                            </a:rPr>
                            <m:t>𝜇𝜈</m:t>
                          </m:r>
                        </m:sub>
                      </m:sSub>
                      <m:sSup>
                        <m:sSupPr>
                          <m:ctrlPr>
                            <a:rPr lang="zh-CN" altLang="zh-CN" i="1">
                              <a:latin typeface="Cambria Math" panose="02040503050406030204" pitchFamily="18" charset="0"/>
                            </a:rPr>
                          </m:ctrlPr>
                        </m:sSupPr>
                        <m:e>
                          <m:r>
                            <a:rPr lang="en-GB" altLang="zh-CN" i="1">
                              <a:latin typeface="Cambria Math" panose="02040503050406030204" pitchFamily="18" charset="0"/>
                            </a:rPr>
                            <m:t>𝐹</m:t>
                          </m:r>
                        </m:e>
                        <m:sup>
                          <m:r>
                            <a:rPr lang="en-GB" altLang="zh-CN" i="1">
                              <a:latin typeface="Cambria Math" panose="02040503050406030204" pitchFamily="18" charset="0"/>
                            </a:rPr>
                            <m:t>𝜇𝜈</m:t>
                          </m:r>
                        </m:sup>
                      </m:sSup>
                      <m:r>
                        <a:rPr lang="en-GB" altLang="zh-CN" i="1">
                          <a:latin typeface="Cambria Math" panose="02040503050406030204" pitchFamily="18" charset="0"/>
                        </a:rPr>
                        <m:t>𝜙</m:t>
                      </m:r>
                      <m:r>
                        <a:rPr lang="en-GB" altLang="zh-CN" i="1">
                          <a:latin typeface="Cambria Math" panose="02040503050406030204" pitchFamily="18" charset="0"/>
                        </a:rPr>
                        <m:t>−</m:t>
                      </m:r>
                      <m:f>
                        <m:fPr>
                          <m:ctrlPr>
                            <a:rPr lang="zh-CN" altLang="zh-CN" i="1">
                              <a:latin typeface="Cambria Math" panose="02040503050406030204" pitchFamily="18" charset="0"/>
                            </a:rPr>
                          </m:ctrlPr>
                        </m:fPr>
                        <m:num>
                          <m:r>
                            <a:rPr lang="en-GB" altLang="zh-CN">
                              <a:latin typeface="Cambria Math" panose="02040503050406030204" pitchFamily="18" charset="0"/>
                            </a:rPr>
                            <m:t>1</m:t>
                          </m:r>
                        </m:num>
                        <m:den>
                          <m:r>
                            <a:rPr lang="en-GB" altLang="zh-CN">
                              <a:latin typeface="Cambria Math" panose="02040503050406030204" pitchFamily="18" charset="0"/>
                            </a:rPr>
                            <m:t>2</m:t>
                          </m:r>
                        </m:den>
                      </m:f>
                      <m:sSubSup>
                        <m:sSubSupPr>
                          <m:ctrlPr>
                            <a:rPr lang="zh-CN" altLang="zh-CN" i="1">
                              <a:latin typeface="Cambria Math" panose="02040503050406030204" pitchFamily="18" charset="0"/>
                            </a:rPr>
                          </m:ctrlPr>
                        </m:sSubSupPr>
                        <m:e>
                          <m:r>
                            <a:rPr lang="en-GB" altLang="zh-CN" i="1">
                              <a:latin typeface="Cambria Math" panose="02040503050406030204" pitchFamily="18" charset="0"/>
                            </a:rPr>
                            <m:t>𝑚</m:t>
                          </m:r>
                        </m:e>
                        <m:sub>
                          <m:r>
                            <m:rPr>
                              <m:sty m:val="p"/>
                            </m:rPr>
                            <a:rPr lang="en-GB" altLang="zh-CN">
                              <a:latin typeface="Cambria Math" panose="02040503050406030204" pitchFamily="18" charset="0"/>
                            </a:rPr>
                            <m:t>a</m:t>
                          </m:r>
                        </m:sub>
                        <m:sup>
                          <m:r>
                            <a:rPr lang="en-GB" altLang="zh-CN">
                              <a:latin typeface="Cambria Math" panose="02040503050406030204" pitchFamily="18" charset="0"/>
                            </a:rPr>
                            <m:t>2</m:t>
                          </m:r>
                        </m:sup>
                      </m:sSubSup>
                      <m:sSup>
                        <m:sSupPr>
                          <m:ctrlPr>
                            <a:rPr lang="zh-CN" altLang="zh-CN" i="1">
                              <a:latin typeface="Cambria Math" panose="02040503050406030204" pitchFamily="18" charset="0"/>
                            </a:rPr>
                          </m:ctrlPr>
                        </m:sSupPr>
                        <m:e>
                          <m:r>
                            <a:rPr lang="en-GB" altLang="zh-CN" i="1">
                              <a:latin typeface="Cambria Math" panose="02040503050406030204" pitchFamily="18" charset="0"/>
                            </a:rPr>
                            <m:t>𝜙</m:t>
                          </m:r>
                        </m:e>
                        <m:sup>
                          <m:r>
                            <a:rPr lang="en-GB" altLang="zh-CN">
                              <a:latin typeface="Cambria Math" panose="02040503050406030204" pitchFamily="18" charset="0"/>
                            </a:rPr>
                            <m:t>2</m:t>
                          </m:r>
                        </m:sup>
                      </m:sSup>
                      <m:r>
                        <a:rPr lang="en-GB" altLang="zh-CN">
                          <a:latin typeface="Cambria Math" panose="02040503050406030204" pitchFamily="18" charset="0"/>
                        </a:rPr>
                        <m:t>+</m:t>
                      </m:r>
                      <m:f>
                        <m:fPr>
                          <m:ctrlPr>
                            <a:rPr lang="zh-CN" altLang="zh-CN" i="1">
                              <a:latin typeface="Cambria Math" panose="02040503050406030204" pitchFamily="18" charset="0"/>
                            </a:rPr>
                          </m:ctrlPr>
                        </m:fPr>
                        <m:num>
                          <m:r>
                            <a:rPr lang="en-GB" altLang="zh-CN">
                              <a:latin typeface="Cambria Math" panose="02040503050406030204" pitchFamily="18" charset="0"/>
                            </a:rPr>
                            <m:t>1</m:t>
                          </m:r>
                        </m:num>
                        <m:den>
                          <m:r>
                            <a:rPr lang="en-GB" altLang="zh-CN">
                              <a:latin typeface="Cambria Math" panose="02040503050406030204" pitchFamily="18" charset="0"/>
                            </a:rPr>
                            <m:t>2</m:t>
                          </m:r>
                        </m:den>
                      </m:f>
                      <m:d>
                        <m:dPr>
                          <m:ctrlPr>
                            <a:rPr lang="zh-CN" altLang="zh-CN" i="1">
                              <a:latin typeface="Cambria Math" panose="02040503050406030204" pitchFamily="18" charset="0"/>
                            </a:rPr>
                          </m:ctrlPr>
                        </m:dPr>
                        <m:e>
                          <m:sSub>
                            <m:sSubPr>
                              <m:ctrlPr>
                                <a:rPr lang="zh-CN" altLang="zh-CN" i="1">
                                  <a:latin typeface="Cambria Math" panose="02040503050406030204" pitchFamily="18" charset="0"/>
                                </a:rPr>
                              </m:ctrlPr>
                            </m:sSubPr>
                            <m:e>
                              <m:r>
                                <a:rPr lang="en-GB" altLang="zh-CN" i="1">
                                  <a:latin typeface="Cambria Math" panose="02040503050406030204" pitchFamily="18" charset="0"/>
                                </a:rPr>
                                <m:t>𝜕</m:t>
                              </m:r>
                            </m:e>
                            <m:sub>
                              <m:r>
                                <a:rPr lang="en-GB" altLang="zh-CN" i="1">
                                  <a:latin typeface="Cambria Math" panose="02040503050406030204" pitchFamily="18" charset="0"/>
                                </a:rPr>
                                <m:t>𝛼</m:t>
                              </m:r>
                            </m:sub>
                          </m:sSub>
                          <m:r>
                            <a:rPr lang="en-GB" altLang="zh-CN" i="1">
                              <a:latin typeface="Cambria Math" panose="02040503050406030204" pitchFamily="18" charset="0"/>
                            </a:rPr>
                            <m:t>𝜙</m:t>
                          </m:r>
                        </m:e>
                      </m:d>
                      <m:d>
                        <m:dPr>
                          <m:ctrlPr>
                            <a:rPr lang="zh-CN" altLang="zh-CN" i="1">
                              <a:latin typeface="Cambria Math" panose="02040503050406030204" pitchFamily="18" charset="0"/>
                            </a:rPr>
                          </m:ctrlPr>
                        </m:dPr>
                        <m:e>
                          <m:sSup>
                            <m:sSupPr>
                              <m:ctrlPr>
                                <a:rPr lang="zh-CN" altLang="zh-CN" i="1">
                                  <a:latin typeface="Cambria Math" panose="02040503050406030204" pitchFamily="18" charset="0"/>
                                </a:rPr>
                              </m:ctrlPr>
                            </m:sSupPr>
                            <m:e>
                              <m:r>
                                <a:rPr lang="en-GB" altLang="zh-CN" i="1">
                                  <a:latin typeface="Cambria Math" panose="02040503050406030204" pitchFamily="18" charset="0"/>
                                </a:rPr>
                                <m:t>𝜕</m:t>
                              </m:r>
                            </m:e>
                            <m:sup>
                              <m:r>
                                <a:rPr lang="en-GB" altLang="zh-CN" i="1">
                                  <a:latin typeface="Cambria Math" panose="02040503050406030204" pitchFamily="18" charset="0"/>
                                </a:rPr>
                                <m:t>𝛼</m:t>
                              </m:r>
                            </m:sup>
                          </m:sSup>
                          <m:r>
                            <a:rPr lang="en-GB" altLang="zh-CN" i="1">
                              <a:latin typeface="Cambria Math" panose="02040503050406030204" pitchFamily="18" charset="0"/>
                            </a:rPr>
                            <m:t>𝜙</m:t>
                          </m:r>
                        </m:e>
                      </m:d>
                    </m:oMath>
                  </m:oMathPara>
                </a14:m>
                <a:endParaRPr lang="en-US" altLang="zh-CN" dirty="0">
                  <a:latin typeface="Garamond" panose="02020404030301010803" pitchFamily="18" charset="0"/>
                  <a:ea typeface="宋体" panose="02010600030101010101" pitchFamily="2" charset="-122"/>
                  <a:cs typeface="XCross Sharp" panose="02010600030101010101" pitchFamily="2" charset="-122"/>
                </a:endParaRPr>
              </a:p>
              <a:p>
                <a:pPr>
                  <a:lnSpc>
                    <a:spcPct val="150000"/>
                  </a:lnSpc>
                  <a:buFont typeface="Wingdings" pitchFamily="2" charset="2"/>
                  <a:buChar char="Ø"/>
                </a:pPr>
                <a14:m>
                  <m:oMath xmlns:m="http://schemas.openxmlformats.org/officeDocument/2006/math">
                    <m:r>
                      <a:rPr lang="en-GB" altLang="zh-CN" sz="2400" b="1" i="1">
                        <a:latin typeface="Cambria Math" panose="02040503050406030204" pitchFamily="18" charset="0"/>
                      </a:rPr>
                      <m:t>𝝓</m:t>
                    </m:r>
                    <m:r>
                      <a:rPr lang="en-GB" altLang="zh-CN" sz="2400" b="1" i="1">
                        <a:latin typeface="Cambria Math" panose="02040503050406030204" pitchFamily="18" charset="0"/>
                      </a:rPr>
                      <m:t> </m:t>
                    </m:r>
                  </m:oMath>
                </a14:m>
                <a:r>
                  <a:rPr lang="en-US" altLang="zh-CN" sz="2400" b="1" dirty="0">
                    <a:latin typeface="Garamond" panose="02020404030301010803" pitchFamily="18" charset="0"/>
                    <a:ea typeface="宋体" panose="02010600030101010101" pitchFamily="2" charset="-122"/>
                  </a:rPr>
                  <a:t>is the potential of the axion-like particle</a:t>
                </a:r>
                <a:r>
                  <a:rPr lang="zh-CN" altLang="zh-CN" sz="2400" b="1" dirty="0">
                    <a:latin typeface="Garamond" panose="02020404030301010803" pitchFamily="18" charset="0"/>
                    <a:ea typeface="宋体" panose="02010600030101010101" pitchFamily="2" charset="-122"/>
                  </a:rPr>
                  <a:t>；</a:t>
                </a:r>
                <a:endParaRPr lang="en-US" altLang="zh-CN" sz="2400" b="1" dirty="0">
                  <a:latin typeface="Garamond" panose="02020404030301010803" pitchFamily="18" charset="0"/>
                  <a:ea typeface="宋体" panose="02010600030101010101" pitchFamily="2" charset="-122"/>
                </a:endParaRPr>
              </a:p>
              <a:p>
                <a:pPr>
                  <a:lnSpc>
                    <a:spcPct val="150000"/>
                  </a:lnSpc>
                  <a:buFont typeface="Wingdings" pitchFamily="2" charset="2"/>
                  <a:buChar char="Ø"/>
                </a:pPr>
                <a14:m>
                  <m:oMath xmlns:m="http://schemas.openxmlformats.org/officeDocument/2006/math">
                    <m:r>
                      <a:rPr lang="en-GB" altLang="zh-CN" sz="2400" i="1">
                        <a:latin typeface="Cambria Math" panose="02040503050406030204" pitchFamily="18" charset="0"/>
                      </a:rPr>
                      <m:t>𝑔</m:t>
                    </m:r>
                    <m:r>
                      <a:rPr lang="en-GB" altLang="zh-CN" sz="2400" i="1">
                        <a:latin typeface="Cambria Math" panose="02040503050406030204" pitchFamily="18" charset="0"/>
                      </a:rPr>
                      <m:t> </m:t>
                    </m:r>
                  </m:oMath>
                </a14:m>
                <a:r>
                  <a:rPr lang="en-US" altLang="zh-CN" sz="2400" b="1" dirty="0">
                    <a:latin typeface="Garamond" panose="02020404030301010803" pitchFamily="18" charset="0"/>
                    <a:ea typeface="宋体" panose="02010600030101010101" pitchFamily="2" charset="-122"/>
                  </a:rPr>
                  <a:t>the very weak coupling factor</a:t>
                </a:r>
                <a:r>
                  <a:rPr lang="zh-CN" altLang="zh-CN" sz="2400" b="1" dirty="0">
                    <a:latin typeface="Garamond" panose="02020404030301010803" pitchFamily="18" charset="0"/>
                    <a:ea typeface="宋体" panose="02010600030101010101" pitchFamily="2" charset="-122"/>
                  </a:rPr>
                  <a:t>，</a:t>
                </a:r>
                <a14:m>
                  <m:oMath xmlns:m="http://schemas.openxmlformats.org/officeDocument/2006/math">
                    <m:r>
                      <a:rPr lang="en-US" altLang="zh-CN" sz="2400" b="1" i="1" dirty="0" smtClean="0">
                        <a:latin typeface="Cambria Math" panose="02040503050406030204" pitchFamily="18" charset="0"/>
                        <a:ea typeface="宋体" panose="02010600030101010101" pitchFamily="2" charset="-122"/>
                        <a:cs typeface="XCross Sharp" panose="02010600030101010101" pitchFamily="2" charset="-122"/>
                      </a:rPr>
                      <m:t> </m:t>
                    </m:r>
                    <m:r>
                      <a:rPr lang="en-US" altLang="zh-CN" sz="2400" b="0" i="1" dirty="0" smtClean="0">
                        <a:latin typeface="Cambria Math" panose="02040503050406030204" pitchFamily="18" charset="0"/>
                        <a:ea typeface="宋体" panose="02010600030101010101" pitchFamily="2" charset="-122"/>
                        <a:cs typeface="XCross Sharp" panose="02010600030101010101" pitchFamily="2" charset="-122"/>
                      </a:rPr>
                      <m:t>~</m:t>
                    </m:r>
                    <m:r>
                      <a:rPr lang="en-US" altLang="zh-CN" sz="2400" i="1" dirty="0" smtClean="0">
                        <a:latin typeface="Cambria Math" panose="02040503050406030204" pitchFamily="18" charset="0"/>
                        <a:ea typeface="宋体" panose="02010600030101010101" pitchFamily="2" charset="-122"/>
                        <a:cs typeface="XCross Sharp" panose="02010600030101010101" pitchFamily="2" charset="-122"/>
                      </a:rPr>
                      <m:t>1.320</m:t>
                    </m:r>
                    <m:r>
                      <a:rPr lang="en-GB" altLang="zh-CN" sz="2400" i="1" dirty="0" smtClean="0">
                        <a:latin typeface="Cambria Math" panose="02040503050406030204" pitchFamily="18" charset="0"/>
                      </a:rPr>
                      <m:t>×</m:t>
                    </m:r>
                    <m:sSup>
                      <m:sSupPr>
                        <m:ctrlPr>
                          <a:rPr lang="en-US" altLang="zh-CN" sz="2400" i="1" dirty="0" smtClean="0">
                            <a:latin typeface="Cambria Math" panose="02040503050406030204" pitchFamily="18" charset="0"/>
                          </a:rPr>
                        </m:ctrlPr>
                      </m:sSupPr>
                      <m:e>
                        <m:r>
                          <a:rPr lang="en-US" altLang="zh-CN" sz="2400" i="1" dirty="0" smtClean="0">
                            <a:latin typeface="Cambria Math" panose="02040503050406030204" pitchFamily="18" charset="0"/>
                          </a:rPr>
                          <m:t>10</m:t>
                        </m:r>
                      </m:e>
                      <m:sup>
                        <m:r>
                          <a:rPr lang="en-US" altLang="zh-CN" sz="2400" i="1" dirty="0" smtClean="0">
                            <a:latin typeface="Cambria Math" panose="02040503050406030204" pitchFamily="18" charset="0"/>
                          </a:rPr>
                          <m:t>−13</m:t>
                        </m:r>
                      </m:sup>
                    </m:sSup>
                    <m:r>
                      <a:rPr lang="en-US" altLang="zh-CN" sz="2400" i="1" dirty="0" smtClean="0">
                        <a:latin typeface="Cambria Math" panose="02040503050406030204" pitchFamily="18" charset="0"/>
                      </a:rPr>
                      <m:t> </m:t>
                    </m:r>
                    <m:sSup>
                      <m:sSupPr>
                        <m:ctrlPr>
                          <a:rPr lang="en-US" altLang="zh-CN" sz="2400" i="1" dirty="0" smtClean="0">
                            <a:latin typeface="Cambria Math" panose="02040503050406030204" pitchFamily="18" charset="0"/>
                          </a:rPr>
                        </m:ctrlPr>
                      </m:sSupPr>
                      <m:e>
                        <m:r>
                          <m:rPr>
                            <m:sty m:val="p"/>
                          </m:rPr>
                          <a:rPr lang="en-US" altLang="zh-CN" sz="2400" dirty="0">
                            <a:latin typeface="Cambria Math" panose="02040503050406030204" pitchFamily="18" charset="0"/>
                          </a:rPr>
                          <m:t>Ge</m:t>
                        </m:r>
                        <m:r>
                          <m:rPr>
                            <m:sty m:val="p"/>
                          </m:rPr>
                          <a:rPr lang="en-US" altLang="zh-CN" sz="2400" dirty="0" smtClean="0">
                            <a:latin typeface="Cambria Math" panose="02040503050406030204" pitchFamily="18" charset="0"/>
                          </a:rPr>
                          <m:t>V</m:t>
                        </m:r>
                      </m:e>
                      <m:sup>
                        <m:r>
                          <a:rPr lang="en-US" altLang="zh-CN" sz="2400" i="1" dirty="0" smtClean="0">
                            <a:latin typeface="Cambria Math" panose="02040503050406030204" pitchFamily="18" charset="0"/>
                          </a:rPr>
                          <m:t>−1</m:t>
                        </m:r>
                      </m:sup>
                    </m:sSup>
                  </m:oMath>
                </a14:m>
                <a:endParaRPr lang="en-US" altLang="zh-CN" sz="2400" dirty="0">
                  <a:latin typeface="Garamond" panose="02020404030301010803" pitchFamily="18" charset="0"/>
                  <a:ea typeface="宋体" panose="02010600030101010101" pitchFamily="2" charset="-122"/>
                </a:endParaRPr>
              </a:p>
            </p:txBody>
          </p:sp>
        </mc:Choice>
        <mc:Fallback xmlns="">
          <p:sp>
            <p:nvSpPr>
              <p:cNvPr id="3" name="Shape 52">
                <a:extLst>
                  <a:ext uri="{FF2B5EF4-FFF2-40B4-BE49-F238E27FC236}">
                    <a16:creationId xmlns:a16="http://schemas.microsoft.com/office/drawing/2014/main" id="{094FCFE3-A7CF-CF4A-861E-FC248D6DD5EE}"/>
                  </a:ext>
                </a:extLst>
              </p:cNvPr>
              <p:cNvSpPr txBox="1">
                <a:spLocks noRot="1" noChangeAspect="1" noMove="1" noResize="1" noEditPoints="1" noAdjustHandles="1" noChangeArrowheads="1" noChangeShapeType="1" noTextEdit="1"/>
              </p:cNvSpPr>
              <p:nvPr/>
            </p:nvSpPr>
            <p:spPr>
              <a:xfrm>
                <a:off x="604982" y="2997088"/>
                <a:ext cx="10464800" cy="5740400"/>
              </a:xfrm>
              <a:prstGeom prst="rect">
                <a:avLst/>
              </a:prstGeom>
              <a:blipFill>
                <a:blip r:embed="rId2"/>
                <a:stretch>
                  <a:fillRect l="-850"/>
                </a:stretch>
              </a:blipFill>
            </p:spPr>
            <p:txBody>
              <a:bodyPr/>
              <a:lstStyle/>
              <a:p>
                <a:r>
                  <a:rPr lang="zh-CN" altLang="en-US">
                    <a:noFill/>
                  </a:rPr>
                  <a:t> </a:t>
                </a:r>
              </a:p>
            </p:txBody>
          </p:sp>
        </mc:Fallback>
      </mc:AlternateContent>
      <p:sp>
        <p:nvSpPr>
          <p:cNvPr id="5" name="矩形 4">
            <a:extLst>
              <a:ext uri="{FF2B5EF4-FFF2-40B4-BE49-F238E27FC236}">
                <a16:creationId xmlns:a16="http://schemas.microsoft.com/office/drawing/2014/main" id="{09E3D9E1-57F5-294B-85E4-B331BB48DFDD}"/>
              </a:ext>
            </a:extLst>
          </p:cNvPr>
          <p:cNvSpPr/>
          <p:nvPr/>
        </p:nvSpPr>
        <p:spPr>
          <a:xfrm>
            <a:off x="0" y="196685"/>
            <a:ext cx="12296956" cy="1077218"/>
          </a:xfrm>
          <a:prstGeom prst="rect">
            <a:avLst/>
          </a:prstGeom>
        </p:spPr>
        <p:txBody>
          <a:bodyPr wrap="none">
            <a:spAutoFit/>
          </a:bodyPr>
          <a:lstStyle/>
          <a:p>
            <a:pPr algn="ctr"/>
            <a:r>
              <a:rPr lang="en" altLang="zh-CN" sz="3600" b="1" dirty="0">
                <a:solidFill>
                  <a:srgbClr val="C00000"/>
                </a:solidFill>
              </a:rPr>
              <a:t>Axion-like particle generation in laser-plasma interaction </a:t>
            </a:r>
          </a:p>
          <a:p>
            <a:pPr algn="ctr"/>
            <a:endParaRPr lang="zh-CN" altLang="en-US" sz="2800" b="1" dirty="0">
              <a:solidFill>
                <a:srgbClr val="FF0000"/>
              </a:solidFill>
              <a:latin typeface="Times" pitchFamily="2" charset="0"/>
            </a:endParaRPr>
          </a:p>
        </p:txBody>
      </p:sp>
      <p:sp>
        <p:nvSpPr>
          <p:cNvPr id="6" name="矩形 5">
            <a:extLst>
              <a:ext uri="{FF2B5EF4-FFF2-40B4-BE49-F238E27FC236}">
                <a16:creationId xmlns:a16="http://schemas.microsoft.com/office/drawing/2014/main" id="{1489943D-AE4D-2148-B206-B0998D45D172}"/>
              </a:ext>
            </a:extLst>
          </p:cNvPr>
          <p:cNvSpPr/>
          <p:nvPr/>
        </p:nvSpPr>
        <p:spPr>
          <a:xfrm>
            <a:off x="703604" y="955659"/>
            <a:ext cx="10366178" cy="1938992"/>
          </a:xfrm>
          <a:prstGeom prst="rect">
            <a:avLst/>
          </a:prstGeom>
        </p:spPr>
        <p:txBody>
          <a:bodyPr wrap="square">
            <a:spAutoFit/>
          </a:bodyPr>
          <a:lstStyle/>
          <a:p>
            <a:pPr marL="342900" indent="-342900">
              <a:buFont typeface="Wingdings" pitchFamily="2" charset="2"/>
              <a:buChar char="l"/>
            </a:pPr>
            <a:r>
              <a:rPr lang="en" altLang="zh-CN" sz="2400" b="1" dirty="0">
                <a:latin typeface="Garamond" panose="02020404030301010803" pitchFamily="18" charset="0"/>
                <a:ea typeface="宋体" panose="02010600030101010101" pitchFamily="2" charset="-122"/>
              </a:rPr>
              <a:t>In the minimal axion models like the KSVZ model , one axion couples with two photons. </a:t>
            </a:r>
          </a:p>
          <a:p>
            <a:pPr marL="342900" indent="-342900">
              <a:buFont typeface="Wingdings" pitchFamily="2" charset="2"/>
              <a:buChar char="l"/>
            </a:pPr>
            <a:endParaRPr lang="en" altLang="zh-CN" sz="2400" b="1" dirty="0">
              <a:latin typeface="Garamond" panose="02020404030301010803" pitchFamily="18" charset="0"/>
              <a:ea typeface="宋体" panose="02010600030101010101" pitchFamily="2" charset="-122"/>
            </a:endParaRPr>
          </a:p>
          <a:p>
            <a:pPr marL="342900" indent="-342900">
              <a:buFont typeface="Wingdings" pitchFamily="2" charset="2"/>
              <a:buChar char="l"/>
            </a:pPr>
            <a:r>
              <a:rPr lang="en" altLang="zh-CN" sz="2400" b="1" dirty="0">
                <a:latin typeface="Garamond" panose="02020404030301010803" pitchFamily="18" charset="0"/>
                <a:ea typeface="宋体" panose="02010600030101010101" pitchFamily="2" charset="-122"/>
              </a:rPr>
              <a:t>Viewing from a macroscopic perspective, one can treat this axion-diphoton (‘a</a:t>
            </a:r>
            <a:r>
              <a:rPr lang="el-GR" altLang="zh-CN" sz="2400" b="1" dirty="0" err="1">
                <a:latin typeface="Garamond" panose="02020404030301010803" pitchFamily="18" charset="0"/>
                <a:ea typeface="宋体" panose="02010600030101010101" pitchFamily="2" charset="-122"/>
              </a:rPr>
              <a:t>γγ</a:t>
            </a:r>
            <a:r>
              <a:rPr lang="el-GR" altLang="zh-CN" sz="2400" b="1" dirty="0">
                <a:latin typeface="Garamond" panose="02020404030301010803" pitchFamily="18" charset="0"/>
                <a:ea typeface="宋体" panose="02010600030101010101" pitchFamily="2" charset="-122"/>
              </a:rPr>
              <a:t>’) </a:t>
            </a:r>
            <a:r>
              <a:rPr lang="en" altLang="zh-CN" sz="2400" b="1" dirty="0">
                <a:latin typeface="Garamond" panose="02020404030301010803" pitchFamily="18" charset="0"/>
                <a:ea typeface="宋体" panose="02010600030101010101" pitchFamily="2" charset="-122"/>
              </a:rPr>
              <a:t>process as a three-wave mixing. </a:t>
            </a:r>
          </a:p>
        </p:txBody>
      </p:sp>
    </p:spTree>
    <p:extLst>
      <p:ext uri="{BB962C8B-B14F-4D97-AF65-F5344CB8AC3E}">
        <p14:creationId xmlns:p14="http://schemas.microsoft.com/office/powerpoint/2010/main" val="11348064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C0B70935-C29A-464E-A58F-217DB74FE9C3}"/>
              </a:ext>
            </a:extLst>
          </p:cNvPr>
          <p:cNvSpPr/>
          <p:nvPr/>
        </p:nvSpPr>
        <p:spPr>
          <a:xfrm>
            <a:off x="3275015" y="379948"/>
            <a:ext cx="3775393" cy="523220"/>
          </a:xfrm>
          <a:prstGeom prst="rect">
            <a:avLst/>
          </a:prstGeom>
        </p:spPr>
        <p:txBody>
          <a:bodyPr wrap="none">
            <a:spAutoFit/>
          </a:bodyPr>
          <a:lstStyle/>
          <a:p>
            <a:pPr algn="ctr"/>
            <a:r>
              <a:rPr lang="zh-CN" altLang="en-US" sz="2800" b="1" dirty="0">
                <a:solidFill>
                  <a:srgbClr val="FF0000"/>
                </a:solidFill>
                <a:latin typeface="Times" pitchFamily="2" charset="0"/>
              </a:rPr>
              <a:t>强场类轴子产生和探测</a:t>
            </a:r>
          </a:p>
        </p:txBody>
      </p:sp>
      <p:sp>
        <p:nvSpPr>
          <p:cNvPr id="3" name="文本框 2">
            <a:extLst>
              <a:ext uri="{FF2B5EF4-FFF2-40B4-BE49-F238E27FC236}">
                <a16:creationId xmlns:a16="http://schemas.microsoft.com/office/drawing/2014/main" id="{418C9BB9-9838-4245-A530-BE6E1C45931A}"/>
              </a:ext>
            </a:extLst>
          </p:cNvPr>
          <p:cNvSpPr txBox="1"/>
          <p:nvPr/>
        </p:nvSpPr>
        <p:spPr>
          <a:xfrm>
            <a:off x="495759" y="1597446"/>
            <a:ext cx="5717754" cy="1107996"/>
          </a:xfrm>
          <a:prstGeom prst="rect">
            <a:avLst/>
          </a:prstGeom>
          <a:noFill/>
        </p:spPr>
        <p:txBody>
          <a:bodyPr wrap="square" rtlCol="0">
            <a:spAutoFit/>
          </a:bodyPr>
          <a:lstStyle/>
          <a:p>
            <a:r>
              <a:rPr kumimoji="1" lang="zh-CN" altLang="en-US" sz="2400" b="1" dirty="0"/>
              <a:t>太阳轴子的探测：</a:t>
            </a:r>
            <a:endParaRPr kumimoji="1" lang="en-US" altLang="zh-CN" sz="2400" b="1" dirty="0"/>
          </a:p>
          <a:p>
            <a:endParaRPr kumimoji="1" lang="en-US" altLang="zh-CN" dirty="0"/>
          </a:p>
          <a:p>
            <a:r>
              <a:rPr kumimoji="1" lang="zh-CN" altLang="en-US" sz="2400" b="1" dirty="0"/>
              <a:t>轴子和强磁场相互作用产生光子进行测量</a:t>
            </a:r>
          </a:p>
        </p:txBody>
      </p:sp>
      <p:sp>
        <p:nvSpPr>
          <p:cNvPr id="4" name="矩形 3">
            <a:extLst>
              <a:ext uri="{FF2B5EF4-FFF2-40B4-BE49-F238E27FC236}">
                <a16:creationId xmlns:a16="http://schemas.microsoft.com/office/drawing/2014/main" id="{941F75B7-7033-454B-A100-4B7B33D05ABE}"/>
              </a:ext>
            </a:extLst>
          </p:cNvPr>
          <p:cNvSpPr/>
          <p:nvPr/>
        </p:nvSpPr>
        <p:spPr>
          <a:xfrm>
            <a:off x="495759" y="3399720"/>
            <a:ext cx="11171104" cy="1384995"/>
          </a:xfrm>
          <a:prstGeom prst="rect">
            <a:avLst/>
          </a:prstGeom>
        </p:spPr>
        <p:txBody>
          <a:bodyPr wrap="square">
            <a:spAutoFit/>
          </a:bodyPr>
          <a:lstStyle/>
          <a:p>
            <a:r>
              <a:rPr lang="en" altLang="zh-CN" sz="2800" b="1" dirty="0">
                <a:latin typeface="LMRoman12-Regular-Identity-H"/>
              </a:rPr>
              <a:t>CAST </a:t>
            </a:r>
            <a:r>
              <a:rPr lang="zh-CN" altLang="en-US" sz="2800" b="1" dirty="0">
                <a:latin typeface="SourceHanSerifSC-Regular-Identity-H"/>
              </a:rPr>
              <a:t>的目的是探测能量为</a:t>
            </a:r>
            <a:r>
              <a:rPr lang="en-US" altLang="zh-CN" sz="2800" b="1" dirty="0">
                <a:latin typeface="LMRoman12-Regular-Identity-H"/>
              </a:rPr>
              <a:t>14 </a:t>
            </a:r>
            <a:r>
              <a:rPr lang="en" altLang="zh-CN" sz="2800" b="1" dirty="0" err="1">
                <a:latin typeface="LMRoman12-Regular-Identity-H"/>
              </a:rPr>
              <a:t>keV</a:t>
            </a:r>
            <a:r>
              <a:rPr lang="en" altLang="zh-CN" sz="2800" b="1" dirty="0">
                <a:latin typeface="LMRoman12-Regular-Identity-H"/>
              </a:rPr>
              <a:t> </a:t>
            </a:r>
            <a:r>
              <a:rPr lang="zh-CN" altLang="en-US" sz="2800" b="1" dirty="0">
                <a:latin typeface="SourceHanSerifSC-Regular-Identity-H"/>
              </a:rPr>
              <a:t>的太阳轴子流。若太阳轴子流存在， 一个由长数十米的磁铁提供的强度为数十特斯拉的静磁场可以将一部分轴子转换为 </a:t>
            </a:r>
            <a:r>
              <a:rPr lang="en" altLang="zh-CN" sz="2800" b="1" dirty="0">
                <a:latin typeface="LMRoman12-Regular-Identity-H"/>
              </a:rPr>
              <a:t>X </a:t>
            </a:r>
            <a:r>
              <a:rPr lang="zh-CN" altLang="en-US" sz="2800" b="1" dirty="0">
                <a:latin typeface="SourceHanSerifSC-Regular-Identity-H"/>
              </a:rPr>
              <a:t>射线光子，随后被望远镜尽头的 </a:t>
            </a:r>
            <a:r>
              <a:rPr lang="en" altLang="zh-CN" sz="2800" b="1" dirty="0">
                <a:latin typeface="LMRoman12-Regular-Identity-H"/>
              </a:rPr>
              <a:t>X </a:t>
            </a:r>
            <a:r>
              <a:rPr lang="zh-CN" altLang="en-US" sz="2800" b="1" dirty="0">
                <a:latin typeface="SourceHanSerifSC-Regular-Identity-H"/>
              </a:rPr>
              <a:t>射线探测器发现 。</a:t>
            </a:r>
            <a:endParaRPr lang="zh-CN" altLang="en-US" sz="2800" b="1" dirty="0"/>
          </a:p>
        </p:txBody>
      </p:sp>
      <p:pic>
        <p:nvPicPr>
          <p:cNvPr id="5" name="图片 4">
            <a:extLst>
              <a:ext uri="{FF2B5EF4-FFF2-40B4-BE49-F238E27FC236}">
                <a16:creationId xmlns:a16="http://schemas.microsoft.com/office/drawing/2014/main" id="{36D909AF-3904-004F-9D9A-CA16C7879037}"/>
              </a:ext>
            </a:extLst>
          </p:cNvPr>
          <p:cNvPicPr>
            <a:picLocks noChangeAspect="1"/>
          </p:cNvPicPr>
          <p:nvPr/>
        </p:nvPicPr>
        <p:blipFill>
          <a:blip r:embed="rId2"/>
          <a:stretch>
            <a:fillRect/>
          </a:stretch>
        </p:blipFill>
        <p:spPr>
          <a:xfrm>
            <a:off x="6668188" y="1287844"/>
            <a:ext cx="4914900" cy="1727200"/>
          </a:xfrm>
          <a:prstGeom prst="rect">
            <a:avLst/>
          </a:prstGeom>
        </p:spPr>
      </p:pic>
    </p:spTree>
    <p:extLst>
      <p:ext uri="{BB962C8B-B14F-4D97-AF65-F5344CB8AC3E}">
        <p14:creationId xmlns:p14="http://schemas.microsoft.com/office/powerpoint/2010/main" val="20673103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E1E0B1B-97A0-2947-9F72-077373964AFF}"/>
              </a:ext>
            </a:extLst>
          </p:cNvPr>
          <p:cNvPicPr>
            <a:picLocks noChangeAspect="1"/>
          </p:cNvPicPr>
          <p:nvPr/>
        </p:nvPicPr>
        <p:blipFill>
          <a:blip r:embed="rId2"/>
          <a:stretch>
            <a:fillRect/>
          </a:stretch>
        </p:blipFill>
        <p:spPr>
          <a:xfrm>
            <a:off x="1005070" y="0"/>
            <a:ext cx="9631017" cy="6858000"/>
          </a:xfrm>
          <a:prstGeom prst="rect">
            <a:avLst/>
          </a:prstGeom>
        </p:spPr>
      </p:pic>
      <p:sp>
        <p:nvSpPr>
          <p:cNvPr id="3" name="文本框 2">
            <a:extLst>
              <a:ext uri="{FF2B5EF4-FFF2-40B4-BE49-F238E27FC236}">
                <a16:creationId xmlns:a16="http://schemas.microsoft.com/office/drawing/2014/main" id="{2AFA319F-4FFC-244B-8128-EEC5FF43C02E}"/>
              </a:ext>
            </a:extLst>
          </p:cNvPr>
          <p:cNvSpPr txBox="1"/>
          <p:nvPr/>
        </p:nvSpPr>
        <p:spPr>
          <a:xfrm>
            <a:off x="9595691" y="253388"/>
            <a:ext cx="2236424" cy="369332"/>
          </a:xfrm>
          <a:prstGeom prst="rect">
            <a:avLst/>
          </a:prstGeom>
          <a:noFill/>
        </p:spPr>
        <p:txBody>
          <a:bodyPr wrap="square" rtlCol="0">
            <a:spAutoFit/>
          </a:bodyPr>
          <a:lstStyle/>
          <a:p>
            <a:pPr algn="ctr"/>
            <a:r>
              <a:rPr kumimoji="1" lang="en-US" altLang="zh-CN" b="1" dirty="0"/>
              <a:t>PPT</a:t>
            </a:r>
            <a:r>
              <a:rPr kumimoji="1" lang="zh-CN" altLang="en-US" b="1" dirty="0"/>
              <a:t>由黄杉提供</a:t>
            </a:r>
          </a:p>
        </p:txBody>
      </p:sp>
    </p:spTree>
    <p:extLst>
      <p:ext uri="{BB962C8B-B14F-4D97-AF65-F5344CB8AC3E}">
        <p14:creationId xmlns:p14="http://schemas.microsoft.com/office/powerpoint/2010/main" val="11916389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Shape 52"/>
          <p:cNvSpPr>
            <a:spLocks noGrp="1"/>
          </p:cNvSpPr>
          <p:nvPr>
            <p:ph type="body" idx="1"/>
          </p:nvPr>
        </p:nvSpPr>
        <p:spPr>
          <a:xfrm>
            <a:off x="771280" y="1145605"/>
            <a:ext cx="9595591" cy="2750689"/>
          </a:xfrm>
          <a:prstGeom prst="rect">
            <a:avLst/>
          </a:prstGeom>
        </p:spPr>
        <p:txBody>
          <a:bodyPr>
            <a:noAutofit/>
          </a:bodyPr>
          <a:lstStyle/>
          <a:p>
            <a:pPr marL="0" indent="0">
              <a:lnSpc>
                <a:spcPct val="150000"/>
              </a:lnSpc>
              <a:buNone/>
            </a:pPr>
            <a:r>
              <a:rPr lang="en-US" altLang="zh-CN" sz="2400" b="1" dirty="0">
                <a:latin typeface="Garamond" panose="02020404030301010803" pitchFamily="18" charset="0"/>
                <a:ea typeface="宋体" panose="02010600030101010101" pitchFamily="2" charset="-122"/>
                <a:cs typeface="XCross Sharp" panose="02010600030101010101" pitchFamily="2" charset="-122"/>
              </a:rPr>
              <a:t>LSW</a:t>
            </a:r>
            <a:r>
              <a:rPr lang="zh-CN" altLang="en-US" sz="2400" b="1" dirty="0">
                <a:latin typeface="Garamond" panose="02020404030301010803" pitchFamily="18" charset="0"/>
                <a:ea typeface="宋体" panose="02010600030101010101" pitchFamily="2" charset="-122"/>
                <a:cs typeface="XCross Sharp" panose="02010600030101010101" pitchFamily="2" charset="-122"/>
              </a:rPr>
              <a:t>方案</a:t>
            </a:r>
            <a:r>
              <a:rPr lang="en-US" altLang="zh-CN" sz="2400" b="1" dirty="0">
                <a:latin typeface="Garamond" panose="02020404030301010803" pitchFamily="18" charset="0"/>
                <a:ea typeface="宋体" panose="02010600030101010101" pitchFamily="2" charset="-122"/>
                <a:cs typeface="XCross Sharp" panose="02010600030101010101" pitchFamily="2" charset="-122"/>
              </a:rPr>
              <a:t> = Light Shining through a Wall</a:t>
            </a:r>
          </a:p>
          <a:p>
            <a:pPr>
              <a:lnSpc>
                <a:spcPct val="150000"/>
              </a:lnSpc>
              <a:buFont typeface="Wingdings" pitchFamily="2" charset="2"/>
              <a:buChar char="Ø"/>
            </a:pPr>
            <a:r>
              <a:rPr lang="en-US" altLang="zh-CN" sz="2400" b="1" dirty="0">
                <a:latin typeface="Garamond" panose="02020404030301010803" pitchFamily="18" charset="0"/>
                <a:ea typeface="宋体" panose="02010600030101010101" pitchFamily="2" charset="-122"/>
                <a:cs typeface="XCross Sharp" panose="02010600030101010101" pitchFamily="2" charset="-122"/>
              </a:rPr>
              <a:t>STEP 1: </a:t>
            </a:r>
            <a:r>
              <a:rPr lang="zh-CN" altLang="en-US" sz="2400" b="1" dirty="0">
                <a:latin typeface="Garamond" panose="02020404030301010803" pitchFamily="18" charset="0"/>
                <a:ea typeface="宋体" panose="02010600030101010101" pitchFamily="2" charset="-122"/>
                <a:cs typeface="XCross Sharp" panose="02010600030101010101" pitchFamily="2" charset="-122"/>
              </a:rPr>
              <a:t>光在强磁场下产生轴子流．</a:t>
            </a:r>
            <a:endParaRPr lang="en-US" altLang="zh-CN" sz="2400" b="1" dirty="0">
              <a:latin typeface="Garamond" panose="02020404030301010803" pitchFamily="18" charset="0"/>
              <a:ea typeface="宋体" panose="02010600030101010101" pitchFamily="2" charset="-122"/>
              <a:cs typeface="XCross Sharp" panose="02010600030101010101" pitchFamily="2" charset="-122"/>
            </a:endParaRPr>
          </a:p>
          <a:p>
            <a:pPr>
              <a:lnSpc>
                <a:spcPct val="150000"/>
              </a:lnSpc>
              <a:buFont typeface="Wingdings" pitchFamily="2" charset="2"/>
              <a:buChar char="Ø"/>
            </a:pPr>
            <a:r>
              <a:rPr lang="en-US" altLang="zh-CN" sz="2400" b="1" dirty="0">
                <a:latin typeface="Garamond" panose="02020404030301010803" pitchFamily="18" charset="0"/>
                <a:ea typeface="宋体" panose="02010600030101010101" pitchFamily="2" charset="-122"/>
                <a:cs typeface="XCross Sharp" panose="02010600030101010101" pitchFamily="2" charset="-122"/>
              </a:rPr>
              <a:t>STEP 2: </a:t>
            </a:r>
            <a:r>
              <a:rPr lang="zh-CN" altLang="en-US" sz="2400" b="1" dirty="0">
                <a:latin typeface="Garamond" panose="02020404030301010803" pitchFamily="18" charset="0"/>
                <a:ea typeface="宋体" panose="02010600030101010101" pitchFamily="2" charset="-122"/>
                <a:cs typeface="XCross Sharp" panose="02010600030101010101" pitchFamily="2" charset="-122"/>
              </a:rPr>
              <a:t>光和轴子流一起运动；光被墙阻挡，而轴子穿墙而过．</a:t>
            </a:r>
            <a:endParaRPr lang="en-US" altLang="zh-CN" sz="2400" b="1" dirty="0">
              <a:latin typeface="Garamond" panose="02020404030301010803" pitchFamily="18" charset="0"/>
              <a:ea typeface="宋体" panose="02010600030101010101" pitchFamily="2" charset="-122"/>
              <a:cs typeface="XCross Sharp" panose="02010600030101010101" pitchFamily="2" charset="-122"/>
            </a:endParaRPr>
          </a:p>
          <a:p>
            <a:pPr>
              <a:lnSpc>
                <a:spcPct val="150000"/>
              </a:lnSpc>
              <a:buFont typeface="Wingdings" pitchFamily="2" charset="2"/>
              <a:buChar char="Ø"/>
            </a:pPr>
            <a:r>
              <a:rPr lang="en-US" altLang="zh-CN" sz="2400" b="1" dirty="0">
                <a:latin typeface="Garamond" panose="02020404030301010803" pitchFamily="18" charset="0"/>
                <a:ea typeface="宋体" panose="02010600030101010101" pitchFamily="2" charset="-122"/>
                <a:cs typeface="XCross Sharp" panose="02010600030101010101" pitchFamily="2" charset="-122"/>
              </a:rPr>
              <a:t>STEP 3: </a:t>
            </a:r>
            <a:r>
              <a:rPr lang="zh-CN" altLang="en-US" sz="2400" b="1" dirty="0">
                <a:latin typeface="Garamond" panose="02020404030301010803" pitchFamily="18" charset="0"/>
                <a:ea typeface="宋体" panose="02010600030101010101" pitchFamily="2" charset="-122"/>
                <a:cs typeface="XCross Sharp" panose="02010600030101010101" pitchFamily="2" charset="-122"/>
              </a:rPr>
              <a:t>轴子在强磁场下被转化为光子．</a:t>
            </a:r>
            <a:endParaRPr lang="en-US" altLang="zh-CN" sz="2400" b="1" dirty="0">
              <a:latin typeface="Garamond" panose="02020404030301010803" pitchFamily="18" charset="0"/>
              <a:ea typeface="宋体" panose="02010600030101010101" pitchFamily="2" charset="-122"/>
              <a:cs typeface="XCross Sharp" panose="02010600030101010101" pitchFamily="2" charset="-122"/>
            </a:endParaRPr>
          </a:p>
        </p:txBody>
      </p:sp>
      <p:sp>
        <p:nvSpPr>
          <p:cNvPr id="6" name="矩形 5">
            <a:extLst>
              <a:ext uri="{FF2B5EF4-FFF2-40B4-BE49-F238E27FC236}">
                <a16:creationId xmlns:a16="http://schemas.microsoft.com/office/drawing/2014/main" id="{B31C8141-55BB-EA45-A585-B45626D8B03E}"/>
              </a:ext>
            </a:extLst>
          </p:cNvPr>
          <p:cNvSpPr/>
          <p:nvPr/>
        </p:nvSpPr>
        <p:spPr>
          <a:xfrm>
            <a:off x="3275015" y="379948"/>
            <a:ext cx="3775393" cy="523220"/>
          </a:xfrm>
          <a:prstGeom prst="rect">
            <a:avLst/>
          </a:prstGeom>
        </p:spPr>
        <p:txBody>
          <a:bodyPr wrap="none">
            <a:spAutoFit/>
          </a:bodyPr>
          <a:lstStyle/>
          <a:p>
            <a:pPr algn="ctr"/>
            <a:r>
              <a:rPr lang="zh-CN" altLang="en-US" sz="2800" b="1" dirty="0">
                <a:solidFill>
                  <a:srgbClr val="FF0000"/>
                </a:solidFill>
                <a:latin typeface="Times" pitchFamily="2" charset="0"/>
              </a:rPr>
              <a:t>强场类轴子产生和探测</a:t>
            </a:r>
          </a:p>
        </p:txBody>
      </p:sp>
      <p:sp>
        <p:nvSpPr>
          <p:cNvPr id="3" name="矩形 2">
            <a:extLst>
              <a:ext uri="{FF2B5EF4-FFF2-40B4-BE49-F238E27FC236}">
                <a16:creationId xmlns:a16="http://schemas.microsoft.com/office/drawing/2014/main" id="{0A138949-F74A-1346-A604-0A25A42829A1}"/>
              </a:ext>
            </a:extLst>
          </p:cNvPr>
          <p:cNvSpPr/>
          <p:nvPr/>
        </p:nvSpPr>
        <p:spPr>
          <a:xfrm>
            <a:off x="3325899" y="5862282"/>
            <a:ext cx="3897221" cy="461665"/>
          </a:xfrm>
          <a:prstGeom prst="rect">
            <a:avLst/>
          </a:prstGeom>
        </p:spPr>
        <p:txBody>
          <a:bodyPr wrap="none">
            <a:spAutoFit/>
          </a:bodyPr>
          <a:lstStyle/>
          <a:p>
            <a:r>
              <a:rPr lang="zh-CN" altLang="en-US" sz="2400" b="1" dirty="0">
                <a:solidFill>
                  <a:srgbClr val="0070C0"/>
                </a:solidFill>
                <a:latin typeface="Garamond" panose="02020404030301010803" pitchFamily="18" charset="0"/>
                <a:ea typeface="宋体" panose="02010600030101010101" pitchFamily="2" charset="-122"/>
                <a:cs typeface="XCross Sharp" panose="02010600030101010101" pitchFamily="2" charset="-122"/>
              </a:rPr>
              <a:t>两步过程的信号是二阶小量</a:t>
            </a:r>
            <a:endParaRPr lang="zh-CN" altLang="en-US" sz="2400" b="1" dirty="0">
              <a:solidFill>
                <a:srgbClr val="0070C0"/>
              </a:solidFill>
            </a:endParaRPr>
          </a:p>
        </p:txBody>
      </p:sp>
      <p:pic>
        <p:nvPicPr>
          <p:cNvPr id="4" name="图片 3">
            <a:extLst>
              <a:ext uri="{FF2B5EF4-FFF2-40B4-BE49-F238E27FC236}">
                <a16:creationId xmlns:a16="http://schemas.microsoft.com/office/drawing/2014/main" id="{D46000CA-361F-154D-8DF8-BF5FB47C95AE}"/>
              </a:ext>
            </a:extLst>
          </p:cNvPr>
          <p:cNvPicPr>
            <a:picLocks noChangeAspect="1"/>
          </p:cNvPicPr>
          <p:nvPr/>
        </p:nvPicPr>
        <p:blipFill>
          <a:blip r:embed="rId2"/>
          <a:stretch>
            <a:fillRect/>
          </a:stretch>
        </p:blipFill>
        <p:spPr>
          <a:xfrm>
            <a:off x="332108" y="3958784"/>
            <a:ext cx="6718300" cy="1816100"/>
          </a:xfrm>
          <a:prstGeom prst="rect">
            <a:avLst/>
          </a:prstGeom>
        </p:spPr>
      </p:pic>
      <p:pic>
        <p:nvPicPr>
          <p:cNvPr id="7" name="图片 6">
            <a:extLst>
              <a:ext uri="{FF2B5EF4-FFF2-40B4-BE49-F238E27FC236}">
                <a16:creationId xmlns:a16="http://schemas.microsoft.com/office/drawing/2014/main" id="{010365A6-456C-2B4C-9C69-9353E509064B}"/>
              </a:ext>
            </a:extLst>
          </p:cNvPr>
          <p:cNvPicPr>
            <a:picLocks noChangeAspect="1"/>
          </p:cNvPicPr>
          <p:nvPr/>
        </p:nvPicPr>
        <p:blipFill>
          <a:blip r:embed="rId3"/>
          <a:stretch>
            <a:fillRect/>
          </a:stretch>
        </p:blipFill>
        <p:spPr>
          <a:xfrm>
            <a:off x="6969732" y="4057199"/>
            <a:ext cx="4940300" cy="1485900"/>
          </a:xfrm>
          <a:prstGeom prst="rect">
            <a:avLst/>
          </a:prstGeom>
        </p:spPr>
      </p:pic>
    </p:spTree>
    <p:extLst>
      <p:ext uri="{BB962C8B-B14F-4D97-AF65-F5344CB8AC3E}">
        <p14:creationId xmlns:p14="http://schemas.microsoft.com/office/powerpoint/2010/main" val="2183494709"/>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ED6FD8D4-13EA-5A4F-8977-D6C66E809547}"/>
              </a:ext>
            </a:extLst>
          </p:cNvPr>
          <p:cNvPicPr>
            <a:picLocks noChangeAspect="1"/>
          </p:cNvPicPr>
          <p:nvPr/>
        </p:nvPicPr>
        <p:blipFill>
          <a:blip r:embed="rId2"/>
          <a:stretch>
            <a:fillRect/>
          </a:stretch>
        </p:blipFill>
        <p:spPr>
          <a:xfrm>
            <a:off x="462709" y="0"/>
            <a:ext cx="11170314" cy="6627512"/>
          </a:xfrm>
          <a:prstGeom prst="rect">
            <a:avLst/>
          </a:prstGeom>
        </p:spPr>
      </p:pic>
    </p:spTree>
    <p:extLst>
      <p:ext uri="{BB962C8B-B14F-4D97-AF65-F5344CB8AC3E}">
        <p14:creationId xmlns:p14="http://schemas.microsoft.com/office/powerpoint/2010/main" val="34431663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2" name="Shape 52"/>
              <p:cNvSpPr>
                <a:spLocks noGrp="1"/>
              </p:cNvSpPr>
              <p:nvPr>
                <p:ph type="body" idx="1"/>
              </p:nvPr>
            </p:nvSpPr>
            <p:spPr>
              <a:xfrm>
                <a:off x="1988712" y="4357540"/>
                <a:ext cx="7358063" cy="1969120"/>
              </a:xfrm>
              <a:prstGeom prst="rect">
                <a:avLst/>
              </a:prstGeom>
            </p:spPr>
            <p:txBody>
              <a:bodyPr>
                <a:normAutofit/>
              </a:bodyPr>
              <a:lstStyle/>
              <a:p>
                <a:pPr marL="0" indent="0">
                  <a:lnSpc>
                    <a:spcPct val="150000"/>
                  </a:lnSpc>
                  <a:buNone/>
                </a:pPr>
                <a14:m>
                  <m:oMathPara xmlns:m="http://schemas.openxmlformats.org/officeDocument/2006/math">
                    <m:oMathParaPr>
                      <m:jc m:val="centerGroup"/>
                    </m:oMathParaPr>
                    <m:oMath xmlns:m="http://schemas.openxmlformats.org/officeDocument/2006/math">
                      <m:r>
                        <a:rPr lang="en-GB" altLang="zh-CN" sz="1969" b="1" i="1">
                          <a:latin typeface="Cambria Math" panose="02040503050406030204" pitchFamily="18" charset="0"/>
                        </a:rPr>
                        <m:t>𝛁</m:t>
                      </m:r>
                      <m:r>
                        <a:rPr lang="en-GB" altLang="zh-CN" sz="1969" b="1" i="1">
                          <a:latin typeface="Cambria Math" panose="02040503050406030204" pitchFamily="18" charset="0"/>
                        </a:rPr>
                        <m:t>⋅</m:t>
                      </m:r>
                      <m:r>
                        <a:rPr lang="en-GB" altLang="zh-CN" sz="1969" b="1" i="1">
                          <a:latin typeface="Cambria Math" panose="02040503050406030204" pitchFamily="18" charset="0"/>
                        </a:rPr>
                        <m:t>𝑬</m:t>
                      </m:r>
                      <m:r>
                        <a:rPr lang="en-GB" altLang="zh-CN" sz="1969" b="1" i="1">
                          <a:latin typeface="Cambria Math" panose="02040503050406030204" pitchFamily="18" charset="0"/>
                        </a:rPr>
                        <m:t>=</m:t>
                      </m:r>
                      <m:r>
                        <a:rPr lang="en-GB" altLang="zh-CN" sz="1969" i="1">
                          <a:latin typeface="Cambria Math" panose="02040503050406030204" pitchFamily="18" charset="0"/>
                        </a:rPr>
                        <m:t>𝑔</m:t>
                      </m:r>
                      <m:r>
                        <a:rPr lang="en-GB" altLang="zh-CN" sz="1969" b="1" i="1">
                          <a:latin typeface="Cambria Math" panose="02040503050406030204" pitchFamily="18" charset="0"/>
                        </a:rPr>
                        <m:t>𝑩</m:t>
                      </m:r>
                      <m:r>
                        <a:rPr lang="en-GB" altLang="zh-CN" sz="1969" i="1">
                          <a:latin typeface="Cambria Math" panose="02040503050406030204" pitchFamily="18" charset="0"/>
                        </a:rPr>
                        <m:t>⋅</m:t>
                      </m:r>
                      <m:r>
                        <a:rPr lang="en-GB" altLang="zh-CN" sz="1969" b="1" i="1">
                          <a:latin typeface="Cambria Math" panose="02040503050406030204" pitchFamily="18" charset="0"/>
                        </a:rPr>
                        <m:t>𝛁</m:t>
                      </m:r>
                      <m:r>
                        <a:rPr lang="en-GB" altLang="zh-CN" sz="1969" i="1">
                          <a:latin typeface="Cambria Math" panose="02040503050406030204" pitchFamily="18" charset="0"/>
                        </a:rPr>
                        <m:t>𝜙</m:t>
                      </m:r>
                    </m:oMath>
                    <m:oMath xmlns:m="http://schemas.openxmlformats.org/officeDocument/2006/math">
                      <m:r>
                        <a:rPr lang="en-GB" altLang="zh-CN" sz="1969" b="1" i="1">
                          <a:latin typeface="Cambria Math" panose="02040503050406030204" pitchFamily="18" charset="0"/>
                        </a:rPr>
                        <m:t>𝛁</m:t>
                      </m:r>
                      <m:r>
                        <a:rPr lang="en-GB" altLang="zh-CN" sz="1969" b="1" i="1">
                          <a:latin typeface="Cambria Math" panose="02040503050406030204" pitchFamily="18" charset="0"/>
                        </a:rPr>
                        <m:t>×</m:t>
                      </m:r>
                      <m:r>
                        <a:rPr lang="en-GB" altLang="zh-CN" sz="1969" b="1" i="1">
                          <a:latin typeface="Cambria Math" panose="02040503050406030204" pitchFamily="18" charset="0"/>
                        </a:rPr>
                        <m:t>𝑩</m:t>
                      </m:r>
                      <m:r>
                        <a:rPr lang="en-GB" altLang="zh-CN" sz="1969" i="1">
                          <a:latin typeface="Cambria Math" panose="02040503050406030204" pitchFamily="18" charset="0"/>
                        </a:rPr>
                        <m:t>−</m:t>
                      </m:r>
                      <m:sSub>
                        <m:sSubPr>
                          <m:ctrlPr>
                            <a:rPr lang="zh-CN" altLang="zh-CN" sz="1969" i="1">
                              <a:latin typeface="Cambria Math" panose="02040503050406030204" pitchFamily="18" charset="0"/>
                            </a:rPr>
                          </m:ctrlPr>
                        </m:sSubPr>
                        <m:e>
                          <m:r>
                            <a:rPr lang="en-GB" altLang="zh-CN" sz="1969" i="1">
                              <a:latin typeface="Cambria Math" panose="02040503050406030204" pitchFamily="18" charset="0"/>
                            </a:rPr>
                            <m:t>𝜕</m:t>
                          </m:r>
                        </m:e>
                        <m:sub>
                          <m:r>
                            <a:rPr lang="en-GB" altLang="zh-CN" sz="1969" i="1">
                              <a:latin typeface="Cambria Math" panose="02040503050406030204" pitchFamily="18" charset="0"/>
                            </a:rPr>
                            <m:t>𝑡</m:t>
                          </m:r>
                        </m:sub>
                      </m:sSub>
                      <m:r>
                        <a:rPr lang="en-GB" altLang="zh-CN" sz="1969" b="1" i="1">
                          <a:latin typeface="Cambria Math" panose="02040503050406030204" pitchFamily="18" charset="0"/>
                        </a:rPr>
                        <m:t>𝑬</m:t>
                      </m:r>
                      <m:r>
                        <a:rPr lang="en-GB" altLang="zh-CN" sz="1969" b="1" i="1">
                          <a:latin typeface="Cambria Math" panose="02040503050406030204" pitchFamily="18" charset="0"/>
                        </a:rPr>
                        <m:t>=</m:t>
                      </m:r>
                      <m:r>
                        <a:rPr lang="en-GB" altLang="zh-CN" sz="1969" i="1">
                          <a:latin typeface="Cambria Math" panose="02040503050406030204" pitchFamily="18" charset="0"/>
                        </a:rPr>
                        <m:t>𝑔</m:t>
                      </m:r>
                      <m:d>
                        <m:dPr>
                          <m:ctrlPr>
                            <a:rPr lang="zh-CN" altLang="zh-CN" sz="1969" i="1">
                              <a:latin typeface="Cambria Math" panose="02040503050406030204" pitchFamily="18" charset="0"/>
                            </a:rPr>
                          </m:ctrlPr>
                        </m:dPr>
                        <m:e>
                          <m:r>
                            <a:rPr lang="en-GB" altLang="zh-CN" sz="1969" b="1" i="1">
                              <a:latin typeface="Cambria Math" panose="02040503050406030204" pitchFamily="18" charset="0"/>
                            </a:rPr>
                            <m:t>𝑬</m:t>
                          </m:r>
                          <m:r>
                            <a:rPr lang="en-GB" altLang="zh-CN" sz="1969" b="1" i="1">
                              <a:latin typeface="Cambria Math" panose="02040503050406030204" pitchFamily="18" charset="0"/>
                            </a:rPr>
                            <m:t>×</m:t>
                          </m:r>
                          <m:r>
                            <a:rPr lang="en-GB" altLang="zh-CN" sz="1969" b="1" i="1">
                              <a:latin typeface="Cambria Math" panose="02040503050406030204" pitchFamily="18" charset="0"/>
                            </a:rPr>
                            <m:t>𝛁</m:t>
                          </m:r>
                          <m:r>
                            <a:rPr lang="en-GB" altLang="zh-CN" sz="1969" i="1">
                              <a:latin typeface="Cambria Math" panose="02040503050406030204" pitchFamily="18" charset="0"/>
                            </a:rPr>
                            <m:t>𝜙</m:t>
                          </m:r>
                          <m:r>
                            <a:rPr lang="en-GB" altLang="zh-CN" sz="1969" i="1">
                              <a:latin typeface="Cambria Math" panose="02040503050406030204" pitchFamily="18" charset="0"/>
                            </a:rPr>
                            <m:t>−</m:t>
                          </m:r>
                          <m:r>
                            <a:rPr lang="en-GB" altLang="zh-CN" sz="1969" b="1" i="1">
                              <a:latin typeface="Cambria Math" panose="02040503050406030204" pitchFamily="18" charset="0"/>
                            </a:rPr>
                            <m:t>𝑩</m:t>
                          </m:r>
                          <m:sSub>
                            <m:sSubPr>
                              <m:ctrlPr>
                                <a:rPr lang="zh-CN" altLang="zh-CN" sz="1969" i="1">
                                  <a:latin typeface="Cambria Math" panose="02040503050406030204" pitchFamily="18" charset="0"/>
                                </a:rPr>
                              </m:ctrlPr>
                            </m:sSubPr>
                            <m:e>
                              <m:r>
                                <a:rPr lang="en-GB" altLang="zh-CN" sz="1969" i="1">
                                  <a:latin typeface="Cambria Math" panose="02040503050406030204" pitchFamily="18" charset="0"/>
                                </a:rPr>
                                <m:t>𝜕</m:t>
                              </m:r>
                            </m:e>
                            <m:sub>
                              <m:r>
                                <a:rPr lang="en-GB" altLang="zh-CN" sz="1969" i="1">
                                  <a:latin typeface="Cambria Math" panose="02040503050406030204" pitchFamily="18" charset="0"/>
                                </a:rPr>
                                <m:t>𝑡</m:t>
                              </m:r>
                            </m:sub>
                          </m:sSub>
                          <m:r>
                            <a:rPr lang="en-GB" altLang="zh-CN" sz="1969" i="1">
                              <a:latin typeface="Cambria Math" panose="02040503050406030204" pitchFamily="18" charset="0"/>
                            </a:rPr>
                            <m:t>𝜙</m:t>
                          </m:r>
                        </m:e>
                      </m:d>
                    </m:oMath>
                    <m:oMath xmlns:m="http://schemas.openxmlformats.org/officeDocument/2006/math">
                      <m:r>
                        <a:rPr lang="en-GB" altLang="zh-CN" sz="1969" b="1">
                          <a:latin typeface="Cambria Math" panose="02040503050406030204" pitchFamily="18" charset="0"/>
                          <a:ea typeface="XCross Sharp" panose="02010600030101010101" pitchFamily="2" charset="-122"/>
                          <a:cs typeface="XCross Sharp" panose="02010600030101010101" pitchFamily="2" charset="-122"/>
                        </a:rPr>
                        <m:t>𝛁</m:t>
                      </m:r>
                      <m:r>
                        <a:rPr lang="en-GB" altLang="zh-CN" sz="1969" b="1" i="1">
                          <a:latin typeface="Cambria Math" panose="02040503050406030204" pitchFamily="18" charset="0"/>
                          <a:ea typeface="XCross Sharp" panose="02010600030101010101" pitchFamily="2" charset="-122"/>
                          <a:cs typeface="XCross Sharp" panose="02010600030101010101" pitchFamily="2" charset="-122"/>
                        </a:rPr>
                        <m:t>⋅</m:t>
                      </m:r>
                      <m:r>
                        <a:rPr lang="en-GB" altLang="zh-CN" sz="1969" b="1" i="1">
                          <a:latin typeface="Cambria Math" panose="02040503050406030204" pitchFamily="18" charset="0"/>
                          <a:ea typeface="XCross Sharp" panose="02010600030101010101" pitchFamily="2" charset="-122"/>
                          <a:cs typeface="XCross Sharp" panose="02010600030101010101" pitchFamily="2" charset="-122"/>
                        </a:rPr>
                        <m:t>𝑩</m:t>
                      </m:r>
                      <m:r>
                        <a:rPr lang="en-GB" altLang="zh-CN" sz="1969" i="1">
                          <a:latin typeface="Cambria Math" panose="02040503050406030204" pitchFamily="18" charset="0"/>
                          <a:ea typeface="XCross Sharp" panose="02010600030101010101" pitchFamily="2" charset="-122"/>
                          <a:cs typeface="XCross Sharp" panose="02010600030101010101" pitchFamily="2" charset="-122"/>
                        </a:rPr>
                        <m:t>=0</m:t>
                      </m:r>
                    </m:oMath>
                    <m:oMath xmlns:m="http://schemas.openxmlformats.org/officeDocument/2006/math">
                      <m:r>
                        <a:rPr lang="en-GB" altLang="zh-CN" sz="1969" b="1">
                          <a:latin typeface="Cambria Math" panose="02040503050406030204" pitchFamily="18" charset="0"/>
                          <a:ea typeface="XCross Sharp" panose="02010600030101010101" pitchFamily="2" charset="-122"/>
                          <a:cs typeface="XCross Sharp" panose="02010600030101010101" pitchFamily="2" charset="-122"/>
                        </a:rPr>
                        <m:t>𝛁</m:t>
                      </m:r>
                      <m:r>
                        <a:rPr lang="en-GB" altLang="zh-CN" sz="1969" b="1" i="1">
                          <a:latin typeface="Cambria Math" panose="02040503050406030204" pitchFamily="18" charset="0"/>
                          <a:ea typeface="XCross Sharp" panose="02010600030101010101" pitchFamily="2" charset="-122"/>
                          <a:cs typeface="XCross Sharp" panose="02010600030101010101" pitchFamily="2" charset="-122"/>
                        </a:rPr>
                        <m:t>×</m:t>
                      </m:r>
                      <m:r>
                        <a:rPr lang="en-GB" altLang="zh-CN" sz="1969" b="1" i="1">
                          <a:latin typeface="Cambria Math" panose="02040503050406030204" pitchFamily="18" charset="0"/>
                          <a:ea typeface="XCross Sharp" panose="02010600030101010101" pitchFamily="2" charset="-122"/>
                          <a:cs typeface="XCross Sharp" panose="02010600030101010101" pitchFamily="2" charset="-122"/>
                        </a:rPr>
                        <m:t>𝑬</m:t>
                      </m:r>
                      <m:r>
                        <a:rPr lang="en-GB" altLang="zh-CN" sz="1969" i="1">
                          <a:latin typeface="Cambria Math" panose="02040503050406030204" pitchFamily="18" charset="0"/>
                          <a:ea typeface="XCross Sharp" panose="02010600030101010101" pitchFamily="2" charset="-122"/>
                          <a:cs typeface="XCross Sharp" panose="02010600030101010101" pitchFamily="2" charset="-122"/>
                        </a:rPr>
                        <m:t>+</m:t>
                      </m:r>
                      <m:sSub>
                        <m:sSubPr>
                          <m:ctrlPr>
                            <a:rPr lang="en-GB" altLang="zh-CN" sz="1969" i="1">
                              <a:latin typeface="Cambria Math" panose="02040503050406030204" pitchFamily="18" charset="0"/>
                              <a:ea typeface="XCross Sharp" panose="02010600030101010101" pitchFamily="2" charset="-122"/>
                              <a:cs typeface="XCross Sharp" panose="02010600030101010101" pitchFamily="2" charset="-122"/>
                            </a:rPr>
                          </m:ctrlPr>
                        </m:sSubPr>
                        <m:e>
                          <m:r>
                            <a:rPr lang="en-GB" altLang="zh-CN" sz="1969" i="1">
                              <a:latin typeface="Cambria Math" panose="02040503050406030204" pitchFamily="18" charset="0"/>
                              <a:ea typeface="XCross Sharp" panose="02010600030101010101" pitchFamily="2" charset="-122"/>
                              <a:cs typeface="XCross Sharp" panose="02010600030101010101" pitchFamily="2" charset="-122"/>
                            </a:rPr>
                            <m:t>𝜕</m:t>
                          </m:r>
                        </m:e>
                        <m:sub>
                          <m:r>
                            <a:rPr lang="en-GB" altLang="zh-CN" sz="1969" i="1">
                              <a:latin typeface="Cambria Math" panose="02040503050406030204" pitchFamily="18" charset="0"/>
                              <a:ea typeface="XCross Sharp" panose="02010600030101010101" pitchFamily="2" charset="-122"/>
                              <a:cs typeface="XCross Sharp" panose="02010600030101010101" pitchFamily="2" charset="-122"/>
                            </a:rPr>
                            <m:t>𝑡</m:t>
                          </m:r>
                        </m:sub>
                      </m:sSub>
                      <m:r>
                        <a:rPr lang="en-GB" altLang="zh-CN" sz="1969" b="1" i="1">
                          <a:latin typeface="Cambria Math" panose="02040503050406030204" pitchFamily="18" charset="0"/>
                          <a:ea typeface="XCross Sharp" panose="02010600030101010101" pitchFamily="2" charset="-122"/>
                          <a:cs typeface="XCross Sharp" panose="02010600030101010101" pitchFamily="2" charset="-122"/>
                        </a:rPr>
                        <m:t>𝑩</m:t>
                      </m:r>
                      <m:r>
                        <a:rPr lang="en-GB" altLang="zh-CN" sz="1969" i="1">
                          <a:latin typeface="Cambria Math" panose="02040503050406030204" pitchFamily="18" charset="0"/>
                          <a:ea typeface="XCross Sharp" panose="02010600030101010101" pitchFamily="2" charset="-122"/>
                          <a:cs typeface="XCross Sharp" panose="02010600030101010101" pitchFamily="2" charset="-122"/>
                        </a:rPr>
                        <m:t>=0</m:t>
                      </m:r>
                    </m:oMath>
                  </m:oMathPara>
                </a14:m>
                <a:endParaRPr lang="en-US" altLang="zh-CN" sz="1969" b="1" dirty="0">
                  <a:latin typeface="Garamond" panose="02020404030301010803" pitchFamily="18" charset="0"/>
                  <a:ea typeface="宋体" panose="02010600030101010101" pitchFamily="2" charset="-122"/>
                  <a:cs typeface="XCross Sharp" panose="02010600030101010101" pitchFamily="2" charset="-122"/>
                </a:endParaRPr>
              </a:p>
            </p:txBody>
          </p:sp>
        </mc:Choice>
        <mc:Fallback xmlns="">
          <p:sp>
            <p:nvSpPr>
              <p:cNvPr id="52" name="Shape 52"/>
              <p:cNvSpPr>
                <a:spLocks noGrp="1" noRot="1" noChangeAspect="1" noMove="1" noResize="1" noEditPoints="1" noAdjustHandles="1" noChangeArrowheads="1" noChangeShapeType="1" noTextEdit="1"/>
              </p:cNvSpPr>
              <p:nvPr>
                <p:ph type="body" idx="1"/>
              </p:nvPr>
            </p:nvSpPr>
            <p:spPr>
              <a:xfrm>
                <a:off x="1988712" y="4357540"/>
                <a:ext cx="7358063" cy="1969120"/>
              </a:xfrm>
              <a:prstGeom prst="rect">
                <a:avLst/>
              </a:prstGeom>
              <a:blipFill>
                <a:blip r:embed="rId2"/>
                <a:stretch>
                  <a:fillRect/>
                </a:stretch>
              </a:blipFill>
            </p:spPr>
            <p:txBody>
              <a:bodyPr/>
              <a:lstStyle/>
              <a:p>
                <a:r>
                  <a:rPr lang="zh-CN" altLang="en-US">
                    <a:noFill/>
                  </a:rPr>
                  <a:t> </a:t>
                </a:r>
              </a:p>
            </p:txBody>
          </p:sp>
        </mc:Fallback>
      </mc:AlternateContent>
      <p:sp>
        <p:nvSpPr>
          <p:cNvPr id="3" name="矩形 2">
            <a:extLst>
              <a:ext uri="{FF2B5EF4-FFF2-40B4-BE49-F238E27FC236}">
                <a16:creationId xmlns:a16="http://schemas.microsoft.com/office/drawing/2014/main" id="{4BB05291-56AD-5D49-AAB5-97C11D49CC8B}"/>
              </a:ext>
            </a:extLst>
          </p:cNvPr>
          <p:cNvSpPr/>
          <p:nvPr/>
        </p:nvSpPr>
        <p:spPr>
          <a:xfrm>
            <a:off x="677316" y="1244368"/>
            <a:ext cx="10350901" cy="594202"/>
          </a:xfrm>
          <a:prstGeom prst="rect">
            <a:avLst/>
          </a:prstGeom>
        </p:spPr>
        <p:txBody>
          <a:bodyPr wrap="square">
            <a:spAutoFit/>
          </a:bodyPr>
          <a:lstStyle/>
          <a:p>
            <a:pPr marL="342900" lvl="0" indent="-342900">
              <a:lnSpc>
                <a:spcPct val="150000"/>
              </a:lnSpc>
              <a:buFont typeface="Wingdings" pitchFamily="2" charset="2"/>
              <a:buChar char="l"/>
            </a:pPr>
            <a:r>
              <a:rPr lang="en" altLang="zh-CN" sz="2400" b="1" dirty="0">
                <a:latin typeface="Garamond" panose="02020404030301010803" pitchFamily="18" charset="0"/>
                <a:ea typeface="宋体" panose="02010600030101010101" pitchFamily="2" charset="-122"/>
              </a:rPr>
              <a:t>Electromagnetic interaction</a:t>
            </a:r>
            <a:r>
              <a:rPr lang="zh-CN" altLang="en-US" sz="2400" b="1" dirty="0">
                <a:latin typeface="Garamond" panose="02020404030301010803" pitchFamily="18" charset="0"/>
                <a:ea typeface="宋体" panose="02010600030101010101" pitchFamily="2" charset="-122"/>
              </a:rPr>
              <a:t> </a:t>
            </a:r>
            <a:r>
              <a:rPr lang="en-US" altLang="zh-CN" sz="2400" b="1" dirty="0">
                <a:latin typeface="Garamond" panose="02020404030301010803" pitchFamily="18" charset="0"/>
                <a:ea typeface="宋体" panose="02010600030101010101" pitchFamily="2" charset="-122"/>
              </a:rPr>
              <a:t>may drive the generation of axion-like particle.</a:t>
            </a:r>
          </a:p>
        </p:txBody>
      </p:sp>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12F776EC-EE4B-4741-A970-1F668EDA677D}"/>
                  </a:ext>
                </a:extLst>
              </p:cNvPr>
              <p:cNvSpPr/>
              <p:nvPr/>
            </p:nvSpPr>
            <p:spPr>
              <a:xfrm>
                <a:off x="3761872" y="2117977"/>
                <a:ext cx="3384901" cy="557076"/>
              </a:xfrm>
              <a:prstGeom prst="rect">
                <a:avLst/>
              </a:prstGeom>
            </p:spPr>
            <p:txBody>
              <a:bodyPr wrap="none">
                <a:spAutoFit/>
              </a:bodyPr>
              <a:lstStyle/>
              <a:p>
                <a:pPr>
                  <a:lnSpc>
                    <a:spcPct val="150000"/>
                  </a:lnSpc>
                </a:pPr>
                <a14:m>
                  <m:oMathPara xmlns:m="http://schemas.openxmlformats.org/officeDocument/2006/math">
                    <m:oMathParaPr>
                      <m:jc m:val="centerGroup"/>
                    </m:oMathParaPr>
                    <m:oMath xmlns:m="http://schemas.openxmlformats.org/officeDocument/2006/math">
                      <m:d>
                        <m:dPr>
                          <m:ctrlPr>
                            <a:rPr lang="zh-CN" altLang="zh-CN" sz="2000" i="1">
                              <a:latin typeface="Cambria Math" panose="02040503050406030204" pitchFamily="18" charset="0"/>
                            </a:rPr>
                          </m:ctrlPr>
                        </m:dPr>
                        <m:e>
                          <m:sSubSup>
                            <m:sSubSupPr>
                              <m:ctrlPr>
                                <a:rPr lang="zh-CN" altLang="zh-CN" sz="2000" i="1">
                                  <a:latin typeface="Cambria Math" panose="02040503050406030204" pitchFamily="18" charset="0"/>
                                </a:rPr>
                              </m:ctrlPr>
                            </m:sSubSupPr>
                            <m:e>
                              <m:r>
                                <a:rPr lang="en-GB" altLang="zh-CN" sz="2000" i="1">
                                  <a:latin typeface="Cambria Math" panose="02040503050406030204" pitchFamily="18" charset="0"/>
                                </a:rPr>
                                <m:t>𝜕</m:t>
                              </m:r>
                            </m:e>
                            <m:sub>
                              <m:r>
                                <a:rPr lang="en-GB" altLang="zh-CN" sz="2000" i="1">
                                  <a:latin typeface="Cambria Math" panose="02040503050406030204" pitchFamily="18" charset="0"/>
                                </a:rPr>
                                <m:t>𝑡</m:t>
                              </m:r>
                            </m:sub>
                            <m:sup>
                              <m:r>
                                <a:rPr lang="en-GB" altLang="zh-CN" sz="2000" i="1">
                                  <a:latin typeface="Cambria Math" panose="02040503050406030204" pitchFamily="18" charset="0"/>
                                </a:rPr>
                                <m:t>2</m:t>
                              </m:r>
                            </m:sup>
                          </m:sSubSup>
                          <m:r>
                            <a:rPr lang="en-GB" altLang="zh-CN" sz="2000" i="1">
                              <a:latin typeface="Cambria Math" panose="02040503050406030204" pitchFamily="18" charset="0"/>
                            </a:rPr>
                            <m:t>−</m:t>
                          </m:r>
                          <m:sSup>
                            <m:sSupPr>
                              <m:ctrlPr>
                                <a:rPr lang="zh-CN" altLang="zh-CN" sz="2000" i="1">
                                  <a:latin typeface="Cambria Math" panose="02040503050406030204" pitchFamily="18" charset="0"/>
                                </a:rPr>
                              </m:ctrlPr>
                            </m:sSupPr>
                            <m:e>
                              <m:r>
                                <a:rPr lang="en-GB" altLang="zh-CN" sz="2000" b="1" i="1">
                                  <a:latin typeface="Cambria Math" panose="02040503050406030204" pitchFamily="18" charset="0"/>
                                </a:rPr>
                                <m:t>𝛁</m:t>
                              </m:r>
                            </m:e>
                            <m:sup>
                              <m:r>
                                <a:rPr lang="en-GB" altLang="zh-CN" sz="2000" i="1">
                                  <a:latin typeface="Cambria Math" panose="02040503050406030204" pitchFamily="18" charset="0"/>
                                </a:rPr>
                                <m:t>2</m:t>
                              </m:r>
                            </m:sup>
                          </m:sSup>
                          <m:r>
                            <a:rPr lang="en-US" altLang="zh-CN" sz="2000" i="1">
                              <a:latin typeface="Cambria Math" panose="02040503050406030204" pitchFamily="18" charset="0"/>
                            </a:rPr>
                            <m:t>+</m:t>
                          </m:r>
                          <m:sSup>
                            <m:sSupPr>
                              <m:ctrlPr>
                                <a:rPr lang="en-GB" altLang="zh-CN" sz="2000" i="1">
                                  <a:latin typeface="Cambria Math" panose="02040503050406030204" pitchFamily="18" charset="0"/>
                                </a:rPr>
                              </m:ctrlPr>
                            </m:sSupPr>
                            <m:e>
                              <m:r>
                                <a:rPr lang="en-GB" altLang="zh-CN" sz="2000" i="1">
                                  <a:latin typeface="Cambria Math" panose="02040503050406030204" pitchFamily="18" charset="0"/>
                                </a:rPr>
                                <m:t>𝑚</m:t>
                              </m:r>
                            </m:e>
                            <m:sup>
                              <m:r>
                                <a:rPr lang="en-GB" altLang="zh-CN" sz="2000" i="1">
                                  <a:latin typeface="Cambria Math" panose="02040503050406030204" pitchFamily="18" charset="0"/>
                                </a:rPr>
                                <m:t>2</m:t>
                              </m:r>
                            </m:sup>
                          </m:sSup>
                        </m:e>
                      </m:d>
                      <m:r>
                        <a:rPr lang="en-GB" altLang="zh-CN" sz="2000" i="1">
                          <a:latin typeface="Cambria Math" panose="02040503050406030204" pitchFamily="18" charset="0"/>
                        </a:rPr>
                        <m:t>𝜙</m:t>
                      </m:r>
                      <m:r>
                        <a:rPr lang="en-GB" altLang="zh-CN" sz="2000" i="1">
                          <a:latin typeface="Cambria Math" panose="02040503050406030204" pitchFamily="18" charset="0"/>
                        </a:rPr>
                        <m:t>=−</m:t>
                      </m:r>
                      <m:r>
                        <a:rPr lang="en-GB" altLang="zh-CN" sz="2000" i="1">
                          <a:latin typeface="Cambria Math" panose="02040503050406030204" pitchFamily="18" charset="0"/>
                        </a:rPr>
                        <m:t>𝑔</m:t>
                      </m:r>
                      <m:r>
                        <a:rPr lang="en-GB" altLang="zh-CN" sz="2000" b="1" i="1">
                          <a:latin typeface="Cambria Math" panose="02040503050406030204" pitchFamily="18" charset="0"/>
                        </a:rPr>
                        <m:t>𝑬</m:t>
                      </m:r>
                      <m:r>
                        <a:rPr lang="en-GB" altLang="zh-CN" sz="2000">
                          <a:latin typeface="Cambria Math" panose="02040503050406030204" pitchFamily="18" charset="0"/>
                        </a:rPr>
                        <m:t>⋅</m:t>
                      </m:r>
                      <m:r>
                        <a:rPr lang="en-GB" altLang="zh-CN" sz="2000" b="1" i="1">
                          <a:latin typeface="Cambria Math" panose="02040503050406030204" pitchFamily="18" charset="0"/>
                        </a:rPr>
                        <m:t>𝑩</m:t>
                      </m:r>
                    </m:oMath>
                  </m:oMathPara>
                </a14:m>
                <a:endParaRPr lang="en-US" altLang="zh-CN" sz="2000" dirty="0">
                  <a:latin typeface="Garamond" panose="02020404030301010803" pitchFamily="18" charset="0"/>
                  <a:ea typeface="宋体" panose="02010600030101010101" pitchFamily="2" charset="-122"/>
                  <a:cs typeface="XCross Sharp" panose="02010600030101010101" pitchFamily="2" charset="-122"/>
                </a:endParaRPr>
              </a:p>
            </p:txBody>
          </p:sp>
        </mc:Choice>
        <mc:Fallback xmlns="">
          <p:sp>
            <p:nvSpPr>
              <p:cNvPr id="4" name="矩形 3">
                <a:extLst>
                  <a:ext uri="{FF2B5EF4-FFF2-40B4-BE49-F238E27FC236}">
                    <a16:creationId xmlns:a16="http://schemas.microsoft.com/office/drawing/2014/main" id="{12F776EC-EE4B-4741-A970-1F668EDA677D}"/>
                  </a:ext>
                </a:extLst>
              </p:cNvPr>
              <p:cNvSpPr>
                <a:spLocks noRot="1" noChangeAspect="1" noMove="1" noResize="1" noEditPoints="1" noAdjustHandles="1" noChangeArrowheads="1" noChangeShapeType="1" noTextEdit="1"/>
              </p:cNvSpPr>
              <p:nvPr/>
            </p:nvSpPr>
            <p:spPr>
              <a:xfrm>
                <a:off x="3761872" y="2117977"/>
                <a:ext cx="3384901" cy="557076"/>
              </a:xfrm>
              <a:prstGeom prst="rect">
                <a:avLst/>
              </a:prstGeom>
              <a:blipFill>
                <a:blip r:embed="rId3"/>
                <a:stretch>
                  <a:fillRect/>
                </a:stretch>
              </a:blipFill>
            </p:spPr>
            <p:txBody>
              <a:bodyPr/>
              <a:lstStyle/>
              <a:p>
                <a:r>
                  <a:rPr lang="zh-CN" altLang="en-US">
                    <a:noFill/>
                  </a:rPr>
                  <a:t> </a:t>
                </a:r>
              </a:p>
            </p:txBody>
          </p:sp>
        </mc:Fallback>
      </mc:AlternateContent>
      <p:sp>
        <p:nvSpPr>
          <p:cNvPr id="7" name="文本框 6">
            <a:extLst>
              <a:ext uri="{FF2B5EF4-FFF2-40B4-BE49-F238E27FC236}">
                <a16:creationId xmlns:a16="http://schemas.microsoft.com/office/drawing/2014/main" id="{FFC23396-96CC-0645-9198-7B4BB454CE20}"/>
              </a:ext>
            </a:extLst>
          </p:cNvPr>
          <p:cNvSpPr txBox="1"/>
          <p:nvPr/>
        </p:nvSpPr>
        <p:spPr>
          <a:xfrm>
            <a:off x="797220" y="3046392"/>
            <a:ext cx="10702053" cy="1144031"/>
          </a:xfrm>
          <a:prstGeom prst="rect">
            <a:avLst/>
          </a:prstGeom>
          <a:noFill/>
        </p:spPr>
        <p:txBody>
          <a:bodyPr wrap="square" rtlCol="0">
            <a:spAutoFit/>
          </a:bodyPr>
          <a:lstStyle/>
          <a:p>
            <a:pPr marL="342900" indent="-342900">
              <a:lnSpc>
                <a:spcPct val="150000"/>
              </a:lnSpc>
              <a:buFont typeface="Wingdings" pitchFamily="2" charset="2"/>
              <a:buChar char="l"/>
            </a:pPr>
            <a:r>
              <a:rPr lang="en-US" altLang="zh-CN" sz="2400" b="1" dirty="0">
                <a:latin typeface="Garamond" panose="02020404030301010803" pitchFamily="18" charset="0"/>
                <a:ea typeface="宋体" panose="02010600030101010101" pitchFamily="2" charset="-122"/>
              </a:rPr>
              <a:t>At the same time, the production of axion-like particle changes the electromagnetic field.</a:t>
            </a:r>
            <a:endParaRPr lang="zh-CN" altLang="en-US" sz="2400" b="1" dirty="0">
              <a:latin typeface="Garamond" panose="02020404030301010803" pitchFamily="18" charset="0"/>
              <a:ea typeface="宋体" panose="02010600030101010101" pitchFamily="2" charset="-122"/>
            </a:endParaRPr>
          </a:p>
        </p:txBody>
      </p:sp>
      <p:sp>
        <p:nvSpPr>
          <p:cNvPr id="8" name="矩形 7">
            <a:extLst>
              <a:ext uri="{FF2B5EF4-FFF2-40B4-BE49-F238E27FC236}">
                <a16:creationId xmlns:a16="http://schemas.microsoft.com/office/drawing/2014/main" id="{3F5470BD-0712-E84A-ADAC-856C4A5009EF}"/>
              </a:ext>
            </a:extLst>
          </p:cNvPr>
          <p:cNvSpPr/>
          <p:nvPr/>
        </p:nvSpPr>
        <p:spPr>
          <a:xfrm>
            <a:off x="138545" y="263824"/>
            <a:ext cx="12296956" cy="646331"/>
          </a:xfrm>
          <a:prstGeom prst="rect">
            <a:avLst/>
          </a:prstGeom>
        </p:spPr>
        <p:txBody>
          <a:bodyPr wrap="none">
            <a:spAutoFit/>
          </a:bodyPr>
          <a:lstStyle/>
          <a:p>
            <a:pPr algn="ctr"/>
            <a:r>
              <a:rPr lang="en" altLang="zh-CN" sz="3600" b="1" dirty="0">
                <a:solidFill>
                  <a:srgbClr val="C00000"/>
                </a:solidFill>
              </a:rPr>
              <a:t>Axion-like particle generation in laser-plasma interaction </a:t>
            </a:r>
          </a:p>
        </p:txBody>
      </p:sp>
    </p:spTree>
    <p:extLst>
      <p:ext uri="{BB962C8B-B14F-4D97-AF65-F5344CB8AC3E}">
        <p14:creationId xmlns:p14="http://schemas.microsoft.com/office/powerpoint/2010/main" val="4233346413"/>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8FE3B6A6-09EC-914E-BB11-0B68D62D1D9C}"/>
              </a:ext>
            </a:extLst>
          </p:cNvPr>
          <p:cNvSpPr txBox="1"/>
          <p:nvPr/>
        </p:nvSpPr>
        <p:spPr>
          <a:xfrm>
            <a:off x="517350" y="1297889"/>
            <a:ext cx="10267720" cy="1477328"/>
          </a:xfrm>
          <a:prstGeom prst="rect">
            <a:avLst/>
          </a:prstGeom>
          <a:noFill/>
        </p:spPr>
        <p:txBody>
          <a:bodyPr wrap="square" rtlCol="0">
            <a:spAutoFit/>
          </a:bodyPr>
          <a:lstStyle/>
          <a:p>
            <a:pPr marL="285750" indent="-285750">
              <a:buFont typeface="Wingdings" pitchFamily="2" charset="2"/>
              <a:buChar char="l"/>
            </a:pPr>
            <a:r>
              <a:rPr kumimoji="1" lang="en-US" altLang="zh-CN" b="1" dirty="0"/>
              <a:t>The intense laser provides much stronger electromagnetic field but much smaller interaction area than static magnetic field.</a:t>
            </a:r>
          </a:p>
          <a:p>
            <a:pPr marL="285750" indent="-285750">
              <a:buFont typeface="Wingdings" pitchFamily="2" charset="2"/>
              <a:buChar char="l"/>
            </a:pPr>
            <a:endParaRPr kumimoji="1" lang="en-US" altLang="zh-CN" b="1" dirty="0"/>
          </a:p>
          <a:p>
            <a:pPr marL="285750" indent="-285750">
              <a:buFont typeface="Wingdings" pitchFamily="2" charset="2"/>
              <a:buChar char="l"/>
            </a:pPr>
            <a:r>
              <a:rPr kumimoji="1" lang="en-US" altLang="zh-CN" b="1" dirty="0"/>
              <a:t>The laser field of a=100 is 4 orders larger than the static magnetic field of 100T. It means that the interaction length can reduced from 1km to 10 micrometer.</a:t>
            </a:r>
            <a:endParaRPr kumimoji="1" lang="zh-CN" altLang="en-US" b="1" dirty="0"/>
          </a:p>
        </p:txBody>
      </p:sp>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8373BF7E-64A9-EB4A-AB98-3AF93A6AC6D2}"/>
                  </a:ext>
                </a:extLst>
              </p:cNvPr>
              <p:cNvSpPr/>
              <p:nvPr/>
            </p:nvSpPr>
            <p:spPr>
              <a:xfrm>
                <a:off x="8734867" y="645697"/>
                <a:ext cx="3063596" cy="510524"/>
              </a:xfrm>
              <a:prstGeom prst="rect">
                <a:avLst/>
              </a:prstGeom>
            </p:spPr>
            <p:txBody>
              <a:bodyPr wrap="none">
                <a:spAutoFit/>
              </a:bodyPr>
              <a:lstStyle/>
              <a:p>
                <a:pPr>
                  <a:lnSpc>
                    <a:spcPct val="150000"/>
                  </a:lnSpc>
                </a:pPr>
                <a14:m>
                  <m:oMathPara xmlns:m="http://schemas.openxmlformats.org/officeDocument/2006/math">
                    <m:oMathParaPr>
                      <m:jc m:val="centerGroup"/>
                    </m:oMathParaPr>
                    <m:oMath xmlns:m="http://schemas.openxmlformats.org/officeDocument/2006/math">
                      <m:d>
                        <m:dPr>
                          <m:ctrlPr>
                            <a:rPr lang="zh-CN" altLang="zh-CN" i="1">
                              <a:latin typeface="Cambria Math" panose="02040503050406030204" pitchFamily="18" charset="0"/>
                            </a:rPr>
                          </m:ctrlPr>
                        </m:dPr>
                        <m:e>
                          <m:sSubSup>
                            <m:sSubSupPr>
                              <m:ctrlPr>
                                <a:rPr lang="zh-CN" altLang="zh-CN" i="1">
                                  <a:latin typeface="Cambria Math" panose="02040503050406030204" pitchFamily="18" charset="0"/>
                                </a:rPr>
                              </m:ctrlPr>
                            </m:sSubSupPr>
                            <m:e>
                              <m:r>
                                <a:rPr lang="en-GB" altLang="zh-CN" i="1">
                                  <a:latin typeface="Cambria Math" panose="02040503050406030204" pitchFamily="18" charset="0"/>
                                </a:rPr>
                                <m:t>𝜕</m:t>
                              </m:r>
                            </m:e>
                            <m:sub>
                              <m:r>
                                <a:rPr lang="en-GB" altLang="zh-CN" i="1">
                                  <a:latin typeface="Cambria Math" panose="02040503050406030204" pitchFamily="18" charset="0"/>
                                </a:rPr>
                                <m:t>𝑡</m:t>
                              </m:r>
                            </m:sub>
                            <m:sup>
                              <m:r>
                                <a:rPr lang="en-GB" altLang="zh-CN" i="1">
                                  <a:latin typeface="Cambria Math" panose="02040503050406030204" pitchFamily="18" charset="0"/>
                                </a:rPr>
                                <m:t>2</m:t>
                              </m:r>
                            </m:sup>
                          </m:sSubSup>
                          <m:r>
                            <a:rPr lang="en-GB" altLang="zh-CN" i="1">
                              <a:latin typeface="Cambria Math" panose="02040503050406030204" pitchFamily="18" charset="0"/>
                            </a:rPr>
                            <m:t>−</m:t>
                          </m:r>
                          <m:sSup>
                            <m:sSupPr>
                              <m:ctrlPr>
                                <a:rPr lang="zh-CN" altLang="zh-CN" i="1">
                                  <a:latin typeface="Cambria Math" panose="02040503050406030204" pitchFamily="18" charset="0"/>
                                </a:rPr>
                              </m:ctrlPr>
                            </m:sSupPr>
                            <m:e>
                              <m:r>
                                <a:rPr lang="en-GB" altLang="zh-CN" b="1" i="1">
                                  <a:latin typeface="Cambria Math" panose="02040503050406030204" pitchFamily="18" charset="0"/>
                                </a:rPr>
                                <m:t>𝛁</m:t>
                              </m:r>
                            </m:e>
                            <m:sup>
                              <m:r>
                                <a:rPr lang="en-GB" altLang="zh-CN" i="1">
                                  <a:latin typeface="Cambria Math" panose="02040503050406030204" pitchFamily="18" charset="0"/>
                                </a:rPr>
                                <m:t>2</m:t>
                              </m:r>
                            </m:sup>
                          </m:sSup>
                          <m:r>
                            <a:rPr lang="en-US" altLang="zh-CN" i="1">
                              <a:latin typeface="Cambria Math" panose="02040503050406030204" pitchFamily="18" charset="0"/>
                            </a:rPr>
                            <m:t>+</m:t>
                          </m:r>
                          <m:sSup>
                            <m:sSupPr>
                              <m:ctrlPr>
                                <a:rPr lang="en-GB" altLang="zh-CN" i="1">
                                  <a:latin typeface="Cambria Math" panose="02040503050406030204" pitchFamily="18" charset="0"/>
                                </a:rPr>
                              </m:ctrlPr>
                            </m:sSupPr>
                            <m:e>
                              <m:r>
                                <a:rPr lang="en-GB" altLang="zh-CN" i="1">
                                  <a:latin typeface="Cambria Math" panose="02040503050406030204" pitchFamily="18" charset="0"/>
                                </a:rPr>
                                <m:t>𝑚</m:t>
                              </m:r>
                            </m:e>
                            <m:sup>
                              <m:r>
                                <a:rPr lang="en-GB" altLang="zh-CN" i="1">
                                  <a:latin typeface="Cambria Math" panose="02040503050406030204" pitchFamily="18" charset="0"/>
                                </a:rPr>
                                <m:t>2</m:t>
                              </m:r>
                            </m:sup>
                          </m:sSup>
                        </m:e>
                      </m:d>
                      <m:r>
                        <a:rPr lang="en-GB" altLang="zh-CN" i="1">
                          <a:latin typeface="Cambria Math" panose="02040503050406030204" pitchFamily="18" charset="0"/>
                        </a:rPr>
                        <m:t>𝜙</m:t>
                      </m:r>
                      <m:r>
                        <a:rPr lang="en-GB" altLang="zh-CN" i="1">
                          <a:latin typeface="Cambria Math" panose="02040503050406030204" pitchFamily="18" charset="0"/>
                        </a:rPr>
                        <m:t>=−</m:t>
                      </m:r>
                      <m:r>
                        <a:rPr lang="en-GB" altLang="zh-CN" i="1">
                          <a:latin typeface="Cambria Math" panose="02040503050406030204" pitchFamily="18" charset="0"/>
                        </a:rPr>
                        <m:t>𝑔</m:t>
                      </m:r>
                      <m:r>
                        <a:rPr lang="en-GB" altLang="zh-CN" b="1" i="1">
                          <a:latin typeface="Cambria Math" panose="02040503050406030204" pitchFamily="18" charset="0"/>
                        </a:rPr>
                        <m:t>𝑬</m:t>
                      </m:r>
                      <m:r>
                        <a:rPr lang="en-GB" altLang="zh-CN">
                          <a:latin typeface="Cambria Math" panose="02040503050406030204" pitchFamily="18" charset="0"/>
                        </a:rPr>
                        <m:t>⋅</m:t>
                      </m:r>
                      <m:r>
                        <a:rPr lang="en-GB" altLang="zh-CN" b="1" i="1">
                          <a:latin typeface="Cambria Math" panose="02040503050406030204" pitchFamily="18" charset="0"/>
                        </a:rPr>
                        <m:t>𝑩</m:t>
                      </m:r>
                    </m:oMath>
                  </m:oMathPara>
                </a14:m>
                <a:endParaRPr lang="en-US" altLang="zh-CN" dirty="0">
                  <a:latin typeface="Garamond" panose="02020404030301010803" pitchFamily="18" charset="0"/>
                  <a:ea typeface="宋体" panose="02010600030101010101" pitchFamily="2" charset="-122"/>
                  <a:cs typeface="XCross Sharp" panose="02010600030101010101" pitchFamily="2" charset="-122"/>
                </a:endParaRPr>
              </a:p>
            </p:txBody>
          </p:sp>
        </mc:Choice>
        <mc:Fallback xmlns="">
          <p:sp>
            <p:nvSpPr>
              <p:cNvPr id="4" name="矩形 3">
                <a:extLst>
                  <a:ext uri="{FF2B5EF4-FFF2-40B4-BE49-F238E27FC236}">
                    <a16:creationId xmlns:a16="http://schemas.microsoft.com/office/drawing/2014/main" id="{8373BF7E-64A9-EB4A-AB98-3AF93A6AC6D2}"/>
                  </a:ext>
                </a:extLst>
              </p:cNvPr>
              <p:cNvSpPr>
                <a:spLocks noRot="1" noChangeAspect="1" noMove="1" noResize="1" noEditPoints="1" noAdjustHandles="1" noChangeArrowheads="1" noChangeShapeType="1" noTextEdit="1"/>
              </p:cNvSpPr>
              <p:nvPr/>
            </p:nvSpPr>
            <p:spPr>
              <a:xfrm>
                <a:off x="8734867" y="645697"/>
                <a:ext cx="3063596" cy="510524"/>
              </a:xfrm>
              <a:prstGeom prst="rect">
                <a:avLst/>
              </a:prstGeom>
              <a:blipFill>
                <a:blip r:embed="rId2"/>
                <a:stretch>
                  <a:fillRect/>
                </a:stretch>
              </a:blipFill>
            </p:spPr>
            <p:txBody>
              <a:bodyPr/>
              <a:lstStyle/>
              <a:p>
                <a:r>
                  <a:rPr lang="zh-CN" altLang="en-US">
                    <a:noFill/>
                  </a:rPr>
                  <a:t> </a:t>
                </a:r>
              </a:p>
            </p:txBody>
          </p:sp>
        </mc:Fallback>
      </mc:AlternateContent>
      <p:sp>
        <p:nvSpPr>
          <p:cNvPr id="5" name="矩形 4">
            <a:extLst>
              <a:ext uri="{FF2B5EF4-FFF2-40B4-BE49-F238E27FC236}">
                <a16:creationId xmlns:a16="http://schemas.microsoft.com/office/drawing/2014/main" id="{F7CA1AEF-BF75-3449-888C-6B8E9A1379FA}"/>
              </a:ext>
            </a:extLst>
          </p:cNvPr>
          <p:cNvSpPr/>
          <p:nvPr/>
        </p:nvSpPr>
        <p:spPr>
          <a:xfrm>
            <a:off x="517350" y="3012091"/>
            <a:ext cx="4362092" cy="369332"/>
          </a:xfrm>
          <a:prstGeom prst="rect">
            <a:avLst/>
          </a:prstGeom>
        </p:spPr>
        <p:txBody>
          <a:bodyPr wrap="none">
            <a:spAutoFit/>
          </a:bodyPr>
          <a:lstStyle/>
          <a:p>
            <a:pPr marL="285750" indent="-285750">
              <a:buFont typeface="Wingdings" pitchFamily="2" charset="2"/>
              <a:buChar char="l"/>
            </a:pPr>
            <a:r>
              <a:rPr kumimoji="1" lang="en-US" altLang="zh-CN" b="1" dirty="0"/>
              <a:t>One dimensional three wave mixing:</a:t>
            </a:r>
            <a:r>
              <a:rPr kumimoji="1" lang="zh-CN" altLang="en-US" b="1" dirty="0"/>
              <a:t> </a:t>
            </a:r>
          </a:p>
        </p:txBody>
      </p:sp>
      <p:sp>
        <p:nvSpPr>
          <p:cNvPr id="6" name="矩形 5">
            <a:extLst>
              <a:ext uri="{FF2B5EF4-FFF2-40B4-BE49-F238E27FC236}">
                <a16:creationId xmlns:a16="http://schemas.microsoft.com/office/drawing/2014/main" id="{F7DD46E7-DD1E-0240-A028-B5F4C2B3812B}"/>
              </a:ext>
            </a:extLst>
          </p:cNvPr>
          <p:cNvSpPr/>
          <p:nvPr/>
        </p:nvSpPr>
        <p:spPr>
          <a:xfrm>
            <a:off x="3509597" y="3642371"/>
            <a:ext cx="2734788" cy="923330"/>
          </a:xfrm>
          <a:prstGeom prst="rect">
            <a:avLst/>
          </a:prstGeom>
        </p:spPr>
        <p:txBody>
          <a:bodyPr wrap="none">
            <a:spAutoFit/>
          </a:bodyPr>
          <a:lstStyle/>
          <a:p>
            <a:r>
              <a:rPr lang="el-GR" altLang="zh-CN" dirty="0">
                <a:latin typeface="LatinModernMath-Regular-Identity-H"/>
              </a:rPr>
              <a:t>Ψ</a:t>
            </a:r>
            <a:r>
              <a:rPr lang="el-GR" altLang="zh-CN" sz="1050" dirty="0">
                <a:latin typeface="LatinModernMath-Regular-Identity-H"/>
              </a:rPr>
              <a:t>1 </a:t>
            </a:r>
            <a:r>
              <a:rPr lang="el-GR" altLang="zh-CN" dirty="0">
                <a:latin typeface="LatinModernMath-Regular-Identity-H"/>
              </a:rPr>
              <a:t>= 𝜓</a:t>
            </a:r>
            <a:r>
              <a:rPr lang="el-GR" altLang="zh-CN" sz="1050" dirty="0">
                <a:latin typeface="LatinModernMath-Regular-Identity-H"/>
              </a:rPr>
              <a:t>1 </a:t>
            </a:r>
            <a:r>
              <a:rPr lang="en" altLang="zh-CN" dirty="0" err="1">
                <a:latin typeface="LMRoman12-Regular-Identity-H"/>
              </a:rPr>
              <a:t>exp</a:t>
            </a:r>
            <a:r>
              <a:rPr lang="en" altLang="zh-CN" dirty="0">
                <a:latin typeface="LMRoman12-Regular-Identity-H"/>
              </a:rPr>
              <a:t> </a:t>
            </a:r>
            <a:r>
              <a:rPr lang="en" altLang="zh-CN" dirty="0">
                <a:latin typeface="LatinModernMath-Regular-Identity-H"/>
              </a:rPr>
              <a:t>{−𝚥(𝜔</a:t>
            </a:r>
            <a:r>
              <a:rPr lang="en" altLang="zh-CN" sz="1050" dirty="0">
                <a:latin typeface="LatinModernMath-Regular-Identity-H"/>
              </a:rPr>
              <a:t>1</a:t>
            </a:r>
            <a:r>
              <a:rPr lang="en" altLang="zh-CN" dirty="0">
                <a:latin typeface="LatinModernMath-Regular-Identity-H"/>
              </a:rPr>
              <a:t>𝑡 − 𝑘</a:t>
            </a:r>
            <a:r>
              <a:rPr lang="en" altLang="zh-CN" sz="1050" dirty="0">
                <a:latin typeface="LatinModernMath-Regular-Identity-H"/>
              </a:rPr>
              <a:t>1</a:t>
            </a:r>
            <a:r>
              <a:rPr lang="en" altLang="zh-CN" dirty="0">
                <a:latin typeface="LatinModernMath-Regular-Identity-H"/>
              </a:rPr>
              <a:t>𝑥)} </a:t>
            </a:r>
          </a:p>
          <a:p>
            <a:endParaRPr lang="en" altLang="zh-CN" dirty="0">
              <a:latin typeface="LatinModernMath-Regular-Identity-H"/>
            </a:endParaRPr>
          </a:p>
          <a:p>
            <a:r>
              <a:rPr lang="el-GR" altLang="zh-CN" dirty="0">
                <a:latin typeface="LatinModernMath-Regular-Identity-H"/>
              </a:rPr>
              <a:t>Ψ</a:t>
            </a:r>
            <a:r>
              <a:rPr lang="el-GR" altLang="zh-CN" sz="1050" dirty="0">
                <a:latin typeface="LatinModernMath-Regular-Identity-H"/>
              </a:rPr>
              <a:t>2 </a:t>
            </a:r>
            <a:r>
              <a:rPr lang="el-GR" altLang="zh-CN" dirty="0">
                <a:latin typeface="LatinModernMath-Regular-Identity-H"/>
              </a:rPr>
              <a:t>= 𝜓</a:t>
            </a:r>
            <a:r>
              <a:rPr lang="el-GR" altLang="zh-CN" sz="1050" dirty="0">
                <a:latin typeface="LatinModernMath-Regular-Identity-H"/>
              </a:rPr>
              <a:t>2 </a:t>
            </a:r>
            <a:r>
              <a:rPr lang="en" altLang="zh-CN" dirty="0" err="1">
                <a:latin typeface="LMRoman12-Regular-Identity-H"/>
              </a:rPr>
              <a:t>exp</a:t>
            </a:r>
            <a:r>
              <a:rPr lang="en" altLang="zh-CN" dirty="0">
                <a:latin typeface="LMRoman12-Regular-Identity-H"/>
              </a:rPr>
              <a:t> </a:t>
            </a:r>
            <a:r>
              <a:rPr lang="en" altLang="zh-CN" dirty="0">
                <a:latin typeface="LatinModernMath-Regular-Identity-H"/>
              </a:rPr>
              <a:t>{−𝚥(𝜔</a:t>
            </a:r>
            <a:r>
              <a:rPr lang="en" altLang="zh-CN" sz="1050" dirty="0">
                <a:latin typeface="LatinModernMath-Regular-Identity-H"/>
              </a:rPr>
              <a:t>2</a:t>
            </a:r>
            <a:r>
              <a:rPr lang="en" altLang="zh-CN" dirty="0">
                <a:latin typeface="LatinModernMath-Regular-Identity-H"/>
              </a:rPr>
              <a:t>𝑡 ∓ 𝑘</a:t>
            </a:r>
            <a:r>
              <a:rPr lang="en" altLang="zh-CN" sz="1050" dirty="0">
                <a:latin typeface="LatinModernMath-Regular-Identity-H"/>
              </a:rPr>
              <a:t>2</a:t>
            </a:r>
            <a:r>
              <a:rPr lang="en" altLang="zh-CN" dirty="0">
                <a:latin typeface="LatinModernMath-Regular-Identity-H"/>
              </a:rPr>
              <a:t>𝑥)} </a:t>
            </a:r>
            <a:endParaRPr lang="en" altLang="zh-CN" dirty="0"/>
          </a:p>
        </p:txBody>
      </p:sp>
      <p:sp>
        <p:nvSpPr>
          <p:cNvPr id="8" name="矩形 7">
            <a:extLst>
              <a:ext uri="{FF2B5EF4-FFF2-40B4-BE49-F238E27FC236}">
                <a16:creationId xmlns:a16="http://schemas.microsoft.com/office/drawing/2014/main" id="{772BEF2B-466E-6F46-A976-70318C608F0B}"/>
              </a:ext>
            </a:extLst>
          </p:cNvPr>
          <p:cNvSpPr/>
          <p:nvPr/>
        </p:nvSpPr>
        <p:spPr>
          <a:xfrm>
            <a:off x="4252013" y="6273972"/>
            <a:ext cx="2798395" cy="369332"/>
          </a:xfrm>
          <a:prstGeom prst="rect">
            <a:avLst/>
          </a:prstGeom>
        </p:spPr>
        <p:txBody>
          <a:bodyPr wrap="none">
            <a:spAutoFit/>
          </a:bodyPr>
          <a:lstStyle/>
          <a:p>
            <a:r>
              <a:rPr lang="en" altLang="zh-CN" dirty="0">
                <a:latin typeface="AdvOT255b5711.I"/>
              </a:rPr>
              <a:t>Phys. Scr. </a:t>
            </a:r>
            <a:r>
              <a:rPr lang="en" altLang="zh-CN" dirty="0">
                <a:latin typeface="AdvOT3bbb1fa6.B"/>
              </a:rPr>
              <a:t>97 </a:t>
            </a:r>
            <a:r>
              <a:rPr lang="en" altLang="zh-CN" dirty="0">
                <a:latin typeface="AdvOTb0c9bf5d"/>
              </a:rPr>
              <a:t>(</a:t>
            </a:r>
            <a:r>
              <a:rPr lang="en" altLang="zh-CN" dirty="0">
                <a:latin typeface="AdvOT77db9845"/>
              </a:rPr>
              <a:t>2022</a:t>
            </a:r>
            <a:r>
              <a:rPr lang="en" altLang="zh-CN" dirty="0">
                <a:latin typeface="AdvOTb0c9bf5d"/>
              </a:rPr>
              <a:t>) </a:t>
            </a:r>
            <a:r>
              <a:rPr lang="en" altLang="zh-CN" dirty="0">
                <a:latin typeface="AdvOT77db9845"/>
              </a:rPr>
              <a:t>105303 </a:t>
            </a:r>
            <a:endParaRPr lang="en" altLang="zh-CN" dirty="0"/>
          </a:p>
        </p:txBody>
      </p:sp>
      <p:sp>
        <p:nvSpPr>
          <p:cNvPr id="9" name="矩形 8">
            <a:extLst>
              <a:ext uri="{FF2B5EF4-FFF2-40B4-BE49-F238E27FC236}">
                <a16:creationId xmlns:a16="http://schemas.microsoft.com/office/drawing/2014/main" id="{56CD77F7-CEE4-1E4B-B30F-7F2EA8BC9231}"/>
              </a:ext>
            </a:extLst>
          </p:cNvPr>
          <p:cNvSpPr/>
          <p:nvPr/>
        </p:nvSpPr>
        <p:spPr>
          <a:xfrm>
            <a:off x="138803" y="-41050"/>
            <a:ext cx="12296956" cy="646331"/>
          </a:xfrm>
          <a:prstGeom prst="rect">
            <a:avLst/>
          </a:prstGeom>
        </p:spPr>
        <p:txBody>
          <a:bodyPr wrap="none">
            <a:spAutoFit/>
          </a:bodyPr>
          <a:lstStyle/>
          <a:p>
            <a:pPr algn="ctr"/>
            <a:r>
              <a:rPr lang="en" altLang="zh-CN" sz="3600" b="1" dirty="0">
                <a:solidFill>
                  <a:srgbClr val="C00000"/>
                </a:solidFill>
              </a:rPr>
              <a:t>Axion-like particle generation in laser-plasma interaction </a:t>
            </a:r>
          </a:p>
        </p:txBody>
      </p:sp>
      <p:sp>
        <p:nvSpPr>
          <p:cNvPr id="10" name="矩形 9">
            <a:extLst>
              <a:ext uri="{FF2B5EF4-FFF2-40B4-BE49-F238E27FC236}">
                <a16:creationId xmlns:a16="http://schemas.microsoft.com/office/drawing/2014/main" id="{255950F3-8C2C-7B46-99BB-52A05E11665A}"/>
              </a:ext>
            </a:extLst>
          </p:cNvPr>
          <p:cNvSpPr/>
          <p:nvPr/>
        </p:nvSpPr>
        <p:spPr>
          <a:xfrm>
            <a:off x="3509597" y="4826649"/>
            <a:ext cx="3158836" cy="807913"/>
          </a:xfrm>
          <a:prstGeom prst="rect">
            <a:avLst/>
          </a:prstGeom>
        </p:spPr>
        <p:txBody>
          <a:bodyPr wrap="square">
            <a:spAutoFit/>
          </a:bodyPr>
          <a:lstStyle/>
          <a:p>
            <a:r>
              <a:rPr lang="el-GR" altLang="zh-CN" dirty="0">
                <a:latin typeface="LatinModernMath-Regular-Identity-H"/>
              </a:rPr>
              <a:t>(𝜕</a:t>
            </a:r>
            <a:r>
              <a:rPr lang="el-GR" altLang="zh-CN" sz="1050" dirty="0">
                <a:latin typeface="LatinModernMath-Regular-Identity-H"/>
              </a:rPr>
              <a:t>𝑡2 </a:t>
            </a:r>
            <a:r>
              <a:rPr lang="el-GR" altLang="zh-CN" dirty="0">
                <a:latin typeface="LatinModernMath-Regular-Identity-H"/>
              </a:rPr>
              <a:t>− ∇</a:t>
            </a:r>
            <a:r>
              <a:rPr lang="el-GR" altLang="zh-CN" sz="1050" dirty="0">
                <a:latin typeface="LatinModernMath-Regular-Identity-H"/>
              </a:rPr>
              <a:t>2 </a:t>
            </a:r>
            <a:r>
              <a:rPr lang="el-GR" altLang="zh-CN" dirty="0">
                <a:latin typeface="LatinModernMath-Regular-Identity-H"/>
              </a:rPr>
              <a:t>+ 𝑚</a:t>
            </a:r>
            <a:r>
              <a:rPr lang="el-GR" altLang="zh-CN" sz="1050" dirty="0">
                <a:latin typeface="LatinModernMath-Regular-Identity-H"/>
              </a:rPr>
              <a:t>23</a:t>
            </a:r>
            <a:r>
              <a:rPr lang="el-GR" altLang="zh-CN" dirty="0">
                <a:latin typeface="LatinModernMath-Regular-Identity-H"/>
              </a:rPr>
              <a:t>)Ψ</a:t>
            </a:r>
            <a:r>
              <a:rPr lang="el-GR" altLang="zh-CN" sz="1050" dirty="0">
                <a:latin typeface="LatinModernMath-Regular-Identity-H"/>
              </a:rPr>
              <a:t>3 </a:t>
            </a:r>
            <a:r>
              <a:rPr lang="el-GR" altLang="zh-CN" dirty="0">
                <a:latin typeface="LatinModernMath-Regular-Identity-H"/>
              </a:rPr>
              <a:t>= 𝑔</a:t>
            </a:r>
            <a:r>
              <a:rPr lang="en" altLang="zh-CN" sz="1050" dirty="0">
                <a:latin typeface="LMRoman8-Regular-Identity-H"/>
              </a:rPr>
              <a:t>TWM</a:t>
            </a:r>
            <a:r>
              <a:rPr lang="el-GR" altLang="zh-CN" dirty="0">
                <a:latin typeface="LatinModernMath-Regular-Identity-H"/>
              </a:rPr>
              <a:t>Ψ</a:t>
            </a:r>
            <a:r>
              <a:rPr lang="el-GR" altLang="zh-CN" sz="1050" dirty="0">
                <a:latin typeface="LatinModernMath-Regular-Identity-H"/>
              </a:rPr>
              <a:t>1</a:t>
            </a:r>
            <a:r>
              <a:rPr lang="el-GR" altLang="zh-CN" dirty="0">
                <a:latin typeface="LatinModernMath-Regular-Identity-H"/>
              </a:rPr>
              <a:t>Ψ</a:t>
            </a:r>
            <a:r>
              <a:rPr lang="el-GR" altLang="zh-CN" sz="1050" dirty="0">
                <a:latin typeface="LatinModernMath-Regular-Identity-H"/>
              </a:rPr>
              <a:t>2</a:t>
            </a:r>
            <a:endParaRPr lang="en-US" altLang="zh-CN" sz="1050" dirty="0">
              <a:latin typeface="LatinModernMath-Regular-Identity-H"/>
            </a:endParaRPr>
          </a:p>
          <a:p>
            <a:endParaRPr lang="en-US" altLang="zh-CN" sz="1050" dirty="0">
              <a:latin typeface="LatinModernMath-Regular-Identity-H"/>
            </a:endParaRPr>
          </a:p>
          <a:p>
            <a:r>
              <a:rPr lang="en" altLang="zh-CN" dirty="0">
                <a:latin typeface="LMRoman12-Regular-Identity-H"/>
              </a:rPr>
              <a:t> </a:t>
            </a:r>
            <a:r>
              <a:rPr lang="en" altLang="zh-CN" dirty="0">
                <a:latin typeface="LatinModernMath-Regular-Identity-H"/>
              </a:rPr>
              <a:t>𝜔</a:t>
            </a:r>
            <a:r>
              <a:rPr lang="en" altLang="zh-CN" sz="1050" dirty="0">
                <a:latin typeface="LatinModernMath-Regular-Identity-H"/>
              </a:rPr>
              <a:t>32 </a:t>
            </a:r>
            <a:r>
              <a:rPr lang="en" altLang="zh-CN" dirty="0">
                <a:latin typeface="LatinModernMath-Regular-Identity-H"/>
              </a:rPr>
              <a:t>=𝑘</a:t>
            </a:r>
            <a:r>
              <a:rPr lang="en" altLang="zh-CN" sz="1050" dirty="0">
                <a:latin typeface="LatinModernMath-Regular-Identity-H"/>
              </a:rPr>
              <a:t>32 </a:t>
            </a:r>
            <a:r>
              <a:rPr lang="en" altLang="zh-CN" dirty="0">
                <a:latin typeface="LatinModernMath-Regular-Identity-H"/>
              </a:rPr>
              <a:t>+𝑚</a:t>
            </a:r>
            <a:r>
              <a:rPr lang="en" altLang="zh-CN" sz="1050" dirty="0">
                <a:latin typeface="LatinModernMath-Regular-Identity-H"/>
              </a:rPr>
              <a:t>23</a:t>
            </a:r>
            <a:r>
              <a:rPr lang="en" altLang="zh-CN" dirty="0">
                <a:latin typeface="LatinModernMath-Regular-Identity-H"/>
              </a:rPr>
              <a:t>, 𝑚</a:t>
            </a:r>
            <a:r>
              <a:rPr lang="en" altLang="zh-CN" sz="1050" dirty="0">
                <a:latin typeface="LatinModernMath-Regular-Identity-H"/>
              </a:rPr>
              <a:t>3 </a:t>
            </a:r>
            <a:r>
              <a:rPr lang="en" altLang="zh-CN" dirty="0">
                <a:latin typeface="LatinModernMath-Regular-Identity-H"/>
              </a:rPr>
              <a:t>≥0. </a:t>
            </a:r>
            <a:endParaRPr lang="en" altLang="zh-CN" dirty="0"/>
          </a:p>
        </p:txBody>
      </p:sp>
    </p:spTree>
    <p:extLst>
      <p:ext uri="{BB962C8B-B14F-4D97-AF65-F5344CB8AC3E}">
        <p14:creationId xmlns:p14="http://schemas.microsoft.com/office/powerpoint/2010/main" val="25691257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C8EC030-0CD5-754D-9300-308EF7ACE563}"/>
              </a:ext>
            </a:extLst>
          </p:cNvPr>
          <p:cNvPicPr>
            <a:picLocks noChangeAspect="1"/>
          </p:cNvPicPr>
          <p:nvPr/>
        </p:nvPicPr>
        <p:blipFill>
          <a:blip r:embed="rId2"/>
          <a:stretch>
            <a:fillRect/>
          </a:stretch>
        </p:blipFill>
        <p:spPr>
          <a:xfrm>
            <a:off x="4246415" y="1069341"/>
            <a:ext cx="6561131" cy="4140450"/>
          </a:xfrm>
          <a:prstGeom prst="rect">
            <a:avLst/>
          </a:prstGeom>
        </p:spPr>
      </p:pic>
      <p:sp>
        <p:nvSpPr>
          <p:cNvPr id="4" name="矩形 3">
            <a:extLst>
              <a:ext uri="{FF2B5EF4-FFF2-40B4-BE49-F238E27FC236}">
                <a16:creationId xmlns:a16="http://schemas.microsoft.com/office/drawing/2014/main" id="{C139FA6A-0E83-4148-80D0-68E54DEAB1BA}"/>
              </a:ext>
            </a:extLst>
          </p:cNvPr>
          <p:cNvSpPr/>
          <p:nvPr/>
        </p:nvSpPr>
        <p:spPr>
          <a:xfrm>
            <a:off x="4010141" y="5797099"/>
            <a:ext cx="6928273" cy="646331"/>
          </a:xfrm>
          <a:prstGeom prst="rect">
            <a:avLst/>
          </a:prstGeom>
        </p:spPr>
        <p:txBody>
          <a:bodyPr wrap="square">
            <a:spAutoFit/>
          </a:bodyPr>
          <a:lstStyle/>
          <a:p>
            <a:r>
              <a:rPr lang="en" altLang="zh-CN" dirty="0">
                <a:latin typeface="AdvOT77db9845"/>
              </a:rPr>
              <a:t>Sketches of the interaction between a magnetically </a:t>
            </a:r>
            <a:r>
              <a:rPr lang="en" altLang="zh-CN" dirty="0">
                <a:latin typeface="AdvOT255b5711.I"/>
              </a:rPr>
              <a:t>y</a:t>
            </a:r>
            <a:r>
              <a:rPr lang="en" altLang="zh-CN" dirty="0">
                <a:latin typeface="AdvOT77db9845"/>
              </a:rPr>
              <a:t>-polarized probe and electrically </a:t>
            </a:r>
            <a:r>
              <a:rPr lang="en" altLang="zh-CN" dirty="0">
                <a:latin typeface="AdvOTb0c9bf5d"/>
              </a:rPr>
              <a:t>(</a:t>
            </a:r>
            <a:r>
              <a:rPr lang="en" altLang="zh-CN" dirty="0">
                <a:latin typeface="AdvOT77db9845"/>
              </a:rPr>
              <a:t>a</a:t>
            </a:r>
            <a:r>
              <a:rPr lang="en" altLang="zh-CN" dirty="0">
                <a:latin typeface="AdvOTb0c9bf5d"/>
              </a:rPr>
              <a:t>) </a:t>
            </a:r>
            <a:r>
              <a:rPr lang="en" altLang="zh-CN" dirty="0">
                <a:latin typeface="AdvOT255b5711.I"/>
              </a:rPr>
              <a:t>y</a:t>
            </a:r>
            <a:r>
              <a:rPr lang="en" altLang="zh-CN" dirty="0">
                <a:latin typeface="AdvOT77db9845"/>
              </a:rPr>
              <a:t>-polarized or </a:t>
            </a:r>
            <a:r>
              <a:rPr lang="en" altLang="zh-CN" dirty="0">
                <a:latin typeface="AdvOTb0c9bf5d"/>
              </a:rPr>
              <a:t>(</a:t>
            </a:r>
            <a:r>
              <a:rPr lang="en" altLang="zh-CN" dirty="0">
                <a:latin typeface="AdvOT77db9845"/>
              </a:rPr>
              <a:t>b</a:t>
            </a:r>
            <a:r>
              <a:rPr lang="en" altLang="zh-CN" dirty="0">
                <a:latin typeface="AdvOTb0c9bf5d"/>
              </a:rPr>
              <a:t>) </a:t>
            </a:r>
            <a:r>
              <a:rPr lang="en" altLang="zh-CN" dirty="0">
                <a:latin typeface="AdvOT255b5711.I"/>
              </a:rPr>
              <a:t>z</a:t>
            </a:r>
            <a:r>
              <a:rPr lang="en" altLang="zh-CN" dirty="0">
                <a:latin typeface="AdvOT77db9845"/>
              </a:rPr>
              <a:t>-polarized background </a:t>
            </a:r>
            <a:r>
              <a:rPr lang="en" altLang="zh-CN" dirty="0">
                <a:latin typeface="AdvOT77db9845+fb"/>
              </a:rPr>
              <a:t>fi</a:t>
            </a:r>
            <a:r>
              <a:rPr lang="en" altLang="zh-CN" dirty="0">
                <a:latin typeface="AdvOT77db9845"/>
              </a:rPr>
              <a:t>eld.. </a:t>
            </a:r>
            <a:endParaRPr lang="en" altLang="zh-CN" dirty="0"/>
          </a:p>
        </p:txBody>
      </p:sp>
      <p:sp>
        <p:nvSpPr>
          <p:cNvPr id="5" name="文本框 4">
            <a:extLst>
              <a:ext uri="{FF2B5EF4-FFF2-40B4-BE49-F238E27FC236}">
                <a16:creationId xmlns:a16="http://schemas.microsoft.com/office/drawing/2014/main" id="{9780A9FB-63A2-C64C-A6A1-513BC855CE63}"/>
              </a:ext>
            </a:extLst>
          </p:cNvPr>
          <p:cNvSpPr txBox="1"/>
          <p:nvPr/>
        </p:nvSpPr>
        <p:spPr>
          <a:xfrm>
            <a:off x="346364" y="1527417"/>
            <a:ext cx="3663777" cy="1200329"/>
          </a:xfrm>
          <a:prstGeom prst="rect">
            <a:avLst/>
          </a:prstGeom>
          <a:noFill/>
        </p:spPr>
        <p:txBody>
          <a:bodyPr wrap="square" rtlCol="0">
            <a:spAutoFit/>
          </a:bodyPr>
          <a:lstStyle/>
          <a:p>
            <a:r>
              <a:rPr kumimoji="1" lang="en-US" altLang="zh-CN" b="1" dirty="0"/>
              <a:t>We use the B field the probe and the E field of the laser driven plasma to produce the axion-like particles.</a:t>
            </a:r>
            <a:endParaRPr kumimoji="1" lang="zh-CN" altLang="en-US" b="1" dirty="0"/>
          </a:p>
        </p:txBody>
      </p:sp>
      <p:sp>
        <p:nvSpPr>
          <p:cNvPr id="6" name="文本框 5">
            <a:extLst>
              <a:ext uri="{FF2B5EF4-FFF2-40B4-BE49-F238E27FC236}">
                <a16:creationId xmlns:a16="http://schemas.microsoft.com/office/drawing/2014/main" id="{1DF86F5A-DA48-B84B-965D-0E94C47286AB}"/>
              </a:ext>
            </a:extLst>
          </p:cNvPr>
          <p:cNvSpPr txBox="1"/>
          <p:nvPr/>
        </p:nvSpPr>
        <p:spPr>
          <a:xfrm>
            <a:off x="249382" y="3363482"/>
            <a:ext cx="3760759" cy="1754326"/>
          </a:xfrm>
          <a:prstGeom prst="rect">
            <a:avLst/>
          </a:prstGeom>
          <a:noFill/>
        </p:spPr>
        <p:txBody>
          <a:bodyPr wrap="square" rtlCol="0">
            <a:spAutoFit/>
          </a:bodyPr>
          <a:lstStyle/>
          <a:p>
            <a:r>
              <a:rPr kumimoji="1" lang="en-US" altLang="zh-CN" b="1" dirty="0"/>
              <a:t>If the polarization direction of probe and the E field direction of the plasma has 45 degree. </a:t>
            </a:r>
            <a:r>
              <a:rPr kumimoji="1" lang="en-US" altLang="zh-CN" b="1" dirty="0">
                <a:solidFill>
                  <a:srgbClr val="C00000"/>
                </a:solidFill>
              </a:rPr>
              <a:t>The polarization direction  of the probe is changed when axion-like particles are produced.</a:t>
            </a:r>
          </a:p>
        </p:txBody>
      </p:sp>
      <p:sp>
        <p:nvSpPr>
          <p:cNvPr id="7" name="文本框 6">
            <a:extLst>
              <a:ext uri="{FF2B5EF4-FFF2-40B4-BE49-F238E27FC236}">
                <a16:creationId xmlns:a16="http://schemas.microsoft.com/office/drawing/2014/main" id="{7487DF8E-0155-F14E-8D7D-92CB9068B016}"/>
              </a:ext>
            </a:extLst>
          </p:cNvPr>
          <p:cNvSpPr txBox="1"/>
          <p:nvPr/>
        </p:nvSpPr>
        <p:spPr>
          <a:xfrm>
            <a:off x="5375563" y="5234895"/>
            <a:ext cx="2987407" cy="369332"/>
          </a:xfrm>
          <a:prstGeom prst="rect">
            <a:avLst/>
          </a:prstGeom>
          <a:noFill/>
        </p:spPr>
        <p:txBody>
          <a:bodyPr wrap="square" rtlCol="0">
            <a:spAutoFit/>
          </a:bodyPr>
          <a:lstStyle/>
          <a:p>
            <a:r>
              <a:rPr kumimoji="1" lang="en-US" altLang="zh-CN" b="1" dirty="0">
                <a:solidFill>
                  <a:srgbClr val="0070C0"/>
                </a:solidFill>
              </a:rPr>
              <a:t>The probe could be XFEL</a:t>
            </a:r>
            <a:endParaRPr kumimoji="1" lang="zh-CN" altLang="en-US" b="1" dirty="0">
              <a:solidFill>
                <a:srgbClr val="0070C0"/>
              </a:solidFill>
            </a:endParaRPr>
          </a:p>
        </p:txBody>
      </p:sp>
      <p:sp>
        <p:nvSpPr>
          <p:cNvPr id="8" name="矩形 7">
            <a:extLst>
              <a:ext uri="{FF2B5EF4-FFF2-40B4-BE49-F238E27FC236}">
                <a16:creationId xmlns:a16="http://schemas.microsoft.com/office/drawing/2014/main" id="{AAB2CE04-4F01-9348-81D2-2EA18D9A57DB}"/>
              </a:ext>
            </a:extLst>
          </p:cNvPr>
          <p:cNvSpPr/>
          <p:nvPr/>
        </p:nvSpPr>
        <p:spPr>
          <a:xfrm>
            <a:off x="138803" y="-41050"/>
            <a:ext cx="12296956" cy="646331"/>
          </a:xfrm>
          <a:prstGeom prst="rect">
            <a:avLst/>
          </a:prstGeom>
        </p:spPr>
        <p:txBody>
          <a:bodyPr wrap="none">
            <a:spAutoFit/>
          </a:bodyPr>
          <a:lstStyle/>
          <a:p>
            <a:pPr algn="ctr"/>
            <a:r>
              <a:rPr lang="en" altLang="zh-CN" sz="3600" b="1" dirty="0">
                <a:solidFill>
                  <a:srgbClr val="C00000"/>
                </a:solidFill>
              </a:rPr>
              <a:t>Axion-like particle generation in laser-plasma interaction </a:t>
            </a:r>
          </a:p>
        </p:txBody>
      </p:sp>
    </p:spTree>
    <p:extLst>
      <p:ext uri="{BB962C8B-B14F-4D97-AF65-F5344CB8AC3E}">
        <p14:creationId xmlns:p14="http://schemas.microsoft.com/office/powerpoint/2010/main" val="26410543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descr="page8image10425216">
            <a:extLst>
              <a:ext uri="{FF2B5EF4-FFF2-40B4-BE49-F238E27FC236}">
                <a16:creationId xmlns:a16="http://schemas.microsoft.com/office/drawing/2014/main" id="{2EAC8437-B042-644B-A76F-7A2BD17DCB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7641" y="1619480"/>
            <a:ext cx="8095681" cy="3253954"/>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4C790AF3-925C-0D4A-AB0A-E96B7E86DB4E}"/>
              </a:ext>
            </a:extLst>
          </p:cNvPr>
          <p:cNvSpPr txBox="1"/>
          <p:nvPr/>
        </p:nvSpPr>
        <p:spPr>
          <a:xfrm>
            <a:off x="4028168" y="5518301"/>
            <a:ext cx="3558448" cy="369332"/>
          </a:xfrm>
          <a:prstGeom prst="rect">
            <a:avLst/>
          </a:prstGeom>
          <a:noFill/>
        </p:spPr>
        <p:txBody>
          <a:bodyPr wrap="square" rtlCol="0">
            <a:spAutoFit/>
          </a:bodyPr>
          <a:lstStyle/>
          <a:p>
            <a:r>
              <a:rPr kumimoji="1" lang="en-US" altLang="zh-CN" b="1" dirty="0"/>
              <a:t>Two cases are discussed.</a:t>
            </a:r>
            <a:endParaRPr kumimoji="1" lang="zh-CN" altLang="en-US" b="1" dirty="0"/>
          </a:p>
        </p:txBody>
      </p:sp>
      <p:sp>
        <p:nvSpPr>
          <p:cNvPr id="5" name="矩形 4">
            <a:extLst>
              <a:ext uri="{FF2B5EF4-FFF2-40B4-BE49-F238E27FC236}">
                <a16:creationId xmlns:a16="http://schemas.microsoft.com/office/drawing/2014/main" id="{008C85C1-70EB-104A-920B-3D894B59F0FA}"/>
              </a:ext>
            </a:extLst>
          </p:cNvPr>
          <p:cNvSpPr/>
          <p:nvPr/>
        </p:nvSpPr>
        <p:spPr>
          <a:xfrm>
            <a:off x="138803" y="-41050"/>
            <a:ext cx="12296956" cy="646331"/>
          </a:xfrm>
          <a:prstGeom prst="rect">
            <a:avLst/>
          </a:prstGeom>
        </p:spPr>
        <p:txBody>
          <a:bodyPr wrap="none">
            <a:spAutoFit/>
          </a:bodyPr>
          <a:lstStyle/>
          <a:p>
            <a:pPr algn="ctr"/>
            <a:r>
              <a:rPr lang="en" altLang="zh-CN" sz="3600" b="1" dirty="0">
                <a:solidFill>
                  <a:srgbClr val="C00000"/>
                </a:solidFill>
              </a:rPr>
              <a:t>Axion-like particle generation in laser-plasma interaction </a:t>
            </a:r>
          </a:p>
        </p:txBody>
      </p:sp>
      <p:sp>
        <p:nvSpPr>
          <p:cNvPr id="6" name="矩形 5">
            <a:extLst>
              <a:ext uri="{FF2B5EF4-FFF2-40B4-BE49-F238E27FC236}">
                <a16:creationId xmlns:a16="http://schemas.microsoft.com/office/drawing/2014/main" id="{27457FA9-AF92-9847-BB4D-5B6FD884976B}"/>
              </a:ext>
            </a:extLst>
          </p:cNvPr>
          <p:cNvSpPr/>
          <p:nvPr/>
        </p:nvSpPr>
        <p:spPr>
          <a:xfrm>
            <a:off x="8519213" y="5937045"/>
            <a:ext cx="2798395" cy="369332"/>
          </a:xfrm>
          <a:prstGeom prst="rect">
            <a:avLst/>
          </a:prstGeom>
        </p:spPr>
        <p:txBody>
          <a:bodyPr wrap="none">
            <a:spAutoFit/>
          </a:bodyPr>
          <a:lstStyle/>
          <a:p>
            <a:r>
              <a:rPr lang="en" altLang="zh-CN" dirty="0">
                <a:latin typeface="AdvOT255b5711.I"/>
              </a:rPr>
              <a:t>Phys. Scr. </a:t>
            </a:r>
            <a:r>
              <a:rPr lang="en" altLang="zh-CN" dirty="0">
                <a:latin typeface="AdvOT3bbb1fa6.B"/>
              </a:rPr>
              <a:t>97 </a:t>
            </a:r>
            <a:r>
              <a:rPr lang="en" altLang="zh-CN" dirty="0">
                <a:latin typeface="AdvOTb0c9bf5d"/>
              </a:rPr>
              <a:t>(</a:t>
            </a:r>
            <a:r>
              <a:rPr lang="en" altLang="zh-CN" dirty="0">
                <a:latin typeface="AdvOT77db9845"/>
              </a:rPr>
              <a:t>2022</a:t>
            </a:r>
            <a:r>
              <a:rPr lang="en" altLang="zh-CN" dirty="0">
                <a:latin typeface="AdvOTb0c9bf5d"/>
              </a:rPr>
              <a:t>) </a:t>
            </a:r>
            <a:r>
              <a:rPr lang="en" altLang="zh-CN" dirty="0">
                <a:latin typeface="AdvOT77db9845"/>
              </a:rPr>
              <a:t>105303 </a:t>
            </a:r>
            <a:endParaRPr lang="en" altLang="zh-CN" dirty="0"/>
          </a:p>
        </p:txBody>
      </p:sp>
    </p:spTree>
    <p:extLst>
      <p:ext uri="{BB962C8B-B14F-4D97-AF65-F5344CB8AC3E}">
        <p14:creationId xmlns:p14="http://schemas.microsoft.com/office/powerpoint/2010/main" val="17078584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B5601789-DD1E-4E4A-B27B-F9FE3FCBE547}"/>
              </a:ext>
            </a:extLst>
          </p:cNvPr>
          <p:cNvSpPr txBox="1"/>
          <p:nvPr/>
        </p:nvSpPr>
        <p:spPr>
          <a:xfrm>
            <a:off x="2848862" y="2750713"/>
            <a:ext cx="5824084" cy="584775"/>
          </a:xfrm>
          <a:prstGeom prst="rect">
            <a:avLst/>
          </a:prstGeom>
          <a:noFill/>
        </p:spPr>
        <p:txBody>
          <a:bodyPr wrap="square" rtlCol="0">
            <a:spAutoFit/>
          </a:bodyPr>
          <a:lstStyle/>
          <a:p>
            <a:pPr algn="ctr"/>
            <a:r>
              <a:rPr kumimoji="1" lang="en-US" altLang="zh-CN" sz="3200" b="1" dirty="0">
                <a:solidFill>
                  <a:srgbClr val="C00000"/>
                </a:solidFill>
              </a:rPr>
              <a:t>Thank you for your attention </a:t>
            </a:r>
            <a:endParaRPr kumimoji="1" lang="zh-CN" altLang="en-US" sz="3200" b="1" dirty="0">
              <a:solidFill>
                <a:srgbClr val="C00000"/>
              </a:solidFill>
            </a:endParaRPr>
          </a:p>
        </p:txBody>
      </p:sp>
    </p:spTree>
    <p:extLst>
      <p:ext uri="{BB962C8B-B14F-4D97-AF65-F5344CB8AC3E}">
        <p14:creationId xmlns:p14="http://schemas.microsoft.com/office/powerpoint/2010/main" val="28890386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A5B88DDC-D15C-D247-9DA3-3FF3C4CEBE7F}"/>
                  </a:ext>
                </a:extLst>
              </p:cNvPr>
              <p:cNvSpPr/>
              <p:nvPr/>
            </p:nvSpPr>
            <p:spPr>
              <a:xfrm>
                <a:off x="484292" y="834083"/>
                <a:ext cx="11707707" cy="5795689"/>
              </a:xfrm>
              <a:prstGeom prst="rect">
                <a:avLst/>
              </a:prstGeom>
            </p:spPr>
            <p:txBody>
              <a:bodyPr wrap="square">
                <a:spAutoFit/>
              </a:bodyPr>
              <a:lstStyle/>
              <a:p>
                <a:pPr marL="285750" indent="-285750">
                  <a:spcAft>
                    <a:spcPts val="0"/>
                  </a:spcAft>
                  <a:buFont typeface="Wingdings" pitchFamily="2" charset="2"/>
                  <a:buChar char="l"/>
                </a:pP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Normalized laser amplitude</a:t>
                </a:r>
              </a:p>
              <a:p>
                <a:pPr marL="285750" indent="-285750">
                  <a:spcAft>
                    <a:spcPts val="0"/>
                  </a:spcAft>
                  <a:buFont typeface="Wingdings" pitchFamily="2" charset="2"/>
                  <a:buChar char="l"/>
                </a:pPr>
                <a:endParaRPr lang="zh-CN" altLang="zh-CN" sz="2400" dirty="0">
                  <a:latin typeface="Times New Roman" panose="02020603050405020304" pitchFamily="18" charset="0"/>
                  <a:ea typeface="宋体" panose="02010600030101010101" pitchFamily="2" charset="-122"/>
                  <a:cs typeface="Times New Roman" panose="02020603050405020304" pitchFamily="18" charset="0"/>
                </a:endParaRPr>
              </a:p>
              <a:p>
                <a:pPr algn="just">
                  <a:spcAft>
                    <a:spcPts val="0"/>
                  </a:spcAft>
                </a:pPr>
                <a:r>
                  <a:rPr lang="zh-CN" altLang="en-US" sz="2400" dirty="0">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eqArr>
                      <m:eqArrPr>
                        <m:ctrlPr>
                          <a:rPr lang="zh-CN" altLang="zh-CN" sz="2400" i="1" smtClean="0">
                            <a:latin typeface="Cambria Math" panose="02040503050406030204" pitchFamily="18" charset="0"/>
                            <a:ea typeface="Cambria Math" panose="02040503050406030204" pitchFamily="18" charset="0"/>
                            <a:cs typeface="宋体" panose="02010600030101010101" pitchFamily="2" charset="-122"/>
                          </a:rPr>
                        </m:ctrlPr>
                      </m:eqArrPr>
                      <m:e>
                        <m:sSub>
                          <m:sSubPr>
                            <m:ctrlPr>
                              <a:rPr lang="zh-CN" altLang="zh-CN" sz="2400" i="1">
                                <a:latin typeface="Cambria Math" panose="02040503050406030204" pitchFamily="18" charset="0"/>
                                <a:ea typeface="Cambria Math" panose="02040503050406030204" pitchFamily="18" charset="0"/>
                                <a:cs typeface="宋体" panose="02010600030101010101" pitchFamily="2" charset="-122"/>
                              </a:rPr>
                            </m:ctrlPr>
                          </m:sSubPr>
                          <m:e>
                            <m:r>
                              <a:rPr lang="en-US" altLang="zh-CN" sz="2400" b="0" i="1" smtClean="0">
                                <a:latin typeface="Cambria Math" panose="02040503050406030204" pitchFamily="18" charset="0"/>
                                <a:ea typeface="宋体" panose="02010600030101010101" pitchFamily="2" charset="-122"/>
                                <a:cs typeface="宋体" panose="02010600030101010101" pitchFamily="2" charset="-122"/>
                              </a:rPr>
                              <m:t>𝑎</m:t>
                            </m:r>
                          </m:e>
                          <m:sub>
                            <m:r>
                              <a:rPr lang="en-US" altLang="zh-CN" sz="2400" b="0" i="1" smtClean="0">
                                <a:latin typeface="Cambria Math" panose="02040503050406030204" pitchFamily="18" charset="0"/>
                                <a:ea typeface="宋体" panose="02010600030101010101" pitchFamily="2" charset="-122"/>
                                <a:cs typeface="宋体" panose="02010600030101010101" pitchFamily="2" charset="-122"/>
                              </a:rPr>
                              <m:t>0</m:t>
                            </m:r>
                          </m:sub>
                        </m:sSub>
                        <m:r>
                          <a:rPr lang="en-US" altLang="zh-CN" sz="2400" b="0" i="1" smtClean="0">
                            <a:latin typeface="Cambria Math" panose="02040503050406030204" pitchFamily="18" charset="0"/>
                            <a:ea typeface="宋体" panose="02010600030101010101" pitchFamily="2" charset="-122"/>
                            <a:cs typeface="宋体" panose="02010600030101010101" pitchFamily="2" charset="-122"/>
                          </a:rPr>
                          <m:t>=</m:t>
                        </m:r>
                        <m:f>
                          <m:fPr>
                            <m:ctrlPr>
                              <a:rPr lang="zh-CN" altLang="zh-CN" sz="2400" i="1">
                                <a:latin typeface="Cambria Math" panose="02040503050406030204" pitchFamily="18" charset="0"/>
                                <a:ea typeface="Cambria Math" panose="02040503050406030204" pitchFamily="18" charset="0"/>
                                <a:cs typeface="宋体" panose="02010600030101010101" pitchFamily="2" charset="-122"/>
                              </a:rPr>
                            </m:ctrlPr>
                          </m:fPr>
                          <m:num>
                            <m:r>
                              <a:rPr lang="en-US" altLang="zh-CN" sz="2400" b="0" i="1" smtClean="0">
                                <a:latin typeface="Cambria Math" panose="02040503050406030204" pitchFamily="18" charset="0"/>
                                <a:ea typeface="宋体" panose="02010600030101010101" pitchFamily="2" charset="-122"/>
                                <a:cs typeface="宋体" panose="02010600030101010101" pitchFamily="2" charset="-122"/>
                              </a:rPr>
                              <m:t>𝑒</m:t>
                            </m:r>
                            <m:sSub>
                              <m:sSubPr>
                                <m:ctrlPr>
                                  <a:rPr lang="zh-CN" altLang="zh-CN" sz="2400" i="1">
                                    <a:latin typeface="Cambria Math" panose="02040503050406030204" pitchFamily="18" charset="0"/>
                                    <a:ea typeface="Cambria Math" panose="02040503050406030204" pitchFamily="18" charset="0"/>
                                    <a:cs typeface="宋体" panose="02010600030101010101" pitchFamily="2" charset="-122"/>
                                  </a:rPr>
                                </m:ctrlPr>
                              </m:sSubPr>
                              <m:e>
                                <m:r>
                                  <a:rPr lang="en-US" altLang="zh-CN" sz="2400" b="0" i="1" smtClean="0">
                                    <a:latin typeface="Cambria Math" panose="02040503050406030204" pitchFamily="18" charset="0"/>
                                    <a:ea typeface="宋体" panose="02010600030101010101" pitchFamily="2" charset="-122"/>
                                    <a:cs typeface="宋体" panose="02010600030101010101" pitchFamily="2" charset="-122"/>
                                  </a:rPr>
                                  <m:t>𝐴</m:t>
                                </m:r>
                              </m:e>
                              <m:sub>
                                <m:r>
                                  <a:rPr lang="en-US" altLang="zh-CN" sz="2400" b="0" i="1" smtClean="0">
                                    <a:latin typeface="Cambria Math" panose="02040503050406030204" pitchFamily="18" charset="0"/>
                                    <a:ea typeface="宋体" panose="02010600030101010101" pitchFamily="2" charset="-122"/>
                                    <a:cs typeface="宋体" panose="02010600030101010101" pitchFamily="2" charset="-122"/>
                                  </a:rPr>
                                  <m:t>0</m:t>
                                </m:r>
                              </m:sub>
                            </m:sSub>
                          </m:num>
                          <m:den>
                            <m:sSub>
                              <m:sSubPr>
                                <m:ctrlPr>
                                  <a:rPr lang="zh-CN" altLang="zh-CN" sz="2400" i="1">
                                    <a:latin typeface="Cambria Math" panose="02040503050406030204" pitchFamily="18" charset="0"/>
                                    <a:ea typeface="Cambria Math" panose="02040503050406030204" pitchFamily="18" charset="0"/>
                                    <a:cs typeface="宋体" panose="02010600030101010101" pitchFamily="2" charset="-122"/>
                                  </a:rPr>
                                </m:ctrlPr>
                              </m:sSubPr>
                              <m:e>
                                <m:r>
                                  <a:rPr lang="en-US" altLang="zh-CN" sz="2400" b="0" i="1" smtClean="0">
                                    <a:latin typeface="Cambria Math" panose="02040503050406030204" pitchFamily="18" charset="0"/>
                                    <a:ea typeface="宋体" panose="02010600030101010101" pitchFamily="2" charset="-122"/>
                                    <a:cs typeface="宋体" panose="02010600030101010101" pitchFamily="2" charset="-122"/>
                                  </a:rPr>
                                  <m:t>𝑚</m:t>
                                </m:r>
                              </m:e>
                              <m:sub>
                                <m:r>
                                  <a:rPr lang="en-US" altLang="zh-CN" sz="2400" b="0" i="1" smtClean="0">
                                    <a:latin typeface="Cambria Math" panose="02040503050406030204" pitchFamily="18" charset="0"/>
                                    <a:ea typeface="宋体" panose="02010600030101010101" pitchFamily="2" charset="-122"/>
                                    <a:cs typeface="宋体" panose="02010600030101010101" pitchFamily="2" charset="-122"/>
                                  </a:rPr>
                                  <m:t>𝑒</m:t>
                                </m:r>
                              </m:sub>
                            </m:sSub>
                            <m:sSup>
                              <m:sSupPr>
                                <m:ctrlPr>
                                  <a:rPr lang="zh-CN" altLang="zh-CN" sz="2400" i="1">
                                    <a:latin typeface="Cambria Math" panose="02040503050406030204" pitchFamily="18" charset="0"/>
                                    <a:ea typeface="Cambria Math" panose="02040503050406030204" pitchFamily="18" charset="0"/>
                                    <a:cs typeface="宋体" panose="02010600030101010101" pitchFamily="2" charset="-122"/>
                                  </a:rPr>
                                </m:ctrlPr>
                              </m:sSupPr>
                              <m:e>
                                <m:r>
                                  <a:rPr lang="en-US" altLang="zh-CN" sz="2400" b="0" i="1" smtClean="0">
                                    <a:latin typeface="Cambria Math" panose="02040503050406030204" pitchFamily="18" charset="0"/>
                                    <a:ea typeface="宋体" panose="02010600030101010101" pitchFamily="2" charset="-122"/>
                                    <a:cs typeface="宋体" panose="02010600030101010101" pitchFamily="2" charset="-122"/>
                                  </a:rPr>
                                  <m:t>𝑐</m:t>
                                </m:r>
                              </m:e>
                              <m:sup>
                                <m:r>
                                  <a:rPr lang="en-US" altLang="zh-CN" sz="2400" b="0" i="1" smtClean="0">
                                    <a:latin typeface="Cambria Math" panose="02040503050406030204" pitchFamily="18" charset="0"/>
                                    <a:ea typeface="宋体" panose="02010600030101010101" pitchFamily="2" charset="-122"/>
                                    <a:cs typeface="宋体" panose="02010600030101010101" pitchFamily="2" charset="-122"/>
                                  </a:rPr>
                                  <m:t>2</m:t>
                                </m:r>
                              </m:sup>
                            </m:sSup>
                          </m:den>
                        </m:f>
                        <m:r>
                          <a:rPr lang="en-US" altLang="zh-CN" sz="2400" b="0" i="1" smtClean="0">
                            <a:latin typeface="Cambria Math" panose="02040503050406030204" pitchFamily="18" charset="0"/>
                            <a:ea typeface="宋体" panose="02010600030101010101" pitchFamily="2" charset="-122"/>
                            <a:cs typeface="宋体" panose="02010600030101010101" pitchFamily="2" charset="-122"/>
                          </a:rPr>
                          <m:t>=</m:t>
                        </m:r>
                        <m:f>
                          <m:fPr>
                            <m:ctrlPr>
                              <a:rPr lang="zh-CN" altLang="zh-CN" sz="2400" i="1">
                                <a:latin typeface="Cambria Math" panose="02040503050406030204" pitchFamily="18" charset="0"/>
                                <a:ea typeface="Cambria Math" panose="02040503050406030204" pitchFamily="18" charset="0"/>
                                <a:cs typeface="宋体" panose="02010600030101010101" pitchFamily="2" charset="-122"/>
                              </a:rPr>
                            </m:ctrlPr>
                          </m:fPr>
                          <m:num>
                            <m:r>
                              <a:rPr lang="en-US" altLang="zh-CN" sz="2400" b="0" i="1" smtClean="0">
                                <a:latin typeface="Cambria Math" panose="02040503050406030204" pitchFamily="18" charset="0"/>
                                <a:ea typeface="宋体" panose="02010600030101010101" pitchFamily="2" charset="-122"/>
                                <a:cs typeface="宋体" panose="02010600030101010101" pitchFamily="2" charset="-122"/>
                              </a:rPr>
                              <m:t>𝑒</m:t>
                            </m:r>
                            <m:sSub>
                              <m:sSubPr>
                                <m:ctrlPr>
                                  <a:rPr lang="zh-CN" altLang="zh-CN" sz="2400" i="1">
                                    <a:latin typeface="Cambria Math" panose="02040503050406030204" pitchFamily="18" charset="0"/>
                                    <a:ea typeface="Cambria Math" panose="02040503050406030204" pitchFamily="18" charset="0"/>
                                    <a:cs typeface="宋体" panose="02010600030101010101" pitchFamily="2" charset="-122"/>
                                  </a:rPr>
                                </m:ctrlPr>
                              </m:sSubPr>
                              <m:e>
                                <m:r>
                                  <a:rPr lang="en-US" altLang="zh-CN" sz="2400" b="0" i="1" smtClean="0">
                                    <a:latin typeface="Cambria Math" panose="02040503050406030204" pitchFamily="18" charset="0"/>
                                    <a:ea typeface="宋体" panose="02010600030101010101" pitchFamily="2" charset="-122"/>
                                    <a:cs typeface="宋体" panose="02010600030101010101" pitchFamily="2" charset="-122"/>
                                  </a:rPr>
                                  <m:t>𝐸</m:t>
                                </m:r>
                              </m:e>
                              <m:sub>
                                <m:r>
                                  <a:rPr lang="en-US" altLang="zh-CN" sz="2400" b="0" i="1" smtClean="0">
                                    <a:latin typeface="Cambria Math" panose="02040503050406030204" pitchFamily="18" charset="0"/>
                                    <a:ea typeface="宋体" panose="02010600030101010101" pitchFamily="2" charset="-122"/>
                                    <a:cs typeface="宋体" panose="02010600030101010101" pitchFamily="2" charset="-122"/>
                                  </a:rPr>
                                  <m:t>0</m:t>
                                </m:r>
                              </m:sub>
                            </m:sSub>
                          </m:num>
                          <m:den>
                            <m:sSub>
                              <m:sSubPr>
                                <m:ctrlPr>
                                  <a:rPr lang="zh-CN" altLang="zh-CN" sz="2400" i="1">
                                    <a:latin typeface="Cambria Math" panose="02040503050406030204" pitchFamily="18" charset="0"/>
                                    <a:ea typeface="Cambria Math" panose="02040503050406030204" pitchFamily="18" charset="0"/>
                                    <a:cs typeface="宋体" panose="02010600030101010101" pitchFamily="2" charset="-122"/>
                                  </a:rPr>
                                </m:ctrlPr>
                              </m:sSubPr>
                              <m:e>
                                <m:r>
                                  <a:rPr lang="en-US" altLang="zh-CN" sz="2400" b="0" i="1" smtClean="0">
                                    <a:latin typeface="Cambria Math" panose="02040503050406030204" pitchFamily="18" charset="0"/>
                                    <a:ea typeface="宋体" panose="02010600030101010101" pitchFamily="2" charset="-122"/>
                                    <a:cs typeface="宋体" panose="02010600030101010101" pitchFamily="2" charset="-122"/>
                                  </a:rPr>
                                  <m:t>𝑚</m:t>
                                </m:r>
                              </m:e>
                              <m:sub>
                                <m:r>
                                  <a:rPr lang="en-US" altLang="zh-CN" sz="2400" b="0" i="1" smtClean="0">
                                    <a:latin typeface="Cambria Math" panose="02040503050406030204" pitchFamily="18" charset="0"/>
                                    <a:ea typeface="宋体" panose="02010600030101010101" pitchFamily="2" charset="-122"/>
                                    <a:cs typeface="宋体" panose="02010600030101010101" pitchFamily="2" charset="-122"/>
                                  </a:rPr>
                                  <m:t>𝑒</m:t>
                                </m:r>
                              </m:sub>
                            </m:sSub>
                            <m:sSub>
                              <m:sSubPr>
                                <m:ctrlPr>
                                  <a:rPr lang="zh-CN" altLang="zh-CN" sz="2400" i="1">
                                    <a:latin typeface="Cambria Math" panose="02040503050406030204" pitchFamily="18" charset="0"/>
                                    <a:ea typeface="Cambria Math" panose="02040503050406030204" pitchFamily="18" charset="0"/>
                                    <a:cs typeface="宋体" panose="02010600030101010101" pitchFamily="2" charset="-122"/>
                                  </a:rPr>
                                </m:ctrlPr>
                              </m:sSubPr>
                              <m:e>
                                <m:r>
                                  <a:rPr lang="en-US" altLang="zh-CN" sz="2400" b="0" i="1" smtClean="0">
                                    <a:latin typeface="Cambria Math" panose="02040503050406030204" pitchFamily="18" charset="0"/>
                                    <a:ea typeface="宋体" panose="02010600030101010101" pitchFamily="2" charset="-122"/>
                                    <a:cs typeface="宋体" panose="02010600030101010101" pitchFamily="2" charset="-122"/>
                                  </a:rPr>
                                  <m:t>𝜔</m:t>
                                </m:r>
                              </m:e>
                              <m:sub>
                                <m:r>
                                  <a:rPr lang="en-US" altLang="zh-CN" sz="2400" b="0" i="1" smtClean="0">
                                    <a:latin typeface="Cambria Math" panose="02040503050406030204" pitchFamily="18" charset="0"/>
                                    <a:ea typeface="宋体" panose="02010600030101010101" pitchFamily="2" charset="-122"/>
                                    <a:cs typeface="宋体" panose="02010600030101010101" pitchFamily="2" charset="-122"/>
                                  </a:rPr>
                                  <m:t>𝐿</m:t>
                                </m:r>
                              </m:sub>
                            </m:sSub>
                            <m:r>
                              <a:rPr lang="en-US" altLang="zh-CN" sz="2400" b="0" i="1" smtClean="0">
                                <a:latin typeface="Cambria Math" panose="02040503050406030204" pitchFamily="18" charset="0"/>
                                <a:ea typeface="宋体" panose="02010600030101010101" pitchFamily="2" charset="-122"/>
                                <a:cs typeface="宋体" panose="02010600030101010101" pitchFamily="2" charset="-122"/>
                              </a:rPr>
                              <m:t>𝑐</m:t>
                            </m:r>
                          </m:den>
                        </m:f>
                        <m:r>
                          <a:rPr lang="en-US" altLang="zh-CN" sz="2400" b="0" i="1" smtClean="0">
                            <a:latin typeface="Cambria Math" panose="02040503050406030204" pitchFamily="18" charset="0"/>
                            <a:ea typeface="宋体" panose="02010600030101010101" pitchFamily="2" charset="-122"/>
                            <a:cs typeface="宋体" panose="02010600030101010101" pitchFamily="2" charset="-122"/>
                          </a:rPr>
                          <m:t>.#</m:t>
                        </m:r>
                      </m:e>
                    </m:eqArr>
                  </m:oMath>
                </a14:m>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a:t>
                </a:r>
                <a:endParaRPr lang="zh-CN" altLang="zh-CN" sz="2400" dirty="0">
                  <a:latin typeface="Times New Roman" panose="02020603050405020304" pitchFamily="18" charset="0"/>
                  <a:ea typeface="宋体" panose="02010600030101010101" pitchFamily="2" charset="-122"/>
                  <a:cs typeface="Times New Roman" panose="02020603050405020304" pitchFamily="18" charset="0"/>
                </a:endParaRPr>
              </a:p>
              <a:p>
                <a:pPr>
                  <a:spcAft>
                    <a:spcPts val="0"/>
                  </a:spcAft>
                </a:pP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pPr>
                  <a:spcAft>
                    <a:spcPts val="0"/>
                  </a:spcAft>
                </a:pP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When </a:t>
                </a:r>
                <a14:m>
                  <m:oMath xmlns:m="http://schemas.openxmlformats.org/officeDocument/2006/math">
                    <m:sSub>
                      <m:sSubPr>
                        <m:ctrlPr>
                          <a:rPr lang="zh-CN" altLang="zh-CN" sz="2400" i="1">
                            <a:latin typeface="Cambria Math" panose="02040503050406030204" pitchFamily="18" charset="0"/>
                            <a:ea typeface="Cambria Math" panose="02040503050406030204" pitchFamily="18" charset="0"/>
                            <a:cs typeface="宋体" panose="02010600030101010101" pitchFamily="2" charset="-122"/>
                          </a:rPr>
                        </m:ctrlPr>
                      </m:sSubPr>
                      <m:e>
                        <m:r>
                          <a:rPr lang="en-US" altLang="zh-CN" sz="2400" b="0" i="1" smtClean="0">
                            <a:latin typeface="Cambria Math" panose="02040503050406030204" pitchFamily="18" charset="0"/>
                            <a:ea typeface="宋体" panose="02010600030101010101" pitchFamily="2" charset="-122"/>
                            <a:cs typeface="宋体" panose="02010600030101010101" pitchFamily="2" charset="-122"/>
                          </a:rPr>
                          <m:t>𝑎</m:t>
                        </m:r>
                      </m:e>
                      <m:sub>
                        <m:r>
                          <a:rPr lang="en-US" altLang="zh-CN" sz="2400" b="0" i="1" smtClean="0">
                            <a:latin typeface="Cambria Math" panose="02040503050406030204" pitchFamily="18" charset="0"/>
                            <a:ea typeface="宋体" panose="02010600030101010101" pitchFamily="2" charset="-122"/>
                            <a:cs typeface="宋体" panose="02010600030101010101" pitchFamily="2" charset="-122"/>
                          </a:rPr>
                          <m:t>0</m:t>
                        </m:r>
                      </m:sub>
                    </m:sSub>
                    <m:r>
                      <a:rPr lang="en-US" altLang="zh-CN" sz="2400" b="0" i="1" smtClean="0">
                        <a:latin typeface="Cambria Math" panose="02040503050406030204" pitchFamily="18" charset="0"/>
                        <a:ea typeface="宋体" panose="02010600030101010101" pitchFamily="2" charset="-122"/>
                        <a:cs typeface="宋体" panose="02010600030101010101" pitchFamily="2" charset="-122"/>
                      </a:rPr>
                      <m:t>=1</m:t>
                    </m:r>
                  </m:oMath>
                </a14:m>
                <a:r>
                  <a:rPr lang="zh-CN" altLang="zh-CN" sz="24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an electron quivers </a:t>
                </a:r>
                <a:r>
                  <a:rPr lang="en-US" altLang="zh-CN" sz="2400" dirty="0" err="1">
                    <a:latin typeface="Times New Roman" panose="02020603050405020304" pitchFamily="18" charset="0"/>
                    <a:ea typeface="宋体" panose="02010600030101010101" pitchFamily="2" charset="-122"/>
                    <a:cs typeface="Times New Roman" panose="02020603050405020304" pitchFamily="18" charset="0"/>
                  </a:rPr>
                  <a:t>relativisticly</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in laser field.</a:t>
                </a:r>
              </a:p>
              <a:p>
                <a:pPr>
                  <a:spcAft>
                    <a:spcPts val="0"/>
                  </a:spcAft>
                </a:pP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pPr marL="285750" indent="-285750">
                  <a:spcAft>
                    <a:spcPts val="0"/>
                  </a:spcAft>
                  <a:buFont typeface="Wingdings" pitchFamily="2" charset="2"/>
                  <a:buChar char="l"/>
                </a:pP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The corresponding laser intensity is</a:t>
                </a:r>
                <a:endParaRPr lang="zh-CN" altLang="zh-CN" sz="2400" dirty="0">
                  <a:latin typeface="Times New Roman" panose="02020603050405020304" pitchFamily="18" charset="0"/>
                  <a:ea typeface="宋体" panose="02010600030101010101" pitchFamily="2" charset="-122"/>
                  <a:cs typeface="Times New Roman" panose="02020603050405020304" pitchFamily="18" charset="0"/>
                </a:endParaRPr>
              </a:p>
              <a:p>
                <a:pPr>
                  <a:spcAft>
                    <a:spcPts val="0"/>
                  </a:spcAft>
                </a:pPr>
                <a:endParaRPr lang="zh-CN" altLang="zh-CN" sz="2400" dirty="0">
                  <a:latin typeface="Times New Roman" panose="02020603050405020304" pitchFamily="18" charset="0"/>
                  <a:ea typeface="宋体" panose="02010600030101010101" pitchFamily="2" charset="-122"/>
                  <a:cs typeface="Times New Roman" panose="02020603050405020304" pitchFamily="18" charset="0"/>
                </a:endParaRPr>
              </a:p>
              <a:p>
                <a:pPr>
                  <a:spcAft>
                    <a:spcPts val="0"/>
                  </a:spcAft>
                </a:pPr>
                <a14:m>
                  <m:oMathPara xmlns:m="http://schemas.openxmlformats.org/officeDocument/2006/math">
                    <m:oMathParaPr>
                      <m:jc m:val="centerGroup"/>
                    </m:oMathParaPr>
                    <m:oMath xmlns:m="http://schemas.openxmlformats.org/officeDocument/2006/math">
                      <m:eqArr>
                        <m:eqArrPr>
                          <m:ctrlPr>
                            <a:rPr lang="zh-CN" altLang="zh-CN" sz="2400" i="1">
                              <a:latin typeface="Cambria Math" panose="02040503050406030204" pitchFamily="18" charset="0"/>
                              <a:ea typeface="Cambria Math" panose="02040503050406030204" pitchFamily="18" charset="0"/>
                              <a:cs typeface="宋体" panose="02010600030101010101" pitchFamily="2" charset="-122"/>
                            </a:rPr>
                          </m:ctrlPr>
                        </m:eqArrPr>
                        <m:e>
                          <m:sSub>
                            <m:sSubPr>
                              <m:ctrlPr>
                                <a:rPr lang="zh-CN" altLang="zh-CN" sz="2400" i="1" smtClean="0">
                                  <a:solidFill>
                                    <a:srgbClr val="C00000"/>
                                  </a:solidFill>
                                  <a:latin typeface="Cambria Math" panose="02040503050406030204" pitchFamily="18" charset="0"/>
                                  <a:ea typeface="Cambria Math" panose="02040503050406030204" pitchFamily="18" charset="0"/>
                                  <a:cs typeface="宋体" panose="02010600030101010101" pitchFamily="2" charset="-122"/>
                                </a:rPr>
                              </m:ctrlPr>
                            </m:sSubPr>
                            <m:e>
                              <m:r>
                                <a:rPr lang="en-US" altLang="zh-CN" sz="2400" b="0" i="1" smtClean="0">
                                  <a:solidFill>
                                    <a:srgbClr val="C00000"/>
                                  </a:solidFill>
                                  <a:latin typeface="Cambria Math" panose="02040503050406030204" pitchFamily="18" charset="0"/>
                                  <a:ea typeface="宋体" panose="02010600030101010101" pitchFamily="2" charset="-122"/>
                                  <a:cs typeface="宋体" panose="02010600030101010101" pitchFamily="2" charset="-122"/>
                                </a:rPr>
                                <m:t>𝐼</m:t>
                              </m:r>
                            </m:e>
                            <m:sub>
                              <m:r>
                                <a:rPr lang="en-US" altLang="zh-CN" sz="2400" b="0" i="1" smtClean="0">
                                  <a:solidFill>
                                    <a:srgbClr val="C00000"/>
                                  </a:solidFill>
                                  <a:latin typeface="Cambria Math" panose="02040503050406030204" pitchFamily="18" charset="0"/>
                                  <a:ea typeface="宋体" panose="02010600030101010101" pitchFamily="2" charset="-122"/>
                                  <a:cs typeface="宋体" panose="02010600030101010101" pitchFamily="2" charset="-122"/>
                                </a:rPr>
                                <m:t>0</m:t>
                              </m:r>
                            </m:sub>
                          </m:sSub>
                          <m:sSubSup>
                            <m:sSubSupPr>
                              <m:ctrlPr>
                                <a:rPr lang="zh-CN" altLang="zh-CN" sz="2400" i="1">
                                  <a:solidFill>
                                    <a:srgbClr val="C00000"/>
                                  </a:solidFill>
                                  <a:latin typeface="Cambria Math" panose="02040503050406030204" pitchFamily="18" charset="0"/>
                                  <a:ea typeface="Cambria Math" panose="02040503050406030204" pitchFamily="18" charset="0"/>
                                  <a:cs typeface="宋体" panose="02010600030101010101" pitchFamily="2" charset="-122"/>
                                </a:rPr>
                              </m:ctrlPr>
                            </m:sSubSupPr>
                            <m:e>
                              <m:r>
                                <a:rPr lang="en-US" altLang="zh-CN" sz="2400" b="0" i="1" smtClean="0">
                                  <a:solidFill>
                                    <a:srgbClr val="C00000"/>
                                  </a:solidFill>
                                  <a:latin typeface="Cambria Math" panose="02040503050406030204" pitchFamily="18" charset="0"/>
                                  <a:ea typeface="宋体" panose="02010600030101010101" pitchFamily="2" charset="-122"/>
                                  <a:cs typeface="宋体" panose="02010600030101010101" pitchFamily="2" charset="-122"/>
                                </a:rPr>
                                <m:t>𝜆</m:t>
                              </m:r>
                            </m:e>
                            <m:sub>
                              <m:r>
                                <a:rPr lang="en-US" altLang="zh-CN" sz="2400" b="0" i="1" smtClean="0">
                                  <a:solidFill>
                                    <a:srgbClr val="C00000"/>
                                  </a:solidFill>
                                  <a:latin typeface="Cambria Math" panose="02040503050406030204" pitchFamily="18" charset="0"/>
                                  <a:ea typeface="宋体" panose="02010600030101010101" pitchFamily="2" charset="-122"/>
                                  <a:cs typeface="宋体" panose="02010600030101010101" pitchFamily="2" charset="-122"/>
                                </a:rPr>
                                <m:t>𝐿</m:t>
                              </m:r>
                            </m:sub>
                            <m:sup>
                              <m:r>
                                <a:rPr lang="en-US" altLang="zh-CN" sz="2400" b="0" i="1" smtClean="0">
                                  <a:solidFill>
                                    <a:srgbClr val="C00000"/>
                                  </a:solidFill>
                                  <a:latin typeface="Cambria Math" panose="02040503050406030204" pitchFamily="18" charset="0"/>
                                  <a:ea typeface="宋体" panose="02010600030101010101" pitchFamily="2" charset="-122"/>
                                  <a:cs typeface="宋体" panose="02010600030101010101" pitchFamily="2" charset="-122"/>
                                </a:rPr>
                                <m:t>2</m:t>
                              </m:r>
                            </m:sup>
                          </m:sSubSup>
                          <m:r>
                            <a:rPr lang="en-US" altLang="zh-CN" sz="2400" b="0" i="1" smtClean="0">
                              <a:latin typeface="Cambria Math" panose="02040503050406030204" pitchFamily="18" charset="0"/>
                              <a:ea typeface="宋体" panose="02010600030101010101" pitchFamily="2" charset="-122"/>
                              <a:cs typeface="宋体" panose="02010600030101010101" pitchFamily="2" charset="-122"/>
                            </a:rPr>
                            <m:t>=</m:t>
                          </m:r>
                          <m:r>
                            <a:rPr lang="en-US" altLang="zh-CN" sz="2400" b="0" i="1" smtClean="0">
                              <a:latin typeface="Cambria Math" panose="02040503050406030204" pitchFamily="18" charset="0"/>
                              <a:ea typeface="宋体" panose="02010600030101010101" pitchFamily="2" charset="-122"/>
                              <a:cs typeface="宋体" panose="02010600030101010101" pitchFamily="2" charset="-122"/>
                            </a:rPr>
                            <m:t>𝛿</m:t>
                          </m:r>
                          <m:d>
                            <m:dPr>
                              <m:ctrlPr>
                                <a:rPr lang="zh-CN" altLang="zh-CN" sz="2400" i="1">
                                  <a:latin typeface="Cambria Math" panose="02040503050406030204" pitchFamily="18" charset="0"/>
                                  <a:ea typeface="Cambria Math" panose="02040503050406030204" pitchFamily="18" charset="0"/>
                                  <a:cs typeface="宋体" panose="02010600030101010101" pitchFamily="2" charset="-122"/>
                                </a:rPr>
                              </m:ctrlPr>
                            </m:dPr>
                            <m:e>
                              <m:r>
                                <a:rPr lang="en-US" altLang="zh-CN" sz="2400" b="0" i="1" smtClean="0">
                                  <a:latin typeface="Cambria Math" panose="02040503050406030204" pitchFamily="18" charset="0"/>
                                  <a:ea typeface="宋体" panose="02010600030101010101" pitchFamily="2" charset="-122"/>
                                  <a:cs typeface="宋体" panose="02010600030101010101" pitchFamily="2" charset="-122"/>
                                </a:rPr>
                                <m:t>1.37×1</m:t>
                              </m:r>
                              <m:sSup>
                                <m:sSupPr>
                                  <m:ctrlPr>
                                    <a:rPr lang="zh-CN" altLang="zh-CN" sz="2400" i="1">
                                      <a:latin typeface="Cambria Math" panose="02040503050406030204" pitchFamily="18" charset="0"/>
                                      <a:ea typeface="Cambria Math" panose="02040503050406030204" pitchFamily="18" charset="0"/>
                                      <a:cs typeface="宋体" panose="02010600030101010101" pitchFamily="2" charset="-122"/>
                                    </a:rPr>
                                  </m:ctrlPr>
                                </m:sSupPr>
                                <m:e>
                                  <m:r>
                                    <a:rPr lang="en-US" altLang="zh-CN" sz="2400" b="0" i="1" smtClean="0">
                                      <a:latin typeface="Cambria Math" panose="02040503050406030204" pitchFamily="18" charset="0"/>
                                      <a:ea typeface="宋体" panose="02010600030101010101" pitchFamily="2" charset="-122"/>
                                      <a:cs typeface="宋体" panose="02010600030101010101" pitchFamily="2" charset="-122"/>
                                    </a:rPr>
                                    <m:t>0</m:t>
                                  </m:r>
                                </m:e>
                                <m:sup>
                                  <m:r>
                                    <a:rPr lang="en-US" altLang="zh-CN" sz="2400" b="0" i="1" smtClean="0">
                                      <a:latin typeface="Cambria Math" panose="02040503050406030204" pitchFamily="18" charset="0"/>
                                      <a:ea typeface="宋体" panose="02010600030101010101" pitchFamily="2" charset="-122"/>
                                      <a:cs typeface="宋体" panose="02010600030101010101" pitchFamily="2" charset="-122"/>
                                    </a:rPr>
                                    <m:t>18</m:t>
                                  </m:r>
                                </m:sup>
                              </m:sSup>
                              <m:r>
                                <a:rPr lang="en-US" altLang="zh-CN" sz="2400" b="0" i="1" smtClean="0">
                                  <a:latin typeface="Cambria Math" panose="02040503050406030204" pitchFamily="18" charset="0"/>
                                  <a:ea typeface="宋体" panose="02010600030101010101" pitchFamily="2" charset="-122"/>
                                  <a:cs typeface="宋体" panose="02010600030101010101" pitchFamily="2" charset="-122"/>
                                </a:rPr>
                                <m:t> </m:t>
                              </m:r>
                              <m:f>
                                <m:fPr>
                                  <m:ctrlPr>
                                    <a:rPr lang="zh-CN" altLang="zh-CN" sz="2400" i="1">
                                      <a:latin typeface="Cambria Math" panose="02040503050406030204" pitchFamily="18" charset="0"/>
                                      <a:ea typeface="Cambria Math" panose="02040503050406030204" pitchFamily="18" charset="0"/>
                                      <a:cs typeface="宋体" panose="02010600030101010101" pitchFamily="2" charset="-122"/>
                                    </a:rPr>
                                  </m:ctrlPr>
                                </m:fPr>
                                <m:num>
                                  <m:r>
                                    <m:rPr>
                                      <m:sty m:val="p"/>
                                    </m:rPr>
                                    <a:rPr lang="en-US" altLang="zh-CN" sz="2400" b="0" smtClean="0">
                                      <a:latin typeface="Cambria Math" panose="02040503050406030204" pitchFamily="18" charset="0"/>
                                      <a:ea typeface="宋体" panose="02010600030101010101" pitchFamily="2" charset="-122"/>
                                      <a:cs typeface="宋体" panose="02010600030101010101" pitchFamily="2" charset="-122"/>
                                    </a:rPr>
                                    <m:t>W</m:t>
                                  </m:r>
                                </m:num>
                                <m:den>
                                  <m:r>
                                    <m:rPr>
                                      <m:sty m:val="p"/>
                                    </m:rPr>
                                    <a:rPr lang="en-US" altLang="zh-CN" sz="2400" b="0" smtClean="0">
                                      <a:latin typeface="Cambria Math" panose="02040503050406030204" pitchFamily="18" charset="0"/>
                                      <a:ea typeface="宋体" panose="02010600030101010101" pitchFamily="2" charset="-122"/>
                                      <a:cs typeface="宋体" panose="02010600030101010101" pitchFamily="2" charset="-122"/>
                                    </a:rPr>
                                    <m:t>c</m:t>
                                  </m:r>
                                  <m:sSup>
                                    <m:sSupPr>
                                      <m:ctrlPr>
                                        <a:rPr lang="zh-CN" altLang="zh-CN" sz="2400" i="1">
                                          <a:latin typeface="Cambria Math" panose="02040503050406030204" pitchFamily="18" charset="0"/>
                                          <a:ea typeface="Cambria Math" panose="02040503050406030204" pitchFamily="18" charset="0"/>
                                          <a:cs typeface="宋体" panose="02010600030101010101" pitchFamily="2" charset="-122"/>
                                        </a:rPr>
                                      </m:ctrlPr>
                                    </m:sSupPr>
                                    <m:e>
                                      <m:r>
                                        <m:rPr>
                                          <m:sty m:val="p"/>
                                        </m:rPr>
                                        <a:rPr lang="en-US" altLang="zh-CN" sz="2400" b="0" smtClean="0">
                                          <a:latin typeface="Cambria Math" panose="02040503050406030204" pitchFamily="18" charset="0"/>
                                          <a:ea typeface="宋体" panose="02010600030101010101" pitchFamily="2" charset="-122"/>
                                          <a:cs typeface="宋体" panose="02010600030101010101" pitchFamily="2" charset="-122"/>
                                        </a:rPr>
                                        <m:t>m</m:t>
                                      </m:r>
                                    </m:e>
                                    <m:sup>
                                      <m:r>
                                        <a:rPr lang="en-US" altLang="zh-CN" sz="2400" b="0" smtClean="0">
                                          <a:latin typeface="Cambria Math" panose="02040503050406030204" pitchFamily="18" charset="0"/>
                                          <a:ea typeface="宋体" panose="02010600030101010101" pitchFamily="2" charset="-122"/>
                                          <a:cs typeface="宋体" panose="02010600030101010101" pitchFamily="2" charset="-122"/>
                                        </a:rPr>
                                        <m:t>2</m:t>
                                      </m:r>
                                    </m:sup>
                                  </m:sSup>
                                </m:den>
                              </m:f>
                              <m:r>
                                <m:rPr>
                                  <m:sty m:val="p"/>
                                </m:rPr>
                                <a:rPr lang="en-US" altLang="zh-CN" sz="2400" b="0" smtClean="0">
                                  <a:latin typeface="Cambria Math" panose="02040503050406030204" pitchFamily="18" charset="0"/>
                                  <a:ea typeface="宋体" panose="02010600030101010101" pitchFamily="2" charset="-122"/>
                                  <a:cs typeface="宋体" panose="02010600030101010101" pitchFamily="2" charset="-122"/>
                                </a:rPr>
                                <m:t>μ</m:t>
                              </m:r>
                              <m:sSup>
                                <m:sSupPr>
                                  <m:ctrlPr>
                                    <a:rPr lang="zh-CN" altLang="zh-CN" sz="2400" i="1">
                                      <a:latin typeface="Cambria Math" panose="02040503050406030204" pitchFamily="18" charset="0"/>
                                      <a:ea typeface="Cambria Math" panose="02040503050406030204" pitchFamily="18" charset="0"/>
                                      <a:cs typeface="宋体" panose="02010600030101010101" pitchFamily="2" charset="-122"/>
                                    </a:rPr>
                                  </m:ctrlPr>
                                </m:sSupPr>
                                <m:e>
                                  <m:r>
                                    <m:rPr>
                                      <m:sty m:val="p"/>
                                    </m:rPr>
                                    <a:rPr lang="en-US" altLang="zh-CN" sz="2400" b="0" smtClean="0">
                                      <a:latin typeface="Cambria Math" panose="02040503050406030204" pitchFamily="18" charset="0"/>
                                      <a:ea typeface="宋体" panose="02010600030101010101" pitchFamily="2" charset="-122"/>
                                      <a:cs typeface="宋体" panose="02010600030101010101" pitchFamily="2" charset="-122"/>
                                    </a:rPr>
                                    <m:t>m</m:t>
                                  </m:r>
                                </m:e>
                                <m:sup>
                                  <m:r>
                                    <a:rPr lang="en-US" altLang="zh-CN" sz="2400" b="0" smtClean="0">
                                      <a:latin typeface="Cambria Math" panose="02040503050406030204" pitchFamily="18" charset="0"/>
                                      <a:ea typeface="宋体" panose="02010600030101010101" pitchFamily="2" charset="-122"/>
                                      <a:cs typeface="宋体" panose="02010600030101010101" pitchFamily="2" charset="-122"/>
                                    </a:rPr>
                                    <m:t>2</m:t>
                                  </m:r>
                                </m:sup>
                              </m:sSup>
                            </m:e>
                          </m:d>
                          <m:sSubSup>
                            <m:sSubSupPr>
                              <m:ctrlPr>
                                <a:rPr lang="zh-CN" altLang="zh-CN" sz="2400" i="1" smtClean="0">
                                  <a:solidFill>
                                    <a:srgbClr val="C00000"/>
                                  </a:solidFill>
                                  <a:latin typeface="Cambria Math" panose="02040503050406030204" pitchFamily="18" charset="0"/>
                                  <a:ea typeface="Cambria Math" panose="02040503050406030204" pitchFamily="18" charset="0"/>
                                  <a:cs typeface="宋体" panose="02010600030101010101" pitchFamily="2" charset="-122"/>
                                </a:rPr>
                              </m:ctrlPr>
                            </m:sSubSupPr>
                            <m:e>
                              <m:r>
                                <a:rPr lang="en-US" altLang="zh-CN" sz="2400" b="0" i="1" smtClean="0">
                                  <a:solidFill>
                                    <a:srgbClr val="C00000"/>
                                  </a:solidFill>
                                  <a:latin typeface="Cambria Math" panose="02040503050406030204" pitchFamily="18" charset="0"/>
                                  <a:ea typeface="宋体" panose="02010600030101010101" pitchFamily="2" charset="-122"/>
                                  <a:cs typeface="宋体" panose="02010600030101010101" pitchFamily="2" charset="-122"/>
                                </a:rPr>
                                <m:t>𝑎</m:t>
                              </m:r>
                            </m:e>
                            <m:sub>
                              <m:r>
                                <a:rPr lang="en-US" altLang="zh-CN" sz="2400" b="0" i="1" smtClean="0">
                                  <a:solidFill>
                                    <a:srgbClr val="C00000"/>
                                  </a:solidFill>
                                  <a:latin typeface="Cambria Math" panose="02040503050406030204" pitchFamily="18" charset="0"/>
                                  <a:ea typeface="宋体" panose="02010600030101010101" pitchFamily="2" charset="-122"/>
                                  <a:cs typeface="宋体" panose="02010600030101010101" pitchFamily="2" charset="-122"/>
                                </a:rPr>
                                <m:t>0</m:t>
                              </m:r>
                            </m:sub>
                            <m:sup>
                              <m:r>
                                <a:rPr lang="en-US" altLang="zh-CN" sz="2400" b="0" i="1" smtClean="0">
                                  <a:solidFill>
                                    <a:srgbClr val="C00000"/>
                                  </a:solidFill>
                                  <a:latin typeface="Cambria Math" panose="02040503050406030204" pitchFamily="18" charset="0"/>
                                  <a:ea typeface="宋体" panose="02010600030101010101" pitchFamily="2" charset="-122"/>
                                  <a:cs typeface="宋体" panose="02010600030101010101" pitchFamily="2" charset="-122"/>
                                </a:rPr>
                                <m:t>2</m:t>
                              </m:r>
                            </m:sup>
                          </m:sSubSup>
                          <m:r>
                            <a:rPr lang="en-US" altLang="zh-CN" sz="2400" b="0" i="1" smtClean="0">
                              <a:latin typeface="Cambria Math" panose="02040503050406030204" pitchFamily="18" charset="0"/>
                              <a:ea typeface="宋体" panose="02010600030101010101" pitchFamily="2" charset="-122"/>
                              <a:cs typeface="宋体" panose="02010600030101010101" pitchFamily="2" charset="-122"/>
                            </a:rPr>
                            <m:t>,</m:t>
                          </m:r>
                        </m:e>
                      </m:eqArr>
                    </m:oMath>
                  </m:oMathPara>
                </a14:m>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pPr>
                  <a:spcAft>
                    <a:spcPts val="0"/>
                  </a:spcAft>
                </a:pP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pPr marL="285750" indent="-285750">
                  <a:buFont typeface="Wingdings" pitchFamily="2" charset="2"/>
                  <a:buChar char="l"/>
                </a:pP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Laser intensity is different in different reference frame, while the normalized laser amplitude </a:t>
                </a:r>
                <a14:m>
                  <m:oMath xmlns:m="http://schemas.openxmlformats.org/officeDocument/2006/math">
                    <m:sSub>
                      <m:sSubPr>
                        <m:ctrlPr>
                          <a:rPr lang="zh-CN" altLang="zh-CN" sz="2400" i="1">
                            <a:latin typeface="Cambria Math" panose="02040503050406030204" pitchFamily="18" charset="0"/>
                            <a:ea typeface="Cambria Math" panose="02040503050406030204" pitchFamily="18" charset="0"/>
                            <a:cs typeface="宋体" panose="02010600030101010101" pitchFamily="2" charset="-122"/>
                          </a:rPr>
                        </m:ctrlPr>
                      </m:sSubPr>
                      <m:e>
                        <m:r>
                          <a:rPr lang="en-US" altLang="zh-CN" sz="2400" b="0" i="1" smtClean="0">
                            <a:latin typeface="Cambria Math" panose="02040503050406030204" pitchFamily="18" charset="0"/>
                            <a:ea typeface="宋体" panose="02010600030101010101" pitchFamily="2" charset="-122"/>
                            <a:cs typeface="宋体" panose="02010600030101010101" pitchFamily="2" charset="-122"/>
                          </a:rPr>
                          <m:t>𝑎</m:t>
                        </m:r>
                      </m:e>
                      <m:sub>
                        <m:r>
                          <a:rPr lang="en-US" altLang="zh-CN" sz="2400" b="0" i="1" smtClean="0">
                            <a:latin typeface="Cambria Math" panose="02040503050406030204" pitchFamily="18" charset="0"/>
                            <a:ea typeface="宋体" panose="02010600030101010101" pitchFamily="2" charset="-122"/>
                            <a:cs typeface="宋体" panose="02010600030101010101" pitchFamily="2" charset="-122"/>
                          </a:rPr>
                          <m:t>0</m:t>
                        </m:r>
                      </m:sub>
                    </m:sSub>
                  </m:oMath>
                </a14:m>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is </a:t>
                </a:r>
                <a:r>
                  <a:rPr lang="en" altLang="zh-CN" sz="2400" dirty="0">
                    <a:latin typeface="Times New Roman" panose="02020603050405020304" pitchFamily="18" charset="0"/>
                    <a:cs typeface="Times New Roman" panose="02020603050405020304" pitchFamily="18" charset="0"/>
                  </a:rPr>
                  <a:t>a Lorentz invariant quantity</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a:t>
                </a:r>
              </a:p>
              <a:p>
                <a:pPr marL="285750" indent="-285750">
                  <a:spcAft>
                    <a:spcPts val="0"/>
                  </a:spcAft>
                  <a:buFont typeface="Wingdings" pitchFamily="2" charset="2"/>
                  <a:buChar char="l"/>
                </a:pPr>
                <a:endParaRPr lang="en-US" altLang="zh-CN" sz="2400" b="1" dirty="0">
                  <a:latin typeface="宋体" panose="02010600030101010101" pitchFamily="2" charset="-122"/>
                  <a:ea typeface="宋体" panose="02010600030101010101" pitchFamily="2" charset="-122"/>
                  <a:cs typeface="宋体" panose="02010600030101010101" pitchFamily="2" charset="-122"/>
                </a:endParaRPr>
              </a:p>
              <a:p>
                <a:pPr marL="285750" indent="-285750">
                  <a:spcAft>
                    <a:spcPts val="0"/>
                  </a:spcAft>
                  <a:buFont typeface="Wingdings" pitchFamily="2" charset="2"/>
                  <a:buChar char="l"/>
                </a:pP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At present, the normalized laser amplitude </a:t>
                </a:r>
                <a14:m>
                  <m:oMath xmlns:m="http://schemas.openxmlformats.org/officeDocument/2006/math">
                    <m:sSub>
                      <m:sSubPr>
                        <m:ctrlPr>
                          <a:rPr lang="zh-CN" altLang="zh-CN" sz="2400" i="1">
                            <a:latin typeface="Cambria Math" panose="02040503050406030204" pitchFamily="18" charset="0"/>
                            <a:ea typeface="宋体" panose="02010600030101010101" pitchFamily="2" charset="-122"/>
                            <a:cs typeface="Times New Roman" panose="02020603050405020304" pitchFamily="18" charset="0"/>
                          </a:rPr>
                        </m:ctrlPr>
                      </m:sSubPr>
                      <m:e>
                        <m:r>
                          <a:rPr lang="en-US" altLang="zh-CN" sz="2400">
                            <a:latin typeface="Cambria Math" panose="02040503050406030204" pitchFamily="18" charset="0"/>
                            <a:ea typeface="宋体" panose="02010600030101010101" pitchFamily="2" charset="-122"/>
                            <a:cs typeface="Times New Roman" panose="02020603050405020304" pitchFamily="18" charset="0"/>
                          </a:rPr>
                          <m:t>𝑎</m:t>
                        </m:r>
                      </m:e>
                      <m:sub>
                        <m:r>
                          <a:rPr lang="en-US" altLang="zh-CN" sz="2400">
                            <a:latin typeface="Cambria Math" panose="02040503050406030204" pitchFamily="18" charset="0"/>
                            <a:ea typeface="宋体" panose="02010600030101010101" pitchFamily="2" charset="-122"/>
                            <a:cs typeface="Times New Roman" panose="02020603050405020304" pitchFamily="18" charset="0"/>
                          </a:rPr>
                          <m:t>0</m:t>
                        </m:r>
                      </m:sub>
                    </m:sSub>
                  </m:oMath>
                </a14:m>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reaches </a:t>
                </a:r>
                <a14:m>
                  <m:oMath xmlns:m="http://schemas.openxmlformats.org/officeDocument/2006/math">
                    <m:r>
                      <m:rPr>
                        <m:sty m:val="p"/>
                      </m:rPr>
                      <a:rPr lang="en-US" altLang="zh-CN" sz="2400" dirty="0">
                        <a:latin typeface="Cambria Math" panose="02040503050406030204" pitchFamily="18" charset="0"/>
                        <a:ea typeface="宋体" panose="02010600030101010101" pitchFamily="2" charset="-122"/>
                        <a:cs typeface="Times New Roman" panose="02020603050405020304" pitchFamily="18" charset="0"/>
                      </a:rPr>
                      <m:t>a</m:t>
                    </m:r>
                    <m:r>
                      <a:rPr lang="en-US" altLang="zh-CN" sz="2400" dirty="0">
                        <a:latin typeface="Cambria Math" panose="02040503050406030204" pitchFamily="18" charset="0"/>
                        <a:ea typeface="宋体" panose="02010600030101010101" pitchFamily="2" charset="-122"/>
                        <a:cs typeface="Times New Roman" panose="02020603050405020304" pitchFamily="18" charset="0"/>
                      </a:rPr>
                      <m:t>~100</m:t>
                    </m:r>
                  </m:oMath>
                </a14:m>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a:t>
                </a:r>
                <a:r>
                  <a:rPr lang="zh-CN" altLang="zh-CN" sz="2400" dirty="0">
                    <a:latin typeface="Times New Roman" panose="02020603050405020304" pitchFamily="18" charset="0"/>
                    <a:ea typeface="宋体" panose="02010600030101010101" pitchFamily="2" charset="-122"/>
                    <a:cs typeface="Times New Roman" panose="02020603050405020304" pitchFamily="18" charset="0"/>
                  </a:rPr>
                  <a:t> </a:t>
                </a:r>
              </a:p>
            </p:txBody>
          </p:sp>
        </mc:Choice>
        <mc:Fallback xmlns="">
          <p:sp>
            <p:nvSpPr>
              <p:cNvPr id="4" name="矩形 3">
                <a:extLst>
                  <a:ext uri="{FF2B5EF4-FFF2-40B4-BE49-F238E27FC236}">
                    <a16:creationId xmlns:a16="http://schemas.microsoft.com/office/drawing/2014/main" id="{A5B88DDC-D15C-D247-9DA3-3FF3C4CEBE7F}"/>
                  </a:ext>
                </a:extLst>
              </p:cNvPr>
              <p:cNvSpPr>
                <a:spLocks noRot="1" noChangeAspect="1" noMove="1" noResize="1" noEditPoints="1" noAdjustHandles="1" noChangeArrowheads="1" noChangeShapeType="1" noTextEdit="1"/>
              </p:cNvSpPr>
              <p:nvPr/>
            </p:nvSpPr>
            <p:spPr>
              <a:xfrm>
                <a:off x="484292" y="834083"/>
                <a:ext cx="11707707" cy="5795689"/>
              </a:xfrm>
              <a:prstGeom prst="rect">
                <a:avLst/>
              </a:prstGeom>
              <a:blipFill>
                <a:blip r:embed="rId2"/>
                <a:stretch>
                  <a:fillRect l="-758" t="-875" b="-1313"/>
                </a:stretch>
              </a:blipFill>
            </p:spPr>
            <p:txBody>
              <a:bodyPr/>
              <a:lstStyle/>
              <a:p>
                <a:r>
                  <a:rPr lang="zh-CN" altLang="en-US">
                    <a:noFill/>
                  </a:rPr>
                  <a:t> </a:t>
                </a:r>
              </a:p>
            </p:txBody>
          </p:sp>
        </mc:Fallback>
      </mc:AlternateContent>
      <p:sp>
        <p:nvSpPr>
          <p:cNvPr id="3" name="文本框 2">
            <a:extLst>
              <a:ext uri="{FF2B5EF4-FFF2-40B4-BE49-F238E27FC236}">
                <a16:creationId xmlns:a16="http://schemas.microsoft.com/office/drawing/2014/main" id="{870D262C-4B03-3E47-93DC-8A81D54940C9}"/>
              </a:ext>
            </a:extLst>
          </p:cNvPr>
          <p:cNvSpPr txBox="1"/>
          <p:nvPr/>
        </p:nvSpPr>
        <p:spPr>
          <a:xfrm>
            <a:off x="3006437" y="191970"/>
            <a:ext cx="6040582" cy="584775"/>
          </a:xfrm>
          <a:prstGeom prst="rect">
            <a:avLst/>
          </a:prstGeom>
          <a:noFill/>
        </p:spPr>
        <p:txBody>
          <a:bodyPr wrap="square" rtlCol="0">
            <a:spAutoFit/>
          </a:bodyPr>
          <a:lstStyle/>
          <a:p>
            <a:pPr algn="ctr"/>
            <a:r>
              <a:rPr lang="en-US" altLang="zh-CN" sz="3200" b="1" kern="100" dirty="0">
                <a:solidFill>
                  <a:srgbClr val="FF0000"/>
                </a:solidFill>
                <a:latin typeface="Calibri" panose="020F0502020204030204" pitchFamily="34" charset="0"/>
                <a:ea typeface="微软雅黑" panose="020B0503020204020204" pitchFamily="34" charset="-122"/>
              </a:rPr>
              <a:t>Optical laser parameters</a:t>
            </a:r>
            <a:endParaRPr lang="zh-CN" altLang="en-US" sz="3200" b="1" kern="100" dirty="0">
              <a:solidFill>
                <a:srgbClr val="FF0000"/>
              </a:solidFill>
              <a:latin typeface="Calibri" panose="020F0502020204030204" pitchFamily="34" charset="0"/>
              <a:ea typeface="微软雅黑" panose="020B0503020204020204" pitchFamily="34" charset="-122"/>
            </a:endParaRPr>
          </a:p>
        </p:txBody>
      </p:sp>
    </p:spTree>
    <p:extLst>
      <p:ext uri="{BB962C8B-B14F-4D97-AF65-F5344CB8AC3E}">
        <p14:creationId xmlns:p14="http://schemas.microsoft.com/office/powerpoint/2010/main" val="25915173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p:nvPicPr>
        <p:blipFill>
          <a:blip r:embed="rId2"/>
          <a:stretch>
            <a:fillRect/>
          </a:stretch>
        </p:blipFill>
        <p:spPr>
          <a:xfrm>
            <a:off x="1964636" y="1026674"/>
            <a:ext cx="8285098" cy="3687048"/>
          </a:xfrm>
          <a:prstGeom prst="rect">
            <a:avLst/>
          </a:prstGeom>
        </p:spPr>
      </p:pic>
      <p:sp>
        <p:nvSpPr>
          <p:cNvPr id="2" name="标题 1"/>
          <p:cNvSpPr>
            <a:spLocks noGrp="1"/>
          </p:cNvSpPr>
          <p:nvPr>
            <p:ph type="title" idx="4294967295"/>
          </p:nvPr>
        </p:nvSpPr>
        <p:spPr>
          <a:xfrm>
            <a:off x="1647015" y="354642"/>
            <a:ext cx="8737548" cy="670086"/>
          </a:xfrm>
          <a:prstGeom prst="rect">
            <a:avLst/>
          </a:prstGeom>
        </p:spPr>
        <p:txBody>
          <a:bodyPr>
            <a:normAutofit/>
          </a:bodyPr>
          <a:lstStyle/>
          <a:p>
            <a:pPr algn="ctr"/>
            <a:r>
              <a:rPr lang="en-US" altLang="zh-CN" sz="3200" b="1" dirty="0">
                <a:latin typeface="Arial" panose="020B0604020202020204" pitchFamily="34" charset="0"/>
                <a:cs typeface="Arial" panose="020B0604020202020204" pitchFamily="34" charset="0"/>
              </a:rPr>
              <a:t>XFEL driven wakefield acceleration</a:t>
            </a:r>
            <a:endParaRPr lang="zh-CN" altLang="en-US" sz="3200" b="1" dirty="0">
              <a:latin typeface="Arial" panose="020B0604020202020204" pitchFamily="34" charset="0"/>
              <a:cs typeface="Arial" panose="020B0604020202020204" pitchFamily="34" charset="0"/>
            </a:endParaRPr>
          </a:p>
        </p:txBody>
      </p:sp>
      <p:sp>
        <p:nvSpPr>
          <p:cNvPr id="30" name="椭圆 29"/>
          <p:cNvSpPr/>
          <p:nvPr/>
        </p:nvSpPr>
        <p:spPr>
          <a:xfrm>
            <a:off x="3726874" y="2539504"/>
            <a:ext cx="1454727" cy="415636"/>
          </a:xfrm>
          <a:prstGeom prst="ellipse">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pic>
        <p:nvPicPr>
          <p:cNvPr id="42" name="图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28808" y="4958780"/>
            <a:ext cx="2342285" cy="1284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椭圆 51"/>
          <p:cNvSpPr/>
          <p:nvPr/>
        </p:nvSpPr>
        <p:spPr>
          <a:xfrm>
            <a:off x="8382001" y="2556164"/>
            <a:ext cx="1454727" cy="415636"/>
          </a:xfrm>
          <a:prstGeom prst="ellipse">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53" name="Text Box 21"/>
          <p:cNvSpPr txBox="1">
            <a:spLocks noChangeArrowheads="1"/>
          </p:cNvSpPr>
          <p:nvPr/>
        </p:nvSpPr>
        <p:spPr bwMode="auto">
          <a:xfrm>
            <a:off x="5472043" y="5042884"/>
            <a:ext cx="4775148" cy="1200329"/>
          </a:xfrm>
          <a:prstGeom prst="rect">
            <a:avLst/>
          </a:prstGeom>
          <a:solidFill>
            <a:srgbClr val="FFFF99"/>
          </a:solidFill>
          <a:ln w="19050">
            <a:solidFill>
              <a:srgbClr val="FF0000"/>
            </a:solidFill>
            <a:miter lim="800000"/>
            <a:headEnd/>
            <a:tailEnd/>
          </a:ln>
          <a:effectLst>
            <a:outerShdw dist="17961" dir="2700000" algn="ctr" rotWithShape="0">
              <a:srgbClr val="FF0000">
                <a:gamma/>
                <a:shade val="60000"/>
                <a:invGamma/>
                <a:alpha val="50000"/>
              </a:srgbClr>
            </a:outerShdw>
          </a:effectLst>
        </p:spPr>
        <p:txBody>
          <a:bodyPr>
            <a:spAutoFit/>
          </a:bodyPr>
          <a:lstStyle/>
          <a:p>
            <a:pPr algn="ctr" eaLnBrk="1" hangingPunct="1">
              <a:spcBef>
                <a:spcPct val="20000"/>
              </a:spcBef>
              <a:buFont typeface="Arial" pitchFamily="34" charset="0"/>
              <a:buNone/>
              <a:defRPr/>
            </a:pPr>
            <a:r>
              <a:rPr lang="en-US" altLang="zh-CN" sz="2400" b="1" dirty="0">
                <a:solidFill>
                  <a:srgbClr val="0000FF"/>
                </a:solidFill>
                <a:sym typeface="Symbol" pitchFamily="18" charset="2"/>
              </a:rPr>
              <a:t>Acceleration gradient can be increased greatly by using crystal or nano tube.</a:t>
            </a:r>
            <a:endParaRPr lang="zh-CN" altLang="en-US" sz="2400" b="1" dirty="0">
              <a:solidFill>
                <a:srgbClr val="0000FF"/>
              </a:solidFill>
            </a:endParaRPr>
          </a:p>
        </p:txBody>
      </p:sp>
      <p:cxnSp>
        <p:nvCxnSpPr>
          <p:cNvPr id="54" name="直接连接符 53"/>
          <p:cNvCxnSpPr/>
          <p:nvPr/>
        </p:nvCxnSpPr>
        <p:spPr>
          <a:xfrm>
            <a:off x="6015789" y="2137722"/>
            <a:ext cx="3200400" cy="0"/>
          </a:xfrm>
          <a:prstGeom prst="line">
            <a:avLst/>
          </a:prstGeom>
          <a:ln w="34925">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椭圆 9"/>
          <p:cNvSpPr/>
          <p:nvPr/>
        </p:nvSpPr>
        <p:spPr>
          <a:xfrm>
            <a:off x="5472044" y="2768104"/>
            <a:ext cx="1271377" cy="415636"/>
          </a:xfrm>
          <a:prstGeom prst="ellipse">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pic>
        <p:nvPicPr>
          <p:cNvPr id="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5264" y="3091531"/>
            <a:ext cx="1539875"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659770" y="3191543"/>
            <a:ext cx="1189038"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p:nvPicPr>
        <p:blipFill>
          <a:blip r:embed="rId6"/>
          <a:stretch>
            <a:fillRect/>
          </a:stretch>
        </p:blipFill>
        <p:spPr>
          <a:xfrm>
            <a:off x="5630403" y="3244540"/>
            <a:ext cx="1695450" cy="1666875"/>
          </a:xfrm>
          <a:prstGeom prst="rect">
            <a:avLst/>
          </a:prstGeom>
        </p:spPr>
      </p:pic>
    </p:spTree>
    <p:extLst>
      <p:ext uri="{BB962C8B-B14F-4D97-AF65-F5344CB8AC3E}">
        <p14:creationId xmlns:p14="http://schemas.microsoft.com/office/powerpoint/2010/main" val="2028932345"/>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灯片编号占位符 5"/>
          <p:cNvSpPr txBox="1">
            <a:spLocks noGrp="1" noChangeArrowheads="1"/>
          </p:cNvSpPr>
          <p:nvPr/>
        </p:nvSpPr>
        <p:spPr bwMode="auto">
          <a:xfrm>
            <a:off x="8570913" y="6481763"/>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fontAlgn="base">
              <a:spcBef>
                <a:spcPct val="0"/>
              </a:spcBef>
              <a:spcAft>
                <a:spcPct val="0"/>
              </a:spcAft>
              <a:buFont typeface="Arial" panose="020B0604020202020204" pitchFamily="34" charset="0"/>
              <a:buNone/>
            </a:pPr>
            <a:fld id="{B8BB7EF9-6BE5-402E-BA1F-52785B980165}" type="slidenum">
              <a:rPr lang="en-US" altLang="zh-CN" sz="1400">
                <a:solidFill>
                  <a:srgbClr val="000000"/>
                </a:solidFill>
              </a:rPr>
              <a:pPr algn="r" fontAlgn="base">
                <a:spcBef>
                  <a:spcPct val="0"/>
                </a:spcBef>
                <a:spcAft>
                  <a:spcPct val="0"/>
                </a:spcAft>
                <a:buFont typeface="Arial" panose="020B0604020202020204" pitchFamily="34" charset="0"/>
                <a:buNone/>
              </a:pPr>
              <a:t>51</a:t>
            </a:fld>
            <a:endParaRPr lang="en-US" altLang="zh-CN" sz="1400">
              <a:solidFill>
                <a:srgbClr val="000000"/>
              </a:solidFill>
            </a:endParaRPr>
          </a:p>
        </p:txBody>
      </p:sp>
      <p:pic>
        <p:nvPicPr>
          <p:cNvPr id="122883" name="Picture 2" descr="0510028_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4114" y="2179639"/>
            <a:ext cx="2808287"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4" name="Rectangle 4"/>
          <p:cNvSpPr>
            <a:spLocks noChangeArrowheads="1"/>
          </p:cNvSpPr>
          <p:nvPr/>
        </p:nvSpPr>
        <p:spPr bwMode="auto">
          <a:xfrm>
            <a:off x="6280150" y="1230314"/>
            <a:ext cx="4059238" cy="904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lnSpc>
                <a:spcPct val="95000"/>
              </a:lnSpc>
              <a:spcBef>
                <a:spcPct val="0"/>
              </a:spcBef>
              <a:spcAft>
                <a:spcPct val="0"/>
              </a:spcAft>
              <a:buFont typeface="Arial" panose="020B0604020202020204" pitchFamily="34" charset="0"/>
              <a:buNone/>
            </a:pPr>
            <a:r>
              <a:rPr lang="en-US" altLang="zh-CN" sz="2800" b="1">
                <a:solidFill>
                  <a:srgbClr val="FF0000"/>
                </a:solidFill>
                <a:latin typeface="Comic Sans MS" panose="030F0702030302020204" pitchFamily="66" charset="0"/>
                <a:ea typeface="楷体_GB2312" panose="02010609030101010101" pitchFamily="49" charset="-122"/>
              </a:rPr>
              <a:t>Laser accelerator</a:t>
            </a:r>
            <a:endParaRPr lang="zh-CN" altLang="en-US" sz="2800" b="1">
              <a:solidFill>
                <a:srgbClr val="FF0000"/>
              </a:solidFill>
              <a:latin typeface="Comic Sans MS" panose="030F0702030302020204" pitchFamily="66" charset="0"/>
              <a:ea typeface="楷体_GB2312" panose="02010609030101010101" pitchFamily="49" charset="-122"/>
            </a:endParaRPr>
          </a:p>
          <a:p>
            <a:pPr algn="ctr" fontAlgn="base">
              <a:lnSpc>
                <a:spcPct val="95000"/>
              </a:lnSpc>
              <a:spcBef>
                <a:spcPct val="0"/>
              </a:spcBef>
              <a:spcAft>
                <a:spcPct val="0"/>
              </a:spcAft>
              <a:buFont typeface="Arial" panose="020B0604020202020204" pitchFamily="34" charset="0"/>
              <a:buNone/>
            </a:pPr>
            <a:r>
              <a:rPr lang="en-GB" altLang="en-US" sz="2800" b="1">
                <a:solidFill>
                  <a:srgbClr val="3366FF"/>
                </a:solidFill>
                <a:ea typeface="楷体_GB2312" panose="02010609030101010101" pitchFamily="49" charset="-122"/>
              </a:rPr>
              <a:t>(</a:t>
            </a:r>
            <a:r>
              <a:rPr lang="en-US" altLang="en-US" sz="2800" b="1">
                <a:solidFill>
                  <a:srgbClr val="3366FF"/>
                </a:solidFill>
                <a:ea typeface="楷体_GB2312" panose="02010609030101010101" pitchFamily="49" charset="-122"/>
              </a:rPr>
              <a:t>gradient</a:t>
            </a:r>
            <a:r>
              <a:rPr lang="zh-CN" altLang="en-US" sz="2800" b="1">
                <a:solidFill>
                  <a:srgbClr val="3366FF"/>
                </a:solidFill>
                <a:ea typeface="楷体_GB2312" panose="02010609030101010101" pitchFamily="49" charset="-122"/>
              </a:rPr>
              <a:t> </a:t>
            </a:r>
            <a:r>
              <a:rPr lang="en-GB" altLang="en-US" sz="2800" b="1">
                <a:solidFill>
                  <a:srgbClr val="3366FF"/>
                </a:solidFill>
                <a:ea typeface="楷体_GB2312" panose="02010609030101010101" pitchFamily="49" charset="-122"/>
              </a:rPr>
              <a:t>= 10</a:t>
            </a:r>
            <a:r>
              <a:rPr lang="en-GB" altLang="en-US" sz="2800" b="1" baseline="30000">
                <a:solidFill>
                  <a:srgbClr val="3366FF"/>
                </a:solidFill>
                <a:ea typeface="楷体_GB2312" panose="02010609030101010101" pitchFamily="49" charset="-122"/>
              </a:rPr>
              <a:t>11-12</a:t>
            </a:r>
            <a:r>
              <a:rPr lang="en-GB" altLang="en-US" sz="2800" b="1">
                <a:solidFill>
                  <a:srgbClr val="3366FF"/>
                </a:solidFill>
                <a:ea typeface="楷体_GB2312" panose="02010609030101010101" pitchFamily="49" charset="-122"/>
              </a:rPr>
              <a:t>V/m)</a:t>
            </a:r>
            <a:r>
              <a:rPr lang="ar-SA" altLang="en-US" sz="2800" b="1">
                <a:solidFill>
                  <a:srgbClr val="3366FF"/>
                </a:solidFill>
                <a:cs typeface="Arial" panose="020B0604020202020204" pitchFamily="34" charset="0"/>
              </a:rPr>
              <a:t>‏</a:t>
            </a:r>
            <a:endParaRPr lang="en-US" altLang="zh-CN" sz="2800" b="1">
              <a:solidFill>
                <a:srgbClr val="3366FF"/>
              </a:solidFill>
              <a:ea typeface="楷体_GB2312" panose="02010609030101010101" pitchFamily="49" charset="-122"/>
            </a:endParaRPr>
          </a:p>
        </p:txBody>
      </p:sp>
      <p:sp>
        <p:nvSpPr>
          <p:cNvPr id="122885" name="Text Box 5"/>
          <p:cNvSpPr txBox="1">
            <a:spLocks noChangeArrowheads="1"/>
          </p:cNvSpPr>
          <p:nvPr/>
        </p:nvSpPr>
        <p:spPr bwMode="auto">
          <a:xfrm>
            <a:off x="2301875" y="6399214"/>
            <a:ext cx="3024188"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0820" rIns="81639" bIns="40820"/>
          <a:lstStyle>
            <a:lvl1pPr defTabSz="407988">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a:solidFill>
                  <a:schemeClr val="tx1"/>
                </a:solidFill>
                <a:latin typeface="Arial" panose="020B0604020202020204" pitchFamily="34" charset="0"/>
                <a:ea typeface="宋体" panose="02010600030101010101" pitchFamily="2" charset="-122"/>
              </a:defRPr>
            </a:lvl1pPr>
            <a:lvl2pPr marL="742950" indent="-285750" defTabSz="407988">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a:solidFill>
                  <a:schemeClr val="tx1"/>
                </a:solidFill>
                <a:latin typeface="Arial" panose="020B0604020202020204" pitchFamily="34" charset="0"/>
                <a:ea typeface="宋体" panose="02010600030101010101" pitchFamily="2" charset="-122"/>
              </a:defRPr>
            </a:lvl2pPr>
            <a:lvl3pPr marL="1143000" indent="-228600" defTabSz="407988">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a:solidFill>
                  <a:schemeClr val="tx1"/>
                </a:solidFill>
                <a:latin typeface="Arial" panose="020B0604020202020204" pitchFamily="34" charset="0"/>
                <a:ea typeface="宋体" panose="02010600030101010101" pitchFamily="2" charset="-122"/>
              </a:defRPr>
            </a:lvl3pPr>
            <a:lvl4pPr marL="1600200" indent="-228600" defTabSz="407988">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a:solidFill>
                  <a:schemeClr val="tx1"/>
                </a:solidFill>
                <a:latin typeface="Arial" panose="020B0604020202020204" pitchFamily="34" charset="0"/>
                <a:ea typeface="宋体" panose="02010600030101010101" pitchFamily="2" charset="-122"/>
              </a:defRPr>
            </a:lvl4pPr>
            <a:lvl5pPr marL="2057400" indent="-228600" defTabSz="407988">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a:solidFill>
                  <a:schemeClr val="tx1"/>
                </a:solidFill>
                <a:latin typeface="Arial" panose="020B0604020202020204" pitchFamily="34" charset="0"/>
                <a:ea typeface="宋体" panose="02010600030101010101" pitchFamily="2" charset="-122"/>
              </a:defRPr>
            </a:lvl5pPr>
            <a:lvl6pPr marL="2514600" indent="-228600" defTabSz="407988" fontAlgn="base">
              <a:spcBef>
                <a:spcPct val="0"/>
              </a:spcBef>
              <a:spcAft>
                <a:spcPct val="0"/>
              </a:spcAft>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a:solidFill>
                  <a:schemeClr val="tx1"/>
                </a:solidFill>
                <a:latin typeface="Arial" panose="020B0604020202020204" pitchFamily="34" charset="0"/>
                <a:ea typeface="宋体" panose="02010600030101010101" pitchFamily="2" charset="-122"/>
              </a:defRPr>
            </a:lvl6pPr>
            <a:lvl7pPr marL="2971800" indent="-228600" defTabSz="407988" fontAlgn="base">
              <a:spcBef>
                <a:spcPct val="0"/>
              </a:spcBef>
              <a:spcAft>
                <a:spcPct val="0"/>
              </a:spcAft>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a:solidFill>
                  <a:schemeClr val="tx1"/>
                </a:solidFill>
                <a:latin typeface="Arial" panose="020B0604020202020204" pitchFamily="34" charset="0"/>
                <a:ea typeface="宋体" panose="02010600030101010101" pitchFamily="2" charset="-122"/>
              </a:defRPr>
            </a:lvl7pPr>
            <a:lvl8pPr marL="3429000" indent="-228600" defTabSz="407988" fontAlgn="base">
              <a:spcBef>
                <a:spcPct val="0"/>
              </a:spcBef>
              <a:spcAft>
                <a:spcPct val="0"/>
              </a:spcAft>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a:solidFill>
                  <a:schemeClr val="tx1"/>
                </a:solidFill>
                <a:latin typeface="Arial" panose="020B0604020202020204" pitchFamily="34" charset="0"/>
                <a:ea typeface="宋体" panose="02010600030101010101" pitchFamily="2" charset="-122"/>
              </a:defRPr>
            </a:lvl8pPr>
            <a:lvl9pPr marL="3886200" indent="-228600" defTabSz="407988" fontAlgn="base">
              <a:spcBef>
                <a:spcPct val="0"/>
              </a:spcBef>
              <a:spcAft>
                <a:spcPct val="0"/>
              </a:spcAft>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a:solidFill>
                  <a:schemeClr val="tx1"/>
                </a:solidFill>
                <a:latin typeface="Arial" panose="020B0604020202020204" pitchFamily="34" charset="0"/>
                <a:ea typeface="宋体" panose="02010600030101010101" pitchFamily="2" charset="-122"/>
              </a:defRPr>
            </a:lvl9pPr>
          </a:lstStyle>
          <a:p>
            <a:pPr algn="ctr" fontAlgn="base" hangingPunct="0">
              <a:lnSpc>
                <a:spcPct val="93000"/>
              </a:lnSpc>
              <a:spcBef>
                <a:spcPct val="0"/>
              </a:spcBef>
              <a:spcAft>
                <a:spcPct val="0"/>
              </a:spcAft>
              <a:buSzPct val="45000"/>
              <a:buFont typeface="Wingdings" panose="05000000000000000000" pitchFamily="2" charset="2"/>
              <a:buNone/>
            </a:pPr>
            <a:r>
              <a:rPr lang="en-GB" altLang="en-US" sz="1500">
                <a:solidFill>
                  <a:srgbClr val="000000"/>
                </a:solidFill>
              </a:rPr>
              <a:t>Radiofrequency cavity (1 m-long)</a:t>
            </a:r>
            <a:r>
              <a:rPr lang="ar-SA" altLang="en-US" sz="1500">
                <a:solidFill>
                  <a:srgbClr val="000000"/>
                </a:solidFill>
                <a:cs typeface="Arial" panose="020B0604020202020204" pitchFamily="34" charset="0"/>
              </a:rPr>
              <a:t>‏</a:t>
            </a:r>
            <a:endParaRPr lang="en-GB" altLang="en-US" sz="1500">
              <a:solidFill>
                <a:srgbClr val="000000"/>
              </a:solidFill>
            </a:endParaRPr>
          </a:p>
        </p:txBody>
      </p:sp>
      <p:sp>
        <p:nvSpPr>
          <p:cNvPr id="122886" name="Text Box 6"/>
          <p:cNvSpPr txBox="1">
            <a:spLocks noChangeArrowheads="1"/>
          </p:cNvSpPr>
          <p:nvPr/>
        </p:nvSpPr>
        <p:spPr bwMode="auto">
          <a:xfrm>
            <a:off x="6194426" y="6410325"/>
            <a:ext cx="3933825"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0820" rIns="81639" bIns="40820"/>
          <a:lstStyle>
            <a:lvl1pPr defTabSz="407988">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a:solidFill>
                  <a:schemeClr val="tx1"/>
                </a:solidFill>
                <a:latin typeface="Arial" panose="020B0604020202020204" pitchFamily="34" charset="0"/>
                <a:ea typeface="宋体" panose="02010600030101010101" pitchFamily="2" charset="-122"/>
              </a:defRPr>
            </a:lvl1pPr>
            <a:lvl2pPr marL="742950" indent="-285750" defTabSz="407988">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a:solidFill>
                  <a:schemeClr val="tx1"/>
                </a:solidFill>
                <a:latin typeface="Arial" panose="020B0604020202020204" pitchFamily="34" charset="0"/>
                <a:ea typeface="宋体" panose="02010600030101010101" pitchFamily="2" charset="-122"/>
              </a:defRPr>
            </a:lvl2pPr>
            <a:lvl3pPr marL="1143000" indent="-228600" defTabSz="407988">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a:solidFill>
                  <a:schemeClr val="tx1"/>
                </a:solidFill>
                <a:latin typeface="Arial" panose="020B0604020202020204" pitchFamily="34" charset="0"/>
                <a:ea typeface="宋体" panose="02010600030101010101" pitchFamily="2" charset="-122"/>
              </a:defRPr>
            </a:lvl3pPr>
            <a:lvl4pPr marL="1600200" indent="-228600" defTabSz="407988">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a:solidFill>
                  <a:schemeClr val="tx1"/>
                </a:solidFill>
                <a:latin typeface="Arial" panose="020B0604020202020204" pitchFamily="34" charset="0"/>
                <a:ea typeface="宋体" panose="02010600030101010101" pitchFamily="2" charset="-122"/>
              </a:defRPr>
            </a:lvl4pPr>
            <a:lvl5pPr marL="2057400" indent="-228600" defTabSz="407988">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a:solidFill>
                  <a:schemeClr val="tx1"/>
                </a:solidFill>
                <a:latin typeface="Arial" panose="020B0604020202020204" pitchFamily="34" charset="0"/>
                <a:ea typeface="宋体" panose="02010600030101010101" pitchFamily="2" charset="-122"/>
              </a:defRPr>
            </a:lvl5pPr>
            <a:lvl6pPr marL="2514600" indent="-228600" defTabSz="407988" fontAlgn="base">
              <a:spcBef>
                <a:spcPct val="0"/>
              </a:spcBef>
              <a:spcAft>
                <a:spcPct val="0"/>
              </a:spcAft>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a:solidFill>
                  <a:schemeClr val="tx1"/>
                </a:solidFill>
                <a:latin typeface="Arial" panose="020B0604020202020204" pitchFamily="34" charset="0"/>
                <a:ea typeface="宋体" panose="02010600030101010101" pitchFamily="2" charset="-122"/>
              </a:defRPr>
            </a:lvl6pPr>
            <a:lvl7pPr marL="2971800" indent="-228600" defTabSz="407988" fontAlgn="base">
              <a:spcBef>
                <a:spcPct val="0"/>
              </a:spcBef>
              <a:spcAft>
                <a:spcPct val="0"/>
              </a:spcAft>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a:solidFill>
                  <a:schemeClr val="tx1"/>
                </a:solidFill>
                <a:latin typeface="Arial" panose="020B0604020202020204" pitchFamily="34" charset="0"/>
                <a:ea typeface="宋体" panose="02010600030101010101" pitchFamily="2" charset="-122"/>
              </a:defRPr>
            </a:lvl7pPr>
            <a:lvl8pPr marL="3429000" indent="-228600" defTabSz="407988" fontAlgn="base">
              <a:spcBef>
                <a:spcPct val="0"/>
              </a:spcBef>
              <a:spcAft>
                <a:spcPct val="0"/>
              </a:spcAft>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a:solidFill>
                  <a:schemeClr val="tx1"/>
                </a:solidFill>
                <a:latin typeface="Arial" panose="020B0604020202020204" pitchFamily="34" charset="0"/>
                <a:ea typeface="宋体" panose="02010600030101010101" pitchFamily="2" charset="-122"/>
              </a:defRPr>
            </a:lvl8pPr>
            <a:lvl9pPr marL="3886200" indent="-228600" defTabSz="407988" fontAlgn="base">
              <a:spcBef>
                <a:spcPct val="0"/>
              </a:spcBef>
              <a:spcAft>
                <a:spcPct val="0"/>
              </a:spcAft>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a:solidFill>
                  <a:schemeClr val="tx1"/>
                </a:solidFill>
                <a:latin typeface="Arial" panose="020B0604020202020204" pitchFamily="34" charset="0"/>
                <a:ea typeface="宋体" panose="02010600030101010101" pitchFamily="2" charset="-122"/>
              </a:defRPr>
            </a:lvl9pPr>
          </a:lstStyle>
          <a:p>
            <a:pPr algn="ctr" fontAlgn="base" hangingPunct="0">
              <a:lnSpc>
                <a:spcPct val="93000"/>
              </a:lnSpc>
              <a:spcBef>
                <a:spcPct val="0"/>
              </a:spcBef>
              <a:spcAft>
                <a:spcPct val="0"/>
              </a:spcAft>
              <a:buSzPct val="45000"/>
              <a:buFont typeface="Wingdings" panose="05000000000000000000" pitchFamily="2" charset="2"/>
              <a:buNone/>
            </a:pPr>
            <a:r>
              <a:rPr lang="en-GB" altLang="en-US" sz="1500">
                <a:solidFill>
                  <a:srgbClr val="000000"/>
                </a:solidFill>
              </a:rPr>
              <a:t>3D PIC simulation of a plasma wave (UCLA)</a:t>
            </a:r>
            <a:r>
              <a:rPr lang="ar-SA" altLang="en-US" sz="1500">
                <a:solidFill>
                  <a:srgbClr val="000000"/>
                </a:solidFill>
                <a:cs typeface="Arial" panose="020B0604020202020204" pitchFamily="34" charset="0"/>
              </a:rPr>
              <a:t>‏</a:t>
            </a:r>
            <a:endParaRPr lang="en-GB" altLang="en-US" sz="1500">
              <a:solidFill>
                <a:srgbClr val="000000"/>
              </a:solidFill>
            </a:endParaRPr>
          </a:p>
        </p:txBody>
      </p:sp>
      <p:grpSp>
        <p:nvGrpSpPr>
          <p:cNvPr id="122887" name="Group 8"/>
          <p:cNvGrpSpPr>
            <a:grpSpLocks/>
          </p:cNvGrpSpPr>
          <p:nvPr/>
        </p:nvGrpSpPr>
        <p:grpSpPr bwMode="auto">
          <a:xfrm>
            <a:off x="6959600" y="4292600"/>
            <a:ext cx="2520950" cy="1955800"/>
            <a:chOff x="0" y="0"/>
            <a:chExt cx="1797" cy="1408"/>
          </a:xfrm>
        </p:grpSpPr>
        <p:pic>
          <p:nvPicPr>
            <p:cNvPr id="12288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798" cy="1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9" name="Line 9"/>
            <p:cNvSpPr>
              <a:spLocks noChangeShapeType="1"/>
            </p:cNvSpPr>
            <p:nvPr/>
          </p:nvSpPr>
          <p:spPr bwMode="auto">
            <a:xfrm flipV="1">
              <a:off x="680" y="959"/>
              <a:ext cx="1048" cy="408"/>
            </a:xfrm>
            <a:prstGeom prst="line">
              <a:avLst/>
            </a:prstGeom>
            <a:noFill/>
            <a:ln w="36000">
              <a:solidFill>
                <a:srgbClr val="FFFF99"/>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a:solidFill>
                  <a:srgbClr val="000000"/>
                </a:solidFill>
              </a:endParaRPr>
            </a:p>
          </p:txBody>
        </p:sp>
        <p:sp>
          <p:nvSpPr>
            <p:cNvPr id="122890" name="Text Box 10"/>
            <p:cNvSpPr txBox="1">
              <a:spLocks noChangeArrowheads="1"/>
            </p:cNvSpPr>
            <p:nvPr/>
          </p:nvSpPr>
          <p:spPr bwMode="auto">
            <a:xfrm>
              <a:off x="1134" y="1138"/>
              <a:ext cx="593"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0820" rIns="81639" bIns="40820"/>
            <a:lstStyle>
              <a:lvl1pPr defTabSz="407988">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a:solidFill>
                    <a:schemeClr val="tx1"/>
                  </a:solidFill>
                  <a:latin typeface="Arial" panose="020B0604020202020204" pitchFamily="34" charset="0"/>
                  <a:ea typeface="宋体" panose="02010600030101010101" pitchFamily="2" charset="-122"/>
                </a:defRPr>
              </a:lvl1pPr>
              <a:lvl2pPr marL="742950" indent="-285750" defTabSz="407988">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a:solidFill>
                    <a:schemeClr val="tx1"/>
                  </a:solidFill>
                  <a:latin typeface="Arial" panose="020B0604020202020204" pitchFamily="34" charset="0"/>
                  <a:ea typeface="宋体" panose="02010600030101010101" pitchFamily="2" charset="-122"/>
                </a:defRPr>
              </a:lvl2pPr>
              <a:lvl3pPr marL="1143000" indent="-228600" defTabSz="407988">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a:solidFill>
                    <a:schemeClr val="tx1"/>
                  </a:solidFill>
                  <a:latin typeface="Arial" panose="020B0604020202020204" pitchFamily="34" charset="0"/>
                  <a:ea typeface="宋体" panose="02010600030101010101" pitchFamily="2" charset="-122"/>
                </a:defRPr>
              </a:lvl3pPr>
              <a:lvl4pPr marL="1600200" indent="-228600" defTabSz="407988">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a:solidFill>
                    <a:schemeClr val="tx1"/>
                  </a:solidFill>
                  <a:latin typeface="Arial" panose="020B0604020202020204" pitchFamily="34" charset="0"/>
                  <a:ea typeface="宋体" panose="02010600030101010101" pitchFamily="2" charset="-122"/>
                </a:defRPr>
              </a:lvl4pPr>
              <a:lvl5pPr marL="2057400" indent="-228600" defTabSz="407988">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a:solidFill>
                    <a:schemeClr val="tx1"/>
                  </a:solidFill>
                  <a:latin typeface="Arial" panose="020B0604020202020204" pitchFamily="34" charset="0"/>
                  <a:ea typeface="宋体" panose="02010600030101010101" pitchFamily="2" charset="-122"/>
                </a:defRPr>
              </a:lvl5pPr>
              <a:lvl6pPr marL="2514600" indent="-228600" defTabSz="407988" fontAlgn="base">
                <a:spcBef>
                  <a:spcPct val="0"/>
                </a:spcBef>
                <a:spcAft>
                  <a:spcPct val="0"/>
                </a:spcAft>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a:solidFill>
                    <a:schemeClr val="tx1"/>
                  </a:solidFill>
                  <a:latin typeface="Arial" panose="020B0604020202020204" pitchFamily="34" charset="0"/>
                  <a:ea typeface="宋体" panose="02010600030101010101" pitchFamily="2" charset="-122"/>
                </a:defRPr>
              </a:lvl6pPr>
              <a:lvl7pPr marL="2971800" indent="-228600" defTabSz="407988" fontAlgn="base">
                <a:spcBef>
                  <a:spcPct val="0"/>
                </a:spcBef>
                <a:spcAft>
                  <a:spcPct val="0"/>
                </a:spcAft>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a:solidFill>
                    <a:schemeClr val="tx1"/>
                  </a:solidFill>
                  <a:latin typeface="Arial" panose="020B0604020202020204" pitchFamily="34" charset="0"/>
                  <a:ea typeface="宋体" panose="02010600030101010101" pitchFamily="2" charset="-122"/>
                </a:defRPr>
              </a:lvl7pPr>
              <a:lvl8pPr marL="3429000" indent="-228600" defTabSz="407988" fontAlgn="base">
                <a:spcBef>
                  <a:spcPct val="0"/>
                </a:spcBef>
                <a:spcAft>
                  <a:spcPct val="0"/>
                </a:spcAft>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a:solidFill>
                    <a:schemeClr val="tx1"/>
                  </a:solidFill>
                  <a:latin typeface="Arial" panose="020B0604020202020204" pitchFamily="34" charset="0"/>
                  <a:ea typeface="宋体" panose="02010600030101010101" pitchFamily="2" charset="-122"/>
                </a:defRPr>
              </a:lvl8pPr>
              <a:lvl9pPr marL="3886200" indent="-228600" defTabSz="407988" fontAlgn="base">
                <a:spcBef>
                  <a:spcPct val="0"/>
                </a:spcBef>
                <a:spcAft>
                  <a:spcPct val="0"/>
                </a:spcAft>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a:solidFill>
                    <a:schemeClr val="tx1"/>
                  </a:solidFill>
                  <a:latin typeface="Arial" panose="020B0604020202020204" pitchFamily="34" charset="0"/>
                  <a:ea typeface="宋体" panose="02010600030101010101" pitchFamily="2" charset="-122"/>
                </a:defRPr>
              </a:lvl9pPr>
            </a:lstStyle>
            <a:p>
              <a:pPr algn="ctr" fontAlgn="base" hangingPunct="0">
                <a:lnSpc>
                  <a:spcPct val="93000"/>
                </a:lnSpc>
                <a:spcBef>
                  <a:spcPct val="0"/>
                </a:spcBef>
                <a:spcAft>
                  <a:spcPct val="0"/>
                </a:spcAft>
                <a:buSzPct val="45000"/>
                <a:buFont typeface="Wingdings" panose="05000000000000000000" pitchFamily="2" charset="2"/>
                <a:buNone/>
              </a:pPr>
              <a:r>
                <a:rPr lang="en-GB" altLang="en-US" sz="1600">
                  <a:solidFill>
                    <a:srgbClr val="FFFF99"/>
                  </a:solidFill>
                </a:rPr>
                <a:t>100 um</a:t>
              </a:r>
            </a:p>
          </p:txBody>
        </p:sp>
      </p:grpSp>
      <p:sp>
        <p:nvSpPr>
          <p:cNvPr id="122891" name="Text Box 11"/>
          <p:cNvSpPr txBox="1">
            <a:spLocks noChangeArrowheads="1"/>
          </p:cNvSpPr>
          <p:nvPr/>
        </p:nvSpPr>
        <p:spPr bwMode="auto">
          <a:xfrm rot="16200000">
            <a:off x="5566569" y="5031582"/>
            <a:ext cx="2217738"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0820" rIns="81639" bIns="40820"/>
          <a:lstStyle>
            <a:lvl1pPr defTabSz="407988">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a:solidFill>
                  <a:schemeClr val="tx1"/>
                </a:solidFill>
                <a:latin typeface="Arial" panose="020B0604020202020204" pitchFamily="34" charset="0"/>
                <a:ea typeface="宋体" panose="02010600030101010101" pitchFamily="2" charset="-122"/>
              </a:defRPr>
            </a:lvl1pPr>
            <a:lvl2pPr marL="742950" indent="-285750" defTabSz="407988">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a:solidFill>
                  <a:schemeClr val="tx1"/>
                </a:solidFill>
                <a:latin typeface="Arial" panose="020B0604020202020204" pitchFamily="34" charset="0"/>
                <a:ea typeface="宋体" panose="02010600030101010101" pitchFamily="2" charset="-122"/>
              </a:defRPr>
            </a:lvl2pPr>
            <a:lvl3pPr marL="1143000" indent="-228600" defTabSz="407988">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a:solidFill>
                  <a:schemeClr val="tx1"/>
                </a:solidFill>
                <a:latin typeface="Arial" panose="020B0604020202020204" pitchFamily="34" charset="0"/>
                <a:ea typeface="宋体" panose="02010600030101010101" pitchFamily="2" charset="-122"/>
              </a:defRPr>
            </a:lvl3pPr>
            <a:lvl4pPr marL="1600200" indent="-228600" defTabSz="407988">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a:solidFill>
                  <a:schemeClr val="tx1"/>
                </a:solidFill>
                <a:latin typeface="Arial" panose="020B0604020202020204" pitchFamily="34" charset="0"/>
                <a:ea typeface="宋体" panose="02010600030101010101" pitchFamily="2" charset="-122"/>
              </a:defRPr>
            </a:lvl4pPr>
            <a:lvl5pPr marL="2057400" indent="-228600" defTabSz="407988">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a:solidFill>
                  <a:schemeClr val="tx1"/>
                </a:solidFill>
                <a:latin typeface="Arial" panose="020B0604020202020204" pitchFamily="34" charset="0"/>
                <a:ea typeface="宋体" panose="02010600030101010101" pitchFamily="2" charset="-122"/>
              </a:defRPr>
            </a:lvl5pPr>
            <a:lvl6pPr marL="2514600" indent="-228600" defTabSz="407988" fontAlgn="base">
              <a:spcBef>
                <a:spcPct val="0"/>
              </a:spcBef>
              <a:spcAft>
                <a:spcPct val="0"/>
              </a:spcAft>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a:solidFill>
                  <a:schemeClr val="tx1"/>
                </a:solidFill>
                <a:latin typeface="Arial" panose="020B0604020202020204" pitchFamily="34" charset="0"/>
                <a:ea typeface="宋体" panose="02010600030101010101" pitchFamily="2" charset="-122"/>
              </a:defRPr>
            </a:lvl6pPr>
            <a:lvl7pPr marL="2971800" indent="-228600" defTabSz="407988" fontAlgn="base">
              <a:spcBef>
                <a:spcPct val="0"/>
              </a:spcBef>
              <a:spcAft>
                <a:spcPct val="0"/>
              </a:spcAft>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a:solidFill>
                  <a:schemeClr val="tx1"/>
                </a:solidFill>
                <a:latin typeface="Arial" panose="020B0604020202020204" pitchFamily="34" charset="0"/>
                <a:ea typeface="宋体" panose="02010600030101010101" pitchFamily="2" charset="-122"/>
              </a:defRPr>
            </a:lvl7pPr>
            <a:lvl8pPr marL="3429000" indent="-228600" defTabSz="407988" fontAlgn="base">
              <a:spcBef>
                <a:spcPct val="0"/>
              </a:spcBef>
              <a:spcAft>
                <a:spcPct val="0"/>
              </a:spcAft>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a:solidFill>
                  <a:schemeClr val="tx1"/>
                </a:solidFill>
                <a:latin typeface="Arial" panose="020B0604020202020204" pitchFamily="34" charset="0"/>
                <a:ea typeface="宋体" panose="02010600030101010101" pitchFamily="2" charset="-122"/>
              </a:defRPr>
            </a:lvl8pPr>
            <a:lvl9pPr marL="3886200" indent="-228600" defTabSz="407988" fontAlgn="base">
              <a:spcBef>
                <a:spcPct val="0"/>
              </a:spcBef>
              <a:spcAft>
                <a:spcPct val="0"/>
              </a:spcAft>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a:solidFill>
                  <a:schemeClr val="tx1"/>
                </a:solidFill>
                <a:latin typeface="Arial" panose="020B0604020202020204" pitchFamily="34" charset="0"/>
                <a:ea typeface="宋体" panose="02010600030101010101" pitchFamily="2" charset="-122"/>
              </a:defRPr>
            </a:lvl9pPr>
          </a:lstStyle>
          <a:p>
            <a:pPr algn="ctr" fontAlgn="base" hangingPunct="0">
              <a:lnSpc>
                <a:spcPct val="93000"/>
              </a:lnSpc>
              <a:spcBef>
                <a:spcPct val="0"/>
              </a:spcBef>
              <a:spcAft>
                <a:spcPct val="0"/>
              </a:spcAft>
              <a:buSzPct val="45000"/>
              <a:buFont typeface="Wingdings" panose="05000000000000000000" pitchFamily="2" charset="2"/>
              <a:buNone/>
            </a:pPr>
            <a:r>
              <a:rPr lang="en-GB" altLang="en-US" sz="1100" i="1">
                <a:solidFill>
                  <a:srgbClr val="000000"/>
                </a:solidFill>
              </a:rPr>
              <a:t>Courtesy of W. Mori &amp; L.O. Silva</a:t>
            </a:r>
          </a:p>
        </p:txBody>
      </p:sp>
      <p:pic>
        <p:nvPicPr>
          <p:cNvPr id="122892"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4914" y="4424364"/>
            <a:ext cx="2613025"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2893" name="Group 14"/>
          <p:cNvGrpSpPr>
            <a:grpSpLocks/>
          </p:cNvGrpSpPr>
          <p:nvPr/>
        </p:nvGrpSpPr>
        <p:grpSpPr bwMode="auto">
          <a:xfrm>
            <a:off x="6532564" y="6099175"/>
            <a:ext cx="3590925" cy="488950"/>
            <a:chOff x="0" y="0"/>
            <a:chExt cx="2493" cy="339"/>
          </a:xfrm>
        </p:grpSpPr>
        <p:graphicFrame>
          <p:nvGraphicFramePr>
            <p:cNvPr id="122894" name="Object 15"/>
            <p:cNvGraphicFramePr>
              <a:graphicFrameLocks noChangeAspect="1"/>
            </p:cNvGraphicFramePr>
            <p:nvPr/>
          </p:nvGraphicFramePr>
          <p:xfrm>
            <a:off x="0" y="0"/>
            <a:ext cx="1135" cy="340"/>
          </p:xfrm>
          <a:graphic>
            <a:graphicData uri="http://schemas.openxmlformats.org/presentationml/2006/ole">
              <mc:AlternateContent xmlns:mc="http://schemas.openxmlformats.org/markup-compatibility/2006">
                <mc:Choice xmlns:v="urn:schemas-microsoft-com:vml" Requires="v">
                  <p:oleObj spid="_x0000_s3129" r:id="rId6" imgW="1608120" imgH="492120" progId="">
                    <p:embed/>
                  </p:oleObj>
                </mc:Choice>
                <mc:Fallback>
                  <p:oleObj r:id="rId6" imgW="1608120" imgH="492120" progId="">
                    <p:embed/>
                    <p:pic>
                      <p:nvPicPr>
                        <p:cNvPr id="122894" name="Object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135" cy="3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2895" name="AutoShape 15"/>
            <p:cNvSpPr>
              <a:spLocks noChangeArrowheads="1"/>
            </p:cNvSpPr>
            <p:nvPr/>
          </p:nvSpPr>
          <p:spPr bwMode="auto">
            <a:xfrm>
              <a:off x="1245" y="64"/>
              <a:ext cx="1023" cy="232"/>
            </a:xfrm>
            <a:prstGeom prst="roundRect">
              <a:avLst>
                <a:gd name="adj" fmla="val 431"/>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b="1">
                <a:solidFill>
                  <a:srgbClr val="000000"/>
                </a:solidFill>
              </a:endParaRPr>
            </a:p>
          </p:txBody>
        </p:sp>
        <p:sp>
          <p:nvSpPr>
            <p:cNvPr id="122896" name="Text Box 16"/>
            <p:cNvSpPr txBox="1">
              <a:spLocks noChangeArrowheads="1"/>
            </p:cNvSpPr>
            <p:nvPr/>
          </p:nvSpPr>
          <p:spPr bwMode="auto">
            <a:xfrm>
              <a:off x="1221" y="65"/>
              <a:ext cx="1274"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639" tIns="40820" rIns="81639" bIns="40820"/>
            <a:lstStyle>
              <a:lvl1pPr defTabSz="407988">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a:solidFill>
                    <a:schemeClr val="tx1"/>
                  </a:solidFill>
                  <a:latin typeface="Arial" panose="020B0604020202020204" pitchFamily="34" charset="0"/>
                  <a:ea typeface="宋体" panose="02010600030101010101" pitchFamily="2" charset="-122"/>
                </a:defRPr>
              </a:lvl1pPr>
              <a:lvl2pPr marL="742950" indent="-285750" defTabSz="407988">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a:solidFill>
                    <a:schemeClr val="tx1"/>
                  </a:solidFill>
                  <a:latin typeface="Arial" panose="020B0604020202020204" pitchFamily="34" charset="0"/>
                  <a:ea typeface="宋体" panose="02010600030101010101" pitchFamily="2" charset="-122"/>
                </a:defRPr>
              </a:lvl2pPr>
              <a:lvl3pPr marL="1143000" indent="-228600" defTabSz="407988">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a:solidFill>
                    <a:schemeClr val="tx1"/>
                  </a:solidFill>
                  <a:latin typeface="Arial" panose="020B0604020202020204" pitchFamily="34" charset="0"/>
                  <a:ea typeface="宋体" panose="02010600030101010101" pitchFamily="2" charset="-122"/>
                </a:defRPr>
              </a:lvl3pPr>
              <a:lvl4pPr marL="1600200" indent="-228600" defTabSz="407988">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a:solidFill>
                    <a:schemeClr val="tx1"/>
                  </a:solidFill>
                  <a:latin typeface="Arial" panose="020B0604020202020204" pitchFamily="34" charset="0"/>
                  <a:ea typeface="宋体" panose="02010600030101010101" pitchFamily="2" charset="-122"/>
                </a:defRPr>
              </a:lvl4pPr>
              <a:lvl5pPr marL="2057400" indent="-228600" defTabSz="407988">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a:solidFill>
                    <a:schemeClr val="tx1"/>
                  </a:solidFill>
                  <a:latin typeface="Arial" panose="020B0604020202020204" pitchFamily="34" charset="0"/>
                  <a:ea typeface="宋体" panose="02010600030101010101" pitchFamily="2" charset="-122"/>
                </a:defRPr>
              </a:lvl5pPr>
              <a:lvl6pPr marL="2514600" indent="-228600" defTabSz="407988" fontAlgn="base">
                <a:spcBef>
                  <a:spcPct val="0"/>
                </a:spcBef>
                <a:spcAft>
                  <a:spcPct val="0"/>
                </a:spcAft>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a:solidFill>
                    <a:schemeClr val="tx1"/>
                  </a:solidFill>
                  <a:latin typeface="Arial" panose="020B0604020202020204" pitchFamily="34" charset="0"/>
                  <a:ea typeface="宋体" panose="02010600030101010101" pitchFamily="2" charset="-122"/>
                </a:defRPr>
              </a:lvl6pPr>
              <a:lvl7pPr marL="2971800" indent="-228600" defTabSz="407988" fontAlgn="base">
                <a:spcBef>
                  <a:spcPct val="0"/>
                </a:spcBef>
                <a:spcAft>
                  <a:spcPct val="0"/>
                </a:spcAft>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a:solidFill>
                    <a:schemeClr val="tx1"/>
                  </a:solidFill>
                  <a:latin typeface="Arial" panose="020B0604020202020204" pitchFamily="34" charset="0"/>
                  <a:ea typeface="宋体" panose="02010600030101010101" pitchFamily="2" charset="-122"/>
                </a:defRPr>
              </a:lvl7pPr>
              <a:lvl8pPr marL="3429000" indent="-228600" defTabSz="407988" fontAlgn="base">
                <a:spcBef>
                  <a:spcPct val="0"/>
                </a:spcBef>
                <a:spcAft>
                  <a:spcPct val="0"/>
                </a:spcAft>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a:solidFill>
                    <a:schemeClr val="tx1"/>
                  </a:solidFill>
                  <a:latin typeface="Arial" panose="020B0604020202020204" pitchFamily="34" charset="0"/>
                  <a:ea typeface="宋体" panose="02010600030101010101" pitchFamily="2" charset="-122"/>
                </a:defRPr>
              </a:lvl8pPr>
              <a:lvl9pPr marL="3886200" indent="-228600" defTabSz="407988" fontAlgn="base">
                <a:spcBef>
                  <a:spcPct val="0"/>
                </a:spcBef>
                <a:spcAft>
                  <a:spcPct val="0"/>
                </a:spcAft>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a:solidFill>
                    <a:schemeClr val="tx1"/>
                  </a:solidFill>
                  <a:latin typeface="Arial" panose="020B0604020202020204" pitchFamily="34" charset="0"/>
                  <a:ea typeface="宋体" panose="02010600030101010101" pitchFamily="2" charset="-122"/>
                </a:defRPr>
              </a:lvl9pPr>
            </a:lstStyle>
            <a:p>
              <a:pPr eaLnBrk="0" fontAlgn="base" hangingPunct="0">
                <a:lnSpc>
                  <a:spcPct val="74000"/>
                </a:lnSpc>
                <a:spcBef>
                  <a:spcPct val="0"/>
                </a:spcBef>
                <a:spcAft>
                  <a:spcPct val="0"/>
                </a:spcAft>
                <a:buSzPct val="45000"/>
                <a:buFont typeface="Wingdings" panose="05000000000000000000" pitchFamily="2" charset="2"/>
                <a:buNone/>
              </a:pPr>
              <a:r>
                <a:rPr lang="en-GB" altLang="en-US" sz="1500">
                  <a:solidFill>
                    <a:srgbClr val="000000"/>
                  </a:solidFill>
                  <a:latin typeface="Times New Roman" panose="02020603050405020304" pitchFamily="18" charset="0"/>
                </a:rPr>
                <a:t>(for n</a:t>
              </a:r>
              <a:r>
                <a:rPr lang="en-GB" altLang="en-US" sz="1500" baseline="-25000">
                  <a:solidFill>
                    <a:srgbClr val="000000"/>
                  </a:solidFill>
                  <a:latin typeface="Times New Roman" panose="02020603050405020304" pitchFamily="18" charset="0"/>
                </a:rPr>
                <a:t>e</a:t>
              </a:r>
              <a:r>
                <a:rPr lang="en-GB" altLang="en-US" sz="1500">
                  <a:solidFill>
                    <a:srgbClr val="000000"/>
                  </a:solidFill>
                  <a:latin typeface="Times New Roman" panose="02020603050405020304" pitchFamily="18" charset="0"/>
                </a:rPr>
                <a:t>=10</a:t>
              </a:r>
              <a:r>
                <a:rPr lang="en-GB" altLang="en-US" sz="1500" baseline="30000">
                  <a:solidFill>
                    <a:srgbClr val="000000"/>
                  </a:solidFill>
                  <a:latin typeface="Times New Roman" panose="02020603050405020304" pitchFamily="18" charset="0"/>
                </a:rPr>
                <a:t>19</a:t>
              </a:r>
              <a:r>
                <a:rPr lang="en-GB" altLang="en-US" sz="1500">
                  <a:solidFill>
                    <a:srgbClr val="000000"/>
                  </a:solidFill>
                  <a:latin typeface="Times New Roman" panose="02020603050405020304" pitchFamily="18" charset="0"/>
                </a:rPr>
                <a:t> cm</a:t>
              </a:r>
              <a:r>
                <a:rPr lang="en-GB" altLang="en-US" sz="1500" baseline="30000">
                  <a:solidFill>
                    <a:srgbClr val="000000"/>
                  </a:solidFill>
                  <a:latin typeface="Times New Roman" panose="02020603050405020304" pitchFamily="18" charset="0"/>
                </a:rPr>
                <a:t>-3</a:t>
              </a:r>
              <a:r>
                <a:rPr lang="en-GB" altLang="en-US" sz="1500">
                  <a:solidFill>
                    <a:srgbClr val="000000"/>
                  </a:solidFill>
                  <a:latin typeface="Times New Roman" panose="02020603050405020304" pitchFamily="18" charset="0"/>
                </a:rPr>
                <a:t>)</a:t>
              </a:r>
              <a:r>
                <a:rPr lang="ar-SA" altLang="en-US" sz="1500">
                  <a:solidFill>
                    <a:srgbClr val="000000"/>
                  </a:solidFill>
                  <a:latin typeface="Times New Roman" panose="02020603050405020304" pitchFamily="18" charset="0"/>
                  <a:cs typeface="Times New Roman" panose="02020603050405020304" pitchFamily="18" charset="0"/>
                </a:rPr>
                <a:t>‏</a:t>
              </a:r>
              <a:endParaRPr lang="en-GB" altLang="en-US" sz="1500">
                <a:solidFill>
                  <a:srgbClr val="000000"/>
                </a:solidFill>
                <a:latin typeface="Times New Roman" panose="02020603050405020304" pitchFamily="18" charset="0"/>
              </a:endParaRPr>
            </a:p>
          </p:txBody>
        </p:sp>
      </p:grpSp>
      <p:sp>
        <p:nvSpPr>
          <p:cNvPr id="122897" name="Rectangle 17"/>
          <p:cNvSpPr>
            <a:spLocks noChangeArrowheads="1"/>
          </p:cNvSpPr>
          <p:nvPr/>
        </p:nvSpPr>
        <p:spPr bwMode="auto">
          <a:xfrm>
            <a:off x="1280160" y="1219201"/>
            <a:ext cx="4671378" cy="91101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lnSpc>
                <a:spcPct val="95000"/>
              </a:lnSpc>
              <a:spcBef>
                <a:spcPct val="0"/>
              </a:spcBef>
              <a:spcAft>
                <a:spcPct val="0"/>
              </a:spcAft>
              <a:buFont typeface="Arial" panose="020B0604020202020204" pitchFamily="34" charset="0"/>
              <a:buNone/>
            </a:pPr>
            <a:r>
              <a:rPr lang="en-US" altLang="zh-CN" sz="2800" b="1" dirty="0">
                <a:solidFill>
                  <a:srgbClr val="FF0000"/>
                </a:solidFill>
                <a:latin typeface="Comic Sans MS" panose="030F0702030302020204" pitchFamily="66" charset="0"/>
                <a:ea typeface="楷体_GB2312" panose="02010609030101010101" pitchFamily="49" charset="-122"/>
              </a:rPr>
              <a:t>Conventional accelerator</a:t>
            </a:r>
            <a:r>
              <a:rPr lang="zh-CN" altLang="en-US" sz="2800" b="1" dirty="0">
                <a:solidFill>
                  <a:srgbClr val="FF0000"/>
                </a:solidFill>
                <a:latin typeface="Comic Sans MS" panose="030F0702030302020204" pitchFamily="66" charset="0"/>
                <a:ea typeface="楷体_GB2312" panose="02010609030101010101" pitchFamily="49" charset="-122"/>
              </a:rPr>
              <a:t> </a:t>
            </a:r>
          </a:p>
          <a:p>
            <a:pPr algn="ctr" fontAlgn="base">
              <a:lnSpc>
                <a:spcPct val="95000"/>
              </a:lnSpc>
              <a:spcBef>
                <a:spcPct val="0"/>
              </a:spcBef>
              <a:spcAft>
                <a:spcPct val="0"/>
              </a:spcAft>
              <a:buFont typeface="Arial" panose="020B0604020202020204" pitchFamily="34" charset="0"/>
              <a:buNone/>
            </a:pPr>
            <a:r>
              <a:rPr lang="en-US" altLang="zh-CN" sz="2800" b="1" dirty="0">
                <a:solidFill>
                  <a:srgbClr val="3366FF"/>
                </a:solidFill>
                <a:ea typeface="楷体_GB2312" panose="02010609030101010101" pitchFamily="49" charset="-122"/>
              </a:rPr>
              <a:t>(gradient</a:t>
            </a:r>
            <a:r>
              <a:rPr lang="en-US" altLang="zh-CN" sz="2800" b="1" dirty="0">
                <a:solidFill>
                  <a:srgbClr val="3366FF"/>
                </a:solidFill>
                <a:ea typeface="楷体_GB2312" panose="02010609030101010101" pitchFamily="49" charset="-122"/>
                <a:sym typeface="Symbol" panose="05050102010706020507" pitchFamily="18" charset="2"/>
              </a:rPr>
              <a:t>=</a:t>
            </a:r>
            <a:r>
              <a:rPr lang="en-US" altLang="zh-CN" sz="2800" b="1" dirty="0">
                <a:solidFill>
                  <a:srgbClr val="3366FF"/>
                </a:solidFill>
                <a:ea typeface="楷体_GB2312" panose="02010609030101010101" pitchFamily="49" charset="-122"/>
              </a:rPr>
              <a:t> </a:t>
            </a:r>
            <a:r>
              <a:rPr lang="en-GB" altLang="en-US" sz="2800" b="1" dirty="0">
                <a:solidFill>
                  <a:srgbClr val="3366FF"/>
                </a:solidFill>
              </a:rPr>
              <a:t>10</a:t>
            </a:r>
            <a:r>
              <a:rPr lang="en-GB" altLang="en-US" sz="2800" b="1" baseline="30000" dirty="0">
                <a:solidFill>
                  <a:srgbClr val="3366FF"/>
                </a:solidFill>
              </a:rPr>
              <a:t>7-8</a:t>
            </a:r>
            <a:r>
              <a:rPr lang="en-GB" altLang="en-US" sz="2800" b="1" dirty="0">
                <a:solidFill>
                  <a:srgbClr val="3366FF"/>
                </a:solidFill>
              </a:rPr>
              <a:t>V/m)</a:t>
            </a:r>
            <a:endParaRPr lang="en-US" altLang="zh-CN" sz="2800" b="1" dirty="0">
              <a:solidFill>
                <a:srgbClr val="3366FF"/>
              </a:solidFill>
            </a:endParaRPr>
          </a:p>
        </p:txBody>
      </p:sp>
      <p:sp>
        <p:nvSpPr>
          <p:cNvPr id="74771" name="AutoShape 18"/>
          <p:cNvSpPr>
            <a:spLocks noChangeArrowheads="1"/>
          </p:cNvSpPr>
          <p:nvPr/>
        </p:nvSpPr>
        <p:spPr bwMode="auto">
          <a:xfrm>
            <a:off x="950977" y="208915"/>
            <a:ext cx="9321738" cy="624364"/>
          </a:xfrm>
          <a:prstGeom prst="roundRect">
            <a:avLst>
              <a:gd name="adj" fmla="val 11444"/>
            </a:avLst>
          </a:prstGeom>
          <a:solidFill>
            <a:srgbClr val="FFFFCC"/>
          </a:solidFill>
          <a:ln w="9525">
            <a:noFill/>
            <a:round/>
            <a:headEnd/>
            <a:tailEnd/>
          </a:ln>
          <a:effectLst>
            <a:outerShdw dist="107763" dir="18900000" algn="ctr" rotWithShape="0">
              <a:schemeClr val="bg2">
                <a:alpha val="50000"/>
              </a:schemeClr>
            </a:outerShdw>
          </a:effectLst>
        </p:spPr>
        <p:txBody>
          <a:bodyPr wrap="square">
            <a:spAutoFit/>
          </a:bodyPr>
          <a:lstStyle/>
          <a:p>
            <a:pPr indent="628650" algn="just" fontAlgn="base">
              <a:spcBef>
                <a:spcPct val="50000"/>
              </a:spcBef>
              <a:spcAft>
                <a:spcPct val="0"/>
              </a:spcAft>
              <a:buClr>
                <a:srgbClr val="FF0000"/>
              </a:buClr>
              <a:defRPr/>
            </a:pPr>
            <a:r>
              <a:rPr lang="en-US" altLang="zh-CN" sz="3200" b="1" dirty="0">
                <a:solidFill>
                  <a:srgbClr val="FF0000"/>
                </a:solidFill>
                <a:latin typeface="Times New Roman" pitchFamily="18" charset="0"/>
                <a:ea typeface="楷体_GB2312" pitchFamily="49" charset="-122"/>
              </a:rPr>
              <a:t>Plasma could provide high acceleration gradient  </a:t>
            </a:r>
            <a:endParaRPr lang="zh-CN" altLang="en-US" sz="3200" b="1" dirty="0">
              <a:solidFill>
                <a:srgbClr val="FF0000"/>
              </a:solidFill>
              <a:latin typeface="Times New Roman" pitchFamily="18" charset="0"/>
              <a:ea typeface="楷体_GB2312" pitchFamily="49" charset="-122"/>
            </a:endParaRPr>
          </a:p>
        </p:txBody>
      </p:sp>
      <p:sp>
        <p:nvSpPr>
          <p:cNvPr id="122899" name="Line 19"/>
          <p:cNvSpPr>
            <a:spLocks noChangeShapeType="1"/>
          </p:cNvSpPr>
          <p:nvPr/>
        </p:nvSpPr>
        <p:spPr bwMode="auto">
          <a:xfrm>
            <a:off x="1847851" y="1090613"/>
            <a:ext cx="8569325"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zh-CN" altLang="en-US">
              <a:solidFill>
                <a:srgbClr val="000000"/>
              </a:solidFill>
            </a:endParaRPr>
          </a:p>
        </p:txBody>
      </p:sp>
      <p:pic>
        <p:nvPicPr>
          <p:cNvPr id="122903" name="图片 26" descr="de1.gi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328026" y="2506664"/>
            <a:ext cx="1800225"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4" name="Picture 2"/>
          <p:cNvPicPr>
            <a:picLocks noChangeAspect="1" noChangeArrowheads="1"/>
          </p:cNvPicPr>
          <p:nvPr/>
        </p:nvPicPr>
        <p:blipFill>
          <a:blip r:embed="rId9">
            <a:extLst>
              <a:ext uri="{28A0092B-C50C-407E-A947-70E740481C1C}">
                <a14:useLocalDpi xmlns:a14="http://schemas.microsoft.com/office/drawing/2010/main" val="0"/>
              </a:ext>
            </a:extLst>
          </a:blip>
          <a:srcRect l="16191"/>
          <a:stretch>
            <a:fillRect/>
          </a:stretch>
        </p:blipFill>
        <p:spPr bwMode="auto">
          <a:xfrm>
            <a:off x="6600825" y="2506664"/>
            <a:ext cx="1676400"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矩形 20"/>
          <p:cNvSpPr/>
          <p:nvPr/>
        </p:nvSpPr>
        <p:spPr bwMode="auto">
          <a:xfrm>
            <a:off x="6311901" y="3427413"/>
            <a:ext cx="1357313" cy="304800"/>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a:spAutoFit/>
          </a:bodyPr>
          <a:lstStyle/>
          <a:p>
            <a:pPr algn="ctr" fontAlgn="base">
              <a:spcBef>
                <a:spcPct val="0"/>
              </a:spcBef>
              <a:spcAft>
                <a:spcPct val="0"/>
              </a:spcAft>
              <a:defRPr/>
            </a:pPr>
            <a:r>
              <a:rPr kumimoji="1" lang="zh-CN" altLang="en-US" sz="1400" b="1">
                <a:solidFill>
                  <a:srgbClr val="FF0000"/>
                </a:solidFill>
                <a:ea typeface="楷体_GB2312" pitchFamily="49" charset="-122"/>
              </a:rPr>
              <a:t>驱动激光</a:t>
            </a:r>
          </a:p>
        </p:txBody>
      </p:sp>
      <p:sp>
        <p:nvSpPr>
          <p:cNvPr id="22" name="矩形 21"/>
          <p:cNvSpPr/>
          <p:nvPr/>
        </p:nvSpPr>
        <p:spPr bwMode="auto">
          <a:xfrm>
            <a:off x="7135813" y="2492375"/>
            <a:ext cx="1357312" cy="304800"/>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a:spAutoFit/>
          </a:bodyPr>
          <a:lstStyle/>
          <a:p>
            <a:pPr algn="ctr" fontAlgn="base">
              <a:spcBef>
                <a:spcPct val="0"/>
              </a:spcBef>
              <a:spcAft>
                <a:spcPct val="0"/>
              </a:spcAft>
              <a:defRPr/>
            </a:pPr>
            <a:r>
              <a:rPr kumimoji="1" lang="zh-CN" altLang="en-US" sz="1400" b="1">
                <a:solidFill>
                  <a:srgbClr val="0000FF"/>
                </a:solidFill>
                <a:ea typeface="楷体_GB2312" pitchFamily="49" charset="-122"/>
              </a:rPr>
              <a:t>气体喷流</a:t>
            </a:r>
          </a:p>
        </p:txBody>
      </p:sp>
    </p:spTree>
    <p:extLst>
      <p:ext uri="{BB962C8B-B14F-4D97-AF65-F5344CB8AC3E}">
        <p14:creationId xmlns:p14="http://schemas.microsoft.com/office/powerpoint/2010/main" val="1180623737"/>
      </p:ext>
    </p:extLst>
  </p:cSld>
  <p:clrMapOvr>
    <a:masterClrMapping/>
  </p:clrMapOvr>
  <p:transition advTm="13967"/>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BBE137E-8AED-D340-9544-801DA062F4CB}"/>
              </a:ext>
            </a:extLst>
          </p:cNvPr>
          <p:cNvPicPr>
            <a:picLocks noChangeAspect="1"/>
          </p:cNvPicPr>
          <p:nvPr/>
        </p:nvPicPr>
        <p:blipFill>
          <a:blip r:embed="rId2"/>
          <a:stretch>
            <a:fillRect/>
          </a:stretch>
        </p:blipFill>
        <p:spPr>
          <a:xfrm>
            <a:off x="2471573" y="1902810"/>
            <a:ext cx="6361531" cy="4808886"/>
          </a:xfrm>
          <a:prstGeom prst="rect">
            <a:avLst/>
          </a:prstGeom>
        </p:spPr>
      </p:pic>
      <p:sp>
        <p:nvSpPr>
          <p:cNvPr id="3" name="文本框 2">
            <a:extLst>
              <a:ext uri="{FF2B5EF4-FFF2-40B4-BE49-F238E27FC236}">
                <a16:creationId xmlns:a16="http://schemas.microsoft.com/office/drawing/2014/main" id="{24497376-D7F4-3647-8249-22607E1D30B9}"/>
              </a:ext>
            </a:extLst>
          </p:cNvPr>
          <p:cNvSpPr txBox="1"/>
          <p:nvPr/>
        </p:nvSpPr>
        <p:spPr>
          <a:xfrm>
            <a:off x="621792" y="438953"/>
            <a:ext cx="11301984" cy="1077218"/>
          </a:xfrm>
          <a:prstGeom prst="rect">
            <a:avLst/>
          </a:prstGeom>
          <a:noFill/>
        </p:spPr>
        <p:txBody>
          <a:bodyPr wrap="square" rtlCol="0">
            <a:spAutoFit/>
          </a:bodyPr>
          <a:lstStyle/>
          <a:p>
            <a:r>
              <a:rPr lang="en-US" altLang="zh-CN" sz="3200" b="1" dirty="0">
                <a:latin typeface="Al Tarikh" pitchFamily="2" charset="-78"/>
                <a:cs typeface="Al Tarikh" pitchFamily="2" charset="-78"/>
              </a:rPr>
              <a:t>High-repetition few-attosecond high-quality electron beams generated from crystal driven by intense X-ray laser</a:t>
            </a:r>
            <a:r>
              <a:rPr lang="zh-CN" altLang="zh-CN" sz="3200" b="1" dirty="0">
                <a:latin typeface="Al Tarikh" pitchFamily="2" charset="-78"/>
                <a:cs typeface="Al Tarikh" pitchFamily="2" charset="-78"/>
              </a:rPr>
              <a:t> </a:t>
            </a:r>
            <a:endParaRPr kumimoji="1" lang="zh-CN" altLang="en-US" sz="3200" b="1" dirty="0">
              <a:latin typeface="Al Tarikh" pitchFamily="2" charset="-78"/>
              <a:cs typeface="Al Tarikh" pitchFamily="2" charset="-78"/>
            </a:endParaRPr>
          </a:p>
        </p:txBody>
      </p:sp>
    </p:spTree>
    <p:extLst>
      <p:ext uri="{BB962C8B-B14F-4D97-AF65-F5344CB8AC3E}">
        <p14:creationId xmlns:p14="http://schemas.microsoft.com/office/powerpoint/2010/main" val="39403250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2AFA713-03FC-1146-9627-25F70F7E6383}"/>
              </a:ext>
            </a:extLst>
          </p:cNvPr>
          <p:cNvPicPr>
            <a:picLocks noChangeAspect="1"/>
          </p:cNvPicPr>
          <p:nvPr/>
        </p:nvPicPr>
        <p:blipFill>
          <a:blip r:embed="rId2"/>
          <a:stretch>
            <a:fillRect/>
          </a:stretch>
        </p:blipFill>
        <p:spPr>
          <a:xfrm>
            <a:off x="2286000" y="1251138"/>
            <a:ext cx="8396928" cy="5404104"/>
          </a:xfrm>
          <a:prstGeom prst="rect">
            <a:avLst/>
          </a:prstGeom>
        </p:spPr>
      </p:pic>
      <p:sp>
        <p:nvSpPr>
          <p:cNvPr id="3" name="文本框 2">
            <a:extLst>
              <a:ext uri="{FF2B5EF4-FFF2-40B4-BE49-F238E27FC236}">
                <a16:creationId xmlns:a16="http://schemas.microsoft.com/office/drawing/2014/main" id="{D78D25DB-7C32-4948-9609-67ABB057CDEF}"/>
              </a:ext>
            </a:extLst>
          </p:cNvPr>
          <p:cNvSpPr txBox="1"/>
          <p:nvPr/>
        </p:nvSpPr>
        <p:spPr>
          <a:xfrm>
            <a:off x="457200" y="146304"/>
            <a:ext cx="10936224" cy="1077218"/>
          </a:xfrm>
          <a:prstGeom prst="rect">
            <a:avLst/>
          </a:prstGeom>
          <a:noFill/>
        </p:spPr>
        <p:txBody>
          <a:bodyPr wrap="square" rtlCol="0">
            <a:spAutoFit/>
          </a:bodyPr>
          <a:lstStyle/>
          <a:p>
            <a:r>
              <a:rPr kumimoji="1" lang="en-US" altLang="zh-CN" sz="3200" b="1" dirty="0">
                <a:solidFill>
                  <a:srgbClr val="C00000"/>
                </a:solidFill>
              </a:rPr>
              <a:t>The sharp boundary provides good injection control for electron acceleration.</a:t>
            </a:r>
            <a:endParaRPr kumimoji="1" lang="zh-CN" altLang="en-US" sz="3200" b="1" dirty="0">
              <a:solidFill>
                <a:srgbClr val="C00000"/>
              </a:solidFill>
            </a:endParaRPr>
          </a:p>
        </p:txBody>
      </p:sp>
    </p:spTree>
    <p:extLst>
      <p:ext uri="{BB962C8B-B14F-4D97-AF65-F5344CB8AC3E}">
        <p14:creationId xmlns:p14="http://schemas.microsoft.com/office/powerpoint/2010/main" val="34669910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矩形 1">
                <a:extLst>
                  <a:ext uri="{FF2B5EF4-FFF2-40B4-BE49-F238E27FC236}">
                    <a16:creationId xmlns:a16="http://schemas.microsoft.com/office/drawing/2014/main" id="{0B1809E9-8B34-BA48-A7EB-07C1D1666236}"/>
                  </a:ext>
                </a:extLst>
              </p:cNvPr>
              <p:cNvSpPr/>
              <p:nvPr/>
            </p:nvSpPr>
            <p:spPr>
              <a:xfrm>
                <a:off x="464127" y="1601395"/>
                <a:ext cx="10377055" cy="3808800"/>
              </a:xfrm>
              <a:prstGeom prst="rect">
                <a:avLst/>
              </a:prstGeom>
            </p:spPr>
            <p:txBody>
              <a:bodyPr wrap="square">
                <a:spAutoFit/>
              </a:bodyPr>
              <a:lstStyle/>
              <a:p>
                <a:pPr marL="285750" indent="-285750">
                  <a:buFont typeface="Wingdings" pitchFamily="2" charset="2"/>
                  <a:buChar char="l"/>
                </a:pP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The normalized laser amplitude </a:t>
                </a:r>
                <a14:m>
                  <m:oMath xmlns:m="http://schemas.openxmlformats.org/officeDocument/2006/math">
                    <m:sSub>
                      <m:sSubPr>
                        <m:ctrlPr>
                          <a:rPr lang="zh-CN" altLang="zh-CN" sz="2400" i="1">
                            <a:latin typeface="Cambria Math" panose="02040503050406030204" pitchFamily="18" charset="0"/>
                            <a:ea typeface="宋体" panose="02010600030101010101" pitchFamily="2" charset="-122"/>
                            <a:cs typeface="Times New Roman" panose="02020603050405020304" pitchFamily="18" charset="0"/>
                          </a:rPr>
                        </m:ctrlPr>
                      </m:sSubPr>
                      <m:e>
                        <m:r>
                          <a:rPr lang="en-US" altLang="zh-CN" sz="2400">
                            <a:latin typeface="Cambria Math" panose="02040503050406030204" pitchFamily="18" charset="0"/>
                            <a:ea typeface="宋体" panose="02010600030101010101" pitchFamily="2" charset="-122"/>
                            <a:cs typeface="Times New Roman" panose="02020603050405020304" pitchFamily="18" charset="0"/>
                          </a:rPr>
                          <m:t>𝑎</m:t>
                        </m:r>
                      </m:e>
                      <m:sub>
                        <m:r>
                          <a:rPr lang="en-US" altLang="zh-CN" sz="2400">
                            <a:latin typeface="Cambria Math" panose="02040503050406030204" pitchFamily="18" charset="0"/>
                            <a:ea typeface="宋体" panose="02010600030101010101" pitchFamily="2" charset="-122"/>
                            <a:cs typeface="Times New Roman" panose="02020603050405020304" pitchFamily="18" charset="0"/>
                          </a:rPr>
                          <m:t>0</m:t>
                        </m:r>
                      </m:sub>
                    </m:sSub>
                  </m:oMath>
                </a14:m>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can be written as </a:t>
                </a:r>
              </a:p>
              <a:p>
                <a:pPr marL="285750" indent="-285750">
                  <a:buFont typeface="Wingdings" pitchFamily="2" charset="2"/>
                  <a:buChar char="l"/>
                </a:pPr>
                <a:endParaRPr lang="zh-CN" altLang="zh-CN" sz="2400" dirty="0">
                  <a:latin typeface="Times New Roman" panose="02020603050405020304" pitchFamily="18" charset="0"/>
                  <a:ea typeface="宋体" panose="02010600030101010101" pitchFamily="2" charset="-122"/>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eqArr>
                        <m:eqArrPr>
                          <m:ctrlPr>
                            <a:rPr lang="zh-CN" altLang="zh-CN" sz="2400" i="1">
                              <a:latin typeface="Cambria Math" panose="02040503050406030204" pitchFamily="18" charset="0"/>
                              <a:ea typeface="宋体" panose="02010600030101010101" pitchFamily="2" charset="-122"/>
                              <a:cs typeface="Times New Roman" panose="02020603050405020304" pitchFamily="18" charset="0"/>
                            </a:rPr>
                          </m:ctrlPr>
                        </m:eqArrPr>
                        <m:e>
                          <m:sSub>
                            <m:sSubPr>
                              <m:ctrlPr>
                                <a:rPr lang="zh-CN" altLang="zh-CN" sz="2400" i="1">
                                  <a:latin typeface="Cambria Math" panose="02040503050406030204" pitchFamily="18" charset="0"/>
                                  <a:ea typeface="宋体" panose="02010600030101010101" pitchFamily="2" charset="-122"/>
                                  <a:cs typeface="Times New Roman" panose="02020603050405020304" pitchFamily="18" charset="0"/>
                                </a:rPr>
                              </m:ctrlPr>
                            </m:sSubPr>
                            <m:e>
                              <m:r>
                                <a:rPr lang="en-US" altLang="zh-CN" sz="2400">
                                  <a:latin typeface="Cambria Math" panose="02040503050406030204" pitchFamily="18" charset="0"/>
                                  <a:ea typeface="宋体" panose="02010600030101010101" pitchFamily="2" charset="-122"/>
                                  <a:cs typeface="Times New Roman" panose="02020603050405020304" pitchFamily="18" charset="0"/>
                                </a:rPr>
                                <m:t>𝑎</m:t>
                              </m:r>
                            </m:e>
                            <m:sub>
                              <m:r>
                                <a:rPr lang="en-US" altLang="zh-CN" sz="2400">
                                  <a:latin typeface="Cambria Math" panose="02040503050406030204" pitchFamily="18" charset="0"/>
                                  <a:ea typeface="宋体" panose="02010600030101010101" pitchFamily="2" charset="-122"/>
                                  <a:cs typeface="Times New Roman" panose="02020603050405020304" pitchFamily="18" charset="0"/>
                                </a:rPr>
                                <m:t>0</m:t>
                              </m:r>
                            </m:sub>
                          </m:sSub>
                          <m:r>
                            <a:rPr lang="en-US" altLang="zh-CN" sz="2400">
                              <a:latin typeface="Cambria Math" panose="02040503050406030204" pitchFamily="18" charset="0"/>
                              <a:ea typeface="宋体" panose="02010600030101010101" pitchFamily="2" charset="-122"/>
                              <a:cs typeface="Times New Roman" panose="02020603050405020304" pitchFamily="18" charset="0"/>
                            </a:rPr>
                            <m:t>=</m:t>
                          </m:r>
                          <m:f>
                            <m:fPr>
                              <m:ctrlPr>
                                <a:rPr lang="zh-CN" altLang="zh-CN" sz="2400" i="1">
                                  <a:latin typeface="Cambria Math" panose="02040503050406030204" pitchFamily="18" charset="0"/>
                                  <a:ea typeface="宋体" panose="02010600030101010101" pitchFamily="2" charset="-122"/>
                                  <a:cs typeface="Times New Roman" panose="02020603050405020304" pitchFamily="18" charset="0"/>
                                </a:rPr>
                              </m:ctrlPr>
                            </m:fPr>
                            <m:num>
                              <m:r>
                                <a:rPr lang="en-US" altLang="zh-CN" sz="2400">
                                  <a:latin typeface="Cambria Math" panose="02040503050406030204" pitchFamily="18" charset="0"/>
                                  <a:ea typeface="宋体" panose="02010600030101010101" pitchFamily="2" charset="-122"/>
                                  <a:cs typeface="Times New Roman" panose="02020603050405020304" pitchFamily="18" charset="0"/>
                                </a:rPr>
                                <m:t>𝑒𝐸</m:t>
                              </m:r>
                            </m:num>
                            <m:den>
                              <m:r>
                                <a:rPr lang="en-US" altLang="zh-CN" sz="2400">
                                  <a:latin typeface="Cambria Math" panose="02040503050406030204" pitchFamily="18" charset="0"/>
                                  <a:ea typeface="宋体" panose="02010600030101010101" pitchFamily="2" charset="-122"/>
                                  <a:cs typeface="Times New Roman" panose="02020603050405020304" pitchFamily="18" charset="0"/>
                                </a:rPr>
                                <m:t>𝑚𝑐</m:t>
                              </m:r>
                              <m:sSub>
                                <m:sSubPr>
                                  <m:ctrlPr>
                                    <a:rPr lang="zh-CN" altLang="zh-CN" sz="2400" i="1">
                                      <a:latin typeface="Cambria Math" panose="02040503050406030204" pitchFamily="18" charset="0"/>
                                      <a:ea typeface="宋体" panose="02010600030101010101" pitchFamily="2" charset="-122"/>
                                      <a:cs typeface="Times New Roman" panose="02020603050405020304" pitchFamily="18" charset="0"/>
                                    </a:rPr>
                                  </m:ctrlPr>
                                </m:sSubPr>
                                <m:e>
                                  <m:r>
                                    <m:rPr>
                                      <m:sty m:val="p"/>
                                    </m:rPr>
                                    <a:rPr lang="en-US" altLang="zh-CN" sz="2400">
                                      <a:latin typeface="Cambria Math" panose="02040503050406030204" pitchFamily="18" charset="0"/>
                                      <a:ea typeface="宋体" panose="02010600030101010101" pitchFamily="2" charset="-122"/>
                                      <a:cs typeface="Times New Roman" panose="02020603050405020304" pitchFamily="18" charset="0"/>
                                    </a:rPr>
                                    <m:t>ω</m:t>
                                  </m:r>
                                </m:e>
                                <m:sub>
                                  <m:r>
                                    <a:rPr lang="en-US" altLang="zh-CN" sz="2400">
                                      <a:latin typeface="Cambria Math" panose="02040503050406030204" pitchFamily="18" charset="0"/>
                                      <a:ea typeface="宋体" panose="02010600030101010101" pitchFamily="2" charset="-122"/>
                                      <a:cs typeface="Times New Roman" panose="02020603050405020304" pitchFamily="18" charset="0"/>
                                    </a:rPr>
                                    <m:t>𝐿</m:t>
                                  </m:r>
                                </m:sub>
                              </m:sSub>
                            </m:den>
                          </m:f>
                          <m:r>
                            <a:rPr lang="en-US" altLang="zh-CN" sz="2400">
                              <a:latin typeface="Cambria Math" panose="02040503050406030204" pitchFamily="18" charset="0"/>
                              <a:ea typeface="宋体" panose="02010600030101010101" pitchFamily="2" charset="-122"/>
                              <a:cs typeface="Times New Roman" panose="02020603050405020304" pitchFamily="18" charset="0"/>
                            </a:rPr>
                            <m:t>=</m:t>
                          </m:r>
                          <m:f>
                            <m:fPr>
                              <m:ctrlPr>
                                <a:rPr lang="zh-CN" altLang="zh-CN" sz="2400" i="1">
                                  <a:latin typeface="Cambria Math" panose="02040503050406030204" pitchFamily="18" charset="0"/>
                                  <a:ea typeface="宋体" panose="02010600030101010101" pitchFamily="2" charset="-122"/>
                                  <a:cs typeface="Times New Roman" panose="02020603050405020304" pitchFamily="18" charset="0"/>
                                </a:rPr>
                              </m:ctrlPr>
                            </m:fPr>
                            <m:num>
                              <m:r>
                                <a:rPr lang="en-US" altLang="zh-CN" sz="2400">
                                  <a:latin typeface="Cambria Math" panose="02040503050406030204" pitchFamily="18" charset="0"/>
                                  <a:ea typeface="宋体" panose="02010600030101010101" pitchFamily="2" charset="-122"/>
                                  <a:cs typeface="Times New Roman" panose="02020603050405020304" pitchFamily="18" charset="0"/>
                                </a:rPr>
                                <m:t>𝑒𝐸</m:t>
                              </m:r>
                              <m:r>
                                <a:rPr lang="en-US" altLang="zh-CN" sz="2400">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zh-CN" sz="2400" i="1">
                                      <a:latin typeface="Cambria Math" panose="02040503050406030204" pitchFamily="18" charset="0"/>
                                      <a:ea typeface="宋体" panose="02010600030101010101" pitchFamily="2" charset="-122"/>
                                      <a:cs typeface="Times New Roman" panose="02020603050405020304" pitchFamily="18" charset="0"/>
                                    </a:rPr>
                                  </m:ctrlPr>
                                </m:sSubPr>
                                <m:e>
                                  <m:r>
                                    <m:rPr>
                                      <m:sty m:val="p"/>
                                    </m:rPr>
                                    <a:rPr lang="en-US" altLang="zh-CN" sz="2400">
                                      <a:latin typeface="Cambria Math" panose="02040503050406030204" pitchFamily="18" charset="0"/>
                                      <a:ea typeface="宋体" panose="02010600030101010101" pitchFamily="2" charset="-122"/>
                                      <a:cs typeface="Times New Roman" panose="02020603050405020304" pitchFamily="18" charset="0"/>
                                    </a:rPr>
                                    <m:t>λ</m:t>
                                  </m:r>
                                </m:e>
                                <m:sub>
                                  <m:r>
                                    <m:rPr>
                                      <m:nor/>
                                    </m:rPr>
                                    <a:rPr lang="en-US" altLang="zh-CN" sz="2400">
                                      <a:latin typeface="Times New Roman" panose="02020603050405020304" pitchFamily="18" charset="0"/>
                                      <a:ea typeface="宋体" panose="02010600030101010101" pitchFamily="2" charset="-122"/>
                                      <a:cs typeface="Times New Roman" panose="02020603050405020304" pitchFamily="18" charset="0"/>
                                    </a:rPr>
                                    <m:t>C</m:t>
                                  </m:r>
                                </m:sub>
                              </m:sSub>
                            </m:num>
                            <m:den>
                              <m:r>
                                <a:rPr lang="en-US" altLang="zh-CN" sz="2400">
                                  <a:latin typeface="Cambria Math" panose="02040503050406030204" pitchFamily="18" charset="0"/>
                                  <a:ea typeface="宋体" panose="02010600030101010101" pitchFamily="2" charset="-122"/>
                                  <a:cs typeface="Times New Roman" panose="02020603050405020304" pitchFamily="18" charset="0"/>
                                </a:rPr>
                                <m:t>ℏ</m:t>
                              </m:r>
                              <m:sSub>
                                <m:sSubPr>
                                  <m:ctrlPr>
                                    <a:rPr lang="zh-CN" altLang="zh-CN" sz="2400" i="1">
                                      <a:latin typeface="Cambria Math" panose="02040503050406030204" pitchFamily="18" charset="0"/>
                                      <a:ea typeface="宋体" panose="02010600030101010101" pitchFamily="2" charset="-122"/>
                                      <a:cs typeface="Times New Roman" panose="02020603050405020304" pitchFamily="18" charset="0"/>
                                    </a:rPr>
                                  </m:ctrlPr>
                                </m:sSubPr>
                                <m:e>
                                  <m:r>
                                    <m:rPr>
                                      <m:sty m:val="p"/>
                                    </m:rPr>
                                    <a:rPr lang="en-US" altLang="zh-CN" sz="2400">
                                      <a:latin typeface="Cambria Math" panose="02040503050406030204" pitchFamily="18" charset="0"/>
                                      <a:ea typeface="宋体" panose="02010600030101010101" pitchFamily="2" charset="-122"/>
                                      <a:cs typeface="Times New Roman" panose="02020603050405020304" pitchFamily="18" charset="0"/>
                                    </a:rPr>
                                    <m:t>ω</m:t>
                                  </m:r>
                                </m:e>
                                <m:sub>
                                  <m:r>
                                    <a:rPr lang="en-US" altLang="zh-CN" sz="2400">
                                      <a:latin typeface="Cambria Math" panose="02040503050406030204" pitchFamily="18" charset="0"/>
                                      <a:ea typeface="宋体" panose="02010600030101010101" pitchFamily="2" charset="-122"/>
                                      <a:cs typeface="Times New Roman" panose="02020603050405020304" pitchFamily="18" charset="0"/>
                                    </a:rPr>
                                    <m:t>𝐿</m:t>
                                  </m:r>
                                </m:sub>
                              </m:sSub>
                            </m:den>
                          </m:f>
                          <m:r>
                            <a:rPr lang="en-US" altLang="zh-CN" sz="2400">
                              <a:latin typeface="Cambria Math" panose="02040503050406030204" pitchFamily="18" charset="0"/>
                              <a:ea typeface="宋体" panose="02010600030101010101" pitchFamily="2" charset="-122"/>
                              <a:cs typeface="Times New Roman" panose="02020603050405020304" pitchFamily="18" charset="0"/>
                            </a:rPr>
                            <m:t>,  </m:t>
                          </m:r>
                          <m:sSub>
                            <m:sSubPr>
                              <m:ctrlPr>
                                <a:rPr lang="zh-CN" altLang="zh-CN" sz="2400" i="1">
                                  <a:latin typeface="Cambria Math" panose="02040503050406030204" pitchFamily="18" charset="0"/>
                                  <a:ea typeface="宋体" panose="02010600030101010101" pitchFamily="2" charset="-122"/>
                                  <a:cs typeface="Times New Roman" panose="02020603050405020304" pitchFamily="18" charset="0"/>
                                </a:rPr>
                              </m:ctrlPr>
                            </m:sSubPr>
                            <m:e>
                              <m:r>
                                <m:rPr>
                                  <m:sty m:val="p"/>
                                </m:rPr>
                                <a:rPr lang="en-US" altLang="zh-CN" sz="2400">
                                  <a:latin typeface="Cambria Math" panose="02040503050406030204" pitchFamily="18" charset="0"/>
                                  <a:ea typeface="宋体" panose="02010600030101010101" pitchFamily="2" charset="-122"/>
                                  <a:cs typeface="Times New Roman" panose="02020603050405020304" pitchFamily="18" charset="0"/>
                                </a:rPr>
                                <m:t>λ</m:t>
                              </m:r>
                            </m:e>
                            <m:sub>
                              <m:r>
                                <m:rPr>
                                  <m:nor/>
                                </m:rPr>
                                <a:rPr lang="en-US" altLang="zh-CN" sz="2400">
                                  <a:latin typeface="Times New Roman" panose="02020603050405020304" pitchFamily="18" charset="0"/>
                                  <a:ea typeface="宋体" panose="02010600030101010101" pitchFamily="2" charset="-122"/>
                                  <a:cs typeface="Times New Roman" panose="02020603050405020304" pitchFamily="18" charset="0"/>
                                </a:rPr>
                                <m:t>C</m:t>
                              </m:r>
                            </m:sub>
                          </m:sSub>
                          <m:r>
                            <a:rPr lang="en-US" altLang="zh-CN" sz="2400">
                              <a:latin typeface="Cambria Math" panose="02040503050406030204" pitchFamily="18" charset="0"/>
                              <a:ea typeface="宋体" panose="02010600030101010101" pitchFamily="2" charset="-122"/>
                              <a:cs typeface="Times New Roman" panose="02020603050405020304" pitchFamily="18" charset="0"/>
                            </a:rPr>
                            <m:t>=</m:t>
                          </m:r>
                          <m:f>
                            <m:fPr>
                              <m:ctrlPr>
                                <a:rPr lang="zh-CN" altLang="zh-CN" sz="2400" i="1">
                                  <a:latin typeface="Cambria Math" panose="02040503050406030204" pitchFamily="18" charset="0"/>
                                  <a:ea typeface="宋体" panose="02010600030101010101" pitchFamily="2" charset="-122"/>
                                  <a:cs typeface="Times New Roman" panose="02020603050405020304" pitchFamily="18" charset="0"/>
                                </a:rPr>
                              </m:ctrlPr>
                            </m:fPr>
                            <m:num>
                              <m:r>
                                <a:rPr lang="en-US" altLang="zh-CN" sz="2400">
                                  <a:latin typeface="Cambria Math" panose="02040503050406030204" pitchFamily="18" charset="0"/>
                                  <a:ea typeface="宋体" panose="02010600030101010101" pitchFamily="2" charset="-122"/>
                                  <a:cs typeface="Times New Roman" panose="02020603050405020304" pitchFamily="18" charset="0"/>
                                </a:rPr>
                                <m:t>ℏ</m:t>
                              </m:r>
                            </m:num>
                            <m:den>
                              <m:r>
                                <a:rPr lang="en-US" altLang="zh-CN" sz="2400">
                                  <a:latin typeface="Cambria Math" panose="02040503050406030204" pitchFamily="18" charset="0"/>
                                  <a:ea typeface="宋体" panose="02010600030101010101" pitchFamily="2" charset="-122"/>
                                  <a:cs typeface="Times New Roman" panose="02020603050405020304" pitchFamily="18" charset="0"/>
                                </a:rPr>
                                <m:t>𝑚𝑐</m:t>
                              </m:r>
                            </m:den>
                          </m:f>
                          <m:r>
                            <a:rPr lang="en-US" altLang="zh-CN" sz="2400">
                              <a:latin typeface="Cambria Math" panose="02040503050406030204" pitchFamily="18" charset="0"/>
                              <a:ea typeface="宋体" panose="02010600030101010101" pitchFamily="2" charset="-122"/>
                              <a:cs typeface="Times New Roman" panose="02020603050405020304" pitchFamily="18" charset="0"/>
                            </a:rPr>
                            <m:t>.#</m:t>
                          </m:r>
                        </m:e>
                      </m:eqArr>
                    </m:oMath>
                  </m:oMathPara>
                </a14:m>
                <a:endParaRPr lang="zh-CN" altLang="zh-CN" sz="2400" dirty="0">
                  <a:latin typeface="Times New Roman" panose="02020603050405020304" pitchFamily="18" charset="0"/>
                  <a:ea typeface="宋体" panose="02010600030101010101" pitchFamily="2" charset="-122"/>
                  <a:cs typeface="Times New Roman" panose="02020603050405020304" pitchFamily="18" charset="0"/>
                </a:endParaRPr>
              </a:p>
              <a:p>
                <a:pPr marL="285750" indent="-285750">
                  <a:buFont typeface="Wingdings" pitchFamily="2" charset="2"/>
                  <a:buChar char="l"/>
                </a:pP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pPr marL="285750" indent="-285750">
                  <a:buFont typeface="Wingdings" pitchFamily="2" charset="2"/>
                  <a:buChar char="l"/>
                </a:pP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It describes the photon number which an electron can absorb within a Compton wavelength.</a:t>
                </a:r>
              </a:p>
              <a:p>
                <a:pPr marL="285750" indent="-285750">
                  <a:buFont typeface="Wingdings" pitchFamily="2" charset="2"/>
                  <a:buChar char="l"/>
                </a:pP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pPr marL="285750" indent="-285750">
                  <a:buFont typeface="Wingdings" pitchFamily="2" charset="2"/>
                  <a:buChar char="l"/>
                </a:pPr>
                <a:r>
                  <a:rPr lang="en" altLang="zh-CN" sz="2400" dirty="0">
                    <a:latin typeface="Times New Roman" panose="02020603050405020304" pitchFamily="18" charset="0"/>
                    <a:ea typeface="宋体" panose="02010600030101010101" pitchFamily="2" charset="-122"/>
                    <a:cs typeface="Times New Roman" panose="02020603050405020304" pitchFamily="18" charset="0"/>
                  </a:rPr>
                  <a:t>Therefore, from the QED point of view, the high field </a:t>
                </a:r>
                <a:r>
                  <a:rPr lang="zh-CN" altLang="zh-CN" sz="2400" dirty="0">
                    <a:latin typeface="Times New Roman" panose="02020603050405020304" pitchFamily="18" charset="0"/>
                    <a:ea typeface="宋体" panose="02010600030101010101" pitchFamily="2" charset="-122"/>
                    <a:cs typeface="Times New Roman" panose="02020603050405020304" pitchFamily="18" charset="0"/>
                  </a:rPr>
                  <a:t>（</a:t>
                </a:r>
                <a14:m>
                  <m:oMath xmlns:m="http://schemas.openxmlformats.org/officeDocument/2006/math">
                    <m:sSub>
                      <m:sSubPr>
                        <m:ctrlPr>
                          <a:rPr lang="zh-CN" altLang="zh-CN" sz="2400" i="1">
                            <a:latin typeface="Cambria Math" panose="02040503050406030204" pitchFamily="18" charset="0"/>
                            <a:ea typeface="宋体" panose="02010600030101010101" pitchFamily="2" charset="-122"/>
                            <a:cs typeface="Times New Roman" panose="02020603050405020304" pitchFamily="18" charset="0"/>
                          </a:rPr>
                        </m:ctrlPr>
                      </m:sSubPr>
                      <m:e>
                        <m:r>
                          <a:rPr lang="en-US" altLang="zh-CN" sz="2400">
                            <a:latin typeface="Cambria Math" panose="02040503050406030204" pitchFamily="18" charset="0"/>
                            <a:ea typeface="宋体" panose="02010600030101010101" pitchFamily="2" charset="-122"/>
                            <a:cs typeface="Times New Roman" panose="02020603050405020304" pitchFamily="18" charset="0"/>
                          </a:rPr>
                          <m:t>𝒂</m:t>
                        </m:r>
                      </m:e>
                      <m:sub>
                        <m:r>
                          <a:rPr lang="en-US" altLang="zh-CN" sz="2400">
                            <a:latin typeface="Cambria Math" panose="02040503050406030204" pitchFamily="18" charset="0"/>
                            <a:ea typeface="宋体" panose="02010600030101010101" pitchFamily="2" charset="-122"/>
                            <a:cs typeface="Times New Roman" panose="02020603050405020304" pitchFamily="18" charset="0"/>
                          </a:rPr>
                          <m:t>𝟎</m:t>
                        </m:r>
                      </m:sub>
                    </m:sSub>
                    <m:r>
                      <a:rPr lang="en-US" altLang="zh-CN" sz="2400">
                        <a:latin typeface="Cambria Math" panose="02040503050406030204" pitchFamily="18" charset="0"/>
                        <a:ea typeface="宋体" panose="02010600030101010101" pitchFamily="2" charset="-122"/>
                        <a:cs typeface="Times New Roman" panose="02020603050405020304" pitchFamily="18" charset="0"/>
                      </a:rPr>
                      <m:t>&gt;</m:t>
                    </m:r>
                    <m:r>
                      <a:rPr lang="en-US" altLang="zh-CN" sz="2400">
                        <a:latin typeface="Cambria Math" panose="02040503050406030204" pitchFamily="18" charset="0"/>
                        <a:ea typeface="宋体" panose="02010600030101010101" pitchFamily="2" charset="-122"/>
                        <a:cs typeface="Times New Roman" panose="02020603050405020304" pitchFamily="18" charset="0"/>
                      </a:rPr>
                      <m:t>𝟏</m:t>
                    </m:r>
                  </m:oMath>
                </a14:m>
                <a:r>
                  <a:rPr lang="zh-CN" altLang="zh-CN" sz="24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is better expressed as nonlinear.</a:t>
                </a:r>
              </a:p>
            </p:txBody>
          </p:sp>
        </mc:Choice>
        <mc:Fallback xmlns="">
          <p:sp>
            <p:nvSpPr>
              <p:cNvPr id="2" name="矩形 1">
                <a:extLst>
                  <a:ext uri="{FF2B5EF4-FFF2-40B4-BE49-F238E27FC236}">
                    <a16:creationId xmlns:a16="http://schemas.microsoft.com/office/drawing/2014/main" id="{0B1809E9-8B34-BA48-A7EB-07C1D1666236}"/>
                  </a:ext>
                </a:extLst>
              </p:cNvPr>
              <p:cNvSpPr>
                <a:spLocks noRot="1" noChangeAspect="1" noMove="1" noResize="1" noEditPoints="1" noAdjustHandles="1" noChangeArrowheads="1" noChangeShapeType="1" noTextEdit="1"/>
              </p:cNvSpPr>
              <p:nvPr/>
            </p:nvSpPr>
            <p:spPr>
              <a:xfrm>
                <a:off x="464127" y="1601395"/>
                <a:ext cx="10377055" cy="3808800"/>
              </a:xfrm>
              <a:prstGeom prst="rect">
                <a:avLst/>
              </a:prstGeom>
              <a:blipFill>
                <a:blip r:embed="rId2"/>
                <a:stretch>
                  <a:fillRect l="-733" t="-997" b="-2658"/>
                </a:stretch>
              </a:blipFill>
            </p:spPr>
            <p:txBody>
              <a:bodyPr/>
              <a:lstStyle/>
              <a:p>
                <a:r>
                  <a:rPr lang="zh-CN" altLang="en-US">
                    <a:noFill/>
                  </a:rPr>
                  <a:t> </a:t>
                </a:r>
              </a:p>
            </p:txBody>
          </p:sp>
        </mc:Fallback>
      </mc:AlternateContent>
      <p:sp>
        <p:nvSpPr>
          <p:cNvPr id="3" name="文本框 2">
            <a:extLst>
              <a:ext uri="{FF2B5EF4-FFF2-40B4-BE49-F238E27FC236}">
                <a16:creationId xmlns:a16="http://schemas.microsoft.com/office/drawing/2014/main" id="{91CBCBC4-C0CC-D247-BA1C-2D13B517C939}"/>
              </a:ext>
            </a:extLst>
          </p:cNvPr>
          <p:cNvSpPr txBox="1"/>
          <p:nvPr/>
        </p:nvSpPr>
        <p:spPr>
          <a:xfrm>
            <a:off x="2854037" y="524479"/>
            <a:ext cx="6040582" cy="584775"/>
          </a:xfrm>
          <a:prstGeom prst="rect">
            <a:avLst/>
          </a:prstGeom>
          <a:noFill/>
        </p:spPr>
        <p:txBody>
          <a:bodyPr wrap="square" rtlCol="0">
            <a:spAutoFit/>
          </a:bodyPr>
          <a:lstStyle/>
          <a:p>
            <a:pPr algn="ctr"/>
            <a:r>
              <a:rPr lang="en-US" altLang="zh-CN" sz="3200" b="1" kern="100" dirty="0">
                <a:solidFill>
                  <a:srgbClr val="FF0000"/>
                </a:solidFill>
                <a:latin typeface="Calibri" panose="020F0502020204030204" pitchFamily="34" charset="0"/>
                <a:ea typeface="微软雅黑" panose="020B0503020204020204" pitchFamily="34" charset="-122"/>
              </a:rPr>
              <a:t>Optical laser parameters</a:t>
            </a:r>
            <a:endParaRPr lang="zh-CN" altLang="en-US" sz="3200" b="1" kern="100" dirty="0">
              <a:solidFill>
                <a:srgbClr val="FF0000"/>
              </a:solidFill>
              <a:latin typeface="Calibri" panose="020F0502020204030204" pitchFamily="34" charset="0"/>
              <a:ea typeface="微软雅黑" panose="020B0503020204020204" pitchFamily="34" charset="-122"/>
            </a:endParaRPr>
          </a:p>
        </p:txBody>
      </p:sp>
    </p:spTree>
    <p:extLst>
      <p:ext uri="{BB962C8B-B14F-4D97-AF65-F5344CB8AC3E}">
        <p14:creationId xmlns:p14="http://schemas.microsoft.com/office/powerpoint/2010/main" val="1055812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矩形 1">
                <a:extLst>
                  <a:ext uri="{FF2B5EF4-FFF2-40B4-BE49-F238E27FC236}">
                    <a16:creationId xmlns:a16="http://schemas.microsoft.com/office/drawing/2014/main" id="{FC237848-F57A-064C-A79A-ADC297ADF997}"/>
                  </a:ext>
                </a:extLst>
              </p:cNvPr>
              <p:cNvSpPr/>
              <p:nvPr/>
            </p:nvSpPr>
            <p:spPr>
              <a:xfrm>
                <a:off x="443345" y="1255534"/>
                <a:ext cx="11430000" cy="4992585"/>
              </a:xfrm>
              <a:prstGeom prst="rect">
                <a:avLst/>
              </a:prstGeom>
            </p:spPr>
            <p:txBody>
              <a:bodyPr wrap="square">
                <a:spAutoFit/>
              </a:bodyPr>
              <a:lstStyle/>
              <a:p>
                <a:pPr marL="285750" indent="-285750">
                  <a:spcAft>
                    <a:spcPts val="0"/>
                  </a:spcAft>
                  <a:buFont typeface="Wingdings" pitchFamily="2" charset="2"/>
                  <a:buChar char="l"/>
                </a:pP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The important parameter for the QED effects is the </a:t>
                </a:r>
                <a:r>
                  <a:rPr lang="en-US" altLang="zh-CN" sz="2400" dirty="0" err="1">
                    <a:latin typeface="Times New Roman" panose="02020603050405020304" pitchFamily="18" charset="0"/>
                    <a:ea typeface="宋体" panose="02010600030101010101" pitchFamily="2" charset="-122"/>
                    <a:cs typeface="Times New Roman" panose="02020603050405020304" pitchFamily="18" charset="0"/>
                  </a:rPr>
                  <a:t>Schwinge</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field, describing the absorbed energy by an electron with a Compton wavelength equals the rest energy of an electron.</a:t>
                </a:r>
              </a:p>
              <a:p>
                <a:pPr marL="285750" indent="-285750">
                  <a:spcAft>
                    <a:spcPts val="0"/>
                  </a:spcAft>
                  <a:buFont typeface="Wingdings" pitchFamily="2" charset="2"/>
                  <a:buChar char="l"/>
                </a:pPr>
                <a:endParaRPr lang="zh-CN" altLang="zh-CN" sz="2400" dirty="0">
                  <a:latin typeface="Times New Roman" panose="02020603050405020304" pitchFamily="18" charset="0"/>
                  <a:ea typeface="宋体" panose="02010600030101010101" pitchFamily="2" charset="-122"/>
                  <a:cs typeface="Times New Roman" panose="02020603050405020304" pitchFamily="18" charset="0"/>
                </a:endParaRPr>
              </a:p>
              <a:p>
                <a:pPr>
                  <a:spcAft>
                    <a:spcPts val="0"/>
                  </a:spcAft>
                </a:pPr>
                <a14:m>
                  <m:oMathPara xmlns:m="http://schemas.openxmlformats.org/officeDocument/2006/math">
                    <m:oMathParaPr>
                      <m:jc m:val="centerGroup"/>
                    </m:oMathParaPr>
                    <m:oMath xmlns:m="http://schemas.openxmlformats.org/officeDocument/2006/math">
                      <m:eqArr>
                        <m:eqArrPr>
                          <m:ctrlPr>
                            <a:rPr lang="zh-CN" altLang="zh-CN" sz="2400" i="1">
                              <a:latin typeface="Cambria Math" panose="02040503050406030204" pitchFamily="18" charset="0"/>
                            </a:rPr>
                          </m:ctrlPr>
                        </m:eqArrPr>
                        <m:e>
                          <m:sSub>
                            <m:sSubPr>
                              <m:ctrlPr>
                                <a:rPr lang="zh-CN" altLang="zh-CN" sz="2400" i="1">
                                  <a:latin typeface="Cambria Math" panose="02040503050406030204" pitchFamily="18" charset="0"/>
                                </a:rPr>
                              </m:ctrlPr>
                            </m:sSubPr>
                            <m:e>
                              <m:r>
                                <a:rPr lang="en-US" altLang="zh-CN" sz="2400">
                                  <a:latin typeface="Cambria Math" panose="02040503050406030204" pitchFamily="18" charset="0"/>
                                </a:rPr>
                                <m:t>𝐸</m:t>
                              </m:r>
                            </m:e>
                            <m:sub>
                              <m:r>
                                <a:rPr lang="en-US" altLang="zh-CN" sz="2400">
                                  <a:latin typeface="Cambria Math" panose="02040503050406030204" pitchFamily="18" charset="0"/>
                                </a:rPr>
                                <m:t>𝑠</m:t>
                              </m:r>
                            </m:sub>
                          </m:sSub>
                          <m:r>
                            <a:rPr lang="en-US" altLang="zh-CN" sz="2400">
                              <a:latin typeface="Cambria Math" panose="02040503050406030204" pitchFamily="18" charset="0"/>
                            </a:rPr>
                            <m:t>=</m:t>
                          </m:r>
                          <m:f>
                            <m:fPr>
                              <m:ctrlPr>
                                <a:rPr lang="zh-CN" altLang="zh-CN" sz="2400" i="1">
                                  <a:latin typeface="Cambria Math" panose="02040503050406030204" pitchFamily="18" charset="0"/>
                                </a:rPr>
                              </m:ctrlPr>
                            </m:fPr>
                            <m:num>
                              <m:sSup>
                                <m:sSupPr>
                                  <m:ctrlPr>
                                    <a:rPr lang="zh-CN" altLang="zh-CN" sz="2400" i="1">
                                      <a:latin typeface="Cambria Math" panose="02040503050406030204" pitchFamily="18" charset="0"/>
                                    </a:rPr>
                                  </m:ctrlPr>
                                </m:sSupPr>
                                <m:e>
                                  <m:r>
                                    <a:rPr lang="en-US" altLang="zh-CN" sz="2400">
                                      <a:latin typeface="Cambria Math" panose="02040503050406030204" pitchFamily="18" charset="0"/>
                                    </a:rPr>
                                    <m:t>𝑚</m:t>
                                  </m:r>
                                </m:e>
                                <m:sup>
                                  <m:r>
                                    <a:rPr lang="en-US" altLang="zh-CN" sz="2400">
                                      <a:latin typeface="Cambria Math" panose="02040503050406030204" pitchFamily="18" charset="0"/>
                                    </a:rPr>
                                    <m:t>2</m:t>
                                  </m:r>
                                </m:sup>
                              </m:sSup>
                              <m:sSup>
                                <m:sSupPr>
                                  <m:ctrlPr>
                                    <a:rPr lang="zh-CN" altLang="zh-CN" sz="2400" i="1">
                                      <a:latin typeface="Cambria Math" panose="02040503050406030204" pitchFamily="18" charset="0"/>
                                    </a:rPr>
                                  </m:ctrlPr>
                                </m:sSupPr>
                                <m:e>
                                  <m:r>
                                    <a:rPr lang="en-US" altLang="zh-CN" sz="2400">
                                      <a:latin typeface="Cambria Math" panose="02040503050406030204" pitchFamily="18" charset="0"/>
                                    </a:rPr>
                                    <m:t>𝑐</m:t>
                                  </m:r>
                                </m:e>
                                <m:sup>
                                  <m:r>
                                    <a:rPr lang="en-US" altLang="zh-CN" sz="2400">
                                      <a:latin typeface="Cambria Math" panose="02040503050406030204" pitchFamily="18" charset="0"/>
                                    </a:rPr>
                                    <m:t>3</m:t>
                                  </m:r>
                                </m:sup>
                              </m:sSup>
                            </m:num>
                            <m:den>
                              <m:r>
                                <a:rPr lang="en-US" altLang="zh-CN" sz="2400">
                                  <a:latin typeface="Cambria Math" panose="02040503050406030204" pitchFamily="18" charset="0"/>
                                </a:rPr>
                                <m:t>𝑒</m:t>
                              </m:r>
                              <m:r>
                                <a:rPr lang="en-US" altLang="zh-CN" sz="2400">
                                  <a:latin typeface="Cambria Math" panose="02040503050406030204" pitchFamily="18" charset="0"/>
                                </a:rPr>
                                <m:t>ℏ</m:t>
                              </m:r>
                            </m:den>
                          </m:f>
                          <m:r>
                            <a:rPr lang="en-US" altLang="zh-CN" sz="2400">
                              <a:latin typeface="Cambria Math" panose="02040503050406030204" pitchFamily="18" charset="0"/>
                            </a:rPr>
                            <m:t>=</m:t>
                          </m:r>
                          <m:f>
                            <m:fPr>
                              <m:ctrlPr>
                                <a:rPr lang="zh-CN" altLang="zh-CN" sz="2400" i="1">
                                  <a:latin typeface="Cambria Math" panose="02040503050406030204" pitchFamily="18" charset="0"/>
                                </a:rPr>
                              </m:ctrlPr>
                            </m:fPr>
                            <m:num>
                              <m:r>
                                <a:rPr lang="en-US" altLang="zh-CN" sz="2400">
                                  <a:latin typeface="Cambria Math" panose="02040503050406030204" pitchFamily="18" charset="0"/>
                                </a:rPr>
                                <m:t>𝑚</m:t>
                              </m:r>
                              <m:sSup>
                                <m:sSupPr>
                                  <m:ctrlPr>
                                    <a:rPr lang="zh-CN" altLang="zh-CN" sz="2400" i="1">
                                      <a:latin typeface="Cambria Math" panose="02040503050406030204" pitchFamily="18" charset="0"/>
                                    </a:rPr>
                                  </m:ctrlPr>
                                </m:sSupPr>
                                <m:e>
                                  <m:r>
                                    <a:rPr lang="en-US" altLang="zh-CN" sz="2400">
                                      <a:latin typeface="Cambria Math" panose="02040503050406030204" pitchFamily="18" charset="0"/>
                                    </a:rPr>
                                    <m:t>𝑐</m:t>
                                  </m:r>
                                </m:e>
                                <m:sup>
                                  <m:r>
                                    <a:rPr lang="en-US" altLang="zh-CN" sz="2400">
                                      <a:latin typeface="Cambria Math" panose="02040503050406030204" pitchFamily="18" charset="0"/>
                                    </a:rPr>
                                    <m:t>2</m:t>
                                  </m:r>
                                </m:sup>
                              </m:sSup>
                            </m:num>
                            <m:den>
                              <m:r>
                                <a:rPr lang="en-US" altLang="zh-CN" sz="2400">
                                  <a:latin typeface="Cambria Math" panose="02040503050406030204" pitchFamily="18" charset="0"/>
                                </a:rPr>
                                <m:t>𝑒</m:t>
                              </m:r>
                              <m:sSub>
                                <m:sSubPr>
                                  <m:ctrlPr>
                                    <a:rPr lang="zh-CN" altLang="zh-CN" sz="2400" i="1">
                                      <a:latin typeface="Cambria Math" panose="02040503050406030204" pitchFamily="18" charset="0"/>
                                    </a:rPr>
                                  </m:ctrlPr>
                                </m:sSubPr>
                                <m:e>
                                  <m:r>
                                    <m:rPr>
                                      <m:sty m:val="p"/>
                                    </m:rPr>
                                    <a:rPr lang="en-US" altLang="zh-CN" sz="2400">
                                      <a:latin typeface="Cambria Math" panose="02040503050406030204" pitchFamily="18" charset="0"/>
                                    </a:rPr>
                                    <m:t>λ</m:t>
                                  </m:r>
                                </m:e>
                                <m:sub>
                                  <m:r>
                                    <m:rPr>
                                      <m:nor/>
                                    </m:rPr>
                                    <a:rPr lang="en-US" altLang="zh-CN" sz="2400">
                                      <a:latin typeface="Times New Roman" panose="02020603050405020304" pitchFamily="18" charset="0"/>
                                      <a:ea typeface="宋体" panose="02010600030101010101" pitchFamily="2" charset="-122"/>
                                      <a:cs typeface="Times New Roman" panose="02020603050405020304" pitchFamily="18" charset="0"/>
                                    </a:rPr>
                                    <m:t>C</m:t>
                                  </m:r>
                                </m:sub>
                              </m:sSub>
                            </m:den>
                          </m:f>
                          <m:r>
                            <a:rPr lang="en-US" altLang="zh-CN" sz="2400">
                              <a:latin typeface="Cambria Math" panose="02040503050406030204" pitchFamily="18" charset="0"/>
                            </a:rPr>
                            <m:t>.#</m:t>
                          </m:r>
                        </m:e>
                      </m:eqArr>
                    </m:oMath>
                  </m:oMathPara>
                </a14:m>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pPr marL="285750" indent="-285750">
                  <a:spcAft>
                    <a:spcPts val="0"/>
                  </a:spcAft>
                  <a:buFont typeface="Wingdings" pitchFamily="2" charset="2"/>
                  <a:buChar char="l"/>
                </a:pPr>
                <a:endParaRPr lang="zh-CN" altLang="zh-CN" sz="2400" dirty="0">
                  <a:latin typeface="Times New Roman" panose="02020603050405020304" pitchFamily="18" charset="0"/>
                  <a:ea typeface="宋体" panose="02010600030101010101" pitchFamily="2" charset="-122"/>
                  <a:cs typeface="Times New Roman" panose="02020603050405020304" pitchFamily="18" charset="0"/>
                </a:endParaRPr>
              </a:p>
              <a:p>
                <a:pPr marL="285750" indent="-285750">
                  <a:spcAft>
                    <a:spcPts val="0"/>
                  </a:spcAft>
                  <a:buFont typeface="Wingdings" pitchFamily="2" charset="2"/>
                  <a:buChar char="l"/>
                </a:pP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At this field, pairs can be produced in vacuum.</a:t>
                </a:r>
              </a:p>
              <a:p>
                <a:pPr marL="285750" indent="-285750">
                  <a:spcAft>
                    <a:spcPts val="0"/>
                  </a:spcAft>
                  <a:buFont typeface="Wingdings" pitchFamily="2" charset="2"/>
                  <a:buChar char="l"/>
                </a:pP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pPr marL="285750" indent="-285750">
                  <a:spcAft>
                    <a:spcPts val="0"/>
                  </a:spcAft>
                  <a:buFont typeface="Wingdings" pitchFamily="2" charset="2"/>
                  <a:buChar char="l"/>
                </a:pP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At present, while the normalized laser </a:t>
                </a:r>
                <a14:m>
                  <m:oMath xmlns:m="http://schemas.openxmlformats.org/officeDocument/2006/math">
                    <m:sSub>
                      <m:sSubPr>
                        <m:ctrlPr>
                          <a:rPr lang="zh-CN" altLang="zh-CN" sz="2400" i="1">
                            <a:latin typeface="Cambria Math" panose="02040503050406030204" pitchFamily="18" charset="0"/>
                          </a:rPr>
                        </m:ctrlPr>
                      </m:sSubPr>
                      <m:e>
                        <m:r>
                          <a:rPr lang="en-US" altLang="zh-CN" sz="2400">
                            <a:latin typeface="Cambria Math" panose="02040503050406030204" pitchFamily="18" charset="0"/>
                          </a:rPr>
                          <m:t>𝒂</m:t>
                        </m:r>
                      </m:e>
                      <m:sub>
                        <m:r>
                          <a:rPr lang="en-US" altLang="zh-CN" sz="2400">
                            <a:latin typeface="Cambria Math" panose="02040503050406030204" pitchFamily="18" charset="0"/>
                          </a:rPr>
                          <m:t>𝟎</m:t>
                        </m:r>
                      </m:sub>
                    </m:sSub>
                    <m:r>
                      <a:rPr lang="en-US" altLang="zh-CN" sz="2400">
                        <a:latin typeface="Cambria Math" panose="02040503050406030204" pitchFamily="18" charset="0"/>
                      </a:rPr>
                      <m:t> </m:t>
                    </m:r>
                  </m:oMath>
                </a14:m>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can be easily </a:t>
                </a:r>
                <a14:m>
                  <m:oMath xmlns:m="http://schemas.openxmlformats.org/officeDocument/2006/math">
                    <m:r>
                      <a:rPr lang="en-US" altLang="zh-CN" sz="2400">
                        <a:latin typeface="Cambria Math" panose="02040503050406030204" pitchFamily="18" charset="0"/>
                      </a:rPr>
                      <m:t>&gt;</m:t>
                    </m:r>
                    <m:r>
                      <a:rPr lang="en-US" altLang="zh-CN" sz="2400">
                        <a:latin typeface="Cambria Math" panose="02040503050406030204" pitchFamily="18" charset="0"/>
                      </a:rPr>
                      <m:t>𝟏</m:t>
                    </m:r>
                  </m:oMath>
                </a14:m>
                <a:r>
                  <a:rPr lang="zh-CN" altLang="zh-CN" sz="24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the laser field is still much smaller than the </a:t>
                </a:r>
                <a:r>
                  <a:rPr lang="en-US" altLang="zh-CN" sz="2400" dirty="0" err="1">
                    <a:latin typeface="Times New Roman" panose="02020603050405020304" pitchFamily="18" charset="0"/>
                    <a:ea typeface="宋体" panose="02010600030101010101" pitchFamily="2" charset="-122"/>
                    <a:cs typeface="Times New Roman" panose="02020603050405020304" pitchFamily="18" charset="0"/>
                  </a:rPr>
                  <a:t>Schwinge</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field. Therefore, we discuss </a:t>
                </a:r>
                <a:r>
                  <a:rPr lang="en-US" altLang="zh-CN" sz="2400" b="1" dirty="0">
                    <a:solidFill>
                      <a:srgbClr val="151DB8"/>
                    </a:solidFill>
                    <a:latin typeface="Times New Roman" panose="02020603050405020304" pitchFamily="18" charset="0"/>
                    <a:ea typeface="宋体" panose="02010600030101010101" pitchFamily="2" charset="-122"/>
                    <a:cs typeface="Times New Roman" panose="02020603050405020304" pitchFamily="18" charset="0"/>
                  </a:rPr>
                  <a:t>the nonlinear QED physics (</a:t>
                </a:r>
                <a14:m>
                  <m:oMath xmlns:m="http://schemas.openxmlformats.org/officeDocument/2006/math">
                    <m:sSub>
                      <m:sSubPr>
                        <m:ctrlPr>
                          <a:rPr lang="zh-CN" altLang="zh-CN" sz="2400" b="1" i="1">
                            <a:solidFill>
                              <a:srgbClr val="151DB8"/>
                            </a:solidFill>
                            <a:latin typeface="Cambria Math" panose="02040503050406030204" pitchFamily="18" charset="0"/>
                          </a:rPr>
                        </m:ctrlPr>
                      </m:sSubPr>
                      <m:e>
                        <m:r>
                          <a:rPr lang="en-US" altLang="zh-CN" sz="2400" b="1" i="1">
                            <a:solidFill>
                              <a:srgbClr val="151DB8"/>
                            </a:solidFill>
                            <a:latin typeface="Cambria Math" panose="02040503050406030204" pitchFamily="18" charset="0"/>
                          </a:rPr>
                          <m:t>𝒂</m:t>
                        </m:r>
                      </m:e>
                      <m:sub>
                        <m:r>
                          <a:rPr lang="en-US" altLang="zh-CN" sz="2400" b="1">
                            <a:solidFill>
                              <a:srgbClr val="151DB8"/>
                            </a:solidFill>
                            <a:latin typeface="Cambria Math" panose="02040503050406030204" pitchFamily="18" charset="0"/>
                          </a:rPr>
                          <m:t>𝟎</m:t>
                        </m:r>
                      </m:sub>
                    </m:sSub>
                    <m:r>
                      <a:rPr lang="en-US" altLang="zh-CN" sz="2400" b="1">
                        <a:solidFill>
                          <a:srgbClr val="151DB8"/>
                        </a:solidFill>
                        <a:latin typeface="Cambria Math" panose="02040503050406030204" pitchFamily="18" charset="0"/>
                      </a:rPr>
                      <m:t>&gt;</m:t>
                    </m:r>
                    <m:r>
                      <a:rPr lang="en-US" altLang="zh-CN" sz="2400" b="1">
                        <a:solidFill>
                          <a:srgbClr val="151DB8"/>
                        </a:solidFill>
                        <a:latin typeface="Cambria Math" panose="02040503050406030204" pitchFamily="18" charset="0"/>
                      </a:rPr>
                      <m:t>𝟏</m:t>
                    </m:r>
                  </m:oMath>
                </a14:m>
                <a:r>
                  <a:rPr lang="en-US" altLang="zh-CN" sz="2400" b="1" dirty="0">
                    <a:solidFill>
                      <a:srgbClr val="151DB8"/>
                    </a:solidFill>
                    <a:latin typeface="Times New Roman" panose="02020603050405020304" pitchFamily="18" charset="0"/>
                    <a:ea typeface="宋体" panose="02010600030101010101" pitchFamily="2" charset="-122"/>
                    <a:cs typeface="Times New Roman" panose="02020603050405020304" pitchFamily="18" charset="0"/>
                  </a:rPr>
                  <a:t>) in the weak field region(much smaller than the </a:t>
                </a:r>
                <a:r>
                  <a:rPr lang="en-US" altLang="zh-CN" sz="2400" b="1" dirty="0" err="1">
                    <a:solidFill>
                      <a:srgbClr val="151DB8"/>
                    </a:solidFill>
                    <a:latin typeface="Times New Roman" panose="02020603050405020304" pitchFamily="18" charset="0"/>
                    <a:ea typeface="宋体" panose="02010600030101010101" pitchFamily="2" charset="-122"/>
                    <a:cs typeface="Times New Roman" panose="02020603050405020304" pitchFamily="18" charset="0"/>
                  </a:rPr>
                  <a:t>Schwinge</a:t>
                </a:r>
                <a:r>
                  <a:rPr lang="zh-CN" altLang="en-US" sz="2400" b="1" dirty="0">
                    <a:solidFill>
                      <a:srgbClr val="151DB8"/>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b="1" dirty="0">
                    <a:solidFill>
                      <a:srgbClr val="151DB8"/>
                    </a:solidFill>
                    <a:latin typeface="Times New Roman" panose="02020603050405020304" pitchFamily="18" charset="0"/>
                    <a:ea typeface="宋体" panose="02010600030101010101" pitchFamily="2" charset="-122"/>
                    <a:cs typeface="Times New Roman" panose="02020603050405020304" pitchFamily="18" charset="0"/>
                  </a:rPr>
                  <a:t>field).</a:t>
                </a:r>
                <a:endParaRPr lang="en-US" altLang="zh-CN" sz="2400" b="1" dirty="0">
                  <a:latin typeface="Times New Roman" panose="02020603050405020304" pitchFamily="18" charset="0"/>
                  <a:ea typeface="宋体" panose="02010600030101010101" pitchFamily="2" charset="-122"/>
                  <a:cs typeface="Times New Roman" panose="02020603050405020304" pitchFamily="18" charset="0"/>
                </a:endParaRPr>
              </a:p>
              <a:p>
                <a:pPr>
                  <a:spcAft>
                    <a:spcPts val="0"/>
                  </a:spcAft>
                </a:pPr>
                <a:endParaRPr lang="en-US" altLang="zh-CN" sz="2400" b="1" dirty="0">
                  <a:latin typeface="宋体" panose="02010600030101010101" pitchFamily="2" charset="-122"/>
                  <a:ea typeface="宋体" panose="02010600030101010101" pitchFamily="2" charset="-122"/>
                  <a:cs typeface="宋体" panose="02010600030101010101" pitchFamily="2" charset="-122"/>
                </a:endParaRPr>
              </a:p>
            </p:txBody>
          </p:sp>
        </mc:Choice>
        <mc:Fallback xmlns="">
          <p:sp>
            <p:nvSpPr>
              <p:cNvPr id="2" name="矩形 1">
                <a:extLst>
                  <a:ext uri="{FF2B5EF4-FFF2-40B4-BE49-F238E27FC236}">
                    <a16:creationId xmlns:a16="http://schemas.microsoft.com/office/drawing/2014/main" id="{FC237848-F57A-064C-A79A-ADC297ADF997}"/>
                  </a:ext>
                </a:extLst>
              </p:cNvPr>
              <p:cNvSpPr>
                <a:spLocks noRot="1" noChangeAspect="1" noMove="1" noResize="1" noEditPoints="1" noAdjustHandles="1" noChangeArrowheads="1" noChangeShapeType="1" noTextEdit="1"/>
              </p:cNvSpPr>
              <p:nvPr/>
            </p:nvSpPr>
            <p:spPr>
              <a:xfrm>
                <a:off x="443345" y="1255534"/>
                <a:ext cx="11430000" cy="4992585"/>
              </a:xfrm>
              <a:prstGeom prst="rect">
                <a:avLst/>
              </a:prstGeom>
              <a:blipFill>
                <a:blip r:embed="rId2"/>
                <a:stretch>
                  <a:fillRect l="-666" t="-761"/>
                </a:stretch>
              </a:blipFill>
            </p:spPr>
            <p:txBody>
              <a:bodyPr/>
              <a:lstStyle/>
              <a:p>
                <a:r>
                  <a:rPr lang="zh-CN" altLang="en-US">
                    <a:noFill/>
                  </a:rPr>
                  <a:t> </a:t>
                </a:r>
              </a:p>
            </p:txBody>
          </p:sp>
        </mc:Fallback>
      </mc:AlternateContent>
      <p:sp>
        <p:nvSpPr>
          <p:cNvPr id="3" name="文本框 2">
            <a:extLst>
              <a:ext uri="{FF2B5EF4-FFF2-40B4-BE49-F238E27FC236}">
                <a16:creationId xmlns:a16="http://schemas.microsoft.com/office/drawing/2014/main" id="{22239AE2-302A-AE4E-BB84-391C8D2DFABE}"/>
              </a:ext>
            </a:extLst>
          </p:cNvPr>
          <p:cNvSpPr txBox="1"/>
          <p:nvPr/>
        </p:nvSpPr>
        <p:spPr>
          <a:xfrm>
            <a:off x="2840183" y="399788"/>
            <a:ext cx="6040582" cy="584775"/>
          </a:xfrm>
          <a:prstGeom prst="rect">
            <a:avLst/>
          </a:prstGeom>
          <a:noFill/>
        </p:spPr>
        <p:txBody>
          <a:bodyPr wrap="square" rtlCol="0">
            <a:spAutoFit/>
          </a:bodyPr>
          <a:lstStyle/>
          <a:p>
            <a:pPr algn="ctr"/>
            <a:r>
              <a:rPr lang="en-US" altLang="zh-CN" sz="3200" b="1" kern="100" dirty="0">
                <a:solidFill>
                  <a:srgbClr val="FF0000"/>
                </a:solidFill>
                <a:latin typeface="Calibri" panose="020F0502020204030204" pitchFamily="34" charset="0"/>
                <a:ea typeface="微软雅黑" panose="020B0503020204020204" pitchFamily="34" charset="-122"/>
              </a:rPr>
              <a:t>Optical laser parameters</a:t>
            </a:r>
            <a:endParaRPr lang="zh-CN" altLang="en-US" sz="3200" b="1" kern="100" dirty="0">
              <a:solidFill>
                <a:srgbClr val="FF0000"/>
              </a:solidFill>
              <a:latin typeface="Calibri" panose="020F0502020204030204" pitchFamily="34" charset="0"/>
              <a:ea typeface="微软雅黑" panose="020B0503020204020204" pitchFamily="34" charset="-122"/>
            </a:endParaRPr>
          </a:p>
        </p:txBody>
      </p:sp>
    </p:spTree>
    <p:extLst>
      <p:ext uri="{BB962C8B-B14F-4D97-AF65-F5344CB8AC3E}">
        <p14:creationId xmlns:p14="http://schemas.microsoft.com/office/powerpoint/2010/main" val="34330143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156DD2D8-A787-794D-9707-5FE4E4D2CD80}"/>
              </a:ext>
            </a:extLst>
          </p:cNvPr>
          <p:cNvSpPr txBox="1"/>
          <p:nvPr/>
        </p:nvSpPr>
        <p:spPr>
          <a:xfrm>
            <a:off x="1149926" y="1953491"/>
            <a:ext cx="10196946" cy="3046988"/>
          </a:xfrm>
          <a:prstGeom prst="rect">
            <a:avLst/>
          </a:prstGeom>
          <a:noFill/>
        </p:spPr>
        <p:txBody>
          <a:bodyPr wrap="square" rtlCol="0">
            <a:spAutoFit/>
          </a:bodyPr>
          <a:lstStyle/>
          <a:p>
            <a:pPr marL="285750" indent="-285750">
              <a:buFont typeface="Wingdings" pitchFamily="2" charset="2"/>
              <a:buChar char="l"/>
            </a:pP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Since the optical laser field is still weak compared to the </a:t>
            </a:r>
            <a:r>
              <a:rPr lang="en-US" altLang="zh-CN" sz="2400" dirty="0" err="1">
                <a:latin typeface="Times New Roman" panose="02020603050405020304" pitchFamily="18" charset="0"/>
                <a:ea typeface="宋体" panose="02010600030101010101" pitchFamily="2" charset="-122"/>
                <a:cs typeface="Times New Roman" panose="02020603050405020304" pitchFamily="18" charset="0"/>
              </a:rPr>
              <a:t>Schwinge</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field, we need another beam, such as electron beam or gamma beam to boost the QED effects. Here we consider to use XFEL.</a:t>
            </a:r>
          </a:p>
          <a:p>
            <a:pPr marL="285750" indent="-285750">
              <a:buFont typeface="Wingdings" pitchFamily="2" charset="2"/>
              <a:buChar char="l"/>
            </a:pP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pPr marL="285750" indent="-285750">
              <a:buFont typeface="Wingdings" pitchFamily="2" charset="2"/>
              <a:buChar char="l"/>
            </a:pP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Compared to electron beams, the XFEL is cleaner without any maters of mass and charge.</a:t>
            </a:r>
          </a:p>
          <a:p>
            <a:pPr marL="285750" indent="-285750">
              <a:buFont typeface="Wingdings" pitchFamily="2" charset="2"/>
              <a:buChar char="l"/>
            </a:pP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pPr marL="285750" indent="-285750">
              <a:buFont typeface="Wingdings" pitchFamily="2" charset="2"/>
              <a:buChar char="l"/>
            </a:pP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Compared to gamma beams, the XFEL can be measured precisely.</a:t>
            </a:r>
            <a:endParaRPr lang="zh-CN" altLang="en-US" sz="24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3" name="文本框 2">
            <a:extLst>
              <a:ext uri="{FF2B5EF4-FFF2-40B4-BE49-F238E27FC236}">
                <a16:creationId xmlns:a16="http://schemas.microsoft.com/office/drawing/2014/main" id="{57E7F7C7-763B-7D4E-AC31-78D0661BC3DE}"/>
              </a:ext>
            </a:extLst>
          </p:cNvPr>
          <p:cNvSpPr txBox="1"/>
          <p:nvPr/>
        </p:nvSpPr>
        <p:spPr>
          <a:xfrm>
            <a:off x="2341418" y="304800"/>
            <a:ext cx="7495309" cy="646331"/>
          </a:xfrm>
          <a:prstGeom prst="rect">
            <a:avLst/>
          </a:prstGeom>
          <a:noFill/>
        </p:spPr>
        <p:txBody>
          <a:bodyPr wrap="square" rtlCol="0">
            <a:spAutoFit/>
          </a:bodyPr>
          <a:lstStyle/>
          <a:p>
            <a:r>
              <a:rPr lang="en-US" altLang="zh-CN" sz="3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Why we need XFEL for QED physics?</a:t>
            </a:r>
            <a:endParaRPr lang="zh-CN" altLang="en-US" sz="3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1589600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6165F0A0-1DCC-1E44-9FD5-8BD3C9194F1B}"/>
              </a:ext>
            </a:extLst>
          </p:cNvPr>
          <p:cNvSpPr txBox="1"/>
          <p:nvPr/>
        </p:nvSpPr>
        <p:spPr>
          <a:xfrm>
            <a:off x="914400" y="312085"/>
            <a:ext cx="10497311" cy="584775"/>
          </a:xfrm>
          <a:prstGeom prst="rect">
            <a:avLst/>
          </a:prstGeom>
          <a:noFill/>
        </p:spPr>
        <p:txBody>
          <a:bodyPr wrap="square" rtlCol="0">
            <a:spAutoFit/>
          </a:bodyPr>
          <a:lstStyle/>
          <a:p>
            <a:r>
              <a:rPr kumimoji="1" lang="zh-CN" altLang="en-US" sz="3200" b="1" dirty="0"/>
              <a:t>决定高能电子（光子）和强场相互作用</a:t>
            </a:r>
            <a:r>
              <a:rPr kumimoji="1" lang="en-US" altLang="zh-CN" sz="3200" b="1" dirty="0"/>
              <a:t>QED</a:t>
            </a:r>
            <a:r>
              <a:rPr kumimoji="1" lang="zh-CN" altLang="en-US" sz="3200" b="1" dirty="0"/>
              <a:t>效应的参数</a:t>
            </a:r>
          </a:p>
        </p:txBody>
      </p:sp>
      <mc:AlternateContent xmlns:mc="http://schemas.openxmlformats.org/markup-compatibility/2006">
        <mc:Choice xmlns:a14="http://schemas.microsoft.com/office/drawing/2010/main" Requires="a14">
          <p:sp>
            <p:nvSpPr>
              <p:cNvPr id="3" name="矩形 2">
                <a:extLst>
                  <a:ext uri="{FF2B5EF4-FFF2-40B4-BE49-F238E27FC236}">
                    <a16:creationId xmlns:a16="http://schemas.microsoft.com/office/drawing/2014/main" id="{4B9DF797-F2D1-354B-835F-79F18C47110A}"/>
                  </a:ext>
                </a:extLst>
              </p:cNvPr>
              <p:cNvSpPr/>
              <p:nvPr/>
            </p:nvSpPr>
            <p:spPr>
              <a:xfrm>
                <a:off x="540327" y="1076972"/>
                <a:ext cx="5818909" cy="722442"/>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r>
                        <a:rPr lang="zh-CN" altLang="en-US" sz="2000" i="1">
                          <a:latin typeface="Cambria Math" panose="02040503050406030204" pitchFamily="18" charset="0"/>
                        </a:rPr>
                        <m:t>𝜒</m:t>
                      </m:r>
                      <m:r>
                        <a:rPr lang="zh-CN" altLang="en-US" sz="2000" i="0">
                          <a:latin typeface="Cambria Math" panose="02040503050406030204" pitchFamily="18" charset="0"/>
                        </a:rPr>
                        <m:t>=</m:t>
                      </m:r>
                      <m:f>
                        <m:fPr>
                          <m:ctrlPr>
                            <a:rPr lang="zh-CN" altLang="en-US" sz="2000" i="1">
                              <a:latin typeface="Cambria Math" panose="02040503050406030204" pitchFamily="18" charset="0"/>
                            </a:rPr>
                          </m:ctrlPr>
                        </m:fPr>
                        <m:num>
                          <m:r>
                            <a:rPr lang="zh-CN" altLang="en-US" sz="2000" i="0">
                              <a:latin typeface="Cambria Math" panose="02040503050406030204" pitchFamily="18" charset="0"/>
                            </a:rPr>
                            <m:t>1</m:t>
                          </m:r>
                        </m:num>
                        <m:den>
                          <m:sSub>
                            <m:sSubPr>
                              <m:ctrlPr>
                                <a:rPr lang="zh-CN" altLang="en-US" sz="2000" i="1">
                                  <a:latin typeface="Cambria Math" panose="02040503050406030204" pitchFamily="18" charset="0"/>
                                </a:rPr>
                              </m:ctrlPr>
                            </m:sSubPr>
                            <m:e>
                              <m:r>
                                <a:rPr lang="zh-CN" altLang="en-US" sz="2000" i="1">
                                  <a:latin typeface="Cambria Math" panose="02040503050406030204" pitchFamily="18" charset="0"/>
                                </a:rPr>
                                <m:t>𝐸</m:t>
                              </m:r>
                            </m:e>
                            <m:sub>
                              <m:r>
                                <a:rPr lang="zh-CN" altLang="en-US" sz="2000" i="1">
                                  <a:latin typeface="Cambria Math" panose="02040503050406030204" pitchFamily="18" charset="0"/>
                                </a:rPr>
                                <m:t>𝑠</m:t>
                              </m:r>
                            </m:sub>
                          </m:sSub>
                          <m:r>
                            <a:rPr lang="zh-CN" altLang="en-US" sz="2000" i="1">
                              <a:latin typeface="Cambria Math" panose="02040503050406030204" pitchFamily="18" charset="0"/>
                            </a:rPr>
                            <m:t>𝑚𝑐</m:t>
                          </m:r>
                        </m:den>
                      </m:f>
                      <m:d>
                        <m:dPr>
                          <m:begChr m:val="|"/>
                          <m:endChr m:val="|"/>
                          <m:ctrlPr>
                            <a:rPr lang="zh-CN" altLang="en-US" sz="2000" i="1">
                              <a:latin typeface="Cambria Math" panose="02040503050406030204" pitchFamily="18" charset="0"/>
                            </a:rPr>
                          </m:ctrlPr>
                        </m:dPr>
                        <m:e>
                          <m:sSub>
                            <m:sSubPr>
                              <m:ctrlPr>
                                <a:rPr lang="zh-CN" altLang="en-US" sz="2000" i="1">
                                  <a:latin typeface="Cambria Math" panose="02040503050406030204" pitchFamily="18" charset="0"/>
                                </a:rPr>
                              </m:ctrlPr>
                            </m:sSubPr>
                            <m:e>
                              <m:r>
                                <a:rPr lang="zh-CN" altLang="en-US" sz="2000" i="1">
                                  <a:latin typeface="Cambria Math" panose="02040503050406030204" pitchFamily="18" charset="0"/>
                                </a:rPr>
                                <m:t>𝐹</m:t>
                              </m:r>
                            </m:e>
                            <m:sub>
                              <m:r>
                                <a:rPr lang="zh-CN" altLang="en-US" sz="2000" i="1">
                                  <a:latin typeface="Cambria Math" panose="02040503050406030204" pitchFamily="18" charset="0"/>
                                </a:rPr>
                                <m:t>𝜇𝜈</m:t>
                              </m:r>
                            </m:sub>
                          </m:sSub>
                          <m:sSup>
                            <m:sSupPr>
                              <m:ctrlPr>
                                <a:rPr lang="zh-CN" altLang="en-US" sz="2000" i="1">
                                  <a:latin typeface="Cambria Math" panose="02040503050406030204" pitchFamily="18" charset="0"/>
                                </a:rPr>
                              </m:ctrlPr>
                            </m:sSupPr>
                            <m:e>
                              <m:r>
                                <a:rPr lang="zh-CN" altLang="en-US" sz="2000" i="1">
                                  <a:latin typeface="Cambria Math" panose="02040503050406030204" pitchFamily="18" charset="0"/>
                                </a:rPr>
                                <m:t>𝑝</m:t>
                              </m:r>
                            </m:e>
                            <m:sup>
                              <m:r>
                                <a:rPr lang="zh-CN" altLang="en-US" sz="2000" i="1">
                                  <a:latin typeface="Cambria Math" panose="02040503050406030204" pitchFamily="18" charset="0"/>
                                </a:rPr>
                                <m:t>𝜈</m:t>
                              </m:r>
                            </m:sup>
                          </m:sSup>
                        </m:e>
                      </m:d>
                      <m:r>
                        <a:rPr lang="zh-CN" altLang="en-US" sz="2000" i="0">
                          <a:latin typeface="Cambria Math" panose="02040503050406030204" pitchFamily="18" charset="0"/>
                        </a:rPr>
                        <m:t>=</m:t>
                      </m:r>
                      <m:f>
                        <m:fPr>
                          <m:ctrlPr>
                            <a:rPr lang="zh-CN" altLang="en-US" sz="2000" i="1">
                              <a:latin typeface="Cambria Math" panose="02040503050406030204" pitchFamily="18" charset="0"/>
                            </a:rPr>
                          </m:ctrlPr>
                        </m:fPr>
                        <m:num>
                          <m:r>
                            <a:rPr lang="zh-CN" altLang="en-US" sz="2000" i="1">
                              <a:latin typeface="Cambria Math" panose="02040503050406030204" pitchFamily="18" charset="0"/>
                            </a:rPr>
                            <m:t>𝑐</m:t>
                          </m:r>
                        </m:num>
                        <m:den>
                          <m:sSub>
                            <m:sSubPr>
                              <m:ctrlPr>
                                <a:rPr lang="zh-CN" altLang="en-US" sz="2000" i="1">
                                  <a:latin typeface="Cambria Math" panose="02040503050406030204" pitchFamily="18" charset="0"/>
                                </a:rPr>
                              </m:ctrlPr>
                            </m:sSubPr>
                            <m:e>
                              <m:r>
                                <a:rPr lang="zh-CN" altLang="en-US" sz="2000" i="1">
                                  <a:latin typeface="Cambria Math" panose="02040503050406030204" pitchFamily="18" charset="0"/>
                                </a:rPr>
                                <m:t>𝐸</m:t>
                              </m:r>
                            </m:e>
                            <m:sub>
                              <m:r>
                                <a:rPr lang="zh-CN" altLang="en-US" sz="2000" i="1">
                                  <a:latin typeface="Cambria Math" panose="02040503050406030204" pitchFamily="18" charset="0"/>
                                </a:rPr>
                                <m:t>𝑠</m:t>
                              </m:r>
                            </m:sub>
                          </m:sSub>
                          <m:r>
                            <a:rPr lang="zh-CN" altLang="en-US" sz="2000" i="1">
                              <a:latin typeface="Cambria Math" panose="02040503050406030204" pitchFamily="18" charset="0"/>
                            </a:rPr>
                            <m:t>𝑒</m:t>
                          </m:r>
                          <m:r>
                            <a:rPr lang="zh-CN" altLang="en-US" sz="2000" i="0">
                              <a:latin typeface="Cambria Math" panose="02040503050406030204" pitchFamily="18" charset="0"/>
                            </a:rPr>
                            <m:t>ℏ</m:t>
                          </m:r>
                        </m:den>
                      </m:f>
                      <m:r>
                        <a:rPr lang="zh-CN" altLang="en-US" sz="2000" i="1">
                          <a:latin typeface="Cambria Math" panose="02040503050406030204" pitchFamily="18" charset="0"/>
                        </a:rPr>
                        <m:t>𝑎</m:t>
                      </m:r>
                      <m:d>
                        <m:dPr>
                          <m:begChr m:val="|"/>
                          <m:endChr m:val="|"/>
                          <m:ctrlPr>
                            <a:rPr lang="zh-CN" altLang="en-US" sz="2000" i="1">
                              <a:latin typeface="Cambria Math" panose="02040503050406030204" pitchFamily="18" charset="0"/>
                            </a:rPr>
                          </m:ctrlPr>
                        </m:dPr>
                        <m:e>
                          <m:r>
                            <a:rPr lang="zh-CN" altLang="en-US" sz="2000" i="1">
                              <a:latin typeface="Cambria Math" panose="02040503050406030204" pitchFamily="18" charset="0"/>
                            </a:rPr>
                            <m:t>𝑘𝑝</m:t>
                          </m:r>
                        </m:e>
                      </m:d>
                      <m:r>
                        <a:rPr lang="zh-CN" altLang="en-US" sz="2000" i="0">
                          <a:latin typeface="Cambria Math" panose="02040503050406030204" pitchFamily="18" charset="0"/>
                        </a:rPr>
                        <m:t>=</m:t>
                      </m:r>
                      <m:f>
                        <m:fPr>
                          <m:ctrlPr>
                            <a:rPr lang="zh-CN" altLang="en-US" sz="2000" i="1">
                              <a:latin typeface="Cambria Math" panose="02040503050406030204" pitchFamily="18" charset="0"/>
                            </a:rPr>
                          </m:ctrlPr>
                        </m:fPr>
                        <m:num>
                          <m:r>
                            <a:rPr lang="zh-CN" altLang="en-US" sz="2000" i="1">
                              <a:latin typeface="Cambria Math" panose="02040503050406030204" pitchFamily="18" charset="0"/>
                            </a:rPr>
                            <m:t>𝑎</m:t>
                          </m:r>
                        </m:num>
                        <m:den>
                          <m:sSup>
                            <m:sSupPr>
                              <m:ctrlPr>
                                <a:rPr lang="zh-CN" altLang="en-US" sz="2000" i="1">
                                  <a:latin typeface="Cambria Math" panose="02040503050406030204" pitchFamily="18" charset="0"/>
                                </a:rPr>
                              </m:ctrlPr>
                            </m:sSupPr>
                            <m:e>
                              <m:r>
                                <a:rPr lang="zh-CN" altLang="en-US" sz="2000" i="1">
                                  <a:latin typeface="Cambria Math" panose="02040503050406030204" pitchFamily="18" charset="0"/>
                                </a:rPr>
                                <m:t>𝑚</m:t>
                              </m:r>
                            </m:e>
                            <m:sup>
                              <m:r>
                                <a:rPr lang="zh-CN" altLang="en-US" sz="2000" i="0">
                                  <a:latin typeface="Cambria Math" panose="02040503050406030204" pitchFamily="18" charset="0"/>
                                </a:rPr>
                                <m:t>2</m:t>
                              </m:r>
                            </m:sup>
                          </m:sSup>
                          <m:sSup>
                            <m:sSupPr>
                              <m:ctrlPr>
                                <a:rPr lang="zh-CN" altLang="en-US" sz="2000" i="1">
                                  <a:latin typeface="Cambria Math" panose="02040503050406030204" pitchFamily="18" charset="0"/>
                                </a:rPr>
                              </m:ctrlPr>
                            </m:sSupPr>
                            <m:e>
                              <m:r>
                                <a:rPr lang="zh-CN" altLang="en-US" sz="2000" i="1">
                                  <a:latin typeface="Cambria Math" panose="02040503050406030204" pitchFamily="18" charset="0"/>
                                </a:rPr>
                                <m:t>𝑐</m:t>
                              </m:r>
                            </m:e>
                            <m:sup>
                              <m:r>
                                <a:rPr lang="zh-CN" altLang="en-US" sz="2000" i="0">
                                  <a:latin typeface="Cambria Math" panose="02040503050406030204" pitchFamily="18" charset="0"/>
                                </a:rPr>
                                <m:t>2</m:t>
                              </m:r>
                            </m:sup>
                          </m:sSup>
                        </m:den>
                      </m:f>
                      <m:d>
                        <m:dPr>
                          <m:begChr m:val="|"/>
                          <m:endChr m:val="|"/>
                          <m:ctrlPr>
                            <a:rPr lang="zh-CN" altLang="en-US" sz="2000" i="1">
                              <a:latin typeface="Cambria Math" panose="02040503050406030204" pitchFamily="18" charset="0"/>
                            </a:rPr>
                          </m:ctrlPr>
                        </m:dPr>
                        <m:e>
                          <m:r>
                            <a:rPr lang="zh-CN" altLang="en-US" sz="2000" i="1">
                              <a:latin typeface="Cambria Math" panose="02040503050406030204" pitchFamily="18" charset="0"/>
                            </a:rPr>
                            <m:t>𝑘𝑝</m:t>
                          </m:r>
                        </m:e>
                      </m:d>
                    </m:oMath>
                  </m:oMathPara>
                </a14:m>
                <a:endParaRPr lang="zh-CN" altLang="en-US" sz="2000" dirty="0"/>
              </a:p>
            </p:txBody>
          </p:sp>
        </mc:Choice>
        <mc:Fallback>
          <p:sp>
            <p:nvSpPr>
              <p:cNvPr id="3" name="矩形 2">
                <a:extLst>
                  <a:ext uri="{FF2B5EF4-FFF2-40B4-BE49-F238E27FC236}">
                    <a16:creationId xmlns:a16="http://schemas.microsoft.com/office/drawing/2014/main" id="{4B9DF797-F2D1-354B-835F-79F18C47110A}"/>
                  </a:ext>
                </a:extLst>
              </p:cNvPr>
              <p:cNvSpPr>
                <a:spLocks noRot="1" noChangeAspect="1" noMove="1" noResize="1" noEditPoints="1" noAdjustHandles="1" noChangeArrowheads="1" noChangeShapeType="1" noTextEdit="1"/>
              </p:cNvSpPr>
              <p:nvPr/>
            </p:nvSpPr>
            <p:spPr>
              <a:xfrm>
                <a:off x="540327" y="1076972"/>
                <a:ext cx="5818909" cy="722442"/>
              </a:xfrm>
              <a:prstGeom prst="rect">
                <a:avLst/>
              </a:prstGeom>
              <a:blipFill>
                <a:blip r:embed="rId2"/>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4" name="矩形 3">
                <a:extLst>
                  <a:ext uri="{FF2B5EF4-FFF2-40B4-BE49-F238E27FC236}">
                    <a16:creationId xmlns:a16="http://schemas.microsoft.com/office/drawing/2014/main" id="{16B68811-C49F-B54F-AE90-E27F4B7F6CC5}"/>
                  </a:ext>
                </a:extLst>
              </p:cNvPr>
              <p:cNvSpPr/>
              <p:nvPr/>
            </p:nvSpPr>
            <p:spPr>
              <a:xfrm>
                <a:off x="7290342" y="1237232"/>
                <a:ext cx="2751351" cy="671209"/>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r>
                        <a:rPr lang="zh-CN" altLang="en-US" sz="2000" i="1">
                          <a:latin typeface="Cambria Math" panose="02040503050406030204" pitchFamily="18" charset="0"/>
                        </a:rPr>
                        <m:t>𝜒</m:t>
                      </m:r>
                      <m:r>
                        <a:rPr lang="zh-CN" altLang="en-US" sz="2000" i="0">
                          <a:latin typeface="Cambria Math" panose="02040503050406030204" pitchFamily="18" charset="0"/>
                        </a:rPr>
                        <m:t>=</m:t>
                      </m:r>
                      <m:f>
                        <m:fPr>
                          <m:ctrlPr>
                            <a:rPr lang="zh-CN" altLang="en-US" sz="2000" i="1">
                              <a:latin typeface="Cambria Math" panose="02040503050406030204" pitchFamily="18" charset="0"/>
                            </a:rPr>
                          </m:ctrlPr>
                        </m:fPr>
                        <m:num>
                          <m:r>
                            <a:rPr lang="zh-CN" altLang="en-US" sz="2000" i="1">
                              <a:latin typeface="Cambria Math" panose="02040503050406030204" pitchFamily="18" charset="0"/>
                            </a:rPr>
                            <m:t>𝛾</m:t>
                          </m:r>
                        </m:num>
                        <m:den>
                          <m:sSub>
                            <m:sSubPr>
                              <m:ctrlPr>
                                <a:rPr lang="zh-CN" altLang="en-US" sz="2000" i="1">
                                  <a:latin typeface="Cambria Math" panose="02040503050406030204" pitchFamily="18" charset="0"/>
                                </a:rPr>
                              </m:ctrlPr>
                            </m:sSubPr>
                            <m:e>
                              <m:r>
                                <a:rPr lang="zh-CN" altLang="en-US" sz="2000" i="1">
                                  <a:latin typeface="Cambria Math" panose="02040503050406030204" pitchFamily="18" charset="0"/>
                                </a:rPr>
                                <m:t>𝐸</m:t>
                              </m:r>
                            </m:e>
                            <m:sub>
                              <m:r>
                                <a:rPr lang="zh-CN" altLang="en-US" sz="2000" i="1">
                                  <a:latin typeface="Cambria Math" panose="02040503050406030204" pitchFamily="18" charset="0"/>
                                </a:rPr>
                                <m:t>𝑠</m:t>
                              </m:r>
                            </m:sub>
                          </m:sSub>
                        </m:den>
                      </m:f>
                      <m:d>
                        <m:dPr>
                          <m:begChr m:val="|"/>
                          <m:endChr m:val="|"/>
                          <m:ctrlPr>
                            <a:rPr lang="zh-CN" altLang="en-US" sz="2000" i="1">
                              <a:latin typeface="Cambria Math" panose="02040503050406030204" pitchFamily="18" charset="0"/>
                            </a:rPr>
                          </m:ctrlPr>
                        </m:dPr>
                        <m:e>
                          <m:sSub>
                            <m:sSubPr>
                              <m:ctrlPr>
                                <a:rPr lang="zh-CN" altLang="en-US" sz="2000" i="1">
                                  <a:latin typeface="Cambria Math" panose="02040503050406030204" pitchFamily="18" charset="0"/>
                                </a:rPr>
                              </m:ctrlPr>
                            </m:sSubPr>
                            <m:e>
                              <m:r>
                                <a:rPr lang="zh-CN" altLang="en-US" sz="2000" b="1" i="0">
                                  <a:latin typeface="Cambria Math" panose="02040503050406030204" pitchFamily="18" charset="0"/>
                                </a:rPr>
                                <m:t>𝐄</m:t>
                              </m:r>
                            </m:e>
                            <m:sub>
                              <m:r>
                                <a:rPr lang="zh-CN" altLang="en-US" sz="2000" b="0" i="0">
                                  <a:latin typeface="Cambria Math" panose="02040503050406030204" pitchFamily="18" charset="0"/>
                                </a:rPr>
                                <m:t>⊥</m:t>
                              </m:r>
                            </m:sub>
                          </m:sSub>
                          <m:r>
                            <a:rPr lang="zh-CN" altLang="en-US" sz="2000" b="0" i="0">
                              <a:latin typeface="Cambria Math" panose="02040503050406030204" pitchFamily="18" charset="0"/>
                            </a:rPr>
                            <m:t>+</m:t>
                          </m:r>
                          <m:d>
                            <m:dPr>
                              <m:ctrlPr>
                                <a:rPr lang="zh-CN" altLang="en-US" sz="2000" b="0" i="1">
                                  <a:latin typeface="Cambria Math" panose="02040503050406030204" pitchFamily="18" charset="0"/>
                                </a:rPr>
                              </m:ctrlPr>
                            </m:dPr>
                            <m:e>
                              <m:r>
                                <a:rPr lang="zh-CN" altLang="en-US" sz="2000" b="1" i="0">
                                  <a:latin typeface="Cambria Math" panose="02040503050406030204" pitchFamily="18" charset="0"/>
                                </a:rPr>
                                <m:t>𝛃</m:t>
                              </m:r>
                              <m:r>
                                <a:rPr lang="zh-CN" altLang="en-US" sz="2000" b="0" i="0">
                                  <a:latin typeface="Cambria Math" panose="02040503050406030204" pitchFamily="18" charset="0"/>
                                </a:rPr>
                                <m:t>×</m:t>
                              </m:r>
                              <m:r>
                                <a:rPr lang="zh-CN" altLang="en-US" sz="2000" b="1" i="0">
                                  <a:latin typeface="Cambria Math" panose="02040503050406030204" pitchFamily="18" charset="0"/>
                                </a:rPr>
                                <m:t>𝐁</m:t>
                              </m:r>
                            </m:e>
                          </m:d>
                        </m:e>
                      </m:d>
                    </m:oMath>
                  </m:oMathPara>
                </a14:m>
                <a:endParaRPr lang="zh-CN" altLang="en-US" sz="2000" dirty="0"/>
              </a:p>
            </p:txBody>
          </p:sp>
        </mc:Choice>
        <mc:Fallback>
          <p:sp>
            <p:nvSpPr>
              <p:cNvPr id="4" name="矩形 3">
                <a:extLst>
                  <a:ext uri="{FF2B5EF4-FFF2-40B4-BE49-F238E27FC236}">
                    <a16:creationId xmlns:a16="http://schemas.microsoft.com/office/drawing/2014/main" id="{16B68811-C49F-B54F-AE90-E27F4B7F6CC5}"/>
                  </a:ext>
                </a:extLst>
              </p:cNvPr>
              <p:cNvSpPr>
                <a:spLocks noRot="1" noChangeAspect="1" noMove="1" noResize="1" noEditPoints="1" noAdjustHandles="1" noChangeArrowheads="1" noChangeShapeType="1" noTextEdit="1"/>
              </p:cNvSpPr>
              <p:nvPr/>
            </p:nvSpPr>
            <p:spPr>
              <a:xfrm>
                <a:off x="7290342" y="1237232"/>
                <a:ext cx="2751351" cy="671209"/>
              </a:xfrm>
              <a:prstGeom prst="rect">
                <a:avLst/>
              </a:prstGeom>
              <a:blipFill>
                <a:blip r:embed="rId3"/>
                <a:stretch>
                  <a:fillRect/>
                </a:stretch>
              </a:blipFill>
            </p:spPr>
            <p:txBody>
              <a:bodyPr/>
              <a:lstStyle/>
              <a:p>
                <a:r>
                  <a:rPr lang="zh-CN" altLang="en-US">
                    <a:noFill/>
                  </a:rPr>
                  <a:t> </a:t>
                </a:r>
              </a:p>
            </p:txBody>
          </p:sp>
        </mc:Fallback>
      </mc:AlternateContent>
      <p:pic>
        <p:nvPicPr>
          <p:cNvPr id="5" name="图片 4">
            <a:extLst>
              <a:ext uri="{FF2B5EF4-FFF2-40B4-BE49-F238E27FC236}">
                <a16:creationId xmlns:a16="http://schemas.microsoft.com/office/drawing/2014/main" id="{8B441F36-B3C2-AA45-BD8B-86D34B2023BD}"/>
              </a:ext>
            </a:extLst>
          </p:cNvPr>
          <p:cNvPicPr/>
          <p:nvPr/>
        </p:nvPicPr>
        <p:blipFill>
          <a:blip r:embed="rId4"/>
          <a:stretch>
            <a:fillRect/>
          </a:stretch>
        </p:blipFill>
        <p:spPr>
          <a:xfrm>
            <a:off x="2854036" y="1893529"/>
            <a:ext cx="5389418" cy="3543221"/>
          </a:xfrm>
          <a:prstGeom prst="rect">
            <a:avLst/>
          </a:prstGeom>
        </p:spPr>
      </p:pic>
      <mc:AlternateContent xmlns:mc="http://schemas.openxmlformats.org/markup-compatibility/2006">
        <mc:Choice xmlns:a14="http://schemas.microsoft.com/office/drawing/2010/main" Requires="a14">
          <p:sp>
            <p:nvSpPr>
              <p:cNvPr id="6" name="矩形 5">
                <a:extLst>
                  <a:ext uri="{FF2B5EF4-FFF2-40B4-BE49-F238E27FC236}">
                    <a16:creationId xmlns:a16="http://schemas.microsoft.com/office/drawing/2014/main" id="{8797D52D-D528-404E-B494-33F64A0B6336}"/>
                  </a:ext>
                </a:extLst>
              </p:cNvPr>
              <p:cNvSpPr/>
              <p:nvPr/>
            </p:nvSpPr>
            <p:spPr>
              <a:xfrm>
                <a:off x="1094512" y="5616863"/>
                <a:ext cx="9573489" cy="1029705"/>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r>
                        <a:rPr lang="zh-CN" altLang="en-US" sz="2800" i="1">
                          <a:latin typeface="Cambria Math" panose="02040503050406030204" pitchFamily="18" charset="0"/>
                        </a:rPr>
                        <m:t>𝜂</m:t>
                      </m:r>
                      <m:r>
                        <a:rPr lang="zh-CN" altLang="en-US" sz="2800" i="0">
                          <a:latin typeface="Cambria Math" panose="02040503050406030204" pitchFamily="18" charset="0"/>
                        </a:rPr>
                        <m:t>=</m:t>
                      </m:r>
                      <m:f>
                        <m:fPr>
                          <m:ctrlPr>
                            <a:rPr lang="zh-CN" altLang="en-US" sz="2800" i="1">
                              <a:latin typeface="Cambria Math" panose="02040503050406030204" pitchFamily="18" charset="0"/>
                            </a:rPr>
                          </m:ctrlPr>
                        </m:fPr>
                        <m:num>
                          <m:r>
                            <a:rPr lang="zh-CN" altLang="en-US" sz="2800" i="1">
                              <a:latin typeface="Cambria Math" panose="02040503050406030204" pitchFamily="18" charset="0"/>
                            </a:rPr>
                            <m:t>𝑒</m:t>
                          </m:r>
                          <m:sSup>
                            <m:sSupPr>
                              <m:ctrlPr>
                                <a:rPr lang="zh-CN" altLang="en-US" sz="2800" i="1">
                                  <a:latin typeface="Cambria Math" panose="02040503050406030204" pitchFamily="18" charset="0"/>
                                </a:rPr>
                              </m:ctrlPr>
                            </m:sSupPr>
                            <m:e>
                              <m:r>
                                <a:rPr lang="zh-CN" altLang="en-US" sz="2800" i="0">
                                  <a:latin typeface="Cambria Math" panose="02040503050406030204" pitchFamily="18" charset="0"/>
                                </a:rPr>
                                <m:t>ℏ</m:t>
                              </m:r>
                            </m:e>
                            <m:sup>
                              <m:r>
                                <a:rPr lang="zh-CN" altLang="en-US" sz="2800" i="0">
                                  <a:latin typeface="Cambria Math" panose="02040503050406030204" pitchFamily="18" charset="0"/>
                                </a:rPr>
                                <m:t>2</m:t>
                              </m:r>
                            </m:sup>
                          </m:sSup>
                        </m:num>
                        <m:den>
                          <m:r>
                            <a:rPr lang="zh-CN" altLang="en-US" sz="2800" i="0">
                              <a:latin typeface="Cambria Math" panose="02040503050406030204" pitchFamily="18" charset="0"/>
                            </a:rPr>
                            <m:t>2</m:t>
                          </m:r>
                          <m:sSup>
                            <m:sSupPr>
                              <m:ctrlPr>
                                <a:rPr lang="zh-CN" altLang="en-US" sz="2800" i="1">
                                  <a:latin typeface="Cambria Math" panose="02040503050406030204" pitchFamily="18" charset="0"/>
                                </a:rPr>
                              </m:ctrlPr>
                            </m:sSupPr>
                            <m:e>
                              <m:r>
                                <a:rPr lang="zh-CN" altLang="en-US" sz="2800" i="1">
                                  <a:latin typeface="Cambria Math" panose="02040503050406030204" pitchFamily="18" charset="0"/>
                                </a:rPr>
                                <m:t>𝑚</m:t>
                              </m:r>
                            </m:e>
                            <m:sup>
                              <m:r>
                                <a:rPr lang="zh-CN" altLang="en-US" sz="2800" i="0">
                                  <a:latin typeface="Cambria Math" panose="02040503050406030204" pitchFamily="18" charset="0"/>
                                </a:rPr>
                                <m:t>3</m:t>
                              </m:r>
                            </m:sup>
                          </m:sSup>
                          <m:sSup>
                            <m:sSupPr>
                              <m:ctrlPr>
                                <a:rPr lang="zh-CN" altLang="en-US" sz="2800" i="1">
                                  <a:latin typeface="Cambria Math" panose="02040503050406030204" pitchFamily="18" charset="0"/>
                                </a:rPr>
                              </m:ctrlPr>
                            </m:sSupPr>
                            <m:e>
                              <m:r>
                                <a:rPr lang="zh-CN" altLang="en-US" sz="2800" i="1">
                                  <a:latin typeface="Cambria Math" panose="02040503050406030204" pitchFamily="18" charset="0"/>
                                </a:rPr>
                                <m:t>𝑐</m:t>
                              </m:r>
                            </m:e>
                            <m:sup>
                              <m:r>
                                <a:rPr lang="zh-CN" altLang="en-US" sz="2800" i="0">
                                  <a:latin typeface="Cambria Math" panose="02040503050406030204" pitchFamily="18" charset="0"/>
                                </a:rPr>
                                <m:t>4</m:t>
                              </m:r>
                            </m:sup>
                          </m:sSup>
                        </m:den>
                      </m:f>
                      <m:d>
                        <m:dPr>
                          <m:begChr m:val="|"/>
                          <m:endChr m:val="|"/>
                          <m:ctrlPr>
                            <a:rPr lang="zh-CN" altLang="en-US" sz="2800" i="1">
                              <a:latin typeface="Cambria Math" panose="02040503050406030204" pitchFamily="18" charset="0"/>
                            </a:rPr>
                          </m:ctrlPr>
                        </m:dPr>
                        <m:e>
                          <m:sSub>
                            <m:sSubPr>
                              <m:ctrlPr>
                                <a:rPr lang="zh-CN" altLang="en-US" sz="2800" i="1">
                                  <a:latin typeface="Cambria Math" panose="02040503050406030204" pitchFamily="18" charset="0"/>
                                </a:rPr>
                              </m:ctrlPr>
                            </m:sSubPr>
                            <m:e>
                              <m:r>
                                <a:rPr lang="zh-CN" altLang="en-US" sz="2800" i="1">
                                  <a:latin typeface="Cambria Math" panose="02040503050406030204" pitchFamily="18" charset="0"/>
                                </a:rPr>
                                <m:t>𝐹</m:t>
                              </m:r>
                            </m:e>
                            <m:sub>
                              <m:r>
                                <a:rPr lang="zh-CN" altLang="en-US" sz="2800" i="1">
                                  <a:latin typeface="Cambria Math" panose="02040503050406030204" pitchFamily="18" charset="0"/>
                                </a:rPr>
                                <m:t>𝜇𝜈</m:t>
                              </m:r>
                            </m:sub>
                          </m:sSub>
                          <m:sSup>
                            <m:sSupPr>
                              <m:ctrlPr>
                                <a:rPr lang="zh-CN" altLang="en-US" sz="2800" i="1">
                                  <a:latin typeface="Cambria Math" panose="02040503050406030204" pitchFamily="18" charset="0"/>
                                </a:rPr>
                              </m:ctrlPr>
                            </m:sSupPr>
                            <m:e>
                              <m:r>
                                <a:rPr lang="zh-CN" altLang="en-US" sz="2800" i="1">
                                  <a:latin typeface="Cambria Math" panose="02040503050406030204" pitchFamily="18" charset="0"/>
                                </a:rPr>
                                <m:t>𝑘</m:t>
                              </m:r>
                            </m:e>
                            <m:sup>
                              <m:r>
                                <a:rPr lang="zh-CN" altLang="en-US" sz="2800" i="1">
                                  <a:latin typeface="Cambria Math" panose="02040503050406030204" pitchFamily="18" charset="0"/>
                                </a:rPr>
                                <m:t>𝜈</m:t>
                              </m:r>
                            </m:sup>
                          </m:sSup>
                        </m:e>
                      </m:d>
                      <m:r>
                        <a:rPr lang="zh-CN" altLang="en-US" sz="2800" i="0">
                          <a:latin typeface="Cambria Math" panose="02040503050406030204" pitchFamily="18" charset="0"/>
                        </a:rPr>
                        <m:t>=</m:t>
                      </m:r>
                      <m:f>
                        <m:fPr>
                          <m:ctrlPr>
                            <a:rPr lang="zh-CN" altLang="en-US" sz="2800" i="1">
                              <a:latin typeface="Cambria Math" panose="02040503050406030204" pitchFamily="18" charset="0"/>
                            </a:rPr>
                          </m:ctrlPr>
                        </m:fPr>
                        <m:num>
                          <m:r>
                            <a:rPr lang="zh-CN" altLang="en-US" sz="2800" i="0">
                              <a:latin typeface="Cambria Math" panose="02040503050406030204" pitchFamily="18" charset="0"/>
                            </a:rPr>
                            <m:t>ℏ</m:t>
                          </m:r>
                        </m:num>
                        <m:den>
                          <m:r>
                            <a:rPr lang="zh-CN" altLang="en-US" sz="2800" i="0">
                              <a:latin typeface="Cambria Math" panose="02040503050406030204" pitchFamily="18" charset="0"/>
                            </a:rPr>
                            <m:t>2</m:t>
                          </m:r>
                          <m:sSub>
                            <m:sSubPr>
                              <m:ctrlPr>
                                <a:rPr lang="zh-CN" altLang="en-US" sz="2800" i="1">
                                  <a:latin typeface="Cambria Math" panose="02040503050406030204" pitchFamily="18" charset="0"/>
                                </a:rPr>
                              </m:ctrlPr>
                            </m:sSubPr>
                            <m:e>
                              <m:r>
                                <a:rPr lang="zh-CN" altLang="en-US" sz="2800" i="1">
                                  <a:latin typeface="Cambria Math" panose="02040503050406030204" pitchFamily="18" charset="0"/>
                                </a:rPr>
                                <m:t>𝐸</m:t>
                              </m:r>
                            </m:e>
                            <m:sub>
                              <m:r>
                                <a:rPr lang="zh-CN" altLang="en-US" sz="2800" i="1">
                                  <a:latin typeface="Cambria Math" panose="02040503050406030204" pitchFamily="18" charset="0"/>
                                </a:rPr>
                                <m:t>𝑠</m:t>
                              </m:r>
                            </m:sub>
                          </m:sSub>
                          <m:r>
                            <a:rPr lang="zh-CN" altLang="en-US" sz="2800" i="1">
                              <a:latin typeface="Cambria Math" panose="02040503050406030204" pitchFamily="18" charset="0"/>
                            </a:rPr>
                            <m:t>𝑚𝑐</m:t>
                          </m:r>
                        </m:den>
                      </m:f>
                      <m:d>
                        <m:dPr>
                          <m:begChr m:val="|"/>
                          <m:endChr m:val="|"/>
                          <m:ctrlPr>
                            <a:rPr lang="zh-CN" altLang="en-US" sz="2800" i="1">
                              <a:latin typeface="Cambria Math" panose="02040503050406030204" pitchFamily="18" charset="0"/>
                            </a:rPr>
                          </m:ctrlPr>
                        </m:dPr>
                        <m:e>
                          <m:sSub>
                            <m:sSubPr>
                              <m:ctrlPr>
                                <a:rPr lang="zh-CN" altLang="en-US" sz="2800" i="1">
                                  <a:latin typeface="Cambria Math" panose="02040503050406030204" pitchFamily="18" charset="0"/>
                                </a:rPr>
                              </m:ctrlPr>
                            </m:sSubPr>
                            <m:e>
                              <m:r>
                                <a:rPr lang="zh-CN" altLang="en-US" sz="2800" i="1">
                                  <a:latin typeface="Cambria Math" panose="02040503050406030204" pitchFamily="18" charset="0"/>
                                </a:rPr>
                                <m:t>𝐹</m:t>
                              </m:r>
                            </m:e>
                            <m:sub>
                              <m:r>
                                <a:rPr lang="zh-CN" altLang="en-US" sz="2800" i="1">
                                  <a:latin typeface="Cambria Math" panose="02040503050406030204" pitchFamily="18" charset="0"/>
                                </a:rPr>
                                <m:t>𝜇𝜈</m:t>
                              </m:r>
                            </m:sub>
                          </m:sSub>
                          <m:sSup>
                            <m:sSupPr>
                              <m:ctrlPr>
                                <a:rPr lang="zh-CN" altLang="en-US" sz="2800" i="1">
                                  <a:latin typeface="Cambria Math" panose="02040503050406030204" pitchFamily="18" charset="0"/>
                                </a:rPr>
                              </m:ctrlPr>
                            </m:sSupPr>
                            <m:e>
                              <m:r>
                                <a:rPr lang="zh-CN" altLang="en-US" sz="2800" i="1">
                                  <a:latin typeface="Cambria Math" panose="02040503050406030204" pitchFamily="18" charset="0"/>
                                </a:rPr>
                                <m:t>𝑘</m:t>
                              </m:r>
                            </m:e>
                            <m:sup>
                              <m:r>
                                <a:rPr lang="zh-CN" altLang="en-US" sz="2800" i="1">
                                  <a:latin typeface="Cambria Math" panose="02040503050406030204" pitchFamily="18" charset="0"/>
                                </a:rPr>
                                <m:t>𝜈</m:t>
                              </m:r>
                            </m:sup>
                          </m:sSup>
                        </m:e>
                      </m:d>
                      <m:r>
                        <a:rPr lang="zh-CN" altLang="en-US" sz="2800" i="0">
                          <a:latin typeface="Cambria Math" panose="02040503050406030204" pitchFamily="18" charset="0"/>
                        </a:rPr>
                        <m:t>=</m:t>
                      </m:r>
                      <m:f>
                        <m:fPr>
                          <m:ctrlPr>
                            <a:rPr lang="zh-CN" altLang="en-US" sz="2800" i="1">
                              <a:latin typeface="Cambria Math" panose="02040503050406030204" pitchFamily="18" charset="0"/>
                            </a:rPr>
                          </m:ctrlPr>
                        </m:fPr>
                        <m:num>
                          <m:r>
                            <a:rPr lang="zh-CN" altLang="en-US" sz="2800" i="0">
                              <a:latin typeface="Cambria Math" panose="02040503050406030204" pitchFamily="18" charset="0"/>
                            </a:rPr>
                            <m:t>ℏ</m:t>
                          </m:r>
                          <m:r>
                            <a:rPr lang="zh-CN" altLang="en-US" sz="2800" i="1">
                              <a:latin typeface="Cambria Math" panose="02040503050406030204" pitchFamily="18" charset="0"/>
                            </a:rPr>
                            <m:t>𝜔</m:t>
                          </m:r>
                        </m:num>
                        <m:den>
                          <m:r>
                            <a:rPr lang="zh-CN" altLang="en-US" sz="2800" i="0">
                              <a:latin typeface="Cambria Math" panose="02040503050406030204" pitchFamily="18" charset="0"/>
                            </a:rPr>
                            <m:t>2</m:t>
                          </m:r>
                          <m:r>
                            <a:rPr lang="zh-CN" altLang="en-US" sz="2800" i="1">
                              <a:latin typeface="Cambria Math" panose="02040503050406030204" pitchFamily="18" charset="0"/>
                            </a:rPr>
                            <m:t>𝑚</m:t>
                          </m:r>
                          <m:sSup>
                            <m:sSupPr>
                              <m:ctrlPr>
                                <a:rPr lang="zh-CN" altLang="en-US" sz="2800" i="1">
                                  <a:latin typeface="Cambria Math" panose="02040503050406030204" pitchFamily="18" charset="0"/>
                                </a:rPr>
                              </m:ctrlPr>
                            </m:sSupPr>
                            <m:e>
                              <m:r>
                                <a:rPr lang="zh-CN" altLang="en-US" sz="2800" i="1">
                                  <a:latin typeface="Cambria Math" panose="02040503050406030204" pitchFamily="18" charset="0"/>
                                </a:rPr>
                                <m:t>𝑐</m:t>
                              </m:r>
                            </m:e>
                            <m:sup>
                              <m:r>
                                <a:rPr lang="zh-CN" altLang="en-US" sz="2800" i="0">
                                  <a:latin typeface="Cambria Math" panose="02040503050406030204" pitchFamily="18" charset="0"/>
                                </a:rPr>
                                <m:t>2</m:t>
                              </m:r>
                            </m:sup>
                          </m:sSup>
                          <m:sSub>
                            <m:sSubPr>
                              <m:ctrlPr>
                                <a:rPr lang="zh-CN" altLang="en-US" sz="2800" i="1">
                                  <a:latin typeface="Cambria Math" panose="02040503050406030204" pitchFamily="18" charset="0"/>
                                </a:rPr>
                              </m:ctrlPr>
                            </m:sSubPr>
                            <m:e>
                              <m:r>
                                <a:rPr lang="zh-CN" altLang="en-US" sz="2800" i="1">
                                  <a:latin typeface="Cambria Math" panose="02040503050406030204" pitchFamily="18" charset="0"/>
                                </a:rPr>
                                <m:t>𝐸</m:t>
                              </m:r>
                            </m:e>
                            <m:sub>
                              <m:r>
                                <a:rPr lang="zh-CN" altLang="en-US" sz="2800" i="1">
                                  <a:latin typeface="Cambria Math" panose="02040503050406030204" pitchFamily="18" charset="0"/>
                                </a:rPr>
                                <m:t>𝑠</m:t>
                              </m:r>
                            </m:sub>
                          </m:sSub>
                        </m:den>
                      </m:f>
                      <m:d>
                        <m:dPr>
                          <m:begChr m:val="|"/>
                          <m:endChr m:val="|"/>
                          <m:ctrlPr>
                            <a:rPr lang="zh-CN" altLang="en-US" sz="2800" i="1">
                              <a:latin typeface="Cambria Math" panose="02040503050406030204" pitchFamily="18" charset="0"/>
                            </a:rPr>
                          </m:ctrlPr>
                        </m:dPr>
                        <m:e>
                          <m:sSub>
                            <m:sSubPr>
                              <m:ctrlPr>
                                <a:rPr lang="zh-CN" altLang="en-US" sz="2800" i="1">
                                  <a:latin typeface="Cambria Math" panose="02040503050406030204" pitchFamily="18" charset="0"/>
                                </a:rPr>
                              </m:ctrlPr>
                            </m:sSubPr>
                            <m:e>
                              <m:r>
                                <a:rPr lang="zh-CN" altLang="en-US" sz="2800" b="1" i="0">
                                  <a:latin typeface="Cambria Math" panose="02040503050406030204" pitchFamily="18" charset="0"/>
                                </a:rPr>
                                <m:t>𝐄</m:t>
                              </m:r>
                            </m:e>
                            <m:sub>
                              <m:r>
                                <a:rPr lang="zh-CN" altLang="en-US" sz="2800" b="0" i="0">
                                  <a:latin typeface="Cambria Math" panose="02040503050406030204" pitchFamily="18" charset="0"/>
                                </a:rPr>
                                <m:t>⊥</m:t>
                              </m:r>
                            </m:sub>
                          </m:sSub>
                          <m:r>
                            <a:rPr lang="zh-CN" altLang="en-US" sz="2800" b="0" i="0">
                              <a:latin typeface="Cambria Math" panose="02040503050406030204" pitchFamily="18" charset="0"/>
                            </a:rPr>
                            <m:t>+</m:t>
                          </m:r>
                          <m:d>
                            <m:dPr>
                              <m:ctrlPr>
                                <a:rPr lang="zh-CN" altLang="en-US" sz="2800" b="0" i="1">
                                  <a:latin typeface="Cambria Math" panose="02040503050406030204" pitchFamily="18" charset="0"/>
                                </a:rPr>
                              </m:ctrlPr>
                            </m:dPr>
                            <m:e>
                              <m:f>
                                <m:fPr>
                                  <m:ctrlPr>
                                    <a:rPr lang="zh-CN" altLang="en-US" sz="2800" b="0" i="1">
                                      <a:latin typeface="Cambria Math" panose="02040503050406030204" pitchFamily="18" charset="0"/>
                                    </a:rPr>
                                  </m:ctrlPr>
                                </m:fPr>
                                <m:num>
                                  <m:r>
                                    <a:rPr lang="zh-CN" altLang="en-US" sz="2800" b="1" i="0">
                                      <a:latin typeface="Cambria Math" panose="02040503050406030204" pitchFamily="18" charset="0"/>
                                    </a:rPr>
                                    <m:t>𝐤</m:t>
                                  </m:r>
                                </m:num>
                                <m:den>
                                  <m:r>
                                    <a:rPr lang="zh-CN" altLang="en-US" sz="2800" b="0" i="1">
                                      <a:latin typeface="Cambria Math" panose="02040503050406030204" pitchFamily="18" charset="0"/>
                                    </a:rPr>
                                    <m:t>𝑘</m:t>
                                  </m:r>
                                </m:den>
                              </m:f>
                            </m:e>
                          </m:d>
                          <m:r>
                            <a:rPr lang="zh-CN" altLang="en-US" sz="2800" b="0" i="0">
                              <a:latin typeface="Cambria Math" panose="02040503050406030204" pitchFamily="18" charset="0"/>
                            </a:rPr>
                            <m:t>×</m:t>
                          </m:r>
                          <m:r>
                            <a:rPr lang="zh-CN" altLang="en-US" sz="2800" b="1" i="0">
                              <a:latin typeface="Cambria Math" panose="02040503050406030204" pitchFamily="18" charset="0"/>
                            </a:rPr>
                            <m:t>𝐁</m:t>
                          </m:r>
                        </m:e>
                      </m:d>
                    </m:oMath>
                  </m:oMathPara>
                </a14:m>
                <a:endParaRPr lang="zh-CN" altLang="en-US" sz="2800" dirty="0"/>
              </a:p>
            </p:txBody>
          </p:sp>
        </mc:Choice>
        <mc:Fallback>
          <p:sp>
            <p:nvSpPr>
              <p:cNvPr id="6" name="矩形 5">
                <a:extLst>
                  <a:ext uri="{FF2B5EF4-FFF2-40B4-BE49-F238E27FC236}">
                    <a16:creationId xmlns:a16="http://schemas.microsoft.com/office/drawing/2014/main" id="{8797D52D-D528-404E-B494-33F64A0B6336}"/>
                  </a:ext>
                </a:extLst>
              </p:cNvPr>
              <p:cNvSpPr>
                <a:spLocks noRot="1" noChangeAspect="1" noMove="1" noResize="1" noEditPoints="1" noAdjustHandles="1" noChangeArrowheads="1" noChangeShapeType="1" noTextEdit="1"/>
              </p:cNvSpPr>
              <p:nvPr/>
            </p:nvSpPr>
            <p:spPr>
              <a:xfrm>
                <a:off x="1094512" y="5616863"/>
                <a:ext cx="9573489" cy="1029705"/>
              </a:xfrm>
              <a:prstGeom prst="rect">
                <a:avLst/>
              </a:prstGeom>
              <a:blipFill>
                <a:blip r:embed="rId5"/>
                <a:stretch>
                  <a:fillRect b="-1220"/>
                </a:stretch>
              </a:blipFill>
            </p:spPr>
            <p:txBody>
              <a:bodyPr/>
              <a:lstStyle/>
              <a:p>
                <a:r>
                  <a:rPr lang="zh-CN" altLang="en-US">
                    <a:noFill/>
                  </a:rPr>
                  <a:t> </a:t>
                </a:r>
              </a:p>
            </p:txBody>
          </p:sp>
        </mc:Fallback>
      </mc:AlternateContent>
      <p:cxnSp>
        <p:nvCxnSpPr>
          <p:cNvPr id="8" name="直线连接符 7">
            <a:extLst>
              <a:ext uri="{FF2B5EF4-FFF2-40B4-BE49-F238E27FC236}">
                <a16:creationId xmlns:a16="http://schemas.microsoft.com/office/drawing/2014/main" id="{161CEF17-D2D4-FB44-AF6E-5311BDBC12EC}"/>
              </a:ext>
            </a:extLst>
          </p:cNvPr>
          <p:cNvCxnSpPr/>
          <p:nvPr/>
        </p:nvCxnSpPr>
        <p:spPr>
          <a:xfrm>
            <a:off x="249382" y="5436750"/>
            <a:ext cx="11305309" cy="0"/>
          </a:xfrm>
          <a:prstGeom prst="line">
            <a:avLst/>
          </a:prstGeom>
          <a:ln w="412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35630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420,&quot;width&quot;:751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16746</TotalTime>
  <Words>2452</Words>
  <Application>Microsoft Macintosh PowerPoint</Application>
  <PresentationFormat>宽屏</PresentationFormat>
  <Paragraphs>331</Paragraphs>
  <Slides>53</Slides>
  <Notes>1</Notes>
  <HiddenSlides>0</HiddenSlides>
  <MMClips>0</MMClips>
  <ScaleCrop>false</ScaleCrop>
  <HeadingPairs>
    <vt:vector size="8" baseType="variant">
      <vt:variant>
        <vt:lpstr>已用的字体</vt:lpstr>
      </vt:variant>
      <vt:variant>
        <vt:i4>39</vt:i4>
      </vt:variant>
      <vt:variant>
        <vt:lpstr>主题</vt:lpstr>
      </vt:variant>
      <vt:variant>
        <vt:i4>1</vt:i4>
      </vt:variant>
      <vt:variant>
        <vt:lpstr>嵌入 OLE 服务器</vt:lpstr>
      </vt:variant>
      <vt:variant>
        <vt:i4>1</vt:i4>
      </vt:variant>
      <vt:variant>
        <vt:lpstr>幻灯片标题</vt:lpstr>
      </vt:variant>
      <vt:variant>
        <vt:i4>53</vt:i4>
      </vt:variant>
    </vt:vector>
  </HeadingPairs>
  <TitlesOfParts>
    <vt:vector size="94" baseType="lpstr">
      <vt:lpstr>等线</vt:lpstr>
      <vt:lpstr>等线 Light</vt:lpstr>
      <vt:lpstr>汉仪中圆简</vt:lpstr>
      <vt:lpstr>黑体</vt:lpstr>
      <vt:lpstr>华文新魏</vt:lpstr>
      <vt:lpstr>楷体_GB2312</vt:lpstr>
      <vt:lpstr>宋体</vt:lpstr>
      <vt:lpstr>微软雅黑</vt:lpstr>
      <vt:lpstr>AdvOT19ee2aa8.B</vt:lpstr>
      <vt:lpstr>AdvOT255b5711.I</vt:lpstr>
      <vt:lpstr>AdvOT3bbb1fa6.B</vt:lpstr>
      <vt:lpstr>AdvOT483a8203</vt:lpstr>
      <vt:lpstr>AdvOT77db9845</vt:lpstr>
      <vt:lpstr>AdvOT77db9845+fb</vt:lpstr>
      <vt:lpstr>AdvOTb0c9bf5d</vt:lpstr>
      <vt:lpstr>Arial Unicode MS</vt:lpstr>
      <vt:lpstr>CharisSIL</vt:lpstr>
      <vt:lpstr>LatinModernMath-Regular-Identity-H</vt:lpstr>
      <vt:lpstr>LMRoman12-Regular-Identity-H</vt:lpstr>
      <vt:lpstr>LMRoman8-Regular-Identity-H</vt:lpstr>
      <vt:lpstr>MS PGothic</vt:lpstr>
      <vt:lpstr>MTMI</vt:lpstr>
      <vt:lpstr>MTSY</vt:lpstr>
      <vt:lpstr>Proxima Nova</vt:lpstr>
      <vt:lpstr>RMTMI</vt:lpstr>
      <vt:lpstr>Songti SC</vt:lpstr>
      <vt:lpstr>SourceHanSerifSC-Regular-Identity-H</vt:lpstr>
      <vt:lpstr>XCross Sharp</vt:lpstr>
      <vt:lpstr>Al Tarikh</vt:lpstr>
      <vt:lpstr>Arial</vt:lpstr>
      <vt:lpstr>Calibri</vt:lpstr>
      <vt:lpstr>Cambria</vt:lpstr>
      <vt:lpstr>Cambria Math</vt:lpstr>
      <vt:lpstr>Comic Sans MS</vt:lpstr>
      <vt:lpstr>Garamond</vt:lpstr>
      <vt:lpstr>Symbol</vt:lpstr>
      <vt:lpstr>Times</vt:lpstr>
      <vt:lpstr>Times New Roman</vt:lpstr>
      <vt:lpstr>Wingdings</vt:lpstr>
      <vt:lpstr>Office 主题​​</vt:lpstr>
      <vt:lpstr>Equation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Top view of the experimental area</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The phusical design for the experiment of vacuum birefringence has been published .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XFEL driven wakefield acceleration</vt:lpstr>
      <vt:lpstr>PowerPoint 演示文稿</vt:lpstr>
      <vt:lpstr>PowerPoint 演示文稿</vt:lpstr>
      <vt:lpstr>PowerPoint 演示文稿</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Baifei Shen</dc:creator>
  <cp:lastModifiedBy>Microsoft Office User</cp:lastModifiedBy>
  <cp:revision>98</cp:revision>
  <dcterms:created xsi:type="dcterms:W3CDTF">2019-05-20T00:31:06Z</dcterms:created>
  <dcterms:modified xsi:type="dcterms:W3CDTF">2023-08-06T23:12:55Z</dcterms:modified>
</cp:coreProperties>
</file>