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73" r:id="rId3"/>
    <p:sldId id="410" r:id="rId4"/>
    <p:sldId id="416" r:id="rId5"/>
    <p:sldId id="417" r:id="rId6"/>
    <p:sldId id="415" r:id="rId7"/>
    <p:sldId id="418" r:id="rId8"/>
    <p:sldId id="41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F26722"/>
    <a:srgbClr val="00FF00"/>
    <a:srgbClr val="4F81BD"/>
    <a:srgbClr val="C5E0B4"/>
    <a:srgbClr val="11B459"/>
    <a:srgbClr val="6600CC"/>
    <a:srgbClr val="6300CB"/>
    <a:srgbClr val="FF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深色样式 2 - 强调 5/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4129" autoAdjust="0"/>
  </p:normalViewPr>
  <p:slideViewPr>
    <p:cSldViewPr snapToGrid="0">
      <p:cViewPr>
        <p:scale>
          <a:sx n="100" d="100"/>
          <a:sy n="100" d="100"/>
        </p:scale>
        <p:origin x="1492" y="28"/>
      </p:cViewPr>
      <p:guideLst>
        <p:guide orient="horz" pos="2137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7376E-9184-4F87-B35A-263432C89F6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7700A-3435-4671-AF85-2CC9C76DF7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1491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大家好，我是李民祥。今天我要讲的题目是通过让平衡极化率达到</a:t>
            </a:r>
            <a:r>
              <a:rPr lang="en-US" altLang="zh-CN" dirty="0"/>
              <a:t>80%</a:t>
            </a:r>
            <a:r>
              <a:rPr lang="zh-CN" altLang="en-US" dirty="0"/>
              <a:t>以上来维持对撞环中电子束的极化率在整个对撞时间内都大于</a:t>
            </a:r>
            <a:r>
              <a:rPr lang="en-US" altLang="zh-CN" dirty="0"/>
              <a:t>80%</a:t>
            </a:r>
            <a:r>
              <a:rPr lang="zh-CN" altLang="en-US" dirty="0"/>
              <a:t>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4210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8747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492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3555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4747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9548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6744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8064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200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011" y="133004"/>
            <a:ext cx="8116339" cy="83956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1454711"/>
            <a:ext cx="9144000" cy="49877"/>
          </a:xfrm>
          <a:prstGeom prst="rect">
            <a:avLst/>
          </a:prstGeom>
          <a:gradFill>
            <a:gsLst>
              <a:gs pos="74000">
                <a:srgbClr val="FF0000"/>
              </a:gs>
              <a:gs pos="100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13"/>
          </a:p>
        </p:txBody>
      </p:sp>
    </p:spTree>
    <p:extLst>
      <p:ext uri="{BB962C8B-B14F-4D97-AF65-F5344CB8AC3E}">
        <p14:creationId xmlns:p14="http://schemas.microsoft.com/office/powerpoint/2010/main" val="4003082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9985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5314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5372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9568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439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0450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855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802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945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1454711"/>
            <a:ext cx="9144000" cy="49877"/>
          </a:xfrm>
          <a:prstGeom prst="rect">
            <a:avLst/>
          </a:prstGeom>
          <a:gradFill>
            <a:gsLst>
              <a:gs pos="74000">
                <a:srgbClr val="FF0000"/>
              </a:gs>
              <a:gs pos="100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13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BE2DA2A-B236-4C66-B25E-09B444B1F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737" y="98786"/>
            <a:ext cx="1201335" cy="130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2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810137"/>
            <a:ext cx="9144000" cy="49877"/>
          </a:xfrm>
          <a:prstGeom prst="rect">
            <a:avLst/>
          </a:prstGeom>
          <a:gradFill>
            <a:gsLst>
              <a:gs pos="74000">
                <a:srgbClr val="FF0000"/>
              </a:gs>
              <a:gs pos="100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13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BE2DA2A-B236-4C66-B25E-09B444B1F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552" y="48369"/>
            <a:ext cx="610495" cy="66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55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1454711"/>
            <a:ext cx="9144000" cy="49877"/>
          </a:xfrm>
          <a:prstGeom prst="rect">
            <a:avLst/>
          </a:prstGeom>
          <a:gradFill>
            <a:gsLst>
              <a:gs pos="74000">
                <a:srgbClr val="FF0000"/>
              </a:gs>
              <a:gs pos="100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13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BE2DA2A-B236-4C66-B25E-09B444B1F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202" y="98786"/>
            <a:ext cx="1201335" cy="1303019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9ED5F6D-2D9A-4F5C-A7EF-FB4DEBEB86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68" t="3890" r="17270" b="27270"/>
          <a:stretch/>
        </p:blipFill>
        <p:spPr>
          <a:xfrm>
            <a:off x="7182493" y="62490"/>
            <a:ext cx="1380803" cy="137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30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810137"/>
            <a:ext cx="9144000" cy="49877"/>
          </a:xfrm>
          <a:prstGeom prst="rect">
            <a:avLst/>
          </a:prstGeom>
          <a:gradFill>
            <a:gsLst>
              <a:gs pos="74000">
                <a:srgbClr val="FF0000"/>
              </a:gs>
              <a:gs pos="100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13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BE2DA2A-B236-4C66-B25E-09B444B1F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904" y="48369"/>
            <a:ext cx="610495" cy="662169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9ED5F6D-2D9A-4F5C-A7EF-FB4DEBEB86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68" t="3890" r="17270" b="27270"/>
          <a:stretch/>
        </p:blipFill>
        <p:spPr>
          <a:xfrm>
            <a:off x="8133370" y="48369"/>
            <a:ext cx="664668" cy="66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7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1DED0-F4CA-4241-B9E0-97CC374DF5A2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397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7" r:id="rId7"/>
    <p:sldLayoutId id="2147483698" r:id="rId8"/>
    <p:sldLayoutId id="2147483699" r:id="rId9"/>
    <p:sldLayoutId id="2147483696" r:id="rId10"/>
    <p:sldLayoutId id="2147483691" r:id="rId11"/>
    <p:sldLayoutId id="2147483692" r:id="rId12"/>
    <p:sldLayoutId id="2147483693" r:id="rId13"/>
    <p:sldLayoutId id="2147483694" r:id="rId14"/>
    <p:sldLayoutId id="214748369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1295" y="1663884"/>
            <a:ext cx="8801409" cy="1765116"/>
          </a:xfrm>
        </p:spPr>
        <p:txBody>
          <a:bodyPr>
            <a:normAutofit/>
          </a:bodyPr>
          <a:lstStyle/>
          <a:p>
            <a:r>
              <a:rPr lang="en-US" altLang="zh-CN" sz="40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polarized electron in dual spin directions and hadron polarization maintenance</a:t>
            </a:r>
            <a:endParaRPr lang="zh-CN" altLang="en-US" sz="4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730112" y="4907756"/>
            <a:ext cx="4222299" cy="165576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Minxiang Li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353" y="81050"/>
            <a:ext cx="1181057" cy="12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56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4294967295"/>
          </p:nvPr>
        </p:nvSpPr>
        <p:spPr>
          <a:xfrm>
            <a:off x="226104" y="202062"/>
            <a:ext cx="8499566" cy="1096465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en-US" altLang="zh-CN" sz="4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endParaRPr lang="zh-CN" altLang="en-US" sz="4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151277" y="2113958"/>
            <a:ext cx="7154523" cy="2466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2000"/>
              </a:spcBef>
              <a:buClr>
                <a:srgbClr val="B739B9"/>
              </a:buClr>
              <a:buFont typeface="Wingdings" panose="05000000000000000000" pitchFamily="2" charset="2"/>
              <a:buChar char="Ø"/>
            </a:pP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Overview of Beam Polarization in the EicC</a:t>
            </a:r>
          </a:p>
          <a:p>
            <a:pPr marL="457200" indent="-457200">
              <a:lnSpc>
                <a:spcPct val="150000"/>
              </a:lnSpc>
              <a:spcBef>
                <a:spcPts val="2000"/>
              </a:spcBef>
              <a:buClr>
                <a:srgbClr val="B739B9"/>
              </a:buClr>
              <a:buFont typeface="Wingdings" panose="05000000000000000000" pitchFamily="2" charset="2"/>
              <a:buChar char="Ø"/>
            </a:pP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Electron Beam Polarization</a:t>
            </a:r>
          </a:p>
          <a:p>
            <a:pPr marL="457200" indent="-457200">
              <a:lnSpc>
                <a:spcPct val="150000"/>
              </a:lnSpc>
              <a:spcBef>
                <a:spcPts val="2000"/>
              </a:spcBef>
              <a:buClr>
                <a:srgbClr val="B739B9"/>
              </a:buClr>
              <a:buFont typeface="Wingdings" panose="05000000000000000000" pitchFamily="2" charset="2"/>
              <a:buChar char="Ø"/>
            </a:pP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Light Ion Beam Polarization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499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图片 64">
            <a:extLst>
              <a:ext uri="{FF2B5EF4-FFF2-40B4-BE49-F238E27FC236}">
                <a16:creationId xmlns:a16="http://schemas.microsoft.com/office/drawing/2014/main" id="{90D2D9EE-2797-403D-826C-D9AE038123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5855" y="2851103"/>
            <a:ext cx="4513477" cy="3160800"/>
          </a:xfrm>
          <a:prstGeom prst="rect">
            <a:avLst/>
          </a:prstGeom>
        </p:spPr>
      </p:pic>
      <p:sp>
        <p:nvSpPr>
          <p:cNvPr id="28" name="文本框 27">
            <a:extLst>
              <a:ext uri="{FF2B5EF4-FFF2-40B4-BE49-F238E27FC236}">
                <a16:creationId xmlns:a16="http://schemas.microsoft.com/office/drawing/2014/main" id="{61B0F8D5-4E3A-44AB-AD87-2103E7FE3755}"/>
              </a:ext>
            </a:extLst>
          </p:cNvPr>
          <p:cNvSpPr txBox="1"/>
          <p:nvPr/>
        </p:nvSpPr>
        <p:spPr>
          <a:xfrm>
            <a:off x="100700" y="834130"/>
            <a:ext cx="8779476" cy="776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EicC plans to collide a 19.08GeV, 70% polarization proton beam with a 3.5-5GeV, 80% polarization electron beam in dual spin direction. </a:t>
            </a:r>
            <a:endParaRPr lang="zh-CN" altLang="en-US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 idx="4294967295"/>
          </p:nvPr>
        </p:nvSpPr>
        <p:spPr>
          <a:xfrm>
            <a:off x="1" y="133351"/>
            <a:ext cx="6804211" cy="646332"/>
          </a:xfrm>
        </p:spPr>
        <p:txBody>
          <a:bodyPr>
            <a:normAutofit/>
          </a:bodyPr>
          <a:lstStyle/>
          <a:p>
            <a:pPr>
              <a:spcBef>
                <a:spcPts val="2000"/>
              </a:spcBef>
              <a:buClr>
                <a:srgbClr val="B739B9"/>
              </a:buClr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Introduction of polarization design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F9ED2075-A500-4B42-B0AC-3A8085695F1E}"/>
              </a:ext>
            </a:extLst>
          </p:cNvPr>
          <p:cNvSpPr txBox="1"/>
          <p:nvPr/>
        </p:nvSpPr>
        <p:spPr>
          <a:xfrm>
            <a:off x="103987" y="2829857"/>
            <a:ext cx="4606342" cy="1856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Proton polarization maintain:</a:t>
            </a:r>
          </a:p>
          <a:p>
            <a:pPr marL="342900" indent="-342900" algn="just">
              <a:lnSpc>
                <a:spcPct val="130000"/>
              </a:lnSpc>
              <a:buAutoNum type="arabicPeriod"/>
            </a:pP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the spin resonance </a:t>
            </a: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in BRing-N</a:t>
            </a:r>
          </a:p>
          <a:p>
            <a:pPr marL="285750" indent="-285750" algn="just">
              <a:lnSpc>
                <a:spcPct val="130000"/>
              </a:lnSpc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Non-ramping snake</a:t>
            </a:r>
          </a:p>
          <a:p>
            <a:pPr marL="342900" indent="-342900" algn="just">
              <a:lnSpc>
                <a:spcPct val="130000"/>
              </a:lnSpc>
              <a:buFont typeface="+mj-lt"/>
              <a:buAutoNum type="arabicPeriod" startAt="2"/>
            </a:pP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the spin resonance </a:t>
            </a: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in BRing-S</a:t>
            </a:r>
          </a:p>
          <a:p>
            <a:pPr marL="285750" indent="-285750" algn="just">
              <a:lnSpc>
                <a:spcPct val="130000"/>
              </a:lnSpc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 Siberian snake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5344D257-943A-444B-9B42-E77BBE12FA5A}"/>
              </a:ext>
            </a:extLst>
          </p:cNvPr>
          <p:cNvSpPr txBox="1"/>
          <p:nvPr/>
        </p:nvSpPr>
        <p:spPr>
          <a:xfrm>
            <a:off x="103987" y="1681246"/>
            <a:ext cx="4243837" cy="1136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Electron polarization maintain:</a:t>
            </a:r>
          </a:p>
          <a:p>
            <a:pPr marL="342900" indent="-342900" algn="just">
              <a:lnSpc>
                <a:spcPct val="13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The polarization in dual spin direction</a:t>
            </a:r>
          </a:p>
          <a:p>
            <a:pPr marL="285750" indent="-285750" algn="just">
              <a:lnSpc>
                <a:spcPct val="130000"/>
              </a:lnSpc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Frequent bunch replacement</a:t>
            </a:r>
          </a:p>
        </p:txBody>
      </p:sp>
      <p:cxnSp>
        <p:nvCxnSpPr>
          <p:cNvPr id="69" name="直接箭头连接符 68">
            <a:extLst>
              <a:ext uri="{FF2B5EF4-FFF2-40B4-BE49-F238E27FC236}">
                <a16:creationId xmlns:a16="http://schemas.microsoft.com/office/drawing/2014/main" id="{2CA9060A-EA0E-4EF9-8A64-35EADB8A8722}"/>
              </a:ext>
            </a:extLst>
          </p:cNvPr>
          <p:cNvCxnSpPr>
            <a:cxnSpLocks/>
          </p:cNvCxnSpPr>
          <p:nvPr/>
        </p:nvCxnSpPr>
        <p:spPr>
          <a:xfrm flipH="1">
            <a:off x="7738707" y="5516196"/>
            <a:ext cx="781781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箭头连接符 103">
            <a:extLst>
              <a:ext uri="{FF2B5EF4-FFF2-40B4-BE49-F238E27FC236}">
                <a16:creationId xmlns:a16="http://schemas.microsoft.com/office/drawing/2014/main" id="{5C5C504D-8BEC-4396-9C78-B3C73A0436B4}"/>
              </a:ext>
            </a:extLst>
          </p:cNvPr>
          <p:cNvCxnSpPr>
            <a:cxnSpLocks/>
          </p:cNvCxnSpPr>
          <p:nvPr/>
        </p:nvCxnSpPr>
        <p:spPr>
          <a:xfrm flipH="1" flipV="1">
            <a:off x="7409156" y="4829880"/>
            <a:ext cx="321278" cy="66726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箭头连接符 107">
            <a:extLst>
              <a:ext uri="{FF2B5EF4-FFF2-40B4-BE49-F238E27FC236}">
                <a16:creationId xmlns:a16="http://schemas.microsoft.com/office/drawing/2014/main" id="{84DA44DC-EAE9-4C9D-B2D1-EC1A45DB7626}"/>
              </a:ext>
            </a:extLst>
          </p:cNvPr>
          <p:cNvCxnSpPr>
            <a:cxnSpLocks/>
          </p:cNvCxnSpPr>
          <p:nvPr/>
        </p:nvCxnSpPr>
        <p:spPr>
          <a:xfrm flipH="1" flipV="1">
            <a:off x="6754248" y="3421210"/>
            <a:ext cx="654910" cy="1408671"/>
          </a:xfrm>
          <a:prstGeom prst="straightConnector1">
            <a:avLst/>
          </a:prstGeom>
          <a:ln w="19050">
            <a:solidFill>
              <a:srgbClr val="F2672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文本框 118">
            <a:extLst>
              <a:ext uri="{FF2B5EF4-FFF2-40B4-BE49-F238E27FC236}">
                <a16:creationId xmlns:a16="http://schemas.microsoft.com/office/drawing/2014/main" id="{372DB380-2EF9-46F1-BC3F-5D1A55F65A7C}"/>
              </a:ext>
            </a:extLst>
          </p:cNvPr>
          <p:cNvSpPr txBox="1"/>
          <p:nvPr/>
        </p:nvSpPr>
        <p:spPr>
          <a:xfrm>
            <a:off x="7714385" y="5264566"/>
            <a:ext cx="781781" cy="29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1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200 </a:t>
            </a:r>
            <a:r>
              <a:rPr lang="en-US" altLang="zh-CN" sz="1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MeV</a:t>
            </a:r>
            <a:endParaRPr lang="zh-CN" altLang="en-US" sz="1100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0" name="文本框 119">
            <a:extLst>
              <a:ext uri="{FF2B5EF4-FFF2-40B4-BE49-F238E27FC236}">
                <a16:creationId xmlns:a16="http://schemas.microsoft.com/office/drawing/2014/main" id="{3467127F-5F4B-4891-BC52-A914DDCFE718}"/>
              </a:ext>
            </a:extLst>
          </p:cNvPr>
          <p:cNvSpPr txBox="1"/>
          <p:nvPr/>
        </p:nvSpPr>
        <p:spPr>
          <a:xfrm>
            <a:off x="7369043" y="4663062"/>
            <a:ext cx="654910" cy="29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 GeV</a:t>
            </a:r>
            <a:endParaRPr lang="zh-CN" altLang="en-US" sz="1100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1" name="文本框 120">
            <a:extLst>
              <a:ext uri="{FF2B5EF4-FFF2-40B4-BE49-F238E27FC236}">
                <a16:creationId xmlns:a16="http://schemas.microsoft.com/office/drawing/2014/main" id="{83A75357-0508-4355-8989-0B0DD0691128}"/>
              </a:ext>
            </a:extLst>
          </p:cNvPr>
          <p:cNvSpPr txBox="1"/>
          <p:nvPr/>
        </p:nvSpPr>
        <p:spPr>
          <a:xfrm>
            <a:off x="6565046" y="3152333"/>
            <a:ext cx="800863" cy="29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1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19.08 GeV</a:t>
            </a:r>
            <a:endParaRPr lang="zh-CN" altLang="en-US" sz="1100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6" name="文本框 125">
            <a:extLst>
              <a:ext uri="{FF2B5EF4-FFF2-40B4-BE49-F238E27FC236}">
                <a16:creationId xmlns:a16="http://schemas.microsoft.com/office/drawing/2014/main" id="{B3F887C8-F619-4185-AD72-F1C9FF09ED10}"/>
              </a:ext>
            </a:extLst>
          </p:cNvPr>
          <p:cNvSpPr txBox="1"/>
          <p:nvPr/>
        </p:nvSpPr>
        <p:spPr>
          <a:xfrm>
            <a:off x="7563340" y="4813318"/>
            <a:ext cx="1205059" cy="548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2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8 intrinsic res.</a:t>
            </a:r>
          </a:p>
          <a:p>
            <a:pPr algn="just">
              <a:lnSpc>
                <a:spcPct val="130000"/>
              </a:lnSpc>
            </a:pPr>
            <a:r>
              <a:rPr lang="en-US" altLang="zh-CN" sz="12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4 imperfect res.</a:t>
            </a:r>
            <a:endParaRPr lang="zh-CN" altLang="en-US" sz="1200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7" name="文本框 126">
            <a:extLst>
              <a:ext uri="{FF2B5EF4-FFF2-40B4-BE49-F238E27FC236}">
                <a16:creationId xmlns:a16="http://schemas.microsoft.com/office/drawing/2014/main" id="{26EC4540-D424-49EF-AA93-80D1F07CF2FA}"/>
              </a:ext>
            </a:extLst>
          </p:cNvPr>
          <p:cNvSpPr txBox="1"/>
          <p:nvPr/>
        </p:nvSpPr>
        <p:spPr>
          <a:xfrm>
            <a:off x="7218361" y="4100319"/>
            <a:ext cx="1205059" cy="548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200" dirty="0">
                <a:solidFill>
                  <a:srgbClr val="F26722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67 intrinsic res.</a:t>
            </a:r>
          </a:p>
          <a:p>
            <a:pPr algn="just">
              <a:lnSpc>
                <a:spcPct val="130000"/>
              </a:lnSpc>
            </a:pPr>
            <a:r>
              <a:rPr lang="en-US" altLang="zh-CN" sz="1200" dirty="0">
                <a:solidFill>
                  <a:srgbClr val="F26722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34 imperfect res.</a:t>
            </a:r>
            <a:endParaRPr lang="zh-CN" altLang="en-US" sz="1200" dirty="0">
              <a:solidFill>
                <a:srgbClr val="F26722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8" name="对话气泡: 矩形 137">
            <a:extLst>
              <a:ext uri="{FF2B5EF4-FFF2-40B4-BE49-F238E27FC236}">
                <a16:creationId xmlns:a16="http://schemas.microsoft.com/office/drawing/2014/main" id="{D71DF03A-2A3D-467D-B3EC-6CC548D7E101}"/>
              </a:ext>
            </a:extLst>
          </p:cNvPr>
          <p:cNvSpPr/>
          <p:nvPr/>
        </p:nvSpPr>
        <p:spPr>
          <a:xfrm>
            <a:off x="4347824" y="3238174"/>
            <a:ext cx="317665" cy="862145"/>
          </a:xfrm>
          <a:prstGeom prst="wedgeRectCallout">
            <a:avLst>
              <a:gd name="adj1" fmla="val 17333"/>
              <a:gd name="adj2" fmla="val 81817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3" name="文本框 152">
            <a:extLst>
              <a:ext uri="{FF2B5EF4-FFF2-40B4-BE49-F238E27FC236}">
                <a16:creationId xmlns:a16="http://schemas.microsoft.com/office/drawing/2014/main" id="{9021EAF3-906A-4A54-AFB5-6D99715641FF}"/>
              </a:ext>
            </a:extLst>
          </p:cNvPr>
          <p:cNvSpPr txBox="1"/>
          <p:nvPr/>
        </p:nvSpPr>
        <p:spPr>
          <a:xfrm>
            <a:off x="4720851" y="6061638"/>
            <a:ext cx="3515555" cy="548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Parallel to the main dipole field will loss polarization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Sokolov-Ternov self-polarization </a:t>
            </a:r>
            <a:endParaRPr lang="zh-CN" altLang="en-US" sz="1200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3E079D53-5F7E-45BF-9D1B-A87ABD0A1EEC}"/>
              </a:ext>
            </a:extLst>
          </p:cNvPr>
          <p:cNvGrpSpPr/>
          <p:nvPr/>
        </p:nvGrpSpPr>
        <p:grpSpPr>
          <a:xfrm>
            <a:off x="2721549" y="4374560"/>
            <a:ext cx="2133314" cy="1706816"/>
            <a:chOff x="1789959" y="4692158"/>
            <a:chExt cx="2133314" cy="1706816"/>
          </a:xfrm>
        </p:grpSpPr>
        <p:pic>
          <p:nvPicPr>
            <p:cNvPr id="133" name="Picture 22">
              <a:extLst>
                <a:ext uri="{FF2B5EF4-FFF2-40B4-BE49-F238E27FC236}">
                  <a16:creationId xmlns:a16="http://schemas.microsoft.com/office/drawing/2014/main" id="{EDA301A7-818F-4C3C-BC90-81ED8C089C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23" t="10265" r="79456" b="37167"/>
            <a:stretch/>
          </p:blipFill>
          <p:spPr>
            <a:xfrm>
              <a:off x="2914133" y="4692158"/>
              <a:ext cx="1009140" cy="1706816"/>
            </a:xfrm>
            <a:prstGeom prst="rect">
              <a:avLst/>
            </a:prstGeom>
          </p:spPr>
        </p:pic>
        <p:sp>
          <p:nvSpPr>
            <p:cNvPr id="128" name="流程图: 汇总连接 127">
              <a:extLst>
                <a:ext uri="{FF2B5EF4-FFF2-40B4-BE49-F238E27FC236}">
                  <a16:creationId xmlns:a16="http://schemas.microsoft.com/office/drawing/2014/main" id="{5A4994CE-8769-47D5-AC8D-40870ADFAF80}"/>
                </a:ext>
              </a:extLst>
            </p:cNvPr>
            <p:cNvSpPr/>
            <p:nvPr/>
          </p:nvSpPr>
          <p:spPr>
            <a:xfrm>
              <a:off x="3364770" y="5289801"/>
              <a:ext cx="144000" cy="144000"/>
            </a:xfrm>
            <a:prstGeom prst="flowChartSummingJunction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31" name="组合 130">
              <a:extLst>
                <a:ext uri="{FF2B5EF4-FFF2-40B4-BE49-F238E27FC236}">
                  <a16:creationId xmlns:a16="http://schemas.microsoft.com/office/drawing/2014/main" id="{E4FB27F4-77FE-47E2-935F-B80219B576CF}"/>
                </a:ext>
              </a:extLst>
            </p:cNvPr>
            <p:cNvGrpSpPr/>
            <p:nvPr/>
          </p:nvGrpSpPr>
          <p:grpSpPr>
            <a:xfrm>
              <a:off x="3330106" y="5459420"/>
              <a:ext cx="144000" cy="144000"/>
              <a:chOff x="4822657" y="5316687"/>
              <a:chExt cx="144000" cy="144000"/>
            </a:xfrm>
          </p:grpSpPr>
          <p:sp>
            <p:nvSpPr>
              <p:cNvPr id="129" name="椭圆 128">
                <a:extLst>
                  <a:ext uri="{FF2B5EF4-FFF2-40B4-BE49-F238E27FC236}">
                    <a16:creationId xmlns:a16="http://schemas.microsoft.com/office/drawing/2014/main" id="{65A73D75-9106-4675-B4E6-A4EC21B129FE}"/>
                  </a:ext>
                </a:extLst>
              </p:cNvPr>
              <p:cNvSpPr/>
              <p:nvPr/>
            </p:nvSpPr>
            <p:spPr>
              <a:xfrm>
                <a:off x="4822657" y="5316687"/>
                <a:ext cx="144000" cy="144000"/>
              </a:xfrm>
              <a:prstGeom prst="ellipse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0" name="椭圆 129">
                <a:extLst>
                  <a:ext uri="{FF2B5EF4-FFF2-40B4-BE49-F238E27FC236}">
                    <a16:creationId xmlns:a16="http://schemas.microsoft.com/office/drawing/2014/main" id="{C6B1E108-7937-41E3-836F-AFAEE2CAA317}"/>
                  </a:ext>
                </a:extLst>
              </p:cNvPr>
              <p:cNvSpPr/>
              <p:nvPr/>
            </p:nvSpPr>
            <p:spPr>
              <a:xfrm>
                <a:off x="4871734" y="5367122"/>
                <a:ext cx="45719" cy="45719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34" name="流程图: 汇总连接 133">
              <a:extLst>
                <a:ext uri="{FF2B5EF4-FFF2-40B4-BE49-F238E27FC236}">
                  <a16:creationId xmlns:a16="http://schemas.microsoft.com/office/drawing/2014/main" id="{0639FD1D-628C-4016-8FE0-CF0E0909D04D}"/>
                </a:ext>
              </a:extLst>
            </p:cNvPr>
            <p:cNvSpPr/>
            <p:nvPr/>
          </p:nvSpPr>
          <p:spPr>
            <a:xfrm>
              <a:off x="2748842" y="5227675"/>
              <a:ext cx="144000" cy="144000"/>
            </a:xfrm>
            <a:prstGeom prst="flowChartSummingJunction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35" name="组合 134">
              <a:extLst>
                <a:ext uri="{FF2B5EF4-FFF2-40B4-BE49-F238E27FC236}">
                  <a16:creationId xmlns:a16="http://schemas.microsoft.com/office/drawing/2014/main" id="{9B9DD8ED-5034-45D5-96EC-D98643125E43}"/>
                </a:ext>
              </a:extLst>
            </p:cNvPr>
            <p:cNvGrpSpPr/>
            <p:nvPr/>
          </p:nvGrpSpPr>
          <p:grpSpPr>
            <a:xfrm>
              <a:off x="2745595" y="5473566"/>
              <a:ext cx="144000" cy="144000"/>
              <a:chOff x="4822657" y="5316687"/>
              <a:chExt cx="144000" cy="144000"/>
            </a:xfrm>
          </p:grpSpPr>
          <p:sp>
            <p:nvSpPr>
              <p:cNvPr id="136" name="椭圆 135">
                <a:extLst>
                  <a:ext uri="{FF2B5EF4-FFF2-40B4-BE49-F238E27FC236}">
                    <a16:creationId xmlns:a16="http://schemas.microsoft.com/office/drawing/2014/main" id="{BEAE9439-30C3-4300-88B6-875AA60A0D0D}"/>
                  </a:ext>
                </a:extLst>
              </p:cNvPr>
              <p:cNvSpPr/>
              <p:nvPr/>
            </p:nvSpPr>
            <p:spPr>
              <a:xfrm>
                <a:off x="4822657" y="5316687"/>
                <a:ext cx="144000" cy="14400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7" name="椭圆 136">
                <a:extLst>
                  <a:ext uri="{FF2B5EF4-FFF2-40B4-BE49-F238E27FC236}">
                    <a16:creationId xmlns:a16="http://schemas.microsoft.com/office/drawing/2014/main" id="{C126FE30-39EF-4291-8179-AEC7FC68F5C0}"/>
                  </a:ext>
                </a:extLst>
              </p:cNvPr>
              <p:cNvSpPr/>
              <p:nvPr/>
            </p:nvSpPr>
            <p:spPr>
              <a:xfrm>
                <a:off x="4871734" y="5367122"/>
                <a:ext cx="45719" cy="45719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39" name="流程图: 汇总连接 138">
              <a:extLst>
                <a:ext uri="{FF2B5EF4-FFF2-40B4-BE49-F238E27FC236}">
                  <a16:creationId xmlns:a16="http://schemas.microsoft.com/office/drawing/2014/main" id="{6409C971-7D0B-435C-BB54-C950E59FA33D}"/>
                </a:ext>
              </a:extLst>
            </p:cNvPr>
            <p:cNvSpPr/>
            <p:nvPr/>
          </p:nvSpPr>
          <p:spPr>
            <a:xfrm>
              <a:off x="3474106" y="5131801"/>
              <a:ext cx="144000" cy="144000"/>
            </a:xfrm>
            <a:prstGeom prst="flowChartSummingJunction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40" name="组合 139">
              <a:extLst>
                <a:ext uri="{FF2B5EF4-FFF2-40B4-BE49-F238E27FC236}">
                  <a16:creationId xmlns:a16="http://schemas.microsoft.com/office/drawing/2014/main" id="{5D9561E4-CC0B-4BD9-A210-A01F1A4A716B}"/>
                </a:ext>
              </a:extLst>
            </p:cNvPr>
            <p:cNvGrpSpPr/>
            <p:nvPr/>
          </p:nvGrpSpPr>
          <p:grpSpPr>
            <a:xfrm>
              <a:off x="3387693" y="5631421"/>
              <a:ext cx="144000" cy="144000"/>
              <a:chOff x="4822657" y="5316687"/>
              <a:chExt cx="144000" cy="144000"/>
            </a:xfrm>
          </p:grpSpPr>
          <p:sp>
            <p:nvSpPr>
              <p:cNvPr id="141" name="椭圆 140">
                <a:extLst>
                  <a:ext uri="{FF2B5EF4-FFF2-40B4-BE49-F238E27FC236}">
                    <a16:creationId xmlns:a16="http://schemas.microsoft.com/office/drawing/2014/main" id="{877B45C3-1013-46E0-8D74-FC44E0E579B2}"/>
                  </a:ext>
                </a:extLst>
              </p:cNvPr>
              <p:cNvSpPr/>
              <p:nvPr/>
            </p:nvSpPr>
            <p:spPr>
              <a:xfrm>
                <a:off x="4822657" y="5316687"/>
                <a:ext cx="144000" cy="144000"/>
              </a:xfrm>
              <a:prstGeom prst="ellipse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2" name="椭圆 141">
                <a:extLst>
                  <a:ext uri="{FF2B5EF4-FFF2-40B4-BE49-F238E27FC236}">
                    <a16:creationId xmlns:a16="http://schemas.microsoft.com/office/drawing/2014/main" id="{E45B2C27-1DFE-4BD7-BF02-04B48151405D}"/>
                  </a:ext>
                </a:extLst>
              </p:cNvPr>
              <p:cNvSpPr/>
              <p:nvPr/>
            </p:nvSpPr>
            <p:spPr>
              <a:xfrm>
                <a:off x="4871734" y="5367122"/>
                <a:ext cx="45719" cy="45719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43" name="流程图: 汇总连接 142">
              <a:extLst>
                <a:ext uri="{FF2B5EF4-FFF2-40B4-BE49-F238E27FC236}">
                  <a16:creationId xmlns:a16="http://schemas.microsoft.com/office/drawing/2014/main" id="{DE4AC905-C2E4-4233-AE04-BDAAFC55A599}"/>
                </a:ext>
              </a:extLst>
            </p:cNvPr>
            <p:cNvSpPr/>
            <p:nvPr/>
          </p:nvSpPr>
          <p:spPr>
            <a:xfrm>
              <a:off x="2784598" y="5714150"/>
              <a:ext cx="144000" cy="144000"/>
            </a:xfrm>
            <a:prstGeom prst="flowChartSummingJunction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44" name="组合 143">
              <a:extLst>
                <a:ext uri="{FF2B5EF4-FFF2-40B4-BE49-F238E27FC236}">
                  <a16:creationId xmlns:a16="http://schemas.microsoft.com/office/drawing/2014/main" id="{9E4402DF-DE4C-4C27-BD35-A5C475A8ADF5}"/>
                </a:ext>
              </a:extLst>
            </p:cNvPr>
            <p:cNvGrpSpPr/>
            <p:nvPr/>
          </p:nvGrpSpPr>
          <p:grpSpPr>
            <a:xfrm>
              <a:off x="2856662" y="4981785"/>
              <a:ext cx="144000" cy="144000"/>
              <a:chOff x="4822657" y="5316687"/>
              <a:chExt cx="144000" cy="144000"/>
            </a:xfrm>
          </p:grpSpPr>
          <p:sp>
            <p:nvSpPr>
              <p:cNvPr id="145" name="椭圆 144">
                <a:extLst>
                  <a:ext uri="{FF2B5EF4-FFF2-40B4-BE49-F238E27FC236}">
                    <a16:creationId xmlns:a16="http://schemas.microsoft.com/office/drawing/2014/main" id="{90B42BF8-9B9F-4771-B5F1-E5F89DCB6ADC}"/>
                  </a:ext>
                </a:extLst>
              </p:cNvPr>
              <p:cNvSpPr/>
              <p:nvPr/>
            </p:nvSpPr>
            <p:spPr>
              <a:xfrm>
                <a:off x="4822657" y="5316687"/>
                <a:ext cx="144000" cy="14400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6" name="椭圆 145">
                <a:extLst>
                  <a:ext uri="{FF2B5EF4-FFF2-40B4-BE49-F238E27FC236}">
                    <a16:creationId xmlns:a16="http://schemas.microsoft.com/office/drawing/2014/main" id="{D473B6B7-46D8-48F2-9ED4-F6093914A3D7}"/>
                  </a:ext>
                </a:extLst>
              </p:cNvPr>
              <p:cNvSpPr/>
              <p:nvPr/>
            </p:nvSpPr>
            <p:spPr>
              <a:xfrm>
                <a:off x="4871734" y="5367122"/>
                <a:ext cx="45719" cy="45719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54" name="文本框 153">
              <a:extLst>
                <a:ext uri="{FF2B5EF4-FFF2-40B4-BE49-F238E27FC236}">
                  <a16:creationId xmlns:a16="http://schemas.microsoft.com/office/drawing/2014/main" id="{236F6366-FFE4-4A56-9CAA-D6E9FD714334}"/>
                </a:ext>
              </a:extLst>
            </p:cNvPr>
            <p:cNvSpPr txBox="1"/>
            <p:nvPr/>
          </p:nvSpPr>
          <p:spPr>
            <a:xfrm>
              <a:off x="1789959" y="5419157"/>
              <a:ext cx="776919" cy="308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Loss pol.</a:t>
              </a:r>
              <a:endParaRPr lang="zh-CN" altLang="en-US" sz="1200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56" name="直接箭头连接符 155">
              <a:extLst>
                <a:ext uri="{FF2B5EF4-FFF2-40B4-BE49-F238E27FC236}">
                  <a16:creationId xmlns:a16="http://schemas.microsoft.com/office/drawing/2014/main" id="{F9CE0EB4-BC02-4279-922D-A8D5942B34C5}"/>
                </a:ext>
              </a:extLst>
            </p:cNvPr>
            <p:cNvCxnSpPr>
              <a:cxnSpLocks/>
              <a:stCxn id="154" idx="3"/>
              <a:endCxn id="143" idx="2"/>
            </p:cNvCxnSpPr>
            <p:nvPr/>
          </p:nvCxnSpPr>
          <p:spPr>
            <a:xfrm>
              <a:off x="2566878" y="5573366"/>
              <a:ext cx="217720" cy="21278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箭头连接符 158">
              <a:extLst>
                <a:ext uri="{FF2B5EF4-FFF2-40B4-BE49-F238E27FC236}">
                  <a16:creationId xmlns:a16="http://schemas.microsoft.com/office/drawing/2014/main" id="{B9A7BF59-ECC7-4FF1-B4C8-5BA8EAB17FA3}"/>
                </a:ext>
              </a:extLst>
            </p:cNvPr>
            <p:cNvCxnSpPr>
              <a:cxnSpLocks/>
              <a:stCxn id="154" idx="3"/>
              <a:endCxn id="134" idx="2"/>
            </p:cNvCxnSpPr>
            <p:nvPr/>
          </p:nvCxnSpPr>
          <p:spPr>
            <a:xfrm flipV="1">
              <a:off x="2566878" y="5299675"/>
              <a:ext cx="181964" cy="27369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组合 85">
            <a:extLst>
              <a:ext uri="{FF2B5EF4-FFF2-40B4-BE49-F238E27FC236}">
                <a16:creationId xmlns:a16="http://schemas.microsoft.com/office/drawing/2014/main" id="{5BF341BA-FDA1-4385-A941-D24E1FAB450D}"/>
              </a:ext>
            </a:extLst>
          </p:cNvPr>
          <p:cNvGrpSpPr/>
          <p:nvPr/>
        </p:nvGrpSpPr>
        <p:grpSpPr>
          <a:xfrm>
            <a:off x="4116438" y="1460717"/>
            <a:ext cx="4013931" cy="1591089"/>
            <a:chOff x="561952" y="1579639"/>
            <a:chExt cx="4013931" cy="1591089"/>
          </a:xfrm>
        </p:grpSpPr>
        <p:sp>
          <p:nvSpPr>
            <p:cNvPr id="87" name="箭头: 右 86">
              <a:extLst>
                <a:ext uri="{FF2B5EF4-FFF2-40B4-BE49-F238E27FC236}">
                  <a16:creationId xmlns:a16="http://schemas.microsoft.com/office/drawing/2014/main" id="{7D94E681-9402-4C5B-95D8-29E1454DCBC0}"/>
                </a:ext>
              </a:extLst>
            </p:cNvPr>
            <p:cNvSpPr/>
            <p:nvPr/>
          </p:nvSpPr>
          <p:spPr>
            <a:xfrm>
              <a:off x="1049185" y="2254858"/>
              <a:ext cx="322729" cy="268941"/>
            </a:xfrm>
            <a:prstGeom prst="rightArrow">
              <a:avLst/>
            </a:prstGeom>
            <a:noFill/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箭头: 右 87">
              <a:extLst>
                <a:ext uri="{FF2B5EF4-FFF2-40B4-BE49-F238E27FC236}">
                  <a16:creationId xmlns:a16="http://schemas.microsoft.com/office/drawing/2014/main" id="{876B8611-C589-46B7-A193-B5AF2B5876C4}"/>
                </a:ext>
              </a:extLst>
            </p:cNvPr>
            <p:cNvSpPr/>
            <p:nvPr/>
          </p:nvSpPr>
          <p:spPr>
            <a:xfrm>
              <a:off x="1470526" y="2254857"/>
              <a:ext cx="322729" cy="268941"/>
            </a:xfrm>
            <a:prstGeom prst="rightArrow">
              <a:avLst/>
            </a:prstGeom>
            <a:noFill/>
            <a:ln w="254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箭头: 右 88">
              <a:extLst>
                <a:ext uri="{FF2B5EF4-FFF2-40B4-BE49-F238E27FC236}">
                  <a16:creationId xmlns:a16="http://schemas.microsoft.com/office/drawing/2014/main" id="{2E885C4A-BD8B-4296-9D99-BE7EFFE5185D}"/>
                </a:ext>
              </a:extLst>
            </p:cNvPr>
            <p:cNvSpPr/>
            <p:nvPr/>
          </p:nvSpPr>
          <p:spPr>
            <a:xfrm rot="10800000">
              <a:off x="1974364" y="2249049"/>
              <a:ext cx="322729" cy="268941"/>
            </a:xfrm>
            <a:prstGeom prst="rightArrow">
              <a:avLst/>
            </a:prstGeom>
            <a:noFill/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箭头: 右 89">
              <a:extLst>
                <a:ext uri="{FF2B5EF4-FFF2-40B4-BE49-F238E27FC236}">
                  <a16:creationId xmlns:a16="http://schemas.microsoft.com/office/drawing/2014/main" id="{17BF40C3-B971-45AB-9BEC-7AAE9B24D0C0}"/>
                </a:ext>
              </a:extLst>
            </p:cNvPr>
            <p:cNvSpPr/>
            <p:nvPr/>
          </p:nvSpPr>
          <p:spPr>
            <a:xfrm>
              <a:off x="2395705" y="2249048"/>
              <a:ext cx="322729" cy="268941"/>
            </a:xfrm>
            <a:prstGeom prst="rightArrow">
              <a:avLst/>
            </a:prstGeom>
            <a:noFill/>
            <a:ln w="254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文本框 90">
              <a:extLst>
                <a:ext uri="{FF2B5EF4-FFF2-40B4-BE49-F238E27FC236}">
                  <a16:creationId xmlns:a16="http://schemas.microsoft.com/office/drawing/2014/main" id="{76BE6EB4-0BDE-4CF4-B223-B0145221DCFC}"/>
                </a:ext>
              </a:extLst>
            </p:cNvPr>
            <p:cNvSpPr txBox="1"/>
            <p:nvPr/>
          </p:nvSpPr>
          <p:spPr>
            <a:xfrm>
              <a:off x="561952" y="2707778"/>
              <a:ext cx="322729" cy="452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2000">
                  <a:solidFill>
                    <a:srgbClr val="C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e</a:t>
              </a:r>
              <a:endParaRPr lang="zh-CN" altLang="en-US" sz="2000">
                <a:solidFill>
                  <a:srgbClr val="C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92" name="文本框 91">
              <a:extLst>
                <a:ext uri="{FF2B5EF4-FFF2-40B4-BE49-F238E27FC236}">
                  <a16:creationId xmlns:a16="http://schemas.microsoft.com/office/drawing/2014/main" id="{C933DD7A-94AE-4C40-A598-0BDD80DF0F8E}"/>
                </a:ext>
              </a:extLst>
            </p:cNvPr>
            <p:cNvSpPr txBox="1"/>
            <p:nvPr/>
          </p:nvSpPr>
          <p:spPr>
            <a:xfrm>
              <a:off x="561953" y="1579639"/>
              <a:ext cx="322729" cy="452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2000" dirty="0">
                  <a:solidFill>
                    <a:srgbClr val="0000FF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p</a:t>
              </a:r>
              <a:endParaRPr lang="zh-CN" altLang="en-US" sz="2000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93" name="箭头: 右 92">
              <a:extLst>
                <a:ext uri="{FF2B5EF4-FFF2-40B4-BE49-F238E27FC236}">
                  <a16:creationId xmlns:a16="http://schemas.microsoft.com/office/drawing/2014/main" id="{F243A3C9-2E47-4077-9E87-F57DFBDCE9C5}"/>
                </a:ext>
              </a:extLst>
            </p:cNvPr>
            <p:cNvSpPr/>
            <p:nvPr/>
          </p:nvSpPr>
          <p:spPr>
            <a:xfrm>
              <a:off x="2906634" y="2252675"/>
              <a:ext cx="322729" cy="268941"/>
            </a:xfrm>
            <a:prstGeom prst="rightArrow">
              <a:avLst/>
            </a:prstGeom>
            <a:noFill/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箭头: 右 93">
              <a:extLst>
                <a:ext uri="{FF2B5EF4-FFF2-40B4-BE49-F238E27FC236}">
                  <a16:creationId xmlns:a16="http://schemas.microsoft.com/office/drawing/2014/main" id="{613FFFBD-29B1-49F7-9183-4EE58EF16A74}"/>
                </a:ext>
              </a:extLst>
            </p:cNvPr>
            <p:cNvSpPr/>
            <p:nvPr/>
          </p:nvSpPr>
          <p:spPr>
            <a:xfrm rot="10800000">
              <a:off x="3327975" y="2252674"/>
              <a:ext cx="322729" cy="268941"/>
            </a:xfrm>
            <a:prstGeom prst="rightArrow">
              <a:avLst/>
            </a:prstGeom>
            <a:noFill/>
            <a:ln w="254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箭头: 右 94">
              <a:extLst>
                <a:ext uri="{FF2B5EF4-FFF2-40B4-BE49-F238E27FC236}">
                  <a16:creationId xmlns:a16="http://schemas.microsoft.com/office/drawing/2014/main" id="{14B85701-B1CD-4EED-BB16-CE564E728869}"/>
                </a:ext>
              </a:extLst>
            </p:cNvPr>
            <p:cNvSpPr/>
            <p:nvPr/>
          </p:nvSpPr>
          <p:spPr>
            <a:xfrm rot="10800000">
              <a:off x="3831813" y="2246866"/>
              <a:ext cx="322729" cy="268941"/>
            </a:xfrm>
            <a:prstGeom prst="rightArrow">
              <a:avLst/>
            </a:prstGeom>
            <a:noFill/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箭头: 右 95">
              <a:extLst>
                <a:ext uri="{FF2B5EF4-FFF2-40B4-BE49-F238E27FC236}">
                  <a16:creationId xmlns:a16="http://schemas.microsoft.com/office/drawing/2014/main" id="{129C3DF7-4329-49E2-A096-869CF7CA951E}"/>
                </a:ext>
              </a:extLst>
            </p:cNvPr>
            <p:cNvSpPr/>
            <p:nvPr/>
          </p:nvSpPr>
          <p:spPr>
            <a:xfrm rot="10800000">
              <a:off x="4253154" y="2246865"/>
              <a:ext cx="322729" cy="268941"/>
            </a:xfrm>
            <a:prstGeom prst="rightArrow">
              <a:avLst/>
            </a:prstGeom>
            <a:noFill/>
            <a:ln w="254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7" name="直接连接符 96">
              <a:extLst>
                <a:ext uri="{FF2B5EF4-FFF2-40B4-BE49-F238E27FC236}">
                  <a16:creationId xmlns:a16="http://schemas.microsoft.com/office/drawing/2014/main" id="{59C170A7-1EE7-4E07-86A4-15A9D4CD9571}"/>
                </a:ext>
              </a:extLst>
            </p:cNvPr>
            <p:cNvCxnSpPr/>
            <p:nvPr/>
          </p:nvCxnSpPr>
          <p:spPr>
            <a:xfrm>
              <a:off x="1581175" y="2032135"/>
              <a:ext cx="0" cy="16701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连接符 97">
              <a:extLst>
                <a:ext uri="{FF2B5EF4-FFF2-40B4-BE49-F238E27FC236}">
                  <a16:creationId xmlns:a16="http://schemas.microsoft.com/office/drawing/2014/main" id="{0A346D5C-D2A1-4821-AE22-F57B801923AA}"/>
                </a:ext>
              </a:extLst>
            </p:cNvPr>
            <p:cNvCxnSpPr/>
            <p:nvPr/>
          </p:nvCxnSpPr>
          <p:spPr>
            <a:xfrm>
              <a:off x="2474725" y="2032135"/>
              <a:ext cx="0" cy="16701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接连接符 98">
              <a:extLst>
                <a:ext uri="{FF2B5EF4-FFF2-40B4-BE49-F238E27FC236}">
                  <a16:creationId xmlns:a16="http://schemas.microsoft.com/office/drawing/2014/main" id="{D96A66AC-8DAE-4910-85B3-9F6A32E4B710}"/>
                </a:ext>
              </a:extLst>
            </p:cNvPr>
            <p:cNvCxnSpPr>
              <a:cxnSpLocks/>
            </p:cNvCxnSpPr>
            <p:nvPr/>
          </p:nvCxnSpPr>
          <p:spPr>
            <a:xfrm>
              <a:off x="1571650" y="2032135"/>
              <a:ext cx="913235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文本框 99">
              <a:extLst>
                <a:ext uri="{FF2B5EF4-FFF2-40B4-BE49-F238E27FC236}">
                  <a16:creationId xmlns:a16="http://schemas.microsoft.com/office/drawing/2014/main" id="{00F0A22A-D630-48D4-8B18-79727571D6BD}"/>
                </a:ext>
              </a:extLst>
            </p:cNvPr>
            <p:cNvSpPr txBox="1"/>
            <p:nvPr/>
          </p:nvSpPr>
          <p:spPr>
            <a:xfrm>
              <a:off x="1210549" y="1638416"/>
              <a:ext cx="3006559" cy="377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600">
                  <a:solidFill>
                    <a:srgbClr val="0000FF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192 bunches each injection × 2</a:t>
              </a:r>
              <a:endParaRPr lang="zh-CN" altLang="en-US" sz="1600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01" name="直接连接符 100">
              <a:extLst>
                <a:ext uri="{FF2B5EF4-FFF2-40B4-BE49-F238E27FC236}">
                  <a16:creationId xmlns:a16="http://schemas.microsoft.com/office/drawing/2014/main" id="{04F3570B-A407-491C-B139-04F32A78E79B}"/>
                </a:ext>
              </a:extLst>
            </p:cNvPr>
            <p:cNvCxnSpPr/>
            <p:nvPr/>
          </p:nvCxnSpPr>
          <p:spPr>
            <a:xfrm>
              <a:off x="1154455" y="2623223"/>
              <a:ext cx="0" cy="16701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文本框 101">
              <a:extLst>
                <a:ext uri="{FF2B5EF4-FFF2-40B4-BE49-F238E27FC236}">
                  <a16:creationId xmlns:a16="http://schemas.microsoft.com/office/drawing/2014/main" id="{B5305D21-DDE0-479F-8894-A4578983476D}"/>
                </a:ext>
              </a:extLst>
            </p:cNvPr>
            <p:cNvSpPr txBox="1"/>
            <p:nvPr/>
          </p:nvSpPr>
          <p:spPr>
            <a:xfrm>
              <a:off x="1209056" y="2790239"/>
              <a:ext cx="2879759" cy="380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600">
                  <a:solidFill>
                    <a:srgbClr val="C00000"/>
                  </a:solidFill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rPr>
                <a:t>96 bunches each injection × 4</a:t>
              </a:r>
              <a:endParaRPr lang="zh-CN" altLang="en-US" sz="1600">
                <a:solidFill>
                  <a:srgbClr val="C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03" name="直接连接符 102">
              <a:extLst>
                <a:ext uri="{FF2B5EF4-FFF2-40B4-BE49-F238E27FC236}">
                  <a16:creationId xmlns:a16="http://schemas.microsoft.com/office/drawing/2014/main" id="{0625252B-15EE-4E4E-96D0-C51D62EDCBFD}"/>
                </a:ext>
              </a:extLst>
            </p:cNvPr>
            <p:cNvCxnSpPr/>
            <p:nvPr/>
          </p:nvCxnSpPr>
          <p:spPr>
            <a:xfrm>
              <a:off x="2206235" y="2624277"/>
              <a:ext cx="0" cy="16701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接连接符 104">
              <a:extLst>
                <a:ext uri="{FF2B5EF4-FFF2-40B4-BE49-F238E27FC236}">
                  <a16:creationId xmlns:a16="http://schemas.microsoft.com/office/drawing/2014/main" id="{F4EDACA5-CB41-4DC6-9F9D-32C18D13D8CC}"/>
                </a:ext>
              </a:extLst>
            </p:cNvPr>
            <p:cNvCxnSpPr/>
            <p:nvPr/>
          </p:nvCxnSpPr>
          <p:spPr>
            <a:xfrm>
              <a:off x="2987598" y="2624194"/>
              <a:ext cx="0" cy="16701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接连接符 105">
              <a:extLst>
                <a:ext uri="{FF2B5EF4-FFF2-40B4-BE49-F238E27FC236}">
                  <a16:creationId xmlns:a16="http://schemas.microsoft.com/office/drawing/2014/main" id="{849FCA9F-1047-4DF5-9F25-A4E8531A9647}"/>
                </a:ext>
              </a:extLst>
            </p:cNvPr>
            <p:cNvCxnSpPr/>
            <p:nvPr/>
          </p:nvCxnSpPr>
          <p:spPr>
            <a:xfrm>
              <a:off x="4042206" y="2623223"/>
              <a:ext cx="0" cy="16701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接连接符 106">
              <a:extLst>
                <a:ext uri="{FF2B5EF4-FFF2-40B4-BE49-F238E27FC236}">
                  <a16:creationId xmlns:a16="http://schemas.microsoft.com/office/drawing/2014/main" id="{691E8889-CA8F-4EB4-9695-FBE4EB029895}"/>
                </a:ext>
              </a:extLst>
            </p:cNvPr>
            <p:cNvCxnSpPr/>
            <p:nvPr/>
          </p:nvCxnSpPr>
          <p:spPr>
            <a:xfrm>
              <a:off x="3564035" y="2032135"/>
              <a:ext cx="0" cy="16701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接连接符 108">
              <a:extLst>
                <a:ext uri="{FF2B5EF4-FFF2-40B4-BE49-F238E27FC236}">
                  <a16:creationId xmlns:a16="http://schemas.microsoft.com/office/drawing/2014/main" id="{3464903E-BEB8-41C5-A97F-7910710A2F4A}"/>
                </a:ext>
              </a:extLst>
            </p:cNvPr>
            <p:cNvCxnSpPr/>
            <p:nvPr/>
          </p:nvCxnSpPr>
          <p:spPr>
            <a:xfrm>
              <a:off x="4457585" y="2032135"/>
              <a:ext cx="0" cy="167016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接连接符 109">
              <a:extLst>
                <a:ext uri="{FF2B5EF4-FFF2-40B4-BE49-F238E27FC236}">
                  <a16:creationId xmlns:a16="http://schemas.microsoft.com/office/drawing/2014/main" id="{24DB946A-1B47-46D2-BEAD-99B1B1F10C65}"/>
                </a:ext>
              </a:extLst>
            </p:cNvPr>
            <p:cNvCxnSpPr>
              <a:cxnSpLocks/>
            </p:cNvCxnSpPr>
            <p:nvPr/>
          </p:nvCxnSpPr>
          <p:spPr>
            <a:xfrm>
              <a:off x="3554510" y="2032135"/>
              <a:ext cx="913235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文本框 110">
            <a:extLst>
              <a:ext uri="{FF2B5EF4-FFF2-40B4-BE49-F238E27FC236}">
                <a16:creationId xmlns:a16="http://schemas.microsoft.com/office/drawing/2014/main" id="{0DAA3888-AE29-46FF-B439-4F8F87C7A4CE}"/>
              </a:ext>
            </a:extLst>
          </p:cNvPr>
          <p:cNvSpPr txBox="1"/>
          <p:nvPr/>
        </p:nvSpPr>
        <p:spPr>
          <a:xfrm>
            <a:off x="7485394" y="1230149"/>
            <a:ext cx="1645104" cy="38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6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Flip frequency</a:t>
            </a:r>
            <a:endParaRPr lang="zh-CN" altLang="en-US" sz="160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2" name="文本框 111">
            <a:extLst>
              <a:ext uri="{FF2B5EF4-FFF2-40B4-BE49-F238E27FC236}">
                <a16:creationId xmlns:a16="http://schemas.microsoft.com/office/drawing/2014/main" id="{21074673-B26A-4A98-AF39-9814EDCDC9EA}"/>
              </a:ext>
            </a:extLst>
          </p:cNvPr>
          <p:cNvSpPr txBox="1"/>
          <p:nvPr/>
        </p:nvSpPr>
        <p:spPr>
          <a:xfrm>
            <a:off x="7611761" y="1525870"/>
            <a:ext cx="1376290" cy="38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6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0.52 MHz</a:t>
            </a:r>
            <a:endParaRPr lang="zh-CN" altLang="en-US" sz="160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3" name="文本框 112">
            <a:extLst>
              <a:ext uri="{FF2B5EF4-FFF2-40B4-BE49-F238E27FC236}">
                <a16:creationId xmlns:a16="http://schemas.microsoft.com/office/drawing/2014/main" id="{9B430BFE-8E50-460B-BB6D-CAA7DDEFDEAF}"/>
              </a:ext>
            </a:extLst>
          </p:cNvPr>
          <p:cNvSpPr txBox="1"/>
          <p:nvPr/>
        </p:nvSpPr>
        <p:spPr>
          <a:xfrm>
            <a:off x="7609204" y="2672388"/>
            <a:ext cx="1376290" cy="38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6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1.04 MHz</a:t>
            </a:r>
            <a:endParaRPr lang="zh-CN" altLang="en-US" sz="160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DC6811B2-5A55-4753-A5FB-183A5F588875}"/>
              </a:ext>
            </a:extLst>
          </p:cNvPr>
          <p:cNvSpPr txBox="1"/>
          <p:nvPr/>
        </p:nvSpPr>
        <p:spPr>
          <a:xfrm>
            <a:off x="143733" y="4698666"/>
            <a:ext cx="2343150" cy="416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polarized </a:t>
            </a:r>
            <a:r>
              <a:rPr lang="en-US" altLang="zh-CN" baseline="30000">
                <a:solidFill>
                  <a:srgbClr val="C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He</a:t>
            </a:r>
            <a:r>
              <a:rPr lang="en-US" altLang="zh-CN" baseline="30000">
                <a:solidFill>
                  <a:srgbClr val="C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2+</a:t>
            </a:r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altLang="zh-CN" baseline="30000">
                <a:solidFill>
                  <a:srgbClr val="C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en-US" altLang="zh-CN" baseline="30000">
                <a:solidFill>
                  <a:srgbClr val="C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+</a:t>
            </a:r>
            <a:endParaRPr lang="zh-CN" altLang="en-US" baseline="30000">
              <a:solidFill>
                <a:srgbClr val="C00000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458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>
            <a:extLst>
              <a:ext uri="{FF2B5EF4-FFF2-40B4-BE49-F238E27FC236}">
                <a16:creationId xmlns:a16="http://schemas.microsoft.com/office/drawing/2014/main" id="{4EA34D9F-F420-408C-B64D-95927A6C0A9B}"/>
              </a:ext>
            </a:extLst>
          </p:cNvPr>
          <p:cNvSpPr txBox="1"/>
          <p:nvPr/>
        </p:nvSpPr>
        <p:spPr>
          <a:xfrm>
            <a:off x="46668" y="899678"/>
            <a:ext cx="8949051" cy="1856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equilibrium polarization anti-parallel to the main field direction can reach 80%;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If only the polarized electron anti-parallel to the main field direction is needed, </a:t>
            </a: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the polarizability will be maintained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and top-up injection can supplement intensity;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For the average polarization parallel to the main field direction, </a:t>
            </a:r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the beam lifetime needs to be very short 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to reach 80% P</a:t>
            </a:r>
            <a:r>
              <a:rPr lang="en-US" altLang="zh-CN" baseline="-25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avg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However, lifetime is usually longer.</a:t>
            </a:r>
          </a:p>
        </p:txBody>
      </p:sp>
      <p:sp>
        <p:nvSpPr>
          <p:cNvPr id="4" name="标题 3"/>
          <p:cNvSpPr>
            <a:spLocks noGrp="1"/>
          </p:cNvSpPr>
          <p:nvPr>
            <p:ph type="title" idx="4294967295"/>
          </p:nvPr>
        </p:nvSpPr>
        <p:spPr>
          <a:xfrm>
            <a:off x="1" y="133351"/>
            <a:ext cx="6804211" cy="646332"/>
          </a:xfrm>
        </p:spPr>
        <p:txBody>
          <a:bodyPr>
            <a:normAutofit/>
          </a:bodyPr>
          <a:lstStyle/>
          <a:p>
            <a:pPr>
              <a:spcBef>
                <a:spcPts val="2000"/>
              </a:spcBef>
              <a:buClr>
                <a:srgbClr val="B739B9"/>
              </a:buClr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Electron Beam Polarization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F586C0E5-F99E-4BCA-9D25-744D30263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635468"/>
              </p:ext>
            </p:extLst>
          </p:nvPr>
        </p:nvGraphicFramePr>
        <p:xfrm>
          <a:off x="4716041" y="3473972"/>
          <a:ext cx="4094326" cy="300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7163">
                  <a:extLst>
                    <a:ext uri="{9D8B030D-6E8A-4147-A177-3AD203B41FA5}">
                      <a16:colId xmlns:a16="http://schemas.microsoft.com/office/drawing/2014/main" val="1026872069"/>
                    </a:ext>
                  </a:extLst>
                </a:gridCol>
                <a:gridCol w="2047163">
                  <a:extLst>
                    <a:ext uri="{9D8B030D-6E8A-4147-A177-3AD203B41FA5}">
                      <a16:colId xmlns:a16="http://schemas.microsoft.com/office/drawing/2014/main" val="263693898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E[GeV]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3.5~5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9164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 radius R [m]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183.22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5501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bending radius ρ [m]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88603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constant τ [min]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60.40~359.37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9453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equilibrium polarization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5761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beam lifetime τ</a:t>
                      </a:r>
                      <a:r>
                        <a:rPr lang="en-US" altLang="zh-CN" baseline="-25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</a:t>
                      </a:r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[min]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3.75~22.5</a:t>
                      </a:r>
                      <a:endParaRPr lang="zh-CN" altLang="en-US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46069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4960A974-D0C6-409B-9943-E696F9ECB44F}"/>
                  </a:ext>
                </a:extLst>
              </p:cNvPr>
              <p:cNvSpPr txBox="1"/>
              <p:nvPr/>
            </p:nvSpPr>
            <p:spPr>
              <a:xfrm>
                <a:off x="5328302" y="2638759"/>
                <a:ext cx="3171588" cy="74526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m:t>𝑎𝑣𝑔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  <m:t>𝑒𝑞</m:t>
                              </m:r>
                            </m:sub>
                          </m:sSub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m:t>1+</m:t>
                          </m:r>
                          <m:f>
                            <m:fPr>
                              <m:type m:val="lin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b="0" i="1" smtClean="0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  <m:t>𝑖𝑛𝑗</m:t>
                              </m:r>
                            </m:sub>
                          </m:sSub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m:t>1+</m:t>
                          </m:r>
                          <m:f>
                            <m:fPr>
                              <m:type m:val="lin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b="0" i="1" smtClean="0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  <m:t>𝜏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zh-CN" altLang="en-US"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4960A974-D0C6-409B-9943-E696F9ECB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302" y="2638759"/>
                <a:ext cx="3171588" cy="7452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图片 28">
            <a:extLst>
              <a:ext uri="{FF2B5EF4-FFF2-40B4-BE49-F238E27FC236}">
                <a16:creationId xmlns:a16="http://schemas.microsoft.com/office/drawing/2014/main" id="{D7E444C8-2F03-435A-95E9-6E64D30943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249" y="3111460"/>
            <a:ext cx="4158711" cy="2477530"/>
          </a:xfrm>
          <a:prstGeom prst="rect">
            <a:avLst/>
          </a:prstGeom>
        </p:spPr>
      </p:pic>
      <p:sp>
        <p:nvSpPr>
          <p:cNvPr id="52" name="文本框 51">
            <a:extLst>
              <a:ext uri="{FF2B5EF4-FFF2-40B4-BE49-F238E27FC236}">
                <a16:creationId xmlns:a16="http://schemas.microsoft.com/office/drawing/2014/main" id="{686A4B53-09F4-42E3-8557-759D38F24A53}"/>
              </a:ext>
            </a:extLst>
          </p:cNvPr>
          <p:cNvSpPr txBox="1"/>
          <p:nvPr/>
        </p:nvSpPr>
        <p:spPr>
          <a:xfrm>
            <a:off x="458020" y="5588990"/>
            <a:ext cx="37811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Polarization measurements at SPEAR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64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4294967295"/>
          </p:nvPr>
        </p:nvSpPr>
        <p:spPr>
          <a:xfrm>
            <a:off x="1" y="133351"/>
            <a:ext cx="6804211" cy="646332"/>
          </a:xfrm>
        </p:spPr>
        <p:txBody>
          <a:bodyPr>
            <a:normAutofit/>
          </a:bodyPr>
          <a:lstStyle/>
          <a:p>
            <a:pPr>
              <a:spcBef>
                <a:spcPts val="2000"/>
              </a:spcBef>
              <a:buClr>
                <a:srgbClr val="B739B9"/>
              </a:buClr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Electron Beam Polarization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C41F9709-A8C1-4413-8F88-A2519A0AB7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601" y="3101825"/>
            <a:ext cx="2449158" cy="1800000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2CD6A207-B17D-4106-B0F2-4BFC491B6C5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759" y="3101825"/>
            <a:ext cx="2427106" cy="1800000"/>
          </a:xfrm>
          <a:prstGeom prst="rect">
            <a:avLst/>
          </a:prstGeom>
        </p:spPr>
      </p:pic>
      <p:graphicFrame>
        <p:nvGraphicFramePr>
          <p:cNvPr id="16" name="表格 16">
            <a:extLst>
              <a:ext uri="{FF2B5EF4-FFF2-40B4-BE49-F238E27FC236}">
                <a16:creationId xmlns:a16="http://schemas.microsoft.com/office/drawing/2014/main" id="{F586C0E5-F99E-4BCA-9D25-744D30263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453347"/>
              </p:ext>
            </p:extLst>
          </p:nvPr>
        </p:nvGraphicFramePr>
        <p:xfrm>
          <a:off x="32297" y="3233678"/>
          <a:ext cx="3836069" cy="300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7163">
                  <a:extLst>
                    <a:ext uri="{9D8B030D-6E8A-4147-A177-3AD203B41FA5}">
                      <a16:colId xmlns:a16="http://schemas.microsoft.com/office/drawing/2014/main" val="1026872069"/>
                    </a:ext>
                  </a:extLst>
                </a:gridCol>
                <a:gridCol w="1788906">
                  <a:extLst>
                    <a:ext uri="{9D8B030D-6E8A-4147-A177-3AD203B41FA5}">
                      <a16:colId xmlns:a16="http://schemas.microsoft.com/office/drawing/2014/main" val="263693898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E[GeV]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3.5~5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9164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 radius R [m]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183.22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5501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bending radius ρ [m]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88603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constant τ [min]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60.40~359.37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9453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equilibrium polarization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5761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to replace the bunch [min]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7.40~44.02</a:t>
                      </a:r>
                      <a:endParaRPr lang="zh-CN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460694"/>
                  </a:ext>
                </a:extLst>
              </a:tr>
            </a:tbl>
          </a:graphicData>
        </a:graphic>
      </p:graphicFrame>
      <p:sp>
        <p:nvSpPr>
          <p:cNvPr id="2" name="文本框 1">
            <a:extLst>
              <a:ext uri="{FF2B5EF4-FFF2-40B4-BE49-F238E27FC236}">
                <a16:creationId xmlns:a16="http://schemas.microsoft.com/office/drawing/2014/main" id="{93E68C66-9A14-45B8-A4BC-9E808110E829}"/>
              </a:ext>
            </a:extLst>
          </p:cNvPr>
          <p:cNvSpPr txBox="1"/>
          <p:nvPr/>
        </p:nvSpPr>
        <p:spPr>
          <a:xfrm>
            <a:off x="32297" y="1050324"/>
            <a:ext cx="8975779" cy="1856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If </a:t>
            </a: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the entire electron beam is directly replaced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, the required beam replacement time can be obtained according to the polarization lifetime;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Since the charge of a single beam of the polarized electron gun is only 1/3 to 1/4 of the collision beam, </a:t>
            </a:r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replacing the entire electron beam requires an additional ring to merge 3 to 4 electron beams.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C829903-F851-4CCF-80DB-481B103138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4507" y="5096406"/>
            <a:ext cx="5224645" cy="114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28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4294967295"/>
          </p:nvPr>
        </p:nvSpPr>
        <p:spPr>
          <a:xfrm>
            <a:off x="1" y="133351"/>
            <a:ext cx="6804211" cy="646332"/>
          </a:xfrm>
        </p:spPr>
        <p:txBody>
          <a:bodyPr>
            <a:normAutofit/>
          </a:bodyPr>
          <a:lstStyle/>
          <a:p>
            <a:pPr>
              <a:spcBef>
                <a:spcPts val="2000"/>
              </a:spcBef>
              <a:buClr>
                <a:srgbClr val="B739B9"/>
              </a:buClr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Light Ion Beam Polarization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表格 4">
                <a:extLst>
                  <a:ext uri="{FF2B5EF4-FFF2-40B4-BE49-F238E27FC236}">
                    <a16:creationId xmlns:a16="http://schemas.microsoft.com/office/drawing/2014/main" id="{55B40369-36BC-4D6B-99EC-131A56DB3CD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4129847"/>
                  </p:ext>
                </p:extLst>
              </p:nvPr>
            </p:nvGraphicFramePr>
            <p:xfrm>
              <a:off x="163438" y="3612902"/>
              <a:ext cx="5188463" cy="2573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648558">
                      <a:extLst>
                        <a:ext uri="{9D8B030D-6E8A-4147-A177-3AD203B41FA5}">
                          <a16:colId xmlns:a16="http://schemas.microsoft.com/office/drawing/2014/main" val="1507699955"/>
                        </a:ext>
                      </a:extLst>
                    </a:gridCol>
                    <a:gridCol w="822351">
                      <a:extLst>
                        <a:ext uri="{9D8B030D-6E8A-4147-A177-3AD203B41FA5}">
                          <a16:colId xmlns:a16="http://schemas.microsoft.com/office/drawing/2014/main" val="3674703961"/>
                        </a:ext>
                      </a:extLst>
                    </a:gridCol>
                    <a:gridCol w="1225757">
                      <a:extLst>
                        <a:ext uri="{9D8B030D-6E8A-4147-A177-3AD203B41FA5}">
                          <a16:colId xmlns:a16="http://schemas.microsoft.com/office/drawing/2014/main" val="2889421735"/>
                        </a:ext>
                      </a:extLst>
                    </a:gridCol>
                    <a:gridCol w="1194681">
                      <a:extLst>
                        <a:ext uri="{9D8B030D-6E8A-4147-A177-3AD203B41FA5}">
                          <a16:colId xmlns:a16="http://schemas.microsoft.com/office/drawing/2014/main" val="3442605154"/>
                        </a:ext>
                      </a:extLst>
                    </a:gridCol>
                    <a:gridCol w="1297116">
                      <a:extLst>
                        <a:ext uri="{9D8B030D-6E8A-4147-A177-3AD203B41FA5}">
                          <a16:colId xmlns:a16="http://schemas.microsoft.com/office/drawing/2014/main" val="2084848301"/>
                        </a:ext>
                      </a:extLst>
                    </a:gridCol>
                  </a:tblGrid>
                  <a:tr h="321630">
                    <a:tc gridSpan="2">
                      <a:txBody>
                        <a:bodyPr/>
                        <a:lstStyle/>
                        <a:p>
                          <a:pPr algn="ctr"/>
                          <a:endParaRPr lang="zh-CN" altLang="en-US" sz="14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aseline="300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lang="en-US" altLang="zh-CN" sz="14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H</a:t>
                          </a:r>
                          <a:r>
                            <a:rPr lang="en-US" altLang="zh-CN" sz="1400" baseline="300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+</a:t>
                          </a:r>
                          <a:endParaRPr lang="zh-CN" altLang="en-US" sz="1400" dirty="0">
                            <a:latin typeface="+mn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aseline="300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sz="14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H</a:t>
                          </a:r>
                          <a:r>
                            <a:rPr lang="en-US" altLang="zh-CN" sz="1400" baseline="300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+</a:t>
                          </a:r>
                          <a:endParaRPr lang="zh-CN" altLang="en-US" sz="1400" dirty="0">
                            <a:latin typeface="+mn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aseline="300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US" altLang="zh-CN" sz="14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He</a:t>
                          </a:r>
                          <a:r>
                            <a:rPr lang="en-US" altLang="zh-CN" sz="1400" baseline="300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sz="1400" dirty="0">
                            <a:latin typeface="+mn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9193566"/>
                      </a:ext>
                    </a:extLst>
                  </a:tr>
                  <a:tr h="32163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G</a:t>
                          </a:r>
                          <a:endParaRPr lang="zh-CN" altLang="en-US" sz="14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1.79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-0.14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-4.18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284545"/>
                      </a:ext>
                    </a:extLst>
                  </a:tr>
                  <a:tr h="32163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Ek</a:t>
                          </a:r>
                        </a:p>
                        <a:p>
                          <a:pPr algn="ctr"/>
                          <a:r>
                            <a:rPr lang="en-US" altLang="zh-CN" sz="1400" dirty="0"/>
                            <a:t>[GeV]</a:t>
                          </a:r>
                          <a:endParaRPr lang="zh-CN" altLang="en-US" sz="14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BRing-N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0.048~9.23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0.048~4.21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0.064~5.89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10398385"/>
                      </a:ext>
                    </a:extLst>
                  </a:tr>
                  <a:tr h="32163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BRing-S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9.23~19.08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4.21~11.90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5.89~16.19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99634989"/>
                      </a:ext>
                    </a:extLst>
                  </a:tr>
                  <a:tr h="32163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pRing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19.08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11.90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16.19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70253616"/>
                      </a:ext>
                    </a:extLst>
                  </a:tr>
                  <a:tr h="321630">
                    <a:tc rowSpan="3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4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1400" b="0" i="1" dirty="0" smtClean="0">
                                        <a:latin typeface="Cambria Math" panose="02040503050406030204" pitchFamily="18" charset="0"/>
                                      </a:rPr>
                                      <m:t>𝑠𝑝𝑖𝑛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BRing-N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1.89~19.56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-0.15~-0.79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-4.47~-30.65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6799249"/>
                      </a:ext>
                    </a:extLst>
                  </a:tr>
                  <a:tr h="32163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BRing-S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19.56~38.51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-0.79~-1.97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-30.65~-76.91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96962262"/>
                      </a:ext>
                    </a:extLst>
                  </a:tr>
                  <a:tr h="32163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pRing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38.51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-1.97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-76.91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7118531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表格 4">
                <a:extLst>
                  <a:ext uri="{FF2B5EF4-FFF2-40B4-BE49-F238E27FC236}">
                    <a16:creationId xmlns:a16="http://schemas.microsoft.com/office/drawing/2014/main" id="{55B40369-36BC-4D6B-99EC-131A56DB3CD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4129847"/>
                  </p:ext>
                </p:extLst>
              </p:nvPr>
            </p:nvGraphicFramePr>
            <p:xfrm>
              <a:off x="163438" y="3612902"/>
              <a:ext cx="5188463" cy="25730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648558">
                      <a:extLst>
                        <a:ext uri="{9D8B030D-6E8A-4147-A177-3AD203B41FA5}">
                          <a16:colId xmlns:a16="http://schemas.microsoft.com/office/drawing/2014/main" val="1507699955"/>
                        </a:ext>
                      </a:extLst>
                    </a:gridCol>
                    <a:gridCol w="822351">
                      <a:extLst>
                        <a:ext uri="{9D8B030D-6E8A-4147-A177-3AD203B41FA5}">
                          <a16:colId xmlns:a16="http://schemas.microsoft.com/office/drawing/2014/main" val="3674703961"/>
                        </a:ext>
                      </a:extLst>
                    </a:gridCol>
                    <a:gridCol w="1225757">
                      <a:extLst>
                        <a:ext uri="{9D8B030D-6E8A-4147-A177-3AD203B41FA5}">
                          <a16:colId xmlns:a16="http://schemas.microsoft.com/office/drawing/2014/main" val="2889421735"/>
                        </a:ext>
                      </a:extLst>
                    </a:gridCol>
                    <a:gridCol w="1194681">
                      <a:extLst>
                        <a:ext uri="{9D8B030D-6E8A-4147-A177-3AD203B41FA5}">
                          <a16:colId xmlns:a16="http://schemas.microsoft.com/office/drawing/2014/main" val="3442605154"/>
                        </a:ext>
                      </a:extLst>
                    </a:gridCol>
                    <a:gridCol w="1297116">
                      <a:extLst>
                        <a:ext uri="{9D8B030D-6E8A-4147-A177-3AD203B41FA5}">
                          <a16:colId xmlns:a16="http://schemas.microsoft.com/office/drawing/2014/main" val="2084848301"/>
                        </a:ext>
                      </a:extLst>
                    </a:gridCol>
                  </a:tblGrid>
                  <a:tr h="321630">
                    <a:tc gridSpan="2">
                      <a:txBody>
                        <a:bodyPr/>
                        <a:lstStyle/>
                        <a:p>
                          <a:pPr algn="ctr"/>
                          <a:endParaRPr lang="zh-CN" altLang="en-US" sz="14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aseline="300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lang="en-US" altLang="zh-CN" sz="14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H</a:t>
                          </a:r>
                          <a:r>
                            <a:rPr lang="en-US" altLang="zh-CN" sz="1400" baseline="300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+</a:t>
                          </a:r>
                          <a:endParaRPr lang="zh-CN" altLang="en-US" sz="1400" dirty="0">
                            <a:latin typeface="+mn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aseline="300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sz="14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H</a:t>
                          </a:r>
                          <a:r>
                            <a:rPr lang="en-US" altLang="zh-CN" sz="1400" baseline="300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+</a:t>
                          </a:r>
                          <a:endParaRPr lang="zh-CN" altLang="en-US" sz="1400" dirty="0">
                            <a:latin typeface="+mn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aseline="300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US" altLang="zh-CN" sz="14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He</a:t>
                          </a:r>
                          <a:r>
                            <a:rPr lang="en-US" altLang="zh-CN" sz="1400" baseline="30000">
                              <a:latin typeface="+mn-lt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sz="1400" dirty="0">
                            <a:latin typeface="+mn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9193566"/>
                      </a:ext>
                    </a:extLst>
                  </a:tr>
                  <a:tr h="32163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G</a:t>
                          </a:r>
                          <a:endParaRPr lang="zh-CN" altLang="en-US" sz="14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1.79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-0.14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-4.18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284545"/>
                      </a:ext>
                    </a:extLst>
                  </a:tr>
                  <a:tr h="32163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Ek</a:t>
                          </a:r>
                        </a:p>
                        <a:p>
                          <a:pPr algn="ctr"/>
                          <a:r>
                            <a:rPr lang="en-US" altLang="zh-CN" sz="1400" dirty="0"/>
                            <a:t>[GeV]</a:t>
                          </a:r>
                          <a:endParaRPr lang="zh-CN" altLang="en-US" sz="14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BRing-N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0.048~9.23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0.048~4.21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0.064~5.89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10398385"/>
                      </a:ext>
                    </a:extLst>
                  </a:tr>
                  <a:tr h="32163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BRing-S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9.23~19.08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4.21~11.90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5.89~16.19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99634989"/>
                      </a:ext>
                    </a:extLst>
                  </a:tr>
                  <a:tr h="32163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pRing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19.08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11.90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16.19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70253616"/>
                      </a:ext>
                    </a:extLst>
                  </a:tr>
                  <a:tr h="321630">
                    <a:tc row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6667" r="-697196" b="-56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BRing-N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1.89~19.56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-0.15~-0.79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-4.47~-30.65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6799249"/>
                      </a:ext>
                    </a:extLst>
                  </a:tr>
                  <a:tr h="32163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BRing-S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19.56~38.51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-0.79~-1.97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-30.65~-76.91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96962262"/>
                      </a:ext>
                    </a:extLst>
                  </a:tr>
                  <a:tr h="32163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pRing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38.51</a:t>
                          </a:r>
                          <a:endParaRPr lang="zh-CN" altLang="en-US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-1.97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solidFill>
                                <a:srgbClr val="0000FF"/>
                              </a:solidFill>
                            </a:rPr>
                            <a:t>-76.91</a:t>
                          </a:r>
                          <a:endParaRPr lang="zh-CN" altLang="en-US" sz="14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7118531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5" name="文本框 24">
            <a:extLst>
              <a:ext uri="{FF2B5EF4-FFF2-40B4-BE49-F238E27FC236}">
                <a16:creationId xmlns:a16="http://schemas.microsoft.com/office/drawing/2014/main" id="{F551CD6B-A60E-410D-A178-00320A944FF5}"/>
              </a:ext>
            </a:extLst>
          </p:cNvPr>
          <p:cNvSpPr txBox="1"/>
          <p:nvPr/>
        </p:nvSpPr>
        <p:spPr>
          <a:xfrm>
            <a:off x="147015" y="6310899"/>
            <a:ext cx="2897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G=g/2-1: 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anomalous g-factor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26" name="图片 25">
            <a:extLst>
              <a:ext uri="{FF2B5EF4-FFF2-40B4-BE49-F238E27FC236}">
                <a16:creationId xmlns:a16="http://schemas.microsoft.com/office/drawing/2014/main" id="{7D261348-A414-49B8-B2D9-CE4D94D2E9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199" y="4014288"/>
            <a:ext cx="2758408" cy="2042812"/>
          </a:xfrm>
          <a:prstGeom prst="rect">
            <a:avLst/>
          </a:prstGeom>
        </p:spPr>
      </p:pic>
      <p:sp>
        <p:nvSpPr>
          <p:cNvPr id="27" name="箭头: 右 26">
            <a:extLst>
              <a:ext uri="{FF2B5EF4-FFF2-40B4-BE49-F238E27FC236}">
                <a16:creationId xmlns:a16="http://schemas.microsoft.com/office/drawing/2014/main" id="{DA68CC8C-3777-4A13-ADC4-2FD5D8CD88A8}"/>
              </a:ext>
            </a:extLst>
          </p:cNvPr>
          <p:cNvSpPr/>
          <p:nvPr/>
        </p:nvSpPr>
        <p:spPr>
          <a:xfrm rot="10800000">
            <a:off x="6804212" y="5881956"/>
            <a:ext cx="504056" cy="132844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37437487-40D4-485F-8C18-7FB22D2C5345}"/>
              </a:ext>
            </a:extLst>
          </p:cNvPr>
          <p:cNvSpPr txBox="1"/>
          <p:nvPr/>
        </p:nvSpPr>
        <p:spPr>
          <a:xfrm>
            <a:off x="7390229" y="57551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acc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31F591FA-DD9F-45A1-B766-DA2F2C943DC1}"/>
              </a:ext>
            </a:extLst>
          </p:cNvPr>
          <p:cNvSpPr txBox="1"/>
          <p:nvPr/>
        </p:nvSpPr>
        <p:spPr>
          <a:xfrm>
            <a:off x="5924433" y="6102131"/>
            <a:ext cx="294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Polarization of </a:t>
            </a: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18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He</a:t>
            </a: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2+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in the BRing-N with a full</a:t>
            </a:r>
            <a:r>
              <a:rPr lang="zh-CN" altLang="en-US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snake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1" name="图片 40">
            <a:extLst>
              <a:ext uri="{FF2B5EF4-FFF2-40B4-BE49-F238E27FC236}">
                <a16:creationId xmlns:a16="http://schemas.microsoft.com/office/drawing/2014/main" id="{FCC7463E-D800-41D5-9214-B36A71EF9F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1048" y="1385133"/>
            <a:ext cx="2626559" cy="1857600"/>
          </a:xfrm>
          <a:prstGeom prst="rect">
            <a:avLst/>
          </a:prstGeom>
        </p:spPr>
      </p:pic>
      <p:sp>
        <p:nvSpPr>
          <p:cNvPr id="42" name="文本框 41">
            <a:extLst>
              <a:ext uri="{FF2B5EF4-FFF2-40B4-BE49-F238E27FC236}">
                <a16:creationId xmlns:a16="http://schemas.microsoft.com/office/drawing/2014/main" id="{75D4A99E-4A92-42DB-B650-CCC32EF61288}"/>
              </a:ext>
            </a:extLst>
          </p:cNvPr>
          <p:cNvSpPr txBox="1"/>
          <p:nvPr/>
        </p:nvSpPr>
        <p:spPr>
          <a:xfrm>
            <a:off x="6482192" y="1081118"/>
            <a:ext cx="200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 </a:t>
            </a:r>
            <a:r>
              <a:rPr lang="zh-CN" altLang="en-US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→ 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 snakes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3" name="箭头: 右 42">
            <a:extLst>
              <a:ext uri="{FF2B5EF4-FFF2-40B4-BE49-F238E27FC236}">
                <a16:creationId xmlns:a16="http://schemas.microsoft.com/office/drawing/2014/main" id="{4243CE0F-6F9C-45BE-A371-2D34F1891438}"/>
              </a:ext>
            </a:extLst>
          </p:cNvPr>
          <p:cNvSpPr/>
          <p:nvPr/>
        </p:nvSpPr>
        <p:spPr>
          <a:xfrm rot="10800000">
            <a:off x="6760272" y="3170435"/>
            <a:ext cx="504056" cy="132844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9D741617-B202-43D5-B004-47D2E7DC89DA}"/>
              </a:ext>
            </a:extLst>
          </p:cNvPr>
          <p:cNvSpPr txBox="1"/>
          <p:nvPr/>
        </p:nvSpPr>
        <p:spPr>
          <a:xfrm>
            <a:off x="7346289" y="304363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acc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7D2C7BC-E3D3-4C16-807D-74094515D1E6}"/>
              </a:ext>
            </a:extLst>
          </p:cNvPr>
          <p:cNvSpPr txBox="1"/>
          <p:nvPr/>
        </p:nvSpPr>
        <p:spPr>
          <a:xfrm>
            <a:off x="0" y="1086262"/>
            <a:ext cx="5963630" cy="2217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18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He</a:t>
            </a: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2+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is more difficult to maintain polarization than proton;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BNL avoids depolarization by increasing the number of snakes from 2 to 6;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According to simulations, </a:t>
            </a: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 full snake can control the polarization loss of </a:t>
            </a: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18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He</a:t>
            </a: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2+</a:t>
            </a: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in BRing-N within 10%. 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More sophisticated snake designs are still in progress.</a:t>
            </a:r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BDF5C90-99C6-40BE-BAC0-44B66E45D985}"/>
              </a:ext>
            </a:extLst>
          </p:cNvPr>
          <p:cNvSpPr txBox="1"/>
          <p:nvPr/>
        </p:nvSpPr>
        <p:spPr>
          <a:xfrm>
            <a:off x="6020290" y="3227430"/>
            <a:ext cx="2697402" cy="776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Polarization of </a:t>
            </a: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18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He</a:t>
            </a: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2+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in the RHIC with 6 snakes</a:t>
            </a:r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10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4294967295"/>
          </p:nvPr>
        </p:nvSpPr>
        <p:spPr>
          <a:xfrm>
            <a:off x="1" y="133351"/>
            <a:ext cx="6804211" cy="646332"/>
          </a:xfrm>
        </p:spPr>
        <p:txBody>
          <a:bodyPr>
            <a:normAutofit/>
          </a:bodyPr>
          <a:lstStyle/>
          <a:p>
            <a:pPr>
              <a:spcBef>
                <a:spcPts val="2000"/>
              </a:spcBef>
              <a:buClr>
                <a:srgbClr val="B739B9"/>
              </a:buClr>
            </a:pP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Light Ion Beam Polarization</a:t>
            </a:r>
          </a:p>
        </p:txBody>
      </p:sp>
      <p:pic>
        <p:nvPicPr>
          <p:cNvPr id="33" name="图片 32">
            <a:extLst>
              <a:ext uri="{FF2B5EF4-FFF2-40B4-BE49-F238E27FC236}">
                <a16:creationId xmlns:a16="http://schemas.microsoft.com/office/drawing/2014/main" id="{0A45A512-E423-4E33-BBE5-2FA0BD9D91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213" y="4539159"/>
            <a:ext cx="2286801" cy="1800000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0646D175-7CD9-4067-97DC-A2399F03E0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985" y="4559454"/>
            <a:ext cx="2222239" cy="1800000"/>
          </a:xfrm>
          <a:prstGeom prst="rect">
            <a:avLst/>
          </a:prstGeom>
        </p:spPr>
      </p:pic>
      <p:sp>
        <p:nvSpPr>
          <p:cNvPr id="35" name="箭头: 右 34">
            <a:extLst>
              <a:ext uri="{FF2B5EF4-FFF2-40B4-BE49-F238E27FC236}">
                <a16:creationId xmlns:a16="http://schemas.microsoft.com/office/drawing/2014/main" id="{AFFFE5B7-D93C-4766-8A5D-7A168937918C}"/>
              </a:ext>
            </a:extLst>
          </p:cNvPr>
          <p:cNvSpPr/>
          <p:nvPr/>
        </p:nvSpPr>
        <p:spPr>
          <a:xfrm rot="10800000">
            <a:off x="6524917" y="6316454"/>
            <a:ext cx="504056" cy="132844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7E04811D-573D-49ED-B2E5-78F28C346B54}"/>
              </a:ext>
            </a:extLst>
          </p:cNvPr>
          <p:cNvSpPr txBox="1"/>
          <p:nvPr/>
        </p:nvSpPr>
        <p:spPr>
          <a:xfrm>
            <a:off x="7110934" y="618965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acc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7" name="箭头: 右 36">
            <a:extLst>
              <a:ext uri="{FF2B5EF4-FFF2-40B4-BE49-F238E27FC236}">
                <a16:creationId xmlns:a16="http://schemas.microsoft.com/office/drawing/2014/main" id="{3BF28B1A-C12E-498E-8B45-BA8267B5EBF4}"/>
              </a:ext>
            </a:extLst>
          </p:cNvPr>
          <p:cNvSpPr/>
          <p:nvPr/>
        </p:nvSpPr>
        <p:spPr>
          <a:xfrm rot="10800000">
            <a:off x="2356073" y="6301592"/>
            <a:ext cx="504056" cy="132844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438518C4-66A4-4626-B645-950979FEEBD9}"/>
              </a:ext>
            </a:extLst>
          </p:cNvPr>
          <p:cNvSpPr txBox="1"/>
          <p:nvPr/>
        </p:nvSpPr>
        <p:spPr>
          <a:xfrm>
            <a:off x="2942090" y="61747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acc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8803F493-58CD-46F1-AF71-255C7DCF4751}"/>
              </a:ext>
            </a:extLst>
          </p:cNvPr>
          <p:cNvSpPr txBox="1"/>
          <p:nvPr/>
        </p:nvSpPr>
        <p:spPr>
          <a:xfrm>
            <a:off x="875593" y="6463038"/>
            <a:ext cx="3236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Polarization of </a:t>
            </a: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18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+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in BRing-S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26116634-EBCF-4047-ADBA-35F804456253}"/>
              </a:ext>
            </a:extLst>
          </p:cNvPr>
          <p:cNvSpPr txBox="1"/>
          <p:nvPr/>
        </p:nvSpPr>
        <p:spPr>
          <a:xfrm>
            <a:off x="5121824" y="6488668"/>
            <a:ext cx="3324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Polarization of </a:t>
            </a: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18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+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in BRing-N</a:t>
            </a:r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869677CB-1842-4335-AF37-4CE37C9A3B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4213" y="2381355"/>
            <a:ext cx="2395161" cy="1800000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9451AD4F-0FC4-4DE9-A317-A5B440F8DF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4439" y="2401039"/>
            <a:ext cx="2427731" cy="1800000"/>
          </a:xfrm>
          <a:prstGeom prst="rect">
            <a:avLst/>
          </a:prstGeom>
        </p:spPr>
      </p:pic>
      <p:sp>
        <p:nvSpPr>
          <p:cNvPr id="19" name="文本框 18">
            <a:extLst>
              <a:ext uri="{FF2B5EF4-FFF2-40B4-BE49-F238E27FC236}">
                <a16:creationId xmlns:a16="http://schemas.microsoft.com/office/drawing/2014/main" id="{6489A160-FF64-4193-ACA5-721F5408C5A9}"/>
              </a:ext>
            </a:extLst>
          </p:cNvPr>
          <p:cNvSpPr txBox="1"/>
          <p:nvPr/>
        </p:nvSpPr>
        <p:spPr>
          <a:xfrm>
            <a:off x="345989" y="4201040"/>
            <a:ext cx="4226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RHIC avoids imperfect depolarization through two snakes</a:t>
            </a:r>
            <a:endParaRPr lang="zh-CN" altLang="en-US" sz="1600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5B6AE946-E9BE-48DF-95DA-4809A8435AD1}"/>
              </a:ext>
            </a:extLst>
          </p:cNvPr>
          <p:cNvSpPr txBox="1"/>
          <p:nvPr/>
        </p:nvSpPr>
        <p:spPr>
          <a:xfrm>
            <a:off x="4692751" y="4201039"/>
            <a:ext cx="40718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RHIC avoids intrinsic depolarization through tune jump</a:t>
            </a:r>
            <a:endParaRPr lang="zh-CN" altLang="en-US" sz="1600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FF927E5-53CB-49DB-8EF2-4452817B8037}"/>
              </a:ext>
            </a:extLst>
          </p:cNvPr>
          <p:cNvSpPr txBox="1"/>
          <p:nvPr/>
        </p:nvSpPr>
        <p:spPr>
          <a:xfrm>
            <a:off x="120751" y="951255"/>
            <a:ext cx="8902497" cy="1136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According to simulations, </a:t>
            </a: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the polarization of </a:t>
            </a:r>
            <a:r>
              <a:rPr lang="en-US" altLang="zh-CN" sz="1800" baseline="30000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1800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en-US" altLang="zh-CN" sz="1800" baseline="30000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+</a:t>
            </a: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is not lost in both BRing-N and BRing-S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In addition, under the collision energy of </a:t>
            </a: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18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en-US" altLang="zh-CN" sz="18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+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the spin tune is close to an integer</a:t>
            </a:r>
            <a:r>
              <a:rPr lang="en-US" altLang="zh-CN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, which is conducive to spin direction control.</a:t>
            </a:r>
            <a:endParaRPr lang="zh-CN" altLang="en-US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0C58AED5-935C-4E82-B1BD-0B4130D8059B}"/>
              </a:ext>
            </a:extLst>
          </p:cNvPr>
          <p:cNvSpPr/>
          <p:nvPr/>
        </p:nvSpPr>
        <p:spPr>
          <a:xfrm>
            <a:off x="1637270" y="2401038"/>
            <a:ext cx="148282" cy="189475"/>
          </a:xfrm>
          <a:prstGeom prst="ellipse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9BD46178-4093-4EC5-8356-13B9B8D5EA07}"/>
              </a:ext>
            </a:extLst>
          </p:cNvPr>
          <p:cNvSpPr/>
          <p:nvPr/>
        </p:nvSpPr>
        <p:spPr>
          <a:xfrm>
            <a:off x="5935362" y="2386994"/>
            <a:ext cx="148282" cy="189475"/>
          </a:xfrm>
          <a:prstGeom prst="ellipse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F191EE1-1FFB-4234-91BA-CC7F8643C6AE}"/>
              </a:ext>
            </a:extLst>
          </p:cNvPr>
          <p:cNvSpPr txBox="1"/>
          <p:nvPr/>
        </p:nvSpPr>
        <p:spPr>
          <a:xfrm>
            <a:off x="1829638" y="1988341"/>
            <a:ext cx="5281296" cy="416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When Gγ is small, RHIC also has no polarization loss.</a:t>
            </a:r>
            <a:endParaRPr lang="zh-CN" altLang="en-US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913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B18A871-CA52-41C8-A7F3-AB50EAED4165}"/>
              </a:ext>
            </a:extLst>
          </p:cNvPr>
          <p:cNvSpPr txBox="1"/>
          <p:nvPr/>
        </p:nvSpPr>
        <p:spPr>
          <a:xfrm>
            <a:off x="0" y="962588"/>
            <a:ext cx="9063990" cy="373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 sz="20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The EicC requires to collide a 19.08GeV, 70% polarization proton beam with a 3.5-5GeV, 80% polarization electron beam in dual spin direction</a:t>
            </a:r>
            <a:r>
              <a:rPr lang="en-US" altLang="zh-CN" sz="2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50000"/>
              </a:lnSpc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 sz="2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The electron beams require replacement of the entire beam to obtain high average polarization.</a:t>
            </a:r>
          </a:p>
          <a:p>
            <a:pPr marL="285750" indent="-285750" algn="just">
              <a:lnSpc>
                <a:spcPct val="150000"/>
              </a:lnSpc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 sz="2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sz="20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en-US" altLang="zh-CN" sz="20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+</a:t>
            </a:r>
            <a:r>
              <a:rPr lang="en-US" altLang="zh-CN" sz="2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beam will not depolarize, and the spin tune is suitable for collision spin direction control.</a:t>
            </a:r>
            <a:endParaRPr lang="zh-CN" altLang="en-US" sz="2000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 sz="2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The snake that maintains </a:t>
            </a:r>
            <a:r>
              <a:rPr lang="en-US" altLang="zh-CN" sz="20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He</a:t>
            </a:r>
            <a:r>
              <a:rPr lang="en-US" altLang="zh-CN" sz="2000" baseline="30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2+</a:t>
            </a:r>
            <a:r>
              <a:rPr lang="en-US" altLang="zh-CN" sz="2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beam polarization requires more sophisticated design.</a:t>
            </a:r>
          </a:p>
        </p:txBody>
      </p:sp>
      <p:sp>
        <p:nvSpPr>
          <p:cNvPr id="4" name="标题 3"/>
          <p:cNvSpPr>
            <a:spLocks noGrp="1"/>
          </p:cNvSpPr>
          <p:nvPr>
            <p:ph type="title" idx="4294967295"/>
          </p:nvPr>
        </p:nvSpPr>
        <p:spPr>
          <a:xfrm>
            <a:off x="74429" y="181536"/>
            <a:ext cx="2068829" cy="64633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Summary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03217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B0F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just">
          <a:lnSpc>
            <a:spcPct val="130000"/>
          </a:lnSpc>
          <a:defRPr smtClean="0">
            <a:latin typeface="Times New Roman" panose="02020603050405020304" pitchFamily="18" charset="0"/>
            <a:ea typeface="黑体" panose="02010609060101010101" pitchFamily="49" charset="-122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150299</TotalTime>
  <Words>740</Words>
  <Application>Microsoft Office PowerPoint</Application>
  <PresentationFormat>全屏显示(4:3)</PresentationFormat>
  <Paragraphs>134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等线</vt:lpstr>
      <vt:lpstr>宋体</vt:lpstr>
      <vt:lpstr>Arial</vt:lpstr>
      <vt:lpstr>Calibri</vt:lpstr>
      <vt:lpstr>Calibri Light</vt:lpstr>
      <vt:lpstr>Cambria Math</vt:lpstr>
      <vt:lpstr>Times New Roman</vt:lpstr>
      <vt:lpstr>Wingdings</vt:lpstr>
      <vt:lpstr>Office 主题​​</vt:lpstr>
      <vt:lpstr>polarized electron in dual spin directions and hadron polarization maintenance</vt:lpstr>
      <vt:lpstr>Content:</vt:lpstr>
      <vt:lpstr>Introduction of polarization design</vt:lpstr>
      <vt:lpstr>Electron Beam Polarization</vt:lpstr>
      <vt:lpstr>Electron Beam Polarization</vt:lpstr>
      <vt:lpstr>Light Ion Beam Polarization</vt:lpstr>
      <vt:lpstr>Light Ion Beam Polarization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如何提高极化电子束在对撞时间内的极化率</dc:title>
  <dc:creator>xyangzi</dc:creator>
  <cp:lastModifiedBy>李 民祥</cp:lastModifiedBy>
  <cp:revision>1381</cp:revision>
  <dcterms:created xsi:type="dcterms:W3CDTF">2019-03-13T10:46:11Z</dcterms:created>
  <dcterms:modified xsi:type="dcterms:W3CDTF">2023-12-20T12:36:50Z</dcterms:modified>
</cp:coreProperties>
</file>